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3" r:id="rId1"/>
  </p:sldMasterIdLst>
  <p:notesMasterIdLst>
    <p:notesMasterId r:id="rId22"/>
  </p:notesMasterIdLst>
  <p:handoutMasterIdLst>
    <p:handoutMasterId r:id="rId23"/>
  </p:handoutMasterIdLst>
  <p:sldIdLst>
    <p:sldId id="454" r:id="rId2"/>
    <p:sldId id="455" r:id="rId3"/>
    <p:sldId id="456" r:id="rId4"/>
    <p:sldId id="457" r:id="rId5"/>
    <p:sldId id="459" r:id="rId6"/>
    <p:sldId id="460" r:id="rId7"/>
    <p:sldId id="461" r:id="rId8"/>
    <p:sldId id="462" r:id="rId9"/>
    <p:sldId id="475" r:id="rId10"/>
    <p:sldId id="463" r:id="rId11"/>
    <p:sldId id="472" r:id="rId12"/>
    <p:sldId id="473" r:id="rId13"/>
    <p:sldId id="464" r:id="rId14"/>
    <p:sldId id="466" r:id="rId15"/>
    <p:sldId id="467" r:id="rId16"/>
    <p:sldId id="468" r:id="rId17"/>
    <p:sldId id="469" r:id="rId18"/>
    <p:sldId id="470" r:id="rId19"/>
    <p:sldId id="471" r:id="rId20"/>
    <p:sldId id="474" r:id="rId21"/>
  </p:sldIdLst>
  <p:sldSz cx="9144000" cy="6858000" type="screen4x3"/>
  <p:notesSz cx="6858000" cy="9144000"/>
  <p:defaultTextStyle>
    <a:defPPr>
      <a:defRPr lang="en-US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AdvertisingMedium"/>
        <a:cs typeface="AdvertisingMedium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AdvertisingMedium"/>
        <a:cs typeface="AdvertisingMedium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AdvertisingMedium"/>
        <a:cs typeface="AdvertisingMedium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AdvertisingMedium"/>
        <a:cs typeface="AdvertisingMedium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AdvertisingMedium"/>
        <a:cs typeface="AdvertisingMedium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AdvertisingMedium"/>
        <a:cs typeface="AdvertisingMedium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AdvertisingMedium"/>
        <a:cs typeface="AdvertisingMedium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AdvertisingMedium"/>
        <a:cs typeface="AdvertisingMedium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AdvertisingMedium"/>
        <a:cs typeface="AdvertisingMedium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8C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61" autoAdjust="0"/>
    <p:restoredTop sz="94660"/>
  </p:normalViewPr>
  <p:slideViewPr>
    <p:cSldViewPr>
      <p:cViewPr varScale="1">
        <p:scale>
          <a:sx n="104" d="100"/>
          <a:sy n="104" d="100"/>
        </p:scale>
        <p:origin x="1872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490"/>
    </p:cViewPr>
  </p:sorterViewPr>
  <p:notesViewPr>
    <p:cSldViewPr>
      <p:cViewPr varScale="1">
        <p:scale>
          <a:sx n="67" d="100"/>
          <a:sy n="67" d="100"/>
        </p:scale>
        <p:origin x="-3276" y="-11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8688A23-0498-4086-9E1E-1C2984F927B9}" type="datetimeFigureOut">
              <a:rPr lang="en-US"/>
              <a:pPr>
                <a:defRPr/>
              </a:pPr>
              <a:t>9/4/2019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5BD95E56-9D7F-4398-AF51-28C5D12EAB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225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8459788"/>
            <a:ext cx="2698751" cy="68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7129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6779291B-7810-4A58-BF3D-1202E8404B1B}" type="datetimeFigureOut">
              <a:rPr lang="en-US"/>
              <a:pPr>
                <a:defRPr/>
              </a:pPr>
              <a:t>9/4/2019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DE90BDF-543C-4446-88DB-52490BB1BC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6484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Average speed=(22+52+53)/50 = 127/50 = 2.5 m/s</a:t>
            </a:r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E90BDF-543C-4446-88DB-52490BB1BC91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9316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12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Oval 13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BB56ACC-2A25-4876-88A2-D2EC38C66C8A}" type="datetimeFigureOut">
              <a:rPr lang="en-US"/>
              <a:pPr>
                <a:defRPr/>
              </a:pPr>
              <a:t>9/4/2019</a:t>
            </a:fld>
            <a:endParaRPr lang="en-US"/>
          </a:p>
        </p:txBody>
      </p:sp>
      <p:sp>
        <p:nvSpPr>
          <p:cNvPr id="7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80710DC-908C-47C5-9E8A-DE94229D0A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893734"/>
      </p:ext>
    </p:extLst>
  </p:cSld>
  <p:clrMapOvr>
    <a:masterClrMapping/>
  </p:clrMapOvr>
  <p:transition spd="med">
    <p:comb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D5992F-0CBA-47FD-8818-A3F3FB707F15}" type="datetimeFigureOut">
              <a:rPr lang="en-US"/>
              <a:pPr>
                <a:defRPr/>
              </a:pPr>
              <a:t>9/4/2019</a:t>
            </a:fld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D1A9FB-ACB1-443A-9D2A-99AC5B31FA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034596"/>
      </p:ext>
    </p:extLst>
  </p:cSld>
  <p:clrMapOvr>
    <a:masterClrMapping/>
  </p:clrMapOvr>
  <p:transition spd="med">
    <p:comb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739CCA-BCC6-4A91-BD45-2D24F0D9BC79}" type="datetimeFigureOut">
              <a:rPr lang="en-US"/>
              <a:pPr>
                <a:defRPr/>
              </a:pPr>
              <a:t>9/4/2019</a:t>
            </a:fld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0907F-EC97-44A5-9193-4B73AC51DB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657071"/>
      </p:ext>
    </p:extLst>
  </p:cSld>
  <p:clrMapOvr>
    <a:masterClrMapping/>
  </p:clrMapOvr>
  <p:transition spd="med">
    <p:comb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78ABD9-F3DF-453D-B1A2-EBC220D279BA}" type="datetimeFigureOut">
              <a:rPr lang="en-US"/>
              <a:pPr>
                <a:defRPr/>
              </a:pPr>
              <a:t>9/4/2019</a:t>
            </a:fld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205220-65B7-4C08-8FC9-709867A8BC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982610"/>
      </p:ext>
    </p:extLst>
  </p:cSld>
  <p:clrMapOvr>
    <a:masterClrMapping/>
  </p:clrMapOvr>
  <p:transition spd="med">
    <p:comb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2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13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Oval 15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Oval 16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478CDEB-0043-47C9-BB8B-07950FE01A72}" type="datetimeFigureOut">
              <a:rPr lang="en-US"/>
              <a:pPr>
                <a:defRPr/>
              </a:pPr>
              <a:t>9/4/2019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3BF2761-DC27-4369-BED7-6F4178CDB8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431255"/>
      </p:ext>
    </p:extLst>
  </p:cSld>
  <p:clrMapOvr>
    <a:masterClrMapping/>
  </p:clrMapOvr>
  <p:transition spd="med">
    <p:comb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ACD220-E16F-404F-BC6A-23850F886E77}" type="datetimeFigureOut">
              <a:rPr lang="en-US"/>
              <a:pPr>
                <a:defRPr/>
              </a:pPr>
              <a:t>9/4/2019</a:t>
            </a:fld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626937-2DD9-4A61-BE2A-B0B37566D1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839065"/>
      </p:ext>
    </p:extLst>
  </p:cSld>
  <p:clrMapOvr>
    <a:masterClrMapping/>
  </p:clrMapOvr>
  <p:transition spd="med">
    <p:comb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A8A408D-C1CD-4770-8BA9-7C6EDCB9CE1A}" type="datetimeFigureOut">
              <a:rPr lang="en-US"/>
              <a:pPr>
                <a:defRPr/>
              </a:pPr>
              <a:t>9/4/2019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ECDCD69-4CAE-4D24-8CFD-9F37520E7C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14482"/>
      </p:ext>
    </p:extLst>
  </p:cSld>
  <p:clrMapOvr>
    <a:masterClrMapping/>
  </p:clrMapOvr>
  <p:transition spd="med">
    <p:comb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1D8F63-91B3-432E-8A3D-A4BF30A6C79D}" type="datetimeFigureOut">
              <a:rPr lang="en-US"/>
              <a:pPr>
                <a:defRPr/>
              </a:pPr>
              <a:t>9/4/2019</a:t>
            </a:fld>
            <a:endParaRPr lang="en-US"/>
          </a:p>
        </p:txBody>
      </p:sp>
      <p:sp>
        <p:nvSpPr>
          <p:cNvPr id="4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7CBE0B-C103-4694-B838-F7A3FEDC5C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062893"/>
      </p:ext>
    </p:extLst>
  </p:cSld>
  <p:clrMapOvr>
    <a:masterClrMapping/>
  </p:clrMapOvr>
  <p:transition spd="med">
    <p:comb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Rectangle 13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43B0467-23F2-4D47-8EE2-361B6E73BD18}" type="datetimeFigureOut">
              <a:rPr lang="en-US"/>
              <a:pPr>
                <a:defRPr/>
              </a:pPr>
              <a:t>9/4/2019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F6F6A75-4F05-4624-8984-C136463F58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781495"/>
      </p:ext>
    </p:extLst>
  </p:cSld>
  <p:clrMapOvr>
    <a:masterClrMapping/>
  </p:clrMapOvr>
  <p:transition spd="med">
    <p:comb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3CDCC8A-2099-45D9-B906-08D240DE65F5}" type="datetimeFigureOut">
              <a:rPr lang="en-US"/>
              <a:pPr>
                <a:defRPr/>
              </a:pPr>
              <a:t>9/4/2019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2665637-877F-49F5-8198-0B9F144C37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150675"/>
      </p:ext>
    </p:extLst>
  </p:cSld>
  <p:clrMapOvr>
    <a:masterClrMapping/>
  </p:clrMapOvr>
  <p:transition spd="med">
    <p:comb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2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/>
          <a:p>
            <a:pPr indent="-283464" algn="l" rtl="0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  <a:ea typeface="+mn-ea"/>
              <a:cs typeface="+mn-cs"/>
            </a:endParaRPr>
          </a:p>
        </p:txBody>
      </p:sp>
      <p:sp>
        <p:nvSpPr>
          <p:cNvPr id="6" name="Flowchart: Process 13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Flowchart: Process 15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5AFF988-C763-4FF8-88A2-215BD1793B81}" type="datetimeFigureOut">
              <a:rPr lang="en-US"/>
              <a:pPr>
                <a:defRPr/>
              </a:pPr>
              <a:t>9/4/2019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850D6F5-2895-42BF-8C4D-3EECF3CFB7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839232"/>
      </p:ext>
    </p:extLst>
  </p:cSld>
  <p:clrMapOvr>
    <a:masterClrMapping/>
  </p:clrMapOvr>
  <p:transition spd="med">
    <p:comb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33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ar-SA"/>
              <a:t>Click to edit Master text styles</a:t>
            </a:r>
          </a:p>
          <a:p>
            <a:pPr lvl="1"/>
            <a:r>
              <a:rPr lang="en-US" altLang="ar-SA"/>
              <a:t>Second level</a:t>
            </a:r>
          </a:p>
          <a:p>
            <a:pPr lvl="2"/>
            <a:r>
              <a:rPr lang="en-US" altLang="ar-SA"/>
              <a:t>Third level</a:t>
            </a:r>
          </a:p>
          <a:p>
            <a:pPr lvl="3"/>
            <a:r>
              <a:rPr lang="en-US" altLang="ar-SA"/>
              <a:t>Fourth level</a:t>
            </a:r>
          </a:p>
          <a:p>
            <a:pPr lvl="4"/>
            <a:r>
              <a:rPr lang="en-US" altLang="ar-SA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fld id="{08C2E614-9FBE-4ADA-9760-87840EABCC65}" type="datetimeFigureOut">
              <a:rPr lang="en-US"/>
              <a:pPr>
                <a:defRPr/>
              </a:pPr>
              <a:t>9/4/2019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D7E08E90-77EF-47AE-8602-C196583027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84" r:id="rId1"/>
    <p:sldLayoutId id="2147484079" r:id="rId2"/>
    <p:sldLayoutId id="2147484085" r:id="rId3"/>
    <p:sldLayoutId id="2147484080" r:id="rId4"/>
    <p:sldLayoutId id="2147484086" r:id="rId5"/>
    <p:sldLayoutId id="2147484081" r:id="rId6"/>
    <p:sldLayoutId id="2147484087" r:id="rId7"/>
    <p:sldLayoutId id="2147484088" r:id="rId8"/>
    <p:sldLayoutId id="2147484089" r:id="rId9"/>
    <p:sldLayoutId id="2147484082" r:id="rId10"/>
    <p:sldLayoutId id="2147484083" r:id="rId11"/>
  </p:sldLayoutIdLst>
  <p:transition spd="med">
    <p:comb dir="vert"/>
  </p:transition>
  <p:txStyles>
    <p:titleStyle>
      <a:lvl1pPr algn="l" rtl="1" eaLnBrk="0" fontAlgn="base" hangingPunct="0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1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2pPr>
      <a:lvl3pPr algn="l" rtl="1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3pPr>
      <a:lvl4pPr algn="l" rtl="1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4pPr>
      <a:lvl5pPr algn="l" rtl="1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5pPr>
      <a:lvl6pPr marL="457200" algn="l" rtl="1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6pPr>
      <a:lvl7pPr marL="914400" algn="l" rtl="1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7pPr>
      <a:lvl8pPr marL="1371600" algn="l" rtl="1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8pPr>
      <a:lvl9pPr marL="1828800" algn="l" rtl="1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9pPr>
      <a:extLst/>
    </p:titleStyle>
    <p:bodyStyle>
      <a:lvl1pPr marL="365125" indent="-282575" algn="r" rtl="1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r" rtl="1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r" rtl="1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r" rtl="1" eaLnBrk="0" fontAlgn="base" hangingPunct="0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r" rtl="1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r" rtl="1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14748" y="0"/>
            <a:ext cx="9180000" cy="685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456607" y="1095530"/>
            <a:ext cx="8237287" cy="1470025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Times New Roman" pitchFamily="18" charset="0"/>
              </a:rPr>
              <a:t>Phys 110</a:t>
            </a:r>
            <a:br>
              <a:rPr lang="en-US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Times New Roman" pitchFamily="18" charset="0"/>
              </a:rPr>
            </a:br>
            <a:br>
              <a:rPr lang="en-US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Times New Roman" pitchFamily="18" charset="0"/>
              </a:rPr>
            </a:br>
            <a:r>
              <a:rPr lang="en-US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Times New Roman" pitchFamily="18" charset="0"/>
              </a:rPr>
              <a:t>Chapter 2 </a:t>
            </a:r>
            <a:br>
              <a:rPr lang="en-US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Times New Roman" pitchFamily="18" charset="0"/>
              </a:rPr>
            </a:br>
            <a:br>
              <a:rPr lang="en-US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Times New Roman" pitchFamily="18" charset="0"/>
              </a:rPr>
            </a:br>
            <a:r>
              <a:rPr lang="en-US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Times New Roman" pitchFamily="18" charset="0"/>
              </a:rPr>
              <a:t>Motion in One Dimension</a:t>
            </a:r>
          </a:p>
        </p:txBody>
      </p:sp>
    </p:spTree>
    <p:extLst>
      <p:ext uri="{BB962C8B-B14F-4D97-AF65-F5344CB8AC3E}">
        <p14:creationId xmlns:p14="http://schemas.microsoft.com/office/powerpoint/2010/main" val="70736582"/>
      </p:ext>
    </p:extLst>
  </p:cSld>
  <p:clrMapOvr>
    <a:masterClrMapping/>
  </p:clrMapOvr>
  <p:transition spd="med">
    <p:comb dir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14748" y="-14368"/>
            <a:ext cx="9180000" cy="129614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1516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b="1" dirty="0">
                <a:latin typeface="Cambria" panose="02040503050406030204" pitchFamily="18" charset="0"/>
              </a:rPr>
              <a:t>2.1 Position, Velocity, and Speed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496" y="1268760"/>
            <a:ext cx="8964487" cy="5509975"/>
          </a:xfrm>
        </p:spPr>
        <p:txBody>
          <a:bodyPr>
            <a:noAutofit/>
          </a:bodyPr>
          <a:lstStyle/>
          <a:p>
            <a:pPr algn="l" rtl="0">
              <a:buFont typeface="Wingdings" panose="05000000000000000000" pitchFamily="2" charset="2"/>
              <a:buChar char="§"/>
            </a:pPr>
            <a:r>
              <a:rPr lang="en-US" sz="2000" b="1" dirty="0"/>
              <a:t>Average velocity and Average speed </a:t>
            </a:r>
          </a:p>
          <a:p>
            <a:pPr marL="82550" indent="0" algn="l" rtl="0">
              <a:buNone/>
            </a:pPr>
            <a:r>
              <a:rPr lang="en-US" sz="2000" dirty="0"/>
              <a:t>Example 2.1 </a:t>
            </a:r>
            <a:r>
              <a:rPr lang="en-US" sz="2000" b="1" dirty="0"/>
              <a:t>Calculating the Average Velocity and Speed</a:t>
            </a:r>
          </a:p>
          <a:p>
            <a:pPr algn="l" rtl="0"/>
            <a:r>
              <a:rPr lang="en-US" sz="2000" dirty="0"/>
              <a:t>Find the displacement, average velocity, and average speed of the car in Figure 2.1a between positions A and F. </a:t>
            </a:r>
          </a:p>
          <a:p>
            <a:pPr marL="82550" indent="0" algn="l" rtl="0">
              <a:buNone/>
            </a:pPr>
            <a:r>
              <a:rPr lang="en-US" sz="2000" b="1" dirty="0"/>
              <a:t>Solution </a:t>
            </a:r>
            <a:r>
              <a:rPr lang="en-US" sz="2000" dirty="0"/>
              <a:t>From the position–time graph given in Figure 2.1b, note that </a:t>
            </a:r>
            <a:r>
              <a:rPr lang="en-US" sz="2000" i="1" dirty="0"/>
              <a:t>XA</a:t>
            </a:r>
            <a:r>
              <a:rPr lang="en-US" sz="2000" dirty="0"/>
              <a:t> = 30 m at </a:t>
            </a:r>
            <a:r>
              <a:rPr lang="en-US" sz="2000" i="1" dirty="0" err="1"/>
              <a:t>t</a:t>
            </a:r>
            <a:r>
              <a:rPr lang="en-US" sz="2000" dirty="0" err="1"/>
              <a:t>A</a:t>
            </a:r>
            <a:r>
              <a:rPr lang="en-US" sz="2000" dirty="0"/>
              <a:t> =0 s and that </a:t>
            </a:r>
            <a:r>
              <a:rPr lang="en-US" sz="2000" i="1" dirty="0"/>
              <a:t>X</a:t>
            </a:r>
            <a:r>
              <a:rPr lang="en-US" sz="2000" dirty="0"/>
              <a:t>F =53 m at </a:t>
            </a:r>
            <a:r>
              <a:rPr lang="en-US" sz="2000" i="1" dirty="0" err="1"/>
              <a:t>t</a:t>
            </a:r>
            <a:r>
              <a:rPr lang="en-US" sz="2000" dirty="0" err="1"/>
              <a:t>F</a:t>
            </a:r>
            <a:r>
              <a:rPr lang="en-US" sz="2000" dirty="0"/>
              <a:t>=50 s. Using these values along with the definition of</a:t>
            </a:r>
          </a:p>
          <a:p>
            <a:pPr marL="82550" indent="0" algn="l" rtl="0">
              <a:buNone/>
            </a:pPr>
            <a:r>
              <a:rPr lang="en-US" sz="2000" dirty="0"/>
              <a:t>displacement, Equation 2.1, we find that</a:t>
            </a:r>
          </a:p>
          <a:p>
            <a:pPr marL="82550" indent="0" algn="l" rtl="0">
              <a:buNone/>
            </a:pPr>
            <a:endParaRPr lang="en-US" sz="2000" b="1" dirty="0"/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endParaRPr lang="en-US" sz="2000" dirty="0">
              <a:latin typeface="Cambria" panose="020405030504060302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14748" y="1281776"/>
            <a:ext cx="9180000" cy="55762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0C9DF-47BE-457D-9FA4-59BADC70679E}" type="slidenum">
              <a:rPr lang="en-US" smtClean="0"/>
              <a:t>10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8777" y="3356992"/>
            <a:ext cx="3114998" cy="2247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376" y="4077072"/>
            <a:ext cx="4180600" cy="480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509120"/>
            <a:ext cx="2520280" cy="1484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5987273"/>
            <a:ext cx="3387628" cy="754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6487" y="4581128"/>
            <a:ext cx="233362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08104" y="5615328"/>
            <a:ext cx="4133414" cy="148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820517"/>
      </p:ext>
    </p:extLst>
  </p:cSld>
  <p:clrMapOvr>
    <a:masterClrMapping/>
  </p:clrMapOvr>
  <p:transition spd="med">
    <p:comb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259632" y="548680"/>
            <a:ext cx="7499350" cy="4800600"/>
          </a:xfrm>
        </p:spPr>
        <p:txBody>
          <a:bodyPr/>
          <a:lstStyle/>
          <a:p>
            <a:pPr algn="l" rtl="0"/>
            <a:r>
              <a:rPr lang="en-US" b="1" dirty="0"/>
              <a:t> Homework</a:t>
            </a:r>
          </a:p>
          <a:p>
            <a:pPr algn="l" rtl="0"/>
            <a:endParaRPr lang="en-US" b="1" dirty="0"/>
          </a:p>
          <a:p>
            <a:pPr algn="l" rtl="0">
              <a:buFont typeface="Wingdings" panose="05000000000000000000" pitchFamily="2" charset="2"/>
              <a:buChar char="Ø"/>
            </a:pPr>
            <a:r>
              <a:rPr lang="en-US" sz="2400" dirty="0"/>
              <a:t>A particle moves according to the equation x = 10t</a:t>
            </a:r>
            <a:r>
              <a:rPr lang="en-US" sz="2400" baseline="30000" dirty="0"/>
              <a:t>2</a:t>
            </a:r>
            <a:r>
              <a:rPr lang="en-US" sz="2400" dirty="0"/>
              <a:t> where x is in meters and t is in seconds.  (a) Find the average velocity for the time interval from 2.00 s to 3.00 s.  (b) Find the average velocity for the time interval from 2.00 to 2.10 s. </a:t>
            </a:r>
          </a:p>
          <a:p>
            <a:pPr algn="l" rtl="0"/>
            <a:endParaRPr lang="en-US" sz="2000" b="1" dirty="0"/>
          </a:p>
          <a:p>
            <a:pPr algn="l" rtl="0">
              <a:buFont typeface="Wingdings" panose="05000000000000000000" pitchFamily="2" charset="2"/>
              <a:buChar char="Ø"/>
            </a:pPr>
            <a:r>
              <a:rPr lang="en-US" sz="2400" dirty="0"/>
              <a:t> A person walks first at a constant speed of 5.00 m/s along a straight line from point </a:t>
            </a:r>
            <a:r>
              <a:rPr lang="en-US" sz="2400" i="1" dirty="0"/>
              <a:t>A</a:t>
            </a:r>
            <a:r>
              <a:rPr lang="en-US" sz="2400" dirty="0"/>
              <a:t> to point </a:t>
            </a:r>
            <a:r>
              <a:rPr lang="en-US" sz="2400" i="1" dirty="0"/>
              <a:t>B</a:t>
            </a:r>
            <a:r>
              <a:rPr lang="en-US" sz="2400" dirty="0"/>
              <a:t>  and then back along the line from </a:t>
            </a:r>
            <a:r>
              <a:rPr lang="en-US" sz="2400" i="1" dirty="0"/>
              <a:t>B</a:t>
            </a:r>
            <a:r>
              <a:rPr lang="en-US" sz="2400" dirty="0"/>
              <a:t> to </a:t>
            </a:r>
            <a:r>
              <a:rPr lang="en-US" sz="2400" i="1" dirty="0"/>
              <a:t>A</a:t>
            </a:r>
            <a:r>
              <a:rPr lang="en-US" sz="2400" dirty="0"/>
              <a:t> at a constant speed of 3.00 m/s.</a:t>
            </a:r>
          </a:p>
          <a:p>
            <a:pPr marL="82550" indent="0" algn="l" rtl="0">
              <a:buNone/>
            </a:pPr>
            <a:r>
              <a:rPr lang="en-US" sz="2400" dirty="0"/>
              <a:t> What is (a) his average speed over the entire trip? (b) his average velocity over the entire trip?</a:t>
            </a:r>
          </a:p>
          <a:p>
            <a:pPr algn="l" rtl="0"/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560379684"/>
      </p:ext>
    </p:extLst>
  </p:cSld>
  <p:clrMapOvr>
    <a:masterClrMapping/>
  </p:clrMapOvr>
  <p:transition spd="med">
    <p:comb dir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88640"/>
            <a:ext cx="3171825" cy="183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7" y="2348880"/>
            <a:ext cx="7839075" cy="384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2702574"/>
      </p:ext>
    </p:extLst>
  </p:cSld>
  <p:clrMapOvr>
    <a:masterClrMapping/>
  </p:clrMapOvr>
  <p:transition spd="med">
    <p:comb dir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14748" y="-14368"/>
            <a:ext cx="9180000" cy="129614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1516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b="1" dirty="0">
                <a:latin typeface="Cambria" panose="02040503050406030204" pitchFamily="18" charset="0"/>
              </a:rPr>
              <a:t>2.2 Instantaneous Velocity and Speed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79512" y="1268760"/>
                <a:ext cx="4176464" cy="5509975"/>
              </a:xfrm>
            </p:spPr>
            <p:txBody>
              <a:bodyPr>
                <a:noAutofit/>
              </a:bodyPr>
              <a:lstStyle/>
              <a:p>
                <a:pPr algn="l" rtl="0">
                  <a:buFont typeface="Wingdings" panose="05000000000000000000" pitchFamily="2" charset="2"/>
                  <a:buChar char="§"/>
                </a:pPr>
                <a:r>
                  <a:rPr lang="en-US" sz="2000" b="1" dirty="0"/>
                  <a:t>Instantaneous Velocity</a:t>
                </a:r>
              </a:p>
              <a:p>
                <a:pPr marL="0" indent="0" algn="l" rtl="0">
                  <a:buNone/>
                </a:pPr>
                <a:r>
                  <a:rPr lang="en-US" sz="2000" dirty="0"/>
                  <a:t>The limit of the average velocity as the time interval becomes infinitesimally short, or as the time interval approaches zero. 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𝑣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</a:rPr>
                            <m:t>𝑥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∆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∆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∆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</m:den>
                          </m:f>
                          <m:r>
                            <a:rPr lang="en-US" sz="2000" b="0" i="1" smtClean="0">
                              <a:latin typeface="Cambria Math"/>
                            </a:rPr>
                            <m:t>=</m:t>
                          </m:r>
                          <m:f>
                            <m:f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0" i="1" smtClean="0">
                                  <a:latin typeface="Cambria Math"/>
                                </a:rPr>
                                <m:t>𝑑𝑥</m:t>
                              </m:r>
                            </m:num>
                            <m:den>
                              <m:r>
                                <a:rPr lang="en-US" sz="2000" b="0" i="1" smtClean="0">
                                  <a:latin typeface="Cambria Math"/>
                                </a:rPr>
                                <m:t>𝑑𝑡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US" sz="2000" dirty="0"/>
              </a:p>
              <a:p>
                <a:pPr marL="0" indent="0" algn="l" rtl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en-US" sz="2000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𝑥</m:t>
                        </m:r>
                      </m:sub>
                    </m:sSub>
                    <m:r>
                      <a:rPr lang="en-US" sz="2000" i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000" b="0" i="1" smtClean="0">
                        <a:solidFill>
                          <a:srgbClr val="0070C0"/>
                        </a:solidFill>
                        <a:latin typeface="Cambria Math"/>
                      </a:rPr>
                      <m:t>0</m:t>
                    </m:r>
                    <m:r>
                      <a:rPr lang="en-US" sz="2000" i="1" smtClean="0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2000" dirty="0">
                    <a:solidFill>
                      <a:srgbClr val="0070C0"/>
                    </a:solidFill>
                  </a:rPr>
                  <a:t>(at maxima or minima) particle is momentarily at rest</a:t>
                </a:r>
              </a:p>
              <a:p>
                <a:pPr marL="0" indent="0" algn="l" rtl="0">
                  <a:buNone/>
                </a:pPr>
                <a:endParaRPr lang="en-US" sz="2000" dirty="0"/>
              </a:p>
              <a:p>
                <a:pPr marL="0" indent="0" algn="l" rtl="0">
                  <a:buNone/>
                </a:pPr>
                <a:r>
                  <a:rPr lang="en-US" sz="2000" dirty="0"/>
                  <a:t>The instantaneous velocity indicates what is happening at every point of time. </a:t>
                </a:r>
              </a:p>
              <a:p>
                <a:pPr marL="0" indent="0">
                  <a:buNone/>
                </a:pPr>
                <a:endParaRPr lang="en-US" sz="1800" b="1" dirty="0"/>
              </a:p>
              <a:p>
                <a:pPr marL="0" indent="0">
                  <a:buNone/>
                </a:pPr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9512" y="1268760"/>
                <a:ext cx="4176464" cy="5509975"/>
              </a:xfrm>
              <a:blipFill rotWithShape="0">
                <a:blip r:embed="rId2"/>
                <a:stretch>
                  <a:fillRect l="-1458" t="-442" r="-1020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-14748" y="1281776"/>
            <a:ext cx="9180000" cy="55762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0C9DF-47BE-457D-9FA4-59BADC70679E}" type="slidenum">
              <a:rPr lang="en-US" smtClean="0"/>
              <a:t>13</a:t>
            </a:fld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4571" y="1916832"/>
            <a:ext cx="47135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19239" y="5670687"/>
            <a:ext cx="8801233" cy="12445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buFont typeface="Wingdings" panose="05000000000000000000" pitchFamily="2" charset="2"/>
              <a:buChar char="§"/>
            </a:pPr>
            <a:r>
              <a:rPr lang="en-US" b="1" dirty="0"/>
              <a:t>Instantaneous Speed</a:t>
            </a:r>
          </a:p>
          <a:p>
            <a:pPr marL="0" indent="0" algn="l" rtl="0">
              <a:buNone/>
            </a:pPr>
            <a:r>
              <a:rPr lang="en-US" dirty="0"/>
              <a:t>The instantaneous speed is the magnitude of the instantaneous velocity. </a:t>
            </a:r>
          </a:p>
          <a:p>
            <a:pPr marL="0" indent="0" algn="l" rtl="0">
              <a:buNone/>
            </a:pPr>
            <a:r>
              <a:rPr lang="en-US" b="1" dirty="0"/>
              <a:t>The instantaneous speed has no direction associated with it </a:t>
            </a:r>
            <a:r>
              <a:rPr lang="en-US" dirty="0"/>
              <a:t>and hence carries no algebraic sign</a:t>
            </a:r>
            <a:r>
              <a:rPr lang="en-US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20568515"/>
      </p:ext>
    </p:extLst>
  </p:cSld>
  <p:clrMapOvr>
    <a:masterClrMapping/>
  </p:clrMapOvr>
  <p:transition spd="med">
    <p:comb dir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14748" y="-14368"/>
            <a:ext cx="9180000" cy="129614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1516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b="1" dirty="0">
                <a:latin typeface="Cambria" panose="02040503050406030204" pitchFamily="18" charset="0"/>
              </a:rPr>
              <a:t>2.2 Instantaneous Velocity and Speed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268760"/>
            <a:ext cx="8964488" cy="5509975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-14748" y="1281776"/>
            <a:ext cx="9180000" cy="55762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0C9DF-47BE-457D-9FA4-59BADC70679E}" type="slidenum">
              <a:rPr lang="en-US" smtClean="0"/>
              <a:t>14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/>
              <p:cNvSpPr txBox="1">
                <a:spLocks/>
              </p:cNvSpPr>
              <p:nvPr/>
            </p:nvSpPr>
            <p:spPr>
              <a:xfrm>
                <a:off x="104252" y="1772816"/>
                <a:ext cx="4395740" cy="550997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2000" dirty="0"/>
                  <a:t>A particle moves along the </a:t>
                </a:r>
                <a:r>
                  <a:rPr lang="en-US" sz="2000" i="1" dirty="0"/>
                  <a:t>x </a:t>
                </a:r>
                <a:r>
                  <a:rPr lang="en-US" sz="2000" dirty="0"/>
                  <a:t>axis. Its position varies with time according to the expression </a:t>
                </a:r>
                <a:r>
                  <a:rPr lang="en-US" sz="2000" i="1" dirty="0"/>
                  <a:t>x =-</a:t>
                </a:r>
                <a:r>
                  <a:rPr lang="en-US" sz="2000" dirty="0"/>
                  <a:t>4</a:t>
                </a:r>
                <a:r>
                  <a:rPr lang="en-US" sz="2000" i="1" dirty="0"/>
                  <a:t>t </a:t>
                </a:r>
                <a:r>
                  <a:rPr lang="en-US" sz="2000" dirty="0"/>
                  <a:t>+ 2</a:t>
                </a:r>
                <a:r>
                  <a:rPr lang="en-US" sz="2000" i="1" dirty="0"/>
                  <a:t>t</a:t>
                </a:r>
                <a:r>
                  <a:rPr lang="en-US" sz="2000" baseline="30000" dirty="0"/>
                  <a:t>2</a:t>
                </a:r>
                <a:r>
                  <a:rPr lang="en-US" sz="2000" dirty="0"/>
                  <a:t> where </a:t>
                </a:r>
                <a:r>
                  <a:rPr lang="en-US" sz="2000" i="1" dirty="0"/>
                  <a:t>x </a:t>
                </a:r>
                <a:r>
                  <a:rPr lang="en-US" sz="2000" dirty="0"/>
                  <a:t>is in meters and </a:t>
                </a:r>
                <a:r>
                  <a:rPr lang="en-US" sz="2000" i="1" dirty="0"/>
                  <a:t>t </a:t>
                </a:r>
                <a:r>
                  <a:rPr lang="en-US" sz="2000" dirty="0"/>
                  <a:t>is in seconds. The position–time graph for this motion is shown in Figure . Note that the particle moves in the negative </a:t>
                </a:r>
                <a:r>
                  <a:rPr lang="en-US" sz="2000" i="1" dirty="0"/>
                  <a:t>x </a:t>
                </a:r>
                <a:r>
                  <a:rPr lang="en-US" sz="2000" dirty="0"/>
                  <a:t>direction for the first second of motion, is momentarily at rest at the moment </a:t>
                </a:r>
                <a:r>
                  <a:rPr lang="en-US" sz="2000" i="1" dirty="0"/>
                  <a:t>t </a:t>
                </a:r>
                <a:r>
                  <a:rPr lang="en-US" sz="2000" dirty="0"/>
                  <a:t>= 1 s, and moves in the positive </a:t>
                </a:r>
                <a:r>
                  <a:rPr lang="en-US" sz="2000" i="1" dirty="0"/>
                  <a:t>x </a:t>
                </a:r>
                <a:r>
                  <a:rPr lang="en-US" sz="2000" dirty="0"/>
                  <a:t>direction at times </a:t>
                </a:r>
                <a:r>
                  <a:rPr lang="en-US" sz="2000" i="1" dirty="0"/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</a:rPr>
                      <m:t>𝑡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&gt;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1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𝑠</m:t>
                    </m:r>
                  </m:oMath>
                </a14:m>
                <a:r>
                  <a:rPr lang="en-US" sz="2000" dirty="0"/>
                  <a:t> .</a:t>
                </a:r>
                <a:endParaRPr lang="en-US" sz="2000" dirty="0">
                  <a:latin typeface="Cambria" panose="02040503050406030204" pitchFamily="18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dirty="0">
                    <a:solidFill>
                      <a:srgbClr val="0070C0"/>
                    </a:solidFill>
                    <a:latin typeface="Cambria" panose="02040503050406030204" pitchFamily="18" charset="0"/>
                  </a:rPr>
                  <a:t>   </a:t>
                </a:r>
                <a:endParaRPr lang="en-US" dirty="0"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252" y="1772816"/>
                <a:ext cx="4395740" cy="5509975"/>
              </a:xfrm>
              <a:prstGeom prst="rect">
                <a:avLst/>
              </a:prstGeom>
              <a:blipFill rotWithShape="1">
                <a:blip r:embed="rId2"/>
                <a:stretch>
                  <a:fillRect l="-1387" t="-553" r="-1942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14"/>
          <a:stretch/>
        </p:blipFill>
        <p:spPr bwMode="auto">
          <a:xfrm>
            <a:off x="4788024" y="1631404"/>
            <a:ext cx="4379088" cy="453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35496" y="1365066"/>
            <a:ext cx="67687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dirty="0"/>
              <a:t>Example 2.3 </a:t>
            </a:r>
            <a:r>
              <a:rPr lang="en-US" b="1" dirty="0"/>
              <a:t>Average and Instantaneous Velocity</a:t>
            </a:r>
            <a:r>
              <a:rPr lang="en-US" dirty="0">
                <a:latin typeface="Cambria" panose="02040503050406030204" pitchFamily="18" charset="0"/>
              </a:rPr>
              <a:t> 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3392" y="6094487"/>
            <a:ext cx="4739128" cy="93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1915513"/>
      </p:ext>
    </p:extLst>
  </p:cSld>
  <p:clrMapOvr>
    <a:masterClrMapping/>
  </p:clrMapOvr>
  <p:transition spd="med">
    <p:comb dir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14748" y="-14368"/>
            <a:ext cx="9180000" cy="129614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1516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b="1" dirty="0">
                <a:latin typeface="Cambria" panose="02040503050406030204" pitchFamily="18" charset="0"/>
              </a:rPr>
              <a:t>2.2 Instantaneous Velocity and Speed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268760"/>
            <a:ext cx="8964488" cy="5509975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-14748" y="1281776"/>
            <a:ext cx="9180000" cy="55762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0C9DF-47BE-457D-9FA4-59BADC70679E}" type="slidenum">
              <a:rPr lang="en-US" smtClean="0"/>
              <a:t>15</a:t>
            </a:fld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79512" y="1365066"/>
            <a:ext cx="67687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Example 2.3 </a:t>
            </a:r>
            <a:r>
              <a:rPr lang="en-US" b="1" dirty="0"/>
              <a:t>Average and Instantaneous Velocity</a:t>
            </a:r>
            <a:r>
              <a:rPr lang="en-US" dirty="0">
                <a:latin typeface="Cambria" panose="02040503050406030204" pitchFamily="18" charset="0"/>
              </a:rPr>
              <a:t>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83888"/>
            <a:ext cx="4551894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440514"/>
      </p:ext>
    </p:extLst>
  </p:cSld>
  <p:clrMapOvr>
    <a:masterClrMapping/>
  </p:clrMapOvr>
  <p:transition spd="med">
    <p:comb dir="vert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14748" y="-14368"/>
            <a:ext cx="9180000" cy="129614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1516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b="1" dirty="0">
                <a:latin typeface="Cambria" panose="02040503050406030204" pitchFamily="18" charset="0"/>
              </a:rPr>
              <a:t>2.2 Instantaneous Velocity and Speed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268760"/>
            <a:ext cx="8964488" cy="5509975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-14748" y="1281776"/>
            <a:ext cx="9180000" cy="55762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0C9DF-47BE-457D-9FA4-59BADC70679E}" type="slidenum">
              <a:rPr lang="en-US" smtClean="0"/>
              <a:t>16</a:t>
            </a:fld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79512" y="1365066"/>
            <a:ext cx="67687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Example 2.3 </a:t>
            </a:r>
            <a:r>
              <a:rPr lang="en-US" b="1" dirty="0"/>
              <a:t>Average and Instantaneous Velocity</a:t>
            </a:r>
            <a:r>
              <a:rPr lang="en-US" dirty="0">
                <a:latin typeface="Cambria" panose="02040503050406030204" pitchFamily="18" charset="0"/>
              </a:rPr>
              <a:t>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041" y="1704730"/>
            <a:ext cx="7486650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689301"/>
            <a:ext cx="718185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206857"/>
      </p:ext>
    </p:extLst>
  </p:cSld>
  <p:clrMapOvr>
    <a:masterClrMapping/>
  </p:clrMapOvr>
  <p:transition spd="med">
    <p:comb dir="vert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14748" y="-14368"/>
            <a:ext cx="9180000" cy="129614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1516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b="1" dirty="0">
                <a:latin typeface="Cambria" panose="02040503050406030204" pitchFamily="18" charset="0"/>
              </a:rPr>
              <a:t>2.2 Instantaneous Velocity and Speed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268760"/>
            <a:ext cx="8964488" cy="5509975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-14748" y="1281776"/>
            <a:ext cx="9180000" cy="55762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0C9DF-47BE-457D-9FA4-59BADC70679E}" type="slidenum">
              <a:rPr lang="en-US" smtClean="0"/>
              <a:t>17</a:t>
            </a:fld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79512" y="1365066"/>
            <a:ext cx="67687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Example 2.3 </a:t>
            </a:r>
            <a:r>
              <a:rPr lang="en-US" b="1" dirty="0"/>
              <a:t>Average and Instantaneous Velocity</a:t>
            </a:r>
            <a:r>
              <a:rPr lang="en-US" dirty="0">
                <a:latin typeface="Cambria" panose="02040503050406030204" pitchFamily="18" charset="0"/>
              </a:rPr>
              <a:t>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714685"/>
            <a:ext cx="6427648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8170565"/>
      </p:ext>
    </p:extLst>
  </p:cSld>
  <p:clrMapOvr>
    <a:masterClrMapping/>
  </p:clrMapOvr>
  <p:transition spd="med">
    <p:comb dir="vert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14748" y="-14368"/>
            <a:ext cx="9180000" cy="129614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1516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b="1" dirty="0">
                <a:latin typeface="Cambria" panose="02040503050406030204" pitchFamily="18" charset="0"/>
              </a:rPr>
              <a:t>Lecture Summary </a:t>
            </a:r>
          </a:p>
        </p:txBody>
      </p:sp>
      <p:sp>
        <p:nvSpPr>
          <p:cNvPr id="8" name="Rectangle 7"/>
          <p:cNvSpPr/>
          <p:nvPr/>
        </p:nvSpPr>
        <p:spPr>
          <a:xfrm>
            <a:off x="-14748" y="1281776"/>
            <a:ext cx="9180000" cy="55762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0C9DF-47BE-457D-9FA4-59BADC70679E}" type="slidenum">
              <a:rPr lang="en-US" smtClean="0"/>
              <a:t>18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79512" y="1268760"/>
                <a:ext cx="8964488" cy="5509975"/>
              </a:xfrm>
            </p:spPr>
            <p:txBody>
              <a:bodyPr>
                <a:noAutofit/>
              </a:bodyPr>
              <a:lstStyle/>
              <a:p>
                <a:pPr algn="l" rtl="0">
                  <a:buFont typeface="Wingdings" panose="05000000000000000000" pitchFamily="2" charset="2"/>
                  <a:buChar char="§"/>
                </a:pPr>
                <a:r>
                  <a:rPr lang="en-US" sz="2400" b="1" dirty="0"/>
                  <a:t>After a particle moves along the x axis from some initial position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b="1" dirty="0"/>
                  <a:t> to some final position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𝑓</m:t>
                        </m:r>
                      </m:sub>
                    </m:sSub>
                  </m:oMath>
                </a14:m>
                <a:r>
                  <a:rPr lang="en-US" sz="2400" b="1" dirty="0"/>
                  <a:t>, its displacement is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400" i="1">
                          <a:latin typeface="Cambria Math"/>
                          <a:ea typeface="Cambria Math"/>
                        </a:rPr>
                        <m:t>𝑥</m:t>
                      </m:r>
                      <m:r>
                        <a:rPr lang="en-US" sz="2400" i="1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𝑓</m:t>
                          </m:r>
                        </m:sub>
                      </m:sSub>
                      <m:r>
                        <a:rPr lang="en-US" sz="2400" i="1">
                          <a:latin typeface="Cambria Math"/>
                          <a:ea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2400" b="1" dirty="0"/>
              </a:p>
              <a:p>
                <a:pPr algn="l" rtl="0">
                  <a:buFont typeface="Wingdings" panose="05000000000000000000" pitchFamily="2" charset="2"/>
                  <a:buChar char="§"/>
                </a:pPr>
                <a:r>
                  <a:rPr lang="en-US" sz="2400" b="1" dirty="0"/>
                  <a:t>The average velocity of a particle during some time interval is the displacement </a:t>
                </a:r>
                <a:r>
                  <a:rPr lang="el-GR" sz="2400" b="1" dirty="0"/>
                  <a:t>Δ</a:t>
                </a:r>
                <a:r>
                  <a:rPr lang="en-US" sz="2400" b="1" dirty="0"/>
                  <a:t>x divided by the time interval </a:t>
                </a:r>
                <a:r>
                  <a:rPr lang="el-GR" sz="2400" b="1" dirty="0"/>
                  <a:t>Δ</a:t>
                </a:r>
                <a:r>
                  <a:rPr lang="en-US" sz="2400" b="1" dirty="0"/>
                  <a:t>t during which that displacement </a:t>
                </a:r>
                <a:r>
                  <a:rPr lang="en-US" sz="2400" b="1" dirty="0" err="1"/>
                  <a:t>occus</a:t>
                </a:r>
                <a:r>
                  <a:rPr lang="en-US" sz="2400" b="1" dirty="0"/>
                  <a:t>: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2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latin typeface="Cambria Math"/>
                                </a:rPr>
                                <m:t>𝒗</m:t>
                              </m:r>
                            </m:e>
                            <m:sub>
                              <m:r>
                                <a:rPr lang="en-US" sz="2400" b="1" i="1">
                                  <a:latin typeface="Cambria Math"/>
                                </a:rPr>
                                <m:t>𝒙</m:t>
                              </m:r>
                            </m:sub>
                          </m:sSub>
                        </m:e>
                      </m:acc>
                      <m:r>
                        <a:rPr lang="en-US" sz="2400" b="1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en-US" sz="2400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</m:num>
                        <m:den>
                          <m:r>
                            <a:rPr lang="en-US" sz="2400" b="1" i="1"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en-US" sz="2400" b="1" i="1">
                              <a:latin typeface="Cambria Math"/>
                              <a:ea typeface="Cambria Math"/>
                            </a:rPr>
                            <m:t>𝒕</m:t>
                          </m:r>
                        </m:den>
                      </m:f>
                      <m:r>
                        <a:rPr lang="en-US" sz="2400" b="1" i="1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8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𝑓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r>
                            <a:rPr lang="en-US" sz="2400" b="1" i="1"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en-US" sz="2400" b="1" i="1">
                              <a:latin typeface="Cambria Math"/>
                              <a:ea typeface="Cambria Math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en-US" sz="2400" b="1" dirty="0"/>
              </a:p>
              <a:p>
                <a:pPr algn="l" rtl="0">
                  <a:buFont typeface="Wingdings" panose="05000000000000000000" pitchFamily="2" charset="2"/>
                  <a:buChar char="§"/>
                </a:pPr>
                <a:r>
                  <a:rPr lang="en-US" sz="2400" b="1" dirty="0"/>
                  <a:t>The average speed of a particle is equal to the ratio of the total distance it travels to the total time interval during which it travels that distance: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400" b="1"/>
                        <m:t>Average</m:t>
                      </m:r>
                      <m:r>
                        <m:rPr>
                          <m:nor/>
                        </m:rPr>
                        <a:rPr lang="en-US" sz="2400" b="1"/>
                        <m:t> </m:t>
                      </m:r>
                      <m:r>
                        <m:rPr>
                          <m:nor/>
                        </m:rPr>
                        <a:rPr lang="en-US" sz="2400" b="1"/>
                        <m:t>speed</m:t>
                      </m:r>
                      <m:r>
                        <a:rPr lang="en-US" sz="2400" b="1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b="1">
                              <a:latin typeface="Cambria Math"/>
                            </a:rPr>
                            <m:t>T</m:t>
                          </m:r>
                          <m:r>
                            <m:rPr>
                              <m:nor/>
                            </m:rPr>
                            <a:rPr lang="en-US" sz="2400" b="1"/>
                            <m:t>otal</m:t>
                          </m:r>
                          <m:r>
                            <m:rPr>
                              <m:nor/>
                            </m:rPr>
                            <a:rPr lang="en-US" sz="2400" b="1"/>
                            <m:t> </m:t>
                          </m:r>
                          <m:r>
                            <m:rPr>
                              <m:nor/>
                            </m:rPr>
                            <a:rPr lang="en-US" sz="2400" b="1"/>
                            <m:t>Distance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b="1">
                              <a:latin typeface="Cambria Math"/>
                            </a:rPr>
                            <m:t>T</m:t>
                          </m:r>
                          <m:r>
                            <m:rPr>
                              <m:nor/>
                            </m:rPr>
                            <a:rPr lang="en-US" sz="2400" b="1"/>
                            <m:t>otal</m:t>
                          </m:r>
                          <m:r>
                            <m:rPr>
                              <m:nor/>
                            </m:rPr>
                            <a:rPr lang="en-US" sz="2400" b="1"/>
                            <m:t> </m:t>
                          </m:r>
                          <m:r>
                            <m:rPr>
                              <m:nor/>
                            </m:rPr>
                            <a:rPr lang="en-US" sz="2400" b="1"/>
                            <m:t>Time</m:t>
                          </m:r>
                        </m:den>
                      </m:f>
                    </m:oMath>
                  </m:oMathPara>
                </a14:m>
                <a:endParaRPr lang="en-US" sz="2400" b="1" dirty="0"/>
              </a:p>
              <a:p>
                <a:endParaRPr lang="en-US" sz="2400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7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9512" y="1268760"/>
                <a:ext cx="8964488" cy="5509975"/>
              </a:xfrm>
              <a:blipFill rotWithShape="0">
                <a:blip r:embed="rId2"/>
                <a:stretch>
                  <a:fillRect t="-774" r="-1020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61413921"/>
      </p:ext>
    </p:extLst>
  </p:cSld>
  <p:clrMapOvr>
    <a:masterClrMapping/>
  </p:clrMapOvr>
  <p:transition spd="med">
    <p:comb dir="vert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14748" y="-14368"/>
            <a:ext cx="9180000" cy="129614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1516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b="1" dirty="0">
                <a:latin typeface="Cambria" panose="02040503050406030204" pitchFamily="18" charset="0"/>
              </a:rPr>
              <a:t>Lecture Summary </a:t>
            </a:r>
          </a:p>
        </p:txBody>
      </p:sp>
      <p:sp>
        <p:nvSpPr>
          <p:cNvPr id="8" name="Rectangle 7"/>
          <p:cNvSpPr/>
          <p:nvPr/>
        </p:nvSpPr>
        <p:spPr>
          <a:xfrm>
            <a:off x="-14748" y="1281776"/>
            <a:ext cx="9180000" cy="55762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0C9DF-47BE-457D-9FA4-59BADC70679E}" type="slidenum">
              <a:rPr lang="en-US" smtClean="0"/>
              <a:t>19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79512" y="1268760"/>
                <a:ext cx="8964488" cy="5509975"/>
              </a:xfrm>
            </p:spPr>
            <p:txBody>
              <a:bodyPr>
                <a:noAutofit/>
              </a:bodyPr>
              <a:lstStyle/>
              <a:p>
                <a:pPr algn="l" rtl="0"/>
                <a:r>
                  <a:rPr lang="en-US" sz="2400" b="1" dirty="0"/>
                  <a:t>The instantaneous velocity of a particle is defined as:</a:t>
                </a:r>
              </a:p>
              <a:p>
                <a:pPr algn="l" rtl="0"/>
                <a:endParaRPr lang="en-US" sz="2400" b="1" dirty="0"/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𝑣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𝑥</m:t>
                          </m:r>
                        </m:sub>
                      </m:sSub>
                      <m:r>
                        <a:rPr lang="en-US" sz="2400" i="1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400"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∆</m:t>
                              </m:r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→</m:t>
                              </m:r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0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∆</m:t>
                              </m:r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∆</m:t>
                              </m:r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</m:den>
                          </m:f>
                          <m:r>
                            <a:rPr lang="en-US" sz="2400" i="1">
                              <a:latin typeface="Cambria Math"/>
                            </a:rPr>
                            <m:t>=</m:t>
                          </m:r>
                          <m:f>
                            <m:f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latin typeface="Cambria Math"/>
                                </a:rPr>
                                <m:t>𝑑𝑥</m:t>
                              </m:r>
                            </m:num>
                            <m:den>
                              <m:r>
                                <a:rPr lang="en-US" sz="2400" i="1">
                                  <a:latin typeface="Cambria Math"/>
                                </a:rPr>
                                <m:t>𝑑𝑡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US" sz="2400" b="1" dirty="0"/>
              </a:p>
              <a:p>
                <a:pPr algn="l" rtl="0">
                  <a:buFont typeface="Wingdings" panose="05000000000000000000" pitchFamily="2" charset="2"/>
                  <a:buChar char="§"/>
                </a:pPr>
                <a:endParaRPr lang="en-US" sz="2400" b="1" dirty="0"/>
              </a:p>
              <a:p>
                <a:pPr algn="l" rtl="0"/>
                <a:endParaRPr lang="en-US" sz="2400" dirty="0"/>
              </a:p>
              <a:p>
                <a:pPr marL="0" indent="0" algn="l" rtl="0">
                  <a:buNone/>
                </a:pPr>
                <a:r>
                  <a:rPr lang="en-US" sz="2400" b="1" dirty="0"/>
                  <a:t>The instantaneous speed of a particle is equal to the magnitude of its instantaneous velocity.</a:t>
                </a:r>
              </a:p>
              <a:p>
                <a:pPr algn="l" rtl="0"/>
                <a:endParaRPr lang="en-US" sz="2400" dirty="0"/>
              </a:p>
            </p:txBody>
          </p:sp>
        </mc:Choice>
        <mc:Fallback xmlns="">
          <p:sp>
            <p:nvSpPr>
              <p:cNvPr id="7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9512" y="1268760"/>
                <a:ext cx="8964488" cy="5509975"/>
              </a:xfrm>
              <a:blipFill rotWithShape="1">
                <a:blip r:embed="rId2"/>
                <a:stretch>
                  <a:fillRect l="-1020" t="-885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0790328"/>
      </p:ext>
    </p:extLst>
  </p:cSld>
  <p:clrMapOvr>
    <a:masterClrMapping/>
  </p:clrMapOvr>
  <p:transition spd="med">
    <p:comb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14748" y="-14368"/>
            <a:ext cx="9180000" cy="129614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1516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b="1" dirty="0">
                <a:latin typeface="Cambria" panose="02040503050406030204" pitchFamily="18" charset="0"/>
              </a:rPr>
              <a:t>LECTURE OUTLINE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4096" y="1303401"/>
            <a:ext cx="8964488" cy="5509975"/>
          </a:xfrm>
        </p:spPr>
        <p:txBody>
          <a:bodyPr>
            <a:noAutofit/>
          </a:bodyPr>
          <a:lstStyle/>
          <a:p>
            <a:pPr algn="l" rtl="0"/>
            <a:r>
              <a:rPr lang="en-US" sz="3600" b="1" dirty="0">
                <a:latin typeface="Cambria" panose="02040503050406030204" pitchFamily="18" charset="0"/>
              </a:rPr>
              <a:t>2.1 Position, Velocity, and Speed</a:t>
            </a:r>
          </a:p>
          <a:p>
            <a:pPr algn="l" rtl="0"/>
            <a:r>
              <a:rPr lang="en-US" sz="3600" b="1" dirty="0">
                <a:latin typeface="Cambria" panose="02040503050406030204" pitchFamily="18" charset="0"/>
              </a:rPr>
              <a:t>2.2 Instantaneous Velocity and Speed</a:t>
            </a:r>
          </a:p>
          <a:p>
            <a:pPr algn="l" rtl="0"/>
            <a:r>
              <a:rPr lang="en-US" sz="3600" dirty="0">
                <a:latin typeface="Cambria" panose="02040503050406030204" pitchFamily="18" charset="0"/>
              </a:rPr>
              <a:t>2.3 Acceleration</a:t>
            </a:r>
          </a:p>
          <a:p>
            <a:pPr algn="l" rtl="0"/>
            <a:r>
              <a:rPr lang="en-US" sz="3600" dirty="0">
                <a:latin typeface="Cambria" panose="02040503050406030204" pitchFamily="18" charset="0"/>
              </a:rPr>
              <a:t>2.5 One-Dimensional Motion with  Constant Acceleration</a:t>
            </a:r>
          </a:p>
          <a:p>
            <a:pPr algn="l" rtl="0"/>
            <a:r>
              <a:rPr lang="en-US" sz="3600" dirty="0">
                <a:latin typeface="Cambria" panose="02040503050406030204" pitchFamily="18" charset="0"/>
              </a:rPr>
              <a:t>2.6 Freely Falling Objects</a:t>
            </a:r>
          </a:p>
          <a:p>
            <a:pPr marL="0" indent="0" algn="l" rtl="0">
              <a:buNone/>
            </a:pPr>
            <a:endParaRPr lang="en-US" sz="3600" dirty="0">
              <a:latin typeface="Cambria" panose="020405030504060302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14748" y="1281776"/>
            <a:ext cx="9180000" cy="55762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en-US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0C9DF-47BE-457D-9FA4-59BADC70679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310787"/>
      </p:ext>
    </p:extLst>
  </p:cSld>
  <p:clrMapOvr>
    <a:masterClrMapping/>
  </p:clrMapOvr>
  <p:transition spd="med">
    <p:comb dir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Homework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331640" y="1196752"/>
            <a:ext cx="7499350" cy="4800600"/>
          </a:xfrm>
        </p:spPr>
        <p:txBody>
          <a:bodyPr/>
          <a:lstStyle/>
          <a:p>
            <a:pPr algn="l" rtl="0"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sz="2400" dirty="0"/>
              <a:t>A particle moves along the x axis according to the equation </a:t>
            </a:r>
          </a:p>
          <a:p>
            <a:pPr marL="82550" indent="0" algn="l" rtl="0">
              <a:buNone/>
            </a:pPr>
            <a:r>
              <a:rPr lang="en-US" sz="2400" dirty="0"/>
              <a:t>x = 2.00 + 3.00 t – 1.00 t</a:t>
            </a:r>
            <a:r>
              <a:rPr lang="en-US" sz="2400" baseline="30000" dirty="0"/>
              <a:t>2</a:t>
            </a:r>
            <a:r>
              <a:rPr lang="en-US" sz="2400" dirty="0"/>
              <a:t>, where x is in meters and t is in seconds. At t = 3.00 s, find: </a:t>
            </a:r>
          </a:p>
          <a:p>
            <a:pPr marL="82550" indent="0" algn="l" rtl="0">
              <a:buNone/>
            </a:pPr>
            <a:r>
              <a:rPr lang="en-US" sz="2400" dirty="0"/>
              <a:t>(a) the position of the particle, </a:t>
            </a:r>
          </a:p>
          <a:p>
            <a:pPr marL="82550" indent="0" algn="l" rtl="0">
              <a:buNone/>
            </a:pPr>
            <a:r>
              <a:rPr lang="en-US" sz="2400" dirty="0"/>
              <a:t>(b) its velocity</a:t>
            </a:r>
          </a:p>
          <a:p>
            <a:pPr marL="82550" indent="0" algn="l" rtl="0">
              <a:buNone/>
            </a:pPr>
            <a:r>
              <a:rPr lang="en-US" sz="2400" dirty="0"/>
              <a:t> (c) its acceleration.</a:t>
            </a:r>
          </a:p>
          <a:p>
            <a:pPr algn="l" rtl="0">
              <a:buFont typeface="Wingdings" panose="05000000000000000000" pitchFamily="2" charset="2"/>
              <a:buChar char="Ø"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563758699"/>
      </p:ext>
    </p:extLst>
  </p:cSld>
  <p:clrMapOvr>
    <a:masterClrMapping/>
  </p:clrMapOvr>
  <p:transition spd="med">
    <p:comb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14748" y="-14368"/>
            <a:ext cx="9180000" cy="129614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1516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b="1" dirty="0">
                <a:latin typeface="Cambria" panose="02040503050406030204" pitchFamily="18" charset="0"/>
              </a:rPr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0120" y="1268760"/>
            <a:ext cx="8964488" cy="5509975"/>
          </a:xfrm>
        </p:spPr>
        <p:txBody>
          <a:bodyPr>
            <a:noAutofit/>
          </a:bodyPr>
          <a:lstStyle/>
          <a:p>
            <a:pPr marL="0" indent="0" algn="l" rtl="0">
              <a:buNone/>
            </a:pPr>
            <a:r>
              <a:rPr lang="en-US" sz="2800" b="1" dirty="0">
                <a:latin typeface="Cambria" panose="02040503050406030204" pitchFamily="18" charset="0"/>
              </a:rPr>
              <a:t>Kinematics:</a:t>
            </a:r>
          </a:p>
          <a:p>
            <a:pPr marL="0" indent="0" algn="l" rtl="0">
              <a:buNone/>
            </a:pPr>
            <a:r>
              <a:rPr lang="en-US" sz="2800" dirty="0">
                <a:latin typeface="Cambria" panose="02040503050406030204" pitchFamily="18" charset="0"/>
              </a:rPr>
              <a:t>Describes motion while ignoring the external agents    that might have caused or modified the motion. </a:t>
            </a:r>
          </a:p>
          <a:p>
            <a:pPr marL="0" indent="0" algn="l" rtl="0">
              <a:buNone/>
            </a:pPr>
            <a:endParaRPr lang="en-US" sz="2800" dirty="0">
              <a:latin typeface="Cambria" panose="02040503050406030204" pitchFamily="18" charset="0"/>
            </a:endParaRPr>
          </a:p>
          <a:p>
            <a:pPr marL="457200" indent="-457200" algn="l" rtl="0"/>
            <a:r>
              <a:rPr lang="en-US" sz="2800" dirty="0">
                <a:latin typeface="Cambria" panose="02040503050406030204" pitchFamily="18" charset="0"/>
              </a:rPr>
              <a:t>For now, will consider motion in one dimension </a:t>
            </a:r>
          </a:p>
          <a:p>
            <a:pPr marL="0" indent="0" algn="l" rtl="0">
              <a:buNone/>
            </a:pPr>
            <a:r>
              <a:rPr lang="en-US" sz="2800" dirty="0">
                <a:latin typeface="Cambria" panose="02040503050406030204" pitchFamily="18" charset="0"/>
              </a:rPr>
              <a:t>      along a straight line .</a:t>
            </a:r>
          </a:p>
          <a:p>
            <a:pPr marL="457200" indent="-457200" algn="l" rtl="0"/>
            <a:r>
              <a:rPr lang="en-US" sz="2800" dirty="0">
                <a:latin typeface="Cambria" panose="02040503050406030204" pitchFamily="18" charset="0"/>
              </a:rPr>
              <a:t>Motion represents </a:t>
            </a:r>
            <a:r>
              <a:rPr lang="en-US" sz="2800" dirty="0"/>
              <a:t>a continuous </a:t>
            </a:r>
            <a:r>
              <a:rPr lang="en-US" sz="2800" dirty="0">
                <a:latin typeface="Cambria" panose="02040503050406030204" pitchFamily="18" charset="0"/>
              </a:rPr>
              <a:t>change </a:t>
            </a:r>
            <a:r>
              <a:rPr lang="en-US" sz="2800" dirty="0"/>
              <a:t>in the position of an object.</a:t>
            </a:r>
          </a:p>
          <a:p>
            <a:pPr marL="0" indent="0">
              <a:buNone/>
            </a:pPr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14748" y="1281776"/>
            <a:ext cx="9180000" cy="55762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0C9DF-47BE-457D-9FA4-59BADC70679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70575"/>
      </p:ext>
    </p:extLst>
  </p:cSld>
  <p:clrMapOvr>
    <a:masterClrMapping/>
  </p:clrMapOvr>
  <p:transition spd="med">
    <p:comb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14748" y="-14368"/>
            <a:ext cx="9180000" cy="129614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1516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b="1" dirty="0">
                <a:latin typeface="Cambria" panose="02040503050406030204" pitchFamily="18" charset="0"/>
              </a:rPr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6104" y="1268760"/>
            <a:ext cx="8964488" cy="5509975"/>
          </a:xfrm>
        </p:spPr>
        <p:txBody>
          <a:bodyPr>
            <a:noAutofit/>
          </a:bodyPr>
          <a:lstStyle/>
          <a:p>
            <a:pPr marL="0" indent="0" algn="l" rtl="0">
              <a:buNone/>
            </a:pPr>
            <a:r>
              <a:rPr lang="en-US" dirty="0">
                <a:latin typeface="Cambria" panose="02040503050406030204" pitchFamily="18" charset="0"/>
              </a:rPr>
              <a:t>Types of Motion </a:t>
            </a:r>
          </a:p>
          <a:p>
            <a:pPr marL="0" indent="0" algn="l" rtl="0">
              <a:buNone/>
            </a:pPr>
            <a:endParaRPr lang="en-US" dirty="0">
              <a:latin typeface="Cambria" panose="02040503050406030204" pitchFamily="18" charset="0"/>
            </a:endParaRPr>
          </a:p>
          <a:p>
            <a:pPr marL="0" indent="0" algn="l" rtl="0">
              <a:buNone/>
            </a:pPr>
            <a:r>
              <a:rPr lang="en-US" dirty="0">
                <a:solidFill>
                  <a:srgbClr val="0070C0"/>
                </a:solidFill>
                <a:latin typeface="Cambria" panose="02040503050406030204" pitchFamily="18" charset="0"/>
              </a:rPr>
              <a:t>   </a:t>
            </a:r>
            <a:r>
              <a:rPr lang="en-US" b="1" u="sng" dirty="0">
                <a:solidFill>
                  <a:srgbClr val="0070C0"/>
                </a:solidFill>
                <a:latin typeface="Cambria" panose="02040503050406030204" pitchFamily="18" charset="0"/>
              </a:rPr>
              <a:t>Translational </a:t>
            </a:r>
          </a:p>
          <a:p>
            <a:pPr algn="l" rtl="0">
              <a:buFont typeface="Wingdings" panose="05000000000000000000" pitchFamily="2" charset="2"/>
              <a:buChar char="Ø"/>
            </a:pPr>
            <a:r>
              <a:rPr lang="en-US" dirty="0">
                <a:latin typeface="Cambria" panose="02040503050406030204" pitchFamily="18" charset="0"/>
              </a:rPr>
              <a:t>An example is a car traveling on a highway. </a:t>
            </a:r>
            <a:r>
              <a:rPr lang="en-US" dirty="0">
                <a:solidFill>
                  <a:srgbClr val="0070C0"/>
                </a:solidFill>
                <a:latin typeface="Cambria" panose="02040503050406030204" pitchFamily="18" charset="0"/>
              </a:rPr>
              <a:t>Rotational</a:t>
            </a:r>
          </a:p>
          <a:p>
            <a:pPr algn="l" rtl="0">
              <a:buFont typeface="Wingdings" panose="05000000000000000000" pitchFamily="2" charset="2"/>
              <a:buChar char="Ø"/>
            </a:pPr>
            <a:r>
              <a:rPr lang="en-US" dirty="0">
                <a:latin typeface="Cambria" panose="02040503050406030204" pitchFamily="18" charset="0"/>
              </a:rPr>
              <a:t>An example is the Earth’s spin on its axis. </a:t>
            </a:r>
            <a:r>
              <a:rPr lang="en-US" dirty="0">
                <a:solidFill>
                  <a:srgbClr val="0070C0"/>
                </a:solidFill>
                <a:latin typeface="Cambria" panose="02040503050406030204" pitchFamily="18" charset="0"/>
              </a:rPr>
              <a:t>Vibrational</a:t>
            </a:r>
          </a:p>
          <a:p>
            <a:pPr algn="l" rtl="0">
              <a:buFont typeface="Wingdings" panose="05000000000000000000" pitchFamily="2" charset="2"/>
              <a:buChar char="Ø"/>
            </a:pPr>
            <a:r>
              <a:rPr lang="en-US" dirty="0">
                <a:latin typeface="Cambria" panose="02040503050406030204" pitchFamily="18" charset="0"/>
              </a:rPr>
              <a:t>An example is the back-and-forth movement     of a pendulum. </a:t>
            </a:r>
          </a:p>
        </p:txBody>
      </p:sp>
      <p:sp>
        <p:nvSpPr>
          <p:cNvPr id="8" name="Rectangle 7"/>
          <p:cNvSpPr/>
          <p:nvPr/>
        </p:nvSpPr>
        <p:spPr>
          <a:xfrm>
            <a:off x="-36512" y="1281776"/>
            <a:ext cx="9180000" cy="55762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0C9DF-47BE-457D-9FA4-59BADC70679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114203"/>
      </p:ext>
    </p:extLst>
  </p:cSld>
  <p:clrMapOvr>
    <a:masterClrMapping/>
  </p:clrMapOvr>
  <p:transition spd="med">
    <p:comb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14748" y="-14368"/>
            <a:ext cx="9180000" cy="129614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1516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b="1" dirty="0">
                <a:latin typeface="Cambria" panose="02040503050406030204" pitchFamily="18" charset="0"/>
              </a:rPr>
              <a:t>2.1 Position, Velocity, and Speed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268760"/>
            <a:ext cx="4145973" cy="5509975"/>
          </a:xfrm>
        </p:spPr>
        <p:txBody>
          <a:bodyPr>
            <a:noAutofit/>
          </a:bodyPr>
          <a:lstStyle/>
          <a:p>
            <a:pPr algn="just" rtl="0"/>
            <a:r>
              <a:rPr lang="en-US" sz="2400" b="1" dirty="0">
                <a:latin typeface="Cambria" panose="02040503050406030204" pitchFamily="18" charset="0"/>
              </a:rPr>
              <a:t>Position</a:t>
            </a:r>
            <a:endParaRPr lang="en-US" sz="2400" dirty="0"/>
          </a:p>
          <a:p>
            <a:pPr marL="0" indent="0" algn="just" rtl="0">
              <a:buNone/>
            </a:pPr>
            <a:r>
              <a:rPr lang="en-US" sz="2400" dirty="0">
                <a:latin typeface="Cambria" panose="02040503050406030204" pitchFamily="18" charset="0"/>
              </a:rPr>
              <a:t>The object’s position is its location with respect to a chosen reference point. </a:t>
            </a:r>
          </a:p>
          <a:p>
            <a:pPr algn="just" rtl="0">
              <a:buFont typeface="Wingdings" panose="05000000000000000000" pitchFamily="2" charset="2"/>
              <a:buChar char="v"/>
            </a:pPr>
            <a:r>
              <a:rPr lang="en-US" sz="2400" dirty="0">
                <a:latin typeface="Cambria" panose="02040503050406030204" pitchFamily="18" charset="0"/>
              </a:rPr>
              <a:t>Consider the point to be the origin of a coordinate system. Only interested in the car’s translational motion, so model as a particle </a:t>
            </a:r>
          </a:p>
        </p:txBody>
      </p:sp>
      <p:sp>
        <p:nvSpPr>
          <p:cNvPr id="8" name="Rectangle 7"/>
          <p:cNvSpPr/>
          <p:nvPr/>
        </p:nvSpPr>
        <p:spPr>
          <a:xfrm>
            <a:off x="-14748" y="1281776"/>
            <a:ext cx="9180000" cy="55762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0C9DF-47BE-457D-9FA4-59BADC70679E}" type="slidenum">
              <a:rPr lang="en-US" smtClean="0"/>
              <a:t>5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5485" y="2708920"/>
            <a:ext cx="4783019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5636587"/>
      </p:ext>
    </p:extLst>
  </p:cSld>
  <p:clrMapOvr>
    <a:masterClrMapping/>
  </p:clrMapOvr>
  <p:transition spd="med">
    <p:comb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14748" y="-14368"/>
            <a:ext cx="9180000" cy="129614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1516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b="1" dirty="0">
                <a:latin typeface="Cambria" panose="02040503050406030204" pitchFamily="18" charset="0"/>
              </a:rPr>
              <a:t>2.1 Position, Velocity, and Speed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3" y="1268760"/>
            <a:ext cx="3528392" cy="5509975"/>
          </a:xfrm>
        </p:spPr>
        <p:txBody>
          <a:bodyPr>
            <a:noAutofit/>
          </a:bodyPr>
          <a:lstStyle/>
          <a:p>
            <a:pPr algn="l" rtl="0"/>
            <a:r>
              <a:rPr lang="en-US" sz="2400" b="1" dirty="0">
                <a:latin typeface="Cambria" panose="02040503050406030204" pitchFamily="18" charset="0"/>
              </a:rPr>
              <a:t>Position-Time Graph </a:t>
            </a:r>
          </a:p>
          <a:p>
            <a:pPr marL="0" indent="0" algn="l" rtl="0">
              <a:buNone/>
            </a:pPr>
            <a:endParaRPr lang="en-US" sz="2400" dirty="0">
              <a:latin typeface="Cambria" panose="02040503050406030204" pitchFamily="18" charset="0"/>
            </a:endParaRPr>
          </a:p>
          <a:p>
            <a:pPr marL="0" indent="0" algn="l" rtl="0">
              <a:buNone/>
            </a:pPr>
            <a:r>
              <a:rPr lang="en-US" sz="2400" dirty="0">
                <a:latin typeface="Cambria" panose="02040503050406030204" pitchFamily="18" charset="0"/>
              </a:rPr>
              <a:t>The position-time graph shows the motion of the particle (car). The smooth curve is a guess as to what happened between the data points. </a:t>
            </a:r>
          </a:p>
        </p:txBody>
      </p:sp>
      <p:sp>
        <p:nvSpPr>
          <p:cNvPr id="8" name="Rectangle 7"/>
          <p:cNvSpPr/>
          <p:nvPr/>
        </p:nvSpPr>
        <p:spPr>
          <a:xfrm>
            <a:off x="-14748" y="1281776"/>
            <a:ext cx="9180000" cy="55762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0C9DF-47BE-457D-9FA4-59BADC70679E}" type="slidenum">
              <a:rPr lang="en-US" smtClean="0"/>
              <a:t>6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783888"/>
            <a:ext cx="557561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8960759"/>
      </p:ext>
    </p:extLst>
  </p:cSld>
  <p:clrMapOvr>
    <a:masterClrMapping/>
  </p:clrMapOvr>
  <p:transition spd="med">
    <p:comb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14748" y="-14368"/>
            <a:ext cx="9180000" cy="129614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1516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b="1" dirty="0">
                <a:latin typeface="Cambria" panose="02040503050406030204" pitchFamily="18" charset="0"/>
              </a:rPr>
              <a:t>2.1 Position, Velocity, and Speed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79512" y="1268760"/>
                <a:ext cx="8964487" cy="5509975"/>
              </a:xfrm>
            </p:spPr>
            <p:txBody>
              <a:bodyPr>
                <a:noAutofit/>
              </a:bodyPr>
              <a:lstStyle/>
              <a:p>
                <a:pPr algn="l" rtl="0">
                  <a:buFont typeface="Wingdings" panose="05000000000000000000" pitchFamily="2" charset="2"/>
                  <a:buChar char="§"/>
                </a:pPr>
                <a:r>
                  <a:rPr lang="en-US" sz="2400" b="1" dirty="0"/>
                  <a:t>Displacement</a:t>
                </a:r>
                <a:endParaRPr lang="en-US" sz="2400" dirty="0">
                  <a:latin typeface="Cambria" panose="02040503050406030204" pitchFamily="18" charset="0"/>
                </a:endParaRPr>
              </a:p>
              <a:p>
                <a:pPr marL="0" indent="0" algn="l" rtl="0">
                  <a:buNone/>
                </a:pPr>
                <a:r>
                  <a:rPr lang="en-US" sz="2400" dirty="0"/>
                  <a:t>The displacement of a particle is defined as its change in position in some time interval.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𝑥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𝑓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𝑖</m:t>
                          </m:r>
                        </m:sub>
                      </m:sSub>
                      <m:d>
                        <m:dPr>
                          <m:begChr m:val="{"/>
                          <m:endChr m:val="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400" b="0" i="1" smtClean="0">
                                    <a:latin typeface="Cambria Math"/>
                                    <a:ea typeface="Cambria Math"/>
                                  </a:rPr>
                                  <m:t>∆</m:t>
                                </m:r>
                                <m:r>
                                  <a:rPr lang="en-US" sz="2400" b="0" i="1" smtClean="0">
                                    <a:latin typeface="Cambria Math"/>
                                    <a:ea typeface="Cambria Math"/>
                                  </a:rPr>
                                  <m:t>𝑥</m:t>
                                </m:r>
                                <m:r>
                                  <a:rPr lang="en-US" sz="2400" b="0" i="1" smtClean="0">
                                    <a:latin typeface="Cambria Math"/>
                                    <a:ea typeface="Cambria Math"/>
                                  </a:rPr>
                                  <m:t>&gt;</m:t>
                                </m:r>
                                <m:r>
                                  <m:rPr>
                                    <m:brk m:alnAt="7"/>
                                  </m:rPr>
                                  <a:rPr lang="en-US" sz="2400" b="0" i="1" smtClean="0">
                                    <a:latin typeface="Cambria Math"/>
                                    <a:ea typeface="Cambria Math"/>
                                  </a:rPr>
                                  <m:t>0</m:t>
                                </m:r>
                                <m:r>
                                  <m:rPr>
                                    <m:brk m:alnAt="7"/>
                                  </m:rPr>
                                  <a:rPr lang="en-US" sz="2400" b="0" i="1" smtClean="0">
                                    <a:latin typeface="Cambria Math"/>
                                    <a:ea typeface="Cambria Math"/>
                                  </a:rPr>
                                  <m:t> </m:t>
                                </m:r>
                                <m:r>
                                  <a:rPr lang="en-US" sz="2400" b="0" i="1" smtClean="0">
                                    <a:latin typeface="Cambria Math"/>
                                    <a:ea typeface="Cambria Math"/>
                                  </a:rPr>
                                  <m:t>𝑜𝑟</m:t>
                                </m:r>
                                <m:r>
                                  <m:rPr>
                                    <m:brk m:alnAt="7"/>
                                  </m:rPr>
                                  <a:rPr lang="en-US" sz="2400" b="0" i="1" smtClean="0">
                                    <a:latin typeface="Cambria Math"/>
                                    <a:ea typeface="Cambria Math"/>
                                  </a:rPr>
                                  <m:t> </m:t>
                                </m:r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/>
                                        <a:ea typeface="Cambria Math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/>
                                        <a:ea typeface="Cambria Math"/>
                                      </a:rPr>
                                      <m:t>𝑓</m:t>
                                    </m:r>
                                  </m:sub>
                                </m:sSub>
                                <m:r>
                                  <m:rPr>
                                    <m:brk m:alnAt="7"/>
                                  </m:rPr>
                                  <a:rPr lang="en-US" sz="2400" b="0" i="1" smtClean="0">
                                    <a:latin typeface="Cambria Math"/>
                                    <a:ea typeface="Cambria Math"/>
                                  </a:rPr>
                                  <m:t>&gt;</m:t>
                                </m:r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/>
                                        <a:ea typeface="Cambria Math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/>
                                        <a:ea typeface="Cambria Math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m:rPr>
                                    <m:nor/>
                                  </m:rPr>
                                  <a:rPr lang="en-US" sz="2400"/>
                                  <m:t> :</m:t>
                                </m:r>
                                <m:r>
                                  <m:rPr>
                                    <m:nor/>
                                  </m:rPr>
                                  <a:rPr lang="en-US" sz="2400"/>
                                  <m:t>motion</m:t>
                                </m:r>
                                <m:r>
                                  <m:rPr>
                                    <m:nor/>
                                  </m:rPr>
                                  <a:rPr lang="en-US" sz="2400" b="0" i="0" smtClean="0"/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2400"/>
                                  <m:t>to</m:t>
                                </m:r>
                                <m:r>
                                  <m:rPr>
                                    <m:nor/>
                                  </m:rPr>
                                  <a:rPr lang="en-US" sz="2400" b="0" i="0" smtClean="0"/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2400"/>
                                  <m:t>th</m:t>
                                </m:r>
                                <m:r>
                                  <m:rPr>
                                    <m:nor/>
                                  </m:rPr>
                                  <a:rPr lang="en-US" sz="2400" b="0" i="0" smtClean="0"/>
                                  <m:t>e</m:t>
                                </m:r>
                                <m:r>
                                  <m:rPr>
                                    <m:nor/>
                                  </m:rPr>
                                  <a:rPr lang="en-US" sz="2400" b="0" i="0" smtClean="0"/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2400" b="0" i="0" smtClean="0"/>
                                  <m:t>right</m:t>
                                </m:r>
                                <m:r>
                                  <a:rPr lang="en-US" sz="2400" b="1" i="1">
                                    <a:latin typeface="Cambria Math"/>
                                    <a:ea typeface="Cambria Math"/>
                                  </a:rPr>
                                  <m:t>→</m:t>
                                </m:r>
                                <m:r>
                                  <a:rPr lang="en-US" sz="2400" b="1" i="1" smtClean="0">
                                    <a:latin typeface="Cambria Math"/>
                                    <a:ea typeface="Cambria Math"/>
                                  </a:rPr>
                                  <m:t>+</m:t>
                                </m:r>
                                <m:r>
                                  <m:rPr>
                                    <m:nor/>
                                  </m:rPr>
                                  <a:rPr lang="en-US" sz="2400" b="1" dirty="0"/>
                                  <m:t> 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/>
                                    <a:ea typeface="Cambria Math"/>
                                  </a:rPr>
                                  <m:t>∆</m:t>
                                </m:r>
                                <m:r>
                                  <a:rPr lang="en-US" sz="2400" b="0" i="1" smtClean="0">
                                    <a:latin typeface="Cambria Math"/>
                                    <a:ea typeface="Cambria Math"/>
                                  </a:rPr>
                                  <m:t>𝑥</m:t>
                                </m:r>
                                <m:r>
                                  <a:rPr lang="en-US" sz="2400" b="0" i="1" smtClean="0">
                                    <a:latin typeface="Cambria Math"/>
                                    <a:ea typeface="Cambria Math"/>
                                  </a:rPr>
                                  <m:t>&lt;</m:t>
                                </m:r>
                                <m:r>
                                  <a:rPr lang="en-US" sz="2400" b="0" i="1" smtClean="0">
                                    <a:latin typeface="Cambria Math"/>
                                    <a:ea typeface="Cambria Math"/>
                                  </a:rPr>
                                  <m:t>0</m:t>
                                </m:r>
                                <m:r>
                                  <a:rPr lang="en-US" sz="2400" b="0" i="1" smtClean="0">
                                    <a:latin typeface="Cambria Math"/>
                                    <a:ea typeface="Cambria Math"/>
                                  </a:rPr>
                                  <m:t> </m:t>
                                </m:r>
                                <m:r>
                                  <a:rPr lang="en-US" sz="2400" b="0" i="1" smtClean="0">
                                    <a:latin typeface="Cambria Math"/>
                                    <a:ea typeface="Cambria Math"/>
                                  </a:rPr>
                                  <m:t>𝑜𝑟</m:t>
                                </m:r>
                                <m:r>
                                  <a:rPr lang="en-US" sz="2400" b="0" i="1" smtClean="0">
                                    <a:latin typeface="Cambria Math"/>
                                    <a:ea typeface="Cambria Math"/>
                                  </a:rPr>
                                  <m:t> </m:t>
                                </m:r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/>
                                        <a:ea typeface="Cambria Math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/>
                                        <a:ea typeface="Cambria Math"/>
                                      </a:rPr>
                                      <m:t>𝑓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/>
                                    <a:ea typeface="Cambria Math"/>
                                  </a:rPr>
                                  <m:t>&lt;</m:t>
                                </m:r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/>
                                        <a:ea typeface="Cambria Math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/>
                                        <a:ea typeface="Cambria Math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m:rPr>
                                    <m:nor/>
                                  </m:rPr>
                                  <a:rPr lang="en-US" sz="2400" b="0" i="0" smtClean="0">
                                    <a:latin typeface="Cambria Math"/>
                                    <a:ea typeface="Cambria Math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2400"/>
                                  <m:t>:</m:t>
                                </m:r>
                                <m:r>
                                  <m:rPr>
                                    <m:nor/>
                                  </m:rPr>
                                  <a:rPr lang="en-US" sz="2400"/>
                                  <m:t>motion</m:t>
                                </m:r>
                                <m:r>
                                  <m:rPr>
                                    <m:nor/>
                                  </m:rPr>
                                  <a:rPr lang="en-US" sz="2400"/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2400"/>
                                  <m:t>to</m:t>
                                </m:r>
                                <m:r>
                                  <m:rPr>
                                    <m:nor/>
                                  </m:rPr>
                                  <a:rPr lang="en-US" sz="2400"/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2400"/>
                                  <m:t>the</m:t>
                                </m:r>
                                <m:r>
                                  <m:rPr>
                                    <m:nor/>
                                  </m:rPr>
                                  <a:rPr lang="en-US" sz="2400"/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2400" b="0" i="0" smtClean="0"/>
                                  <m:t>left</m:t>
                                </m:r>
                                <m:r>
                                  <m:rPr>
                                    <m:nor/>
                                  </m:rPr>
                                  <a:rPr lang="en-US" sz="2400" b="0" i="0" smtClean="0"/>
                                  <m:t>  </m:t>
                                </m:r>
                                <m:r>
                                  <a:rPr lang="en-US" sz="2400" b="1" i="1">
                                    <a:latin typeface="Cambria Math"/>
                                    <a:ea typeface="Cambria Math"/>
                                  </a:rPr>
                                  <m:t>←</m:t>
                                </m:r>
                                <m:r>
                                  <a:rPr lang="en-US" sz="2400" b="0" i="1" smtClean="0">
                                    <a:latin typeface="Cambria Math"/>
                                    <a:ea typeface="Cambria Math"/>
                                  </a:rPr>
                                  <m:t>−</m:t>
                                </m:r>
                              </m:e>
                            </m:mr>
                            <m:mr>
                              <m:e>
                                <m:eqArr>
                                  <m:eqArr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eqArrPr>
                                  <m:e>
                                    <m:r>
                                      <a:rPr lang="en-US" sz="2400" b="0" i="1" smtClean="0">
                                        <a:latin typeface="Cambria Math"/>
                                        <a:ea typeface="Cambria Math"/>
                                      </a:rPr>
                                      <m:t>∆</m:t>
                                    </m:r>
                                    <m:r>
                                      <a:rPr lang="en-US" sz="2400" b="0" i="1" smtClean="0">
                                        <a:latin typeface="Cambria Math"/>
                                        <a:ea typeface="Cambria Math"/>
                                      </a:rPr>
                                      <m:t>𝑥</m:t>
                                    </m:r>
                                    <m:r>
                                      <a:rPr lang="en-US" sz="2400" b="0" i="1" smtClean="0">
                                        <a:latin typeface="Cambria Math"/>
                                        <a:ea typeface="Cambria Math"/>
                                      </a:rPr>
                                      <m:t>=</m:t>
                                    </m:r>
                                    <m:r>
                                      <a:rPr lang="en-US" sz="2400" b="0" i="1" smtClean="0">
                                        <a:latin typeface="Cambria Math"/>
                                        <a:ea typeface="Cambria Math"/>
                                      </a:rPr>
                                      <m:t>0</m:t>
                                    </m:r>
                                    <m:r>
                                      <a:rPr lang="en-US" sz="2400" b="0" i="1" smtClean="0">
                                        <a:latin typeface="Cambria Math"/>
                                        <a:ea typeface="Cambria Math"/>
                                      </a:rPr>
                                      <m:t> </m:t>
                                    </m:r>
                                    <m:r>
                                      <a:rPr lang="en-US" sz="2400" b="0" i="1" smtClean="0">
                                        <a:latin typeface="Cambria Math"/>
                                        <a:ea typeface="Cambria Math"/>
                                      </a:rPr>
                                      <m:t>𝑜𝑟</m:t>
                                    </m:r>
                                    <m:r>
                                      <a:rPr lang="en-US" sz="2400" b="0" i="1" smtClean="0">
                                        <a:latin typeface="Cambria Math"/>
                                        <a:ea typeface="Cambria Math"/>
                                      </a:rPr>
                                      <m:t> </m:t>
                                    </m:r>
                                    <m:sSub>
                                      <m:sSubPr>
                                        <m:ctrlP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400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𝑓</m:t>
                                        </m:r>
                                      </m:sub>
                                    </m:sSub>
                                    <m:r>
                                      <a:rPr lang="en-US" sz="2400" b="0" i="1" smtClean="0">
                                        <a:latin typeface="Cambria Math"/>
                                        <a:ea typeface="Cambria Math"/>
                                      </a:rPr>
                                      <m:t>=</m:t>
                                    </m:r>
                                    <m:sSub>
                                      <m:sSubPr>
                                        <m:ctrlP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400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m:rPr>
                                        <m:nor/>
                                      </m:rPr>
                                      <a:rPr lang="en-US" sz="2400"/>
                                      <m:t> :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2400"/>
                                      <m:t>object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2400" b="0" i="0" smtClean="0"/>
                                      <m:t> 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2400"/>
                                      <m:t>returned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2400" b="0" i="0" smtClean="0"/>
                                      <m:t> 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2400"/>
                                      <m:t>to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2400" b="0" i="0" smtClean="0"/>
                                      <m:t> </m:t>
                                    </m:r>
                                  </m:e>
                                  <m:e>
                                    <m:r>
                                      <m:rPr>
                                        <m:nor/>
                                      </m:rPr>
                                      <a:rPr lang="en-US" sz="2400"/>
                                      <m:t>its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2400"/>
                                      <m:t> 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2400"/>
                                      <m:t>initial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2400" b="0" i="0" smtClean="0"/>
                                      <m:t> 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2400"/>
                                      <m:t>position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2400"/>
                                      <m:t>,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2400"/>
                                      <m:t>or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2400" b="0" i="0" smtClean="0"/>
                                      <m:t> 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2400"/>
                                      <m:t>there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2400" b="0" i="0" smtClean="0"/>
                                      <m:t> 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2400"/>
                                      <m:t>was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2400" b="0" i="0" smtClean="0"/>
                                      <m:t> 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2400"/>
                                      <m:t>no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2400" b="0" i="0" smtClean="0"/>
                                      <m:t> 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2400"/>
                                      <m:t>motion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2400" b="0" i="0" smtClean="0"/>
                                      <m:t> </m:t>
                                    </m:r>
                                  </m:e>
                                </m:eqAr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 i="1" dirty="0">
                  <a:latin typeface="Cambria Math"/>
                  <a:ea typeface="Cambria Math"/>
                </a:endParaRPr>
              </a:p>
              <a:p>
                <a:pPr marL="0" indent="0" algn="ctr" rtl="0">
                  <a:buNone/>
                </a:pPr>
                <a:r>
                  <a:rPr lang="en-US" sz="2400" u="sng" dirty="0">
                    <a:solidFill>
                      <a:srgbClr val="0070C0"/>
                    </a:solidFill>
                  </a:rPr>
                  <a:t>Displacement is an example of a vector quantity.</a:t>
                </a:r>
              </a:p>
              <a:p>
                <a:pPr marL="0" indent="0" algn="ctr" rtl="0">
                  <a:buNone/>
                </a:pPr>
                <a:r>
                  <a:rPr lang="en-US" sz="1800" b="1" dirty="0"/>
                  <a:t>(requires the specification of both direction and magnitude)</a:t>
                </a:r>
              </a:p>
              <a:p>
                <a:pPr algn="l" rtl="0">
                  <a:buFont typeface="Wingdings" panose="05000000000000000000" pitchFamily="2" charset="2"/>
                  <a:buChar char="§"/>
                </a:pPr>
                <a:r>
                  <a:rPr lang="en-US" sz="2400" b="1" dirty="0"/>
                  <a:t>Distance</a:t>
                </a:r>
              </a:p>
              <a:p>
                <a:pPr marL="0" indent="0" algn="l" rtl="0">
                  <a:buNone/>
                </a:pPr>
                <a:r>
                  <a:rPr lang="en-US" sz="2400" dirty="0"/>
                  <a:t>Distance is the length of a path followed by a particle.</a:t>
                </a:r>
              </a:p>
              <a:p>
                <a:pPr marL="0" indent="0" algn="ctr" rtl="0">
                  <a:buNone/>
                </a:pPr>
                <a:r>
                  <a:rPr lang="en-US" sz="2400" u="sng" dirty="0"/>
                  <a:t>Distance is an example of a scalar quantity.</a:t>
                </a:r>
              </a:p>
              <a:p>
                <a:pPr marL="0" indent="0" algn="ctr" rtl="0">
                  <a:buNone/>
                </a:pPr>
                <a:r>
                  <a:rPr lang="en-US" sz="1800" b="1" dirty="0"/>
                  <a:t>(scalar quantity has a numerical value and no direction.)</a:t>
                </a:r>
              </a:p>
              <a:p>
                <a:pPr marL="0" indent="0">
                  <a:buNone/>
                </a:pPr>
                <a:endParaRPr lang="en-US" sz="2400" dirty="0"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9512" y="1268760"/>
                <a:ext cx="8964487" cy="5509975"/>
              </a:xfrm>
              <a:blipFill rotWithShape="0">
                <a:blip r:embed="rId2"/>
                <a:stretch>
                  <a:fillRect l="-1020" t="-774" b="-111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-14748" y="1281776"/>
            <a:ext cx="9180000" cy="55762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0C9DF-47BE-457D-9FA4-59BADC70679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58808"/>
      </p:ext>
    </p:extLst>
  </p:cSld>
  <p:clrMapOvr>
    <a:masterClrMapping/>
  </p:clrMapOvr>
  <p:transition spd="med">
    <p:comb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14748" y="-14368"/>
            <a:ext cx="9180000" cy="129614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1516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b="1" dirty="0">
                <a:latin typeface="Cambria" panose="02040503050406030204" pitchFamily="18" charset="0"/>
              </a:rPr>
              <a:t>2.1 Position, Velocity, and Speed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79512" y="1268760"/>
                <a:ext cx="8964487" cy="5509975"/>
              </a:xfrm>
            </p:spPr>
            <p:txBody>
              <a:bodyPr>
                <a:noAutofit/>
              </a:bodyPr>
              <a:lstStyle/>
              <a:p>
                <a:pPr algn="l" rtl="0">
                  <a:buFont typeface="Wingdings" panose="05000000000000000000" pitchFamily="2" charset="2"/>
                  <a:buChar char="§"/>
                </a:pPr>
                <a:r>
                  <a:rPr lang="en-US" sz="2000" b="1" dirty="0"/>
                  <a:t>Average velocity</a:t>
                </a:r>
              </a:p>
              <a:p>
                <a:pPr marL="0" indent="0" algn="l" rtl="0">
                  <a:buNone/>
                </a:pPr>
                <a:r>
                  <a:rPr lang="en-US" sz="2000" dirty="0"/>
                  <a:t>The average velocity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000" i="1">
                                <a:latin typeface="Cambria Math"/>
                              </a:rPr>
                              <m:t>𝑥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2000" dirty="0"/>
                  <a:t> of a particle is defined as the particle’s displacement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2000" i="1">
                        <a:latin typeface="Cambria Math"/>
                        <a:ea typeface="Cambria Math"/>
                      </a:rPr>
                      <m:t>𝑥</m:t>
                    </m:r>
                    <m:r>
                      <a:rPr lang="en-US" sz="2000" i="1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sz="2000" dirty="0"/>
                  <a:t>divided by the time interval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2000" i="1">
                        <a:latin typeface="Cambria Math"/>
                        <a:ea typeface="Cambria Math"/>
                      </a:rPr>
                      <m:t>𝑡</m:t>
                    </m:r>
                  </m:oMath>
                </a14:m>
                <a:r>
                  <a:rPr lang="en-US" sz="2000" dirty="0"/>
                  <a:t> during which that displacement occurs:</a:t>
                </a:r>
                <a:endParaRPr lang="en-US" sz="2000" i="1" dirty="0">
                  <a:latin typeface="Cambria Math"/>
                  <a:ea typeface="Cambria Math"/>
                </a:endParaRP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sz="16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16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 smtClean="0">
                                  <a:latin typeface="Cambria Math"/>
                                </a:rPr>
                                <m:t>𝒗</m:t>
                              </m:r>
                            </m:e>
                            <m:sub>
                              <m:r>
                                <a:rPr lang="en-US" sz="1600" b="1" i="1" smtClean="0">
                                  <a:latin typeface="Cambria Math"/>
                                </a:rPr>
                                <m:t>𝒙</m:t>
                              </m:r>
                            </m:sub>
                          </m:sSub>
                        </m:e>
                      </m:acc>
                      <m:r>
                        <a:rPr lang="en-US" sz="16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1" i="1" smtClean="0"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en-US" sz="1600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num>
                        <m:den>
                          <m:r>
                            <a:rPr lang="en-US" sz="1600" b="1" i="1" smtClean="0"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en-US" sz="1600" b="1" i="1" smtClean="0">
                              <a:latin typeface="Cambria Math"/>
                              <a:ea typeface="Cambria Math"/>
                            </a:rPr>
                            <m:t>𝒕</m:t>
                          </m:r>
                        </m:den>
                      </m:f>
                      <m:r>
                        <a:rPr lang="en-US" sz="16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1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8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1800" i="1">
                                  <a:latin typeface="Cambria Math"/>
                                  <a:ea typeface="Cambria Math"/>
                                </a:rPr>
                                <m:t>𝑓</m:t>
                              </m:r>
                            </m:sub>
                          </m:sSub>
                          <m:r>
                            <a:rPr lang="en-US" sz="18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18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1800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18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GB" sz="18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1800" i="1">
                                  <a:latin typeface="Cambria Math"/>
                                  <a:ea typeface="Cambria Math"/>
                                </a:rPr>
                                <m:t>𝑓</m:t>
                              </m:r>
                            </m:sub>
                          </m:sSub>
                          <m:r>
                            <a:rPr lang="en-US" sz="18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18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GB" sz="18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1800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000" b="1" dirty="0">
                  <a:latin typeface="Cambria" panose="02040503050406030204" pitchFamily="18" charset="0"/>
                </a:endParaRPr>
              </a:p>
              <a:p>
                <a:pPr marL="0" indent="0" algn="ctr" rtl="0">
                  <a:buNone/>
                </a:pPr>
                <a:r>
                  <a:rPr lang="en-US" sz="2000" dirty="0"/>
                  <a:t> </a:t>
                </a:r>
                <a:r>
                  <a:rPr lang="en-US" sz="1700" u="sng" dirty="0"/>
                  <a:t>The average velocity has dimensions of length divided by time (L/T)—meters per second in SI units</a:t>
                </a:r>
              </a:p>
              <a:p>
                <a:pPr marL="0" indent="0" algn="ctr" rtl="0">
                  <a:buNone/>
                </a:pPr>
                <a:r>
                  <a:rPr lang="en-US" sz="2000" b="1" dirty="0"/>
                  <a:t>(The average velocity of a particle moving in one dimension can be positive or negative, depending on the sign of the displacement , </a:t>
                </a:r>
                <a:r>
                  <a:rPr lang="en-US" sz="2000" b="1" dirty="0">
                    <a:solidFill>
                      <a:srgbClr val="0070C0"/>
                    </a:solidFill>
                  </a:rPr>
                  <a:t>a vector quantity</a:t>
                </a:r>
                <a:r>
                  <a:rPr lang="en-US" sz="2000" b="1" dirty="0"/>
                  <a:t>)</a:t>
                </a:r>
              </a:p>
              <a:p>
                <a:pPr marL="342900" indent="-342900" algn="l" rtl="0"/>
                <a:r>
                  <a:rPr lang="en-US" sz="2000" b="1" dirty="0"/>
                  <a:t>Average speed </a:t>
                </a:r>
              </a:p>
              <a:p>
                <a:pPr marL="0" indent="0" algn="l" rtl="0">
                  <a:buNone/>
                </a:pPr>
                <a:r>
                  <a:rPr lang="en-US" sz="2000" dirty="0"/>
                  <a:t>The average speed of a particle, is defined as the total distance traveled divided by the total time interval required to travel that distance: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000" b="1"/>
                        <m:t>Average</m:t>
                      </m:r>
                      <m:r>
                        <m:rPr>
                          <m:nor/>
                        </m:rPr>
                        <a:rPr lang="en-US" sz="2000" b="1"/>
                        <m:t> </m:t>
                      </m:r>
                      <m:r>
                        <m:rPr>
                          <m:nor/>
                        </m:rPr>
                        <a:rPr lang="en-US" sz="2000" b="1"/>
                        <m:t>speed</m:t>
                      </m:r>
                      <m:r>
                        <a:rPr lang="en-US" sz="2000" b="1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000" b="1" i="0" smtClean="0">
                              <a:latin typeface="Cambria Math"/>
                            </a:rPr>
                            <m:t>T</m:t>
                          </m:r>
                          <m:r>
                            <m:rPr>
                              <m:nor/>
                            </m:rPr>
                            <a:rPr lang="en-US" sz="2000" b="1"/>
                            <m:t>otal</m:t>
                          </m:r>
                          <m:r>
                            <m:rPr>
                              <m:nor/>
                            </m:rPr>
                            <a:rPr lang="en-US" sz="2000" b="1"/>
                            <m:t> </m:t>
                          </m:r>
                          <m:r>
                            <m:rPr>
                              <m:nor/>
                            </m:rPr>
                            <a:rPr lang="en-US" sz="2000" b="1" i="0" smtClean="0"/>
                            <m:t>D</m:t>
                          </m:r>
                          <m:r>
                            <m:rPr>
                              <m:nor/>
                            </m:rPr>
                            <a:rPr lang="en-US" sz="2000" b="1"/>
                            <m:t>istance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000" b="1" i="0" smtClean="0">
                              <a:latin typeface="Cambria Math"/>
                            </a:rPr>
                            <m:t>T</m:t>
                          </m:r>
                          <m:r>
                            <m:rPr>
                              <m:nor/>
                            </m:rPr>
                            <a:rPr lang="en-US" sz="2000" b="1"/>
                            <m:t>otal</m:t>
                          </m:r>
                          <m:r>
                            <m:rPr>
                              <m:nor/>
                            </m:rPr>
                            <a:rPr lang="en-US" sz="2000" b="1"/>
                            <m:t> </m:t>
                          </m:r>
                          <m:r>
                            <m:rPr>
                              <m:nor/>
                            </m:rPr>
                            <a:rPr lang="en-US" sz="2000" b="1" i="0" smtClean="0"/>
                            <m:t>T</m:t>
                          </m:r>
                          <m:r>
                            <m:rPr>
                              <m:nor/>
                            </m:rPr>
                            <a:rPr lang="en-US" sz="2000" b="1"/>
                            <m:t>ime</m:t>
                          </m:r>
                        </m:den>
                      </m:f>
                    </m:oMath>
                  </m:oMathPara>
                </a14:m>
                <a:endParaRPr lang="en-US" sz="2000" b="1" dirty="0"/>
              </a:p>
              <a:p>
                <a:pPr marL="0" indent="0" algn="ctr" rtl="0">
                  <a:buNone/>
                </a:pPr>
                <a:r>
                  <a:rPr lang="en-US" sz="2000" u="sng" dirty="0"/>
                  <a:t>The SI unit of average speed is the same as the unit of average velocity</a:t>
                </a:r>
              </a:p>
              <a:p>
                <a:pPr algn="l" rtl="0"/>
                <a:r>
                  <a:rPr lang="en-US" sz="2000" b="1" dirty="0"/>
                  <a:t>(The average speed of a particle, a scalar )</a:t>
                </a:r>
                <a:r>
                  <a:rPr lang="en-US" sz="1600" dirty="0">
                    <a:solidFill>
                      <a:srgbClr val="FF0000"/>
                    </a:solidFill>
                  </a:rPr>
                  <a:t>.</a:t>
                </a:r>
                <a:endParaRPr lang="en-US" sz="1600" b="1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en-US" sz="2000" b="1" dirty="0"/>
              </a:p>
              <a:p>
                <a:pPr marL="0" indent="0">
                  <a:buNone/>
                </a:pPr>
                <a:endParaRPr lang="en-US" sz="2000" dirty="0"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9512" y="1268760"/>
                <a:ext cx="8964487" cy="5509975"/>
              </a:xfrm>
              <a:blipFill rotWithShape="0">
                <a:blip r:embed="rId2"/>
                <a:stretch>
                  <a:fillRect l="-680" t="-442" r="-1088" b="-4646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-14748" y="1281776"/>
            <a:ext cx="9180000" cy="55762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0C9DF-47BE-457D-9FA4-59BADC70679E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6907426"/>
      </p:ext>
    </p:extLst>
  </p:cSld>
  <p:clrMapOvr>
    <a:masterClrMapping/>
  </p:clrMapOvr>
  <p:transition spd="med">
    <p:comb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0"/>
            <a:ext cx="8244408" cy="4725144"/>
          </a:xfrm>
        </p:spPr>
        <p:txBody>
          <a:bodyPr/>
          <a:lstStyle/>
          <a:p>
            <a:pPr algn="just" rtl="0"/>
            <a:r>
              <a:rPr lang="en-GB" dirty="0"/>
              <a:t> </a:t>
            </a:r>
            <a:r>
              <a:rPr lang="en-GB" sz="2400" b="1" dirty="0"/>
              <a:t>Quick Quiz 2.1 </a:t>
            </a:r>
            <a:r>
              <a:rPr lang="en-GB" sz="2400" dirty="0"/>
              <a:t>Under which of the following conditions is the magnitude of the average velocity of a particle moving in one dimension smaller than the average speed over some time interval? (a) A particle moves in the +x direction without reversing. (b) A particle moves in the -x direction without reversing. </a:t>
            </a:r>
            <a:r>
              <a:rPr lang="en-GB" sz="2800" dirty="0"/>
              <a:t>(c) </a:t>
            </a:r>
            <a:r>
              <a:rPr lang="en-GB" sz="2400" dirty="0"/>
              <a:t>A particle moves in the +x direction and then reverses the direction of its motion. (d) There are no conditions for which this is true.</a:t>
            </a:r>
          </a:p>
          <a:p>
            <a:pPr marL="82550" indent="0" algn="just" rtl="0">
              <a:buNone/>
            </a:pPr>
            <a:endParaRPr lang="en-GB" sz="2400" dirty="0"/>
          </a:p>
          <a:p>
            <a:pPr marL="82550" indent="0" algn="just" rtl="0">
              <a:buNone/>
            </a:pPr>
            <a:r>
              <a:rPr lang="en-GB" sz="2400" dirty="0"/>
              <a:t> c)If the particle moves along a line without changing direction, the displacement and distance </a:t>
            </a:r>
            <a:r>
              <a:rPr lang="en-GB" sz="2400" dirty="0" err="1"/>
              <a:t>traveled</a:t>
            </a:r>
            <a:r>
              <a:rPr lang="en-GB" sz="2400" dirty="0"/>
              <a:t> over any time interval will be the same. As a result, the magnitude of the average velocity and the average speed will be the same. If the particle reverses direction, however, the displacement will be less than the distance </a:t>
            </a:r>
            <a:r>
              <a:rPr lang="en-GB" sz="2400" dirty="0" err="1"/>
              <a:t>traveled</a:t>
            </a:r>
            <a:r>
              <a:rPr lang="en-GB" sz="2400" dirty="0"/>
              <a:t>. In turn, the magnitude of the average velocity will be smaller than the average speed. </a:t>
            </a:r>
          </a:p>
          <a:p>
            <a:pPr algn="l" rtl="0"/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220261877"/>
      </p:ext>
    </p:extLst>
  </p:cSld>
  <p:clrMapOvr>
    <a:masterClrMapping/>
  </p:clrMapOvr>
  <p:transition spd="med">
    <p:comb dir="vert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12285</TotalTime>
  <Words>930</Words>
  <Application>Microsoft Office PowerPoint</Application>
  <PresentationFormat>On-screen Show (4:3)</PresentationFormat>
  <Paragraphs>123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3" baseType="lpstr">
      <vt:lpstr>AdvertisingMedium</vt:lpstr>
      <vt:lpstr>Arial</vt:lpstr>
      <vt:lpstr>Calibri</vt:lpstr>
      <vt:lpstr>Cambria</vt:lpstr>
      <vt:lpstr>Cambria Math</vt:lpstr>
      <vt:lpstr>Corbel</vt:lpstr>
      <vt:lpstr>Gill Sans MT</vt:lpstr>
      <vt:lpstr>Majalla UI</vt:lpstr>
      <vt:lpstr>Times New Roman</vt:lpstr>
      <vt:lpstr>Verdana</vt:lpstr>
      <vt:lpstr>Wingdings</vt:lpstr>
      <vt:lpstr>Wingdings 2</vt:lpstr>
      <vt:lpstr>Solstice</vt:lpstr>
      <vt:lpstr>Phys 110  Chapter 2   Motion in One Dimension</vt:lpstr>
      <vt:lpstr>LECTURE OUTLINE </vt:lpstr>
      <vt:lpstr>Introduction</vt:lpstr>
      <vt:lpstr>Introduction</vt:lpstr>
      <vt:lpstr>2.1 Position, Velocity, and Speed  </vt:lpstr>
      <vt:lpstr>2.1 Position, Velocity, and Speed  </vt:lpstr>
      <vt:lpstr>2.1 Position, Velocity, and Speed  </vt:lpstr>
      <vt:lpstr>2.1 Position, Velocity, and Speed  </vt:lpstr>
      <vt:lpstr>PowerPoint Presentation</vt:lpstr>
      <vt:lpstr>2.1 Position, Velocity, and Speed  </vt:lpstr>
      <vt:lpstr>PowerPoint Presentation</vt:lpstr>
      <vt:lpstr>PowerPoint Presentation</vt:lpstr>
      <vt:lpstr>2.2 Instantaneous Velocity and Speed  </vt:lpstr>
      <vt:lpstr>2.2 Instantaneous Velocity and Speed  </vt:lpstr>
      <vt:lpstr>2.2 Instantaneous Velocity and Speed  </vt:lpstr>
      <vt:lpstr>2.2 Instantaneous Velocity and Speed  </vt:lpstr>
      <vt:lpstr>2.2 Instantaneous Velocity and Speed  </vt:lpstr>
      <vt:lpstr>Lecture Summary </vt:lpstr>
      <vt:lpstr>Lecture Summary </vt:lpstr>
      <vt:lpstr>Homework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Reem Al-Tuwirqi</dc:creator>
  <cp:lastModifiedBy>Dell</cp:lastModifiedBy>
  <cp:revision>218</cp:revision>
  <dcterms:created xsi:type="dcterms:W3CDTF">2011-03-16T17:22:27Z</dcterms:created>
  <dcterms:modified xsi:type="dcterms:W3CDTF">2019-09-04T20:39:26Z</dcterms:modified>
</cp:coreProperties>
</file>