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3" r:id="rId1"/>
  </p:sldMasterIdLst>
  <p:notesMasterIdLst>
    <p:notesMasterId r:id="rId30"/>
  </p:notesMasterIdLst>
  <p:handoutMasterIdLst>
    <p:handoutMasterId r:id="rId31"/>
  </p:handoutMasterIdLst>
  <p:sldIdLst>
    <p:sldId id="256" r:id="rId2"/>
    <p:sldId id="257" r:id="rId3"/>
    <p:sldId id="281" r:id="rId4"/>
    <p:sldId id="271" r:id="rId5"/>
    <p:sldId id="272" r:id="rId6"/>
    <p:sldId id="274" r:id="rId7"/>
    <p:sldId id="273" r:id="rId8"/>
    <p:sldId id="275" r:id="rId9"/>
    <p:sldId id="280" r:id="rId10"/>
    <p:sldId id="279" r:id="rId11"/>
    <p:sldId id="276" r:id="rId12"/>
    <p:sldId id="277" r:id="rId13"/>
    <p:sldId id="278" r:id="rId14"/>
    <p:sldId id="282" r:id="rId15"/>
    <p:sldId id="283" r:id="rId16"/>
    <p:sldId id="286" r:id="rId17"/>
    <p:sldId id="285" r:id="rId18"/>
    <p:sldId id="287" r:id="rId19"/>
    <p:sldId id="284" r:id="rId20"/>
    <p:sldId id="288" r:id="rId21"/>
    <p:sldId id="290" r:id="rId22"/>
    <p:sldId id="291" r:id="rId23"/>
    <p:sldId id="289" r:id="rId24"/>
    <p:sldId id="292" r:id="rId25"/>
    <p:sldId id="293" r:id="rId26"/>
    <p:sldId id="294" r:id="rId27"/>
    <p:sldId id="295" r:id="rId28"/>
    <p:sldId id="296" r:id="rId29"/>
  </p:sldIdLst>
  <p:sldSz cx="9144000" cy="6858000" type="screen4x3"/>
  <p:notesSz cx="6858000" cy="9144000"/>
  <p:defaultTextStyle>
    <a:defPPr>
      <a:defRPr lang="en-US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AdvertisingMedium"/>
        <a:cs typeface="AdvertisingMedium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AdvertisingMedium"/>
        <a:cs typeface="AdvertisingMedium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AdvertisingMedium"/>
        <a:cs typeface="AdvertisingMedium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AdvertisingMedium"/>
        <a:cs typeface="AdvertisingMedium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AdvertisingMedium"/>
        <a:cs typeface="AdvertisingMedium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AdvertisingMedium"/>
        <a:cs typeface="AdvertisingMedium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AdvertisingMedium"/>
        <a:cs typeface="AdvertisingMedium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AdvertisingMedium"/>
        <a:cs typeface="AdvertisingMedium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AdvertisingMedium"/>
        <a:cs typeface="AdvertisingMedium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8C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61" autoAdjust="0"/>
    <p:restoredTop sz="94660"/>
  </p:normalViewPr>
  <p:slideViewPr>
    <p:cSldViewPr>
      <p:cViewPr varScale="1">
        <p:scale>
          <a:sx n="85" d="100"/>
          <a:sy n="85" d="100"/>
        </p:scale>
        <p:origin x="-1152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490"/>
    </p:cViewPr>
  </p:sorterViewPr>
  <p:notesViewPr>
    <p:cSldViewPr>
      <p:cViewPr varScale="1">
        <p:scale>
          <a:sx n="67" d="100"/>
          <a:sy n="67" d="100"/>
        </p:scale>
        <p:origin x="-3276" y="-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8688A23-0498-4086-9E1E-1C2984F927B9}" type="datetimeFigureOut">
              <a:rPr lang="en-US"/>
              <a:pPr>
                <a:defRPr/>
              </a:pPr>
              <a:t>10/31/2018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BD95E56-9D7F-4398-AF51-28C5D12EAB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225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88" y="8459788"/>
            <a:ext cx="2698751" cy="68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7129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779291B-7810-4A58-BF3D-1202E8404B1B}" type="datetimeFigureOut">
              <a:rPr lang="en-US"/>
              <a:pPr>
                <a:defRPr/>
              </a:pPr>
              <a:t>10/31/2018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DE90BDF-543C-4446-88DB-52490BB1BC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6484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12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Oval 13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BB56ACC-2A25-4876-88A2-D2EC38C66C8A}" type="datetimeFigureOut">
              <a:rPr lang="en-US"/>
              <a:pPr>
                <a:defRPr/>
              </a:pPr>
              <a:t>10/31/2018</a:t>
            </a:fld>
            <a:endParaRPr lang="en-US"/>
          </a:p>
        </p:txBody>
      </p:sp>
      <p:sp>
        <p:nvSpPr>
          <p:cNvPr id="7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80710DC-908C-47C5-9E8A-DE94229D0A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893734"/>
      </p:ext>
    </p:extLst>
  </p:cSld>
  <p:clrMapOvr>
    <a:masterClrMapping/>
  </p:clrMapOvr>
  <p:transition spd="med">
    <p:comb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5992F-0CBA-47FD-8818-A3F3FB707F15}" type="datetimeFigureOut">
              <a:rPr lang="en-US"/>
              <a:pPr>
                <a:defRPr/>
              </a:pPr>
              <a:t>10/31/2018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D1A9FB-ACB1-443A-9D2A-99AC5B31FA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034596"/>
      </p:ext>
    </p:extLst>
  </p:cSld>
  <p:clrMapOvr>
    <a:masterClrMapping/>
  </p:clrMapOvr>
  <p:transition spd="med">
    <p:comb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739CCA-BCC6-4A91-BD45-2D24F0D9BC79}" type="datetimeFigureOut">
              <a:rPr lang="en-US"/>
              <a:pPr>
                <a:defRPr/>
              </a:pPr>
              <a:t>10/31/2018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0907F-EC97-44A5-9193-4B73AC51DB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657071"/>
      </p:ext>
    </p:extLst>
  </p:cSld>
  <p:clrMapOvr>
    <a:masterClrMapping/>
  </p:clrMapOvr>
  <p:transition spd="med">
    <p:comb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78ABD9-F3DF-453D-B1A2-EBC220D279BA}" type="datetimeFigureOut">
              <a:rPr lang="en-US"/>
              <a:pPr>
                <a:defRPr/>
              </a:pPr>
              <a:t>10/31/2018</a:t>
            </a:fld>
            <a:endParaRPr lang="en-US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05220-65B7-4C08-8FC9-709867A8BC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982610"/>
      </p:ext>
    </p:extLst>
  </p:cSld>
  <p:clrMapOvr>
    <a:masterClrMapping/>
  </p:clrMapOvr>
  <p:transition spd="med">
    <p:comb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2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Rectangle 13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Oval 1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7" name="Oval 1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478CDEB-0043-47C9-BB8B-07950FE01A72}" type="datetimeFigureOut">
              <a:rPr lang="en-US"/>
              <a:pPr>
                <a:defRPr/>
              </a:pPr>
              <a:t>10/31/2018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3BF2761-DC27-4369-BED7-6F4178CDB8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431255"/>
      </p:ext>
    </p:extLst>
  </p:cSld>
  <p:clrMapOvr>
    <a:masterClrMapping/>
  </p:clrMapOvr>
  <p:transition spd="med">
    <p:comb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CD220-E16F-404F-BC6A-23850F886E77}" type="datetimeFigureOut">
              <a:rPr lang="en-US"/>
              <a:pPr>
                <a:defRPr/>
              </a:pPr>
              <a:t>10/31/2018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626937-2DD9-4A61-BE2A-B0B37566D1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839065"/>
      </p:ext>
    </p:extLst>
  </p:cSld>
  <p:clrMapOvr>
    <a:masterClrMapping/>
  </p:clrMapOvr>
  <p:transition spd="med">
    <p:comb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A8A408D-C1CD-4770-8BA9-7C6EDCB9CE1A}" type="datetimeFigureOut">
              <a:rPr lang="en-US"/>
              <a:pPr>
                <a:defRPr/>
              </a:pPr>
              <a:t>10/31/2018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ECDCD69-4CAE-4D24-8CFD-9F37520E7C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14482"/>
      </p:ext>
    </p:extLst>
  </p:cSld>
  <p:clrMapOvr>
    <a:masterClrMapping/>
  </p:clrMapOvr>
  <p:transition spd="med">
    <p:comb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D8F63-91B3-432E-8A3D-A4BF30A6C79D}" type="datetimeFigureOut">
              <a:rPr lang="en-US"/>
              <a:pPr>
                <a:defRPr/>
              </a:pPr>
              <a:t>10/31/2018</a:t>
            </a:fld>
            <a:endParaRPr lang="en-US"/>
          </a:p>
        </p:txBody>
      </p:sp>
      <p:sp>
        <p:nvSpPr>
          <p:cNvPr id="4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CBE0B-C103-4694-B838-F7A3FEDC5C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062893"/>
      </p:ext>
    </p:extLst>
  </p:cSld>
  <p:clrMapOvr>
    <a:masterClrMapping/>
  </p:clrMapOvr>
  <p:transition spd="med">
    <p:comb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3" name="Rectangle 13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43B0467-23F2-4D47-8EE2-361B6E73BD18}" type="datetimeFigureOut">
              <a:rPr lang="en-US"/>
              <a:pPr>
                <a:defRPr/>
              </a:pPr>
              <a:t>10/31/2018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F6F6A75-4F05-4624-8984-C136463F58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781495"/>
      </p:ext>
    </p:extLst>
  </p:cSld>
  <p:clrMapOvr>
    <a:masterClrMapping/>
  </p:clrMapOvr>
  <p:transition spd="med">
    <p:comb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3CDCC8A-2099-45D9-B906-08D240DE65F5}" type="datetimeFigureOut">
              <a:rPr lang="en-US"/>
              <a:pPr>
                <a:defRPr/>
              </a:pPr>
              <a:t>10/31/2018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2665637-877F-49F5-8198-0B9F144C37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150675"/>
      </p:ext>
    </p:extLst>
  </p:cSld>
  <p:clrMapOvr>
    <a:masterClrMapping/>
  </p:clrMapOvr>
  <p:transition spd="med">
    <p:comb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algn="l" rtl="0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  <a:ea typeface="+mn-ea"/>
              <a:cs typeface="+mn-cs"/>
            </a:endParaRPr>
          </a:p>
        </p:txBody>
      </p:sp>
      <p:sp>
        <p:nvSpPr>
          <p:cNvPr id="6" name="Flowchart: Process 13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7" name="Flowchart: Process 15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5AFF988-C763-4FF8-88A2-215BD1793B81}" type="datetimeFigureOut">
              <a:rPr lang="en-US"/>
              <a:pPr>
                <a:defRPr/>
              </a:pPr>
              <a:t>10/31/2018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850D6F5-2895-42BF-8C4D-3EECF3CFB7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839232"/>
      </p:ext>
    </p:extLst>
  </p:cSld>
  <p:clrMapOvr>
    <a:masterClrMapping/>
  </p:clrMapOvr>
  <p:transition spd="med">
    <p:comb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3" name="Text Placeholder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SA" smtClean="0"/>
              <a:t>Click to edit Master text styles</a:t>
            </a:r>
          </a:p>
          <a:p>
            <a:pPr lvl="1"/>
            <a:r>
              <a:rPr lang="en-US" altLang="ar-SA" smtClean="0"/>
              <a:t>Second level</a:t>
            </a:r>
          </a:p>
          <a:p>
            <a:pPr lvl="2"/>
            <a:r>
              <a:rPr lang="en-US" altLang="ar-SA" smtClean="0"/>
              <a:t>Third level</a:t>
            </a:r>
          </a:p>
          <a:p>
            <a:pPr lvl="3"/>
            <a:r>
              <a:rPr lang="en-US" altLang="ar-SA" smtClean="0"/>
              <a:t>Fourth level</a:t>
            </a:r>
          </a:p>
          <a:p>
            <a:pPr lvl="4"/>
            <a:r>
              <a:rPr lang="en-US" altLang="ar-SA" smtClean="0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08C2E614-9FBE-4ADA-9760-87840EABCC65}" type="datetimeFigureOut">
              <a:rPr lang="en-US"/>
              <a:pPr>
                <a:defRPr/>
              </a:pPr>
              <a:t>10/31/2018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D7E08E90-77EF-47AE-8602-C196583027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4" r:id="rId1"/>
    <p:sldLayoutId id="2147484079" r:id="rId2"/>
    <p:sldLayoutId id="2147484085" r:id="rId3"/>
    <p:sldLayoutId id="2147484080" r:id="rId4"/>
    <p:sldLayoutId id="2147484086" r:id="rId5"/>
    <p:sldLayoutId id="2147484081" r:id="rId6"/>
    <p:sldLayoutId id="2147484087" r:id="rId7"/>
    <p:sldLayoutId id="2147484088" r:id="rId8"/>
    <p:sldLayoutId id="2147484089" r:id="rId9"/>
    <p:sldLayoutId id="2147484082" r:id="rId10"/>
    <p:sldLayoutId id="2147484083" r:id="rId11"/>
  </p:sldLayoutIdLst>
  <p:transition spd="med">
    <p:comb dir="vert"/>
  </p:transition>
  <p:timing>
    <p:tnLst>
      <p:par>
        <p:cTn id="1" dur="indefinite" restart="never" nodeType="tmRoot"/>
      </p:par>
    </p:tnLst>
  </p:timing>
  <p:txStyles>
    <p:titleStyle>
      <a:lvl1pPr algn="l" rtl="1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1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2pPr>
      <a:lvl3pPr algn="l" rtl="1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3pPr>
      <a:lvl4pPr algn="l" rtl="1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4pPr>
      <a:lvl5pPr algn="l" rtl="1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5pPr>
      <a:lvl6pPr marL="457200" algn="l" rtl="1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6pPr>
      <a:lvl7pPr marL="914400" algn="l" rtl="1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7pPr>
      <a:lvl8pPr marL="1371600" algn="l" rtl="1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8pPr>
      <a:lvl9pPr marL="1828800" algn="l" rtl="1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9pPr>
      <a:extLst/>
    </p:titleStyle>
    <p:bodyStyle>
      <a:lvl1pPr marL="365125" indent="-282575" algn="r" rtl="1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r" rtl="1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r" rtl="1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r" rtl="1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r" rtl="1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r" rtl="1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r" rtl="1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14748" y="0"/>
            <a:ext cx="9180000" cy="6858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8237287" cy="1470025"/>
          </a:xfrm>
        </p:spPr>
        <p:txBody>
          <a:bodyPr>
            <a:noAutofit/>
          </a:bodyPr>
          <a:lstStyle/>
          <a:p>
            <a:pPr algn="ctr" rtl="0"/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  <a:t/>
            </a:r>
            <a:b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</a:b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  <a:t>Phys 110</a:t>
            </a:r>
            <a:b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</a:b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  <a:t/>
            </a:r>
            <a:b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</a:br>
            <a:r>
              <a: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  <a:t>Chapter 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  <a:t>14</a:t>
            </a:r>
            <a:b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</a:b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  <a:t/>
            </a:r>
            <a:b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</a:br>
            <a:r>
              <a:rPr lang="fr-FR" sz="3200" b="1" dirty="0" err="1"/>
              <a:t>Fluid</a:t>
            </a:r>
            <a:r>
              <a:rPr lang="fr-FR" sz="3200" b="1" dirty="0"/>
              <a:t> </a:t>
            </a:r>
            <a:r>
              <a:rPr lang="fr-FR" sz="3200" b="1" dirty="0" err="1"/>
              <a:t>Mechanics</a:t>
            </a:r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800724475"/>
      </p:ext>
    </p:extLst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-1"/>
            <a:ext cx="6336704" cy="392953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675" y="3923463"/>
            <a:ext cx="5440541" cy="303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271998"/>
      </p:ext>
    </p:extLst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250949"/>
            <a:ext cx="8208912" cy="107603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1412776"/>
            <a:ext cx="5976664" cy="23221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8616" y="3645024"/>
            <a:ext cx="5627640" cy="3098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238175"/>
      </p:ext>
    </p:extLst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87624" y="44624"/>
            <a:ext cx="53285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rtl="0">
              <a:buNone/>
            </a:pPr>
            <a:r>
              <a:rPr lang="en-GB" sz="2800" b="1" dirty="0">
                <a:latin typeface="Cambria" pitchFamily="18" charset="0"/>
              </a:rPr>
              <a:t>14.3 Pressure Measurements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476672"/>
            <a:ext cx="2160240" cy="366963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800" y="1419671"/>
            <a:ext cx="2926815" cy="26574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8104" y="1844824"/>
            <a:ext cx="3599386" cy="9361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592" y="4149079"/>
            <a:ext cx="8064896" cy="165809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4302" y="5849039"/>
            <a:ext cx="7880186" cy="532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446343"/>
      </p:ext>
    </p:extLst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15616" y="188640"/>
            <a:ext cx="75608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rtl="0">
              <a:buNone/>
            </a:pPr>
            <a:r>
              <a:rPr lang="en-GB" sz="2400" b="1" dirty="0">
                <a:latin typeface="Cambria" pitchFamily="18" charset="0"/>
              </a:rPr>
              <a:t>14.4 Buoyant Forces and </a:t>
            </a:r>
            <a:r>
              <a:rPr lang="en-GB" sz="2400" b="1" dirty="0" err="1">
                <a:latin typeface="Cambria" pitchFamily="18" charset="0"/>
              </a:rPr>
              <a:t>Archimedes’s</a:t>
            </a:r>
            <a:r>
              <a:rPr lang="en-GB" sz="2400" b="1" dirty="0">
                <a:latin typeface="Cambria" pitchFamily="18" charset="0"/>
              </a:rPr>
              <a:t> Principle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586604"/>
            <a:ext cx="6336704" cy="379407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187624" y="4437112"/>
            <a:ext cx="76145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ar-SA" dirty="0"/>
              <a:t>The upward force exerted by a ﬂuid on any immersed object is called a buoyant force. </a:t>
            </a:r>
          </a:p>
        </p:txBody>
      </p:sp>
      <p:sp>
        <p:nvSpPr>
          <p:cNvPr id="5" name="Rectangle 4"/>
          <p:cNvSpPr/>
          <p:nvPr/>
        </p:nvSpPr>
        <p:spPr>
          <a:xfrm>
            <a:off x="1187624" y="5085184"/>
            <a:ext cx="849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GB" dirty="0"/>
              <a:t>T</a:t>
            </a:r>
            <a:r>
              <a:rPr lang="ar-SA" dirty="0" smtClean="0"/>
              <a:t>he </a:t>
            </a:r>
            <a:r>
              <a:rPr lang="ar-SA" dirty="0"/>
              <a:t>magnitude of the buoyant force always equals the weight of the ﬂuid displaced by the object.This statement is known as Archimedes’s principle.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2185" y="5661248"/>
            <a:ext cx="1397887" cy="4873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2080" y="5769600"/>
            <a:ext cx="698612" cy="36178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935827" y="6148585"/>
            <a:ext cx="86047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ar-SA" dirty="0"/>
              <a:t>where V is the volume of the ﬂuid displaced by the </a:t>
            </a:r>
            <a:r>
              <a:rPr lang="ar-SA" dirty="0" smtClean="0"/>
              <a:t>cube</a:t>
            </a:r>
            <a:r>
              <a:rPr lang="en-GB" dirty="0"/>
              <a:t>, Mg is the weight of the ﬂuid displaced by the cube.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287868428"/>
      </p:ext>
    </p:extLst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5740" y="3573015"/>
            <a:ext cx="6348708" cy="31683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971600" y="116632"/>
                <a:ext cx="8424936" cy="38091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 rtl="0"/>
                <a:r>
                  <a:rPr lang="en-GB" b="1" dirty="0" smtClean="0"/>
                  <a:t>There are </a:t>
                </a:r>
                <a:r>
                  <a:rPr lang="ar-SA" b="1" dirty="0" smtClean="0"/>
                  <a:t>two </a:t>
                </a:r>
                <a:r>
                  <a:rPr lang="ar-SA" b="1" dirty="0"/>
                  <a:t>common situations—a totally submerged object and a ﬂoating (partly submerged) </a:t>
                </a:r>
                <a:r>
                  <a:rPr lang="ar-SA" b="1" dirty="0" smtClean="0"/>
                  <a:t>object.</a:t>
                </a:r>
                <a:endParaRPr lang="en-GB" b="1" dirty="0" smtClean="0"/>
              </a:p>
              <a:p>
                <a:pPr algn="l" rtl="0"/>
                <a:endParaRPr lang="en-GB" b="1" dirty="0"/>
              </a:p>
              <a:p>
                <a:pPr algn="l" rtl="0"/>
                <a:r>
                  <a:rPr lang="en-GB" b="1" dirty="0"/>
                  <a:t>Case 1: Totally Submerged </a:t>
                </a:r>
                <a:r>
                  <a:rPr lang="en-GB" b="1" dirty="0" smtClean="0"/>
                  <a:t>Object</a:t>
                </a:r>
              </a:p>
              <a:p>
                <a:pPr algn="l" rtl="0"/>
                <a:endParaRPr lang="en-GB" b="1" dirty="0"/>
              </a:p>
              <a:p>
                <a:pPr algn="l" rtl="0"/>
                <a14:m>
                  <m:oMath xmlns:m="http://schemas.openxmlformats.org/officeDocument/2006/math">
                    <m:r>
                      <a:rPr lang="en-GB" b="1" i="1">
                        <a:latin typeface="Cambria Math" panose="02040503050406030204" pitchFamily="18" charset="0"/>
                      </a:rPr>
                      <m:t>𝑩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GB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𝝆</m:t>
                        </m:r>
                      </m:e>
                      <m:sub>
                        <m:r>
                          <a:rPr lang="en-GB" b="1" i="1">
                            <a:latin typeface="Cambria Math" panose="02040503050406030204" pitchFamily="18" charset="0"/>
                          </a:rPr>
                          <m:t>𝒇𝒍𝒖𝒊𝒅</m:t>
                        </m:r>
                      </m:sub>
                    </m:sSub>
                    <m:r>
                      <a:rPr lang="en-GB" b="1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b="1" i="0" smtClean="0">
                        <a:latin typeface="Cambria Math" panose="02040503050406030204" pitchFamily="18" charset="0"/>
                      </a:rPr>
                      <m:t>𝐠𝐕</m:t>
                    </m:r>
                    <m:r>
                      <a:rPr lang="en-GB" b="1" i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𝝆</m:t>
                        </m:r>
                      </m:e>
                      <m:sub>
                        <m:r>
                          <a:rPr lang="en-GB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𝒇𝒍𝒖𝒊𝒅</m:t>
                        </m:r>
                      </m:sub>
                    </m:sSub>
                    <m:r>
                      <a:rPr lang="en-GB" b="1" i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GB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b="1">
                            <a:latin typeface="Cambria Math" panose="02040503050406030204" pitchFamily="18" charset="0"/>
                          </a:rPr>
                          <m:t>𝐠</m:t>
                        </m:r>
                        <m:r>
                          <a:rPr lang="en-GB" b="1" i="1"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GB" b="1" i="1">
                            <a:latin typeface="Cambria Math" panose="02040503050406030204" pitchFamily="18" charset="0"/>
                          </a:rPr>
                          <m:t>𝒐𝒃𝒋</m:t>
                        </m:r>
                      </m:sub>
                    </m:sSub>
                  </m:oMath>
                </a14:m>
                <a:r>
                  <a:rPr lang="en-GB" b="1" dirty="0" smtClean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     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𝒈</m:t>
                        </m:r>
                      </m:sub>
                    </m:sSub>
                    <m:r>
                      <a:rPr lang="en-GB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𝑴𝒈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b="1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𝝆</m:t>
                        </m:r>
                      </m:e>
                      <m:sub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𝒐𝒃𝒋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sSub>
                      <m:sSubPr>
                        <m:ctrlPr>
                          <a:rPr lang="en-GB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b="1">
                            <a:latin typeface="Cambria Math" panose="02040503050406030204" pitchFamily="18" charset="0"/>
                          </a:rPr>
                          <m:t>𝐠</m:t>
                        </m:r>
                        <m:r>
                          <a:rPr lang="en-GB" b="1" i="1"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GB" b="1" i="1">
                            <a:latin typeface="Cambria Math" panose="02040503050406030204" pitchFamily="18" charset="0"/>
                          </a:rPr>
                          <m:t>𝒐𝒃𝒋</m:t>
                        </m:r>
                      </m:sub>
                    </m:sSub>
                  </m:oMath>
                </a14:m>
                <a:endParaRPr lang="en-GB" b="1" dirty="0" smtClean="0"/>
              </a:p>
              <a:p>
                <a:pPr algn="l" rtl="0"/>
                <a:endParaRPr lang="en-GB" b="1" dirty="0"/>
              </a:p>
              <a:p>
                <a:pPr algn="l" rtl="0"/>
                <a:r>
                  <a:rPr lang="en-GB" dirty="0" smtClean="0"/>
                  <a:t>The net force: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GB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en-GB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GB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𝑓𝑙𝑢𝑖𝑑</m:t>
                        </m:r>
                      </m:sub>
                    </m:sSub>
                    <m:r>
                      <a:rPr lang="en-GB" b="1" i="0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GB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𝑜𝑏𝑗</m:t>
                        </m:r>
                      </m:sub>
                    </m:sSub>
                    <m:r>
                      <a:rPr lang="en-GB" b="1" i="0" smtClean="0">
                        <a:latin typeface="Cambria Math" panose="02040503050406030204" pitchFamily="18" charset="0"/>
                      </a:rPr>
                      <m:t>)</m:t>
                    </m:r>
                    <m:sSub>
                      <m:sSubPr>
                        <m:ctrlPr>
                          <a:rPr lang="en-GB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GB" b="0" i="1">
                            <a:latin typeface="Cambria Math" panose="02040503050406030204" pitchFamily="18" charset="0"/>
                          </a:rPr>
                          <m:t>g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𝑜𝑏𝑗</m:t>
                        </m:r>
                      </m:sub>
                    </m:sSub>
                  </m:oMath>
                </a14:m>
                <a:endParaRPr lang="en-GB" dirty="0" smtClean="0"/>
              </a:p>
              <a:p>
                <a:pPr marL="285750" indent="-285750" algn="l" rtl="0">
                  <a:buFont typeface="Wingdings" panose="05000000000000000000" pitchFamily="2" charset="2"/>
                  <a:buChar char="Ø"/>
                </a:pPr>
                <a:r>
                  <a:rPr lang="en-GB" b="1" dirty="0" smtClean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𝑜𝑏𝑗</m:t>
                        </m:r>
                      </m:sub>
                    </m:sSub>
                    <m:r>
                      <a:rPr lang="en-GB" b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GB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𝑓𝑙𝑢𝑖𝑑</m:t>
                        </m:r>
                      </m:sub>
                    </m:sSub>
                  </m:oMath>
                </a14:m>
                <a:r>
                  <a:rPr lang="en-GB" b="1" dirty="0" smtClean="0"/>
                  <a:t>: </a:t>
                </a:r>
                <a:r>
                  <a:rPr lang="en-GB" dirty="0" err="1" smtClean="0"/>
                  <a:t>Fg</a:t>
                </a:r>
                <a:r>
                  <a:rPr lang="en-GB" dirty="0" smtClean="0"/>
                  <a:t>&lt;B the object accelerate upward.</a:t>
                </a:r>
              </a:p>
              <a:p>
                <a:pPr marL="285750" indent="-285750" algn="l" rtl="0">
                  <a:buFont typeface="Wingdings" panose="05000000000000000000" pitchFamily="2" charset="2"/>
                  <a:buChar char="Ø"/>
                </a:pPr>
                <a:r>
                  <a:rPr lang="en-GB" b="1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𝑜𝑏𝑗</m:t>
                        </m:r>
                      </m:sub>
                    </m:sSub>
                    <m:r>
                      <a:rPr lang="en-GB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en-GB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𝑓𝑙𝑢𝑖𝑑</m:t>
                        </m:r>
                      </m:sub>
                    </m:sSub>
                  </m:oMath>
                </a14:m>
                <a:r>
                  <a:rPr lang="en-GB" b="1" dirty="0"/>
                  <a:t>: </a:t>
                </a:r>
                <a:r>
                  <a:rPr lang="en-GB" dirty="0" err="1" smtClean="0"/>
                  <a:t>Fg</a:t>
                </a:r>
                <a:r>
                  <a:rPr lang="en-GB" dirty="0" smtClean="0"/>
                  <a:t>&gt;B </a:t>
                </a:r>
                <a:r>
                  <a:rPr lang="en-GB" dirty="0"/>
                  <a:t>the object </a:t>
                </a:r>
                <a:r>
                  <a:rPr lang="en-GB" dirty="0" smtClean="0"/>
                  <a:t>sinks.</a:t>
                </a:r>
                <a:endParaRPr lang="en-GB" dirty="0"/>
              </a:p>
              <a:p>
                <a:pPr marL="285750" indent="-285750" algn="l" rtl="0">
                  <a:buFont typeface="Wingdings" panose="05000000000000000000" pitchFamily="2" charset="2"/>
                  <a:buChar char="Ø"/>
                </a:pPr>
                <a:r>
                  <a:rPr lang="en-GB" b="1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𝑜𝑏𝑗</m:t>
                        </m:r>
                      </m:sub>
                    </m:sSub>
                    <m:r>
                      <a:rPr lang="en-GB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𝑓𝑙𝑢𝑖𝑑</m:t>
                        </m:r>
                      </m:sub>
                    </m:sSub>
                  </m:oMath>
                </a14:m>
                <a:r>
                  <a:rPr lang="en-GB" b="1" dirty="0"/>
                  <a:t>: </a:t>
                </a:r>
                <a:r>
                  <a:rPr lang="en-GB" dirty="0" err="1" smtClean="0"/>
                  <a:t>Fg</a:t>
                </a:r>
                <a:r>
                  <a:rPr lang="en-GB" dirty="0" smtClean="0"/>
                  <a:t>=B </a:t>
                </a:r>
                <a:r>
                  <a:rPr lang="en-GB" dirty="0"/>
                  <a:t>the object </a:t>
                </a:r>
                <a:r>
                  <a:rPr lang="en-GB" dirty="0" smtClean="0"/>
                  <a:t>in equilibrium.</a:t>
                </a:r>
                <a:endParaRPr lang="en-GB" dirty="0"/>
              </a:p>
              <a:p>
                <a:pPr algn="l" rtl="0"/>
                <a:endParaRPr lang="en-GB" dirty="0" smtClean="0"/>
              </a:p>
              <a:p>
                <a:pPr algn="l" rtl="0"/>
                <a:endParaRPr lang="ar-SA" b="1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116632"/>
                <a:ext cx="8424936" cy="3809120"/>
              </a:xfrm>
              <a:prstGeom prst="rect">
                <a:avLst/>
              </a:prstGeom>
              <a:blipFill rotWithShape="0">
                <a:blip r:embed="rId3"/>
                <a:stretch>
                  <a:fillRect l="-579" t="-800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1208062"/>
      </p:ext>
    </p:extLst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971600" y="188640"/>
                <a:ext cx="8496944" cy="35776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 rtl="0"/>
                <a:r>
                  <a:rPr lang="en-GB" b="1" dirty="0"/>
                  <a:t>Case 2: Floating Object</a:t>
                </a:r>
              </a:p>
              <a:p>
                <a:pPr algn="l" rtl="0"/>
                <a:endParaRPr lang="en-GB" b="1" dirty="0"/>
              </a:p>
              <a:p>
                <a:pPr algn="l" rtl="0"/>
                <a:r>
                  <a:rPr lang="en-GB" dirty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𝑜𝑏𝑗</m:t>
                        </m:r>
                      </m:sub>
                    </m:sSub>
                    <m:r>
                      <a:rPr lang="en-GB" b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sSub>
                      <m:sSubPr>
                        <m:ctrlPr>
                          <a:rPr lang="en-GB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𝜌</m:t>
                        </m:r>
                      </m:e>
                      <m:sub>
                        <m:r>
                          <a:rPr lang="en-GB" i="1">
                            <a:latin typeface="Cambria Math" panose="02040503050406030204" pitchFamily="18" charset="0"/>
                          </a:rPr>
                          <m:t>𝑓𝑙𝑢𝑖𝑑</m:t>
                        </m:r>
                      </m:sub>
                    </m:sSub>
                  </m:oMath>
                </a14:m>
                <a:r>
                  <a:rPr lang="en-GB" b="1" dirty="0"/>
                  <a:t>: </a:t>
                </a:r>
                <a:r>
                  <a:rPr lang="en-GB" dirty="0"/>
                  <a:t>The object in static equilibrium ﬂoating on the surface of a </a:t>
                </a:r>
                <a:r>
                  <a:rPr lang="en-GB" dirty="0" smtClean="0"/>
                  <a:t>ﬂuid.</a:t>
                </a:r>
                <a:endParaRPr lang="en-GB" dirty="0"/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GB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b="1" i="1"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GB" b="1" i="1">
                            <a:latin typeface="Cambria Math" panose="02040503050406030204" pitchFamily="18" charset="0"/>
                          </a:rPr>
                          <m:t>𝒇𝒍𝒖𝒊𝒅</m:t>
                        </m:r>
                      </m:sub>
                    </m:sSub>
                  </m:oMath>
                </a14:m>
                <a:r>
                  <a:rPr lang="en-GB" dirty="0"/>
                  <a:t> is the volume of the ﬂuid displaced by the object </a:t>
                </a:r>
                <a:r>
                  <a:rPr lang="en-GB" dirty="0" smtClean="0"/>
                  <a:t>(</a:t>
                </a:r>
                <a:r>
                  <a:rPr lang="en-GB" dirty="0"/>
                  <a:t>this volume is the same as the volume of that part of </a:t>
                </a:r>
                <a:r>
                  <a:rPr lang="en-GB" dirty="0" smtClean="0"/>
                  <a:t>the </a:t>
                </a:r>
                <a:r>
                  <a:rPr lang="en-GB" dirty="0"/>
                  <a:t>object that is beneath the surface of the ﬂuid)</a:t>
                </a:r>
              </a:p>
              <a:p>
                <a:pPr algn="l" rtl="0"/>
                <a:endParaRPr lang="en-GB" dirty="0"/>
              </a:p>
              <a:p>
                <a:pPr algn="l" rtl="0"/>
                <a14:m>
                  <m:oMath xmlns:m="http://schemas.openxmlformats.org/officeDocument/2006/math">
                    <m:r>
                      <a:rPr lang="en-GB" b="1" i="1">
                        <a:latin typeface="Cambria Math" panose="02040503050406030204" pitchFamily="18" charset="0"/>
                      </a:rPr>
                      <m:t>𝑩</m:t>
                    </m:r>
                    <m:r>
                      <a:rPr lang="en-GB" b="1" i="1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GB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𝝆</m:t>
                        </m:r>
                      </m:e>
                      <m:sub>
                        <m:r>
                          <a:rPr lang="en-GB" b="1" i="1">
                            <a:latin typeface="Cambria Math" panose="02040503050406030204" pitchFamily="18" charset="0"/>
                          </a:rPr>
                          <m:t>𝒇𝒍𝒖𝒊𝒅</m:t>
                        </m:r>
                      </m:sub>
                    </m:sSub>
                    <m:sSub>
                      <m:sSubPr>
                        <m:ctrlPr>
                          <a:rPr lang="en-GB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b="1" i="1">
                            <a:latin typeface="Cambria Math" panose="02040503050406030204" pitchFamily="18" charset="0"/>
                          </a:rPr>
                          <m:t>𝒈𝑽</m:t>
                        </m:r>
                      </m:e>
                      <m:sub>
                        <m:r>
                          <a:rPr lang="en-GB" b="1" i="1">
                            <a:latin typeface="Cambria Math" panose="02040503050406030204" pitchFamily="18" charset="0"/>
                          </a:rPr>
                          <m:t>𝒇𝒍𝒖𝒊𝒅</m:t>
                        </m:r>
                      </m:sub>
                    </m:sSub>
                  </m:oMath>
                </a14:m>
                <a:r>
                  <a:rPr lang="en-GB" b="1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b="1" i="1">
                            <a:latin typeface="Cambria Math" panose="02040503050406030204" pitchFamily="18" charset="0"/>
                          </a:rPr>
                          <m:t>     </m:t>
                        </m:r>
                        <m:r>
                          <a:rPr lang="en-GB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GB" b="1" i="1">
                            <a:latin typeface="Cambria Math" panose="02040503050406030204" pitchFamily="18" charset="0"/>
                          </a:rPr>
                          <m:t>𝒈</m:t>
                        </m:r>
                      </m:sub>
                    </m:sSub>
                    <m:r>
                      <a:rPr lang="en-GB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>
                        <a:latin typeface="Cambria Math" panose="02040503050406030204" pitchFamily="18" charset="0"/>
                      </a:rPr>
                      <m:t>𝑴𝒈</m:t>
                    </m:r>
                    <m:r>
                      <a:rPr lang="en-GB" b="1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𝝆</m:t>
                        </m:r>
                      </m:e>
                      <m:sub>
                        <m:r>
                          <a:rPr lang="en-GB" b="1" i="1">
                            <a:latin typeface="Cambria Math" panose="02040503050406030204" pitchFamily="18" charset="0"/>
                          </a:rPr>
                          <m:t>𝒐𝒃𝒋</m:t>
                        </m:r>
                        <m:r>
                          <a:rPr lang="en-GB" b="1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GB" b="1" i="1">
                        <a:latin typeface="Cambria Math" panose="02040503050406030204" pitchFamily="18" charset="0"/>
                      </a:rPr>
                      <m:t>𝒈</m:t>
                    </m:r>
                    <m:sSub>
                      <m:sSubPr>
                        <m:ctrlPr>
                          <a:rPr lang="en-GB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b="1" i="1"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GB" b="1" i="1">
                            <a:latin typeface="Cambria Math" panose="02040503050406030204" pitchFamily="18" charset="0"/>
                          </a:rPr>
                          <m:t>𝒐𝒃𝒋</m:t>
                        </m:r>
                      </m:sub>
                    </m:sSub>
                  </m:oMath>
                </a14:m>
                <a:endParaRPr lang="en-GB" b="1" dirty="0"/>
              </a:p>
              <a:p>
                <a:pPr algn="l" rtl="0"/>
                <a:r>
                  <a:rPr lang="en-GB" sz="2400" dirty="0" smtClean="0"/>
                  <a:t> </a:t>
                </a:r>
                <a14:m>
                  <m:oMath xmlns:m="http://schemas.openxmlformats.org/officeDocument/2006/math">
                    <m:r>
                      <a:rPr lang="en-GB" sz="2400" b="1" i="1">
                        <a:latin typeface="Cambria Math" panose="02040503050406030204" pitchFamily="18" charset="0"/>
                      </a:rPr>
                      <m:t>𝑩</m:t>
                    </m:r>
                    <m:r>
                      <a:rPr lang="en-GB" sz="2400" b="1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4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2400" b="1" i="1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GB" sz="2400" b="1" i="1">
                            <a:latin typeface="Cambria Math" panose="02040503050406030204" pitchFamily="18" charset="0"/>
                          </a:rPr>
                          <m:t>𝒈</m:t>
                        </m:r>
                      </m:sub>
                    </m:sSub>
                  </m:oMath>
                </a14:m>
                <a:r>
                  <a:rPr lang="en-GB" sz="2400" b="1" dirty="0"/>
                  <a:t> →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𝝆</m:t>
                        </m:r>
                      </m:e>
                      <m:sub>
                        <m:r>
                          <a:rPr lang="en-GB" sz="2400" b="1" i="1">
                            <a:latin typeface="Cambria Math" panose="02040503050406030204" pitchFamily="18" charset="0"/>
                          </a:rPr>
                          <m:t>𝒇𝒍𝒖𝒊𝒅</m:t>
                        </m:r>
                      </m:sub>
                    </m:sSub>
                    <m:sSub>
                      <m:sSubPr>
                        <m:ctrlPr>
                          <a:rPr lang="en-GB" sz="24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b="1" i="1">
                            <a:latin typeface="Cambria Math" panose="02040503050406030204" pitchFamily="18" charset="0"/>
                          </a:rPr>
                          <m:t>𝒈𝑽</m:t>
                        </m:r>
                      </m:e>
                      <m:sub>
                        <m:r>
                          <a:rPr lang="en-GB" sz="2400" b="1" i="1">
                            <a:latin typeface="Cambria Math" panose="02040503050406030204" pitchFamily="18" charset="0"/>
                          </a:rPr>
                          <m:t>𝒇𝒍𝒖𝒊𝒅</m:t>
                        </m:r>
                      </m:sub>
                    </m:sSub>
                    <m:r>
                      <a:rPr lang="en-GB" sz="2400" b="1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4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𝝆</m:t>
                        </m:r>
                      </m:e>
                      <m:sub>
                        <m:r>
                          <a:rPr lang="en-GB" sz="2400" b="1" i="1">
                            <a:latin typeface="Cambria Math" panose="02040503050406030204" pitchFamily="18" charset="0"/>
                          </a:rPr>
                          <m:t>𝒐𝒃𝒋</m:t>
                        </m:r>
                        <m:r>
                          <a:rPr lang="en-GB" sz="2400" b="1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GB" sz="2400" b="1" i="1">
                        <a:latin typeface="Cambria Math" panose="02040503050406030204" pitchFamily="18" charset="0"/>
                      </a:rPr>
                      <m:t>𝒈</m:t>
                    </m:r>
                    <m:sSub>
                      <m:sSubPr>
                        <m:ctrlPr>
                          <a:rPr lang="en-GB" sz="24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b="1" i="1">
                            <a:latin typeface="Cambria Math" panose="02040503050406030204" pitchFamily="18" charset="0"/>
                          </a:rPr>
                          <m:t>𝑽</m:t>
                        </m:r>
                      </m:e>
                      <m:sub>
                        <m:r>
                          <a:rPr lang="en-GB" sz="2400" b="1" i="1">
                            <a:latin typeface="Cambria Math" panose="02040503050406030204" pitchFamily="18" charset="0"/>
                          </a:rPr>
                          <m:t>𝒐𝒃𝒋</m:t>
                        </m:r>
                      </m:sub>
                    </m:sSub>
                  </m:oMath>
                </a14:m>
                <a:r>
                  <a:rPr lang="en-GB" sz="2400" b="1" dirty="0"/>
                  <a:t> →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b="1" i="1" dirty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GB" sz="2400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sz="2400" b="1" i="1"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GB" sz="2400" b="1" i="1">
                                <a:latin typeface="Cambria Math" panose="02040503050406030204" pitchFamily="18" charset="0"/>
                              </a:rPr>
                              <m:t>𝒇𝒍𝒖𝒊𝒅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GB" sz="2400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sz="2400" b="1" i="1"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  <m:sub>
                            <m:r>
                              <a:rPr lang="en-GB" sz="2400" b="1" i="1">
                                <a:latin typeface="Cambria Math" panose="02040503050406030204" pitchFamily="18" charset="0"/>
                              </a:rPr>
                              <m:t>𝒐𝒃𝒋</m:t>
                            </m:r>
                          </m:sub>
                        </m:sSub>
                      </m:den>
                    </m:f>
                    <m:r>
                      <a:rPr lang="en-GB" sz="2400" b="1" i="1" dirty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400" b="1" i="1" dirty="0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GB" sz="2400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𝝆</m:t>
                            </m:r>
                          </m:e>
                          <m:sub>
                            <m:r>
                              <a:rPr lang="en-GB" sz="2400" b="1" i="1">
                                <a:latin typeface="Cambria Math" panose="02040503050406030204" pitchFamily="18" charset="0"/>
                              </a:rPr>
                              <m:t>𝒐𝒃𝒋</m:t>
                            </m:r>
                            <m:r>
                              <a:rPr lang="en-GB" sz="2400" b="1" i="1">
                                <a:latin typeface="Cambria Math" panose="02040503050406030204" pitchFamily="18" charset="0"/>
                              </a:rPr>
                              <m:t> 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GB" sz="2400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sz="24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𝝆</m:t>
                            </m:r>
                          </m:e>
                          <m:sub>
                            <m:r>
                              <a:rPr lang="en-GB" sz="2400" b="1" i="1">
                                <a:latin typeface="Cambria Math" panose="02040503050406030204" pitchFamily="18" charset="0"/>
                              </a:rPr>
                              <m:t>𝒇𝒍𝒖𝒊𝒅</m:t>
                            </m:r>
                          </m:sub>
                        </m:sSub>
                      </m:den>
                    </m:f>
                  </m:oMath>
                </a14:m>
                <a:endParaRPr lang="ar-SA" b="1" dirty="0"/>
              </a:p>
              <a:p>
                <a:pPr algn="l" rtl="0"/>
                <a:r>
                  <a:rPr lang="ar-SA" dirty="0" smtClean="0"/>
                  <a:t>This </a:t>
                </a:r>
                <a:r>
                  <a:rPr lang="ar-SA" dirty="0"/>
                  <a:t>equation tells us that the fraction of the volume of a ﬂoating object that is below the ﬂuid surface is equal to the ratio of the density of the object to that of the ﬂuid. </a:t>
                </a: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188640"/>
                <a:ext cx="8496944" cy="3577646"/>
              </a:xfrm>
              <a:prstGeom prst="rect">
                <a:avLst/>
              </a:prstGeom>
              <a:blipFill rotWithShape="0">
                <a:blip r:embed="rId2"/>
                <a:stretch>
                  <a:fillRect l="-574" t="-1022" b="-1874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0766" y="4013328"/>
            <a:ext cx="3203848" cy="284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621260"/>
      </p:ext>
    </p:extLst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124744"/>
            <a:ext cx="8640960" cy="4392488"/>
          </a:xfrm>
        </p:spPr>
        <p:txBody>
          <a:bodyPr/>
          <a:lstStyle/>
          <a:p>
            <a:pPr algn="l" rtl="0"/>
            <a:r>
              <a:rPr lang="en-GB" sz="2400" dirty="0" smtClean="0"/>
              <a:t>23.  </a:t>
            </a:r>
            <a:r>
              <a:rPr lang="en-GB" sz="2400" dirty="0"/>
              <a:t>A Ping-Pong ball has a diameter of 3.80 cm and average density of 0.084 0 g/cm</a:t>
            </a:r>
            <a:r>
              <a:rPr lang="en-GB" sz="2400" baseline="30000" dirty="0"/>
              <a:t>3</a:t>
            </a:r>
            <a:r>
              <a:rPr lang="en-GB" sz="2400" dirty="0"/>
              <a:t>. What force is required to hold it completely submerged under water?</a:t>
            </a:r>
            <a:endParaRPr lang="ar-SA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3645024"/>
            <a:ext cx="7977542" cy="2232248"/>
          </a:xfrm>
          <a:prstGeom prst="rect">
            <a:avLst/>
          </a:prstGeom>
        </p:spPr>
      </p:pic>
      <p:sp>
        <p:nvSpPr>
          <p:cNvPr id="2" name="مربع نص 1"/>
          <p:cNvSpPr txBox="1"/>
          <p:nvPr/>
        </p:nvSpPr>
        <p:spPr>
          <a:xfrm>
            <a:off x="1547664" y="260648"/>
            <a:ext cx="525658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b="1" dirty="0" smtClean="0"/>
              <a:t>H.W. Problems</a:t>
            </a:r>
            <a:endParaRPr lang="ar-SA" sz="2800" b="1" dirty="0"/>
          </a:p>
        </p:txBody>
      </p:sp>
    </p:spTree>
    <p:extLst>
      <p:ext uri="{BB962C8B-B14F-4D97-AF65-F5344CB8AC3E}">
        <p14:creationId xmlns:p14="http://schemas.microsoft.com/office/powerpoint/2010/main" val="2554217506"/>
      </p:ext>
    </p:extLst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273" y="511696"/>
            <a:ext cx="8964488" cy="3781400"/>
          </a:xfrm>
        </p:spPr>
        <p:txBody>
          <a:bodyPr/>
          <a:lstStyle/>
          <a:p>
            <a:pPr algn="l" rtl="0"/>
            <a:r>
              <a:rPr lang="en-GB" sz="2000" b="1" dirty="0"/>
              <a:t>25. </a:t>
            </a:r>
            <a:r>
              <a:rPr lang="en-GB" sz="2000" dirty="0"/>
              <a:t>A piece of </a:t>
            </a:r>
            <a:r>
              <a:rPr lang="en-GB" sz="2000" dirty="0" err="1"/>
              <a:t>aluminum</a:t>
            </a:r>
            <a:r>
              <a:rPr lang="en-GB" sz="2000" dirty="0"/>
              <a:t> with mass 1.00 kg and density 2 700 kg/m</a:t>
            </a:r>
            <a:r>
              <a:rPr lang="en-GB" sz="2000" baseline="30000" dirty="0"/>
              <a:t>3</a:t>
            </a:r>
            <a:r>
              <a:rPr lang="en-GB" sz="2000" dirty="0"/>
              <a:t> is suspended from a string and then completely immersed in a container of water (Figure </a:t>
            </a:r>
            <a:r>
              <a:rPr lang="en-GB" sz="2000" dirty="0" smtClean="0"/>
              <a:t>below). </a:t>
            </a:r>
            <a:r>
              <a:rPr lang="en-GB" sz="2000" dirty="0"/>
              <a:t>Calculate the tension in the string (a) before and (b) after the metal is immersed.</a:t>
            </a:r>
          </a:p>
          <a:p>
            <a:pPr algn="l" rtl="0"/>
            <a:endParaRPr lang="ar-S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112" y="3539232"/>
            <a:ext cx="6660232" cy="34181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7544" y="1444749"/>
            <a:ext cx="2762250" cy="2200275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467544" y="-962"/>
            <a:ext cx="525658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b="1" dirty="0" smtClean="0"/>
              <a:t>H.W. Problems</a:t>
            </a:r>
            <a:endParaRPr lang="ar-SA" sz="2800" b="1" dirty="0"/>
          </a:p>
        </p:txBody>
      </p:sp>
    </p:spTree>
    <p:extLst>
      <p:ext uri="{BB962C8B-B14F-4D97-AF65-F5344CB8AC3E}">
        <p14:creationId xmlns:p14="http://schemas.microsoft.com/office/powerpoint/2010/main" val="2298614032"/>
      </p:ext>
    </p:extLst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231776"/>
            <a:ext cx="8537500" cy="3925416"/>
          </a:xfrm>
        </p:spPr>
        <p:txBody>
          <a:bodyPr/>
          <a:lstStyle/>
          <a:p>
            <a:pPr marL="82550" indent="0" algn="just" rtl="0">
              <a:buNone/>
            </a:pPr>
            <a:r>
              <a:rPr lang="en-GB" sz="2800" dirty="0" smtClean="0"/>
              <a:t>   35</a:t>
            </a:r>
            <a:r>
              <a:rPr lang="en-GB" dirty="0" smtClean="0"/>
              <a:t>. </a:t>
            </a:r>
            <a:r>
              <a:rPr lang="en-GB" sz="2400" dirty="0"/>
              <a:t>A plastic sphere ﬂoats in water with 50.0 percent of its </a:t>
            </a:r>
            <a:r>
              <a:rPr lang="en-GB" sz="2400" dirty="0" smtClean="0"/>
              <a:t>    </a:t>
            </a:r>
            <a:r>
              <a:rPr lang="ar-SA" sz="2400" dirty="0" smtClean="0"/>
              <a:t>      </a:t>
            </a:r>
            <a:r>
              <a:rPr lang="en-GB" sz="2400" dirty="0" smtClean="0"/>
              <a:t>volume </a:t>
            </a:r>
            <a:r>
              <a:rPr lang="en-GB" sz="2400" dirty="0"/>
              <a:t>submerged. This same sphere ﬂoats in </a:t>
            </a:r>
            <a:r>
              <a:rPr lang="en-GB" sz="2400" dirty="0" err="1"/>
              <a:t>glycerin</a:t>
            </a:r>
            <a:r>
              <a:rPr lang="en-GB" sz="2400" dirty="0"/>
              <a:t> with </a:t>
            </a:r>
            <a:r>
              <a:rPr lang="ar-SA" sz="2400" dirty="0" smtClean="0"/>
              <a:t>          </a:t>
            </a:r>
            <a:r>
              <a:rPr lang="en-GB" sz="2400" dirty="0" smtClean="0"/>
              <a:t>40.0 percent </a:t>
            </a:r>
            <a:r>
              <a:rPr lang="en-GB" sz="2400" dirty="0"/>
              <a:t>of its volume submerged. Determine the densities </a:t>
            </a:r>
            <a:r>
              <a:rPr lang="ar-SA" sz="2400" dirty="0" smtClean="0"/>
              <a:t>    </a:t>
            </a:r>
            <a:r>
              <a:rPr lang="en-GB" sz="2400" dirty="0" smtClean="0"/>
              <a:t>of </a:t>
            </a:r>
            <a:r>
              <a:rPr lang="en-GB" sz="2400" dirty="0"/>
              <a:t>the </a:t>
            </a:r>
            <a:r>
              <a:rPr lang="en-GB" sz="2400" dirty="0" err="1"/>
              <a:t>glycerin</a:t>
            </a:r>
            <a:r>
              <a:rPr lang="en-GB" sz="2400" dirty="0"/>
              <a:t> and the sphere.</a:t>
            </a:r>
            <a:endParaRPr lang="ar-SA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4005064"/>
            <a:ext cx="8122502" cy="2160240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1547664" y="260648"/>
            <a:ext cx="525658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b="1" dirty="0" smtClean="0"/>
              <a:t>H.W. Problems</a:t>
            </a:r>
            <a:endParaRPr lang="ar-SA" sz="2800" b="1" dirty="0"/>
          </a:p>
        </p:txBody>
      </p:sp>
    </p:spTree>
    <p:extLst>
      <p:ext uri="{BB962C8B-B14F-4D97-AF65-F5344CB8AC3E}">
        <p14:creationId xmlns:p14="http://schemas.microsoft.com/office/powerpoint/2010/main" val="616309188"/>
      </p:ext>
    </p:extLst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43608" y="188640"/>
            <a:ext cx="40142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l" rtl="0">
              <a:buNone/>
            </a:pPr>
            <a:r>
              <a:rPr lang="en-GB" sz="3200" b="1" dirty="0">
                <a:latin typeface="Cambria" pitchFamily="18" charset="0"/>
              </a:rPr>
              <a:t>14.5 Fluid Dynamics</a:t>
            </a:r>
          </a:p>
        </p:txBody>
      </p:sp>
      <p:sp>
        <p:nvSpPr>
          <p:cNvPr id="2" name="Rectangle 1"/>
          <p:cNvSpPr/>
          <p:nvPr/>
        </p:nvSpPr>
        <p:spPr>
          <a:xfrm>
            <a:off x="953392" y="908720"/>
            <a:ext cx="82089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ar-SA" dirty="0"/>
              <a:t> </a:t>
            </a:r>
            <a:r>
              <a:rPr lang="en-GB" dirty="0" smtClean="0"/>
              <a:t>For </a:t>
            </a:r>
            <a:r>
              <a:rPr lang="ar-SA" dirty="0" smtClean="0"/>
              <a:t>ideal </a:t>
            </a:r>
            <a:r>
              <a:rPr lang="ar-SA" dirty="0"/>
              <a:t>ﬂuid </a:t>
            </a:r>
            <a:r>
              <a:rPr lang="ar-SA" dirty="0" smtClean="0"/>
              <a:t>ﬂow,</a:t>
            </a:r>
            <a:r>
              <a:rPr lang="en-GB" dirty="0" smtClean="0"/>
              <a:t>there are</a:t>
            </a:r>
            <a:r>
              <a:rPr lang="ar-SA" dirty="0" smtClean="0"/>
              <a:t> </a:t>
            </a:r>
            <a:r>
              <a:rPr lang="ar-SA" dirty="0"/>
              <a:t>four </a:t>
            </a:r>
            <a:r>
              <a:rPr lang="ar-SA" dirty="0" smtClean="0"/>
              <a:t>assumptions:</a:t>
            </a:r>
          </a:p>
          <a:p>
            <a:pPr algn="l" rtl="0"/>
            <a:endParaRPr lang="ar-SA" dirty="0" smtClean="0"/>
          </a:p>
          <a:p>
            <a:pPr marL="342900" indent="-342900" algn="l" rtl="0">
              <a:buAutoNum type="arabicPeriod"/>
            </a:pPr>
            <a:r>
              <a:rPr lang="ar-SA" b="1" dirty="0" smtClean="0"/>
              <a:t>The </a:t>
            </a:r>
            <a:r>
              <a:rPr lang="ar-SA" b="1" dirty="0"/>
              <a:t>ﬂuid is nonviscous</a:t>
            </a:r>
            <a:r>
              <a:rPr lang="ar-SA" b="1" dirty="0" smtClean="0"/>
              <a:t>.</a:t>
            </a:r>
            <a:endParaRPr lang="en-GB" b="1" dirty="0" smtClean="0"/>
          </a:p>
          <a:p>
            <a:pPr algn="l" rtl="0"/>
            <a:r>
              <a:rPr lang="ar-SA" dirty="0" smtClean="0"/>
              <a:t> </a:t>
            </a:r>
            <a:r>
              <a:rPr lang="ar-SA" dirty="0"/>
              <a:t>In a nonviscous ﬂuid, internal friction is neglected. An object moving through the ﬂuid experiences no viscous </a:t>
            </a:r>
            <a:r>
              <a:rPr lang="ar-SA" dirty="0" smtClean="0"/>
              <a:t>force</a:t>
            </a:r>
            <a:r>
              <a:rPr lang="en-GB" dirty="0" smtClean="0"/>
              <a:t>.</a:t>
            </a:r>
          </a:p>
          <a:p>
            <a:pPr algn="l" rtl="0"/>
            <a:endParaRPr lang="ar-SA" b="1" dirty="0" smtClean="0"/>
          </a:p>
          <a:p>
            <a:pPr algn="l" rtl="0"/>
            <a:r>
              <a:rPr lang="en-GB" b="1" dirty="0" smtClean="0"/>
              <a:t>2. </a:t>
            </a:r>
            <a:r>
              <a:rPr lang="ar-SA" b="1" dirty="0" smtClean="0"/>
              <a:t>Th</a:t>
            </a:r>
            <a:r>
              <a:rPr lang="en-GB" b="1" dirty="0" smtClean="0"/>
              <a:t>e flow is</a:t>
            </a:r>
            <a:r>
              <a:rPr lang="ar-SA" b="1" dirty="0" smtClean="0"/>
              <a:t> </a:t>
            </a:r>
            <a:r>
              <a:rPr lang="ar-SA" b="1" dirty="0"/>
              <a:t>steady. </a:t>
            </a:r>
            <a:endParaRPr lang="ar-SA" b="1" dirty="0" smtClean="0"/>
          </a:p>
          <a:p>
            <a:pPr algn="l" rtl="0"/>
            <a:r>
              <a:rPr lang="ar-SA" dirty="0" smtClean="0"/>
              <a:t>In </a:t>
            </a:r>
            <a:r>
              <a:rPr lang="ar-SA" dirty="0"/>
              <a:t>steady (laminar) ﬂow, the velocity of the ﬂuid at each point remains constant</a:t>
            </a:r>
            <a:r>
              <a:rPr lang="ar-SA" dirty="0" smtClean="0"/>
              <a:t>.</a:t>
            </a:r>
          </a:p>
          <a:p>
            <a:pPr algn="l" rtl="0"/>
            <a:endParaRPr lang="ar-SA" dirty="0" smtClean="0"/>
          </a:p>
          <a:p>
            <a:pPr algn="l" rtl="0"/>
            <a:r>
              <a:rPr lang="en-GB" b="1" dirty="0" smtClean="0"/>
              <a:t>3.</a:t>
            </a:r>
            <a:r>
              <a:rPr lang="ar-SA" b="1" dirty="0" smtClean="0"/>
              <a:t> </a:t>
            </a:r>
            <a:r>
              <a:rPr lang="ar-SA" b="1" dirty="0"/>
              <a:t>The ﬂuid is incompressible. </a:t>
            </a:r>
            <a:endParaRPr lang="ar-SA" b="1" dirty="0" smtClean="0"/>
          </a:p>
          <a:p>
            <a:pPr algn="l" rtl="0"/>
            <a:r>
              <a:rPr lang="ar-SA" dirty="0" smtClean="0"/>
              <a:t>The density of an incompressible ﬂuid is constant.</a:t>
            </a:r>
            <a:endParaRPr lang="en-GB" dirty="0" smtClean="0"/>
          </a:p>
          <a:p>
            <a:pPr algn="l" rtl="0"/>
            <a:endParaRPr lang="en-GB" dirty="0"/>
          </a:p>
          <a:p>
            <a:pPr algn="l" rtl="0"/>
            <a:r>
              <a:rPr lang="en-GB" b="1" dirty="0" smtClean="0"/>
              <a:t>4.</a:t>
            </a:r>
            <a:r>
              <a:rPr lang="ar-SA" b="1" dirty="0" smtClean="0"/>
              <a:t> The ﬂow is irrotational. </a:t>
            </a:r>
            <a:endParaRPr lang="en-GB" b="1" dirty="0" smtClean="0"/>
          </a:p>
          <a:p>
            <a:pPr algn="l" rtl="0"/>
            <a:r>
              <a:rPr lang="ar-SA" dirty="0" smtClean="0"/>
              <a:t>In irrotational ﬂow, the ﬂuid has no angular momentum about any point.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614915621"/>
      </p:ext>
    </p:extLst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4748" y="-14368"/>
            <a:ext cx="9180000" cy="129614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516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dirty="0"/>
              <a:t/>
            </a:r>
            <a:br>
              <a:rPr lang="en-US" sz="4000" dirty="0"/>
            </a:br>
            <a:r>
              <a:rPr lang="en-US" sz="4000" b="1" dirty="0" smtClean="0">
                <a:latin typeface="Cambria" panose="02040503050406030204" pitchFamily="18" charset="0"/>
              </a:rPr>
              <a:t>LECTURE</a:t>
            </a:r>
            <a:r>
              <a:rPr lang="en-US" sz="4000" b="1" i="1" dirty="0" smtClean="0"/>
              <a:t> </a:t>
            </a:r>
            <a:r>
              <a:rPr lang="en-US" sz="4000" b="1" dirty="0" smtClean="0">
                <a:latin typeface="Cambria" panose="02040503050406030204" pitchFamily="18" charset="0"/>
              </a:rPr>
              <a:t>OUTLINE  </a:t>
            </a:r>
            <a:endParaRPr lang="en-US" sz="4000" b="1" dirty="0">
              <a:latin typeface="Cambria" panose="0204050305040603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8964488" cy="5509975"/>
          </a:xfrm>
        </p:spPr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GB" sz="3600" dirty="0">
                <a:latin typeface="Cambria" pitchFamily="18" charset="0"/>
              </a:rPr>
              <a:t>14.1 Pressure</a:t>
            </a:r>
          </a:p>
          <a:p>
            <a:pPr marL="0" indent="0" algn="l" rtl="0">
              <a:buNone/>
            </a:pPr>
            <a:r>
              <a:rPr lang="en-GB" sz="3600" dirty="0">
                <a:latin typeface="Cambria" pitchFamily="18" charset="0"/>
              </a:rPr>
              <a:t>14.2 Variation of Pressure with Depth</a:t>
            </a:r>
          </a:p>
          <a:p>
            <a:pPr marL="0" indent="0" algn="l" rtl="0">
              <a:buNone/>
            </a:pPr>
            <a:r>
              <a:rPr lang="en-GB" sz="3600" dirty="0">
                <a:latin typeface="Cambria" pitchFamily="18" charset="0"/>
              </a:rPr>
              <a:t>14.3 Pressure Measurements</a:t>
            </a:r>
          </a:p>
          <a:p>
            <a:pPr marL="0" indent="0" algn="l" rtl="0">
              <a:buNone/>
            </a:pPr>
            <a:r>
              <a:rPr lang="en-GB" sz="3600" dirty="0">
                <a:latin typeface="Cambria" pitchFamily="18" charset="0"/>
              </a:rPr>
              <a:t>14.4 Buoyant Forces and </a:t>
            </a:r>
            <a:r>
              <a:rPr lang="en-GB" sz="3600" dirty="0" err="1">
                <a:latin typeface="Cambria" pitchFamily="18" charset="0"/>
              </a:rPr>
              <a:t>Archimedes’s</a:t>
            </a:r>
            <a:r>
              <a:rPr lang="en-GB" sz="3600" dirty="0">
                <a:latin typeface="Cambria" pitchFamily="18" charset="0"/>
              </a:rPr>
              <a:t> Principle</a:t>
            </a:r>
          </a:p>
          <a:p>
            <a:pPr marL="0" indent="0" algn="l" rtl="0">
              <a:buNone/>
            </a:pPr>
            <a:r>
              <a:rPr lang="en-GB" sz="3600" dirty="0">
                <a:latin typeface="Cambria" pitchFamily="18" charset="0"/>
              </a:rPr>
              <a:t>14.5 Fluid Dynamics</a:t>
            </a:r>
          </a:p>
          <a:p>
            <a:pPr marL="0" indent="0" algn="l" rtl="0">
              <a:buNone/>
            </a:pPr>
            <a:r>
              <a:rPr lang="en-GB" sz="3600" dirty="0">
                <a:latin typeface="Cambria" pitchFamily="18" charset="0"/>
              </a:rPr>
              <a:t>14.6 Bernoulli’s Equation</a:t>
            </a:r>
          </a:p>
          <a:p>
            <a:pPr marL="0" indent="0" algn="l" rtl="0">
              <a:buNone/>
            </a:pPr>
            <a:endParaRPr lang="en-GB" sz="3600" dirty="0">
              <a:latin typeface="Cambria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14748" y="1281776"/>
            <a:ext cx="9180000" cy="55762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0C9DF-47BE-457D-9FA4-59BADC70679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546064"/>
      </p:ext>
    </p:extLst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0232" y="4486448"/>
            <a:ext cx="2613045" cy="21237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647056" y="-99392"/>
                <a:ext cx="8496944" cy="4608512"/>
              </a:xfrm>
            </p:spPr>
            <p:txBody>
              <a:bodyPr/>
              <a:lstStyle/>
              <a:p>
                <a:pPr algn="just" rtl="0"/>
                <a:r>
                  <a:rPr lang="en-GB" dirty="0" smtClean="0"/>
                  <a:t> </a:t>
                </a:r>
                <a:r>
                  <a:rPr lang="en-GB" sz="2000" dirty="0"/>
                  <a:t>Consider an ideal ﬂuid ﬂowing through a pipe of </a:t>
                </a:r>
                <a:r>
                  <a:rPr lang="en-GB" sz="2000" dirty="0" err="1"/>
                  <a:t>nonuniform</a:t>
                </a:r>
                <a:r>
                  <a:rPr lang="en-GB" sz="2000" dirty="0"/>
                  <a:t> size, as illustrated in Figure </a:t>
                </a:r>
                <a:r>
                  <a:rPr lang="en-GB" sz="2000" dirty="0" smtClean="0"/>
                  <a:t>below. </a:t>
                </a:r>
                <a:r>
                  <a:rPr lang="en-GB" sz="2000" dirty="0"/>
                  <a:t>The particles in the ﬂuid move along streamlines in steady ﬂow. In a time interval </a:t>
                </a:r>
                <a:r>
                  <a:rPr lang="el-GR" sz="2000" b="1" dirty="0" smtClean="0"/>
                  <a:t>Δ</a:t>
                </a:r>
                <a:r>
                  <a:rPr lang="en-GB" sz="2000" b="1" dirty="0" smtClean="0"/>
                  <a:t>t</a:t>
                </a:r>
                <a:r>
                  <a:rPr lang="en-GB" sz="2000" b="1" dirty="0"/>
                  <a:t>,</a:t>
                </a:r>
                <a:r>
                  <a:rPr lang="en-GB" sz="2000" dirty="0"/>
                  <a:t> the ﬂuid at the bottom end of the pipe moves a </a:t>
                </a:r>
                <a:r>
                  <a:rPr lang="en-GB" sz="2000" dirty="0" smtClean="0"/>
                  <a:t>distance </a:t>
                </a:r>
                <a14:m>
                  <m:oMath xmlns:m="http://schemas.openxmlformats.org/officeDocument/2006/math">
                    <m:r>
                      <a:rPr lang="en-GB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lang="en-GB" sz="2400" b="1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GB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GB" sz="2400" b="1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4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b="1" i="1"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lang="en-GB" sz="24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GB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GB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en-GB" sz="2000" dirty="0"/>
                  <a:t>.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000" b="1" i="1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GB" sz="20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GB" sz="2000" dirty="0"/>
                  <a:t> is the cross-sectional area in this region, then the mass of ﬂuid contained in the left shaded region in Figure </a:t>
                </a:r>
                <a:r>
                  <a:rPr lang="en-GB" sz="2000" dirty="0" smtClean="0"/>
                  <a:t>below </a:t>
                </a:r>
                <a:r>
                  <a:rPr lang="en-GB" sz="2000" dirty="0"/>
                  <a:t>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b="1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en-GB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GB" sz="2400" b="1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4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𝝆</m:t>
                        </m:r>
                        <m:r>
                          <a:rPr lang="en-GB" sz="24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GB" sz="24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GB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lang="en-GB" sz="24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GB" sz="24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b="1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𝝆</m:t>
                        </m:r>
                        <m:r>
                          <a:rPr lang="en-GB" sz="2400" b="1" i="1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GB" sz="24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GB" sz="24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400" b="1" i="1"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lang="en-GB" sz="24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GB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GB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en-GB" sz="2000" dirty="0" smtClean="0"/>
                  <a:t>, </a:t>
                </a:r>
                <a:r>
                  <a:rPr lang="en-GB" sz="2000" dirty="0"/>
                  <a:t>where </a:t>
                </a:r>
                <a:r>
                  <a:rPr lang="el-GR" sz="2400" b="1" dirty="0">
                    <a:latin typeface="Calibri" panose="020F0502020204030204" pitchFamily="34" charset="0"/>
                  </a:rPr>
                  <a:t>ρ</a:t>
                </a:r>
                <a:r>
                  <a:rPr lang="en-GB" sz="2000" dirty="0" smtClean="0"/>
                  <a:t> </a:t>
                </a:r>
                <a:r>
                  <a:rPr lang="en-GB" sz="2000" dirty="0"/>
                  <a:t>is the (unchanging) density of the ideal ﬂuid. Similarly, the ﬂuid that moves through the upper end of the pipe in the time interval </a:t>
                </a:r>
                <a:r>
                  <a:rPr lang="el-GR" sz="2000" dirty="0" smtClean="0"/>
                  <a:t>Δ</a:t>
                </a:r>
                <a:r>
                  <a:rPr lang="en-GB" sz="2000" dirty="0" smtClean="0"/>
                  <a:t>t </a:t>
                </a:r>
                <a:r>
                  <a:rPr lang="en-GB" sz="2000" dirty="0"/>
                  <a:t>has a mass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400" b="1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en-GB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GB" sz="2400" b="1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8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𝝆</m:t>
                        </m:r>
                        <m:r>
                          <a:rPr lang="en-GB" sz="2800" b="1" i="1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GB" sz="2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sSub>
                      <m:sSubPr>
                        <m:ctrlPr>
                          <a:rPr lang="en-GB" sz="28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800" b="1" i="1"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lang="en-GB" sz="28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GB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GB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en-GB" sz="2000" dirty="0"/>
                  <a:t>. However, because the ﬂuid is incompressible and because the ﬂow is steady, the mass that crosses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000" b="1" i="1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GB" sz="20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GB" sz="2000" dirty="0"/>
                  <a:t> in a time interval </a:t>
                </a:r>
                <a:r>
                  <a:rPr lang="el-GR" sz="2000" b="1" dirty="0" smtClean="0"/>
                  <a:t>Δ</a:t>
                </a:r>
                <a:r>
                  <a:rPr lang="en-GB" sz="2000" b="1" dirty="0" smtClean="0"/>
                  <a:t>t</a:t>
                </a:r>
                <a:r>
                  <a:rPr lang="en-GB" sz="2000" dirty="0" smtClean="0"/>
                  <a:t> </a:t>
                </a:r>
                <a:r>
                  <a:rPr lang="en-GB" sz="2000" dirty="0"/>
                  <a:t>must equal the mass that crosses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000" b="1" i="1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GB" sz="2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GB" sz="2000" dirty="0"/>
                  <a:t> in the same time interval. That is,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b="1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en-GB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GB" sz="20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0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b="1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en-GB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GB" sz="2000" dirty="0"/>
                  <a:t>, 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𝝆</m:t>
                        </m:r>
                        <m:r>
                          <a:rPr lang="en-GB" sz="2000" b="1" i="1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GB" sz="20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GB" sz="20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000" b="1" i="1"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lang="en-GB" sz="2000" b="1" i="1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GB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GB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en-GB" sz="1800" b="1" dirty="0"/>
                  <a:t> </a:t>
                </a:r>
                <a14:m>
                  <m:oMath xmlns:m="http://schemas.openxmlformats.org/officeDocument/2006/math">
                    <m:r>
                      <a:rPr lang="en-GB" sz="1800" b="1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0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𝝆</m:t>
                        </m:r>
                        <m:r>
                          <a:rPr lang="en-GB" sz="2000" b="1" i="1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GB" sz="20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sSub>
                      <m:sSubPr>
                        <m:ctrlPr>
                          <a:rPr lang="en-GB" sz="2000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000" b="1" i="1"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  <m:sub>
                        <m:r>
                          <a:rPr lang="en-GB" sz="2000" b="1" i="1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en-GB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GB" sz="2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𝒕</m:t>
                    </m:r>
                  </m:oMath>
                </a14:m>
                <a:r>
                  <a:rPr lang="en-GB" sz="2000" dirty="0" smtClean="0"/>
                  <a:t>; this means that:</a:t>
                </a:r>
              </a:p>
              <a:p>
                <a:pPr marL="82550" indent="0" algn="just" rtl="0">
                  <a:buNone/>
                </a:pPr>
                <a:endParaRPr lang="ar-SA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7056" y="-99392"/>
                <a:ext cx="8496944" cy="4608512"/>
              </a:xfrm>
              <a:blipFill rotWithShape="0">
                <a:blip r:embed="rId3"/>
                <a:stretch>
                  <a:fillRect r="-789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8519" y="4365104"/>
            <a:ext cx="6768752" cy="17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3701"/>
      </p:ext>
    </p:extLst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88640"/>
            <a:ext cx="8352928" cy="28397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800" y="3717032"/>
            <a:ext cx="3774529" cy="761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48434"/>
      </p:ext>
    </p:extLst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076672"/>
            <a:ext cx="7499350" cy="4800600"/>
          </a:xfrm>
        </p:spPr>
        <p:txBody>
          <a:bodyPr/>
          <a:lstStyle/>
          <a:p>
            <a:pPr marL="82550" indent="0" algn="l" rtl="0">
              <a:buNone/>
            </a:pPr>
            <a:r>
              <a:rPr lang="en-GB" sz="2400" b="1" dirty="0" smtClean="0"/>
              <a:t>41</a:t>
            </a:r>
            <a:r>
              <a:rPr lang="en-GB" sz="2400" b="1" dirty="0" smtClean="0"/>
              <a:t>. </a:t>
            </a:r>
            <a:r>
              <a:rPr lang="en-GB" sz="2400" dirty="0"/>
              <a:t>Water ﬂows through a ﬁre hose of diameter 6.35 cm at a rate of 0.0120 m</a:t>
            </a:r>
            <a:r>
              <a:rPr lang="en-GB" sz="2400" baseline="30000" dirty="0"/>
              <a:t>3</a:t>
            </a:r>
            <a:r>
              <a:rPr lang="en-GB" sz="2400" dirty="0"/>
              <a:t>/s. The ﬁre hose ends in a nozzle of inner diameter 2.20 cm. What is the speed with which the water exits the nozzle? </a:t>
            </a:r>
            <a:endParaRPr lang="ar-SA" sz="2400" dirty="0" smtClean="0"/>
          </a:p>
          <a:p>
            <a:pPr marL="82550" indent="0" algn="l" rtl="0">
              <a:buNone/>
            </a:pPr>
            <a:endParaRPr lang="ar-SA" sz="2400" dirty="0"/>
          </a:p>
          <a:p>
            <a:pPr marL="82550" indent="0" algn="l" rtl="0">
              <a:buNone/>
            </a:pPr>
            <a:endParaRPr lang="ar-SA" sz="2400" dirty="0" smtClean="0"/>
          </a:p>
          <a:p>
            <a:pPr marL="82550" indent="0" algn="l" rtl="0">
              <a:buNone/>
            </a:pPr>
            <a:endParaRPr lang="ar-SA" sz="2400" dirty="0"/>
          </a:p>
          <a:p>
            <a:pPr marL="82550" indent="0" algn="l" rtl="0">
              <a:buNone/>
            </a:pPr>
            <a:endParaRPr lang="ar-SA" sz="2400" dirty="0" smtClean="0"/>
          </a:p>
          <a:p>
            <a:pPr marL="82550" indent="0" algn="l" rtl="0">
              <a:buNone/>
            </a:pPr>
            <a:endParaRPr lang="ar-SA" sz="2400" dirty="0" smtClean="0"/>
          </a:p>
          <a:p>
            <a:pPr marL="82550" indent="0" algn="l" rtl="0">
              <a:buNone/>
            </a:pPr>
            <a:endParaRPr lang="ar-SA" sz="2400" dirty="0"/>
          </a:p>
          <a:p>
            <a:pPr marL="82550" indent="0" algn="l" rtl="0">
              <a:buNone/>
            </a:pPr>
            <a:endParaRPr lang="ar-SA" sz="2400" dirty="0" smtClean="0"/>
          </a:p>
          <a:p>
            <a:pPr marL="82550" indent="0" algn="l" rtl="0">
              <a:buNone/>
            </a:pPr>
            <a:r>
              <a:rPr lang="en-GB" sz="2400" dirty="0" smtClean="0"/>
              <a:t> </a:t>
            </a:r>
            <a:endParaRPr lang="ar-SA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2339752" y="4221088"/>
                <a:ext cx="4320480" cy="862993"/>
              </a:xfrm>
              <a:prstGeom prst="rect">
                <a:avLst/>
              </a:prstGeom>
              <a:noFill/>
            </p:spPr>
            <p:txBody>
              <a:bodyPr wrap="square" lIns="0" tIns="0" rIns="0" bIns="0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num>
                        <m:den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GB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0120</m:t>
                          </m:r>
                        </m:num>
                        <m:den>
                          <m:r>
                            <a:rPr lang="el-GR" i="1">
                              <a:latin typeface="Cambria Math" panose="020405030504060302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el-GR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l-GR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GB" i="1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.</m:t>
                                      </m:r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20</m:t>
                                      </m:r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 ×</m:t>
                                      </m:r>
                                      <m:sSup>
                                        <m:sSupPr>
                                          <m:ctrlPr>
                                            <a:rPr lang="en-GB" i="1">
                                              <a:latin typeface="Cambria Math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GB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10</m:t>
                                          </m:r>
                                        </m:e>
                                        <m:sup>
                                          <m:r>
                                            <a:rPr lang="en-GB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GB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 </m:t>
                                      </m:r>
                                    </m:num>
                                    <m:den>
                                      <m:r>
                                        <a:rPr lang="en-GB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31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m</m:t>
                      </m:r>
                      <m:r>
                        <a:rPr lang="en-GB" b="0" i="0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s</m:t>
                      </m:r>
                    </m:oMath>
                  </m:oMathPara>
                </a14:m>
                <a:endParaRPr lang="ar-SA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4221088"/>
                <a:ext cx="4320480" cy="862993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3429000"/>
            <a:ext cx="5048250" cy="361950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1547664" y="260648"/>
            <a:ext cx="525658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b="1" dirty="0" smtClean="0"/>
              <a:t>H.W. Problems</a:t>
            </a:r>
            <a:endParaRPr lang="ar-SA" sz="2800" b="1" dirty="0"/>
          </a:p>
        </p:txBody>
      </p:sp>
    </p:spTree>
    <p:extLst>
      <p:ext uri="{BB962C8B-B14F-4D97-AF65-F5344CB8AC3E}">
        <p14:creationId xmlns:p14="http://schemas.microsoft.com/office/powerpoint/2010/main" val="1772818172"/>
      </p:ext>
    </p:extLst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4400" dirty="0">
                <a:latin typeface="Cambria" pitchFamily="18" charset="0"/>
              </a:rPr>
              <a:t>14.6 Bernoulli’s Equation</a:t>
            </a:r>
            <a:br>
              <a:rPr lang="en-GB" sz="4400" dirty="0">
                <a:latin typeface="Cambria" pitchFamily="18" charset="0"/>
              </a:rPr>
            </a:br>
            <a:endParaRPr lang="ar-S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07504" y="1124744"/>
                <a:ext cx="5578792" cy="3168352"/>
              </a:xfrm>
            </p:spPr>
            <p:txBody>
              <a:bodyPr/>
              <a:lstStyle/>
              <a:p>
                <a:pPr algn="l" rtl="0"/>
                <a:r>
                  <a:rPr lang="en-GB" sz="2000" dirty="0" smtClean="0"/>
                  <a:t> </a:t>
                </a:r>
                <a:r>
                  <a:rPr lang="en-GB" sz="2000" dirty="0"/>
                  <a:t>The force exerted by the ﬂuid on the left end has a magnitude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GB" sz="20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GB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2000" dirty="0"/>
                  <a:t>. </a:t>
                </a:r>
                <a:endParaRPr lang="en-GB" sz="2000" dirty="0" smtClean="0"/>
              </a:p>
              <a:p>
                <a:pPr marL="82550" indent="0" algn="l" rtl="0">
                  <a:buNone/>
                </a:pPr>
                <a:r>
                  <a:rPr lang="en-GB" sz="2000" dirty="0" smtClean="0"/>
                  <a:t>The </a:t>
                </a:r>
                <a:r>
                  <a:rPr lang="en-GB" sz="2000" dirty="0"/>
                  <a:t>work done by this force on the segment in a time interval </a:t>
                </a:r>
                <a:r>
                  <a:rPr lang="el-GR" sz="2000" dirty="0" smtClean="0"/>
                  <a:t>Δ</a:t>
                </a:r>
                <a:r>
                  <a:rPr lang="en-GB" sz="2000" dirty="0" smtClean="0"/>
                  <a:t>t is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200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0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lang="en-GB" sz="200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GB" sz="20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GB" sz="20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lang="en-GB" sz="20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0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GB" sz="2000" dirty="0" smtClean="0"/>
                  <a:t>, </a:t>
                </a:r>
                <a:r>
                  <a:rPr lang="en-GB" sz="2000" dirty="0"/>
                  <a:t>where </a:t>
                </a: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GB" sz="2000" dirty="0"/>
                  <a:t> is the volume of portion 1. </a:t>
                </a:r>
                <a:endParaRPr lang="en-GB" sz="2000" dirty="0" smtClean="0"/>
              </a:p>
              <a:p>
                <a:pPr algn="l" rtl="0"/>
                <a:r>
                  <a:rPr lang="en-GB" sz="2000" dirty="0" smtClean="0"/>
                  <a:t>In </a:t>
                </a:r>
                <a:r>
                  <a:rPr lang="en-GB" sz="2000" dirty="0"/>
                  <a:t>a similar manner, the work done by the ﬂuid to the right of the segment in the same time interval </a:t>
                </a:r>
                <a:r>
                  <a:rPr lang="el-GR" sz="2000" dirty="0" smtClean="0"/>
                  <a:t>Δ</a:t>
                </a:r>
                <a:r>
                  <a:rPr lang="en-GB" sz="2000" dirty="0" smtClean="0"/>
                  <a:t>t is:</a:t>
                </a:r>
              </a:p>
              <a:p>
                <a:pPr marL="82550" indent="0" algn="l" rtl="0">
                  <a:buNone/>
                </a:pPr>
                <a:r>
                  <a:rPr lang="en-GB" sz="20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sz="20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000" i="1">
                            <a:latin typeface="Cambria Math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20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lang="en-GB" sz="20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sz="20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GB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GB" sz="20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lang="en-GB" sz="20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GB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GB" sz="20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GB" sz="2000" dirty="0"/>
                  <a:t>. (The volume of portion 1 equals the volume of portion 2</a:t>
                </a:r>
                <a:r>
                  <a:rPr lang="en-GB" sz="2000" dirty="0" smtClean="0"/>
                  <a:t>.). </a:t>
                </a:r>
                <a:r>
                  <a:rPr lang="en-GB" sz="2000" dirty="0"/>
                  <a:t>This work is negative because the force on the segment of ﬂuid is to the left and the displacement is to the right. </a:t>
                </a:r>
                <a:endParaRPr lang="en-GB" sz="2000" dirty="0" smtClean="0"/>
              </a:p>
              <a:p>
                <a:pPr marL="82550" indent="0" algn="l" rtl="0">
                  <a:buNone/>
                </a:pPr>
                <a:r>
                  <a:rPr lang="en-GB" sz="2000" dirty="0" smtClean="0"/>
                  <a:t>Thus</a:t>
                </a:r>
                <a:r>
                  <a:rPr lang="en-GB" sz="2000" dirty="0"/>
                  <a:t>, the net work done on the segment by these forces in the time interval </a:t>
                </a:r>
                <a14:m>
                  <m:oMath xmlns:m="http://schemas.openxmlformats.org/officeDocument/2006/math">
                    <m:r>
                      <a:rPr lang="en-GB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GB" sz="2000" dirty="0" smtClean="0"/>
                  <a:t>t is: </a:t>
                </a:r>
                <a:endParaRPr lang="en-GB" sz="2000" b="0" i="1" dirty="0" smtClean="0">
                  <a:latin typeface="Cambria Math" panose="02040503050406030204" pitchFamily="18" charset="0"/>
                </a:endParaRPr>
              </a:p>
              <a:p>
                <a:pPr marL="82550" indent="0" algn="l" rtl="0">
                  <a:buNone/>
                </a:pPr>
                <a14:m>
                  <m:oMath xmlns:m="http://schemas.openxmlformats.org/officeDocument/2006/math"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             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GB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0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GB" sz="20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GB" sz="20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GB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GB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2000" dirty="0" smtClean="0"/>
                  <a:t>)V</a:t>
                </a:r>
                <a:endParaRPr lang="en-GB" sz="2000" dirty="0"/>
              </a:p>
              <a:p>
                <a:pPr marL="82550" indent="0" algn="l" rtl="0">
                  <a:buNone/>
                </a:pPr>
                <a:r>
                  <a:rPr lang="en-GB" sz="2000" dirty="0" smtClean="0"/>
                  <a:t> </a:t>
                </a:r>
                <a:endParaRPr lang="ar-SA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504" y="1124744"/>
                <a:ext cx="5578792" cy="3168352"/>
              </a:xfrm>
              <a:blipFill rotWithShape="0">
                <a:blip r:embed="rId2"/>
                <a:stretch>
                  <a:fillRect t="-963" r="-2295" b="-72640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9855" y="839389"/>
            <a:ext cx="3248154" cy="3885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193968"/>
      </p:ext>
    </p:extLst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260648"/>
            <a:ext cx="7499350" cy="4800600"/>
          </a:xfrm>
        </p:spPr>
        <p:txBody>
          <a:bodyPr/>
          <a:lstStyle/>
          <a:p>
            <a:pPr algn="l" rtl="0"/>
            <a:r>
              <a:rPr lang="en-GB" sz="2000" dirty="0"/>
              <a:t>  T</a:t>
            </a:r>
            <a:r>
              <a:rPr lang="en-GB" sz="2000" dirty="0" smtClean="0"/>
              <a:t>he change </a:t>
            </a:r>
            <a:r>
              <a:rPr lang="en-GB" sz="2000" dirty="0"/>
              <a:t>in the kinetic energy of the segment of ﬂuid </a:t>
            </a:r>
            <a:r>
              <a:rPr lang="en-GB" sz="2000" dirty="0" smtClean="0"/>
              <a:t>is: </a:t>
            </a:r>
          </a:p>
          <a:p>
            <a:pPr algn="l" rtl="0"/>
            <a:endParaRPr lang="en-GB" sz="2000" dirty="0"/>
          </a:p>
          <a:p>
            <a:pPr algn="l" rtl="0"/>
            <a:endParaRPr lang="en-GB" sz="2000" dirty="0" smtClean="0"/>
          </a:p>
          <a:p>
            <a:pPr marL="82550" indent="0" algn="l" rtl="0">
              <a:buNone/>
            </a:pPr>
            <a:r>
              <a:rPr lang="en-GB" sz="2000" dirty="0"/>
              <a:t>where m is the mass of both portion 1 and portion 2. (Because the volumes of both portions are the same, they also have the same mass.) </a:t>
            </a:r>
            <a:endParaRPr lang="en-GB" sz="2000" dirty="0" smtClean="0"/>
          </a:p>
          <a:p>
            <a:pPr algn="l" rtl="0"/>
            <a:r>
              <a:rPr lang="en-GB" sz="2000" dirty="0"/>
              <a:t> T</a:t>
            </a:r>
            <a:r>
              <a:rPr lang="en-GB" sz="2000" dirty="0" smtClean="0"/>
              <a:t>he </a:t>
            </a:r>
            <a:r>
              <a:rPr lang="en-GB" sz="2000" dirty="0"/>
              <a:t>change in gravitational potential energy </a:t>
            </a:r>
            <a:r>
              <a:rPr lang="en-GB" sz="2000" dirty="0" smtClean="0"/>
              <a:t>is:</a:t>
            </a:r>
          </a:p>
          <a:p>
            <a:pPr algn="l" rtl="0"/>
            <a:endParaRPr lang="en-GB" sz="2000" dirty="0"/>
          </a:p>
          <a:p>
            <a:pPr algn="l" rtl="0"/>
            <a:r>
              <a:rPr lang="en-GB" sz="2000" dirty="0"/>
              <a:t> The total work done on the system by the </a:t>
            </a:r>
            <a:r>
              <a:rPr lang="en-GB" sz="2000" dirty="0" smtClean="0"/>
              <a:t>ﬂuid: </a:t>
            </a:r>
          </a:p>
          <a:p>
            <a:pPr marL="82550" indent="0" algn="l" rtl="0">
              <a:buNone/>
            </a:pPr>
            <a:r>
              <a:rPr lang="en-GB" sz="2000" b="1" dirty="0"/>
              <a:t> </a:t>
            </a:r>
            <a:r>
              <a:rPr lang="en-GB" sz="2000" b="1" dirty="0" smtClean="0"/>
              <a:t>                             W=</a:t>
            </a:r>
            <a:r>
              <a:rPr lang="el-GR" sz="2000" b="1" dirty="0" smtClean="0"/>
              <a:t>Δ</a:t>
            </a:r>
            <a:r>
              <a:rPr lang="en-GB" sz="2000" b="1" dirty="0" smtClean="0"/>
              <a:t>K+</a:t>
            </a:r>
            <a:r>
              <a:rPr lang="el-GR" sz="2000" b="1" dirty="0" smtClean="0"/>
              <a:t>Δ</a:t>
            </a:r>
            <a:r>
              <a:rPr lang="en-GB" sz="2000" b="1" dirty="0" smtClean="0"/>
              <a:t>U</a:t>
            </a:r>
          </a:p>
          <a:p>
            <a:pPr algn="l" rtl="0"/>
            <a:endParaRPr lang="en-GB" sz="2000" dirty="0"/>
          </a:p>
          <a:p>
            <a:pPr marL="82550" indent="0" algn="l" rtl="0">
              <a:buNone/>
            </a:pPr>
            <a:endParaRPr lang="ar-SA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1840" y="764704"/>
            <a:ext cx="2877997" cy="5040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3848" y="2789862"/>
            <a:ext cx="2461047" cy="4951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9777" y="4691786"/>
            <a:ext cx="4343770" cy="39339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9777" y="5157192"/>
            <a:ext cx="4140060" cy="40466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1652" y="4101763"/>
            <a:ext cx="4448338" cy="40735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5616" y="5689646"/>
            <a:ext cx="7088320" cy="1051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081822"/>
      </p:ext>
    </p:extLst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100" y="356592"/>
            <a:ext cx="7499350" cy="4800600"/>
          </a:xfrm>
        </p:spPr>
        <p:txBody>
          <a:bodyPr/>
          <a:lstStyle/>
          <a:p>
            <a:pPr marL="82550" indent="0" algn="l" rtl="0">
              <a:buNone/>
            </a:pPr>
            <a:r>
              <a:rPr lang="en-GB" sz="2000" dirty="0" smtClean="0"/>
              <a:t>The Bernoulli’s expression </a:t>
            </a:r>
            <a:r>
              <a:rPr lang="en-GB" sz="2000" dirty="0"/>
              <a:t>shows </a:t>
            </a:r>
            <a:r>
              <a:rPr lang="en-GB" sz="2000" dirty="0" smtClean="0"/>
              <a:t>that:</a:t>
            </a:r>
          </a:p>
          <a:p>
            <a:pPr marL="82550" indent="0" algn="l" rtl="0">
              <a:buNone/>
            </a:pPr>
            <a:r>
              <a:rPr lang="en-GB" sz="2000" dirty="0" smtClean="0"/>
              <a:t>1-  </a:t>
            </a:r>
            <a:r>
              <a:rPr lang="en-GB" sz="2000" dirty="0"/>
              <a:t>the pressure of a ﬂuid decreases as the speed of the ﬂuid increases. </a:t>
            </a:r>
            <a:endParaRPr lang="en-GB" sz="2000" dirty="0" smtClean="0"/>
          </a:p>
          <a:p>
            <a:pPr marL="82550" indent="0" algn="l" rtl="0">
              <a:buNone/>
            </a:pPr>
            <a:r>
              <a:rPr lang="en-GB" sz="2000" dirty="0" smtClean="0"/>
              <a:t>2- the </a:t>
            </a:r>
            <a:r>
              <a:rPr lang="en-GB" sz="2000" dirty="0"/>
              <a:t>pressure decreases as the elevation increases. This explains why water pressure from faucets on the upper ﬂoors of a tall building is weak unless measures are taken to provide higher pressure for these upper ﬂoors. </a:t>
            </a:r>
            <a:endParaRPr lang="en-GB" sz="2000" dirty="0" smtClean="0"/>
          </a:p>
          <a:p>
            <a:pPr marL="82550" indent="0" algn="l" rtl="0">
              <a:buNone/>
            </a:pPr>
            <a:endParaRPr lang="en-GB" sz="2000" dirty="0"/>
          </a:p>
          <a:p>
            <a:pPr algn="l" rtl="0"/>
            <a:r>
              <a:rPr lang="en-GB" sz="2000" dirty="0" smtClean="0"/>
              <a:t>When </a:t>
            </a:r>
            <a:r>
              <a:rPr lang="en-GB" sz="2000" dirty="0"/>
              <a:t>the ﬂuid is at rest, v1 </a:t>
            </a:r>
            <a:r>
              <a:rPr lang="en-GB" sz="2000" dirty="0" smtClean="0"/>
              <a:t>= </a:t>
            </a:r>
            <a:r>
              <a:rPr lang="en-GB" sz="2000" dirty="0"/>
              <a:t>v2 </a:t>
            </a:r>
            <a:r>
              <a:rPr lang="en-GB" sz="2000" dirty="0" smtClean="0"/>
              <a:t>= 0 </a:t>
            </a:r>
            <a:r>
              <a:rPr lang="en-GB" sz="2000" dirty="0"/>
              <a:t>and </a:t>
            </a:r>
            <a:r>
              <a:rPr lang="en-GB" sz="2000" dirty="0" smtClean="0"/>
              <a:t>the Equation </a:t>
            </a:r>
          </a:p>
          <a:p>
            <a:pPr marL="82550" indent="0" algn="l" rtl="0">
              <a:buNone/>
            </a:pPr>
            <a:r>
              <a:rPr lang="en-GB" sz="2000" dirty="0"/>
              <a:t> </a:t>
            </a:r>
            <a:r>
              <a:rPr lang="en-GB" sz="2000" dirty="0" smtClean="0"/>
              <a:t>                                                                  </a:t>
            </a:r>
          </a:p>
          <a:p>
            <a:pPr marL="82550" indent="0" algn="l" rtl="0">
              <a:buNone/>
            </a:pPr>
            <a:r>
              <a:rPr lang="en-GB" sz="2000" dirty="0" smtClean="0"/>
              <a:t>becomes: </a:t>
            </a:r>
            <a:endParaRPr lang="en-GB" sz="2000" dirty="0"/>
          </a:p>
          <a:p>
            <a:pPr algn="l" rtl="0"/>
            <a:endParaRPr lang="ar-S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3501008"/>
            <a:ext cx="4140060" cy="4046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1720" y="4365104"/>
            <a:ext cx="3417461" cy="466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595109"/>
      </p:ext>
    </p:extLst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0501" y="2172297"/>
            <a:ext cx="3308003" cy="22648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116631"/>
            <a:ext cx="7416824" cy="22976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2961033"/>
            <a:ext cx="5328592" cy="392435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4008" y="5877272"/>
            <a:ext cx="4633715" cy="108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105247"/>
      </p:ext>
    </p:extLst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716632"/>
            <a:ext cx="7499350" cy="4800600"/>
          </a:xfrm>
        </p:spPr>
        <p:txBody>
          <a:bodyPr/>
          <a:lstStyle/>
          <a:p>
            <a:pPr algn="just" rtl="0"/>
            <a:r>
              <a:rPr lang="en-GB" sz="2400" dirty="0"/>
              <a:t> </a:t>
            </a:r>
            <a:r>
              <a:rPr lang="en-GB" sz="2400" b="1" dirty="0" smtClean="0"/>
              <a:t>39.</a:t>
            </a:r>
            <a:r>
              <a:rPr lang="en-GB" sz="2400" dirty="0" smtClean="0"/>
              <a:t> A </a:t>
            </a:r>
            <a:r>
              <a:rPr lang="en-GB" sz="2400" dirty="0"/>
              <a:t>large storage tank, open at the top and ﬁlled with water, develops a small hole in its side at a point 16.0 m below the water level. If the rate of ﬂow from the leak is equal to 2.50 </a:t>
            </a:r>
            <a:r>
              <a:rPr lang="en-GB" sz="2400" dirty="0" smtClean="0"/>
              <a:t>x10</a:t>
            </a:r>
            <a:r>
              <a:rPr lang="en-GB" sz="2400" baseline="30000" dirty="0" smtClean="0"/>
              <a:t>3</a:t>
            </a:r>
            <a:r>
              <a:rPr lang="en-GB" sz="2400" dirty="0" smtClean="0"/>
              <a:t> </a:t>
            </a:r>
            <a:r>
              <a:rPr lang="en-GB" sz="2400" dirty="0"/>
              <a:t>m</a:t>
            </a:r>
            <a:r>
              <a:rPr lang="en-GB" sz="2400" baseline="30000" dirty="0"/>
              <a:t>3</a:t>
            </a:r>
            <a:r>
              <a:rPr lang="en-GB" sz="2400" dirty="0"/>
              <a:t>/min, determine (a) the speed at which the water leaves the hole and (b) the diameter of the hole. </a:t>
            </a:r>
            <a:endParaRPr lang="ar-SA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3068960"/>
            <a:ext cx="6647065" cy="3744416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1403648" y="116632"/>
            <a:ext cx="525658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b="1" dirty="0" smtClean="0"/>
              <a:t>H.W. Problems</a:t>
            </a:r>
            <a:endParaRPr lang="ar-SA" sz="2800" b="1" dirty="0"/>
          </a:p>
        </p:txBody>
      </p:sp>
    </p:spTree>
    <p:extLst>
      <p:ext uri="{BB962C8B-B14F-4D97-AF65-F5344CB8AC3E}">
        <p14:creationId xmlns:p14="http://schemas.microsoft.com/office/powerpoint/2010/main" val="3936119551"/>
      </p:ext>
    </p:extLst>
  </p:cSld>
  <p:clrMapOvr>
    <a:masterClrMapping/>
  </p:clrMapOvr>
  <p:transition spd="med">
    <p:comb dir="vert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572616"/>
            <a:ext cx="7499350" cy="4800600"/>
          </a:xfrm>
        </p:spPr>
        <p:txBody>
          <a:bodyPr/>
          <a:lstStyle/>
          <a:p>
            <a:pPr marL="82550" indent="0" algn="just" rtl="0">
              <a:buNone/>
            </a:pPr>
            <a:r>
              <a:rPr lang="en-GB" sz="2400" dirty="0" smtClean="0"/>
              <a:t>43</a:t>
            </a:r>
            <a:r>
              <a:rPr lang="en-GB" sz="2400" dirty="0"/>
              <a:t>. Figure </a:t>
            </a:r>
            <a:r>
              <a:rPr lang="en-GB" sz="2400" dirty="0" smtClean="0"/>
              <a:t>below </a:t>
            </a:r>
            <a:r>
              <a:rPr lang="en-GB" sz="2400" dirty="0"/>
              <a:t>shows a stream of water in steady ﬂow from a kitchen faucet. At the faucet the diameter of the stream is 0.960 cm. The stream ﬁlls a 125-cm</a:t>
            </a:r>
            <a:r>
              <a:rPr lang="en-GB" sz="2400" baseline="30000" dirty="0"/>
              <a:t>3</a:t>
            </a:r>
            <a:r>
              <a:rPr lang="en-GB" sz="2400" dirty="0"/>
              <a:t> container in 16.3 s. Find the diameter of the stream 13.0 cm below the opening of the faucet.</a:t>
            </a:r>
          </a:p>
          <a:p>
            <a:pPr algn="l" rtl="0"/>
            <a:endParaRPr lang="ar-S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2581925"/>
            <a:ext cx="5544616" cy="44474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3621" y="2593429"/>
            <a:ext cx="2428875" cy="3571875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1117037" y="26472"/>
            <a:ext cx="525658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sz="2800" b="1" dirty="0" smtClean="0"/>
              <a:t>H.W. Problems</a:t>
            </a:r>
            <a:endParaRPr lang="ar-SA" sz="2800" b="1" dirty="0"/>
          </a:p>
        </p:txBody>
      </p:sp>
    </p:spTree>
    <p:extLst>
      <p:ext uri="{BB962C8B-B14F-4D97-AF65-F5344CB8AC3E}">
        <p14:creationId xmlns:p14="http://schemas.microsoft.com/office/powerpoint/2010/main" val="99881633"/>
      </p:ext>
    </p:extLst>
  </p:cSld>
  <p:clrMapOvr>
    <a:masterClrMapping/>
  </p:clrMapOvr>
  <p:transition spd="med">
    <p:comb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1447800"/>
            <a:ext cx="8106866" cy="4789512"/>
          </a:xfrm>
        </p:spPr>
        <p:txBody>
          <a:bodyPr/>
          <a:lstStyle/>
          <a:p>
            <a:pPr algn="just" rtl="0">
              <a:lnSpc>
                <a:spcPct val="150000"/>
              </a:lnSpc>
            </a:pPr>
            <a:r>
              <a:rPr lang="en-GB" dirty="0"/>
              <a:t> </a:t>
            </a:r>
            <a:r>
              <a:rPr lang="en-GB" sz="2800" dirty="0"/>
              <a:t>A ﬂuid is a collection of molecules that are randomly arranged and held together by weak cohesive forces and by forces exerted by the walls of a container. Both liquids and gases are ﬂuids. </a:t>
            </a:r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val="310467776"/>
      </p:ext>
    </p:extLst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848" y="1412776"/>
            <a:ext cx="2736304" cy="330978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4726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400" dirty="0" smtClean="0"/>
              <a:t>.</a:t>
            </a:r>
          </a:p>
          <a:p>
            <a:pPr marL="0" indent="0">
              <a:buNone/>
            </a:pPr>
            <a:endParaRPr lang="fr-FR" sz="2400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0C9DF-47BE-457D-9FA4-59BADC70679E}" type="slidenum">
              <a:rPr lang="en-US" smtClean="0"/>
              <a:t>4</a:t>
            </a:fld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324545" y="795403"/>
                <a:ext cx="8819455" cy="59544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l" rtl="0"/>
                <a:r>
                  <a:rPr lang="en-GB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force </a:t>
                </a:r>
                <a:r>
                  <a:rPr lang="en-GB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exerted by a static ﬂuid on an object is always perpendicular to the surfaces of the object, as shown in Figure </a:t>
                </a:r>
                <a:r>
                  <a:rPr lang="en-GB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below. </a:t>
                </a:r>
              </a:p>
              <a:p>
                <a:pPr algn="l" rtl="0"/>
                <a:endParaRPr lang="en-GB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rtl="0"/>
                <a:endParaRPr lang="en-GB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rtl="0"/>
                <a:endParaRPr lang="en-GB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rtl="0"/>
                <a:endParaRPr lang="en-GB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rtl="0"/>
                <a:endParaRPr lang="en-GB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rtl="0"/>
                <a:r>
                  <a:rPr lang="en-GB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algn="l" rtl="0"/>
                <a:endParaRPr lang="en-GB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rtl="0"/>
                <a:endParaRPr lang="ar-SA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rtl="0"/>
                <a:r>
                  <a:rPr lang="ar-SA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pressure P in a fluid is the force per unit area exerted by the fluid on a surface:</a:t>
                </a:r>
                <a:r>
                  <a:rPr lang="en-GB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</a:t>
                </a:r>
                <a:r>
                  <a:rPr lang="en-GB" sz="2400" dirty="0" smtClean="0">
                    <a:cs typeface="Times New Roman" panose="02020603050405020304" pitchFamily="18" charset="0"/>
                  </a:rPr>
                  <a:t>P</a:t>
                </a:r>
                <a14:m>
                  <m:oMath xmlns:m="http://schemas.openxmlformats.org/officeDocument/2006/math">
                    <m:r>
                      <a:rPr lang="en-GB" sz="360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GB" sz="3600" i="1" smtClean="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3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num>
                      <m:den>
                        <m:r>
                          <a:rPr lang="en-GB" sz="3600" b="0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den>
                    </m:f>
                  </m:oMath>
                </a14:m>
                <a:endParaRPr lang="en-GB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rtl="0"/>
                <a:endParaRPr lang="en-GB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rtl="0"/>
                <a:r>
                  <a:rPr lang="en-GB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SI unit of pressure is pascal (Pa): </a:t>
                </a:r>
                <a:r>
                  <a:rPr lang="en-GB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 Pa </a:t>
                </a:r>
                <a:r>
                  <a:rPr lang="en-GB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=1 </a:t>
                </a:r>
                <a:r>
                  <a:rPr lang="en-GB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N/m</a:t>
                </a:r>
                <a:endParaRPr lang="ar-SA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l" rtl="0"/>
                <a:endParaRPr lang="ar-SA" dirty="0"/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545" y="795403"/>
                <a:ext cx="8819455" cy="5954451"/>
              </a:xfrm>
              <a:prstGeom prst="rect">
                <a:avLst/>
              </a:prstGeom>
              <a:blipFill rotWithShape="1">
                <a:blip r:embed="rId3"/>
                <a:stretch>
                  <a:fillRect l="-1037" t="-819" r="-1589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1115616" y="149731"/>
            <a:ext cx="60486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l" rtl="0">
              <a:buNone/>
            </a:pPr>
            <a:r>
              <a:rPr lang="en-GB" sz="4400" b="1" dirty="0">
                <a:latin typeface="Cambria" pitchFamily="18" charset="0"/>
              </a:rPr>
              <a:t>14.1 Pressure</a:t>
            </a:r>
          </a:p>
        </p:txBody>
      </p:sp>
    </p:spTree>
    <p:extLst>
      <p:ext uri="{BB962C8B-B14F-4D97-AF65-F5344CB8AC3E}">
        <p14:creationId xmlns:p14="http://schemas.microsoft.com/office/powerpoint/2010/main" val="3706978496"/>
      </p:ext>
    </p:extLst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116632"/>
            <a:ext cx="7416824" cy="19898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2060848"/>
            <a:ext cx="7056784" cy="12992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3728" y="3181157"/>
            <a:ext cx="5688632" cy="241602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5190" y="5710069"/>
            <a:ext cx="5435041" cy="5371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5976" y="6342459"/>
            <a:ext cx="3200400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774187"/>
      </p:ext>
    </p:extLst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637406"/>
            <a:ext cx="2505075" cy="32956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7864" y="1844824"/>
            <a:ext cx="5906274" cy="87016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835696" y="97310"/>
            <a:ext cx="72598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indent="0" algn="l" rtl="0">
              <a:buNone/>
            </a:pPr>
            <a:r>
              <a:rPr lang="en-GB" sz="3200" b="1" dirty="0">
                <a:latin typeface="Cambria" pitchFamily="18" charset="0"/>
              </a:rPr>
              <a:t>14.2 Variation of Pressure with Depth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71599" y="3801234"/>
            <a:ext cx="812396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ar-SA" sz="2000" dirty="0"/>
              <a:t>Because the cylinder is in equilibrium, the net force acting on it must be </a:t>
            </a:r>
            <a:r>
              <a:rPr lang="ar-SA" sz="2000" dirty="0" smtClean="0"/>
              <a:t>zero:</a:t>
            </a:r>
            <a:r>
              <a:rPr lang="ar-SA" dirty="0" smtClean="0"/>
              <a:t> </a:t>
            </a:r>
            <a:r>
              <a:rPr lang="en-GB" dirty="0" smtClean="0"/>
              <a:t> </a:t>
            </a:r>
            <a:endParaRPr lang="ar-SA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4136" y="4221088"/>
            <a:ext cx="4580111" cy="942319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3275856" y="2996952"/>
            <a:ext cx="718254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ar-SA" dirty="0"/>
              <a:t>The mass of liquid in the cylinder is </a:t>
            </a:r>
            <a:r>
              <a:rPr lang="ar-SA" b="1" dirty="0" smtClean="0"/>
              <a:t>M=</a:t>
            </a:r>
            <a:r>
              <a:rPr lang="en-GB" sz="2000" b="1" dirty="0" err="1" smtClean="0">
                <a:latin typeface="Calibri" panose="020F0502020204030204" pitchFamily="34" charset="0"/>
              </a:rPr>
              <a:t>ρv</a:t>
            </a:r>
            <a:r>
              <a:rPr lang="en-GB" sz="2000" b="1" dirty="0" smtClean="0">
                <a:latin typeface="Calibri" panose="020F0502020204030204" pitchFamily="34" charset="0"/>
              </a:rPr>
              <a:t> = </a:t>
            </a:r>
            <a:r>
              <a:rPr lang="en-GB" sz="2000" b="1" dirty="0" err="1" smtClean="0">
                <a:latin typeface="Calibri" panose="020F0502020204030204" pitchFamily="34" charset="0"/>
              </a:rPr>
              <a:t>ρA</a:t>
            </a:r>
            <a:r>
              <a:rPr lang="en-GB" b="1" dirty="0" err="1" smtClean="0">
                <a:latin typeface="Calibri" panose="020F0502020204030204" pitchFamily="34" charset="0"/>
              </a:rPr>
              <a:t>h</a:t>
            </a:r>
            <a:r>
              <a:rPr lang="en-GB" dirty="0" smtClean="0">
                <a:latin typeface="Calibri" panose="020F0502020204030204" pitchFamily="34" charset="0"/>
              </a:rPr>
              <a:t>, </a:t>
            </a:r>
            <a:r>
              <a:rPr lang="ar-SA" dirty="0" smtClean="0"/>
              <a:t>therefore</a:t>
            </a:r>
            <a:r>
              <a:rPr lang="en-GB" dirty="0" smtClean="0"/>
              <a:t>,</a:t>
            </a:r>
            <a:endParaRPr lang="ar-SA" dirty="0" smtClean="0"/>
          </a:p>
          <a:p>
            <a:pPr algn="l" rtl="0"/>
            <a:r>
              <a:rPr lang="ar-SA" dirty="0" smtClean="0"/>
              <a:t>the </a:t>
            </a:r>
            <a:r>
              <a:rPr lang="ar-SA" dirty="0"/>
              <a:t>weight of the liquid in the cylinder is </a:t>
            </a:r>
            <a:r>
              <a:rPr lang="ar-SA" b="1" dirty="0"/>
              <a:t>Mg </a:t>
            </a:r>
            <a:r>
              <a:rPr lang="ar-SA" b="1" dirty="0" smtClean="0"/>
              <a:t>=</a:t>
            </a:r>
            <a:r>
              <a:rPr lang="en-GB" b="1" dirty="0" smtClean="0">
                <a:latin typeface="Calibri" panose="020F0502020204030204" pitchFamily="34" charset="0"/>
              </a:rPr>
              <a:t>ρ</a:t>
            </a:r>
            <a:r>
              <a:rPr lang="ar-SA" b="1" dirty="0" smtClean="0"/>
              <a:t>Ahg</a:t>
            </a:r>
            <a:r>
              <a:rPr lang="ar-SA" dirty="0"/>
              <a:t>. 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5616" y="5277197"/>
            <a:ext cx="6305550" cy="600075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989856" y="6023029"/>
            <a:ext cx="8105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en-GB" b="1" dirty="0" smtClean="0"/>
              <a:t>This eq.</a:t>
            </a:r>
            <a:r>
              <a:rPr lang="ar-SA" b="1" dirty="0" smtClean="0"/>
              <a:t> </a:t>
            </a:r>
            <a:r>
              <a:rPr lang="ar-SA" b="1" dirty="0"/>
              <a:t>implies that the pressure is the same at all points having the same depth, independent of the shape of the container. </a:t>
            </a:r>
          </a:p>
        </p:txBody>
      </p:sp>
    </p:spTree>
    <p:extLst>
      <p:ext uri="{BB962C8B-B14F-4D97-AF65-F5344CB8AC3E}">
        <p14:creationId xmlns:p14="http://schemas.microsoft.com/office/powerpoint/2010/main" val="3796651648"/>
      </p:ext>
    </p:extLst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816" y="2276872"/>
            <a:ext cx="6058491" cy="41044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6" y="622915"/>
            <a:ext cx="9052686" cy="17259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24" y="2996952"/>
            <a:ext cx="5912236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687027"/>
      </p:ext>
    </p:extLst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71600" y="116632"/>
            <a:ext cx="828092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>
              <a:lnSpc>
                <a:spcPct val="150000"/>
              </a:lnSpc>
            </a:pPr>
            <a:r>
              <a:rPr lang="ar-SA" dirty="0"/>
              <a:t> </a:t>
            </a:r>
            <a:r>
              <a:rPr lang="ar-SA" sz="2000" dirty="0" smtClean="0"/>
              <a:t>A </a:t>
            </a:r>
            <a:r>
              <a:rPr lang="ar-SA" sz="2000" dirty="0"/>
              <a:t>force of magnitude </a:t>
            </a:r>
            <a:r>
              <a:rPr lang="ar-SA" sz="2000" dirty="0" smtClean="0"/>
              <a:t>F</a:t>
            </a:r>
            <a:r>
              <a:rPr lang="en-GB" sz="2000" dirty="0" smtClean="0"/>
              <a:t>1</a:t>
            </a:r>
            <a:r>
              <a:rPr lang="ar-SA" sz="2000" dirty="0" smtClean="0"/>
              <a:t> </a:t>
            </a:r>
            <a:r>
              <a:rPr lang="ar-SA" sz="2000" dirty="0"/>
              <a:t>is applied to a small piston of surface area </a:t>
            </a:r>
            <a:r>
              <a:rPr lang="ar-SA" sz="2000" dirty="0" smtClean="0"/>
              <a:t>A</a:t>
            </a:r>
            <a:r>
              <a:rPr lang="en-GB" sz="2000" dirty="0" smtClean="0"/>
              <a:t>1</a:t>
            </a:r>
            <a:r>
              <a:rPr lang="ar-SA" sz="2000" dirty="0" smtClean="0"/>
              <a:t>. </a:t>
            </a:r>
            <a:r>
              <a:rPr lang="ar-SA" sz="2000" dirty="0"/>
              <a:t>The pressure is transmitted through an incompressible liquid to a larger piston of surface area </a:t>
            </a:r>
            <a:r>
              <a:rPr lang="ar-SA" sz="2000" dirty="0" smtClean="0"/>
              <a:t>A</a:t>
            </a:r>
            <a:r>
              <a:rPr lang="en-GB" sz="2000" dirty="0" smtClean="0"/>
              <a:t>2</a:t>
            </a:r>
            <a:r>
              <a:rPr lang="ar-SA" sz="2000" dirty="0" smtClean="0"/>
              <a:t>. </a:t>
            </a:r>
            <a:r>
              <a:rPr lang="ar-SA" sz="2000" dirty="0"/>
              <a:t>Because the pressure must be the same on both sides, </a:t>
            </a:r>
            <a:r>
              <a:rPr lang="ar-SA" sz="2000" dirty="0" smtClean="0"/>
              <a:t>P</a:t>
            </a:r>
            <a:r>
              <a:rPr lang="en-GB" sz="2000" dirty="0" smtClean="0"/>
              <a:t>=F1/A1=F2/A2</a:t>
            </a:r>
            <a:r>
              <a:rPr lang="ar-SA" sz="2000" dirty="0" smtClean="0"/>
              <a:t>. </a:t>
            </a:r>
            <a:r>
              <a:rPr lang="ar-SA" sz="2000" dirty="0"/>
              <a:t>Therefore, the force </a:t>
            </a:r>
            <a:r>
              <a:rPr lang="ar-SA" sz="2000" dirty="0" smtClean="0"/>
              <a:t>F</a:t>
            </a:r>
            <a:r>
              <a:rPr lang="en-GB" sz="2000" dirty="0" smtClean="0"/>
              <a:t>2</a:t>
            </a:r>
            <a:r>
              <a:rPr lang="ar-SA" sz="2000" dirty="0" smtClean="0"/>
              <a:t> </a:t>
            </a:r>
            <a:r>
              <a:rPr lang="ar-SA" sz="2000" dirty="0"/>
              <a:t>is greater than the force </a:t>
            </a:r>
            <a:r>
              <a:rPr lang="ar-SA" sz="2000" dirty="0" smtClean="0"/>
              <a:t>F</a:t>
            </a:r>
            <a:r>
              <a:rPr lang="en-GB" sz="2000" dirty="0" smtClean="0"/>
              <a:t>1</a:t>
            </a:r>
            <a:r>
              <a:rPr lang="ar-SA" sz="2000" dirty="0" smtClean="0"/>
              <a:t> </a:t>
            </a:r>
            <a:r>
              <a:rPr lang="ar-SA" sz="2000" dirty="0"/>
              <a:t>by a factor </a:t>
            </a:r>
            <a:r>
              <a:rPr lang="ar-SA" sz="2000" dirty="0" smtClean="0"/>
              <a:t>A</a:t>
            </a:r>
            <a:r>
              <a:rPr lang="en-GB" sz="2000" dirty="0" smtClean="0"/>
              <a:t>2</a:t>
            </a:r>
            <a:r>
              <a:rPr lang="ar-SA" sz="2000" dirty="0" smtClean="0"/>
              <a:t>/A</a:t>
            </a:r>
            <a:r>
              <a:rPr lang="en-GB" sz="2000" dirty="0" smtClean="0"/>
              <a:t>1</a:t>
            </a:r>
            <a:r>
              <a:rPr lang="en-GB" dirty="0" smtClean="0"/>
              <a:t>.</a:t>
            </a:r>
          </a:p>
          <a:p>
            <a:pPr algn="just" rtl="0">
              <a:lnSpc>
                <a:spcPct val="150000"/>
              </a:lnSpc>
            </a:pPr>
            <a:endParaRPr lang="en-GB" dirty="0"/>
          </a:p>
          <a:p>
            <a:pPr algn="just" rtl="0">
              <a:lnSpc>
                <a:spcPct val="150000"/>
              </a:lnSpc>
            </a:pPr>
            <a:endParaRPr lang="en-GB" dirty="0" smtClean="0"/>
          </a:p>
          <a:p>
            <a:pPr algn="just" rtl="0">
              <a:lnSpc>
                <a:spcPct val="150000"/>
              </a:lnSpc>
            </a:pPr>
            <a:endParaRPr lang="en-GB" dirty="0"/>
          </a:p>
          <a:p>
            <a:pPr algn="just" rtl="0">
              <a:lnSpc>
                <a:spcPct val="150000"/>
              </a:lnSpc>
            </a:pPr>
            <a:endParaRPr lang="ar-S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80928"/>
            <a:ext cx="9144000" cy="2398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083538"/>
      </p:ext>
    </p:extLst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2729" y="22294"/>
            <a:ext cx="8105775" cy="15621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21942" y="1988841"/>
            <a:ext cx="78705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ar-SA" dirty="0"/>
              <a:t>(a). Because both ﬂuids have the same depth, the one with the smaller density (alcohol) will exert the smaller </a:t>
            </a:r>
            <a:r>
              <a:rPr lang="ar-SA" dirty="0" smtClean="0"/>
              <a:t> pressure.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692963027"/>
      </p:ext>
    </p:extLst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13909</TotalTime>
  <Words>1770</Words>
  <Application>Microsoft Office PowerPoint</Application>
  <PresentationFormat>عرض على الشاشة (3:4)‏</PresentationFormat>
  <Paragraphs>116</Paragraphs>
  <Slides>28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28</vt:i4>
      </vt:variant>
    </vt:vector>
  </HeadingPairs>
  <TitlesOfParts>
    <vt:vector size="29" baseType="lpstr">
      <vt:lpstr>Solstice</vt:lpstr>
      <vt:lpstr> Phys 110  Chapter 14  Fluid Mechanics</vt:lpstr>
      <vt:lpstr> LECTURE OUTLINE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14.6 Bernoulli’s Equation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Reem Al-Tuwirqi</dc:creator>
  <cp:lastModifiedBy>المستخدم</cp:lastModifiedBy>
  <cp:revision>319</cp:revision>
  <dcterms:created xsi:type="dcterms:W3CDTF">2011-03-16T17:22:27Z</dcterms:created>
  <dcterms:modified xsi:type="dcterms:W3CDTF">2018-10-31T08:06:32Z</dcterms:modified>
</cp:coreProperties>
</file>