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7"/>
  </p:notesMasterIdLst>
  <p:sldIdLst>
    <p:sldId id="323" r:id="rId3"/>
    <p:sldId id="285" r:id="rId4"/>
    <p:sldId id="411" r:id="rId5"/>
    <p:sldId id="396" r:id="rId6"/>
    <p:sldId id="399" r:id="rId7"/>
    <p:sldId id="398" r:id="rId8"/>
    <p:sldId id="401" r:id="rId9"/>
    <p:sldId id="400" r:id="rId10"/>
    <p:sldId id="397" r:id="rId11"/>
    <p:sldId id="402" r:id="rId12"/>
    <p:sldId id="394" r:id="rId13"/>
    <p:sldId id="413" r:id="rId14"/>
    <p:sldId id="404" r:id="rId15"/>
    <p:sldId id="403" r:id="rId16"/>
    <p:sldId id="405" r:id="rId17"/>
    <p:sldId id="406" r:id="rId18"/>
    <p:sldId id="407" r:id="rId19"/>
    <p:sldId id="408" r:id="rId20"/>
    <p:sldId id="414" r:id="rId21"/>
    <p:sldId id="415" r:id="rId22"/>
    <p:sldId id="409" r:id="rId23"/>
    <p:sldId id="410" r:id="rId24"/>
    <p:sldId id="412" r:id="rId25"/>
    <p:sldId id="420" r:id="rId26"/>
    <p:sldId id="419" r:id="rId27"/>
    <p:sldId id="416" r:id="rId28"/>
    <p:sldId id="424" r:id="rId29"/>
    <p:sldId id="418" r:id="rId30"/>
    <p:sldId id="417" r:id="rId31"/>
    <p:sldId id="421" r:id="rId32"/>
    <p:sldId id="423" r:id="rId33"/>
    <p:sldId id="425" r:id="rId34"/>
    <p:sldId id="427" r:id="rId35"/>
    <p:sldId id="42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5" autoAdjust="0"/>
    <p:restoredTop sz="94444" autoAdjust="0"/>
  </p:normalViewPr>
  <p:slideViewPr>
    <p:cSldViewPr snapToGrid="0">
      <p:cViewPr>
        <p:scale>
          <a:sx n="106" d="100"/>
          <a:sy n="106" d="100"/>
        </p:scale>
        <p:origin x="-8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CFD22-C67F-4FC1-9E21-D2EDB3F5087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24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C0FB7-50BC-4CF2-9E06-0ADF0290606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7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E088DD-88B7-4E02-B167-05289EB70CD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87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D8B83D-25D6-4F66-93DB-4D35726912B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99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54A467-749B-4195-B049-C4DE08ACC51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8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FA592-4B55-4A36-8C85-40667E5655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000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A85586-ECD9-4690-83AD-3D056B71E9A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279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BE81D-0ADC-4F05-97A6-95FC8FEC13D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67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1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479D5-9556-4284-823D-7386ADDF795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775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4B06F1-78E7-4E3B-A830-C0D7C12660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6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0C2AEA-7A5F-4B59-A984-181BB4E0F00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9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FE03-1679-4DD7-B081-FE76B530029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72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4500" y="3257602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Lucida Bright" panose="02040602050505020304" pitchFamily="18" charset="0"/>
              </a:rPr>
              <a:t>CHEM 101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Lucida Bright" panose="02040602050505020304" pitchFamily="18" charset="0"/>
              </a:rPr>
              <a:t>(3+1+0)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035" y="1830473"/>
            <a:ext cx="610109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General Chemistry</a:t>
            </a:r>
          </a:p>
        </p:txBody>
      </p:sp>
      <p:pic>
        <p:nvPicPr>
          <p:cNvPr id="8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2"/>
          <a:srcRect l="16842" t="20000" r="13684" b="28000"/>
          <a:stretch>
            <a:fillRect/>
          </a:stretch>
        </p:blipFill>
        <p:spPr bwMode="auto">
          <a:xfrm>
            <a:off x="7219950" y="47625"/>
            <a:ext cx="1885950" cy="74295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95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215537" y="701040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sample of nitrogen gas expands in volume from 1.6 L to 5.4 L at constant temperature. What is the work done in joules if the gas expands (a) against a vacuum and (b) against a constant pressure of 3.7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?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358459" y="2425337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-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2" name="Group 10"/>
          <p:cNvGrpSpPr>
            <a:grpSpLocks/>
          </p:cNvGrpSpPr>
          <p:nvPr/>
        </p:nvGrpSpPr>
        <p:grpSpPr bwMode="auto">
          <a:xfrm>
            <a:off x="916759" y="3052400"/>
            <a:ext cx="4416425" cy="457200"/>
            <a:chOff x="230" y="1787"/>
            <a:chExt cx="2782" cy="288"/>
          </a:xfrm>
        </p:grpSpPr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(a) </a:t>
              </a: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721" y="1787"/>
              <a:ext cx="2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5.4 L – 1.6 L = 3.8 L</a:t>
              </a:r>
            </a:p>
          </p:txBody>
        </p:sp>
      </p:grp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5533209" y="3052400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0 atm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2394722" y="3644537"/>
            <a:ext cx="5462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-0 atm x 3.8 L = 0 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•atm = 0 joules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7" name="Group 11"/>
          <p:cNvGrpSpPr>
            <a:grpSpLocks/>
          </p:cNvGrpSpPr>
          <p:nvPr/>
        </p:nvGrpSpPr>
        <p:grpSpPr bwMode="auto">
          <a:xfrm>
            <a:off x="919934" y="4558937"/>
            <a:ext cx="4416425" cy="457200"/>
            <a:chOff x="230" y="1787"/>
            <a:chExt cx="2782" cy="288"/>
          </a:xfrm>
        </p:grpSpPr>
        <p:sp>
          <p:nvSpPr>
            <p:cNvPr id="58" name="Text Box 12"/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(b) </a:t>
              </a:r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auto">
            <a:xfrm>
              <a:off x="721" y="1787"/>
              <a:ext cx="2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5.4 L – 1.6 L = 3.8 L</a:t>
              </a:r>
            </a:p>
          </p:txBody>
        </p:sp>
      </p:grp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530034" y="4558937"/>
            <a:ext cx="174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3.7 atm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2704284" y="5320937"/>
            <a:ext cx="486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-3.7 atm x 3.8 L = -14.1 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•atm 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62" name="Group 22"/>
          <p:cNvGrpSpPr>
            <a:grpSpLocks/>
          </p:cNvGrpSpPr>
          <p:nvPr/>
        </p:nvGrpSpPr>
        <p:grpSpPr bwMode="auto">
          <a:xfrm>
            <a:off x="2634434" y="5816237"/>
            <a:ext cx="5091113" cy="812800"/>
            <a:chOff x="2057" y="3528"/>
            <a:chExt cx="3207" cy="512"/>
          </a:xfrm>
        </p:grpSpPr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2057" y="3625"/>
              <a:ext cx="16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w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-14.1 L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•atm x 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64" name="Group 20"/>
            <p:cNvGrpSpPr>
              <a:grpSpLocks/>
            </p:cNvGrpSpPr>
            <p:nvPr/>
          </p:nvGrpSpPr>
          <p:grpSpPr bwMode="auto">
            <a:xfrm>
              <a:off x="3670" y="3528"/>
              <a:ext cx="746" cy="512"/>
              <a:chOff x="4317" y="3433"/>
              <a:chExt cx="746" cy="512"/>
            </a:xfrm>
          </p:grpSpPr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4317" y="3433"/>
                <a:ext cx="7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101.3 J</a:t>
                </a:r>
              </a:p>
            </p:txBody>
          </p:sp>
          <p:sp>
            <p:nvSpPr>
              <p:cNvPr id="67" name="Text Box 18"/>
              <p:cNvSpPr txBox="1">
                <a:spLocks noChangeArrowheads="1"/>
              </p:cNvSpPr>
              <p:nvPr/>
            </p:nvSpPr>
            <p:spPr bwMode="auto">
              <a:xfrm>
                <a:off x="4331" y="3657"/>
                <a:ext cx="7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1L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•atm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8" name="Line 19"/>
              <p:cNvSpPr>
                <a:spLocks noChangeShapeType="1"/>
              </p:cNvSpPr>
              <p:nvPr/>
            </p:nvSpPr>
            <p:spPr bwMode="auto">
              <a:xfrm>
                <a:off x="4378" y="3696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4342" y="3624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-1430 J</a:t>
              </a:r>
            </a:p>
          </p:txBody>
        </p:sp>
      </p:grpSp>
      <p:sp>
        <p:nvSpPr>
          <p:cNvPr id="69" name="Line 23"/>
          <p:cNvSpPr>
            <a:spLocks noChangeShapeType="1"/>
          </p:cNvSpPr>
          <p:nvPr/>
        </p:nvSpPr>
        <p:spPr bwMode="auto">
          <a:xfrm flipV="1">
            <a:off x="4056834" y="6006737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 flipV="1">
            <a:off x="5428434" y="6235337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utoUpdateAnimBg="0"/>
      <p:bldP spid="55" grpId="0" autoUpdateAnimBg="0"/>
      <p:bldP spid="56" grpId="0" autoUpdateAnimBg="0"/>
      <p:bldP spid="60" grpId="0" autoUpdateAnimBg="0"/>
      <p:bldP spid="61" grpId="0" autoUpdateAnimBg="0"/>
      <p:bldP spid="69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9735" y="5740228"/>
            <a:ext cx="227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E</a:t>
            </a:r>
            <a:r>
              <a:rPr lang="en-US" altLang="en-US" b="0" dirty="0"/>
              <a:t> =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 </a:t>
            </a:r>
            <a:r>
              <a:rPr lang="en-US" altLang="en-US" b="0" dirty="0"/>
              <a:t>- </a:t>
            </a:r>
            <a:r>
              <a:rPr lang="en-US" altLang="en-US" b="0" i="1" dirty="0"/>
              <a:t>P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V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93535" y="6318530"/>
            <a:ext cx="2347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=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E </a:t>
            </a:r>
            <a:r>
              <a:rPr lang="en-US" altLang="en-US" b="0" dirty="0"/>
              <a:t>+ </a:t>
            </a:r>
            <a:r>
              <a:rPr lang="en-US" altLang="en-US" b="0" i="1" dirty="0"/>
              <a:t>P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V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745" y="5164248"/>
            <a:ext cx="3837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 dirty="0"/>
              <a:t>q</a:t>
            </a:r>
            <a:r>
              <a:rPr lang="en-US" altLang="en-US" b="0" dirty="0"/>
              <a:t> =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</a:t>
            </a:r>
            <a:r>
              <a:rPr lang="en-US" altLang="en-US" b="0" dirty="0" smtClean="0"/>
              <a:t>     and     </a:t>
            </a:r>
            <a:r>
              <a:rPr lang="en-US" altLang="en-US" b="0" i="1" dirty="0" smtClean="0"/>
              <a:t>w</a:t>
            </a:r>
            <a:r>
              <a:rPr lang="en-US" altLang="en-US" b="0" dirty="0" smtClean="0"/>
              <a:t> </a:t>
            </a:r>
            <a:r>
              <a:rPr lang="en-US" altLang="en-US" b="0" dirty="0"/>
              <a:t>= -</a:t>
            </a:r>
            <a:r>
              <a:rPr lang="en-US" altLang="en-US" b="0" i="1" dirty="0"/>
              <a:t>P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V</a:t>
            </a:r>
            <a:endParaRPr lang="en-US" altLang="en-US" b="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18789" y="4120987"/>
            <a:ext cx="3904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dirty="0"/>
              <a:t>At constant pressure: </a:t>
            </a:r>
          </a:p>
        </p:txBody>
      </p:sp>
      <p:pic>
        <p:nvPicPr>
          <p:cNvPr id="9" name="Picture 16" descr="06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4113153" y="4312692"/>
            <a:ext cx="4659583" cy="24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0240" y="2481255"/>
            <a:ext cx="170271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Enthalpy</a:t>
            </a:r>
            <a:endParaRPr kumimoji="0" lang="en-US" altLang="en-US" sz="28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240" y="751250"/>
            <a:ext cx="6473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and First law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thermodynamics;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99" y="1235128"/>
            <a:ext cx="7826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a chemical reaction is run at constant volume, then </a:t>
            </a:r>
            <a:r>
              <a:rPr lang="en-US" altLang="en-US" sz="2000" dirty="0" smtClean="0">
                <a:latin typeface="Symbol" pitchFamily="18" charset="2"/>
              </a:rPr>
              <a:t>D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92216" y="1979878"/>
            <a:ext cx="1968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E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>
                <a:latin typeface="TimesLTStd-Italic"/>
              </a:rPr>
              <a:t>q </a:t>
            </a:r>
            <a:r>
              <a:rPr lang="en-US" sz="2400" dirty="0" smtClean="0">
                <a:latin typeface="WWDOC01"/>
              </a:rPr>
              <a:t>- </a:t>
            </a:r>
            <a:r>
              <a:rPr lang="en-US" sz="2400" i="1" dirty="0" smtClean="0">
                <a:latin typeface="TimesLTStd-Italic"/>
              </a:rPr>
              <a:t>P</a:t>
            </a:r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V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933655" y="2419928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E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 smtClean="0">
                <a:latin typeface="TimesLTStd-Italic"/>
              </a:rPr>
              <a:t>q</a:t>
            </a:r>
            <a:r>
              <a:rPr lang="en-US" sz="2400" i="1" baseline="-25000" dirty="0" smtClean="0">
                <a:latin typeface="TimesLTStd-Italic"/>
              </a:rPr>
              <a:t>v</a:t>
            </a:r>
            <a:r>
              <a:rPr lang="en-US" sz="2400" i="1" dirty="0" smtClean="0">
                <a:latin typeface="TimesLTStd-Italic"/>
              </a:rPr>
              <a:t> </a:t>
            </a:r>
            <a:endParaRPr lang="en-US" sz="24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666239" y="1557555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E</a:t>
            </a:r>
            <a:r>
              <a:rPr lang="en-US" altLang="en-US" b="0" dirty="0"/>
              <a:t> = </a:t>
            </a:r>
            <a:r>
              <a:rPr lang="en-US" altLang="en-US" b="0" i="1" dirty="0"/>
              <a:t>q</a:t>
            </a:r>
            <a:r>
              <a:rPr lang="en-US" altLang="en-US" b="0" dirty="0"/>
              <a:t> + </a:t>
            </a:r>
            <a:r>
              <a:rPr lang="en-US" altLang="en-US" b="0" i="1" dirty="0"/>
              <a:t>w</a:t>
            </a:r>
            <a:endParaRPr lang="en-US" alt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762056" y="4643203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E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 err="1" smtClean="0">
                <a:latin typeface="TimesLTStd-Italic"/>
              </a:rPr>
              <a:t>q</a:t>
            </a:r>
            <a:r>
              <a:rPr lang="en-US" sz="2400" i="1" baseline="-25000" dirty="0" err="1" smtClean="0">
                <a:latin typeface="TimesLTStd-Italic"/>
              </a:rPr>
              <a:t>p</a:t>
            </a:r>
            <a:r>
              <a:rPr lang="en-US" sz="2400" i="1" dirty="0" smtClean="0">
                <a:latin typeface="TimesLTStd-Italic"/>
              </a:rPr>
              <a:t> </a:t>
            </a:r>
            <a:r>
              <a:rPr lang="en-US" sz="2400" dirty="0" smtClean="0">
                <a:latin typeface="WWDOC01"/>
              </a:rPr>
              <a:t>- </a:t>
            </a:r>
            <a:r>
              <a:rPr lang="en-US" sz="2400" i="1" dirty="0" smtClean="0">
                <a:latin typeface="TimesLTStd-Italic"/>
              </a:rPr>
              <a:t>P</a:t>
            </a:r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V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933655" y="3503679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LTStd-Italic"/>
              </a:rPr>
              <a:t>H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 smtClean="0">
                <a:latin typeface="TimesLTStd-Italic"/>
              </a:rPr>
              <a:t>E</a:t>
            </a:r>
            <a:r>
              <a:rPr lang="en-US" sz="2400" dirty="0" smtClean="0">
                <a:latin typeface="WWDOC01"/>
              </a:rPr>
              <a:t> + </a:t>
            </a:r>
            <a:r>
              <a:rPr lang="en-US" sz="2400" i="1" dirty="0" smtClean="0">
                <a:latin typeface="TimesLTStd-Italic"/>
              </a:rPr>
              <a:t>PV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40527" y="2989167"/>
            <a:ext cx="8911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new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thermodynamic function of a system called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/>
      <p:bldP spid="8" grpId="0"/>
      <p:bldP spid="10" grpId="0" animBg="1"/>
      <p:bldP spid="3" grpId="0"/>
      <p:bldP spid="11" grpId="0"/>
      <p:bldP spid="13" grpId="0"/>
      <p:bldP spid="14" grpId="0" autoUpdateAnimBg="0"/>
      <p:bldP spid="15" grpId="0"/>
      <p:bldP spid="1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8537" y="829876"/>
            <a:ext cx="486864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Enthalpy of Chemical Reactions</a:t>
            </a:r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856" y="1396510"/>
            <a:ext cx="4386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any reaction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7786" y="19968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products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48748" y="2227731"/>
            <a:ext cx="530076" cy="13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6857" y="396025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of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reaction, </a:t>
            </a:r>
            <a:r>
              <a:rPr lang="en-US" altLang="en-US" sz="2400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between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enthalpies of the products and the enthalpies of the reactants: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56857" y="27254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Enthalpy (H)</a:t>
            </a:r>
            <a:r>
              <a:rPr lang="en-US" altLang="en-US" b="0" dirty="0"/>
              <a:t> is used to quantify the heat flow into or out of a system in a process that occurs at constant pressure.</a:t>
            </a:r>
            <a:endParaRPr lang="en-US" altLang="en-US" i="1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406811" y="5190744"/>
            <a:ext cx="4759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= </a:t>
            </a:r>
            <a:r>
              <a:rPr lang="en-US" altLang="en-US" b="0" i="1" dirty="0"/>
              <a:t>H</a:t>
            </a:r>
            <a:r>
              <a:rPr lang="en-US" altLang="en-US" b="0" dirty="0"/>
              <a:t> (products) – </a:t>
            </a:r>
            <a:r>
              <a:rPr lang="en-US" altLang="en-US" b="0" i="1" dirty="0"/>
              <a:t>H</a:t>
            </a:r>
            <a:r>
              <a:rPr lang="en-US" altLang="en-US" b="0" dirty="0"/>
              <a:t> (reactants)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33069" y="6009272"/>
            <a:ext cx="83601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>
                <a:latin typeface="Symbol" pitchFamily="18" charset="2"/>
              </a:rPr>
              <a:t>D</a:t>
            </a:r>
            <a:r>
              <a:rPr lang="en-US" altLang="en-US" sz="2000" b="0" i="1" dirty="0"/>
              <a:t>H</a:t>
            </a:r>
            <a:r>
              <a:rPr lang="en-US" altLang="en-US" sz="2000" b="0" dirty="0"/>
              <a:t> = heat given off or absorbed during a reaction </a:t>
            </a:r>
            <a:r>
              <a:rPr lang="en-US" altLang="en-US" sz="2000" dirty="0"/>
              <a:t>at constant pressure</a:t>
            </a:r>
          </a:p>
        </p:txBody>
      </p:sp>
    </p:spTree>
    <p:extLst>
      <p:ext uri="{BB962C8B-B14F-4D97-AF65-F5344CB8AC3E}">
        <p14:creationId xmlns:p14="http://schemas.microsoft.com/office/powerpoint/2010/main" val="22008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utoUpdateAnimBg="0"/>
      <p:bldP spid="2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06763" y="6107602"/>
            <a:ext cx="2180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 err="1"/>
              <a:t>H</a:t>
            </a:r>
            <a:r>
              <a:rPr lang="en-US" altLang="en-US" sz="2000" b="0" baseline="-25000" dirty="0" err="1"/>
              <a:t>products</a:t>
            </a:r>
            <a:r>
              <a:rPr lang="en-US" altLang="en-US" sz="2000" b="0" baseline="-25000" dirty="0"/>
              <a:t> </a:t>
            </a:r>
            <a:r>
              <a:rPr lang="en-US" altLang="en-US" sz="2000" b="0" dirty="0"/>
              <a:t>&lt; </a:t>
            </a:r>
            <a:r>
              <a:rPr lang="en-US" altLang="en-US" sz="2000" b="0" i="1" dirty="0" err="1"/>
              <a:t>H</a:t>
            </a:r>
            <a:r>
              <a:rPr lang="en-US" altLang="en-US" sz="2000" b="0" baseline="-25000" dirty="0" err="1"/>
              <a:t>reactants</a:t>
            </a:r>
            <a:endParaRPr lang="en-US" altLang="en-US" sz="2000" b="0" i="1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87930" y="6107602"/>
            <a:ext cx="2180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/>
              <a:t>H</a:t>
            </a:r>
            <a:r>
              <a:rPr lang="en-US" altLang="en-US" sz="2000" b="0" baseline="-25000"/>
              <a:t>products </a:t>
            </a:r>
            <a:r>
              <a:rPr lang="en-US" altLang="en-US" sz="2000" b="0"/>
              <a:t>&gt; </a:t>
            </a:r>
            <a:r>
              <a:rPr lang="en-US" altLang="en-US" sz="2000" b="0" i="1"/>
              <a:t>H</a:t>
            </a:r>
            <a:r>
              <a:rPr lang="en-US" altLang="en-US" sz="2000" b="0" baseline="-25000"/>
              <a:t>reactants</a:t>
            </a:r>
            <a:endParaRPr lang="en-US" altLang="en-US" sz="2000" b="0" i="1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1" y="2585142"/>
            <a:ext cx="3469367" cy="340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66" y="2585143"/>
            <a:ext cx="4192353" cy="340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400465"/>
            <a:ext cx="45328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endothermic process 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algn="just">
              <a:lnSpc>
                <a:spcPct val="150000"/>
              </a:lnSpc>
            </a:pP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positive (that is, </a:t>
            </a: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0).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8537" y="829876"/>
            <a:ext cx="486864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Enthalpy of Chemical Reactions</a:t>
            </a:r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9502" y="1400465"/>
            <a:ext cx="42911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exothermic </a:t>
            </a: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7338" algn="just">
              <a:lnSpc>
                <a:spcPct val="150000"/>
              </a:lnSpc>
            </a:pP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negative (that is, </a:t>
            </a: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0).</a:t>
            </a:r>
          </a:p>
        </p:txBody>
      </p:sp>
    </p:spTree>
    <p:extLst>
      <p:ext uri="{BB962C8B-B14F-4D97-AF65-F5344CB8AC3E}">
        <p14:creationId xmlns:p14="http://schemas.microsoft.com/office/powerpoint/2010/main" val="21895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2335211" y="6270080"/>
            <a:ext cx="5665788" cy="469900"/>
            <a:chOff x="1450" y="3648"/>
            <a:chExt cx="3569" cy="296"/>
          </a:xfrm>
        </p:grpSpPr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dirty="0"/>
                  <a:t>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s</a:t>
                </a:r>
                <a:r>
                  <a:rPr lang="en-US" altLang="en-US" sz="2000" b="0" dirty="0"/>
                  <a:t>)</a:t>
                </a:r>
                <a:r>
                  <a:rPr lang="en-US" altLang="en-US" b="0" dirty="0"/>
                  <a:t>          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l</a:t>
                </a:r>
                <a:r>
                  <a:rPr lang="en-US" altLang="en-US" sz="2000" b="0" dirty="0"/>
                  <a:t>)</a:t>
                </a:r>
                <a:endParaRPr lang="en-US" altLang="en-US" b="0" dirty="0"/>
              </a:p>
            </p:txBody>
          </p:sp>
        </p:grp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6.01 kJ/mol</a:t>
              </a:r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312100" y="3602251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System absorbs heat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312100" y="4338851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Endothermic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312100" y="5075451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H</a:t>
            </a:r>
            <a:r>
              <a:rPr lang="en-US" altLang="en-US" b="0"/>
              <a:t> &gt; 0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363786" y="3547518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53832" y="5666771"/>
            <a:ext cx="84087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/>
              <a:t>6.01 kJ are absorbed for every 1 mole of ice that melts at 0</a:t>
            </a:r>
            <a:r>
              <a:rPr lang="en-US" altLang="en-US" sz="2000" b="0" baseline="30000" dirty="0"/>
              <a:t>0</a:t>
            </a:r>
            <a:r>
              <a:rPr lang="en-US" altLang="en-US" sz="2000" b="0" dirty="0"/>
              <a:t>C and 1 atm.</a:t>
            </a: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5383211" y="6201001"/>
            <a:ext cx="2743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2" y="2494939"/>
            <a:ext cx="3238002" cy="31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32286" y="2741554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solidFill>
                  <a:srgbClr val="0070C0"/>
                </a:solidFill>
              </a:rPr>
              <a:t>Is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b="0" i="1" dirty="0">
                <a:solidFill>
                  <a:srgbClr val="0070C0"/>
                </a:solidFill>
              </a:rPr>
              <a:t>H</a:t>
            </a:r>
            <a:r>
              <a:rPr lang="en-US" altLang="en-US" b="0" dirty="0">
                <a:solidFill>
                  <a:srgbClr val="0070C0"/>
                </a:solidFill>
              </a:rPr>
              <a:t> negative or positive?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5796" y="1186660"/>
            <a:ext cx="889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Thermochemical equations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show the enthalpy changes as well as the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mass relationships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0" grpId="0" autoUpdateAnimBg="0"/>
      <p:bldP spid="22" grpId="0" autoUpdateAnimBg="0"/>
      <p:bldP spid="23" grpId="0" animBg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435316" y="6139134"/>
            <a:ext cx="8356600" cy="469900"/>
            <a:chOff x="139" y="3688"/>
            <a:chExt cx="5264" cy="296"/>
          </a:xfrm>
        </p:grpSpPr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139" y="3696"/>
              <a:ext cx="3460" cy="288"/>
              <a:chOff x="157" y="3888"/>
              <a:chExt cx="3460" cy="288"/>
            </a:xfrm>
          </p:grpSpPr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>
                <a:off x="1688" y="4048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157" y="3888"/>
                <a:ext cx="34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/>
                  <a:t>CH</a:t>
                </a:r>
                <a:r>
                  <a:rPr lang="en-US" altLang="en-US" b="0" baseline="-25000"/>
                  <a:t>4</a:t>
                </a:r>
                <a:r>
                  <a:rPr lang="en-US" altLang="en-US" b="0"/>
                  <a:t>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g</a:t>
                </a:r>
                <a:r>
                  <a:rPr lang="en-US" altLang="en-US" sz="2000" b="0"/>
                  <a:t>) </a:t>
                </a:r>
                <a:r>
                  <a:rPr lang="en-US" altLang="en-US" b="0"/>
                  <a:t>+ 2O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g)</a:t>
                </a:r>
                <a:r>
                  <a:rPr lang="en-US" altLang="en-US" b="0"/>
                  <a:t>         CO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g)</a:t>
                </a:r>
                <a:r>
                  <a:rPr lang="en-US" altLang="en-US" b="0" i="1"/>
                  <a:t> + </a:t>
                </a:r>
                <a:r>
                  <a:rPr lang="en-US" altLang="en-US" b="0"/>
                  <a:t>2H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l</a:t>
                </a:r>
                <a:r>
                  <a:rPr lang="en-US" altLang="en-US" sz="2000" b="0"/>
                  <a:t>)</a:t>
                </a:r>
                <a:endParaRPr lang="en-US" altLang="en-US" b="0"/>
              </a:p>
            </p:txBody>
          </p:sp>
        </p:grp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3660" y="3688"/>
              <a:ext cx="17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-890.4 kJ/mol</a:t>
              </a:r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821578" y="1842051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solidFill>
                  <a:srgbClr val="0070C0"/>
                </a:solidFill>
              </a:rPr>
              <a:t>Is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b="0" i="1" dirty="0">
                <a:solidFill>
                  <a:srgbClr val="0070C0"/>
                </a:solidFill>
              </a:rPr>
              <a:t>H</a:t>
            </a:r>
            <a:r>
              <a:rPr lang="en-US" altLang="en-US" b="0" dirty="0">
                <a:solidFill>
                  <a:srgbClr val="0070C0"/>
                </a:solidFill>
              </a:rPr>
              <a:t> negative or positive?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821578" y="2578651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System gives off heat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821578" y="3315251"/>
            <a:ext cx="170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Exothermic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4821578" y="4051851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H</a:t>
            </a:r>
            <a:r>
              <a:rPr lang="en-US" altLang="en-US" b="0"/>
              <a:t> &lt; 0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35316" y="4976499"/>
            <a:ext cx="8528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/>
              <a:t>890.4 kJ are released for every 1 mole of methane that is combusted at 25</a:t>
            </a:r>
            <a:r>
              <a:rPr lang="en-US" altLang="en-US" sz="2000" b="0" baseline="30000" dirty="0"/>
              <a:t>0</a:t>
            </a:r>
            <a:r>
              <a:rPr lang="en-US" altLang="en-US" sz="2000" b="0" dirty="0"/>
              <a:t>C and 1 atm.</a:t>
            </a:r>
          </a:p>
        </p:txBody>
      </p:sp>
      <p:sp>
        <p:nvSpPr>
          <p:cNvPr id="38" name="Oval 15"/>
          <p:cNvSpPr>
            <a:spLocks noChangeArrowheads="1"/>
          </p:cNvSpPr>
          <p:nvPr/>
        </p:nvSpPr>
        <p:spPr bwMode="auto">
          <a:xfrm>
            <a:off x="5921716" y="6037534"/>
            <a:ext cx="2946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2536372" y="3423421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2" y="1720341"/>
            <a:ext cx="3733800" cy="303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</p:spTree>
    <p:extLst>
      <p:ext uri="{BB962C8B-B14F-4D97-AF65-F5344CB8AC3E}">
        <p14:creationId xmlns:p14="http://schemas.microsoft.com/office/powerpoint/2010/main" val="25702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utoUpdateAnimBg="0"/>
      <p:bldP spid="35" grpId="0" autoUpdateAnimBg="0"/>
      <p:bldP spid="36" grpId="0" autoUpdateAnimBg="0"/>
      <p:bldP spid="37" grpId="0" autoUpdateAnimBg="0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2070781" y="2581644"/>
            <a:ext cx="5665787" cy="469900"/>
            <a:chOff x="1450" y="3648"/>
            <a:chExt cx="3569" cy="296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20" name="Line 4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/>
                  <a:t>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s</a:t>
                </a:r>
                <a:r>
                  <a:rPr lang="en-US" altLang="en-US" sz="2000" b="0"/>
                  <a:t>)</a:t>
                </a:r>
                <a:r>
                  <a:rPr lang="en-US" altLang="en-US" b="0"/>
                  <a:t>          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l</a:t>
                </a:r>
                <a:r>
                  <a:rPr lang="en-US" altLang="en-US" sz="2000" b="0"/>
                  <a:t>)</a:t>
                </a:r>
                <a:endParaRPr lang="en-US" altLang="en-US" b="0"/>
              </a:p>
            </p:txBody>
          </p:sp>
        </p:grp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6.01 kJ/mol</a:t>
              </a:r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48343" y="1284693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0" dirty="0"/>
              <a:t>The stoichiometric coefficients always refer to the number of moles of a substance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48343" y="3420836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0" dirty="0"/>
              <a:t>If you reverse a reaction, the sign of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changes</a:t>
            </a:r>
          </a:p>
        </p:txBody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2062843" y="3951061"/>
            <a:ext cx="5784850" cy="519113"/>
            <a:chOff x="1450" y="3619"/>
            <a:chExt cx="3644" cy="327"/>
          </a:xfrm>
        </p:grpSpPr>
        <p:grpSp>
          <p:nvGrpSpPr>
            <p:cNvPr id="41" name="Group 11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/>
                  <a:t>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l</a:t>
                </a:r>
                <a:r>
                  <a:rPr lang="en-US" altLang="en-US" sz="2000" b="0"/>
                  <a:t>)</a:t>
                </a:r>
                <a:r>
                  <a:rPr lang="en-US" altLang="en-US" b="0"/>
                  <a:t>          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s</a:t>
                </a:r>
                <a:r>
                  <a:rPr lang="en-US" altLang="en-US" sz="2000" b="0"/>
                  <a:t>)</a:t>
                </a:r>
                <a:endParaRPr lang="en-US" altLang="en-US" b="0"/>
              </a:p>
            </p:txBody>
          </p:sp>
        </p:grp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3447" y="3619"/>
              <a:ext cx="16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</a:t>
              </a:r>
              <a:r>
                <a:rPr lang="en-US" altLang="en-US" sz="2800" b="0">
                  <a:solidFill>
                    <a:srgbClr val="FF0000"/>
                  </a:solidFill>
                </a:rPr>
                <a:t>-</a:t>
              </a:r>
              <a:r>
                <a:rPr lang="en-US" altLang="en-US" b="0">
                  <a:solidFill>
                    <a:srgbClr val="FF0000"/>
                  </a:solidFill>
                </a:rPr>
                <a:t>6.01</a:t>
              </a:r>
              <a:r>
                <a:rPr lang="en-US" altLang="en-US" b="0"/>
                <a:t> kJ/mol</a:t>
              </a:r>
            </a:p>
          </p:txBody>
        </p:sp>
      </p:grp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348343" y="4706573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0" dirty="0"/>
              <a:t>If you multiply both sides of the equation by a factor </a:t>
            </a:r>
            <a:r>
              <a:rPr lang="en-US" altLang="en-US" b="0" i="1" dirty="0"/>
              <a:t>n</a:t>
            </a:r>
            <a:r>
              <a:rPr lang="en-US" altLang="en-US" b="0" dirty="0"/>
              <a:t>, then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must change by the same factor </a:t>
            </a:r>
            <a:r>
              <a:rPr lang="en-US" altLang="en-US" b="0" i="1" dirty="0"/>
              <a:t>n</a:t>
            </a:r>
            <a:r>
              <a:rPr lang="en-US" altLang="en-US" b="0" dirty="0"/>
              <a:t>.</a:t>
            </a:r>
          </a:p>
        </p:txBody>
      </p:sp>
      <p:grpSp>
        <p:nvGrpSpPr>
          <p:cNvPr id="46" name="Group 16"/>
          <p:cNvGrpSpPr>
            <a:grpSpLocks/>
          </p:cNvGrpSpPr>
          <p:nvPr/>
        </p:nvGrpSpPr>
        <p:grpSpPr bwMode="auto">
          <a:xfrm>
            <a:off x="1581037" y="6091052"/>
            <a:ext cx="6688138" cy="469900"/>
            <a:chOff x="1344" y="3648"/>
            <a:chExt cx="4213" cy="296"/>
          </a:xfrm>
        </p:grpSpPr>
        <p:grpSp>
          <p:nvGrpSpPr>
            <p:cNvPr id="47" name="Group 17"/>
            <p:cNvGrpSpPr>
              <a:grpSpLocks/>
            </p:cNvGrpSpPr>
            <p:nvPr/>
          </p:nvGrpSpPr>
          <p:grpSpPr bwMode="auto">
            <a:xfrm>
              <a:off x="1344" y="3656"/>
              <a:ext cx="2012" cy="288"/>
              <a:chOff x="868" y="3504"/>
              <a:chExt cx="2012" cy="288"/>
            </a:xfrm>
          </p:grpSpPr>
          <p:sp>
            <p:nvSpPr>
              <p:cNvPr id="49" name="Line 18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19"/>
              <p:cNvSpPr txBox="1">
                <a:spLocks noChangeArrowheads="1"/>
              </p:cNvSpPr>
              <p:nvPr/>
            </p:nvSpPr>
            <p:spPr bwMode="auto">
              <a:xfrm>
                <a:off x="868" y="3504"/>
                <a:ext cx="20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dirty="0"/>
                  <a:t>2H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s</a:t>
                </a:r>
                <a:r>
                  <a:rPr lang="en-US" altLang="en-US" sz="2000" b="0" dirty="0"/>
                  <a:t>)</a:t>
                </a:r>
                <a:r>
                  <a:rPr lang="en-US" altLang="en-US" b="0" dirty="0"/>
                  <a:t>          2H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l</a:t>
                </a:r>
                <a:r>
                  <a:rPr lang="en-US" altLang="en-US" sz="2000" b="0" dirty="0"/>
                  <a:t>)</a:t>
                </a:r>
                <a:endParaRPr lang="en-US" altLang="en-US" b="0" dirty="0"/>
              </a:p>
            </p:txBody>
          </p:sp>
        </p:grp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3447" y="3648"/>
              <a:ext cx="21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</a:t>
              </a:r>
              <a:r>
                <a:rPr lang="en-US" altLang="en-US" b="0">
                  <a:solidFill>
                    <a:srgbClr val="FF0000"/>
                  </a:solidFill>
                </a:rPr>
                <a:t>2 x </a:t>
              </a:r>
              <a:r>
                <a:rPr lang="en-US" altLang="en-US" b="0"/>
                <a:t>6.01</a:t>
              </a:r>
              <a:r>
                <a:rPr lang="en-US" altLang="en-US" b="0">
                  <a:solidFill>
                    <a:srgbClr val="FF0000"/>
                  </a:solidFill>
                </a:rPr>
                <a:t> </a:t>
              </a:r>
              <a:r>
                <a:rPr lang="en-US" altLang="en-US" b="0"/>
                <a:t>= 12.0 kJ</a:t>
              </a:r>
            </a:p>
          </p:txBody>
        </p:sp>
      </p:grpSp>
      <p:sp>
        <p:nvSpPr>
          <p:cNvPr id="51" name="Oval 22"/>
          <p:cNvSpPr>
            <a:spLocks noChangeArrowheads="1"/>
          </p:cNvSpPr>
          <p:nvPr/>
        </p:nvSpPr>
        <p:spPr bwMode="auto">
          <a:xfrm>
            <a:off x="2710543" y="4087586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Oval 23"/>
          <p:cNvSpPr>
            <a:spLocks noChangeArrowheads="1"/>
          </p:cNvSpPr>
          <p:nvPr/>
        </p:nvSpPr>
        <p:spPr bwMode="auto">
          <a:xfrm>
            <a:off x="4463143" y="4087586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</p:spTree>
    <p:extLst>
      <p:ext uri="{BB962C8B-B14F-4D97-AF65-F5344CB8AC3E}">
        <p14:creationId xmlns:p14="http://schemas.microsoft.com/office/powerpoint/2010/main" val="36788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45" grpId="0" autoUpdateAnimBg="0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79" name="Group 3"/>
          <p:cNvGrpSpPr>
            <a:grpSpLocks/>
          </p:cNvGrpSpPr>
          <p:nvPr/>
        </p:nvGrpSpPr>
        <p:grpSpPr bwMode="auto">
          <a:xfrm>
            <a:off x="1961924" y="2507695"/>
            <a:ext cx="5665787" cy="469900"/>
            <a:chOff x="1450" y="3648"/>
            <a:chExt cx="3569" cy="296"/>
          </a:xfrm>
        </p:grpSpPr>
        <p:grpSp>
          <p:nvGrpSpPr>
            <p:cNvPr id="80" name="Group 4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3" name="Text Box 6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         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6.01 kJ/mol</a:t>
              </a:r>
            </a:p>
          </p:txBody>
        </p:sp>
      </p:grp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304800" y="1282522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The physical states of all reactants and products must be specified in thermochemical equations.</a:t>
            </a:r>
          </a:p>
        </p:txBody>
      </p:sp>
      <p:grpSp>
        <p:nvGrpSpPr>
          <p:cNvPr id="86" name="Group 28"/>
          <p:cNvGrpSpPr>
            <a:grpSpLocks/>
          </p:cNvGrpSpPr>
          <p:nvPr/>
        </p:nvGrpSpPr>
        <p:grpSpPr bwMode="auto">
          <a:xfrm>
            <a:off x="1947636" y="3101420"/>
            <a:ext cx="5672138" cy="469900"/>
            <a:chOff x="1446" y="3648"/>
            <a:chExt cx="3573" cy="296"/>
          </a:xfrm>
        </p:grpSpPr>
        <p:grpSp>
          <p:nvGrpSpPr>
            <p:cNvPr id="87" name="Group 29"/>
            <p:cNvGrpSpPr>
              <a:grpSpLocks/>
            </p:cNvGrpSpPr>
            <p:nvPr/>
          </p:nvGrpSpPr>
          <p:grpSpPr bwMode="auto">
            <a:xfrm>
              <a:off x="1446" y="3656"/>
              <a:ext cx="1807" cy="288"/>
              <a:chOff x="970" y="3504"/>
              <a:chExt cx="1807" cy="288"/>
            </a:xfrm>
          </p:grpSpPr>
          <p:sp>
            <p:nvSpPr>
              <p:cNvPr id="89" name="Line 30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0" name="Text Box 31"/>
              <p:cNvSpPr txBox="1">
                <a:spLocks noChangeArrowheads="1"/>
              </p:cNvSpPr>
              <p:nvPr/>
            </p:nvSpPr>
            <p:spPr bwMode="auto">
              <a:xfrm>
                <a:off x="970" y="3504"/>
                <a:ext cx="180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         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g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44.0 kJ/mol</a:t>
              </a:r>
            </a:p>
          </p:txBody>
        </p:sp>
      </p:grpSp>
      <p:grpSp>
        <p:nvGrpSpPr>
          <p:cNvPr id="91" name="Group 35"/>
          <p:cNvGrpSpPr>
            <a:grpSpLocks/>
          </p:cNvGrpSpPr>
          <p:nvPr/>
        </p:nvGrpSpPr>
        <p:grpSpPr bwMode="auto">
          <a:xfrm>
            <a:off x="2627086" y="3190320"/>
            <a:ext cx="2146300" cy="381000"/>
            <a:chOff x="1696" y="1680"/>
            <a:chExt cx="1352" cy="240"/>
          </a:xfrm>
        </p:grpSpPr>
        <p:sp>
          <p:nvSpPr>
            <p:cNvPr id="92" name="Oval 33"/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Oval 34"/>
            <p:cNvSpPr>
              <a:spLocks noChangeArrowheads="1"/>
            </p:cNvSpPr>
            <p:nvPr/>
          </p:nvSpPr>
          <p:spPr bwMode="auto">
            <a:xfrm>
              <a:off x="2808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94" name="Group 36"/>
          <p:cNvGrpSpPr>
            <a:grpSpLocks/>
          </p:cNvGrpSpPr>
          <p:nvPr/>
        </p:nvGrpSpPr>
        <p:grpSpPr bwMode="auto">
          <a:xfrm>
            <a:off x="2665186" y="2593420"/>
            <a:ext cx="2146300" cy="381000"/>
            <a:chOff x="1696" y="1680"/>
            <a:chExt cx="1352" cy="240"/>
          </a:xfrm>
        </p:grpSpPr>
        <p:sp>
          <p:nvSpPr>
            <p:cNvPr id="95" name="Oval 37"/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6" name="Oval 38"/>
            <p:cNvSpPr>
              <a:spLocks noChangeArrowheads="1"/>
            </p:cNvSpPr>
            <p:nvPr/>
          </p:nvSpPr>
          <p:spPr bwMode="auto">
            <a:xfrm>
              <a:off x="2808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459788" y="4202589"/>
            <a:ext cx="82361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much heat is evolved when 266 g of white phosphorus (P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4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) burn in air?</a:t>
            </a:r>
          </a:p>
        </p:txBody>
      </p:sp>
      <p:grpSp>
        <p:nvGrpSpPr>
          <p:cNvPr id="47" name="Group 45"/>
          <p:cNvGrpSpPr>
            <a:grpSpLocks/>
          </p:cNvGrpSpPr>
          <p:nvPr/>
        </p:nvGrpSpPr>
        <p:grpSpPr bwMode="auto">
          <a:xfrm>
            <a:off x="1103356" y="5175893"/>
            <a:ext cx="6972300" cy="457200"/>
            <a:chOff x="687" y="2640"/>
            <a:chExt cx="4392" cy="288"/>
          </a:xfrm>
        </p:grpSpPr>
        <p:sp>
          <p:nvSpPr>
            <p:cNvPr id="48" name="Text Box 43"/>
            <p:cNvSpPr txBox="1">
              <a:spLocks noChangeArrowheads="1"/>
            </p:cNvSpPr>
            <p:nvPr/>
          </p:nvSpPr>
          <p:spPr bwMode="auto">
            <a:xfrm>
              <a:off x="687" y="2640"/>
              <a:ext cx="4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+ 5O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 P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10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-3013 kJ/mol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2048" y="2792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1753822" y="5989713"/>
            <a:ext cx="115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266 g P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4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1" name="Group 57"/>
          <p:cNvGrpSpPr>
            <a:grpSpLocks/>
          </p:cNvGrpSpPr>
          <p:nvPr/>
        </p:nvGrpSpPr>
        <p:grpSpPr bwMode="auto">
          <a:xfrm>
            <a:off x="2836497" y="5775400"/>
            <a:ext cx="1641475" cy="804863"/>
            <a:chOff x="1216" y="3312"/>
            <a:chExt cx="1034" cy="507"/>
          </a:xfrm>
        </p:grpSpPr>
        <p:grpSp>
          <p:nvGrpSpPr>
            <p:cNvPr id="52" name="Group 53"/>
            <p:cNvGrpSpPr>
              <a:grpSpLocks/>
            </p:cNvGrpSpPr>
            <p:nvPr/>
          </p:nvGrpSpPr>
          <p:grpSpPr bwMode="auto">
            <a:xfrm>
              <a:off x="1392" y="3312"/>
              <a:ext cx="858" cy="507"/>
              <a:chOff x="1584" y="3583"/>
              <a:chExt cx="858" cy="507"/>
            </a:xfrm>
          </p:grpSpPr>
          <p:sp>
            <p:nvSpPr>
              <p:cNvPr id="54" name="Text Box 47"/>
              <p:cNvSpPr txBox="1">
                <a:spLocks noChangeArrowheads="1"/>
              </p:cNvSpPr>
              <p:nvPr/>
            </p:nvSpPr>
            <p:spPr bwMode="auto">
              <a:xfrm>
                <a:off x="1655" y="3583"/>
                <a:ext cx="7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P</a:t>
                </a:r>
                <a:r>
                  <a:rPr kumimoji="0" lang="en-US" alt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5" name="Text Box 48"/>
              <p:cNvSpPr txBox="1">
                <a:spLocks noChangeArrowheads="1"/>
              </p:cNvSpPr>
              <p:nvPr/>
            </p:nvSpPr>
            <p:spPr bwMode="auto">
              <a:xfrm>
                <a:off x="1584" y="3840"/>
                <a:ext cx="85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123.9 g P</a:t>
                </a:r>
                <a:r>
                  <a:rPr kumimoji="0" lang="en-US" alt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>
                <a:off x="1629" y="3840"/>
                <a:ext cx="76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53" name="Text Box 55"/>
            <p:cNvSpPr txBox="1">
              <a:spLocks noChangeArrowheads="1"/>
            </p:cNvSpPr>
            <p:nvPr/>
          </p:nvSpPr>
          <p:spPr bwMode="auto">
            <a:xfrm>
              <a:off x="1216" y="34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7" name="Group 58"/>
          <p:cNvGrpSpPr>
            <a:grpSpLocks/>
          </p:cNvGrpSpPr>
          <p:nvPr/>
        </p:nvGrpSpPr>
        <p:grpSpPr bwMode="auto">
          <a:xfrm>
            <a:off x="4447810" y="5813500"/>
            <a:ext cx="1411287" cy="750888"/>
            <a:chOff x="2992" y="3511"/>
            <a:chExt cx="889" cy="473"/>
          </a:xfrm>
        </p:grpSpPr>
        <p:grpSp>
          <p:nvGrpSpPr>
            <p:cNvPr id="58" name="Group 54"/>
            <p:cNvGrpSpPr>
              <a:grpSpLocks/>
            </p:cNvGrpSpPr>
            <p:nvPr/>
          </p:nvGrpSpPr>
          <p:grpSpPr bwMode="auto">
            <a:xfrm>
              <a:off x="3165" y="3511"/>
              <a:ext cx="716" cy="473"/>
              <a:chOff x="3165" y="3511"/>
              <a:chExt cx="716" cy="473"/>
            </a:xfrm>
          </p:grpSpPr>
          <p:sp>
            <p:nvSpPr>
              <p:cNvPr id="60" name="Text Box 49"/>
              <p:cNvSpPr txBox="1">
                <a:spLocks noChangeArrowheads="1"/>
              </p:cNvSpPr>
              <p:nvPr/>
            </p:nvSpPr>
            <p:spPr bwMode="auto">
              <a:xfrm>
                <a:off x="3185" y="3511"/>
                <a:ext cx="6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3013 kJ</a:t>
                </a:r>
              </a:p>
            </p:txBody>
          </p:sp>
          <p:sp>
            <p:nvSpPr>
              <p:cNvPr id="61" name="Text Box 50"/>
              <p:cNvSpPr txBox="1">
                <a:spLocks noChangeArrowheads="1"/>
              </p:cNvSpPr>
              <p:nvPr/>
            </p:nvSpPr>
            <p:spPr bwMode="auto">
              <a:xfrm>
                <a:off x="3165" y="3734"/>
                <a:ext cx="7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P</a:t>
                </a:r>
                <a:r>
                  <a:rPr kumimoji="0" lang="en-US" alt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2" name="Line 52"/>
              <p:cNvSpPr>
                <a:spLocks noChangeShapeType="1"/>
              </p:cNvSpPr>
              <p:nvPr/>
            </p:nvSpPr>
            <p:spPr bwMode="auto">
              <a:xfrm>
                <a:off x="3211" y="3744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2992" y="359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5782897" y="5978600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6470 kJ</a:t>
            </a:r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V="1">
            <a:off x="2287222" y="60548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 flipV="1">
            <a:off x="3823922" y="62453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 flipV="1">
            <a:off x="3582622" y="58262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 flipV="1">
            <a:off x="5093922" y="61945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autoUpdateAnimBg="0"/>
      <p:bldP spid="63" grpId="0" autoUpdateAnimBg="0"/>
      <p:bldP spid="64" grpId="0" animBg="1"/>
      <p:bldP spid="65" grpId="0" animBg="1"/>
      <p:bldP spid="66" grpId="0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45" name="Group 5"/>
          <p:cNvGrpSpPr>
            <a:grpSpLocks/>
          </p:cNvGrpSpPr>
          <p:nvPr/>
        </p:nvGrpSpPr>
        <p:grpSpPr bwMode="auto">
          <a:xfrm>
            <a:off x="1038226" y="1309354"/>
            <a:ext cx="7446962" cy="400050"/>
            <a:chOff x="408" y="460"/>
            <a:chExt cx="4691" cy="252"/>
          </a:xfrm>
        </p:grpSpPr>
        <p:sp>
          <p:nvSpPr>
            <p:cNvPr id="46" name="Text Box 3"/>
            <p:cNvSpPr txBox="1">
              <a:spLocks noChangeArrowheads="1"/>
            </p:cNvSpPr>
            <p:nvPr/>
          </p:nvSpPr>
          <p:spPr bwMode="auto">
            <a:xfrm>
              <a:off x="408" y="460"/>
              <a:ext cx="46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 dirty="0"/>
                <a:t>2Na (</a:t>
              </a:r>
              <a:r>
                <a:rPr lang="en-US" altLang="en-US" sz="2000" b="0" i="1" dirty="0"/>
                <a:t>s</a:t>
              </a:r>
              <a:r>
                <a:rPr lang="en-US" altLang="en-US" sz="2000" b="0" dirty="0"/>
                <a:t>) + 2H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O (</a:t>
              </a:r>
              <a:r>
                <a:rPr lang="en-US" altLang="en-US" sz="2000" b="0" i="1" dirty="0"/>
                <a:t>l</a:t>
              </a:r>
              <a:r>
                <a:rPr lang="en-US" altLang="en-US" sz="2000" b="0" dirty="0"/>
                <a:t>)        2NaOH (</a:t>
              </a:r>
              <a:r>
                <a:rPr lang="en-US" altLang="en-US" sz="2000" b="0" i="1" dirty="0" err="1"/>
                <a:t>aq</a:t>
              </a:r>
              <a:r>
                <a:rPr lang="en-US" altLang="en-US" sz="2000" b="0" dirty="0"/>
                <a:t>) + H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 (</a:t>
              </a:r>
              <a:r>
                <a:rPr lang="en-US" altLang="en-US" sz="2000" b="0" i="1" dirty="0"/>
                <a:t>g</a:t>
              </a:r>
              <a:r>
                <a:rPr lang="en-US" altLang="en-US" sz="2000" b="0" dirty="0"/>
                <a:t>)  </a:t>
              </a:r>
              <a:r>
                <a:rPr lang="en-US" altLang="en-US" sz="2000" b="0" dirty="0">
                  <a:latin typeface="Symbol" pitchFamily="18" charset="2"/>
                </a:rPr>
                <a:t>D</a:t>
              </a:r>
              <a:r>
                <a:rPr lang="en-US" altLang="en-US" sz="2000" b="0" dirty="0"/>
                <a:t>H = -367.5 kJ/</a:t>
              </a:r>
              <a:r>
                <a:rPr lang="en-US" altLang="en-US" sz="2000" b="0" dirty="0" err="1"/>
                <a:t>mol</a:t>
              </a:r>
              <a:endParaRPr lang="en-US" altLang="en-US" sz="2000" b="0" dirty="0"/>
            </a:p>
          </p:txBody>
        </p:sp>
        <p:sp>
          <p:nvSpPr>
            <p:cNvPr id="47" name="Line 4"/>
            <p:cNvSpPr>
              <a:spLocks noChangeShapeType="1"/>
            </p:cNvSpPr>
            <p:nvPr/>
          </p:nvSpPr>
          <p:spPr bwMode="auto">
            <a:xfrm>
              <a:off x="1760" y="60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346903" y="1806333"/>
            <a:ext cx="19431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>
                <a:latin typeface="Symbol" pitchFamily="18" charset="2"/>
              </a:rPr>
              <a:t>D</a:t>
            </a:r>
            <a:r>
              <a:rPr lang="en-US" altLang="en-US" sz="2000" b="0" i="1"/>
              <a:t>E</a:t>
            </a:r>
            <a:r>
              <a:rPr lang="en-US" altLang="en-US" sz="2000" b="0"/>
              <a:t> = </a:t>
            </a:r>
            <a:r>
              <a:rPr lang="en-US" altLang="en-US" sz="2000" b="0">
                <a:latin typeface="Symbol" pitchFamily="18" charset="2"/>
              </a:rPr>
              <a:t>D</a:t>
            </a:r>
            <a:r>
              <a:rPr lang="en-US" altLang="en-US" sz="2000" b="0" i="1"/>
              <a:t>H </a:t>
            </a:r>
            <a:r>
              <a:rPr lang="en-US" altLang="en-US" sz="2000" b="0"/>
              <a:t>- </a:t>
            </a:r>
            <a:r>
              <a:rPr lang="en-US" altLang="en-US" sz="2000" b="0" i="1"/>
              <a:t>P</a:t>
            </a:r>
            <a:r>
              <a:rPr lang="en-US" altLang="en-US" sz="2000" b="0">
                <a:latin typeface="Symbol" pitchFamily="18" charset="2"/>
              </a:rPr>
              <a:t>D</a:t>
            </a:r>
            <a:r>
              <a:rPr lang="en-US" altLang="en-US" sz="2000" b="0" i="1"/>
              <a:t>V 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861503" y="1819033"/>
            <a:ext cx="4381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/>
              <a:t>At 25 </a:t>
            </a:r>
            <a:r>
              <a:rPr lang="en-US" altLang="en-US" sz="2000" b="0" baseline="30000"/>
              <a:t>o</a:t>
            </a:r>
            <a:r>
              <a:rPr lang="en-US" altLang="en-US" sz="2000" b="0"/>
              <a:t>C, 1 mole H</a:t>
            </a:r>
            <a:r>
              <a:rPr lang="en-US" altLang="en-US" sz="2000" b="0" baseline="-25000"/>
              <a:t>2</a:t>
            </a:r>
            <a:r>
              <a:rPr lang="en-US" altLang="en-US" sz="2000" b="0"/>
              <a:t> = 24.5 L at 1 atm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1346903" y="2312234"/>
            <a:ext cx="3559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/>
              <a:t>P</a:t>
            </a:r>
            <a:r>
              <a:rPr lang="en-US" altLang="en-US" sz="2000" b="0" i="1" dirty="0">
                <a:latin typeface="Symbol" pitchFamily="18" charset="2"/>
              </a:rPr>
              <a:t>D</a:t>
            </a:r>
            <a:r>
              <a:rPr lang="en-US" altLang="en-US" sz="2000" b="0" i="1" dirty="0"/>
              <a:t>V</a:t>
            </a:r>
            <a:r>
              <a:rPr lang="en-US" altLang="en-US" sz="2000" b="0" dirty="0"/>
              <a:t> = 1 </a:t>
            </a:r>
            <a:r>
              <a:rPr lang="en-US" altLang="en-US" sz="2000" b="0" dirty="0" err="1"/>
              <a:t>atm</a:t>
            </a:r>
            <a:r>
              <a:rPr lang="en-US" altLang="en-US" sz="2000" b="0" dirty="0"/>
              <a:t> x 24.5 L = 2.5 kJ</a:t>
            </a:r>
            <a:endParaRPr lang="en-US" altLang="en-US" sz="2000" b="0" i="1" dirty="0"/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1289209" y="2805435"/>
            <a:ext cx="5618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>
                <a:latin typeface="Symbol" pitchFamily="18" charset="2"/>
              </a:rPr>
              <a:t>D</a:t>
            </a:r>
            <a:r>
              <a:rPr lang="en-US" altLang="en-US" sz="2000" b="0" i="1"/>
              <a:t>E</a:t>
            </a:r>
            <a:r>
              <a:rPr lang="en-US" altLang="en-US" sz="2000" b="0"/>
              <a:t> = -367.5 kJ/mol – 2.5 kJ/mol = -370.0 kJ/mol</a:t>
            </a:r>
          </a:p>
        </p:txBody>
      </p:sp>
      <p:pic>
        <p:nvPicPr>
          <p:cNvPr id="52" name="Picture 15" descr="06_p2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1395945" y="4430051"/>
            <a:ext cx="2173208" cy="22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79" y="4301576"/>
            <a:ext cx="1831837" cy="24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31" y="4301576"/>
            <a:ext cx="1945173" cy="24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7668" y="796013"/>
            <a:ext cx="4338047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A Comparison of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H </a:t>
            </a:r>
            <a:r>
              <a:rPr lang="en-US" altLang="en-US" kern="0" dirty="0">
                <a:solidFill>
                  <a:srgbClr val="0070C0"/>
                </a:solidFill>
              </a:rPr>
              <a:t>and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E</a:t>
            </a:r>
            <a:endParaRPr lang="en-US" altLang="en-US" kern="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623" y="3335380"/>
            <a:ext cx="872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The reason </a:t>
            </a:r>
            <a:r>
              <a:rPr lang="en-US" altLang="en-US" sz="2000" i="1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rgbClr val="00B050"/>
                </a:solidFill>
                <a:latin typeface="TimesLTStd-Italic"/>
              </a:rPr>
              <a:t>H 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is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smaller than </a:t>
            </a:r>
            <a:r>
              <a:rPr lang="en-US" altLang="en-US" sz="2000" dirty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rgbClr val="00B050"/>
                </a:solidFill>
                <a:latin typeface="TimesLTStd-Italic"/>
              </a:rPr>
              <a:t>E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in magnitude is that some of the internal energy released is 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used to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do gas expansion work, so less heat is evolved.</a:t>
            </a:r>
            <a:endParaRPr lang="en-US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utoUpdateAnimBg="0"/>
      <p:bldP spid="49" grpId="0" autoUpdateAnimBg="0"/>
      <p:bldP spid="50" grpId="0" autoUpdateAnimBg="0"/>
      <p:bldP spid="51" grpId="0" autoUpdateAnimBg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41" y="694509"/>
            <a:ext cx="6032699" cy="603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8388" y="1980201"/>
            <a:ext cx="717132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dirty="0" smtClean="0">
                <a:latin typeface="Bodoni MT" panose="02070603080606020203" pitchFamily="18" charset="0"/>
              </a:rPr>
              <a:t>Chapter</a:t>
            </a:r>
            <a:r>
              <a:rPr lang="en-US" altLang="en-US" sz="4800" dirty="0" smtClean="0">
                <a:latin typeface="Bodoni MT" panose="02070603080606020203" pitchFamily="18" charset="0"/>
              </a:rPr>
              <a:t> 4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odoni MT" panose="02070603080606020203" pitchFamily="18" charset="0"/>
              </a:rPr>
              <a:t>Thermochemistry</a:t>
            </a:r>
            <a:endParaRPr lang="en-US" altLang="en-US" sz="66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7668" y="796013"/>
            <a:ext cx="4338047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A Comparison of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H </a:t>
            </a:r>
            <a:r>
              <a:rPr lang="en-US" altLang="en-US" kern="0" dirty="0">
                <a:solidFill>
                  <a:srgbClr val="0070C0"/>
                </a:solidFill>
              </a:rPr>
              <a:t>and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E</a:t>
            </a:r>
            <a:endParaRPr lang="en-US" altLang="en-US" kern="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474" y="1486913"/>
            <a:ext cx="8562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calculate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internal energy change of a gaseous reaction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assume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gas behavior and constant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665" y="2668598"/>
            <a:ext cx="4307383" cy="20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14086" y="783771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0070C0"/>
                </a:solidFill>
              </a:rPr>
              <a:t>specific heat</a:t>
            </a:r>
            <a:r>
              <a:rPr lang="en-US" altLang="en-US" b="0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="0" dirty="0">
                <a:solidFill>
                  <a:srgbClr val="0070C0"/>
                </a:solidFill>
              </a:rPr>
              <a:t>) </a:t>
            </a:r>
            <a:r>
              <a:rPr lang="en-US" altLang="en-US" b="0" dirty="0"/>
              <a:t>of a substance is the amount of heat (</a:t>
            </a:r>
            <a:r>
              <a:rPr lang="en-US" altLang="en-US" b="0" i="1" dirty="0"/>
              <a:t>q</a:t>
            </a:r>
            <a:r>
              <a:rPr lang="en-US" altLang="en-US" b="0" dirty="0"/>
              <a:t>) required to raise the temperature of </a:t>
            </a:r>
            <a:r>
              <a:rPr lang="en-US" altLang="en-US" dirty="0"/>
              <a:t>one gram</a:t>
            </a:r>
            <a:r>
              <a:rPr lang="en-US" altLang="en-US" b="0" dirty="0"/>
              <a:t> of the substance by </a:t>
            </a:r>
            <a:r>
              <a:rPr lang="en-US" altLang="en-US" dirty="0"/>
              <a:t>one degree</a:t>
            </a:r>
            <a:r>
              <a:rPr lang="en-US" altLang="en-US" b="0" dirty="0"/>
              <a:t> Celsius.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14086" y="2152076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0070C0"/>
                </a:solidFill>
              </a:rPr>
              <a:t>heat capacity</a:t>
            </a:r>
            <a:r>
              <a:rPr lang="en-US" altLang="en-US" b="0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C</a:t>
            </a:r>
            <a:r>
              <a:rPr lang="en-US" altLang="en-US" b="0" dirty="0">
                <a:solidFill>
                  <a:srgbClr val="0070C0"/>
                </a:solidFill>
              </a:rPr>
              <a:t>)</a:t>
            </a:r>
            <a:r>
              <a:rPr lang="en-US" altLang="en-US" b="0" dirty="0"/>
              <a:t> of a substance is the amount of heat (</a:t>
            </a:r>
            <a:r>
              <a:rPr lang="en-US" altLang="en-US" b="0" i="1" dirty="0"/>
              <a:t>q</a:t>
            </a:r>
            <a:r>
              <a:rPr lang="en-US" altLang="en-US" b="0" dirty="0"/>
              <a:t>) required to raise the temperature of </a:t>
            </a:r>
            <a:r>
              <a:rPr lang="en-US" altLang="en-US" dirty="0"/>
              <a:t>a given quantity</a:t>
            </a:r>
            <a:r>
              <a:rPr lang="en-US" altLang="en-US" b="0" dirty="0"/>
              <a:t> (</a:t>
            </a:r>
            <a:r>
              <a:rPr lang="en-US" altLang="en-US" b="0" i="1" dirty="0"/>
              <a:t>m</a:t>
            </a:r>
            <a:r>
              <a:rPr lang="en-US" altLang="en-US" b="0" dirty="0"/>
              <a:t>) of the substance by </a:t>
            </a:r>
            <a:r>
              <a:rPr lang="en-US" altLang="en-US" dirty="0"/>
              <a:t>one degree</a:t>
            </a:r>
            <a:r>
              <a:rPr lang="en-US" altLang="en-US" b="0" dirty="0"/>
              <a:t> Celsius.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636736" y="3450771"/>
            <a:ext cx="147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/>
              <a:t>C</a:t>
            </a:r>
            <a:r>
              <a:rPr lang="en-US" altLang="en-US" b="0"/>
              <a:t> = </a:t>
            </a:r>
            <a:r>
              <a:rPr lang="en-US" altLang="en-US" b="0" i="1"/>
              <a:t>m x s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684486" y="4225471"/>
            <a:ext cx="433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u="sng"/>
              <a:t>Heat (</a:t>
            </a:r>
            <a:r>
              <a:rPr lang="en-US" altLang="en-US" b="0" i="1" u="sng"/>
              <a:t>q</a:t>
            </a:r>
            <a:r>
              <a:rPr lang="en-US" altLang="en-US" b="0" u="sng"/>
              <a:t>) absorbed or released: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956074" y="4898571"/>
            <a:ext cx="2017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/>
              <a:t>q</a:t>
            </a:r>
            <a:r>
              <a:rPr lang="en-US" altLang="en-US" b="0"/>
              <a:t> = </a:t>
            </a:r>
            <a:r>
              <a:rPr lang="en-US" altLang="en-US" b="0" i="1"/>
              <a:t>m x s x </a:t>
            </a:r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t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208486" y="5431971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/>
              <a:t>q</a:t>
            </a:r>
            <a:r>
              <a:rPr lang="en-US" altLang="en-US" b="0"/>
              <a:t> = </a:t>
            </a:r>
            <a:r>
              <a:rPr lang="en-US" altLang="en-US" b="0" i="1"/>
              <a:t>C x </a:t>
            </a:r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t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929086" y="5965371"/>
            <a:ext cx="207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t</a:t>
            </a:r>
            <a:r>
              <a:rPr lang="en-US" altLang="en-US" b="0"/>
              <a:t> = </a:t>
            </a:r>
            <a:r>
              <a:rPr lang="en-US" altLang="en-US" b="0" i="1"/>
              <a:t>t</a:t>
            </a:r>
            <a:r>
              <a:rPr lang="en-US" altLang="en-US" b="0" baseline="-25000"/>
              <a:t>final</a:t>
            </a:r>
            <a:r>
              <a:rPr lang="en-US" altLang="en-US" b="0"/>
              <a:t> - </a:t>
            </a:r>
            <a:r>
              <a:rPr lang="en-US" altLang="en-US" b="0" i="1"/>
              <a:t>t</a:t>
            </a:r>
            <a:r>
              <a:rPr lang="en-US" altLang="en-US" b="0" baseline="-25000"/>
              <a:t>initial</a:t>
            </a:r>
            <a:endParaRPr lang="en-US" altLang="en-US" b="0"/>
          </a:p>
        </p:txBody>
      </p:sp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2" y="3576460"/>
            <a:ext cx="1845491" cy="327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91672"/>
            <a:ext cx="8739050" cy="5549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Calorimetry: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specific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heat and heat capacity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72143" y="801914"/>
            <a:ext cx="8180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much heat is given off when an 869 g iron bar cools from 94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 to 5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C?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881743" y="2097314"/>
            <a:ext cx="329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Fe = 0.444 J/g </a:t>
            </a: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881743" y="2745014"/>
            <a:ext cx="511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final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–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initial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5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– 94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= -89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81743" y="3392714"/>
            <a:ext cx="137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q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ms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177143" y="3405414"/>
            <a:ext cx="452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869 g x 0.444 J/g </a:t>
            </a: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 x –89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6672943" y="3405414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-34,000 J</a:t>
            </a: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>
            <a:off x="3091543" y="34689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>
            <a:off x="4628243" y="34943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>
            <a:off x="5199743" y="34562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 flipH="1">
            <a:off x="6368143" y="34562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3" name="Picture 16" descr="cha56011_ma06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19" y="4053114"/>
            <a:ext cx="1629682" cy="27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91672"/>
            <a:ext cx="8739050" cy="5549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Calorimetry: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specific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heat and heat capacity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nimBg="1"/>
      <p:bldP spid="40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91672"/>
            <a:ext cx="8739050" cy="5549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Calorimetry: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specific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heat and heat capacity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46" y="953587"/>
            <a:ext cx="820935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159" y="700133"/>
            <a:ext cx="88648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b="0" i="1" dirty="0"/>
              <a:t>Because there is no way to measure the absolute value of the enthalpy of a substance, must I measure the enthalpy change for every reaction of interest?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78674" y="2016031"/>
            <a:ext cx="8615363" cy="1200150"/>
            <a:chOff x="237" y="1177"/>
            <a:chExt cx="5427" cy="756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7" y="1177"/>
              <a:ext cx="542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altLang="en-US" b="0" dirty="0"/>
                <a:t>Establish an arbitrary scale with the </a:t>
              </a:r>
              <a:r>
                <a:rPr lang="en-US" altLang="en-US" dirty="0">
                  <a:solidFill>
                    <a:srgbClr val="0070C0"/>
                  </a:solidFill>
                </a:rPr>
                <a:t>standard enthalpy of formation</a:t>
              </a:r>
              <a:r>
                <a:rPr lang="en-US" altLang="en-US" b="0" dirty="0">
                  <a:solidFill>
                    <a:srgbClr val="0070C0"/>
                  </a:solidFill>
                </a:rPr>
                <a:t> (</a:t>
              </a:r>
              <a:r>
                <a:rPr lang="en-US" altLang="en-US" b="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altLang="en-US" b="0" dirty="0">
                  <a:solidFill>
                    <a:srgbClr val="0070C0"/>
                  </a:solidFill>
                </a:rPr>
                <a:t>H</a:t>
              </a:r>
              <a:r>
                <a:rPr lang="en-US" altLang="en-US" b="0" baseline="30000" dirty="0">
                  <a:solidFill>
                    <a:srgbClr val="0070C0"/>
                  </a:solidFill>
                </a:rPr>
                <a:t>0</a:t>
              </a:r>
              <a:r>
                <a:rPr lang="en-US" altLang="en-US" b="0" dirty="0">
                  <a:solidFill>
                    <a:srgbClr val="0070C0"/>
                  </a:solidFill>
                </a:rPr>
                <a:t>)</a:t>
              </a:r>
              <a:r>
                <a:rPr lang="en-US" altLang="en-US" b="0" dirty="0"/>
                <a:t> as a reference point for all enthalpy expressions.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603" y="153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altLang="en-US" sz="1800" b="0" dirty="0">
                  <a:solidFill>
                    <a:srgbClr val="0070C0"/>
                  </a:solidFill>
                </a:rPr>
                <a:t>f</a:t>
              </a: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78674" y="3344140"/>
            <a:ext cx="8615363" cy="1200150"/>
            <a:chOff x="288" y="2304"/>
            <a:chExt cx="5427" cy="756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88" y="2304"/>
              <a:ext cx="542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i="1" dirty="0">
                  <a:solidFill>
                    <a:srgbClr val="0070C0"/>
                  </a:solidFill>
                </a:rPr>
                <a:t>Standard enthalpy of formation</a:t>
              </a:r>
              <a:r>
                <a:rPr lang="en-US" altLang="en-US" b="0" dirty="0">
                  <a:solidFill>
                    <a:srgbClr val="0070C0"/>
                  </a:solidFill>
                </a:rPr>
                <a:t> (</a:t>
              </a:r>
              <a:r>
                <a:rPr lang="en-US" altLang="en-US" b="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altLang="en-US" b="0" dirty="0">
                  <a:solidFill>
                    <a:srgbClr val="0070C0"/>
                  </a:solidFill>
                </a:rPr>
                <a:t>H</a:t>
              </a:r>
              <a:r>
                <a:rPr lang="en-US" altLang="en-US" b="0" baseline="30000" dirty="0">
                  <a:solidFill>
                    <a:srgbClr val="0070C0"/>
                  </a:solidFill>
                </a:rPr>
                <a:t>0</a:t>
              </a:r>
              <a:r>
                <a:rPr lang="en-US" altLang="en-US" b="0" dirty="0">
                  <a:solidFill>
                    <a:srgbClr val="0070C0"/>
                  </a:solidFill>
                </a:rPr>
                <a:t>) </a:t>
              </a:r>
              <a:r>
                <a:rPr lang="en-US" altLang="en-US" b="0" dirty="0"/>
                <a:t>is the heat change that results when </a:t>
              </a:r>
              <a:r>
                <a:rPr lang="en-US" altLang="en-US" dirty="0"/>
                <a:t>one mole</a:t>
              </a:r>
              <a:r>
                <a:rPr lang="en-US" altLang="en-US" b="0" dirty="0"/>
                <a:t> of a compound is formed from its </a:t>
              </a:r>
              <a:r>
                <a:rPr lang="en-US" altLang="en-US" dirty="0"/>
                <a:t>elements</a:t>
              </a:r>
              <a:r>
                <a:rPr lang="en-US" altLang="en-US" b="0" dirty="0"/>
                <a:t> at a pressure of 1 atm.</a:t>
              </a:r>
              <a:endParaRPr lang="en-US" altLang="en-US" i="1" dirty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668" y="2401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 dirty="0"/>
                <a:t>f</a:t>
              </a:r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8674" y="4752252"/>
            <a:ext cx="8615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standard enthalpy of formation of any element in its most stable form is zero.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316898" y="5860464"/>
            <a:ext cx="1855788" cy="534987"/>
            <a:chOff x="854" y="3670"/>
            <a:chExt cx="1169" cy="337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854" y="3670"/>
              <a:ext cx="1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(O</a:t>
              </a:r>
              <a:r>
                <a:rPr lang="en-US" altLang="en-US" b="0" baseline="-25000"/>
                <a:t>2</a:t>
              </a:r>
              <a:r>
                <a:rPr lang="en-US" altLang="en-US" b="0"/>
                <a:t>) = 0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64436" y="6397039"/>
            <a:ext cx="3160712" cy="534987"/>
            <a:chOff x="854" y="3670"/>
            <a:chExt cx="1991" cy="337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854" y="3670"/>
              <a:ext cx="19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(O</a:t>
              </a:r>
              <a:r>
                <a:rPr lang="en-US" altLang="en-US" b="0" baseline="-25000"/>
                <a:t>3</a:t>
              </a:r>
              <a:r>
                <a:rPr lang="en-US" altLang="en-US" b="0"/>
                <a:t>) = 142 kJ/mol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74536" y="5636626"/>
            <a:ext cx="2998787" cy="534988"/>
            <a:chOff x="854" y="3670"/>
            <a:chExt cx="1889" cy="337"/>
          </a:xfrm>
        </p:grpSpPr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854" y="3670"/>
              <a:ext cx="1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(C, graphite) = 0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4545873" y="6246226"/>
            <a:ext cx="4456113" cy="534988"/>
            <a:chOff x="854" y="3670"/>
            <a:chExt cx="2807" cy="337"/>
          </a:xfrm>
        </p:grpSpPr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854" y="3670"/>
              <a:ext cx="28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(C, diamond) = 1.90 kJ/mol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87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29" y="738051"/>
            <a:ext cx="5836576" cy="606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17863" y="727166"/>
            <a:ext cx="8615363" cy="830263"/>
            <a:chOff x="192" y="240"/>
            <a:chExt cx="5427" cy="523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92" y="240"/>
              <a:ext cx="542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dirty="0"/>
                <a:t>The </a:t>
              </a:r>
              <a:r>
                <a:rPr lang="en-US" altLang="en-US" i="1" dirty="0">
                  <a:solidFill>
                    <a:srgbClr val="0070C0"/>
                  </a:solidFill>
                </a:rPr>
                <a:t>standard enthalpy of reaction</a:t>
              </a:r>
              <a:r>
                <a:rPr lang="en-US" altLang="en-US" b="0" i="1" dirty="0">
                  <a:solidFill>
                    <a:srgbClr val="0070C0"/>
                  </a:solidFill>
                </a:rPr>
                <a:t> </a:t>
              </a:r>
              <a:r>
                <a:rPr lang="en-US" altLang="en-US" b="0" dirty="0">
                  <a:solidFill>
                    <a:srgbClr val="0070C0"/>
                  </a:solidFill>
                </a:rPr>
                <a:t>(</a:t>
              </a:r>
              <a:r>
                <a:rPr lang="en-US" altLang="en-US" b="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altLang="en-US" b="0" dirty="0">
                  <a:solidFill>
                    <a:srgbClr val="0070C0"/>
                  </a:solidFill>
                </a:rPr>
                <a:t>H</a:t>
              </a:r>
              <a:r>
                <a:rPr lang="en-US" altLang="en-US" b="0" baseline="30000" dirty="0">
                  <a:solidFill>
                    <a:srgbClr val="0070C0"/>
                  </a:solidFill>
                </a:rPr>
                <a:t>0    </a:t>
              </a:r>
              <a:r>
                <a:rPr lang="en-US" altLang="en-US" b="0" dirty="0">
                  <a:solidFill>
                    <a:srgbClr val="0070C0"/>
                  </a:solidFill>
                </a:rPr>
                <a:t>) </a:t>
              </a:r>
              <a:r>
                <a:rPr lang="en-US" altLang="en-US" b="0" dirty="0"/>
                <a:t>is the enthalpy of a reaction carried out at 1 atm.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628" y="32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rxn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2983276" y="1806666"/>
            <a:ext cx="3227387" cy="457200"/>
            <a:chOff x="1990" y="1177"/>
            <a:chExt cx="2033" cy="288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/>
                <a:t>a</a:t>
              </a:r>
              <a:r>
                <a:rPr lang="en-US" altLang="en-US" b="0"/>
                <a:t>A + </a:t>
              </a:r>
              <a:r>
                <a:rPr lang="en-US" altLang="en-US" b="0" i="1"/>
                <a:t>b</a:t>
              </a:r>
              <a:r>
                <a:rPr lang="en-US" altLang="en-US" b="0"/>
                <a:t>B          </a:t>
              </a:r>
              <a:r>
                <a:rPr lang="en-US" altLang="en-US" b="0" i="1"/>
                <a:t>c</a:t>
              </a:r>
              <a:r>
                <a:rPr lang="en-US" altLang="en-US" b="0"/>
                <a:t>C + </a:t>
              </a:r>
              <a:r>
                <a:rPr lang="en-US" altLang="en-US" b="0" i="1"/>
                <a:t>d</a:t>
              </a:r>
              <a:r>
                <a:rPr lang="en-US" altLang="en-US" b="0"/>
                <a:t>D</a:t>
              </a:r>
              <a:endParaRPr lang="en-US" altLang="en-US" b="0" i="1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759188" y="2619466"/>
            <a:ext cx="7661275" cy="547688"/>
            <a:chOff x="406" y="1440"/>
            <a:chExt cx="4826" cy="345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06" y="1446"/>
              <a:ext cx="574" cy="329"/>
              <a:chOff x="278" y="2086"/>
              <a:chExt cx="574" cy="329"/>
            </a:xfrm>
          </p:grpSpPr>
          <p:sp>
            <p:nvSpPr>
              <p:cNvPr id="35" name="Text Box 1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endParaRPr lang="en-US" altLang="en-US" b="0"/>
              </a:p>
            </p:txBody>
          </p:sp>
          <p:sp>
            <p:nvSpPr>
              <p:cNvPr id="36" name="Text Box 1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rxn</a:t>
                </a:r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2210" y="1448"/>
              <a:ext cx="870" cy="337"/>
              <a:chOff x="747" y="3670"/>
              <a:chExt cx="870" cy="337"/>
            </a:xfrm>
          </p:grpSpPr>
          <p:sp>
            <p:nvSpPr>
              <p:cNvPr id="33" name="Text Box 1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8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d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(D)</a:t>
                </a:r>
              </a:p>
            </p:txBody>
          </p:sp>
          <p:sp>
            <p:nvSpPr>
              <p:cNvPr id="34" name="Text Box 1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1237" y="1447"/>
              <a:ext cx="859" cy="337"/>
              <a:chOff x="758" y="3670"/>
              <a:chExt cx="859" cy="337"/>
            </a:xfrm>
          </p:grpSpPr>
          <p:sp>
            <p:nvSpPr>
              <p:cNvPr id="31" name="Text Box 17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c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(C)</a:t>
                </a:r>
              </a:p>
            </p:txBody>
          </p:sp>
          <p:sp>
            <p:nvSpPr>
              <p:cNvPr id="32" name="Text Box 1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904" y="146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=</a:t>
              </a: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168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[</a:t>
              </a: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2016" y="145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+</a:t>
              </a: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2975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]</a:t>
              </a: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3112" y="144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-</a:t>
              </a:r>
            </a:p>
          </p:txBody>
        </p:sp>
        <p:grpSp>
          <p:nvGrpSpPr>
            <p:cNvPr id="22" name="Group 30"/>
            <p:cNvGrpSpPr>
              <a:grpSpLocks/>
            </p:cNvGrpSpPr>
            <p:nvPr/>
          </p:nvGrpSpPr>
          <p:grpSpPr bwMode="auto">
            <a:xfrm>
              <a:off x="4309" y="1441"/>
              <a:ext cx="859" cy="337"/>
              <a:chOff x="758" y="3670"/>
              <a:chExt cx="859" cy="337"/>
            </a:xfrm>
          </p:grpSpPr>
          <p:sp>
            <p:nvSpPr>
              <p:cNvPr id="29" name="Text Box 31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b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(B)</a:t>
                </a:r>
              </a:p>
            </p:txBody>
          </p:sp>
          <p:sp>
            <p:nvSpPr>
              <p:cNvPr id="30" name="Text Box 32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grpSp>
          <p:nvGrpSpPr>
            <p:cNvPr id="23" name="Group 33"/>
            <p:cNvGrpSpPr>
              <a:grpSpLocks/>
            </p:cNvGrpSpPr>
            <p:nvPr/>
          </p:nvGrpSpPr>
          <p:grpSpPr bwMode="auto">
            <a:xfrm>
              <a:off x="3325" y="1440"/>
              <a:ext cx="859" cy="337"/>
              <a:chOff x="758" y="3670"/>
              <a:chExt cx="859" cy="337"/>
            </a:xfrm>
          </p:grpSpPr>
          <p:sp>
            <p:nvSpPr>
              <p:cNvPr id="27" name="Text Box 34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a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(A)</a:t>
                </a:r>
              </a:p>
            </p:txBody>
          </p:sp>
          <p:sp>
            <p:nvSpPr>
              <p:cNvPr id="28" name="Text Box 3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256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[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4104" y="144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+</a:t>
              </a: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5063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]</a:t>
              </a:r>
            </a:p>
          </p:txBody>
        </p:sp>
      </p:grpSp>
      <p:grpSp>
        <p:nvGrpSpPr>
          <p:cNvPr id="37" name="Group 59"/>
          <p:cNvGrpSpPr>
            <a:grpSpLocks/>
          </p:cNvGrpSpPr>
          <p:nvPr/>
        </p:nvGrpSpPr>
        <p:grpSpPr bwMode="auto">
          <a:xfrm>
            <a:off x="1357676" y="3451316"/>
            <a:ext cx="6454775" cy="544513"/>
            <a:chOff x="1198" y="2056"/>
            <a:chExt cx="4066" cy="343"/>
          </a:xfrm>
        </p:grpSpPr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51" name="Text Box 4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endParaRPr lang="en-US" altLang="en-US" b="0"/>
              </a:p>
            </p:txBody>
          </p:sp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rxn</a:t>
                </a:r>
              </a:p>
            </p:txBody>
          </p:sp>
        </p:grpSp>
        <p:grpSp>
          <p:nvGrpSpPr>
            <p:cNvPr id="39" name="Group 45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49" name="Text Box 46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n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(products)</a:t>
                </a:r>
              </a:p>
            </p:txBody>
          </p:sp>
          <p:sp>
            <p:nvSpPr>
              <p:cNvPr id="50" name="Text Box 4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=</a:t>
              </a:r>
            </a:p>
          </p:txBody>
        </p:sp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42" name="Text Box 52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grpSp>
          <p:nvGrpSpPr>
            <p:cNvPr id="43" name="Group 53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47" name="Text Box 5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m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(reactants)</a:t>
                </a:r>
              </a:p>
            </p:txBody>
          </p:sp>
          <p:sp>
            <p:nvSpPr>
              <p:cNvPr id="48" name="Text Box 5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44" name="Text Box 56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45" name="Text Box 57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sp>
          <p:nvSpPr>
            <p:cNvPr id="46" name="Text Box 58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1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78" y="742796"/>
            <a:ext cx="283282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direct Method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120" y="3296665"/>
            <a:ext cx="6749760" cy="420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597" y="4780436"/>
            <a:ext cx="6745029" cy="712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97" y="5843996"/>
            <a:ext cx="6717552" cy="8915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381" y="1155430"/>
            <a:ext cx="8516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LTStd-Roman"/>
              </a:rPr>
              <a:t>Suppose we want to know the enthalpy of formation of </a:t>
            </a:r>
            <a:r>
              <a:rPr lang="en-US" sz="2000" dirty="0" smtClean="0">
                <a:latin typeface="TimesLTStd-Roman"/>
              </a:rPr>
              <a:t>carbon dioxide</a:t>
            </a:r>
            <a:r>
              <a:rPr lang="en-US" sz="2000" dirty="0">
                <a:latin typeface="TimesLTStd-Roman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LTStd-Roman"/>
              </a:rPr>
              <a:t>We </a:t>
            </a:r>
            <a:r>
              <a:rPr lang="en-US" sz="2000" dirty="0">
                <a:latin typeface="TimesLTStd-Roman"/>
              </a:rPr>
              <a:t>must measure the enthalpy of the reaction when carbon (graphite) </a:t>
            </a:r>
            <a:r>
              <a:rPr lang="en-US" sz="2000" dirty="0" smtClean="0">
                <a:latin typeface="TimesLTStd-Roman"/>
              </a:rPr>
              <a:t>and molecular </a:t>
            </a:r>
            <a:r>
              <a:rPr lang="en-US" sz="2000" dirty="0">
                <a:latin typeface="TimesLTStd-Roman"/>
              </a:rPr>
              <a:t>oxygen in their standard states are converted to carbon dioxide in its </a:t>
            </a:r>
            <a:r>
              <a:rPr lang="en-US" sz="2000" dirty="0" smtClean="0">
                <a:latin typeface="TimesLTStd-Roman"/>
              </a:rPr>
              <a:t>standard state</a:t>
            </a:r>
            <a:r>
              <a:rPr lang="en-US" sz="2000" dirty="0">
                <a:latin typeface="TimesLTStd-Roman"/>
              </a:rPr>
              <a:t>:</a:t>
            </a:r>
            <a:endParaRPr lang="en-US" sz="2000" dirty="0"/>
          </a:p>
        </p:txBody>
      </p: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1344612" y="3969583"/>
            <a:ext cx="6454775" cy="544513"/>
            <a:chOff x="1198" y="2056"/>
            <a:chExt cx="4066" cy="343"/>
          </a:xfrm>
        </p:grpSpPr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26" name="Text Box 4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endParaRPr lang="en-US" altLang="en-US" b="0"/>
              </a:p>
            </p:txBody>
          </p:sp>
          <p:sp>
            <p:nvSpPr>
              <p:cNvPr id="27" name="Text Box 4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rxn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24" name="Text Box 46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n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(products)</a:t>
                </a:r>
              </a:p>
            </p:txBody>
          </p:sp>
          <p:sp>
            <p:nvSpPr>
              <p:cNvPr id="25" name="Text Box 4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14" name="Text Box 48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=</a:t>
              </a:r>
            </a:p>
          </p:txBody>
        </p:sp>
        <p:sp>
          <p:nvSpPr>
            <p:cNvPr id="16" name="Text Box 49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17" name="Text Box 52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grpSp>
          <p:nvGrpSpPr>
            <p:cNvPr id="18" name="Group 53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22" name="Text Box 5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m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(reactants)</a:t>
                </a:r>
              </a:p>
            </p:txBody>
          </p:sp>
          <p:sp>
            <p:nvSpPr>
              <p:cNvPr id="23" name="Text Box 5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20" name="Text Box 57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sp>
          <p:nvSpPr>
            <p:cNvPr id="21" name="Text Box 58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9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78" y="742796"/>
            <a:ext cx="5060809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Indirect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Method (Hess’s Law)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0223" y="1294114"/>
            <a:ext cx="8621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LTStd-Roman"/>
              </a:rPr>
              <a:t>Many compounds cannot be directly synthesized from their </a:t>
            </a:r>
            <a:r>
              <a:rPr lang="en-US" sz="2400" dirty="0" smtClean="0">
                <a:latin typeface="TimesLTStd-Roman"/>
              </a:rPr>
              <a:t>elements.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LTStd-Roman"/>
              </a:rPr>
              <a:t>The reaction </a:t>
            </a:r>
            <a:r>
              <a:rPr lang="en-US" sz="2400" dirty="0">
                <a:latin typeface="TimesLTStd-Roman"/>
              </a:rPr>
              <a:t>proceeds too slowly, or side reactions produce substances other than </a:t>
            </a:r>
            <a:r>
              <a:rPr lang="en-US" sz="2400" dirty="0" smtClean="0">
                <a:latin typeface="TimesLTStd-Roman"/>
              </a:rPr>
              <a:t>the desired </a:t>
            </a:r>
            <a:r>
              <a:rPr lang="en-US" sz="2400" dirty="0">
                <a:latin typeface="TimesLTStd-Roman"/>
              </a:rPr>
              <a:t>compound.</a:t>
            </a:r>
            <a:endParaRPr lang="en-US" sz="2400" dirty="0"/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389709" y="4079966"/>
            <a:ext cx="8382000" cy="1244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Hess’s Law:</a:t>
            </a:r>
            <a:r>
              <a:rPr lang="en-US" altLang="en-US" b="0" dirty="0">
                <a:solidFill>
                  <a:srgbClr val="0070C0"/>
                </a:solidFill>
              </a:rPr>
              <a:t>  </a:t>
            </a:r>
            <a:r>
              <a:rPr lang="en-US" altLang="en-US" b="0" dirty="0"/>
              <a:t>When reactants are converted to products, the change in enthalpy is the same whether the reaction takes place in one step or in a series of steps.</a:t>
            </a:r>
          </a:p>
        </p:txBody>
      </p: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465909" y="5802094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0" dirty="0"/>
              <a:t>(Enthalpy is a state function.  It doesn’t matter how you get there, only where you start and end.)</a:t>
            </a:r>
          </a:p>
        </p:txBody>
      </p:sp>
    </p:spTree>
    <p:extLst>
      <p:ext uri="{BB962C8B-B14F-4D97-AF65-F5344CB8AC3E}">
        <p14:creationId xmlns:p14="http://schemas.microsoft.com/office/powerpoint/2010/main" val="30508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76" y="1553849"/>
            <a:ext cx="4453780" cy="441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31" y="3553781"/>
            <a:ext cx="7878802" cy="616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65" y="4778112"/>
            <a:ext cx="7878802" cy="329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26" y="5754336"/>
            <a:ext cx="7872841" cy="1014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102" y="745588"/>
            <a:ext cx="8477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LTStd-Roman"/>
              </a:rPr>
              <a:t>Let’s say we are interested in the standard enthalpy of formation of carbon </a:t>
            </a:r>
            <a:r>
              <a:rPr lang="en-US" sz="2000" dirty="0" smtClean="0">
                <a:latin typeface="TimesLTStd-Roman"/>
              </a:rPr>
              <a:t>monoxide (CO).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33101" y="2136339"/>
            <a:ext cx="8471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LTStd-Roman"/>
              </a:rPr>
              <a:t>However, burning graphite also produces some carbon dioxide (</a:t>
            </a:r>
            <a:r>
              <a:rPr lang="en-US" sz="2000" dirty="0" smtClean="0">
                <a:latin typeface="TimesLTStd-Roman"/>
              </a:rPr>
              <a:t>CO</a:t>
            </a:r>
            <a:r>
              <a:rPr lang="en-US" sz="2000" baseline="-25000" dirty="0" smtClean="0">
                <a:latin typeface="TimesLTStd-Roman"/>
              </a:rPr>
              <a:t>2</a:t>
            </a:r>
            <a:r>
              <a:rPr lang="en-US" sz="2000" dirty="0" smtClean="0">
                <a:latin typeface="TimesLTStd-Roman"/>
              </a:rPr>
              <a:t>), </a:t>
            </a:r>
            <a:r>
              <a:rPr lang="en-US" sz="2000" dirty="0">
                <a:latin typeface="TimesLTStd-Roman"/>
              </a:rPr>
              <a:t>so we </a:t>
            </a:r>
            <a:r>
              <a:rPr lang="en-US" sz="2000" dirty="0" smtClean="0">
                <a:latin typeface="TimesLTStd-Roman"/>
              </a:rPr>
              <a:t>cannot measure </a:t>
            </a:r>
            <a:r>
              <a:rPr lang="en-US" sz="2000" dirty="0">
                <a:latin typeface="TimesLTStd-Roman"/>
              </a:rPr>
              <a:t>the enthalpy change for CO </a:t>
            </a:r>
            <a:r>
              <a:rPr lang="en-US" sz="2000" dirty="0" smtClean="0">
                <a:latin typeface="TimesLTStd-Roman"/>
              </a:rPr>
              <a:t>directly. </a:t>
            </a:r>
          </a:p>
          <a:p>
            <a:pPr algn="just"/>
            <a:r>
              <a:rPr lang="en-US" sz="2000" dirty="0" smtClean="0">
                <a:latin typeface="TimesLTStd-Roman"/>
              </a:rPr>
              <a:t>We must </a:t>
            </a:r>
            <a:r>
              <a:rPr lang="en-US" sz="2000" dirty="0">
                <a:latin typeface="TimesLTStd-Roman"/>
              </a:rPr>
              <a:t>employ </a:t>
            </a:r>
            <a:r>
              <a:rPr lang="en-US" sz="2000" dirty="0" smtClean="0">
                <a:latin typeface="TimesLTStd-Roman"/>
              </a:rPr>
              <a:t>an indirect </a:t>
            </a:r>
            <a:r>
              <a:rPr lang="en-US" sz="2000" dirty="0">
                <a:latin typeface="TimesLTStd-Roman"/>
              </a:rPr>
              <a:t>route, based on Hess’s law. </a:t>
            </a:r>
            <a:endParaRPr lang="en-US" sz="2000" dirty="0" smtClean="0">
              <a:latin typeface="TimesLTStd-Roman"/>
            </a:endParaRPr>
          </a:p>
          <a:p>
            <a:pPr algn="just"/>
            <a:r>
              <a:rPr lang="en-US" sz="2000" dirty="0" smtClean="0">
                <a:latin typeface="TimesLTStd-Roman"/>
              </a:rPr>
              <a:t>It </a:t>
            </a:r>
            <a:r>
              <a:rPr lang="en-US" sz="2000" dirty="0">
                <a:latin typeface="TimesLTStd-Roman"/>
              </a:rPr>
              <a:t>is possible to carry out the following </a:t>
            </a:r>
            <a:r>
              <a:rPr lang="en-US" sz="2000" dirty="0" smtClean="0">
                <a:latin typeface="TimesLTStd-Roman"/>
              </a:rPr>
              <a:t>two separate reactions</a:t>
            </a:r>
            <a:r>
              <a:rPr lang="en-US" sz="2000" dirty="0">
                <a:latin typeface="TimesLTStd-Roman"/>
              </a:rPr>
              <a:t>: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33101" y="4321033"/>
            <a:ext cx="4254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LTStd-Roman"/>
              </a:rPr>
              <a:t>First, we reverse Equation (b) to get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33101" y="5231031"/>
            <a:ext cx="5597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LTStd-Roman"/>
              </a:rPr>
              <a:t>we carry out the operation (a) </a:t>
            </a:r>
            <a:r>
              <a:rPr lang="en-US" sz="2000" dirty="0" smtClean="0">
                <a:latin typeface="MathematicalPiOTF1"/>
              </a:rPr>
              <a:t>+ </a:t>
            </a:r>
            <a:r>
              <a:rPr lang="en-US" sz="2000" dirty="0">
                <a:latin typeface="TimesLTStd-Roman"/>
              </a:rPr>
              <a:t>(c) and obtain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55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383" y="910768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Thermochemistry</a:t>
            </a:r>
            <a:r>
              <a:rPr lang="en-US" altLang="en-US" b="0" dirty="0"/>
              <a:t> is </a:t>
            </a:r>
            <a:r>
              <a:rPr lang="en-US" altLang="en-US" sz="2000" b="0" i="1" dirty="0"/>
              <a:t>the study of heat change in chemical reactions.</a:t>
            </a:r>
            <a:endParaRPr lang="en-US" altLang="en-US" i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7383" y="1520654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0070C0"/>
                </a:solidFill>
              </a:rPr>
              <a:t>system</a:t>
            </a:r>
            <a:r>
              <a:rPr lang="en-US" altLang="en-US" b="0" dirty="0"/>
              <a:t> is </a:t>
            </a:r>
            <a:r>
              <a:rPr lang="en-US" altLang="en-US" sz="2000" b="0" i="1" dirty="0"/>
              <a:t>the specific part of the universe that is of interest in the study.</a:t>
            </a:r>
            <a:endParaRPr lang="en-US" altLang="en-US" sz="2000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40681" y="6034420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open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21578" y="6332781"/>
            <a:ext cx="1893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mass &amp; energy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4518" y="6334368"/>
            <a:ext cx="1483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/>
              <a:t>Exchange: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39356" y="6032832"/>
            <a:ext cx="926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closed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39356" y="6332781"/>
            <a:ext cx="968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energy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696756" y="6032832"/>
            <a:ext cx="1069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isolated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747556" y="6332781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nothing</a:t>
            </a:r>
          </a:p>
        </p:txBody>
      </p: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31" y="3268644"/>
            <a:ext cx="1746333" cy="277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39" y="3257622"/>
            <a:ext cx="1649583" cy="277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94" y="3268645"/>
            <a:ext cx="1804149" cy="277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383" y="2370022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rest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the universe outside the system.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9EEA7-2148-4050-B4BF-29F5B38C9B1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868863" y="2743200"/>
            <a:ext cx="4122737" cy="396875"/>
            <a:chOff x="2994" y="1758"/>
            <a:chExt cx="2597" cy="250"/>
          </a:xfrm>
        </p:grpSpPr>
        <p:sp>
          <p:nvSpPr>
            <p:cNvPr id="30732" name="Text Box 6"/>
            <p:cNvSpPr txBox="1">
              <a:spLocks noChangeArrowheads="1"/>
            </p:cNvSpPr>
            <p:nvPr/>
          </p:nvSpPr>
          <p:spPr bwMode="auto">
            <a:xfrm>
              <a:off x="2994" y="1758"/>
              <a:ext cx="25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/>
                <a:t>C </a:t>
              </a:r>
              <a:r>
                <a:rPr lang="en-US" altLang="en-US" sz="1800" b="0"/>
                <a:t>(graphite)</a:t>
              </a:r>
              <a:r>
                <a:rPr lang="en-US" altLang="en-US" sz="2000" b="0"/>
                <a:t> + 1/2O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         CO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endParaRPr lang="en-US" altLang="en-US" sz="2000" b="0"/>
            </a:p>
          </p:txBody>
        </p:sp>
        <p:sp>
          <p:nvSpPr>
            <p:cNvPr id="30733" name="Line 18"/>
            <p:cNvSpPr>
              <a:spLocks noChangeShapeType="1"/>
            </p:cNvSpPr>
            <p:nvPr/>
          </p:nvSpPr>
          <p:spPr bwMode="auto">
            <a:xfrm>
              <a:off x="4688" y="18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68863" y="3238500"/>
            <a:ext cx="3713162" cy="396875"/>
            <a:chOff x="2994" y="2070"/>
            <a:chExt cx="2339" cy="250"/>
          </a:xfrm>
        </p:grpSpPr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994" y="2070"/>
              <a:ext cx="23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/>
                <a:t>CO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+ 1/2O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         CO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</a:p>
          </p:txBody>
        </p:sp>
        <p:sp>
          <p:nvSpPr>
            <p:cNvPr id="30731" name="Line 19"/>
            <p:cNvSpPr>
              <a:spLocks noChangeShapeType="1"/>
            </p:cNvSpPr>
            <p:nvPr/>
          </p:nvSpPr>
          <p:spPr bwMode="auto">
            <a:xfrm>
              <a:off x="4368" y="219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868863" y="3686175"/>
            <a:ext cx="4010025" cy="444500"/>
            <a:chOff x="2994" y="2352"/>
            <a:chExt cx="2526" cy="280"/>
          </a:xfrm>
        </p:grpSpPr>
        <p:sp>
          <p:nvSpPr>
            <p:cNvPr id="30727" name="Text Box 14"/>
            <p:cNvSpPr txBox="1">
              <a:spLocks noChangeArrowheads="1"/>
            </p:cNvSpPr>
            <p:nvPr/>
          </p:nvSpPr>
          <p:spPr bwMode="auto">
            <a:xfrm>
              <a:off x="2994" y="2382"/>
              <a:ext cx="24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/>
                <a:t>C </a:t>
              </a:r>
              <a:r>
                <a:rPr lang="en-US" altLang="en-US" sz="1800" b="0"/>
                <a:t>(graphite)</a:t>
              </a:r>
              <a:r>
                <a:rPr lang="en-US" altLang="en-US" sz="2000" b="0"/>
                <a:t> + 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         CO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endParaRPr lang="en-US" altLang="en-US" sz="2000" b="0"/>
            </a:p>
          </p:txBody>
        </p:sp>
        <p:sp>
          <p:nvSpPr>
            <p:cNvPr id="30728" name="Line 17"/>
            <p:cNvSpPr>
              <a:spLocks noChangeShapeType="1"/>
            </p:cNvSpPr>
            <p:nvPr/>
          </p:nvSpPr>
          <p:spPr bwMode="auto">
            <a:xfrm>
              <a:off x="3024" y="2352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20"/>
            <p:cNvSpPr>
              <a:spLocks noChangeShapeType="1"/>
            </p:cNvSpPr>
            <p:nvPr/>
          </p:nvSpPr>
          <p:spPr bwMode="auto">
            <a:xfrm>
              <a:off x="4464" y="251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2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2" y="791548"/>
            <a:ext cx="4322943" cy="596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91672"/>
            <a:ext cx="9144000" cy="5614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Arial" charset="0"/>
              </a:rPr>
              <a:t>Standard Enthalpy of Formation and Reaction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839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Benzene (C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burns in air to produce carbon dioxide and liquid water.  How much heat is released per mole of benzene combusted?  The standard enthalpy of formation of benzene is 49.04 kJ/mol.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22400" y="1905000"/>
            <a:ext cx="6299200" cy="457200"/>
            <a:chOff x="710" y="1513"/>
            <a:chExt cx="3968" cy="288"/>
          </a:xfrm>
        </p:grpSpPr>
        <p:sp>
          <p:nvSpPr>
            <p:cNvPr id="32822" name="Text Box 4"/>
            <p:cNvSpPr txBox="1">
              <a:spLocks noChangeArrowheads="1"/>
            </p:cNvSpPr>
            <p:nvPr/>
          </p:nvSpPr>
          <p:spPr bwMode="auto">
            <a:xfrm>
              <a:off x="710" y="1513"/>
              <a:ext cx="3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2C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+ 15O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      12CO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+ 6H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2823" name="Line 5"/>
            <p:cNvSpPr>
              <a:spLocks noChangeShapeType="1"/>
            </p:cNvSpPr>
            <p:nvPr/>
          </p:nvSpPr>
          <p:spPr bwMode="auto">
            <a:xfrm>
              <a:off x="2424" y="167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344613" y="2590800"/>
            <a:ext cx="6454775" cy="544513"/>
            <a:chOff x="1198" y="2056"/>
            <a:chExt cx="4066" cy="343"/>
          </a:xfrm>
        </p:grpSpPr>
        <p:grpSp>
          <p:nvGrpSpPr>
            <p:cNvPr id="32807" name="Group 8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32820" name="Text Box 9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821" name="Text Box 10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rxn</a:t>
                </a:r>
              </a:p>
            </p:txBody>
          </p:sp>
        </p:grpSp>
        <p:grpSp>
          <p:nvGrpSpPr>
            <p:cNvPr id="32808" name="Group 11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32818" name="Text Box 12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(products)</a:t>
                </a:r>
              </a:p>
            </p:txBody>
          </p:sp>
          <p:sp>
            <p:nvSpPr>
              <p:cNvPr id="32819" name="Text Box 13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809" name="Text Box 14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2810" name="Text Box 15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811" name="Text Box 16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S</a:t>
              </a:r>
            </a:p>
          </p:txBody>
        </p:sp>
        <p:grpSp>
          <p:nvGrpSpPr>
            <p:cNvPr id="32812" name="Group 17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32816" name="Text Box 18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(reactants)</a:t>
                </a:r>
              </a:p>
            </p:txBody>
          </p:sp>
          <p:sp>
            <p:nvSpPr>
              <p:cNvPr id="32817" name="Text Box 19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813" name="Text Box 20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814" name="Text Box 21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2815" name="Text Box 22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863600" y="3352800"/>
            <a:ext cx="7416800" cy="539750"/>
            <a:chOff x="544" y="2112"/>
            <a:chExt cx="4672" cy="340"/>
          </a:xfrm>
        </p:grpSpPr>
        <p:grpSp>
          <p:nvGrpSpPr>
            <p:cNvPr id="32788" name="Group 24"/>
            <p:cNvGrpSpPr>
              <a:grpSpLocks/>
            </p:cNvGrpSpPr>
            <p:nvPr/>
          </p:nvGrpSpPr>
          <p:grpSpPr bwMode="auto">
            <a:xfrm>
              <a:off x="544" y="2112"/>
              <a:ext cx="574" cy="329"/>
              <a:chOff x="278" y="2086"/>
              <a:chExt cx="574" cy="329"/>
            </a:xfrm>
          </p:grpSpPr>
          <p:sp>
            <p:nvSpPr>
              <p:cNvPr id="32805" name="Text Box 25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806" name="Text Box 26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rxn</a:t>
                </a:r>
              </a:p>
            </p:txBody>
          </p:sp>
        </p:grpSp>
        <p:grpSp>
          <p:nvGrpSpPr>
            <p:cNvPr id="32789" name="Group 49"/>
            <p:cNvGrpSpPr>
              <a:grpSpLocks/>
            </p:cNvGrpSpPr>
            <p:nvPr/>
          </p:nvGrpSpPr>
          <p:grpSpPr bwMode="auto">
            <a:xfrm>
              <a:off x="2622" y="2115"/>
              <a:ext cx="1090" cy="337"/>
              <a:chOff x="3024" y="3312"/>
              <a:chExt cx="1090" cy="337"/>
            </a:xfrm>
          </p:grpSpPr>
          <p:sp>
            <p:nvSpPr>
              <p:cNvPr id="32803" name="Text Box 28"/>
              <p:cNvSpPr txBox="1">
                <a:spLocks noChangeArrowheads="1"/>
              </p:cNvSpPr>
              <p:nvPr/>
            </p:nvSpPr>
            <p:spPr bwMode="auto">
              <a:xfrm>
                <a:off x="3024" y="3312"/>
                <a:ext cx="10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(H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O)</a:t>
                </a:r>
              </a:p>
            </p:txBody>
          </p:sp>
          <p:sp>
            <p:nvSpPr>
              <p:cNvPr id="32804" name="Text Box 29"/>
              <p:cNvSpPr txBox="1">
                <a:spLocks noChangeArrowheads="1"/>
              </p:cNvSpPr>
              <p:nvPr/>
            </p:nvSpPr>
            <p:spPr bwMode="auto">
              <a:xfrm>
                <a:off x="3400" y="341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grpSp>
          <p:nvGrpSpPr>
            <p:cNvPr id="32790" name="Group 48"/>
            <p:cNvGrpSpPr>
              <a:grpSpLocks/>
            </p:cNvGrpSpPr>
            <p:nvPr/>
          </p:nvGrpSpPr>
          <p:grpSpPr bwMode="auto">
            <a:xfrm>
              <a:off x="1387" y="2115"/>
              <a:ext cx="1197" cy="337"/>
              <a:chOff x="1008" y="3072"/>
              <a:chExt cx="1197" cy="337"/>
            </a:xfrm>
          </p:grpSpPr>
          <p:sp>
            <p:nvSpPr>
              <p:cNvPr id="32801" name="Text Box 31"/>
              <p:cNvSpPr txBox="1">
                <a:spLocks noChangeArrowheads="1"/>
              </p:cNvSpPr>
              <p:nvPr/>
            </p:nvSpPr>
            <p:spPr bwMode="auto">
              <a:xfrm>
                <a:off x="1008" y="3072"/>
                <a:ext cx="11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(CO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2802" name="Text Box 32"/>
              <p:cNvSpPr txBox="1">
                <a:spLocks noChangeArrowheads="1"/>
              </p:cNvSpPr>
              <p:nvPr/>
            </p:nvSpPr>
            <p:spPr bwMode="auto">
              <a:xfrm>
                <a:off x="1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791" name="Text Box 33"/>
            <p:cNvSpPr txBox="1">
              <a:spLocks noChangeArrowheads="1"/>
            </p:cNvSpPr>
            <p:nvPr/>
          </p:nvSpPr>
          <p:spPr bwMode="auto">
            <a:xfrm>
              <a:off x="1042" y="2130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2792" name="Text Box 34"/>
            <p:cNvSpPr txBox="1">
              <a:spLocks noChangeArrowheads="1"/>
            </p:cNvSpPr>
            <p:nvPr/>
          </p:nvSpPr>
          <p:spPr bwMode="auto">
            <a:xfrm>
              <a:off x="1320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[</a:t>
              </a:r>
            </a:p>
          </p:txBody>
        </p:sp>
        <p:sp>
          <p:nvSpPr>
            <p:cNvPr id="32793" name="Text Box 35"/>
            <p:cNvSpPr txBox="1">
              <a:spLocks noChangeArrowheads="1"/>
            </p:cNvSpPr>
            <p:nvPr/>
          </p:nvSpPr>
          <p:spPr bwMode="auto">
            <a:xfrm>
              <a:off x="2480" y="212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32794" name="Text Box 36"/>
            <p:cNvSpPr txBox="1">
              <a:spLocks noChangeArrowheads="1"/>
            </p:cNvSpPr>
            <p:nvPr/>
          </p:nvSpPr>
          <p:spPr bwMode="auto">
            <a:xfrm>
              <a:off x="3591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]</a:t>
              </a:r>
            </a:p>
          </p:txBody>
        </p:sp>
        <p:sp>
          <p:nvSpPr>
            <p:cNvPr id="32795" name="Text Box 37"/>
            <p:cNvSpPr txBox="1">
              <a:spLocks noChangeArrowheads="1"/>
            </p:cNvSpPr>
            <p:nvPr/>
          </p:nvSpPr>
          <p:spPr bwMode="auto">
            <a:xfrm>
              <a:off x="3728" y="2114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</a:t>
              </a:r>
            </a:p>
          </p:txBody>
        </p:sp>
        <p:grpSp>
          <p:nvGrpSpPr>
            <p:cNvPr id="32796" name="Group 47"/>
            <p:cNvGrpSpPr>
              <a:grpSpLocks/>
            </p:cNvGrpSpPr>
            <p:nvPr/>
          </p:nvGrpSpPr>
          <p:grpSpPr bwMode="auto">
            <a:xfrm>
              <a:off x="4008" y="2114"/>
              <a:ext cx="1151" cy="337"/>
              <a:chOff x="3120" y="3072"/>
              <a:chExt cx="1151" cy="337"/>
            </a:xfrm>
          </p:grpSpPr>
          <p:sp>
            <p:nvSpPr>
              <p:cNvPr id="32799" name="Text Box 42"/>
              <p:cNvSpPr txBox="1">
                <a:spLocks noChangeArrowheads="1"/>
              </p:cNvSpPr>
              <p:nvPr/>
            </p:nvSpPr>
            <p:spPr bwMode="auto">
              <a:xfrm>
                <a:off x="3120" y="3072"/>
                <a:ext cx="11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(C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2800" name="Text Box 43"/>
              <p:cNvSpPr txBox="1">
                <a:spLocks noChangeArrowheads="1"/>
              </p:cNvSpPr>
              <p:nvPr/>
            </p:nvSpPr>
            <p:spPr bwMode="auto">
              <a:xfrm>
                <a:off x="3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797" name="Text Box 44"/>
            <p:cNvSpPr txBox="1">
              <a:spLocks noChangeArrowheads="1"/>
            </p:cNvSpPr>
            <p:nvPr/>
          </p:nvSpPr>
          <p:spPr bwMode="auto">
            <a:xfrm>
              <a:off x="3904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[</a:t>
              </a:r>
            </a:p>
          </p:txBody>
        </p:sp>
        <p:sp>
          <p:nvSpPr>
            <p:cNvPr id="32798" name="Text Box 46"/>
            <p:cNvSpPr txBox="1">
              <a:spLocks noChangeArrowheads="1"/>
            </p:cNvSpPr>
            <p:nvPr/>
          </p:nvSpPr>
          <p:spPr bwMode="auto">
            <a:xfrm>
              <a:off x="5047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]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863600" y="4038600"/>
            <a:ext cx="8051800" cy="533400"/>
            <a:chOff x="544" y="2544"/>
            <a:chExt cx="5072" cy="336"/>
          </a:xfrm>
        </p:grpSpPr>
        <p:grpSp>
          <p:nvGrpSpPr>
            <p:cNvPr id="32783" name="Group 51"/>
            <p:cNvGrpSpPr>
              <a:grpSpLocks/>
            </p:cNvGrpSpPr>
            <p:nvPr/>
          </p:nvGrpSpPr>
          <p:grpSpPr bwMode="auto">
            <a:xfrm>
              <a:off x="544" y="2551"/>
              <a:ext cx="574" cy="329"/>
              <a:chOff x="278" y="2086"/>
              <a:chExt cx="574" cy="329"/>
            </a:xfrm>
          </p:grpSpPr>
          <p:sp>
            <p:nvSpPr>
              <p:cNvPr id="32786" name="Text Box 52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787" name="Text Box 53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rxn</a:t>
                </a:r>
              </a:p>
            </p:txBody>
          </p:sp>
        </p:grpSp>
        <p:sp>
          <p:nvSpPr>
            <p:cNvPr id="32784" name="Text Box 54"/>
            <p:cNvSpPr txBox="1">
              <a:spLocks noChangeArrowheads="1"/>
            </p:cNvSpPr>
            <p:nvPr/>
          </p:nvSpPr>
          <p:spPr bwMode="auto">
            <a:xfrm>
              <a:off x="1042" y="256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2785" name="Text Box 56"/>
            <p:cNvSpPr txBox="1">
              <a:spLocks noChangeArrowheads="1"/>
            </p:cNvSpPr>
            <p:nvPr/>
          </p:nvSpPr>
          <p:spPr bwMode="auto">
            <a:xfrm>
              <a:off x="1317" y="2544"/>
              <a:ext cx="42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[ 12x–393.5 + 6x–187.6 ] – [ 2x49.04 ] = -5946 kJ</a:t>
              </a:r>
            </a:p>
          </p:txBody>
        </p:sp>
      </p:grp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1371600" y="18796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2489200" y="4762500"/>
            <a:ext cx="4360863" cy="874713"/>
            <a:chOff x="912" y="3120"/>
            <a:chExt cx="2747" cy="551"/>
          </a:xfrm>
        </p:grpSpPr>
        <p:grpSp>
          <p:nvGrpSpPr>
            <p:cNvPr id="32778" name="Group 62"/>
            <p:cNvGrpSpPr>
              <a:grpSpLocks/>
            </p:cNvGrpSpPr>
            <p:nvPr/>
          </p:nvGrpSpPr>
          <p:grpSpPr bwMode="auto">
            <a:xfrm>
              <a:off x="912" y="3120"/>
              <a:ext cx="853" cy="551"/>
              <a:chOff x="950" y="3337"/>
              <a:chExt cx="853" cy="551"/>
            </a:xfrm>
          </p:grpSpPr>
          <p:sp>
            <p:nvSpPr>
              <p:cNvPr id="32780" name="Text Box 59"/>
              <p:cNvSpPr txBox="1">
                <a:spLocks noChangeArrowheads="1"/>
              </p:cNvSpPr>
              <p:nvPr/>
            </p:nvSpPr>
            <p:spPr bwMode="auto">
              <a:xfrm>
                <a:off x="950" y="3337"/>
                <a:ext cx="8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-5946 kJ</a:t>
                </a:r>
              </a:p>
            </p:txBody>
          </p:sp>
          <p:sp>
            <p:nvSpPr>
              <p:cNvPr id="32781" name="Text Box 60"/>
              <p:cNvSpPr txBox="1">
                <a:spLocks noChangeArrowheads="1"/>
              </p:cNvSpPr>
              <p:nvPr/>
            </p:nvSpPr>
            <p:spPr bwMode="auto">
              <a:xfrm>
                <a:off x="1084" y="3600"/>
                <a:ext cx="5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 mol</a:t>
                </a:r>
              </a:p>
            </p:txBody>
          </p:sp>
          <p:sp>
            <p:nvSpPr>
              <p:cNvPr id="32782" name="Line 61"/>
              <p:cNvSpPr>
                <a:spLocks noChangeShapeType="1"/>
              </p:cNvSpPr>
              <p:nvPr/>
            </p:nvSpPr>
            <p:spPr bwMode="auto">
              <a:xfrm>
                <a:off x="968" y="3613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779" name="Text Box 63"/>
            <p:cNvSpPr txBox="1">
              <a:spLocks noChangeArrowheads="1"/>
            </p:cNvSpPr>
            <p:nvPr/>
          </p:nvSpPr>
          <p:spPr bwMode="auto">
            <a:xfrm>
              <a:off x="1752" y="3248"/>
              <a:ext cx="19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 - 2973 kJ/mol C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6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A85586-ECD9-4690-83AD-3D056B71E9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479" y="788157"/>
            <a:ext cx="77061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Some types of Endothermic and exothermic physical changes and chemical reactions (Enthalpy of fusion,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vaporization)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1280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22E508-EE59-41C5-9DDF-B112D1A9913A}" type="slidenum">
              <a:rPr lang="en-US" sz="1400">
                <a:latin typeface="Times New Roman" panose="02020603050405020304" pitchFamily="18" charset="0"/>
              </a:rPr>
              <a:pPr eaLnBrk="1" hangingPunct="1"/>
              <a:t>33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/>
              <a:t>Molar heat of vaporization </a:t>
            </a:r>
            <a:r>
              <a:rPr lang="en-US"/>
              <a:t>(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 i="1"/>
              <a:t>H</a:t>
            </a:r>
            <a:r>
              <a:rPr lang="en-US" baseline="-25000"/>
              <a:t>vap</a:t>
            </a:r>
            <a:r>
              <a:rPr lang="en-US"/>
              <a:t>) is the energy required to vaporize 1 mole of a liquid at its boiling point.</a:t>
            </a:r>
            <a:endParaRPr lang="en-US" b="1" i="1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" y="1143000"/>
            <a:ext cx="4191000" cy="1412875"/>
            <a:chOff x="96" y="720"/>
            <a:chExt cx="2640" cy="890"/>
          </a:xfrm>
        </p:grpSpPr>
        <p:grpSp>
          <p:nvGrpSpPr>
            <p:cNvPr id="47115" name="Group 9"/>
            <p:cNvGrpSpPr>
              <a:grpSpLocks/>
            </p:cNvGrpSpPr>
            <p:nvPr/>
          </p:nvGrpSpPr>
          <p:grpSpPr bwMode="auto">
            <a:xfrm>
              <a:off x="556" y="1008"/>
              <a:ext cx="1720" cy="602"/>
              <a:chOff x="854" y="1598"/>
              <a:chExt cx="1720" cy="602"/>
            </a:xfrm>
          </p:grpSpPr>
          <p:sp>
            <p:nvSpPr>
              <p:cNvPr id="47117" name="Text Box 3"/>
              <p:cNvSpPr txBox="1">
                <a:spLocks noChangeArrowheads="1"/>
              </p:cNvSpPr>
              <p:nvPr/>
            </p:nvSpPr>
            <p:spPr bwMode="auto">
              <a:xfrm>
                <a:off x="854" y="1753"/>
                <a:ext cx="7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/>
                  <a:t>ln </a:t>
                </a:r>
                <a:r>
                  <a:rPr lang="en-US" i="1"/>
                  <a:t>P</a:t>
                </a:r>
                <a:r>
                  <a:rPr lang="en-US"/>
                  <a:t> = -</a:t>
                </a:r>
              </a:p>
            </p:txBody>
          </p:sp>
          <p:grpSp>
            <p:nvGrpSpPr>
              <p:cNvPr id="47118" name="Group 8"/>
              <p:cNvGrpSpPr>
                <a:grpSpLocks/>
              </p:cNvGrpSpPr>
              <p:nvPr/>
            </p:nvGrpSpPr>
            <p:grpSpPr bwMode="auto">
              <a:xfrm>
                <a:off x="1608" y="1598"/>
                <a:ext cx="966" cy="602"/>
                <a:chOff x="1478" y="3286"/>
                <a:chExt cx="966" cy="602"/>
              </a:xfrm>
            </p:grpSpPr>
            <p:sp>
              <p:nvSpPr>
                <p:cNvPr id="4711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478" y="3286"/>
                  <a:ext cx="57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>
                      <a:latin typeface="Symbol" panose="05050102010706020507" pitchFamily="18" charset="2"/>
                    </a:rPr>
                    <a:t>D</a:t>
                  </a:r>
                  <a:r>
                    <a:rPr lang="en-US" i="1"/>
                    <a:t>H</a:t>
                  </a:r>
                  <a:r>
                    <a:rPr lang="en-US" baseline="-25000"/>
                    <a:t>vap</a:t>
                  </a:r>
                </a:p>
              </p:txBody>
            </p:sp>
            <p:sp>
              <p:nvSpPr>
                <p:cNvPr id="4712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81" y="3600"/>
                  <a:ext cx="37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i="1"/>
                    <a:t>RT</a:t>
                  </a:r>
                </a:p>
              </p:txBody>
            </p:sp>
            <p:sp>
              <p:nvSpPr>
                <p:cNvPr id="47121" name="Line 6"/>
                <p:cNvSpPr>
                  <a:spLocks noChangeShapeType="1"/>
                </p:cNvSpPr>
                <p:nvPr/>
              </p:nvSpPr>
              <p:spPr bwMode="auto">
                <a:xfrm>
                  <a:off x="1527" y="3600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24" y="3448"/>
                  <a:ext cx="4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/>
                    <a:t>+ </a:t>
                  </a:r>
                  <a:r>
                    <a:rPr lang="en-US" i="1"/>
                    <a:t>C</a:t>
                  </a:r>
                </a:p>
              </p:txBody>
            </p:sp>
          </p:grpSp>
        </p:grpSp>
        <p:sp>
          <p:nvSpPr>
            <p:cNvPr id="47116" name="Text Box 10"/>
            <p:cNvSpPr txBox="1">
              <a:spLocks noChangeArrowheads="1"/>
            </p:cNvSpPr>
            <p:nvPr/>
          </p:nvSpPr>
          <p:spPr bwMode="auto">
            <a:xfrm>
              <a:off x="96" y="720"/>
              <a:ext cx="2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u="sng"/>
                <a:t>Clausius-Clapeyron Equation</a:t>
              </a:r>
            </a:p>
          </p:txBody>
        </p:sp>
      </p:grp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794250" y="1600200"/>
            <a:ext cx="3802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i="1"/>
              <a:t>P</a:t>
            </a:r>
            <a:r>
              <a:rPr lang="en-US" sz="2000"/>
              <a:t> = (equilibrium) vapor pressure</a:t>
            </a:r>
            <a:endParaRPr lang="en-US" sz="2000" i="1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794250" y="2049463"/>
            <a:ext cx="240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i="1"/>
              <a:t>T</a:t>
            </a:r>
            <a:r>
              <a:rPr lang="en-US" sz="2000"/>
              <a:t> = temperature (K)</a:t>
            </a:r>
            <a:endParaRPr lang="en-US" sz="2000" i="1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794250" y="2498725"/>
            <a:ext cx="389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i="1"/>
              <a:t>R</a:t>
            </a:r>
            <a:r>
              <a:rPr lang="en-US" sz="2000"/>
              <a:t> = gas constant (8.314 J/K</a:t>
            </a:r>
            <a:r>
              <a:rPr lang="en-US" sz="1800">
                <a:cs typeface="Arial" panose="020B0604020202020204" pitchFamily="34" charset="0"/>
              </a:rPr>
              <a:t>•</a:t>
            </a:r>
            <a:r>
              <a:rPr lang="en-US" sz="2000">
                <a:cs typeface="Arial" panose="020B0604020202020204" pitchFamily="34" charset="0"/>
              </a:rPr>
              <a:t>mol)</a:t>
            </a:r>
            <a:endParaRPr lang="en-US" sz="2000" i="1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454025" y="3124200"/>
            <a:ext cx="458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/>
              <a:t>Vapor Pressure Versus Temperature</a:t>
            </a:r>
          </a:p>
        </p:txBody>
      </p:sp>
      <p:pic>
        <p:nvPicPr>
          <p:cNvPr id="3688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2988"/>
            <a:ext cx="47244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200400"/>
            <a:ext cx="3016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utoUpdateAnimBg="0"/>
      <p:bldP spid="36876" grpId="0" autoUpdateAnimBg="0"/>
      <p:bldP spid="36877" grpId="0" autoUpdateAnimBg="0"/>
      <p:bldP spid="368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4711D9-330C-42B0-8C76-6EB569E02272}" type="slidenum">
              <a:rPr lang="en-US" sz="1400">
                <a:latin typeface="Times New Roman" panose="02020603050405020304" pitchFamily="18" charset="0"/>
              </a:rPr>
              <a:pPr eaLnBrk="1" hangingPunct="1"/>
              <a:t>34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/>
              <a:t>Molar heat of fusion </a:t>
            </a:r>
            <a:r>
              <a:rPr lang="en-US"/>
              <a:t>(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 i="1"/>
              <a:t>H</a:t>
            </a:r>
            <a:r>
              <a:rPr lang="en-US" baseline="-25000"/>
              <a:t>fus</a:t>
            </a:r>
            <a:r>
              <a:rPr lang="en-US"/>
              <a:t>) is the energy required to melt 1 mole of a solid substance at its freezing point.</a:t>
            </a:r>
            <a:endParaRPr lang="en-US" b="1" i="1"/>
          </a:p>
        </p:txBody>
      </p:sp>
      <p:pic>
        <p:nvPicPr>
          <p:cNvPr id="5325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5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04800" y="855617"/>
            <a:ext cx="8650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Exothermic process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/>
              <a:t>is any process that gives off heat – transfers thermal energy from the system to the surroundings.  </a:t>
            </a:r>
            <a:endParaRPr lang="en-US" altLang="en-US" i="1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04800" y="3821521"/>
            <a:ext cx="8650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Endothermic process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/>
              <a:t>is any process in which heat has to be supplied to the system from the surroundings.  </a:t>
            </a:r>
            <a:endParaRPr lang="en-US" altLang="en-US" i="1" dirty="0"/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2054225" y="1936705"/>
            <a:ext cx="5340350" cy="457200"/>
            <a:chOff x="1214" y="889"/>
            <a:chExt cx="3364" cy="288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214" y="889"/>
              <a:ext cx="33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2H</a:t>
              </a:r>
              <a:r>
                <a:rPr lang="en-US" altLang="en-US" b="0" baseline="-25000"/>
                <a:t>2</a:t>
              </a:r>
              <a:r>
                <a:rPr lang="en-US" altLang="en-US" b="0"/>
                <a:t>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g</a:t>
              </a:r>
              <a:r>
                <a:rPr lang="en-US" altLang="en-US" sz="2000" b="0"/>
                <a:t>)</a:t>
              </a:r>
              <a:r>
                <a:rPr lang="en-US" altLang="en-US" b="0"/>
                <a:t> + O</a:t>
              </a:r>
              <a:r>
                <a:rPr lang="en-US" altLang="en-US" b="0" baseline="-25000"/>
                <a:t>2</a:t>
              </a:r>
              <a:r>
                <a:rPr lang="en-US" altLang="en-US" b="0"/>
                <a:t>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g</a:t>
              </a:r>
              <a:r>
                <a:rPr lang="en-US" altLang="en-US" sz="2000" b="0"/>
                <a:t>)</a:t>
              </a:r>
              <a:r>
                <a:rPr lang="en-US" altLang="en-US" b="0"/>
                <a:t>          2H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l</a:t>
              </a:r>
              <a:r>
                <a:rPr lang="en-US" altLang="en-US" sz="2000" b="0"/>
                <a:t>)</a:t>
              </a:r>
              <a:r>
                <a:rPr lang="en-US" altLang="en-US" b="0"/>
                <a:t> + energy</a:t>
              </a: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2600" y="103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2651125" y="2735217"/>
            <a:ext cx="4148138" cy="457200"/>
            <a:chOff x="1574" y="1472"/>
            <a:chExt cx="2613" cy="288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574" y="1472"/>
              <a:ext cx="26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g</a:t>
              </a:r>
              <a:r>
                <a:rPr lang="en-US" altLang="en-US" sz="2000" b="0"/>
                <a:t>)</a:t>
              </a:r>
              <a:r>
                <a:rPr lang="en-US" altLang="en-US" b="0"/>
                <a:t>          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l</a:t>
              </a:r>
              <a:r>
                <a:rPr lang="en-US" altLang="en-US" sz="2000" b="0"/>
                <a:t>)</a:t>
              </a:r>
              <a:r>
                <a:rPr lang="en-US" altLang="en-US" b="0"/>
                <a:t> + energy</a:t>
              </a: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2322" y="1615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7"/>
          <p:cNvGrpSpPr>
            <a:grpSpLocks/>
          </p:cNvGrpSpPr>
          <p:nvPr/>
        </p:nvGrpSpPr>
        <p:grpSpPr bwMode="auto">
          <a:xfrm>
            <a:off x="1990725" y="5111705"/>
            <a:ext cx="5440363" cy="457200"/>
            <a:chOff x="1182" y="3001"/>
            <a:chExt cx="3427" cy="288"/>
          </a:xfrm>
        </p:grpSpPr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182" y="3001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dirty="0"/>
                <a:t>energy + 2HgO </a:t>
              </a:r>
              <a:r>
                <a:rPr lang="en-US" altLang="en-US" sz="2000" b="0" dirty="0"/>
                <a:t>(</a:t>
              </a:r>
              <a:r>
                <a:rPr lang="en-US" altLang="en-US" sz="2000" b="0" i="1" dirty="0"/>
                <a:t>s</a:t>
              </a:r>
              <a:r>
                <a:rPr lang="en-US" altLang="en-US" sz="2000" b="0" dirty="0"/>
                <a:t>)</a:t>
              </a:r>
              <a:r>
                <a:rPr lang="en-US" altLang="en-US" b="0" dirty="0"/>
                <a:t>          2Hg </a:t>
              </a:r>
              <a:r>
                <a:rPr lang="en-US" altLang="en-US" sz="2000" b="0" dirty="0"/>
                <a:t>(</a:t>
              </a:r>
              <a:r>
                <a:rPr lang="en-US" altLang="en-US" sz="2000" b="0" i="1" dirty="0"/>
                <a:t>l</a:t>
              </a:r>
              <a:r>
                <a:rPr lang="en-US" altLang="en-US" sz="2000" b="0" dirty="0"/>
                <a:t>)</a:t>
              </a:r>
              <a:r>
                <a:rPr lang="en-US" altLang="en-US" b="0" dirty="0"/>
                <a:t> + O</a:t>
              </a:r>
              <a:r>
                <a:rPr lang="en-US" altLang="en-US" b="0" baseline="-25000" dirty="0"/>
                <a:t>2</a:t>
              </a:r>
              <a:r>
                <a:rPr lang="en-US" altLang="en-US" b="0" dirty="0"/>
                <a:t> </a:t>
              </a:r>
              <a:r>
                <a:rPr lang="en-US" altLang="en-US" sz="2000" b="0" dirty="0"/>
                <a:t>(</a:t>
              </a:r>
              <a:r>
                <a:rPr lang="en-US" altLang="en-US" sz="2000" b="0" i="1" dirty="0"/>
                <a:t>g</a:t>
              </a:r>
              <a:r>
                <a:rPr lang="en-US" altLang="en-US" sz="2000" b="0" dirty="0"/>
                <a:t>)</a:t>
              </a: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2856" y="315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2654300" y="5884817"/>
            <a:ext cx="4133850" cy="457200"/>
            <a:chOff x="1677" y="3552"/>
            <a:chExt cx="2604" cy="288"/>
          </a:xfrm>
        </p:grpSpPr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3216" y="3704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1677" y="3552"/>
              <a:ext cx="26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energy + 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s</a:t>
              </a:r>
              <a:r>
                <a:rPr lang="en-US" altLang="en-US" sz="2000" b="0"/>
                <a:t>)</a:t>
              </a:r>
              <a:r>
                <a:rPr lang="en-US" altLang="en-US" b="0"/>
                <a:t>          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l</a:t>
              </a:r>
              <a:r>
                <a:rPr lang="en-US" altLang="en-US" sz="2000" b="0"/>
                <a:t>)</a:t>
              </a:r>
              <a:endParaRPr lang="en-US" altLang="en-US" b="0"/>
            </a:p>
          </p:txBody>
        </p:sp>
      </p:grp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/>
          <a:stretch/>
        </p:blipFill>
        <p:spPr bwMode="auto">
          <a:xfrm>
            <a:off x="4514500" y="1978116"/>
            <a:ext cx="3834444" cy="354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2" y="1977135"/>
            <a:ext cx="3681398" cy="35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1566" y="854072"/>
            <a:ext cx="8085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Schematic of Exothermic and Endothermic Processes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4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994" y="640752"/>
            <a:ext cx="8769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i="1" dirty="0">
                <a:solidFill>
                  <a:srgbClr val="0070C0"/>
                </a:solidFill>
              </a:rPr>
              <a:t>Thermodynamics</a:t>
            </a:r>
            <a:r>
              <a:rPr lang="en-US" altLang="en-US" b="0" dirty="0"/>
              <a:t> is </a:t>
            </a:r>
            <a:r>
              <a:rPr lang="en-US" altLang="en-US" b="0" i="1" dirty="0"/>
              <a:t>the scientific study of </a:t>
            </a:r>
            <a:r>
              <a:rPr lang="en-US" altLang="en-US" b="0" i="1" dirty="0" smtClean="0"/>
              <a:t>the interconversion </a:t>
            </a:r>
            <a:r>
              <a:rPr lang="en-US" altLang="en-US" b="0" i="1" dirty="0"/>
              <a:t>of heat and other kinds of energy</a:t>
            </a:r>
            <a:r>
              <a:rPr lang="en-US" altLang="en-US" b="0" dirty="0"/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1994" y="1563916"/>
            <a:ext cx="8769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State functions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/>
              <a:t>are </a:t>
            </a:r>
            <a:r>
              <a:rPr lang="en-US" altLang="en-US" b="0" i="1" dirty="0"/>
              <a:t>properties that are determined by the state of the system, regardless of how that condition was achieved</a:t>
            </a:r>
            <a:r>
              <a:rPr lang="en-US" altLang="en-US" b="0" dirty="0"/>
              <a:t>.</a:t>
            </a:r>
            <a:endParaRPr lang="en-US" altLang="en-US" i="1" dirty="0"/>
          </a:p>
        </p:txBody>
      </p:sp>
      <p:pic>
        <p:nvPicPr>
          <p:cNvPr id="6" name="Picture 5" descr="cha56011_06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b="16853"/>
          <a:stretch>
            <a:fillRect/>
          </a:stretch>
        </p:blipFill>
        <p:spPr bwMode="auto">
          <a:xfrm>
            <a:off x="171994" y="3241812"/>
            <a:ext cx="5303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6451" y="6032864"/>
            <a:ext cx="53893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/>
              <a:t>Potential energy of </a:t>
            </a:r>
            <a:r>
              <a:rPr lang="en-US" altLang="en-US" sz="2000" b="0" dirty="0">
                <a:solidFill>
                  <a:srgbClr val="0070C0"/>
                </a:solidFill>
              </a:rPr>
              <a:t>hiker 1</a:t>
            </a:r>
            <a:r>
              <a:rPr lang="en-US" altLang="en-US" sz="2000" b="0" dirty="0"/>
              <a:t> and </a:t>
            </a:r>
            <a:r>
              <a:rPr lang="en-US" altLang="en-US" sz="2000" b="0" dirty="0">
                <a:solidFill>
                  <a:srgbClr val="FF0000"/>
                </a:solidFill>
              </a:rPr>
              <a:t>hiker 2</a:t>
            </a:r>
            <a:r>
              <a:rPr lang="en-US" altLang="en-US" sz="2000" b="0" dirty="0"/>
              <a:t> is the same even though they took different paths.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95994" y="2538549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energy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00869" y="2538549"/>
            <a:ext cx="450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/>
              <a:t>, pressure, volume, temperature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974307" y="3452949"/>
            <a:ext cx="2427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E</a:t>
            </a:r>
            <a:r>
              <a:rPr lang="en-US" altLang="en-US" b="0"/>
              <a:t> = </a:t>
            </a:r>
            <a:r>
              <a:rPr lang="en-US" altLang="en-US" b="0" i="1"/>
              <a:t>E</a:t>
            </a:r>
            <a:r>
              <a:rPr lang="en-US" altLang="en-US" b="0" i="1" baseline="-25000"/>
              <a:t>final</a:t>
            </a:r>
            <a:r>
              <a:rPr lang="en-US" altLang="en-US" b="0"/>
              <a:t> - </a:t>
            </a:r>
            <a:r>
              <a:rPr lang="en-US" altLang="en-US" b="0" i="1"/>
              <a:t>E</a:t>
            </a:r>
            <a:r>
              <a:rPr lang="en-US" altLang="en-US" b="0" i="1" baseline="-25000"/>
              <a:t>initial</a:t>
            </a:r>
            <a:endParaRPr lang="en-US" altLang="en-US" b="0" i="1"/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5974306" y="3960949"/>
            <a:ext cx="2427288" cy="1752600"/>
            <a:chOff x="3744" y="2016"/>
            <a:chExt cx="1529" cy="1104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744" y="2016"/>
              <a:ext cx="1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>
                  <a:latin typeface="Symbol" pitchFamily="18" charset="2"/>
                </a:rPr>
                <a:t>D</a:t>
              </a:r>
              <a:r>
                <a:rPr lang="en-US" altLang="en-US" b="0" i="1"/>
                <a:t>P</a:t>
              </a:r>
              <a:r>
                <a:rPr lang="en-US" altLang="en-US" b="0"/>
                <a:t> = </a:t>
              </a:r>
              <a:r>
                <a:rPr lang="en-US" altLang="en-US" b="0" i="1"/>
                <a:t>P</a:t>
              </a:r>
              <a:r>
                <a:rPr lang="en-US" altLang="en-US" b="0" i="1" baseline="-25000"/>
                <a:t>final</a:t>
              </a:r>
              <a:r>
                <a:rPr lang="en-US" altLang="en-US" b="0"/>
                <a:t> - </a:t>
              </a:r>
              <a:r>
                <a:rPr lang="en-US" altLang="en-US" b="0" i="1"/>
                <a:t>P</a:t>
              </a:r>
              <a:r>
                <a:rPr lang="en-US" altLang="en-US" b="0" i="1" baseline="-25000"/>
                <a:t>initial</a:t>
              </a:r>
              <a:endParaRPr lang="en-US" altLang="en-US" b="0" i="1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744" y="2448"/>
              <a:ext cx="1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 dirty="0">
                  <a:latin typeface="Symbol" pitchFamily="18" charset="2"/>
                </a:rPr>
                <a:t>D</a:t>
              </a:r>
              <a:r>
                <a:rPr lang="en-US" altLang="en-US" b="0" i="1" dirty="0"/>
                <a:t>V</a:t>
              </a:r>
              <a:r>
                <a:rPr lang="en-US" altLang="en-US" b="0" dirty="0"/>
                <a:t> = </a:t>
              </a:r>
              <a:r>
                <a:rPr lang="en-US" altLang="en-US" b="0" i="1" dirty="0" err="1"/>
                <a:t>V</a:t>
              </a:r>
              <a:r>
                <a:rPr lang="en-US" altLang="en-US" b="0" i="1" baseline="-25000" dirty="0" err="1"/>
                <a:t>final</a:t>
              </a:r>
              <a:r>
                <a:rPr lang="en-US" altLang="en-US" b="0" dirty="0"/>
                <a:t> - </a:t>
              </a:r>
              <a:r>
                <a:rPr lang="en-US" altLang="en-US" b="0" i="1" dirty="0" err="1"/>
                <a:t>V</a:t>
              </a:r>
              <a:r>
                <a:rPr lang="en-US" altLang="en-US" b="0" i="1" baseline="-25000" dirty="0" err="1"/>
                <a:t>initial</a:t>
              </a:r>
              <a:endParaRPr lang="en-US" altLang="en-US" b="0" i="1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744" y="2832"/>
              <a:ext cx="1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 dirty="0">
                  <a:latin typeface="Symbol" pitchFamily="18" charset="2"/>
                </a:rPr>
                <a:t>D</a:t>
              </a:r>
              <a:r>
                <a:rPr lang="en-US" altLang="en-US" b="0" i="1" dirty="0"/>
                <a:t>T</a:t>
              </a:r>
              <a:r>
                <a:rPr lang="en-US" altLang="en-US" b="0" dirty="0"/>
                <a:t> = </a:t>
              </a:r>
              <a:r>
                <a:rPr lang="en-US" altLang="en-US" b="0" i="1" dirty="0" err="1"/>
                <a:t>T</a:t>
              </a:r>
              <a:r>
                <a:rPr lang="en-US" altLang="en-US" b="0" i="1" baseline="-25000" dirty="0" err="1"/>
                <a:t>final</a:t>
              </a:r>
              <a:r>
                <a:rPr lang="en-US" altLang="en-US" b="0" dirty="0"/>
                <a:t> - </a:t>
              </a:r>
              <a:r>
                <a:rPr lang="en-US" altLang="en-US" b="0" i="1" dirty="0" err="1"/>
                <a:t>T</a:t>
              </a:r>
              <a:r>
                <a:rPr lang="en-US" altLang="en-US" b="0" i="1" baseline="-25000" dirty="0" err="1"/>
                <a:t>initial</a:t>
              </a:r>
              <a:endParaRPr lang="en-US" altLang="en-US" b="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778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653349"/>
            <a:ext cx="1905000" cy="457200"/>
          </a:xfrm>
        </p:spPr>
        <p:txBody>
          <a:bodyPr/>
          <a:lstStyle/>
          <a:p>
            <a:pPr>
              <a:defRPr/>
            </a:pPr>
            <a:fld id="{039A3D35-2C1A-4322-A47E-B8D77A12320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435" y="633549"/>
            <a:ext cx="86802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i="1" dirty="0">
                <a:solidFill>
                  <a:srgbClr val="0070C0"/>
                </a:solidFill>
              </a:rPr>
              <a:t>First law of </a:t>
            </a:r>
            <a:r>
              <a:rPr lang="en-US" altLang="en-US" i="1" dirty="0" smtClean="0">
                <a:solidFill>
                  <a:srgbClr val="0070C0"/>
                </a:solidFill>
              </a:rPr>
              <a:t>thermodynamics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 smtClean="0"/>
              <a:t>- energy </a:t>
            </a:r>
            <a:r>
              <a:rPr lang="en-US" altLang="en-US" b="0" dirty="0"/>
              <a:t>can be converted from one form to another, but cannot be created or destroyed.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21012" y="2546874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E</a:t>
            </a:r>
            <a:r>
              <a:rPr lang="en-US" altLang="en-US" b="0" i="1" baseline="-25000"/>
              <a:t>system</a:t>
            </a:r>
            <a:r>
              <a:rPr lang="en-US" altLang="en-US" b="0"/>
              <a:t> + </a:t>
            </a:r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E</a:t>
            </a:r>
            <a:r>
              <a:rPr lang="en-US" altLang="en-US" b="0" i="1" baseline="-25000"/>
              <a:t>surroundings</a:t>
            </a:r>
            <a:r>
              <a:rPr lang="en-US" altLang="en-US" b="0"/>
              <a:t> = 0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6569" y="3003926"/>
            <a:ext cx="47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/>
              <a:t>or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02012" y="3423581"/>
            <a:ext cx="322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 dirty="0" err="1">
                <a:latin typeface="Symbol" pitchFamily="18" charset="2"/>
              </a:rPr>
              <a:t>D</a:t>
            </a:r>
            <a:r>
              <a:rPr lang="en-US" altLang="en-US" b="0" i="1" dirty="0" err="1"/>
              <a:t>E</a:t>
            </a:r>
            <a:r>
              <a:rPr lang="en-US" altLang="en-US" b="0" i="1" baseline="-25000" dirty="0" err="1"/>
              <a:t>system</a:t>
            </a:r>
            <a:r>
              <a:rPr lang="en-US" altLang="en-US" b="0" dirty="0"/>
              <a:t> = </a:t>
            </a:r>
            <a:r>
              <a:rPr lang="en-US" altLang="en-US" b="0" i="1" dirty="0"/>
              <a:t>-</a:t>
            </a:r>
            <a:r>
              <a:rPr lang="en-US" altLang="en-US" b="0" i="1" dirty="0" err="1">
                <a:latin typeface="Symbol" pitchFamily="18" charset="2"/>
              </a:rPr>
              <a:t>D</a:t>
            </a:r>
            <a:r>
              <a:rPr lang="en-US" altLang="en-US" b="0" i="1" dirty="0" err="1"/>
              <a:t>E</a:t>
            </a:r>
            <a:r>
              <a:rPr lang="en-US" altLang="en-US" b="0" i="1" baseline="-25000" dirty="0" err="1"/>
              <a:t>surroundings</a:t>
            </a:r>
            <a:endParaRPr lang="en-US" altLang="en-US" b="0" i="1" dirty="0"/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401863" y="5281022"/>
            <a:ext cx="8821352" cy="701675"/>
            <a:chOff x="48" y="3792"/>
            <a:chExt cx="5664" cy="442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8" y="3792"/>
              <a:ext cx="56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 dirty="0"/>
                <a:t>Chemical energy </a:t>
              </a:r>
              <a:r>
                <a:rPr lang="en-US" altLang="en-US" sz="2000" dirty="0"/>
                <a:t>lost</a:t>
              </a:r>
              <a:r>
                <a:rPr lang="en-US" altLang="en-US" sz="2000" b="0" dirty="0"/>
                <a:t> by combustion = Energy </a:t>
              </a:r>
              <a:r>
                <a:rPr lang="en-US" altLang="en-US" sz="2000" dirty="0"/>
                <a:t>gained</a:t>
              </a:r>
              <a:r>
                <a:rPr lang="en-US" altLang="en-US" sz="2000" b="0" dirty="0"/>
                <a:t> by the surroundings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226" y="3974"/>
              <a:ext cx="6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/>
                <a:t>system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3634" y="3984"/>
              <a:ext cx="10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/>
                <a:t>surroundings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36435" y="1531211"/>
            <a:ext cx="8684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transfer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energy from the system to the surroundings does not change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total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energy of the universe. That is, the sum of the energy changes must be zero: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436" y="4143500"/>
            <a:ext cx="8680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TimesLTStd-Roman"/>
              </a:rPr>
              <a:t>If one </a:t>
            </a:r>
            <a:r>
              <a:rPr lang="en-US" sz="2000" i="1" dirty="0">
                <a:latin typeface="TimesLTStd-Roman"/>
              </a:rPr>
              <a:t>system undergoes an energy change </a:t>
            </a:r>
            <a:r>
              <a:rPr lang="en-US" altLang="en-US" sz="2000" i="1" dirty="0" err="1" smtClean="0">
                <a:latin typeface="Symbol" pitchFamily="18" charset="2"/>
              </a:rPr>
              <a:t>D</a:t>
            </a:r>
            <a:r>
              <a:rPr lang="en-US" sz="2000" i="1" dirty="0" err="1" smtClean="0">
                <a:latin typeface="TimesLTStd-Italic"/>
              </a:rPr>
              <a:t>E</a:t>
            </a:r>
            <a:r>
              <a:rPr lang="en-US" sz="2000" i="1" baseline="-25000" dirty="0" err="1" smtClean="0">
                <a:latin typeface="TimesLTStd-Roman"/>
              </a:rPr>
              <a:t>sys</a:t>
            </a:r>
            <a:r>
              <a:rPr lang="en-US" sz="2000" i="1" dirty="0" smtClean="0">
                <a:latin typeface="TimesLTStd-Roman"/>
              </a:rPr>
              <a:t> </a:t>
            </a:r>
            <a:r>
              <a:rPr lang="en-US" sz="2000" i="1" dirty="0">
                <a:latin typeface="TimesLTStd-Roman"/>
              </a:rPr>
              <a:t>, the rest of the universe, </a:t>
            </a:r>
            <a:r>
              <a:rPr lang="en-US" sz="2000" i="1" dirty="0" smtClean="0">
                <a:latin typeface="TimesLTStd-Roman"/>
              </a:rPr>
              <a:t>or the </a:t>
            </a:r>
            <a:r>
              <a:rPr lang="en-US" sz="2000" i="1" dirty="0">
                <a:latin typeface="TimesLTStd-Roman"/>
              </a:rPr>
              <a:t>surroundings, must undergo a change in energy that is equal in magnitude </a:t>
            </a:r>
            <a:r>
              <a:rPr lang="en-US" sz="2000" i="1" dirty="0" smtClean="0">
                <a:latin typeface="TimesLTStd-Roman"/>
              </a:rPr>
              <a:t>but opposite </a:t>
            </a:r>
            <a:r>
              <a:rPr lang="en-US" sz="2000" i="1" dirty="0">
                <a:latin typeface="TimesLTStd-Roman"/>
              </a:rPr>
              <a:t>in sign </a:t>
            </a:r>
            <a:r>
              <a:rPr lang="en-US" sz="2000" i="1" dirty="0" smtClean="0">
                <a:latin typeface="TimesLTStd-Roman"/>
              </a:rPr>
              <a:t>(-</a:t>
            </a:r>
            <a:r>
              <a:rPr lang="en-US" altLang="en-US" sz="2000" i="1" dirty="0" err="1" smtClean="0">
                <a:latin typeface="Symbol" pitchFamily="18" charset="2"/>
              </a:rPr>
              <a:t>D</a:t>
            </a:r>
            <a:r>
              <a:rPr lang="en-US" sz="2000" i="1" dirty="0" err="1" smtClean="0">
                <a:latin typeface="TimesLTStd-Roman"/>
              </a:rPr>
              <a:t>E</a:t>
            </a:r>
            <a:r>
              <a:rPr lang="en-US" sz="2000" i="1" baseline="-25000" dirty="0" err="1" smtClean="0">
                <a:latin typeface="TimesLTStd-Roman"/>
              </a:rPr>
              <a:t>surr</a:t>
            </a:r>
            <a:r>
              <a:rPr lang="en-US" sz="2000" i="1" dirty="0" smtClean="0">
                <a:latin typeface="TimesLTStd-Roman"/>
              </a:rPr>
              <a:t> );</a:t>
            </a:r>
            <a:endParaRPr lang="en-US" sz="2000" i="1" dirty="0"/>
          </a:p>
        </p:txBody>
      </p: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2674936" y="6102123"/>
            <a:ext cx="3954464" cy="400050"/>
            <a:chOff x="1910" y="2809"/>
            <a:chExt cx="2491" cy="252"/>
          </a:xfrm>
        </p:grpSpPr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910" y="2809"/>
              <a:ext cx="24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 dirty="0"/>
                <a:t>C</a:t>
              </a:r>
              <a:r>
                <a:rPr lang="en-US" altLang="en-US" sz="2000" b="0" baseline="-25000" dirty="0"/>
                <a:t>3</a:t>
              </a:r>
              <a:r>
                <a:rPr lang="en-US" altLang="en-US" sz="2000" b="0" dirty="0"/>
                <a:t>H</a:t>
              </a:r>
              <a:r>
                <a:rPr lang="en-US" altLang="en-US" sz="2000" b="0" baseline="-25000" dirty="0"/>
                <a:t>8</a:t>
              </a:r>
              <a:r>
                <a:rPr lang="en-US" altLang="en-US" sz="2000" b="0" dirty="0"/>
                <a:t> + </a:t>
              </a:r>
              <a:r>
                <a:rPr lang="en-US" altLang="en-US" sz="2000" b="0" dirty="0" smtClean="0"/>
                <a:t>5O</a:t>
              </a:r>
              <a:r>
                <a:rPr lang="en-US" altLang="en-US" sz="2000" b="0" baseline="-25000" dirty="0" smtClean="0"/>
                <a:t>2        </a:t>
              </a:r>
              <a:r>
                <a:rPr lang="en-US" altLang="en-US" sz="2000" b="0" dirty="0" smtClean="0"/>
                <a:t>        </a:t>
              </a:r>
              <a:r>
                <a:rPr lang="en-US" altLang="en-US" sz="2000" b="0" dirty="0"/>
                <a:t>3CO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 + 4H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O</a:t>
              </a: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2914" y="2947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850232" y="6457890"/>
            <a:ext cx="3603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Exothermic chemical reaction!</a:t>
            </a:r>
          </a:p>
        </p:txBody>
      </p:sp>
    </p:spTree>
    <p:extLst>
      <p:ext uri="{BB962C8B-B14F-4D97-AF65-F5344CB8AC3E}">
        <p14:creationId xmlns:p14="http://schemas.microsoft.com/office/powerpoint/2010/main" val="18916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2" grpId="0"/>
      <p:bldP spid="17" grpId="0"/>
      <p:bldP spid="2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95459" y="675703"/>
            <a:ext cx="5638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0070C0"/>
                </a:solidFill>
              </a:rPr>
              <a:t>Another form of the </a:t>
            </a:r>
            <a:r>
              <a:rPr lang="en-US" altLang="en-US" i="1">
                <a:solidFill>
                  <a:srgbClr val="0070C0"/>
                </a:solidFill>
              </a:rPr>
              <a:t>first law</a:t>
            </a:r>
            <a:r>
              <a:rPr lang="en-US" altLang="en-US" b="0">
                <a:solidFill>
                  <a:srgbClr val="0070C0"/>
                </a:solidFill>
              </a:rPr>
              <a:t> for </a:t>
            </a:r>
            <a:r>
              <a:rPr lang="en-US" altLang="en-US" b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b="0">
                <a:solidFill>
                  <a:srgbClr val="0070C0"/>
                </a:solidFill>
              </a:rPr>
              <a:t>E</a:t>
            </a:r>
            <a:r>
              <a:rPr lang="en-US" altLang="en-US" b="0" baseline="-25000">
                <a:solidFill>
                  <a:srgbClr val="0070C0"/>
                </a:solidFill>
              </a:rPr>
              <a:t>system</a:t>
            </a:r>
            <a:endParaRPr lang="en-US" altLang="en-US" b="0">
              <a:solidFill>
                <a:srgbClr val="0070C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0964" y="1203104"/>
            <a:ext cx="1422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>
                <a:latin typeface="Symbol" pitchFamily="18" charset="2"/>
              </a:rPr>
              <a:t>D</a:t>
            </a:r>
            <a:r>
              <a:rPr lang="en-US" altLang="en-US" sz="2000" b="0" i="1" dirty="0"/>
              <a:t>E</a:t>
            </a:r>
            <a:r>
              <a:rPr lang="en-US" altLang="en-US" sz="2000" b="0" dirty="0"/>
              <a:t> = </a:t>
            </a:r>
            <a:r>
              <a:rPr lang="en-US" altLang="en-US" sz="2000" b="0" i="1" dirty="0"/>
              <a:t>q</a:t>
            </a:r>
            <a:r>
              <a:rPr lang="en-US" altLang="en-US" sz="2000" b="0" dirty="0"/>
              <a:t> + </a:t>
            </a:r>
            <a:r>
              <a:rPr lang="en-US" altLang="en-US" sz="2000" b="0" i="1" dirty="0"/>
              <a:t>w</a:t>
            </a:r>
            <a:endParaRPr lang="en-US" altLang="en-US" sz="2000" b="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0964" y="1624020"/>
            <a:ext cx="55242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sz="2000" b="0" i="1" dirty="0">
                <a:solidFill>
                  <a:srgbClr val="0070C0"/>
                </a:solidFill>
              </a:rPr>
              <a:t>E</a:t>
            </a:r>
            <a:r>
              <a:rPr lang="en-US" altLang="en-US" sz="2000" b="0" i="1" dirty="0"/>
              <a:t> </a:t>
            </a:r>
            <a:r>
              <a:rPr lang="en-US" altLang="en-US" sz="2000" b="0" dirty="0"/>
              <a:t>is the change in internal energy of a system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0964" y="2132020"/>
            <a:ext cx="7588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>
                <a:solidFill>
                  <a:srgbClr val="0070C0"/>
                </a:solidFill>
              </a:rPr>
              <a:t>q</a:t>
            </a:r>
            <a:r>
              <a:rPr lang="en-US" altLang="en-US" sz="2000" b="0" dirty="0"/>
              <a:t> is the heat exchange between the system and the surroundings</a:t>
            </a:r>
            <a:endParaRPr lang="en-US" altLang="en-US" sz="2000" b="0" i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0964" y="2640020"/>
            <a:ext cx="4780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>
                <a:solidFill>
                  <a:srgbClr val="0070C0"/>
                </a:solidFill>
              </a:rPr>
              <a:t>w</a:t>
            </a:r>
            <a:r>
              <a:rPr lang="en-US" altLang="en-US" sz="2000" b="0" dirty="0"/>
              <a:t> is the work done on (or by) the system</a:t>
            </a:r>
            <a:endParaRPr lang="en-US" altLang="en-US" sz="2000" b="0" i="1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8901" y="3097220"/>
            <a:ext cx="793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/>
              <a:t>w</a:t>
            </a:r>
            <a:r>
              <a:rPr lang="en-US" altLang="en-US" sz="2000" b="0"/>
              <a:t> = -</a:t>
            </a:r>
            <a:r>
              <a:rPr lang="en-US" altLang="en-US" sz="2000" b="0" i="1"/>
              <a:t>P</a:t>
            </a:r>
            <a:r>
              <a:rPr lang="en-US" altLang="en-US" sz="2000" b="0" i="1">
                <a:latin typeface="Symbol" pitchFamily="18" charset="2"/>
              </a:rPr>
              <a:t>D</a:t>
            </a:r>
            <a:r>
              <a:rPr lang="en-US" altLang="en-US" sz="2000" b="0" i="1"/>
              <a:t>V</a:t>
            </a:r>
            <a:r>
              <a:rPr lang="en-US" altLang="en-US" sz="2000" b="0"/>
              <a:t>  when a gas expands against a constant external pressure</a:t>
            </a:r>
            <a:endParaRPr lang="en-US" altLang="en-US" sz="2000" b="0" i="1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5" y="3594817"/>
            <a:ext cx="7717245" cy="221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859" y="5819160"/>
            <a:ext cx="8926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a system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loses heat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the surroundings or does work on the surroundings,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its internal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to decrease because those are energy-depleting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processes; both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negative.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heat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added to the system 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work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done on the system,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internal energy of the system would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increase; both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positive. </a:t>
            </a:r>
          </a:p>
        </p:txBody>
      </p:sp>
    </p:spTree>
    <p:extLst>
      <p:ext uri="{BB962C8B-B14F-4D97-AF65-F5344CB8AC3E}">
        <p14:creationId xmlns:p14="http://schemas.microsoft.com/office/powerpoint/2010/main" val="161930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6" grpId="0" autoUpdateAnimBg="0"/>
      <p:bldP spid="7" grpId="0" autoUpdateAnimBg="0"/>
      <p:bldP spid="8" grpId="0" autoUpdateAnimBg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75319" y="709426"/>
            <a:ext cx="2333524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Work and Heat</a:t>
            </a:r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364125" y="1253484"/>
            <a:ext cx="142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 dirty="0"/>
              <a:t>w</a:t>
            </a:r>
            <a:r>
              <a:rPr lang="en-US" altLang="en-US" b="0" dirty="0"/>
              <a:t> = </a:t>
            </a:r>
            <a:r>
              <a:rPr lang="en-US" altLang="en-US" b="0" i="1" dirty="0"/>
              <a:t>F x d</a:t>
            </a:r>
            <a:endParaRPr lang="en-US" altLang="en-US" b="0" dirty="0"/>
          </a:p>
        </p:txBody>
      </p:sp>
      <p:sp>
        <p:nvSpPr>
          <p:cNvPr id="6" name="Text Box 1034"/>
          <p:cNvSpPr txBox="1">
            <a:spLocks noChangeArrowheads="1"/>
          </p:cNvSpPr>
          <p:nvPr/>
        </p:nvSpPr>
        <p:spPr bwMode="auto">
          <a:xfrm>
            <a:off x="351698" y="1700162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/>
              <a:t>w</a:t>
            </a:r>
            <a:r>
              <a:rPr lang="en-US" altLang="en-US" b="0"/>
              <a:t> = -</a:t>
            </a:r>
            <a:r>
              <a:rPr lang="en-US" altLang="en-US" b="0" i="1"/>
              <a:t>P </a:t>
            </a:r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V</a:t>
            </a:r>
            <a:endParaRPr lang="en-US" altLang="en-US" b="0"/>
          </a:p>
        </p:txBody>
      </p:sp>
      <p:grpSp>
        <p:nvGrpSpPr>
          <p:cNvPr id="7" name="Group 1040"/>
          <p:cNvGrpSpPr>
            <a:grpSpLocks/>
          </p:cNvGrpSpPr>
          <p:nvPr/>
        </p:nvGrpSpPr>
        <p:grpSpPr bwMode="auto">
          <a:xfrm>
            <a:off x="331694" y="2092275"/>
            <a:ext cx="3702050" cy="836612"/>
            <a:chOff x="96" y="1248"/>
            <a:chExt cx="2332" cy="527"/>
          </a:xfrm>
        </p:grpSpPr>
        <p:sp>
          <p:nvSpPr>
            <p:cNvPr id="8" name="Text Box 1035"/>
            <p:cNvSpPr txBox="1">
              <a:spLocks noChangeArrowheads="1"/>
            </p:cNvSpPr>
            <p:nvPr/>
          </p:nvSpPr>
          <p:spPr bwMode="auto">
            <a:xfrm>
              <a:off x="96" y="1361"/>
              <a:ext cx="2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/>
                <a:t>P x V =     x d</a:t>
              </a:r>
              <a:r>
                <a:rPr lang="en-US" altLang="en-US" b="0" i="1" baseline="30000"/>
                <a:t>3</a:t>
              </a:r>
              <a:r>
                <a:rPr lang="en-US" altLang="en-US" b="0" i="1"/>
                <a:t> = F x d = w</a:t>
              </a:r>
            </a:p>
          </p:txBody>
        </p:sp>
        <p:grpSp>
          <p:nvGrpSpPr>
            <p:cNvPr id="9" name="Group 1039"/>
            <p:cNvGrpSpPr>
              <a:grpSpLocks/>
            </p:cNvGrpSpPr>
            <p:nvPr/>
          </p:nvGrpSpPr>
          <p:grpSpPr bwMode="auto">
            <a:xfrm>
              <a:off x="764" y="1248"/>
              <a:ext cx="294" cy="527"/>
              <a:chOff x="336" y="2809"/>
              <a:chExt cx="294" cy="527"/>
            </a:xfrm>
          </p:grpSpPr>
          <p:sp>
            <p:nvSpPr>
              <p:cNvPr id="10" name="Text Box 1036"/>
              <p:cNvSpPr txBox="1">
                <a:spLocks noChangeArrowheads="1"/>
              </p:cNvSpPr>
              <p:nvPr/>
            </p:nvSpPr>
            <p:spPr bwMode="auto">
              <a:xfrm>
                <a:off x="366" y="280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i="1"/>
                  <a:t>F</a:t>
                </a:r>
              </a:p>
            </p:txBody>
          </p:sp>
          <p:sp>
            <p:nvSpPr>
              <p:cNvPr id="11" name="Text Box 1037"/>
              <p:cNvSpPr txBox="1">
                <a:spLocks noChangeArrowheads="1"/>
              </p:cNvSpPr>
              <p:nvPr/>
            </p:nvSpPr>
            <p:spPr bwMode="auto">
              <a:xfrm>
                <a:off x="336" y="3048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i="1"/>
                  <a:t>d</a:t>
                </a:r>
                <a:r>
                  <a:rPr lang="en-US" altLang="en-US" b="0" i="1" baseline="30000"/>
                  <a:t>2</a:t>
                </a:r>
                <a:endParaRPr lang="en-US" altLang="en-US" b="0" i="1"/>
              </a:p>
            </p:txBody>
          </p:sp>
          <p:sp>
            <p:nvSpPr>
              <p:cNvPr id="12" name="Line 1038"/>
              <p:cNvSpPr>
                <a:spLocks noChangeShapeType="1"/>
              </p:cNvSpPr>
              <p:nvPr/>
            </p:nvSpPr>
            <p:spPr bwMode="auto">
              <a:xfrm>
                <a:off x="387" y="3073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048"/>
          <p:cNvGrpSpPr>
            <a:grpSpLocks/>
          </p:cNvGrpSpPr>
          <p:nvPr/>
        </p:nvGrpSpPr>
        <p:grpSpPr bwMode="auto">
          <a:xfrm>
            <a:off x="5550760" y="1459587"/>
            <a:ext cx="1393825" cy="1412875"/>
            <a:chOff x="4586" y="720"/>
            <a:chExt cx="878" cy="890"/>
          </a:xfrm>
        </p:grpSpPr>
        <p:sp>
          <p:nvSpPr>
            <p:cNvPr id="14" name="Text Box 1044"/>
            <p:cNvSpPr txBox="1">
              <a:spLocks noChangeArrowheads="1"/>
            </p:cNvSpPr>
            <p:nvPr/>
          </p:nvSpPr>
          <p:spPr bwMode="auto">
            <a:xfrm>
              <a:off x="4682" y="720"/>
              <a:ext cx="6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V &gt; 0</a:t>
              </a:r>
            </a:p>
          </p:txBody>
        </p:sp>
        <p:sp>
          <p:nvSpPr>
            <p:cNvPr id="15" name="Text Box 1045"/>
            <p:cNvSpPr txBox="1">
              <a:spLocks noChangeArrowheads="1"/>
            </p:cNvSpPr>
            <p:nvPr/>
          </p:nvSpPr>
          <p:spPr bwMode="auto">
            <a:xfrm>
              <a:off x="4586" y="1021"/>
              <a:ext cx="8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/>
                <a:t>-P</a:t>
              </a:r>
              <a:r>
                <a:rPr lang="en-US" altLang="en-US" b="0" i="1">
                  <a:latin typeface="Symbol" pitchFamily="18" charset="2"/>
                </a:rPr>
                <a:t>D</a:t>
              </a:r>
              <a:r>
                <a:rPr lang="en-US" altLang="en-US" b="0" i="1"/>
                <a:t>V &lt; 0</a:t>
              </a:r>
            </a:p>
          </p:txBody>
        </p:sp>
        <p:sp>
          <p:nvSpPr>
            <p:cNvPr id="16" name="Text Box 1046"/>
            <p:cNvSpPr txBox="1">
              <a:spLocks noChangeArrowheads="1"/>
            </p:cNvSpPr>
            <p:nvPr/>
          </p:nvSpPr>
          <p:spPr bwMode="auto">
            <a:xfrm>
              <a:off x="4639" y="1322"/>
              <a:ext cx="7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/>
                <a:t>w</a:t>
              </a:r>
              <a:r>
                <a:rPr lang="en-US" altLang="en-US" b="0" i="1" baseline="-25000"/>
                <a:t>sys</a:t>
              </a:r>
              <a:r>
                <a:rPr lang="en-US" altLang="en-US" b="0"/>
                <a:t> &lt; 0</a:t>
              </a:r>
              <a:endParaRPr lang="en-US" altLang="en-US" b="0" i="1"/>
            </a:p>
          </p:txBody>
        </p:sp>
      </p:grpSp>
      <p:sp>
        <p:nvSpPr>
          <p:cNvPr id="17" name="Text Box 1050"/>
          <p:cNvSpPr txBox="1">
            <a:spLocks noChangeArrowheads="1"/>
          </p:cNvSpPr>
          <p:nvPr/>
        </p:nvSpPr>
        <p:spPr bwMode="auto">
          <a:xfrm>
            <a:off x="250458" y="3792749"/>
            <a:ext cx="24452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800" b="0" dirty="0"/>
              <a:t>Work is not a state function. </a:t>
            </a:r>
          </a:p>
        </p:txBody>
      </p:sp>
      <p:grpSp>
        <p:nvGrpSpPr>
          <p:cNvPr id="18" name="Group 1057"/>
          <p:cNvGrpSpPr>
            <a:grpSpLocks/>
          </p:cNvGrpSpPr>
          <p:nvPr/>
        </p:nvGrpSpPr>
        <p:grpSpPr bwMode="auto">
          <a:xfrm>
            <a:off x="384875" y="4708968"/>
            <a:ext cx="2479675" cy="457200"/>
            <a:chOff x="225" y="3216"/>
            <a:chExt cx="1562" cy="288"/>
          </a:xfrm>
        </p:grpSpPr>
        <p:sp>
          <p:nvSpPr>
            <p:cNvPr id="19" name="Text Box 1053"/>
            <p:cNvSpPr txBox="1">
              <a:spLocks noChangeArrowheads="1"/>
            </p:cNvSpPr>
            <p:nvPr/>
          </p:nvSpPr>
          <p:spPr bwMode="auto">
            <a:xfrm>
              <a:off x="225" y="3216"/>
              <a:ext cx="15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 dirty="0" err="1">
                  <a:latin typeface="Symbol" pitchFamily="18" charset="2"/>
                </a:rPr>
                <a:t>D</a:t>
              </a:r>
              <a:r>
                <a:rPr lang="en-US" altLang="en-US" b="0" i="1" dirty="0" err="1"/>
                <a:t>w</a:t>
              </a:r>
              <a:r>
                <a:rPr lang="en-US" altLang="en-US" b="0" dirty="0"/>
                <a:t> = </a:t>
              </a:r>
              <a:r>
                <a:rPr lang="en-US" altLang="en-US" b="0" i="1" dirty="0" err="1"/>
                <a:t>w</a:t>
              </a:r>
              <a:r>
                <a:rPr lang="en-US" altLang="en-US" b="0" i="1" baseline="-25000" dirty="0" err="1"/>
                <a:t>final</a:t>
              </a:r>
              <a:r>
                <a:rPr lang="en-US" altLang="en-US" b="0" dirty="0"/>
                <a:t> - </a:t>
              </a:r>
              <a:r>
                <a:rPr lang="en-US" altLang="en-US" b="0" i="1" dirty="0" err="1"/>
                <a:t>w</a:t>
              </a:r>
              <a:r>
                <a:rPr lang="en-US" altLang="en-US" b="0" i="1" baseline="-25000" dirty="0" err="1"/>
                <a:t>initial</a:t>
              </a:r>
              <a:endParaRPr lang="en-US" altLang="en-US" b="0" i="1" dirty="0"/>
            </a:p>
          </p:txBody>
        </p:sp>
        <p:grpSp>
          <p:nvGrpSpPr>
            <p:cNvPr id="20" name="Group 1056"/>
            <p:cNvGrpSpPr>
              <a:grpSpLocks/>
            </p:cNvGrpSpPr>
            <p:nvPr/>
          </p:nvGrpSpPr>
          <p:grpSpPr bwMode="auto">
            <a:xfrm>
              <a:off x="592" y="3296"/>
              <a:ext cx="144" cy="144"/>
              <a:chOff x="528" y="3792"/>
              <a:chExt cx="144" cy="144"/>
            </a:xfrm>
          </p:grpSpPr>
          <p:sp>
            <p:nvSpPr>
              <p:cNvPr id="21" name="Line 1054"/>
              <p:cNvSpPr>
                <a:spLocks noChangeShapeType="1"/>
              </p:cNvSpPr>
              <p:nvPr/>
            </p:nvSpPr>
            <p:spPr bwMode="auto">
              <a:xfrm flipV="1">
                <a:off x="528" y="379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055"/>
              <p:cNvSpPr>
                <a:spLocks noChangeShapeType="1"/>
              </p:cNvSpPr>
              <p:nvPr/>
            </p:nvSpPr>
            <p:spPr bwMode="auto">
              <a:xfrm flipH="1" flipV="1">
                <a:off x="528" y="379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Text Box 1059"/>
          <p:cNvSpPr txBox="1">
            <a:spLocks noChangeArrowheads="1"/>
          </p:cNvSpPr>
          <p:nvPr/>
        </p:nvSpPr>
        <p:spPr bwMode="auto">
          <a:xfrm>
            <a:off x="4053817" y="5130975"/>
            <a:ext cx="7713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initial</a:t>
            </a:r>
          </a:p>
        </p:txBody>
      </p:sp>
      <p:sp>
        <p:nvSpPr>
          <p:cNvPr id="24" name="Text Box 1060"/>
          <p:cNvSpPr txBox="1">
            <a:spLocks noChangeArrowheads="1"/>
          </p:cNvSpPr>
          <p:nvPr/>
        </p:nvSpPr>
        <p:spPr bwMode="auto">
          <a:xfrm>
            <a:off x="5995416" y="5131898"/>
            <a:ext cx="655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final</a:t>
            </a:r>
          </a:p>
        </p:txBody>
      </p:sp>
      <p:pic>
        <p:nvPicPr>
          <p:cNvPr id="25" name="Picture 1061" descr="06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/>
          <a:stretch>
            <a:fillRect/>
          </a:stretch>
        </p:blipFill>
        <p:spPr bwMode="auto">
          <a:xfrm>
            <a:off x="3820792" y="3021584"/>
            <a:ext cx="5069208" cy="21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9535" y="6313040"/>
            <a:ext cx="2361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 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101.3 J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0045" y="5791719"/>
            <a:ext cx="872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LTStd-Roman"/>
              </a:rPr>
              <a:t>The units </a:t>
            </a:r>
            <a:r>
              <a:rPr lang="en-US" sz="2400" dirty="0">
                <a:latin typeface="TimesLTStd-Roman"/>
              </a:rPr>
              <a:t>for work done by or on a gas are </a:t>
            </a:r>
            <a:r>
              <a:rPr lang="en-US" sz="2400" dirty="0" smtClean="0">
                <a:latin typeface="TimesLTStd-Roman"/>
              </a:rPr>
              <a:t>liters atmospheres.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25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7" grpId="0"/>
      <p:bldP spid="23" grpId="0"/>
      <p:bldP spid="24" grpId="0"/>
      <p:bldP spid="2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5461</TotalTime>
  <Words>2314</Words>
  <Application>Microsoft Office PowerPoint</Application>
  <PresentationFormat>On-screen Show (4:3)</PresentationFormat>
  <Paragraphs>322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Default Design</vt:lpstr>
      <vt:lpstr>PowerPoint Presentation</vt:lpstr>
      <vt:lpstr>PowerPoint Presentation</vt:lpstr>
      <vt:lpstr>Energy Changes in Chemical Reactions</vt:lpstr>
      <vt:lpstr>Energy Changes in Chemical Reactions</vt:lpstr>
      <vt:lpstr>Energy Changes in Chemical Reactions</vt:lpstr>
      <vt:lpstr>Introduction to Thermodynamics</vt:lpstr>
      <vt:lpstr>Introduction to Thermodynamics</vt:lpstr>
      <vt:lpstr>Introduction to Thermodynamics</vt:lpstr>
      <vt:lpstr>Introduction to Thermodynamics</vt:lpstr>
      <vt:lpstr>Introduction to Thermodynamics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Calorimetry: specific heat and heat capacity</vt:lpstr>
      <vt:lpstr>Calorimetry: specific heat and heat capacity</vt:lpstr>
      <vt:lpstr>Calorimetry: specific heat and heat capacity</vt:lpstr>
      <vt:lpstr>Standard Enthalpy of Formation and Reaction</vt:lpstr>
      <vt:lpstr>Standard Enthalpy of Formation and Reaction</vt:lpstr>
      <vt:lpstr>Standard Enthalpy of Formation and Reaction</vt:lpstr>
      <vt:lpstr>Standard Enthalpy of Formation and Reaction</vt:lpstr>
      <vt:lpstr>Standard Enthalpy of Formation and Reaction</vt:lpstr>
      <vt:lpstr>Standard Enthalpy of Formation and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255</cp:revision>
  <dcterms:created xsi:type="dcterms:W3CDTF">2017-09-18T11:03:17Z</dcterms:created>
  <dcterms:modified xsi:type="dcterms:W3CDTF">2018-03-28T05:00:06Z</dcterms:modified>
</cp:coreProperties>
</file>