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64" r:id="rId2"/>
  </p:sldMasterIdLst>
  <p:notesMasterIdLst>
    <p:notesMasterId r:id="rId81"/>
  </p:notesMasterIdLst>
  <p:handoutMasterIdLst>
    <p:handoutMasterId r:id="rId82"/>
  </p:handoutMasterIdLst>
  <p:sldIdLst>
    <p:sldId id="256" r:id="rId3"/>
    <p:sldId id="264" r:id="rId4"/>
    <p:sldId id="379" r:id="rId5"/>
    <p:sldId id="380" r:id="rId6"/>
    <p:sldId id="382" r:id="rId7"/>
    <p:sldId id="383" r:id="rId8"/>
    <p:sldId id="384" r:id="rId9"/>
    <p:sldId id="267" r:id="rId10"/>
    <p:sldId id="386" r:id="rId11"/>
    <p:sldId id="387" r:id="rId12"/>
    <p:sldId id="385" r:id="rId13"/>
    <p:sldId id="269" r:id="rId14"/>
    <p:sldId id="271" r:id="rId15"/>
    <p:sldId id="388" r:id="rId16"/>
    <p:sldId id="390" r:id="rId17"/>
    <p:sldId id="274" r:id="rId18"/>
    <p:sldId id="275" r:id="rId19"/>
    <p:sldId id="391" r:id="rId20"/>
    <p:sldId id="276" r:id="rId21"/>
    <p:sldId id="438" r:id="rId22"/>
    <p:sldId id="439" r:id="rId23"/>
    <p:sldId id="440" r:id="rId24"/>
    <p:sldId id="441" r:id="rId25"/>
    <p:sldId id="442" r:id="rId26"/>
    <p:sldId id="443" r:id="rId27"/>
    <p:sldId id="444" r:id="rId28"/>
    <p:sldId id="445" r:id="rId29"/>
    <p:sldId id="446" r:id="rId30"/>
    <p:sldId id="447" r:id="rId31"/>
    <p:sldId id="448" r:id="rId32"/>
    <p:sldId id="450" r:id="rId33"/>
    <p:sldId id="451" r:id="rId34"/>
    <p:sldId id="452" r:id="rId35"/>
    <p:sldId id="454" r:id="rId36"/>
    <p:sldId id="455" r:id="rId37"/>
    <p:sldId id="456" r:id="rId38"/>
    <p:sldId id="457" r:id="rId39"/>
    <p:sldId id="458" r:id="rId40"/>
    <p:sldId id="459" r:id="rId41"/>
    <p:sldId id="460" r:id="rId42"/>
    <p:sldId id="461" r:id="rId43"/>
    <p:sldId id="498" r:id="rId44"/>
    <p:sldId id="462" r:id="rId45"/>
    <p:sldId id="463" r:id="rId46"/>
    <p:sldId id="465" r:id="rId47"/>
    <p:sldId id="464" r:id="rId48"/>
    <p:sldId id="467" r:id="rId49"/>
    <p:sldId id="468" r:id="rId50"/>
    <p:sldId id="469" r:id="rId51"/>
    <p:sldId id="466" r:id="rId52"/>
    <p:sldId id="470" r:id="rId53"/>
    <p:sldId id="471" r:id="rId54"/>
    <p:sldId id="472" r:id="rId55"/>
    <p:sldId id="473" r:id="rId56"/>
    <p:sldId id="474" r:id="rId57"/>
    <p:sldId id="478" r:id="rId58"/>
    <p:sldId id="475" r:id="rId59"/>
    <p:sldId id="476" r:id="rId60"/>
    <p:sldId id="477" r:id="rId61"/>
    <p:sldId id="479" r:id="rId62"/>
    <p:sldId id="480" r:id="rId63"/>
    <p:sldId id="481" r:id="rId64"/>
    <p:sldId id="487" r:id="rId65"/>
    <p:sldId id="482" r:id="rId66"/>
    <p:sldId id="483" r:id="rId67"/>
    <p:sldId id="484" r:id="rId68"/>
    <p:sldId id="485" r:id="rId69"/>
    <p:sldId id="486" r:id="rId70"/>
    <p:sldId id="488" r:id="rId71"/>
    <p:sldId id="489" r:id="rId72"/>
    <p:sldId id="490" r:id="rId73"/>
    <p:sldId id="491" r:id="rId74"/>
    <p:sldId id="492" r:id="rId75"/>
    <p:sldId id="493" r:id="rId76"/>
    <p:sldId id="494" r:id="rId77"/>
    <p:sldId id="495" r:id="rId78"/>
    <p:sldId id="496" r:id="rId79"/>
    <p:sldId id="497" r:id="rId80"/>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86311B"/>
    <a:srgbClr val="339933"/>
    <a:srgbClr val="663300"/>
    <a:srgbClr val="CC0000"/>
    <a:srgbClr val="003399"/>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98" autoAdjust="0"/>
  </p:normalViewPr>
  <p:slideViewPr>
    <p:cSldViewPr snapToGrid="0" snapToObjects="1">
      <p:cViewPr>
        <p:scale>
          <a:sx n="107" d="100"/>
          <a:sy n="107" d="100"/>
        </p:scale>
        <p:origin x="-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9/13/2018</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9/13/2018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6</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6FF3BC2E-E0E9-6C4C-A2D1-14DD24563841}" type="slidenum">
              <a:rPr lang="en-US" smtClean="0"/>
              <a:pPr>
                <a:defRPr/>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FBB7F0-EC5D-4701-AA0F-83B728FF985D}" type="datetime1">
              <a:rPr lang="en-US" smtClean="0"/>
              <a:pPr/>
              <a:t>9/13/2018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Add By Dr.Heyam Al Mousa</a:t>
            </a:r>
            <a:endParaRPr lang="en-US"/>
          </a:p>
        </p:txBody>
      </p:sp>
      <p:sp>
        <p:nvSpPr>
          <p:cNvPr id="6" name="Slide Number Placeholder 5"/>
          <p:cNvSpPr>
            <a:spLocks noGrp="1"/>
          </p:cNvSpPr>
          <p:nvPr>
            <p:ph type="sldNum" sz="quarter" idx="12"/>
          </p:nvPr>
        </p:nvSpPr>
        <p:spPr/>
        <p:txBody>
          <a:bodyPr/>
          <a:lstStyle/>
          <a:p>
            <a:fld id="{506DBB06-9122-453B-BCF4-63A41F2253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7" descr="Ferrell6e.jpg"/>
          <p:cNvPicPr>
            <a:picLocks noChangeAspect="1"/>
          </p:cNvPicPr>
          <p:nvPr/>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p:nvSpPr>
        <p:spPr bwMode="auto">
          <a:xfrm>
            <a:off x="5078413" y="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9</a:t>
            </a:r>
          </a:p>
        </p:txBody>
      </p:sp>
      <p:sp>
        <p:nvSpPr>
          <p:cNvPr id="5" name="TextBox 9"/>
          <p:cNvSpPr txBox="1">
            <a:spLocks noChangeArrowheads="1"/>
          </p:cNvSpPr>
          <p:nvPr/>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pic>
        <p:nvPicPr>
          <p:cNvPr id="9"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078413" y="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6</a:t>
            </a:r>
          </a:p>
        </p:txBody>
      </p:sp>
      <p:sp>
        <p:nvSpPr>
          <p:cNvPr id="11"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2"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smtClean="0"/>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pic>
        <p:nvPicPr>
          <p:cNvPr id="4" name="Picture 7" descr="Ferrell6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smtClean="0"/>
              <a:pPr>
                <a:defRPr/>
              </a:pPr>
              <a:t>‹#›</a:t>
            </a:fld>
            <a:endParaRPr lang="en-US" dirty="0"/>
          </a:p>
        </p:txBody>
      </p:sp>
      <p:pic>
        <p:nvPicPr>
          <p:cNvPr id="7"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1111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smtClean="0"/>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p:nvPicPr>
        <p:blipFill>
          <a:blip r:embed="rId7">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smtClean="0"/>
              <a:pPr>
                <a:defRPr/>
              </a:pPr>
              <a:t>‹#›</a:t>
            </a:fld>
            <a:endParaRPr lang="en-US" dirty="0"/>
          </a:p>
        </p:txBody>
      </p:sp>
      <p:sp>
        <p:nvSpPr>
          <p:cNvPr id="1030" name="TextBox 2"/>
          <p:cNvSpPr txBox="1">
            <a:spLocks noChangeArrowheads="1"/>
          </p:cNvSpPr>
          <p:nvPr/>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pic>
        <p:nvPicPr>
          <p:cNvPr id="7"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2012" y="1980962"/>
            <a:ext cx="5071514" cy="4079346"/>
          </a:xfrm>
        </p:spPr>
        <p:txBody>
          <a:bodyPr/>
          <a:lstStyle/>
          <a:p>
            <a:r>
              <a:rPr lang="en-US" dirty="0" smtClean="0"/>
              <a:t>The Marketing Program</a:t>
            </a:r>
            <a:endParaRPr lang="en-US" dirty="0"/>
          </a:p>
        </p:txBody>
      </p:sp>
      <p:sp>
        <p:nvSpPr>
          <p:cNvPr id="3" name="TextBox 2"/>
          <p:cNvSpPr txBox="1"/>
          <p:nvPr/>
        </p:nvSpPr>
        <p:spPr>
          <a:xfrm>
            <a:off x="3783106" y="5567082"/>
            <a:ext cx="3783106" cy="646331"/>
          </a:xfrm>
          <a:prstGeom prst="rect">
            <a:avLst/>
          </a:prstGeom>
          <a:noFill/>
        </p:spPr>
        <p:txBody>
          <a:bodyPr wrap="square" rtlCol="0">
            <a:spAutoFit/>
          </a:bodyPr>
          <a:lstStyle/>
          <a:p>
            <a:r>
              <a:rPr lang="en-US" smtClean="0"/>
              <a:t> </a:t>
            </a:r>
            <a:r>
              <a:rPr lang="en-US" b="1" smtClean="0">
                <a:solidFill>
                  <a:schemeClr val="accent2">
                    <a:lumMod val="75000"/>
                    <a:lumOff val="25000"/>
                  </a:schemeClr>
                </a:solidFill>
              </a:rPr>
              <a:t>Add by Dr.Heyam Al Mousa</a:t>
            </a:r>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10</a:t>
            </a:fld>
            <a:endParaRPr lang="en-US" dirty="0"/>
          </a:p>
        </p:txBody>
      </p:sp>
      <p:pic>
        <p:nvPicPr>
          <p:cNvPr id="59394" name="Picture 2" descr="Product Width/Depth Of Proctor &amp; Gamble "/>
          <p:cNvPicPr>
            <a:picLocks noChangeAspect="1" noChangeArrowheads="1"/>
          </p:cNvPicPr>
          <p:nvPr/>
        </p:nvPicPr>
        <p:blipFill>
          <a:blip r:embed="rId2"/>
          <a:srcRect/>
          <a:stretch>
            <a:fillRect/>
          </a:stretch>
        </p:blipFill>
        <p:spPr bwMode="auto">
          <a:xfrm>
            <a:off x="1147482" y="251012"/>
            <a:ext cx="7722098" cy="632796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721224"/>
            <a:ext cx="7693029" cy="4255189"/>
          </a:xfrm>
        </p:spPr>
        <p:txBody>
          <a:bodyPr/>
          <a:lstStyle/>
          <a:p>
            <a:pPr lvl="1" eaLnBrk="1" hangingPunct="1"/>
            <a:endParaRPr lang="en-US" sz="2400" i="0" smtClean="0"/>
          </a:p>
          <a:p>
            <a:pPr lvl="1" eaLnBrk="1" hangingPunct="1"/>
            <a:r>
              <a:rPr lang="en-US" sz="2400" b="1" i="0" smtClean="0">
                <a:solidFill>
                  <a:srgbClr val="663300"/>
                </a:solidFill>
              </a:rPr>
              <a:t>The number of product lines to offer (</a:t>
            </a:r>
            <a:r>
              <a:rPr lang="en-US" sz="2400" b="1" i="0" smtClean="0">
                <a:ln>
                  <a:noFill/>
                </a:ln>
                <a:solidFill>
                  <a:srgbClr val="663300"/>
                </a:solidFill>
                <a:latin typeface="Rockwell" charset="0"/>
                <a:ea typeface="ＭＳ Ｐゴシック" charset="0"/>
              </a:rPr>
              <a:t>Variety ) </a:t>
            </a:r>
            <a:r>
              <a:rPr lang="en-US" sz="2400" i="0" smtClean="0"/>
              <a:t>the width or variety of the product mix) is an important strategic decision.</a:t>
            </a:r>
          </a:p>
          <a:p>
            <a:pPr lvl="1" eaLnBrk="1" hangingPunct="1"/>
            <a:endParaRPr lang="en-US" sz="2400" i="0" smtClean="0"/>
          </a:p>
          <a:p>
            <a:pPr lvl="1" eaLnBrk="1" hangingPunct="1">
              <a:buNone/>
            </a:pPr>
            <a:endParaRPr lang="en-US" sz="2400" i="0" smtClean="0"/>
          </a:p>
          <a:p>
            <a:pPr lvl="1" eaLnBrk="1" hangingPunct="1"/>
            <a:r>
              <a:rPr lang="en-US" sz="2400" b="1" i="0" smtClean="0">
                <a:solidFill>
                  <a:srgbClr val="663300"/>
                </a:solidFill>
              </a:rPr>
              <a:t>The depth of each product line ( assortment) </a:t>
            </a:r>
            <a:r>
              <a:rPr lang="en-US" sz="2400" i="0" smtClean="0"/>
              <a:t>is an important marketing tool. Firms attract a wide range of customers and market segments by offering a deep assortment of products in a specific line.</a:t>
            </a:r>
          </a:p>
          <a:p>
            <a:pPr>
              <a:buNone/>
            </a:pPr>
            <a:endParaRPr lang="en-US"/>
          </a:p>
        </p:txBody>
      </p:sp>
      <p:sp>
        <p:nvSpPr>
          <p:cNvPr id="3" name="Title 2"/>
          <p:cNvSpPr>
            <a:spLocks noGrp="1"/>
          </p:cNvSpPr>
          <p:nvPr>
            <p:ph type="title"/>
          </p:nvPr>
        </p:nvSpPr>
        <p:spPr>
          <a:xfrm>
            <a:off x="1066800" y="179388"/>
            <a:ext cx="8077200" cy="1116012"/>
          </a:xfrm>
        </p:spPr>
        <p:txBody>
          <a:bodyPr/>
          <a:lstStyle/>
          <a:p>
            <a:r>
              <a:rPr lang="en-US" b="1" smtClean="0">
                <a:ln>
                  <a:noFill/>
                </a:ln>
                <a:latin typeface="Rockwell" charset="0"/>
                <a:ea typeface="ＭＳ Ｐゴシック" charset="0"/>
                <a:cs typeface="ＭＳ Ｐゴシック" charset="0"/>
              </a:rPr>
              <a:t>Decisions regarding product lines and product mixes are important strategic considerations for most firms:</a:t>
            </a:r>
            <a:r>
              <a:rPr lang="en-US" smtClean="0">
                <a:ln>
                  <a:noFill/>
                </a:ln>
                <a:latin typeface="Rockwell" charset="0"/>
                <a:ea typeface="ＭＳ Ｐゴシック" charset="0"/>
                <a:cs typeface="ＭＳ Ｐゴシック" charset="0"/>
              </a:rPr>
              <a:t/>
            </a:r>
            <a:br>
              <a:rPr lang="en-US" smtClean="0">
                <a:ln>
                  <a:noFill/>
                </a:ln>
                <a:latin typeface="Rockwell" charset="0"/>
                <a:ea typeface="ＭＳ Ｐゴシック" charset="0"/>
                <a:cs typeface="ＭＳ Ｐゴシック" charset="0"/>
              </a:rPr>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1075766" y="1295400"/>
            <a:ext cx="7928538" cy="4681013"/>
          </a:xfrm>
        </p:spPr>
        <p:txBody>
          <a:bodyPr/>
          <a:lstStyle/>
          <a:p>
            <a:pPr>
              <a:buNone/>
            </a:pPr>
            <a:r>
              <a:rPr lang="en-US" b="1" smtClean="0"/>
              <a:t>a)Economies of Scale</a:t>
            </a:r>
            <a:r>
              <a:rPr lang="en-US" smtClean="0"/>
              <a:t>—in production, bulk buying, and promotion.</a:t>
            </a:r>
          </a:p>
          <a:p>
            <a:pPr>
              <a:buNone/>
            </a:pPr>
            <a:r>
              <a:rPr lang="en-US" b="1" smtClean="0"/>
              <a:t>b)Package Uniformity</a:t>
            </a:r>
            <a:r>
              <a:rPr lang="en-US" smtClean="0"/>
              <a:t>—all packages in a product line have the same look and feel.</a:t>
            </a:r>
          </a:p>
          <a:p>
            <a:pPr>
              <a:buNone/>
            </a:pPr>
            <a:r>
              <a:rPr lang="en-US" b="1" smtClean="0"/>
              <a:t>c)Standardization</a:t>
            </a:r>
            <a:r>
              <a:rPr lang="en-US" smtClean="0"/>
              <a:t>—product lines can use the same component parts.</a:t>
            </a:r>
          </a:p>
          <a:p>
            <a:pPr>
              <a:buNone/>
            </a:pPr>
            <a:r>
              <a:rPr lang="en-US" b="1" smtClean="0"/>
              <a:t>d)Sales and Distribution Efficiency</a:t>
            </a:r>
            <a:r>
              <a:rPr lang="en-US" smtClean="0"/>
              <a:t>—sales personnel can offer a full range of choices and options to customers.</a:t>
            </a:r>
          </a:p>
          <a:p>
            <a:pPr>
              <a:buNone/>
            </a:pPr>
            <a:r>
              <a:rPr lang="en-US" b="1" smtClean="0"/>
              <a:t>e)Equivalent Quality Beliefs</a:t>
            </a:r>
            <a:r>
              <a:rPr lang="en-US" smtClean="0"/>
              <a:t>—customers expect and believe that all products in a line are equal in terms of quality and performance.</a:t>
            </a:r>
          </a:p>
          <a:p>
            <a:pPr eaLnBrk="1" hangingPunct="1">
              <a:buNone/>
            </a:pPr>
            <a:endParaRPr lang="en-US"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1116012"/>
          </a:xfrm>
        </p:spPr>
        <p:txBody>
          <a:bodyPr>
            <a:noAutofit/>
          </a:bodyPr>
          <a:lstStyle/>
          <a:p>
            <a:pPr eaLnBrk="1" hangingPunct="1"/>
            <a:r>
              <a:rPr lang="en-US" b="1" dirty="0">
                <a:ln>
                  <a:noFill/>
                </a:ln>
                <a:solidFill>
                  <a:srgbClr val="00B050"/>
                </a:solidFill>
                <a:effectLst/>
                <a:latin typeface="Rockwell" charset="0"/>
                <a:ea typeface="ＭＳ Ｐゴシック" charset="0"/>
                <a:cs typeface="ＭＳ Ｐゴシック" charset="0"/>
              </a:rPr>
              <a:t>Potential Benefits of Offering a </a:t>
            </a:r>
            <a:r>
              <a:rPr lang="en-US" b="1">
                <a:ln>
                  <a:noFill/>
                </a:ln>
                <a:solidFill>
                  <a:srgbClr val="00B050"/>
                </a:solidFill>
                <a:effectLst/>
                <a:latin typeface="Rockwell" charset="0"/>
                <a:ea typeface="ＭＳ Ｐゴシック" charset="0"/>
                <a:cs typeface="ＭＳ Ｐゴシック" charset="0"/>
              </a:rPr>
              <a:t>Large </a:t>
            </a:r>
            <a:r>
              <a:rPr lang="en-US" b="1" smtClean="0">
                <a:ln>
                  <a:noFill/>
                </a:ln>
                <a:solidFill>
                  <a:srgbClr val="00B050"/>
                </a:solidFill>
                <a:effectLst/>
                <a:latin typeface="Rockwell" charset="0"/>
                <a:ea typeface="ＭＳ Ｐゴシック" charset="0"/>
                <a:cs typeface="ＭＳ Ｐゴシック" charset="0"/>
              </a:rPr>
              <a:t>Portfolio of Product</a:t>
            </a:r>
            <a:endParaRPr lang="en-US" b="1" dirty="0">
              <a:ln>
                <a:noFill/>
              </a:ln>
              <a:solidFill>
                <a:srgbClr val="00B050"/>
              </a:solidFill>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extLst>
      <p:ext uri="{BB962C8B-B14F-4D97-AF65-F5344CB8AC3E}">
        <p14:creationId xmlns:p14="http://schemas.microsoft.com/office/powerpoint/2010/main" val="3123173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4"/>
          <p:cNvSpPr>
            <a:spLocks noGrp="1"/>
          </p:cNvSpPr>
          <p:nvPr>
            <p:ph idx="1"/>
          </p:nvPr>
        </p:nvSpPr>
        <p:spPr>
          <a:xfrm>
            <a:off x="1311274" y="896472"/>
            <a:ext cx="7693029" cy="5079942"/>
          </a:xfrm>
        </p:spPr>
        <p:txBody>
          <a:bodyPr/>
          <a:lstStyle/>
          <a:p>
            <a:pPr>
              <a:buNone/>
            </a:pPr>
            <a:r>
              <a:rPr lang="en-US" smtClean="0"/>
              <a:t>1.Firms lying closer to the intangible end of the product spectrum face unique challenges in developing marketing strategy.</a:t>
            </a:r>
          </a:p>
          <a:p>
            <a:pPr>
              <a:buNone/>
            </a:pPr>
            <a:endParaRPr lang="en-US" smtClean="0"/>
          </a:p>
          <a:p>
            <a:pPr>
              <a:buNone/>
            </a:pPr>
            <a:r>
              <a:rPr lang="en-US" smtClean="0"/>
              <a:t>2.Services possess many unique characteristics. [Exhibit 6.3]</a:t>
            </a:r>
          </a:p>
          <a:p>
            <a:pPr>
              <a:buNone/>
            </a:pPr>
            <a:endParaRPr lang="en-US" smtClean="0"/>
          </a:p>
          <a:p>
            <a:pPr>
              <a:buNone/>
            </a:pPr>
            <a:r>
              <a:rPr lang="en-US" smtClean="0"/>
              <a:t>3.Because of the intangibility of service, it is difficult for customers to evaluate a service before they actually purchase and consume it.</a:t>
            </a:r>
          </a:p>
          <a:p>
            <a:pPr eaLnBrk="1" hangingPunct="1">
              <a:buNone/>
            </a:pP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b="1" dirty="0" smtClean="0">
                <a:ln>
                  <a:noFill/>
                </a:ln>
                <a:solidFill>
                  <a:srgbClr val="FF0000"/>
                </a:solidFill>
                <a:effectLst/>
                <a:latin typeface="Rockwell" charset="0"/>
                <a:ea typeface="ＭＳ Ｐゴシック" charset="0"/>
                <a:cs typeface="ＭＳ Ｐゴシック" charset="0"/>
              </a:rPr>
              <a:t>The Challenges </a:t>
            </a:r>
            <a:r>
              <a:rPr lang="en-US" b="1" dirty="0">
                <a:ln>
                  <a:noFill/>
                </a:ln>
                <a:solidFill>
                  <a:srgbClr val="FF0000"/>
                </a:solidFill>
                <a:effectLst/>
                <a:latin typeface="Rockwell" charset="0"/>
                <a:ea typeface="ＭＳ Ｐゴシック" charset="0"/>
                <a:cs typeface="ＭＳ Ｐゴシック" charset="0"/>
              </a:rPr>
              <a:t>of Service Products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extLst>
      <p:ext uri="{BB962C8B-B14F-4D97-AF65-F5344CB8AC3E}">
        <p14:creationId xmlns:p14="http://schemas.microsoft.com/office/powerpoint/2010/main" val="149693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681318"/>
            <a:ext cx="7693029" cy="5295095"/>
          </a:xfrm>
        </p:spPr>
        <p:txBody>
          <a:bodyPr/>
          <a:lstStyle/>
          <a:p>
            <a:pPr>
              <a:buNone/>
            </a:pPr>
            <a:r>
              <a:rPr lang="en-US" smtClean="0"/>
              <a:t>4.Because most services are dependent upon people (employees, customers) for their delivery, they are susceptible to variations in quality and inconsistency.</a:t>
            </a:r>
          </a:p>
          <a:p>
            <a:pPr>
              <a:buNone/>
            </a:pPr>
            <a:endParaRPr lang="en-US" smtClean="0"/>
          </a:p>
          <a:p>
            <a:pPr>
              <a:buNone/>
            </a:pPr>
            <a:r>
              <a:rPr lang="en-US" smtClean="0"/>
              <a:t>5.Customers typically have few problems in expressing needs for tangible goods, but they often have difficulty in expressing or explaining needs for services.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15</a:t>
            </a:fld>
            <a:endParaRPr lang="en-US" dirty="0"/>
          </a:p>
        </p:txBody>
      </p:sp>
      <p:pic>
        <p:nvPicPr>
          <p:cNvPr id="60418" name="Picture 2" descr="https://classconnection.s3.amazonaws.com/1826/flashcards/872877/jpg/service-characteristics-and-marketing-challenges.jpg"/>
          <p:cNvPicPr>
            <a:picLocks noChangeAspect="1" noChangeArrowheads="1"/>
          </p:cNvPicPr>
          <p:nvPr/>
        </p:nvPicPr>
        <p:blipFill>
          <a:blip r:embed="rId2"/>
          <a:srcRect/>
          <a:stretch>
            <a:fillRect/>
          </a:stretch>
        </p:blipFill>
        <p:spPr bwMode="auto">
          <a:xfrm>
            <a:off x="1039907" y="125506"/>
            <a:ext cx="7964394" cy="64366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4"/>
          <p:cNvSpPr>
            <a:spLocks noGrp="1"/>
          </p:cNvSpPr>
          <p:nvPr>
            <p:ph idx="1"/>
          </p:nvPr>
        </p:nvSpPr>
        <p:spPr>
          <a:xfrm>
            <a:off x="1311274" y="1084728"/>
            <a:ext cx="7693029" cy="4891685"/>
          </a:xfrm>
        </p:spPr>
        <p:txBody>
          <a:bodyPr/>
          <a:lstStyle/>
          <a:p>
            <a:pPr eaLnBrk="1" hangingPunct="1"/>
            <a:r>
              <a:rPr lang="en-US" smtClean="0">
                <a:ln>
                  <a:noFill/>
                </a:ln>
                <a:latin typeface="Rockwell" charset="0"/>
                <a:ea typeface="ＭＳ Ｐゴシック" charset="0"/>
                <a:cs typeface="ＭＳ Ｐゴシック" charset="0"/>
              </a:rPr>
              <a:t>One of the key issues in product strategy deals with the introduction of new products.</a:t>
            </a:r>
          </a:p>
          <a:p>
            <a:pPr eaLnBrk="1" hangingPunct="1"/>
            <a:endParaRPr lang="en-US" smtClean="0">
              <a:ln>
                <a:noFill/>
              </a:ln>
              <a:latin typeface="Rockwell" charset="0"/>
              <a:ea typeface="ＭＳ Ｐゴシック" charset="0"/>
              <a:cs typeface="ＭＳ Ｐゴシック" charset="0"/>
            </a:endParaRPr>
          </a:p>
          <a:p>
            <a:pPr eaLnBrk="1" hangingPunct="1"/>
            <a:r>
              <a:rPr lang="en-US" smtClean="0"/>
              <a:t>The development and commercialization of new products is a vital part of a firm's efforts to sustain growth and profits over time.</a:t>
            </a:r>
          </a:p>
          <a:p>
            <a:pPr eaLnBrk="1" hangingPunct="1"/>
            <a:endParaRPr lang="en-US" smtClean="0"/>
          </a:p>
          <a:p>
            <a:pPr eaLnBrk="1" hangingPunct="1"/>
            <a:r>
              <a:rPr lang="en-US" smtClean="0"/>
              <a:t>The success of new products depends on the products fit with the firms strengths and defined market opportunity.</a:t>
            </a: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17084"/>
          </a:xfrm>
        </p:spPr>
        <p:txBody>
          <a:bodyPr>
            <a:noAutofit/>
          </a:bodyPr>
          <a:lstStyle/>
          <a:p>
            <a:pPr eaLnBrk="1" hangingPunct="1"/>
            <a:r>
              <a:rPr lang="en-US" b="1" dirty="0" smtClean="0">
                <a:ln>
                  <a:noFill/>
                </a:ln>
                <a:solidFill>
                  <a:srgbClr val="FF0000"/>
                </a:solidFill>
                <a:effectLst/>
                <a:latin typeface="Rockwell" charset="0"/>
                <a:ea typeface="ＭＳ Ｐゴシック" charset="0"/>
                <a:cs typeface="ＭＳ Ｐゴシック" charset="0"/>
              </a:rPr>
              <a:t>Developing New Products</a:t>
            </a:r>
            <a:endParaRPr lang="en-US" b="1" dirty="0">
              <a:ln>
                <a:noFill/>
              </a:ln>
              <a:solidFill>
                <a:srgbClr val="FF0000"/>
              </a:solidFill>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extLst>
      <p:ext uri="{BB962C8B-B14F-4D97-AF65-F5344CB8AC3E}">
        <p14:creationId xmlns:p14="http://schemas.microsoft.com/office/powerpoint/2010/main" val="57859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a:xfrm>
            <a:off x="1311274" y="1295400"/>
            <a:ext cx="7693029" cy="4681014"/>
          </a:xfrm>
        </p:spPr>
        <p:txBody>
          <a:bodyPr/>
          <a:lstStyle/>
          <a:p>
            <a:pPr>
              <a:buNone/>
            </a:pPr>
            <a:r>
              <a:rPr lang="en-US" smtClean="0"/>
              <a:t>1- </a:t>
            </a:r>
            <a:r>
              <a:rPr lang="en-US" b="1" smtClean="0">
                <a:solidFill>
                  <a:srgbClr val="663300"/>
                </a:solidFill>
              </a:rPr>
              <a:t>New-to-the-World Products (Discontinuous Innovations)—</a:t>
            </a:r>
            <a:r>
              <a:rPr lang="en-US" smtClean="0"/>
              <a:t>These products involve a pioneering effort by a firm that eventually leads to the creation of an entirely new market.</a:t>
            </a:r>
          </a:p>
          <a:p>
            <a:pPr>
              <a:buNone/>
            </a:pPr>
            <a:r>
              <a:rPr lang="en-US" b="1" smtClean="0">
                <a:solidFill>
                  <a:srgbClr val="663300"/>
                </a:solidFill>
              </a:rPr>
              <a:t>2- New Product Lines</a:t>
            </a:r>
            <a:r>
              <a:rPr lang="en-US" smtClean="0"/>
              <a:t>—These products represent new offerings by the firm, but the firm introduces them into established markets.</a:t>
            </a:r>
          </a:p>
          <a:p>
            <a:pPr>
              <a:buNone/>
            </a:pPr>
            <a:r>
              <a:rPr lang="en-US" smtClean="0"/>
              <a:t>3- </a:t>
            </a:r>
            <a:r>
              <a:rPr lang="en-US" smtClean="0">
                <a:solidFill>
                  <a:srgbClr val="663300"/>
                </a:solidFill>
              </a:rPr>
              <a:t>Product Line Extensions</a:t>
            </a:r>
            <a:r>
              <a:rPr lang="en-US" smtClean="0"/>
              <a:t>—These products supplement an existing product line with new styles, models, features, or flavors.</a:t>
            </a:r>
          </a:p>
          <a:p>
            <a:pPr eaLnBrk="1" hangingPunct="1">
              <a:buNone/>
            </a:pPr>
            <a:endParaRPr lang="en-US"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084729" y="179388"/>
            <a:ext cx="8059271" cy="1116012"/>
          </a:xfrm>
        </p:spPr>
        <p:txBody>
          <a:bodyPr>
            <a:noAutofit/>
          </a:bodyPr>
          <a:lstStyle/>
          <a:p>
            <a:pPr eaLnBrk="1" hangingPunct="1"/>
            <a:r>
              <a:rPr lang="en-US" b="1" smtClean="0">
                <a:ln>
                  <a:noFill/>
                </a:ln>
                <a:effectLst/>
                <a:latin typeface="Rockwell" charset="0"/>
                <a:ea typeface="ＭＳ Ｐゴシック" charset="0"/>
                <a:cs typeface="ＭＳ Ｐゴシック" charset="0"/>
              </a:rPr>
              <a:t>Six Strategic </a:t>
            </a:r>
            <a:r>
              <a:rPr lang="en-US" b="1" dirty="0">
                <a:ln>
                  <a:noFill/>
                </a:ln>
                <a:effectLst/>
                <a:latin typeface="Rockwell" charset="0"/>
                <a:ea typeface="ＭＳ Ｐゴシック" charset="0"/>
                <a:cs typeface="ＭＳ Ｐゴシック" charset="0"/>
              </a:rPr>
              <a:t>Options for </a:t>
            </a:r>
            <a:r>
              <a:rPr lang="en-US" b="1">
                <a:ln>
                  <a:noFill/>
                </a:ln>
                <a:effectLst/>
                <a:latin typeface="Rockwell" charset="0"/>
                <a:ea typeface="ＭＳ Ｐゴシック" charset="0"/>
                <a:cs typeface="ＭＳ Ｐゴシック" charset="0"/>
              </a:rPr>
              <a:t>Newness </a:t>
            </a:r>
            <a:r>
              <a:rPr lang="en-US" b="1" smtClean="0">
                <a:ln>
                  <a:noFill/>
                </a:ln>
                <a:effectLst/>
                <a:latin typeface="Rockwell" charset="0"/>
                <a:ea typeface="ＭＳ Ｐゴシック" charset="0"/>
                <a:cs typeface="ＭＳ Ｐゴシック" charset="0"/>
              </a:rPr>
              <a:t>of  Product</a:t>
            </a:r>
            <a:endParaRPr lang="en-US" b="1" dirty="0">
              <a:ln>
                <a:noFill/>
              </a:ln>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extLst>
      <p:ext uri="{BB962C8B-B14F-4D97-AF65-F5344CB8AC3E}">
        <p14:creationId xmlns:p14="http://schemas.microsoft.com/office/powerpoint/2010/main" val="355190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3975" y="224118"/>
            <a:ext cx="7545605" cy="5444845"/>
          </a:xfrm>
        </p:spPr>
        <p:txBody>
          <a:bodyPr>
            <a:normAutofit fontScale="92500" lnSpcReduction="20000"/>
          </a:bodyPr>
          <a:lstStyle/>
          <a:p>
            <a:r>
              <a:rPr lang="en-US" smtClean="0"/>
              <a:t>4- </a:t>
            </a:r>
            <a:r>
              <a:rPr lang="en-US" b="1" smtClean="0">
                <a:solidFill>
                  <a:srgbClr val="663300"/>
                </a:solidFill>
              </a:rPr>
              <a:t>Improvements or Revisions of Existing Products</a:t>
            </a:r>
            <a:r>
              <a:rPr lang="en-US" smtClean="0"/>
              <a:t>—These products offer customers improved performance or greater perceived value.</a:t>
            </a:r>
          </a:p>
          <a:p>
            <a:endParaRPr lang="en-US" smtClean="0"/>
          </a:p>
          <a:p>
            <a:r>
              <a:rPr lang="en-US" smtClean="0"/>
              <a:t>5-</a:t>
            </a:r>
            <a:r>
              <a:rPr lang="en-US" b="1" smtClean="0">
                <a:solidFill>
                  <a:srgbClr val="663300"/>
                </a:solidFill>
              </a:rPr>
              <a:t>Repositioning</a:t>
            </a:r>
            <a:r>
              <a:rPr lang="en-US" smtClean="0"/>
              <a:t>—This strategy involves targeting existing products at new markets or segments.</a:t>
            </a:r>
          </a:p>
          <a:p>
            <a:endParaRPr lang="en-US" smtClean="0"/>
          </a:p>
          <a:p>
            <a:r>
              <a:rPr lang="en-US" b="1" smtClean="0">
                <a:solidFill>
                  <a:srgbClr val="663300"/>
                </a:solidFill>
              </a:rPr>
              <a:t>6-Cost Reductions</a:t>
            </a:r>
            <a:r>
              <a:rPr lang="en-US" smtClean="0"/>
              <a:t>—This strategy involves modifying products to offer performance similar to competing products at a lower price.</a:t>
            </a:r>
          </a:p>
          <a:p>
            <a:endParaRPr lang="en-US" smtClean="0"/>
          </a:p>
          <a:p>
            <a:r>
              <a:rPr lang="en-US" smtClean="0"/>
              <a:t>* The key to new product success is to create a differential advantage for the new product. This advantage can be real or based on image.</a:t>
            </a:r>
          </a:p>
          <a:p>
            <a:endParaRPr lang="en-US" smtClean="0"/>
          </a:p>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1311274" y="1541929"/>
            <a:ext cx="7693029" cy="4434484"/>
          </a:xfrm>
        </p:spPr>
        <p:txBody>
          <a:bodyPr/>
          <a:lstStyle/>
          <a:p>
            <a:pPr eaLnBrk="1" hangingPunct="1">
              <a:buNone/>
            </a:pPr>
            <a:r>
              <a:rPr lang="en-US" smtClean="0">
                <a:ln>
                  <a:noFill/>
                </a:ln>
                <a:latin typeface="Rockwell" charset="0"/>
                <a:ea typeface="ＭＳ Ｐゴシック" charset="0"/>
                <a:cs typeface="ＭＳ Ｐゴシック" charset="0"/>
              </a:rPr>
              <a:t>1-Idea Generation</a:t>
            </a:r>
            <a:endParaRPr lang="en-US" dirty="0">
              <a:ln>
                <a:noFill/>
              </a:ln>
              <a:latin typeface="Rockwell" charset="0"/>
              <a:ea typeface="ＭＳ Ｐゴシック" charset="0"/>
              <a:cs typeface="ＭＳ Ｐゴシック" charset="0"/>
            </a:endParaRPr>
          </a:p>
          <a:p>
            <a:pPr eaLnBrk="1" hangingPunct="1">
              <a:buNone/>
            </a:pPr>
            <a:r>
              <a:rPr lang="en-US" smtClean="0">
                <a:ln>
                  <a:noFill/>
                </a:ln>
                <a:latin typeface="Rockwell" charset="0"/>
                <a:ea typeface="ＭＳ Ｐゴシック" charset="0"/>
                <a:cs typeface="ＭＳ Ｐゴシック" charset="0"/>
              </a:rPr>
              <a:t>2-Screening </a:t>
            </a:r>
            <a:r>
              <a:rPr lang="en-US" dirty="0">
                <a:ln>
                  <a:noFill/>
                </a:ln>
                <a:latin typeface="Rockwell" charset="0"/>
                <a:ea typeface="ＭＳ Ｐゴシック" charset="0"/>
                <a:cs typeface="ＭＳ Ｐゴシック" charset="0"/>
              </a:rPr>
              <a:t>and Evaluation</a:t>
            </a:r>
          </a:p>
          <a:p>
            <a:pPr eaLnBrk="1" hangingPunct="1">
              <a:buNone/>
            </a:pPr>
            <a:r>
              <a:rPr lang="en-US" smtClean="0">
                <a:ln>
                  <a:noFill/>
                </a:ln>
                <a:latin typeface="Rockwell" charset="0"/>
                <a:ea typeface="ＭＳ Ｐゴシック" charset="0"/>
                <a:cs typeface="ＭＳ Ｐゴシック" charset="0"/>
              </a:rPr>
              <a:t>3-Development</a:t>
            </a:r>
            <a:endParaRPr lang="en-US" dirty="0">
              <a:ln>
                <a:noFill/>
              </a:ln>
              <a:latin typeface="Rockwell" charset="0"/>
              <a:ea typeface="ＭＳ Ｐゴシック" charset="0"/>
              <a:cs typeface="ＭＳ Ｐゴシック" charset="0"/>
            </a:endParaRPr>
          </a:p>
          <a:p>
            <a:pPr eaLnBrk="1" hangingPunct="1">
              <a:buNone/>
            </a:pPr>
            <a:r>
              <a:rPr lang="en-US" smtClean="0">
                <a:ln>
                  <a:noFill/>
                </a:ln>
                <a:latin typeface="Rockwell" charset="0"/>
                <a:ea typeface="ＭＳ Ｐゴシック" charset="0"/>
                <a:cs typeface="ＭＳ Ｐゴシック" charset="0"/>
              </a:rPr>
              <a:t>4-Test </a:t>
            </a:r>
            <a:r>
              <a:rPr lang="en-US" dirty="0">
                <a:ln>
                  <a:noFill/>
                </a:ln>
                <a:latin typeface="Rockwell" charset="0"/>
                <a:ea typeface="ＭＳ Ｐゴシック" charset="0"/>
                <a:cs typeface="ＭＳ Ｐゴシック" charset="0"/>
              </a:rPr>
              <a:t>Marketing</a:t>
            </a:r>
          </a:p>
          <a:p>
            <a:pPr eaLnBrk="1" hangingPunct="1">
              <a:buNone/>
            </a:pPr>
            <a:r>
              <a:rPr lang="en-US" smtClean="0">
                <a:ln>
                  <a:noFill/>
                </a:ln>
                <a:latin typeface="Rockwell" charset="0"/>
                <a:ea typeface="ＭＳ Ｐゴシック" charset="0"/>
                <a:cs typeface="ＭＳ Ｐゴシック" charset="0"/>
              </a:rPr>
              <a:t>5-Commercialization</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b="1" smtClean="0">
                <a:effectLst/>
              </a:rPr>
              <a:t>Five typical stages of the new product development process are:</a:t>
            </a:r>
            <a:br>
              <a:rPr lang="en-US" b="1" smtClean="0">
                <a:effectLst/>
              </a:rPr>
            </a:br>
            <a:endParaRPr lang="en-US" b="1" dirty="0">
              <a:ln>
                <a:noFill/>
              </a:ln>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19</a:t>
            </a:fld>
            <a:endParaRPr lang="en-US" dirty="0"/>
          </a:p>
        </p:txBody>
      </p:sp>
    </p:spTree>
    <p:extLst>
      <p:ext uri="{BB962C8B-B14F-4D97-AF65-F5344CB8AC3E}">
        <p14:creationId xmlns:p14="http://schemas.microsoft.com/office/powerpoint/2010/main" val="1436150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959224"/>
            <a:ext cx="7693029" cy="5727326"/>
          </a:xfrm>
        </p:spPr>
        <p:txBody>
          <a:bodyPr>
            <a:normAutofit lnSpcReduction="10000"/>
          </a:bodyPr>
          <a:lstStyle/>
          <a:p>
            <a:r>
              <a:rPr lang="en-US" b="1" smtClean="0"/>
              <a:t>The marketing program </a:t>
            </a:r>
            <a:r>
              <a:rPr lang="en-US" smtClean="0"/>
              <a:t>refers to the strategic combination of the four basic marketing mix elements: product, price, distribution, and promotion.</a:t>
            </a:r>
            <a:endParaRPr lang="ar-KW" smtClean="0"/>
          </a:p>
          <a:p>
            <a:pPr marL="228600" lvl="1">
              <a:spcBef>
                <a:spcPts val="2000"/>
              </a:spcBef>
              <a:buClr>
                <a:srgbClr val="003399"/>
              </a:buClr>
            </a:pPr>
            <a:r>
              <a:rPr lang="en-US" sz="2400" i="0" smtClean="0"/>
              <a:t>The product receives the most attention because it is most responsible for fulfilling the customers’ needs and wants.</a:t>
            </a:r>
          </a:p>
          <a:p>
            <a:r>
              <a:rPr lang="en-US" b="1" u="sng" smtClean="0">
                <a:solidFill>
                  <a:srgbClr val="0070C0"/>
                </a:solidFill>
              </a:rPr>
              <a:t>The outcome of the marketing program is </a:t>
            </a:r>
            <a:endParaRPr lang="ar-KW" b="1" u="sng" smtClean="0">
              <a:solidFill>
                <a:srgbClr val="0070C0"/>
              </a:solidFill>
            </a:endParaRPr>
          </a:p>
          <a:p>
            <a:pPr>
              <a:buNone/>
            </a:pPr>
            <a:r>
              <a:rPr lang="en-US" smtClean="0">
                <a:solidFill>
                  <a:schemeClr val="tx1"/>
                </a:solidFill>
              </a:rPr>
              <a:t>1-</a:t>
            </a:r>
            <a:r>
              <a:rPr lang="en-US" b="1" smtClean="0"/>
              <a:t>complete </a:t>
            </a:r>
            <a:r>
              <a:rPr lang="en-US" smtClean="0"/>
              <a:t>“offering” that consists of an array of physical (tangible).</a:t>
            </a:r>
          </a:p>
          <a:p>
            <a:pPr>
              <a:buNone/>
            </a:pPr>
            <a:r>
              <a:rPr lang="en-US" smtClean="0"/>
              <a:t>2-</a:t>
            </a:r>
            <a:r>
              <a:rPr lang="en-US" b="1" smtClean="0"/>
              <a:t>service</a:t>
            </a:r>
            <a:r>
              <a:rPr lang="en-US" smtClean="0"/>
              <a:t> (intangible).</a:t>
            </a:r>
          </a:p>
          <a:p>
            <a:pPr>
              <a:buNone/>
            </a:pPr>
            <a:r>
              <a:rPr lang="en-US" smtClean="0"/>
              <a:t>3- </a:t>
            </a:r>
            <a:r>
              <a:rPr lang="en-US" b="1" smtClean="0"/>
              <a:t>symbolic </a:t>
            </a:r>
            <a:r>
              <a:rPr lang="en-US" smtClean="0"/>
              <a:t>(perceptual) attributes designed to satisfy customers' needs and wants</a:t>
            </a:r>
            <a:endParaRPr lang="en-US" dirty="0"/>
          </a:p>
          <a:p>
            <a:pPr eaLnBrk="1" hangingPunct="1">
              <a:lnSpc>
                <a:spcPct val="90000"/>
              </a:lnSpc>
              <a:buNone/>
            </a:pPr>
            <a:endParaRPr lang="en-US" smtClean="0"/>
          </a:p>
          <a:p>
            <a:pPr eaLnBrk="1" hangingPunct="1">
              <a:lnSpc>
                <a:spcPct val="90000"/>
              </a:lnSpc>
              <a:buNone/>
            </a:pPr>
            <a:endParaRPr lang="ar-KW"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79836"/>
          </a:xfrm>
        </p:spPr>
        <p:txBody>
          <a:bodyPr>
            <a:noAutofit/>
          </a:bodyPr>
          <a:lstStyle/>
          <a:p>
            <a:pPr eaLnBrk="1" hangingPunct="1"/>
            <a:r>
              <a:rPr lang="en-US" b="1" smtClean="0">
                <a:solidFill>
                  <a:srgbClr val="FF0000"/>
                </a:solidFill>
                <a:effectLst/>
              </a:rPr>
              <a:t>Introduction</a:t>
            </a:r>
            <a:endParaRPr lang="en-US" b="1" dirty="0">
              <a:ln>
                <a:noFill/>
              </a:ln>
              <a:solidFill>
                <a:srgbClr val="FF0000"/>
              </a:solidFill>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extLst>
      <p:ext uri="{BB962C8B-B14F-4D97-AF65-F5344CB8AC3E}">
        <p14:creationId xmlns:p14="http://schemas.microsoft.com/office/powerpoint/2010/main" val="3184239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22730"/>
            <a:ext cx="7693029" cy="5653684"/>
          </a:xfrm>
        </p:spPr>
        <p:txBody>
          <a:bodyPr/>
          <a:lstStyle/>
          <a:p>
            <a:pPr>
              <a:buNone/>
            </a:pPr>
            <a:r>
              <a:rPr lang="en-US" sz="2000" b="1" smtClean="0">
                <a:solidFill>
                  <a:srgbClr val="86311B"/>
                </a:solidFill>
              </a:rPr>
              <a:t>1-Idea Generation </a:t>
            </a:r>
            <a:r>
              <a:rPr lang="en-US" sz="2000" smtClean="0"/>
              <a:t>New product ideas can be obtained from a number of sources,including customers, employees, basic research, competitors, and supply chain partners.</a:t>
            </a:r>
          </a:p>
          <a:p>
            <a:pPr>
              <a:buNone/>
            </a:pPr>
            <a:endParaRPr lang="en-US" sz="2000" smtClean="0"/>
          </a:p>
          <a:p>
            <a:pPr>
              <a:buNone/>
            </a:pPr>
            <a:r>
              <a:rPr lang="en-US" sz="2000" b="1" smtClean="0">
                <a:solidFill>
                  <a:srgbClr val="86311B"/>
                </a:solidFill>
              </a:rPr>
              <a:t>2- Screening and Evaluation </a:t>
            </a:r>
            <a:r>
              <a:rPr lang="en-US" sz="2000" smtClean="0"/>
              <a:t>New product ideas are screened for their match with the firm’s capabilities and the degree to which they meet customers’ needs and wants. In some cases, prototype products are developed to further test the commercial viability of a product concept. New product concepts are also evaluated with respect to projected costs, revenues, and profit potential.</a:t>
            </a:r>
          </a:p>
          <a:p>
            <a:pPr>
              <a:buNone/>
            </a:pPr>
            <a:endParaRPr lang="en-US" sz="2000" smtClean="0"/>
          </a:p>
          <a:p>
            <a:pPr>
              <a:buNone/>
            </a:pPr>
            <a:r>
              <a:rPr lang="en-US" sz="2000" b="1" smtClean="0">
                <a:solidFill>
                  <a:srgbClr val="86311B"/>
                </a:solidFill>
              </a:rPr>
              <a:t>2-Development At this stage</a:t>
            </a:r>
            <a:r>
              <a:rPr lang="en-US" sz="2000" b="1" smtClean="0"/>
              <a:t>, </a:t>
            </a:r>
            <a:r>
              <a:rPr lang="en-US" sz="2000" smtClean="0"/>
              <a:t>product specifications are set, the product design</a:t>
            </a:r>
            <a:r>
              <a:rPr lang="en-US" sz="2000" b="1" smtClean="0"/>
              <a:t> </a:t>
            </a:r>
            <a:r>
              <a:rPr lang="en-US" sz="2000" smtClean="0"/>
              <a:t>is finalized, and initial production begins. In addition, the full marketing plan is developed in order to acquire the resources and collaborat</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21341"/>
            <a:ext cx="7693029" cy="5555072"/>
          </a:xfrm>
        </p:spPr>
        <p:txBody>
          <a:bodyPr/>
          <a:lstStyle/>
          <a:p>
            <a:pPr>
              <a:buNone/>
            </a:pPr>
            <a:r>
              <a:rPr lang="en-US" b="1" smtClean="0">
                <a:solidFill>
                  <a:srgbClr val="86311B"/>
                </a:solidFill>
              </a:rPr>
              <a:t>4-Test Marketing </a:t>
            </a:r>
            <a:r>
              <a:rPr lang="en-US" smtClean="0"/>
              <a:t>As a final test before launch, the new product is test marketed in either real or simulated situations to determine its performance relative to customer needs and competing products.</a:t>
            </a:r>
          </a:p>
          <a:p>
            <a:pPr>
              <a:buNone/>
            </a:pPr>
            <a:endParaRPr lang="en-US" smtClean="0"/>
          </a:p>
          <a:p>
            <a:pPr>
              <a:buNone/>
            </a:pPr>
            <a:r>
              <a:rPr lang="en-US" b="1" smtClean="0">
                <a:solidFill>
                  <a:srgbClr val="86311B"/>
                </a:solidFill>
              </a:rPr>
              <a:t>5- Commercialization In this final stage</a:t>
            </a:r>
            <a:r>
              <a:rPr lang="en-US" b="1" smtClean="0"/>
              <a:t>, </a:t>
            </a:r>
            <a:r>
              <a:rPr lang="en-US" smtClean="0"/>
              <a:t>the product is launched with a complete marketing program designed to stimulate customer awareness and acceptance of the new product.</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15788"/>
            <a:ext cx="7693029" cy="5160625"/>
          </a:xfrm>
        </p:spPr>
        <p:txBody>
          <a:bodyPr/>
          <a:lstStyle/>
          <a:p>
            <a:r>
              <a:rPr lang="en-US" sz="2000" b="1" smtClean="0"/>
              <a:t>There is no other component of the marketing program that firms become more infatuated with than pricing. There are at least four reasons for this attention:</a:t>
            </a:r>
          </a:p>
          <a:p>
            <a:pPr>
              <a:buNone/>
            </a:pPr>
            <a:r>
              <a:rPr lang="en-US" sz="2000" smtClean="0"/>
              <a:t>1.There are only two ways for a firm to grow revenue: increase prices or increase the volume of product sold.</a:t>
            </a:r>
          </a:p>
          <a:p>
            <a:pPr>
              <a:buNone/>
            </a:pPr>
            <a:r>
              <a:rPr lang="en-US" sz="2000" smtClean="0"/>
              <a:t>2.Pricing is the easiest of all marketing variables to change.</a:t>
            </a:r>
          </a:p>
          <a:p>
            <a:pPr>
              <a:buNone/>
            </a:pPr>
            <a:r>
              <a:rPr lang="en-US" sz="2000" smtClean="0"/>
              <a:t>3.Firms take considerable pains to discover and anticipate the pricing strategies and tactics of other firms.</a:t>
            </a:r>
          </a:p>
          <a:p>
            <a:pPr>
              <a:buNone/>
            </a:pPr>
            <a:endParaRPr lang="en-US" sz="2000" smtClean="0"/>
          </a:p>
          <a:p>
            <a:pPr>
              <a:buNone/>
            </a:pPr>
            <a:r>
              <a:rPr lang="en-US" sz="2000" smtClean="0"/>
              <a:t>**Price is considered to be one of the few ways to differentiate a product in commoditized and mature markets.</a:t>
            </a:r>
            <a:endParaRPr lang="en-US" sz="2000" b="1" smtClean="0"/>
          </a:p>
          <a:p>
            <a:pPr>
              <a:buNone/>
            </a:pPr>
            <a:endParaRPr lang="en-US" sz="2000" smtClean="0"/>
          </a:p>
          <a:p>
            <a:endParaRPr lang="en-US" sz="2000"/>
          </a:p>
        </p:txBody>
      </p:sp>
      <p:sp>
        <p:nvSpPr>
          <p:cNvPr id="3" name="Title 2"/>
          <p:cNvSpPr>
            <a:spLocks noGrp="1"/>
          </p:cNvSpPr>
          <p:nvPr>
            <p:ph type="title"/>
          </p:nvPr>
        </p:nvSpPr>
        <p:spPr>
          <a:xfrm>
            <a:off x="1302808" y="179388"/>
            <a:ext cx="7556500" cy="636400"/>
          </a:xfrm>
        </p:spPr>
        <p:txBody>
          <a:bodyPr/>
          <a:lstStyle/>
          <a:p>
            <a:pPr algn="ctr"/>
            <a:r>
              <a:rPr lang="en-US" b="1" smtClean="0">
                <a:solidFill>
                  <a:srgbClr val="FF0000"/>
                </a:solidFill>
                <a:effectLst/>
              </a:rPr>
              <a:t>Pricing Strategy</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362635"/>
            <a:ext cx="7693029" cy="4613778"/>
          </a:xfrm>
        </p:spPr>
        <p:txBody>
          <a:bodyPr/>
          <a:lstStyle/>
          <a:p>
            <a:r>
              <a:rPr lang="en-US" smtClean="0"/>
              <a:t>The Firm’s Cost Structure</a:t>
            </a:r>
          </a:p>
          <a:p>
            <a:r>
              <a:rPr lang="en-US" smtClean="0"/>
              <a:t>Perceived Value</a:t>
            </a:r>
          </a:p>
          <a:p>
            <a:r>
              <a:rPr lang="en-US" smtClean="0"/>
              <a:t>The Price/Revenue Relationship</a:t>
            </a:r>
          </a:p>
          <a:p>
            <a:r>
              <a:rPr lang="en-US" smtClean="0"/>
              <a:t>Pricing Objectives</a:t>
            </a:r>
          </a:p>
          <a:p>
            <a:r>
              <a:rPr lang="en-US" smtClean="0"/>
              <a:t>Price Elasticity</a:t>
            </a:r>
          </a:p>
          <a:p>
            <a:pPr>
              <a:buNone/>
            </a:pPr>
            <a:endParaRPr lang="en-US"/>
          </a:p>
        </p:txBody>
      </p:sp>
      <p:sp>
        <p:nvSpPr>
          <p:cNvPr id="3" name="Title 2"/>
          <p:cNvSpPr>
            <a:spLocks noGrp="1"/>
          </p:cNvSpPr>
          <p:nvPr>
            <p:ph type="title"/>
          </p:nvPr>
        </p:nvSpPr>
        <p:spPr>
          <a:xfrm>
            <a:off x="1302808" y="179388"/>
            <a:ext cx="7556500" cy="752941"/>
          </a:xfrm>
        </p:spPr>
        <p:txBody>
          <a:bodyPr/>
          <a:lstStyle/>
          <a:p>
            <a:pPr algn="ctr"/>
            <a:r>
              <a:rPr lang="en-US" b="1" smtClean="0">
                <a:solidFill>
                  <a:srgbClr val="FF33CC"/>
                </a:solidFill>
              </a:rPr>
              <a:t>Key Issues in Pricing Strategy</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0612"/>
            <a:ext cx="7693029" cy="5115801"/>
          </a:xfrm>
        </p:spPr>
        <p:txBody>
          <a:bodyPr/>
          <a:lstStyle/>
          <a:p>
            <a:r>
              <a:rPr lang="en-US" smtClean="0"/>
              <a:t>A firm that fails to cover both its direct costs (e.g., finished goods/components, materials, supplies, sales commission, transportation) and its indirect costs (e.g., administrative expenses, utilities, rent) will not make a profit. A popular way to associate costs and prices is through breakeven pricing:</a:t>
            </a:r>
          </a:p>
          <a:p>
            <a:pPr>
              <a:buNone/>
            </a:pPr>
            <a:endParaRPr lang="en-US" smtClean="0"/>
          </a:p>
          <a:p>
            <a:pPr>
              <a:buNone/>
            </a:pPr>
            <a:r>
              <a:rPr lang="en-US" smtClean="0"/>
              <a:t>Breakeven in Units=</a:t>
            </a:r>
            <a:r>
              <a:rPr lang="en-US" u="sng" smtClean="0"/>
              <a:t>	Total Fixed Costs	</a:t>
            </a:r>
            <a:endParaRPr lang="en-US" smtClean="0"/>
          </a:p>
          <a:p>
            <a:pPr>
              <a:buNone/>
            </a:pPr>
            <a:r>
              <a:rPr lang="en-US" smtClean="0"/>
              <a:t>                                       Unit Price  -  Unit Variable Costs</a:t>
            </a:r>
          </a:p>
          <a:p>
            <a:pPr>
              <a:buNone/>
            </a:pPr>
            <a:endParaRPr lang="en-US" smtClean="0"/>
          </a:p>
          <a:p>
            <a:endParaRPr lang="en-US"/>
          </a:p>
        </p:txBody>
      </p:sp>
      <p:sp>
        <p:nvSpPr>
          <p:cNvPr id="3" name="Title 2"/>
          <p:cNvSpPr>
            <a:spLocks noGrp="1"/>
          </p:cNvSpPr>
          <p:nvPr>
            <p:ph type="title"/>
          </p:nvPr>
        </p:nvSpPr>
        <p:spPr>
          <a:xfrm>
            <a:off x="1302808" y="179388"/>
            <a:ext cx="7556500" cy="860518"/>
          </a:xfrm>
        </p:spPr>
        <p:txBody>
          <a:bodyPr/>
          <a:lstStyle/>
          <a:p>
            <a:r>
              <a:rPr lang="en-US" b="1" smtClean="0">
                <a:solidFill>
                  <a:srgbClr val="7030A0"/>
                </a:solidFill>
                <a:effectLst/>
              </a:rPr>
              <a:t>1-The Firm's Cost Structure</a:t>
            </a:r>
            <a:endParaRPr lang="en-US" b="1">
              <a:solidFill>
                <a:srgbClr val="7030A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58588"/>
            <a:ext cx="7693029" cy="5617825"/>
          </a:xfrm>
        </p:spPr>
        <p:txBody>
          <a:bodyPr/>
          <a:lstStyle/>
          <a:p>
            <a:r>
              <a:rPr lang="en-US" smtClean="0"/>
              <a:t>Cost-plus pricing is another strategy that is commonly used in retailing. Here, the firm sets prices based on average unit costs and its planned markup percentage:</a:t>
            </a:r>
          </a:p>
          <a:p>
            <a:pPr>
              <a:buNone/>
            </a:pPr>
            <a:r>
              <a:rPr lang="en-US" smtClean="0"/>
              <a:t>Selling Price=</a:t>
            </a:r>
            <a:r>
              <a:rPr lang="en-US" u="sng" smtClean="0"/>
              <a:t>	Average Unit Cost	</a:t>
            </a:r>
            <a:endParaRPr lang="en-US" smtClean="0"/>
          </a:p>
          <a:p>
            <a:pPr>
              <a:buNone/>
            </a:pPr>
            <a:r>
              <a:rPr lang="en-US" smtClean="0"/>
              <a:t>                           1  -  Markup Percent (decimal)</a:t>
            </a:r>
          </a:p>
          <a:p>
            <a:pPr>
              <a:buNone/>
            </a:pPr>
            <a:endParaRPr lang="en-US" smtClean="0"/>
          </a:p>
          <a:p>
            <a:r>
              <a:rPr lang="en-US" smtClean="0"/>
              <a:t>A firm's cost structure should not be the driving force behind pricing strategy because different firms have different cost structures.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42682"/>
            <a:ext cx="7693029" cy="5133731"/>
          </a:xfrm>
        </p:spPr>
        <p:txBody>
          <a:bodyPr/>
          <a:lstStyle/>
          <a:p>
            <a:r>
              <a:rPr lang="en-US" smtClean="0"/>
              <a:t>Value can be defined as a customer’s subjective evaluation of benefits relative to costs to determine the worth of a firm’s product offering relative to other product offerings. A simple formula:</a:t>
            </a:r>
          </a:p>
          <a:p>
            <a:pPr>
              <a:buNone/>
            </a:pPr>
            <a:r>
              <a:rPr lang="en-US" smtClean="0"/>
              <a:t>Perceived Value=</a:t>
            </a:r>
            <a:r>
              <a:rPr lang="en-US" u="sng" smtClean="0"/>
              <a:t>Customer Benefits</a:t>
            </a:r>
            <a:endParaRPr lang="en-US" smtClean="0"/>
          </a:p>
          <a:p>
            <a:pPr>
              <a:buNone/>
            </a:pPr>
            <a:r>
              <a:rPr lang="en-US" smtClean="0"/>
              <a:t>                                Customer Costs</a:t>
            </a:r>
          </a:p>
          <a:p>
            <a:pPr>
              <a:buNone/>
            </a:pPr>
            <a:endParaRPr lang="en-US" smtClean="0"/>
          </a:p>
          <a:p>
            <a:r>
              <a:rPr lang="en-US" smtClean="0"/>
              <a:t>Value is a key component in setting a viable pricing strategy. In fact, value is intricately tied to every element in the marketing program and is a key factor in customer satisfaction and retention</a:t>
            </a:r>
            <a:endParaRPr lang="en-US"/>
          </a:p>
        </p:txBody>
      </p:sp>
      <p:sp>
        <p:nvSpPr>
          <p:cNvPr id="3" name="Title 2"/>
          <p:cNvSpPr>
            <a:spLocks noGrp="1"/>
          </p:cNvSpPr>
          <p:nvPr>
            <p:ph type="title"/>
          </p:nvPr>
        </p:nvSpPr>
        <p:spPr>
          <a:xfrm>
            <a:off x="1302808" y="179388"/>
            <a:ext cx="7556500" cy="663294"/>
          </a:xfrm>
        </p:spPr>
        <p:txBody>
          <a:bodyPr/>
          <a:lstStyle/>
          <a:p>
            <a:r>
              <a:rPr lang="en-US" b="1" smtClean="0">
                <a:solidFill>
                  <a:srgbClr val="7030A0"/>
                </a:solidFill>
                <a:effectLst/>
              </a:rPr>
              <a:t>2-Perceived Value</a:t>
            </a:r>
            <a:endParaRPr lang="en-US" b="1">
              <a:solidFill>
                <a:srgbClr val="7030A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15788"/>
            <a:ext cx="7693029" cy="5160625"/>
          </a:xfrm>
        </p:spPr>
        <p:txBody>
          <a:bodyPr/>
          <a:lstStyle/>
          <a:p>
            <a:r>
              <a:rPr lang="en-US" smtClean="0"/>
              <a:t>Virtually all firms face intense price competition from their rivals, which tends to hold prices down.</a:t>
            </a:r>
          </a:p>
          <a:p>
            <a:pPr>
              <a:buNone/>
            </a:pPr>
            <a:endParaRPr lang="en-US" smtClean="0"/>
          </a:p>
          <a:p>
            <a:r>
              <a:rPr lang="en-US" b="1" smtClean="0"/>
              <a:t>Although it is natural for firms to see price-cutting as a viable means of increasing sales, all price cuts affect the firm's bottom line. There are two general pricing myths:</a:t>
            </a:r>
          </a:p>
          <a:p>
            <a:pPr>
              <a:buNone/>
            </a:pPr>
            <a:r>
              <a:rPr lang="en-US" smtClean="0"/>
              <a:t>1.Myth #1: When business is good, a price cut will capture    greater market share.</a:t>
            </a:r>
          </a:p>
          <a:p>
            <a:pPr>
              <a:buNone/>
            </a:pPr>
            <a:r>
              <a:rPr lang="en-US" smtClean="0"/>
              <a:t>2.Myth #2: When business is bad, a price cut will stimulate    sales.</a:t>
            </a:r>
          </a:p>
          <a:p>
            <a:endParaRPr lang="en-US"/>
          </a:p>
        </p:txBody>
      </p:sp>
      <p:sp>
        <p:nvSpPr>
          <p:cNvPr id="3" name="Title 2"/>
          <p:cNvSpPr>
            <a:spLocks noGrp="1"/>
          </p:cNvSpPr>
          <p:nvPr>
            <p:ph type="title"/>
          </p:nvPr>
        </p:nvSpPr>
        <p:spPr>
          <a:xfrm>
            <a:off x="1302808" y="179388"/>
            <a:ext cx="7556500" cy="743977"/>
          </a:xfrm>
        </p:spPr>
        <p:txBody>
          <a:bodyPr/>
          <a:lstStyle/>
          <a:p>
            <a:r>
              <a:rPr lang="en-US" b="1" smtClean="0">
                <a:solidFill>
                  <a:srgbClr val="7030A0"/>
                </a:solidFill>
                <a:effectLst/>
              </a:rPr>
              <a:t>3-The Price/Revenue Relationship</a:t>
            </a:r>
            <a:endParaRPr lang="en-US" b="1">
              <a:solidFill>
                <a:srgbClr val="7030A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57200"/>
            <a:ext cx="7693029" cy="5519213"/>
          </a:xfrm>
        </p:spPr>
        <p:txBody>
          <a:bodyPr/>
          <a:lstStyle/>
          <a:p>
            <a:r>
              <a:rPr lang="en-US" smtClean="0"/>
              <a:t>The reality is that any price cut must be offset by an increase in sales volume just to maintain the same level of revenue. </a:t>
            </a:r>
          </a:p>
          <a:p>
            <a:pPr>
              <a:buNone/>
            </a:pPr>
            <a:r>
              <a:rPr lang="en-US" smtClean="0"/>
              <a:t>Percent Change in Unit Volume=</a:t>
            </a:r>
          </a:p>
          <a:p>
            <a:pPr>
              <a:buNone/>
            </a:pPr>
            <a:r>
              <a:rPr lang="en-US" smtClean="0"/>
              <a:t>                Gross Margin % _____________________________________     – 1</a:t>
            </a:r>
          </a:p>
          <a:p>
            <a:pPr>
              <a:buNone/>
            </a:pPr>
            <a:r>
              <a:rPr lang="en-US" smtClean="0"/>
              <a:t>       Gross Margin % ± Price Change %</a:t>
            </a:r>
          </a:p>
          <a:p>
            <a:pPr>
              <a:buNone/>
            </a:pPr>
            <a:endParaRPr lang="en-US" smtClean="0"/>
          </a:p>
          <a:p>
            <a:r>
              <a:rPr lang="en-US" smtClean="0"/>
              <a:t>It is often better for a firm to find ways to build value into the product and justify the current price, or even a higher price, rather than cut the price.</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05436"/>
            <a:ext cx="7693029" cy="5070978"/>
          </a:xfrm>
        </p:spPr>
        <p:txBody>
          <a:bodyPr/>
          <a:lstStyle/>
          <a:p>
            <a:r>
              <a:rPr lang="en-US" smtClean="0"/>
              <a:t>Pricing objectives must be realistic, measurable, and attainable.</a:t>
            </a:r>
          </a:p>
          <a:p>
            <a:endParaRPr lang="en-US" smtClean="0"/>
          </a:p>
          <a:p>
            <a:pPr>
              <a:buNone/>
            </a:pPr>
            <a:endParaRPr lang="en-US" smtClean="0"/>
          </a:p>
          <a:p>
            <a:r>
              <a:rPr lang="en-US" smtClean="0"/>
              <a:t>Firms make money on profit margin, volume, or some combination of the two. A firm's pricing objectives will always reflect this market reality.</a:t>
            </a:r>
          </a:p>
          <a:p>
            <a:endParaRPr lang="en-US"/>
          </a:p>
        </p:txBody>
      </p:sp>
      <p:sp>
        <p:nvSpPr>
          <p:cNvPr id="3" name="Title 2"/>
          <p:cNvSpPr>
            <a:spLocks noGrp="1"/>
          </p:cNvSpPr>
          <p:nvPr>
            <p:ph type="title"/>
          </p:nvPr>
        </p:nvSpPr>
        <p:spPr>
          <a:xfrm>
            <a:off x="1302808" y="179388"/>
            <a:ext cx="7556500" cy="726047"/>
          </a:xfrm>
        </p:spPr>
        <p:txBody>
          <a:bodyPr/>
          <a:lstStyle/>
          <a:p>
            <a:r>
              <a:rPr lang="en-US" b="1" smtClean="0">
                <a:solidFill>
                  <a:srgbClr val="7030A0"/>
                </a:solidFill>
                <a:effectLst/>
              </a:rPr>
              <a:t>4-Pricing Objectives [Exhibit 6.4]</a:t>
            </a:r>
            <a:endParaRPr lang="en-US" b="1">
              <a:solidFill>
                <a:srgbClr val="7030A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636494"/>
            <a:ext cx="7693029" cy="5339919"/>
          </a:xfrm>
        </p:spPr>
        <p:txBody>
          <a:bodyPr/>
          <a:lstStyle/>
          <a:p>
            <a:pPr eaLnBrk="1" hangingPunct="1">
              <a:lnSpc>
                <a:spcPct val="90000"/>
              </a:lnSpc>
            </a:pPr>
            <a:r>
              <a:rPr lang="en-US" smtClean="0"/>
              <a:t>The best marketing strategy is likely to be one that combines the product, price, distribution, and promotion elements in a way that maximizes the tangible, intangible, and perceptual attributes of the complete offering.</a:t>
            </a:r>
          </a:p>
          <a:p>
            <a:pPr eaLnBrk="1" hangingPunct="1">
              <a:lnSpc>
                <a:spcPct val="90000"/>
              </a:lnSpc>
              <a:buNone/>
            </a:pPr>
            <a:endParaRPr lang="ar-KW" smtClean="0"/>
          </a:p>
          <a:p>
            <a:pPr eaLnBrk="1" hangingPunct="1">
              <a:lnSpc>
                <a:spcPct val="90000"/>
              </a:lnSpc>
            </a:pPr>
            <a:r>
              <a:rPr lang="en-US" smtClean="0"/>
              <a:t>Given the state of commoditization in many markets, the core product (the element that satisfies the basic customer need) typically becomes incapable of differentiating the offering from those of the competition.</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0612"/>
            <a:ext cx="7693029" cy="5115801"/>
          </a:xfrm>
        </p:spPr>
        <p:txBody>
          <a:bodyPr/>
          <a:lstStyle/>
          <a:p>
            <a:r>
              <a:rPr lang="en-US" smtClean="0"/>
              <a:t>aPrice elasticity refers to customers' responsiveness or sensitivity to changes in price. A more precise definition defines elasticity as the relative impact on the demand for a product, given specific increases or decreases in the price charged for that product.</a:t>
            </a:r>
          </a:p>
          <a:p>
            <a:r>
              <a:rPr lang="en-US" smtClean="0"/>
              <a:t>Firms cannot base prices solely on price elasticity calculations because they will rarely know the elasticity for any product with great precision over time.</a:t>
            </a:r>
          </a:p>
          <a:p>
            <a:r>
              <a:rPr lang="en-US" smtClean="0"/>
              <a:t>Since the same product can have different elasticities in different times, places, and situations, firms often consider price elasticity in regard to differing customer behavior patterns or purchase situations.</a:t>
            </a:r>
          </a:p>
          <a:p>
            <a:endParaRPr lang="en-US"/>
          </a:p>
        </p:txBody>
      </p:sp>
      <p:sp>
        <p:nvSpPr>
          <p:cNvPr id="3" name="Title 2"/>
          <p:cNvSpPr>
            <a:spLocks noGrp="1"/>
          </p:cNvSpPr>
          <p:nvPr>
            <p:ph type="title"/>
          </p:nvPr>
        </p:nvSpPr>
        <p:spPr>
          <a:xfrm>
            <a:off x="1302808" y="179388"/>
            <a:ext cx="7556500" cy="681224"/>
          </a:xfrm>
        </p:spPr>
        <p:txBody>
          <a:bodyPr/>
          <a:lstStyle/>
          <a:p>
            <a:r>
              <a:rPr lang="en-US" b="1" smtClean="0">
                <a:solidFill>
                  <a:srgbClr val="7030A0"/>
                </a:solidFill>
                <a:effectLst/>
              </a:rPr>
              <a:t>5-Price Elasticity</a:t>
            </a:r>
            <a:endParaRPr lang="en-US" b="1">
              <a:solidFill>
                <a:srgbClr val="7030A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941" y="125507"/>
            <a:ext cx="7655859" cy="865094"/>
          </a:xfrm>
        </p:spPr>
        <p:txBody>
          <a:bodyPr>
            <a:normAutofit fontScale="90000"/>
          </a:bodyPr>
          <a:lstStyle/>
          <a:p>
            <a:pPr algn="l"/>
            <a:r>
              <a:rPr lang="en-US" b="1" u="sng" smtClean="0">
                <a:solidFill>
                  <a:srgbClr val="00B050"/>
                </a:solidFill>
              </a:rPr>
              <a:t>Situations That Increase Price Sensitivity</a:t>
            </a:r>
            <a:endParaRPr lang="en-US" b="1" u="sng">
              <a:solidFill>
                <a:srgbClr val="00B050"/>
              </a:solidFill>
            </a:endParaRPr>
          </a:p>
        </p:txBody>
      </p:sp>
      <p:sp>
        <p:nvSpPr>
          <p:cNvPr id="3" name="Content Placeholder 2"/>
          <p:cNvSpPr>
            <a:spLocks noGrp="1"/>
          </p:cNvSpPr>
          <p:nvPr>
            <p:ph idx="1"/>
          </p:nvPr>
        </p:nvSpPr>
        <p:spPr>
          <a:xfrm>
            <a:off x="1030940" y="990600"/>
            <a:ext cx="7655859" cy="5135563"/>
          </a:xfrm>
        </p:spPr>
        <p:txBody>
          <a:bodyPr>
            <a:normAutofit fontScale="85000" lnSpcReduction="20000"/>
          </a:bodyPr>
          <a:lstStyle/>
          <a:p>
            <a:pPr marL="514350" indent="-514350">
              <a:buClr>
                <a:srgbClr val="00B050"/>
              </a:buClr>
              <a:buFont typeface="+mj-lt"/>
              <a:buAutoNum type="arabicPeriod"/>
            </a:pPr>
            <a:r>
              <a:rPr lang="en-US" b="1" smtClean="0">
                <a:latin typeface="Arial" pitchFamily="34" charset="0"/>
                <a:cs typeface="Arial" pitchFamily="34" charset="0"/>
              </a:rPr>
              <a:t>Availability of product substitutes </a:t>
            </a:r>
            <a:r>
              <a:rPr lang="en-US" smtClean="0">
                <a:latin typeface="Arial" pitchFamily="34" charset="0"/>
                <a:cs typeface="Arial" pitchFamily="34" charset="0"/>
              </a:rPr>
              <a:t>– When customers can choose among a number of different product substitutes, they will be more price sensitive.</a:t>
            </a:r>
          </a:p>
          <a:p>
            <a:pPr marL="514350" indent="-514350">
              <a:buClr>
                <a:srgbClr val="00B050"/>
              </a:buClr>
              <a:buFont typeface="+mj-lt"/>
              <a:buAutoNum type="arabicPeriod"/>
            </a:pPr>
            <a:endParaRPr lang="en-US" smtClean="0">
              <a:latin typeface="Arial" pitchFamily="34" charset="0"/>
              <a:cs typeface="Arial" pitchFamily="34" charset="0"/>
            </a:endParaRPr>
          </a:p>
          <a:p>
            <a:pPr marL="514350" indent="-514350">
              <a:buClr>
                <a:srgbClr val="00B050"/>
              </a:buClr>
              <a:buFont typeface="+mj-lt"/>
              <a:buAutoNum type="arabicPeriod"/>
            </a:pPr>
            <a:r>
              <a:rPr lang="en-US" b="1" smtClean="0">
                <a:latin typeface="Arial" pitchFamily="34" charset="0"/>
                <a:cs typeface="Arial" pitchFamily="34" charset="0"/>
              </a:rPr>
              <a:t>Higher total expenditure </a:t>
            </a:r>
            <a:r>
              <a:rPr lang="en-US" smtClean="0">
                <a:latin typeface="Arial" pitchFamily="34" charset="0"/>
                <a:cs typeface="Arial" pitchFamily="34" charset="0"/>
              </a:rPr>
              <a:t>– The higher the total expenditure to purchase and use a product, the more elastic the demand for that product will be.</a:t>
            </a:r>
          </a:p>
          <a:p>
            <a:pPr marL="514350" indent="-514350">
              <a:buClr>
                <a:srgbClr val="00B050"/>
              </a:buClr>
              <a:buFont typeface="+mj-lt"/>
              <a:buAutoNum type="arabicPeriod"/>
            </a:pPr>
            <a:endParaRPr lang="en-US" smtClean="0">
              <a:latin typeface="Arial" pitchFamily="34" charset="0"/>
              <a:cs typeface="Arial" pitchFamily="34" charset="0"/>
            </a:endParaRPr>
          </a:p>
          <a:p>
            <a:pPr marL="514350" indent="-514350">
              <a:buClr>
                <a:srgbClr val="00B050"/>
              </a:buClr>
              <a:buFont typeface="+mj-lt"/>
              <a:buAutoNum type="arabicPeriod"/>
            </a:pPr>
            <a:r>
              <a:rPr lang="en-US" b="1" smtClean="0">
                <a:latin typeface="Arial" pitchFamily="34" charset="0"/>
                <a:cs typeface="Arial" pitchFamily="34" charset="0"/>
              </a:rPr>
              <a:t>Noticeable differences </a:t>
            </a:r>
            <a:r>
              <a:rPr lang="en-US" smtClean="0">
                <a:latin typeface="Arial" pitchFamily="34" charset="0"/>
                <a:cs typeface="Arial" pitchFamily="34" charset="0"/>
              </a:rPr>
              <a:t>– Products that have their prices heavily promoted tend to experience more elastic demand.</a:t>
            </a:r>
          </a:p>
          <a:p>
            <a:pPr marL="514350" indent="-514350">
              <a:buClr>
                <a:srgbClr val="00B050"/>
              </a:buClr>
              <a:buFont typeface="+mj-lt"/>
              <a:buAutoNum type="arabicPeriod"/>
            </a:pPr>
            <a:endParaRPr lang="en-US" smtClean="0">
              <a:latin typeface="Arial" pitchFamily="34" charset="0"/>
              <a:cs typeface="Arial" pitchFamily="34" charset="0"/>
            </a:endParaRPr>
          </a:p>
          <a:p>
            <a:pPr marL="514350" indent="-514350">
              <a:buClr>
                <a:srgbClr val="00B050"/>
              </a:buClr>
              <a:buFont typeface="+mj-lt"/>
              <a:buAutoNum type="arabicPeriod"/>
            </a:pPr>
            <a:r>
              <a:rPr lang="en-US" b="1" smtClean="0">
                <a:latin typeface="Arial" pitchFamily="34" charset="0"/>
                <a:cs typeface="Arial" pitchFamily="34" charset="0"/>
              </a:rPr>
              <a:t>Easy price comparison </a:t>
            </a:r>
            <a:r>
              <a:rPr lang="en-US" smtClean="0">
                <a:latin typeface="Arial" pitchFamily="34" charset="0"/>
                <a:cs typeface="Arial" pitchFamily="34" charset="0"/>
              </a:rPr>
              <a:t>– Customers will become more price sensitive if they can easily compare prices among competing products.</a:t>
            </a:r>
          </a:p>
          <a:p>
            <a:endParaRPr lang="en-US">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70C0"/>
                </a:solidFill>
              </a:rPr>
              <a:t>Price Elasticity of Demand </a:t>
            </a:r>
            <a:r>
              <a:rPr lang="en-US" sz="2400" b="1" smtClean="0">
                <a:solidFill>
                  <a:srgbClr val="0070C0"/>
                </a:solidFill>
              </a:rPr>
              <a:t>(1 of 2)</a:t>
            </a:r>
            <a:endParaRPr lang="en-US" b="1">
              <a:solidFill>
                <a:srgbClr val="0070C0"/>
              </a:solidFill>
            </a:endParaRPr>
          </a:p>
        </p:txBody>
      </p:sp>
      <p:pic>
        <p:nvPicPr>
          <p:cNvPr id="4" name="Picture 6" descr="X08"/>
          <p:cNvPicPr>
            <a:picLocks noGrp="1" noChangeAspect="1" noChangeArrowheads="1"/>
          </p:cNvPicPr>
          <p:nvPr>
            <p:ph idx="1"/>
          </p:nvPr>
        </p:nvPicPr>
        <p:blipFill>
          <a:blip r:embed="rId2" cstate="print"/>
          <a:srcRect/>
          <a:stretch>
            <a:fillRect/>
          </a:stretch>
        </p:blipFill>
        <p:spPr bwMode="auto">
          <a:xfrm>
            <a:off x="1138518" y="986118"/>
            <a:ext cx="7548282" cy="5119345"/>
          </a:xfrm>
          <a:prstGeom prst="rect">
            <a:avLst/>
          </a:prstGeom>
          <a:noFill/>
          <a:ln w="38100">
            <a:solidFill>
              <a:srgbClr val="99CCFF"/>
            </a:solidFill>
            <a:miter lim="800000"/>
            <a:headEnd/>
            <a:tailEnd/>
          </a:ln>
        </p:spPr>
      </p:pic>
      <p:sp>
        <p:nvSpPr>
          <p:cNvPr id="5" name="Slide Number Placeholder 4"/>
          <p:cNvSpPr>
            <a:spLocks noGrp="1"/>
          </p:cNvSpPr>
          <p:nvPr>
            <p:ph type="sldNum" sz="quarter" idx="12"/>
          </p:nvPr>
        </p:nvSpPr>
        <p:spPr/>
        <p:txBody>
          <a:bodyPr/>
          <a:lstStyle/>
          <a:p>
            <a:fld id="{506DBB06-9122-453B-BCF4-63A41F22530E}"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06" y="0"/>
            <a:ext cx="7494494" cy="609600"/>
          </a:xfrm>
        </p:spPr>
        <p:txBody>
          <a:bodyPr>
            <a:normAutofit/>
          </a:bodyPr>
          <a:lstStyle/>
          <a:p>
            <a:pPr algn="l"/>
            <a:r>
              <a:rPr lang="en-US" sz="2800" b="1" u="sng" smtClean="0">
                <a:solidFill>
                  <a:srgbClr val="00B050"/>
                </a:solidFill>
              </a:rPr>
              <a:t>Situations That Decrease Price Sensitivity</a:t>
            </a:r>
            <a:endParaRPr lang="en-US" sz="2800" b="1" u="sng">
              <a:solidFill>
                <a:srgbClr val="00B050"/>
              </a:solidFill>
            </a:endParaRPr>
          </a:p>
        </p:txBody>
      </p:sp>
      <p:sp>
        <p:nvSpPr>
          <p:cNvPr id="3" name="Content Placeholder 2"/>
          <p:cNvSpPr>
            <a:spLocks noGrp="1"/>
          </p:cNvSpPr>
          <p:nvPr>
            <p:ph idx="1"/>
          </p:nvPr>
        </p:nvSpPr>
        <p:spPr>
          <a:xfrm>
            <a:off x="1057834" y="457200"/>
            <a:ext cx="7628965" cy="5668963"/>
          </a:xfrm>
        </p:spPr>
        <p:txBody>
          <a:bodyPr>
            <a:noAutofit/>
          </a:bodyPr>
          <a:lstStyle/>
          <a:p>
            <a:pPr marL="514350" indent="-514350">
              <a:buClr>
                <a:srgbClr val="00B050"/>
              </a:buClr>
              <a:buFont typeface="+mj-lt"/>
              <a:buAutoNum type="arabicParenR"/>
            </a:pPr>
            <a:r>
              <a:rPr lang="en-US" sz="1800" b="1" smtClean="0">
                <a:latin typeface="Arial" pitchFamily="34" charset="0"/>
                <a:cs typeface="Arial" pitchFamily="34" charset="0"/>
              </a:rPr>
              <a:t>Lack of product substitutes </a:t>
            </a:r>
            <a:r>
              <a:rPr lang="en-US" sz="1800" smtClean="0">
                <a:latin typeface="Arial" pitchFamily="34" charset="0"/>
                <a:cs typeface="Arial" pitchFamily="34" charset="0"/>
              </a:rPr>
              <a:t>– When customers have few choices in terms of product substitutes, they will be much less sensitive to price.</a:t>
            </a:r>
          </a:p>
          <a:p>
            <a:pPr marL="514350" indent="-514350">
              <a:buClr>
                <a:srgbClr val="00B050"/>
              </a:buClr>
              <a:buFont typeface="+mj-lt"/>
              <a:buAutoNum type="arabicParenR"/>
            </a:pPr>
            <a:r>
              <a:rPr lang="en-US" sz="1800" b="1" smtClean="0">
                <a:latin typeface="Arial" pitchFamily="34" charset="0"/>
                <a:cs typeface="Arial" pitchFamily="34" charset="0"/>
              </a:rPr>
              <a:t>Product differentiation </a:t>
            </a:r>
            <a:r>
              <a:rPr lang="en-US" sz="1800" smtClean="0">
                <a:latin typeface="Arial" pitchFamily="34" charset="0"/>
                <a:cs typeface="Arial" pitchFamily="34" charset="0"/>
              </a:rPr>
              <a:t>– The goal of differentiation is to make the demand curve for a product more inelastic. Differentiation reduces the number of perceived substitutes for a product.</a:t>
            </a:r>
          </a:p>
          <a:p>
            <a:pPr marL="514350" indent="-514350">
              <a:buClr>
                <a:srgbClr val="00B050"/>
              </a:buClr>
              <a:buFont typeface="+mj-lt"/>
              <a:buAutoNum type="arabicParenR"/>
            </a:pPr>
            <a:r>
              <a:rPr lang="en-US" sz="1800" b="1" smtClean="0">
                <a:latin typeface="Arial" pitchFamily="34" charset="0"/>
                <a:cs typeface="Arial" pitchFamily="34" charset="0"/>
              </a:rPr>
              <a:t>Real or perceived necessities </a:t>
            </a:r>
            <a:r>
              <a:rPr lang="en-US" sz="1800" smtClean="0">
                <a:latin typeface="Arial" pitchFamily="34" charset="0"/>
                <a:cs typeface="Arial" pitchFamily="34" charset="0"/>
              </a:rPr>
              <a:t>– Many products have extremely inelastic demand because customers have real or perceived needs  for them.</a:t>
            </a:r>
          </a:p>
          <a:p>
            <a:pPr marL="514350" indent="-514350">
              <a:buClr>
                <a:srgbClr val="00B050"/>
              </a:buClr>
              <a:buFont typeface="+mj-lt"/>
              <a:buAutoNum type="arabicParenR"/>
            </a:pPr>
            <a:r>
              <a:rPr lang="en-US" sz="1800" b="1" smtClean="0">
                <a:latin typeface="Arial" pitchFamily="34" charset="0"/>
                <a:cs typeface="Arial" pitchFamily="34" charset="0"/>
              </a:rPr>
              <a:t>Complementary products </a:t>
            </a:r>
            <a:r>
              <a:rPr lang="en-US" sz="1800" smtClean="0">
                <a:latin typeface="Arial" pitchFamily="34" charset="0"/>
                <a:cs typeface="Arial" pitchFamily="34" charset="0"/>
              </a:rPr>
              <a:t>– If the price of a product falls,customers will become less price sensitive with respect to complementary products.</a:t>
            </a:r>
            <a:endParaRPr lang="ar-KW" sz="1800" smtClean="0">
              <a:latin typeface="Arial" pitchFamily="34" charset="0"/>
              <a:cs typeface="Arial" pitchFamily="34" charset="0"/>
            </a:endParaRPr>
          </a:p>
          <a:p>
            <a:pPr marL="514350" indent="-514350">
              <a:buClr>
                <a:srgbClr val="00B050"/>
              </a:buClr>
              <a:buAutoNum type="arabicParenR" startAt="5"/>
            </a:pPr>
            <a:r>
              <a:rPr lang="en-US" sz="1800" b="1" smtClean="0">
                <a:latin typeface="Arial" pitchFamily="34" charset="0"/>
                <a:cs typeface="Arial" pitchFamily="34" charset="0"/>
              </a:rPr>
              <a:t>Perceived product benefits </a:t>
            </a:r>
            <a:r>
              <a:rPr lang="en-US" sz="1800" smtClean="0">
                <a:latin typeface="Arial" pitchFamily="34" charset="0"/>
                <a:cs typeface="Arial" pitchFamily="34" charset="0"/>
              </a:rPr>
              <a:t>– For some customers, certain products are just worth the price.</a:t>
            </a:r>
          </a:p>
          <a:p>
            <a:pPr marL="514350" indent="-514350">
              <a:buClr>
                <a:srgbClr val="00B050"/>
              </a:buClr>
              <a:buAutoNum type="arabicParenR" startAt="5"/>
            </a:pPr>
            <a:r>
              <a:rPr lang="en-US" sz="1800" b="1" smtClean="0">
                <a:latin typeface="Arial" pitchFamily="34" charset="0"/>
                <a:cs typeface="Arial" pitchFamily="34" charset="0"/>
              </a:rPr>
              <a:t>Situational influences </a:t>
            </a:r>
            <a:r>
              <a:rPr lang="en-US" sz="1800" smtClean="0">
                <a:latin typeface="Arial" pitchFamily="34" charset="0"/>
                <a:cs typeface="Arial" pitchFamily="34" charset="0"/>
              </a:rPr>
              <a:t>– The circumstances that surround a purchase situation can vastly alter the elasticity of demand for a product. Many of these situational influences occur because time pressures or purchase risk increase.</a:t>
            </a:r>
            <a:endParaRPr lang="en-US" sz="1800" i="1" smtClean="0">
              <a:latin typeface="Arial" pitchFamily="34" charset="0"/>
              <a:cs typeface="Arial" pitchFamily="34" charset="0"/>
            </a:endParaRPr>
          </a:p>
          <a:p>
            <a:pPr marL="514350" indent="-514350">
              <a:buClr>
                <a:srgbClr val="00B050"/>
              </a:buClr>
              <a:buFont typeface="+mj-lt"/>
              <a:buAutoNum type="arabicParenR"/>
            </a:pPr>
            <a:endParaRPr lang="en-US" sz="180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776" y="143436"/>
            <a:ext cx="7360024" cy="600636"/>
          </a:xfrm>
        </p:spPr>
        <p:txBody>
          <a:bodyPr>
            <a:normAutofit/>
          </a:bodyPr>
          <a:lstStyle/>
          <a:p>
            <a:r>
              <a:rPr lang="en-US" b="1" smtClean="0">
                <a:solidFill>
                  <a:srgbClr val="FF0000"/>
                </a:solidFill>
              </a:rPr>
              <a:t>Pricing Service Products</a:t>
            </a:r>
            <a:endParaRPr lang="en-US" b="1">
              <a:solidFill>
                <a:srgbClr val="FF0000"/>
              </a:solidFill>
            </a:endParaRPr>
          </a:p>
        </p:txBody>
      </p:sp>
      <p:sp>
        <p:nvSpPr>
          <p:cNvPr id="3" name="Content Placeholder 2"/>
          <p:cNvSpPr>
            <a:spLocks noGrp="1"/>
          </p:cNvSpPr>
          <p:nvPr>
            <p:ph idx="1"/>
          </p:nvPr>
        </p:nvSpPr>
        <p:spPr>
          <a:xfrm>
            <a:off x="1084728" y="744072"/>
            <a:ext cx="7919572" cy="5382091"/>
          </a:xfrm>
        </p:spPr>
        <p:txBody>
          <a:bodyPr>
            <a:noAutofit/>
          </a:bodyPr>
          <a:lstStyle/>
          <a:p>
            <a:pPr>
              <a:buClr>
                <a:srgbClr val="FF0000"/>
              </a:buClr>
              <a:buFont typeface="Wingdings" pitchFamily="2" charset="2"/>
              <a:buChar char="§"/>
            </a:pPr>
            <a:r>
              <a:rPr lang="en-US" sz="1800" smtClean="0">
                <a:latin typeface="Arial" pitchFamily="34" charset="0"/>
                <a:cs typeface="Arial" pitchFamily="34" charset="0"/>
              </a:rPr>
              <a:t>When it comes to buying services, customers have a difficult time determining quality prior to purchase.</a:t>
            </a:r>
          </a:p>
          <a:p>
            <a:pPr>
              <a:buClr>
                <a:srgbClr val="FF0000"/>
              </a:buClr>
              <a:buFont typeface="Wingdings" pitchFamily="2" charset="2"/>
              <a:buChar char="§"/>
            </a:pPr>
            <a:r>
              <a:rPr lang="en-US" sz="1800" b="1" u="sng" smtClean="0">
                <a:latin typeface="Arial" pitchFamily="34" charset="0"/>
                <a:cs typeface="Arial" pitchFamily="34" charset="0"/>
              </a:rPr>
              <a:t>Services pricing becomes more important—and more difficult—when:</a:t>
            </a:r>
          </a:p>
          <a:p>
            <a:pPr>
              <a:buNone/>
            </a:pPr>
            <a:r>
              <a:rPr lang="en-US" sz="1800" smtClean="0">
                <a:latin typeface="Arial" pitchFamily="34" charset="0"/>
                <a:cs typeface="Arial" pitchFamily="34" charset="0"/>
              </a:rPr>
              <a:t>1.service quality is hard to detect prior to purchase.</a:t>
            </a:r>
          </a:p>
          <a:p>
            <a:pPr>
              <a:buNone/>
            </a:pPr>
            <a:r>
              <a:rPr lang="en-US" sz="1800" smtClean="0">
                <a:latin typeface="Arial" pitchFamily="34" charset="0"/>
                <a:cs typeface="Arial" pitchFamily="34" charset="0"/>
              </a:rPr>
              <a:t>2.the costs associated with providing the service are difficult to determine</a:t>
            </a:r>
          </a:p>
          <a:p>
            <a:pPr>
              <a:buNone/>
            </a:pPr>
            <a:r>
              <a:rPr lang="en-US" sz="1800" smtClean="0">
                <a:latin typeface="Arial" pitchFamily="34" charset="0"/>
                <a:cs typeface="Arial" pitchFamily="34" charset="0"/>
              </a:rPr>
              <a:t>3.customers are unfamiliar with the service process</a:t>
            </a:r>
          </a:p>
          <a:p>
            <a:pPr>
              <a:buNone/>
            </a:pPr>
            <a:r>
              <a:rPr lang="en-US" sz="1800" smtClean="0">
                <a:latin typeface="Arial" pitchFamily="34" charset="0"/>
                <a:cs typeface="Arial" pitchFamily="34" charset="0"/>
              </a:rPr>
              <a:t>4.brand names are not well established</a:t>
            </a:r>
          </a:p>
          <a:p>
            <a:pPr>
              <a:buNone/>
            </a:pPr>
            <a:r>
              <a:rPr lang="en-US" sz="1800" smtClean="0">
                <a:latin typeface="Arial" pitchFamily="34" charset="0"/>
                <a:cs typeface="Arial" pitchFamily="34" charset="0"/>
              </a:rPr>
              <a:t>5.the customer can perform the service themselves</a:t>
            </a:r>
          </a:p>
          <a:p>
            <a:pPr>
              <a:buNone/>
            </a:pPr>
            <a:r>
              <a:rPr lang="en-US" sz="1800" smtClean="0">
                <a:latin typeface="Arial" pitchFamily="34" charset="0"/>
                <a:cs typeface="Arial" pitchFamily="34" charset="0"/>
              </a:rPr>
              <a:t>6.the service has poorly defined units of consumption</a:t>
            </a:r>
          </a:p>
          <a:p>
            <a:pPr>
              <a:buNone/>
            </a:pPr>
            <a:r>
              <a:rPr lang="en-US" sz="1800" smtClean="0">
                <a:latin typeface="Arial" pitchFamily="34" charset="0"/>
                <a:cs typeface="Arial" pitchFamily="34" charset="0"/>
              </a:rPr>
              <a:t>7.advertising within a service category is limited</a:t>
            </a:r>
          </a:p>
          <a:p>
            <a:pPr>
              <a:buNone/>
            </a:pPr>
            <a:r>
              <a:rPr lang="en-US" sz="1800" smtClean="0">
                <a:latin typeface="Arial" pitchFamily="34" charset="0"/>
                <a:cs typeface="Arial" pitchFamily="34" charset="0"/>
              </a:rPr>
              <a:t>8.the total price of the service experience is difficult to state beforehand</a:t>
            </a:r>
          </a:p>
          <a:p>
            <a:endParaRPr lang="en-US" sz="18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552" y="233082"/>
            <a:ext cx="7874748" cy="5893081"/>
          </a:xfrm>
        </p:spPr>
        <p:txBody>
          <a:bodyPr>
            <a:noAutofit/>
          </a:bodyPr>
          <a:lstStyle/>
          <a:p>
            <a:pPr>
              <a:buClr>
                <a:srgbClr val="FF0000"/>
              </a:buClr>
              <a:buFont typeface="Wingdings" pitchFamily="2" charset="2"/>
              <a:buChar char="§"/>
            </a:pPr>
            <a:r>
              <a:rPr lang="en-US" sz="2000" b="1" smtClean="0">
                <a:solidFill>
                  <a:srgbClr val="7030A0"/>
                </a:solidFill>
                <a:latin typeface="Arial" pitchFamily="34" charset="0"/>
                <a:cs typeface="Arial" pitchFamily="34" charset="0"/>
              </a:rPr>
              <a:t>Due to limited capacity, service pricing is also a key issue with respect to balancing supply and demand during peak and off-peak demand times.</a:t>
            </a:r>
          </a:p>
          <a:p>
            <a:pPr>
              <a:buNone/>
            </a:pPr>
            <a:r>
              <a:rPr lang="en-US" sz="2000" smtClean="0">
                <a:latin typeface="Arial" pitchFamily="34" charset="0"/>
                <a:cs typeface="Arial" pitchFamily="34" charset="0"/>
              </a:rPr>
              <a:t>1.Many service firms use yield management to balance pricing and revenueconsiderations with their need to fill unfilled capacity. [Exhibit 8.3]</a:t>
            </a:r>
          </a:p>
          <a:p>
            <a:pPr>
              <a:buNone/>
            </a:pPr>
            <a:r>
              <a:rPr lang="en-US" sz="2000" smtClean="0">
                <a:latin typeface="Arial" pitchFamily="34" charset="0"/>
                <a:cs typeface="Arial" pitchFamily="34" charset="0"/>
              </a:rPr>
              <a:t>2.Yield management allows the service firm to simultaneously control capacity and demand in order to maximize revenue and capacitutilization.</a:t>
            </a:r>
          </a:p>
          <a:p>
            <a:pPr>
              <a:buNone/>
            </a:pPr>
            <a:r>
              <a:rPr lang="en-US" sz="2000" smtClean="0">
                <a:latin typeface="Arial" pitchFamily="34" charset="0"/>
                <a:cs typeface="Arial" pitchFamily="34" charset="0"/>
              </a:rPr>
              <a:t>a)The service firm controls capacity by limiting the available capacity at certain price points.</a:t>
            </a:r>
          </a:p>
          <a:p>
            <a:pPr>
              <a:buNone/>
            </a:pPr>
            <a:r>
              <a:rPr lang="en-US" sz="2000" smtClean="0">
                <a:latin typeface="Arial" pitchFamily="34" charset="0"/>
                <a:cs typeface="Arial" pitchFamily="34" charset="0"/>
              </a:rPr>
              <a:t>b)The service firm controls demand through price changes over time and by overbooking capacity.</a:t>
            </a:r>
          </a:p>
          <a:p>
            <a:pPr>
              <a:buNone/>
            </a:pPr>
            <a:r>
              <a:rPr lang="en-US" sz="2000" smtClean="0">
                <a:latin typeface="Arial" pitchFamily="34" charset="0"/>
                <a:cs typeface="Arial" pitchFamily="34" charset="0"/>
              </a:rPr>
              <a:t>3.Yield management systems are also useful in their ability to segment markets based on price elasticity. That is, yield management allows a firm to offer the same basic service to different market segments at different price points.</a:t>
            </a:r>
          </a:p>
          <a:p>
            <a:endParaRPr lang="en-US" sz="20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solidFill>
                  <a:srgbClr val="0070C0"/>
                </a:solidFill>
              </a:rPr>
              <a:t>Yield Management for a Hypothetical Hotel</a:t>
            </a:r>
            <a:endParaRPr lang="en-US" b="1">
              <a:solidFill>
                <a:srgbClr val="0070C0"/>
              </a:solidFill>
            </a:endParaRPr>
          </a:p>
        </p:txBody>
      </p:sp>
      <p:pic>
        <p:nvPicPr>
          <p:cNvPr id="4" name="Picture 6" descr="X08"/>
          <p:cNvPicPr>
            <a:picLocks noGrp="1" noChangeAspect="1" noChangeArrowheads="1"/>
          </p:cNvPicPr>
          <p:nvPr>
            <p:ph idx="1"/>
          </p:nvPr>
        </p:nvPicPr>
        <p:blipFill>
          <a:blip r:embed="rId2" cstate="print"/>
          <a:srcRect/>
          <a:stretch>
            <a:fillRect/>
          </a:stretch>
        </p:blipFill>
        <p:spPr>
          <a:xfrm>
            <a:off x="1129552" y="1600200"/>
            <a:ext cx="7633447" cy="4724400"/>
          </a:xfrm>
          <a:noFill/>
          <a:ln w="38100">
            <a:solidFill>
              <a:srgbClr val="99CCFF"/>
            </a:solidFill>
          </a:ln>
        </p:spPr>
      </p:pic>
      <p:sp>
        <p:nvSpPr>
          <p:cNvPr id="5" name="Slide Number Placeholder 4"/>
          <p:cNvSpPr>
            <a:spLocks noGrp="1"/>
          </p:cNvSpPr>
          <p:nvPr>
            <p:ph type="sldNum" sz="quarter" idx="12"/>
          </p:nvPr>
        </p:nvSpPr>
        <p:spPr/>
        <p:txBody>
          <a:bodyPr/>
          <a:lstStyle/>
          <a:p>
            <a:fld id="{506DBB06-9122-453B-BCF4-63A41F22530E}"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694" y="842682"/>
            <a:ext cx="7910609" cy="5133731"/>
          </a:xfrm>
        </p:spPr>
        <p:txBody>
          <a:bodyPr/>
          <a:lstStyle/>
          <a:p>
            <a:r>
              <a:rPr lang="en-US" smtClean="0"/>
              <a:t>A firm's base pricing strategy establishes the initial price and sets the range of possible price movements throughout the product's life cycle.</a:t>
            </a:r>
            <a:endParaRPr lang="ar-KW" smtClean="0"/>
          </a:p>
          <a:p>
            <a:r>
              <a:rPr lang="en-US" smtClean="0"/>
              <a:t>Base pricing approaches:</a:t>
            </a:r>
          </a:p>
          <a:p>
            <a:pPr>
              <a:buNone/>
            </a:pPr>
            <a:r>
              <a:rPr lang="en-US" b="1" smtClean="0"/>
              <a:t>1)</a:t>
            </a:r>
            <a:r>
              <a:rPr lang="en-US" b="1" i="1" smtClean="0"/>
              <a:t>Price Skimming</a:t>
            </a:r>
            <a:r>
              <a:rPr lang="en-US" smtClean="0"/>
              <a:t>—occurs when a firm intentionally sets a high price relative to the competition.</a:t>
            </a:r>
          </a:p>
          <a:p>
            <a:pPr>
              <a:buNone/>
            </a:pPr>
            <a:r>
              <a:rPr lang="en-US" b="1" smtClean="0"/>
              <a:t>2)</a:t>
            </a:r>
            <a:r>
              <a:rPr lang="en-US" b="1" i="1" smtClean="0"/>
              <a:t>Price Penetration</a:t>
            </a:r>
            <a:r>
              <a:rPr lang="en-US" smtClean="0"/>
              <a:t>—occurs when a firm sets a relatively low initial price to maximize sales, gain widespread market acceptance, and capture a large market share quickly.</a:t>
            </a:r>
          </a:p>
          <a:p>
            <a:endParaRPr lang="en-US"/>
          </a:p>
        </p:txBody>
      </p:sp>
      <p:sp>
        <p:nvSpPr>
          <p:cNvPr id="3" name="Title 2"/>
          <p:cNvSpPr>
            <a:spLocks noGrp="1"/>
          </p:cNvSpPr>
          <p:nvPr>
            <p:ph type="title"/>
          </p:nvPr>
        </p:nvSpPr>
        <p:spPr>
          <a:xfrm>
            <a:off x="1302808" y="179388"/>
            <a:ext cx="7556500" cy="663294"/>
          </a:xfrm>
        </p:spPr>
        <p:txBody>
          <a:bodyPr/>
          <a:lstStyle/>
          <a:p>
            <a:pPr algn="ctr"/>
            <a:r>
              <a:rPr lang="en-US" b="1" smtClean="0">
                <a:solidFill>
                  <a:srgbClr val="339933"/>
                </a:solidFill>
                <a:effectLst/>
              </a:rPr>
              <a:t>Base Pricing Strategies</a:t>
            </a:r>
            <a:endParaRPr lang="en-US" b="1">
              <a:solidFill>
                <a:srgbClr val="339933"/>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94448"/>
            <a:ext cx="7693029" cy="5581966"/>
          </a:xfrm>
        </p:spPr>
        <p:txBody>
          <a:bodyPr/>
          <a:lstStyle/>
          <a:p>
            <a:pPr>
              <a:buNone/>
            </a:pPr>
            <a:r>
              <a:rPr lang="en-US" b="1" smtClean="0"/>
              <a:t>3)</a:t>
            </a:r>
            <a:r>
              <a:rPr lang="en-US" b="1" i="1" smtClean="0"/>
              <a:t>Prestige Pricing</a:t>
            </a:r>
            <a:r>
              <a:rPr lang="en-US" smtClean="0"/>
              <a:t>—setting prices at the top end of all competing products in a category to promote an image of exclusivity and superior quality.</a:t>
            </a:r>
            <a:endParaRPr lang="en-US" b="1" i="1" smtClean="0"/>
          </a:p>
          <a:p>
            <a:pPr>
              <a:buNone/>
            </a:pPr>
            <a:r>
              <a:rPr lang="en-US" b="1" i="1" smtClean="0"/>
              <a:t>4)Value-based Pricing (EDLP)</a:t>
            </a:r>
            <a:r>
              <a:rPr lang="en-US" smtClean="0"/>
              <a:t>—setting reasonably low prices, but still offering high quality products and adequate customer services. </a:t>
            </a:r>
          </a:p>
          <a:p>
            <a:pPr>
              <a:buNone/>
            </a:pPr>
            <a:r>
              <a:rPr lang="en-US" b="1" smtClean="0"/>
              <a:t>5)</a:t>
            </a:r>
            <a:r>
              <a:rPr lang="en-US" b="1" i="1" smtClean="0"/>
              <a:t>Competitive Matching</a:t>
            </a:r>
            <a:r>
              <a:rPr lang="en-US" smtClean="0"/>
              <a:t>—focuses on matching competitors' prices and price changes.</a:t>
            </a:r>
          </a:p>
          <a:p>
            <a:pPr>
              <a:buNone/>
            </a:pPr>
            <a:r>
              <a:rPr lang="en-US" b="1" smtClean="0"/>
              <a:t>6)</a:t>
            </a:r>
            <a:r>
              <a:rPr lang="en-US" b="1" i="1" smtClean="0"/>
              <a:t>Non-Price Strategies</a:t>
            </a:r>
            <a:r>
              <a:rPr lang="en-US" smtClean="0"/>
              <a:t>—building a marketing program around factors other than price.</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4" y="274638"/>
            <a:ext cx="7611036" cy="639762"/>
          </a:xfrm>
        </p:spPr>
        <p:txBody>
          <a:bodyPr>
            <a:normAutofit fontScale="90000"/>
          </a:bodyPr>
          <a:lstStyle/>
          <a:p>
            <a:r>
              <a:rPr lang="en-US" b="1" smtClean="0">
                <a:solidFill>
                  <a:srgbClr val="00B050"/>
                </a:solidFill>
              </a:rPr>
              <a:t>Adjusting Prices in </a:t>
            </a:r>
            <a:r>
              <a:rPr lang="en-US" b="1" smtClean="0">
                <a:solidFill>
                  <a:schemeClr val="accent6">
                    <a:lumMod val="50000"/>
                  </a:schemeClr>
                </a:solidFill>
              </a:rPr>
              <a:t>Consumer Markets</a:t>
            </a:r>
            <a:endParaRPr lang="en-US" b="1">
              <a:solidFill>
                <a:schemeClr val="accent6">
                  <a:lumMod val="50000"/>
                </a:schemeClr>
              </a:solidFill>
            </a:endParaRPr>
          </a:p>
        </p:txBody>
      </p:sp>
      <p:sp>
        <p:nvSpPr>
          <p:cNvPr id="3" name="Content Placeholder 2"/>
          <p:cNvSpPr>
            <a:spLocks noGrp="1"/>
          </p:cNvSpPr>
          <p:nvPr>
            <p:ph idx="1"/>
          </p:nvPr>
        </p:nvSpPr>
        <p:spPr>
          <a:xfrm>
            <a:off x="1075764" y="1066800"/>
            <a:ext cx="7611035" cy="5059363"/>
          </a:xfrm>
        </p:spPr>
        <p:txBody>
          <a:bodyPr>
            <a:normAutofit fontScale="92500" lnSpcReduction="10000"/>
          </a:bodyPr>
          <a:lstStyle/>
          <a:p>
            <a:pPr>
              <a:buNone/>
            </a:pPr>
            <a:r>
              <a:rPr lang="en-US" i="1" smtClean="0">
                <a:latin typeface="Arial" pitchFamily="34" charset="0"/>
                <a:cs typeface="Arial" pitchFamily="34" charset="0"/>
              </a:rPr>
              <a:t>1-</a:t>
            </a:r>
            <a:r>
              <a:rPr lang="en-US" b="1" i="1" smtClean="0">
                <a:solidFill>
                  <a:srgbClr val="0070C0"/>
                </a:solidFill>
                <a:latin typeface="Arial" pitchFamily="34" charset="0"/>
                <a:cs typeface="Arial" pitchFamily="34" charset="0"/>
              </a:rPr>
              <a:t>Promotional Discounting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using sales or other special promotions to attract customers and create excitement.</a:t>
            </a:r>
          </a:p>
          <a:p>
            <a:pPr>
              <a:buNone/>
            </a:pPr>
            <a:r>
              <a:rPr lang="en-US" smtClean="0">
                <a:latin typeface="Arial" pitchFamily="34" charset="0"/>
                <a:cs typeface="Arial" pitchFamily="34" charset="0"/>
              </a:rPr>
              <a:t>2-</a:t>
            </a:r>
            <a:r>
              <a:rPr lang="en-US" b="1" i="1" smtClean="0">
                <a:solidFill>
                  <a:srgbClr val="0070C0"/>
                </a:solidFill>
                <a:latin typeface="Arial" pitchFamily="34" charset="0"/>
                <a:cs typeface="Arial" pitchFamily="34" charset="0"/>
              </a:rPr>
              <a:t>Reference Pricing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comparing the actual selling price to an internal or external reference price.</a:t>
            </a:r>
          </a:p>
          <a:p>
            <a:pPr>
              <a:buNone/>
            </a:pPr>
            <a:r>
              <a:rPr lang="en-US" smtClean="0">
                <a:latin typeface="Arial" pitchFamily="34" charset="0"/>
                <a:cs typeface="Arial" pitchFamily="34" charset="0"/>
              </a:rPr>
              <a:t>a)All customers use internal reference prices, or the internal expectation for what a product should cost.</a:t>
            </a:r>
          </a:p>
          <a:p>
            <a:pPr>
              <a:buNone/>
            </a:pPr>
            <a:r>
              <a:rPr lang="en-US" smtClean="0">
                <a:latin typeface="Arial" pitchFamily="34" charset="0"/>
                <a:cs typeface="Arial" pitchFamily="34" charset="0"/>
              </a:rPr>
              <a:t>b)External reference prices are typically provided by the manufacturer or retailer.</a:t>
            </a:r>
          </a:p>
          <a:p>
            <a:pPr>
              <a:buNone/>
            </a:pPr>
            <a:r>
              <a:rPr lang="en-US" smtClean="0">
                <a:latin typeface="Arial" pitchFamily="34" charset="0"/>
                <a:cs typeface="Arial" pitchFamily="34" charset="0"/>
              </a:rPr>
              <a:t>3-</a:t>
            </a:r>
            <a:r>
              <a:rPr lang="en-US" b="1" i="1" smtClean="0">
                <a:solidFill>
                  <a:srgbClr val="0070C0"/>
                </a:solidFill>
                <a:latin typeface="Arial" pitchFamily="34" charset="0"/>
                <a:cs typeface="Arial" pitchFamily="34" charset="0"/>
              </a:rPr>
              <a:t>Odd-Even Pricing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prices are rarely set at whole, round numbers.</a:t>
            </a:r>
          </a:p>
          <a:p>
            <a:pPr>
              <a:buNone/>
            </a:pPr>
            <a:r>
              <a:rPr lang="en-US" smtClean="0">
                <a:latin typeface="Arial" pitchFamily="34" charset="0"/>
                <a:cs typeface="Arial" pitchFamily="34" charset="0"/>
              </a:rPr>
              <a:t>4-</a:t>
            </a:r>
            <a:r>
              <a:rPr lang="en-US" b="1" i="1" smtClean="0">
                <a:solidFill>
                  <a:srgbClr val="0070C0"/>
                </a:solidFill>
                <a:latin typeface="Arial" pitchFamily="34" charset="0"/>
                <a:cs typeface="Arial" pitchFamily="34" charset="0"/>
              </a:rPr>
              <a:t>Price Bundling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bringing together two or more complementary products for a single price</a:t>
            </a:r>
            <a:endParaRPr lang="en-US">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0612"/>
            <a:ext cx="7693029" cy="5115801"/>
          </a:xfrm>
        </p:spPr>
        <p:txBody>
          <a:bodyPr/>
          <a:lstStyle/>
          <a:p>
            <a:r>
              <a:rPr lang="en-US" smtClean="0"/>
              <a:t>Product offerings in and of themselves have little value to customers. Rather, an offering’s real value comes from its ability to deliver benefits that enhance a customer's situation or solve a customer's problems.</a:t>
            </a:r>
          </a:p>
          <a:p>
            <a:r>
              <a:rPr lang="en-US" b="1" smtClean="0">
                <a:ln>
                  <a:noFill/>
                </a:ln>
                <a:solidFill>
                  <a:srgbClr val="003399"/>
                </a:solidFill>
                <a:latin typeface="Rockwell" charset="0"/>
                <a:ea typeface="ＭＳ Ｐゴシック" charset="0"/>
                <a:cs typeface="ＭＳ Ｐゴシック" charset="0"/>
              </a:rPr>
              <a:t>Products fall into two general categories:</a:t>
            </a:r>
          </a:p>
          <a:p>
            <a:pPr>
              <a:buNone/>
            </a:pPr>
            <a:r>
              <a:rPr lang="en-US" b="1" smtClean="0"/>
              <a:t>1-Consumer products </a:t>
            </a:r>
            <a:r>
              <a:rPr lang="en-US" smtClean="0"/>
              <a:t>(used for personal use and enjoyment) .</a:t>
            </a:r>
          </a:p>
          <a:p>
            <a:pPr>
              <a:buNone/>
            </a:pPr>
            <a:endParaRPr lang="en-US" smtClean="0"/>
          </a:p>
          <a:p>
            <a:pPr>
              <a:buNone/>
            </a:pPr>
            <a:r>
              <a:rPr lang="en-US" b="1" smtClean="0"/>
              <a:t>2- Business products </a:t>
            </a:r>
            <a:r>
              <a:rPr lang="en-US" smtClean="0"/>
              <a:t>(purchased for resale, to make other products, or for use in a firm’s operations). [Exhibit 6.1]</a:t>
            </a:r>
          </a:p>
          <a:p>
            <a:pPr>
              <a:buNone/>
            </a:pPr>
            <a:endParaRPr lang="en-US" b="1" smtClean="0">
              <a:solidFill>
                <a:srgbClr val="003399"/>
              </a:solidFill>
            </a:endParaRPr>
          </a:p>
          <a:p>
            <a:endParaRPr lang="en-US" smtClean="0"/>
          </a:p>
          <a:p>
            <a:endParaRPr lang="en-US"/>
          </a:p>
        </p:txBody>
      </p:sp>
      <p:sp>
        <p:nvSpPr>
          <p:cNvPr id="3" name="Title 2"/>
          <p:cNvSpPr>
            <a:spLocks noGrp="1"/>
          </p:cNvSpPr>
          <p:nvPr>
            <p:ph type="title"/>
          </p:nvPr>
        </p:nvSpPr>
        <p:spPr>
          <a:xfrm>
            <a:off x="1302808" y="179388"/>
            <a:ext cx="7556500" cy="681224"/>
          </a:xfrm>
        </p:spPr>
        <p:txBody>
          <a:bodyPr/>
          <a:lstStyle/>
          <a:p>
            <a:r>
              <a:rPr lang="en-US" b="1" smtClean="0">
                <a:solidFill>
                  <a:srgbClr val="FF0000"/>
                </a:solidFill>
                <a:effectLst/>
              </a:rPr>
              <a:t>The product Portfolio</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552" y="274638"/>
            <a:ext cx="7557248" cy="523221"/>
          </a:xfrm>
        </p:spPr>
        <p:txBody>
          <a:bodyPr>
            <a:normAutofit fontScale="90000"/>
          </a:bodyPr>
          <a:lstStyle/>
          <a:p>
            <a:r>
              <a:rPr lang="en-US" b="1" smtClean="0">
                <a:solidFill>
                  <a:srgbClr val="00B050"/>
                </a:solidFill>
              </a:rPr>
              <a:t>Adjusting Prices in </a:t>
            </a:r>
            <a:r>
              <a:rPr lang="en-US" b="1" smtClean="0">
                <a:solidFill>
                  <a:schemeClr val="accent6">
                    <a:lumMod val="50000"/>
                  </a:schemeClr>
                </a:solidFill>
              </a:rPr>
              <a:t>Business Markets</a:t>
            </a:r>
            <a:endParaRPr lang="en-US" b="1">
              <a:solidFill>
                <a:schemeClr val="accent6">
                  <a:lumMod val="50000"/>
                </a:schemeClr>
              </a:solidFill>
            </a:endParaRPr>
          </a:p>
        </p:txBody>
      </p:sp>
      <p:sp>
        <p:nvSpPr>
          <p:cNvPr id="3" name="Content Placeholder 2"/>
          <p:cNvSpPr>
            <a:spLocks noGrp="1"/>
          </p:cNvSpPr>
          <p:nvPr>
            <p:ph idx="1"/>
          </p:nvPr>
        </p:nvSpPr>
        <p:spPr>
          <a:xfrm>
            <a:off x="1129552" y="941294"/>
            <a:ext cx="7557247" cy="5184870"/>
          </a:xfrm>
        </p:spPr>
        <p:txBody>
          <a:bodyPr>
            <a:normAutofit fontScale="85000" lnSpcReduction="20000"/>
          </a:bodyPr>
          <a:lstStyle/>
          <a:p>
            <a:pPr>
              <a:buNone/>
            </a:pPr>
            <a:r>
              <a:rPr lang="en-US" i="1" smtClean="0">
                <a:latin typeface="Arial" pitchFamily="34" charset="0"/>
                <a:cs typeface="Arial" pitchFamily="34" charset="0"/>
              </a:rPr>
              <a:t>1-</a:t>
            </a:r>
            <a:r>
              <a:rPr lang="en-US" b="1" i="1" smtClean="0">
                <a:solidFill>
                  <a:srgbClr val="0070C0"/>
                </a:solidFill>
                <a:latin typeface="Arial" pitchFamily="34" charset="0"/>
                <a:cs typeface="Arial" pitchFamily="34" charset="0"/>
              </a:rPr>
              <a:t>Trade Discounts</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Manufacturers will reduce prices for certain intermediaries based on the functions that the intermediary performs.</a:t>
            </a:r>
          </a:p>
          <a:p>
            <a:pPr>
              <a:buNone/>
            </a:pPr>
            <a:r>
              <a:rPr lang="en-US" smtClean="0">
                <a:latin typeface="Arial" pitchFamily="34" charset="0"/>
                <a:cs typeface="Arial" pitchFamily="34" charset="0"/>
              </a:rPr>
              <a:t>2-</a:t>
            </a:r>
            <a:r>
              <a:rPr lang="en-US" b="1" i="1" smtClean="0">
                <a:solidFill>
                  <a:srgbClr val="0070C0"/>
                </a:solidFill>
                <a:latin typeface="Arial" pitchFamily="34" charset="0"/>
                <a:cs typeface="Arial" pitchFamily="34" charset="0"/>
              </a:rPr>
              <a:t>Discounts and Allowances</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Business buyers can take advantage of sales and other price breaks including discounts for cash, quantity or bulk discounts, seasonal discounts, or trade allowances for participation in advertising or sales support programs.</a:t>
            </a:r>
          </a:p>
          <a:p>
            <a:pPr>
              <a:buNone/>
            </a:pPr>
            <a:r>
              <a:rPr lang="en-US" smtClean="0">
                <a:latin typeface="Arial" pitchFamily="34" charset="0"/>
                <a:cs typeface="Arial" pitchFamily="34" charset="0"/>
              </a:rPr>
              <a:t>3-</a:t>
            </a:r>
            <a:r>
              <a:rPr lang="en-US" b="1" i="1" smtClean="0">
                <a:solidFill>
                  <a:srgbClr val="0070C0"/>
                </a:solidFill>
                <a:latin typeface="Arial" pitchFamily="34" charset="0"/>
                <a:cs typeface="Arial" pitchFamily="34" charset="0"/>
              </a:rPr>
              <a:t>Geographic Pricing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Selling firms often quote prices</a:t>
            </a:r>
            <a:r>
              <a:rPr lang="en-US" b="1" smtClean="0">
                <a:latin typeface="Arial" pitchFamily="34" charset="0"/>
                <a:cs typeface="Arial" pitchFamily="34" charset="0"/>
              </a:rPr>
              <a:t> </a:t>
            </a:r>
            <a:r>
              <a:rPr lang="en-US" smtClean="0">
                <a:latin typeface="Arial" pitchFamily="34" charset="0"/>
                <a:cs typeface="Arial" pitchFamily="34" charset="0"/>
              </a:rPr>
              <a:t>in terms of reductions or increases based on transportation costs or the actual physical distance between the seller and the buyer.</a:t>
            </a:r>
          </a:p>
          <a:p>
            <a:pPr>
              <a:buNone/>
            </a:pPr>
            <a:r>
              <a:rPr lang="en-US" smtClean="0">
                <a:latin typeface="Arial" pitchFamily="34" charset="0"/>
                <a:cs typeface="Arial" pitchFamily="34" charset="0"/>
              </a:rPr>
              <a:t>4-</a:t>
            </a:r>
            <a:r>
              <a:rPr lang="en-US" b="1" i="1" smtClean="0">
                <a:solidFill>
                  <a:srgbClr val="0070C0"/>
                </a:solidFill>
                <a:latin typeface="Arial" pitchFamily="34" charset="0"/>
                <a:cs typeface="Arial" pitchFamily="34" charset="0"/>
              </a:rPr>
              <a:t>Transfer Pricing</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Transfer pricing occurs when one unit in an organization sells products to another unit.</a:t>
            </a:r>
          </a:p>
          <a:p>
            <a:pPr>
              <a:buNone/>
            </a:pPr>
            <a:r>
              <a:rPr lang="en-US" smtClean="0">
                <a:latin typeface="Arial" pitchFamily="34" charset="0"/>
                <a:cs typeface="Arial" pitchFamily="34" charset="0"/>
              </a:rPr>
              <a:t>5-</a:t>
            </a:r>
            <a:r>
              <a:rPr lang="en-US" b="1" i="1" smtClean="0">
                <a:solidFill>
                  <a:srgbClr val="0070C0"/>
                </a:solidFill>
                <a:latin typeface="Arial" pitchFamily="34" charset="0"/>
                <a:cs typeface="Arial" pitchFamily="34" charset="0"/>
              </a:rPr>
              <a:t>Barter and Countertrade</a:t>
            </a:r>
            <a:r>
              <a:rPr lang="en-US" b="1" smtClean="0">
                <a:solidFill>
                  <a:srgbClr val="0070C0"/>
                </a:solidFill>
                <a:latin typeface="Arial" pitchFamily="34" charset="0"/>
                <a:cs typeface="Arial" pitchFamily="34" charset="0"/>
              </a:rPr>
              <a:t> </a:t>
            </a:r>
            <a:r>
              <a:rPr lang="en-US" smtClean="0">
                <a:latin typeface="Arial" pitchFamily="34" charset="0"/>
                <a:cs typeface="Arial" pitchFamily="34" charset="0"/>
              </a:rPr>
              <a:t>– In business exchanges across national boundaries, companies use products, rather than cash, for payments.</a:t>
            </a:r>
          </a:p>
          <a:p>
            <a:endParaRPr lang="en-US">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6DBB06-9122-453B-BCF4-63A41F22530E}"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14400"/>
            <a:ext cx="7693029" cy="5062013"/>
          </a:xfrm>
        </p:spPr>
        <p:txBody>
          <a:bodyPr/>
          <a:lstStyle/>
          <a:p>
            <a:r>
              <a:rPr lang="en-US" smtClean="0"/>
              <a:t>chain management is essentially invisible to customers because the process occurs behind the scenes. Customers take these processes for granted and only notice interruptions of the supply chain.</a:t>
            </a:r>
            <a:endParaRPr lang="ar-KW" smtClean="0"/>
          </a:p>
          <a:p>
            <a:pPr>
              <a:buNone/>
            </a:pPr>
            <a:endParaRPr lang="en-US" smtClean="0"/>
          </a:p>
          <a:p>
            <a:r>
              <a:rPr lang="en-US" smtClean="0"/>
              <a:t>The picture is drastically different from the firm's perspective. Supply chain concerns now rank at the top of the list for achieving a sustainable advantage and true differentiation in the marketplace.</a:t>
            </a:r>
          </a:p>
          <a:p>
            <a:endParaRPr lang="en-US"/>
          </a:p>
        </p:txBody>
      </p:sp>
      <p:sp>
        <p:nvSpPr>
          <p:cNvPr id="3" name="Title 2"/>
          <p:cNvSpPr>
            <a:spLocks noGrp="1"/>
          </p:cNvSpPr>
          <p:nvPr>
            <p:ph type="title"/>
          </p:nvPr>
        </p:nvSpPr>
        <p:spPr>
          <a:xfrm>
            <a:off x="1302808" y="179388"/>
            <a:ext cx="7556500" cy="735012"/>
          </a:xfrm>
        </p:spPr>
        <p:txBody>
          <a:bodyPr/>
          <a:lstStyle/>
          <a:p>
            <a:pPr algn="ctr"/>
            <a:r>
              <a:rPr lang="en-US" b="1" smtClean="0">
                <a:solidFill>
                  <a:srgbClr val="FF0000"/>
                </a:solidFill>
                <a:effectLst/>
              </a:rPr>
              <a:t>Supply Chain Strategy</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04800"/>
            <a:ext cx="7693029" cy="5671613"/>
          </a:xfrm>
        </p:spPr>
        <p:txBody>
          <a:bodyPr/>
          <a:lstStyle/>
          <a:p>
            <a:pPr eaLnBrk="1" hangingPunct="1">
              <a:buNone/>
            </a:pPr>
            <a:r>
              <a:rPr lang="en-US" b="1" smtClean="0">
                <a:solidFill>
                  <a:srgbClr val="003399"/>
                </a:solidFill>
              </a:rPr>
              <a:t>Graphical Depiction of a Supply Chain</a:t>
            </a:r>
            <a:endParaRPr lang="en-US" b="1" smtClean="0">
              <a:ln>
                <a:noFill/>
              </a:ln>
              <a:solidFill>
                <a:srgbClr val="003399"/>
              </a:solidFill>
              <a:latin typeface="Rockwell" charset="0"/>
              <a:ea typeface="ＭＳ Ｐゴシック" charset="0"/>
              <a:cs typeface="ＭＳ Ｐゴシック" charset="0"/>
            </a:endParaRP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42</a:t>
            </a:fld>
            <a:endParaRPr lang="en-US" dirty="0"/>
          </a:p>
        </p:txBody>
      </p:sp>
      <p:pic>
        <p:nvPicPr>
          <p:cNvPr id="5" name="Picture 1030" descr="X09"/>
          <p:cNvPicPr>
            <a:picLocks noChangeAspect="1" noChangeArrowheads="1"/>
          </p:cNvPicPr>
          <p:nvPr/>
        </p:nvPicPr>
        <p:blipFill>
          <a:blip r:embed="rId2"/>
          <a:srcRect/>
          <a:stretch>
            <a:fillRect/>
          </a:stretch>
        </p:blipFill>
        <p:spPr bwMode="auto">
          <a:xfrm>
            <a:off x="1311273" y="1039907"/>
            <a:ext cx="7693029" cy="5281518"/>
          </a:xfrm>
          <a:prstGeom prst="rect">
            <a:avLst/>
          </a:prstGeom>
          <a:noFill/>
          <a:ln w="38100">
            <a:solidFill>
              <a:srgbClr val="99CCFF"/>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0660"/>
            <a:ext cx="7693029" cy="5635754"/>
          </a:xfrm>
        </p:spPr>
        <p:txBody>
          <a:bodyPr/>
          <a:lstStyle/>
          <a:p>
            <a:r>
              <a:rPr lang="en-US" b="1" smtClean="0"/>
              <a:t>Supply chain management consists of two interrelated components:</a:t>
            </a:r>
          </a:p>
          <a:p>
            <a:pPr>
              <a:buNone/>
            </a:pPr>
            <a:r>
              <a:rPr lang="en-US" b="1" smtClean="0">
                <a:solidFill>
                  <a:srgbClr val="7030A0"/>
                </a:solidFill>
              </a:rPr>
              <a:t>1.</a:t>
            </a:r>
            <a:r>
              <a:rPr lang="en-US" b="1" i="1" smtClean="0">
                <a:solidFill>
                  <a:srgbClr val="7030A0"/>
                </a:solidFill>
              </a:rPr>
              <a:t>Marketing channels</a:t>
            </a:r>
            <a:r>
              <a:rPr lang="en-US" smtClean="0"/>
              <a:t>—an organized system of marketing institutions, through which products, resources, information, funds, and/or product ownership</a:t>
            </a:r>
            <a:r>
              <a:rPr lang="en-US" b="1" smtClean="0"/>
              <a:t> </a:t>
            </a:r>
            <a:r>
              <a:rPr lang="en-US" smtClean="0"/>
              <a:t>flow from the point of production to the final user.</a:t>
            </a:r>
            <a:endParaRPr lang="ar-KW" smtClean="0"/>
          </a:p>
          <a:p>
            <a:pPr>
              <a:buNone/>
            </a:pPr>
            <a:endParaRPr lang="en-US" smtClean="0"/>
          </a:p>
          <a:p>
            <a:pPr>
              <a:buNone/>
            </a:pPr>
            <a:r>
              <a:rPr lang="en-US" b="1" smtClean="0">
                <a:solidFill>
                  <a:srgbClr val="7030A0"/>
                </a:solidFill>
              </a:rPr>
              <a:t>2.</a:t>
            </a:r>
            <a:r>
              <a:rPr lang="en-US" b="1" i="1" smtClean="0">
                <a:solidFill>
                  <a:srgbClr val="7030A0"/>
                </a:solidFill>
              </a:rPr>
              <a:t>Physical distribution</a:t>
            </a:r>
            <a:r>
              <a:rPr lang="en-US" smtClean="0"/>
              <a:t>—coordinating the flow of information and products among members of the channel to ensure the availability of products in the right places, in the right quantities, at the right times, and in a cost- efficient manner.</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12376"/>
            <a:ext cx="7693029" cy="5564037"/>
          </a:xfrm>
        </p:spPr>
        <p:txBody>
          <a:bodyPr/>
          <a:lstStyle/>
          <a:p>
            <a:r>
              <a:rPr lang="en-US" sz="2000" smtClean="0"/>
              <a:t>The term </a:t>
            </a:r>
            <a:r>
              <a:rPr lang="en-US" sz="2000" i="1" smtClean="0"/>
              <a:t>supply chain</a:t>
            </a:r>
            <a:r>
              <a:rPr lang="en-US" sz="2000" smtClean="0"/>
              <a:t> expresses the connection and integration of all members of the marketing channel. </a:t>
            </a:r>
            <a:endParaRPr lang="ar-KW" sz="2000" smtClean="0"/>
          </a:p>
          <a:p>
            <a:r>
              <a:rPr lang="en-US" sz="2000" b="1" smtClean="0"/>
              <a:t>Creating an extended enterprise requires investments in and commitment to three key factors: </a:t>
            </a:r>
            <a:endParaRPr lang="ar-KW" sz="2000" b="1" smtClean="0"/>
          </a:p>
          <a:p>
            <a:pPr>
              <a:buNone/>
            </a:pPr>
            <a:r>
              <a:rPr lang="en-US" sz="2000" b="1" smtClean="0">
                <a:solidFill>
                  <a:srgbClr val="663300"/>
                </a:solidFill>
              </a:rPr>
              <a:t>1-connectivity</a:t>
            </a:r>
            <a:r>
              <a:rPr lang="en-US" sz="2000" smtClean="0"/>
              <a:t>----the informational and technological linkages among firms in the supply chain network.</a:t>
            </a:r>
          </a:p>
          <a:p>
            <a:pPr>
              <a:buNone/>
            </a:pPr>
            <a:r>
              <a:rPr lang="en-US" sz="2000" smtClean="0"/>
              <a:t>-Connectiviy ensures that firms can access real-time information about the flow in the supply chain network.</a:t>
            </a:r>
          </a:p>
          <a:p>
            <a:pPr>
              <a:buNone/>
            </a:pPr>
            <a:r>
              <a:rPr lang="en-US" sz="2000" b="1" smtClean="0">
                <a:solidFill>
                  <a:srgbClr val="663300"/>
                </a:solidFill>
              </a:rPr>
              <a:t>2-community</a:t>
            </a:r>
            <a:r>
              <a:rPr lang="en-US" sz="2000" smtClean="0"/>
              <a:t>----the sense of compatible goals and objectives among firms in the supply chain network.</a:t>
            </a:r>
          </a:p>
          <a:p>
            <a:pPr>
              <a:buNone/>
            </a:pPr>
            <a:r>
              <a:rPr lang="en-US" sz="2000" b="1" smtClean="0">
                <a:solidFill>
                  <a:srgbClr val="663300"/>
                </a:solidFill>
              </a:rPr>
              <a:t>3-collaboration</a:t>
            </a:r>
            <a:r>
              <a:rPr lang="en-US" sz="2000" smtClean="0"/>
              <a:t>----the recognition of mutual interdependence among members of the supply chain metwork.</a:t>
            </a:r>
          </a:p>
          <a:p>
            <a:r>
              <a:rPr lang="en-US" sz="2000" smtClean="0"/>
              <a:t>The goal of channel integration is to create a seamless network of collaborating suppliers, vendors, buyers</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67554"/>
            <a:ext cx="7693029" cy="5608860"/>
          </a:xfrm>
        </p:spPr>
        <p:txBody>
          <a:bodyPr/>
          <a:lstStyle/>
          <a:p>
            <a:r>
              <a:rPr lang="en-US" smtClean="0"/>
              <a:t>One of the best and most widespread collaborative supply chain initiatives is category management, an ongoing and highly successful initiative by innovative members of food product distribution channels. [Exhibit6.6]</a:t>
            </a:r>
          </a:p>
          <a:p>
            <a:r>
              <a:rPr lang="en-US" b="1" smtClean="0">
                <a:ln>
                  <a:noFill/>
                </a:ln>
                <a:latin typeface="Rockwell" charset="0"/>
                <a:ea typeface="ＭＳ Ｐゴシック" charset="0"/>
                <a:cs typeface="ＭＳ Ｐゴシック" charset="0"/>
              </a:rPr>
              <a:t>Factors in Successful Supply Chain Integration </a:t>
            </a:r>
            <a:endParaRPr lang="en-US" smtClean="0"/>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45</a:t>
            </a:fld>
            <a:endParaRPr lang="en-US" dirty="0"/>
          </a:p>
        </p:txBody>
      </p:sp>
      <p:pic>
        <p:nvPicPr>
          <p:cNvPr id="5" name="Picture 2"/>
          <p:cNvPicPr>
            <a:picLocks noChangeAspect="1" noChangeArrowheads="1"/>
          </p:cNvPicPr>
          <p:nvPr/>
        </p:nvPicPr>
        <p:blipFill>
          <a:blip r:embed="rId3"/>
          <a:srcRect/>
          <a:stretch>
            <a:fillRect/>
          </a:stretch>
        </p:blipFill>
        <p:spPr bwMode="auto">
          <a:xfrm>
            <a:off x="1302808" y="2877670"/>
            <a:ext cx="7701492" cy="380888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97860"/>
            <a:ext cx="7693029" cy="5178554"/>
          </a:xfrm>
        </p:spPr>
        <p:txBody>
          <a:bodyPr/>
          <a:lstStyle/>
          <a:p>
            <a:r>
              <a:rPr lang="en-US" smtClean="0"/>
              <a:t>The importance of the supply chain ultimately comes down to providing time, place, and possession utility for consumer and business buyers. However, the expense of distribution requires that firms balance customers' needs with their own need to minimize costs. [Exhibit 6.7]</a:t>
            </a:r>
          </a:p>
          <a:p>
            <a:r>
              <a:rPr lang="en-US" b="1" smtClean="0">
                <a:ln>
                  <a:noFill/>
                </a:ln>
                <a:solidFill>
                  <a:srgbClr val="003399"/>
                </a:solidFill>
                <a:latin typeface="Rockwell" charset="0"/>
                <a:ea typeface="ＭＳ Ｐゴシック" charset="0"/>
                <a:cs typeface="ＭＳ Ｐゴシック" charset="0"/>
              </a:rPr>
              <a:t>Breakdown of Total Distribution Costs</a:t>
            </a:r>
            <a:r>
              <a:rPr lang="en-US" smtClean="0">
                <a:ln>
                  <a:noFill/>
                </a:ln>
                <a:latin typeface="Rockwell" charset="0"/>
                <a:ea typeface="ＭＳ Ｐゴシック" charset="0"/>
                <a:cs typeface="ＭＳ Ｐゴシック" charset="0"/>
              </a:rPr>
              <a:t> </a:t>
            </a:r>
            <a:endParaRPr lang="en-US" smtClean="0"/>
          </a:p>
          <a:p>
            <a:endParaRPr lang="en-US"/>
          </a:p>
        </p:txBody>
      </p:sp>
      <p:sp>
        <p:nvSpPr>
          <p:cNvPr id="3" name="Title 2"/>
          <p:cNvSpPr>
            <a:spLocks noGrp="1"/>
          </p:cNvSpPr>
          <p:nvPr>
            <p:ph type="title"/>
          </p:nvPr>
        </p:nvSpPr>
        <p:spPr>
          <a:xfrm>
            <a:off x="1302808" y="179388"/>
            <a:ext cx="7556500" cy="618471"/>
          </a:xfrm>
        </p:spPr>
        <p:txBody>
          <a:bodyPr/>
          <a:lstStyle/>
          <a:p>
            <a:r>
              <a:rPr lang="en-US" b="1" smtClean="0">
                <a:solidFill>
                  <a:srgbClr val="339933"/>
                </a:solidFill>
                <a:effectLst/>
              </a:rPr>
              <a:t>Strategic Supply Chain Issues</a:t>
            </a:r>
            <a:endParaRPr lang="en-US" b="1">
              <a:solidFill>
                <a:srgbClr val="339933"/>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46</a:t>
            </a:fld>
            <a:endParaRPr lang="en-US" dirty="0"/>
          </a:p>
        </p:txBody>
      </p:sp>
      <p:pic>
        <p:nvPicPr>
          <p:cNvPr id="5" name="Picture 2"/>
          <p:cNvPicPr>
            <a:picLocks noChangeAspect="1" noChangeArrowheads="1"/>
          </p:cNvPicPr>
          <p:nvPr/>
        </p:nvPicPr>
        <p:blipFill>
          <a:blip r:embed="rId2"/>
          <a:srcRect/>
          <a:stretch>
            <a:fillRect/>
          </a:stretch>
        </p:blipFill>
        <p:spPr bwMode="auto">
          <a:xfrm>
            <a:off x="1454726" y="3684493"/>
            <a:ext cx="7283425" cy="263693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84730"/>
            <a:ext cx="7693029" cy="4891684"/>
          </a:xfrm>
        </p:spPr>
        <p:txBody>
          <a:bodyPr/>
          <a:lstStyle/>
          <a:p>
            <a:pPr>
              <a:buNone/>
            </a:pPr>
            <a:r>
              <a:rPr lang="en-US" smtClean="0"/>
              <a:t>1.The most basic benefit of marketing channels is contact efficiency, where channels reduce the number of contacts necessary to exchange products.</a:t>
            </a:r>
          </a:p>
          <a:p>
            <a:pPr>
              <a:buNone/>
            </a:pPr>
            <a:r>
              <a:rPr lang="en-US" b="1" smtClean="0"/>
              <a:t>2.Channel intermediaries typically attain a level of specialization in one or more functions:</a:t>
            </a:r>
          </a:p>
          <a:p>
            <a:pPr>
              <a:buNone/>
            </a:pPr>
            <a:r>
              <a:rPr lang="en-US" smtClean="0"/>
              <a:t>a)</a:t>
            </a:r>
            <a:r>
              <a:rPr lang="en-US" b="1" i="1" smtClean="0">
                <a:solidFill>
                  <a:schemeClr val="accent5">
                    <a:lumMod val="50000"/>
                  </a:schemeClr>
                </a:solidFill>
              </a:rPr>
              <a:t>Sorting</a:t>
            </a:r>
            <a:r>
              <a:rPr lang="en-US" b="1" smtClean="0">
                <a:solidFill>
                  <a:schemeClr val="accent5">
                    <a:lumMod val="50000"/>
                  </a:schemeClr>
                </a:solidFill>
              </a:rPr>
              <a:t> </a:t>
            </a:r>
            <a:r>
              <a:rPr lang="en-US" smtClean="0"/>
              <a:t>– Manufacturers make one or a few products while customers need a wide variety and deep assortment of different products. Intermediaries overcome this discrepancy of assortment.</a:t>
            </a:r>
          </a:p>
          <a:p>
            <a:endParaRPr lang="en-US"/>
          </a:p>
        </p:txBody>
      </p:sp>
      <p:sp>
        <p:nvSpPr>
          <p:cNvPr id="3" name="Title 2"/>
          <p:cNvSpPr>
            <a:spLocks noGrp="1"/>
          </p:cNvSpPr>
          <p:nvPr>
            <p:ph type="title"/>
          </p:nvPr>
        </p:nvSpPr>
        <p:spPr>
          <a:xfrm>
            <a:off x="1302808" y="179388"/>
            <a:ext cx="7556500" cy="905341"/>
          </a:xfrm>
        </p:spPr>
        <p:txBody>
          <a:bodyPr/>
          <a:lstStyle/>
          <a:p>
            <a:r>
              <a:rPr lang="en-US" b="1" u="sng" smtClean="0">
                <a:solidFill>
                  <a:srgbClr val="00B050"/>
                </a:solidFill>
                <a:effectLst/>
              </a:rPr>
              <a:t>Marketing Channel Functions</a:t>
            </a:r>
            <a:endParaRPr lang="en-US" b="1" u="sng">
              <a:solidFill>
                <a:srgbClr val="00B05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95835"/>
            <a:ext cx="7693029" cy="5680579"/>
          </a:xfrm>
        </p:spPr>
        <p:txBody>
          <a:bodyPr/>
          <a:lstStyle/>
          <a:p>
            <a:pPr>
              <a:buNone/>
            </a:pPr>
            <a:r>
              <a:rPr lang="en-US" i="1" smtClean="0"/>
              <a:t>b)</a:t>
            </a:r>
            <a:r>
              <a:rPr lang="en-US" b="1" i="1" smtClean="0">
                <a:solidFill>
                  <a:schemeClr val="accent5">
                    <a:lumMod val="50000"/>
                  </a:schemeClr>
                </a:solidFill>
              </a:rPr>
              <a:t>Breaking Bulk</a:t>
            </a:r>
            <a:r>
              <a:rPr lang="en-US" b="1" smtClean="0">
                <a:solidFill>
                  <a:schemeClr val="accent5">
                    <a:lumMod val="50000"/>
                  </a:schemeClr>
                </a:solidFill>
              </a:rPr>
              <a:t> </a:t>
            </a:r>
            <a:r>
              <a:rPr lang="en-US" smtClean="0"/>
              <a:t>– Manufacturers produce large quantities of a product; however, customers typically want only one of a particular item. Intermediaries—particularly retailers—overcome this discrepancy of quantity.</a:t>
            </a:r>
          </a:p>
          <a:p>
            <a:pPr>
              <a:buNone/>
            </a:pPr>
            <a:r>
              <a:rPr lang="en-US" smtClean="0"/>
              <a:t>c)</a:t>
            </a:r>
            <a:r>
              <a:rPr lang="en-US" b="1" i="1" smtClean="0">
                <a:solidFill>
                  <a:schemeClr val="accent5">
                    <a:lumMod val="50000"/>
                  </a:schemeClr>
                </a:solidFill>
              </a:rPr>
              <a:t>Maintaining Inventories</a:t>
            </a:r>
            <a:r>
              <a:rPr lang="en-US" b="1" smtClean="0">
                <a:solidFill>
                  <a:schemeClr val="accent5">
                    <a:lumMod val="50000"/>
                  </a:schemeClr>
                </a:solidFill>
              </a:rPr>
              <a:t> </a:t>
            </a:r>
            <a:r>
              <a:rPr lang="en-US" smtClean="0"/>
              <a:t>– Manufacturers cannot make products on demand, so the channel must store products for future purchase and use. Intermediaries overcome this temporal (time) discrepancy.This issue does not apply to services.</a:t>
            </a:r>
          </a:p>
          <a:p>
            <a:pPr>
              <a:buNone/>
            </a:pPr>
            <a:r>
              <a:rPr lang="en-US" smtClean="0"/>
              <a:t>d)</a:t>
            </a:r>
            <a:r>
              <a:rPr lang="en-US" b="1" i="1" smtClean="0">
                <a:solidFill>
                  <a:schemeClr val="accent5">
                    <a:lumMod val="50000"/>
                  </a:schemeClr>
                </a:solidFill>
              </a:rPr>
              <a:t>Maintaining Convenient Locations</a:t>
            </a:r>
            <a:r>
              <a:rPr lang="en-US" b="1" smtClean="0">
                <a:solidFill>
                  <a:schemeClr val="accent5">
                    <a:lumMod val="50000"/>
                  </a:schemeClr>
                </a:solidFill>
              </a:rPr>
              <a:t> </a:t>
            </a:r>
            <a:r>
              <a:rPr lang="en-US" smtClean="0"/>
              <a:t>– Since manufacturers and customers have a geographic separation, the channel must overcome this spatial discrepancy.</a:t>
            </a:r>
          </a:p>
          <a:p>
            <a:pPr>
              <a:buNone/>
            </a:pPr>
            <a:endParaRPr lang="en-US" smtClean="0"/>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76518"/>
            <a:ext cx="7693029" cy="5599895"/>
          </a:xfrm>
        </p:spPr>
        <p:txBody>
          <a:bodyPr/>
          <a:lstStyle/>
          <a:p>
            <a:pPr>
              <a:buNone/>
            </a:pPr>
            <a:r>
              <a:rPr lang="en-US" smtClean="0"/>
              <a:t>e)</a:t>
            </a:r>
            <a:r>
              <a:rPr lang="en-US" b="1" i="1" smtClean="0">
                <a:solidFill>
                  <a:schemeClr val="accent5">
                    <a:lumMod val="50000"/>
                  </a:schemeClr>
                </a:solidFill>
              </a:rPr>
              <a:t>Provide Services</a:t>
            </a:r>
            <a:r>
              <a:rPr lang="en-US" b="1" smtClean="0">
                <a:solidFill>
                  <a:schemeClr val="accent5">
                    <a:lumMod val="50000"/>
                  </a:schemeClr>
                </a:solidFill>
              </a:rPr>
              <a:t> </a:t>
            </a:r>
            <a:r>
              <a:rPr lang="en-US" smtClean="0"/>
              <a:t>– Channels add value to products by offering facilitating</a:t>
            </a:r>
            <a:r>
              <a:rPr lang="en-US" b="1" smtClean="0"/>
              <a:t> </a:t>
            </a:r>
            <a:r>
              <a:rPr lang="en-US" smtClean="0"/>
              <a:t>services and standardizing the exchange process.</a:t>
            </a:r>
          </a:p>
          <a:p>
            <a:pPr>
              <a:buNone/>
            </a:pPr>
            <a:endParaRPr lang="en-US" smtClean="0"/>
          </a:p>
          <a:p>
            <a:pPr>
              <a:buNone/>
            </a:pPr>
            <a:r>
              <a:rPr lang="en-US" smtClean="0"/>
              <a:t>3.It does not matter which intermediary performs these functions; the fact remains that they must be performed.</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5</a:t>
            </a:fld>
            <a:endParaRPr lang="en-US" dirty="0"/>
          </a:p>
        </p:txBody>
      </p:sp>
      <p:pic>
        <p:nvPicPr>
          <p:cNvPr id="1031" name="Picture 7" descr="C:\Users\WIN7HPTOUCH64\Desktop\4-Types-of-consumer-products.png"/>
          <p:cNvPicPr>
            <a:picLocks noChangeAspect="1" noChangeArrowheads="1"/>
          </p:cNvPicPr>
          <p:nvPr/>
        </p:nvPicPr>
        <p:blipFill>
          <a:blip r:embed="rId2"/>
          <a:srcRect/>
          <a:stretch>
            <a:fillRect/>
          </a:stretch>
        </p:blipFill>
        <p:spPr bwMode="auto">
          <a:xfrm>
            <a:off x="1076324" y="277905"/>
            <a:ext cx="7793255" cy="604351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78542"/>
            <a:ext cx="7693029" cy="5097872"/>
          </a:xfrm>
        </p:spPr>
        <p:txBody>
          <a:bodyPr/>
          <a:lstStyle/>
          <a:p>
            <a:r>
              <a:rPr lang="en-US" sz="2000" b="1" smtClean="0"/>
              <a:t>There are three basic structural options for distribution in terms of the amount of</a:t>
            </a:r>
            <a:r>
              <a:rPr lang="ar-KW" sz="2000" b="1" smtClean="0"/>
              <a:t> </a:t>
            </a:r>
            <a:r>
              <a:rPr lang="en-US" sz="2000" b="1" smtClean="0"/>
              <a:t>market coverage and level of exclusivity between vendor and retailer:</a:t>
            </a:r>
          </a:p>
          <a:p>
            <a:pPr>
              <a:buNone/>
            </a:pPr>
            <a:r>
              <a:rPr lang="en-US" sz="2000" b="1" smtClean="0">
                <a:solidFill>
                  <a:srgbClr val="003399"/>
                </a:solidFill>
              </a:rPr>
              <a:t>1-</a:t>
            </a:r>
            <a:r>
              <a:rPr lang="en-US" sz="2000" b="1" i="1" smtClean="0">
                <a:solidFill>
                  <a:srgbClr val="003399"/>
                </a:solidFill>
              </a:rPr>
              <a:t>Exclusive distribution</a:t>
            </a:r>
            <a:r>
              <a:rPr lang="en-US" sz="2000" smtClean="0"/>
              <a:t>, the most restrictive type of market coverage, occurs when a firm gives one merchant or outlet the sole right to sell a product within a defined geographic region.</a:t>
            </a:r>
          </a:p>
          <a:p>
            <a:pPr>
              <a:buNone/>
            </a:pPr>
            <a:r>
              <a:rPr lang="en-US" sz="2000" b="1" smtClean="0">
                <a:solidFill>
                  <a:srgbClr val="003399"/>
                </a:solidFill>
              </a:rPr>
              <a:t>2-</a:t>
            </a:r>
            <a:r>
              <a:rPr lang="en-US" sz="2000" b="1" i="1" smtClean="0">
                <a:solidFill>
                  <a:srgbClr val="003399"/>
                </a:solidFill>
              </a:rPr>
              <a:t>Selective distribution</a:t>
            </a:r>
            <a:r>
              <a:rPr lang="en-US" sz="2000" b="1" smtClean="0">
                <a:solidFill>
                  <a:srgbClr val="003399"/>
                </a:solidFill>
              </a:rPr>
              <a:t>, </a:t>
            </a:r>
            <a:r>
              <a:rPr lang="en-US" sz="2000" smtClean="0"/>
              <a:t>a somewhat restrictive type of market coverage, occurs when a firm gives several merchants or outlets the right to sell a product in a defined geographic region.</a:t>
            </a:r>
          </a:p>
          <a:p>
            <a:pPr>
              <a:buNone/>
            </a:pPr>
            <a:r>
              <a:rPr lang="en-US" sz="2000" b="1" smtClean="0">
                <a:solidFill>
                  <a:srgbClr val="003399"/>
                </a:solidFill>
              </a:rPr>
              <a:t>3-</a:t>
            </a:r>
            <a:r>
              <a:rPr lang="en-US" sz="2000" b="1" i="1" smtClean="0">
                <a:solidFill>
                  <a:srgbClr val="003399"/>
                </a:solidFill>
              </a:rPr>
              <a:t>Intensive distribution</a:t>
            </a:r>
            <a:r>
              <a:rPr lang="en-US" sz="2000" b="1" smtClean="0">
                <a:solidFill>
                  <a:srgbClr val="003399"/>
                </a:solidFill>
              </a:rPr>
              <a:t>, </a:t>
            </a:r>
            <a:r>
              <a:rPr lang="en-US" sz="2000" smtClean="0"/>
              <a:t>the least restrictive type of market coverage, occurs when a firm makes a product available in the maximum number of merchants or outlets in each area to gain as much exposure and as many sales opportunities as possible.</a:t>
            </a:r>
          </a:p>
          <a:p>
            <a:pPr>
              <a:buNone/>
            </a:pPr>
            <a:endParaRPr lang="en-US" sz="2000" b="1"/>
          </a:p>
        </p:txBody>
      </p:sp>
      <p:sp>
        <p:nvSpPr>
          <p:cNvPr id="3" name="Title 2"/>
          <p:cNvSpPr>
            <a:spLocks noGrp="1"/>
          </p:cNvSpPr>
          <p:nvPr>
            <p:ph type="title"/>
          </p:nvPr>
        </p:nvSpPr>
        <p:spPr>
          <a:xfrm>
            <a:off x="1302808" y="179388"/>
            <a:ext cx="7556500" cy="699153"/>
          </a:xfrm>
        </p:spPr>
        <p:txBody>
          <a:bodyPr/>
          <a:lstStyle/>
          <a:p>
            <a:r>
              <a:rPr lang="en-US" b="1" smtClean="0">
                <a:solidFill>
                  <a:srgbClr val="339933"/>
                </a:solidFill>
                <a:effectLst/>
              </a:rPr>
              <a:t>Marketing Channel Structure</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39272"/>
            <a:ext cx="7693029" cy="5537142"/>
          </a:xfrm>
        </p:spPr>
        <p:txBody>
          <a:bodyPr/>
          <a:lstStyle/>
          <a:p>
            <a:r>
              <a:rPr lang="en-US" smtClean="0"/>
              <a:t>Channel structure is clearly linked to other elements in the marketing program and can be an integral part of both branding strategy and product positioning.</a:t>
            </a:r>
          </a:p>
          <a:p>
            <a:pPr>
              <a:buNone/>
            </a:pPr>
            <a:r>
              <a:rPr lang="en-US" smtClean="0"/>
              <a:t>                  </a:t>
            </a:r>
            <a:r>
              <a:rPr lang="en-US" b="1" u="sng" smtClean="0">
                <a:solidFill>
                  <a:srgbClr val="339933"/>
                </a:solidFill>
              </a:rPr>
              <a:t>Power in the Supply Chain</a:t>
            </a:r>
          </a:p>
          <a:p>
            <a:r>
              <a:rPr lang="en-US" smtClean="0"/>
              <a:t>True supply chain integration requires a fundamental change in how channel members work together, including moving from a "win‑lose" competitive attitude to a "win‑win" collaborative approach.</a:t>
            </a:r>
          </a:p>
          <a:p>
            <a:r>
              <a:rPr lang="en-US" smtClean="0"/>
              <a:t>Each firm in a supply chain has its own mission, goals, objectives, and strategies. It is not surprising that firms often assess their own interests before considering others in the supply chain.</a:t>
            </a:r>
          </a:p>
          <a:p>
            <a:pPr>
              <a:buNone/>
            </a:pPr>
            <a:endParaRPr lang="en-US" b="1" u="sng" smtClean="0">
              <a:solidFill>
                <a:srgbClr val="339933"/>
              </a:solidFill>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9624"/>
            <a:ext cx="7693029" cy="5626789"/>
          </a:xfrm>
        </p:spPr>
        <p:txBody>
          <a:bodyPr/>
          <a:lstStyle/>
          <a:p>
            <a:r>
              <a:rPr lang="en-US" sz="2000" b="1" i="1" smtClean="0"/>
              <a:t>Power</a:t>
            </a:r>
            <a:r>
              <a:rPr lang="en-US" sz="2000" b="1" smtClean="0"/>
              <a:t> can be defined as the influence one channel member has over others in the supply chain.</a:t>
            </a:r>
          </a:p>
          <a:p>
            <a:pPr>
              <a:buNone/>
            </a:pPr>
            <a:r>
              <a:rPr lang="en-US" sz="2000" b="1" smtClean="0">
                <a:solidFill>
                  <a:srgbClr val="7030A0"/>
                </a:solidFill>
              </a:rPr>
              <a:t>1)</a:t>
            </a:r>
            <a:r>
              <a:rPr lang="en-US" sz="2000" b="1" i="1" smtClean="0">
                <a:solidFill>
                  <a:srgbClr val="7030A0"/>
                </a:solidFill>
              </a:rPr>
              <a:t>Legitimate power</a:t>
            </a:r>
            <a:r>
              <a:rPr lang="en-US" sz="2000" b="1" smtClean="0">
                <a:solidFill>
                  <a:srgbClr val="7030A0"/>
                </a:solidFill>
              </a:rPr>
              <a:t> </a:t>
            </a:r>
            <a:r>
              <a:rPr lang="en-US" sz="2000" smtClean="0"/>
              <a:t>deals with the firm's position in the supply chain—this power balance shifted to large retailers in the 1990s.</a:t>
            </a:r>
          </a:p>
          <a:p>
            <a:pPr>
              <a:buNone/>
            </a:pPr>
            <a:r>
              <a:rPr lang="en-US" sz="2000" b="1" smtClean="0">
                <a:solidFill>
                  <a:srgbClr val="7030A0"/>
                </a:solidFill>
              </a:rPr>
              <a:t>2)</a:t>
            </a:r>
            <a:r>
              <a:rPr lang="en-US" sz="2000" b="1" i="1" smtClean="0">
                <a:solidFill>
                  <a:srgbClr val="7030A0"/>
                </a:solidFill>
              </a:rPr>
              <a:t>Reward power</a:t>
            </a:r>
            <a:r>
              <a:rPr lang="en-US" sz="2000" b="1" smtClean="0">
                <a:solidFill>
                  <a:srgbClr val="7030A0"/>
                </a:solidFill>
              </a:rPr>
              <a:t> </a:t>
            </a:r>
            <a:r>
              <a:rPr lang="en-US" sz="2000" smtClean="0"/>
              <a:t>involves the ability to help other parties reach their goals and objectives.</a:t>
            </a:r>
          </a:p>
          <a:p>
            <a:pPr>
              <a:buNone/>
            </a:pPr>
            <a:r>
              <a:rPr lang="en-US" sz="2000" b="1" smtClean="0">
                <a:solidFill>
                  <a:srgbClr val="7030A0"/>
                </a:solidFill>
              </a:rPr>
              <a:t>3)</a:t>
            </a:r>
            <a:r>
              <a:rPr lang="en-US" sz="2000" b="1" i="1" smtClean="0">
                <a:solidFill>
                  <a:srgbClr val="7030A0"/>
                </a:solidFill>
              </a:rPr>
              <a:t>Coercive power</a:t>
            </a:r>
            <a:r>
              <a:rPr lang="en-US" sz="2000" b="1" smtClean="0">
                <a:solidFill>
                  <a:srgbClr val="7030A0"/>
                </a:solidFill>
              </a:rPr>
              <a:t> </a:t>
            </a:r>
            <a:r>
              <a:rPr lang="en-US" sz="2000" smtClean="0"/>
              <a:t>stems from the ability to take positive outcomes away from other channel members, or the ability to inflict punishment on other channel members.</a:t>
            </a:r>
          </a:p>
          <a:p>
            <a:pPr>
              <a:buNone/>
            </a:pPr>
            <a:r>
              <a:rPr lang="en-US" sz="2000" b="1" smtClean="0">
                <a:solidFill>
                  <a:srgbClr val="7030A0"/>
                </a:solidFill>
              </a:rPr>
              <a:t>4)</a:t>
            </a:r>
            <a:r>
              <a:rPr lang="en-US" sz="2000" b="1" i="1" smtClean="0">
                <a:solidFill>
                  <a:srgbClr val="7030A0"/>
                </a:solidFill>
              </a:rPr>
              <a:t>Information power</a:t>
            </a:r>
            <a:r>
              <a:rPr lang="en-US" sz="2000" b="1" smtClean="0">
                <a:solidFill>
                  <a:srgbClr val="7030A0"/>
                </a:solidFill>
              </a:rPr>
              <a:t> </a:t>
            </a:r>
            <a:r>
              <a:rPr lang="en-US" sz="2000" smtClean="0"/>
              <a:t>comes from having and sharing knowledge among members of the supply chain.</a:t>
            </a:r>
          </a:p>
          <a:p>
            <a:pPr>
              <a:buNone/>
            </a:pPr>
            <a:r>
              <a:rPr lang="en-US" sz="2000" b="1" smtClean="0">
                <a:solidFill>
                  <a:srgbClr val="7030A0"/>
                </a:solidFill>
              </a:rPr>
              <a:t>5)</a:t>
            </a:r>
            <a:r>
              <a:rPr lang="en-US" sz="2000" b="1" i="1" smtClean="0">
                <a:solidFill>
                  <a:srgbClr val="7030A0"/>
                </a:solidFill>
              </a:rPr>
              <a:t>Referent power</a:t>
            </a:r>
            <a:r>
              <a:rPr lang="en-US" sz="2000" b="1" smtClean="0">
                <a:solidFill>
                  <a:srgbClr val="7030A0"/>
                </a:solidFill>
              </a:rPr>
              <a:t> </a:t>
            </a:r>
            <a:r>
              <a:rPr lang="en-US" sz="2000" smtClean="0"/>
              <a:t>is based in personal relationships and the fact that one party likes another party.</a:t>
            </a:r>
          </a:p>
          <a:p>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42682"/>
            <a:ext cx="7693029" cy="5133731"/>
          </a:xfrm>
        </p:spPr>
        <p:txBody>
          <a:bodyPr/>
          <a:lstStyle/>
          <a:p>
            <a:pPr eaLnBrk="1" hangingPunct="1">
              <a:buNone/>
            </a:pPr>
            <a:r>
              <a:rPr lang="en-US" b="1" smtClean="0">
                <a:ln>
                  <a:noFill/>
                </a:ln>
                <a:latin typeface="Rockwell" charset="0"/>
                <a:ea typeface="ＭＳ Ｐゴシック" charset="0"/>
                <a:cs typeface="ＭＳ Ｐゴシック" charset="0"/>
              </a:rPr>
              <a:t>1-Technological Improvements</a:t>
            </a:r>
          </a:p>
          <a:p>
            <a:pPr lvl="1" eaLnBrk="1" hangingPunct="1"/>
            <a:r>
              <a:rPr lang="en-US" smtClean="0">
                <a:ln>
                  <a:noFill/>
                </a:ln>
                <a:latin typeface="Rockwell" charset="0"/>
                <a:ea typeface="ＭＳ Ｐゴシック" charset="0"/>
              </a:rPr>
              <a:t>E-commerce</a:t>
            </a:r>
          </a:p>
          <a:p>
            <a:pPr lvl="1" eaLnBrk="1" hangingPunct="1"/>
            <a:r>
              <a:rPr lang="en-US" smtClean="0">
                <a:ln>
                  <a:noFill/>
                </a:ln>
                <a:latin typeface="Rockwell" charset="0"/>
                <a:ea typeface="ＭＳ Ｐゴシック" charset="0"/>
              </a:rPr>
              <a:t>Radio frequency identification (RFID)</a:t>
            </a:r>
          </a:p>
          <a:p>
            <a:pPr eaLnBrk="1" hangingPunct="1">
              <a:buNone/>
            </a:pPr>
            <a:r>
              <a:rPr lang="en-US" b="1" smtClean="0">
                <a:ln>
                  <a:noFill/>
                </a:ln>
                <a:latin typeface="Rockwell" charset="0"/>
                <a:ea typeface="ＭＳ Ｐゴシック" charset="0"/>
                <a:cs typeface="ＭＳ Ｐゴシック" charset="0"/>
              </a:rPr>
              <a:t>2-Out</a:t>
            </a:r>
            <a:r>
              <a:rPr lang="ar-KW" b="1" smtClean="0">
                <a:ln>
                  <a:noFill/>
                </a:ln>
                <a:latin typeface="Rockwell" charset="0"/>
                <a:ea typeface="ＭＳ Ｐゴシック" charset="0"/>
                <a:cs typeface="ＭＳ Ｐゴシック" charset="0"/>
              </a:rPr>
              <a:t> </a:t>
            </a:r>
            <a:r>
              <a:rPr lang="en-US" b="1" smtClean="0">
                <a:ln>
                  <a:noFill/>
                </a:ln>
                <a:latin typeface="Rockwell" charset="0"/>
                <a:ea typeface="ＭＳ Ｐゴシック" charset="0"/>
                <a:cs typeface="ＭＳ Ｐゴシック" charset="0"/>
              </a:rPr>
              <a:t>Sourcing Channel Functions</a:t>
            </a:r>
          </a:p>
          <a:p>
            <a:pPr lvl="1" eaLnBrk="1" hangingPunct="1"/>
            <a:r>
              <a:rPr lang="en-US" smtClean="0">
                <a:ln>
                  <a:noFill/>
                </a:ln>
                <a:latin typeface="Rockwell" charset="0"/>
                <a:ea typeface="ＭＳ Ｐゴシック" charset="0"/>
              </a:rPr>
              <a:t>Outsourcing vs. offshoring</a:t>
            </a:r>
          </a:p>
          <a:p>
            <a:pPr eaLnBrk="1" hangingPunct="1">
              <a:buNone/>
            </a:pPr>
            <a:r>
              <a:rPr lang="en-US" b="1" smtClean="0">
                <a:ln>
                  <a:noFill/>
                </a:ln>
                <a:latin typeface="Rockwell" charset="0"/>
                <a:ea typeface="ＭＳ Ｐゴシック" charset="0"/>
              </a:rPr>
              <a:t>3-Growth of Non-Traditional Channels</a:t>
            </a:r>
          </a:p>
          <a:p>
            <a:pPr lvl="1" eaLnBrk="1" hangingPunct="1"/>
            <a:r>
              <a:rPr lang="en-US" smtClean="0">
                <a:ln>
                  <a:noFill/>
                </a:ln>
                <a:latin typeface="Rockwell" charset="0"/>
                <a:ea typeface="ＭＳ Ｐゴシック" charset="0"/>
              </a:rPr>
              <a:t>Catalog and direct marketing</a:t>
            </a:r>
          </a:p>
          <a:p>
            <a:pPr lvl="1" eaLnBrk="1" hangingPunct="1"/>
            <a:r>
              <a:rPr lang="en-US" smtClean="0">
                <a:ln>
                  <a:noFill/>
                </a:ln>
                <a:latin typeface="Rockwell" charset="0"/>
                <a:ea typeface="ＭＳ Ｐゴシック" charset="0"/>
              </a:rPr>
              <a:t>Direct selling</a:t>
            </a:r>
          </a:p>
          <a:p>
            <a:pPr lvl="1" eaLnBrk="1" hangingPunct="1"/>
            <a:r>
              <a:rPr lang="en-US" smtClean="0">
                <a:ln>
                  <a:noFill/>
                </a:ln>
                <a:latin typeface="Rockwell" charset="0"/>
                <a:ea typeface="ＭＳ Ｐゴシック" charset="0"/>
              </a:rPr>
              <a:t>Home shopping networks</a:t>
            </a:r>
          </a:p>
          <a:p>
            <a:pPr lvl="1" eaLnBrk="1" hangingPunct="1"/>
            <a:r>
              <a:rPr lang="en-US" smtClean="0">
                <a:ln>
                  <a:noFill/>
                </a:ln>
                <a:latin typeface="Rockwell" charset="0"/>
                <a:ea typeface="ＭＳ Ｐゴシック" charset="0"/>
              </a:rPr>
              <a:t>Vending</a:t>
            </a:r>
          </a:p>
          <a:p>
            <a:pPr lvl="1" eaLnBrk="1" hangingPunct="1"/>
            <a:r>
              <a:rPr lang="en-US" smtClean="0">
                <a:ln>
                  <a:noFill/>
                </a:ln>
                <a:latin typeface="Rockwell" charset="0"/>
                <a:ea typeface="ＭＳ Ｐゴシック" charset="0"/>
              </a:rPr>
              <a:t>Direct response advertising</a:t>
            </a:r>
          </a:p>
          <a:p>
            <a:endParaRPr lang="en-US"/>
          </a:p>
        </p:txBody>
      </p:sp>
      <p:sp>
        <p:nvSpPr>
          <p:cNvPr id="3" name="Title 2"/>
          <p:cNvSpPr>
            <a:spLocks noGrp="1"/>
          </p:cNvSpPr>
          <p:nvPr>
            <p:ph type="title"/>
          </p:nvPr>
        </p:nvSpPr>
        <p:spPr>
          <a:xfrm>
            <a:off x="1302808" y="179388"/>
            <a:ext cx="7556500" cy="663294"/>
          </a:xfrm>
        </p:spPr>
        <p:txBody>
          <a:bodyPr/>
          <a:lstStyle/>
          <a:p>
            <a:pPr algn="ctr"/>
            <a:r>
              <a:rPr lang="en-US" b="1" smtClean="0">
                <a:solidFill>
                  <a:srgbClr val="CC0000"/>
                </a:solidFill>
                <a:effectLst/>
              </a:rPr>
              <a:t>Trends in Supply Chain Strategy</a:t>
            </a:r>
            <a:endParaRPr lang="en-US" b="1">
              <a:solidFill>
                <a:srgbClr val="CC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39906"/>
            <a:ext cx="7693029" cy="4936507"/>
          </a:xfrm>
        </p:spPr>
        <p:txBody>
          <a:bodyPr/>
          <a:lstStyle/>
          <a:p>
            <a:r>
              <a:rPr lang="en-US" smtClean="0"/>
              <a:t>Significant advancements in information processing and digital communication have created new methods for placing and filling orders for both business buyers and consumers.</a:t>
            </a:r>
          </a:p>
          <a:p>
            <a:r>
              <a:rPr lang="en-US" smtClean="0"/>
              <a:t>E-commerce now accounts for 46 percent of transactions in manufacturing, 25 percent of transactions in wholesaling, and 4.4 percent of retail transactions.</a:t>
            </a:r>
          </a:p>
          <a:p>
            <a:r>
              <a:rPr lang="en-US" smtClean="0"/>
              <a:t>Radio frequency identification (RFID) involves the use of tiny computer chips with radio transmitters that can be attached to a product or its packaging</a:t>
            </a:r>
            <a:endParaRPr lang="en-US"/>
          </a:p>
        </p:txBody>
      </p:sp>
      <p:sp>
        <p:nvSpPr>
          <p:cNvPr id="3" name="Title 2"/>
          <p:cNvSpPr>
            <a:spLocks noGrp="1"/>
          </p:cNvSpPr>
          <p:nvPr>
            <p:ph type="title"/>
          </p:nvPr>
        </p:nvSpPr>
        <p:spPr>
          <a:xfrm>
            <a:off x="1302808" y="179388"/>
            <a:ext cx="7556500" cy="708118"/>
          </a:xfrm>
        </p:spPr>
        <p:txBody>
          <a:bodyPr/>
          <a:lstStyle/>
          <a:p>
            <a:r>
              <a:rPr lang="en-US" b="1" smtClean="0">
                <a:ln>
                  <a:noFill/>
                </a:ln>
                <a:latin typeface="Rockwell" charset="0"/>
                <a:ea typeface="ＭＳ Ｐゴシック" charset="0"/>
                <a:cs typeface="ＭＳ Ｐゴシック" charset="0"/>
              </a:rPr>
              <a:t>1-Technological Improvements</a:t>
            </a:r>
            <a:br>
              <a:rPr lang="en-US" b="1" smtClean="0">
                <a:ln>
                  <a:noFill/>
                </a:ln>
                <a:latin typeface="Rockwell" charset="0"/>
                <a:ea typeface="ＭＳ Ｐゴシック" charset="0"/>
                <a:cs typeface="ＭＳ Ｐゴシック" charset="0"/>
              </a:rPr>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41294"/>
            <a:ext cx="7693029" cy="5035119"/>
          </a:xfrm>
        </p:spPr>
        <p:txBody>
          <a:bodyPr/>
          <a:lstStyle/>
          <a:p>
            <a:r>
              <a:rPr lang="en-US" smtClean="0"/>
              <a:t>Outsourcing has traditionally been used as a way of cutting expenses associated with labor, transportation, or other overhead costs.</a:t>
            </a:r>
          </a:p>
          <a:p>
            <a:r>
              <a:rPr lang="en-US" smtClean="0"/>
              <a:t>Today, the desire of many firms to focus on core competencies drives outsourcing decisions.</a:t>
            </a:r>
          </a:p>
          <a:p>
            <a:r>
              <a:rPr lang="en-US" smtClean="0"/>
              <a:t>Many firms have shifted to offshoring their own activities (rather than outsourcing) to maintain some control over operations.</a:t>
            </a:r>
          </a:p>
          <a:p>
            <a:endParaRPr lang="en-US"/>
          </a:p>
        </p:txBody>
      </p:sp>
      <p:sp>
        <p:nvSpPr>
          <p:cNvPr id="3" name="Title 2"/>
          <p:cNvSpPr>
            <a:spLocks noGrp="1"/>
          </p:cNvSpPr>
          <p:nvPr>
            <p:ph type="title"/>
          </p:nvPr>
        </p:nvSpPr>
        <p:spPr>
          <a:xfrm>
            <a:off x="1302808" y="179388"/>
            <a:ext cx="7556500" cy="761906"/>
          </a:xfrm>
        </p:spPr>
        <p:txBody>
          <a:bodyPr/>
          <a:lstStyle/>
          <a:p>
            <a:r>
              <a:rPr lang="en-US" b="1" smtClean="0">
                <a:ln>
                  <a:noFill/>
                </a:ln>
                <a:latin typeface="Rockwell" charset="0"/>
                <a:ea typeface="ＭＳ Ｐゴシック" charset="0"/>
                <a:cs typeface="ＭＳ Ｐゴシック" charset="0"/>
              </a:rPr>
              <a:t>2-Outsourcing Channel Functions</a:t>
            </a:r>
            <a:br>
              <a:rPr lang="en-US" b="1" smtClean="0">
                <a:ln>
                  <a:noFill/>
                </a:ln>
                <a:latin typeface="Rockwell" charset="0"/>
                <a:ea typeface="ＭＳ Ｐゴシック" charset="0"/>
                <a:cs typeface="ＭＳ Ｐゴシック" charset="0"/>
              </a:rPr>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9-</a:t>
            </a:r>
            <a:fld id="{C36B620E-6AD2-4479-8726-87A3919AFB50}" type="slidenum">
              <a:rPr lang="en-US"/>
              <a:pPr/>
              <a:t>56</a:t>
            </a:fld>
            <a:endParaRPr lang="en-US"/>
          </a:p>
        </p:txBody>
      </p:sp>
      <p:sp>
        <p:nvSpPr>
          <p:cNvPr id="387074" name="Rectangle 2"/>
          <p:cNvSpPr>
            <a:spLocks noGrp="1" noChangeArrowheads="1"/>
          </p:cNvSpPr>
          <p:nvPr>
            <p:ph type="title"/>
          </p:nvPr>
        </p:nvSpPr>
        <p:spPr>
          <a:xfrm>
            <a:off x="1488141" y="0"/>
            <a:ext cx="7184371" cy="869576"/>
          </a:xfrm>
        </p:spPr>
        <p:txBody>
          <a:bodyPr/>
          <a:lstStyle/>
          <a:p>
            <a:pPr algn="ctr"/>
            <a:r>
              <a:rPr lang="en-US" sz="3600" b="1">
                <a:effectLst/>
              </a:rPr>
              <a:t>The Trend in Outsourcing</a:t>
            </a:r>
          </a:p>
        </p:txBody>
      </p:sp>
      <p:sp>
        <p:nvSpPr>
          <p:cNvPr id="387076" name="Text Box 4"/>
          <p:cNvSpPr txBox="1">
            <a:spLocks noChangeArrowheads="1"/>
          </p:cNvSpPr>
          <p:nvPr/>
        </p:nvSpPr>
        <p:spPr bwMode="auto">
          <a:xfrm>
            <a:off x="3352800" y="6405563"/>
            <a:ext cx="2438400" cy="376237"/>
          </a:xfrm>
          <a:prstGeom prst="rect">
            <a:avLst/>
          </a:prstGeom>
          <a:noFill/>
          <a:ln w="9525">
            <a:solidFill>
              <a:schemeClr val="bg1"/>
            </a:solidFill>
            <a:miter lim="800000"/>
            <a:headEnd/>
            <a:tailEnd/>
          </a:ln>
          <a:effectLst/>
        </p:spPr>
        <p:txBody>
          <a:bodyPr>
            <a:spAutoFit/>
          </a:bodyPr>
          <a:lstStyle/>
          <a:p>
            <a:pPr algn="ctr">
              <a:spcBef>
                <a:spcPct val="50000"/>
              </a:spcBef>
            </a:pPr>
            <a:r>
              <a:rPr lang="en-US" b="1">
                <a:solidFill>
                  <a:schemeClr val="bg1"/>
                </a:solidFill>
                <a:latin typeface="Times New Roman" pitchFamily="18" charset="0"/>
              </a:rPr>
              <a:t>Exhibit 9.6</a:t>
            </a:r>
          </a:p>
        </p:txBody>
      </p:sp>
      <p:pic>
        <p:nvPicPr>
          <p:cNvPr id="387078" name="Picture 6" descr="X09"/>
          <p:cNvPicPr>
            <a:picLocks noGrp="1" noChangeAspect="1" noChangeArrowheads="1"/>
          </p:cNvPicPr>
          <p:nvPr>
            <p:ph idx="1"/>
          </p:nvPr>
        </p:nvPicPr>
        <p:blipFill>
          <a:blip r:embed="rId2"/>
          <a:srcRect/>
          <a:stretch>
            <a:fillRect/>
          </a:stretch>
        </p:blipFill>
        <p:spPr>
          <a:xfrm>
            <a:off x="1263650" y="753035"/>
            <a:ext cx="7740650" cy="5652528"/>
          </a:xfrm>
          <a:noFill/>
          <a:ln w="38100">
            <a:solidFill>
              <a:srgbClr val="99CCFF"/>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32330"/>
            <a:ext cx="7693029" cy="5044084"/>
          </a:xfrm>
        </p:spPr>
        <p:txBody>
          <a:bodyPr/>
          <a:lstStyle/>
          <a:p>
            <a:r>
              <a:rPr lang="en-US" sz="2000" smtClean="0"/>
              <a:t>Customers' demands for lower prices and greater convenience have put pressure on all channel intermediaries to justify their existence.</a:t>
            </a:r>
          </a:p>
          <a:p>
            <a:r>
              <a:rPr lang="en-US" sz="2000" smtClean="0"/>
              <a:t>When margins get squeezed, the channel typically evolves into a more direct form. The most obvious example of this evolution is the growth of e-commerce.</a:t>
            </a:r>
          </a:p>
          <a:p>
            <a:r>
              <a:rPr lang="en-US" sz="2000" b="1" u="sng" smtClean="0"/>
              <a:t>Other forms of nontraditional channels:</a:t>
            </a:r>
          </a:p>
          <a:p>
            <a:pPr>
              <a:buNone/>
            </a:pPr>
            <a:r>
              <a:rPr lang="en-US" sz="2000" smtClean="0"/>
              <a:t>1)Catalog and direct marketing</a:t>
            </a:r>
          </a:p>
          <a:p>
            <a:pPr>
              <a:buNone/>
            </a:pPr>
            <a:r>
              <a:rPr lang="en-US" sz="2000" smtClean="0"/>
              <a:t>2)Direct selling</a:t>
            </a:r>
          </a:p>
          <a:p>
            <a:pPr>
              <a:buNone/>
            </a:pPr>
            <a:r>
              <a:rPr lang="en-US" sz="2000" smtClean="0"/>
              <a:t>3)Home shopping networks</a:t>
            </a:r>
          </a:p>
          <a:p>
            <a:pPr>
              <a:buNone/>
            </a:pPr>
            <a:r>
              <a:rPr lang="en-US" sz="2000" smtClean="0"/>
              <a:t>4)Vending</a:t>
            </a:r>
          </a:p>
          <a:p>
            <a:pPr>
              <a:buNone/>
            </a:pPr>
            <a:r>
              <a:rPr lang="en-US" sz="2000" smtClean="0"/>
              <a:t>5)Direct response advertising</a:t>
            </a:r>
          </a:p>
          <a:p>
            <a:pPr>
              <a:buNone/>
            </a:pPr>
            <a:endParaRPr lang="en-US" sz="2000" smtClean="0"/>
          </a:p>
          <a:p>
            <a:endParaRPr lang="en-US" sz="2000" smtClean="0"/>
          </a:p>
          <a:p>
            <a:endParaRPr lang="en-US" sz="2000"/>
          </a:p>
        </p:txBody>
      </p:sp>
      <p:sp>
        <p:nvSpPr>
          <p:cNvPr id="3" name="Title 2"/>
          <p:cNvSpPr>
            <a:spLocks noGrp="1"/>
          </p:cNvSpPr>
          <p:nvPr>
            <p:ph type="title"/>
          </p:nvPr>
        </p:nvSpPr>
        <p:spPr>
          <a:xfrm>
            <a:off x="1084729" y="179388"/>
            <a:ext cx="7919574" cy="752941"/>
          </a:xfrm>
        </p:spPr>
        <p:txBody>
          <a:bodyPr/>
          <a:lstStyle/>
          <a:p>
            <a:r>
              <a:rPr lang="en-US" b="1" smtClean="0">
                <a:ln>
                  <a:noFill/>
                </a:ln>
                <a:latin typeface="Rockwell" charset="0"/>
                <a:ea typeface="ＭＳ Ｐゴシック" charset="0"/>
              </a:rPr>
              <a:t>3-Growth of Non-Traditional Channels</a:t>
            </a:r>
            <a:br>
              <a:rPr lang="en-US" b="1" smtClean="0">
                <a:ln>
                  <a:noFill/>
                </a:ln>
                <a:latin typeface="Rockwell" charset="0"/>
                <a:ea typeface="ＭＳ Ｐゴシック" charset="0"/>
              </a:rPr>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91671"/>
            <a:ext cx="7693029" cy="5384742"/>
          </a:xfrm>
        </p:spPr>
        <p:txBody>
          <a:bodyPr/>
          <a:lstStyle/>
          <a:p>
            <a:r>
              <a:rPr lang="en-US" smtClean="0"/>
              <a:t>Dual distribution (the use of multiple channels to offer two or more lines of the same merchandise) is a direct outgrowth of the increased use of nontraditional channels. However, it often creates conflict between the manufacturer and its supply chain members</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Integrated marketing communications (IMC) refers to the strategic, coordinated use of promotion to create one consistent message across multiple channels to ensure maximum persuasive impact on the firm's current and potential customers.</a:t>
            </a:r>
          </a:p>
          <a:p>
            <a:r>
              <a:rPr lang="en-US" smtClean="0"/>
              <a:t>IMC takes a 360-degree view of the customer that considers each and every contact that a customer or potential customer may have in their relationship with the firm. [Exhibit 6.9]</a:t>
            </a:r>
          </a:p>
          <a:p>
            <a:endParaRPr lang="en-US"/>
          </a:p>
        </p:txBody>
      </p:sp>
      <p:sp>
        <p:nvSpPr>
          <p:cNvPr id="3" name="Title 2"/>
          <p:cNvSpPr>
            <a:spLocks noGrp="1"/>
          </p:cNvSpPr>
          <p:nvPr>
            <p:ph type="title"/>
          </p:nvPr>
        </p:nvSpPr>
        <p:spPr>
          <a:xfrm>
            <a:off x="1075765" y="179388"/>
            <a:ext cx="7928535" cy="1116012"/>
          </a:xfrm>
        </p:spPr>
        <p:txBody>
          <a:bodyPr/>
          <a:lstStyle/>
          <a:p>
            <a:pPr algn="ctr"/>
            <a:r>
              <a:rPr lang="en-US" b="1" smtClean="0">
                <a:solidFill>
                  <a:srgbClr val="CC0000"/>
                </a:solidFill>
                <a:effectLst/>
              </a:rPr>
              <a:t>Integrated Marketing</a:t>
            </a:r>
            <a:br>
              <a:rPr lang="en-US" b="1" smtClean="0">
                <a:solidFill>
                  <a:srgbClr val="CC0000"/>
                </a:solidFill>
                <a:effectLst/>
              </a:rPr>
            </a:br>
            <a:r>
              <a:rPr lang="en-US" b="1" smtClean="0">
                <a:solidFill>
                  <a:srgbClr val="CC0000"/>
                </a:solidFill>
                <a:effectLst/>
              </a:rPr>
              <a:t>Communications</a:t>
            </a:r>
            <a:endParaRPr lang="en-US" b="1">
              <a:solidFill>
                <a:srgbClr val="CC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6</a:t>
            </a:fld>
            <a:endParaRPr lang="en-US" dirty="0"/>
          </a:p>
        </p:txBody>
      </p:sp>
      <p:pic>
        <p:nvPicPr>
          <p:cNvPr id="55298" name="Picture 2" descr="C:\Users\WIN7HPTOUCH64\Desktop\chp-3-the-business-of-product-management-18-1024.jpg"/>
          <p:cNvPicPr>
            <a:picLocks noChangeAspect="1" noChangeArrowheads="1"/>
          </p:cNvPicPr>
          <p:nvPr/>
        </p:nvPicPr>
        <p:blipFill>
          <a:blip r:embed="rId2"/>
          <a:srcRect/>
          <a:stretch>
            <a:fillRect/>
          </a:stretch>
        </p:blipFill>
        <p:spPr bwMode="auto">
          <a:xfrm>
            <a:off x="582706" y="8965"/>
            <a:ext cx="8561294"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solidFill>
                  <a:schemeClr val="tx1"/>
                </a:solidFill>
                <a:effectLst/>
                <a:latin typeface="Rockwell" charset="0"/>
                <a:ea typeface="ＭＳ Ｐゴシック" charset="0"/>
                <a:cs typeface="ＭＳ Ｐゴシック" charset="0"/>
              </a:rPr>
              <a:t>Components of IMC Strategy</a:t>
            </a:r>
            <a:br>
              <a:rPr lang="en-US" b="1" dirty="0">
                <a:ln>
                  <a:noFill/>
                </a:ln>
                <a:solidFill>
                  <a:schemeClr val="tx1"/>
                </a:solidFill>
                <a:effectLst/>
                <a:latin typeface="Rockwell" charset="0"/>
                <a:ea typeface="ＭＳ Ｐゴシック" charset="0"/>
                <a:cs typeface="ＭＳ Ｐゴシック" charset="0"/>
              </a:rPr>
            </a:br>
            <a:r>
              <a:rPr lang="en-US" b="1" dirty="0">
                <a:ln>
                  <a:noFill/>
                </a:ln>
                <a:solidFill>
                  <a:schemeClr val="tx1"/>
                </a:solidFill>
                <a:effectLst/>
                <a:latin typeface="Rockwell" charset="0"/>
                <a:ea typeface="ＭＳ Ｐゴシック" charset="0"/>
                <a:cs typeface="ＭＳ Ｐゴシック" charset="0"/>
              </a:rPr>
              <a:t>(Exhibit </a:t>
            </a:r>
            <a:r>
              <a:rPr lang="en-US" b="1" dirty="0" smtClean="0">
                <a:ln>
                  <a:noFill/>
                </a:ln>
                <a:solidFill>
                  <a:schemeClr val="tx1"/>
                </a:solidFill>
                <a:effectLst/>
                <a:latin typeface="Rockwell" charset="0"/>
                <a:ea typeface="ＭＳ Ｐゴシック" charset="0"/>
                <a:cs typeface="ＭＳ Ｐゴシック" charset="0"/>
              </a:rPr>
              <a:t>6.9)</a:t>
            </a:r>
            <a:endParaRPr lang="en-US" b="1" dirty="0">
              <a:ln>
                <a:noFill/>
              </a:ln>
              <a:solidFill>
                <a:schemeClr val="tx1"/>
              </a:solidFill>
              <a:effectLst/>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60</a:t>
            </a:fld>
            <a:endParaRPr lang="en-US" dirty="0"/>
          </a:p>
        </p:txBody>
      </p:sp>
      <p:pic>
        <p:nvPicPr>
          <p:cNvPr id="7170" name="Picture 2"/>
          <p:cNvPicPr>
            <a:picLocks noChangeAspect="1" noChangeArrowheads="1"/>
          </p:cNvPicPr>
          <p:nvPr/>
        </p:nvPicPr>
        <p:blipFill>
          <a:blip r:embed="rId2"/>
          <a:srcRect/>
          <a:stretch>
            <a:fillRect/>
          </a:stretch>
        </p:blipFill>
        <p:spPr bwMode="auto">
          <a:xfrm>
            <a:off x="1510146" y="1962726"/>
            <a:ext cx="7165490" cy="3745346"/>
          </a:xfrm>
          <a:prstGeom prst="rect">
            <a:avLst/>
          </a:prstGeom>
          <a:noFill/>
          <a:ln w="9525">
            <a:noFill/>
            <a:miter lim="800000"/>
            <a:headEnd/>
            <a:tailEnd/>
          </a:ln>
          <a:effectLst/>
        </p:spPr>
      </p:pic>
    </p:spTree>
    <p:extLst>
      <p:ext uri="{BB962C8B-B14F-4D97-AF65-F5344CB8AC3E}">
        <p14:creationId xmlns:p14="http://schemas.microsoft.com/office/powerpoint/2010/main" val="1234928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398494"/>
            <a:ext cx="7693029" cy="4577919"/>
          </a:xfrm>
        </p:spPr>
        <p:txBody>
          <a:bodyPr/>
          <a:lstStyle/>
          <a:p>
            <a:r>
              <a:rPr lang="en-US" sz="2000" b="1" smtClean="0"/>
              <a:t>The classic model for outlining promotional goals is the AIDA model:</a:t>
            </a:r>
          </a:p>
          <a:p>
            <a:pPr>
              <a:buNone/>
            </a:pPr>
            <a:r>
              <a:rPr lang="en-US" sz="2000" b="1" smtClean="0">
                <a:solidFill>
                  <a:srgbClr val="7030A0"/>
                </a:solidFill>
              </a:rPr>
              <a:t>a)Attention</a:t>
            </a:r>
            <a:r>
              <a:rPr lang="en-US" sz="2000" smtClean="0"/>
              <a:t>—the first major goal of any promotional campaign is to attract the attention of potential customers.</a:t>
            </a:r>
          </a:p>
          <a:p>
            <a:pPr>
              <a:buNone/>
            </a:pPr>
            <a:r>
              <a:rPr lang="en-US" sz="2000" b="1" smtClean="0">
                <a:solidFill>
                  <a:srgbClr val="7030A0"/>
                </a:solidFill>
              </a:rPr>
              <a:t>b)</a:t>
            </a:r>
            <a:r>
              <a:rPr lang="en-US" sz="2000" b="1" i="1" smtClean="0">
                <a:solidFill>
                  <a:srgbClr val="7030A0"/>
                </a:solidFill>
              </a:rPr>
              <a:t>Interest</a:t>
            </a:r>
            <a:r>
              <a:rPr lang="en-US" sz="2000" smtClean="0"/>
              <a:t>—the firm must spark interest in the product by demonstrating its features, uses, and benefits.</a:t>
            </a:r>
          </a:p>
          <a:p>
            <a:pPr>
              <a:buNone/>
            </a:pPr>
            <a:r>
              <a:rPr lang="en-US" sz="2000" b="1" smtClean="0">
                <a:solidFill>
                  <a:srgbClr val="7030A0"/>
                </a:solidFill>
              </a:rPr>
              <a:t>c)</a:t>
            </a:r>
            <a:r>
              <a:rPr lang="en-US" sz="2000" b="1" i="1" smtClean="0">
                <a:solidFill>
                  <a:srgbClr val="7030A0"/>
                </a:solidFill>
              </a:rPr>
              <a:t>Desire</a:t>
            </a:r>
            <a:r>
              <a:rPr lang="en-US" sz="2000" smtClean="0"/>
              <a:t>—good promotion will stimulate desire by convincing potential customers of the product's superiority and its ability to satisfy needs.</a:t>
            </a:r>
          </a:p>
          <a:p>
            <a:pPr>
              <a:buNone/>
            </a:pPr>
            <a:r>
              <a:rPr lang="en-US" sz="2000" b="1" smtClean="0">
                <a:solidFill>
                  <a:srgbClr val="7030A0"/>
                </a:solidFill>
              </a:rPr>
              <a:t>d)</a:t>
            </a:r>
            <a:r>
              <a:rPr lang="en-US" sz="2000" b="1" i="1" smtClean="0">
                <a:solidFill>
                  <a:srgbClr val="7030A0"/>
                </a:solidFill>
              </a:rPr>
              <a:t>Action</a:t>
            </a:r>
            <a:r>
              <a:rPr lang="en-US" sz="2000" smtClean="0"/>
              <a:t>—promotion must push customers toward the actual purchase.</a:t>
            </a:r>
          </a:p>
          <a:p>
            <a:endParaRPr lang="en-US" sz="2000"/>
          </a:p>
        </p:txBody>
      </p:sp>
      <p:sp>
        <p:nvSpPr>
          <p:cNvPr id="3" name="Title 2"/>
          <p:cNvSpPr>
            <a:spLocks noGrp="1"/>
          </p:cNvSpPr>
          <p:nvPr>
            <p:ph type="title"/>
          </p:nvPr>
        </p:nvSpPr>
        <p:spPr>
          <a:xfrm>
            <a:off x="1302808" y="251012"/>
            <a:ext cx="7556500" cy="788894"/>
          </a:xfrm>
        </p:spPr>
        <p:txBody>
          <a:bodyPr/>
          <a:lstStyle/>
          <a:p>
            <a:pPr algn="ctr"/>
            <a:r>
              <a:rPr lang="en-US" b="1" smtClean="0">
                <a:solidFill>
                  <a:srgbClr val="FF33CC"/>
                </a:solidFill>
                <a:effectLst/>
              </a:rPr>
              <a:t>Strategic Issues in Integrated Marketing Communications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93060"/>
            <a:ext cx="7693029" cy="5483354"/>
          </a:xfrm>
        </p:spPr>
        <p:txBody>
          <a:bodyPr/>
          <a:lstStyle/>
          <a:p>
            <a:r>
              <a:rPr lang="en-US" b="1" smtClean="0"/>
              <a:t>The firm must also consider its promotional goals with respect to the supply chain. </a:t>
            </a:r>
          </a:p>
          <a:p>
            <a:pPr>
              <a:buNone/>
            </a:pPr>
            <a:r>
              <a:rPr lang="en-US" smtClean="0"/>
              <a:t>a)Firms use a </a:t>
            </a:r>
            <a:r>
              <a:rPr lang="en-US" i="1" smtClean="0"/>
              <a:t>pull strategy</a:t>
            </a:r>
            <a:r>
              <a:rPr lang="en-US" smtClean="0"/>
              <a:t> when they focus their promotional efforts toward stimulating demand among final customers, who then exert pressure on the supply chain to carry the product.</a:t>
            </a:r>
          </a:p>
          <a:p>
            <a:pPr>
              <a:buNone/>
            </a:pPr>
            <a:r>
              <a:rPr lang="en-US" smtClean="0"/>
              <a:t>b)Firms use a </a:t>
            </a:r>
            <a:r>
              <a:rPr lang="en-US" i="1" smtClean="0"/>
              <a:t>push strategy</a:t>
            </a:r>
            <a:r>
              <a:rPr lang="en-US" smtClean="0"/>
              <a:t> when they focus their promotional efforts on members of the supply chain to motivate them to spend extra time and effort on selling the product.</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84094"/>
            <a:ext cx="7693029" cy="5492319"/>
          </a:xfrm>
        </p:spPr>
        <p:txBody>
          <a:bodyPr/>
          <a:lstStyle/>
          <a:p>
            <a:r>
              <a:rPr lang="en-US" sz="3200" b="1" smtClean="0">
                <a:solidFill>
                  <a:srgbClr val="FF33CC"/>
                </a:solidFill>
              </a:rPr>
              <a:t>The Four key elements that comprise most IMC peograms:</a:t>
            </a:r>
          </a:p>
          <a:p>
            <a:pPr>
              <a:buNone/>
            </a:pPr>
            <a:r>
              <a:rPr lang="en-US" smtClean="0"/>
              <a:t>1- Advertising.</a:t>
            </a:r>
          </a:p>
          <a:p>
            <a:pPr>
              <a:buNone/>
            </a:pPr>
            <a:r>
              <a:rPr lang="en-US" smtClean="0"/>
              <a:t>2-Public Relations.</a:t>
            </a:r>
          </a:p>
          <a:p>
            <a:pPr>
              <a:buNone/>
            </a:pPr>
            <a:r>
              <a:rPr lang="en-US" smtClean="0"/>
              <a:t>3-Personal selling and sales management.</a:t>
            </a:r>
          </a:p>
          <a:p>
            <a:pPr>
              <a:buNone/>
            </a:pPr>
            <a:r>
              <a:rPr lang="en-US" smtClean="0"/>
              <a:t>4-Sales promotion.</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9576"/>
            <a:ext cx="7693029" cy="5106837"/>
          </a:xfrm>
        </p:spPr>
        <p:txBody>
          <a:bodyPr/>
          <a:lstStyle/>
          <a:p>
            <a:r>
              <a:rPr lang="en-US" i="1" smtClean="0"/>
              <a:t>Advertising</a:t>
            </a:r>
            <a:r>
              <a:rPr lang="en-US" smtClean="0"/>
              <a:t> is paid, nonpersonal communication transmitted through mass media such as television, radio, magazines, newspapers, direct mail, outdoor displays, the Internet, and mobile devices. [Exhibit 6.10]</a:t>
            </a:r>
          </a:p>
          <a:p>
            <a:r>
              <a:rPr lang="en-US" smtClean="0"/>
              <a:t>Online advertising is growing rapidly due to its ability to reach highly specialized markets at a relatively low cost. [Exhibit 6.11]</a:t>
            </a:r>
          </a:p>
          <a:p>
            <a:r>
              <a:rPr lang="en-US" smtClean="0"/>
              <a:t>Though the initial expense for advertising can be quite high, it can be a cost efficient means of reaching a large number of people.</a:t>
            </a:r>
          </a:p>
          <a:p>
            <a:endParaRPr lang="en-US"/>
          </a:p>
        </p:txBody>
      </p:sp>
      <p:sp>
        <p:nvSpPr>
          <p:cNvPr id="3" name="Title 2"/>
          <p:cNvSpPr>
            <a:spLocks noGrp="1"/>
          </p:cNvSpPr>
          <p:nvPr>
            <p:ph type="title"/>
          </p:nvPr>
        </p:nvSpPr>
        <p:spPr>
          <a:xfrm>
            <a:off x="1302808" y="179388"/>
            <a:ext cx="7556500" cy="690188"/>
          </a:xfrm>
        </p:spPr>
        <p:txBody>
          <a:bodyPr/>
          <a:lstStyle/>
          <a:p>
            <a:pPr algn="ctr"/>
            <a:r>
              <a:rPr lang="en-US" b="1" smtClean="0">
                <a:solidFill>
                  <a:srgbClr val="86311B"/>
                </a:solidFill>
                <a:effectLst/>
              </a:rPr>
              <a:t>1-Advertising</a:t>
            </a:r>
            <a:endParaRPr lang="en-US" b="1">
              <a:solidFill>
                <a:srgbClr val="86311B"/>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smtClean="0">
                <a:ln>
                  <a:noFill/>
                </a:ln>
                <a:latin typeface="Rockwell" charset="0"/>
                <a:ea typeface="ＭＳ Ｐゴシック" charset="0"/>
                <a:cs typeface="ＭＳ Ｐゴシック" charset="0"/>
              </a:rPr>
              <a:t>Change in U.S. Measured Ad Spending, 2010-2011 (Exhibit 6.10)</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65</a:t>
            </a:fld>
            <a:endParaRPr lang="en-US" dirty="0"/>
          </a:p>
        </p:txBody>
      </p:sp>
      <p:pic>
        <p:nvPicPr>
          <p:cNvPr id="8194" name="Picture 2"/>
          <p:cNvPicPr>
            <a:picLocks noChangeAspect="1" noChangeArrowheads="1"/>
          </p:cNvPicPr>
          <p:nvPr/>
        </p:nvPicPr>
        <p:blipFill>
          <a:blip r:embed="rId2"/>
          <a:srcRect/>
          <a:stretch>
            <a:fillRect/>
          </a:stretch>
        </p:blipFill>
        <p:spPr bwMode="auto">
          <a:xfrm>
            <a:off x="2378363" y="1491671"/>
            <a:ext cx="5306291" cy="4989695"/>
          </a:xfrm>
          <a:prstGeom prst="rect">
            <a:avLst/>
          </a:prstGeom>
          <a:noFill/>
          <a:ln w="9525">
            <a:noFill/>
            <a:miter lim="800000"/>
            <a:headEnd/>
            <a:tailEnd/>
          </a:ln>
          <a:effectLst/>
        </p:spPr>
      </p:pic>
    </p:spTree>
    <p:extLst>
      <p:ext uri="{BB962C8B-B14F-4D97-AF65-F5344CB8AC3E}">
        <p14:creationId xmlns:p14="http://schemas.microsoft.com/office/powerpoint/2010/main" val="15146418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Internet Ad Revenues by Advertising </a:t>
            </a:r>
            <a:r>
              <a:rPr lang="en-US" dirty="0" smtClean="0">
                <a:ln>
                  <a:noFill/>
                </a:ln>
                <a:latin typeface="Rockwell" charset="0"/>
                <a:ea typeface="ＭＳ Ｐゴシック" charset="0"/>
                <a:cs typeface="ＭＳ Ｐゴシック" charset="0"/>
              </a:rPr>
              <a:t>Format, 2011 </a:t>
            </a:r>
            <a:r>
              <a:rPr lang="en-US" dirty="0">
                <a:ln>
                  <a:noFill/>
                </a:ln>
                <a:latin typeface="Rockwell" charset="0"/>
                <a:ea typeface="ＭＳ Ｐゴシック" charset="0"/>
                <a:cs typeface="ＭＳ Ｐゴシック" charset="0"/>
              </a:rPr>
              <a:t>(Exhibit </a:t>
            </a:r>
            <a:r>
              <a:rPr lang="en-US" dirty="0" smtClean="0">
                <a:ln>
                  <a:noFill/>
                </a:ln>
                <a:latin typeface="Rockwell" charset="0"/>
                <a:ea typeface="ＭＳ Ｐゴシック" charset="0"/>
                <a:cs typeface="ＭＳ Ｐゴシック" charset="0"/>
              </a:rPr>
              <a:t>6.11)</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66</a:t>
            </a:fld>
            <a:endParaRPr lang="en-US" dirty="0"/>
          </a:p>
        </p:txBody>
      </p:sp>
      <p:pic>
        <p:nvPicPr>
          <p:cNvPr id="9218" name="Picture 2"/>
          <p:cNvPicPr>
            <a:picLocks noChangeAspect="1" noChangeArrowheads="1"/>
          </p:cNvPicPr>
          <p:nvPr/>
        </p:nvPicPr>
        <p:blipFill>
          <a:blip r:embed="rId2"/>
          <a:srcRect/>
          <a:stretch>
            <a:fillRect/>
          </a:stretch>
        </p:blipFill>
        <p:spPr bwMode="auto">
          <a:xfrm>
            <a:off x="1525567" y="2138217"/>
            <a:ext cx="6924696" cy="3773055"/>
          </a:xfrm>
          <a:prstGeom prst="rect">
            <a:avLst/>
          </a:prstGeom>
          <a:noFill/>
          <a:ln w="9525">
            <a:noFill/>
            <a:miter lim="800000"/>
            <a:headEnd/>
            <a:tailEnd/>
          </a:ln>
          <a:effectLst/>
        </p:spPr>
      </p:pic>
    </p:spTree>
    <p:extLst>
      <p:ext uri="{BB962C8B-B14F-4D97-AF65-F5344CB8AC3E}">
        <p14:creationId xmlns:p14="http://schemas.microsoft.com/office/powerpoint/2010/main" val="635263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03412"/>
            <a:ext cx="7693029" cy="5573001"/>
          </a:xfrm>
        </p:spPr>
        <p:txBody>
          <a:bodyPr/>
          <a:lstStyle/>
          <a:p>
            <a:r>
              <a:rPr lang="en-US" sz="2000" smtClean="0"/>
              <a:t>Setting the advertising budget too high will obviously result in overspending, waste, and lower profits. However, setting the budget too low may be even worse. Firms that do not spend enough on advertising find it very difficult to stand out in an extremely crowded market for customer attention.</a:t>
            </a:r>
          </a:p>
          <a:p>
            <a:r>
              <a:rPr lang="en-US" sz="2000" b="1" smtClean="0"/>
              <a:t>Evaluating the effectiveness of advertising is one of the most challenging tasks facing marketers.</a:t>
            </a:r>
          </a:p>
          <a:p>
            <a:pPr>
              <a:buNone/>
            </a:pPr>
            <a:r>
              <a:rPr lang="en-US" sz="2000" smtClean="0"/>
              <a:t>a)Many of the effects and outcomes of advertising take a long time to develop.</a:t>
            </a:r>
          </a:p>
          <a:p>
            <a:pPr>
              <a:buNone/>
            </a:pPr>
            <a:r>
              <a:rPr lang="en-US" sz="2000" smtClean="0"/>
              <a:t>b)The effect of advertising on sales is lagged in some cases, with the effect occurring long after the campaign has ended.</a:t>
            </a:r>
          </a:p>
          <a:p>
            <a:r>
              <a:rPr lang="en-US" sz="2000" smtClean="0"/>
              <a:t>Most marketers struggle with the fine line between what is permissible and not permissible in advertising.</a:t>
            </a:r>
          </a:p>
          <a:p>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smtClean="0"/>
              <a:t>Public relations, an element of a firm’s corporate affairs activities, tracks public attitudes, identifies issues that may elicit public concern, and develops programs to create and maintain positive relationships between a firm and its stakeholders.</a:t>
            </a:r>
          </a:p>
          <a:p>
            <a:pPr>
              <a:buNone/>
            </a:pPr>
            <a:endParaRPr lang="en-US" smtClean="0"/>
          </a:p>
          <a:p>
            <a:r>
              <a:rPr lang="en-US" smtClean="0"/>
              <a:t>Public relations can be used to promote the firm, its people, its ideas, and its image; and can even create an internal shared understanding among employees.</a:t>
            </a:r>
          </a:p>
          <a:p>
            <a:endParaRPr lang="en-US"/>
          </a:p>
        </p:txBody>
      </p:sp>
      <p:sp>
        <p:nvSpPr>
          <p:cNvPr id="3" name="Title 2"/>
          <p:cNvSpPr>
            <a:spLocks noGrp="1"/>
          </p:cNvSpPr>
          <p:nvPr>
            <p:ph type="title"/>
          </p:nvPr>
        </p:nvSpPr>
        <p:spPr>
          <a:xfrm>
            <a:off x="1302808" y="179388"/>
            <a:ext cx="7556500" cy="743977"/>
          </a:xfrm>
        </p:spPr>
        <p:txBody>
          <a:bodyPr/>
          <a:lstStyle/>
          <a:p>
            <a:pPr algn="ctr"/>
            <a:r>
              <a:rPr lang="en-US" b="1" smtClean="0">
                <a:solidFill>
                  <a:srgbClr val="86311B"/>
                </a:solidFill>
                <a:effectLst/>
              </a:rPr>
              <a:t>2-Public Relations</a:t>
            </a:r>
            <a:endParaRPr lang="en-US" b="1">
              <a:solidFill>
                <a:srgbClr val="86311B"/>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39272"/>
            <a:ext cx="7693029" cy="5537142"/>
          </a:xfrm>
        </p:spPr>
        <p:txBody>
          <a:bodyPr/>
          <a:lstStyle/>
          <a:p>
            <a:r>
              <a:rPr lang="en-US" b="1" u="sng" smtClean="0"/>
              <a:t>Public Relations Methods</a:t>
            </a:r>
          </a:p>
          <a:p>
            <a:pPr>
              <a:buNone/>
            </a:pPr>
            <a:r>
              <a:rPr lang="en-US" smtClean="0"/>
              <a:t>a)Firms use a number of public relations methods to convey messages and to create the right attitudes, images, and opinions: news (or press) releases, feature articles, white papers, press conferences, event sponsorship, and employee relations.</a:t>
            </a:r>
          </a:p>
          <a:p>
            <a:pPr>
              <a:buNone/>
            </a:pPr>
            <a:r>
              <a:rPr lang="en-US" smtClean="0"/>
              <a:t>b)Public relations often becomes confused with publicity. Publicity is more narrowly defined to include the firm's activities designed to gain media attention through articles, editorials, or news stories.</a:t>
            </a:r>
          </a:p>
          <a:p>
            <a:r>
              <a:rPr lang="en-US" smtClean="0"/>
              <a:t>Although public relations activities are often seen as being more credible, they are often difficult for the firm to control.</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7</a:t>
            </a:fld>
            <a:endParaRPr lang="en-US" dirty="0"/>
          </a:p>
        </p:txBody>
      </p:sp>
      <p:pic>
        <p:nvPicPr>
          <p:cNvPr id="56322" name="Picture 2" descr="C:\Users\WIN7HPTOUCH64\Desktop\chp-3-the-business-of-product-management-17-728.jpg"/>
          <p:cNvPicPr>
            <a:picLocks noChangeAspect="1" noChangeArrowheads="1"/>
          </p:cNvPicPr>
          <p:nvPr/>
        </p:nvPicPr>
        <p:blipFill>
          <a:blip r:embed="rId2"/>
          <a:srcRect/>
          <a:stretch>
            <a:fillRect/>
          </a:stretch>
        </p:blipFill>
        <p:spPr bwMode="auto">
          <a:xfrm>
            <a:off x="1104900" y="349624"/>
            <a:ext cx="7764680" cy="6212541"/>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24118"/>
            <a:ext cx="7693029" cy="5752295"/>
          </a:xfrm>
        </p:spPr>
        <p:txBody>
          <a:bodyPr/>
          <a:lstStyle/>
          <a:p>
            <a:r>
              <a:rPr lang="en-US" sz="2000" b="1" smtClean="0"/>
              <a:t>There are a number of different methods used in public relations and publicity efforts</a:t>
            </a:r>
            <a:r>
              <a:rPr lang="en-US" sz="2000" smtClean="0"/>
              <a:t>:</a:t>
            </a:r>
          </a:p>
          <a:p>
            <a:pPr>
              <a:buNone/>
            </a:pPr>
            <a:r>
              <a:rPr lang="en-US" sz="2000" smtClean="0"/>
              <a:t>-</a:t>
            </a:r>
            <a:r>
              <a:rPr lang="en-US" sz="2000" b="1" smtClean="0">
                <a:solidFill>
                  <a:schemeClr val="accent6">
                    <a:lumMod val="50000"/>
                  </a:schemeClr>
                </a:solidFill>
              </a:rPr>
              <a:t>News (or Press) Releases </a:t>
            </a:r>
            <a:r>
              <a:rPr lang="en-US" sz="2000" smtClean="0"/>
              <a:t>A news release is a few pages of typewritten copy—typically fewer than 300 words—used to draw attention to a company event,product, or person affiliated with the firm. </a:t>
            </a:r>
          </a:p>
          <a:p>
            <a:pPr>
              <a:buNone/>
            </a:pPr>
            <a:r>
              <a:rPr lang="en-US" sz="2000" smtClean="0"/>
              <a:t>-</a:t>
            </a:r>
            <a:r>
              <a:rPr lang="en-US" sz="2000" b="1" smtClean="0">
                <a:solidFill>
                  <a:schemeClr val="accent6">
                    <a:lumMod val="50000"/>
                  </a:schemeClr>
                </a:solidFill>
              </a:rPr>
              <a:t>Feature Articles </a:t>
            </a:r>
            <a:r>
              <a:rPr lang="en-US" sz="2000" smtClean="0"/>
              <a:t>A feature article is a full-length story prepared for a specific purpose or target audience.</a:t>
            </a:r>
          </a:p>
          <a:p>
            <a:pPr>
              <a:buNone/>
            </a:pPr>
            <a:r>
              <a:rPr lang="en-US" sz="2000" smtClean="0"/>
              <a:t>-</a:t>
            </a:r>
            <a:r>
              <a:rPr lang="en-US" sz="2000" b="1" smtClean="0">
                <a:solidFill>
                  <a:schemeClr val="accent6">
                    <a:lumMod val="50000"/>
                  </a:schemeClr>
                </a:solidFill>
              </a:rPr>
              <a:t>White Papers </a:t>
            </a:r>
            <a:r>
              <a:rPr lang="en-US" sz="2000" smtClean="0"/>
              <a:t>White papers are similar to feature articles; however, they are more technical and focus on very specific topics of interest to the firm’s stakeholders.</a:t>
            </a:r>
          </a:p>
          <a:p>
            <a:pPr>
              <a:buNone/>
            </a:pPr>
            <a:r>
              <a:rPr lang="en-US" sz="2000" smtClean="0"/>
              <a:t>-</a:t>
            </a:r>
            <a:r>
              <a:rPr lang="en-US" sz="2000" b="1" smtClean="0">
                <a:solidFill>
                  <a:schemeClr val="accent6">
                    <a:lumMod val="50000"/>
                  </a:schemeClr>
                </a:solidFill>
              </a:rPr>
              <a:t>Press Conferences </a:t>
            </a:r>
            <a:r>
              <a:rPr lang="en-US" sz="2000" smtClean="0"/>
              <a:t>A press conference is a meeting with news media called to</a:t>
            </a:r>
            <a:r>
              <a:rPr lang="en-US" sz="2000" b="1" smtClean="0"/>
              <a:t> </a:t>
            </a:r>
            <a:r>
              <a:rPr lang="en-US" sz="2000" smtClean="0"/>
              <a:t>announce or respond to major events.</a:t>
            </a:r>
          </a:p>
          <a:p>
            <a:pPr>
              <a:buNone/>
            </a:pPr>
            <a:r>
              <a:rPr lang="en-US" sz="2000" smtClean="0"/>
              <a:t>-</a:t>
            </a:r>
            <a:r>
              <a:rPr lang="en-US" sz="2000" b="1" smtClean="0">
                <a:solidFill>
                  <a:schemeClr val="accent6">
                    <a:lumMod val="50000"/>
                  </a:schemeClr>
                </a:solidFill>
              </a:rPr>
              <a:t>Event Sponsorship </a:t>
            </a:r>
            <a:r>
              <a:rPr lang="en-US" sz="2000" smtClean="0"/>
              <a:t>Corporate sponsorship of major events has become an entire industry in itself.</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12376"/>
            <a:ext cx="7693029" cy="5564037"/>
          </a:xfrm>
        </p:spPr>
        <p:txBody>
          <a:bodyPr/>
          <a:lstStyle/>
          <a:p>
            <a:pPr>
              <a:buFontTx/>
              <a:buChar char="-"/>
            </a:pPr>
            <a:r>
              <a:rPr lang="en-US" b="1" smtClean="0">
                <a:solidFill>
                  <a:schemeClr val="accent6">
                    <a:lumMod val="50000"/>
                  </a:schemeClr>
                </a:solidFill>
              </a:rPr>
              <a:t>Product Placement</a:t>
            </a:r>
            <a:r>
              <a:rPr lang="en-US" i="1" smtClean="0"/>
              <a:t>, product placement </a:t>
            </a:r>
            <a:r>
              <a:rPr lang="en-US" smtClean="0"/>
              <a:t>in movies and television programs is a rapidly growing practice, especially among highly identifiable brands like computers, clothing, and automobiles.</a:t>
            </a:r>
          </a:p>
          <a:p>
            <a:pPr>
              <a:buNone/>
            </a:pPr>
            <a:r>
              <a:rPr lang="en-US" b="1" smtClean="0"/>
              <a:t>-</a:t>
            </a:r>
            <a:r>
              <a:rPr lang="en-US" b="1" smtClean="0">
                <a:solidFill>
                  <a:schemeClr val="accent6">
                    <a:lumMod val="50000"/>
                  </a:schemeClr>
                </a:solidFill>
              </a:rPr>
              <a:t>Employee Relations </a:t>
            </a:r>
            <a:r>
              <a:rPr lang="en-US" smtClean="0"/>
              <a:t>Employee relations are every bit as important as public and investor relations. Employee relations activities provide organizational support for employees with respect to their jobs and lives</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95082"/>
            <a:ext cx="7693029" cy="4981331"/>
          </a:xfrm>
        </p:spPr>
        <p:txBody>
          <a:bodyPr/>
          <a:lstStyle/>
          <a:p>
            <a:r>
              <a:rPr lang="en-US" i="1" smtClean="0"/>
              <a:t>Personal selling</a:t>
            </a:r>
            <a:r>
              <a:rPr lang="en-US" smtClean="0"/>
              <a:t> is paid personal communication that attempts to inform customers about products and persuade them to purchase those products.</a:t>
            </a:r>
          </a:p>
          <a:p>
            <a:r>
              <a:rPr lang="en-US" smtClean="0"/>
              <a:t>Compared to other types of promotion, personal selling is the most precise form of communication because it assures companies that they are in direct contact with an excellent prospect.</a:t>
            </a:r>
          </a:p>
          <a:p>
            <a:r>
              <a:rPr lang="en-US" smtClean="0"/>
              <a:t>The most serious drawback of personal selling is the cost per contact.</a:t>
            </a:r>
          </a:p>
          <a:p>
            <a:r>
              <a:rPr lang="en-US" smtClean="0"/>
              <a:t>Because firms depend on repeat sales and ongoing customer relationships, personal selling activities must include elements of customer service and marketing research.</a:t>
            </a:r>
          </a:p>
          <a:p>
            <a:endParaRPr lang="en-US"/>
          </a:p>
        </p:txBody>
      </p:sp>
      <p:sp>
        <p:nvSpPr>
          <p:cNvPr id="3" name="Title 2"/>
          <p:cNvSpPr>
            <a:spLocks noGrp="1"/>
          </p:cNvSpPr>
          <p:nvPr>
            <p:ph type="title"/>
          </p:nvPr>
        </p:nvSpPr>
        <p:spPr>
          <a:xfrm>
            <a:off x="1302808" y="0"/>
            <a:ext cx="7556500" cy="1138518"/>
          </a:xfrm>
        </p:spPr>
        <p:txBody>
          <a:bodyPr/>
          <a:lstStyle/>
          <a:p>
            <a:pPr algn="ctr"/>
            <a:r>
              <a:rPr lang="en-US" b="1" smtClean="0">
                <a:solidFill>
                  <a:srgbClr val="663300"/>
                </a:solidFill>
              </a:rPr>
              <a:t>3-Personal Selling and Sales Management</a:t>
            </a:r>
            <a:endParaRPr lang="en-US" b="1">
              <a:solidFill>
                <a:srgbClr val="663300"/>
              </a:solidFill>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694" y="143436"/>
            <a:ext cx="7910609" cy="5832978"/>
          </a:xfrm>
        </p:spPr>
        <p:txBody>
          <a:bodyPr/>
          <a:lstStyle/>
          <a:p>
            <a:r>
              <a:rPr lang="en-US" b="1" u="sng" smtClean="0">
                <a:solidFill>
                  <a:srgbClr val="339933"/>
                </a:solidFill>
              </a:rPr>
              <a:t>The Sales Management Process:</a:t>
            </a:r>
          </a:p>
          <a:p>
            <a:pPr>
              <a:buNone/>
            </a:pPr>
            <a:r>
              <a:rPr lang="en-US" b="1" smtClean="0">
                <a:solidFill>
                  <a:srgbClr val="7030A0"/>
                </a:solidFill>
              </a:rPr>
              <a:t>a)Developing Sales Force Objectives</a:t>
            </a:r>
            <a:r>
              <a:rPr lang="en-US" smtClean="0"/>
              <a:t>—objectives must be fully integrated with the objectives and activities of other promotional elements.</a:t>
            </a:r>
          </a:p>
          <a:p>
            <a:pPr>
              <a:buNone/>
            </a:pPr>
            <a:r>
              <a:rPr lang="en-US" b="1" smtClean="0">
                <a:solidFill>
                  <a:srgbClr val="7030A0"/>
                </a:solidFill>
              </a:rPr>
              <a:t>b)Determining Sales Force Size</a:t>
            </a:r>
            <a:r>
              <a:rPr lang="en-US" smtClean="0"/>
              <a:t>—size is a function of many variables, including the type of salespeople used, specific sales objectives, and the importance of personal selling within the IMC program.</a:t>
            </a:r>
          </a:p>
          <a:p>
            <a:pPr>
              <a:buNone/>
            </a:pPr>
            <a:r>
              <a:rPr lang="en-US" b="1" smtClean="0">
                <a:solidFill>
                  <a:srgbClr val="7030A0"/>
                </a:solidFill>
              </a:rPr>
              <a:t>c)Recruiting and Training Salespeople</a:t>
            </a:r>
            <a:r>
              <a:rPr lang="en-US" smtClean="0"/>
              <a:t>—should be a continuous activity as firms must ensure that new salespeople are consistently available to sustain the sales program.</a:t>
            </a:r>
          </a:p>
          <a:p>
            <a:pPr>
              <a:buNone/>
            </a:pPr>
            <a:r>
              <a:rPr lang="en-US" b="1" smtClean="0">
                <a:solidFill>
                  <a:srgbClr val="7030A0"/>
                </a:solidFill>
              </a:rPr>
              <a:t>d)Controlling and Evaluating the Sales Force</a:t>
            </a:r>
            <a:r>
              <a:rPr lang="en-US" smtClean="0"/>
              <a:t>—requires a comparison of sales objectives with actual sales performance. [Exhibit 6.12]</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Sales Force Compensation Methods (</a:t>
            </a:r>
            <a:r>
              <a:rPr lang="en-US">
                <a:ln>
                  <a:noFill/>
                </a:ln>
                <a:latin typeface="Rockwell" charset="0"/>
                <a:ea typeface="ＭＳ Ｐゴシック" charset="0"/>
                <a:cs typeface="ＭＳ Ｐゴシック" charset="0"/>
              </a:rPr>
              <a:t>Exhibit </a:t>
            </a:r>
            <a:r>
              <a:rPr lang="en-US" smtClean="0">
                <a:ln>
                  <a:noFill/>
                </a:ln>
                <a:latin typeface="Rockwell" charset="0"/>
                <a:ea typeface="ＭＳ Ｐゴシック" charset="0"/>
                <a:cs typeface="ＭＳ Ｐゴシック" charset="0"/>
              </a:rPr>
              <a:t>6.13)</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74</a:t>
            </a:fld>
            <a:endParaRPr lang="en-US" dirty="0"/>
          </a:p>
        </p:txBody>
      </p:sp>
      <p:pic>
        <p:nvPicPr>
          <p:cNvPr id="10242" name="Picture 2"/>
          <p:cNvPicPr>
            <a:picLocks noChangeAspect="1" noChangeArrowheads="1"/>
          </p:cNvPicPr>
          <p:nvPr/>
        </p:nvPicPr>
        <p:blipFill>
          <a:blip r:embed="rId2"/>
          <a:srcRect/>
          <a:stretch>
            <a:fillRect/>
          </a:stretch>
        </p:blipFill>
        <p:spPr bwMode="auto">
          <a:xfrm>
            <a:off x="1436255" y="1907308"/>
            <a:ext cx="7165550" cy="3939309"/>
          </a:xfrm>
          <a:prstGeom prst="rect">
            <a:avLst/>
          </a:prstGeom>
          <a:noFill/>
          <a:ln w="9525">
            <a:noFill/>
            <a:miter lim="800000"/>
            <a:headEnd/>
            <a:tailEnd/>
          </a:ln>
          <a:effectLst/>
        </p:spPr>
      </p:pic>
    </p:spTree>
    <p:extLst>
      <p:ext uri="{BB962C8B-B14F-4D97-AF65-F5344CB8AC3E}">
        <p14:creationId xmlns:p14="http://schemas.microsoft.com/office/powerpoint/2010/main" val="18599720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554" y="851648"/>
            <a:ext cx="7874750" cy="5124766"/>
          </a:xfrm>
        </p:spPr>
        <p:txBody>
          <a:bodyPr/>
          <a:lstStyle/>
          <a:p>
            <a:r>
              <a:rPr lang="en-US" i="1" smtClean="0"/>
              <a:t>Sales promotion</a:t>
            </a:r>
            <a:r>
              <a:rPr lang="en-US" smtClean="0"/>
              <a:t> involves activities that create buyer incentives to purchase a product, or that add value for the buyer or the trade.</a:t>
            </a:r>
          </a:p>
          <a:p>
            <a:r>
              <a:rPr lang="en-US" smtClean="0"/>
              <a:t>Sales promotion activities account for the bulk of promotional spending in many firms.</a:t>
            </a:r>
          </a:p>
          <a:p>
            <a:r>
              <a:rPr lang="en-US" b="1" u="sng" smtClean="0">
                <a:solidFill>
                  <a:srgbClr val="FF33CC"/>
                </a:solidFill>
              </a:rPr>
              <a:t>Consumer Sales Promotion</a:t>
            </a:r>
          </a:p>
          <a:p>
            <a:pPr>
              <a:buNone/>
            </a:pPr>
            <a:r>
              <a:rPr lang="en-US" b="1" smtClean="0">
                <a:solidFill>
                  <a:schemeClr val="accent4">
                    <a:lumMod val="50000"/>
                  </a:schemeClr>
                </a:solidFill>
              </a:rPr>
              <a:t>a)</a:t>
            </a:r>
            <a:r>
              <a:rPr lang="en-US" b="1" i="1" smtClean="0">
                <a:solidFill>
                  <a:schemeClr val="accent4">
                    <a:lumMod val="50000"/>
                  </a:schemeClr>
                </a:solidFill>
              </a:rPr>
              <a:t>Coupons</a:t>
            </a:r>
            <a:r>
              <a:rPr lang="en-US" smtClean="0"/>
              <a:t> are used to reduce the price of a product and encourage customers to try new or established brands. [Exhibit 6.13]</a:t>
            </a:r>
          </a:p>
          <a:p>
            <a:pPr>
              <a:buNone/>
            </a:pPr>
            <a:r>
              <a:rPr lang="en-US" b="1" smtClean="0">
                <a:solidFill>
                  <a:schemeClr val="accent4">
                    <a:lumMod val="50000"/>
                  </a:schemeClr>
                </a:solidFill>
              </a:rPr>
              <a:t>b)</a:t>
            </a:r>
            <a:r>
              <a:rPr lang="en-US" b="1" i="1" smtClean="0">
                <a:solidFill>
                  <a:schemeClr val="accent4">
                    <a:lumMod val="50000"/>
                  </a:schemeClr>
                </a:solidFill>
              </a:rPr>
              <a:t>Rebates</a:t>
            </a:r>
            <a:r>
              <a:rPr lang="en-US" smtClean="0"/>
              <a:t> are similar to coupons except that they require much more effort on the consumer's part to obtain the price reduction. Most firms prefer rebates to coupons.</a:t>
            </a:r>
          </a:p>
          <a:p>
            <a:endParaRPr lang="en-US"/>
          </a:p>
        </p:txBody>
      </p:sp>
      <p:sp>
        <p:nvSpPr>
          <p:cNvPr id="3" name="Title 2"/>
          <p:cNvSpPr>
            <a:spLocks noGrp="1"/>
          </p:cNvSpPr>
          <p:nvPr>
            <p:ph type="title"/>
          </p:nvPr>
        </p:nvSpPr>
        <p:spPr>
          <a:xfrm>
            <a:off x="1302808" y="179388"/>
            <a:ext cx="7556500" cy="672259"/>
          </a:xfrm>
        </p:spPr>
        <p:txBody>
          <a:bodyPr/>
          <a:lstStyle/>
          <a:p>
            <a:pPr algn="ctr"/>
            <a:r>
              <a:rPr lang="en-US" b="1" smtClean="0">
                <a:solidFill>
                  <a:srgbClr val="86311B"/>
                </a:solidFill>
              </a:rPr>
              <a:t>4-Sales Promotion</a:t>
            </a:r>
            <a:endParaRPr lang="en-US" b="1">
              <a:solidFill>
                <a:srgbClr val="86311B"/>
              </a:solidFill>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33082"/>
            <a:ext cx="7693029" cy="5743331"/>
          </a:xfrm>
        </p:spPr>
        <p:txBody>
          <a:bodyPr/>
          <a:lstStyle/>
          <a:p>
            <a:pPr>
              <a:buNone/>
            </a:pPr>
            <a:r>
              <a:rPr lang="en-US" b="1" smtClean="0">
                <a:solidFill>
                  <a:schemeClr val="accent4">
                    <a:lumMod val="50000"/>
                  </a:schemeClr>
                </a:solidFill>
              </a:rPr>
              <a:t>e)Samples</a:t>
            </a:r>
            <a:r>
              <a:rPr lang="en-US" smtClean="0"/>
              <a:t> stimulate trial of a product, increase volume in the early stages of the product's life cycle, and encourage consumers to actively search for a product.</a:t>
            </a:r>
          </a:p>
          <a:p>
            <a:pPr>
              <a:buNone/>
            </a:pPr>
            <a:r>
              <a:rPr lang="en-US" b="1" smtClean="0">
                <a:solidFill>
                  <a:schemeClr val="accent4">
                    <a:lumMod val="50000"/>
                  </a:schemeClr>
                </a:solidFill>
              </a:rPr>
              <a:t>f)</a:t>
            </a:r>
            <a:r>
              <a:rPr lang="en-US" b="1" i="1" smtClean="0">
                <a:solidFill>
                  <a:schemeClr val="accent4">
                    <a:lumMod val="50000"/>
                  </a:schemeClr>
                </a:solidFill>
              </a:rPr>
              <a:t>Loyalty programs</a:t>
            </a:r>
            <a:r>
              <a:rPr lang="en-US" b="1" smtClean="0">
                <a:solidFill>
                  <a:schemeClr val="accent4">
                    <a:lumMod val="50000"/>
                  </a:schemeClr>
                </a:solidFill>
              </a:rPr>
              <a:t> </a:t>
            </a:r>
            <a:r>
              <a:rPr lang="en-US" smtClean="0"/>
              <a:t>reward loyal customers who engage in repeat purchases.</a:t>
            </a:r>
          </a:p>
          <a:p>
            <a:pPr>
              <a:buNone/>
            </a:pPr>
            <a:r>
              <a:rPr lang="en-US" b="1" smtClean="0">
                <a:solidFill>
                  <a:schemeClr val="accent4">
                    <a:lumMod val="50000"/>
                  </a:schemeClr>
                </a:solidFill>
              </a:rPr>
              <a:t>i)</a:t>
            </a:r>
            <a:r>
              <a:rPr lang="en-US" b="1" i="1" smtClean="0">
                <a:solidFill>
                  <a:schemeClr val="accent4">
                    <a:lumMod val="50000"/>
                  </a:schemeClr>
                </a:solidFill>
              </a:rPr>
              <a:t>Point-of-purchase (POP) promotion</a:t>
            </a:r>
            <a:r>
              <a:rPr lang="en-US" b="1" smtClean="0">
                <a:solidFill>
                  <a:schemeClr val="accent4">
                    <a:lumMod val="50000"/>
                  </a:schemeClr>
                </a:solidFill>
              </a:rPr>
              <a:t> </a:t>
            </a:r>
            <a:r>
              <a:rPr lang="en-US" smtClean="0"/>
              <a:t>includes displays, counter pieces, display racks, or self-service cartons that are designed to build traffic, advertise a product, or induce impulse purchases.</a:t>
            </a:r>
          </a:p>
          <a:p>
            <a:pPr>
              <a:buNone/>
            </a:pPr>
            <a:r>
              <a:rPr lang="en-US" b="1" smtClean="0">
                <a:solidFill>
                  <a:schemeClr val="accent4">
                    <a:lumMod val="50000"/>
                  </a:schemeClr>
                </a:solidFill>
              </a:rPr>
              <a:t>k)</a:t>
            </a:r>
            <a:r>
              <a:rPr lang="en-US" b="1" i="1" smtClean="0">
                <a:solidFill>
                  <a:schemeClr val="accent4">
                    <a:lumMod val="50000"/>
                  </a:schemeClr>
                </a:solidFill>
              </a:rPr>
              <a:t>Premium</a:t>
            </a:r>
            <a:r>
              <a:rPr lang="en-US" i="1" smtClean="0"/>
              <a:t>s</a:t>
            </a:r>
            <a:r>
              <a:rPr lang="en-US" smtClean="0"/>
              <a:t> are items offered free or at a minimum cost as a bonus for purchasing a product.</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31694"/>
            <a:ext cx="7693029" cy="5644719"/>
          </a:xfrm>
        </p:spPr>
        <p:txBody>
          <a:bodyPr/>
          <a:lstStyle/>
          <a:p>
            <a:pPr>
              <a:buNone/>
            </a:pPr>
            <a:r>
              <a:rPr lang="en-US" b="1" i="1" smtClean="0">
                <a:solidFill>
                  <a:schemeClr val="accent4">
                    <a:lumMod val="50000"/>
                  </a:schemeClr>
                </a:solidFill>
              </a:rPr>
              <a:t>h)Contests and sweepstakes</a:t>
            </a:r>
            <a:r>
              <a:rPr lang="en-US" b="1" smtClean="0">
                <a:solidFill>
                  <a:schemeClr val="accent4">
                    <a:lumMod val="50000"/>
                  </a:schemeClr>
                </a:solidFill>
              </a:rPr>
              <a:t> </a:t>
            </a:r>
            <a:r>
              <a:rPr lang="en-US" smtClean="0"/>
              <a:t>encourage potential consumers to compete for prizes or try their luck by submitting their names in a drawing for prizes.</a:t>
            </a:r>
          </a:p>
          <a:p>
            <a:pPr>
              <a:buNone/>
            </a:pPr>
            <a:r>
              <a:rPr lang="en-US" b="1" smtClean="0">
                <a:solidFill>
                  <a:schemeClr val="accent4">
                    <a:lumMod val="50000"/>
                  </a:schemeClr>
                </a:solidFill>
              </a:rPr>
              <a:t>q)</a:t>
            </a:r>
            <a:r>
              <a:rPr lang="en-US" b="1" i="1" smtClean="0">
                <a:solidFill>
                  <a:schemeClr val="accent4">
                    <a:lumMod val="50000"/>
                  </a:schemeClr>
                </a:solidFill>
              </a:rPr>
              <a:t>Direct mail</a:t>
            </a:r>
            <a:r>
              <a:rPr lang="en-US" smtClean="0"/>
              <a:t>, which includes catalog marketing and other printed material mailed to individual consumers, is a unique category because it incorporates elements of advertising, sales promotion, and distribution into a coordinated effort to induce customers to buy.</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42048"/>
            <a:ext cx="7693029" cy="5734366"/>
          </a:xfrm>
        </p:spPr>
        <p:txBody>
          <a:bodyPr/>
          <a:lstStyle/>
          <a:p>
            <a:r>
              <a:rPr lang="en-US" b="1" u="sng" smtClean="0">
                <a:solidFill>
                  <a:srgbClr val="FF33CC"/>
                </a:solidFill>
              </a:rPr>
              <a:t>Business (Trade) Sales Promotion;</a:t>
            </a:r>
          </a:p>
          <a:p>
            <a:pPr>
              <a:buNone/>
            </a:pPr>
            <a:r>
              <a:rPr lang="en-US" b="1" smtClean="0">
                <a:solidFill>
                  <a:schemeClr val="accent4">
                    <a:lumMod val="50000"/>
                  </a:schemeClr>
                </a:solidFill>
              </a:rPr>
              <a:t>a)</a:t>
            </a:r>
            <a:r>
              <a:rPr lang="en-US" b="1" i="1" smtClean="0">
                <a:solidFill>
                  <a:schemeClr val="accent4">
                    <a:lumMod val="50000"/>
                  </a:schemeClr>
                </a:solidFill>
              </a:rPr>
              <a:t>Trade allowances</a:t>
            </a:r>
            <a:r>
              <a:rPr lang="en-US" b="1" smtClean="0">
                <a:solidFill>
                  <a:schemeClr val="accent4">
                    <a:lumMod val="50000"/>
                  </a:schemeClr>
                </a:solidFill>
              </a:rPr>
              <a:t> </a:t>
            </a:r>
            <a:r>
              <a:rPr lang="en-US" smtClean="0"/>
              <a:t>include both merchandise and price allowances for bulk buying or for special promotional considerations.</a:t>
            </a:r>
          </a:p>
          <a:p>
            <a:pPr>
              <a:buNone/>
            </a:pPr>
            <a:r>
              <a:rPr lang="en-US" b="1" smtClean="0">
                <a:solidFill>
                  <a:schemeClr val="accent4">
                    <a:lumMod val="50000"/>
                  </a:schemeClr>
                </a:solidFill>
              </a:rPr>
              <a:t>b)</a:t>
            </a:r>
            <a:r>
              <a:rPr lang="en-US" b="1" i="1" smtClean="0">
                <a:solidFill>
                  <a:schemeClr val="accent4">
                    <a:lumMod val="50000"/>
                  </a:schemeClr>
                </a:solidFill>
              </a:rPr>
              <a:t>Free merchandise</a:t>
            </a:r>
            <a:r>
              <a:rPr lang="en-US" b="1" smtClean="0">
                <a:solidFill>
                  <a:schemeClr val="accent4">
                    <a:lumMod val="50000"/>
                  </a:schemeClr>
                </a:solidFill>
              </a:rPr>
              <a:t> </a:t>
            </a:r>
            <a:r>
              <a:rPr lang="en-US" smtClean="0"/>
              <a:t>is sometimes offered to intermediaries instead of quantity discounts.</a:t>
            </a:r>
          </a:p>
          <a:p>
            <a:pPr>
              <a:buNone/>
            </a:pPr>
            <a:r>
              <a:rPr lang="en-US" b="1" smtClean="0">
                <a:solidFill>
                  <a:schemeClr val="accent4">
                    <a:lumMod val="50000"/>
                  </a:schemeClr>
                </a:solidFill>
              </a:rPr>
              <a:t>c)</a:t>
            </a:r>
            <a:r>
              <a:rPr lang="en-US" b="1" i="1" smtClean="0">
                <a:solidFill>
                  <a:schemeClr val="accent4">
                    <a:lumMod val="50000"/>
                  </a:schemeClr>
                </a:solidFill>
              </a:rPr>
              <a:t>Cooperative advertisi</a:t>
            </a:r>
            <a:r>
              <a:rPr lang="en-US" i="1" smtClean="0"/>
              <a:t>ng</a:t>
            </a:r>
            <a:r>
              <a:rPr lang="en-US" smtClean="0"/>
              <a:t> is an arrangement where a manufacturer agrees to pay a certain amount of an intermediary's media cost for advertising the manufacturer's products.</a:t>
            </a:r>
          </a:p>
          <a:p>
            <a:pPr>
              <a:buNone/>
            </a:pPr>
            <a:r>
              <a:rPr lang="en-US" b="1" smtClean="0">
                <a:solidFill>
                  <a:schemeClr val="accent4">
                    <a:lumMod val="50000"/>
                  </a:schemeClr>
                </a:solidFill>
              </a:rPr>
              <a:t>d)</a:t>
            </a:r>
            <a:r>
              <a:rPr lang="en-US" b="1" i="1" smtClean="0">
                <a:solidFill>
                  <a:schemeClr val="accent4">
                    <a:lumMod val="50000"/>
                  </a:schemeClr>
                </a:solidFill>
              </a:rPr>
              <a:t>Training assistance and sales incentives</a:t>
            </a:r>
            <a:r>
              <a:rPr lang="en-US" b="1" smtClean="0">
                <a:solidFill>
                  <a:schemeClr val="accent4">
                    <a:lumMod val="50000"/>
                  </a:schemeClr>
                </a:solidFill>
              </a:rPr>
              <a:t> </a:t>
            </a:r>
            <a:r>
              <a:rPr lang="en-US" smtClean="0"/>
              <a:t>are sometimes offered to intermediaries. Sales incentives come in two general forms: push money and sales contests.</a:t>
            </a:r>
          </a:p>
          <a:p>
            <a:pPr>
              <a:buNone/>
            </a:pPr>
            <a:endParaRPr lang="en-US" b="1" u="sng">
              <a:solidFill>
                <a:srgbClr val="FF33CC"/>
              </a:solidFill>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78</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4"/>
          <p:cNvSpPr>
            <a:spLocks noGrp="1"/>
          </p:cNvSpPr>
          <p:nvPr>
            <p:ph idx="1"/>
          </p:nvPr>
        </p:nvSpPr>
        <p:spPr>
          <a:xfrm>
            <a:off x="1311274" y="941294"/>
            <a:ext cx="7693029" cy="5035119"/>
          </a:xfrm>
        </p:spPr>
        <p:txBody>
          <a:bodyPr/>
          <a:lstStyle/>
          <a:p>
            <a:pPr eaLnBrk="1" hangingPunct="1"/>
            <a:r>
              <a:rPr lang="en-US" smtClean="0"/>
              <a:t>Most firms sell a variety of products to fulfill a variety of different needs.</a:t>
            </a:r>
          </a:p>
          <a:p>
            <a:pPr eaLnBrk="1" hangingPunct="1"/>
            <a:r>
              <a:rPr lang="en-US" smtClean="0"/>
              <a:t>The products sold by a firm can be described with respect to :</a:t>
            </a:r>
          </a:p>
          <a:p>
            <a:pPr eaLnBrk="1" hangingPunct="1">
              <a:buNone/>
            </a:pPr>
            <a:r>
              <a:rPr lang="en-US" smtClean="0">
                <a:ln>
                  <a:noFill/>
                </a:ln>
                <a:latin typeface="Rockwell" charset="0"/>
                <a:ea typeface="ＭＳ Ｐゴシック" charset="0"/>
                <a:cs typeface="ＭＳ Ｐゴシック" charset="0"/>
              </a:rPr>
              <a:t>1- Product </a:t>
            </a:r>
            <a:r>
              <a:rPr lang="en-US" dirty="0">
                <a:ln>
                  <a:noFill/>
                </a:ln>
                <a:latin typeface="Rockwell" charset="0"/>
                <a:ea typeface="ＭＳ Ｐゴシック" charset="0"/>
                <a:cs typeface="ＭＳ Ｐゴシック" charset="0"/>
              </a:rPr>
              <a:t>Line</a:t>
            </a:r>
          </a:p>
          <a:p>
            <a:pPr lvl="1" eaLnBrk="1" hangingPunct="1"/>
            <a:r>
              <a:rPr lang="en-US" dirty="0">
                <a:ln>
                  <a:noFill/>
                </a:ln>
                <a:latin typeface="Rockwell" charset="0"/>
                <a:ea typeface="ＭＳ Ｐゴシック" charset="0"/>
              </a:rPr>
              <a:t>A group of closely related product items</a:t>
            </a:r>
          </a:p>
          <a:p>
            <a:pPr eaLnBrk="1" hangingPunct="1">
              <a:buNone/>
            </a:pPr>
            <a:r>
              <a:rPr lang="en-US" smtClean="0">
                <a:ln>
                  <a:noFill/>
                </a:ln>
                <a:latin typeface="Rockwell" charset="0"/>
                <a:ea typeface="ＭＳ Ｐゴシック" charset="0"/>
                <a:cs typeface="ＭＳ Ｐゴシック" charset="0"/>
              </a:rPr>
              <a:t>2-Product </a:t>
            </a:r>
            <a:r>
              <a:rPr lang="en-US" dirty="0">
                <a:ln>
                  <a:noFill/>
                </a:ln>
                <a:latin typeface="Rockwell" charset="0"/>
                <a:ea typeface="ＭＳ Ｐゴシック" charset="0"/>
                <a:cs typeface="ＭＳ Ｐゴシック" charset="0"/>
              </a:rPr>
              <a:t>Mix or Portfolio</a:t>
            </a:r>
          </a:p>
          <a:p>
            <a:pPr lvl="1" eaLnBrk="1" hangingPunct="1"/>
            <a:r>
              <a:rPr lang="en-US" dirty="0">
                <a:ln>
                  <a:noFill/>
                </a:ln>
                <a:latin typeface="Rockwell" charset="0"/>
                <a:ea typeface="ＭＳ Ｐゴシック" charset="0"/>
              </a:rPr>
              <a:t>The total group of products offered by </a:t>
            </a:r>
            <a:r>
              <a:rPr lang="en-US">
                <a:ln>
                  <a:noFill/>
                </a:ln>
                <a:latin typeface="Rockwell" charset="0"/>
                <a:ea typeface="ＭＳ Ｐゴシック" charset="0"/>
              </a:rPr>
              <a:t>the </a:t>
            </a:r>
            <a:r>
              <a:rPr lang="en-US" smtClean="0">
                <a:ln>
                  <a:noFill/>
                </a:ln>
                <a:latin typeface="Rockwell" charset="0"/>
                <a:ea typeface="ＭＳ Ｐゴシック" charset="0"/>
              </a:rPr>
              <a:t>firm</a:t>
            </a:r>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61906"/>
          </a:xfrm>
        </p:spPr>
        <p:txBody>
          <a:bodyPr>
            <a:noAutofit/>
          </a:bodyPr>
          <a:lstStyle/>
          <a:p>
            <a:pPr eaLnBrk="1" hangingPunct="1"/>
            <a:r>
              <a:rPr lang="en-US" b="1" dirty="0">
                <a:ln>
                  <a:noFill/>
                </a:ln>
                <a:effectLst/>
                <a:latin typeface="Rockwell" charset="0"/>
                <a:ea typeface="ＭＳ Ｐゴシック" charset="0"/>
                <a:cs typeface="ＭＳ Ｐゴシック" charset="0"/>
              </a:rPr>
              <a:t>The Product Portfolio</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extLst>
      <p:ext uri="{BB962C8B-B14F-4D97-AF65-F5344CB8AC3E}">
        <p14:creationId xmlns:p14="http://schemas.microsoft.com/office/powerpoint/2010/main" val="466122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505FE01-04CB-2D4A-A805-1B10FA7DE977}" type="slidenum">
              <a:rPr lang="en-US" smtClean="0"/>
              <a:pPr/>
              <a:t>9</a:t>
            </a:fld>
            <a:endParaRPr lang="en-US" dirty="0"/>
          </a:p>
        </p:txBody>
      </p:sp>
      <p:pic>
        <p:nvPicPr>
          <p:cNvPr id="57346" name="Picture 2" descr="Product Mixes and Product Lines Source: Courtesy of P. Gayle Fuguitt, Marketing Research Director, Big “G” Division, Gener..."/>
          <p:cNvPicPr>
            <a:picLocks noChangeAspect="1" noChangeArrowheads="1"/>
          </p:cNvPicPr>
          <p:nvPr/>
        </p:nvPicPr>
        <p:blipFill>
          <a:blip r:embed="rId2"/>
          <a:srcRect/>
          <a:stretch>
            <a:fillRect/>
          </a:stretch>
        </p:blipFill>
        <p:spPr bwMode="auto">
          <a:xfrm>
            <a:off x="995083" y="421341"/>
            <a:ext cx="7874498" cy="5900084"/>
          </a:xfrm>
          <a:prstGeom prst="rect">
            <a:avLst/>
          </a:prstGeom>
          <a:noFill/>
        </p:spPr>
      </p:pic>
    </p:spTree>
  </p:cSld>
  <p:clrMapOvr>
    <a:masterClrMapping/>
  </p:clrMapOvr>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Advantage.thmx</Template>
  <TotalTime>2061</TotalTime>
  <Words>5113</Words>
  <Application>Microsoft Office PowerPoint</Application>
  <PresentationFormat>On-screen Show (4:3)</PresentationFormat>
  <Paragraphs>413</Paragraphs>
  <Slides>78</Slides>
  <Notes>0</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Cengage</vt:lpstr>
      <vt:lpstr>1_Cengage</vt:lpstr>
      <vt:lpstr>The Marketing Program</vt:lpstr>
      <vt:lpstr>Introduction</vt:lpstr>
      <vt:lpstr>PowerPoint Presentation</vt:lpstr>
      <vt:lpstr>The product Portfolio</vt:lpstr>
      <vt:lpstr>PowerPoint Presentation</vt:lpstr>
      <vt:lpstr>PowerPoint Presentation</vt:lpstr>
      <vt:lpstr>PowerPoint Presentation</vt:lpstr>
      <vt:lpstr>The Product Portfolio</vt:lpstr>
      <vt:lpstr>PowerPoint Presentation</vt:lpstr>
      <vt:lpstr>PowerPoint Presentation</vt:lpstr>
      <vt:lpstr>Decisions regarding product lines and product mixes are important strategic considerations for most firms: </vt:lpstr>
      <vt:lpstr>Potential Benefits of Offering a Large Portfolio of Product</vt:lpstr>
      <vt:lpstr>The Challenges of Service Products</vt:lpstr>
      <vt:lpstr>PowerPoint Presentation</vt:lpstr>
      <vt:lpstr>PowerPoint Presentation</vt:lpstr>
      <vt:lpstr>Developing New Products</vt:lpstr>
      <vt:lpstr>Six Strategic Options for Newness of  Product</vt:lpstr>
      <vt:lpstr>PowerPoint Presentation</vt:lpstr>
      <vt:lpstr>Five typical stages of the new product development process are: </vt:lpstr>
      <vt:lpstr>PowerPoint Presentation</vt:lpstr>
      <vt:lpstr>PowerPoint Presentation</vt:lpstr>
      <vt:lpstr>Pricing Strategy</vt:lpstr>
      <vt:lpstr>Key Issues in Pricing Strategy </vt:lpstr>
      <vt:lpstr>1-The Firm's Cost Structure</vt:lpstr>
      <vt:lpstr>PowerPoint Presentation</vt:lpstr>
      <vt:lpstr>2-Perceived Value</vt:lpstr>
      <vt:lpstr>3-The Price/Revenue Relationship</vt:lpstr>
      <vt:lpstr>PowerPoint Presentation</vt:lpstr>
      <vt:lpstr>4-Pricing Objectives [Exhibit 6.4]</vt:lpstr>
      <vt:lpstr>5-Price Elasticity</vt:lpstr>
      <vt:lpstr>Situations That Increase Price Sensitivity</vt:lpstr>
      <vt:lpstr>Price Elasticity of Demand (1 of 2)</vt:lpstr>
      <vt:lpstr>Situations That Decrease Price Sensitivity</vt:lpstr>
      <vt:lpstr>Pricing Service Products</vt:lpstr>
      <vt:lpstr>PowerPoint Presentation</vt:lpstr>
      <vt:lpstr>Yield Management for a Hypothetical Hotel</vt:lpstr>
      <vt:lpstr>Base Pricing Strategies</vt:lpstr>
      <vt:lpstr>PowerPoint Presentation</vt:lpstr>
      <vt:lpstr>Adjusting Prices in Consumer Markets</vt:lpstr>
      <vt:lpstr>Adjusting Prices in Business Markets</vt:lpstr>
      <vt:lpstr>Supply Chain Strategy</vt:lpstr>
      <vt:lpstr>PowerPoint Presentation</vt:lpstr>
      <vt:lpstr>PowerPoint Presentation</vt:lpstr>
      <vt:lpstr>PowerPoint Presentation</vt:lpstr>
      <vt:lpstr>PowerPoint Presentation</vt:lpstr>
      <vt:lpstr>Strategic Supply Chain Issues</vt:lpstr>
      <vt:lpstr>Marketing Channel Functions</vt:lpstr>
      <vt:lpstr>PowerPoint Presentation</vt:lpstr>
      <vt:lpstr>PowerPoint Presentation</vt:lpstr>
      <vt:lpstr>Marketing Channel Structure </vt:lpstr>
      <vt:lpstr>PowerPoint Presentation</vt:lpstr>
      <vt:lpstr>PowerPoint Presentation</vt:lpstr>
      <vt:lpstr>Trends in Supply Chain Strategy</vt:lpstr>
      <vt:lpstr>1-Technological Improvements </vt:lpstr>
      <vt:lpstr>2-Outsourcing Channel Functions </vt:lpstr>
      <vt:lpstr>The Trend in Outsourcing</vt:lpstr>
      <vt:lpstr>3-Growth of Non-Traditional Channels </vt:lpstr>
      <vt:lpstr>PowerPoint Presentation</vt:lpstr>
      <vt:lpstr>Integrated Marketing Communications</vt:lpstr>
      <vt:lpstr>Components of IMC Strategy (Exhibit 6.9)</vt:lpstr>
      <vt:lpstr>Strategic Issues in Integrated Marketing Communications</vt:lpstr>
      <vt:lpstr>PowerPoint Presentation</vt:lpstr>
      <vt:lpstr>PowerPoint Presentation</vt:lpstr>
      <vt:lpstr>1-Advertising</vt:lpstr>
      <vt:lpstr>Change in U.S. Measured Ad Spending, 2010-2011 (Exhibit 6.10)</vt:lpstr>
      <vt:lpstr>Internet Ad Revenues by Advertising Format, 2011 (Exhibit 6.11)</vt:lpstr>
      <vt:lpstr>PowerPoint Presentation</vt:lpstr>
      <vt:lpstr>2-Public Relations</vt:lpstr>
      <vt:lpstr>PowerPoint Presentation</vt:lpstr>
      <vt:lpstr>PowerPoint Presentation</vt:lpstr>
      <vt:lpstr>PowerPoint Presentation</vt:lpstr>
      <vt:lpstr>3-Personal Selling and Sales Management</vt:lpstr>
      <vt:lpstr>PowerPoint Presentation</vt:lpstr>
      <vt:lpstr>Sales Force Compensation Methods (Exhibit 6.13)</vt:lpstr>
      <vt:lpstr>4-Sales Promotion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237</cp:revision>
  <dcterms:created xsi:type="dcterms:W3CDTF">2010-03-09T18:52:43Z</dcterms:created>
  <dcterms:modified xsi:type="dcterms:W3CDTF">2018-09-13T10:19:09Z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