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9"/>
  </p:notesMasterIdLst>
  <p:sldIdLst>
    <p:sldId id="256" r:id="rId2"/>
    <p:sldId id="309" r:id="rId3"/>
    <p:sldId id="310" r:id="rId4"/>
    <p:sldId id="331" r:id="rId5"/>
    <p:sldId id="333" r:id="rId6"/>
    <p:sldId id="334" r:id="rId7"/>
    <p:sldId id="355" r:id="rId8"/>
    <p:sldId id="279" r:id="rId9"/>
    <p:sldId id="335" r:id="rId10"/>
    <p:sldId id="336" r:id="rId11"/>
    <p:sldId id="338" r:id="rId12"/>
    <p:sldId id="357" r:id="rId13"/>
    <p:sldId id="358" r:id="rId14"/>
    <p:sldId id="359" r:id="rId15"/>
    <p:sldId id="337" r:id="rId16"/>
    <p:sldId id="356" r:id="rId17"/>
    <p:sldId id="339" r:id="rId18"/>
    <p:sldId id="360" r:id="rId19"/>
    <p:sldId id="361" r:id="rId20"/>
    <p:sldId id="319" r:id="rId21"/>
    <p:sldId id="362" r:id="rId22"/>
    <p:sldId id="363" r:id="rId23"/>
    <p:sldId id="280" r:id="rId24"/>
    <p:sldId id="320" r:id="rId25"/>
    <p:sldId id="340" r:id="rId26"/>
    <p:sldId id="341" r:id="rId27"/>
    <p:sldId id="364" r:id="rId28"/>
    <p:sldId id="365" r:id="rId29"/>
    <p:sldId id="342" r:id="rId30"/>
    <p:sldId id="366" r:id="rId31"/>
    <p:sldId id="367" r:id="rId32"/>
    <p:sldId id="343" r:id="rId33"/>
    <p:sldId id="368" r:id="rId34"/>
    <p:sldId id="369" r:id="rId35"/>
    <p:sldId id="344" r:id="rId36"/>
    <p:sldId id="370" r:id="rId37"/>
    <p:sldId id="345" r:id="rId38"/>
    <p:sldId id="371" r:id="rId39"/>
    <p:sldId id="346" r:id="rId40"/>
    <p:sldId id="348" r:id="rId41"/>
    <p:sldId id="347" r:id="rId42"/>
    <p:sldId id="349" r:id="rId43"/>
    <p:sldId id="350" r:id="rId44"/>
    <p:sldId id="351" r:id="rId45"/>
    <p:sldId id="352" r:id="rId46"/>
    <p:sldId id="353" r:id="rId47"/>
    <p:sldId id="354"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C"/>
    <a:srgbClr val="E3D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1" autoAdjust="0"/>
    <p:restoredTop sz="88579" autoAdjust="0"/>
  </p:normalViewPr>
  <p:slideViewPr>
    <p:cSldViewPr>
      <p:cViewPr>
        <p:scale>
          <a:sx n="118" d="100"/>
          <a:sy n="118" d="100"/>
        </p:scale>
        <p:origin x="720"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2A509D6-239B-4418-8941-7EB1D59FF287}" type="datetimeFigureOut">
              <a:rPr lang="en-US"/>
              <a:pPr>
                <a:defRPr/>
              </a:pPr>
              <a:t>5/17/23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6F312D5-57F3-41F9-B305-BA5E9DEA18A5}" type="slidenum">
              <a:rPr lang="en-US"/>
              <a:pPr>
                <a:defRPr/>
              </a:pPr>
              <a:t>‹#›</a:t>
            </a:fld>
            <a:endParaRPr lang="en-US"/>
          </a:p>
        </p:txBody>
      </p:sp>
    </p:spTree>
    <p:extLst>
      <p:ext uri="{BB962C8B-B14F-4D97-AF65-F5344CB8AC3E}">
        <p14:creationId xmlns:p14="http://schemas.microsoft.com/office/powerpoint/2010/main" val="2844331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FE716C-EE69-4FA7-BD35-219A24EEABB2}" type="slidenum">
              <a:rPr lang="en-US" altLang="en-US" smtClean="0"/>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For instance, </a:t>
            </a:r>
            <a:r>
              <a:rPr lang="en-US" sz="1200" b="0" i="0" u="none" strike="noStrike" kern="1200" dirty="0" err="1">
                <a:solidFill>
                  <a:schemeClr val="tx1"/>
                </a:solidFill>
                <a:effectLst/>
                <a:latin typeface="+mn-lt"/>
                <a:ea typeface="+mn-ea"/>
                <a:cs typeface="+mn-cs"/>
              </a:rPr>
              <a:t>Akram</a:t>
            </a:r>
            <a:r>
              <a:rPr lang="en-US" sz="1200" b="0" i="0" u="none" strike="noStrike" kern="1200" dirty="0">
                <a:solidFill>
                  <a:schemeClr val="tx1"/>
                </a:solidFill>
                <a:effectLst/>
                <a:latin typeface="+mn-lt"/>
                <a:ea typeface="+mn-ea"/>
                <a:cs typeface="+mn-cs"/>
              </a:rPr>
              <a:t>, Rime, and </a:t>
            </a:r>
            <a:r>
              <a:rPr lang="en-US" sz="1200" b="0" i="0" u="none" strike="noStrike" kern="1200" dirty="0" err="1">
                <a:solidFill>
                  <a:schemeClr val="tx1"/>
                </a:solidFill>
                <a:effectLst/>
                <a:latin typeface="+mn-lt"/>
                <a:ea typeface="+mn-ea"/>
                <a:cs typeface="+mn-cs"/>
              </a:rPr>
              <a:t>Sarno</a:t>
            </a:r>
            <a:r>
              <a:rPr lang="en-US" sz="1200" b="0" i="0" u="none" strike="noStrike" kern="1200" dirty="0">
                <a:solidFill>
                  <a:schemeClr val="tx1"/>
                </a:solidFill>
                <a:effectLst/>
                <a:latin typeface="+mn-lt"/>
                <a:ea typeface="+mn-ea"/>
                <a:cs typeface="+mn-cs"/>
              </a:rPr>
              <a:t> (2008) examined deviations from the covered IRP using high-frequency data for U.S. dollar exchange rates against euro, pound, and yen and for interest rates over a period of seven months in 2004. Although they found no profitable arbitrage opportunities on average, they documented numerous short-lived deviations from covered IRP that were profitable and long enough to allow traders to exploit these opportunities.</a:t>
            </a:r>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21</a:t>
            </a:fld>
            <a:endParaRPr lang="en-US"/>
          </a:p>
        </p:txBody>
      </p:sp>
    </p:spTree>
    <p:extLst>
      <p:ext uri="{BB962C8B-B14F-4D97-AF65-F5344CB8AC3E}">
        <p14:creationId xmlns:p14="http://schemas.microsoft.com/office/powerpoint/2010/main" val="234736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For instance, </a:t>
            </a:r>
            <a:r>
              <a:rPr lang="en-US" sz="1200" b="0" i="0" u="none" strike="noStrike" kern="1200" dirty="0" err="1">
                <a:solidFill>
                  <a:schemeClr val="tx1"/>
                </a:solidFill>
                <a:effectLst/>
                <a:latin typeface="+mn-lt"/>
                <a:ea typeface="+mn-ea"/>
                <a:cs typeface="+mn-cs"/>
              </a:rPr>
              <a:t>Akram</a:t>
            </a:r>
            <a:r>
              <a:rPr lang="en-US" sz="1200" b="0" i="0" u="none" strike="noStrike" kern="1200" dirty="0">
                <a:solidFill>
                  <a:schemeClr val="tx1"/>
                </a:solidFill>
                <a:effectLst/>
                <a:latin typeface="+mn-lt"/>
                <a:ea typeface="+mn-ea"/>
                <a:cs typeface="+mn-cs"/>
              </a:rPr>
              <a:t>, Rime, and </a:t>
            </a:r>
            <a:r>
              <a:rPr lang="en-US" sz="1200" b="0" i="0" u="none" strike="noStrike" kern="1200" dirty="0" err="1">
                <a:solidFill>
                  <a:schemeClr val="tx1"/>
                </a:solidFill>
                <a:effectLst/>
                <a:latin typeface="+mn-lt"/>
                <a:ea typeface="+mn-ea"/>
                <a:cs typeface="+mn-cs"/>
              </a:rPr>
              <a:t>Sarno</a:t>
            </a:r>
            <a:r>
              <a:rPr lang="en-US" sz="1200" b="0" i="0" u="none" strike="noStrike" kern="1200" dirty="0">
                <a:solidFill>
                  <a:schemeClr val="tx1"/>
                </a:solidFill>
                <a:effectLst/>
                <a:latin typeface="+mn-lt"/>
                <a:ea typeface="+mn-ea"/>
                <a:cs typeface="+mn-cs"/>
              </a:rPr>
              <a:t> (2008) examined deviations from the covered IRP using high-frequency data for U.S. dollar exchange rates against euro, pound, and yen and for interest rates over a period of seven months in 2004. Although they found no profitable arbitrage opportunities on average, they documented numerous short-lived deviations from covered IRP that were profitable and long enough to allow traders to exploit these opportunities.</a:t>
            </a:r>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23</a:t>
            </a:fld>
            <a:endParaRPr lang="en-US"/>
          </a:p>
        </p:txBody>
      </p:sp>
    </p:spTree>
    <p:extLst>
      <p:ext uri="{BB962C8B-B14F-4D97-AF65-F5344CB8AC3E}">
        <p14:creationId xmlns:p14="http://schemas.microsoft.com/office/powerpoint/2010/main" val="151901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Daily data were used in computing the deviations. The zone bounded by +0.339 and −0.339 represents the average width of the band around the IRP for the sample period. </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Otani, I., and S. Tiwari. (1981). “Capital Controls and Interest Rate Parity: The Japanese Experience, 1978–81,” </a:t>
            </a:r>
            <a:r>
              <a:rPr lang="en-US" sz="1200" b="0" i="1" u="none" strike="noStrike" kern="1200" baseline="0" dirty="0">
                <a:solidFill>
                  <a:schemeClr val="tx1"/>
                </a:solidFill>
                <a:latin typeface="+mn-lt"/>
                <a:ea typeface="+mn-ea"/>
                <a:cs typeface="+mn-cs"/>
              </a:rPr>
              <a:t>IMF Staff Papers </a:t>
            </a:r>
            <a:r>
              <a:rPr lang="en-US" sz="1200" b="0" i="0" u="none" strike="noStrike" kern="1200" baseline="0" dirty="0">
                <a:solidFill>
                  <a:schemeClr val="tx1"/>
                </a:solidFill>
                <a:latin typeface="+mn-lt"/>
                <a:ea typeface="+mn-ea"/>
                <a:cs typeface="+mn-cs"/>
              </a:rPr>
              <a:t>28: pp. 793−816. </a:t>
            </a:r>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25</a:t>
            </a:fld>
            <a:endParaRPr lang="en-US"/>
          </a:p>
        </p:txBody>
      </p:sp>
    </p:spTree>
    <p:extLst>
      <p:ext uri="{BB962C8B-B14F-4D97-AF65-F5344CB8AC3E}">
        <p14:creationId xmlns:p14="http://schemas.microsoft.com/office/powerpoint/2010/main" val="143802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S </a:t>
            </a:r>
            <a:r>
              <a:rPr lang="en-US" sz="1200" b="0" i="0" u="none" strike="noStrike" kern="1200" baseline="0" dirty="0">
                <a:solidFill>
                  <a:schemeClr val="tx1"/>
                </a:solidFill>
                <a:latin typeface="+mn-lt"/>
                <a:ea typeface="+mn-ea"/>
                <a:cs typeface="+mn-cs"/>
              </a:rPr>
              <a:t>is the dollar price of one pound.</a:t>
            </a:r>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26</a:t>
            </a:fld>
            <a:endParaRPr lang="en-US"/>
          </a:p>
        </p:txBody>
      </p:sp>
    </p:spTree>
    <p:extLst>
      <p:ext uri="{BB962C8B-B14F-4D97-AF65-F5344CB8AC3E}">
        <p14:creationId xmlns:p14="http://schemas.microsoft.com/office/powerpoint/2010/main" val="1693953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e </a:t>
            </a:r>
            <a:r>
              <a:rPr lang="en-US" sz="1200" b="0" i="0" u="none" strike="noStrike" kern="1200" baseline="0" dirty="0">
                <a:solidFill>
                  <a:schemeClr val="tx1"/>
                </a:solidFill>
                <a:latin typeface="+mn-lt"/>
                <a:ea typeface="+mn-ea"/>
                <a:cs typeface="+mn-cs"/>
              </a:rPr>
              <a:t>is the rate of change in the exchange rate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π</a:t>
            </a:r>
            <a:r>
              <a:rPr lang="en-US" sz="1200" b="0" i="0" u="none" strike="noStrike" kern="1200" baseline="-25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and π</a:t>
            </a:r>
            <a:r>
              <a:rPr lang="en-US" sz="1200" b="0" i="0" u="none" strike="noStrike" kern="1200" baseline="-25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are the inflation rates in the United States and U.K., respectively </a:t>
            </a:r>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29</a:t>
            </a:fld>
            <a:endParaRPr lang="en-US"/>
          </a:p>
        </p:txBody>
      </p:sp>
    </p:spTree>
    <p:extLst>
      <p:ext uri="{BB962C8B-B14F-4D97-AF65-F5344CB8AC3E}">
        <p14:creationId xmlns:p14="http://schemas.microsoft.com/office/powerpoint/2010/main" val="4163816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e </a:t>
            </a:r>
            <a:r>
              <a:rPr lang="en-US" sz="1200" b="0" i="0" u="none" strike="noStrike" kern="1200" baseline="0" dirty="0">
                <a:solidFill>
                  <a:schemeClr val="tx1"/>
                </a:solidFill>
                <a:latin typeface="+mn-lt"/>
                <a:ea typeface="+mn-ea"/>
                <a:cs typeface="+mn-cs"/>
              </a:rPr>
              <a:t>is the rate of change in the exchange rate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π</a:t>
            </a:r>
            <a:r>
              <a:rPr lang="en-US" sz="1200" b="0" i="0" u="none" strike="noStrike" kern="1200" baseline="-25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and π</a:t>
            </a:r>
            <a:r>
              <a:rPr lang="en-US" sz="1200" b="0" i="0" u="none" strike="noStrike" kern="1200" baseline="-25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are the inflation rates in the United States and U.K., respectively </a:t>
            </a:r>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30</a:t>
            </a:fld>
            <a:endParaRPr lang="en-US"/>
          </a:p>
        </p:txBody>
      </p:sp>
    </p:spTree>
    <p:extLst>
      <p:ext uri="{BB962C8B-B14F-4D97-AF65-F5344CB8AC3E}">
        <p14:creationId xmlns:p14="http://schemas.microsoft.com/office/powerpoint/2010/main" val="310182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32</a:t>
            </a:fld>
            <a:endParaRPr lang="en-US"/>
          </a:p>
        </p:txBody>
      </p:sp>
    </p:spTree>
    <p:extLst>
      <p:ext uri="{BB962C8B-B14F-4D97-AF65-F5344CB8AC3E}">
        <p14:creationId xmlns:p14="http://schemas.microsoft.com/office/powerpoint/2010/main" val="4091367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33</a:t>
            </a:fld>
            <a:endParaRPr lang="en-US"/>
          </a:p>
        </p:txBody>
      </p:sp>
    </p:spTree>
    <p:extLst>
      <p:ext uri="{BB962C8B-B14F-4D97-AF65-F5344CB8AC3E}">
        <p14:creationId xmlns:p14="http://schemas.microsoft.com/office/powerpoint/2010/main" val="55696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35</a:t>
            </a:fld>
            <a:endParaRPr lang="en-US"/>
          </a:p>
        </p:txBody>
      </p:sp>
    </p:spTree>
    <p:extLst>
      <p:ext uri="{BB962C8B-B14F-4D97-AF65-F5344CB8AC3E}">
        <p14:creationId xmlns:p14="http://schemas.microsoft.com/office/powerpoint/2010/main" val="2541343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ρ</a:t>
            </a:r>
            <a:r>
              <a:rPr lang="en-US" sz="1200" b="0" i="0" u="none" strike="noStrike" kern="1200" baseline="-25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denotes the equilibrium expected “real” interest rate in the United States</a:t>
            </a:r>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37</a:t>
            </a:fld>
            <a:endParaRPr lang="en-US"/>
          </a:p>
        </p:txBody>
      </p:sp>
    </p:spTree>
    <p:extLst>
      <p:ext uri="{BB962C8B-B14F-4D97-AF65-F5344CB8AC3E}">
        <p14:creationId xmlns:p14="http://schemas.microsoft.com/office/powerpoint/2010/main" val="167119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rate parity (IRP) is a concept which states that the interest rate differential between two countries is the same as the differential between the forwarding exchange rate and the spot exchange rate. Put simply, the interest rate parity suggests a relationship between interest rates, spot exchange rates, and forward exchange rates—which means investors can be indifferent to interest rates between countries.</a:t>
            </a:r>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4</a:t>
            </a:fld>
            <a:endParaRPr lang="en-US"/>
          </a:p>
        </p:txBody>
      </p:sp>
    </p:spTree>
    <p:extLst>
      <p:ext uri="{BB962C8B-B14F-4D97-AF65-F5344CB8AC3E}">
        <p14:creationId xmlns:p14="http://schemas.microsoft.com/office/powerpoint/2010/main" val="264690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ρ</a:t>
            </a:r>
            <a:r>
              <a:rPr lang="en-US" sz="1200" b="0" i="0" u="none" strike="noStrike" kern="1200" baseline="-25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denotes the equilibrium expected “real” interest rate in the United States</a:t>
            </a:r>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38</a:t>
            </a:fld>
            <a:endParaRPr lang="en-US"/>
          </a:p>
        </p:txBody>
      </p:sp>
    </p:spTree>
    <p:extLst>
      <p:ext uri="{BB962C8B-B14F-4D97-AF65-F5344CB8AC3E}">
        <p14:creationId xmlns:p14="http://schemas.microsoft.com/office/powerpoint/2010/main" val="597066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39</a:t>
            </a:fld>
            <a:endParaRPr lang="en-US"/>
          </a:p>
        </p:txBody>
      </p:sp>
    </p:spTree>
    <p:extLst>
      <p:ext uri="{BB962C8B-B14F-4D97-AF65-F5344CB8AC3E}">
        <p14:creationId xmlns:p14="http://schemas.microsoft.com/office/powerpoint/2010/main" val="1561031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Notes: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With the assumption of the same real interest rate, the Fisher effect (FE) implies that the interest rate differential is equal to the expected inflation rate differential. </a:t>
            </a:r>
          </a:p>
          <a:p>
            <a:r>
              <a:rPr lang="en-US" sz="1200" b="0" i="0" u="none" strike="noStrike" kern="1200" baseline="0" dirty="0">
                <a:solidFill>
                  <a:schemeClr val="tx1"/>
                </a:solidFill>
                <a:latin typeface="+mn-lt"/>
                <a:ea typeface="+mn-ea"/>
                <a:cs typeface="+mn-cs"/>
              </a:rPr>
              <a:t>2. If both purchasing power parity (PPP) and forward expectations parity (FEP) hold, then the forward exchange premium or discount will be equal to the expected inflation rate differential. The latter relationship is denoted by the forward-PPP, i.e., FPPP in the exhibit. </a:t>
            </a:r>
          </a:p>
          <a:p>
            <a:r>
              <a:rPr lang="en-US" sz="1200" b="0" i="0" u="none" strike="noStrike" kern="1200" baseline="0" dirty="0">
                <a:solidFill>
                  <a:schemeClr val="tx1"/>
                </a:solidFill>
                <a:latin typeface="+mn-lt"/>
                <a:ea typeface="+mn-ea"/>
                <a:cs typeface="+mn-cs"/>
              </a:rPr>
              <a:t>3. IFE stands for the international Fisher effect. </a:t>
            </a:r>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40</a:t>
            </a:fld>
            <a:endParaRPr lang="en-US"/>
          </a:p>
        </p:txBody>
      </p:sp>
    </p:spTree>
    <p:extLst>
      <p:ext uri="{BB962C8B-B14F-4D97-AF65-F5344CB8AC3E}">
        <p14:creationId xmlns:p14="http://schemas.microsoft.com/office/powerpoint/2010/main" val="1248395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41</a:t>
            </a:fld>
            <a:endParaRPr lang="en-US"/>
          </a:p>
        </p:txBody>
      </p:sp>
    </p:spTree>
    <p:extLst>
      <p:ext uri="{BB962C8B-B14F-4D97-AF65-F5344CB8AC3E}">
        <p14:creationId xmlns:p14="http://schemas.microsoft.com/office/powerpoint/2010/main" val="2032310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42</a:t>
            </a:fld>
            <a:endParaRPr lang="en-US"/>
          </a:p>
        </p:txBody>
      </p:sp>
    </p:spTree>
    <p:extLst>
      <p:ext uri="{BB962C8B-B14F-4D97-AF65-F5344CB8AC3E}">
        <p14:creationId xmlns:p14="http://schemas.microsoft.com/office/powerpoint/2010/main" val="4110876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43</a:t>
            </a:fld>
            <a:endParaRPr lang="en-US"/>
          </a:p>
        </p:txBody>
      </p:sp>
    </p:spTree>
    <p:extLst>
      <p:ext uri="{BB962C8B-B14F-4D97-AF65-F5344CB8AC3E}">
        <p14:creationId xmlns:p14="http://schemas.microsoft.com/office/powerpoint/2010/main" val="3888918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44</a:t>
            </a:fld>
            <a:endParaRPr lang="en-US"/>
          </a:p>
        </p:txBody>
      </p:sp>
    </p:spTree>
    <p:extLst>
      <p:ext uri="{BB962C8B-B14F-4D97-AF65-F5344CB8AC3E}">
        <p14:creationId xmlns:p14="http://schemas.microsoft.com/office/powerpoint/2010/main" val="179674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45</a:t>
            </a:fld>
            <a:endParaRPr lang="en-US"/>
          </a:p>
        </p:txBody>
      </p:sp>
    </p:spTree>
    <p:extLst>
      <p:ext uri="{BB962C8B-B14F-4D97-AF65-F5344CB8AC3E}">
        <p14:creationId xmlns:p14="http://schemas.microsoft.com/office/powerpoint/2010/main" val="3839765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46</a:t>
            </a:fld>
            <a:endParaRPr lang="en-US"/>
          </a:p>
        </p:txBody>
      </p:sp>
    </p:spTree>
    <p:extLst>
      <p:ext uri="{BB962C8B-B14F-4D97-AF65-F5344CB8AC3E}">
        <p14:creationId xmlns:p14="http://schemas.microsoft.com/office/powerpoint/2010/main" val="726344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47</a:t>
            </a:fld>
            <a:endParaRPr lang="en-US"/>
          </a:p>
        </p:txBody>
      </p:sp>
    </p:spTree>
    <p:extLst>
      <p:ext uri="{BB962C8B-B14F-4D97-AF65-F5344CB8AC3E}">
        <p14:creationId xmlns:p14="http://schemas.microsoft.com/office/powerpoint/2010/main" val="210917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a:t>S</a:t>
            </a:r>
            <a:r>
              <a:rPr lang="en-US" i="1" baseline="-25000" dirty="0"/>
              <a:t>t</a:t>
            </a:r>
            <a:r>
              <a:rPr lang="en-US" baseline="-25000" dirty="0"/>
              <a:t>+1 </a:t>
            </a:r>
            <a:r>
              <a:rPr lang="en-US" dirty="0"/>
              <a:t>is the future spot rate when the forward contract matures</a:t>
            </a:r>
          </a:p>
          <a:p>
            <a:pPr marL="171450" indent="-171450">
              <a:buFont typeface="Arial" panose="020B0604020202020204" pitchFamily="34" charset="0"/>
              <a:buChar char="•"/>
            </a:pPr>
            <a:r>
              <a:rPr lang="en-US" i="1" dirty="0"/>
              <a:t>I</a:t>
            </a:r>
            <a:r>
              <a:rPr lang="en-US" i="1" baseline="-25000" dirty="0"/>
              <a:t>t</a:t>
            </a:r>
            <a:r>
              <a:rPr lang="en-US" i="1" dirty="0"/>
              <a:t> </a:t>
            </a:r>
            <a:r>
              <a:rPr lang="en-US" dirty="0"/>
              <a:t>denotes the set of information currently available</a:t>
            </a:r>
            <a:endParaRPr lang="en-US" altLang="en-US" sz="1100" dirty="0"/>
          </a:p>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10</a:t>
            </a:fld>
            <a:endParaRPr lang="en-US"/>
          </a:p>
        </p:txBody>
      </p:sp>
    </p:spTree>
    <p:extLst>
      <p:ext uri="{BB962C8B-B14F-4D97-AF65-F5344CB8AC3E}">
        <p14:creationId xmlns:p14="http://schemas.microsoft.com/office/powerpoint/2010/main" val="337077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11</a:t>
            </a:fld>
            <a:endParaRPr lang="en-US"/>
          </a:p>
        </p:txBody>
      </p:sp>
    </p:spTree>
    <p:extLst>
      <p:ext uri="{BB962C8B-B14F-4D97-AF65-F5344CB8AC3E}">
        <p14:creationId xmlns:p14="http://schemas.microsoft.com/office/powerpoint/2010/main" val="31406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12</a:t>
            </a:fld>
            <a:endParaRPr lang="en-US"/>
          </a:p>
        </p:txBody>
      </p:sp>
    </p:spTree>
    <p:extLst>
      <p:ext uri="{BB962C8B-B14F-4D97-AF65-F5344CB8AC3E}">
        <p14:creationId xmlns:p14="http://schemas.microsoft.com/office/powerpoint/2010/main" val="136131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is the expected rate of change in the exchange rate </a:t>
            </a:r>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15</a:t>
            </a:fld>
            <a:endParaRPr lang="en-US"/>
          </a:p>
        </p:txBody>
      </p:sp>
    </p:spTree>
    <p:extLst>
      <p:ext uri="{BB962C8B-B14F-4D97-AF65-F5344CB8AC3E}">
        <p14:creationId xmlns:p14="http://schemas.microsoft.com/office/powerpoint/2010/main" val="144396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Since the interest rate in Japan has been near zero since the mid-1990s, the yen has been the most popular funding currency for carry trade, followed by the Swiss franc. </a:t>
            </a:r>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17</a:t>
            </a:fld>
            <a:endParaRPr lang="en-US"/>
          </a:p>
        </p:txBody>
      </p:sp>
    </p:spTree>
    <p:extLst>
      <p:ext uri="{BB962C8B-B14F-4D97-AF65-F5344CB8AC3E}">
        <p14:creationId xmlns:p14="http://schemas.microsoft.com/office/powerpoint/2010/main" val="113093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Since the interest rate in Japan has been near zero since the mid-1990s, the yen has been the most popular funding currency for carry trade, followed by the Swiss franc. </a:t>
            </a:r>
            <a:endParaRPr lang="en-US" dirty="0"/>
          </a:p>
        </p:txBody>
      </p:sp>
      <p:sp>
        <p:nvSpPr>
          <p:cNvPr id="4" name="Slide Number Placeholder 3"/>
          <p:cNvSpPr>
            <a:spLocks noGrp="1"/>
          </p:cNvSpPr>
          <p:nvPr>
            <p:ph type="sldNum" sz="quarter" idx="5"/>
          </p:nvPr>
        </p:nvSpPr>
        <p:spPr/>
        <p:txBody>
          <a:bodyPr/>
          <a:lstStyle/>
          <a:p>
            <a:pPr>
              <a:defRPr/>
            </a:pPr>
            <a:fld id="{86F312D5-57F3-41F9-B305-BA5E9DEA18A5}" type="slidenum">
              <a:rPr lang="en-US" smtClean="0"/>
              <a:pPr>
                <a:defRPr/>
              </a:pPr>
              <a:t>18</a:t>
            </a:fld>
            <a:endParaRPr lang="en-US"/>
          </a:p>
        </p:txBody>
      </p:sp>
    </p:spTree>
    <p:extLst>
      <p:ext uri="{BB962C8B-B14F-4D97-AF65-F5344CB8AC3E}">
        <p14:creationId xmlns:p14="http://schemas.microsoft.com/office/powerpoint/2010/main" val="412194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For interest rates, interbank six-month rates are used for both countries. The interest rate spread and the rate of change in the exchange rate are plotted at the beginning of each six-month carry period. </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Interest rates and exchange rates are obtained from </a:t>
            </a:r>
            <a:r>
              <a:rPr lang="en-US" sz="1200" b="0" i="0" u="none" strike="noStrike" kern="1200" baseline="0" dirty="0" err="1">
                <a:solidFill>
                  <a:schemeClr val="tx1"/>
                </a:solidFill>
                <a:latin typeface="+mn-lt"/>
                <a:ea typeface="+mn-ea"/>
                <a:cs typeface="+mn-cs"/>
              </a:rPr>
              <a:t>Datastream</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86F312D5-57F3-41F9-B305-BA5E9DEA18A5}" type="slidenum">
              <a:rPr lang="en-US" smtClean="0"/>
              <a:pPr>
                <a:defRPr/>
              </a:pPr>
              <a:t>20</a:t>
            </a:fld>
            <a:endParaRPr lang="en-US"/>
          </a:p>
        </p:txBody>
      </p:sp>
    </p:spTree>
    <p:extLst>
      <p:ext uri="{BB962C8B-B14F-4D97-AF65-F5344CB8AC3E}">
        <p14:creationId xmlns:p14="http://schemas.microsoft.com/office/powerpoint/2010/main" val="4002911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47800" y="5791200"/>
            <a:ext cx="6400800" cy="876300"/>
          </a:xfrm>
          <a:prstGeom prst="rect">
            <a:avLst/>
          </a:prstGeom>
        </p:spPr>
        <p:txBody>
          <a:bodyPr/>
          <a:lstStyle>
            <a:lvl1pPr marL="0" indent="0" algn="ctr">
              <a:buNone/>
              <a:defRPr sz="4000">
                <a:solidFill>
                  <a:schemeClr val="tx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a:t>
            </a:r>
          </a:p>
        </p:txBody>
      </p:sp>
      <p:sp>
        <p:nvSpPr>
          <p:cNvPr id="7" name="Title Placeholder 1"/>
          <p:cNvSpPr>
            <a:spLocks noGrp="1"/>
          </p:cNvSpPr>
          <p:nvPr>
            <p:ph type="title"/>
          </p:nvPr>
        </p:nvSpPr>
        <p:spPr>
          <a:xfrm>
            <a:off x="457200" y="5029200"/>
            <a:ext cx="8229600" cy="990600"/>
          </a:xfrm>
          <a:prstGeom prst="rect">
            <a:avLst/>
          </a:prstGeom>
        </p:spPr>
        <p:txBody>
          <a:bodyPr vert="horz" lIns="91440" tIns="45720" rIns="91440" bIns="45720" rtlCol="0" anchor="t">
            <a:noAutofit/>
          </a:bodyPr>
          <a:lstStyle>
            <a:lvl1pPr>
              <a:defRPr sz="5400" b="1">
                <a:solidFill>
                  <a:srgbClr val="C00000"/>
                </a:solidFill>
                <a:latin typeface="Arial Narrow" panose="020B0606020202030204" pitchFamily="34" charset="0"/>
              </a:defRPr>
            </a:lvl1pPr>
          </a:lstStyle>
          <a:p>
            <a:r>
              <a:rPr lang="en-US" dirty="0"/>
              <a:t>Click to edit Master title style</a:t>
            </a:r>
          </a:p>
        </p:txBody>
      </p:sp>
      <p:sp>
        <p:nvSpPr>
          <p:cNvPr id="5" name="Rectangle 4"/>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8" name="Picture 7">
            <a:extLst>
              <a:ext uri="{FF2B5EF4-FFF2-40B4-BE49-F238E27FC236}">
                <a16:creationId xmlns:a16="http://schemas.microsoft.com/office/drawing/2014/main" id="{8410D1BB-EC2D-4625-B4C6-DBAD313027C4}"/>
              </a:ext>
            </a:extLst>
          </p:cNvPr>
          <p:cNvPicPr>
            <a:picLocks noChangeAspect="1"/>
          </p:cNvPicPr>
          <p:nvPr userDrawn="1"/>
        </p:nvPicPr>
        <p:blipFill>
          <a:blip r:embed="rId2"/>
          <a:stretch>
            <a:fillRect/>
          </a:stretch>
        </p:blipFill>
        <p:spPr>
          <a:xfrm>
            <a:off x="2209800" y="685600"/>
            <a:ext cx="4724400" cy="4115201"/>
          </a:xfrm>
          <a:prstGeom prst="rect">
            <a:avLst/>
          </a:prstGeom>
        </p:spPr>
      </p:pic>
    </p:spTree>
    <p:extLst>
      <p:ext uri="{BB962C8B-B14F-4D97-AF65-F5344CB8AC3E}">
        <p14:creationId xmlns:p14="http://schemas.microsoft.com/office/powerpoint/2010/main" val="198857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838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t>#-</a:t>
            </a:r>
            <a:fld id="{DD037F21-C1AC-4CFC-B429-718817DD4057}" type="slidenum">
              <a:rPr lang="en-US" smtClean="0"/>
              <a:pPr>
                <a:defRPr/>
              </a:pPr>
              <a:t>‹#›</a:t>
            </a:fld>
            <a:endParaRPr lang="en-US"/>
          </a:p>
        </p:txBody>
      </p:sp>
    </p:spTree>
    <p:extLst>
      <p:ext uri="{BB962C8B-B14F-4D97-AF65-F5344CB8AC3E}">
        <p14:creationId xmlns:p14="http://schemas.microsoft.com/office/powerpoint/2010/main" val="76198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t>#-</a:t>
            </a:r>
            <a:fld id="{E2CDDE47-D9C4-4FFA-B4B0-FB1BECBABD53}" type="slidenum">
              <a:rPr lang="en-US" smtClean="0"/>
              <a:pPr>
                <a:defRPr/>
              </a:pPr>
              <a:t>‹#›</a:t>
            </a:fld>
            <a:endParaRPr lang="en-US"/>
          </a:p>
        </p:txBody>
      </p:sp>
    </p:spTree>
    <p:extLst>
      <p:ext uri="{BB962C8B-B14F-4D97-AF65-F5344CB8AC3E}">
        <p14:creationId xmlns:p14="http://schemas.microsoft.com/office/powerpoint/2010/main" val="82745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4400"/>
            <a:ext cx="8229600" cy="990600"/>
          </a:xfrm>
        </p:spPr>
        <p:txBody>
          <a:bodyPr>
            <a:normAutofit/>
          </a:bodyPr>
          <a:lstStyle>
            <a:lvl1pPr>
              <a:defRPr sz="4800">
                <a:solidFill>
                  <a:srgbClr val="C00000"/>
                </a:solidFill>
              </a:defRPr>
            </a:lvl1pPr>
          </a:lstStyle>
          <a:p>
            <a:r>
              <a:rPr lang="en-US" dirty="0"/>
              <a:t>Title of slide</a:t>
            </a:r>
          </a:p>
        </p:txBody>
      </p:sp>
      <p:sp>
        <p:nvSpPr>
          <p:cNvPr id="3" name="Content Placeholder 2"/>
          <p:cNvSpPr>
            <a:spLocks noGrp="1"/>
          </p:cNvSpPr>
          <p:nvPr>
            <p:ph idx="1"/>
          </p:nvPr>
        </p:nvSpPr>
        <p:spPr>
          <a:xfrm>
            <a:off x="457200" y="1905000"/>
            <a:ext cx="8229600" cy="4525963"/>
          </a:xfrm>
          <a:prstGeom prst="rect">
            <a:avLst/>
          </a:prstGeom>
        </p:spPr>
        <p:txBody>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vl2pPr>
              <a:defRPr>
                <a:latin typeface="Arial Unicode MS" panose="020B0604020202020204" pitchFamily="34" charset="-128"/>
                <a:ea typeface="Arial Unicode MS" panose="020B0604020202020204" pitchFamily="34" charset="-128"/>
                <a:cs typeface="Arial Unicode MS" panose="020B0604020202020204" pitchFamily="34" charset="-128"/>
              </a:defRPr>
            </a:lvl2pPr>
            <a:lvl3pPr>
              <a:defRPr>
                <a:latin typeface="Arial Unicode MS" panose="020B0604020202020204" pitchFamily="34" charset="-128"/>
                <a:ea typeface="Arial Unicode MS" panose="020B0604020202020204" pitchFamily="34" charset="-128"/>
                <a:cs typeface="Arial Unicode MS" panose="020B0604020202020204" pitchFamily="34" charset="-128"/>
              </a:defRPr>
            </a:lvl3pPr>
            <a:lvl4pP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867400" y="6526795"/>
            <a:ext cx="2895600" cy="362394"/>
          </a:xfrm>
        </p:spPr>
        <p:txBody>
          <a:bodyPr/>
          <a:lstStyle/>
          <a:p>
            <a:r>
              <a:rPr lang="en-US" dirty="0"/>
              <a:t>Copyright © 2018 by the McGraw-Hill Companies, Inc. All rights reserved.</a:t>
            </a:r>
          </a:p>
          <a:p>
            <a:endParaRPr lang="en-US" dirty="0"/>
          </a:p>
          <a:p>
            <a:endParaRPr lang="en-US" dirty="0"/>
          </a:p>
        </p:txBody>
      </p:sp>
      <p:sp>
        <p:nvSpPr>
          <p:cNvPr id="6" name="Slide Number Placeholder 5"/>
          <p:cNvSpPr>
            <a:spLocks noGrp="1"/>
          </p:cNvSpPr>
          <p:nvPr>
            <p:ph type="sldNum" sz="quarter" idx="12"/>
          </p:nvPr>
        </p:nvSpPr>
        <p:spPr>
          <a:xfrm>
            <a:off x="7010400" y="6418447"/>
            <a:ext cx="2133600" cy="365125"/>
          </a:xfrm>
        </p:spPr>
        <p:txBody>
          <a:bodyPr/>
          <a:lstStyle/>
          <a:p>
            <a:pPr>
              <a:defRPr/>
            </a:pPr>
            <a:r>
              <a:rPr lang="en-US"/>
              <a:t>#-</a:t>
            </a:r>
            <a:fld id="{C2E66942-3CC5-4463-8580-F2FA26E63D36}" type="slidenum">
              <a:rPr lang="en-US" smtClean="0"/>
              <a:pPr>
                <a:defRPr/>
              </a:pPr>
              <a:t>‹#›</a:t>
            </a:fld>
            <a:endParaRPr lang="en-US"/>
          </a:p>
        </p:txBody>
      </p:sp>
      <p:sp>
        <p:nvSpPr>
          <p:cNvPr id="17" name="TextBox 16"/>
          <p:cNvSpPr txBox="1"/>
          <p:nvPr/>
        </p:nvSpPr>
        <p:spPr>
          <a:xfrm>
            <a:off x="0" y="6781800"/>
            <a:ext cx="9144000" cy="91440"/>
          </a:xfrm>
          <a:prstGeom prst="rect">
            <a:avLst/>
          </a:prstGeom>
          <a:solidFill>
            <a:schemeClr val="tx2">
              <a:lumMod val="50000"/>
            </a:schemeClr>
          </a:solidFill>
        </p:spPr>
        <p:txBody>
          <a:bodyPr wrap="square" rtlCol="0">
            <a:spAutoFit/>
          </a:bodyPr>
          <a:lstStyle/>
          <a:p>
            <a:endParaRPr lang="en-US" dirty="0"/>
          </a:p>
        </p:txBody>
      </p:sp>
      <p:sp>
        <p:nvSpPr>
          <p:cNvPr id="9" name="Rectangle 8">
            <a:extLst>
              <a:ext uri="{FF2B5EF4-FFF2-40B4-BE49-F238E27FC236}">
                <a16:creationId xmlns:a16="http://schemas.microsoft.com/office/drawing/2014/main" id="{DC700ED3-0D6F-4EAF-8D25-4271BB378D10}"/>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309346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t>#-</a:t>
            </a:r>
            <a:fld id="{BA03FAA0-D794-4A6E-93B0-4685D2819310}" type="slidenum">
              <a:rPr lang="en-US" smtClean="0"/>
              <a:pPr>
                <a:defRPr/>
              </a:pPr>
              <a:t>‹#›</a:t>
            </a:fld>
            <a:endParaRPr lang="en-US"/>
          </a:p>
        </p:txBody>
      </p:sp>
    </p:spTree>
    <p:extLst>
      <p:ext uri="{BB962C8B-B14F-4D97-AF65-F5344CB8AC3E}">
        <p14:creationId xmlns:p14="http://schemas.microsoft.com/office/powerpoint/2010/main" val="378144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5/17/23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a:t>#-</a:t>
            </a:r>
            <a:fld id="{2D7E025C-8EBF-4BA3-BE74-4A788746F216}" type="slidenum">
              <a:rPr lang="en-US" smtClean="0"/>
              <a:pPr>
                <a:defRPr/>
              </a:pPr>
              <a:t>‹#›</a:t>
            </a:fld>
            <a:endParaRPr lang="en-US"/>
          </a:p>
        </p:txBody>
      </p:sp>
    </p:spTree>
    <p:extLst>
      <p:ext uri="{BB962C8B-B14F-4D97-AF65-F5344CB8AC3E}">
        <p14:creationId xmlns:p14="http://schemas.microsoft.com/office/powerpoint/2010/main" val="120574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5/17/23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r>
              <a:rPr lang="en-US"/>
              <a:t>#-</a:t>
            </a:r>
            <a:fld id="{90D45B57-8944-417C-A5CC-37D911C1A72B}" type="slidenum">
              <a:rPr lang="en-US" smtClean="0"/>
              <a:pPr>
                <a:defRPr/>
              </a:pPr>
              <a:t>‹#›</a:t>
            </a:fld>
            <a:endParaRPr lang="en-US"/>
          </a:p>
        </p:txBody>
      </p:sp>
    </p:spTree>
    <p:extLst>
      <p:ext uri="{BB962C8B-B14F-4D97-AF65-F5344CB8AC3E}">
        <p14:creationId xmlns:p14="http://schemas.microsoft.com/office/powerpoint/2010/main" val="103175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5/17/23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r>
              <a:rPr lang="en-US"/>
              <a:t>#-</a:t>
            </a:r>
            <a:fld id="{EBB3ACFA-2264-45F6-A099-B51F05AB2C6C}" type="slidenum">
              <a:rPr lang="en-US" smtClean="0"/>
              <a:pPr>
                <a:defRPr/>
              </a:pPr>
              <a:t>‹#›</a:t>
            </a:fld>
            <a:endParaRPr lang="en-US"/>
          </a:p>
        </p:txBody>
      </p:sp>
    </p:spTree>
    <p:extLst>
      <p:ext uri="{BB962C8B-B14F-4D97-AF65-F5344CB8AC3E}">
        <p14:creationId xmlns:p14="http://schemas.microsoft.com/office/powerpoint/2010/main" val="128301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5/17/23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a:t>#-</a:t>
            </a:r>
            <a:fld id="{707B00F7-993B-4F77-963F-211F5360FECA}" type="slidenum">
              <a:rPr lang="en-US" smtClean="0"/>
              <a:pPr>
                <a:defRPr/>
              </a:pPr>
              <a:t>‹#›</a:t>
            </a:fld>
            <a:endParaRPr lang="en-US"/>
          </a:p>
        </p:txBody>
      </p:sp>
    </p:spTree>
    <p:extLst>
      <p:ext uri="{BB962C8B-B14F-4D97-AF65-F5344CB8AC3E}">
        <p14:creationId xmlns:p14="http://schemas.microsoft.com/office/powerpoint/2010/main" val="172510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5/17/23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a:t>#-</a:t>
            </a:r>
            <a:fld id="{D54E170E-28AA-4D03-A745-2AA5827A9FEC}" type="slidenum">
              <a:rPr lang="en-US" smtClean="0"/>
              <a:pPr>
                <a:defRPr/>
              </a:pPr>
              <a:t>‹#›</a:t>
            </a:fld>
            <a:endParaRPr lang="en-US"/>
          </a:p>
        </p:txBody>
      </p:sp>
    </p:spTree>
    <p:extLst>
      <p:ext uri="{BB962C8B-B14F-4D97-AF65-F5344CB8AC3E}">
        <p14:creationId xmlns:p14="http://schemas.microsoft.com/office/powerpoint/2010/main" val="130311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5/17/23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a:t>#-</a:t>
            </a:r>
            <a:fld id="{7E71AEA1-106D-406F-8DD8-FD15D3A91B44}" type="slidenum">
              <a:rPr lang="en-US" smtClean="0"/>
              <a:pPr>
                <a:defRPr/>
              </a:pPr>
              <a:t>‹#›</a:t>
            </a:fld>
            <a:endParaRPr lang="en-US"/>
          </a:p>
        </p:txBody>
      </p:sp>
    </p:spTree>
    <p:extLst>
      <p:ext uri="{BB962C8B-B14F-4D97-AF65-F5344CB8AC3E}">
        <p14:creationId xmlns:p14="http://schemas.microsoft.com/office/powerpoint/2010/main" val="98668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029200"/>
            <a:ext cx="8229600" cy="990600"/>
          </a:xfrm>
          <a:prstGeom prst="rect">
            <a:avLst/>
          </a:prstGeom>
        </p:spPr>
        <p:txBody>
          <a:bodyPr vert="horz" lIns="91440" tIns="45720" rIns="91440" bIns="45720" rtlCol="0" anchor="t">
            <a:normAutofit/>
          </a:bodyPr>
          <a:lstStyle/>
          <a:p>
            <a:r>
              <a:rPr lang="en-US" dirty="0"/>
              <a:t>Chapter Title</a:t>
            </a:r>
          </a:p>
        </p:txBody>
      </p:sp>
      <p:sp>
        <p:nvSpPr>
          <p:cNvPr id="5" name="Footer Placeholder 4"/>
          <p:cNvSpPr>
            <a:spLocks noGrp="1"/>
          </p:cNvSpPr>
          <p:nvPr>
            <p:ph type="ftr" sz="quarter" idx="3"/>
          </p:nvPr>
        </p:nvSpPr>
        <p:spPr>
          <a:xfrm>
            <a:off x="5867400" y="6629400"/>
            <a:ext cx="2895600" cy="362394"/>
          </a:xfrm>
          <a:prstGeom prst="rect">
            <a:avLst/>
          </a:prstGeom>
        </p:spPr>
        <p:txBody>
          <a:bodyPr vert="horz" lIns="91440" tIns="45720" rIns="91440" bIns="45720" rtlCol="0" anchor="ctr"/>
          <a:lstStyle>
            <a:lvl1pPr algn="r">
              <a:defRPr sz="900">
                <a:solidFill>
                  <a:schemeClr val="tx1"/>
                </a:solidFill>
              </a:defRPr>
            </a:lvl1pPr>
          </a:lstStyle>
          <a:p>
            <a:pPr>
              <a:defRPr/>
            </a:pPr>
            <a:r>
              <a:rPr lang="en-US" dirty="0"/>
              <a:t>Copyright © 2018 by the McGraw-Hill Companies, Inc. All rights reserved.</a:t>
            </a:r>
          </a:p>
          <a:p>
            <a:pPr>
              <a:defRPr/>
            </a:pPr>
            <a:endParaRPr lang="en-US" dirty="0"/>
          </a:p>
          <a:p>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defRPr>
            </a:lvl1pPr>
          </a:lstStyle>
          <a:p>
            <a:pPr>
              <a:defRPr/>
            </a:pPr>
            <a:r>
              <a:rPr lang="en-US"/>
              <a:t>#-</a:t>
            </a:r>
            <a:fld id="{67A912F9-8BB6-4A0C-B256-C7252A0F235D}" type="slidenum">
              <a:rPr lang="en-US" smtClean="0"/>
              <a:pPr>
                <a:defRPr/>
              </a:pPr>
              <a:t>‹#›</a:t>
            </a:fld>
            <a:endParaRPr lang="en-US"/>
          </a:p>
        </p:txBody>
      </p:sp>
    </p:spTree>
    <p:extLst>
      <p:ext uri="{BB962C8B-B14F-4D97-AF65-F5344CB8AC3E}">
        <p14:creationId xmlns:p14="http://schemas.microsoft.com/office/powerpoint/2010/main" val="17066696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5400" b="1" kern="1200">
          <a:solidFill>
            <a:srgbClr val="C05533"/>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5029200"/>
            <a:ext cx="9144000" cy="685800"/>
          </a:xfrm>
        </p:spPr>
        <p:txBody>
          <a:bodyPr/>
          <a:lstStyle/>
          <a:p>
            <a:r>
              <a:rPr lang="en-US" altLang="en-US" sz="3200" dirty="0"/>
              <a:t>International Parity Relationships and Forecasting Foreign Exchange Rates</a:t>
            </a:r>
          </a:p>
        </p:txBody>
      </p:sp>
      <p:sp>
        <p:nvSpPr>
          <p:cNvPr id="3" name="Subtitle 2"/>
          <p:cNvSpPr>
            <a:spLocks noGrp="1"/>
          </p:cNvSpPr>
          <p:nvPr>
            <p:ph type="subTitle" idx="1"/>
          </p:nvPr>
        </p:nvSpPr>
        <p:spPr>
          <a:xfrm>
            <a:off x="1447800" y="6086474"/>
            <a:ext cx="6400800" cy="723900"/>
          </a:xfrm>
        </p:spPr>
        <p:txBody>
          <a:bodyPr/>
          <a:lstStyle/>
          <a:p>
            <a:r>
              <a:rPr lang="en-US" sz="3200" b="1" dirty="0"/>
              <a:t>Chapter Six</a:t>
            </a:r>
          </a:p>
        </p:txBody>
      </p:sp>
      <p:sp>
        <p:nvSpPr>
          <p:cNvPr id="8" name="Rectangle 20">
            <a:extLst>
              <a:ext uri="{FF2B5EF4-FFF2-40B4-BE49-F238E27FC236}">
                <a16:creationId xmlns:a16="http://schemas.microsoft.com/office/drawing/2014/main" id="{E4BDE17F-BDBC-481E-A2A7-ABA9E85A3B37}"/>
              </a:ext>
            </a:extLst>
          </p:cNvPr>
          <p:cNvSpPr txBox="1">
            <a:spLocks noChangeArrowheads="1"/>
          </p:cNvSpPr>
          <p:nvPr/>
        </p:nvSpPr>
        <p:spPr bwMode="auto">
          <a:xfrm>
            <a:off x="5257800" y="6629399"/>
            <a:ext cx="3906838" cy="2286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828825"/>
            <a:ext cx="8534400" cy="990600"/>
          </a:xfrm>
        </p:spPr>
        <p:txBody>
          <a:bodyPr>
            <a:normAutofit fontScale="90000"/>
          </a:bodyPr>
          <a:lstStyle/>
          <a:p>
            <a:pPr eaLnBrk="1" hangingPunct="1"/>
            <a:r>
              <a:rPr lang="en-US" altLang="en-US" dirty="0"/>
              <a:t>IRP and Exchange Rate Determination</a:t>
            </a:r>
          </a:p>
        </p:txBody>
      </p:sp>
      <p:sp>
        <p:nvSpPr>
          <p:cNvPr id="14339" name="Content Placeholder 2"/>
          <p:cNvSpPr>
            <a:spLocks noGrp="1"/>
          </p:cNvSpPr>
          <p:nvPr>
            <p:ph idx="1"/>
          </p:nvPr>
        </p:nvSpPr>
        <p:spPr>
          <a:xfrm>
            <a:off x="457200" y="1563669"/>
            <a:ext cx="8382000" cy="4611538"/>
          </a:xfrm>
        </p:spPr>
        <p:txBody>
          <a:bodyPr/>
          <a:lstStyle/>
          <a:p>
            <a:r>
              <a:rPr lang="en-US" sz="2800" dirty="0"/>
              <a:t>Reformulating the IRP relationship in terms of the spot exchange rate yields:</a:t>
            </a:r>
          </a:p>
          <a:p>
            <a:pPr marL="0" indent="0">
              <a:buNone/>
            </a:pPr>
            <a:endParaRPr lang="en-US" sz="2800" dirty="0"/>
          </a:p>
          <a:p>
            <a:r>
              <a:rPr lang="en-US" sz="2800" dirty="0"/>
              <a:t>Forward exchange rate can be viewed as the expected future spot exchange rate conditional on all relevant information being available</a:t>
            </a:r>
          </a:p>
          <a:p>
            <a:pPr marL="0" indent="0">
              <a:buNone/>
            </a:pPr>
            <a:endParaRPr lang="en-US" sz="2800" dirty="0"/>
          </a:p>
          <a:p>
            <a:r>
              <a:rPr lang="en-US" sz="2800" dirty="0"/>
              <a:t>Combining the two equations yields the following:</a:t>
            </a:r>
          </a:p>
          <a:p>
            <a:endParaRPr lang="en-US" sz="2800" i="1"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10</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2" name="Picture 1">
            <a:extLst>
              <a:ext uri="{FF2B5EF4-FFF2-40B4-BE49-F238E27FC236}">
                <a16:creationId xmlns:a16="http://schemas.microsoft.com/office/drawing/2014/main" id="{B067FA06-152D-4EFC-AB1C-E4BC69098188}"/>
              </a:ext>
            </a:extLst>
          </p:cNvPr>
          <p:cNvPicPr>
            <a:picLocks noChangeAspect="1"/>
          </p:cNvPicPr>
          <p:nvPr/>
        </p:nvPicPr>
        <p:blipFill>
          <a:blip r:embed="rId3"/>
          <a:stretch>
            <a:fillRect/>
          </a:stretch>
        </p:blipFill>
        <p:spPr>
          <a:xfrm>
            <a:off x="5262658" y="2050710"/>
            <a:ext cx="1954613" cy="1059274"/>
          </a:xfrm>
          <a:prstGeom prst="rect">
            <a:avLst/>
          </a:prstGeom>
        </p:spPr>
      </p:pic>
      <p:pic>
        <p:nvPicPr>
          <p:cNvPr id="3" name="Picture 2">
            <a:extLst>
              <a:ext uri="{FF2B5EF4-FFF2-40B4-BE49-F238E27FC236}">
                <a16:creationId xmlns:a16="http://schemas.microsoft.com/office/drawing/2014/main" id="{F4A13B31-4A83-4731-9356-553C148369F5}"/>
              </a:ext>
            </a:extLst>
          </p:cNvPr>
          <p:cNvPicPr>
            <a:picLocks noChangeAspect="1"/>
          </p:cNvPicPr>
          <p:nvPr/>
        </p:nvPicPr>
        <p:blipFill>
          <a:blip r:embed="rId4"/>
          <a:stretch>
            <a:fillRect/>
          </a:stretch>
        </p:blipFill>
        <p:spPr>
          <a:xfrm>
            <a:off x="3571001" y="4269719"/>
            <a:ext cx="2154398" cy="745753"/>
          </a:xfrm>
          <a:prstGeom prst="rect">
            <a:avLst/>
          </a:prstGeom>
        </p:spPr>
      </p:pic>
      <p:pic>
        <p:nvPicPr>
          <p:cNvPr id="4" name="Picture 3">
            <a:extLst>
              <a:ext uri="{FF2B5EF4-FFF2-40B4-BE49-F238E27FC236}">
                <a16:creationId xmlns:a16="http://schemas.microsoft.com/office/drawing/2014/main" id="{EE4EEEB0-91E3-49E5-9F8E-872AB4385B0A}"/>
              </a:ext>
            </a:extLst>
          </p:cNvPr>
          <p:cNvPicPr>
            <a:picLocks noChangeAspect="1"/>
          </p:cNvPicPr>
          <p:nvPr/>
        </p:nvPicPr>
        <p:blipFill>
          <a:blip r:embed="rId5"/>
          <a:stretch>
            <a:fillRect/>
          </a:stretch>
        </p:blipFill>
        <p:spPr>
          <a:xfrm>
            <a:off x="3361235" y="5444385"/>
            <a:ext cx="2878730" cy="1059273"/>
          </a:xfrm>
          <a:prstGeom prst="rect">
            <a:avLst/>
          </a:prstGeom>
        </p:spPr>
      </p:pic>
    </p:spTree>
    <p:extLst>
      <p:ext uri="{BB962C8B-B14F-4D97-AF65-F5344CB8AC3E}">
        <p14:creationId xmlns:p14="http://schemas.microsoft.com/office/powerpoint/2010/main" val="311368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733630"/>
            <a:ext cx="8534400" cy="990600"/>
          </a:xfrm>
        </p:spPr>
        <p:txBody>
          <a:bodyPr>
            <a:normAutofit fontScale="90000"/>
          </a:bodyPr>
          <a:lstStyle/>
          <a:p>
            <a:pPr eaLnBrk="1" hangingPunct="1"/>
            <a:r>
              <a:rPr lang="en-US" altLang="en-US" dirty="0"/>
              <a:t>IRP and Exchange Rate Determination Continued</a:t>
            </a:r>
          </a:p>
        </p:txBody>
      </p:sp>
      <p:sp>
        <p:nvSpPr>
          <p:cNvPr id="14339" name="Content Placeholder 2"/>
          <p:cNvSpPr>
            <a:spLocks noGrp="1"/>
          </p:cNvSpPr>
          <p:nvPr>
            <p:ph idx="1"/>
          </p:nvPr>
        </p:nvSpPr>
        <p:spPr>
          <a:xfrm>
            <a:off x="495300" y="2032312"/>
            <a:ext cx="8382000" cy="4611538"/>
          </a:xfrm>
        </p:spPr>
        <p:txBody>
          <a:bodyPr/>
          <a:lstStyle/>
          <a:p>
            <a:r>
              <a:rPr lang="en-US" sz="2800" dirty="0"/>
              <a:t>Two things are noteworthy from the following equation (presented on previous slide):</a:t>
            </a:r>
          </a:p>
          <a:p>
            <a:endParaRPr lang="en-US" sz="2800" dirty="0"/>
          </a:p>
          <a:p>
            <a:endParaRPr lang="en-US" sz="2800" dirty="0"/>
          </a:p>
          <a:p>
            <a:pPr marL="514350" indent="-514350">
              <a:buFont typeface="+mj-lt"/>
              <a:buAutoNum type="arabicPeriod"/>
            </a:pPr>
            <a:r>
              <a:rPr lang="en-US" sz="2800" dirty="0"/>
              <a:t>“Expectation” plays a key role in exchange rate determination (i.e., when people “expect” the exchange rate to go up in the future, it goes up now)</a:t>
            </a:r>
          </a:p>
          <a:p>
            <a:pPr marL="514350" indent="-514350">
              <a:buFont typeface="+mj-lt"/>
              <a:buAutoNum type="arabicPeriod"/>
            </a:pPr>
            <a:r>
              <a:rPr lang="en-US" sz="2800" dirty="0"/>
              <a:t>Exchange rate behavior will be driven by news events</a:t>
            </a:r>
          </a:p>
          <a:p>
            <a:endParaRPr lang="en-US" sz="2800" i="1"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11</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4" name="Picture 3">
            <a:extLst>
              <a:ext uri="{FF2B5EF4-FFF2-40B4-BE49-F238E27FC236}">
                <a16:creationId xmlns:a16="http://schemas.microsoft.com/office/drawing/2014/main" id="{EE4EEEB0-91E3-49E5-9F8E-872AB4385B0A}"/>
              </a:ext>
            </a:extLst>
          </p:cNvPr>
          <p:cNvPicPr>
            <a:picLocks noChangeAspect="1"/>
          </p:cNvPicPr>
          <p:nvPr/>
        </p:nvPicPr>
        <p:blipFill>
          <a:blip r:embed="rId3"/>
          <a:stretch>
            <a:fillRect/>
          </a:stretch>
        </p:blipFill>
        <p:spPr>
          <a:xfrm>
            <a:off x="3132635" y="2971800"/>
            <a:ext cx="2878730" cy="1059273"/>
          </a:xfrm>
          <a:prstGeom prst="rect">
            <a:avLst/>
          </a:prstGeom>
        </p:spPr>
      </p:pic>
    </p:spTree>
    <p:extLst>
      <p:ext uri="{BB962C8B-B14F-4D97-AF65-F5344CB8AC3E}">
        <p14:creationId xmlns:p14="http://schemas.microsoft.com/office/powerpoint/2010/main" val="773269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733630"/>
            <a:ext cx="8534400" cy="990600"/>
          </a:xfrm>
        </p:spPr>
        <p:txBody>
          <a:bodyPr>
            <a:normAutofit/>
          </a:bodyPr>
          <a:lstStyle/>
          <a:p>
            <a:pPr fontAlgn="base"/>
            <a:r>
              <a:rPr lang="en-US" dirty="0"/>
              <a:t>Covered Interest Arbitrage</a:t>
            </a:r>
          </a:p>
        </p:txBody>
      </p:sp>
      <p:sp>
        <p:nvSpPr>
          <p:cNvPr id="14339" name="Content Placeholder 2"/>
          <p:cNvSpPr>
            <a:spLocks noGrp="1"/>
          </p:cNvSpPr>
          <p:nvPr>
            <p:ph idx="1"/>
          </p:nvPr>
        </p:nvSpPr>
        <p:spPr>
          <a:xfrm>
            <a:off x="495300" y="2032312"/>
            <a:ext cx="8382000" cy="4611538"/>
          </a:xfrm>
        </p:spPr>
        <p:txBody>
          <a:bodyPr/>
          <a:lstStyle/>
          <a:p>
            <a:endParaRPr lang="en-US" sz="2200" dirty="0"/>
          </a:p>
          <a:p>
            <a:endParaRPr lang="en-US" sz="2200" dirty="0"/>
          </a:p>
          <a:p>
            <a:r>
              <a:rPr lang="en-US" sz="2200" dirty="0"/>
              <a:t>To understand the covered interest arbitrage (CIA) process, it is best to work with a numerical example.</a:t>
            </a:r>
          </a:p>
          <a:p>
            <a:endParaRPr lang="en-US" sz="2800" dirty="0"/>
          </a:p>
          <a:p>
            <a:endParaRPr lang="en-US" sz="2800" i="1"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12</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315807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8433-20B4-F34C-AA89-3B17A53DFA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1A14AB-1FA8-AD40-992F-D0B49BFCD20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F8CD388-A526-C444-BB56-6494C91C4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85" y="381000"/>
            <a:ext cx="8959230" cy="6240685"/>
          </a:xfrm>
          <a:prstGeom prst="rect">
            <a:avLst/>
          </a:prstGeom>
        </p:spPr>
      </p:pic>
    </p:spTree>
    <p:extLst>
      <p:ext uri="{BB962C8B-B14F-4D97-AF65-F5344CB8AC3E}">
        <p14:creationId xmlns:p14="http://schemas.microsoft.com/office/powerpoint/2010/main" val="137756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429B0B-7424-4940-8232-1FF2D1DB4F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535" y="2514600"/>
            <a:ext cx="8870929" cy="2590800"/>
          </a:xfrm>
        </p:spPr>
      </p:pic>
      <p:sp>
        <p:nvSpPr>
          <p:cNvPr id="6" name="TextBox 5">
            <a:extLst>
              <a:ext uri="{FF2B5EF4-FFF2-40B4-BE49-F238E27FC236}">
                <a16:creationId xmlns:a16="http://schemas.microsoft.com/office/drawing/2014/main" id="{7DB53C55-A5C9-6C44-AF60-85B8456A8C21}"/>
              </a:ext>
            </a:extLst>
          </p:cNvPr>
          <p:cNvSpPr txBox="1"/>
          <p:nvPr/>
        </p:nvSpPr>
        <p:spPr>
          <a:xfrm>
            <a:off x="1524000" y="685800"/>
            <a:ext cx="6521337" cy="830997"/>
          </a:xfrm>
          <a:prstGeom prst="rect">
            <a:avLst/>
          </a:prstGeom>
          <a:noFill/>
        </p:spPr>
        <p:txBody>
          <a:bodyPr wrap="none" rtlCol="0">
            <a:spAutoFit/>
          </a:bodyPr>
          <a:lstStyle/>
          <a:p>
            <a:r>
              <a:rPr lang="en-US" sz="4800" b="1" dirty="0">
                <a:solidFill>
                  <a:srgbClr val="C00000"/>
                </a:solidFill>
                <a:latin typeface="Arial Narrow" panose="020B0606020202030204" pitchFamily="34" charset="0"/>
                <a:ea typeface="+mj-ea"/>
                <a:cs typeface="+mj-cs"/>
              </a:rPr>
              <a:t>Covered</a:t>
            </a:r>
            <a:r>
              <a:rPr lang="en-US" dirty="0"/>
              <a:t>  </a:t>
            </a:r>
            <a:r>
              <a:rPr lang="en-US" sz="4800" b="1" dirty="0">
                <a:solidFill>
                  <a:srgbClr val="C00000"/>
                </a:solidFill>
                <a:latin typeface="Arial Narrow" panose="020B0606020202030204" pitchFamily="34" charset="0"/>
                <a:ea typeface="+mj-ea"/>
                <a:cs typeface="+mj-cs"/>
              </a:rPr>
              <a:t>Interest</a:t>
            </a:r>
            <a:r>
              <a:rPr lang="en-US" dirty="0"/>
              <a:t>  </a:t>
            </a:r>
            <a:r>
              <a:rPr lang="en-US" sz="4800" b="1" dirty="0">
                <a:solidFill>
                  <a:srgbClr val="C00000"/>
                </a:solidFill>
                <a:latin typeface="Arial Narrow" panose="020B0606020202030204" pitchFamily="34" charset="0"/>
                <a:ea typeface="+mj-ea"/>
                <a:cs typeface="+mj-cs"/>
              </a:rPr>
              <a:t>Arbitrage</a:t>
            </a:r>
          </a:p>
        </p:txBody>
      </p:sp>
    </p:spTree>
    <p:extLst>
      <p:ext uri="{BB962C8B-B14F-4D97-AF65-F5344CB8AC3E}">
        <p14:creationId xmlns:p14="http://schemas.microsoft.com/office/powerpoint/2010/main" val="175682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a:t>Uncovered Interest Rate Parity</a:t>
            </a:r>
          </a:p>
        </p:txBody>
      </p:sp>
      <p:sp>
        <p:nvSpPr>
          <p:cNvPr id="14339" name="Content Placeholder 2"/>
          <p:cNvSpPr>
            <a:spLocks noGrp="1"/>
          </p:cNvSpPr>
          <p:nvPr>
            <p:ph idx="1"/>
          </p:nvPr>
        </p:nvSpPr>
        <p:spPr>
          <a:xfrm>
            <a:off x="457200" y="1752600"/>
            <a:ext cx="8229600" cy="4773613"/>
          </a:xfrm>
        </p:spPr>
        <p:txBody>
          <a:bodyPr/>
          <a:lstStyle/>
          <a:p>
            <a:pPr eaLnBrk="1" hangingPunct="1"/>
            <a:r>
              <a:rPr lang="en-US" altLang="en-US" sz="2200" dirty="0"/>
              <a:t>When the forward exchange rate </a:t>
            </a:r>
            <a:r>
              <a:rPr lang="en-US" altLang="en-US" sz="2200" i="1" dirty="0"/>
              <a:t>F</a:t>
            </a:r>
            <a:r>
              <a:rPr lang="en-US" altLang="en-US" sz="2200" dirty="0"/>
              <a:t> is replaced by the expected future spot exchange rate, </a:t>
            </a:r>
            <a:r>
              <a:rPr lang="en-US" altLang="en-US" sz="2200" i="1" dirty="0"/>
              <a:t>E</a:t>
            </a:r>
            <a:r>
              <a:rPr lang="en-US" altLang="en-US" sz="2200" dirty="0"/>
              <a:t>(</a:t>
            </a:r>
            <a:r>
              <a:rPr lang="en-US" altLang="en-US" sz="2200" i="1" dirty="0"/>
              <a:t>S</a:t>
            </a:r>
            <a:r>
              <a:rPr lang="en-US" altLang="en-US" sz="2200" i="1" baseline="-25000" dirty="0"/>
              <a:t>t+1</a:t>
            </a:r>
            <a:r>
              <a:rPr lang="en-US" altLang="en-US" sz="2200" dirty="0"/>
              <a:t>), we obtain:</a:t>
            </a:r>
          </a:p>
          <a:p>
            <a:pPr eaLnBrk="1" hangingPunct="1"/>
            <a:endParaRPr lang="en-US" altLang="en-US" sz="2200" dirty="0"/>
          </a:p>
          <a:p>
            <a:pPr eaLnBrk="1" hangingPunct="1"/>
            <a:endParaRPr lang="en-US" altLang="en-US" sz="2200" dirty="0"/>
          </a:p>
          <a:p>
            <a:pPr eaLnBrk="1" hangingPunct="1"/>
            <a:endParaRPr lang="en-US" altLang="en-US" sz="2200" dirty="0"/>
          </a:p>
          <a:p>
            <a:r>
              <a:rPr lang="en-US" sz="2200" dirty="0"/>
              <a:t>Where </a:t>
            </a:r>
            <a:r>
              <a:rPr lang="en-US" sz="2200" i="1" dirty="0"/>
              <a:t>E</a:t>
            </a:r>
            <a:r>
              <a:rPr lang="en-US" sz="2200" dirty="0"/>
              <a:t>(</a:t>
            </a:r>
            <a:r>
              <a:rPr lang="en-US" sz="2200" i="1" dirty="0"/>
              <a:t>e</a:t>
            </a:r>
            <a:r>
              <a:rPr lang="en-US" sz="2200" dirty="0"/>
              <a:t>) is the expected rate of change in the exchange rate, that is, [</a:t>
            </a:r>
            <a:r>
              <a:rPr lang="en-US" sz="2200" i="1" dirty="0"/>
              <a:t>E</a:t>
            </a:r>
            <a:r>
              <a:rPr lang="en-US" sz="2200" dirty="0"/>
              <a:t>(</a:t>
            </a:r>
            <a:r>
              <a:rPr lang="en-US" sz="2200" i="1" dirty="0"/>
              <a:t>S</a:t>
            </a:r>
            <a:r>
              <a:rPr lang="en-US" sz="2200" i="1" baseline="-25000" dirty="0"/>
              <a:t>t</a:t>
            </a:r>
            <a:r>
              <a:rPr lang="en-US" sz="2200" baseline="-25000" dirty="0"/>
              <a:t>+1</a:t>
            </a:r>
            <a:r>
              <a:rPr lang="en-US" sz="2200" dirty="0"/>
              <a:t>) − </a:t>
            </a:r>
            <a:r>
              <a:rPr lang="en-US" sz="2200" i="1" dirty="0"/>
              <a:t>S</a:t>
            </a:r>
            <a:r>
              <a:rPr lang="en-US" sz="2200" i="1" baseline="-25000" dirty="0"/>
              <a:t>t</a:t>
            </a:r>
            <a:r>
              <a:rPr lang="en-US" sz="2200" dirty="0"/>
              <a:t>]/</a:t>
            </a:r>
            <a:r>
              <a:rPr lang="en-US" sz="2200" i="1" dirty="0"/>
              <a:t>S</a:t>
            </a:r>
            <a:r>
              <a:rPr lang="en-US" sz="2200" i="1" baseline="-25000" dirty="0"/>
              <a:t>t</a:t>
            </a:r>
            <a:r>
              <a:rPr lang="en-US" sz="2200" dirty="0"/>
              <a:t>. </a:t>
            </a:r>
          </a:p>
          <a:p>
            <a:r>
              <a:rPr lang="en-US" sz="2200" dirty="0"/>
              <a:t>The </a:t>
            </a:r>
            <a:r>
              <a:rPr lang="en-US" sz="2200" b="1" dirty="0"/>
              <a:t>equation</a:t>
            </a:r>
            <a:r>
              <a:rPr lang="en-US" sz="2200" dirty="0"/>
              <a:t> states that the interest rate differential between a pair of countries is (approximately) equal to the expected rate of change in the exchange rate.</a:t>
            </a:r>
          </a:p>
          <a:p>
            <a:r>
              <a:rPr lang="en-US" sz="2200" dirty="0"/>
              <a:t>This relationship is known as the </a:t>
            </a:r>
            <a:r>
              <a:rPr lang="en-US" sz="2200" b="1" dirty="0"/>
              <a:t>uncovered interest rate parity</a:t>
            </a:r>
            <a:r>
              <a:rPr lang="en-US" sz="2200" dirty="0"/>
              <a:t>.</a:t>
            </a:r>
            <a:endParaRPr lang="en-US" altLang="en-US" sz="2200" b="1"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15</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3" name="Picture 2">
            <a:extLst>
              <a:ext uri="{FF2B5EF4-FFF2-40B4-BE49-F238E27FC236}">
                <a16:creationId xmlns:a16="http://schemas.microsoft.com/office/drawing/2014/main" id="{042AF11D-CD02-43CD-A062-4C9E5A5929D9}"/>
              </a:ext>
            </a:extLst>
          </p:cNvPr>
          <p:cNvPicPr>
            <a:picLocks noChangeAspect="1"/>
          </p:cNvPicPr>
          <p:nvPr/>
        </p:nvPicPr>
        <p:blipFill>
          <a:blip r:embed="rId3"/>
          <a:stretch>
            <a:fillRect/>
          </a:stretch>
        </p:blipFill>
        <p:spPr>
          <a:xfrm>
            <a:off x="2895600" y="2514600"/>
            <a:ext cx="3006213" cy="832077"/>
          </a:xfrm>
          <a:prstGeom prst="rect">
            <a:avLst/>
          </a:prstGeom>
        </p:spPr>
      </p:pic>
    </p:spTree>
    <p:extLst>
      <p:ext uri="{BB962C8B-B14F-4D97-AF65-F5344CB8AC3E}">
        <p14:creationId xmlns:p14="http://schemas.microsoft.com/office/powerpoint/2010/main" val="228570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BED4A2-0088-A34D-8381-544212D1E1F0}"/>
              </a:ext>
            </a:extLst>
          </p:cNvPr>
          <p:cNvSpPr>
            <a:spLocks noGrp="1"/>
          </p:cNvSpPr>
          <p:nvPr>
            <p:ph idx="1"/>
          </p:nvPr>
        </p:nvSpPr>
        <p:spPr/>
        <p:txBody>
          <a:bodyPr/>
          <a:lstStyle/>
          <a:p>
            <a:endParaRPr lang="en-US" altLang="en-US" sz="2200" b="1" dirty="0"/>
          </a:p>
          <a:p>
            <a:r>
              <a:rPr lang="en-US" sz="2200" dirty="0"/>
              <a:t>If, for instance, the annual interest rate is 5 percent in the United States and 8 percent in the U.K., as assumed in our numerical example, the uncovered IRP suggests that the pound is expected to depreciate against the dollar by about 3 percent, that is, </a:t>
            </a:r>
            <a:r>
              <a:rPr lang="en-US" sz="2200" i="1" dirty="0"/>
              <a:t>E</a:t>
            </a:r>
            <a:r>
              <a:rPr lang="en-US" sz="2200" dirty="0"/>
              <a:t> (</a:t>
            </a:r>
            <a:r>
              <a:rPr lang="en-US" sz="2200" i="1" dirty="0"/>
              <a:t>e</a:t>
            </a:r>
            <a:r>
              <a:rPr lang="en-US" sz="2200" dirty="0"/>
              <a:t>) ≈ −3%.</a:t>
            </a:r>
          </a:p>
          <a:p>
            <a:endParaRPr lang="en-US" altLang="en-US" sz="2200" b="1" dirty="0"/>
          </a:p>
          <a:p>
            <a:r>
              <a:rPr lang="en-US" altLang="en-US" sz="2200" b="1" dirty="0"/>
              <a:t>Uncovered interest rate parity </a:t>
            </a:r>
          </a:p>
          <a:p>
            <a:pPr lvl="1"/>
            <a:r>
              <a:rPr lang="en-US" altLang="en-US" sz="2200" dirty="0"/>
              <a:t>Interest rate differential between a pair of countries is (approximately) equal to the expected rate of change in the exchange rate</a:t>
            </a:r>
          </a:p>
          <a:p>
            <a:endParaRPr lang="en-US" sz="2200" dirty="0"/>
          </a:p>
        </p:txBody>
      </p:sp>
    </p:spTree>
    <p:extLst>
      <p:ext uri="{BB962C8B-B14F-4D97-AF65-F5344CB8AC3E}">
        <p14:creationId xmlns:p14="http://schemas.microsoft.com/office/powerpoint/2010/main" val="408080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9059" y="451201"/>
            <a:ext cx="8229600" cy="762000"/>
          </a:xfrm>
        </p:spPr>
        <p:txBody>
          <a:bodyPr>
            <a:normAutofit fontScale="90000"/>
          </a:bodyPr>
          <a:lstStyle/>
          <a:p>
            <a:pPr eaLnBrk="1" hangingPunct="1"/>
            <a:r>
              <a:rPr lang="en-US" altLang="en-US" dirty="0"/>
              <a:t>Currency Carry Trade</a:t>
            </a:r>
          </a:p>
        </p:txBody>
      </p:sp>
      <p:sp>
        <p:nvSpPr>
          <p:cNvPr id="14339" name="Content Placeholder 2"/>
          <p:cNvSpPr>
            <a:spLocks noGrp="1"/>
          </p:cNvSpPr>
          <p:nvPr>
            <p:ph idx="1"/>
          </p:nvPr>
        </p:nvSpPr>
        <p:spPr>
          <a:xfrm>
            <a:off x="459059" y="1241927"/>
            <a:ext cx="8229600" cy="4830763"/>
          </a:xfrm>
        </p:spPr>
        <p:txBody>
          <a:bodyPr/>
          <a:lstStyle/>
          <a:p>
            <a:pPr eaLnBrk="1" hangingPunct="1"/>
            <a:r>
              <a:rPr lang="en-US" altLang="en-US" sz="2200" dirty="0"/>
              <a:t>Unlike IRP, the uncovered interest rate parity often does not hold, giving rise to uncovered interest arbitrage opportunities</a:t>
            </a:r>
          </a:p>
          <a:p>
            <a:r>
              <a:rPr lang="en-US" sz="2200" dirty="0"/>
              <a:t>A popular example of such trade is provided by </a:t>
            </a:r>
            <a:r>
              <a:rPr lang="en-US" sz="2200" b="1" dirty="0"/>
              <a:t>currency carry trade</a:t>
            </a:r>
            <a:r>
              <a:rPr lang="en-US" sz="2200" dirty="0"/>
              <a:t>.</a:t>
            </a:r>
          </a:p>
          <a:p>
            <a:endParaRPr lang="en-US" altLang="en-US" sz="2200" b="1" dirty="0"/>
          </a:p>
          <a:p>
            <a:pPr eaLnBrk="1" hangingPunct="1"/>
            <a:r>
              <a:rPr lang="en-US" altLang="en-US" sz="2200" b="1" dirty="0"/>
              <a:t>Currency carry trade </a:t>
            </a:r>
            <a:r>
              <a:rPr lang="en-US" altLang="en-US" sz="2200" dirty="0"/>
              <a:t>involves buying a high-yielding currency and funding it with a low-yielding currency, without any hedging</a:t>
            </a:r>
          </a:p>
          <a:p>
            <a:pPr eaLnBrk="1" hangingPunct="1"/>
            <a:r>
              <a:rPr lang="en-US" altLang="en-US" sz="2200" dirty="0"/>
              <a:t>The carry trade is profitable if the interest rate differential is greater than the appreciation of the funding currency against the investment currency.</a:t>
            </a:r>
          </a:p>
          <a:p>
            <a:r>
              <a:rPr lang="en-US" sz="2200" dirty="0"/>
              <a:t>Since the interest rate in Japan has been near zero since the mid-1990s, the yen has been the most popular funding currency for carry trade, followed by the Swiss franc. </a:t>
            </a:r>
            <a:endParaRPr lang="en-US" altLang="en-US" sz="2200"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17</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3672614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838200"/>
            <a:ext cx="8229600" cy="762000"/>
          </a:xfrm>
        </p:spPr>
        <p:txBody>
          <a:bodyPr>
            <a:normAutofit fontScale="90000"/>
          </a:bodyPr>
          <a:lstStyle/>
          <a:p>
            <a:pPr eaLnBrk="1" hangingPunct="1"/>
            <a:r>
              <a:rPr lang="en-US" altLang="en-US" dirty="0"/>
              <a:t>Currency Carry Trade</a:t>
            </a:r>
          </a:p>
        </p:txBody>
      </p:sp>
      <p:sp>
        <p:nvSpPr>
          <p:cNvPr id="14339" name="Content Placeholder 2"/>
          <p:cNvSpPr>
            <a:spLocks noGrp="1"/>
          </p:cNvSpPr>
          <p:nvPr>
            <p:ph idx="1"/>
          </p:nvPr>
        </p:nvSpPr>
        <p:spPr>
          <a:xfrm>
            <a:off x="457200" y="1600200"/>
            <a:ext cx="8229600" cy="4830763"/>
          </a:xfrm>
        </p:spPr>
        <p:txBody>
          <a:bodyPr/>
          <a:lstStyle/>
          <a:p>
            <a:r>
              <a:rPr lang="en-US" sz="2200" dirty="0"/>
              <a:t>Due to the low-interest-rate policy of the Federal Reserve to combat the Great Recession, the U.S. dollar has also become a popular funding currency in recent years. </a:t>
            </a:r>
          </a:p>
          <a:p>
            <a:r>
              <a:rPr lang="en-US" sz="2200" dirty="0"/>
              <a:t>Popular investment currencies, on the other hand, include the Australian dollar, New Zealand dollar, and British pound, due to relatively high interest rates prevalent in these countries.</a:t>
            </a:r>
          </a:p>
          <a:p>
            <a:endParaRPr lang="en-US" sz="2200" dirty="0"/>
          </a:p>
          <a:p>
            <a:r>
              <a:rPr lang="en-US" sz="2200" dirty="0"/>
              <a:t>Suppose you borrow in Japanese yen and invest in the Australian dollar. Your carry trade then will be profitable as long as the interest rate spread between the Australian dollar and Japanese yen, </a:t>
            </a:r>
            <a:r>
              <a:rPr lang="en-US" sz="2200" i="1" dirty="0" err="1"/>
              <a:t>i</a:t>
            </a:r>
            <a:r>
              <a:rPr lang="en-US" sz="2200" baseline="-25000" dirty="0" err="1"/>
              <a:t>A</a:t>
            </a:r>
            <a:r>
              <a:rPr lang="en-US" sz="2200" baseline="-25000" dirty="0"/>
              <a:t>$</a:t>
            </a:r>
            <a:r>
              <a:rPr lang="en-US" sz="2200" dirty="0"/>
              <a:t> − </a:t>
            </a:r>
            <a:r>
              <a:rPr lang="en-US" sz="2200" i="1" dirty="0" err="1"/>
              <a:t>i</a:t>
            </a:r>
            <a:r>
              <a:rPr lang="en-US" sz="2200" baseline="-25000" dirty="0"/>
              <a:t>¥</a:t>
            </a:r>
            <a:r>
              <a:rPr lang="en-US" sz="2200" dirty="0"/>
              <a:t>, is greater than the rate of appreciation (</a:t>
            </a:r>
            <a:r>
              <a:rPr lang="en-US" sz="2200" i="1" dirty="0" err="1"/>
              <a:t>e</a:t>
            </a:r>
            <a:r>
              <a:rPr lang="en-US" sz="2200" baseline="-25000" dirty="0" err="1"/>
              <a:t>A</a:t>
            </a:r>
            <a:r>
              <a:rPr lang="en-US" sz="2200" baseline="-25000" dirty="0"/>
              <a:t>$,¥</a:t>
            </a:r>
            <a:r>
              <a:rPr lang="en-US" sz="2200" dirty="0"/>
              <a:t>) of the yen against the Australian dollar during the carry period, that is, </a:t>
            </a:r>
            <a:r>
              <a:rPr lang="en-US" sz="2200" i="1" dirty="0" err="1"/>
              <a:t>i</a:t>
            </a:r>
            <a:r>
              <a:rPr lang="en-US" sz="2200" baseline="-25000" dirty="0" err="1"/>
              <a:t>A</a:t>
            </a:r>
            <a:r>
              <a:rPr lang="en-US" sz="2200" baseline="-25000" dirty="0"/>
              <a:t>$</a:t>
            </a:r>
            <a:r>
              <a:rPr lang="en-US" sz="2200" dirty="0"/>
              <a:t> − </a:t>
            </a:r>
            <a:r>
              <a:rPr lang="en-US" sz="2200" i="1" dirty="0" err="1"/>
              <a:t>i</a:t>
            </a:r>
            <a:r>
              <a:rPr lang="en-US" sz="2200" baseline="-25000" dirty="0"/>
              <a:t>¥</a:t>
            </a:r>
            <a:r>
              <a:rPr lang="en-US" sz="2200" dirty="0"/>
              <a:t> &gt; </a:t>
            </a:r>
            <a:r>
              <a:rPr lang="en-US" sz="2200" i="1" dirty="0" err="1"/>
              <a:t>e</a:t>
            </a:r>
            <a:r>
              <a:rPr lang="en-US" sz="2200" baseline="-25000" dirty="0" err="1"/>
              <a:t>A</a:t>
            </a:r>
            <a:r>
              <a:rPr lang="en-US" sz="2200" baseline="-25000" dirty="0"/>
              <a:t>$,¥</a:t>
            </a:r>
            <a:r>
              <a:rPr lang="en-US" sz="2200" dirty="0"/>
              <a:t>.</a:t>
            </a:r>
            <a:endParaRPr lang="en-US" altLang="en-US" sz="2200"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18</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4118533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3666F1-5EEF-834C-A8C5-75A416B37A26}"/>
              </a:ext>
            </a:extLst>
          </p:cNvPr>
          <p:cNvSpPr>
            <a:spLocks noGrp="1"/>
          </p:cNvSpPr>
          <p:nvPr>
            <p:ph idx="1"/>
          </p:nvPr>
        </p:nvSpPr>
        <p:spPr>
          <a:xfrm>
            <a:off x="228600" y="762000"/>
            <a:ext cx="8610600" cy="5638800"/>
          </a:xfrm>
        </p:spPr>
        <p:txBody>
          <a:bodyPr/>
          <a:lstStyle/>
          <a:p>
            <a:r>
              <a:rPr lang="en-US" sz="2200" dirty="0"/>
              <a:t>If many investors carry out the preceding trade on a massive scale, the yen may even depreciate, at least in the short run, against the Australian dollar, which is contrary to the prediction of the uncovered interest rate parity. </a:t>
            </a:r>
          </a:p>
          <a:p>
            <a:endParaRPr lang="en-US" sz="2200" dirty="0"/>
          </a:p>
          <a:p>
            <a:r>
              <a:rPr lang="en-US" sz="2200" dirty="0"/>
              <a:t>The yen may depreciate in the short run as investors are selling the yen for the Australian dollar. If the yen depreciates against the Australian dollar by more than the Japanese interest rate, the funding cost for this carry trade would be effectively negative, making the carry trade more profitable.</a:t>
            </a:r>
          </a:p>
          <a:p>
            <a:endParaRPr lang="en-US" sz="2200" b="1" baseline="30000" dirty="0"/>
          </a:p>
          <a:p>
            <a:r>
              <a:rPr lang="en-US" sz="2200" dirty="0"/>
              <a:t> However, if the Japanese yen appreciates against the Australian dollar by more than the interest rate spread, you would lose money from the carry trade. Clearly, currency carry trade is a risky investment, especially when the exchange rate is volatile.</a:t>
            </a:r>
          </a:p>
        </p:txBody>
      </p:sp>
    </p:spTree>
    <p:extLst>
      <p:ext uri="{BB962C8B-B14F-4D97-AF65-F5344CB8AC3E}">
        <p14:creationId xmlns:p14="http://schemas.microsoft.com/office/powerpoint/2010/main" val="196814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Chapter Outline</a:t>
            </a:r>
          </a:p>
        </p:txBody>
      </p:sp>
      <p:sp>
        <p:nvSpPr>
          <p:cNvPr id="4099" name="Rectangle 3"/>
          <p:cNvSpPr>
            <a:spLocks noGrp="1" noChangeArrowheads="1"/>
          </p:cNvSpPr>
          <p:nvPr>
            <p:ph idx="1"/>
          </p:nvPr>
        </p:nvSpPr>
        <p:spPr>
          <a:xfrm>
            <a:off x="384412" y="1752600"/>
            <a:ext cx="8229600" cy="4525963"/>
          </a:xfrm>
        </p:spPr>
        <p:txBody>
          <a:bodyPr/>
          <a:lstStyle/>
          <a:p>
            <a:pPr>
              <a:lnSpc>
                <a:spcPct val="80000"/>
              </a:lnSpc>
            </a:pPr>
            <a:r>
              <a:rPr lang="en-US" altLang="en-US" sz="2400" dirty="0"/>
              <a:t>Interest Rate Parity</a:t>
            </a:r>
          </a:p>
          <a:p>
            <a:pPr lvl="1">
              <a:lnSpc>
                <a:spcPct val="80000"/>
              </a:lnSpc>
            </a:pPr>
            <a:r>
              <a:rPr lang="en-US" altLang="en-US" sz="2000" dirty="0"/>
              <a:t>Covered Interest Arbitrage</a:t>
            </a:r>
          </a:p>
          <a:p>
            <a:pPr lvl="1">
              <a:lnSpc>
                <a:spcPct val="80000"/>
              </a:lnSpc>
            </a:pPr>
            <a:r>
              <a:rPr lang="en-US" altLang="en-US" sz="2000" dirty="0"/>
              <a:t>IRP and Exchange Rate Determination</a:t>
            </a:r>
          </a:p>
          <a:p>
            <a:pPr lvl="1">
              <a:lnSpc>
                <a:spcPct val="80000"/>
              </a:lnSpc>
            </a:pPr>
            <a:r>
              <a:rPr lang="en-US" altLang="en-US" sz="2000" dirty="0"/>
              <a:t>Currency Carry Trade</a:t>
            </a:r>
          </a:p>
          <a:p>
            <a:pPr lvl="1">
              <a:lnSpc>
                <a:spcPct val="80000"/>
              </a:lnSpc>
            </a:pPr>
            <a:r>
              <a:rPr lang="en-US" altLang="en-US" sz="2000" dirty="0"/>
              <a:t>Reasons for Deviations from IRP</a:t>
            </a:r>
          </a:p>
          <a:p>
            <a:pPr>
              <a:lnSpc>
                <a:spcPct val="80000"/>
              </a:lnSpc>
            </a:pPr>
            <a:r>
              <a:rPr lang="en-US" altLang="en-US" sz="2400" dirty="0"/>
              <a:t>Purchasing Power Parity</a:t>
            </a:r>
          </a:p>
          <a:p>
            <a:pPr lvl="1">
              <a:lnSpc>
                <a:spcPct val="80000"/>
              </a:lnSpc>
            </a:pPr>
            <a:r>
              <a:rPr lang="en-US" altLang="en-US" sz="2000" dirty="0"/>
              <a:t>PPP Deviations and the Real Exchange Rate</a:t>
            </a:r>
          </a:p>
          <a:p>
            <a:pPr lvl="1">
              <a:lnSpc>
                <a:spcPct val="80000"/>
              </a:lnSpc>
            </a:pPr>
            <a:r>
              <a:rPr lang="en-US" altLang="en-US" sz="2000" dirty="0"/>
              <a:t>Evidence on Purchasing Power Parity</a:t>
            </a:r>
          </a:p>
          <a:p>
            <a:pPr>
              <a:lnSpc>
                <a:spcPct val="80000"/>
              </a:lnSpc>
            </a:pPr>
            <a:r>
              <a:rPr lang="en-US" altLang="en-US" sz="2400" dirty="0"/>
              <a:t>Fisher Effects</a:t>
            </a:r>
          </a:p>
          <a:p>
            <a:pPr>
              <a:lnSpc>
                <a:spcPct val="80000"/>
              </a:lnSpc>
            </a:pPr>
            <a:r>
              <a:rPr lang="en-US" altLang="en-US" sz="2400" dirty="0"/>
              <a:t>Forecasting Exchange Rates</a:t>
            </a:r>
          </a:p>
          <a:p>
            <a:pPr lvl="1">
              <a:lnSpc>
                <a:spcPct val="80000"/>
              </a:lnSpc>
            </a:pPr>
            <a:r>
              <a:rPr lang="en-US" altLang="en-US" sz="2000" dirty="0"/>
              <a:t>Efficient Market Approach</a:t>
            </a:r>
          </a:p>
          <a:p>
            <a:pPr lvl="1">
              <a:lnSpc>
                <a:spcPct val="80000"/>
              </a:lnSpc>
            </a:pPr>
            <a:r>
              <a:rPr lang="en-US" altLang="en-US" sz="2000" dirty="0"/>
              <a:t>Fundamental Approach</a:t>
            </a:r>
          </a:p>
          <a:p>
            <a:pPr lvl="1">
              <a:lnSpc>
                <a:spcPct val="80000"/>
              </a:lnSpc>
            </a:pPr>
            <a:r>
              <a:rPr lang="en-US" altLang="en-US" sz="2000" dirty="0"/>
              <a:t>Technical Approach</a:t>
            </a:r>
          </a:p>
          <a:p>
            <a:pPr lvl="1">
              <a:lnSpc>
                <a:spcPct val="80000"/>
              </a:lnSpc>
            </a:pPr>
            <a:r>
              <a:rPr lang="en-US" altLang="en-US" sz="2000" dirty="0"/>
              <a:t>Performance of the Forecasters</a:t>
            </a:r>
          </a:p>
        </p:txBody>
      </p:sp>
      <p:sp>
        <p:nvSpPr>
          <p:cNvPr id="8" name="Rectangle 7"/>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2</a:t>
            </a:fld>
            <a:endParaRPr lang="en-US" altLang="en-US" sz="1000" dirty="0">
              <a:cs typeface="Arial" charset="0"/>
            </a:endParaRPr>
          </a:p>
        </p:txBody>
      </p:sp>
      <p:sp>
        <p:nvSpPr>
          <p:cNvPr id="6" name="Rectangle 20">
            <a:extLst>
              <a:ext uri="{FF2B5EF4-FFF2-40B4-BE49-F238E27FC236}">
                <a16:creationId xmlns:a16="http://schemas.microsoft.com/office/drawing/2014/main" id="{0A4732EE-4D26-471E-B39D-2D5755BB502F}"/>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762000"/>
            <a:ext cx="9144000" cy="1066800"/>
          </a:xfrm>
        </p:spPr>
        <p:txBody>
          <a:bodyPr>
            <a:noAutofit/>
          </a:bodyPr>
          <a:lstStyle/>
          <a:p>
            <a:pPr algn="l"/>
            <a:r>
              <a:rPr lang="en-US" sz="2800" dirty="0"/>
              <a:t>EXHIBIT 6.3 Interest Rate Spreads and Exchange Rate Changes: </a:t>
            </a:r>
            <a:r>
              <a:rPr lang="en-US" sz="2000" dirty="0"/>
              <a:t>Six-Month Carry Trade Periods for Australian Dollar–Japanese Yen Pair</a:t>
            </a:r>
            <a:br>
              <a:rPr lang="en-US" sz="2800" dirty="0"/>
            </a:br>
            <a:endParaRPr lang="en-US" altLang="en-US" sz="1600" dirty="0"/>
          </a:p>
        </p:txBody>
      </p:sp>
      <p:sp>
        <p:nvSpPr>
          <p:cNvPr id="16" name="Rectangle 15"/>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20</a:t>
            </a:fld>
            <a:endParaRPr lang="en-US" altLang="en-US" sz="1000" dirty="0">
              <a:cs typeface="Arial" charset="0"/>
            </a:endParaRPr>
          </a:p>
        </p:txBody>
      </p:sp>
      <p:sp>
        <p:nvSpPr>
          <p:cNvPr id="6" name="Rectangle 20">
            <a:extLst>
              <a:ext uri="{FF2B5EF4-FFF2-40B4-BE49-F238E27FC236}">
                <a16:creationId xmlns:a16="http://schemas.microsoft.com/office/drawing/2014/main" id="{5EAE1B90-A03D-4AE1-A35B-D0BFB5BE4FD4}"/>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3" name="Picture 2">
            <a:extLst>
              <a:ext uri="{FF2B5EF4-FFF2-40B4-BE49-F238E27FC236}">
                <a16:creationId xmlns:a16="http://schemas.microsoft.com/office/drawing/2014/main" id="{82B262BC-CBA7-41C0-BB8D-D278D9069944}"/>
              </a:ext>
            </a:extLst>
          </p:cNvPr>
          <p:cNvPicPr>
            <a:picLocks noChangeAspect="1"/>
          </p:cNvPicPr>
          <p:nvPr/>
        </p:nvPicPr>
        <p:blipFill>
          <a:blip r:embed="rId3"/>
          <a:stretch>
            <a:fillRect/>
          </a:stretch>
        </p:blipFill>
        <p:spPr>
          <a:xfrm>
            <a:off x="714375" y="1552247"/>
            <a:ext cx="7715250" cy="49623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Reasons for Deviations from IRP</a:t>
            </a:r>
          </a:p>
        </p:txBody>
      </p:sp>
      <p:sp>
        <p:nvSpPr>
          <p:cNvPr id="17411" name="Rectangle 3"/>
          <p:cNvSpPr>
            <a:spLocks noGrp="1" noChangeArrowheads="1"/>
          </p:cNvSpPr>
          <p:nvPr>
            <p:ph idx="1"/>
          </p:nvPr>
        </p:nvSpPr>
        <p:spPr>
          <a:xfrm>
            <a:off x="223938" y="1696463"/>
            <a:ext cx="8902700" cy="4686055"/>
          </a:xfrm>
        </p:spPr>
        <p:txBody>
          <a:bodyPr/>
          <a:lstStyle/>
          <a:p>
            <a:pPr>
              <a:lnSpc>
                <a:spcPct val="90000"/>
              </a:lnSpc>
            </a:pPr>
            <a:r>
              <a:rPr lang="en-US" altLang="en-US" sz="2200" dirty="0"/>
              <a:t>IRP holds quite well, but it may not hold precisely </a:t>
            </a:r>
            <a:r>
              <a:rPr lang="en-US" sz="2200" dirty="0"/>
              <a:t>especially over short periods,</a:t>
            </a:r>
            <a:r>
              <a:rPr lang="en-US" altLang="en-US" sz="2200" dirty="0"/>
              <a:t> all the time due to (primarily) two main reasons:</a:t>
            </a:r>
          </a:p>
          <a:p>
            <a:pPr marL="914400" lvl="1" indent="-457200">
              <a:lnSpc>
                <a:spcPct val="90000"/>
              </a:lnSpc>
              <a:buFont typeface="+mj-lt"/>
              <a:buAutoNum type="arabicPeriod"/>
            </a:pPr>
            <a:r>
              <a:rPr lang="en-US" altLang="en-US" sz="2200" dirty="0"/>
              <a:t>Transaction costs</a:t>
            </a:r>
          </a:p>
          <a:p>
            <a:pPr marL="1314450" lvl="2" indent="-457200">
              <a:lnSpc>
                <a:spcPct val="90000"/>
              </a:lnSpc>
            </a:pPr>
            <a:r>
              <a:rPr lang="en-US" altLang="en-US" sz="2200" dirty="0"/>
              <a:t>Interest rate at which the arbitrager borrows tends to be higher than the rate at which he lends, reflecting the bid-ask spread.</a:t>
            </a:r>
          </a:p>
          <a:p>
            <a:pPr marL="1314450" lvl="2" indent="-457200">
              <a:lnSpc>
                <a:spcPct val="90000"/>
              </a:lnSpc>
            </a:pPr>
            <a:r>
              <a:rPr lang="en-US" altLang="en-US" sz="2200" dirty="0"/>
              <a:t>There exist bid-ask spreads in the foreign exchange market as well, as the arbitrager must buy currencies at the higher ask price and sell at the lower bid price</a:t>
            </a:r>
          </a:p>
          <a:p>
            <a:pPr lvl="1">
              <a:lnSpc>
                <a:spcPct val="90000"/>
              </a:lnSpc>
            </a:pPr>
            <a:endParaRPr lang="en-US" altLang="en-US" dirty="0"/>
          </a:p>
        </p:txBody>
      </p:sp>
      <p:graphicFrame>
        <p:nvGraphicFramePr>
          <p:cNvPr id="17412" name="Object 4"/>
          <p:cNvGraphicFramePr>
            <a:graphicFrameLocks noChangeAspect="1"/>
          </p:cNvGraphicFramePr>
          <p:nvPr/>
        </p:nvGraphicFramePr>
        <p:xfrm>
          <a:off x="4508500" y="3305175"/>
          <a:ext cx="127000" cy="247650"/>
        </p:xfrm>
        <a:graphic>
          <a:graphicData uri="http://schemas.openxmlformats.org/presentationml/2006/ole">
            <mc:AlternateContent xmlns:mc="http://schemas.openxmlformats.org/markup-compatibility/2006">
              <mc:Choice xmlns:v="urn:schemas-microsoft-com:vml" Requires="v">
                <p:oleObj spid="_x0000_s18451" name="Equation" r:id="rId4" imgW="114151" imgH="215619" progId="Equation.3">
                  <p:embed/>
                </p:oleObj>
              </mc:Choice>
              <mc:Fallback>
                <p:oleObj name="Equation" r:id="rId4" imgW="114151" imgH="215619" progId="Equation.3">
                  <p:embed/>
                  <p:pic>
                    <p:nvPicPr>
                      <p:cNvPr id="174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0" y="3305175"/>
                        <a:ext cx="127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21</a:t>
            </a:fld>
            <a:endParaRPr lang="en-US" altLang="en-US" sz="1000" dirty="0">
              <a:cs typeface="Arial" charset="0"/>
            </a:endParaRPr>
          </a:p>
        </p:txBody>
      </p:sp>
      <p:sp>
        <p:nvSpPr>
          <p:cNvPr id="9" name="Rectangle 20">
            <a:extLst>
              <a:ext uri="{FF2B5EF4-FFF2-40B4-BE49-F238E27FC236}">
                <a16:creationId xmlns:a16="http://schemas.microsoft.com/office/drawing/2014/main" id="{85B4AD04-9F6E-4A3E-8964-05D09C4B9CD4}"/>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5357661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715CA-6743-EF41-ABEE-6D75412E6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1295400"/>
            <a:ext cx="9080500" cy="4719471"/>
          </a:xfrm>
          <a:prstGeom prst="rect">
            <a:avLst/>
          </a:prstGeom>
        </p:spPr>
      </p:pic>
    </p:spTree>
    <p:extLst>
      <p:ext uri="{BB962C8B-B14F-4D97-AF65-F5344CB8AC3E}">
        <p14:creationId xmlns:p14="http://schemas.microsoft.com/office/powerpoint/2010/main" val="472283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Reasons for Deviations from IRP</a:t>
            </a:r>
          </a:p>
        </p:txBody>
      </p:sp>
      <p:sp>
        <p:nvSpPr>
          <p:cNvPr id="17411" name="Rectangle 3"/>
          <p:cNvSpPr>
            <a:spLocks noGrp="1" noChangeArrowheads="1"/>
          </p:cNvSpPr>
          <p:nvPr>
            <p:ph idx="1"/>
          </p:nvPr>
        </p:nvSpPr>
        <p:spPr>
          <a:xfrm>
            <a:off x="223938" y="1696463"/>
            <a:ext cx="8902700" cy="4686055"/>
          </a:xfrm>
        </p:spPr>
        <p:txBody>
          <a:bodyPr/>
          <a:lstStyle/>
          <a:p>
            <a:pPr>
              <a:lnSpc>
                <a:spcPct val="90000"/>
              </a:lnSpc>
            </a:pPr>
            <a:r>
              <a:rPr lang="en-US" altLang="en-US" sz="2200" dirty="0"/>
              <a:t>IRP holds quite well, but it may not hold precisely, </a:t>
            </a:r>
            <a:r>
              <a:rPr lang="en-US" sz="2200" dirty="0"/>
              <a:t>especially over short periods,</a:t>
            </a:r>
            <a:r>
              <a:rPr lang="en-US" altLang="en-US" sz="2200" dirty="0"/>
              <a:t> all the time due to (primarily) two main reasons:</a:t>
            </a:r>
          </a:p>
          <a:p>
            <a:pPr marL="914400" lvl="1" indent="-457200">
              <a:lnSpc>
                <a:spcPct val="90000"/>
              </a:lnSpc>
              <a:buFont typeface="+mj-lt"/>
              <a:buAutoNum type="arabicPeriod"/>
            </a:pPr>
            <a:r>
              <a:rPr lang="en-US" altLang="en-US" sz="2200" dirty="0"/>
              <a:t>Transaction costs</a:t>
            </a:r>
          </a:p>
          <a:p>
            <a:pPr marL="1314450" lvl="2" indent="-457200">
              <a:lnSpc>
                <a:spcPct val="90000"/>
              </a:lnSpc>
            </a:pPr>
            <a:r>
              <a:rPr lang="en-US" altLang="en-US" sz="2200" dirty="0"/>
              <a:t>Interest rate at which the arbitrager borrows tends to be higher than the rate at which he lends, reflecting the bid-ask spread.</a:t>
            </a:r>
          </a:p>
          <a:p>
            <a:pPr marL="1314450" lvl="2" indent="-457200">
              <a:lnSpc>
                <a:spcPct val="90000"/>
              </a:lnSpc>
            </a:pPr>
            <a:r>
              <a:rPr lang="en-US" altLang="en-US" sz="2200" dirty="0"/>
              <a:t>There exist bid-ask spreads in the foreign exchange market as well, as the arbitrager must buy currencies at the higher ask price and sell at the lower bid price</a:t>
            </a:r>
          </a:p>
          <a:p>
            <a:pPr marL="914400" lvl="1" indent="-457200">
              <a:lnSpc>
                <a:spcPct val="90000"/>
              </a:lnSpc>
              <a:buFont typeface="+mj-lt"/>
              <a:buAutoNum type="arabicPeriod"/>
            </a:pPr>
            <a:r>
              <a:rPr lang="en-US" altLang="en-US" sz="2200" dirty="0"/>
              <a:t>Capital controls</a:t>
            </a:r>
          </a:p>
          <a:p>
            <a:pPr marL="1314450" lvl="2" indent="-457200">
              <a:lnSpc>
                <a:spcPct val="90000"/>
              </a:lnSpc>
            </a:pPr>
            <a:r>
              <a:rPr lang="en-US" altLang="en-US" sz="2200" dirty="0"/>
              <a:t>Governments sometimes restrict capital flows, inbound and/or outbound via jawboning, imposing taxes, or outright bans</a:t>
            </a:r>
          </a:p>
          <a:p>
            <a:pPr lvl="1">
              <a:lnSpc>
                <a:spcPct val="90000"/>
              </a:lnSpc>
            </a:pPr>
            <a:endParaRPr lang="en-US" altLang="en-US" dirty="0"/>
          </a:p>
        </p:txBody>
      </p:sp>
      <p:graphicFrame>
        <p:nvGraphicFramePr>
          <p:cNvPr id="17412" name="Object 4"/>
          <p:cNvGraphicFramePr>
            <a:graphicFrameLocks noChangeAspect="1"/>
          </p:cNvGraphicFramePr>
          <p:nvPr/>
        </p:nvGraphicFramePr>
        <p:xfrm>
          <a:off x="4508500" y="3305175"/>
          <a:ext cx="127000" cy="247650"/>
        </p:xfrm>
        <a:graphic>
          <a:graphicData uri="http://schemas.openxmlformats.org/presentationml/2006/ole">
            <mc:AlternateContent xmlns:mc="http://schemas.openxmlformats.org/markup-compatibility/2006">
              <mc:Choice xmlns:v="urn:schemas-microsoft-com:vml" Requires="v">
                <p:oleObj spid="_x0000_s17607" name="Equation" r:id="rId4" imgW="114151" imgH="215619" progId="Equation.3">
                  <p:embed/>
                </p:oleObj>
              </mc:Choice>
              <mc:Fallback>
                <p:oleObj name="Equation" r:id="rId4" imgW="114151" imgH="21561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0" y="3305175"/>
                        <a:ext cx="127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23</a:t>
            </a:fld>
            <a:endParaRPr lang="en-US" altLang="en-US" sz="1000" dirty="0">
              <a:cs typeface="Arial" charset="0"/>
            </a:endParaRPr>
          </a:p>
        </p:txBody>
      </p:sp>
      <p:sp>
        <p:nvSpPr>
          <p:cNvPr id="9" name="Rectangle 20">
            <a:extLst>
              <a:ext uri="{FF2B5EF4-FFF2-40B4-BE49-F238E27FC236}">
                <a16:creationId xmlns:a16="http://schemas.microsoft.com/office/drawing/2014/main" id="{85B4AD04-9F6E-4A3E-8964-05D09C4B9CD4}"/>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90600" y="292802"/>
            <a:ext cx="8763000" cy="1752600"/>
          </a:xfrm>
        </p:spPr>
        <p:txBody>
          <a:bodyPr>
            <a:noAutofit/>
          </a:bodyPr>
          <a:lstStyle/>
          <a:p>
            <a:pPr algn="l"/>
            <a:r>
              <a:rPr lang="en-US" sz="2500" dirty="0"/>
              <a:t>EXHIBIT 6.4</a:t>
            </a:r>
            <a:br>
              <a:rPr lang="en-US" sz="2500" dirty="0"/>
            </a:br>
            <a:r>
              <a:rPr lang="en-US" sz="2500" dirty="0"/>
              <a:t>Interest Rate Parity with Transaction Costs</a:t>
            </a:r>
            <a:endParaRPr lang="en-US" altLang="en-US" sz="2500" dirty="0"/>
          </a:p>
        </p:txBody>
      </p:sp>
      <p:sp>
        <p:nvSpPr>
          <p:cNvPr id="34" name="Rectangle 33"/>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24</a:t>
            </a:fld>
            <a:endParaRPr lang="en-US" altLang="en-US" sz="1000" dirty="0">
              <a:cs typeface="Arial" charset="0"/>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29061"/>
            <a:ext cx="5705475" cy="4050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0">
            <a:extLst>
              <a:ext uri="{FF2B5EF4-FFF2-40B4-BE49-F238E27FC236}">
                <a16:creationId xmlns:a16="http://schemas.microsoft.com/office/drawing/2014/main" id="{1DBC03F2-CF6F-46B0-859D-CC2D0FE53E88}"/>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
        <p:nvSpPr>
          <p:cNvPr id="2" name="TextBox 1">
            <a:extLst>
              <a:ext uri="{FF2B5EF4-FFF2-40B4-BE49-F238E27FC236}">
                <a16:creationId xmlns:a16="http://schemas.microsoft.com/office/drawing/2014/main" id="{BE7168AD-5813-7D47-A647-8ABD578FD11D}"/>
              </a:ext>
            </a:extLst>
          </p:cNvPr>
          <p:cNvSpPr txBox="1"/>
          <p:nvPr/>
        </p:nvSpPr>
        <p:spPr>
          <a:xfrm>
            <a:off x="-47362" y="5459188"/>
            <a:ext cx="9029075" cy="1200329"/>
          </a:xfrm>
          <a:prstGeom prst="rect">
            <a:avLst/>
          </a:prstGeom>
          <a:noFill/>
        </p:spPr>
        <p:txBody>
          <a:bodyPr wrap="none" rtlCol="0">
            <a:spAutoFit/>
          </a:bodyPr>
          <a:lstStyle/>
          <a:p>
            <a:pPr marL="285750" indent="-285750">
              <a:buFont typeface="Arial" panose="020B0604020202020204" pitchFamily="34" charset="0"/>
              <a:buChar char="•"/>
            </a:pPr>
            <a:r>
              <a:rPr lang="en-US" dirty="0"/>
              <a:t>Point </a:t>
            </a:r>
            <a:r>
              <a:rPr lang="en-US" i="1" dirty="0"/>
              <a:t>C,</a:t>
            </a:r>
            <a:r>
              <a:rPr lang="en-US" dirty="0"/>
              <a:t> represent profitable arbitrage opportunities.</a:t>
            </a:r>
          </a:p>
          <a:p>
            <a:r>
              <a:rPr lang="en-US" dirty="0"/>
              <a:t>     IRP deviations within the band, such as point </a:t>
            </a:r>
            <a:r>
              <a:rPr lang="en-US" i="1" dirty="0"/>
              <a:t>D,</a:t>
            </a:r>
            <a:r>
              <a:rPr lang="en-US" dirty="0"/>
              <a:t> would not represent profitable</a:t>
            </a:r>
          </a:p>
          <a:p>
            <a:r>
              <a:rPr lang="en-US" dirty="0"/>
              <a:t>     arbitrage opportunities. The width of this band will depend on the size of transaction</a:t>
            </a:r>
          </a:p>
          <a:p>
            <a:r>
              <a:rPr lang="en-US" dirty="0"/>
              <a:t>     costs.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 y="914400"/>
            <a:ext cx="9144000" cy="1752600"/>
          </a:xfrm>
        </p:spPr>
        <p:txBody>
          <a:bodyPr>
            <a:noAutofit/>
          </a:bodyPr>
          <a:lstStyle/>
          <a:p>
            <a:pPr algn="l"/>
            <a:r>
              <a:rPr lang="en-US" sz="3600" dirty="0"/>
              <a:t>EXHIBIT 6.5: Deviations from Interest Rate Parity:</a:t>
            </a:r>
            <a:br>
              <a:rPr lang="en-US" sz="3600" dirty="0"/>
            </a:br>
            <a:r>
              <a:rPr lang="en-US" sz="3600" dirty="0"/>
              <a:t>Japan, 1978-1981 (in percent)</a:t>
            </a:r>
            <a:endParaRPr lang="en-US" altLang="en-US" sz="4000" dirty="0"/>
          </a:p>
        </p:txBody>
      </p:sp>
      <p:sp>
        <p:nvSpPr>
          <p:cNvPr id="34" name="Rectangle 33"/>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25</a:t>
            </a:fld>
            <a:endParaRPr lang="en-US" altLang="en-US" sz="1000" dirty="0">
              <a:cs typeface="Arial" charset="0"/>
            </a:endParaRPr>
          </a:p>
        </p:txBody>
      </p:sp>
      <p:sp>
        <p:nvSpPr>
          <p:cNvPr id="6" name="Rectangle 20">
            <a:extLst>
              <a:ext uri="{FF2B5EF4-FFF2-40B4-BE49-F238E27FC236}">
                <a16:creationId xmlns:a16="http://schemas.microsoft.com/office/drawing/2014/main" id="{1DBC03F2-CF6F-46B0-859D-CC2D0FE53E88}"/>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2" name="Picture 1">
            <a:extLst>
              <a:ext uri="{FF2B5EF4-FFF2-40B4-BE49-F238E27FC236}">
                <a16:creationId xmlns:a16="http://schemas.microsoft.com/office/drawing/2014/main" id="{75162F38-DCEC-4C6A-AF18-ACC18CFC942A}"/>
              </a:ext>
            </a:extLst>
          </p:cNvPr>
          <p:cNvPicPr>
            <a:picLocks noChangeAspect="1"/>
          </p:cNvPicPr>
          <p:nvPr/>
        </p:nvPicPr>
        <p:blipFill>
          <a:blip r:embed="rId3"/>
          <a:stretch>
            <a:fillRect/>
          </a:stretch>
        </p:blipFill>
        <p:spPr>
          <a:xfrm>
            <a:off x="1425022" y="2029210"/>
            <a:ext cx="6293955" cy="4485004"/>
          </a:xfrm>
          <a:prstGeom prst="rect">
            <a:avLst/>
          </a:prstGeom>
        </p:spPr>
      </p:pic>
    </p:spTree>
    <p:extLst>
      <p:ext uri="{BB962C8B-B14F-4D97-AF65-F5344CB8AC3E}">
        <p14:creationId xmlns:p14="http://schemas.microsoft.com/office/powerpoint/2010/main" val="2475614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95677"/>
            <a:ext cx="8229600" cy="762000"/>
          </a:xfrm>
        </p:spPr>
        <p:txBody>
          <a:bodyPr>
            <a:normAutofit fontScale="90000"/>
          </a:bodyPr>
          <a:lstStyle/>
          <a:p>
            <a:pPr eaLnBrk="1" hangingPunct="1"/>
            <a:r>
              <a:rPr lang="en-US" altLang="en-US" dirty="0"/>
              <a:t>Purchasing Power Parity</a:t>
            </a:r>
          </a:p>
        </p:txBody>
      </p:sp>
      <p:sp>
        <p:nvSpPr>
          <p:cNvPr id="14339" name="Content Placeholder 2"/>
          <p:cNvSpPr>
            <a:spLocks noGrp="1"/>
          </p:cNvSpPr>
          <p:nvPr>
            <p:ph idx="1"/>
          </p:nvPr>
        </p:nvSpPr>
        <p:spPr>
          <a:xfrm>
            <a:off x="190500" y="1384943"/>
            <a:ext cx="8686800" cy="4830763"/>
          </a:xfrm>
        </p:spPr>
        <p:txBody>
          <a:bodyPr/>
          <a:lstStyle/>
          <a:p>
            <a:pPr eaLnBrk="1" hangingPunct="1"/>
            <a:r>
              <a:rPr lang="en-US" altLang="en-US" sz="2900" dirty="0"/>
              <a:t>When the law of one price is applied internationally to a standard consumption basket, we obtain the theory of </a:t>
            </a:r>
            <a:r>
              <a:rPr lang="en-US" altLang="en-US" sz="2900" b="1" dirty="0"/>
              <a:t>purchasing power parity (PPP)</a:t>
            </a:r>
          </a:p>
          <a:p>
            <a:pPr lvl="1"/>
            <a:r>
              <a:rPr lang="en-US" altLang="en-US" sz="2600" dirty="0"/>
              <a:t>PPP states the exchange rate between currencies of two countries should be equal to the ratio of the countries’ price levels of a commodity basket</a:t>
            </a:r>
          </a:p>
          <a:p>
            <a:pPr lvl="1"/>
            <a:r>
              <a:rPr lang="en-US" altLang="en-US" sz="2600" dirty="0"/>
              <a:t>Let </a:t>
            </a:r>
            <a:r>
              <a:rPr lang="en-US" altLang="en-US" sz="2600" i="1" dirty="0"/>
              <a:t>P</a:t>
            </a:r>
            <a:r>
              <a:rPr lang="en-US" altLang="en-US" sz="2600" i="1" baseline="-25000" dirty="0"/>
              <a:t>$</a:t>
            </a:r>
            <a:r>
              <a:rPr lang="en-US" altLang="en-US" sz="2600" dirty="0"/>
              <a:t> be the dollar price of the standard consumption basket in the U.S. and </a:t>
            </a:r>
            <a:r>
              <a:rPr lang="en-US" i="1" dirty="0"/>
              <a:t>P</a:t>
            </a:r>
            <a:r>
              <a:rPr lang="en-US" i="1" baseline="-25000" dirty="0"/>
              <a:t>£</a:t>
            </a:r>
            <a:r>
              <a:rPr lang="en-US" dirty="0"/>
              <a:t> the pound price of the same basket in the U.K.</a:t>
            </a:r>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26</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2" name="Picture 1">
            <a:extLst>
              <a:ext uri="{FF2B5EF4-FFF2-40B4-BE49-F238E27FC236}">
                <a16:creationId xmlns:a16="http://schemas.microsoft.com/office/drawing/2014/main" id="{EE5B7DF1-F369-4278-87D9-420901095B34}"/>
              </a:ext>
            </a:extLst>
          </p:cNvPr>
          <p:cNvPicPr>
            <a:picLocks noChangeAspect="1"/>
          </p:cNvPicPr>
          <p:nvPr/>
        </p:nvPicPr>
        <p:blipFill>
          <a:blip r:embed="rId3"/>
          <a:stretch>
            <a:fillRect/>
          </a:stretch>
        </p:blipFill>
        <p:spPr>
          <a:xfrm>
            <a:off x="7010400" y="5504824"/>
            <a:ext cx="1371600" cy="581891"/>
          </a:xfrm>
          <a:prstGeom prst="rect">
            <a:avLst/>
          </a:prstGeom>
        </p:spPr>
      </p:pic>
    </p:spTree>
    <p:extLst>
      <p:ext uri="{BB962C8B-B14F-4D97-AF65-F5344CB8AC3E}">
        <p14:creationId xmlns:p14="http://schemas.microsoft.com/office/powerpoint/2010/main" val="1212506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FF18F5-777C-CE4F-BEEE-CC26C88E1D53}"/>
              </a:ext>
            </a:extLst>
          </p:cNvPr>
          <p:cNvSpPr>
            <a:spLocks noGrp="1"/>
          </p:cNvSpPr>
          <p:nvPr>
            <p:ph idx="1"/>
          </p:nvPr>
        </p:nvSpPr>
        <p:spPr>
          <a:xfrm>
            <a:off x="457200" y="533400"/>
            <a:ext cx="8229600" cy="5897563"/>
          </a:xfrm>
        </p:spPr>
        <p:txBody>
          <a:bodyPr/>
          <a:lstStyle/>
          <a:p>
            <a:r>
              <a:rPr lang="en-US" altLang="en-US" sz="2200" b="1" dirty="0"/>
              <a:t>Absolute version of PPP </a:t>
            </a:r>
            <a:r>
              <a:rPr lang="en-US" altLang="en-US" sz="2200" dirty="0"/>
              <a:t>states the exchange rate between the dollar and pound should be: </a:t>
            </a:r>
          </a:p>
          <a:p>
            <a:endParaRPr lang="en-US" altLang="en-US" sz="2200" dirty="0"/>
          </a:p>
          <a:p>
            <a:pPr marL="0" indent="0" fontAlgn="base">
              <a:buNone/>
            </a:pPr>
            <a:r>
              <a:rPr lang="en-US" sz="2200" dirty="0"/>
              <a:t>where </a:t>
            </a:r>
            <a:r>
              <a:rPr lang="en-US" sz="2200" i="1" dirty="0"/>
              <a:t>S</a:t>
            </a:r>
            <a:r>
              <a:rPr lang="en-US" sz="2200" dirty="0"/>
              <a:t> is the dollar price of one pound. </a:t>
            </a:r>
          </a:p>
          <a:p>
            <a:pPr marL="0" indent="0" fontAlgn="base">
              <a:buNone/>
            </a:pPr>
            <a:endParaRPr lang="en-US" sz="2200" dirty="0"/>
          </a:p>
          <a:p>
            <a:pPr fontAlgn="base"/>
            <a:r>
              <a:rPr lang="en-US" sz="2200" dirty="0"/>
              <a:t>The PPP relationship in this equation is called the </a:t>
            </a:r>
            <a:r>
              <a:rPr lang="en-US" sz="2200" b="1" dirty="0"/>
              <a:t>absolute version of PPP</a:t>
            </a:r>
            <a:r>
              <a:rPr lang="en-US" sz="2200" dirty="0"/>
              <a:t>. </a:t>
            </a:r>
          </a:p>
          <a:p>
            <a:pPr fontAlgn="base"/>
            <a:r>
              <a:rPr lang="en-US" sz="2200" dirty="0"/>
              <a:t>It implies that if the standard commodity basket costs $225 in the United States and £150 in the U.K., then the exchange rate should be $1.50 per pound:</a:t>
            </a:r>
          </a:p>
          <a:p>
            <a:pPr fontAlgn="base"/>
            <a:endParaRPr lang="en-US" sz="2200" dirty="0"/>
          </a:p>
          <a:p>
            <a:pPr fontAlgn="base"/>
            <a:r>
              <a:rPr lang="en-US" sz="2200" dirty="0"/>
              <a:t>If the price of the commodity basket is higher in the United States, say, $300, then PPP dictates that the exchange rate should be higher, that is, $2.00/£.</a:t>
            </a:r>
          </a:p>
          <a:p>
            <a:endParaRPr lang="en-US" dirty="0"/>
          </a:p>
        </p:txBody>
      </p:sp>
      <p:pic>
        <p:nvPicPr>
          <p:cNvPr id="4" name="Picture 3">
            <a:extLst>
              <a:ext uri="{FF2B5EF4-FFF2-40B4-BE49-F238E27FC236}">
                <a16:creationId xmlns:a16="http://schemas.microsoft.com/office/drawing/2014/main" id="{CC968FCE-E23F-5040-9E01-22CC73D77538}"/>
              </a:ext>
            </a:extLst>
          </p:cNvPr>
          <p:cNvPicPr>
            <a:picLocks noChangeAspect="1"/>
          </p:cNvPicPr>
          <p:nvPr/>
        </p:nvPicPr>
        <p:blipFill>
          <a:blip r:embed="rId2"/>
          <a:stretch>
            <a:fillRect/>
          </a:stretch>
        </p:blipFill>
        <p:spPr>
          <a:xfrm>
            <a:off x="5791200" y="914400"/>
            <a:ext cx="1371600" cy="581891"/>
          </a:xfrm>
          <a:prstGeom prst="rect">
            <a:avLst/>
          </a:prstGeom>
        </p:spPr>
      </p:pic>
      <p:pic>
        <p:nvPicPr>
          <p:cNvPr id="6" name="Picture 5">
            <a:extLst>
              <a:ext uri="{FF2B5EF4-FFF2-40B4-BE49-F238E27FC236}">
                <a16:creationId xmlns:a16="http://schemas.microsoft.com/office/drawing/2014/main" id="{0C3491EE-5CB3-9F4C-8FB4-0AE27976E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712" y="4038600"/>
            <a:ext cx="2184400" cy="431800"/>
          </a:xfrm>
          <a:prstGeom prst="rect">
            <a:avLst/>
          </a:prstGeom>
        </p:spPr>
      </p:pic>
    </p:spTree>
    <p:extLst>
      <p:ext uri="{BB962C8B-B14F-4D97-AF65-F5344CB8AC3E}">
        <p14:creationId xmlns:p14="http://schemas.microsoft.com/office/powerpoint/2010/main" val="282448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4D8B66-D595-884F-B3DC-B858CE3C1EC2}"/>
              </a:ext>
            </a:extLst>
          </p:cNvPr>
          <p:cNvSpPr>
            <a:spLocks noGrp="1"/>
          </p:cNvSpPr>
          <p:nvPr>
            <p:ph idx="1"/>
          </p:nvPr>
        </p:nvSpPr>
        <p:spPr>
          <a:xfrm>
            <a:off x="381000" y="609600"/>
            <a:ext cx="8229600" cy="5791200"/>
          </a:xfrm>
        </p:spPr>
        <p:txBody>
          <a:bodyPr/>
          <a:lstStyle/>
          <a:p>
            <a:r>
              <a:rPr lang="en-US" sz="2200" dirty="0"/>
              <a:t>To give an alternative interpretation to PPP, let us rewrite</a:t>
            </a:r>
          </a:p>
          <a:p>
            <a:endParaRPr lang="en-US" sz="2200" dirty="0"/>
          </a:p>
          <a:p>
            <a:endParaRPr lang="en-US" sz="2200" dirty="0"/>
          </a:p>
          <a:p>
            <a:r>
              <a:rPr lang="en-US" sz="2200" dirty="0"/>
              <a:t>This equation states that the dollar price of the commodity basket in the United States, </a:t>
            </a:r>
            <a:r>
              <a:rPr lang="en-US" sz="2200" i="1" dirty="0"/>
              <a:t>P</a:t>
            </a:r>
            <a:r>
              <a:rPr lang="en-US" sz="2200" baseline="-25000" dirty="0"/>
              <a:t>$</a:t>
            </a:r>
            <a:r>
              <a:rPr lang="en-US" sz="2200" dirty="0"/>
              <a:t>, must be the same as the dollar price of the basket in the U.K., that is, </a:t>
            </a:r>
            <a:r>
              <a:rPr lang="en-US" sz="2200" i="1" dirty="0"/>
              <a:t>P</a:t>
            </a:r>
            <a:r>
              <a:rPr lang="en-US" sz="2200" baseline="-25000" dirty="0"/>
              <a:t>£</a:t>
            </a:r>
            <a:r>
              <a:rPr lang="en-US" sz="2200" dirty="0"/>
              <a:t> multiplied by </a:t>
            </a:r>
            <a:r>
              <a:rPr lang="en-US" sz="2200" i="1" dirty="0"/>
              <a:t>S.</a:t>
            </a:r>
            <a:r>
              <a:rPr lang="en-US" sz="2200" dirty="0"/>
              <a:t> </a:t>
            </a:r>
          </a:p>
          <a:p>
            <a:r>
              <a:rPr lang="en-US" sz="2200" dirty="0"/>
              <a:t>In other words, PPP requires that the price of the standard consumption basket be the same across countries when measured in a common currency. </a:t>
            </a:r>
          </a:p>
          <a:p>
            <a:endParaRPr lang="en-US" sz="2200" dirty="0"/>
          </a:p>
          <a:p>
            <a:r>
              <a:rPr lang="en-US" sz="2200" dirty="0"/>
              <a:t>Clearly, PPP is the manifestation of the law of one price applied to the standard consumption basket. </a:t>
            </a:r>
          </a:p>
        </p:txBody>
      </p:sp>
      <p:pic>
        <p:nvPicPr>
          <p:cNvPr id="5" name="Picture 4">
            <a:extLst>
              <a:ext uri="{FF2B5EF4-FFF2-40B4-BE49-F238E27FC236}">
                <a16:creationId xmlns:a16="http://schemas.microsoft.com/office/drawing/2014/main" id="{D2E35AD3-4625-BB40-B114-9ADB3CF89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066800"/>
            <a:ext cx="1936376" cy="685800"/>
          </a:xfrm>
          <a:prstGeom prst="rect">
            <a:avLst/>
          </a:prstGeom>
        </p:spPr>
      </p:pic>
    </p:spTree>
    <p:extLst>
      <p:ext uri="{BB962C8B-B14F-4D97-AF65-F5344CB8AC3E}">
        <p14:creationId xmlns:p14="http://schemas.microsoft.com/office/powerpoint/2010/main" val="3508763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95677"/>
            <a:ext cx="8229600" cy="762000"/>
          </a:xfrm>
        </p:spPr>
        <p:txBody>
          <a:bodyPr>
            <a:normAutofit fontScale="90000"/>
          </a:bodyPr>
          <a:lstStyle/>
          <a:p>
            <a:pPr eaLnBrk="1" hangingPunct="1"/>
            <a:r>
              <a:rPr lang="en-US" altLang="en-US" dirty="0"/>
              <a:t>Purchasing Power Parity Continued</a:t>
            </a:r>
          </a:p>
        </p:txBody>
      </p:sp>
      <p:sp>
        <p:nvSpPr>
          <p:cNvPr id="14339" name="Content Placeholder 2"/>
          <p:cNvSpPr>
            <a:spLocks noGrp="1"/>
          </p:cNvSpPr>
          <p:nvPr>
            <p:ph idx="1"/>
          </p:nvPr>
        </p:nvSpPr>
        <p:spPr>
          <a:xfrm>
            <a:off x="190500" y="1384943"/>
            <a:ext cx="8686800" cy="4830763"/>
          </a:xfrm>
        </p:spPr>
        <p:txBody>
          <a:bodyPr/>
          <a:lstStyle/>
          <a:p>
            <a:r>
              <a:rPr lang="en-US" sz="2200" i="1" dirty="0"/>
              <a:t>The Economist</a:t>
            </a:r>
            <a:r>
              <a:rPr lang="en-US" sz="2200" dirty="0"/>
              <a:t> each year compiles local prices of Big Macs around the world and computes the so-called “Big Mac PPP,” the exchange rate that would equalize the hamburger prices between America and elsewhere. </a:t>
            </a:r>
          </a:p>
          <a:p>
            <a:r>
              <a:rPr lang="en-US" sz="2200" dirty="0"/>
              <a:t>Comparing this PPP and the actual exchange rate, a currency may be judged to be either undervalued or overvalued. </a:t>
            </a:r>
          </a:p>
          <a:p>
            <a:r>
              <a:rPr lang="en-US" sz="2200" dirty="0"/>
              <a:t>In January 2019, a Big Mac cost (on average) $5.58 in America and 20.9 yuan in China. Thus, the Big Mac PPP would be about 3.75 yuan per dollar. </a:t>
            </a:r>
          </a:p>
          <a:p>
            <a:r>
              <a:rPr lang="en-US" sz="2200" dirty="0"/>
              <a:t>The actual exchange rate, however, is 6.85 yuan per dollar, implying that the yuan is substantially </a:t>
            </a:r>
            <a:r>
              <a:rPr lang="en-US" sz="2200" b="1" u="sng" dirty="0"/>
              <a:t>undervalued</a:t>
            </a:r>
            <a:r>
              <a:rPr lang="en-US" sz="2200" dirty="0"/>
              <a:t>. </a:t>
            </a:r>
          </a:p>
          <a:p>
            <a:r>
              <a:rPr lang="en-US" sz="2200" dirty="0"/>
              <a:t>In contrast, the Big Mac PPP for Switzerland is 1.16 Swiss francs per dollar, compared with the actual exchange rate of 0.98 francs per </a:t>
            </a:r>
            <a:r>
              <a:rPr lang="en-US" sz="2200" dirty="0" err="1"/>
              <a:t>dollar.This</a:t>
            </a:r>
            <a:r>
              <a:rPr lang="en-US" sz="2200" dirty="0"/>
              <a:t> implies that the Swiss franc is </a:t>
            </a:r>
            <a:r>
              <a:rPr lang="en-US" sz="2200" b="1" u="sng" dirty="0"/>
              <a:t>overvalued</a:t>
            </a:r>
            <a:r>
              <a:rPr lang="en-US" sz="2200" dirty="0"/>
              <a:t>.</a:t>
            </a:r>
            <a:endParaRPr lang="en-US" altLang="en-US" sz="2200"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29</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4017806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7" name="Rectangle 3"/>
          <p:cNvSpPr>
            <a:spLocks noGrp="1" noChangeArrowheads="1"/>
          </p:cNvSpPr>
          <p:nvPr>
            <p:ph idx="1"/>
          </p:nvPr>
        </p:nvSpPr>
        <p:spPr>
          <a:xfrm>
            <a:off x="457200" y="1905000"/>
            <a:ext cx="8229600" cy="4477518"/>
          </a:xfrm>
        </p:spPr>
        <p:txBody>
          <a:bodyPr/>
          <a:lstStyle/>
          <a:p>
            <a:pPr eaLnBrk="1" hangingPunct="1"/>
            <a:r>
              <a:rPr lang="en-US" altLang="en-US" sz="2800" b="1" dirty="0"/>
              <a:t>Law of one price (LOP)</a:t>
            </a:r>
          </a:p>
          <a:p>
            <a:pPr lvl="1"/>
            <a:r>
              <a:rPr lang="en-US" altLang="en-US" sz="2400" dirty="0"/>
              <a:t>Requirement that similar commodities or securities should be trading at the same or similar prices </a:t>
            </a:r>
          </a:p>
          <a:p>
            <a:pPr lvl="1"/>
            <a:r>
              <a:rPr lang="en-US" altLang="en-US" sz="2400" dirty="0"/>
              <a:t>Prevails when the same or equivalent things are trading at the same price across different locations or markets, precluding profitable arbitrage opportunities</a:t>
            </a:r>
          </a:p>
          <a:p>
            <a:pPr eaLnBrk="1" hangingPunct="1"/>
            <a:r>
              <a:rPr lang="en-US" altLang="en-US" sz="2800" i="1" dirty="0"/>
              <a:t>Arbitrage equilibrium</a:t>
            </a:r>
          </a:p>
          <a:p>
            <a:pPr lvl="1"/>
            <a:r>
              <a:rPr lang="en-US" altLang="en-US" sz="2400" b="1" dirty="0"/>
              <a:t>Arbitrage</a:t>
            </a:r>
            <a:r>
              <a:rPr lang="en-US" altLang="en-US" sz="2400" dirty="0"/>
              <a:t> is the act of simultaneously buying and selling the same or equivalent assets or commodities for the purpose of making certain, guaranteed profits</a:t>
            </a:r>
          </a:p>
        </p:txBody>
      </p:sp>
      <p:sp>
        <p:nvSpPr>
          <p:cNvPr id="5124" name="Rectangle 2"/>
          <p:cNvSpPr>
            <a:spLocks noGrp="1" noChangeArrowheads="1"/>
          </p:cNvSpPr>
          <p:nvPr>
            <p:ph type="title"/>
          </p:nvPr>
        </p:nvSpPr>
        <p:spPr/>
        <p:txBody>
          <a:bodyPr/>
          <a:lstStyle/>
          <a:p>
            <a:pPr eaLnBrk="1" hangingPunct="1"/>
            <a:r>
              <a:rPr lang="en-US" altLang="en-US" dirty="0"/>
              <a:t>International Parity Relationships</a:t>
            </a:r>
          </a:p>
        </p:txBody>
      </p:sp>
      <p:sp>
        <p:nvSpPr>
          <p:cNvPr id="9" name="Rectangle 8"/>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3</a:t>
            </a:fld>
            <a:endParaRPr lang="en-US" altLang="en-US" sz="1000" dirty="0">
              <a:cs typeface="Arial" charset="0"/>
            </a:endParaRPr>
          </a:p>
        </p:txBody>
      </p:sp>
      <p:sp>
        <p:nvSpPr>
          <p:cNvPr id="6" name="Rectangle 20">
            <a:extLst>
              <a:ext uri="{FF2B5EF4-FFF2-40B4-BE49-F238E27FC236}">
                <a16:creationId xmlns:a16="http://schemas.microsoft.com/office/drawing/2014/main" id="{5A1EAEB0-20FB-4BA8-B25A-760065FD12A6}"/>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fade">
                                      <p:cBhvr>
                                        <p:cTn id="7" dur="1000"/>
                                        <p:tgtEl>
                                          <p:spTgt spid="159747">
                                            <p:txEl>
                                              <p:pRg st="0" end="0"/>
                                            </p:txEl>
                                          </p:spTgt>
                                        </p:tgtEl>
                                      </p:cBhvr>
                                    </p:animEffect>
                                    <p:anim calcmode="lin" valueType="num">
                                      <p:cBhvr>
                                        <p:cTn id="8" dur="10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97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9747">
                                            <p:txEl>
                                              <p:pRg st="1" end="1"/>
                                            </p:txEl>
                                          </p:spTgt>
                                        </p:tgtEl>
                                        <p:attrNameLst>
                                          <p:attrName>style.visibility</p:attrName>
                                        </p:attrNameLst>
                                      </p:cBhvr>
                                      <p:to>
                                        <p:strVal val="visible"/>
                                      </p:to>
                                    </p:set>
                                    <p:animEffect transition="in" filter="fade">
                                      <p:cBhvr>
                                        <p:cTn id="12" dur="1000"/>
                                        <p:tgtEl>
                                          <p:spTgt spid="159747">
                                            <p:txEl>
                                              <p:pRg st="1" end="1"/>
                                            </p:txEl>
                                          </p:spTgt>
                                        </p:tgtEl>
                                      </p:cBhvr>
                                    </p:animEffect>
                                    <p:anim calcmode="lin" valueType="num">
                                      <p:cBhvr>
                                        <p:cTn id="13" dur="10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974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9747">
                                            <p:txEl>
                                              <p:pRg st="2" end="2"/>
                                            </p:txEl>
                                          </p:spTgt>
                                        </p:tgtEl>
                                        <p:attrNameLst>
                                          <p:attrName>style.visibility</p:attrName>
                                        </p:attrNameLst>
                                      </p:cBhvr>
                                      <p:to>
                                        <p:strVal val="visible"/>
                                      </p:to>
                                    </p:set>
                                    <p:animEffect transition="in" filter="fade">
                                      <p:cBhvr>
                                        <p:cTn id="17" dur="1000"/>
                                        <p:tgtEl>
                                          <p:spTgt spid="159747">
                                            <p:txEl>
                                              <p:pRg st="2" end="2"/>
                                            </p:txEl>
                                          </p:spTgt>
                                        </p:tgtEl>
                                      </p:cBhvr>
                                    </p:animEffect>
                                    <p:anim calcmode="lin" valueType="num">
                                      <p:cBhvr>
                                        <p:cTn id="18" dur="10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59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9747">
                                            <p:txEl>
                                              <p:pRg st="3" end="3"/>
                                            </p:txEl>
                                          </p:spTgt>
                                        </p:tgtEl>
                                        <p:attrNameLst>
                                          <p:attrName>style.visibility</p:attrName>
                                        </p:attrNameLst>
                                      </p:cBhvr>
                                      <p:to>
                                        <p:strVal val="visible"/>
                                      </p:to>
                                    </p:set>
                                    <p:animEffect transition="in" filter="fade">
                                      <p:cBhvr>
                                        <p:cTn id="24" dur="1000"/>
                                        <p:tgtEl>
                                          <p:spTgt spid="159747">
                                            <p:txEl>
                                              <p:pRg st="3" end="3"/>
                                            </p:txEl>
                                          </p:spTgt>
                                        </p:tgtEl>
                                      </p:cBhvr>
                                    </p:animEffect>
                                    <p:anim calcmode="lin" valueType="num">
                                      <p:cBhvr>
                                        <p:cTn id="25" dur="10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5974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9747">
                                            <p:txEl>
                                              <p:pRg st="4" end="4"/>
                                            </p:txEl>
                                          </p:spTgt>
                                        </p:tgtEl>
                                        <p:attrNameLst>
                                          <p:attrName>style.visibility</p:attrName>
                                        </p:attrNameLst>
                                      </p:cBhvr>
                                      <p:to>
                                        <p:strVal val="visible"/>
                                      </p:to>
                                    </p:set>
                                    <p:animEffect transition="in" filter="fade">
                                      <p:cBhvr>
                                        <p:cTn id="29" dur="1000"/>
                                        <p:tgtEl>
                                          <p:spTgt spid="159747">
                                            <p:txEl>
                                              <p:pRg st="4" end="4"/>
                                            </p:txEl>
                                          </p:spTgt>
                                        </p:tgtEl>
                                      </p:cBhvr>
                                    </p:animEffect>
                                    <p:anim calcmode="lin" valueType="num">
                                      <p:cBhvr>
                                        <p:cTn id="30" dur="1000" fill="hold"/>
                                        <p:tgtEl>
                                          <p:spTgt spid="15974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597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19100" y="330011"/>
            <a:ext cx="8229600" cy="762000"/>
          </a:xfrm>
        </p:spPr>
        <p:txBody>
          <a:bodyPr>
            <a:normAutofit fontScale="90000"/>
          </a:bodyPr>
          <a:lstStyle/>
          <a:p>
            <a:pPr eaLnBrk="1" hangingPunct="1"/>
            <a:r>
              <a:rPr lang="en-US" altLang="en-US" dirty="0"/>
              <a:t>Purchasing Power Parity Continued</a:t>
            </a:r>
          </a:p>
        </p:txBody>
      </p:sp>
      <p:sp>
        <p:nvSpPr>
          <p:cNvPr id="14339" name="Content Placeholder 2"/>
          <p:cNvSpPr>
            <a:spLocks noGrp="1"/>
          </p:cNvSpPr>
          <p:nvPr>
            <p:ph idx="1"/>
          </p:nvPr>
        </p:nvSpPr>
        <p:spPr>
          <a:xfrm>
            <a:off x="190500" y="1104010"/>
            <a:ext cx="8686800" cy="4830763"/>
          </a:xfrm>
        </p:spPr>
        <p:txBody>
          <a:bodyPr/>
          <a:lstStyle/>
          <a:p>
            <a:pPr eaLnBrk="1" hangingPunct="1"/>
            <a:r>
              <a:rPr lang="en-US" altLang="en-US" sz="2200" dirty="0"/>
              <a:t>When the PPP relationship is presented in the “rate of change” form, instead of price level as in the absolute version of PPP, we obtain the </a:t>
            </a:r>
            <a:r>
              <a:rPr lang="en-US" altLang="en-US" sz="2200" b="1" dirty="0"/>
              <a:t>relative version of PPP</a:t>
            </a:r>
            <a:r>
              <a:rPr lang="en-US" altLang="en-US" sz="2200" dirty="0"/>
              <a:t>:</a:t>
            </a:r>
          </a:p>
          <a:p>
            <a:pPr eaLnBrk="1" hangingPunct="1"/>
            <a:endParaRPr lang="en-US" altLang="en-US" sz="2200" dirty="0"/>
          </a:p>
          <a:p>
            <a:pPr marL="0" indent="0" eaLnBrk="1" hangingPunct="1">
              <a:buNone/>
            </a:pPr>
            <a:endParaRPr lang="en-US" altLang="en-US" sz="2200" dirty="0"/>
          </a:p>
          <a:p>
            <a:pPr marL="0" indent="0" eaLnBrk="1" hangingPunct="1">
              <a:buNone/>
            </a:pPr>
            <a:endParaRPr lang="en-US" altLang="en-US" sz="2200" dirty="0"/>
          </a:p>
          <a:p>
            <a:pPr marL="0" indent="0">
              <a:buNone/>
            </a:pPr>
            <a:r>
              <a:rPr lang="en-US" sz="2200" dirty="0"/>
              <a:t>Where:</a:t>
            </a:r>
          </a:p>
          <a:p>
            <a:r>
              <a:rPr lang="en-US" sz="2200" i="1" dirty="0"/>
              <a:t>e </a:t>
            </a:r>
            <a:r>
              <a:rPr lang="en-US" sz="2200" dirty="0"/>
              <a:t>is the rate of change in the exchange rate </a:t>
            </a:r>
          </a:p>
          <a:p>
            <a:r>
              <a:rPr lang="en-US" sz="2200" dirty="0"/>
              <a:t>π</a:t>
            </a:r>
            <a:r>
              <a:rPr lang="en-US" sz="2200" baseline="-25000" dirty="0"/>
              <a:t>$</a:t>
            </a:r>
            <a:r>
              <a:rPr lang="en-US" sz="2200" dirty="0"/>
              <a:t> and π</a:t>
            </a:r>
            <a:r>
              <a:rPr lang="en-US" sz="2200" baseline="-25000" dirty="0"/>
              <a:t>£</a:t>
            </a:r>
            <a:r>
              <a:rPr lang="en-US" sz="2200" dirty="0"/>
              <a:t> are the inflation rates in the United States and U.K., respectively.</a:t>
            </a:r>
          </a:p>
          <a:p>
            <a:r>
              <a:rPr lang="en-US" sz="2200" dirty="0"/>
              <a:t>For example, if the inflation rate is 6 percent per year in the United States and 4 percent in the U.K., then the pound should appreciate against the dollar by about 2 percent, that is, </a:t>
            </a:r>
            <a:r>
              <a:rPr lang="en-US" sz="2200" i="1" dirty="0"/>
              <a:t>e</a:t>
            </a:r>
            <a:r>
              <a:rPr lang="en-US" sz="2200" dirty="0"/>
              <a:t> ≈ 2 percent, per year.</a:t>
            </a:r>
          </a:p>
          <a:p>
            <a:endParaRPr lang="en-US" altLang="en-US" sz="2600"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30</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3" name="Picture 2">
            <a:extLst>
              <a:ext uri="{FF2B5EF4-FFF2-40B4-BE49-F238E27FC236}">
                <a16:creationId xmlns:a16="http://schemas.microsoft.com/office/drawing/2014/main" id="{E283260B-8B89-48CC-ACCC-98FFD90438A1}"/>
              </a:ext>
            </a:extLst>
          </p:cNvPr>
          <p:cNvPicPr>
            <a:picLocks noChangeAspect="1"/>
          </p:cNvPicPr>
          <p:nvPr/>
        </p:nvPicPr>
        <p:blipFill>
          <a:blip r:embed="rId3"/>
          <a:stretch>
            <a:fillRect/>
          </a:stretch>
        </p:blipFill>
        <p:spPr>
          <a:xfrm>
            <a:off x="2971800" y="2209800"/>
            <a:ext cx="3409950" cy="1038225"/>
          </a:xfrm>
          <a:prstGeom prst="rect">
            <a:avLst/>
          </a:prstGeom>
        </p:spPr>
      </p:pic>
    </p:spTree>
    <p:extLst>
      <p:ext uri="{BB962C8B-B14F-4D97-AF65-F5344CB8AC3E}">
        <p14:creationId xmlns:p14="http://schemas.microsoft.com/office/powerpoint/2010/main" val="3724450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C13F7F-08AB-DB48-BC12-BB9413DDCE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976" y="381000"/>
            <a:ext cx="7808206" cy="4525963"/>
          </a:xfrm>
        </p:spPr>
      </p:pic>
      <p:pic>
        <p:nvPicPr>
          <p:cNvPr id="7" name="Picture 6">
            <a:extLst>
              <a:ext uri="{FF2B5EF4-FFF2-40B4-BE49-F238E27FC236}">
                <a16:creationId xmlns:a16="http://schemas.microsoft.com/office/drawing/2014/main" id="{C69C515A-4817-5143-879C-BA29132F6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97" y="4648200"/>
            <a:ext cx="7808206" cy="1887847"/>
          </a:xfrm>
          <a:prstGeom prst="rect">
            <a:avLst/>
          </a:prstGeom>
        </p:spPr>
      </p:pic>
    </p:spTree>
    <p:extLst>
      <p:ext uri="{BB962C8B-B14F-4D97-AF65-F5344CB8AC3E}">
        <p14:creationId xmlns:p14="http://schemas.microsoft.com/office/powerpoint/2010/main" val="2043104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95677"/>
            <a:ext cx="9144000" cy="762000"/>
          </a:xfrm>
        </p:spPr>
        <p:txBody>
          <a:bodyPr>
            <a:noAutofit/>
          </a:bodyPr>
          <a:lstStyle/>
          <a:p>
            <a:pPr eaLnBrk="1" hangingPunct="1"/>
            <a:r>
              <a:rPr lang="en-US" altLang="en-US" sz="4000" dirty="0"/>
              <a:t>PPP Deviations and the Real Exchange Rate</a:t>
            </a:r>
          </a:p>
        </p:txBody>
      </p:sp>
      <p:sp>
        <p:nvSpPr>
          <p:cNvPr id="14339" name="Content Placeholder 2"/>
          <p:cNvSpPr>
            <a:spLocks noGrp="1"/>
          </p:cNvSpPr>
          <p:nvPr>
            <p:ph idx="1"/>
          </p:nvPr>
        </p:nvSpPr>
        <p:spPr>
          <a:xfrm>
            <a:off x="190500" y="1506329"/>
            <a:ext cx="8686800" cy="4234506"/>
          </a:xfrm>
        </p:spPr>
        <p:txBody>
          <a:bodyPr/>
          <a:lstStyle/>
          <a:p>
            <a:r>
              <a:rPr lang="en-US" sz="2200" dirty="0"/>
              <a:t>Whether PPP holds or not has important implications for international trade. </a:t>
            </a:r>
          </a:p>
          <a:p>
            <a:endParaRPr lang="en-US" sz="2200" dirty="0"/>
          </a:p>
          <a:p>
            <a:r>
              <a:rPr lang="en-US" sz="2200" dirty="0"/>
              <a:t>If PPP holds and thus the differential inflation rates between countries are exactly offset by exchange rate changes, countries’ competitive positions in world export markets will not be systematically affected by exchange rate changes. </a:t>
            </a:r>
          </a:p>
          <a:p>
            <a:endParaRPr lang="en-US" sz="2200" dirty="0"/>
          </a:p>
          <a:p>
            <a:r>
              <a:rPr lang="en-US" sz="2200" dirty="0"/>
              <a:t>However, if there are deviations from PPP, changes in nominal exchange rates cause changes in the </a:t>
            </a:r>
            <a:r>
              <a:rPr lang="en-US" sz="2200" b="1" dirty="0"/>
              <a:t>real exchange rates</a:t>
            </a:r>
            <a:r>
              <a:rPr lang="en-US" sz="2200" dirty="0"/>
              <a:t>, affecting the international competitive positions of countries. </a:t>
            </a:r>
          </a:p>
          <a:p>
            <a:endParaRPr lang="en-US" sz="2200" dirty="0"/>
          </a:p>
          <a:p>
            <a:r>
              <a:rPr lang="en-US" sz="2200" dirty="0"/>
              <a:t>This, in turn, would affect countries’ trade balances.</a:t>
            </a:r>
            <a:endParaRPr lang="en-US" altLang="en-US" sz="2200"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32</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2902224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95677"/>
            <a:ext cx="9144000" cy="762000"/>
          </a:xfrm>
        </p:spPr>
        <p:txBody>
          <a:bodyPr>
            <a:noAutofit/>
          </a:bodyPr>
          <a:lstStyle/>
          <a:p>
            <a:pPr eaLnBrk="1" hangingPunct="1"/>
            <a:r>
              <a:rPr lang="en-US" altLang="en-US" sz="4000" dirty="0"/>
              <a:t>PPP Deviations and the Real Exchange Rate</a:t>
            </a:r>
          </a:p>
        </p:txBody>
      </p:sp>
      <p:sp>
        <p:nvSpPr>
          <p:cNvPr id="14339" name="Content Placeholder 2"/>
          <p:cNvSpPr>
            <a:spLocks noGrp="1"/>
          </p:cNvSpPr>
          <p:nvPr>
            <p:ph idx="1"/>
          </p:nvPr>
        </p:nvSpPr>
        <p:spPr>
          <a:xfrm>
            <a:off x="190500" y="1506329"/>
            <a:ext cx="8686800" cy="4234506"/>
          </a:xfrm>
        </p:spPr>
        <p:txBody>
          <a:bodyPr/>
          <a:lstStyle/>
          <a:p>
            <a:pPr eaLnBrk="1" hangingPunct="1"/>
            <a:r>
              <a:rPr lang="en-US" altLang="en-US" sz="2900" dirty="0"/>
              <a:t>If there are deviations from PPP, changes in nominal exchange rates cause changes in the </a:t>
            </a:r>
            <a:r>
              <a:rPr lang="en-US" altLang="en-US" sz="2900" b="1" dirty="0"/>
              <a:t>real exchange rates</a:t>
            </a:r>
            <a:r>
              <a:rPr lang="en-US" altLang="en-US" sz="2900" dirty="0"/>
              <a:t>, affecting the international competitive positions of countries</a:t>
            </a:r>
          </a:p>
          <a:p>
            <a:pPr eaLnBrk="1" hangingPunct="1"/>
            <a:r>
              <a:rPr lang="en-US" altLang="en-US" sz="2900" dirty="0"/>
              <a:t>Real exchange rate, </a:t>
            </a:r>
            <a:r>
              <a:rPr lang="en-US" altLang="en-US" sz="2900" i="1" dirty="0"/>
              <a:t>q</a:t>
            </a:r>
            <a:r>
              <a:rPr lang="en-US" altLang="en-US" sz="2900" dirty="0"/>
              <a:t>, is found by:</a:t>
            </a:r>
          </a:p>
          <a:p>
            <a:pPr eaLnBrk="1" hangingPunct="1"/>
            <a:endParaRPr lang="en-US" altLang="en-US" sz="2900" dirty="0"/>
          </a:p>
          <a:p>
            <a:pPr eaLnBrk="1" hangingPunct="1"/>
            <a:endParaRPr lang="en-US" altLang="en-US" sz="2900" dirty="0"/>
          </a:p>
          <a:p>
            <a:pPr eaLnBrk="1" hangingPunct="1"/>
            <a:r>
              <a:rPr lang="en-US" altLang="en-US" sz="2900" dirty="0"/>
              <a:t>If PPP holds, the real exchange rate will be unity (i.e., </a:t>
            </a:r>
            <a:r>
              <a:rPr lang="en-US" altLang="en-US" sz="2900" i="1" dirty="0"/>
              <a:t>q</a:t>
            </a:r>
            <a:r>
              <a:rPr lang="en-US" altLang="en-US" sz="2900" dirty="0"/>
              <a:t> = 1), but when PPP is violated, the real exchange rate will deviate from unity</a:t>
            </a:r>
            <a:endParaRPr lang="en-US" altLang="en-US" sz="2600"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33</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3" name="Picture 2">
            <a:extLst>
              <a:ext uri="{FF2B5EF4-FFF2-40B4-BE49-F238E27FC236}">
                <a16:creationId xmlns:a16="http://schemas.microsoft.com/office/drawing/2014/main" id="{2AB1A904-1D20-4E64-B4CF-01C1E933BDD8}"/>
              </a:ext>
            </a:extLst>
          </p:cNvPr>
          <p:cNvPicPr>
            <a:picLocks noChangeAspect="1"/>
          </p:cNvPicPr>
          <p:nvPr/>
        </p:nvPicPr>
        <p:blipFill>
          <a:blip r:embed="rId3"/>
          <a:stretch>
            <a:fillRect/>
          </a:stretch>
        </p:blipFill>
        <p:spPr>
          <a:xfrm>
            <a:off x="3157537" y="3962400"/>
            <a:ext cx="2828925" cy="990600"/>
          </a:xfrm>
          <a:prstGeom prst="rect">
            <a:avLst/>
          </a:prstGeom>
        </p:spPr>
      </p:pic>
    </p:spTree>
    <p:extLst>
      <p:ext uri="{BB962C8B-B14F-4D97-AF65-F5344CB8AC3E}">
        <p14:creationId xmlns:p14="http://schemas.microsoft.com/office/powerpoint/2010/main" val="906067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0FA965-1EDF-584E-9C78-636BD874C62F}"/>
              </a:ext>
            </a:extLst>
          </p:cNvPr>
          <p:cNvSpPr>
            <a:spLocks noGrp="1"/>
          </p:cNvSpPr>
          <p:nvPr>
            <p:ph idx="1"/>
          </p:nvPr>
        </p:nvSpPr>
        <p:spPr>
          <a:xfrm>
            <a:off x="304800" y="533400"/>
            <a:ext cx="8382000" cy="5897563"/>
          </a:xfrm>
        </p:spPr>
        <p:txBody>
          <a:bodyPr/>
          <a:lstStyle/>
          <a:p>
            <a:pPr fontAlgn="base"/>
            <a:r>
              <a:rPr lang="en-US" sz="2200" dirty="0"/>
              <a:t> Suppose, for example, the annual inflation rate is 5 percent in the United States and 3.5 percent in the U.K., and the pound appreciated against the dollar by 4.5 percent. Then the real exchange rate is .97:</a:t>
            </a:r>
          </a:p>
          <a:p>
            <a:pPr fontAlgn="base"/>
            <a:endParaRPr lang="en-US" sz="2200" dirty="0"/>
          </a:p>
          <a:p>
            <a:pPr fontAlgn="base"/>
            <a:endParaRPr lang="en-US" sz="2200" dirty="0"/>
          </a:p>
          <a:p>
            <a:pPr fontAlgn="base"/>
            <a:r>
              <a:rPr lang="en-US" sz="2200" dirty="0"/>
              <a:t>The dollar depreciated by more than is warranted by PPP, strengthening the competitiveness of U.S. industries in the world market. </a:t>
            </a:r>
          </a:p>
          <a:p>
            <a:pPr fontAlgn="base"/>
            <a:endParaRPr lang="en-US" sz="2200" dirty="0"/>
          </a:p>
          <a:p>
            <a:pPr marL="0" indent="0" fontAlgn="base">
              <a:buNone/>
            </a:pPr>
            <a:r>
              <a:rPr lang="en-US" sz="2200" dirty="0"/>
              <a:t>To summarize,</a:t>
            </a:r>
          </a:p>
          <a:p>
            <a:pPr fontAlgn="base"/>
            <a:r>
              <a:rPr lang="en-US" sz="2200" i="1" dirty="0"/>
              <a:t>q</a:t>
            </a:r>
            <a:r>
              <a:rPr lang="en-US" sz="2200" dirty="0"/>
              <a:t> = 1: Competitiveness of the domestic country unaltered.</a:t>
            </a:r>
          </a:p>
          <a:p>
            <a:pPr fontAlgn="base"/>
            <a:r>
              <a:rPr lang="en-US" sz="2200" i="1" dirty="0"/>
              <a:t>q</a:t>
            </a:r>
            <a:r>
              <a:rPr lang="en-US" sz="2200" dirty="0"/>
              <a:t> &lt; 1: Competitiveness of the domestic country improves.</a:t>
            </a:r>
          </a:p>
          <a:p>
            <a:pPr fontAlgn="base"/>
            <a:r>
              <a:rPr lang="en-US" sz="2200" i="1" dirty="0"/>
              <a:t>q</a:t>
            </a:r>
            <a:r>
              <a:rPr lang="en-US" sz="2200" dirty="0"/>
              <a:t> &gt; 1: Competitiveness of the domestic country deteriorates.</a:t>
            </a:r>
          </a:p>
          <a:p>
            <a:endParaRPr lang="en-US" dirty="0"/>
          </a:p>
        </p:txBody>
      </p:sp>
      <p:pic>
        <p:nvPicPr>
          <p:cNvPr id="7" name="Picture 6">
            <a:extLst>
              <a:ext uri="{FF2B5EF4-FFF2-40B4-BE49-F238E27FC236}">
                <a16:creationId xmlns:a16="http://schemas.microsoft.com/office/drawing/2014/main" id="{EF9A4705-2EAD-F645-86CC-263F243B5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057400"/>
            <a:ext cx="4008582" cy="533400"/>
          </a:xfrm>
          <a:prstGeom prst="rect">
            <a:avLst/>
          </a:prstGeom>
        </p:spPr>
      </p:pic>
    </p:spTree>
    <p:extLst>
      <p:ext uri="{BB962C8B-B14F-4D97-AF65-F5344CB8AC3E}">
        <p14:creationId xmlns:p14="http://schemas.microsoft.com/office/powerpoint/2010/main" val="2304485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95677"/>
            <a:ext cx="9144000" cy="762000"/>
          </a:xfrm>
        </p:spPr>
        <p:txBody>
          <a:bodyPr>
            <a:noAutofit/>
          </a:bodyPr>
          <a:lstStyle/>
          <a:p>
            <a:pPr eaLnBrk="1" hangingPunct="1"/>
            <a:r>
              <a:rPr lang="en-US" altLang="en-US" sz="4300" dirty="0"/>
              <a:t>Evidence on PPP</a:t>
            </a:r>
          </a:p>
        </p:txBody>
      </p:sp>
      <p:sp>
        <p:nvSpPr>
          <p:cNvPr id="14339" name="Content Placeholder 2"/>
          <p:cNvSpPr>
            <a:spLocks noGrp="1"/>
          </p:cNvSpPr>
          <p:nvPr>
            <p:ph idx="1"/>
          </p:nvPr>
        </p:nvSpPr>
        <p:spPr>
          <a:xfrm>
            <a:off x="190500" y="1506328"/>
            <a:ext cx="8686800" cy="4876189"/>
          </a:xfrm>
        </p:spPr>
        <p:txBody>
          <a:bodyPr/>
          <a:lstStyle/>
          <a:p>
            <a:pPr eaLnBrk="1" hangingPunct="1"/>
            <a:r>
              <a:rPr lang="en-US" altLang="en-US" sz="2900" dirty="0"/>
              <a:t>PPP has been the subject of a series of tests, yielding generally negative results, especially over short horizons</a:t>
            </a:r>
          </a:p>
          <a:p>
            <a:pPr eaLnBrk="1" hangingPunct="1"/>
            <a:r>
              <a:rPr lang="en-US" altLang="en-US" sz="2900" dirty="0"/>
              <a:t>Generally unfavorable evidence about PPP suggests that </a:t>
            </a:r>
            <a:r>
              <a:rPr lang="en-US" altLang="en-US" sz="2900" b="1" u="sng" dirty="0"/>
              <a:t>substantial barriers</a:t>
            </a:r>
            <a:r>
              <a:rPr lang="en-US" altLang="en-US" sz="2900" dirty="0"/>
              <a:t> to international commodity arbitrage exist</a:t>
            </a:r>
          </a:p>
          <a:p>
            <a:pPr lvl="1"/>
            <a:r>
              <a:rPr lang="en-US" altLang="en-US" sz="2500" dirty="0"/>
              <a:t>As long as there are </a:t>
            </a:r>
            <a:r>
              <a:rPr lang="en-US" altLang="en-US" sz="2500" b="1" dirty="0" err="1"/>
              <a:t>nontradables</a:t>
            </a:r>
            <a:r>
              <a:rPr lang="en-US" altLang="en-US" sz="2500" dirty="0"/>
              <a:t> (e.g., haircuts, housing, etc.), PPP will not hold in its absolute version</a:t>
            </a:r>
          </a:p>
          <a:p>
            <a:pPr lvl="1"/>
            <a:r>
              <a:rPr lang="en-US" altLang="en-US" sz="2500" dirty="0"/>
              <a:t>If PPP holds for </a:t>
            </a:r>
            <a:r>
              <a:rPr lang="en-US" altLang="en-US" sz="2500" dirty="0" err="1"/>
              <a:t>tradables</a:t>
            </a:r>
            <a:r>
              <a:rPr lang="en-US" altLang="en-US" sz="2500" dirty="0"/>
              <a:t> and the relative prices between </a:t>
            </a:r>
            <a:r>
              <a:rPr lang="en-US" altLang="en-US" sz="2500" dirty="0" err="1"/>
              <a:t>tradables</a:t>
            </a:r>
            <a:r>
              <a:rPr lang="en-US" altLang="en-US" sz="2500" dirty="0"/>
              <a:t> and </a:t>
            </a:r>
            <a:r>
              <a:rPr lang="en-US" altLang="en-US" sz="2500" dirty="0" err="1"/>
              <a:t>nontradables</a:t>
            </a:r>
            <a:r>
              <a:rPr lang="en-US" altLang="en-US" sz="2500" dirty="0"/>
              <a:t> are maintained, then PPP can hold in its relative version</a:t>
            </a:r>
          </a:p>
          <a:p>
            <a:endParaRPr lang="en-US" altLang="en-US" sz="2600"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35</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2771192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80E26-D025-5846-9982-0868D8110B59}"/>
              </a:ext>
            </a:extLst>
          </p:cNvPr>
          <p:cNvSpPr>
            <a:spLocks noGrp="1"/>
          </p:cNvSpPr>
          <p:nvPr>
            <p:ph idx="1"/>
          </p:nvPr>
        </p:nvSpPr>
        <p:spPr>
          <a:xfrm>
            <a:off x="13010" y="381000"/>
            <a:ext cx="8902390" cy="6248400"/>
          </a:xfrm>
        </p:spPr>
        <p:txBody>
          <a:bodyPr/>
          <a:lstStyle/>
          <a:p>
            <a:r>
              <a:rPr lang="en-US" sz="2200" dirty="0"/>
              <a:t>The price of aspirin (20 units) ranges from $0.69 in Mexico City to $12.15 in Geneva. In general, production and distribution of drugs are tightly regulated by the governments in most countries. </a:t>
            </a:r>
          </a:p>
          <a:p>
            <a:r>
              <a:rPr lang="en-US" sz="2200" dirty="0"/>
              <a:t>These regulations make it difficult to carry out cross-border arbitrage, resulting in a wide price disparity for these products.</a:t>
            </a:r>
          </a:p>
          <a:p>
            <a:endParaRPr lang="en-US" sz="2200" dirty="0"/>
          </a:p>
          <a:p>
            <a:r>
              <a:rPr lang="en-US" sz="2200" dirty="0"/>
              <a:t>Likewise, the cost of a man’s haircut ranges widely from $9.25 in Yangon, Myanmar to $61.82 in Tokyo, Japan. It costs 568 percent more to have a haircut in Tokyo than in Yangon. The price differential, however, is likely to persist because haircuts are simply not tradable. </a:t>
            </a:r>
          </a:p>
          <a:p>
            <a:endParaRPr lang="en-US" sz="2200" dirty="0"/>
          </a:p>
          <a:p>
            <a:r>
              <a:rPr lang="en-US" sz="2200" dirty="0"/>
              <a:t>In comparison, the price disparity for a hamburger is substantially less. For example, it costs $5.20 in London, $5.59 in Paris, and $5.64 in New York City. The lower price disparity may be attributable to the fact that multinational firms like McDonald’s set the prices across countries on a comparable basis.</a:t>
            </a:r>
          </a:p>
        </p:txBody>
      </p:sp>
    </p:spTree>
    <p:extLst>
      <p:ext uri="{BB962C8B-B14F-4D97-AF65-F5344CB8AC3E}">
        <p14:creationId xmlns:p14="http://schemas.microsoft.com/office/powerpoint/2010/main" val="3795842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744329"/>
            <a:ext cx="9144000" cy="762000"/>
          </a:xfrm>
        </p:spPr>
        <p:txBody>
          <a:bodyPr>
            <a:noAutofit/>
          </a:bodyPr>
          <a:lstStyle/>
          <a:p>
            <a:pPr eaLnBrk="1" hangingPunct="1"/>
            <a:r>
              <a:rPr lang="en-US" altLang="en-US" sz="4500" dirty="0"/>
              <a:t>Fisher Effects</a:t>
            </a:r>
          </a:p>
        </p:txBody>
      </p:sp>
      <p:sp>
        <p:nvSpPr>
          <p:cNvPr id="14339" name="Content Placeholder 2"/>
          <p:cNvSpPr>
            <a:spLocks noGrp="1"/>
          </p:cNvSpPr>
          <p:nvPr>
            <p:ph idx="1"/>
          </p:nvPr>
        </p:nvSpPr>
        <p:spPr>
          <a:xfrm>
            <a:off x="95250" y="1465778"/>
            <a:ext cx="8953500" cy="4876189"/>
          </a:xfrm>
        </p:spPr>
        <p:txBody>
          <a:bodyPr/>
          <a:lstStyle/>
          <a:p>
            <a:pPr eaLnBrk="1" hangingPunct="1"/>
            <a:r>
              <a:rPr lang="en-US" altLang="en-US" sz="2800" dirty="0"/>
              <a:t>The </a:t>
            </a:r>
            <a:r>
              <a:rPr lang="en-US" altLang="en-US" sz="2800" b="1" dirty="0"/>
              <a:t>Fisher effect </a:t>
            </a:r>
            <a:r>
              <a:rPr lang="en-US" altLang="en-US" sz="2800" dirty="0"/>
              <a:t>holds that an increase (decrease) in the expected inflation rate in a country will cause a proportionate increase (decrease) in the interest rate in the country</a:t>
            </a:r>
          </a:p>
          <a:p>
            <a:pPr eaLnBrk="1" hangingPunct="1"/>
            <a:r>
              <a:rPr lang="en-US" altLang="en-US" sz="2800" dirty="0"/>
              <a:t>Formally, the Fisher effect is written as follows:</a:t>
            </a:r>
          </a:p>
          <a:p>
            <a:pPr eaLnBrk="1" hangingPunct="1"/>
            <a:endParaRPr lang="en-US" altLang="en-US" sz="2800" dirty="0"/>
          </a:p>
          <a:p>
            <a:pPr eaLnBrk="1" hangingPunct="1"/>
            <a:r>
              <a:rPr lang="en-US" altLang="en-US" sz="2800" dirty="0"/>
              <a:t>Fisher effect implies that the expected inflation rate is the difference between the nominal and real interest rates in each country, that is, </a:t>
            </a:r>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37</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2" name="Picture 1">
            <a:extLst>
              <a:ext uri="{FF2B5EF4-FFF2-40B4-BE49-F238E27FC236}">
                <a16:creationId xmlns:a16="http://schemas.microsoft.com/office/drawing/2014/main" id="{6CD31C5C-867A-4820-885D-86766B98A793}"/>
              </a:ext>
            </a:extLst>
          </p:cNvPr>
          <p:cNvPicPr>
            <a:picLocks noChangeAspect="1"/>
          </p:cNvPicPr>
          <p:nvPr/>
        </p:nvPicPr>
        <p:blipFill>
          <a:blip r:embed="rId3"/>
          <a:stretch>
            <a:fillRect/>
          </a:stretch>
        </p:blipFill>
        <p:spPr>
          <a:xfrm>
            <a:off x="1905000" y="3733800"/>
            <a:ext cx="5616178" cy="689895"/>
          </a:xfrm>
          <a:prstGeom prst="rect">
            <a:avLst/>
          </a:prstGeom>
        </p:spPr>
      </p:pic>
      <p:pic>
        <p:nvPicPr>
          <p:cNvPr id="3" name="Picture 2">
            <a:extLst>
              <a:ext uri="{FF2B5EF4-FFF2-40B4-BE49-F238E27FC236}">
                <a16:creationId xmlns:a16="http://schemas.microsoft.com/office/drawing/2014/main" id="{C595AFC3-5A86-404F-9B8A-3AD28985054D}"/>
              </a:ext>
            </a:extLst>
          </p:cNvPr>
          <p:cNvPicPr>
            <a:picLocks noChangeAspect="1"/>
          </p:cNvPicPr>
          <p:nvPr/>
        </p:nvPicPr>
        <p:blipFill>
          <a:blip r:embed="rId4"/>
          <a:stretch>
            <a:fillRect/>
          </a:stretch>
        </p:blipFill>
        <p:spPr>
          <a:xfrm>
            <a:off x="423199" y="5688806"/>
            <a:ext cx="4400550" cy="1019175"/>
          </a:xfrm>
          <a:prstGeom prst="rect">
            <a:avLst/>
          </a:prstGeom>
          <a:ln>
            <a:solidFill>
              <a:schemeClr val="tx1"/>
            </a:solidFill>
          </a:ln>
        </p:spPr>
      </p:pic>
    </p:spTree>
    <p:extLst>
      <p:ext uri="{BB962C8B-B14F-4D97-AF65-F5344CB8AC3E}">
        <p14:creationId xmlns:p14="http://schemas.microsoft.com/office/powerpoint/2010/main" val="2588258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744329"/>
            <a:ext cx="9144000" cy="762000"/>
          </a:xfrm>
        </p:spPr>
        <p:txBody>
          <a:bodyPr>
            <a:noAutofit/>
          </a:bodyPr>
          <a:lstStyle/>
          <a:p>
            <a:pPr eaLnBrk="1" hangingPunct="1"/>
            <a:r>
              <a:rPr lang="en-US" altLang="en-US" sz="4500" dirty="0"/>
              <a:t>Fisher Effects</a:t>
            </a:r>
          </a:p>
        </p:txBody>
      </p:sp>
      <p:sp>
        <p:nvSpPr>
          <p:cNvPr id="14339" name="Content Placeholder 2"/>
          <p:cNvSpPr>
            <a:spLocks noGrp="1"/>
          </p:cNvSpPr>
          <p:nvPr>
            <p:ph idx="1"/>
          </p:nvPr>
        </p:nvSpPr>
        <p:spPr>
          <a:xfrm>
            <a:off x="95250" y="1465778"/>
            <a:ext cx="8953500" cy="4876189"/>
          </a:xfrm>
        </p:spPr>
        <p:txBody>
          <a:bodyPr/>
          <a:lstStyle/>
          <a:p>
            <a:r>
              <a:rPr lang="en-US" sz="2200" dirty="0"/>
              <a:t>For example, suppose the expected real interest rate is 2 percent per year in the United States. Given this, the U.S. (nominal) interest rate will be entirely determined by the expected inflation in the United States. </a:t>
            </a:r>
          </a:p>
          <a:p>
            <a:endParaRPr lang="en-US" sz="2200" dirty="0"/>
          </a:p>
          <a:p>
            <a:r>
              <a:rPr lang="en-US" sz="2200" dirty="0"/>
              <a:t>If, for instance, the expected inflation rate is 4 percent per year, the interest rate will then be set at about 6 percent. With a 6 percent interest rate, the lender will be fully compensated for the expected erosion of the purchasing power of money while still expecting to realize a 2 percent real return. </a:t>
            </a:r>
          </a:p>
          <a:p>
            <a:endParaRPr lang="en-US" sz="2200" dirty="0"/>
          </a:p>
          <a:p>
            <a:r>
              <a:rPr lang="en-US" sz="2200" dirty="0"/>
              <a:t>Of course, the Fisher effect should hold in each country as long as the bond market is efficient</a:t>
            </a:r>
            <a:r>
              <a:rPr lang="en-US" dirty="0"/>
              <a:t>.</a:t>
            </a:r>
            <a:endParaRPr lang="en-US" altLang="en-US" sz="2800"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38</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1875229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95677"/>
            <a:ext cx="9144000" cy="762000"/>
          </a:xfrm>
        </p:spPr>
        <p:txBody>
          <a:bodyPr>
            <a:noAutofit/>
          </a:bodyPr>
          <a:lstStyle/>
          <a:p>
            <a:r>
              <a:rPr lang="en-US" altLang="en-US" sz="4400" dirty="0"/>
              <a:t>Fisher Effects Continued</a:t>
            </a:r>
            <a:endParaRPr lang="en-US" altLang="en-US" sz="4300" dirty="0"/>
          </a:p>
        </p:txBody>
      </p:sp>
      <p:sp>
        <p:nvSpPr>
          <p:cNvPr id="14339" name="Content Placeholder 2"/>
          <p:cNvSpPr>
            <a:spLocks noGrp="1"/>
          </p:cNvSpPr>
          <p:nvPr>
            <p:ph idx="1"/>
          </p:nvPr>
        </p:nvSpPr>
        <p:spPr>
          <a:xfrm>
            <a:off x="190500" y="1371600"/>
            <a:ext cx="8686800" cy="5386454"/>
          </a:xfrm>
        </p:spPr>
        <p:txBody>
          <a:bodyPr/>
          <a:lstStyle/>
          <a:p>
            <a:r>
              <a:rPr lang="en-US" altLang="en-US" sz="2800" dirty="0"/>
              <a:t>If we assume the real interest rate is the same between countries, that is, </a:t>
            </a:r>
            <a:r>
              <a:rPr lang="el-GR" sz="2800" dirty="0"/>
              <a:t>ρ</a:t>
            </a:r>
            <a:r>
              <a:rPr lang="el-GR" sz="2800" baseline="-25000" dirty="0"/>
              <a:t>$</a:t>
            </a:r>
            <a:r>
              <a:rPr lang="el-GR" sz="2800" dirty="0"/>
              <a:t> = ρ</a:t>
            </a:r>
            <a:r>
              <a:rPr lang="el-GR" sz="2800" baseline="-25000" dirty="0"/>
              <a:t>£</a:t>
            </a:r>
            <a:r>
              <a:rPr lang="en-US" altLang="en-US" sz="2800" dirty="0"/>
              <a:t>, we obtain the </a:t>
            </a:r>
            <a:r>
              <a:rPr lang="en-US" altLang="en-US" sz="2800" b="1" dirty="0"/>
              <a:t>international Fisher effect (IFE)</a:t>
            </a:r>
            <a:r>
              <a:rPr lang="en-US" altLang="en-US" sz="2800" dirty="0"/>
              <a:t>, which suggests the nominal interest rate differential reflects the expected change in exchange rate</a:t>
            </a:r>
          </a:p>
          <a:p>
            <a:endParaRPr lang="en-US" altLang="en-US" sz="2800" dirty="0"/>
          </a:p>
          <a:p>
            <a:r>
              <a:rPr lang="en-US" altLang="en-US" sz="2800" dirty="0"/>
              <a:t>When the international Fisher effect is combined with IRP, we obtain the </a:t>
            </a:r>
            <a:r>
              <a:rPr lang="en-US" altLang="en-US" sz="2800" b="1" dirty="0"/>
              <a:t>forward expectations parity (FEP)</a:t>
            </a:r>
            <a:r>
              <a:rPr lang="en-US" altLang="en-US" sz="2800" dirty="0"/>
              <a:t>, which states any forward premium or discount is equal to the expected change in the exchange rate</a:t>
            </a:r>
          </a:p>
          <a:p>
            <a:endParaRPr lang="en-US" altLang="en-US" sz="2800" dirty="0"/>
          </a:p>
          <a:p>
            <a:endParaRPr lang="en-US" altLang="en-US" sz="2800"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39</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2" name="Picture 1">
            <a:extLst>
              <a:ext uri="{FF2B5EF4-FFF2-40B4-BE49-F238E27FC236}">
                <a16:creationId xmlns:a16="http://schemas.microsoft.com/office/drawing/2014/main" id="{5A07C68D-6D21-4FB3-BEE1-50612134208B}"/>
              </a:ext>
            </a:extLst>
          </p:cNvPr>
          <p:cNvPicPr>
            <a:picLocks noChangeAspect="1"/>
          </p:cNvPicPr>
          <p:nvPr/>
        </p:nvPicPr>
        <p:blipFill>
          <a:blip r:embed="rId3"/>
          <a:stretch>
            <a:fillRect/>
          </a:stretch>
        </p:blipFill>
        <p:spPr>
          <a:xfrm>
            <a:off x="3582166" y="3551415"/>
            <a:ext cx="1979668" cy="639585"/>
          </a:xfrm>
          <a:prstGeom prst="rect">
            <a:avLst/>
          </a:prstGeom>
        </p:spPr>
      </p:pic>
      <p:pic>
        <p:nvPicPr>
          <p:cNvPr id="3" name="Picture 2">
            <a:extLst>
              <a:ext uri="{FF2B5EF4-FFF2-40B4-BE49-F238E27FC236}">
                <a16:creationId xmlns:a16="http://schemas.microsoft.com/office/drawing/2014/main" id="{3BDDA98D-54B2-499B-A840-D145F2EAAFC7}"/>
              </a:ext>
            </a:extLst>
          </p:cNvPr>
          <p:cNvPicPr>
            <a:picLocks noChangeAspect="1"/>
          </p:cNvPicPr>
          <p:nvPr/>
        </p:nvPicPr>
        <p:blipFill>
          <a:blip r:embed="rId4"/>
          <a:stretch>
            <a:fillRect/>
          </a:stretch>
        </p:blipFill>
        <p:spPr>
          <a:xfrm>
            <a:off x="3195979" y="5879153"/>
            <a:ext cx="2752042" cy="667517"/>
          </a:xfrm>
          <a:prstGeom prst="rect">
            <a:avLst/>
          </a:prstGeom>
        </p:spPr>
      </p:pic>
    </p:spTree>
    <p:extLst>
      <p:ext uri="{BB962C8B-B14F-4D97-AF65-F5344CB8AC3E}">
        <p14:creationId xmlns:p14="http://schemas.microsoft.com/office/powerpoint/2010/main" val="201302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7" name="Rectangle 3"/>
          <p:cNvSpPr>
            <a:spLocks noGrp="1" noChangeArrowheads="1"/>
          </p:cNvSpPr>
          <p:nvPr>
            <p:ph idx="1"/>
          </p:nvPr>
        </p:nvSpPr>
        <p:spPr>
          <a:xfrm>
            <a:off x="457200" y="1905001"/>
            <a:ext cx="8229600" cy="3733800"/>
          </a:xfrm>
        </p:spPr>
        <p:txBody>
          <a:bodyPr/>
          <a:lstStyle/>
          <a:p>
            <a:pPr eaLnBrk="1" hangingPunct="1"/>
            <a:r>
              <a:rPr lang="en-US" altLang="en-US" sz="2800" b="1" dirty="0"/>
              <a:t>Interest rate parity (IRP) </a:t>
            </a:r>
            <a:r>
              <a:rPr lang="en-US" altLang="en-US" sz="2800" dirty="0"/>
              <a:t>is an arbitrage condition that must hold when international financial markets are in equilibrium </a:t>
            </a:r>
          </a:p>
          <a:p>
            <a:pPr lvl="1"/>
            <a:r>
              <a:rPr lang="en-US" altLang="en-US" sz="2400" dirty="0"/>
              <a:t>Manifestation of the LOP applied to international money market instruments and provides a linkage between interest rates in two different countries</a:t>
            </a:r>
          </a:p>
        </p:txBody>
      </p:sp>
      <p:sp>
        <p:nvSpPr>
          <p:cNvPr id="5124" name="Rectangle 2"/>
          <p:cNvSpPr>
            <a:spLocks noGrp="1" noChangeArrowheads="1"/>
          </p:cNvSpPr>
          <p:nvPr>
            <p:ph type="title"/>
          </p:nvPr>
        </p:nvSpPr>
        <p:spPr/>
        <p:txBody>
          <a:bodyPr/>
          <a:lstStyle/>
          <a:p>
            <a:pPr eaLnBrk="1" hangingPunct="1"/>
            <a:r>
              <a:rPr lang="en-US" altLang="en-US" dirty="0"/>
              <a:t>Interest Rate Parity Defined</a:t>
            </a:r>
          </a:p>
        </p:txBody>
      </p:sp>
      <p:sp>
        <p:nvSpPr>
          <p:cNvPr id="9" name="Rectangle 8"/>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4</a:t>
            </a:fld>
            <a:endParaRPr lang="en-US" altLang="en-US" sz="1000" dirty="0">
              <a:cs typeface="Arial" charset="0"/>
            </a:endParaRPr>
          </a:p>
        </p:txBody>
      </p:sp>
      <p:sp>
        <p:nvSpPr>
          <p:cNvPr id="6" name="Rectangle 20">
            <a:extLst>
              <a:ext uri="{FF2B5EF4-FFF2-40B4-BE49-F238E27FC236}">
                <a16:creationId xmlns:a16="http://schemas.microsoft.com/office/drawing/2014/main" id="{5A1EAEB0-20FB-4BA8-B25A-760065FD12A6}"/>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965382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fade">
                                      <p:cBhvr>
                                        <p:cTn id="7" dur="1000"/>
                                        <p:tgtEl>
                                          <p:spTgt spid="159747">
                                            <p:txEl>
                                              <p:pRg st="0" end="0"/>
                                            </p:txEl>
                                          </p:spTgt>
                                        </p:tgtEl>
                                      </p:cBhvr>
                                    </p:animEffect>
                                    <p:anim calcmode="lin" valueType="num">
                                      <p:cBhvr>
                                        <p:cTn id="8" dur="10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97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9747">
                                            <p:txEl>
                                              <p:pRg st="1" end="1"/>
                                            </p:txEl>
                                          </p:spTgt>
                                        </p:tgtEl>
                                        <p:attrNameLst>
                                          <p:attrName>style.visibility</p:attrName>
                                        </p:attrNameLst>
                                      </p:cBhvr>
                                      <p:to>
                                        <p:strVal val="visible"/>
                                      </p:to>
                                    </p:set>
                                    <p:animEffect transition="in" filter="fade">
                                      <p:cBhvr>
                                        <p:cTn id="12" dur="1000"/>
                                        <p:tgtEl>
                                          <p:spTgt spid="159747">
                                            <p:txEl>
                                              <p:pRg st="1" end="1"/>
                                            </p:txEl>
                                          </p:spTgt>
                                        </p:tgtEl>
                                      </p:cBhvr>
                                    </p:animEffect>
                                    <p:anim calcmode="lin" valueType="num">
                                      <p:cBhvr>
                                        <p:cTn id="13" dur="10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974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3149" y="762000"/>
            <a:ext cx="9144000" cy="1219200"/>
          </a:xfrm>
        </p:spPr>
        <p:txBody>
          <a:bodyPr>
            <a:noAutofit/>
          </a:bodyPr>
          <a:lstStyle/>
          <a:p>
            <a:pPr algn="l"/>
            <a:r>
              <a:rPr lang="en-US" sz="3300" dirty="0"/>
              <a:t>EXHIBIT 6.9: International Parity Relationships among Exchange Rates, Interest Rates, and Inflation Rates</a:t>
            </a:r>
            <a:endParaRPr lang="en-US" altLang="en-US" sz="3300" dirty="0"/>
          </a:p>
        </p:txBody>
      </p:sp>
      <p:sp>
        <p:nvSpPr>
          <p:cNvPr id="34" name="Rectangle 33"/>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40</a:t>
            </a:fld>
            <a:endParaRPr lang="en-US" altLang="en-US" sz="1000" dirty="0">
              <a:cs typeface="Arial" charset="0"/>
            </a:endParaRPr>
          </a:p>
        </p:txBody>
      </p:sp>
      <p:sp>
        <p:nvSpPr>
          <p:cNvPr id="6" name="Rectangle 20">
            <a:extLst>
              <a:ext uri="{FF2B5EF4-FFF2-40B4-BE49-F238E27FC236}">
                <a16:creationId xmlns:a16="http://schemas.microsoft.com/office/drawing/2014/main" id="{1DBC03F2-CF6F-46B0-859D-CC2D0FE53E88}"/>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4" name="Picture 3">
            <a:extLst>
              <a:ext uri="{FF2B5EF4-FFF2-40B4-BE49-F238E27FC236}">
                <a16:creationId xmlns:a16="http://schemas.microsoft.com/office/drawing/2014/main" id="{C9C78EFA-5C89-4C74-B889-9A712F295A56}"/>
              </a:ext>
            </a:extLst>
          </p:cNvPr>
          <p:cNvPicPr>
            <a:picLocks noChangeAspect="1"/>
          </p:cNvPicPr>
          <p:nvPr/>
        </p:nvPicPr>
        <p:blipFill>
          <a:blip r:embed="rId3"/>
          <a:stretch>
            <a:fillRect/>
          </a:stretch>
        </p:blipFill>
        <p:spPr>
          <a:xfrm>
            <a:off x="561975" y="2133600"/>
            <a:ext cx="8020050" cy="3781425"/>
          </a:xfrm>
          <a:prstGeom prst="rect">
            <a:avLst/>
          </a:prstGeom>
        </p:spPr>
      </p:pic>
    </p:spTree>
    <p:extLst>
      <p:ext uri="{BB962C8B-B14F-4D97-AF65-F5344CB8AC3E}">
        <p14:creationId xmlns:p14="http://schemas.microsoft.com/office/powerpoint/2010/main" val="247291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95677"/>
            <a:ext cx="9144000" cy="762000"/>
          </a:xfrm>
        </p:spPr>
        <p:txBody>
          <a:bodyPr>
            <a:noAutofit/>
          </a:bodyPr>
          <a:lstStyle/>
          <a:p>
            <a:r>
              <a:rPr lang="en-US" altLang="en-US" sz="4400" dirty="0"/>
              <a:t>Forecasting Exchange Rates</a:t>
            </a:r>
            <a:endParaRPr lang="en-US" altLang="en-US" sz="4300" dirty="0"/>
          </a:p>
        </p:txBody>
      </p:sp>
      <p:sp>
        <p:nvSpPr>
          <p:cNvPr id="14339" name="Content Placeholder 2"/>
          <p:cNvSpPr>
            <a:spLocks noGrp="1"/>
          </p:cNvSpPr>
          <p:nvPr>
            <p:ph idx="1"/>
          </p:nvPr>
        </p:nvSpPr>
        <p:spPr>
          <a:xfrm>
            <a:off x="190500" y="1469676"/>
            <a:ext cx="8686800" cy="5288378"/>
          </a:xfrm>
        </p:spPr>
        <p:txBody>
          <a:bodyPr/>
          <a:lstStyle/>
          <a:p>
            <a:r>
              <a:rPr lang="en-US" altLang="en-US" sz="3000" dirty="0"/>
              <a:t>Many business decisions are now made based on forecasts, implicit or explicit, of future exchange rates</a:t>
            </a:r>
          </a:p>
          <a:p>
            <a:r>
              <a:rPr lang="en-US" altLang="en-US" sz="3000" dirty="0"/>
              <a:t>Forecasting techniques can be classified into three distinct approaches:</a:t>
            </a:r>
          </a:p>
          <a:p>
            <a:pPr marL="971550" lvl="1" indent="-514350">
              <a:buFont typeface="+mj-lt"/>
              <a:buAutoNum type="arabicPeriod"/>
            </a:pPr>
            <a:r>
              <a:rPr lang="en-US" altLang="en-US" sz="2600" dirty="0"/>
              <a:t>Efficient market approach</a:t>
            </a:r>
          </a:p>
          <a:p>
            <a:pPr marL="971550" lvl="1" indent="-514350">
              <a:buFont typeface="+mj-lt"/>
              <a:buAutoNum type="arabicPeriod"/>
            </a:pPr>
            <a:r>
              <a:rPr lang="en-US" altLang="en-US" sz="2600" dirty="0"/>
              <a:t>Fundamental approach</a:t>
            </a:r>
          </a:p>
          <a:p>
            <a:pPr marL="971550" lvl="1" indent="-514350">
              <a:buFont typeface="+mj-lt"/>
              <a:buAutoNum type="arabicPeriod"/>
            </a:pPr>
            <a:r>
              <a:rPr lang="en-US" altLang="en-US" sz="2600" dirty="0"/>
              <a:t>Technical approach</a:t>
            </a:r>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41</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198650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95677"/>
            <a:ext cx="9144000" cy="762000"/>
          </a:xfrm>
        </p:spPr>
        <p:txBody>
          <a:bodyPr>
            <a:noAutofit/>
          </a:bodyPr>
          <a:lstStyle/>
          <a:p>
            <a:r>
              <a:rPr lang="en-US" altLang="en-US" sz="4400" dirty="0"/>
              <a:t>Efficient Market Approach</a:t>
            </a:r>
            <a:endParaRPr lang="en-US" altLang="en-US" sz="4300" dirty="0"/>
          </a:p>
        </p:txBody>
      </p:sp>
      <p:sp>
        <p:nvSpPr>
          <p:cNvPr id="14339" name="Content Placeholder 2"/>
          <p:cNvSpPr>
            <a:spLocks noGrp="1"/>
          </p:cNvSpPr>
          <p:nvPr>
            <p:ph idx="1"/>
          </p:nvPr>
        </p:nvSpPr>
        <p:spPr>
          <a:xfrm>
            <a:off x="190500" y="1469676"/>
            <a:ext cx="8686800" cy="5288378"/>
          </a:xfrm>
        </p:spPr>
        <p:txBody>
          <a:bodyPr/>
          <a:lstStyle/>
          <a:p>
            <a:r>
              <a:rPr lang="en-US" altLang="en-US" sz="3000" b="1" dirty="0"/>
              <a:t>Efficient market hypothesis (EMH) </a:t>
            </a:r>
            <a:r>
              <a:rPr lang="en-US" altLang="en-US" sz="3000" dirty="0"/>
              <a:t>states that financial markets are informationally efficient in that the current asset prices reflect all the relevant and available information</a:t>
            </a:r>
          </a:p>
          <a:p>
            <a:pPr lvl="1"/>
            <a:r>
              <a:rPr lang="en-US" altLang="en-US" sz="2600" dirty="0"/>
              <a:t>Implies that the exchange rate will change only when the market receives new information</a:t>
            </a:r>
          </a:p>
          <a:p>
            <a:r>
              <a:rPr lang="en-US" altLang="en-US" sz="2600" b="1" dirty="0"/>
              <a:t>Random walk hypothesis </a:t>
            </a:r>
            <a:r>
              <a:rPr lang="en-US" altLang="en-US" sz="2600" dirty="0"/>
              <a:t>suggests today’s exchange rate is the best predictor of tomorrow’s exchange rate</a:t>
            </a:r>
          </a:p>
          <a:p>
            <a:pPr lvl="1"/>
            <a:r>
              <a:rPr lang="en-US" altLang="en-US" sz="2600" dirty="0"/>
              <a:t>To the extent that interest rates are different between two countries, the forward exchange rate will be different from the current spot exchange rate</a:t>
            </a:r>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42</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3414110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95677"/>
            <a:ext cx="9144000" cy="762000"/>
          </a:xfrm>
        </p:spPr>
        <p:txBody>
          <a:bodyPr>
            <a:noAutofit/>
          </a:bodyPr>
          <a:lstStyle/>
          <a:p>
            <a:r>
              <a:rPr lang="en-US" altLang="en-US" sz="4400" dirty="0"/>
              <a:t>Fundamental Approach</a:t>
            </a:r>
            <a:endParaRPr lang="en-US" altLang="en-US" sz="4300" dirty="0"/>
          </a:p>
        </p:txBody>
      </p:sp>
      <p:sp>
        <p:nvSpPr>
          <p:cNvPr id="14339" name="Content Placeholder 2"/>
          <p:cNvSpPr>
            <a:spLocks noGrp="1"/>
          </p:cNvSpPr>
          <p:nvPr>
            <p:ph idx="1"/>
          </p:nvPr>
        </p:nvSpPr>
        <p:spPr>
          <a:xfrm>
            <a:off x="190500" y="1469676"/>
            <a:ext cx="8686800" cy="5288378"/>
          </a:xfrm>
        </p:spPr>
        <p:txBody>
          <a:bodyPr/>
          <a:lstStyle/>
          <a:p>
            <a:r>
              <a:rPr lang="en-US" altLang="en-US" sz="3000" dirty="0"/>
              <a:t>Uses various models to forecast exchange rates </a:t>
            </a:r>
          </a:p>
          <a:p>
            <a:r>
              <a:rPr lang="en-US" altLang="en-US" sz="3000" dirty="0"/>
              <a:t>Three main difficulties of this approach:</a:t>
            </a:r>
          </a:p>
          <a:p>
            <a:pPr marL="914400" lvl="1" indent="-457200">
              <a:buFont typeface="+mj-lt"/>
              <a:buAutoNum type="arabicPeriod"/>
            </a:pPr>
            <a:r>
              <a:rPr lang="en-US" altLang="en-US" sz="2600" dirty="0"/>
              <a:t>One must forecast a set of independent variables to forecast the exchange rates, and forecasting the former will certainly be subject to errors and may not be necessarily easier than forecasting the latter</a:t>
            </a:r>
          </a:p>
          <a:p>
            <a:pPr marL="914400" lvl="1" indent="-457200">
              <a:buFont typeface="+mj-lt"/>
              <a:buAutoNum type="arabicPeriod"/>
            </a:pPr>
            <a:r>
              <a:rPr lang="en-US" altLang="en-US" sz="2600" dirty="0"/>
              <a:t>Parameter values that are estimated using historical data may change over time because of changes in government policies and/or the underlying structure of the economy</a:t>
            </a:r>
          </a:p>
          <a:p>
            <a:pPr marL="914400" lvl="1" indent="-457200">
              <a:buFont typeface="+mj-lt"/>
              <a:buAutoNum type="arabicPeriod"/>
            </a:pPr>
            <a:r>
              <a:rPr lang="en-US" altLang="en-US" sz="2600" dirty="0"/>
              <a:t>Model itself can be wrong</a:t>
            </a:r>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43</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1346697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95677"/>
            <a:ext cx="9144000" cy="762000"/>
          </a:xfrm>
        </p:spPr>
        <p:txBody>
          <a:bodyPr>
            <a:noAutofit/>
          </a:bodyPr>
          <a:lstStyle/>
          <a:p>
            <a:r>
              <a:rPr lang="en-US" altLang="en-US" sz="4400" dirty="0"/>
              <a:t>Technical Approach</a:t>
            </a:r>
            <a:endParaRPr lang="en-US" altLang="en-US" sz="4300" dirty="0"/>
          </a:p>
        </p:txBody>
      </p:sp>
      <p:sp>
        <p:nvSpPr>
          <p:cNvPr id="14339" name="Content Placeholder 2"/>
          <p:cNvSpPr>
            <a:spLocks noGrp="1"/>
          </p:cNvSpPr>
          <p:nvPr>
            <p:ph idx="1"/>
          </p:nvPr>
        </p:nvSpPr>
        <p:spPr>
          <a:xfrm>
            <a:off x="190500" y="1424271"/>
            <a:ext cx="8686800" cy="5288378"/>
          </a:xfrm>
        </p:spPr>
        <p:txBody>
          <a:bodyPr/>
          <a:lstStyle/>
          <a:p>
            <a:r>
              <a:rPr lang="en-US" altLang="en-US" sz="2800" dirty="0"/>
              <a:t>First analyzes the past behavior of exchange rates for the purpose of identifying “patterns” and then projects them into the future to generate forecasts</a:t>
            </a:r>
          </a:p>
          <a:p>
            <a:pPr lvl="1"/>
            <a:r>
              <a:rPr lang="en-US" altLang="en-US" sz="2600" dirty="0"/>
              <a:t>Based on the premise that history repeats itself</a:t>
            </a:r>
          </a:p>
          <a:p>
            <a:pPr lvl="1"/>
            <a:r>
              <a:rPr lang="en-US" altLang="en-US" sz="2600" dirty="0"/>
              <a:t>At odds with the efficient market approach</a:t>
            </a:r>
          </a:p>
          <a:p>
            <a:pPr lvl="1"/>
            <a:r>
              <a:rPr lang="en-US" altLang="en-US" sz="2600" dirty="0"/>
              <a:t>Differs from fundamental approach in that it does not use the key economic variables, like money supplies or trade balances, for purpose of forecasting</a:t>
            </a:r>
          </a:p>
          <a:p>
            <a:r>
              <a:rPr lang="en-US" altLang="en-US" sz="2800" dirty="0"/>
              <a:t>Two examples of technical analysis:</a:t>
            </a:r>
          </a:p>
          <a:p>
            <a:pPr marL="914400" lvl="1" indent="-457200">
              <a:buFont typeface="+mj-lt"/>
              <a:buAutoNum type="arabicPeriod"/>
            </a:pPr>
            <a:r>
              <a:rPr lang="en-US" altLang="en-US" sz="2600" dirty="0"/>
              <a:t>Moving average crossover rule</a:t>
            </a:r>
          </a:p>
          <a:p>
            <a:pPr marL="914400" lvl="1" indent="-457200">
              <a:buFont typeface="+mj-lt"/>
              <a:buAutoNum type="arabicPeriod"/>
            </a:pPr>
            <a:r>
              <a:rPr lang="en-US" altLang="en-US" sz="2600" dirty="0"/>
              <a:t>Head-and-shoulders pattern</a:t>
            </a:r>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44</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810787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3149" y="762000"/>
            <a:ext cx="9144000" cy="1219200"/>
          </a:xfrm>
        </p:spPr>
        <p:txBody>
          <a:bodyPr>
            <a:noAutofit/>
          </a:bodyPr>
          <a:lstStyle/>
          <a:p>
            <a:pPr algn="l"/>
            <a:r>
              <a:rPr lang="en-US" sz="3300" dirty="0"/>
              <a:t>EXHIBIT 6.10: Moving Average Crossover Rule: Golden Cross vs. Death Cross</a:t>
            </a:r>
            <a:endParaRPr lang="en-US" altLang="en-US" sz="3300" dirty="0"/>
          </a:p>
        </p:txBody>
      </p:sp>
      <p:sp>
        <p:nvSpPr>
          <p:cNvPr id="34" name="Rectangle 33"/>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45</a:t>
            </a:fld>
            <a:endParaRPr lang="en-US" altLang="en-US" sz="1000" dirty="0">
              <a:cs typeface="Arial" charset="0"/>
            </a:endParaRPr>
          </a:p>
        </p:txBody>
      </p:sp>
      <p:sp>
        <p:nvSpPr>
          <p:cNvPr id="6" name="Rectangle 20">
            <a:extLst>
              <a:ext uri="{FF2B5EF4-FFF2-40B4-BE49-F238E27FC236}">
                <a16:creationId xmlns:a16="http://schemas.microsoft.com/office/drawing/2014/main" id="{1DBC03F2-CF6F-46B0-859D-CC2D0FE53E88}"/>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3" name="Picture 2">
            <a:extLst>
              <a:ext uri="{FF2B5EF4-FFF2-40B4-BE49-F238E27FC236}">
                <a16:creationId xmlns:a16="http://schemas.microsoft.com/office/drawing/2014/main" id="{C12E1618-F2C5-4A79-834A-EDD6C46B3C86}"/>
              </a:ext>
            </a:extLst>
          </p:cNvPr>
          <p:cNvPicPr>
            <a:picLocks noChangeAspect="1"/>
          </p:cNvPicPr>
          <p:nvPr/>
        </p:nvPicPr>
        <p:blipFill>
          <a:blip r:embed="rId3"/>
          <a:stretch>
            <a:fillRect/>
          </a:stretch>
        </p:blipFill>
        <p:spPr>
          <a:xfrm>
            <a:off x="744992" y="1905000"/>
            <a:ext cx="7700314" cy="4609214"/>
          </a:xfrm>
          <a:prstGeom prst="rect">
            <a:avLst/>
          </a:prstGeom>
        </p:spPr>
      </p:pic>
    </p:spTree>
    <p:extLst>
      <p:ext uri="{BB962C8B-B14F-4D97-AF65-F5344CB8AC3E}">
        <p14:creationId xmlns:p14="http://schemas.microsoft.com/office/powerpoint/2010/main" val="2286523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3149" y="762000"/>
            <a:ext cx="9144000" cy="1219200"/>
          </a:xfrm>
        </p:spPr>
        <p:txBody>
          <a:bodyPr>
            <a:noAutofit/>
          </a:bodyPr>
          <a:lstStyle/>
          <a:p>
            <a:pPr algn="l"/>
            <a:r>
              <a:rPr lang="en-US" sz="3300" dirty="0"/>
              <a:t>EXHIBIT 6.11: Head-and-Shoulders Pattern: </a:t>
            </a:r>
            <a:br>
              <a:rPr lang="en-US" sz="3300" dirty="0"/>
            </a:br>
            <a:r>
              <a:rPr lang="en-US" sz="3300" dirty="0"/>
              <a:t>A Reversal Signal</a:t>
            </a:r>
            <a:endParaRPr lang="en-US" altLang="en-US" sz="3300" dirty="0"/>
          </a:p>
        </p:txBody>
      </p:sp>
      <p:sp>
        <p:nvSpPr>
          <p:cNvPr id="34" name="Rectangle 33"/>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46</a:t>
            </a:fld>
            <a:endParaRPr lang="en-US" altLang="en-US" sz="1000" dirty="0">
              <a:cs typeface="Arial" charset="0"/>
            </a:endParaRPr>
          </a:p>
        </p:txBody>
      </p:sp>
      <p:sp>
        <p:nvSpPr>
          <p:cNvPr id="6" name="Rectangle 20">
            <a:extLst>
              <a:ext uri="{FF2B5EF4-FFF2-40B4-BE49-F238E27FC236}">
                <a16:creationId xmlns:a16="http://schemas.microsoft.com/office/drawing/2014/main" id="{1DBC03F2-CF6F-46B0-859D-CC2D0FE53E88}"/>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2" name="Picture 1">
            <a:extLst>
              <a:ext uri="{FF2B5EF4-FFF2-40B4-BE49-F238E27FC236}">
                <a16:creationId xmlns:a16="http://schemas.microsoft.com/office/drawing/2014/main" id="{CD86EF27-90B7-4002-A8AD-710CA0FF289A}"/>
              </a:ext>
            </a:extLst>
          </p:cNvPr>
          <p:cNvPicPr>
            <a:picLocks noChangeAspect="1"/>
          </p:cNvPicPr>
          <p:nvPr/>
        </p:nvPicPr>
        <p:blipFill>
          <a:blip r:embed="rId3"/>
          <a:stretch>
            <a:fillRect/>
          </a:stretch>
        </p:blipFill>
        <p:spPr>
          <a:xfrm>
            <a:off x="639892" y="1885814"/>
            <a:ext cx="7910513" cy="4662054"/>
          </a:xfrm>
          <a:prstGeom prst="rect">
            <a:avLst/>
          </a:prstGeom>
        </p:spPr>
      </p:pic>
    </p:spTree>
    <p:extLst>
      <p:ext uri="{BB962C8B-B14F-4D97-AF65-F5344CB8AC3E}">
        <p14:creationId xmlns:p14="http://schemas.microsoft.com/office/powerpoint/2010/main" val="934846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95677"/>
            <a:ext cx="9144000" cy="762000"/>
          </a:xfrm>
        </p:spPr>
        <p:txBody>
          <a:bodyPr>
            <a:noAutofit/>
          </a:bodyPr>
          <a:lstStyle/>
          <a:p>
            <a:r>
              <a:rPr lang="en-US" altLang="en-US" sz="4400" dirty="0"/>
              <a:t>Performance of the Forecasters</a:t>
            </a:r>
            <a:endParaRPr lang="en-US" altLang="en-US" sz="4300" dirty="0"/>
          </a:p>
        </p:txBody>
      </p:sp>
      <p:sp>
        <p:nvSpPr>
          <p:cNvPr id="14339" name="Content Placeholder 2"/>
          <p:cNvSpPr>
            <a:spLocks noGrp="1"/>
          </p:cNvSpPr>
          <p:nvPr>
            <p:ph idx="1"/>
          </p:nvPr>
        </p:nvSpPr>
        <p:spPr>
          <a:xfrm>
            <a:off x="171450" y="1457677"/>
            <a:ext cx="8496300" cy="5242973"/>
          </a:xfrm>
        </p:spPr>
        <p:txBody>
          <a:bodyPr/>
          <a:lstStyle/>
          <a:p>
            <a:r>
              <a:rPr lang="en-US" altLang="en-US" sz="3000" dirty="0"/>
              <a:t>Can professional forecasters outperform the market? </a:t>
            </a:r>
          </a:p>
          <a:p>
            <a:pPr lvl="1"/>
            <a:r>
              <a:rPr lang="en-US" altLang="en-US" sz="2600" dirty="0" err="1"/>
              <a:t>Eun</a:t>
            </a:r>
            <a:r>
              <a:rPr lang="en-US" altLang="en-US" sz="2600" dirty="0"/>
              <a:t> and </a:t>
            </a:r>
            <a:r>
              <a:rPr lang="en-US" altLang="en-US" sz="2600" dirty="0" err="1"/>
              <a:t>Sabherwal</a:t>
            </a:r>
            <a:r>
              <a:rPr lang="en-US" altLang="en-US" sz="2600" dirty="0"/>
              <a:t> (2002) study found that banks as a whole could not outperform the random walk model, but </a:t>
            </a:r>
            <a:r>
              <a:rPr lang="en-US" altLang="en-US" sz="2600" i="1" dirty="0"/>
              <a:t>some banks significantly outperformed the random walk model</a:t>
            </a:r>
            <a:r>
              <a:rPr lang="en-US" altLang="en-US" sz="2600" dirty="0"/>
              <a:t>, especially in the longer run</a:t>
            </a:r>
          </a:p>
          <a:p>
            <a:pPr lvl="1"/>
            <a:r>
              <a:rPr lang="en-US" altLang="en-US" sz="2600" dirty="0"/>
              <a:t>Beckmann and </a:t>
            </a:r>
            <a:r>
              <a:rPr lang="en-US" altLang="en-US" sz="2600" dirty="0" err="1"/>
              <a:t>Czudaj</a:t>
            </a:r>
            <a:r>
              <a:rPr lang="en-US" altLang="en-US" sz="2600" dirty="0"/>
              <a:t> (2017) suggest professionals have a hard time predicting exchange rates, and uncertainty regarding economic policy and macroeconomic and financial conditions significantly affects professionals’ forecast errors</a:t>
            </a:r>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47</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301033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7" name="Rectangle 3"/>
          <p:cNvSpPr>
            <a:spLocks noGrp="1" noChangeArrowheads="1"/>
          </p:cNvSpPr>
          <p:nvPr>
            <p:ph idx="1"/>
          </p:nvPr>
        </p:nvSpPr>
        <p:spPr>
          <a:xfrm>
            <a:off x="457200" y="1905000"/>
            <a:ext cx="8229600" cy="4477517"/>
          </a:xfrm>
        </p:spPr>
        <p:txBody>
          <a:bodyPr/>
          <a:lstStyle/>
          <a:p>
            <a:pPr eaLnBrk="1" hangingPunct="1"/>
            <a:r>
              <a:rPr lang="en-US" altLang="en-US" sz="2800" dirty="0"/>
              <a:t>Suppose you have $1 to invest over a one-year period, and you will only consider default-free investments. </a:t>
            </a:r>
          </a:p>
          <a:p>
            <a:pPr eaLnBrk="1" hangingPunct="1"/>
            <a:r>
              <a:rPr lang="en-US" altLang="en-US" sz="2800" dirty="0"/>
              <a:t>There are two alternative ways on investing your fund:</a:t>
            </a:r>
          </a:p>
          <a:p>
            <a:pPr marL="914400" lvl="1" indent="-457200">
              <a:buFont typeface="+mj-lt"/>
              <a:buAutoNum type="arabicPeriod"/>
            </a:pPr>
            <a:r>
              <a:rPr lang="en-US" altLang="en-US" sz="2400" dirty="0"/>
              <a:t>Invest domestically at the U.S. interest rate</a:t>
            </a:r>
          </a:p>
          <a:p>
            <a:pPr marL="1314450" lvl="2" indent="-457200"/>
            <a:r>
              <a:rPr lang="en-US" altLang="en-US" sz="2200" dirty="0"/>
              <a:t>If you choose this option, the maturity value in one year will be $1(1 + </a:t>
            </a:r>
            <a:r>
              <a:rPr lang="en-US" altLang="en-US" sz="2200" i="1" dirty="0"/>
              <a:t>i</a:t>
            </a:r>
            <a:r>
              <a:rPr lang="en-US" altLang="en-US" sz="2200" i="1" baseline="-25000" dirty="0"/>
              <a:t>s</a:t>
            </a:r>
            <a:r>
              <a:rPr lang="en-US" altLang="en-US" sz="2200" dirty="0"/>
              <a:t>), where </a:t>
            </a:r>
            <a:r>
              <a:rPr lang="en-US" altLang="en-US" sz="2200" i="1" dirty="0"/>
              <a:t>i</a:t>
            </a:r>
            <a:r>
              <a:rPr lang="en-US" altLang="en-US" sz="2200" i="1" baseline="-25000" dirty="0"/>
              <a:t>s</a:t>
            </a:r>
            <a:r>
              <a:rPr lang="en-US" altLang="en-US" sz="2200" dirty="0"/>
              <a:t> </a:t>
            </a:r>
            <a:r>
              <a:rPr lang="en-US" altLang="en-US" sz="2200" dirty="0" err="1"/>
              <a:t>is</a:t>
            </a:r>
            <a:r>
              <a:rPr lang="en-US" altLang="en-US" sz="2200" dirty="0"/>
              <a:t> the U.S. interest rate</a:t>
            </a:r>
          </a:p>
        </p:txBody>
      </p:sp>
      <p:sp>
        <p:nvSpPr>
          <p:cNvPr id="5124" name="Rectangle 2"/>
          <p:cNvSpPr>
            <a:spLocks noGrp="1" noChangeArrowheads="1"/>
          </p:cNvSpPr>
          <p:nvPr>
            <p:ph type="title"/>
          </p:nvPr>
        </p:nvSpPr>
        <p:spPr/>
        <p:txBody>
          <a:bodyPr/>
          <a:lstStyle/>
          <a:p>
            <a:pPr eaLnBrk="1" hangingPunct="1"/>
            <a:r>
              <a:rPr lang="en-US" altLang="en-US" dirty="0"/>
              <a:t>Interest Rate Parity - Example</a:t>
            </a:r>
          </a:p>
        </p:txBody>
      </p:sp>
      <p:sp>
        <p:nvSpPr>
          <p:cNvPr id="9" name="Rectangle 8"/>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5</a:t>
            </a:fld>
            <a:endParaRPr lang="en-US" altLang="en-US" sz="1000" dirty="0">
              <a:cs typeface="Arial" charset="0"/>
            </a:endParaRPr>
          </a:p>
        </p:txBody>
      </p:sp>
      <p:sp>
        <p:nvSpPr>
          <p:cNvPr id="6" name="Rectangle 20">
            <a:extLst>
              <a:ext uri="{FF2B5EF4-FFF2-40B4-BE49-F238E27FC236}">
                <a16:creationId xmlns:a16="http://schemas.microsoft.com/office/drawing/2014/main" id="{5A1EAEB0-20FB-4BA8-B25A-760065FD12A6}"/>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34947424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fade">
                                      <p:cBhvr>
                                        <p:cTn id="7" dur="1000"/>
                                        <p:tgtEl>
                                          <p:spTgt spid="159747">
                                            <p:txEl>
                                              <p:pRg st="0" end="0"/>
                                            </p:txEl>
                                          </p:spTgt>
                                        </p:tgtEl>
                                      </p:cBhvr>
                                    </p:animEffect>
                                    <p:anim calcmode="lin" valueType="num">
                                      <p:cBhvr>
                                        <p:cTn id="8" dur="10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9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9747">
                                            <p:txEl>
                                              <p:pRg st="1" end="1"/>
                                            </p:txEl>
                                          </p:spTgt>
                                        </p:tgtEl>
                                        <p:attrNameLst>
                                          <p:attrName>style.visibility</p:attrName>
                                        </p:attrNameLst>
                                      </p:cBhvr>
                                      <p:to>
                                        <p:strVal val="visible"/>
                                      </p:to>
                                    </p:set>
                                    <p:animEffect transition="in" filter="fade">
                                      <p:cBhvr>
                                        <p:cTn id="14" dur="1000"/>
                                        <p:tgtEl>
                                          <p:spTgt spid="159747">
                                            <p:txEl>
                                              <p:pRg st="1" end="1"/>
                                            </p:txEl>
                                          </p:spTgt>
                                        </p:tgtEl>
                                      </p:cBhvr>
                                    </p:animEffect>
                                    <p:anim calcmode="lin" valueType="num">
                                      <p:cBhvr>
                                        <p:cTn id="15" dur="10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974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9747">
                                            <p:txEl>
                                              <p:pRg st="2" end="2"/>
                                            </p:txEl>
                                          </p:spTgt>
                                        </p:tgtEl>
                                        <p:attrNameLst>
                                          <p:attrName>style.visibility</p:attrName>
                                        </p:attrNameLst>
                                      </p:cBhvr>
                                      <p:to>
                                        <p:strVal val="visible"/>
                                      </p:to>
                                    </p:set>
                                    <p:animEffect transition="in" filter="fade">
                                      <p:cBhvr>
                                        <p:cTn id="19" dur="1000"/>
                                        <p:tgtEl>
                                          <p:spTgt spid="159747">
                                            <p:txEl>
                                              <p:pRg st="2" end="2"/>
                                            </p:txEl>
                                          </p:spTgt>
                                        </p:tgtEl>
                                      </p:cBhvr>
                                    </p:animEffect>
                                    <p:anim calcmode="lin" valueType="num">
                                      <p:cBhvr>
                                        <p:cTn id="20" dur="10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5974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9747">
                                            <p:txEl>
                                              <p:pRg st="3" end="3"/>
                                            </p:txEl>
                                          </p:spTgt>
                                        </p:tgtEl>
                                        <p:attrNameLst>
                                          <p:attrName>style.visibility</p:attrName>
                                        </p:attrNameLst>
                                      </p:cBhvr>
                                      <p:to>
                                        <p:strVal val="visible"/>
                                      </p:to>
                                    </p:set>
                                    <p:animEffect transition="in" filter="fade">
                                      <p:cBhvr>
                                        <p:cTn id="24" dur="1000"/>
                                        <p:tgtEl>
                                          <p:spTgt spid="159747">
                                            <p:txEl>
                                              <p:pRg st="3" end="3"/>
                                            </p:txEl>
                                          </p:spTgt>
                                        </p:tgtEl>
                                      </p:cBhvr>
                                    </p:animEffect>
                                    <p:anim calcmode="lin" valueType="num">
                                      <p:cBhvr>
                                        <p:cTn id="25" dur="10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597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7" name="Rectangle 3"/>
          <p:cNvSpPr>
            <a:spLocks noGrp="1" noChangeArrowheads="1"/>
          </p:cNvSpPr>
          <p:nvPr>
            <p:ph idx="1"/>
          </p:nvPr>
        </p:nvSpPr>
        <p:spPr>
          <a:xfrm>
            <a:off x="381000" y="1409700"/>
            <a:ext cx="8229600" cy="5230813"/>
          </a:xfrm>
        </p:spPr>
        <p:txBody>
          <a:bodyPr/>
          <a:lstStyle/>
          <a:p>
            <a:pPr eaLnBrk="1" hangingPunct="1"/>
            <a:r>
              <a:rPr lang="en-US" altLang="en-US" sz="2800" dirty="0"/>
              <a:t>Suppose you have $1 to invest over a one-year period. There are two alternative ways on investing your fund:</a:t>
            </a:r>
          </a:p>
          <a:p>
            <a:pPr marL="914400" lvl="1" indent="-457200">
              <a:buFont typeface="+mj-lt"/>
              <a:buAutoNum type="arabicPeriod" startAt="2"/>
            </a:pPr>
            <a:r>
              <a:rPr lang="en-US" altLang="en-US" sz="2400" dirty="0"/>
              <a:t>Invest in a foreign country, say, the U.K., at the foreign interest rate and hedge the exchange risk by selling the maturity value of the foreign investment forward. This option requires the following steps:</a:t>
            </a:r>
          </a:p>
          <a:p>
            <a:pPr lvl="2"/>
            <a:r>
              <a:rPr lang="en-US" altLang="en-US" sz="2000" dirty="0"/>
              <a:t>Exchange $1 for a pound, that is, £(1/</a:t>
            </a:r>
            <a:r>
              <a:rPr lang="en-US" altLang="en-US" sz="2000" i="1" dirty="0"/>
              <a:t>S</a:t>
            </a:r>
            <a:r>
              <a:rPr lang="en-US" altLang="en-US" sz="2000" dirty="0"/>
              <a:t>) amount at the prevailing spot exchange rate (</a:t>
            </a:r>
            <a:r>
              <a:rPr lang="en-US" altLang="en-US" sz="2000" i="1" dirty="0"/>
              <a:t>S</a:t>
            </a:r>
            <a:r>
              <a:rPr lang="en-US" altLang="en-US" sz="2000" dirty="0"/>
              <a:t>)</a:t>
            </a:r>
          </a:p>
          <a:p>
            <a:pPr lvl="2"/>
            <a:r>
              <a:rPr lang="en-US" altLang="en-US" sz="2000" dirty="0"/>
              <a:t>Invest the pound amount at the U.K. interest rate (</a:t>
            </a:r>
            <a:r>
              <a:rPr lang="en-US" altLang="en-US" sz="2000" i="1" dirty="0"/>
              <a:t>i</a:t>
            </a:r>
            <a:r>
              <a:rPr lang="en-US" altLang="en-US" sz="2000" i="1" baseline="-25000" dirty="0"/>
              <a:t>£</a:t>
            </a:r>
            <a:r>
              <a:rPr lang="en-US" altLang="en-US" sz="2000" dirty="0"/>
              <a:t>), with the maturity value of </a:t>
            </a:r>
            <a:r>
              <a:rPr lang="en-US" altLang="en-US" sz="2000" i="1" dirty="0"/>
              <a:t>£</a:t>
            </a:r>
            <a:r>
              <a:rPr lang="en-US" altLang="en-US" sz="2000" dirty="0"/>
              <a:t>(1/</a:t>
            </a:r>
            <a:r>
              <a:rPr lang="en-US" altLang="en-US" sz="2000" i="1" dirty="0"/>
              <a:t>S</a:t>
            </a:r>
            <a:r>
              <a:rPr lang="en-US" altLang="en-US" sz="2000" dirty="0"/>
              <a:t>)(1+</a:t>
            </a:r>
            <a:r>
              <a:rPr lang="en-US" altLang="en-US" sz="2000" i="1" dirty="0"/>
              <a:t>i</a:t>
            </a:r>
            <a:r>
              <a:rPr lang="en-US" altLang="en-US" sz="2000" i="1" baseline="-25000" dirty="0"/>
              <a:t>£</a:t>
            </a:r>
            <a:r>
              <a:rPr lang="en-US" altLang="en-US" sz="2000" dirty="0"/>
              <a:t>)</a:t>
            </a:r>
          </a:p>
          <a:p>
            <a:pPr lvl="2"/>
            <a:r>
              <a:rPr lang="en-US" altLang="en-US" sz="2000" dirty="0"/>
              <a:t>Sell the maturity value of the U.K. investment forward in exchange for a predetermined dollar amount, that is, $[(1/</a:t>
            </a:r>
            <a:r>
              <a:rPr lang="en-US" altLang="en-US" sz="2000" i="1" dirty="0"/>
              <a:t>S</a:t>
            </a:r>
            <a:r>
              <a:rPr lang="en-US" altLang="en-US" sz="2000" dirty="0"/>
              <a:t>)(1+</a:t>
            </a:r>
            <a:r>
              <a:rPr lang="en-US" altLang="en-US" sz="2000" i="1" dirty="0"/>
              <a:t>i</a:t>
            </a:r>
            <a:r>
              <a:rPr lang="en-US" altLang="en-US" sz="2000" i="1" baseline="-25000" dirty="0"/>
              <a:t>£</a:t>
            </a:r>
            <a:r>
              <a:rPr lang="en-US" altLang="en-US" sz="2000" dirty="0"/>
              <a:t>)]</a:t>
            </a:r>
            <a:r>
              <a:rPr lang="en-US" altLang="en-US" sz="2000" i="1" dirty="0"/>
              <a:t>F</a:t>
            </a:r>
            <a:r>
              <a:rPr lang="en-US" altLang="en-US" sz="2000" dirty="0"/>
              <a:t>, where </a:t>
            </a:r>
            <a:r>
              <a:rPr lang="en-US" altLang="en-US" sz="2000" i="1" dirty="0"/>
              <a:t>F</a:t>
            </a:r>
            <a:r>
              <a:rPr lang="en-US" altLang="en-US" sz="2000" dirty="0"/>
              <a:t> denotes the forward exchange rate</a:t>
            </a:r>
          </a:p>
          <a:p>
            <a:pPr lvl="2"/>
            <a:endParaRPr lang="en-US" altLang="en-US" sz="2000" dirty="0"/>
          </a:p>
          <a:p>
            <a:pPr marL="1314450" lvl="2" indent="-457200"/>
            <a:endParaRPr lang="en-US" altLang="en-US" sz="2000" dirty="0"/>
          </a:p>
        </p:txBody>
      </p:sp>
      <p:sp>
        <p:nvSpPr>
          <p:cNvPr id="5124" name="Rectangle 2"/>
          <p:cNvSpPr>
            <a:spLocks noGrp="1" noChangeArrowheads="1"/>
          </p:cNvSpPr>
          <p:nvPr>
            <p:ph type="title"/>
          </p:nvPr>
        </p:nvSpPr>
        <p:spPr>
          <a:xfrm>
            <a:off x="0" y="770704"/>
            <a:ext cx="9144000" cy="753296"/>
          </a:xfrm>
        </p:spPr>
        <p:txBody>
          <a:bodyPr>
            <a:normAutofit/>
          </a:bodyPr>
          <a:lstStyle/>
          <a:p>
            <a:pPr eaLnBrk="1" hangingPunct="1"/>
            <a:r>
              <a:rPr lang="en-US" altLang="en-US" sz="4200" dirty="0"/>
              <a:t>Interest Rate Parity – Example (Continued)</a:t>
            </a:r>
          </a:p>
        </p:txBody>
      </p:sp>
      <p:sp>
        <p:nvSpPr>
          <p:cNvPr id="9" name="Rectangle 8"/>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6</a:t>
            </a:fld>
            <a:endParaRPr lang="en-US" altLang="en-US" sz="1000" dirty="0">
              <a:cs typeface="Arial" charset="0"/>
            </a:endParaRPr>
          </a:p>
        </p:txBody>
      </p:sp>
      <p:sp>
        <p:nvSpPr>
          <p:cNvPr id="6" name="Rectangle 20">
            <a:extLst>
              <a:ext uri="{FF2B5EF4-FFF2-40B4-BE49-F238E27FC236}">
                <a16:creationId xmlns:a16="http://schemas.microsoft.com/office/drawing/2014/main" id="{5A1EAEB0-20FB-4BA8-B25A-760065FD12A6}"/>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11926612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fade">
                                      <p:cBhvr>
                                        <p:cTn id="7" dur="1000"/>
                                        <p:tgtEl>
                                          <p:spTgt spid="159747">
                                            <p:txEl>
                                              <p:pRg st="0" end="0"/>
                                            </p:txEl>
                                          </p:spTgt>
                                        </p:tgtEl>
                                      </p:cBhvr>
                                    </p:animEffect>
                                    <p:anim calcmode="lin" valueType="num">
                                      <p:cBhvr>
                                        <p:cTn id="8" dur="10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974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8DBDACE-7BCE-44A9-B84A-65DB3EC4A1A6}"/>
              </a:ext>
            </a:extLst>
          </p:cNvPr>
          <p:cNvSpPr>
            <a:spLocks noGrp="1"/>
          </p:cNvSpPr>
          <p:nvPr>
            <p:ph idx="1"/>
          </p:nvPr>
        </p:nvSpPr>
        <p:spPr/>
        <p:txBody>
          <a:bodyPr/>
          <a:lstStyle/>
          <a:p>
            <a:r>
              <a:rPr lang="en-US" sz="2400" dirty="0"/>
              <a:t>The exchange risk is completely hedged.</a:t>
            </a:r>
          </a:p>
          <a:p>
            <a:r>
              <a:rPr lang="en-US" sz="2400" dirty="0"/>
              <a:t>Because, as with the U.S. investment, you are assured of receiving a predetermined dollar amount, your U.K. investment coupled with forward hedging is a perfect substitute for the domestic U.S. investment. Because you’ve hedged the exchange risk by a forward contract, you’ve effectively redenominated the U.K. investment in dollar terms.</a:t>
            </a:r>
          </a:p>
        </p:txBody>
      </p:sp>
    </p:spTree>
    <p:extLst>
      <p:ext uri="{BB962C8B-B14F-4D97-AF65-F5344CB8AC3E}">
        <p14:creationId xmlns:p14="http://schemas.microsoft.com/office/powerpoint/2010/main" val="47057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914400"/>
            <a:ext cx="9144000" cy="685800"/>
          </a:xfrm>
        </p:spPr>
        <p:txBody>
          <a:bodyPr>
            <a:normAutofit fontScale="90000"/>
          </a:bodyPr>
          <a:lstStyle/>
          <a:p>
            <a:pPr eaLnBrk="1" hangingPunct="1"/>
            <a:r>
              <a:rPr lang="en-US" altLang="en-US" sz="4000" dirty="0"/>
              <a:t>Interest Rate Parity: Equivalent Investments</a:t>
            </a:r>
          </a:p>
        </p:txBody>
      </p:sp>
      <p:sp>
        <p:nvSpPr>
          <p:cNvPr id="14339" name="Content Placeholder 2"/>
          <p:cNvSpPr>
            <a:spLocks noGrp="1"/>
          </p:cNvSpPr>
          <p:nvPr>
            <p:ph idx="1"/>
          </p:nvPr>
        </p:nvSpPr>
        <p:spPr>
          <a:xfrm>
            <a:off x="421994" y="1729614"/>
            <a:ext cx="8534400" cy="4525963"/>
          </a:xfrm>
        </p:spPr>
        <p:txBody>
          <a:bodyPr/>
          <a:lstStyle/>
          <a:p>
            <a:pPr eaLnBrk="1" hangingPunct="1"/>
            <a:r>
              <a:rPr lang="en-US" altLang="en-US" sz="2800" dirty="0"/>
              <a:t>Effective dollar interest rate from the U.K. investment alternative is given by:</a:t>
            </a:r>
          </a:p>
          <a:p>
            <a:pPr eaLnBrk="1" hangingPunct="1"/>
            <a:endParaRPr lang="en-US" altLang="en-US" sz="2800" dirty="0"/>
          </a:p>
          <a:p>
            <a:pPr marL="0" indent="0" eaLnBrk="1" hangingPunct="1">
              <a:buNone/>
            </a:pPr>
            <a:endParaRPr lang="en-US" altLang="en-US" sz="2800" dirty="0"/>
          </a:p>
          <a:p>
            <a:pPr eaLnBrk="1" hangingPunct="1"/>
            <a:r>
              <a:rPr lang="en-US" altLang="en-US" sz="2800" dirty="0"/>
              <a:t>U.S. and U.K. investment examples are equivalent</a:t>
            </a:r>
          </a:p>
          <a:p>
            <a:pPr eaLnBrk="1" hangingPunct="1"/>
            <a:r>
              <a:rPr lang="en-US" altLang="en-US" sz="2800" dirty="0"/>
              <a:t>Future dollar proceeds from investing in the two equivalent investments must be the same, implying the following:</a:t>
            </a:r>
          </a:p>
          <a:p>
            <a:pPr marL="0" indent="0" eaLnBrk="1" hangingPunct="1">
              <a:buNone/>
            </a:pPr>
            <a:r>
              <a:rPr lang="en-US" altLang="en-US" sz="2800" dirty="0"/>
              <a:t>				or</a:t>
            </a:r>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8</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2" name="Picture 1">
            <a:extLst>
              <a:ext uri="{FF2B5EF4-FFF2-40B4-BE49-F238E27FC236}">
                <a16:creationId xmlns:a16="http://schemas.microsoft.com/office/drawing/2014/main" id="{B0358731-B15C-45EB-AF62-2A7EDA3F5325}"/>
              </a:ext>
            </a:extLst>
          </p:cNvPr>
          <p:cNvPicPr>
            <a:picLocks noChangeAspect="1"/>
          </p:cNvPicPr>
          <p:nvPr/>
        </p:nvPicPr>
        <p:blipFill>
          <a:blip r:embed="rId2"/>
          <a:stretch>
            <a:fillRect/>
          </a:stretch>
        </p:blipFill>
        <p:spPr>
          <a:xfrm>
            <a:off x="3562033" y="2732847"/>
            <a:ext cx="2019934" cy="904448"/>
          </a:xfrm>
          <a:prstGeom prst="rect">
            <a:avLst/>
          </a:prstGeom>
        </p:spPr>
      </p:pic>
      <p:pic>
        <p:nvPicPr>
          <p:cNvPr id="3" name="Picture 2">
            <a:extLst>
              <a:ext uri="{FF2B5EF4-FFF2-40B4-BE49-F238E27FC236}">
                <a16:creationId xmlns:a16="http://schemas.microsoft.com/office/drawing/2014/main" id="{D571B99B-2E46-49CD-ABEC-6284640C60FE}"/>
              </a:ext>
            </a:extLst>
          </p:cNvPr>
          <p:cNvPicPr>
            <a:picLocks noChangeAspect="1"/>
          </p:cNvPicPr>
          <p:nvPr/>
        </p:nvPicPr>
        <p:blipFill>
          <a:blip r:embed="rId3"/>
          <a:stretch>
            <a:fillRect/>
          </a:stretch>
        </p:blipFill>
        <p:spPr>
          <a:xfrm>
            <a:off x="1981200" y="5513951"/>
            <a:ext cx="1895475" cy="571500"/>
          </a:xfrm>
          <a:prstGeom prst="rect">
            <a:avLst/>
          </a:prstGeom>
        </p:spPr>
      </p:pic>
      <p:pic>
        <p:nvPicPr>
          <p:cNvPr id="4" name="Picture 3">
            <a:extLst>
              <a:ext uri="{FF2B5EF4-FFF2-40B4-BE49-F238E27FC236}">
                <a16:creationId xmlns:a16="http://schemas.microsoft.com/office/drawing/2014/main" id="{0280BB7E-3DBF-407C-BF57-BBF56FEC030D}"/>
              </a:ext>
            </a:extLst>
          </p:cNvPr>
          <p:cNvPicPr>
            <a:picLocks noChangeAspect="1"/>
          </p:cNvPicPr>
          <p:nvPr/>
        </p:nvPicPr>
        <p:blipFill>
          <a:blip r:embed="rId4"/>
          <a:stretch>
            <a:fillRect/>
          </a:stretch>
        </p:blipFill>
        <p:spPr>
          <a:xfrm>
            <a:off x="4800600" y="5428226"/>
            <a:ext cx="1466850" cy="742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71129"/>
            <a:ext cx="8229600" cy="990600"/>
          </a:xfrm>
        </p:spPr>
        <p:txBody>
          <a:bodyPr/>
          <a:lstStyle/>
          <a:p>
            <a:pPr eaLnBrk="1" hangingPunct="1"/>
            <a:r>
              <a:rPr lang="en-US" altLang="en-US" dirty="0"/>
              <a:t>Arbitrage</a:t>
            </a:r>
          </a:p>
        </p:txBody>
      </p:sp>
      <p:sp>
        <p:nvSpPr>
          <p:cNvPr id="14339" name="Content Placeholder 2"/>
          <p:cNvSpPr>
            <a:spLocks noGrp="1"/>
          </p:cNvSpPr>
          <p:nvPr>
            <p:ph idx="1"/>
          </p:nvPr>
        </p:nvSpPr>
        <p:spPr>
          <a:xfrm>
            <a:off x="457200" y="1543649"/>
            <a:ext cx="8229600" cy="4525963"/>
          </a:xfrm>
        </p:spPr>
        <p:txBody>
          <a:bodyPr/>
          <a:lstStyle/>
          <a:p>
            <a:pPr eaLnBrk="1" hangingPunct="1"/>
            <a:r>
              <a:rPr lang="en-US" altLang="en-US" sz="2800" dirty="0"/>
              <a:t>IRP can be derived by constructing an </a:t>
            </a:r>
            <a:r>
              <a:rPr lang="en-US" altLang="en-US" sz="2800" b="1" dirty="0"/>
              <a:t>arbitrage portfolio</a:t>
            </a:r>
            <a:r>
              <a:rPr lang="en-US" altLang="en-US" sz="2800" dirty="0"/>
              <a:t>, which involves the following:</a:t>
            </a:r>
          </a:p>
          <a:p>
            <a:pPr lvl="1"/>
            <a:r>
              <a:rPr lang="en-US" altLang="en-US" sz="2600" dirty="0"/>
              <a:t>No net investment</a:t>
            </a:r>
          </a:p>
          <a:p>
            <a:pPr lvl="1"/>
            <a:r>
              <a:rPr lang="en-US" altLang="en-US" sz="2600" dirty="0"/>
              <a:t>No risk</a:t>
            </a:r>
          </a:p>
          <a:p>
            <a:pPr lvl="1"/>
            <a:r>
              <a:rPr lang="en-US" altLang="en-US" sz="2600" dirty="0"/>
              <a:t>No net cash flow generated in equilibrium</a:t>
            </a:r>
          </a:p>
          <a:p>
            <a:r>
              <a:rPr lang="en-US" altLang="en-US" sz="3000" dirty="0"/>
              <a:t>When IRP does not hold, the situation gives rise to </a:t>
            </a:r>
            <a:r>
              <a:rPr lang="en-US" altLang="en-US" sz="3000" b="1" dirty="0"/>
              <a:t>covered interest arbitrage </a:t>
            </a:r>
            <a:r>
              <a:rPr lang="en-US" altLang="en-US" sz="3000" dirty="0"/>
              <a:t>opportunities, allowing certain arbitrage profits to be made without the arbitrageur investing any money out of pocket or bearing any risk</a:t>
            </a:r>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6-</a:t>
            </a:r>
            <a:fld id="{377F7980-62BE-4998-84E9-19EC6A6E0016}" type="slidenum">
              <a:rPr lang="en-US" altLang="en-US" sz="900" smtClean="0">
                <a:cs typeface="Arial" charset="0"/>
              </a:rPr>
              <a:pPr algn="r" eaLnBrk="1" hangingPunct="1"/>
              <a:t>9</a:t>
            </a:fld>
            <a:endParaRPr lang="en-US" altLang="en-US" sz="1000" dirty="0">
              <a:cs typeface="Arial" charset="0"/>
            </a:endParaRPr>
          </a:p>
        </p:txBody>
      </p:sp>
      <p:sp>
        <p:nvSpPr>
          <p:cNvPr id="8" name="Rectangle 20">
            <a:extLst>
              <a:ext uri="{FF2B5EF4-FFF2-40B4-BE49-F238E27FC236}">
                <a16:creationId xmlns:a16="http://schemas.microsoft.com/office/drawing/2014/main" id="{BF904EE3-24BE-424D-8B8C-90C477A8D871}"/>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3101476690"/>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3107</TotalTime>
  <Words>4721</Words>
  <Application>Microsoft Macintosh PowerPoint</Application>
  <PresentationFormat>On-screen Show (4:3)</PresentationFormat>
  <Paragraphs>356</Paragraphs>
  <Slides>47</Slides>
  <Notes>29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Arial Unicode MS</vt:lpstr>
      <vt:lpstr>Arial</vt:lpstr>
      <vt:lpstr>Arial Narrow</vt:lpstr>
      <vt:lpstr>Calibri</vt:lpstr>
      <vt:lpstr>template</vt:lpstr>
      <vt:lpstr>Equation</vt:lpstr>
      <vt:lpstr>International Parity Relationships and Forecasting Foreign Exchange Rates</vt:lpstr>
      <vt:lpstr>Chapter Outline</vt:lpstr>
      <vt:lpstr>International Parity Relationships</vt:lpstr>
      <vt:lpstr>Interest Rate Parity Defined</vt:lpstr>
      <vt:lpstr>Interest Rate Parity - Example</vt:lpstr>
      <vt:lpstr>Interest Rate Parity – Example (Continued)</vt:lpstr>
      <vt:lpstr>PowerPoint Presentation</vt:lpstr>
      <vt:lpstr>Interest Rate Parity: Equivalent Investments</vt:lpstr>
      <vt:lpstr>Arbitrage</vt:lpstr>
      <vt:lpstr>IRP and Exchange Rate Determination</vt:lpstr>
      <vt:lpstr>IRP and Exchange Rate Determination Continued</vt:lpstr>
      <vt:lpstr>Covered Interest Arbitrage</vt:lpstr>
      <vt:lpstr>PowerPoint Presentation</vt:lpstr>
      <vt:lpstr>PowerPoint Presentation</vt:lpstr>
      <vt:lpstr>Uncovered Interest Rate Parity</vt:lpstr>
      <vt:lpstr>PowerPoint Presentation</vt:lpstr>
      <vt:lpstr>Currency Carry Trade</vt:lpstr>
      <vt:lpstr>Currency Carry Trade</vt:lpstr>
      <vt:lpstr>PowerPoint Presentation</vt:lpstr>
      <vt:lpstr>EXHIBIT 6.3 Interest Rate Spreads and Exchange Rate Changes: Six-Month Carry Trade Periods for Australian Dollar–Japanese Yen Pair </vt:lpstr>
      <vt:lpstr>Reasons for Deviations from IRP</vt:lpstr>
      <vt:lpstr>PowerPoint Presentation</vt:lpstr>
      <vt:lpstr>Reasons for Deviations from IRP</vt:lpstr>
      <vt:lpstr>EXHIBIT 6.4 Interest Rate Parity with Transaction Costs</vt:lpstr>
      <vt:lpstr>EXHIBIT 6.5: Deviations from Interest Rate Parity: Japan, 1978-1981 (in percent)</vt:lpstr>
      <vt:lpstr>Purchasing Power Parity</vt:lpstr>
      <vt:lpstr>PowerPoint Presentation</vt:lpstr>
      <vt:lpstr>PowerPoint Presentation</vt:lpstr>
      <vt:lpstr>Purchasing Power Parity Continued</vt:lpstr>
      <vt:lpstr>Purchasing Power Parity Continued</vt:lpstr>
      <vt:lpstr>PowerPoint Presentation</vt:lpstr>
      <vt:lpstr>PPP Deviations and the Real Exchange Rate</vt:lpstr>
      <vt:lpstr>PPP Deviations and the Real Exchange Rate</vt:lpstr>
      <vt:lpstr>PowerPoint Presentation</vt:lpstr>
      <vt:lpstr>Evidence on PPP</vt:lpstr>
      <vt:lpstr>PowerPoint Presentation</vt:lpstr>
      <vt:lpstr>Fisher Effects</vt:lpstr>
      <vt:lpstr>Fisher Effects</vt:lpstr>
      <vt:lpstr>Fisher Effects Continued</vt:lpstr>
      <vt:lpstr>EXHIBIT 6.9: International Parity Relationships among Exchange Rates, Interest Rates, and Inflation Rates</vt:lpstr>
      <vt:lpstr>Forecasting Exchange Rates</vt:lpstr>
      <vt:lpstr>Efficient Market Approach</vt:lpstr>
      <vt:lpstr>Fundamental Approach</vt:lpstr>
      <vt:lpstr>Technical Approach</vt:lpstr>
      <vt:lpstr>EXHIBIT 6.10: Moving Average Crossover Rule: Golden Cross vs. Death Cross</vt:lpstr>
      <vt:lpstr>EXHIBIT 6.11: Head-and-Shoulders Pattern:  A Reversal Signal</vt:lpstr>
      <vt:lpstr>Performance of the Forecasters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tsonly</dc:creator>
  <cp:lastModifiedBy>Saad S</cp:lastModifiedBy>
  <cp:revision>211</cp:revision>
  <dcterms:created xsi:type="dcterms:W3CDTF">2010-12-17T11:54:02Z</dcterms:created>
  <dcterms:modified xsi:type="dcterms:W3CDTF">2023-05-17T14:06:26Z</dcterms:modified>
</cp:coreProperties>
</file>