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9" r:id="rId6"/>
    <p:sldId id="271" r:id="rId7"/>
    <p:sldId id="267" r:id="rId8"/>
    <p:sldId id="275" r:id="rId9"/>
    <p:sldId id="274" r:id="rId10"/>
    <p:sldId id="273" r:id="rId11"/>
    <p:sldId id="260" r:id="rId12"/>
    <p:sldId id="261" r:id="rId13"/>
    <p:sldId id="262" r:id="rId14"/>
    <p:sldId id="263" r:id="rId15"/>
    <p:sldId id="264" r:id="rId16"/>
    <p:sldId id="26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8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053D-69C0-4453-B1F2-4925C6D0A5D2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89D-40FD-40E4-91FF-E7D804B71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053D-69C0-4453-B1F2-4925C6D0A5D2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89D-40FD-40E4-91FF-E7D804B71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053D-69C0-4453-B1F2-4925C6D0A5D2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89D-40FD-40E4-91FF-E7D804B71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053D-69C0-4453-B1F2-4925C6D0A5D2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89D-40FD-40E4-91FF-E7D804B71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053D-69C0-4453-B1F2-4925C6D0A5D2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89D-40FD-40E4-91FF-E7D804B71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053D-69C0-4453-B1F2-4925C6D0A5D2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89D-40FD-40E4-91FF-E7D804B71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053D-69C0-4453-B1F2-4925C6D0A5D2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89D-40FD-40E4-91FF-E7D804B71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053D-69C0-4453-B1F2-4925C6D0A5D2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89D-40FD-40E4-91FF-E7D804B71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053D-69C0-4453-B1F2-4925C6D0A5D2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89D-40FD-40E4-91FF-E7D804B71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053D-69C0-4453-B1F2-4925C6D0A5D2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89D-40FD-40E4-91FF-E7D804B71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053D-69C0-4453-B1F2-4925C6D0A5D2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89D-40FD-40E4-91FF-E7D804B71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3053D-69C0-4453-B1F2-4925C6D0A5D2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7489D-40FD-40E4-91FF-E7D804B71A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7800" y="1066800"/>
            <a:ext cx="89916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Ch. 6</a:t>
            </a:r>
            <a:br>
              <a:rPr lang="en-US" dirty="0"/>
            </a:br>
            <a:r>
              <a:rPr lang="en-US" dirty="0"/>
              <a:t>Process Safety and Disaster Preparedness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29200" y="3048000"/>
            <a:ext cx="3276600" cy="3048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altLang="ko-KR" dirty="0">
                <a:solidFill>
                  <a:schemeClr val="tx1"/>
                </a:solidFill>
              </a:rPr>
              <a:t>Process Information</a:t>
            </a:r>
          </a:p>
          <a:p>
            <a:pPr algn="l"/>
            <a:r>
              <a:rPr lang="en-US" altLang="ko-KR" dirty="0">
                <a:solidFill>
                  <a:schemeClr val="tx1"/>
                </a:solidFill>
              </a:rPr>
              <a:t>Process Analysis</a:t>
            </a:r>
          </a:p>
          <a:p>
            <a:pPr algn="l"/>
            <a:r>
              <a:rPr lang="en-US" altLang="ko-KR" dirty="0">
                <a:solidFill>
                  <a:schemeClr val="tx1"/>
                </a:solidFill>
              </a:rPr>
              <a:t>Operating Procedures</a:t>
            </a:r>
          </a:p>
          <a:p>
            <a:pPr algn="l"/>
            <a:r>
              <a:rPr lang="en-US" altLang="ko-KR" dirty="0">
                <a:solidFill>
                  <a:schemeClr val="tx1"/>
                </a:solidFill>
              </a:rPr>
              <a:t>Training</a:t>
            </a:r>
          </a:p>
          <a:p>
            <a:pPr algn="l"/>
            <a:r>
              <a:rPr lang="en-US" altLang="ko-KR" dirty="0">
                <a:solidFill>
                  <a:schemeClr val="tx1"/>
                </a:solidFill>
              </a:rPr>
              <a:t>Contractor Personnel</a:t>
            </a:r>
          </a:p>
          <a:p>
            <a:pPr algn="l"/>
            <a:r>
              <a:rPr lang="en-US" altLang="ko-KR" dirty="0">
                <a:solidFill>
                  <a:schemeClr val="tx1"/>
                </a:solidFill>
              </a:rPr>
              <a:t>Act of Terrorism</a:t>
            </a:r>
          </a:p>
          <a:p>
            <a:pPr algn="l"/>
            <a:r>
              <a:rPr lang="en-US" altLang="ko-KR" dirty="0">
                <a:solidFill>
                  <a:schemeClr val="tx1"/>
                </a:solidFill>
              </a:rPr>
              <a:t>Workplace Security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700254" y="1690855"/>
            <a:ext cx="5867400" cy="4314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234090" y="1567093"/>
            <a:ext cx="5334002" cy="4333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600" y="11667"/>
            <a:ext cx="200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Process Technology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2297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Information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/>
              <a:t>How to keep the files</a:t>
            </a:r>
          </a:p>
          <a:p>
            <a:pPr lvl="1"/>
            <a:r>
              <a:rPr lang="en-US" dirty="0"/>
              <a:t>All in one place</a:t>
            </a:r>
          </a:p>
          <a:p>
            <a:pPr lvl="2"/>
            <a:r>
              <a:rPr lang="en-US" dirty="0"/>
              <a:t>This is convenient to OHSA inspector, employee representative, and other interest parties.</a:t>
            </a:r>
          </a:p>
          <a:p>
            <a:pPr lvl="2"/>
            <a:r>
              <a:rPr lang="en-US" dirty="0"/>
              <a:t>This method has difficulties in updates and changes</a:t>
            </a:r>
          </a:p>
          <a:p>
            <a:pPr lvl="1"/>
            <a:r>
              <a:rPr lang="en-US" dirty="0"/>
              <a:t>Road-map approach</a:t>
            </a:r>
          </a:p>
          <a:p>
            <a:pPr lvl="2"/>
            <a:r>
              <a:rPr lang="en-US" dirty="0"/>
              <a:t>This approach leaves required documents in their respective departments of responsibility.</a:t>
            </a:r>
          </a:p>
          <a:p>
            <a:pPr lvl="2"/>
            <a:r>
              <a:rPr lang="en-US" dirty="0"/>
              <a:t>A road map is in a central file</a:t>
            </a:r>
          </a:p>
          <a:p>
            <a:pPr lvl="1"/>
            <a:r>
              <a:rPr lang="en-US" dirty="0"/>
              <a:t>Another possibility is to have a computerized information system with controlled access.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Analysis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How to perform process analysis</a:t>
            </a:r>
          </a:p>
          <a:p>
            <a:pPr lvl="1"/>
            <a:r>
              <a:rPr lang="en-US" dirty="0"/>
              <a:t>Fault-tree analysis, failure mode and effect analysis, what-if analysis, and so on.</a:t>
            </a:r>
          </a:p>
          <a:p>
            <a:endParaRPr lang="en-US" dirty="0"/>
          </a:p>
          <a:p>
            <a:r>
              <a:rPr lang="en-US" dirty="0"/>
              <a:t>Considerations:</a:t>
            </a:r>
          </a:p>
          <a:p>
            <a:pPr lvl="1"/>
            <a:r>
              <a:rPr lang="en-US" dirty="0"/>
              <a:t>Engineering control system </a:t>
            </a:r>
          </a:p>
          <a:p>
            <a:pPr lvl="2"/>
            <a:r>
              <a:rPr lang="en-US" dirty="0">
                <a:sym typeface="Wingdings" pitchFamily="2" charset="2"/>
              </a:rPr>
              <a:t>detection and early warning of impending catastrophic events (computer-based process monitoring system)</a:t>
            </a:r>
          </a:p>
          <a:p>
            <a:pPr lvl="1"/>
            <a:r>
              <a:rPr lang="en-US" dirty="0">
                <a:sym typeface="Wingdings" pitchFamily="2" charset="2"/>
              </a:rPr>
              <a:t>Location of the site of the facility (e.g., earth quake)</a:t>
            </a:r>
          </a:p>
          <a:p>
            <a:pPr lvl="1"/>
            <a:r>
              <a:rPr lang="en-US" dirty="0">
                <a:sym typeface="Wingdings" pitchFamily="2" charset="2"/>
              </a:rPr>
              <a:t>Human element (e.g., human failure)</a:t>
            </a:r>
          </a:p>
          <a:p>
            <a:pPr lvl="1"/>
            <a:endParaRPr lang="en-US" dirty="0"/>
          </a:p>
          <a:p>
            <a:r>
              <a:rPr lang="en-US" dirty="0"/>
              <a:t>Employer has a responsibility to develop process hazard analysis.</a:t>
            </a:r>
          </a:p>
          <a:p>
            <a:pPr lvl="1"/>
            <a:r>
              <a:rPr lang="en-US" dirty="0"/>
              <a:t>The initial analysis are to be updated and evaluated </a:t>
            </a:r>
            <a:r>
              <a:rPr lang="en-US" b="1" dirty="0"/>
              <a:t>every five years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action must be documented and </a:t>
            </a:r>
            <a:r>
              <a:rPr lang="en-US" b="1" dirty="0"/>
              <a:t>kept for the life of the process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Operating Procedures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Process information gathering </a:t>
            </a:r>
            <a:r>
              <a:rPr lang="en-US" dirty="0">
                <a:sym typeface="Wingdings" pitchFamily="2" charset="2"/>
              </a:rPr>
              <a:t>and analyzing </a:t>
            </a:r>
          </a:p>
          <a:p>
            <a:pPr lvl="1"/>
            <a:r>
              <a:rPr lang="en-US" dirty="0">
                <a:sym typeface="Wingdings" pitchFamily="2" charset="2"/>
              </a:rPr>
              <a:t>The next step is operating procedure</a:t>
            </a:r>
          </a:p>
          <a:p>
            <a:pPr lvl="1"/>
            <a:r>
              <a:rPr lang="en-US" dirty="0">
                <a:sym typeface="Wingdings" pitchFamily="2" charset="2"/>
              </a:rPr>
              <a:t>The conclusions reached must be transformed into operating procedure that anticipated hazards are actually dealt with.</a:t>
            </a:r>
          </a:p>
          <a:p>
            <a:pPr lvl="1"/>
            <a:r>
              <a:rPr lang="en-US" dirty="0">
                <a:sym typeface="Wingdings" pitchFamily="2" charset="2"/>
              </a:rPr>
              <a:t>Practice under normal, temporary, and emergency operations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 key feature:</a:t>
            </a:r>
          </a:p>
          <a:p>
            <a:pPr lvl="1"/>
            <a:r>
              <a:rPr lang="en-US" dirty="0">
                <a:sym typeface="Wingdings" pitchFamily="2" charset="2"/>
              </a:rPr>
              <a:t>The capability to recognize when something has gone wrong.</a:t>
            </a:r>
          </a:p>
          <a:p>
            <a:pPr lvl="1"/>
            <a:r>
              <a:rPr lang="en-US" dirty="0">
                <a:sym typeface="Wingdings" pitchFamily="2" charset="2"/>
              </a:rPr>
              <a:t>Methods: </a:t>
            </a:r>
          </a:p>
          <a:p>
            <a:pPr lvl="2"/>
            <a:r>
              <a:rPr lang="en-US" dirty="0">
                <a:sym typeface="Wingdings" pitchFamily="2" charset="2"/>
              </a:rPr>
              <a:t>Setting preset limits to trigger an emergency action</a:t>
            </a:r>
          </a:p>
          <a:p>
            <a:pPr lvl="1"/>
            <a:r>
              <a:rPr lang="en-US" dirty="0">
                <a:sym typeface="Wingdings" pitchFamily="2" charset="2"/>
              </a:rPr>
              <a:t>Operating plan should tell workers:</a:t>
            </a:r>
          </a:p>
          <a:p>
            <a:pPr lvl="2"/>
            <a:r>
              <a:rPr lang="en-US" dirty="0">
                <a:sym typeface="Wingdings" pitchFamily="2" charset="2"/>
              </a:rPr>
              <a:t>What the consequences of control limit deviations are</a:t>
            </a:r>
          </a:p>
          <a:p>
            <a:pPr lvl="2"/>
            <a:r>
              <a:rPr lang="en-US" dirty="0">
                <a:sym typeface="Wingdings" pitchFamily="2" charset="2"/>
              </a:rPr>
              <a:t>What to do to bring the process back under control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 effective training plan has four ingredients:</a:t>
            </a:r>
          </a:p>
          <a:p>
            <a:pPr lvl="1"/>
            <a:r>
              <a:rPr lang="en-US" b="1" dirty="0"/>
              <a:t>Initial training</a:t>
            </a:r>
            <a:r>
              <a:rPr lang="en-US" dirty="0"/>
              <a:t> for new operators or new processes</a:t>
            </a:r>
          </a:p>
          <a:p>
            <a:pPr lvl="1"/>
            <a:r>
              <a:rPr lang="en-US" b="1" dirty="0"/>
              <a:t>Refresh training</a:t>
            </a:r>
            <a:r>
              <a:rPr lang="en-US" dirty="0"/>
              <a:t> at prescribe intervals, and in any event at least </a:t>
            </a:r>
            <a:r>
              <a:rPr lang="en-US" b="1" dirty="0"/>
              <a:t>every 3 years</a:t>
            </a:r>
          </a:p>
          <a:p>
            <a:pPr lvl="1"/>
            <a:r>
              <a:rPr lang="en-US" b="1" dirty="0"/>
              <a:t>Verification or testing</a:t>
            </a:r>
            <a:r>
              <a:rPr lang="en-US" dirty="0"/>
              <a:t> to prove that employees understand the process and safe procedures</a:t>
            </a:r>
          </a:p>
          <a:p>
            <a:pPr lvl="1"/>
            <a:r>
              <a:rPr lang="en-US" b="1" dirty="0"/>
              <a:t>Documentation</a:t>
            </a:r>
            <a:r>
              <a:rPr lang="en-US" dirty="0"/>
              <a:t> to confirm that the training and testing have been carried out</a:t>
            </a:r>
          </a:p>
          <a:p>
            <a:endParaRPr lang="en-US" dirty="0"/>
          </a:p>
          <a:p>
            <a:r>
              <a:rPr lang="en-US" dirty="0"/>
              <a:t>Case Study 6.2: Hydrogen Sulfide Poisoning – Fatal Accident</a:t>
            </a:r>
          </a:p>
          <a:p>
            <a:pPr lvl="1"/>
            <a:r>
              <a:rPr lang="en-US" dirty="0"/>
              <a:t>Illustrates a natural result of inadequate respiratory protection, inadequate operating procedures, and inadequate training of personnel.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Contractor Personnel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715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How to do if</a:t>
            </a:r>
          </a:p>
          <a:p>
            <a:pPr lvl="1"/>
            <a:r>
              <a:rPr lang="en-US" dirty="0"/>
              <a:t>Some of dead and injured workers were employed by outside contractor</a:t>
            </a:r>
          </a:p>
          <a:p>
            <a:pPr lvl="1"/>
            <a:endParaRPr lang="en-US" dirty="0"/>
          </a:p>
          <a:p>
            <a:r>
              <a:rPr lang="en-US" dirty="0"/>
              <a:t>Prime employer’s job:</a:t>
            </a:r>
          </a:p>
          <a:p>
            <a:pPr lvl="1"/>
            <a:r>
              <a:rPr lang="en-US" dirty="0"/>
              <a:t>To check into the safety record of prospective contractor firms before contract </a:t>
            </a:r>
          </a:p>
          <a:p>
            <a:pPr lvl="2"/>
            <a:r>
              <a:rPr lang="en-US" dirty="0">
                <a:sym typeface="Wingdings" pitchFamily="2" charset="2"/>
              </a:rPr>
              <a:t>Process hazards must be communicated to contractors</a:t>
            </a:r>
          </a:p>
          <a:p>
            <a:pPr lvl="2"/>
            <a:r>
              <a:rPr lang="en-US" dirty="0">
                <a:sym typeface="Wingdings" pitchFamily="2" charset="2"/>
              </a:rPr>
              <a:t>Prime employer’s emergency action plan also must be communicated to contractors</a:t>
            </a:r>
          </a:p>
          <a:p>
            <a:pPr lvl="1"/>
            <a:r>
              <a:rPr lang="en-US" dirty="0">
                <a:sym typeface="Wingdings" pitchFamily="2" charset="2"/>
              </a:rPr>
              <a:t>To perform periodic evaluation </a:t>
            </a:r>
          </a:p>
          <a:p>
            <a:pPr lvl="2"/>
            <a:r>
              <a:rPr lang="en-US" dirty="0">
                <a:sym typeface="Wingdings" pitchFamily="2" charset="2"/>
              </a:rPr>
              <a:t>to assure that the contractor is doing the job with respect to OSHA process safety standards</a:t>
            </a:r>
          </a:p>
          <a:p>
            <a:pPr lvl="1"/>
            <a:r>
              <a:rPr lang="en-US" dirty="0">
                <a:sym typeface="Wingdings" pitchFamily="2" charset="2"/>
              </a:rPr>
              <a:t>To maintain an injury and illness log for contractor employees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Contract employer’s job:</a:t>
            </a:r>
          </a:p>
          <a:p>
            <a:pPr lvl="1"/>
            <a:r>
              <a:rPr lang="en-US" dirty="0"/>
              <a:t>Providing safe and healthful workplaces for their own employees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Assure that their own employees follow the prime employer’s rule </a:t>
            </a:r>
          </a:p>
          <a:p>
            <a:pPr lvl="2"/>
            <a:r>
              <a:rPr lang="en-US" dirty="0"/>
              <a:t>even for the safety rules originated by the prime employer for the hazardous process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H.W.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Ch. 6: Exercises and Study Questions</a:t>
            </a:r>
          </a:p>
          <a:p>
            <a:r>
              <a:rPr lang="en-US" dirty="0"/>
              <a:t>All 25 questions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f/f9/AmineTreating.png">
            <a:extLst>
              <a:ext uri="{FF2B5EF4-FFF2-40B4-BE49-F238E27FC236}">
                <a16:creationId xmlns:a16="http://schemas.microsoft.com/office/drawing/2014/main" id="{B8A5B972-A099-4982-813E-3633E940A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2" y="1833562"/>
            <a:ext cx="364807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56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Major disasters</a:t>
            </a:r>
          </a:p>
          <a:p>
            <a:pPr lvl="1"/>
            <a:r>
              <a:rPr lang="en-US" dirty="0"/>
              <a:t>Chemical company accident in Bhopal, India</a:t>
            </a:r>
          </a:p>
          <a:p>
            <a:pPr lvl="2"/>
            <a:r>
              <a:rPr lang="en-US" dirty="0">
                <a:sym typeface="Wingdings" pitchFamily="2" charset="2"/>
              </a:rPr>
              <a:t>2,500 civilian killed</a:t>
            </a:r>
          </a:p>
          <a:p>
            <a:pPr lvl="1"/>
            <a:r>
              <a:rPr lang="en-US" dirty="0">
                <a:sym typeface="Wingdings" pitchFamily="2" charset="2"/>
              </a:rPr>
              <a:t>Phillips Petrochemical Plant explosion in Houston, Texas </a:t>
            </a:r>
          </a:p>
          <a:p>
            <a:pPr lvl="2"/>
            <a:r>
              <a:rPr lang="en-US" dirty="0">
                <a:sym typeface="Wingdings" pitchFamily="2" charset="2"/>
              </a:rPr>
              <a:t>24 killed and 128 injured</a:t>
            </a:r>
          </a:p>
          <a:p>
            <a:pPr lvl="1"/>
            <a:r>
              <a:rPr lang="en-US" dirty="0">
                <a:sym typeface="Wingdings" pitchFamily="2" charset="2"/>
              </a:rPr>
              <a:t> OSHA Process Safety St</a:t>
            </a:r>
            <a:r>
              <a:rPr lang="en-US" dirty="0"/>
              <a:t>andard</a:t>
            </a:r>
          </a:p>
          <a:p>
            <a:endParaRPr lang="en-US" dirty="0"/>
          </a:p>
          <a:p>
            <a:r>
              <a:rPr lang="en-US" dirty="0"/>
              <a:t>The scope of the process safety standard</a:t>
            </a:r>
          </a:p>
          <a:p>
            <a:pPr lvl="1"/>
            <a:r>
              <a:rPr lang="en-US" dirty="0"/>
              <a:t>Chemical plant</a:t>
            </a:r>
          </a:p>
          <a:p>
            <a:pPr lvl="1"/>
            <a:r>
              <a:rPr lang="en-US" dirty="0"/>
              <a:t>Petroleum refineries</a:t>
            </a:r>
          </a:p>
          <a:p>
            <a:pPr lvl="1"/>
            <a:r>
              <a:rPr lang="en-US" dirty="0"/>
              <a:t>Poultry processing plant – chlorine for refrigeration</a:t>
            </a:r>
          </a:p>
          <a:p>
            <a:pPr lvl="1"/>
            <a:r>
              <a:rPr lang="en-US" dirty="0"/>
              <a:t>A discrete-items manufacturing plant employed dangerous acids in its planting operation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Information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OSHA requires the employer to compile information 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highly </a:t>
            </a:r>
            <a:r>
              <a:rPr lang="en-US" b="1" dirty="0"/>
              <a:t>hazardous chemicals </a:t>
            </a:r>
            <a:r>
              <a:rPr lang="en-US" dirty="0"/>
              <a:t>to be used or produced by the process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equipment</a:t>
            </a:r>
            <a:r>
              <a:rPr lang="en-US" dirty="0"/>
              <a:t> to be used in the process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technology</a:t>
            </a:r>
            <a:r>
              <a:rPr lang="en-US" dirty="0"/>
              <a:t> of the process itself</a:t>
            </a:r>
          </a:p>
          <a:p>
            <a:pPr marL="971550" lvl="1" indent="-514350">
              <a:buFont typeface="+mj-lt"/>
              <a:buAutoNum type="arabicPeriod"/>
            </a:pPr>
            <a:endParaRPr lang="en-US" altLang="ko-KR" b="1" dirty="0"/>
          </a:p>
          <a:p>
            <a:pPr marL="514350" indent="-457200"/>
            <a:r>
              <a:rPr lang="ko-KR" altLang="ko-KR" b="1" dirty="0"/>
              <a:t>Material Safety Data Sheet</a:t>
            </a:r>
            <a:r>
              <a:rPr lang="ko-KR" altLang="ko-KR" dirty="0"/>
              <a:t> (</a:t>
            </a:r>
            <a:r>
              <a:rPr lang="ko-KR" altLang="ko-KR" b="1" dirty="0"/>
              <a:t>MSDS</a:t>
            </a:r>
            <a:r>
              <a:rPr lang="ko-KR" altLang="ko-KR" dirty="0"/>
              <a:t>) </a:t>
            </a:r>
            <a:endParaRPr lang="en-US" altLang="ko-KR" dirty="0"/>
          </a:p>
          <a:p>
            <a:pPr marL="914400" lvl="1" indent="-457200"/>
            <a:r>
              <a:rPr lang="en-GB" altLang="ko-KR" dirty="0"/>
              <a:t>This </a:t>
            </a:r>
            <a:r>
              <a:rPr lang="ko-KR" altLang="ko-KR" dirty="0"/>
              <a:t>is a document that contains </a:t>
            </a:r>
            <a:r>
              <a:rPr lang="ko-KR" altLang="ko-KR" b="1" dirty="0"/>
              <a:t>information</a:t>
            </a:r>
            <a:r>
              <a:rPr lang="ko-KR" altLang="ko-KR" dirty="0"/>
              <a:t> on the potential </a:t>
            </a:r>
            <a:r>
              <a:rPr lang="ko-KR" altLang="ko-KR" b="1" dirty="0"/>
              <a:t>hazards</a:t>
            </a:r>
            <a:r>
              <a:rPr lang="ko-KR" altLang="ko-KR" dirty="0"/>
              <a:t> (health, fire, reactivity and environmental) and </a:t>
            </a:r>
            <a:endParaRPr lang="en-US" altLang="ko-KR" dirty="0"/>
          </a:p>
          <a:p>
            <a:pPr marL="914400" lvl="1" indent="-457200"/>
            <a:r>
              <a:rPr lang="ko-KR" altLang="ko-KR" b="1" dirty="0"/>
              <a:t>how to work safely </a:t>
            </a:r>
            <a:r>
              <a:rPr lang="ko-KR" altLang="ko-KR" dirty="0"/>
              <a:t>with the chemical product </a:t>
            </a:r>
            <a:endParaRPr lang="en-US" altLang="ko-KR" dirty="0"/>
          </a:p>
          <a:p>
            <a:pPr marL="914400" lvl="1" indent="-457200"/>
            <a:r>
              <a:rPr lang="ko-KR" altLang="ko-KR" dirty="0"/>
              <a:t>It is an essential </a:t>
            </a:r>
            <a:r>
              <a:rPr lang="ko-KR" altLang="ko-KR" b="1" dirty="0"/>
              <a:t>starting point</a:t>
            </a:r>
            <a:r>
              <a:rPr lang="ko-KR" altLang="ko-KR" dirty="0"/>
              <a:t> for the development of a complete health and safety program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Information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Hazardous chemicals</a:t>
            </a:r>
          </a:p>
          <a:p>
            <a:pPr lvl="1"/>
            <a:r>
              <a:rPr lang="en-US" dirty="0"/>
              <a:t>Material Safety Data Sheet (MSDS, Figure 5-1)</a:t>
            </a:r>
          </a:p>
          <a:p>
            <a:pPr lvl="2"/>
            <a:r>
              <a:rPr lang="en-US" dirty="0"/>
              <a:t>The primary document of information regarding chemicals used within an industrial plant</a:t>
            </a:r>
          </a:p>
          <a:p>
            <a:pPr lvl="2"/>
            <a:r>
              <a:rPr lang="en-US" dirty="0"/>
              <a:t>The MSDS provide all information necessary to comply with process safety requirements</a:t>
            </a:r>
          </a:p>
          <a:p>
            <a:pPr lvl="1"/>
            <a:r>
              <a:rPr lang="en-US" dirty="0"/>
              <a:t>Example: Hazardous chemical information for process safety analysis (Case Study 6.1)</a:t>
            </a:r>
          </a:p>
          <a:p>
            <a:pPr lvl="2"/>
            <a:r>
              <a:rPr lang="en-US" dirty="0"/>
              <a:t>Name of chemical; </a:t>
            </a:r>
          </a:p>
          <a:p>
            <a:pPr lvl="2"/>
            <a:r>
              <a:rPr lang="en-US" dirty="0"/>
              <a:t>Toxicity information;</a:t>
            </a:r>
          </a:p>
          <a:p>
            <a:pPr lvl="2"/>
            <a:r>
              <a:rPr lang="en-US" dirty="0"/>
              <a:t>Permissible exposure limits; </a:t>
            </a:r>
          </a:p>
          <a:p>
            <a:pPr lvl="2"/>
            <a:r>
              <a:rPr lang="en-US" dirty="0"/>
              <a:t>Physical data; </a:t>
            </a:r>
          </a:p>
          <a:p>
            <a:pPr lvl="2"/>
            <a:r>
              <a:rPr lang="en-US" dirty="0"/>
              <a:t>Reactivity data; </a:t>
            </a:r>
          </a:p>
          <a:p>
            <a:pPr lvl="2"/>
            <a:r>
              <a:rPr lang="en-US" dirty="0" err="1"/>
              <a:t>Corrosivity</a:t>
            </a:r>
            <a:r>
              <a:rPr lang="en-US" dirty="0"/>
              <a:t> data; </a:t>
            </a:r>
          </a:p>
          <a:p>
            <a:pPr lvl="2"/>
            <a:r>
              <a:rPr lang="en-US" dirty="0"/>
              <a:t>Thermal and chemical stability; </a:t>
            </a:r>
          </a:p>
          <a:p>
            <a:pPr lvl="2"/>
            <a:r>
              <a:rPr lang="en-US" dirty="0"/>
              <a:t>Hazardous mixing</a:t>
            </a:r>
          </a:p>
        </p:txBody>
      </p:sp>
    </p:spTree>
    <p:extLst>
      <p:ext uri="{BB962C8B-B14F-4D97-AF65-F5344CB8AC3E}">
        <p14:creationId xmlns:p14="http://schemas.microsoft.com/office/powerpoint/2010/main" val="18118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658058" y="1420058"/>
            <a:ext cx="6345315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563409" y="1429810"/>
            <a:ext cx="6400800" cy="41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7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0200" y="152401"/>
            <a:ext cx="5106652" cy="6553200"/>
            <a:chOff x="4037348" y="319561"/>
            <a:chExt cx="4400550" cy="67293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07648" y="2218663"/>
              <a:ext cx="5282757" cy="437774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465780" y="-1108871"/>
              <a:ext cx="1543685" cy="440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890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Information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Equipment</a:t>
            </a:r>
          </a:p>
          <a:p>
            <a:pPr lvl="1"/>
            <a:r>
              <a:rPr lang="en-US" dirty="0"/>
              <a:t>The federal standards require that process equipment comply with </a:t>
            </a:r>
            <a:r>
              <a:rPr lang="en-US" b="1" dirty="0"/>
              <a:t>recognized and generally accepted good engineering practices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is advisable to utilize a registered professional engineer to make a good engineering practices evaluation of process equipment.</a:t>
            </a:r>
          </a:p>
          <a:p>
            <a:pPr lvl="1"/>
            <a:r>
              <a:rPr lang="en-US" dirty="0"/>
              <a:t>See the figures for process equipment</a:t>
            </a:r>
          </a:p>
          <a:p>
            <a:pPr lvl="1"/>
            <a:endParaRPr lang="en-US" dirty="0"/>
          </a:p>
          <a:p>
            <a:r>
              <a:rPr lang="en-US" dirty="0"/>
              <a:t>Technology (= chemical plant)</a:t>
            </a:r>
          </a:p>
          <a:p>
            <a:pPr lvl="1"/>
            <a:r>
              <a:rPr lang="en-US" dirty="0"/>
              <a:t>OSHA wants employers to document the technology of the process, including at least a </a:t>
            </a:r>
            <a:r>
              <a:rPr lang="en-US" b="1" dirty="0"/>
              <a:t>block flow diagram </a:t>
            </a:r>
            <a:r>
              <a:rPr lang="en-US" dirty="0"/>
              <a:t>(Figure 6.1) or a simplified </a:t>
            </a:r>
            <a:r>
              <a:rPr lang="en-US" b="1" dirty="0"/>
              <a:t>flow process diagram </a:t>
            </a:r>
            <a:r>
              <a:rPr lang="en-US" dirty="0"/>
              <a:t>(Figure 6.2).</a:t>
            </a:r>
          </a:p>
          <a:p>
            <a:pPr lvl="1"/>
            <a:r>
              <a:rPr lang="en-US" dirty="0"/>
              <a:t>In addition, process chemistry data, maximum intended inventory, and safe upper and lower limits for temperatures, pressures, flows, or compositions must be provided.</a:t>
            </a:r>
          </a:p>
        </p:txBody>
      </p:sp>
    </p:spTree>
    <p:extLst>
      <p:ext uri="{BB962C8B-B14F-4D97-AF65-F5344CB8AC3E}">
        <p14:creationId xmlns:p14="http://schemas.microsoft.com/office/powerpoint/2010/main" val="108586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4038600" cy="2565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14400"/>
            <a:ext cx="4184759" cy="2565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209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Pictures of ARAMCO</a:t>
            </a:r>
            <a:endParaRPr lang="ko-KR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4038600" cy="2776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62400"/>
            <a:ext cx="4184759" cy="27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4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214437"/>
            <a:ext cx="7867650" cy="442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" y="87868"/>
            <a:ext cx="1970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Process Equipment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437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849</Words>
  <Application>Microsoft Office PowerPoint</Application>
  <PresentationFormat>On-screen Show (4:3)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Calibri</vt:lpstr>
      <vt:lpstr>Wingdings</vt:lpstr>
      <vt:lpstr>Office 테마</vt:lpstr>
      <vt:lpstr>Ch. 6 Process Safety and Disaster Preparedness</vt:lpstr>
      <vt:lpstr>Introduction</vt:lpstr>
      <vt:lpstr>Process Information</vt:lpstr>
      <vt:lpstr>Process Information</vt:lpstr>
      <vt:lpstr>PowerPoint Presentation</vt:lpstr>
      <vt:lpstr>PowerPoint Presentation</vt:lpstr>
      <vt:lpstr>Process Information</vt:lpstr>
      <vt:lpstr>PowerPoint Presentation</vt:lpstr>
      <vt:lpstr>PowerPoint Presentation</vt:lpstr>
      <vt:lpstr>PowerPoint Presentation</vt:lpstr>
      <vt:lpstr>Process Information</vt:lpstr>
      <vt:lpstr>Process Analysis</vt:lpstr>
      <vt:lpstr>Operating Procedures</vt:lpstr>
      <vt:lpstr>Training</vt:lpstr>
      <vt:lpstr>Contractor Personnel</vt:lpstr>
      <vt:lpstr>H.W.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6 Process Safety and Disaster Preparedness</dc:title>
  <dc:creator>Park</dc:creator>
  <cp:lastModifiedBy>Park</cp:lastModifiedBy>
  <cp:revision>67</cp:revision>
  <dcterms:created xsi:type="dcterms:W3CDTF">2015-10-19T06:53:05Z</dcterms:created>
  <dcterms:modified xsi:type="dcterms:W3CDTF">2020-10-25T05:21:19Z</dcterms:modified>
</cp:coreProperties>
</file>