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4" r:id="rId2"/>
  </p:sldMasterIdLst>
  <p:notesMasterIdLst>
    <p:notesMasterId r:id="rId49"/>
  </p:notesMasterIdLst>
  <p:handoutMasterIdLst>
    <p:handoutMasterId r:id="rId50"/>
  </p:handoutMasterIdLst>
  <p:sldIdLst>
    <p:sldId id="322" r:id="rId3"/>
    <p:sldId id="293" r:id="rId4"/>
    <p:sldId id="264" r:id="rId5"/>
    <p:sldId id="294" r:id="rId6"/>
    <p:sldId id="265" r:id="rId7"/>
    <p:sldId id="266" r:id="rId8"/>
    <p:sldId id="267" r:id="rId9"/>
    <p:sldId id="295" r:id="rId10"/>
    <p:sldId id="269" r:id="rId11"/>
    <p:sldId id="270" r:id="rId12"/>
    <p:sldId id="271" r:id="rId13"/>
    <p:sldId id="272" r:id="rId14"/>
    <p:sldId id="273" r:id="rId15"/>
    <p:sldId id="274" r:id="rId16"/>
    <p:sldId id="275" r:id="rId17"/>
    <p:sldId id="276" r:id="rId18"/>
    <p:sldId id="298" r:id="rId19"/>
    <p:sldId id="299" r:id="rId20"/>
    <p:sldId id="277" r:id="rId21"/>
    <p:sldId id="300" r:id="rId22"/>
    <p:sldId id="301" r:id="rId23"/>
    <p:sldId id="278" r:id="rId24"/>
    <p:sldId id="302" r:id="rId25"/>
    <p:sldId id="279" r:id="rId26"/>
    <p:sldId id="280" r:id="rId27"/>
    <p:sldId id="281" r:id="rId28"/>
    <p:sldId id="282" r:id="rId29"/>
    <p:sldId id="303" r:id="rId30"/>
    <p:sldId id="304" r:id="rId31"/>
    <p:sldId id="305" r:id="rId32"/>
    <p:sldId id="306" r:id="rId33"/>
    <p:sldId id="307" r:id="rId34"/>
    <p:sldId id="286"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Lst>
  <p:sldSz cx="9144000" cy="6858000" type="screen4x3"/>
  <p:notesSz cx="6954838" cy="9309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333300"/>
    <a:srgbClr val="CC0000"/>
    <a:srgbClr val="003399"/>
    <a:srgbClr val="86311B"/>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98" autoAdjust="0"/>
  </p:normalViewPr>
  <p:slideViewPr>
    <p:cSldViewPr snapToGrid="0" snapToObjects="1">
      <p:cViewPr>
        <p:scale>
          <a:sx n="107" d="100"/>
          <a:sy n="107" d="100"/>
        </p:scale>
        <p:origin x="-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wrap="square" lIns="92930" tIns="46465" rIns="92930" bIns="46465"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9/4/2018</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fontAlgn="auto">
              <a:spcBef>
                <a:spcPts val="0"/>
              </a:spcBef>
              <a:spcAft>
                <a:spcPts val="0"/>
              </a:spcAft>
              <a:defRPr sz="1200">
                <a:latin typeface="+mn-lt"/>
                <a:ea typeface="+mn-ea"/>
                <a:cs typeface="+mn-cs"/>
              </a:defRPr>
            </a:lvl1pPr>
          </a:lstStyle>
          <a:p>
            <a:pPr>
              <a:defRPr/>
            </a:pPr>
            <a:r>
              <a:rPr lang="en-US" smtClean="0"/>
              <a:t>By Dr.Heyam Al Mousa</a:t>
            </a:r>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wrap="square" lIns="92930" tIns="46465" rIns="92930" bIns="46465"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wrap="square" lIns="92930" tIns="46465" rIns="92930" bIns="46465"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9/4/2018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fontAlgn="auto">
              <a:spcBef>
                <a:spcPts val="0"/>
              </a:spcBef>
              <a:spcAft>
                <a:spcPts val="0"/>
              </a:spcAft>
              <a:defRPr sz="1200">
                <a:latin typeface="+mn-lt"/>
                <a:ea typeface="+mn-ea"/>
                <a:cs typeface="+mn-cs"/>
              </a:defRPr>
            </a:lvl1pPr>
          </a:lstStyle>
          <a:p>
            <a:pPr>
              <a:defRPr/>
            </a:pPr>
            <a:r>
              <a:rPr lang="en-US" smtClean="0"/>
              <a:t>By Dr.Heyam Al Mousa</a:t>
            </a:r>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wrap="square" lIns="92930" tIns="46465" rIns="92930" bIns="46465"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95C51D6-8B9D-0B4C-A42D-FF233DA1E93C}"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By Dr.Heyam Al Mousa</a:t>
            </a:r>
            <a:endParaRPr lang="en-US" dirty="0"/>
          </a:p>
        </p:txBody>
      </p:sp>
      <p:sp>
        <p:nvSpPr>
          <p:cNvPr id="6" name="Header Placeholder 5"/>
          <p:cNvSpPr>
            <a:spLocks noGrp="1"/>
          </p:cNvSpPr>
          <p:nvPr>
            <p:ph type="hdr" sz="quarter" idx="12"/>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By Dr.Heyam Al Mousa</a:t>
            </a:r>
            <a:endParaRPr lang="en-US" dirty="0"/>
          </a:p>
        </p:txBody>
      </p:sp>
      <p:sp>
        <p:nvSpPr>
          <p:cNvPr id="6" name="Slide Number Placeholder 5"/>
          <p:cNvSpPr>
            <a:spLocks noGrp="1"/>
          </p:cNvSpPr>
          <p:nvPr>
            <p:ph type="sldNum" sz="quarter" idx="12"/>
          </p:nvPr>
        </p:nvSpPr>
        <p:spPr/>
        <p:txBody>
          <a:bodyPr/>
          <a:lstStyle/>
          <a:p>
            <a:pPr>
              <a:defRPr/>
            </a:pPr>
            <a:fld id="{A95C51D6-8B9D-0B4C-A42D-FF233DA1E93C}" type="slidenum">
              <a:rPr lang="en-US" smtClean="0"/>
              <a:pPr>
                <a:defRPr/>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5</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r>
              <a:rPr lang="en-US" smtClean="0"/>
              <a:t>By Dr.Heyam Al Mousa</a:t>
            </a: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r>
              <a:rPr lang="en-US" smtClean="0"/>
              <a:t>Add by Dr.Heyam Al Mousa</a:t>
            </a: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r>
              <a:rPr lang="en-US" smtClean="0"/>
              <a:t>By Dr.Heyam Al Mousa</a:t>
            </a: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506941" y="1879596"/>
            <a:ext cx="8090959" cy="4334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Date Placeholder 3"/>
          <p:cNvSpPr>
            <a:spLocks noGrp="1"/>
          </p:cNvSpPr>
          <p:nvPr>
            <p:ph type="dt" sz="half" idx="10"/>
          </p:nvPr>
        </p:nvSpPr>
        <p:spPr>
          <a:xfrm>
            <a:off x="6794500" y="642302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r>
              <a:rPr lang="en-US" smtClean="0"/>
              <a:t>By Dr.Heyam Al Mousa</a:t>
            </a:r>
            <a:endParaRPr lang="en-US" dirty="0"/>
          </a:p>
        </p:txBody>
      </p:sp>
      <p:sp>
        <p:nvSpPr>
          <p:cNvPr id="8" name="Slide Number Placeholder 5"/>
          <p:cNvSpPr>
            <a:spLocks noGrp="1"/>
          </p:cNvSpPr>
          <p:nvPr>
            <p:ph type="sldNum" sz="quarter" idx="12"/>
          </p:nvPr>
        </p:nvSpPr>
        <p:spPr/>
        <p:txBody>
          <a:bodyPr/>
          <a:lstStyle>
            <a:lvl1pPr>
              <a:defRPr/>
            </a:lvl1pPr>
          </a:lstStyle>
          <a:p>
            <a:fld id="{74875FCF-B7D9-CC41-88D4-1F0FCD4CD9D5}" type="slidenum">
              <a:rPr lang="en-US"/>
              <a:pPr/>
              <a:t>‹#›</a:t>
            </a:fld>
            <a:endParaRPr lang="en-US" dirty="0"/>
          </a:p>
        </p:txBody>
      </p:sp>
    </p:spTree>
    <p:extLst>
      <p:ext uri="{BB962C8B-B14F-4D97-AF65-F5344CB8AC3E}">
        <p14:creationId xmlns:p14="http://schemas.microsoft.com/office/powerpoint/2010/main" val="46282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smtClean="0">
                <a:solidFill>
                  <a:srgbClr val="CC0000"/>
                </a:solidFill>
                <a:latin typeface="Rockwell" charset="0"/>
              </a:rPr>
              <a:t> 6</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prstClr val="black"/>
                </a:solidFill>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r>
              <a:rPr lang="en-US" smtClean="0">
                <a:solidFill>
                  <a:prstClr val="black"/>
                </a:solidFill>
              </a:rPr>
              <a:t>By Dr.Heyam Al Mousa</a:t>
            </a:r>
            <a:endParaRPr lang="en-US" dirty="0">
              <a:solidFill>
                <a:prstClr val="black"/>
              </a:solidFill>
            </a:endParaRPr>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r>
              <a:rPr lang="en-US" smtClean="0">
                <a:solidFill>
                  <a:prstClr val="black"/>
                </a:solidFill>
              </a:rPr>
              <a:t>Add by Dr.Heyam Al Mousa</a:t>
            </a:r>
            <a:endParaRPr lang="en-US" dirty="0">
              <a:solidFill>
                <a:prstClr val="black"/>
              </a:solidFill>
            </a:endParaRPr>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63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r>
              <a:rPr lang="en-US" smtClean="0">
                <a:solidFill>
                  <a:prstClr val="black"/>
                </a:solidFill>
              </a:rPr>
              <a:t>By Dr.Heyam Al Mousa</a:t>
            </a:r>
            <a:endParaRPr lang="en-US" dirty="0">
              <a:solidFill>
                <a:prstClr val="black"/>
              </a:solidFill>
            </a:endParaRPr>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41105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smtClean="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3975394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6">
            <a:extLst>
              <a:ext uri="{28A0092B-C50C-407E-A947-70E740481C1C}">
                <a14:useLocalDpi xmlns:a14="http://schemas.microsoft.com/office/drawing/2010/main" val="0"/>
              </a:ext>
            </a:extLst>
          </a:blip>
          <a:srcRect r="88396"/>
          <a:stretch>
            <a:fillRect/>
          </a:stretch>
        </p:blipFill>
        <p:spPr bwMode="auto">
          <a:xfrm>
            <a:off x="0" y="0"/>
            <a:ext cx="10610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3" r:id="rId4"/>
  </p:sldLayoutIdLst>
  <p:hf sldNum="0" hd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5">
            <a:extLst>
              <a:ext uri="{28A0092B-C50C-407E-A947-70E740481C1C}">
                <a14:useLocalDpi xmlns:a14="http://schemas.microsoft.com/office/drawing/2010/main" val="0"/>
              </a:ext>
            </a:extLst>
          </a:blip>
          <a:srcRect r="88491"/>
          <a:stretch>
            <a:fillRect/>
          </a:stretch>
        </p:blipFill>
        <p:spPr bwMode="auto">
          <a:xfrm>
            <a:off x="0" y="0"/>
            <a:ext cx="10524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246940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sldNum="0" hd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3021106" y="5976413"/>
            <a:ext cx="4912659" cy="369332"/>
          </a:xfrm>
          <a:prstGeom prst="rect">
            <a:avLst/>
          </a:prstGeom>
          <a:noFill/>
        </p:spPr>
        <p:txBody>
          <a:bodyPr wrap="square" rtlCol="0">
            <a:spAutoFit/>
          </a:bodyPr>
          <a:lstStyle/>
          <a:p>
            <a:r>
              <a:rPr lang="en-US" smtClean="0"/>
              <a:t> </a:t>
            </a:r>
            <a:r>
              <a:rPr lang="en-US" b="1" smtClean="0">
                <a:solidFill>
                  <a:schemeClr val="accent2">
                    <a:lumMod val="75000"/>
                    <a:lumOff val="25000"/>
                  </a:schemeClr>
                </a:solidFill>
              </a:rPr>
              <a:t>Add by Dr.Heyam Al Mousa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4"/>
          <p:cNvSpPr>
            <a:spLocks noGrp="1"/>
          </p:cNvSpPr>
          <p:nvPr>
            <p:ph idx="1"/>
          </p:nvPr>
        </p:nvSpPr>
        <p:spPr>
          <a:xfrm>
            <a:off x="1311274" y="242048"/>
            <a:ext cx="7693029" cy="5734366"/>
          </a:xfrm>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b="1" dirty="0" smtClean="0">
                <a:ln>
                  <a:noFill/>
                </a:ln>
                <a:latin typeface="Rockwell" charset="0"/>
                <a:ea typeface="ＭＳ Ｐゴシック" charset="0"/>
                <a:cs typeface="ＭＳ Ｐゴシック" charset="0"/>
              </a:rPr>
              <a:t>The </a:t>
            </a:r>
            <a:r>
              <a:rPr lang="en-US" b="1" dirty="0">
                <a:ln>
                  <a:noFill/>
                </a:ln>
                <a:latin typeface="Rockwell" charset="0"/>
                <a:ea typeface="ＭＳ Ｐゴシック" charset="0"/>
                <a:cs typeface="ＭＳ Ｐゴシック" charset="0"/>
              </a:rPr>
              <a:t>amount of time, effort, and expense dedicated to information search depends on:</a:t>
            </a:r>
          </a:p>
          <a:p>
            <a:pPr lvl="1" eaLnBrk="1" hangingPunct="1"/>
            <a:r>
              <a:rPr lang="en-US" dirty="0">
                <a:ln>
                  <a:noFill/>
                </a:ln>
                <a:latin typeface="Rockwell" charset="0"/>
                <a:ea typeface="ＭＳ Ｐゴシック" charset="0"/>
              </a:rPr>
              <a:t>Degree of risk involved in the purchase (financial risk, social risk, emotional risk, personal </a:t>
            </a:r>
            <a:r>
              <a:rPr lang="en-US">
                <a:ln>
                  <a:noFill/>
                </a:ln>
                <a:latin typeface="Rockwell" charset="0"/>
                <a:ea typeface="ＭＳ Ｐゴシック" charset="0"/>
              </a:rPr>
              <a:t>risk</a:t>
            </a:r>
            <a:r>
              <a:rPr lang="en-US" smtClean="0">
                <a:ln>
                  <a:noFill/>
                </a:ln>
                <a:latin typeface="Rockwell" charset="0"/>
                <a:ea typeface="ＭＳ Ｐゴシック" charset="0"/>
              </a:rPr>
              <a:t>).</a:t>
            </a:r>
            <a:endParaRPr lang="en-US" dirty="0">
              <a:ln>
                <a:noFill/>
              </a:ln>
              <a:latin typeface="Rockwell" charset="0"/>
              <a:ea typeface="ＭＳ Ｐゴシック" charset="0"/>
            </a:endParaRPr>
          </a:p>
          <a:p>
            <a:pPr lvl="1" eaLnBrk="1" hangingPunct="1"/>
            <a:r>
              <a:rPr lang="en-US" dirty="0">
                <a:ln>
                  <a:noFill/>
                </a:ln>
                <a:latin typeface="Rockwell" charset="0"/>
                <a:ea typeface="ＭＳ Ｐゴシック" charset="0"/>
              </a:rPr>
              <a:t>Amount of expertise with the </a:t>
            </a:r>
            <a:r>
              <a:rPr lang="en-US">
                <a:ln>
                  <a:noFill/>
                </a:ln>
                <a:latin typeface="Rockwell" charset="0"/>
                <a:ea typeface="ＭＳ Ｐゴシック" charset="0"/>
              </a:rPr>
              <a:t>product </a:t>
            </a:r>
            <a:r>
              <a:rPr lang="en-US" smtClean="0">
                <a:ln>
                  <a:noFill/>
                </a:ln>
                <a:latin typeface="Rockwell" charset="0"/>
                <a:ea typeface="ＭＳ Ｐゴシック" charset="0"/>
              </a:rPr>
              <a:t>category.</a:t>
            </a:r>
            <a:endParaRPr lang="en-US" dirty="0">
              <a:ln>
                <a:noFill/>
              </a:ln>
              <a:latin typeface="Rockwell" charset="0"/>
              <a:ea typeface="ＭＳ Ｐゴシック" charset="0"/>
            </a:endParaRPr>
          </a:p>
          <a:p>
            <a:pPr lvl="1" eaLnBrk="1" hangingPunct="1"/>
            <a:r>
              <a:rPr lang="en-US" dirty="0">
                <a:ln>
                  <a:noFill/>
                </a:ln>
                <a:latin typeface="Rockwell" charset="0"/>
                <a:ea typeface="ＭＳ Ｐゴシック" charset="0"/>
              </a:rPr>
              <a:t>Actual cost of the </a:t>
            </a:r>
            <a:r>
              <a:rPr lang="en-US" dirty="0" smtClean="0">
                <a:ln>
                  <a:noFill/>
                </a:ln>
                <a:latin typeface="Rockwell" charset="0"/>
                <a:ea typeface="ＭＳ Ｐゴシック" charset="0"/>
              </a:rPr>
              <a:t>search (time and </a:t>
            </a:r>
            <a:r>
              <a:rPr lang="en-US" smtClean="0">
                <a:ln>
                  <a:noFill/>
                </a:ln>
                <a:latin typeface="Rockwell" charset="0"/>
                <a:ea typeface="ＭＳ Ｐゴシック" charset="0"/>
              </a:rPr>
              <a:t>money).</a:t>
            </a:r>
          </a:p>
          <a:p>
            <a:pPr lvl="1" eaLnBrk="1" hangingPunct="1">
              <a:buNone/>
            </a:pPr>
            <a:endParaRPr lang="en-US" dirty="0">
              <a:ln>
                <a:noFill/>
              </a:ln>
              <a:latin typeface="Rockwell" charset="0"/>
              <a:ea typeface="ＭＳ Ｐゴシック" charset="0"/>
            </a:endParaRPr>
          </a:p>
          <a:p>
            <a:pPr eaLnBrk="1" hangingPunct="1"/>
            <a:r>
              <a:rPr lang="en-US" b="1" dirty="0">
                <a:ln>
                  <a:noFill/>
                </a:ln>
                <a:latin typeface="Rockwell" charset="0"/>
                <a:ea typeface="ＭＳ Ｐゴシック" charset="0"/>
                <a:cs typeface="ＭＳ Ｐゴシック" charset="0"/>
              </a:rPr>
              <a:t>Evoked set</a:t>
            </a:r>
          </a:p>
          <a:p>
            <a:pPr lvl="1" eaLnBrk="1" hangingPunct="1"/>
            <a:r>
              <a:rPr lang="en-US" smtClean="0"/>
              <a:t>Consumers evaluate and reevaluate their initial set of products or brands until their list of potential choices has been narrowed to only a few products or brands that can meet their needs </a:t>
            </a:r>
            <a:r>
              <a:rPr lang="en-US" b="1" smtClean="0">
                <a:latin typeface="+mj-lt"/>
              </a:rPr>
              <a:t>(the evoked set).</a:t>
            </a:r>
          </a:p>
        </p:txBody>
      </p:sp>
    </p:spTree>
    <p:extLst>
      <p:ext uri="{BB962C8B-B14F-4D97-AF65-F5344CB8AC3E}">
        <p14:creationId xmlns:p14="http://schemas.microsoft.com/office/powerpoint/2010/main" val="3355736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4"/>
          <p:cNvSpPr>
            <a:spLocks noGrp="1"/>
          </p:cNvSpPr>
          <p:nvPr>
            <p:ph idx="1"/>
          </p:nvPr>
        </p:nvSpPr>
        <p:spPr>
          <a:xfrm>
            <a:off x="1311274" y="304800"/>
            <a:ext cx="7693029" cy="5671613"/>
          </a:xfrm>
        </p:spPr>
        <p:txBody>
          <a:bodyPr/>
          <a:lstStyle/>
          <a:p>
            <a:pPr eaLnBrk="1" hangingPunct="1"/>
            <a:endParaRPr lang="en-US" sz="2000" dirty="0" smtClean="0">
              <a:ln>
                <a:noFill/>
              </a:ln>
              <a:latin typeface="Rockwell" charset="0"/>
              <a:ea typeface="ＭＳ Ｐゴシック" charset="0"/>
              <a:cs typeface="ＭＳ Ｐゴシック" charset="0"/>
            </a:endParaRPr>
          </a:p>
          <a:p>
            <a:pPr eaLnBrk="1" hangingPunct="1"/>
            <a:r>
              <a:rPr lang="en-US" sz="2000" smtClean="0"/>
              <a:t>At this stage, the consumer essentially translates his or her need into a want for a specific product or brand.</a:t>
            </a:r>
            <a:endParaRPr lang="en-US" sz="2000" smtClean="0">
              <a:ln>
                <a:noFill/>
              </a:ln>
              <a:latin typeface="Rockwell" charset="0"/>
              <a:ea typeface="ＭＳ Ｐゴシック" charset="0"/>
              <a:cs typeface="ＭＳ Ｐゴシック" charset="0"/>
            </a:endParaRPr>
          </a:p>
          <a:p>
            <a:pPr eaLnBrk="1" hangingPunct="1"/>
            <a:r>
              <a:rPr lang="en-US" sz="2000" smtClean="0"/>
              <a:t>Consumers evaluate products as bundles of attributes that have varying abilities to satisfy their needs.</a:t>
            </a:r>
            <a:r>
              <a:rPr lang="en-US" sz="2000" smtClean="0">
                <a:ln>
                  <a:noFill/>
                </a:ln>
                <a:latin typeface="Rockwell" charset="0"/>
                <a:ea typeface="ＭＳ Ｐゴシック" charset="0"/>
                <a:cs typeface="ＭＳ Ｐゴシック" charset="0"/>
              </a:rPr>
              <a:t> </a:t>
            </a:r>
            <a:endParaRPr lang="en-US" sz="2000" dirty="0">
              <a:ln>
                <a:noFill/>
              </a:ln>
              <a:latin typeface="Rockwell" charset="0"/>
              <a:ea typeface="ＭＳ Ｐゴシック" charset="0"/>
              <a:cs typeface="ＭＳ Ｐゴシック" charset="0"/>
            </a:endParaRPr>
          </a:p>
          <a:p>
            <a:pPr eaLnBrk="1" hangingPunct="1"/>
            <a:r>
              <a:rPr lang="en-US" sz="2000" smtClean="0"/>
              <a:t>Important marketing considerations during the evaluation stage</a:t>
            </a:r>
            <a:r>
              <a:rPr lang="en-US" sz="2000" smtClean="0">
                <a:ln>
                  <a:noFill/>
                </a:ln>
                <a:latin typeface="Rockwell" charset="0"/>
                <a:ea typeface="ＭＳ Ｐゴシック" charset="0"/>
              </a:rPr>
              <a:t>:</a:t>
            </a:r>
            <a:endParaRPr lang="en-US" sz="2000" smtClean="0">
              <a:ln>
                <a:noFill/>
              </a:ln>
              <a:latin typeface="Rockwell" charset="0"/>
              <a:ea typeface="ＭＳ Ｐゴシック" charset="0"/>
              <a:cs typeface="ＭＳ Ｐゴシック" charset="0"/>
            </a:endParaRPr>
          </a:p>
          <a:p>
            <a:pPr lvl="1" eaLnBrk="1" hangingPunct="1"/>
            <a:r>
              <a:rPr lang="en-US" smtClean="0"/>
              <a:t>The marketer's products must be in the evoked set of potential alternatives.</a:t>
            </a:r>
          </a:p>
          <a:p>
            <a:pPr lvl="1" eaLnBrk="1" hangingPunct="1"/>
            <a:r>
              <a:rPr lang="en-US" smtClean="0"/>
              <a:t>Marketers must take steps to understand consumers' choice criteria and the importance they place on specific product attributes.</a:t>
            </a:r>
            <a:endParaRPr lang="en-US" dirty="0">
              <a:ln>
                <a:noFill/>
              </a:ln>
              <a:latin typeface="Rockwell" charset="0"/>
              <a:ea typeface="ＭＳ Ｐゴシック" charset="0"/>
            </a:endParaRPr>
          </a:p>
          <a:p>
            <a:pPr lvl="1" eaLnBrk="1" hangingPunct="1"/>
            <a:r>
              <a:rPr lang="en-US" smtClean="0"/>
              <a:t>Marketers must often design marketing programs  that:</a:t>
            </a:r>
            <a:endParaRPr lang="en-US" dirty="0">
              <a:ln>
                <a:noFill/>
              </a:ln>
              <a:latin typeface="Rockwell" charset="0"/>
              <a:ea typeface="ＭＳ Ｐゴシック" charset="0"/>
            </a:endParaRPr>
          </a:p>
          <a:p>
            <a:pPr lvl="2" eaLnBrk="1" hangingPunct="1"/>
            <a:r>
              <a:rPr lang="en-US" sz="2000" dirty="0">
                <a:ln>
                  <a:noFill/>
                </a:ln>
                <a:latin typeface="Rockwell" charset="0"/>
                <a:ea typeface="ＭＳ Ｐゴシック" charset="0"/>
              </a:rPr>
              <a:t>Change the priority of </a:t>
            </a:r>
            <a:r>
              <a:rPr lang="en-US" sz="2000">
                <a:ln>
                  <a:noFill/>
                </a:ln>
                <a:latin typeface="Rockwell" charset="0"/>
                <a:ea typeface="ＭＳ Ｐゴシック" charset="0"/>
              </a:rPr>
              <a:t>choice </a:t>
            </a:r>
            <a:r>
              <a:rPr lang="en-US" sz="2000" smtClean="0">
                <a:ln>
                  <a:noFill/>
                </a:ln>
                <a:latin typeface="Rockwell" charset="0"/>
                <a:ea typeface="ＭＳ Ｐゴシック" charset="0"/>
              </a:rPr>
              <a:t>criteria.</a:t>
            </a:r>
            <a:endParaRPr lang="en-US" sz="2000" dirty="0">
              <a:ln>
                <a:noFill/>
              </a:ln>
              <a:latin typeface="Rockwell" charset="0"/>
              <a:ea typeface="ＭＳ Ｐゴシック" charset="0"/>
            </a:endParaRPr>
          </a:p>
          <a:p>
            <a:pPr lvl="2" eaLnBrk="1" hangingPunct="1"/>
            <a:r>
              <a:rPr lang="en-US" sz="2000" dirty="0">
                <a:ln>
                  <a:noFill/>
                </a:ln>
                <a:latin typeface="Rockwell" charset="0"/>
                <a:ea typeface="ＭＳ Ｐゴシック" charset="0"/>
              </a:rPr>
              <a:t>Change </a:t>
            </a:r>
            <a:r>
              <a:rPr lang="en-US" sz="2000" dirty="0" smtClean="0">
                <a:ln>
                  <a:noFill/>
                </a:ln>
                <a:latin typeface="Rockwell" charset="0"/>
                <a:ea typeface="ＭＳ Ｐゴシック" charset="0"/>
              </a:rPr>
              <a:t>consumers’ opinions </a:t>
            </a:r>
            <a:r>
              <a:rPr lang="en-US" sz="2000" dirty="0">
                <a:ln>
                  <a:noFill/>
                </a:ln>
                <a:latin typeface="Rockwell" charset="0"/>
                <a:ea typeface="ＭＳ Ｐゴシック" charset="0"/>
              </a:rPr>
              <a:t>about product or </a:t>
            </a:r>
            <a:r>
              <a:rPr lang="en-US" sz="2000">
                <a:ln>
                  <a:noFill/>
                </a:ln>
                <a:latin typeface="Rockwell" charset="0"/>
                <a:ea typeface="ＭＳ Ｐゴシック" charset="0"/>
              </a:rPr>
              <a:t>brand </a:t>
            </a:r>
            <a:r>
              <a:rPr lang="en-US" sz="2000" smtClean="0">
                <a:ln>
                  <a:noFill/>
                </a:ln>
                <a:latin typeface="Rockwell" charset="0"/>
                <a:ea typeface="ＭＳ Ｐゴシック" charset="0"/>
              </a:rPr>
              <a:t>image.</a:t>
            </a:r>
            <a:endParaRPr lang="en-US" sz="2000"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08118"/>
          </a:xfrm>
        </p:spPr>
        <p:txBody>
          <a:bodyPr>
            <a:noAutofit/>
          </a:bodyPr>
          <a:lstStyle/>
          <a:p>
            <a:pPr eaLnBrk="1" hangingPunct="1"/>
            <a:r>
              <a:rPr lang="en-US" b="1" smtClean="0">
                <a:ln>
                  <a:noFill/>
                </a:ln>
                <a:latin typeface="Rockwell" charset="0"/>
                <a:ea typeface="ＭＳ Ｐゴシック" charset="0"/>
                <a:cs typeface="ＭＳ Ｐゴシック" charset="0"/>
              </a:rPr>
              <a:t>3-Evaluation </a:t>
            </a:r>
            <a:r>
              <a:rPr lang="en-US" b="1">
                <a:ln>
                  <a:noFill/>
                </a:ln>
                <a:latin typeface="Rockwell" charset="0"/>
                <a:ea typeface="ＭＳ Ｐゴシック" charset="0"/>
                <a:cs typeface="ＭＳ Ｐゴシック" charset="0"/>
              </a:rPr>
              <a:t>of </a:t>
            </a:r>
            <a:r>
              <a:rPr lang="en-US" b="1" smtClean="0">
                <a:ln>
                  <a:noFill/>
                </a:ln>
                <a:latin typeface="Rockwell" charset="0"/>
                <a:ea typeface="ＭＳ Ｐゴシック" charset="0"/>
                <a:cs typeface="ＭＳ Ｐゴシック" charset="0"/>
              </a:rPr>
              <a:t>Alternatives:</a:t>
            </a:r>
            <a:endParaRPr lang="en-US" b="1" dirty="0">
              <a:ln>
                <a:noFill/>
              </a:ln>
              <a:latin typeface="Rockwell" charset="0"/>
              <a:ea typeface="ＭＳ Ｐゴシック" charset="0"/>
              <a:cs typeface="ＭＳ Ｐゴシック" charset="0"/>
            </a:endParaRPr>
          </a:p>
        </p:txBody>
      </p:sp>
    </p:spTree>
    <p:extLst>
      <p:ext uri="{BB962C8B-B14F-4D97-AF65-F5344CB8AC3E}">
        <p14:creationId xmlns:p14="http://schemas.microsoft.com/office/powerpoint/2010/main" val="263644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385483"/>
            <a:ext cx="7693029" cy="6472518"/>
          </a:xfrm>
        </p:spPr>
        <p:txBody>
          <a:bodyPr>
            <a:normAutofit lnSpcReduction="10000"/>
          </a:bodyPr>
          <a:lstStyle/>
          <a:p>
            <a:pPr eaLnBrk="1" hangingPunct="1">
              <a:lnSpc>
                <a:spcPct val="80000"/>
              </a:lnSpc>
            </a:pPr>
            <a:endParaRPr lang="en-US" sz="1800" dirty="0" smtClean="0">
              <a:ln>
                <a:noFill/>
              </a:ln>
              <a:latin typeface="Rockwell" charset="0"/>
              <a:ea typeface="ＭＳ Ｐゴシック" charset="0"/>
              <a:cs typeface="ＭＳ Ｐゴシック" charset="0"/>
            </a:endParaRPr>
          </a:p>
          <a:p>
            <a:pPr eaLnBrk="1" hangingPunct="1">
              <a:lnSpc>
                <a:spcPct val="110000"/>
              </a:lnSpc>
            </a:pPr>
            <a:r>
              <a:rPr lang="en-US" smtClean="0"/>
              <a:t>A consumer’s intention to purchase and the actual act of buying are distinct concepts. Several factors may prevent the actual purchase from taking place</a:t>
            </a:r>
            <a:r>
              <a:rPr lang="en-US" smtClean="0">
                <a:ln>
                  <a:noFill/>
                </a:ln>
                <a:latin typeface="Rockwell" charset="0"/>
                <a:ea typeface="ＭＳ Ｐゴシック" charset="0"/>
                <a:cs typeface="ＭＳ Ｐゴシック" charset="0"/>
              </a:rPr>
              <a:t> for example:</a:t>
            </a:r>
            <a:endParaRPr lang="en-US" dirty="0">
              <a:ln>
                <a:noFill/>
              </a:ln>
              <a:latin typeface="Rockwell" charset="0"/>
              <a:ea typeface="ＭＳ Ｐゴシック" charset="0"/>
              <a:cs typeface="ＭＳ Ｐゴシック" charset="0"/>
            </a:endParaRPr>
          </a:p>
          <a:p>
            <a:pPr lvl="1" eaLnBrk="1" hangingPunct="1">
              <a:lnSpc>
                <a:spcPct val="110000"/>
              </a:lnSpc>
            </a:pPr>
            <a:r>
              <a:rPr lang="en-US" sz="1900" smtClean="0">
                <a:ln>
                  <a:noFill/>
                </a:ln>
                <a:latin typeface="Rockwell" charset="0"/>
                <a:ea typeface="ＭＳ Ｐゴシック" charset="0"/>
              </a:rPr>
              <a:t>Angered </a:t>
            </a:r>
            <a:r>
              <a:rPr lang="en-US" sz="1900" dirty="0">
                <a:ln>
                  <a:noFill/>
                </a:ln>
                <a:latin typeface="Rockwell" charset="0"/>
                <a:ea typeface="ＭＳ Ｐゴシック" charset="0"/>
              </a:rPr>
              <a:t>by the salesperson or sales manager</a:t>
            </a:r>
          </a:p>
          <a:p>
            <a:pPr lvl="1" eaLnBrk="1" hangingPunct="1">
              <a:lnSpc>
                <a:spcPct val="110000"/>
              </a:lnSpc>
            </a:pPr>
            <a:r>
              <a:rPr lang="en-US" sz="1900" smtClean="0">
                <a:ln>
                  <a:noFill/>
                </a:ln>
                <a:latin typeface="Rockwell" charset="0"/>
                <a:ea typeface="ＭＳ Ｐゴシック" charset="0"/>
              </a:rPr>
              <a:t>Customer </a:t>
            </a:r>
            <a:r>
              <a:rPr lang="en-US" sz="1900" dirty="0">
                <a:ln>
                  <a:noFill/>
                </a:ln>
                <a:latin typeface="Rockwell" charset="0"/>
                <a:ea typeface="ＭＳ Ｐゴシック" charset="0"/>
              </a:rPr>
              <a:t>changes mind</a:t>
            </a:r>
          </a:p>
          <a:p>
            <a:pPr eaLnBrk="1" hangingPunct="1">
              <a:lnSpc>
                <a:spcPct val="110000"/>
              </a:lnSpc>
            </a:pPr>
            <a:r>
              <a:rPr lang="en-US" smtClean="0"/>
              <a:t>Marketers can reduce or eliminate these problems by reducing the risk of purchase through warranties or guarantees, making the purchase stage as easy as possible, or finding creative solutions to unexpected problems.</a:t>
            </a:r>
          </a:p>
          <a:p>
            <a:pPr eaLnBrk="1" hangingPunct="1">
              <a:lnSpc>
                <a:spcPct val="110000"/>
              </a:lnSpc>
            </a:pPr>
            <a:r>
              <a:rPr lang="en-US" smtClean="0">
                <a:ln>
                  <a:noFill/>
                </a:ln>
                <a:latin typeface="Rockwell" charset="0"/>
                <a:ea typeface="ＭＳ Ｐゴシック" charset="0"/>
                <a:cs typeface="ＭＳ Ｐゴシック" charset="0"/>
              </a:rPr>
              <a:t>Key </a:t>
            </a:r>
            <a:r>
              <a:rPr lang="en-US" dirty="0">
                <a:ln>
                  <a:noFill/>
                </a:ln>
                <a:latin typeface="Rockwell" charset="0"/>
                <a:ea typeface="ＭＳ Ｐゴシック" charset="0"/>
                <a:cs typeface="ＭＳ Ｐゴシック" charset="0"/>
              </a:rPr>
              <a:t>issues in the purchase decision stage</a:t>
            </a:r>
          </a:p>
          <a:p>
            <a:pPr lvl="1" eaLnBrk="1" hangingPunct="1">
              <a:lnSpc>
                <a:spcPct val="110000"/>
              </a:lnSpc>
            </a:pPr>
            <a:r>
              <a:rPr lang="en-US" sz="1900" dirty="0">
                <a:ln>
                  <a:noFill/>
                </a:ln>
                <a:latin typeface="Rockwell" charset="0"/>
                <a:ea typeface="ＭＳ Ｐゴシック" charset="0"/>
              </a:rPr>
              <a:t>Product availability</a:t>
            </a:r>
          </a:p>
          <a:p>
            <a:pPr lvl="1" eaLnBrk="1" hangingPunct="1">
              <a:lnSpc>
                <a:spcPct val="110000"/>
              </a:lnSpc>
            </a:pPr>
            <a:r>
              <a:rPr lang="en-US" sz="1900" dirty="0">
                <a:ln>
                  <a:noFill/>
                </a:ln>
                <a:latin typeface="Rockwell" charset="0"/>
                <a:ea typeface="ＭＳ Ｐゴシック" charset="0"/>
              </a:rPr>
              <a:t>Possession utility</a:t>
            </a:r>
          </a:p>
        </p:txBody>
      </p:sp>
      <p:sp>
        <p:nvSpPr>
          <p:cNvPr id="2" name="Title 1"/>
          <p:cNvSpPr>
            <a:spLocks noGrp="1"/>
          </p:cNvSpPr>
          <p:nvPr>
            <p:ph type="title"/>
          </p:nvPr>
        </p:nvSpPr>
        <p:spPr>
          <a:xfrm>
            <a:off x="1302808" y="179388"/>
            <a:ext cx="7556500" cy="761906"/>
          </a:xfrm>
        </p:spPr>
        <p:txBody>
          <a:bodyPr>
            <a:noAutofit/>
          </a:bodyPr>
          <a:lstStyle/>
          <a:p>
            <a:pPr eaLnBrk="1" hangingPunct="1"/>
            <a:r>
              <a:rPr lang="en-US" b="1" smtClean="0">
                <a:ln>
                  <a:noFill/>
                </a:ln>
                <a:latin typeface="Rockwell" charset="0"/>
                <a:ea typeface="ＭＳ Ｐゴシック" charset="0"/>
                <a:cs typeface="ＭＳ Ｐゴシック" charset="0"/>
              </a:rPr>
              <a:t>4-Purchase Decision:</a:t>
            </a:r>
            <a:endParaRPr lang="en-US" b="1" dirty="0">
              <a:ln>
                <a:noFill/>
              </a:ln>
              <a:latin typeface="Rockwell" charset="0"/>
              <a:ea typeface="ＭＳ Ｐゴシック" charset="0"/>
              <a:cs typeface="ＭＳ Ｐゴシック" charset="0"/>
            </a:endParaRPr>
          </a:p>
        </p:txBody>
      </p:sp>
    </p:spTree>
    <p:extLst>
      <p:ext uri="{BB962C8B-B14F-4D97-AF65-F5344CB8AC3E}">
        <p14:creationId xmlns:p14="http://schemas.microsoft.com/office/powerpoint/2010/main" val="3518434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412376"/>
            <a:ext cx="7693029" cy="6274174"/>
          </a:xfrm>
        </p:spPr>
        <p:txBody>
          <a:bodyPr>
            <a:normAutofit fontScale="70000" lnSpcReduction="20000"/>
          </a:bodyPr>
          <a:lstStyle/>
          <a:p>
            <a:pPr eaLnBrk="1" hangingPunct="1">
              <a:lnSpc>
                <a:spcPct val="90000"/>
              </a:lnSpc>
            </a:pPr>
            <a:endParaRPr lang="en-US" sz="1800" dirty="0" smtClean="0">
              <a:ln>
                <a:noFill/>
              </a:ln>
              <a:latin typeface="Rockwell" charset="0"/>
              <a:ea typeface="ＭＳ Ｐゴシック" charset="0"/>
              <a:cs typeface="ＭＳ Ｐゴシック" charset="0"/>
            </a:endParaRPr>
          </a:p>
          <a:p>
            <a:pPr eaLnBrk="1" hangingPunct="1"/>
            <a:r>
              <a:rPr lang="en-US" smtClean="0"/>
              <a:t>Postpurchase evaluation is the connection between the buying process and the development of long-term customer relationships.</a:t>
            </a:r>
            <a:endParaRPr lang="en-US" smtClean="0">
              <a:ln>
                <a:noFill/>
              </a:ln>
              <a:latin typeface="Rockwell" charset="0"/>
              <a:ea typeface="ＭＳ Ｐゴシック" charset="0"/>
              <a:cs typeface="ＭＳ Ｐゴシック" charset="0"/>
            </a:endParaRPr>
          </a:p>
          <a:p>
            <a:r>
              <a:rPr lang="en-US" smtClean="0"/>
              <a:t>In the postpurchase stage, buyers will experience one of these four outcomes:</a:t>
            </a:r>
          </a:p>
          <a:p>
            <a:pPr>
              <a:buNone/>
            </a:pPr>
            <a:r>
              <a:rPr lang="en-US" smtClean="0"/>
              <a:t>-</a:t>
            </a:r>
            <a:r>
              <a:rPr lang="en-US" b="1" smtClean="0">
                <a:solidFill>
                  <a:srgbClr val="663300"/>
                </a:solidFill>
              </a:rPr>
              <a:t>Delight</a:t>
            </a:r>
            <a:r>
              <a:rPr lang="en-US" smtClean="0"/>
              <a:t>—the product’s performance greatly exceeds the buyer’s expectations</a:t>
            </a:r>
          </a:p>
          <a:p>
            <a:pPr>
              <a:buNone/>
            </a:pPr>
            <a:r>
              <a:rPr lang="en-US" smtClean="0"/>
              <a:t>-</a:t>
            </a:r>
            <a:r>
              <a:rPr lang="en-US" b="1" i="1" smtClean="0">
                <a:solidFill>
                  <a:srgbClr val="663300"/>
                </a:solidFill>
              </a:rPr>
              <a:t>Satisfaction</a:t>
            </a:r>
            <a:r>
              <a:rPr lang="en-US" smtClean="0"/>
              <a:t>—the product’s performance matches the buyer’s expectations</a:t>
            </a:r>
          </a:p>
          <a:p>
            <a:pPr>
              <a:buNone/>
            </a:pPr>
            <a:r>
              <a:rPr lang="en-US" smtClean="0"/>
              <a:t>-</a:t>
            </a:r>
            <a:r>
              <a:rPr lang="en-US" b="1" i="1" smtClean="0">
                <a:solidFill>
                  <a:srgbClr val="663300"/>
                </a:solidFill>
              </a:rPr>
              <a:t>Dissatisfaction</a:t>
            </a:r>
            <a:r>
              <a:rPr lang="en-US" smtClean="0"/>
              <a:t>—the product’s performance falls short of the buyer’s expectations</a:t>
            </a:r>
          </a:p>
          <a:p>
            <a:pPr>
              <a:buNone/>
            </a:pPr>
            <a:r>
              <a:rPr lang="en-US" smtClean="0"/>
              <a:t>-</a:t>
            </a:r>
            <a:r>
              <a:rPr lang="en-US" b="1" i="1" smtClean="0">
                <a:solidFill>
                  <a:srgbClr val="663300"/>
                </a:solidFill>
              </a:rPr>
              <a:t>Cognitive Dissonance </a:t>
            </a:r>
            <a:r>
              <a:rPr lang="en-US" i="1" smtClean="0"/>
              <a:t>(Postpurchase Doubt)</a:t>
            </a:r>
            <a:r>
              <a:rPr lang="en-US" smtClean="0"/>
              <a:t>—the buyer is unsure of the product’s performance relative to his or her expectations</a:t>
            </a:r>
          </a:p>
          <a:p>
            <a:pPr eaLnBrk="1" hangingPunct="1"/>
            <a:r>
              <a:rPr lang="en-US" smtClean="0"/>
              <a:t>Consumers are more likely to cognitive dissonance </a:t>
            </a:r>
            <a:r>
              <a:rPr lang="en-US" smtClean="0">
                <a:ln>
                  <a:noFill/>
                </a:ln>
                <a:latin typeface="Rockwell" charset="0"/>
                <a:ea typeface="ＭＳ Ｐゴシック" charset="0"/>
                <a:cs typeface="ＭＳ Ｐゴシック" charset="0"/>
              </a:rPr>
              <a:t>is </a:t>
            </a:r>
            <a:r>
              <a:rPr lang="en-US" dirty="0">
                <a:ln>
                  <a:noFill/>
                </a:ln>
                <a:latin typeface="Rockwell" charset="0"/>
                <a:ea typeface="ＭＳ Ｐゴシック" charset="0"/>
                <a:cs typeface="ＭＳ Ｐゴシック" charset="0"/>
              </a:rPr>
              <a:t>more likely to occur when:</a:t>
            </a:r>
          </a:p>
          <a:p>
            <a:pPr lvl="1" eaLnBrk="1" hangingPunct="1"/>
            <a:r>
              <a:rPr lang="en-US" dirty="0">
                <a:ln>
                  <a:noFill/>
                </a:ln>
                <a:latin typeface="Rockwell" charset="0"/>
                <a:ea typeface="ＭＳ Ｐゴシック" charset="0"/>
              </a:rPr>
              <a:t>Dollar value of the purchase increases</a:t>
            </a:r>
          </a:p>
          <a:p>
            <a:pPr lvl="1" eaLnBrk="1" hangingPunct="1"/>
            <a:r>
              <a:rPr lang="en-US" dirty="0">
                <a:ln>
                  <a:noFill/>
                </a:ln>
                <a:latin typeface="Rockwell" charset="0"/>
                <a:ea typeface="ＭＳ Ｐゴシック" charset="0"/>
              </a:rPr>
              <a:t>Opportunity costs of rejected alternatives are high</a:t>
            </a:r>
          </a:p>
          <a:p>
            <a:pPr lvl="1" eaLnBrk="1" hangingPunct="1"/>
            <a:r>
              <a:rPr lang="en-US" dirty="0">
                <a:ln>
                  <a:noFill/>
                </a:ln>
                <a:latin typeface="Rockwell" charset="0"/>
                <a:ea typeface="ＭＳ Ｐゴシック" charset="0"/>
              </a:rPr>
              <a:t>Purchase decision is emotionally involving</a:t>
            </a:r>
          </a:p>
        </p:txBody>
      </p:sp>
      <p:sp>
        <p:nvSpPr>
          <p:cNvPr id="2" name="Title 1"/>
          <p:cNvSpPr>
            <a:spLocks noGrp="1"/>
          </p:cNvSpPr>
          <p:nvPr>
            <p:ph type="title"/>
          </p:nvPr>
        </p:nvSpPr>
        <p:spPr>
          <a:xfrm>
            <a:off x="1302808" y="179388"/>
            <a:ext cx="7556500" cy="663294"/>
          </a:xfrm>
        </p:spPr>
        <p:txBody>
          <a:bodyPr>
            <a:noAutofit/>
          </a:bodyPr>
          <a:lstStyle/>
          <a:p>
            <a:pPr eaLnBrk="1" hangingPunct="1"/>
            <a:r>
              <a:rPr lang="en-US" b="1" smtClean="0">
                <a:ln>
                  <a:noFill/>
                </a:ln>
                <a:latin typeface="Rockwell" charset="0"/>
                <a:ea typeface="ＭＳ Ｐゴシック" charset="0"/>
                <a:cs typeface="ＭＳ Ｐゴシック" charset="0"/>
              </a:rPr>
              <a:t>5-Postpurchase Evaluation:</a:t>
            </a:r>
            <a:endParaRPr lang="en-US" b="1" dirty="0">
              <a:ln>
                <a:noFill/>
              </a:ln>
              <a:latin typeface="Rockwell" charset="0"/>
              <a:ea typeface="ＭＳ Ｐゴシック" charset="0"/>
              <a:cs typeface="ＭＳ Ｐゴシック" charset="0"/>
            </a:endParaRPr>
          </a:p>
        </p:txBody>
      </p:sp>
    </p:spTree>
    <p:extLst>
      <p:ext uri="{BB962C8B-B14F-4D97-AF65-F5344CB8AC3E}">
        <p14:creationId xmlns:p14="http://schemas.microsoft.com/office/powerpoint/2010/main" val="424543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4"/>
          <p:cNvSpPr>
            <a:spLocks noGrp="1"/>
          </p:cNvSpPr>
          <p:nvPr>
            <p:ph idx="1"/>
          </p:nvPr>
        </p:nvSpPr>
        <p:spPr>
          <a:xfrm>
            <a:off x="1311274" y="717176"/>
            <a:ext cx="7693029" cy="5969374"/>
          </a:xfrm>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buNone/>
            </a:pPr>
            <a:r>
              <a:rPr lang="en-US" b="1" smtClean="0">
                <a:ln>
                  <a:noFill/>
                </a:ln>
                <a:latin typeface="Rockwell" charset="0"/>
                <a:ea typeface="ＭＳ Ｐゴシック" charset="0"/>
                <a:cs typeface="ＭＳ Ｐゴシック" charset="0"/>
              </a:rPr>
              <a:t>a)Decision-Making </a:t>
            </a:r>
            <a:r>
              <a:rPr lang="en-US" b="1" dirty="0">
                <a:ln>
                  <a:noFill/>
                </a:ln>
                <a:latin typeface="Rockwell" charset="0"/>
                <a:ea typeface="ＭＳ Ｐゴシック" charset="0"/>
                <a:cs typeface="ＭＳ Ｐゴシック" charset="0"/>
              </a:rPr>
              <a:t>Complexity</a:t>
            </a:r>
          </a:p>
          <a:p>
            <a:pPr lvl="1" eaLnBrk="1" hangingPunct="1"/>
            <a:r>
              <a:rPr lang="en-US" dirty="0">
                <a:ln>
                  <a:noFill/>
                </a:ln>
                <a:latin typeface="Rockwell" charset="0"/>
                <a:ea typeface="ＭＳ Ｐゴシック" charset="0"/>
              </a:rPr>
              <a:t>The primary reason for variations in the buying process</a:t>
            </a:r>
          </a:p>
          <a:p>
            <a:pPr eaLnBrk="1" hangingPunct="1">
              <a:buNone/>
            </a:pPr>
            <a:r>
              <a:rPr lang="en-US" b="1" smtClean="0">
                <a:ln>
                  <a:noFill/>
                </a:ln>
                <a:latin typeface="Rockwell" charset="0"/>
                <a:ea typeface="ＭＳ Ｐゴシック" charset="0"/>
                <a:cs typeface="ＭＳ Ｐゴシック" charset="0"/>
              </a:rPr>
              <a:t>b)Individual </a:t>
            </a:r>
            <a:r>
              <a:rPr lang="en-US" b="1" dirty="0" smtClean="0">
                <a:ln>
                  <a:noFill/>
                </a:ln>
                <a:latin typeface="Rockwell" charset="0"/>
                <a:ea typeface="ＭＳ Ｐゴシック" charset="0"/>
                <a:cs typeface="ＭＳ Ｐゴシック" charset="0"/>
              </a:rPr>
              <a:t>Influences</a:t>
            </a:r>
            <a:endParaRPr lang="en-US" b="1" dirty="0">
              <a:ln>
                <a:noFill/>
              </a:ln>
              <a:latin typeface="Rockwell" charset="0"/>
              <a:ea typeface="ＭＳ Ｐゴシック" charset="0"/>
              <a:cs typeface="ＭＳ Ｐゴシック" charset="0"/>
            </a:endParaRPr>
          </a:p>
          <a:p>
            <a:pPr lvl="1" eaLnBrk="1" hangingPunct="1"/>
            <a:r>
              <a:rPr lang="en-US" dirty="0">
                <a:ln>
                  <a:noFill/>
                </a:ln>
                <a:latin typeface="Rockwell" charset="0"/>
                <a:ea typeface="ＭＳ Ｐゴシック" charset="0"/>
              </a:rPr>
              <a:t>Demographics, perceptions, motives, interests, attitudes, opinions, lifestyles, etc.</a:t>
            </a:r>
          </a:p>
          <a:p>
            <a:pPr eaLnBrk="1" hangingPunct="1">
              <a:buNone/>
            </a:pPr>
            <a:r>
              <a:rPr lang="en-US" b="1" smtClean="0">
                <a:ln>
                  <a:noFill/>
                </a:ln>
                <a:latin typeface="Rockwell" charset="0"/>
                <a:ea typeface="ＭＳ Ｐゴシック" charset="0"/>
                <a:cs typeface="ＭＳ Ｐゴシック" charset="0"/>
              </a:rPr>
              <a:t>c)Social </a:t>
            </a:r>
            <a:r>
              <a:rPr lang="en-US" b="1" dirty="0">
                <a:ln>
                  <a:noFill/>
                </a:ln>
                <a:latin typeface="Rockwell" charset="0"/>
                <a:ea typeface="ＭＳ Ｐゴシック" charset="0"/>
                <a:cs typeface="ＭＳ Ｐゴシック" charset="0"/>
              </a:rPr>
              <a:t>Influences</a:t>
            </a:r>
          </a:p>
          <a:p>
            <a:pPr lvl="1" eaLnBrk="1" hangingPunct="1"/>
            <a:r>
              <a:rPr lang="en-US" dirty="0">
                <a:ln>
                  <a:noFill/>
                </a:ln>
                <a:latin typeface="Rockwell" charset="0"/>
                <a:ea typeface="ＭＳ Ｐゴシック" charset="0"/>
              </a:rPr>
              <a:t>Culture, subculture, social class, reference groups, opinion leaders, etc.</a:t>
            </a:r>
          </a:p>
          <a:p>
            <a:pPr eaLnBrk="1" hangingPunct="1">
              <a:buNone/>
            </a:pPr>
            <a:r>
              <a:rPr lang="en-US" b="1" smtClean="0">
                <a:ln>
                  <a:noFill/>
                </a:ln>
                <a:latin typeface="Rockwell" charset="0"/>
                <a:ea typeface="ＭＳ Ｐゴシック" charset="0"/>
                <a:cs typeface="ＭＳ Ｐゴシック" charset="0"/>
              </a:rPr>
              <a:t>d)Situational </a:t>
            </a:r>
            <a:r>
              <a:rPr lang="en-US" b="1" dirty="0" smtClean="0">
                <a:ln>
                  <a:noFill/>
                </a:ln>
                <a:latin typeface="Rockwell" charset="0"/>
                <a:ea typeface="ＭＳ Ｐゴシック" charset="0"/>
                <a:cs typeface="ＭＳ Ｐゴシック" charset="0"/>
              </a:rPr>
              <a:t>Influences</a:t>
            </a:r>
          </a:p>
          <a:p>
            <a:pPr lvl="1" eaLnBrk="1" hangingPunct="1"/>
            <a:r>
              <a:rPr lang="en-US" dirty="0" smtClean="0">
                <a:ln>
                  <a:noFill/>
                </a:ln>
                <a:latin typeface="Rockwell" charset="0"/>
                <a:ea typeface="ＭＳ Ｐゴシック" charset="0"/>
                <a:cs typeface="ＭＳ Ｐゴシック" charset="0"/>
              </a:rPr>
              <a:t>Affect the amount of time and effort devoted to the purchase task</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b="1" u="sng" dirty="0">
                <a:ln>
                  <a:noFill/>
                </a:ln>
                <a:solidFill>
                  <a:srgbClr val="00B050"/>
                </a:solidFill>
                <a:effectLst/>
                <a:latin typeface="Rockwell" charset="0"/>
                <a:ea typeface="ＭＳ Ｐゴシック" charset="0"/>
                <a:cs typeface="ＭＳ Ｐゴシック" charset="0"/>
              </a:rPr>
              <a:t>Factors Affecting the Consumer </a:t>
            </a:r>
            <a:r>
              <a:rPr lang="en-US" b="1" u="sng">
                <a:ln>
                  <a:noFill/>
                </a:ln>
                <a:solidFill>
                  <a:srgbClr val="00B050"/>
                </a:solidFill>
                <a:effectLst/>
                <a:latin typeface="Rockwell" charset="0"/>
                <a:ea typeface="ＭＳ Ｐゴシック" charset="0"/>
                <a:cs typeface="ＭＳ Ｐゴシック" charset="0"/>
              </a:rPr>
              <a:t>Buying </a:t>
            </a:r>
            <a:r>
              <a:rPr lang="en-US" b="1" u="sng" smtClean="0">
                <a:ln>
                  <a:noFill/>
                </a:ln>
                <a:solidFill>
                  <a:srgbClr val="00B050"/>
                </a:solidFill>
                <a:effectLst/>
                <a:latin typeface="Rockwell" charset="0"/>
                <a:ea typeface="ＭＳ Ｐゴシック" charset="0"/>
                <a:cs typeface="ＭＳ Ｐゴシック" charset="0"/>
              </a:rPr>
              <a:t>Process:</a:t>
            </a:r>
            <a:endParaRPr lang="en-US" b="1" u="sng" dirty="0">
              <a:ln>
                <a:noFill/>
              </a:ln>
              <a:solidFill>
                <a:srgbClr val="00B050"/>
              </a:solidFill>
              <a:effectLst/>
              <a:latin typeface="Rockwell" charset="0"/>
              <a:ea typeface="ＭＳ Ｐゴシック" charset="0"/>
              <a:cs typeface="ＭＳ Ｐゴシック" charset="0"/>
            </a:endParaRPr>
          </a:p>
        </p:txBody>
      </p:sp>
    </p:spTree>
    <p:extLst>
      <p:ext uri="{BB962C8B-B14F-4D97-AF65-F5344CB8AC3E}">
        <p14:creationId xmlns:p14="http://schemas.microsoft.com/office/powerpoint/2010/main" val="364283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Physical </a:t>
            </a:r>
            <a:r>
              <a:rPr lang="en-US" dirty="0">
                <a:ln>
                  <a:noFill/>
                </a:ln>
                <a:latin typeface="Rockwell" charset="0"/>
                <a:ea typeface="ＭＳ Ｐゴシック" charset="0"/>
                <a:cs typeface="ＭＳ Ｐゴシック" charset="0"/>
              </a:rPr>
              <a:t>and Spatial Influences</a:t>
            </a:r>
          </a:p>
          <a:p>
            <a:pPr eaLnBrk="1" hangingPunct="1"/>
            <a:r>
              <a:rPr lang="en-US" dirty="0">
                <a:ln>
                  <a:noFill/>
                </a:ln>
                <a:latin typeface="Rockwell" charset="0"/>
                <a:ea typeface="ＭＳ Ｐゴシック" charset="0"/>
                <a:cs typeface="ＭＳ Ｐゴシック" charset="0"/>
              </a:rPr>
              <a:t>Social and Interpersonal Influences</a:t>
            </a:r>
          </a:p>
          <a:p>
            <a:pPr eaLnBrk="1" hangingPunct="1"/>
            <a:r>
              <a:rPr lang="en-US" dirty="0">
                <a:ln>
                  <a:noFill/>
                </a:ln>
                <a:latin typeface="Rockwell" charset="0"/>
                <a:ea typeface="ＭＳ Ｐゴシック" charset="0"/>
                <a:cs typeface="ＭＳ Ｐゴシック" charset="0"/>
              </a:rPr>
              <a:t>Temporal (Time) Influences</a:t>
            </a:r>
          </a:p>
          <a:p>
            <a:pPr eaLnBrk="1" hangingPunct="1"/>
            <a:r>
              <a:rPr lang="en-US" dirty="0">
                <a:ln>
                  <a:noFill/>
                </a:ln>
                <a:latin typeface="Rockwell" charset="0"/>
                <a:ea typeface="ＭＳ Ｐゴシック" charset="0"/>
                <a:cs typeface="ＭＳ Ｐゴシック" charset="0"/>
              </a:rPr>
              <a:t>Purchase Task or Product Usage Influences</a:t>
            </a:r>
          </a:p>
          <a:p>
            <a:pPr eaLnBrk="1" hangingPunct="1"/>
            <a:r>
              <a:rPr lang="en-US" dirty="0">
                <a:ln>
                  <a:noFill/>
                </a:ln>
                <a:latin typeface="Rockwell" charset="0"/>
                <a:ea typeface="ＭＳ Ｐゴシック" charset="0"/>
                <a:cs typeface="ＭＳ Ｐゴシック" charset="0"/>
              </a:rPr>
              <a:t>Consumer Dispositional Influences</a:t>
            </a:r>
          </a:p>
        </p:txBody>
      </p:sp>
      <p:sp>
        <p:nvSpPr>
          <p:cNvPr id="2" name="Title 1"/>
          <p:cNvSpPr>
            <a:spLocks noGrp="1"/>
          </p:cNvSpPr>
          <p:nvPr>
            <p:ph type="title"/>
          </p:nvPr>
        </p:nvSpPr>
        <p:spPr/>
        <p:txBody>
          <a:bodyPr>
            <a:noAutofit/>
          </a:bodyPr>
          <a:lstStyle/>
          <a:p>
            <a:pPr eaLnBrk="1" hangingPunct="1"/>
            <a:r>
              <a:rPr lang="en-US" b="1" u="sng" dirty="0">
                <a:ln>
                  <a:noFill/>
                </a:ln>
                <a:solidFill>
                  <a:srgbClr val="00B050"/>
                </a:solidFill>
                <a:effectLst/>
                <a:latin typeface="Rockwell" charset="0"/>
                <a:ea typeface="ＭＳ Ｐゴシック" charset="0"/>
                <a:cs typeface="ＭＳ Ｐゴシック" charset="0"/>
              </a:rPr>
              <a:t>Common Situational Influences</a:t>
            </a:r>
            <a:r>
              <a:rPr lang="en-US" b="1">
                <a:ln>
                  <a:noFill/>
                </a:ln>
                <a:solidFill>
                  <a:srgbClr val="00B050"/>
                </a:solidFill>
                <a:latin typeface="Rockwell" charset="0"/>
                <a:ea typeface="ＭＳ Ｐゴシック" charset="0"/>
                <a:cs typeface="ＭＳ Ｐゴシック" charset="0"/>
              </a:rPr>
              <a:t/>
            </a:r>
            <a:br>
              <a:rPr lang="en-US" b="1">
                <a:ln>
                  <a:noFill/>
                </a:ln>
                <a:solidFill>
                  <a:srgbClr val="00B050"/>
                </a:solidFill>
                <a:latin typeface="Rockwell" charset="0"/>
                <a:ea typeface="ＭＳ Ｐゴシック" charset="0"/>
                <a:cs typeface="ＭＳ Ｐゴシック" charset="0"/>
              </a:rPr>
            </a:br>
            <a:endParaRPr lang="en-US" b="1" dirty="0">
              <a:ln>
                <a:noFill/>
              </a:ln>
              <a:solidFill>
                <a:srgbClr val="00B050"/>
              </a:solidFill>
              <a:latin typeface="Rockwell" charset="0"/>
              <a:ea typeface="ＭＳ Ｐゴシック" charset="0"/>
              <a:cs typeface="ＭＳ Ｐゴシック" charset="0"/>
            </a:endParaRPr>
          </a:p>
        </p:txBody>
      </p:sp>
    </p:spTree>
    <p:extLst>
      <p:ext uri="{BB962C8B-B14F-4D97-AF65-F5344CB8AC3E}">
        <p14:creationId xmlns:p14="http://schemas.microsoft.com/office/powerpoint/2010/main" val="577673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idx="1"/>
          </p:nvPr>
        </p:nvSpPr>
        <p:spPr>
          <a:xfrm>
            <a:off x="1311274" y="905436"/>
            <a:ext cx="7693029" cy="5070978"/>
          </a:xfrm>
        </p:spPr>
        <p:txBody>
          <a:bodyPr/>
          <a:lstStyle/>
          <a:p>
            <a:pPr eaLnBrk="1" hangingPunct="1"/>
            <a:r>
              <a:rPr lang="en-US" b="1" dirty="0">
                <a:ln>
                  <a:noFill/>
                </a:ln>
                <a:latin typeface="Rockwell" charset="0"/>
                <a:ea typeface="ＭＳ Ｐゴシック" charset="0"/>
                <a:cs typeface="ＭＳ Ｐゴシック" charset="0"/>
              </a:rPr>
              <a:t>Four Types of Business Markets</a:t>
            </a:r>
          </a:p>
          <a:p>
            <a:pPr lvl="1" eaLnBrk="1" hangingPunct="1">
              <a:buNone/>
            </a:pPr>
            <a:r>
              <a:rPr lang="en-US" b="1" smtClean="0">
                <a:ln>
                  <a:noFill/>
                </a:ln>
                <a:solidFill>
                  <a:srgbClr val="0000FF"/>
                </a:solidFill>
                <a:latin typeface="Rockwell" charset="0"/>
                <a:ea typeface="ＭＳ Ｐゴシック" charset="0"/>
              </a:rPr>
              <a:t>1-Commercial markets: </a:t>
            </a:r>
            <a:r>
              <a:rPr lang="en-US" smtClean="0"/>
              <a:t>buy raw materials for use in producing finished goods, and they buy facilitating goods and services used in the production of finished goods.</a:t>
            </a:r>
          </a:p>
          <a:p>
            <a:pPr lvl="1" eaLnBrk="1" hangingPunct="1">
              <a:buNone/>
            </a:pPr>
            <a:endParaRPr lang="en-US" b="1" dirty="0">
              <a:ln>
                <a:noFill/>
              </a:ln>
              <a:solidFill>
                <a:srgbClr val="0000FF"/>
              </a:solidFill>
              <a:latin typeface="Rockwell" charset="0"/>
              <a:ea typeface="ＭＳ Ｐゴシック" charset="0"/>
            </a:endParaRPr>
          </a:p>
          <a:p>
            <a:pPr lvl="1" eaLnBrk="1" hangingPunct="1">
              <a:buNone/>
            </a:pPr>
            <a:r>
              <a:rPr lang="en-US" b="1" smtClean="0">
                <a:ln>
                  <a:noFill/>
                </a:ln>
                <a:solidFill>
                  <a:srgbClr val="0000FF"/>
                </a:solidFill>
                <a:latin typeface="Rockwell" charset="0"/>
                <a:ea typeface="ＭＳ Ｐゴシック" charset="0"/>
              </a:rPr>
              <a:t>2-Reseller markets: </a:t>
            </a:r>
            <a:r>
              <a:rPr lang="en-US" smtClean="0"/>
              <a:t>consist of channel intermediaries such as wholesalers, retailers, or brokers that buy finished goods from the commercial market and resell them at a profit.</a:t>
            </a:r>
          </a:p>
          <a:p>
            <a:pPr lvl="1" eaLnBrk="1" hangingPunct="1">
              <a:buNone/>
            </a:pPr>
            <a:endParaRPr lang="en-US" b="1" dirty="0">
              <a:ln>
                <a:noFill/>
              </a:ln>
              <a:solidFill>
                <a:srgbClr val="0000FF"/>
              </a:solidFill>
              <a:latin typeface="Rockwell" charset="0"/>
              <a:ea typeface="ＭＳ Ｐゴシック" charset="0"/>
            </a:endParaRPr>
          </a:p>
          <a:p>
            <a:pPr lvl="1" eaLnBrk="1" hangingPunct="1">
              <a:buNone/>
            </a:pPr>
            <a:r>
              <a:rPr lang="en-US" b="1" i="0" smtClean="0">
                <a:ln>
                  <a:noFill/>
                </a:ln>
                <a:solidFill>
                  <a:srgbClr val="0000FF"/>
                </a:solidFill>
                <a:latin typeface="Rockwell" charset="0"/>
                <a:ea typeface="ＭＳ Ｐゴシック" charset="0"/>
              </a:rPr>
              <a:t>3-Government markets: </a:t>
            </a:r>
            <a:r>
              <a:rPr lang="en-US" smtClean="0"/>
              <a:t>include federal, state, county, city, and local governments.</a:t>
            </a:r>
          </a:p>
          <a:p>
            <a:pPr lvl="1" eaLnBrk="1" hangingPunct="1">
              <a:buNone/>
            </a:pPr>
            <a:endParaRPr lang="en-US" b="1" i="0" dirty="0">
              <a:ln>
                <a:noFill/>
              </a:ln>
              <a:solidFill>
                <a:srgbClr val="0000FF"/>
              </a:solidFill>
              <a:latin typeface="Rockwell" charset="0"/>
              <a:ea typeface="ＭＳ Ｐゴシック" charset="0"/>
            </a:endParaRPr>
          </a:p>
          <a:p>
            <a:pPr lvl="1" eaLnBrk="1" hangingPunct="1">
              <a:buNone/>
            </a:pPr>
            <a:r>
              <a:rPr lang="en-US" b="1" i="0" smtClean="0">
                <a:ln>
                  <a:noFill/>
                </a:ln>
                <a:solidFill>
                  <a:srgbClr val="0000FF"/>
                </a:solidFill>
                <a:latin typeface="Rockwell" charset="0"/>
                <a:ea typeface="ＭＳ Ｐゴシック" charset="0"/>
              </a:rPr>
              <a:t>4-Institutional markets: </a:t>
            </a:r>
            <a:r>
              <a:rPr lang="en-US" smtClean="0"/>
              <a:t>consist of a diverse group of non-commercial organizations such as churches, charities, schools, hospitals, or professional organizations.</a:t>
            </a:r>
          </a:p>
          <a:p>
            <a:pPr lvl="1" eaLnBrk="1" hangingPunct="1">
              <a:buNone/>
            </a:pPr>
            <a:endParaRPr lang="en-US" b="1" i="0" dirty="0">
              <a:ln>
                <a:noFill/>
              </a:ln>
              <a:solidFill>
                <a:srgbClr val="0000FF"/>
              </a:solidFill>
              <a:latin typeface="Rockwell" charset="0"/>
              <a:ea typeface="ＭＳ Ｐゴシック" charset="0"/>
            </a:endParaRPr>
          </a:p>
        </p:txBody>
      </p:sp>
      <p:sp>
        <p:nvSpPr>
          <p:cNvPr id="2" name="Title 1"/>
          <p:cNvSpPr>
            <a:spLocks noGrp="1"/>
          </p:cNvSpPr>
          <p:nvPr>
            <p:ph type="title"/>
          </p:nvPr>
        </p:nvSpPr>
        <p:spPr>
          <a:xfrm>
            <a:off x="1302808" y="179388"/>
            <a:ext cx="7556500" cy="726047"/>
          </a:xfrm>
        </p:spPr>
        <p:txBody>
          <a:bodyPr>
            <a:noAutofit/>
          </a:bodyPr>
          <a:lstStyle/>
          <a:p>
            <a:pPr eaLnBrk="1" hangingPunct="1"/>
            <a:r>
              <a:rPr lang="en-US" b="1" dirty="0" smtClean="0">
                <a:ln>
                  <a:noFill/>
                </a:ln>
                <a:solidFill>
                  <a:srgbClr val="FF0000"/>
                </a:solidFill>
                <a:latin typeface="Rockwell" charset="0"/>
                <a:ea typeface="ＭＳ Ｐゴシック" charset="0"/>
                <a:cs typeface="ＭＳ Ｐゴシック" charset="0"/>
              </a:rPr>
              <a:t>Buyer Behavior in Business Markets</a:t>
            </a:r>
            <a:endParaRPr lang="en-US" b="1" dirty="0">
              <a:ln>
                <a:noFill/>
              </a:ln>
              <a:solidFill>
                <a:srgbClr val="FF0000"/>
              </a:solidFill>
              <a:latin typeface="Rockwell" charset="0"/>
              <a:ea typeface="ＭＳ Ｐゴシック" charset="0"/>
              <a:cs typeface="ＭＳ Ｐゴシック" charset="0"/>
            </a:endParaRPr>
          </a:p>
        </p:txBody>
      </p:sp>
    </p:spTree>
    <p:extLst>
      <p:ext uri="{BB962C8B-B14F-4D97-AF65-F5344CB8AC3E}">
        <p14:creationId xmlns:p14="http://schemas.microsoft.com/office/powerpoint/2010/main" val="111284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95836"/>
            <a:ext cx="7693029" cy="5680578"/>
          </a:xfrm>
        </p:spPr>
        <p:txBody>
          <a:bodyPr/>
          <a:lstStyle/>
          <a:p>
            <a:pPr eaLnBrk="1" hangingPunct="1"/>
            <a:r>
              <a:rPr lang="en-US" b="1" smtClean="0">
                <a:ln>
                  <a:noFill/>
                </a:ln>
                <a:solidFill>
                  <a:srgbClr val="00B050"/>
                </a:solidFill>
                <a:latin typeface="Rockwell" charset="0"/>
                <a:ea typeface="ＭＳ Ｐゴシック" charset="0"/>
                <a:cs typeface="ＭＳ Ｐゴシック" charset="0"/>
              </a:rPr>
              <a:t>Unique Characteristics of Business Markets:</a:t>
            </a:r>
          </a:p>
          <a:p>
            <a:pPr eaLnBrk="1" hangingPunct="1">
              <a:buNone/>
            </a:pPr>
            <a:r>
              <a:rPr lang="en-US" b="1" smtClean="0">
                <a:ln>
                  <a:noFill/>
                </a:ln>
                <a:solidFill>
                  <a:srgbClr val="00B050"/>
                </a:solidFill>
                <a:latin typeface="Rockwell" charset="0"/>
                <a:ea typeface="ＭＳ Ｐゴシック" charset="0"/>
                <a:cs typeface="ＭＳ Ｐゴシック" charset="0"/>
              </a:rPr>
              <a:t>-</a:t>
            </a:r>
            <a:r>
              <a:rPr lang="en-US" b="1" smtClean="0">
                <a:ln>
                  <a:noFill/>
                </a:ln>
                <a:solidFill>
                  <a:schemeClr val="tx1"/>
                </a:solidFill>
                <a:latin typeface="Rockwell" charset="0"/>
                <a:ea typeface="ＭＳ Ｐゴシック" charset="0"/>
                <a:cs typeface="ＭＳ Ｐゴシック" charset="0"/>
              </a:rPr>
              <a:t>Business market differ from consumer market in at least four ways:</a:t>
            </a:r>
          </a:p>
          <a:p>
            <a:pPr lvl="1" eaLnBrk="1" hangingPunct="1">
              <a:buNone/>
            </a:pPr>
            <a:r>
              <a:rPr lang="en-US" sz="2400" smtClean="0">
                <a:ln>
                  <a:noFill/>
                </a:ln>
                <a:latin typeface="Rockwell" charset="0"/>
                <a:ea typeface="ＭＳ Ｐゴシック" charset="0"/>
              </a:rPr>
              <a:t>1- </a:t>
            </a:r>
            <a:r>
              <a:rPr lang="en-US" sz="2400" b="1" i="0" smtClean="0">
                <a:ln>
                  <a:noFill/>
                </a:ln>
                <a:solidFill>
                  <a:srgbClr val="7030A0"/>
                </a:solidFill>
                <a:latin typeface="Rockwell" charset="0"/>
                <a:ea typeface="ＭＳ Ｐゴシック" charset="0"/>
              </a:rPr>
              <a:t>The Buying Center </a:t>
            </a:r>
            <a:r>
              <a:rPr lang="en-US" sz="2400" smtClean="0"/>
              <a:t>The buying center can be complex and difficult to identify, in part because it may include three distinct groups of people—economic buyers, technical buyers, and users.</a:t>
            </a:r>
          </a:p>
          <a:p>
            <a:pPr lvl="1" eaLnBrk="1" hangingPunct="1">
              <a:buNone/>
            </a:pPr>
            <a:endParaRPr lang="en-US" sz="2400" smtClean="0">
              <a:ln>
                <a:noFill/>
              </a:ln>
              <a:latin typeface="Rockwell" charset="0"/>
              <a:ea typeface="ＭＳ Ｐゴシック" charset="0"/>
            </a:endParaRPr>
          </a:p>
          <a:p>
            <a:pPr lvl="1" eaLnBrk="1" hangingPunct="1">
              <a:buNone/>
            </a:pPr>
            <a:endParaRPr lang="en-US" sz="2400" smtClean="0">
              <a:ln>
                <a:noFill/>
              </a:ln>
              <a:latin typeface="Rockwell" charset="0"/>
              <a:ea typeface="ＭＳ Ｐゴシック" charset="0"/>
            </a:endParaRPr>
          </a:p>
          <a:p>
            <a:pPr lvl="1" eaLnBrk="1" hangingPunct="1">
              <a:buNone/>
            </a:pPr>
            <a:r>
              <a:rPr lang="en-US" sz="2400" smtClean="0">
                <a:ln>
                  <a:noFill/>
                </a:ln>
                <a:latin typeface="Rockwell" charset="0"/>
                <a:ea typeface="ＭＳ Ｐゴシック" charset="0"/>
              </a:rPr>
              <a:t>2- </a:t>
            </a:r>
            <a:r>
              <a:rPr lang="en-US" sz="2400" b="1" i="0" smtClean="0">
                <a:ln>
                  <a:noFill/>
                </a:ln>
                <a:solidFill>
                  <a:srgbClr val="7030A0"/>
                </a:solidFill>
                <a:latin typeface="Rockwell" charset="0"/>
                <a:ea typeface="ＭＳ Ｐゴシック" charset="0"/>
              </a:rPr>
              <a:t>Hard and Soft Costs </a:t>
            </a:r>
            <a:r>
              <a:rPr lang="en-US" sz="2400" smtClean="0"/>
              <a:t>Both consumers and organizations consider hard costs (monetary price, shipping, installation). Organizations must also consider soft costs (downtime, opportunity costs, and human resource costs associated with the compatibility of systems in the buying decision).</a:t>
            </a:r>
            <a:endParaRPr lang="en-US" sz="2400" smtClean="0">
              <a:ln>
                <a:noFill/>
              </a:ln>
              <a:latin typeface="Rockwell" charset="0"/>
              <a:ea typeface="ＭＳ Ｐゴシック" charset="0"/>
            </a:endParaRPr>
          </a:p>
          <a:p>
            <a:pPr>
              <a:buNone/>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59976"/>
            <a:ext cx="7693029" cy="5716437"/>
          </a:xfrm>
        </p:spPr>
        <p:txBody>
          <a:bodyPr/>
          <a:lstStyle/>
          <a:p>
            <a:pPr>
              <a:buNone/>
            </a:pPr>
            <a:r>
              <a:rPr lang="en-US" b="1" smtClean="0">
                <a:ln>
                  <a:noFill/>
                </a:ln>
                <a:solidFill>
                  <a:srgbClr val="7030A0"/>
                </a:solidFill>
                <a:latin typeface="Rockwell" charset="0"/>
                <a:ea typeface="ＭＳ Ｐゴシック" charset="0"/>
              </a:rPr>
              <a:t>3- Reciprocity </a:t>
            </a:r>
            <a:r>
              <a:rPr lang="en-US" smtClean="0"/>
              <a:t>Business marketing is often a two-way street, with each firm marketing products that the other firm buys.</a:t>
            </a:r>
          </a:p>
          <a:p>
            <a:pPr lvl="1" eaLnBrk="1" hangingPunct="1">
              <a:buNone/>
            </a:pPr>
            <a:endParaRPr lang="en-US" smtClean="0">
              <a:ln>
                <a:noFill/>
              </a:ln>
              <a:latin typeface="Rockwell" charset="0"/>
              <a:ea typeface="ＭＳ Ｐゴシック" charset="0"/>
            </a:endParaRPr>
          </a:p>
          <a:p>
            <a:pPr lvl="1" eaLnBrk="1" hangingPunct="1">
              <a:buNone/>
            </a:pPr>
            <a:endParaRPr lang="en-US" smtClean="0">
              <a:ln>
                <a:noFill/>
              </a:ln>
              <a:latin typeface="Rockwell" charset="0"/>
              <a:ea typeface="ＭＳ Ｐゴシック" charset="0"/>
            </a:endParaRPr>
          </a:p>
          <a:p>
            <a:pPr lvl="1" eaLnBrk="1" hangingPunct="1">
              <a:buNone/>
            </a:pPr>
            <a:r>
              <a:rPr lang="en-US" b="1" i="0" smtClean="0">
                <a:ln>
                  <a:noFill/>
                </a:ln>
                <a:solidFill>
                  <a:srgbClr val="7030A0"/>
                </a:solidFill>
                <a:latin typeface="Rockwell" charset="0"/>
                <a:ea typeface="ＭＳ Ｐゴシック" charset="0"/>
              </a:rPr>
              <a:t>4- Mutual Dependence </a:t>
            </a:r>
            <a:r>
              <a:rPr lang="en-US" smtClean="0"/>
              <a:t>The buyer and seller are more likely to be dependent on one another, especially in situations of sole-source or limited-source buying.</a:t>
            </a:r>
          </a:p>
          <a:p>
            <a:pPr lvl="1" eaLnBrk="1" hangingPunct="1">
              <a:buNone/>
            </a:pPr>
            <a:endParaRPr lang="en-US" b="1" i="0" smtClean="0">
              <a:ln>
                <a:noFill/>
              </a:ln>
              <a:solidFill>
                <a:srgbClr val="7030A0"/>
              </a:solidFill>
              <a:latin typeface="Rockwell" charset="0"/>
              <a:ea typeface="ＭＳ Ｐゴシック" charset="0"/>
            </a:endParaRPr>
          </a:p>
          <a:p>
            <a:pPr>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4"/>
          <p:cNvSpPr>
            <a:spLocks noGrp="1"/>
          </p:cNvSpPr>
          <p:nvPr>
            <p:ph idx="1"/>
          </p:nvPr>
        </p:nvSpPr>
        <p:spPr>
          <a:xfrm>
            <a:off x="1311274" y="896472"/>
            <a:ext cx="7693029" cy="5079942"/>
          </a:xfrm>
        </p:spPr>
        <p:txBody>
          <a:bodyPr/>
          <a:lstStyle/>
          <a:p>
            <a:pPr marL="461963" indent="-461963" eaLnBrk="1" hangingPunct="1">
              <a:buFontTx/>
              <a:buAutoNum type="arabicPeriod"/>
            </a:pPr>
            <a:r>
              <a:rPr lang="en-US" b="1">
                <a:ln>
                  <a:noFill/>
                </a:ln>
                <a:latin typeface="Rockwell" charset="0"/>
                <a:ea typeface="ＭＳ Ｐゴシック" charset="0"/>
                <a:cs typeface="ＭＳ Ｐゴシック" charset="0"/>
              </a:rPr>
              <a:t>Problem </a:t>
            </a:r>
            <a:r>
              <a:rPr lang="en-US" b="1" smtClean="0">
                <a:ln>
                  <a:noFill/>
                </a:ln>
                <a:latin typeface="Rockwell" charset="0"/>
                <a:ea typeface="ＭＳ Ｐゴシック" charset="0"/>
                <a:cs typeface="ＭＳ Ｐゴシック" charset="0"/>
              </a:rPr>
              <a:t>Recognition </a:t>
            </a:r>
            <a:r>
              <a:rPr lang="en-US" smtClean="0"/>
              <a:t>Business buyers often recognize needs due to special circumstances, such as when equipment or machinery breaks or malfunctions.</a:t>
            </a:r>
            <a:endParaRPr lang="en-US" dirty="0">
              <a:ln>
                <a:noFill/>
              </a:ln>
              <a:latin typeface="Rockwell" charset="0"/>
              <a:ea typeface="ＭＳ Ｐゴシック" charset="0"/>
              <a:cs typeface="ＭＳ Ｐゴシック" charset="0"/>
            </a:endParaRPr>
          </a:p>
          <a:p>
            <a:pPr marL="461963" indent="-461963" eaLnBrk="1" hangingPunct="1">
              <a:buFontTx/>
              <a:buAutoNum type="arabicPeriod"/>
            </a:pPr>
            <a:r>
              <a:rPr lang="en-US" b="1" dirty="0">
                <a:ln>
                  <a:noFill/>
                </a:ln>
                <a:latin typeface="Rockwell" charset="0"/>
                <a:ea typeface="ＭＳ Ｐゴシック" charset="0"/>
                <a:cs typeface="ＭＳ Ｐゴシック" charset="0"/>
              </a:rPr>
              <a:t>Develop </a:t>
            </a:r>
            <a:r>
              <a:rPr lang="en-US" b="1">
                <a:ln>
                  <a:noFill/>
                </a:ln>
                <a:latin typeface="Rockwell" charset="0"/>
                <a:ea typeface="ＭＳ Ｐゴシック" charset="0"/>
                <a:cs typeface="ＭＳ Ｐゴシック" charset="0"/>
              </a:rPr>
              <a:t>Product </a:t>
            </a:r>
            <a:r>
              <a:rPr lang="en-US" b="1" smtClean="0">
                <a:ln>
                  <a:noFill/>
                </a:ln>
                <a:latin typeface="Rockwell" charset="0"/>
                <a:ea typeface="ＭＳ Ｐゴシック" charset="0"/>
                <a:cs typeface="ＭＳ Ｐゴシック" charset="0"/>
              </a:rPr>
              <a:t>Specifications </a:t>
            </a:r>
            <a:r>
              <a:rPr lang="en-US" smtClean="0"/>
              <a:t>Detailed product specifications often define business purchases because new purchases must be integrated with current technologies and processes.</a:t>
            </a:r>
            <a:endParaRPr lang="en-US" b="1" dirty="0">
              <a:ln>
                <a:noFill/>
              </a:ln>
              <a:latin typeface="Rockwell" charset="0"/>
              <a:ea typeface="ＭＳ Ｐゴシック" charset="0"/>
              <a:cs typeface="ＭＳ Ｐゴシック" charset="0"/>
            </a:endParaRPr>
          </a:p>
          <a:p>
            <a:pPr marL="461963" indent="-461963" eaLnBrk="1" hangingPunct="1">
              <a:buFontTx/>
              <a:buAutoNum type="arabicPeriod"/>
            </a:pPr>
            <a:r>
              <a:rPr lang="en-US" b="1" dirty="0">
                <a:ln>
                  <a:noFill/>
                </a:ln>
                <a:latin typeface="Rockwell" charset="0"/>
                <a:ea typeface="ＭＳ Ｐゴシック" charset="0"/>
                <a:cs typeface="ＭＳ Ｐゴシック" charset="0"/>
              </a:rPr>
              <a:t>Vendor Identification </a:t>
            </a:r>
            <a:r>
              <a:rPr lang="en-US" b="1">
                <a:ln>
                  <a:noFill/>
                </a:ln>
                <a:latin typeface="Rockwell" charset="0"/>
                <a:ea typeface="ＭＳ Ｐゴシック" charset="0"/>
                <a:cs typeface="ＭＳ Ｐゴシック" charset="0"/>
              </a:rPr>
              <a:t>and </a:t>
            </a:r>
            <a:r>
              <a:rPr lang="en-US" b="1" smtClean="0">
                <a:ln>
                  <a:noFill/>
                </a:ln>
                <a:latin typeface="Rockwell" charset="0"/>
                <a:ea typeface="ＭＳ Ｐゴシック" charset="0"/>
                <a:cs typeface="ＭＳ Ｐゴシック" charset="0"/>
              </a:rPr>
              <a:t>Qualification </a:t>
            </a:r>
            <a:r>
              <a:rPr lang="en-US" smtClean="0"/>
              <a:t>Business buyers must ensure that potential vendors can deliver on needed product specifications, within a specified time frame and in the needed quantities.</a:t>
            </a:r>
          </a:p>
          <a:p>
            <a:pPr marL="461963" indent="-461963" eaLnBrk="1" hangingPunct="1">
              <a:buFontTx/>
              <a:buAutoNum type="arabicPeriod"/>
            </a:pPr>
            <a:endParaRPr lang="en-US" b="1" dirty="0">
              <a:ln>
                <a:noFill/>
              </a:ln>
              <a:latin typeface="Rockwell" charset="0"/>
              <a:ea typeface="ＭＳ Ｐゴシック" charset="0"/>
              <a:cs typeface="ＭＳ Ｐゴシック" charset="0"/>
            </a:endParaRPr>
          </a:p>
          <a:p>
            <a:pPr marL="461963" indent="-461963" eaLnBrk="1" hangingPunct="1">
              <a:buFontTx/>
              <a:buAutoNum type="arabicPeriod"/>
            </a:pP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717084"/>
          </a:xfrm>
        </p:spPr>
        <p:txBody>
          <a:bodyPr>
            <a:noAutofit/>
          </a:bodyPr>
          <a:lstStyle/>
          <a:p>
            <a:pPr eaLnBrk="1" hangingPunct="1"/>
            <a:r>
              <a:rPr lang="en-US" b="1" u="sng" dirty="0">
                <a:ln>
                  <a:noFill/>
                </a:ln>
                <a:solidFill>
                  <a:srgbClr val="00B050"/>
                </a:solidFill>
                <a:effectLst/>
                <a:latin typeface="Rockwell" charset="0"/>
                <a:ea typeface="ＭＳ Ｐゴシック" charset="0"/>
                <a:cs typeface="ＭＳ Ｐゴシック" charset="0"/>
              </a:rPr>
              <a:t>The Business Buying Process</a:t>
            </a:r>
          </a:p>
        </p:txBody>
      </p:sp>
    </p:spTree>
    <p:extLst>
      <p:ext uri="{BB962C8B-B14F-4D97-AF65-F5344CB8AC3E}">
        <p14:creationId xmlns:p14="http://schemas.microsoft.com/office/powerpoint/2010/main" val="1814748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14400"/>
            <a:ext cx="7693029" cy="5062013"/>
          </a:xfrm>
        </p:spPr>
        <p:txBody>
          <a:bodyPr/>
          <a:lstStyle/>
          <a:p>
            <a:pPr>
              <a:buNone/>
            </a:pPr>
            <a:r>
              <a:rPr lang="en-US" smtClean="0"/>
              <a:t>- We will starat in marketing strategy by examining Customers, Segmentation, and Target Marketing.</a:t>
            </a:r>
          </a:p>
          <a:p>
            <a:pPr>
              <a:buNone/>
            </a:pPr>
            <a:endParaRPr lang="en-US" smtClean="0"/>
          </a:p>
          <a:p>
            <a:pPr>
              <a:buNone/>
            </a:pPr>
            <a:r>
              <a:rPr lang="en-US" smtClean="0"/>
              <a:t>-We referred to market as a collection of buyers and sellers.</a:t>
            </a:r>
          </a:p>
          <a:p>
            <a:pPr>
              <a:buNone/>
            </a:pPr>
            <a:endParaRPr lang="en-US" smtClean="0"/>
          </a:p>
          <a:p>
            <a:pPr>
              <a:buNone/>
            </a:pPr>
            <a:r>
              <a:rPr lang="en-US" smtClean="0"/>
              <a:t>-Customers can be individuals, institutions, or groups of individuals or institutions that have similar needs that can be met by a particular product offering.</a:t>
            </a:r>
          </a:p>
          <a:p>
            <a:pPr>
              <a:buNone/>
            </a:pPr>
            <a:endParaRPr lang="en-US"/>
          </a:p>
        </p:txBody>
      </p:sp>
      <p:sp>
        <p:nvSpPr>
          <p:cNvPr id="3" name="Title 2"/>
          <p:cNvSpPr>
            <a:spLocks noGrp="1"/>
          </p:cNvSpPr>
          <p:nvPr>
            <p:ph type="title"/>
          </p:nvPr>
        </p:nvSpPr>
        <p:spPr>
          <a:xfrm>
            <a:off x="1302808" y="179388"/>
            <a:ext cx="7556500" cy="735012"/>
          </a:xfrm>
        </p:spPr>
        <p:txBody>
          <a:bodyPr/>
          <a:lstStyle/>
          <a:p>
            <a:r>
              <a:rPr lang="en-US" b="1" smtClean="0">
                <a:solidFill>
                  <a:srgbClr val="FF0000"/>
                </a:solidFill>
              </a:rPr>
              <a:t>Introduction</a:t>
            </a:r>
            <a:endParaRPr lang="en-US" b="1">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43436"/>
            <a:ext cx="7693029" cy="5832978"/>
          </a:xfrm>
        </p:spPr>
        <p:txBody>
          <a:bodyPr/>
          <a:lstStyle/>
          <a:p>
            <a:pPr marL="461963" indent="-461963" eaLnBrk="1" hangingPunct="1">
              <a:buNone/>
            </a:pPr>
            <a:r>
              <a:rPr lang="en-US" sz="2000" b="1" smtClean="0">
                <a:ln>
                  <a:noFill/>
                </a:ln>
                <a:latin typeface="Rockwell" charset="0"/>
                <a:ea typeface="ＭＳ Ｐゴシック" charset="0"/>
                <a:cs typeface="ＭＳ Ｐゴシック" charset="0"/>
              </a:rPr>
              <a:t>4-Solicitation of Proposals or Bids </a:t>
            </a:r>
            <a:r>
              <a:rPr lang="en-US" sz="2000" smtClean="0"/>
              <a:t>The buying firm may request that qualified vendors submit proposals or bids.</a:t>
            </a:r>
          </a:p>
          <a:p>
            <a:pPr marL="461963" indent="-461963" eaLnBrk="1" hangingPunct="1">
              <a:buNone/>
            </a:pPr>
            <a:endParaRPr lang="en-US" sz="2000" b="1" smtClean="0">
              <a:ln>
                <a:noFill/>
              </a:ln>
              <a:latin typeface="Rockwell" charset="0"/>
              <a:ea typeface="ＭＳ Ｐゴシック" charset="0"/>
              <a:cs typeface="ＭＳ Ｐゴシック" charset="0"/>
            </a:endParaRPr>
          </a:p>
          <a:p>
            <a:pPr marL="461963" indent="-461963" eaLnBrk="1" hangingPunct="1">
              <a:buNone/>
            </a:pPr>
            <a:r>
              <a:rPr lang="en-US" sz="2000" b="1" smtClean="0">
                <a:ln>
                  <a:noFill/>
                </a:ln>
                <a:latin typeface="Rockwell" charset="0"/>
                <a:ea typeface="ＭＳ Ｐゴシック" charset="0"/>
                <a:cs typeface="ＭＳ Ｐゴシック" charset="0"/>
              </a:rPr>
              <a:t>5-Vendor Selection </a:t>
            </a:r>
            <a:r>
              <a:rPr lang="en-US" sz="2000" smtClean="0"/>
              <a:t>The buying firm will select the vendor or vendors that can best meet its needs. Issues such as reputation, timeliness of delivery, guarantees, or personal relationships with the members of the buying center are often more important than price.</a:t>
            </a:r>
          </a:p>
          <a:p>
            <a:pPr marL="461963" indent="-461963" eaLnBrk="1" hangingPunct="1">
              <a:buNone/>
            </a:pPr>
            <a:endParaRPr lang="en-US" sz="2000" b="1" smtClean="0">
              <a:ln>
                <a:noFill/>
              </a:ln>
              <a:latin typeface="Rockwell" charset="0"/>
              <a:ea typeface="ＭＳ Ｐゴシック" charset="0"/>
              <a:cs typeface="ＭＳ Ｐゴシック" charset="0"/>
            </a:endParaRPr>
          </a:p>
          <a:p>
            <a:pPr marL="461963" indent="-461963" eaLnBrk="1" hangingPunct="1">
              <a:buNone/>
            </a:pPr>
            <a:r>
              <a:rPr lang="en-US" sz="2000" b="1" smtClean="0">
                <a:ln>
                  <a:noFill/>
                </a:ln>
                <a:latin typeface="Rockwell" charset="0"/>
                <a:ea typeface="ＭＳ Ｐゴシック" charset="0"/>
                <a:cs typeface="ＭＳ Ｐゴシック" charset="0"/>
              </a:rPr>
              <a:t>6-Order Processing </a:t>
            </a:r>
            <a:r>
              <a:rPr lang="en-US" sz="2000" smtClean="0"/>
              <a:t>Processing involves the details of processing the order, negotiating credit terms, setting firm delivery dates, and any final technical assistance needed to complete the purchase.</a:t>
            </a:r>
          </a:p>
          <a:p>
            <a:pPr marL="461963" indent="-461963" eaLnBrk="1" hangingPunct="1">
              <a:buNone/>
            </a:pPr>
            <a:endParaRPr lang="en-US" sz="2000" b="1" smtClean="0">
              <a:ln>
                <a:noFill/>
              </a:ln>
              <a:latin typeface="Rockwell" charset="0"/>
              <a:ea typeface="ＭＳ Ｐゴシック" charset="0"/>
              <a:cs typeface="ＭＳ Ｐゴシック" charset="0"/>
            </a:endParaRPr>
          </a:p>
          <a:p>
            <a:pPr marL="461963" indent="-461963" eaLnBrk="1" hangingPunct="1">
              <a:buNone/>
            </a:pPr>
            <a:r>
              <a:rPr lang="en-US" sz="2000" b="1" smtClean="0">
                <a:ln>
                  <a:noFill/>
                </a:ln>
                <a:latin typeface="Rockwell" charset="0"/>
                <a:ea typeface="ＭＳ Ｐゴシック" charset="0"/>
              </a:rPr>
              <a:t>7- </a:t>
            </a:r>
            <a:r>
              <a:rPr lang="en-US" sz="2000" b="1" smtClean="0">
                <a:ln>
                  <a:noFill/>
                </a:ln>
                <a:latin typeface="Rockwell" charset="0"/>
                <a:ea typeface="ＭＳ Ｐゴシック" charset="0"/>
                <a:cs typeface="ＭＳ Ｐゴシック" charset="0"/>
              </a:rPr>
              <a:t>Vendor Performance Review </a:t>
            </a:r>
            <a:r>
              <a:rPr lang="en-US" sz="2000" smtClean="0"/>
              <a:t>In this stage, both product and vendor specifications can be evaluated.</a:t>
            </a:r>
          </a:p>
          <a:p>
            <a:pPr marL="461963" indent="-461963" eaLnBrk="1" hangingPunct="1">
              <a:buNone/>
            </a:pPr>
            <a:endParaRPr lang="en-US" sz="2000" b="1" smtClean="0">
              <a:ln>
                <a:noFill/>
              </a:ln>
              <a:latin typeface="Rockwell" charset="0"/>
              <a:ea typeface="ＭＳ Ｐゴシック" charset="0"/>
              <a:cs typeface="ＭＳ Ｐゴシック" charset="0"/>
            </a:endParaRPr>
          </a:p>
          <a:p>
            <a:pPr marL="461963" indent="-461963" eaLnBrk="1" hangingPunct="1">
              <a:buNone/>
            </a:pPr>
            <a:endParaRPr 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24128"/>
            <a:ext cx="7693029" cy="4952285"/>
          </a:xfrm>
        </p:spPr>
        <p:txBody>
          <a:bodyPr/>
          <a:lstStyle/>
          <a:p>
            <a:pPr>
              <a:buNone/>
            </a:pPr>
            <a:r>
              <a:rPr lang="en-US" sz="2000" smtClean="0"/>
              <a:t>1- </a:t>
            </a:r>
            <a:r>
              <a:rPr lang="en-US" sz="1800" b="1" smtClean="0"/>
              <a:t>Environmental conditions </a:t>
            </a:r>
            <a:r>
              <a:rPr lang="en-US" sz="1800" smtClean="0"/>
              <a:t>can have major influence on buyer behavior by increasing the complexity and risk with the purchase.</a:t>
            </a:r>
          </a:p>
          <a:p>
            <a:pPr>
              <a:buNone/>
            </a:pPr>
            <a:endParaRPr lang="en-US" sz="1800" smtClean="0"/>
          </a:p>
          <a:p>
            <a:pPr>
              <a:buNone/>
            </a:pPr>
            <a:r>
              <a:rPr lang="en-US" sz="1800" smtClean="0"/>
              <a:t>2- </a:t>
            </a:r>
            <a:r>
              <a:rPr lang="en-US" sz="1800" b="1" smtClean="0"/>
              <a:t>Organizational factors </a:t>
            </a:r>
            <a:r>
              <a:rPr lang="en-US" sz="1800" smtClean="0"/>
              <a:t>can also influence business buying deecisions. These factors include :</a:t>
            </a:r>
          </a:p>
          <a:p>
            <a:pPr>
              <a:buFontTx/>
              <a:buChar char="-"/>
            </a:pPr>
            <a:r>
              <a:rPr lang="en-US" sz="1800" smtClean="0"/>
              <a:t>Conditions within the firm’s internal environment     (resources,strategies,policies,objectives).</a:t>
            </a:r>
          </a:p>
          <a:p>
            <a:pPr>
              <a:buFontTx/>
              <a:buChar char="-"/>
            </a:pPr>
            <a:r>
              <a:rPr lang="en-US" sz="1800" smtClean="0"/>
              <a:t>Condition of relationship with business or supply chain partners.    </a:t>
            </a:r>
          </a:p>
          <a:p>
            <a:pPr>
              <a:buFontTx/>
              <a:buChar char="-"/>
            </a:pPr>
            <a:r>
              <a:rPr lang="en-US" sz="1800" smtClean="0"/>
              <a:t>Internal change in information technology can also affect the buying process.  </a:t>
            </a:r>
          </a:p>
          <a:p>
            <a:pPr>
              <a:buFontTx/>
              <a:buChar char="-"/>
            </a:pPr>
            <a:endParaRPr lang="en-US" sz="1800" smtClean="0"/>
          </a:p>
          <a:p>
            <a:pPr>
              <a:buNone/>
            </a:pPr>
            <a:r>
              <a:rPr lang="en-US" sz="1800" smtClean="0"/>
              <a:t>3- </a:t>
            </a:r>
            <a:r>
              <a:rPr lang="en-US" sz="1800" b="1" smtClean="0"/>
              <a:t>Individual factors</a:t>
            </a:r>
            <a:r>
              <a:rPr lang="en-US" sz="1800" smtClean="0"/>
              <a:t>, can also affect the buying process such as a manger’s personal prefernces.                                                                                                                                                                                                                                                                                                                                                                                                                                                                                                                                                                                                                                                                                                                                                                                                                                                                                     </a:t>
            </a:r>
            <a:endParaRPr lang="en-US" sz="1800"/>
          </a:p>
        </p:txBody>
      </p:sp>
      <p:sp>
        <p:nvSpPr>
          <p:cNvPr id="3" name="Title 2"/>
          <p:cNvSpPr>
            <a:spLocks noGrp="1"/>
          </p:cNvSpPr>
          <p:nvPr>
            <p:ph type="title"/>
          </p:nvPr>
        </p:nvSpPr>
        <p:spPr>
          <a:xfrm>
            <a:off x="1302808" y="0"/>
            <a:ext cx="7556500" cy="1161288"/>
          </a:xfrm>
        </p:spPr>
        <p:txBody>
          <a:bodyPr/>
          <a:lstStyle/>
          <a:p>
            <a:r>
              <a:rPr lang="en-US" b="1" smtClean="0">
                <a:solidFill>
                  <a:srgbClr val="00B050"/>
                </a:solidFill>
                <a:effectLst/>
              </a:rPr>
              <a:t>The factors that can influence the business buying process:</a:t>
            </a:r>
            <a:endParaRPr lang="en-US" b="1">
              <a:solidFill>
                <a:srgbClr val="00B050"/>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Content Placeholder 4"/>
          <p:cNvSpPr>
            <a:spLocks noGrp="1"/>
          </p:cNvSpPr>
          <p:nvPr>
            <p:ph idx="1"/>
          </p:nvPr>
        </p:nvSpPr>
        <p:spPr>
          <a:xfrm>
            <a:off x="1311274" y="896377"/>
            <a:ext cx="7693029" cy="5080036"/>
          </a:xfrm>
        </p:spPr>
        <p:txBody>
          <a:bodyPr/>
          <a:lstStyle/>
          <a:p>
            <a:pPr eaLnBrk="1" hangingPunct="1"/>
            <a:r>
              <a:rPr lang="en-US" b="1" smtClean="0"/>
              <a:t>Market segmentation </a:t>
            </a:r>
            <a:r>
              <a:rPr lang="en-US" smtClean="0"/>
              <a:t>is </a:t>
            </a:r>
            <a:r>
              <a:rPr lang="en-US" smtClean="0">
                <a:ln>
                  <a:noFill/>
                </a:ln>
                <a:latin typeface="Rockwell" charset="0"/>
                <a:ea typeface="ＭＳ Ｐゴシック" charset="0"/>
                <a:cs typeface="ＭＳ Ｐゴシック" charset="0"/>
              </a:rPr>
              <a:t>The </a:t>
            </a:r>
            <a:r>
              <a:rPr lang="en-US" dirty="0">
                <a:ln>
                  <a:noFill/>
                </a:ln>
                <a:latin typeface="Rockwell" charset="0"/>
                <a:ea typeface="ＭＳ Ｐゴシック" charset="0"/>
                <a:cs typeface="ＭＳ Ｐゴシック" charset="0"/>
              </a:rPr>
              <a:t>process of dividing the total market for a particular product or product category into relatively homogeneous segments </a:t>
            </a:r>
            <a:r>
              <a:rPr lang="en-US">
                <a:ln>
                  <a:noFill/>
                </a:ln>
                <a:latin typeface="Rockwell" charset="0"/>
                <a:ea typeface="ＭＳ Ｐゴシック" charset="0"/>
                <a:cs typeface="ＭＳ Ｐゴシック" charset="0"/>
              </a:rPr>
              <a:t>or </a:t>
            </a:r>
            <a:r>
              <a:rPr lang="en-US" smtClean="0">
                <a:ln>
                  <a:noFill/>
                </a:ln>
                <a:latin typeface="Rockwell" charset="0"/>
                <a:ea typeface="ＭＳ Ｐゴシック" charset="0"/>
                <a:cs typeface="ＭＳ Ｐゴシック" charset="0"/>
              </a:rPr>
              <a:t>groups.</a:t>
            </a:r>
          </a:p>
          <a:p>
            <a:pPr eaLnBrk="1" hangingPunct="1">
              <a:buNone/>
            </a:pPr>
            <a:endParaRPr lang="en-US" dirty="0">
              <a:ln>
                <a:noFill/>
              </a:ln>
              <a:latin typeface="Rockwell" charset="0"/>
              <a:ea typeface="ＭＳ Ｐゴシック" charset="0"/>
              <a:cs typeface="ＭＳ Ｐゴシック" charset="0"/>
            </a:endParaRPr>
          </a:p>
          <a:p>
            <a:pPr eaLnBrk="1" hangingPunct="1"/>
            <a:r>
              <a:rPr lang="en-US" smtClean="0"/>
              <a:t>The goal of segmentation is to create groups where the members within the group have similar likes, tastes, needs, wants, or preferences but where the groups themselves are dissimilar from each other.</a:t>
            </a:r>
          </a:p>
        </p:txBody>
      </p:sp>
      <p:sp>
        <p:nvSpPr>
          <p:cNvPr id="2" name="Title 1"/>
          <p:cNvSpPr>
            <a:spLocks noGrp="1"/>
          </p:cNvSpPr>
          <p:nvPr>
            <p:ph type="title"/>
          </p:nvPr>
        </p:nvSpPr>
        <p:spPr>
          <a:xfrm>
            <a:off x="1311274" y="251012"/>
            <a:ext cx="7556500" cy="645365"/>
          </a:xfrm>
        </p:spPr>
        <p:txBody>
          <a:bodyPr>
            <a:noAutofit/>
          </a:bodyPr>
          <a:lstStyle/>
          <a:p>
            <a:pPr eaLnBrk="1" hangingPunct="1"/>
            <a:r>
              <a:rPr lang="en-US" b="1" dirty="0">
                <a:ln>
                  <a:noFill/>
                </a:ln>
                <a:solidFill>
                  <a:srgbClr val="FF0000"/>
                </a:solidFill>
                <a:effectLst/>
                <a:latin typeface="Rockwell" charset="0"/>
                <a:ea typeface="ＭＳ Ｐゴシック" charset="0"/>
                <a:cs typeface="ＭＳ Ｐゴシック" charset="0"/>
              </a:rPr>
              <a:t>Market Segmentation</a:t>
            </a:r>
          </a:p>
        </p:txBody>
      </p:sp>
    </p:spTree>
    <p:extLst>
      <p:ext uri="{BB962C8B-B14F-4D97-AF65-F5344CB8AC3E}">
        <p14:creationId xmlns:p14="http://schemas.microsoft.com/office/powerpoint/2010/main" val="4503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4376" y="788894"/>
            <a:ext cx="7829927" cy="5187519"/>
          </a:xfrm>
        </p:spPr>
        <p:txBody>
          <a:bodyPr/>
          <a:lstStyle/>
          <a:p>
            <a:r>
              <a:rPr lang="en-US" smtClean="0"/>
              <a:t>Many segmentation are traditional in the firms have used successfully for decades.</a:t>
            </a:r>
          </a:p>
          <a:p>
            <a:r>
              <a:rPr lang="en-US" smtClean="0"/>
              <a:t>Some organizations actually use more than one type of segmentation’depenig on the brand’product,or market in question.</a:t>
            </a:r>
          </a:p>
          <a:p>
            <a:r>
              <a:rPr lang="en-US" b="1" smtClean="0"/>
              <a:t>Traditional Market Segmentation Approaches is :</a:t>
            </a:r>
          </a:p>
          <a:p>
            <a:pPr>
              <a:buNone/>
            </a:pPr>
            <a:r>
              <a:rPr lang="en-US" smtClean="0"/>
              <a:t>1- Mass Marketing.</a:t>
            </a:r>
          </a:p>
          <a:p>
            <a:pPr>
              <a:buNone/>
            </a:pPr>
            <a:r>
              <a:rPr lang="en-US" smtClean="0"/>
              <a:t>2-Differentiated Marketing.</a:t>
            </a:r>
          </a:p>
          <a:p>
            <a:pPr>
              <a:buNone/>
            </a:pPr>
            <a:r>
              <a:rPr lang="en-US" smtClean="0"/>
              <a:t>3-Niche Marketing.</a:t>
            </a:r>
          </a:p>
          <a:p>
            <a:pPr>
              <a:buNone/>
            </a:pPr>
            <a:endParaRPr lang="en-US" smtClean="0"/>
          </a:p>
          <a:p>
            <a:pPr>
              <a:buNone/>
            </a:pPr>
            <a:endParaRPr lang="en-US" smtClean="0"/>
          </a:p>
          <a:p>
            <a:endParaRPr lang="en-US"/>
          </a:p>
        </p:txBody>
      </p:sp>
      <p:sp>
        <p:nvSpPr>
          <p:cNvPr id="3" name="Title 2"/>
          <p:cNvSpPr>
            <a:spLocks noGrp="1"/>
          </p:cNvSpPr>
          <p:nvPr>
            <p:ph type="title"/>
          </p:nvPr>
        </p:nvSpPr>
        <p:spPr>
          <a:xfrm>
            <a:off x="1302808" y="179388"/>
            <a:ext cx="7556500" cy="609506"/>
          </a:xfrm>
        </p:spPr>
        <p:txBody>
          <a:bodyPr/>
          <a:lstStyle/>
          <a:p>
            <a:r>
              <a:rPr lang="en-US" b="1" u="sng" smtClean="0">
                <a:ln>
                  <a:noFill/>
                </a:ln>
                <a:solidFill>
                  <a:srgbClr val="00B050"/>
                </a:solidFill>
                <a:effectLst/>
                <a:latin typeface="Rockwell" charset="0"/>
                <a:ea typeface="ＭＳ Ｐゴシック" charset="0"/>
                <a:cs typeface="ＭＳ Ｐゴシック" charset="0"/>
              </a:rPr>
              <a:t>Traditional Segmentation:</a:t>
            </a:r>
            <a:endParaRPr lang="en-US" u="sng"/>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4"/>
          <p:cNvSpPr>
            <a:spLocks noGrp="1"/>
          </p:cNvSpPr>
          <p:nvPr>
            <p:ph idx="1"/>
          </p:nvPr>
        </p:nvSpPr>
        <p:spPr>
          <a:xfrm>
            <a:off x="1311274" y="179294"/>
            <a:ext cx="7693029" cy="5797120"/>
          </a:xfrm>
        </p:spPr>
        <p:txBody>
          <a:bodyPr/>
          <a:lstStyle/>
          <a:p>
            <a:pPr eaLnBrk="1" hangingPunct="1"/>
            <a:endParaRPr lang="en-US" sz="1800" smtClean="0">
              <a:ln>
                <a:noFill/>
              </a:ln>
              <a:latin typeface="Rockwell" charset="0"/>
              <a:ea typeface="ＭＳ Ｐゴシック" charset="0"/>
              <a:cs typeface="ＭＳ Ｐゴシック" charset="0"/>
            </a:endParaRPr>
          </a:p>
          <a:p>
            <a:r>
              <a:rPr lang="en-US" sz="1800" smtClean="0"/>
              <a:t>Mass marketing, which involves no segmentation whatsoever, occurs when companies aim marketing campaigns at the total (whole) market for a particular product.</a:t>
            </a:r>
          </a:p>
          <a:p>
            <a:pPr>
              <a:buNone/>
            </a:pPr>
            <a:endParaRPr lang="en-US" sz="1800" smtClean="0"/>
          </a:p>
          <a:p>
            <a:r>
              <a:rPr lang="en-US" sz="1800" smtClean="0"/>
              <a:t>Companies that adopt mass marketing take an undifferentiated approach that assumes that all customers in the market have similar needs and wants that can be reasonably satisfied with a single marketing program.</a:t>
            </a:r>
          </a:p>
          <a:p>
            <a:pPr>
              <a:buNone/>
            </a:pPr>
            <a:endParaRPr lang="en-US" sz="1800" smtClean="0"/>
          </a:p>
          <a:p>
            <a:r>
              <a:rPr lang="en-US" sz="1800" smtClean="0"/>
              <a:t>Mass marketing works best when the needs of an entire market are relatively homogeneous.</a:t>
            </a:r>
          </a:p>
          <a:p>
            <a:pPr>
              <a:buNone/>
            </a:pPr>
            <a:endParaRPr lang="en-US" sz="1800" smtClean="0"/>
          </a:p>
          <a:p>
            <a:r>
              <a:rPr lang="en-US" sz="1800" smtClean="0"/>
              <a:t>Mass marketing is advantageous in terms of production efficiency and lower marketing costs; however, it is inherently risky.</a:t>
            </a:r>
          </a:p>
          <a:p>
            <a:pPr eaLnBrk="1" hangingPunct="1"/>
            <a:endParaRPr lang="en-US" sz="1800"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183341" y="179294"/>
            <a:ext cx="7960659" cy="564777"/>
          </a:xfrm>
        </p:spPr>
        <p:txBody>
          <a:bodyPr>
            <a:noAutofit/>
          </a:bodyPr>
          <a:lstStyle/>
          <a:p>
            <a:pPr algn="ctr" eaLnBrk="1" hangingPunct="1"/>
            <a:r>
              <a:rPr lang="en-US" b="1" smtClean="0">
                <a:ln>
                  <a:noFill/>
                </a:ln>
                <a:solidFill>
                  <a:srgbClr val="7030A0"/>
                </a:solidFill>
                <a:effectLst/>
                <a:latin typeface="Rockwell" charset="0"/>
                <a:ea typeface="ＭＳ Ｐゴシック" charset="0"/>
                <a:cs typeface="ＭＳ Ｐゴシック" charset="0"/>
              </a:rPr>
              <a:t>1- Mass Marketing</a:t>
            </a:r>
            <a:endParaRPr lang="en-US" b="1" dirty="0">
              <a:ln>
                <a:noFill/>
              </a:ln>
              <a:solidFill>
                <a:srgbClr val="7030A0"/>
              </a:solidFill>
              <a:effectLst/>
              <a:latin typeface="Rockwell" charset="0"/>
              <a:ea typeface="ＭＳ Ｐゴシック" charset="0"/>
              <a:cs typeface="ＭＳ Ｐゴシック" charset="0"/>
            </a:endParaRPr>
          </a:p>
        </p:txBody>
      </p:sp>
    </p:spTree>
    <p:extLst>
      <p:ext uri="{BB962C8B-B14F-4D97-AF65-F5344CB8AC3E}">
        <p14:creationId xmlns:p14="http://schemas.microsoft.com/office/powerpoint/2010/main" val="1787759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Content Placeholder 4"/>
          <p:cNvSpPr>
            <a:spLocks noGrp="1"/>
          </p:cNvSpPr>
          <p:nvPr>
            <p:ph idx="1"/>
          </p:nvPr>
        </p:nvSpPr>
        <p:spPr>
          <a:xfrm>
            <a:off x="1311274" y="349624"/>
            <a:ext cx="7693029" cy="5626789"/>
          </a:xfrm>
        </p:spPr>
        <p:txBody>
          <a:bodyPr/>
          <a:lstStyle/>
          <a:p>
            <a:pPr eaLnBrk="1" hangingPunct="1"/>
            <a:endParaRPr lang="en-US" sz="2000" smtClean="0">
              <a:ln>
                <a:noFill/>
              </a:ln>
              <a:latin typeface="Rockwell" charset="0"/>
              <a:ea typeface="ＭＳ Ｐゴシック" charset="0"/>
              <a:cs typeface="ＭＳ Ｐゴシック" charset="0"/>
            </a:endParaRPr>
          </a:p>
          <a:p>
            <a:r>
              <a:rPr lang="en-US" sz="2000" b="1" smtClean="0"/>
              <a:t>Most firms use some form of market segmentation by:</a:t>
            </a:r>
          </a:p>
          <a:p>
            <a:pPr>
              <a:buNone/>
            </a:pPr>
            <a:r>
              <a:rPr lang="en-US" sz="2000" smtClean="0"/>
              <a:t>1)dividing the total market into groups of customers having relatively common or homogeneous needs, and</a:t>
            </a:r>
          </a:p>
          <a:p>
            <a:pPr marL="342900" indent="-342900">
              <a:buAutoNum type="arabicParenR" startAt="2"/>
            </a:pPr>
            <a:r>
              <a:rPr lang="en-US" sz="2000" smtClean="0"/>
              <a:t>attempting to develop a marketing program that appeals to one or more of these groups.</a:t>
            </a:r>
          </a:p>
          <a:p>
            <a:pPr marL="342900" indent="-342900">
              <a:buNone/>
            </a:pPr>
            <a:endParaRPr lang="en-US" sz="2000" smtClean="0"/>
          </a:p>
          <a:p>
            <a:r>
              <a:rPr lang="en-US" sz="2000" b="1" smtClean="0"/>
              <a:t>Within the differentiated approach there are two options:</a:t>
            </a:r>
          </a:p>
          <a:p>
            <a:pPr>
              <a:buNone/>
            </a:pPr>
            <a:r>
              <a:rPr lang="en-US" sz="2000" smtClean="0"/>
              <a:t>1)Firms using the </a:t>
            </a:r>
            <a:r>
              <a:rPr lang="en-US" sz="2000" b="1" i="1" smtClean="0">
                <a:solidFill>
                  <a:srgbClr val="663300"/>
                </a:solidFill>
              </a:rPr>
              <a:t>multisegment approach</a:t>
            </a:r>
            <a:r>
              <a:rPr lang="en-US" sz="2000" b="1" smtClean="0">
                <a:solidFill>
                  <a:srgbClr val="663300"/>
                </a:solidFill>
              </a:rPr>
              <a:t> </a:t>
            </a:r>
            <a:r>
              <a:rPr lang="en-US" sz="2000" smtClean="0"/>
              <a:t>seek to attract buyers in more than one market segment by offering a variety of products that appeal to different needs.</a:t>
            </a:r>
          </a:p>
          <a:p>
            <a:pPr>
              <a:buNone/>
            </a:pPr>
            <a:r>
              <a:rPr lang="en-US" sz="2000" smtClean="0"/>
              <a:t>2)Firms using the </a:t>
            </a:r>
            <a:r>
              <a:rPr lang="en-US" sz="2000" b="1" i="1" smtClean="0">
                <a:solidFill>
                  <a:srgbClr val="663300"/>
                </a:solidFill>
              </a:rPr>
              <a:t>market concentration</a:t>
            </a:r>
            <a:r>
              <a:rPr lang="en-US" sz="2000" b="1" smtClean="0">
                <a:solidFill>
                  <a:srgbClr val="663300"/>
                </a:solidFill>
              </a:rPr>
              <a:t> </a:t>
            </a:r>
            <a:r>
              <a:rPr lang="en-US" sz="2000" smtClean="0"/>
              <a:t>approach focus on a single market segment and attempt to gain maximum share in that segment.</a:t>
            </a:r>
          </a:p>
          <a:p>
            <a:pPr eaLnBrk="1" hangingPunct="1"/>
            <a:endParaRPr lang="en-US" sz="2000"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600541"/>
          </a:xfrm>
        </p:spPr>
        <p:txBody>
          <a:bodyPr>
            <a:noAutofit/>
          </a:bodyPr>
          <a:lstStyle/>
          <a:p>
            <a:pPr eaLnBrk="1" hangingPunct="1"/>
            <a:r>
              <a:rPr lang="en-US" b="1">
                <a:ln>
                  <a:noFill/>
                </a:ln>
                <a:solidFill>
                  <a:srgbClr val="7030A0"/>
                </a:solidFill>
                <a:latin typeface="Rockwell" charset="0"/>
                <a:ea typeface="ＭＳ Ｐゴシック" charset="0"/>
                <a:cs typeface="ＭＳ Ｐゴシック" charset="0"/>
              </a:rPr>
              <a:t> </a:t>
            </a:r>
            <a:r>
              <a:rPr lang="en-US" b="1" smtClean="0">
                <a:ln>
                  <a:noFill/>
                </a:ln>
                <a:solidFill>
                  <a:srgbClr val="7030A0"/>
                </a:solidFill>
                <a:latin typeface="Rockwell" charset="0"/>
                <a:ea typeface="ＭＳ Ｐゴシック" charset="0"/>
                <a:cs typeface="ＭＳ Ｐゴシック" charset="0"/>
              </a:rPr>
              <a:t>         2-Differentiated </a:t>
            </a:r>
            <a:r>
              <a:rPr lang="en-US" b="1" dirty="0">
                <a:ln>
                  <a:noFill/>
                </a:ln>
                <a:solidFill>
                  <a:srgbClr val="7030A0"/>
                </a:solidFill>
                <a:latin typeface="Rockwell" charset="0"/>
                <a:ea typeface="ＭＳ Ｐゴシック" charset="0"/>
                <a:cs typeface="ＭＳ Ｐゴシック" charset="0"/>
              </a:rPr>
              <a:t>Marketing</a:t>
            </a:r>
          </a:p>
        </p:txBody>
      </p:sp>
    </p:spTree>
    <p:extLst>
      <p:ext uri="{BB962C8B-B14F-4D97-AF65-F5344CB8AC3E}">
        <p14:creationId xmlns:p14="http://schemas.microsoft.com/office/powerpoint/2010/main" val="131217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4"/>
          <p:cNvSpPr>
            <a:spLocks noGrp="1"/>
          </p:cNvSpPr>
          <p:nvPr>
            <p:ph idx="1"/>
          </p:nvPr>
        </p:nvSpPr>
        <p:spPr>
          <a:xfrm>
            <a:off x="1311274" y="179389"/>
            <a:ext cx="7693029" cy="5797026"/>
          </a:xfrm>
        </p:spPr>
        <p:txBody>
          <a:bodyPr/>
          <a:lstStyle/>
          <a:p>
            <a:pPr eaLnBrk="1" hangingPunct="1"/>
            <a:endParaRPr lang="en-US" smtClean="0">
              <a:ln>
                <a:noFill/>
              </a:ln>
              <a:latin typeface="Rockwell" charset="0"/>
              <a:ea typeface="ＭＳ Ｐゴシック" charset="0"/>
              <a:cs typeface="ＭＳ Ｐゴシック" charset="0"/>
            </a:endParaRPr>
          </a:p>
          <a:p>
            <a:r>
              <a:rPr lang="en-US" smtClean="0"/>
              <a:t>Some companies focus their efforts on one small, well-defined market segment or niche that has a unique, specific set of needs.</a:t>
            </a:r>
          </a:p>
          <a:p>
            <a:pPr>
              <a:buNone/>
            </a:pPr>
            <a:endParaRPr lang="en-US" smtClean="0"/>
          </a:p>
          <a:p>
            <a:r>
              <a:rPr lang="en-US" smtClean="0"/>
              <a:t>Customers in niche markets will typically pay higher prices for products that match their specialized needs.</a:t>
            </a:r>
          </a:p>
          <a:p>
            <a:pPr>
              <a:buNone/>
            </a:pPr>
            <a:endParaRPr lang="en-US" smtClean="0"/>
          </a:p>
          <a:p>
            <a:r>
              <a:rPr lang="en-US" smtClean="0"/>
              <a:t>The key to niche marketing is to understand and meet the needs of target customers so completely that the firm's substantial share makes the segment highly profitable.</a:t>
            </a:r>
          </a:p>
          <a:p>
            <a:pPr eaLnBrk="1" hangingPunct="1"/>
            <a:endParaRPr lang="en-US" dirty="0" smtClean="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302808" y="179388"/>
            <a:ext cx="7556500" cy="645365"/>
          </a:xfrm>
        </p:spPr>
        <p:txBody>
          <a:bodyPr>
            <a:noAutofit/>
          </a:bodyPr>
          <a:lstStyle/>
          <a:p>
            <a:pPr eaLnBrk="1" hangingPunct="1"/>
            <a:r>
              <a:rPr lang="en-US" b="1" smtClean="0">
                <a:ln>
                  <a:noFill/>
                </a:ln>
                <a:solidFill>
                  <a:srgbClr val="7030A0"/>
                </a:solidFill>
                <a:effectLst/>
                <a:latin typeface="Rockwell" charset="0"/>
                <a:ea typeface="ＭＳ Ｐゴシック" charset="0"/>
                <a:cs typeface="ＭＳ Ｐゴシック" charset="0"/>
              </a:rPr>
              <a:t>              3-Niche </a:t>
            </a:r>
            <a:r>
              <a:rPr lang="en-US" b="1" dirty="0">
                <a:ln>
                  <a:noFill/>
                </a:ln>
                <a:solidFill>
                  <a:srgbClr val="7030A0"/>
                </a:solidFill>
                <a:effectLst/>
                <a:latin typeface="Rockwell" charset="0"/>
                <a:ea typeface="ＭＳ Ｐゴシック" charset="0"/>
                <a:cs typeface="ＭＳ Ｐゴシック" charset="0"/>
              </a:rPr>
              <a:t>Marketing</a:t>
            </a:r>
          </a:p>
        </p:txBody>
      </p:sp>
    </p:spTree>
    <p:extLst>
      <p:ext uri="{BB962C8B-B14F-4D97-AF65-F5344CB8AC3E}">
        <p14:creationId xmlns:p14="http://schemas.microsoft.com/office/powerpoint/2010/main" val="481879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183340"/>
            <a:ext cx="7693029" cy="5674659"/>
          </a:xfrm>
        </p:spPr>
        <p:txBody>
          <a:bodyPr>
            <a:normAutofit/>
          </a:bodyPr>
          <a:lstStyle/>
          <a:p>
            <a:pPr eaLnBrk="1" hangingPunct="1"/>
            <a:endParaRPr lang="en-US" sz="1900" dirty="0" smtClean="0">
              <a:ln>
                <a:noFill/>
              </a:ln>
              <a:latin typeface="Rockwell" charset="0"/>
              <a:ea typeface="ＭＳ Ｐゴシック" charset="0"/>
              <a:cs typeface="ＭＳ Ｐゴシック" charset="0"/>
            </a:endParaRPr>
          </a:p>
          <a:p>
            <a:pPr eaLnBrk="1" hangingPunct="1"/>
            <a:r>
              <a:rPr lang="en-US" b="1" smtClean="0">
                <a:ln>
                  <a:noFill/>
                </a:ln>
                <a:solidFill>
                  <a:schemeClr val="tx1"/>
                </a:solidFill>
                <a:latin typeface="Rockwell" charset="0"/>
                <a:ea typeface="ＭＳ Ｐゴシック" charset="0"/>
                <a:cs typeface="ＭＳ Ｐゴシック" charset="0"/>
              </a:rPr>
              <a:t>Three types of Individualized Segmentation Approaches :</a:t>
            </a:r>
          </a:p>
          <a:p>
            <a:pPr eaLnBrk="1" hangingPunct="1">
              <a:buNone/>
            </a:pPr>
            <a:r>
              <a:rPr lang="en-US" smtClean="0">
                <a:ln>
                  <a:noFill/>
                </a:ln>
                <a:latin typeface="Rockwell" charset="0"/>
                <a:ea typeface="ＭＳ Ｐゴシック" charset="0"/>
                <a:cs typeface="ＭＳ Ｐゴシック" charset="0"/>
              </a:rPr>
              <a:t>1-One-to-One Marketing.</a:t>
            </a:r>
            <a:endParaRPr lang="en-US" dirty="0">
              <a:ln>
                <a:noFill/>
              </a:ln>
              <a:latin typeface="Rockwell" charset="0"/>
              <a:ea typeface="ＭＳ Ｐゴシック" charset="0"/>
              <a:cs typeface="ＭＳ Ｐゴシック" charset="0"/>
            </a:endParaRPr>
          </a:p>
          <a:p>
            <a:pPr eaLnBrk="1" hangingPunct="1">
              <a:buNone/>
            </a:pPr>
            <a:r>
              <a:rPr lang="en-US" smtClean="0">
                <a:ln>
                  <a:noFill/>
                </a:ln>
                <a:latin typeface="Rockwell" charset="0"/>
                <a:ea typeface="ＭＳ Ｐゴシック" charset="0"/>
                <a:cs typeface="ＭＳ Ｐゴシック" charset="0"/>
              </a:rPr>
              <a:t>2- Mass Customization.</a:t>
            </a:r>
            <a:endParaRPr lang="en-US" dirty="0">
              <a:ln>
                <a:noFill/>
              </a:ln>
              <a:latin typeface="Rockwell" charset="0"/>
              <a:ea typeface="ＭＳ Ｐゴシック" charset="0"/>
              <a:cs typeface="ＭＳ Ｐゴシック" charset="0"/>
            </a:endParaRPr>
          </a:p>
          <a:p>
            <a:pPr eaLnBrk="1" hangingPunct="1">
              <a:buNone/>
            </a:pPr>
            <a:r>
              <a:rPr lang="en-US" smtClean="0">
                <a:ln>
                  <a:noFill/>
                </a:ln>
                <a:latin typeface="Rockwell" charset="0"/>
                <a:ea typeface="ＭＳ Ｐゴシック" charset="0"/>
                <a:cs typeface="ＭＳ Ｐゴシック" charset="0"/>
              </a:rPr>
              <a:t>3- Permission Marketing.</a:t>
            </a:r>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a:xfrm>
            <a:off x="1138518" y="421340"/>
            <a:ext cx="8005481" cy="950260"/>
          </a:xfrm>
        </p:spPr>
        <p:txBody>
          <a:bodyPr>
            <a:noAutofit/>
          </a:bodyPr>
          <a:lstStyle/>
          <a:p>
            <a:pPr eaLnBrk="1" hangingPunct="1"/>
            <a:r>
              <a:rPr lang="en-US" b="1" u="sng">
                <a:ln>
                  <a:noFill/>
                </a:ln>
                <a:solidFill>
                  <a:srgbClr val="00B050"/>
                </a:solidFill>
                <a:effectLst/>
                <a:latin typeface="Rockwell" charset="0"/>
                <a:ea typeface="ＭＳ Ｐゴシック" charset="0"/>
                <a:cs typeface="ＭＳ Ｐゴシック" charset="0"/>
              </a:rPr>
              <a:t>Individualized </a:t>
            </a:r>
            <a:r>
              <a:rPr lang="en-US" b="1" u="sng" smtClean="0">
                <a:ln>
                  <a:noFill/>
                </a:ln>
                <a:solidFill>
                  <a:srgbClr val="00B050"/>
                </a:solidFill>
                <a:effectLst/>
                <a:latin typeface="Rockwell" charset="0"/>
                <a:ea typeface="ＭＳ Ｐゴシック" charset="0"/>
                <a:cs typeface="ＭＳ Ｐゴシック" charset="0"/>
              </a:rPr>
              <a:t>Segmentation Approaches</a:t>
            </a:r>
            <a:endParaRPr lang="en-US" b="1" u="sng" dirty="0">
              <a:ln>
                <a:noFill/>
              </a:ln>
              <a:solidFill>
                <a:srgbClr val="00B050"/>
              </a:solidFill>
              <a:effectLst/>
              <a:latin typeface="Rockwell" charset="0"/>
              <a:ea typeface="ＭＳ Ｐゴシック" charset="0"/>
              <a:cs typeface="ＭＳ Ｐゴシック" charset="0"/>
            </a:endParaRPr>
          </a:p>
        </p:txBody>
      </p:sp>
    </p:spTree>
    <p:extLst>
      <p:ext uri="{BB962C8B-B14F-4D97-AF65-F5344CB8AC3E}">
        <p14:creationId xmlns:p14="http://schemas.microsoft.com/office/powerpoint/2010/main" val="1789122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869576"/>
            <a:ext cx="7693029" cy="5106837"/>
          </a:xfrm>
        </p:spPr>
        <p:txBody>
          <a:bodyPr/>
          <a:lstStyle/>
          <a:p>
            <a:r>
              <a:rPr lang="en-US" smtClean="0"/>
              <a:t>Occurs when a company creates an entirely unique product or marketing program for each customer in the target segment.</a:t>
            </a:r>
          </a:p>
          <a:p>
            <a:pPr>
              <a:buNone/>
            </a:pPr>
            <a:endParaRPr lang="en-US" smtClean="0"/>
          </a:p>
          <a:p>
            <a:r>
              <a:rPr lang="en-US" smtClean="0"/>
              <a:t>Historically, one-to-one marketing has been used less often in consumer markets. However, it is common in luxury and custom-made products, as well as in services.</a:t>
            </a:r>
          </a:p>
          <a:p>
            <a:pPr>
              <a:buNone/>
            </a:pPr>
            <a:endParaRPr lang="en-US" smtClean="0"/>
          </a:p>
          <a:p>
            <a:r>
              <a:rPr lang="en-US" smtClean="0"/>
              <a:t>One-to-one marketing has grown rapidly in electronic commerce where customers can be targeted very precisely.</a:t>
            </a:r>
          </a:p>
          <a:p>
            <a:pPr>
              <a:buNone/>
            </a:pPr>
            <a:endParaRPr lang="en-US"/>
          </a:p>
        </p:txBody>
      </p:sp>
      <p:sp>
        <p:nvSpPr>
          <p:cNvPr id="3" name="Title 2"/>
          <p:cNvSpPr>
            <a:spLocks noGrp="1"/>
          </p:cNvSpPr>
          <p:nvPr>
            <p:ph type="title"/>
          </p:nvPr>
        </p:nvSpPr>
        <p:spPr>
          <a:xfrm>
            <a:off x="1302808" y="179388"/>
            <a:ext cx="7556500" cy="905341"/>
          </a:xfrm>
        </p:spPr>
        <p:txBody>
          <a:bodyPr/>
          <a:lstStyle/>
          <a:p>
            <a:r>
              <a:rPr lang="en-US" b="1" smtClean="0">
                <a:effectLst/>
              </a:rPr>
              <a:t>1- One-to-One Marketing</a:t>
            </a:r>
            <a:endParaRPr lang="en-US" b="1">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Mass customization refers to providing unique products and solutions to individual customers on a mass scale.</a:t>
            </a:r>
          </a:p>
          <a:p>
            <a:pPr>
              <a:buNone/>
            </a:pPr>
            <a:endParaRPr lang="en-US" smtClean="0"/>
          </a:p>
          <a:p>
            <a:r>
              <a:rPr lang="en-US" smtClean="0"/>
              <a:t>Along with the Internet, advances in supply chain management have allowed companies to customize products in ways that are both cost effective and practical.</a:t>
            </a:r>
          </a:p>
          <a:p>
            <a:endParaRPr lang="en-US"/>
          </a:p>
        </p:txBody>
      </p:sp>
      <p:sp>
        <p:nvSpPr>
          <p:cNvPr id="3" name="Title 2"/>
          <p:cNvSpPr>
            <a:spLocks noGrp="1"/>
          </p:cNvSpPr>
          <p:nvPr>
            <p:ph type="title"/>
          </p:nvPr>
        </p:nvSpPr>
        <p:spPr/>
        <p:txBody>
          <a:bodyPr/>
          <a:lstStyle/>
          <a:p>
            <a:r>
              <a:rPr lang="en-US" b="1" smtClean="0">
                <a:effectLst/>
              </a:rPr>
              <a:t>2-Mass Customization</a:t>
            </a:r>
            <a:endParaRPr lang="en-US" b="1">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ontent Placeholder 4"/>
          <p:cNvSpPr>
            <a:spLocks noGrp="1"/>
          </p:cNvSpPr>
          <p:nvPr>
            <p:ph idx="1"/>
          </p:nvPr>
        </p:nvSpPr>
        <p:spPr>
          <a:xfrm>
            <a:off x="1311274" y="923365"/>
            <a:ext cx="7693029" cy="5569799"/>
          </a:xfrm>
        </p:spPr>
        <p:txBody>
          <a:bodyPr/>
          <a:lstStyle/>
          <a:p>
            <a:pPr eaLnBrk="1" hangingPunct="1"/>
            <a:r>
              <a:rPr lang="en-US" smtClean="0"/>
              <a:t>Whether the firm aims for the entire market or smaller market segments, the goal of marketing strategy is :</a:t>
            </a:r>
          </a:p>
          <a:p>
            <a:pPr eaLnBrk="1" hangingPunct="1">
              <a:buNone/>
            </a:pPr>
            <a:r>
              <a:rPr lang="en-US" smtClean="0"/>
              <a:t>1- To identify specific customer needs, and then design a marketing program that can satisfy those needs. </a:t>
            </a:r>
          </a:p>
          <a:p>
            <a:pPr eaLnBrk="1" hangingPunct="1">
              <a:buNone/>
            </a:pPr>
            <a:r>
              <a:rPr lang="en-US" smtClean="0"/>
              <a:t>2-To do this effectively, the firm must have a comprehensive understanding of its current and potential customers, including their motivations, behaviors, needs, and wants.</a:t>
            </a:r>
            <a:endParaRPr lang="en-US" dirty="0">
              <a:ln>
                <a:noFill/>
              </a:ln>
              <a:latin typeface="Rockwell" charset="0"/>
              <a:ea typeface="ＭＳ Ｐゴシック" charset="0"/>
              <a:cs typeface="ＭＳ Ｐゴシック" charset="0"/>
            </a:endParaRPr>
          </a:p>
          <a:p>
            <a:pPr eaLnBrk="1" hangingPunct="1"/>
            <a:r>
              <a:rPr lang="en-US" smtClean="0">
                <a:ln>
                  <a:noFill/>
                </a:ln>
                <a:latin typeface="Rockwell" charset="0"/>
                <a:ea typeface="ＭＳ Ｐゴシック" charset="0"/>
                <a:cs typeface="ＭＳ Ｐゴシック" charset="0"/>
              </a:rPr>
              <a:t>Today, market segmentation is critical </a:t>
            </a:r>
            <a:r>
              <a:rPr lang="en-US" dirty="0">
                <a:ln>
                  <a:noFill/>
                </a:ln>
                <a:latin typeface="Rockwell" charset="0"/>
                <a:ea typeface="ＭＳ Ｐゴシック" charset="0"/>
                <a:cs typeface="ＭＳ Ｐゴシック" charset="0"/>
              </a:rPr>
              <a:t>to the success of most firms and has helped improve our standard of living.</a:t>
            </a:r>
          </a:p>
        </p:txBody>
      </p:sp>
      <p:sp>
        <p:nvSpPr>
          <p:cNvPr id="2" name="Title 1"/>
          <p:cNvSpPr>
            <a:spLocks noGrp="1"/>
          </p:cNvSpPr>
          <p:nvPr>
            <p:ph type="title"/>
          </p:nvPr>
        </p:nvSpPr>
        <p:spPr/>
        <p:txBody>
          <a:bodyPr>
            <a:noAutofit/>
          </a:bodyPr>
          <a:lstStyle/>
          <a:p>
            <a:pPr eaLnBrk="1" hangingPunct="1"/>
            <a:r>
              <a:rPr lang="en-US" b="1" dirty="0">
                <a:ln>
                  <a:noFill/>
                </a:ln>
                <a:solidFill>
                  <a:srgbClr val="FF0000"/>
                </a:solidFill>
                <a:latin typeface="Rockwell" charset="0"/>
                <a:ea typeface="ＭＳ Ｐゴシック" charset="0"/>
                <a:cs typeface="ＭＳ Ｐゴシック" charset="0"/>
              </a:rPr>
              <a:t>Segmentation and Target Marketing</a:t>
            </a:r>
          </a:p>
        </p:txBody>
      </p:sp>
    </p:spTree>
    <p:extLst>
      <p:ext uri="{BB962C8B-B14F-4D97-AF65-F5344CB8AC3E}">
        <p14:creationId xmlns:p14="http://schemas.microsoft.com/office/powerpoint/2010/main" val="397486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726141"/>
            <a:ext cx="7693029" cy="5250273"/>
          </a:xfrm>
        </p:spPr>
        <p:txBody>
          <a:bodyPr/>
          <a:lstStyle/>
          <a:p>
            <a:r>
              <a:rPr lang="en-US" smtClean="0"/>
              <a:t>Permission marketing occurs when customers choose to become part of a firm's market segment by giving companies permission to specifically target them in their marketing efforts.</a:t>
            </a:r>
          </a:p>
          <a:p>
            <a:pPr>
              <a:buNone/>
            </a:pPr>
            <a:endParaRPr lang="en-US" smtClean="0"/>
          </a:p>
          <a:p>
            <a:r>
              <a:rPr lang="en-US" smtClean="0"/>
              <a:t>The most common tool used in permission marketing is the opt-in e-mail list, where customers permit a firm—or a third-party partner of the firm—to send periodic e-mail about goods and services.</a:t>
            </a:r>
          </a:p>
          <a:p>
            <a:pPr>
              <a:buNone/>
            </a:pPr>
            <a:endParaRPr lang="en-US" smtClean="0"/>
          </a:p>
          <a:p>
            <a:r>
              <a:rPr lang="en-US" smtClean="0"/>
              <a:t>Permission marketing has a major advantage: Customers who opt-in have already shown interest in the products offered by the firm.</a:t>
            </a:r>
          </a:p>
          <a:p>
            <a:endParaRPr lang="en-US"/>
          </a:p>
        </p:txBody>
      </p:sp>
      <p:sp>
        <p:nvSpPr>
          <p:cNvPr id="3" name="Title 2"/>
          <p:cNvSpPr>
            <a:spLocks noGrp="1"/>
          </p:cNvSpPr>
          <p:nvPr>
            <p:ph type="title"/>
          </p:nvPr>
        </p:nvSpPr>
        <p:spPr/>
        <p:txBody>
          <a:bodyPr/>
          <a:lstStyle/>
          <a:p>
            <a:r>
              <a:rPr lang="en-US" b="1" smtClean="0">
                <a:effectLst/>
              </a:rPr>
              <a:t>3-Permission Marketing</a:t>
            </a:r>
            <a:endParaRPr lang="en-US" b="1">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04046"/>
            <a:ext cx="7693029" cy="4972367"/>
          </a:xfrm>
        </p:spPr>
        <p:txBody>
          <a:bodyPr/>
          <a:lstStyle/>
          <a:p>
            <a:r>
              <a:rPr lang="en-US" b="1" smtClean="0">
                <a:solidFill>
                  <a:srgbClr val="7030A0"/>
                </a:solidFill>
              </a:rPr>
              <a:t>Identifiable and Measurable</a:t>
            </a:r>
            <a:r>
              <a:rPr lang="en-US" smtClean="0"/>
              <a:t>—The characteristics of the segment's members must be easily identifiable.</a:t>
            </a:r>
          </a:p>
          <a:p>
            <a:pPr>
              <a:buNone/>
            </a:pPr>
            <a:endParaRPr lang="en-US" smtClean="0"/>
          </a:p>
          <a:p>
            <a:r>
              <a:rPr lang="en-US" b="1" smtClean="0">
                <a:solidFill>
                  <a:srgbClr val="7030A0"/>
                </a:solidFill>
              </a:rPr>
              <a:t>Substantial</a:t>
            </a:r>
            <a:r>
              <a:rPr lang="en-US" smtClean="0"/>
              <a:t>—The segment must be large and profitable enough to make it worthwhile for the firm.</a:t>
            </a:r>
          </a:p>
          <a:p>
            <a:pPr>
              <a:buNone/>
            </a:pPr>
            <a:endParaRPr lang="en-US" smtClean="0"/>
          </a:p>
          <a:p>
            <a:r>
              <a:rPr lang="en-US" b="1" smtClean="0">
                <a:solidFill>
                  <a:srgbClr val="7030A0"/>
                </a:solidFill>
              </a:rPr>
              <a:t>Accessible</a:t>
            </a:r>
            <a:r>
              <a:rPr lang="en-US" smtClean="0"/>
              <a:t>—The segment must be accessible in terms of communication and distribution.</a:t>
            </a:r>
          </a:p>
          <a:p>
            <a:endParaRPr lang="en-US" smtClean="0"/>
          </a:p>
          <a:p>
            <a:endParaRPr lang="en-US"/>
          </a:p>
        </p:txBody>
      </p:sp>
      <p:sp>
        <p:nvSpPr>
          <p:cNvPr id="3" name="Title 2"/>
          <p:cNvSpPr>
            <a:spLocks noGrp="1"/>
          </p:cNvSpPr>
          <p:nvPr>
            <p:ph type="title"/>
          </p:nvPr>
        </p:nvSpPr>
        <p:spPr>
          <a:xfrm>
            <a:off x="1302808" y="197223"/>
            <a:ext cx="7556500" cy="537883"/>
          </a:xfrm>
        </p:spPr>
        <p:txBody>
          <a:bodyPr/>
          <a:lstStyle/>
          <a:p>
            <a:r>
              <a:rPr lang="en-US" b="1" u="sng" smtClean="0">
                <a:solidFill>
                  <a:srgbClr val="00B050"/>
                </a:solidFill>
                <a:effectLst/>
              </a:rPr>
              <a:t>Criteria for Successful Segmentation</a:t>
            </a:r>
            <a:endParaRPr lang="en-US" b="1" u="sng">
              <a:solidFill>
                <a:srgbClr val="00B050"/>
              </a:solidFill>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403412"/>
            <a:ext cx="7693029" cy="5573001"/>
          </a:xfrm>
        </p:spPr>
        <p:txBody>
          <a:bodyPr/>
          <a:lstStyle/>
          <a:p>
            <a:r>
              <a:rPr lang="en-US" b="1" smtClean="0">
                <a:solidFill>
                  <a:srgbClr val="7030A0"/>
                </a:solidFill>
              </a:rPr>
              <a:t>Responsive</a:t>
            </a:r>
            <a:r>
              <a:rPr lang="en-US" smtClean="0"/>
              <a:t>—The segment must respond to the firm's marketing efforts, including changes to the marketing program over time.</a:t>
            </a:r>
          </a:p>
          <a:p>
            <a:pPr>
              <a:buNone/>
            </a:pPr>
            <a:endParaRPr lang="en-US" smtClean="0"/>
          </a:p>
          <a:p>
            <a:r>
              <a:rPr lang="en-US" b="1" smtClean="0">
                <a:solidFill>
                  <a:srgbClr val="7030A0"/>
                </a:solidFill>
              </a:rPr>
              <a:t>Viable and Sustainable</a:t>
            </a:r>
            <a:r>
              <a:rPr lang="en-US" smtClean="0"/>
              <a:t>—The segment must meet the basic criteria for exchange, including being ready, willing, and able to conduct business with the firm.</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a:bodyPr>
          <a:lstStyle/>
          <a:p>
            <a:pPr eaLnBrk="1" hangingPunct="1">
              <a:lnSpc>
                <a:spcPct val="90000"/>
              </a:lnSpc>
            </a:pPr>
            <a:endParaRPr lang="en-US" sz="1800" dirty="0" smtClean="0">
              <a:ln>
                <a:noFill/>
              </a:ln>
              <a:latin typeface="Rockwell" charset="0"/>
              <a:ea typeface="ＭＳ Ｐゴシック" charset="0"/>
              <a:cs typeface="ＭＳ Ｐゴシック" charset="0"/>
            </a:endParaRPr>
          </a:p>
          <a:p>
            <a:pPr eaLnBrk="1" hangingPunct="1"/>
            <a:r>
              <a:rPr lang="en-US" dirty="0" smtClean="0">
                <a:ln>
                  <a:noFill/>
                </a:ln>
                <a:latin typeface="Rockwell" charset="0"/>
                <a:ea typeface="ＭＳ Ｐゴシック" charset="0"/>
                <a:cs typeface="ＭＳ Ｐゴシック" charset="0"/>
              </a:rPr>
              <a:t>Segmenting </a:t>
            </a:r>
            <a:r>
              <a:rPr lang="en-US" dirty="0">
                <a:ln>
                  <a:noFill/>
                </a:ln>
                <a:latin typeface="Rockwell" charset="0"/>
                <a:ea typeface="ＭＳ Ｐゴシック" charset="0"/>
                <a:cs typeface="ＭＳ Ｐゴシック" charset="0"/>
              </a:rPr>
              <a:t>Consumer Markets (see Exhibit </a:t>
            </a:r>
            <a:r>
              <a:rPr lang="en-US" dirty="0" smtClean="0">
                <a:ln>
                  <a:noFill/>
                </a:ln>
                <a:latin typeface="Rockwell" charset="0"/>
                <a:ea typeface="ＭＳ Ｐゴシック" charset="0"/>
                <a:cs typeface="ＭＳ Ｐゴシック" charset="0"/>
              </a:rPr>
              <a:t>5.3</a:t>
            </a:r>
            <a:r>
              <a:rPr lang="en-US" dirty="0">
                <a:ln>
                  <a:noFill/>
                </a:ln>
                <a:latin typeface="Rockwell" charset="0"/>
                <a:ea typeface="ＭＳ Ｐゴシック" charset="0"/>
                <a:cs typeface="ＭＳ Ｐゴシック" charset="0"/>
              </a:rPr>
              <a:t>)</a:t>
            </a:r>
          </a:p>
          <a:p>
            <a:pPr lvl="1" eaLnBrk="1" hangingPunct="1"/>
            <a:r>
              <a:rPr lang="en-US" dirty="0">
                <a:ln>
                  <a:noFill/>
                </a:ln>
                <a:latin typeface="Rockwell" charset="0"/>
                <a:ea typeface="ＭＳ Ｐゴシック" charset="0"/>
              </a:rPr>
              <a:t>Behavioral segmentation</a:t>
            </a:r>
          </a:p>
          <a:p>
            <a:pPr lvl="1" eaLnBrk="1" hangingPunct="1"/>
            <a:r>
              <a:rPr lang="en-US" dirty="0">
                <a:ln>
                  <a:noFill/>
                </a:ln>
                <a:latin typeface="Rockwell" charset="0"/>
                <a:ea typeface="ＭＳ Ｐゴシック" charset="0"/>
              </a:rPr>
              <a:t>Demographic segmentation</a:t>
            </a:r>
          </a:p>
          <a:p>
            <a:pPr lvl="1" eaLnBrk="1" hangingPunct="1"/>
            <a:r>
              <a:rPr lang="en-US" dirty="0">
                <a:ln>
                  <a:noFill/>
                </a:ln>
                <a:latin typeface="Rockwell" charset="0"/>
                <a:ea typeface="ＭＳ Ｐゴシック" charset="0"/>
              </a:rPr>
              <a:t>Psychographic segmentation</a:t>
            </a:r>
          </a:p>
          <a:p>
            <a:pPr lvl="1" eaLnBrk="1" hangingPunct="1"/>
            <a:r>
              <a:rPr lang="en-US" dirty="0" smtClean="0">
                <a:ln>
                  <a:noFill/>
                </a:ln>
                <a:latin typeface="Rockwell" charset="0"/>
                <a:ea typeface="ＭＳ Ｐゴシック" charset="0"/>
              </a:rPr>
              <a:t>Geographic segmentation</a:t>
            </a:r>
            <a:endParaRPr lang="en-US" dirty="0">
              <a:ln>
                <a:noFill/>
              </a:ln>
              <a:latin typeface="Rockwell" charset="0"/>
              <a:ea typeface="ＭＳ Ｐゴシック" charset="0"/>
            </a:endParaRPr>
          </a:p>
          <a:p>
            <a:pPr eaLnBrk="1" hangingPunct="1"/>
            <a:r>
              <a:rPr lang="en-US" dirty="0">
                <a:ln>
                  <a:noFill/>
                </a:ln>
                <a:latin typeface="Rockwell" charset="0"/>
                <a:ea typeface="ＭＳ Ｐゴシック" charset="0"/>
                <a:cs typeface="ＭＳ Ｐゴシック" charset="0"/>
              </a:rPr>
              <a:t>Segmenting Business Markets</a:t>
            </a:r>
          </a:p>
          <a:p>
            <a:pPr lvl="1" eaLnBrk="1" hangingPunct="1"/>
            <a:r>
              <a:rPr lang="en-US" dirty="0">
                <a:ln>
                  <a:noFill/>
                </a:ln>
                <a:latin typeface="Rockwell" charset="0"/>
                <a:ea typeface="ＭＳ Ｐゴシック" charset="0"/>
              </a:rPr>
              <a:t>Type of organization</a:t>
            </a:r>
          </a:p>
          <a:p>
            <a:pPr lvl="1" eaLnBrk="1" hangingPunct="1"/>
            <a:r>
              <a:rPr lang="en-US" dirty="0">
                <a:ln>
                  <a:noFill/>
                </a:ln>
                <a:latin typeface="Rockwell" charset="0"/>
                <a:ea typeface="ＭＳ Ｐゴシック" charset="0"/>
              </a:rPr>
              <a:t>Organizational characteristics</a:t>
            </a:r>
          </a:p>
          <a:p>
            <a:pPr lvl="1" eaLnBrk="1" hangingPunct="1"/>
            <a:r>
              <a:rPr lang="en-US" dirty="0">
                <a:ln>
                  <a:noFill/>
                </a:ln>
                <a:latin typeface="Rockwell" charset="0"/>
                <a:ea typeface="ＭＳ Ｐゴシック" charset="0"/>
              </a:rPr>
              <a:t>Benefits sought or buying process</a:t>
            </a:r>
          </a:p>
          <a:p>
            <a:pPr lvl="1" eaLnBrk="1" hangingPunct="1"/>
            <a:r>
              <a:rPr lang="en-US" dirty="0">
                <a:ln>
                  <a:noFill/>
                </a:ln>
                <a:latin typeface="Rockwell" charset="0"/>
                <a:ea typeface="ＭＳ Ｐゴシック" charset="0"/>
              </a:rPr>
              <a:t>Personal and psychological characteristics</a:t>
            </a:r>
          </a:p>
          <a:p>
            <a:pPr lvl="1" eaLnBrk="1" hangingPunct="1"/>
            <a:r>
              <a:rPr lang="en-US" dirty="0">
                <a:ln>
                  <a:noFill/>
                </a:ln>
                <a:latin typeface="Rockwell" charset="0"/>
                <a:ea typeface="ＭＳ Ｐゴシック" charset="0"/>
              </a:rPr>
              <a:t>Relationship </a:t>
            </a:r>
            <a:r>
              <a:rPr lang="en-US" dirty="0" smtClean="0">
                <a:ln>
                  <a:noFill/>
                </a:ln>
                <a:latin typeface="Rockwell" charset="0"/>
                <a:ea typeface="ＭＳ Ｐゴシック" charset="0"/>
              </a:rPr>
              <a:t>intensity</a:t>
            </a:r>
            <a:endParaRPr lang="en-US" dirty="0">
              <a:ln>
                <a:noFill/>
              </a:ln>
              <a:latin typeface="Rockwell" charset="0"/>
              <a:ea typeface="ＭＳ Ｐゴシック" charset="0"/>
            </a:endParaRPr>
          </a:p>
        </p:txBody>
      </p:sp>
      <p:sp>
        <p:nvSpPr>
          <p:cNvPr id="2" name="Title 1"/>
          <p:cNvSpPr>
            <a:spLocks noGrp="1"/>
          </p:cNvSpPr>
          <p:nvPr>
            <p:ph type="title"/>
          </p:nvPr>
        </p:nvSpPr>
        <p:spPr/>
        <p:txBody>
          <a:bodyPr>
            <a:noAutofit/>
          </a:bodyPr>
          <a:lstStyle/>
          <a:p>
            <a:pPr eaLnBrk="1" hangingPunct="1"/>
            <a:r>
              <a:rPr lang="en-US" smtClean="0">
                <a:ln>
                  <a:noFill/>
                </a:ln>
                <a:latin typeface="Rockwell" charset="0"/>
                <a:ea typeface="ＭＳ Ｐゴシック" charset="0"/>
                <a:cs typeface="ＭＳ Ｐゴシック" charset="0"/>
              </a:rPr>
              <a:t/>
            </a:r>
            <a:br>
              <a:rPr lang="en-US" smtClean="0">
                <a:ln>
                  <a:noFill/>
                </a:ln>
                <a:latin typeface="Rockwell" charset="0"/>
                <a:ea typeface="ＭＳ Ｐゴシック" charset="0"/>
                <a:cs typeface="ＭＳ Ｐゴシック" charset="0"/>
              </a:rPr>
            </a:br>
            <a:r>
              <a:rPr lang="en-US" smtClean="0">
                <a:ln>
                  <a:noFill/>
                </a:ln>
                <a:latin typeface="Rockwell" charset="0"/>
                <a:ea typeface="ＭＳ Ｐゴシック" charset="0"/>
                <a:cs typeface="ＭＳ Ｐゴシック" charset="0"/>
              </a:rPr>
              <a:t>Market </a:t>
            </a:r>
            <a:r>
              <a:rPr lang="en-US" dirty="0">
                <a:ln>
                  <a:noFill/>
                </a:ln>
                <a:latin typeface="Rockwell" charset="0"/>
                <a:ea typeface="ＭＳ Ｐゴシック" charset="0"/>
                <a:cs typeface="ＭＳ Ｐゴシック" charset="0"/>
              </a:rPr>
              <a:t>Segmentation in Consumer and Business Markets</a:t>
            </a:r>
          </a:p>
        </p:txBody>
      </p:sp>
    </p:spTree>
    <p:extLst>
      <p:ext uri="{BB962C8B-B14F-4D97-AF65-F5344CB8AC3E}">
        <p14:creationId xmlns:p14="http://schemas.microsoft.com/office/powerpoint/2010/main" val="3835618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2808" y="1084729"/>
            <a:ext cx="7701495" cy="4891684"/>
          </a:xfrm>
        </p:spPr>
        <p:txBody>
          <a:bodyPr/>
          <a:lstStyle/>
          <a:p>
            <a:pPr>
              <a:buFont typeface="Wingdings" pitchFamily="2" charset="2"/>
              <a:buChar char="§"/>
            </a:pPr>
            <a:r>
              <a:rPr lang="en-US" smtClean="0">
                <a:ln>
                  <a:noFill/>
                </a:ln>
                <a:latin typeface="Rockwell" charset="0"/>
                <a:ea typeface="ＭＳ Ｐゴシック" charset="0"/>
                <a:cs typeface="ＭＳ Ｐゴシック" charset="0"/>
              </a:rPr>
              <a:t>Involves selecting the most relevant characteristics to identify and define the target market or markets.</a:t>
            </a:r>
          </a:p>
          <a:p>
            <a:pPr>
              <a:buFont typeface="Wingdings" pitchFamily="2" charset="2"/>
              <a:buChar char="§"/>
            </a:pPr>
            <a:endParaRPr lang="en-US" smtClean="0"/>
          </a:p>
          <a:p>
            <a:pPr>
              <a:buFont typeface="Wingdings" pitchFamily="2" charset="2"/>
              <a:buChar char="§"/>
            </a:pPr>
            <a:r>
              <a:rPr lang="en-US" smtClean="0"/>
              <a:t>Many of the variable,including demographics, lifestyles,product usage,or firm size, derive from the situation analysis section of the marketing plan.</a:t>
            </a:r>
          </a:p>
          <a:p>
            <a:pPr>
              <a:buFont typeface="Wingdings" pitchFamily="2" charset="2"/>
              <a:buChar char="§"/>
            </a:pPr>
            <a:r>
              <a:rPr lang="en-US" smtClean="0"/>
              <a:t>The target market and the marketing program are interdependent, and changes in one typically require changes in the other.</a:t>
            </a:r>
          </a:p>
          <a:p>
            <a:pPr>
              <a:buFont typeface="Wingdings" pitchFamily="2" charset="2"/>
              <a:buChar char="§"/>
            </a:pPr>
            <a:endParaRPr lang="en-US" smtClean="0"/>
          </a:p>
          <a:p>
            <a:pPr>
              <a:buFont typeface="Wingdings" pitchFamily="2" charset="2"/>
              <a:buChar char="§"/>
            </a:pPr>
            <a:endParaRPr lang="en-US" smtClean="0"/>
          </a:p>
          <a:p>
            <a:pPr>
              <a:buFont typeface="Wingdings" pitchFamily="2" charset="2"/>
              <a:buChar char="§"/>
            </a:pPr>
            <a:endParaRPr lang="en-US"/>
          </a:p>
        </p:txBody>
      </p:sp>
      <p:sp>
        <p:nvSpPr>
          <p:cNvPr id="3" name="Title 2"/>
          <p:cNvSpPr>
            <a:spLocks noGrp="1"/>
          </p:cNvSpPr>
          <p:nvPr>
            <p:ph type="title"/>
          </p:nvPr>
        </p:nvSpPr>
        <p:spPr/>
        <p:txBody>
          <a:bodyPr/>
          <a:lstStyle/>
          <a:p>
            <a:pPr algn="ctr"/>
            <a:r>
              <a:rPr lang="en-US" b="1" smtClean="0">
                <a:ln>
                  <a:noFill/>
                </a:ln>
                <a:solidFill>
                  <a:srgbClr val="FF0000"/>
                </a:solidFill>
                <a:effectLst/>
                <a:latin typeface="Rockwell" charset="0"/>
                <a:ea typeface="ＭＳ Ｐゴシック" charset="0"/>
                <a:cs typeface="ＭＳ Ｐゴシック" charset="0"/>
              </a:rPr>
              <a:t>Identifying Market Segments</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3342" y="833718"/>
            <a:ext cx="7820962" cy="5142695"/>
          </a:xfrm>
        </p:spPr>
        <p:txBody>
          <a:bodyPr/>
          <a:lstStyle/>
          <a:p>
            <a:r>
              <a:rPr lang="en-US" smtClean="0"/>
              <a:t>We can look more closely at segementation in consumer markets by examining the different factors that can be used to divde these markets into homegeneous groupings.</a:t>
            </a:r>
          </a:p>
          <a:p>
            <a:endParaRPr lang="en-US" smtClean="0"/>
          </a:p>
          <a:p>
            <a:r>
              <a:rPr lang="en-US" b="1" smtClean="0"/>
              <a:t>These  factors fall into one of four general categories:</a:t>
            </a:r>
          </a:p>
          <a:p>
            <a:pPr lvl="1" eaLnBrk="1" hangingPunct="1">
              <a:buNone/>
            </a:pPr>
            <a:r>
              <a:rPr lang="en-US" smtClean="0">
                <a:ln>
                  <a:noFill/>
                </a:ln>
                <a:latin typeface="Rockwell" charset="0"/>
                <a:ea typeface="ＭＳ Ｐゴシック" charset="0"/>
              </a:rPr>
              <a:t>1-Behavioral segmentation</a:t>
            </a:r>
          </a:p>
          <a:p>
            <a:pPr lvl="1" eaLnBrk="1" hangingPunct="1">
              <a:buNone/>
            </a:pPr>
            <a:r>
              <a:rPr lang="en-US" smtClean="0">
                <a:ln>
                  <a:noFill/>
                </a:ln>
                <a:latin typeface="Rockwell" charset="0"/>
                <a:ea typeface="ＭＳ Ｐゴシック" charset="0"/>
              </a:rPr>
              <a:t>2-Demographic segmentation</a:t>
            </a:r>
          </a:p>
          <a:p>
            <a:pPr lvl="1" eaLnBrk="1" hangingPunct="1">
              <a:buNone/>
            </a:pPr>
            <a:r>
              <a:rPr lang="en-US" smtClean="0">
                <a:ln>
                  <a:noFill/>
                </a:ln>
                <a:latin typeface="Rockwell" charset="0"/>
                <a:ea typeface="ＭＳ Ｐゴシック" charset="0"/>
              </a:rPr>
              <a:t>3-Psychographic segmentation</a:t>
            </a:r>
          </a:p>
          <a:p>
            <a:pPr lvl="1" eaLnBrk="1" hangingPunct="1">
              <a:buNone/>
            </a:pPr>
            <a:r>
              <a:rPr lang="en-US" smtClean="0">
                <a:ln>
                  <a:noFill/>
                </a:ln>
                <a:latin typeface="Rockwell" charset="0"/>
                <a:ea typeface="ＭＳ Ｐゴシック" charset="0"/>
              </a:rPr>
              <a:t>4-Geographic segmentation</a:t>
            </a:r>
          </a:p>
          <a:p>
            <a:pPr>
              <a:buNone/>
            </a:pPr>
            <a:endParaRPr lang="en-US" b="1"/>
          </a:p>
        </p:txBody>
      </p:sp>
      <p:sp>
        <p:nvSpPr>
          <p:cNvPr id="3" name="Title 2"/>
          <p:cNvSpPr>
            <a:spLocks noGrp="1"/>
          </p:cNvSpPr>
          <p:nvPr>
            <p:ph type="title"/>
          </p:nvPr>
        </p:nvSpPr>
        <p:spPr>
          <a:xfrm>
            <a:off x="1302808" y="179388"/>
            <a:ext cx="7556500" cy="654330"/>
          </a:xfrm>
        </p:spPr>
        <p:txBody>
          <a:bodyPr/>
          <a:lstStyle/>
          <a:p>
            <a:pPr algn="ctr"/>
            <a:r>
              <a:rPr lang="en-US" b="1" u="sng" smtClean="0">
                <a:ln>
                  <a:noFill/>
                </a:ln>
                <a:solidFill>
                  <a:srgbClr val="00B050"/>
                </a:solidFill>
                <a:effectLst/>
                <a:latin typeface="Rockwell" charset="0"/>
                <a:ea typeface="ＭＳ Ｐゴシック" charset="0"/>
                <a:cs typeface="ＭＳ Ｐゴシック" charset="0"/>
              </a:rPr>
              <a:t>Segmenting Consumer Markets</a:t>
            </a:r>
            <a:endParaRPr lang="en-US" b="1" u="sng">
              <a:solidFill>
                <a:srgbClr val="00B050"/>
              </a:soli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32330"/>
            <a:ext cx="7693029" cy="5044084"/>
          </a:xfrm>
        </p:spPr>
        <p:txBody>
          <a:bodyPr/>
          <a:lstStyle/>
          <a:p>
            <a:r>
              <a:rPr lang="en-US" smtClean="0"/>
              <a:t>Behavioral segmentation is the most powerful approach because it uses actual consumer behavior or product usage to make distinctions among market segments.</a:t>
            </a:r>
          </a:p>
          <a:p>
            <a:pPr>
              <a:buNone/>
            </a:pPr>
            <a:endParaRPr lang="en-US" smtClean="0"/>
          </a:p>
          <a:p>
            <a:r>
              <a:rPr lang="en-US" smtClean="0"/>
              <a:t>Behavioral segmentation, unlike other types of consumer segmentation, is most closely associated with consumer needs. [Exhibit 5.4]</a:t>
            </a:r>
          </a:p>
          <a:p>
            <a:pPr>
              <a:buNone/>
            </a:pPr>
            <a:endParaRPr lang="en-US" smtClean="0"/>
          </a:p>
          <a:p>
            <a:r>
              <a:rPr lang="en-US" smtClean="0"/>
              <a:t>The key to successful behavioral segmentation is to clearly understand the basic needs and benefits sought by different consumer groups.</a:t>
            </a:r>
          </a:p>
          <a:p>
            <a:endParaRPr lang="en-US"/>
          </a:p>
        </p:txBody>
      </p:sp>
      <p:sp>
        <p:nvSpPr>
          <p:cNvPr id="3" name="Title 2"/>
          <p:cNvSpPr>
            <a:spLocks noGrp="1"/>
          </p:cNvSpPr>
          <p:nvPr>
            <p:ph type="title"/>
          </p:nvPr>
        </p:nvSpPr>
        <p:spPr>
          <a:xfrm>
            <a:off x="1302808" y="179388"/>
            <a:ext cx="7556500" cy="752941"/>
          </a:xfrm>
        </p:spPr>
        <p:txBody>
          <a:bodyPr/>
          <a:lstStyle/>
          <a:p>
            <a:pPr lvl="1"/>
            <a:r>
              <a:rPr lang="en-US" b="1" smtClean="0">
                <a:solidFill>
                  <a:srgbClr val="7030A0"/>
                </a:solidFill>
                <a:ea typeface="ＭＳ Ｐゴシック" charset="0"/>
              </a:rPr>
              <a:t>1-Behavioral segmentation</a:t>
            </a:r>
            <a:r>
              <a:rPr lang="en-US" smtClean="0">
                <a:ea typeface="ＭＳ Ｐゴシック" charset="0"/>
              </a:rPr>
              <a:t/>
            </a:r>
            <a:br>
              <a:rPr lang="en-US" smtClean="0">
                <a:ea typeface="ＭＳ Ｐゴシック" charset="0"/>
              </a:rPr>
            </a:b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32330"/>
            <a:ext cx="7693029" cy="5044084"/>
          </a:xfrm>
        </p:spPr>
        <p:txBody>
          <a:bodyPr/>
          <a:lstStyle/>
          <a:p>
            <a:r>
              <a:rPr lang="en-US" smtClean="0"/>
              <a:t>Demographic segmentation divides markets into segments using demographic factors such as gender, age, income, and education.</a:t>
            </a:r>
          </a:p>
          <a:p>
            <a:pPr>
              <a:buNone/>
            </a:pPr>
            <a:endParaRPr lang="en-US" smtClean="0"/>
          </a:p>
          <a:p>
            <a:r>
              <a:rPr lang="en-US" smtClean="0"/>
              <a:t>Demographic segmentation tends to be the most widely used basis for segmenting consumer markets because demographic information is widely available and relatively easy to measure.</a:t>
            </a:r>
          </a:p>
          <a:p>
            <a:pPr>
              <a:buNone/>
            </a:pPr>
            <a:endParaRPr lang="en-US" smtClean="0"/>
          </a:p>
          <a:p>
            <a:r>
              <a:rPr lang="en-US" smtClean="0"/>
              <a:t>Demographic segmentation becomes less useful when the firm has a strong interest in understanding the motives or values that drive buying behavior.</a:t>
            </a:r>
          </a:p>
          <a:p>
            <a:endParaRPr lang="en-US"/>
          </a:p>
        </p:txBody>
      </p:sp>
      <p:sp>
        <p:nvSpPr>
          <p:cNvPr id="3" name="Title 2"/>
          <p:cNvSpPr>
            <a:spLocks noGrp="1"/>
          </p:cNvSpPr>
          <p:nvPr>
            <p:ph type="title"/>
          </p:nvPr>
        </p:nvSpPr>
        <p:spPr>
          <a:xfrm>
            <a:off x="1302808" y="179388"/>
            <a:ext cx="7556500" cy="752941"/>
          </a:xfrm>
        </p:spPr>
        <p:txBody>
          <a:bodyPr/>
          <a:lstStyle/>
          <a:p>
            <a:pPr lvl="1"/>
            <a:r>
              <a:rPr lang="en-US" b="1" smtClean="0">
                <a:solidFill>
                  <a:srgbClr val="7030A0"/>
                </a:solidFill>
                <a:ea typeface="ＭＳ Ｐゴシック" charset="0"/>
              </a:rPr>
              <a:t>2-Demographic segmentation</a:t>
            </a:r>
            <a:r>
              <a:rPr lang="en-US" smtClean="0">
                <a:ea typeface="ＭＳ Ｐゴシック" charset="0"/>
              </a:rPr>
              <a:t/>
            </a:r>
            <a:br>
              <a:rPr lang="en-US" smtClean="0">
                <a:ea typeface="ＭＳ Ｐゴシック" charset="0"/>
              </a:rPr>
            </a:b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048870"/>
            <a:ext cx="7693029" cy="4927543"/>
          </a:xfrm>
        </p:spPr>
        <p:txBody>
          <a:bodyPr/>
          <a:lstStyle/>
          <a:p>
            <a:r>
              <a:rPr lang="en-US" sz="2000" smtClean="0"/>
              <a:t>Psychographic segmentation deals with state-of-mind issues such as motives, attitudes, opinions, values, lifestyles, interests, and personality.</a:t>
            </a:r>
          </a:p>
          <a:p>
            <a:r>
              <a:rPr lang="en-US" sz="2000" smtClean="0"/>
              <a:t>Psychographic profiles are usually combined with demographic,geographic, or behavioral segmentation to create fully developed consumer profiles.</a:t>
            </a:r>
          </a:p>
          <a:p>
            <a:r>
              <a:rPr lang="en-US" sz="2000" smtClean="0"/>
              <a:t>Psychographic segmentation is useful because it transcends purely descriptive characteristics to help explain personal motives, attitudes, emotions, and lifestyles.</a:t>
            </a:r>
          </a:p>
          <a:p>
            <a:endParaRPr lang="en-US" sz="2000"/>
          </a:p>
        </p:txBody>
      </p:sp>
      <p:sp>
        <p:nvSpPr>
          <p:cNvPr id="3" name="Title 2"/>
          <p:cNvSpPr>
            <a:spLocks noGrp="1"/>
          </p:cNvSpPr>
          <p:nvPr>
            <p:ph type="title"/>
          </p:nvPr>
        </p:nvSpPr>
        <p:spPr>
          <a:xfrm>
            <a:off x="1302808" y="403412"/>
            <a:ext cx="7556500" cy="340659"/>
          </a:xfrm>
        </p:spPr>
        <p:txBody>
          <a:bodyPr/>
          <a:lstStyle/>
          <a:p>
            <a:pPr lvl="1"/>
            <a:r>
              <a:rPr lang="en-US" b="1" smtClean="0">
                <a:solidFill>
                  <a:srgbClr val="7030A0"/>
                </a:solidFill>
                <a:ea typeface="ＭＳ Ｐゴシック" charset="0"/>
              </a:rPr>
              <a:t>3-Psychographic segmentation</a:t>
            </a:r>
            <a:r>
              <a:rPr lang="en-US" smtClean="0">
                <a:ea typeface="ＭＳ Ｐゴシック" charset="0"/>
              </a:rPr>
              <a:t/>
            </a:r>
            <a:br>
              <a:rPr lang="en-US" smtClean="0">
                <a:ea typeface="ＭＳ Ｐゴシック" charset="0"/>
              </a:rPr>
            </a:b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210234"/>
            <a:ext cx="7693029" cy="4766179"/>
          </a:xfrm>
        </p:spPr>
        <p:txBody>
          <a:bodyPr/>
          <a:lstStyle/>
          <a:p>
            <a:r>
              <a:rPr lang="en-US" smtClean="0"/>
              <a:t>Geographic characteristics often play a large part in developing market segments, especially when retailers use geography to develop trade areas.</a:t>
            </a:r>
          </a:p>
          <a:p>
            <a:pPr>
              <a:buNone/>
            </a:pPr>
            <a:endParaRPr lang="en-US" smtClean="0"/>
          </a:p>
          <a:p>
            <a:r>
              <a:rPr lang="en-US" smtClean="0"/>
              <a:t>Geographic segmentation is often most useful when combined with other segmentation variables. </a:t>
            </a:r>
          </a:p>
          <a:p>
            <a:endParaRPr lang="en-US"/>
          </a:p>
        </p:txBody>
      </p:sp>
      <p:sp>
        <p:nvSpPr>
          <p:cNvPr id="3" name="Title 2"/>
          <p:cNvSpPr>
            <a:spLocks noGrp="1"/>
          </p:cNvSpPr>
          <p:nvPr>
            <p:ph type="title"/>
          </p:nvPr>
        </p:nvSpPr>
        <p:spPr>
          <a:xfrm>
            <a:off x="1302808" y="179388"/>
            <a:ext cx="7556500" cy="752941"/>
          </a:xfrm>
        </p:spPr>
        <p:txBody>
          <a:bodyPr/>
          <a:lstStyle/>
          <a:p>
            <a:pPr lvl="1"/>
            <a:r>
              <a:rPr lang="en-US" b="1" smtClean="0">
                <a:solidFill>
                  <a:srgbClr val="7030A0"/>
                </a:solidFill>
                <a:ea typeface="ＭＳ Ｐゴシック" charset="0"/>
              </a:rPr>
              <a:t>4-Geographic segmentation</a:t>
            </a:r>
            <a:r>
              <a:rPr lang="en-US" smtClean="0">
                <a:ea typeface="ＭＳ Ｐゴシック" charset="0"/>
              </a:rPr>
              <a:t/>
            </a:r>
            <a:br>
              <a:rPr lang="en-US" smtClean="0">
                <a:ea typeface="ＭＳ Ｐゴシック" charset="0"/>
              </a:rPr>
            </a:b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22730"/>
            <a:ext cx="7693029" cy="5653684"/>
          </a:xfrm>
        </p:spPr>
        <p:txBody>
          <a:bodyPr/>
          <a:lstStyle/>
          <a:p>
            <a:pPr>
              <a:buNone/>
            </a:pPr>
            <a:r>
              <a:rPr lang="en-US" smtClean="0"/>
              <a:t>-Customers now expect firms to delve into their needs and wants,and tailor products .</a:t>
            </a:r>
          </a:p>
          <a:p>
            <a:pPr>
              <a:buNone/>
            </a:pPr>
            <a:endParaRPr lang="en-US" smtClean="0"/>
          </a:p>
          <a:p>
            <a:pPr>
              <a:buNone/>
            </a:pPr>
            <a:r>
              <a:rPr lang="en-US" smtClean="0"/>
              <a:t>-The fact makes market segmentation a vital part of marketing strategy.</a:t>
            </a:r>
          </a:p>
          <a:p>
            <a:pPr>
              <a:buNone/>
            </a:pPr>
            <a:endParaRPr lang="en-US" smtClean="0"/>
          </a:p>
          <a:p>
            <a:pPr>
              <a:buNone/>
            </a:pPr>
            <a:r>
              <a:rPr lang="en-US" smtClean="0"/>
              <a:t>-Until a firm has chosen and analyzed a target market, it cannot make effective decisions regarding other elements of the marketing strategy.</a:t>
            </a:r>
          </a:p>
          <a:p>
            <a:pPr>
              <a:buNone/>
            </a:pPr>
            <a:r>
              <a:rPr lang="en-US" smtClean="0"/>
              <a:t> </a:t>
            </a:r>
          </a:p>
          <a:p>
            <a:pPr>
              <a:buNone/>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995082"/>
            <a:ext cx="7693029" cy="4981331"/>
          </a:xfrm>
        </p:spPr>
        <p:txBody>
          <a:bodyPr/>
          <a:lstStyle/>
          <a:p>
            <a:r>
              <a:rPr lang="en-US" b="1" smtClean="0"/>
              <a:t>The most basic method of segmenting business markets involves the four types of markets: </a:t>
            </a:r>
          </a:p>
          <a:p>
            <a:pPr>
              <a:buFont typeface="Wingdings" pitchFamily="2" charset="2"/>
              <a:buChar char="ü"/>
            </a:pPr>
            <a:r>
              <a:rPr lang="en-US" smtClean="0"/>
              <a:t>commercial markets.</a:t>
            </a:r>
          </a:p>
          <a:p>
            <a:pPr>
              <a:buFont typeface="Wingdings" pitchFamily="2" charset="2"/>
              <a:buChar char="ü"/>
            </a:pPr>
            <a:r>
              <a:rPr lang="en-US" smtClean="0"/>
              <a:t> reseller markets. </a:t>
            </a:r>
          </a:p>
          <a:p>
            <a:pPr>
              <a:buFont typeface="Wingdings" pitchFamily="2" charset="2"/>
              <a:buChar char="ü"/>
            </a:pPr>
            <a:r>
              <a:rPr lang="en-US" smtClean="0"/>
              <a:t>government markets.</a:t>
            </a:r>
          </a:p>
          <a:p>
            <a:pPr>
              <a:buFont typeface="Wingdings" pitchFamily="2" charset="2"/>
              <a:buChar char="ü"/>
            </a:pPr>
            <a:r>
              <a:rPr lang="en-US" smtClean="0"/>
              <a:t> institutional markets.</a:t>
            </a:r>
          </a:p>
          <a:p>
            <a:r>
              <a:rPr lang="en-US" smtClean="0"/>
              <a:t>Marketers may focus on one or more of this markets,as each has different requirements.</a:t>
            </a:r>
            <a:endParaRPr lang="en-US"/>
          </a:p>
        </p:txBody>
      </p:sp>
      <p:sp>
        <p:nvSpPr>
          <p:cNvPr id="3" name="Title 2"/>
          <p:cNvSpPr>
            <a:spLocks noGrp="1"/>
          </p:cNvSpPr>
          <p:nvPr>
            <p:ph type="title"/>
          </p:nvPr>
        </p:nvSpPr>
        <p:spPr>
          <a:xfrm>
            <a:off x="1302808" y="179388"/>
            <a:ext cx="7556500" cy="815694"/>
          </a:xfrm>
        </p:spPr>
        <p:txBody>
          <a:bodyPr/>
          <a:lstStyle/>
          <a:p>
            <a:pPr algn="ctr"/>
            <a:r>
              <a:rPr lang="en-US" b="1" u="sng" smtClean="0">
                <a:solidFill>
                  <a:srgbClr val="00B050"/>
                </a:solidFill>
                <a:effectLst/>
              </a:rPr>
              <a:t>Segmenting Business Markets</a:t>
            </a:r>
            <a:endParaRPr lang="en-US" b="1" u="sng">
              <a:solidFill>
                <a:srgbClr val="00B050"/>
              </a:soli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1353671"/>
            <a:ext cx="7693029" cy="4622742"/>
          </a:xfrm>
        </p:spPr>
        <p:txBody>
          <a:bodyPr/>
          <a:lstStyle/>
          <a:p>
            <a:pPr eaLnBrk="1" hangingPunct="1"/>
            <a:r>
              <a:rPr lang="en-US" b="1" smtClean="0">
                <a:ln>
                  <a:noFill/>
                </a:ln>
                <a:latin typeface="Rockwell" charset="0"/>
                <a:ea typeface="ＭＳ Ｐゴシック" charset="0"/>
                <a:cs typeface="ＭＳ Ｐゴシック" charset="0"/>
              </a:rPr>
              <a:t>In addition to the types of business market,firms can also segment business buyers with respect to the folloing:</a:t>
            </a:r>
          </a:p>
          <a:p>
            <a:pPr eaLnBrk="1" hangingPunct="1">
              <a:buNone/>
            </a:pPr>
            <a:endParaRPr lang="en-US" b="1" smtClean="0">
              <a:ln>
                <a:noFill/>
              </a:ln>
              <a:latin typeface="Rockwell" charset="0"/>
              <a:ea typeface="ＭＳ Ｐゴシック" charset="0"/>
              <a:cs typeface="ＭＳ Ｐゴシック" charset="0"/>
            </a:endParaRPr>
          </a:p>
          <a:p>
            <a:pPr lvl="1" eaLnBrk="1" hangingPunct="1">
              <a:buNone/>
            </a:pPr>
            <a:r>
              <a:rPr lang="en-US" smtClean="0">
                <a:ln>
                  <a:noFill/>
                </a:ln>
                <a:latin typeface="Rockwell" charset="0"/>
                <a:ea typeface="ＭＳ Ｐゴシック" charset="0"/>
              </a:rPr>
              <a:t>1-Type of organization</a:t>
            </a:r>
          </a:p>
          <a:p>
            <a:pPr lvl="1" eaLnBrk="1" hangingPunct="1">
              <a:buNone/>
            </a:pPr>
            <a:r>
              <a:rPr lang="en-US" smtClean="0">
                <a:ln>
                  <a:noFill/>
                </a:ln>
                <a:latin typeface="Rockwell" charset="0"/>
                <a:ea typeface="ＭＳ Ｐゴシック" charset="0"/>
              </a:rPr>
              <a:t>2-Organizational characteristics</a:t>
            </a:r>
          </a:p>
          <a:p>
            <a:pPr lvl="1" eaLnBrk="1" hangingPunct="1">
              <a:buNone/>
            </a:pPr>
            <a:r>
              <a:rPr lang="en-US" smtClean="0">
                <a:ln>
                  <a:noFill/>
                </a:ln>
                <a:latin typeface="Rockwell" charset="0"/>
                <a:ea typeface="ＭＳ Ｐゴシック" charset="0"/>
              </a:rPr>
              <a:t>3-Benefits sought or buying process</a:t>
            </a:r>
          </a:p>
          <a:p>
            <a:pPr lvl="1" eaLnBrk="1" hangingPunct="1">
              <a:buNone/>
            </a:pPr>
            <a:r>
              <a:rPr lang="en-US" smtClean="0">
                <a:ln>
                  <a:noFill/>
                </a:ln>
                <a:latin typeface="Rockwell" charset="0"/>
                <a:ea typeface="ＭＳ Ｐゴシック" charset="0"/>
              </a:rPr>
              <a:t>4-Personal and psychological characteristics</a:t>
            </a:r>
          </a:p>
          <a:p>
            <a:pPr lvl="1" eaLnBrk="1" hangingPunct="1">
              <a:buNone/>
            </a:pPr>
            <a:r>
              <a:rPr lang="en-US" smtClean="0">
                <a:ln>
                  <a:noFill/>
                </a:ln>
                <a:latin typeface="Rockwell" charset="0"/>
                <a:ea typeface="ＭＳ Ｐゴシック" charset="0"/>
              </a:rPr>
              <a:t>5- Relationship intensity</a:t>
            </a:r>
          </a:p>
          <a:p>
            <a:endParaRPr lang="en-US"/>
          </a:p>
        </p:txBody>
      </p:sp>
      <p:sp>
        <p:nvSpPr>
          <p:cNvPr id="3" name="Title 2"/>
          <p:cNvSpPr>
            <a:spLocks noGrp="1"/>
          </p:cNvSpPr>
          <p:nvPr>
            <p:ph type="title"/>
          </p:nvPr>
        </p:nvSpPr>
        <p:spPr>
          <a:xfrm>
            <a:off x="1075765" y="179388"/>
            <a:ext cx="7928538" cy="914306"/>
          </a:xfrm>
        </p:spPr>
        <p:txBody>
          <a:bodyPr/>
          <a:lstStyle/>
          <a:p>
            <a:r>
              <a:rPr lang="en-US" sz="2800" b="1" smtClean="0">
                <a:effectLst>
                  <a:outerShdw blurRad="38100" dist="38100" dir="2700000" algn="tl">
                    <a:srgbClr val="000000">
                      <a:alpha val="43137"/>
                    </a:srgbClr>
                  </a:outerShdw>
                </a:effectLst>
              </a:rPr>
              <a:t>Business buyers can also be segmented on:</a:t>
            </a:r>
            <a:endParaRPr lang="en-US" sz="2800" b="1">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40659"/>
            <a:ext cx="7693029" cy="5635754"/>
          </a:xfrm>
        </p:spPr>
        <p:txBody>
          <a:bodyPr/>
          <a:lstStyle/>
          <a:p>
            <a:pPr>
              <a:buNone/>
            </a:pPr>
            <a:r>
              <a:rPr lang="en-US" sz="2000" b="1" smtClean="0">
                <a:solidFill>
                  <a:srgbClr val="663300"/>
                </a:solidFill>
              </a:rPr>
              <a:t>1- Type of Organization</a:t>
            </a:r>
            <a:r>
              <a:rPr lang="en-US" sz="2000" smtClean="0"/>
              <a:t>—Different types of organizations may require different and specific marketing programs, such as product modifications, different distribution and delivery structures, or selling strategies.</a:t>
            </a:r>
          </a:p>
          <a:p>
            <a:pPr>
              <a:buNone/>
            </a:pPr>
            <a:r>
              <a:rPr lang="en-US" sz="2000" b="1" smtClean="0">
                <a:solidFill>
                  <a:srgbClr val="663300"/>
                </a:solidFill>
              </a:rPr>
              <a:t>2- Organizational Characteristics</a:t>
            </a:r>
            <a:r>
              <a:rPr lang="en-US" sz="2000" smtClean="0"/>
              <a:t>—The needs of business buyers often vary based on their size, geographic location, or product usage.</a:t>
            </a:r>
          </a:p>
          <a:p>
            <a:pPr>
              <a:buNone/>
            </a:pPr>
            <a:r>
              <a:rPr lang="en-US" sz="2000" b="1" smtClean="0">
                <a:solidFill>
                  <a:srgbClr val="663300"/>
                </a:solidFill>
              </a:rPr>
              <a:t>3-Benefits Sought or Buying Processes</a:t>
            </a:r>
            <a:r>
              <a:rPr lang="en-US" sz="2000" smtClean="0"/>
              <a:t>—Organizations differ with respect to the benefits they seek and the buying processes they use.</a:t>
            </a:r>
          </a:p>
          <a:p>
            <a:pPr>
              <a:buNone/>
            </a:pPr>
            <a:r>
              <a:rPr lang="en-US" sz="2000" b="1" smtClean="0">
                <a:solidFill>
                  <a:srgbClr val="663300"/>
                </a:solidFill>
              </a:rPr>
              <a:t>4-Personal and Psychological Characteristics</a:t>
            </a:r>
            <a:r>
              <a:rPr lang="en-US" sz="2000" smtClean="0"/>
              <a:t>—The personal characteristics of the buyers themselves often play a role in segmentation decisions.</a:t>
            </a:r>
          </a:p>
          <a:p>
            <a:pPr>
              <a:buNone/>
            </a:pPr>
            <a:r>
              <a:rPr lang="en-US" sz="2000" b="1" smtClean="0">
                <a:solidFill>
                  <a:srgbClr val="663300"/>
                </a:solidFill>
              </a:rPr>
              <a:t>5-Relationship Intensity</a:t>
            </a:r>
            <a:r>
              <a:rPr lang="en-US" sz="2000" smtClean="0"/>
              <a:t>—Business markets can also be segmented based on the strength and longevity of the relationship with the firm.</a:t>
            </a:r>
          </a:p>
          <a:p>
            <a:endParaRPr lang="en-US" sz="2000" i="1" smtClean="0"/>
          </a:p>
          <a:p>
            <a:endParaRPr lang="en-US" sz="2000"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304800"/>
            <a:ext cx="7693029" cy="5671613"/>
          </a:xfrm>
        </p:spPr>
        <p:txBody>
          <a:bodyPr/>
          <a:lstStyle/>
          <a:p>
            <a:r>
              <a:rPr lang="en-US" b="1" u="sng" smtClean="0">
                <a:solidFill>
                  <a:srgbClr val="00B050"/>
                </a:solidFill>
              </a:rPr>
              <a:t>There are five basic strategies for target market selection [Exhibit 5.6]:</a:t>
            </a:r>
          </a:p>
          <a:p>
            <a:pPr>
              <a:buNone/>
            </a:pPr>
            <a:r>
              <a:rPr lang="en-US" b="1" smtClean="0">
                <a:solidFill>
                  <a:srgbClr val="7030A0"/>
                </a:solidFill>
              </a:rPr>
              <a:t>1.</a:t>
            </a:r>
            <a:r>
              <a:rPr lang="en-US" b="1" i="1" smtClean="0">
                <a:solidFill>
                  <a:srgbClr val="7030A0"/>
                </a:solidFill>
              </a:rPr>
              <a:t>Single Segment Targeting</a:t>
            </a:r>
            <a:r>
              <a:rPr lang="en-US" smtClean="0"/>
              <a:t>—Firms use single segment targeting when their capabilities are intrinsically tied to the needs of a specific market segment.</a:t>
            </a:r>
          </a:p>
          <a:p>
            <a:pPr>
              <a:buNone/>
            </a:pPr>
            <a:endParaRPr lang="en-US" smtClean="0"/>
          </a:p>
          <a:p>
            <a:pPr>
              <a:buNone/>
            </a:pPr>
            <a:r>
              <a:rPr lang="en-US" b="1" smtClean="0">
                <a:solidFill>
                  <a:srgbClr val="7030A0"/>
                </a:solidFill>
              </a:rPr>
              <a:t>2.</a:t>
            </a:r>
            <a:r>
              <a:rPr lang="en-US" b="1" i="1" smtClean="0">
                <a:solidFill>
                  <a:srgbClr val="7030A0"/>
                </a:solidFill>
              </a:rPr>
              <a:t>Selective Targeting</a:t>
            </a:r>
            <a:r>
              <a:rPr lang="en-US" smtClean="0"/>
              <a:t>—Firms that have multiple capabilities in many different product categories use selective targeting successfully. This strategy has several advantages, including diversification of the firm's risk and the ability to cherry pick only the most attractive market segments.</a:t>
            </a:r>
          </a:p>
          <a:p>
            <a:endParaRPr lang="en-US" smtClean="0"/>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95836"/>
            <a:ext cx="7693029" cy="5680578"/>
          </a:xfrm>
        </p:spPr>
        <p:txBody>
          <a:bodyPr/>
          <a:lstStyle/>
          <a:p>
            <a:pPr>
              <a:buNone/>
            </a:pPr>
            <a:r>
              <a:rPr lang="en-US" b="1" smtClean="0">
                <a:solidFill>
                  <a:srgbClr val="7030A0"/>
                </a:solidFill>
              </a:rPr>
              <a:t>3.</a:t>
            </a:r>
            <a:r>
              <a:rPr lang="en-US" b="1" i="1" smtClean="0">
                <a:solidFill>
                  <a:srgbClr val="7030A0"/>
                </a:solidFill>
              </a:rPr>
              <a:t>Mass Market Targeting</a:t>
            </a:r>
            <a:r>
              <a:rPr lang="en-US" smtClean="0"/>
              <a:t>—Only the largest firms have the capability to execute mass market targeting, which involves the development of multiple marketing programs to serve all customer segments in one time.</a:t>
            </a:r>
          </a:p>
          <a:p>
            <a:pPr>
              <a:buNone/>
            </a:pPr>
            <a:endParaRPr lang="en-US" smtClean="0"/>
          </a:p>
          <a:p>
            <a:pPr>
              <a:buNone/>
            </a:pPr>
            <a:r>
              <a:rPr lang="en-US" b="1" smtClean="0">
                <a:solidFill>
                  <a:srgbClr val="7030A0"/>
                </a:solidFill>
              </a:rPr>
              <a:t>4.</a:t>
            </a:r>
            <a:r>
              <a:rPr lang="en-US" b="1" i="1" smtClean="0">
                <a:solidFill>
                  <a:srgbClr val="7030A0"/>
                </a:solidFill>
              </a:rPr>
              <a:t>Product Specialization</a:t>
            </a:r>
            <a:r>
              <a:rPr lang="en-US" smtClean="0"/>
              <a:t>—Firms engage in product specialization when their expertise in a product category can be leveraged across many different market segments.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95836"/>
            <a:ext cx="7693029" cy="5680578"/>
          </a:xfrm>
        </p:spPr>
        <p:txBody>
          <a:bodyPr/>
          <a:lstStyle/>
          <a:p>
            <a:pPr>
              <a:buNone/>
            </a:pPr>
            <a:r>
              <a:rPr lang="en-US" sz="1800" b="1" smtClean="0">
                <a:solidFill>
                  <a:srgbClr val="7030A0"/>
                </a:solidFill>
              </a:rPr>
              <a:t>5.</a:t>
            </a:r>
            <a:r>
              <a:rPr lang="en-US" sz="1800" b="1" i="1" smtClean="0">
                <a:solidFill>
                  <a:srgbClr val="7030A0"/>
                </a:solidFill>
              </a:rPr>
              <a:t>Market Specialization</a:t>
            </a:r>
            <a:r>
              <a:rPr lang="en-US" sz="1800" smtClean="0"/>
              <a:t>—Firms engage in market specialization when their intimate knowledge and expertise in one market allows them to offer customized marketing programs that not only deliver needed products, but also provide needed solutions to customers' problems.</a:t>
            </a:r>
          </a:p>
          <a:p>
            <a:pPr>
              <a:buNone/>
            </a:pPr>
            <a:endParaRPr lang="en-US" sz="1800" smtClean="0"/>
          </a:p>
          <a:p>
            <a:r>
              <a:rPr lang="en-US" sz="1800" b="1" u="sng" smtClean="0">
                <a:ln>
                  <a:noFill/>
                </a:ln>
                <a:solidFill>
                  <a:srgbClr val="0000FF"/>
                </a:solidFill>
                <a:latin typeface="Rockwell" charset="0"/>
                <a:ea typeface="ＭＳ Ｐゴシック" charset="0"/>
                <a:cs typeface="ＭＳ Ｐゴシック" charset="0"/>
              </a:rPr>
              <a:t>Targeting Noncustomers:</a:t>
            </a:r>
            <a:endParaRPr lang="en-US" sz="1800" b="1" u="sng" smtClean="0">
              <a:solidFill>
                <a:srgbClr val="0000FF"/>
              </a:solidFill>
            </a:endParaRPr>
          </a:p>
          <a:p>
            <a:pPr>
              <a:buNone/>
            </a:pPr>
            <a:r>
              <a:rPr lang="en-US" sz="1800" smtClean="0"/>
              <a:t>1.The key to targeting noncustomers lies in understanding the reasons that they do not buy and then finding ways to remove these obstacles. </a:t>
            </a:r>
          </a:p>
          <a:p>
            <a:pPr>
              <a:buNone/>
            </a:pPr>
            <a:r>
              <a:rPr lang="en-US" sz="1800" smtClean="0"/>
              <a:t>2.Removing obstacles to purchase, whether they exist in product design, affordability, distribution convenience, or product awareness, is a major strategic issue in developing an effective marketing program.</a:t>
            </a:r>
          </a:p>
          <a:p>
            <a:pPr>
              <a:buNone/>
            </a:pPr>
            <a:endParaRPr lang="en-US" sz="1800" smtClean="0"/>
          </a:p>
          <a:p>
            <a:pPr>
              <a:buNone/>
            </a:pPr>
            <a:endParaRPr lang="en-US" sz="1800" smtClean="0"/>
          </a:p>
          <a:p>
            <a:pPr>
              <a:buNone/>
            </a:pPr>
            <a:endParaRPr 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mtClean="0"/>
              <a:t>Once the firm has completed segmenting a market, it must then evaluate each segment to determine its attractiveness and whether it offers opportunities that match the firm's capabilities and resources.</a:t>
            </a:r>
            <a:endParaRPr lang="en-US"/>
          </a:p>
        </p:txBody>
      </p:sp>
      <p:sp>
        <p:nvSpPr>
          <p:cNvPr id="3" name="Title 2"/>
          <p:cNvSpPr>
            <a:spLocks noGrp="1"/>
          </p:cNvSpPr>
          <p:nvPr>
            <p:ph type="title"/>
          </p:nvPr>
        </p:nvSpPr>
        <p:spPr/>
        <p:txBody>
          <a:bodyPr/>
          <a:lstStyle/>
          <a:p>
            <a:pPr lvl="0" algn="ctr" eaLnBrk="1" hangingPunct="1">
              <a:defRPr/>
            </a:pPr>
            <a:r>
              <a:rPr lang="en-US" b="1" smtClean="0">
                <a:ln>
                  <a:noFill/>
                </a:ln>
                <a:solidFill>
                  <a:srgbClr val="FF0000"/>
                </a:solidFill>
                <a:effectLst/>
                <a:latin typeface="Rockwell" charset="0"/>
                <a:ea typeface="ＭＳ Ｐゴシック" charset="0"/>
                <a:cs typeface="ＭＳ Ｐゴシック" charset="0"/>
              </a:rPr>
              <a:t>Target Marketing Strategies</a:t>
            </a:r>
            <a:br>
              <a:rPr lang="en-US" b="1" smtClean="0">
                <a:ln>
                  <a:noFill/>
                </a:ln>
                <a:solidFill>
                  <a:srgbClr val="FF0000"/>
                </a:solidFill>
                <a:effectLst/>
                <a:latin typeface="Rockwell" charset="0"/>
                <a:ea typeface="ＭＳ Ｐゴシック" charset="0"/>
                <a:cs typeface="ＭＳ Ｐゴシック" charset="0"/>
              </a:rPr>
            </a:br>
            <a:r>
              <a:rPr lang="en-US" b="1" smtClean="0">
                <a:ln>
                  <a:noFill/>
                </a:ln>
                <a:solidFill>
                  <a:srgbClr val="FF0000"/>
                </a:solidFill>
                <a:effectLst/>
                <a:latin typeface="Rockwell" charset="0"/>
                <a:ea typeface="ＭＳ Ｐゴシック" charset="0"/>
                <a:cs typeface="ＭＳ Ｐゴシック" charset="0"/>
              </a:rPr>
              <a:t>(Exhibit 5.6)</a:t>
            </a:r>
            <a:endParaRPr lang="en-US" b="1" dirty="0">
              <a:ln>
                <a:noFill/>
              </a:ln>
              <a:solidFill>
                <a:srgbClr val="FF0000"/>
              </a:solidFill>
              <a:effectLst/>
              <a:latin typeface="Rockwell" charset="0"/>
              <a:ea typeface="ＭＳ Ｐゴシック" charset="0"/>
              <a:cs typeface="ＭＳ Ｐゴシック" charset="0"/>
            </a:endParaRPr>
          </a:p>
        </p:txBody>
      </p:sp>
      <p:sp>
        <p:nvSpPr>
          <p:cNvPr id="4" name="Title 1"/>
          <p:cNvSpPr txBox="1">
            <a:spLocks/>
          </p:cNvSpPr>
          <p:nvPr/>
        </p:nvSpPr>
        <p:spPr bwMode="auto">
          <a:xfrm>
            <a:off x="1302808" y="179388"/>
            <a:ext cx="7556500" cy="6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Rockwell" charset="0"/>
              <a:ea typeface="ＭＳ Ｐゴシック" charset="0"/>
              <a:cs typeface="ＭＳ Ｐゴシック" charset="0"/>
            </a:endParaRPr>
          </a:p>
        </p:txBody>
      </p:sp>
      <p:pic>
        <p:nvPicPr>
          <p:cNvPr id="5" name="Picture 2"/>
          <p:cNvPicPr>
            <a:picLocks noChangeAspect="1" noChangeArrowheads="1"/>
          </p:cNvPicPr>
          <p:nvPr/>
        </p:nvPicPr>
        <p:blipFill>
          <a:blip r:embed="rId2"/>
          <a:srcRect/>
          <a:stretch>
            <a:fillRect/>
          </a:stretch>
        </p:blipFill>
        <p:spPr bwMode="auto">
          <a:xfrm>
            <a:off x="1439140" y="3021106"/>
            <a:ext cx="7309331" cy="3164541"/>
          </a:xfrm>
          <a:prstGeom prst="rect">
            <a:avLst/>
          </a:prstGeom>
          <a:noFill/>
          <a:ln w="9525">
            <a:noFill/>
            <a:miter lim="800000"/>
            <a:headEnd/>
            <a:tailEnd/>
          </a:ln>
          <a:effectLst/>
        </p:spPr>
      </p:pic>
      <p:sp>
        <p:nvSpPr>
          <p:cNvPr id="6" name="TextBox 5"/>
          <p:cNvSpPr txBox="1"/>
          <p:nvPr/>
        </p:nvSpPr>
        <p:spPr>
          <a:xfrm>
            <a:off x="1439141" y="1577789"/>
            <a:ext cx="7309330" cy="646331"/>
          </a:xfrm>
          <a:prstGeom prst="rect">
            <a:avLst/>
          </a:prstGeom>
          <a:noFill/>
        </p:spPr>
        <p:txBody>
          <a:bodyPr wrap="square" rtlCol="0">
            <a:spAutoFit/>
          </a:bodyPr>
          <a:lstStyle/>
          <a:p>
            <a:endParaRPr lang="en-US" smtClean="0"/>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p:txBody>
          <a:bodyPr/>
          <a:lstStyle/>
          <a:p>
            <a:pPr eaLnBrk="1" hangingPunct="1"/>
            <a:r>
              <a:rPr lang="en-US" smtClean="0">
                <a:ln>
                  <a:noFill/>
                </a:ln>
                <a:latin typeface="Rockwell" charset="0"/>
                <a:ea typeface="ＭＳ Ｐゴシック" charset="0"/>
                <a:cs typeface="ＭＳ Ｐゴシック" charset="0"/>
              </a:rPr>
              <a:t>The behavior of consumer often </a:t>
            </a:r>
            <a:r>
              <a:rPr lang="en-US" dirty="0">
                <a:ln>
                  <a:noFill/>
                </a:ln>
                <a:latin typeface="Rockwell" charset="0"/>
                <a:ea typeface="ＭＳ Ｐゴシック" charset="0"/>
                <a:cs typeface="ＭＳ Ｐゴシック" charset="0"/>
              </a:rPr>
              <a:t>irrational </a:t>
            </a:r>
            <a:r>
              <a:rPr lang="en-US">
                <a:ln>
                  <a:noFill/>
                </a:ln>
                <a:latin typeface="Rockwell" charset="0"/>
                <a:ea typeface="ＭＳ Ｐゴシック" charset="0"/>
                <a:cs typeface="ＭＳ Ｐゴシック" charset="0"/>
              </a:rPr>
              <a:t>and </a:t>
            </a:r>
            <a:r>
              <a:rPr lang="en-US" smtClean="0">
                <a:ln>
                  <a:noFill/>
                </a:ln>
                <a:latin typeface="Rockwell" charset="0"/>
                <a:ea typeface="ＭＳ Ｐゴシック" charset="0"/>
                <a:cs typeface="ＭＳ Ｐゴシック" charset="0"/>
              </a:rPr>
              <a:t>unpredictable(consumer say thing but do another).</a:t>
            </a:r>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Can progress through five stages (see next slide)</a:t>
            </a:r>
          </a:p>
          <a:p>
            <a:pPr eaLnBrk="1" hangingPunct="1"/>
            <a:r>
              <a:rPr lang="en-US" smtClean="0">
                <a:ln>
                  <a:noFill/>
                </a:ln>
                <a:latin typeface="Rockwell" charset="0"/>
                <a:ea typeface="ＭＳ Ｐゴシック" charset="0"/>
                <a:cs typeface="ＭＳ Ｐゴシック" charset="0"/>
              </a:rPr>
              <a:t>Strong </a:t>
            </a:r>
            <a:r>
              <a:rPr lang="en-US" dirty="0">
                <a:ln>
                  <a:noFill/>
                </a:ln>
                <a:latin typeface="Rockwell" charset="0"/>
                <a:ea typeface="ＭＳ Ｐゴシック" charset="0"/>
                <a:cs typeface="ＭＳ Ｐゴシック" charset="0"/>
              </a:rPr>
              <a:t>brand loyalty can move consumers directly from need to purchase.</a:t>
            </a:r>
          </a:p>
          <a:p>
            <a:pPr eaLnBrk="1" hangingPunct="1"/>
            <a:r>
              <a:rPr lang="en-US" smtClean="0">
                <a:ln>
                  <a:noFill/>
                </a:ln>
                <a:latin typeface="Rockwell" charset="0"/>
                <a:ea typeface="ＭＳ Ｐゴシック" charset="0"/>
                <a:cs typeface="ＭＳ Ｐゴシック" charset="0"/>
              </a:rPr>
              <a:t>Successful marketing startategy depends on a clear understanding of customers with respect to:</a:t>
            </a:r>
            <a:endParaRPr lang="en-US" dirty="0">
              <a:ln>
                <a:noFill/>
              </a:ln>
              <a:latin typeface="Rockwell" charset="0"/>
              <a:ea typeface="ＭＳ Ｐゴシック" charset="0"/>
              <a:cs typeface="ＭＳ Ｐゴシック" charset="0"/>
            </a:endParaRPr>
          </a:p>
          <a:p>
            <a:pPr lvl="1" eaLnBrk="1" hangingPunct="1"/>
            <a:r>
              <a:rPr lang="en-US" smtClean="0">
                <a:ln>
                  <a:noFill/>
                </a:ln>
                <a:latin typeface="Rockwell" charset="0"/>
                <a:ea typeface="ＭＳ Ｐゴシック" charset="0"/>
              </a:rPr>
              <a:t>Who they are</a:t>
            </a:r>
            <a:endParaRPr lang="en-US" dirty="0">
              <a:ln>
                <a:noFill/>
              </a:ln>
              <a:latin typeface="Rockwell" charset="0"/>
              <a:ea typeface="ＭＳ Ｐゴシック" charset="0"/>
            </a:endParaRPr>
          </a:p>
          <a:p>
            <a:pPr lvl="1" eaLnBrk="1" hangingPunct="1"/>
            <a:r>
              <a:rPr lang="en-US" smtClean="0">
                <a:ln>
                  <a:noFill/>
                </a:ln>
                <a:latin typeface="Rockwell" charset="0"/>
                <a:ea typeface="ＭＳ Ｐゴシック" charset="0"/>
              </a:rPr>
              <a:t>What they need</a:t>
            </a:r>
          </a:p>
          <a:p>
            <a:pPr lvl="1" eaLnBrk="1" hangingPunct="1"/>
            <a:r>
              <a:rPr lang="en-US" smtClean="0">
                <a:ln>
                  <a:noFill/>
                </a:ln>
                <a:latin typeface="Rockwell" charset="0"/>
                <a:ea typeface="ＭＳ Ｐゴシック" charset="0"/>
              </a:rPr>
              <a:t>What they prefer</a:t>
            </a:r>
          </a:p>
          <a:p>
            <a:pPr lvl="1" eaLnBrk="1" hangingPunct="1"/>
            <a:r>
              <a:rPr lang="en-US" smtClean="0">
                <a:ln>
                  <a:noFill/>
                </a:ln>
                <a:latin typeface="Rockwell" charset="0"/>
                <a:ea typeface="ＭＳ Ｐゴシック" charset="0"/>
              </a:rPr>
              <a:t>What they buy</a:t>
            </a:r>
            <a:endParaRPr lang="en-US" dirty="0">
              <a:ln>
                <a:noFill/>
              </a:ln>
              <a:latin typeface="Rockwell" charset="0"/>
              <a:ea typeface="ＭＳ Ｐゴシック" charset="0"/>
            </a:endParaRPr>
          </a:p>
        </p:txBody>
      </p:sp>
      <p:sp>
        <p:nvSpPr>
          <p:cNvPr id="2" name="Title 1"/>
          <p:cNvSpPr>
            <a:spLocks noGrp="1"/>
          </p:cNvSpPr>
          <p:nvPr>
            <p:ph type="title"/>
          </p:nvPr>
        </p:nvSpPr>
        <p:spPr/>
        <p:txBody>
          <a:bodyPr>
            <a:noAutofit/>
          </a:bodyPr>
          <a:lstStyle/>
          <a:p>
            <a:pPr eaLnBrk="1" hangingPunct="1"/>
            <a:r>
              <a:rPr lang="en-US" b="1" dirty="0">
                <a:ln>
                  <a:noFill/>
                </a:ln>
                <a:solidFill>
                  <a:srgbClr val="FF0000"/>
                </a:solidFill>
                <a:latin typeface="Rockwell" charset="0"/>
                <a:ea typeface="ＭＳ Ｐゴシック" charset="0"/>
                <a:cs typeface="ＭＳ Ｐゴシック" charset="0"/>
              </a:rPr>
              <a:t>Buyer Behavior in Consumer Markets</a:t>
            </a:r>
          </a:p>
        </p:txBody>
      </p:sp>
    </p:spTree>
    <p:extLst>
      <p:ext uri="{BB962C8B-B14F-4D97-AF65-F5344CB8AC3E}">
        <p14:creationId xmlns:p14="http://schemas.microsoft.com/office/powerpoint/2010/main" val="417115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4"/>
          <p:cNvSpPr>
            <a:spLocks noGrp="1"/>
          </p:cNvSpPr>
          <p:nvPr>
            <p:ph idx="1"/>
          </p:nvPr>
        </p:nvSpPr>
        <p:spPr>
          <a:xfrm>
            <a:off x="1311274" y="896472"/>
            <a:ext cx="7693029" cy="5079942"/>
          </a:xfrm>
        </p:spPr>
        <p:txBody>
          <a:bodyPr/>
          <a:lstStyle/>
          <a:p>
            <a:pPr eaLnBrk="1" hangingPunct="1">
              <a:buNone/>
            </a:pPr>
            <a:r>
              <a:rPr lang="en-US" sz="2800" b="1" smtClean="0">
                <a:ln>
                  <a:noFill/>
                </a:ln>
                <a:ea typeface="ＭＳ Ｐゴシック" charset="0"/>
                <a:cs typeface="ＭＳ Ｐゴシック" charset="0"/>
              </a:rPr>
              <a:t>-Five stage of activities that consumers may go through in buying goods and services:</a:t>
            </a:r>
          </a:p>
          <a:p>
            <a:pPr eaLnBrk="1" hangingPunct="1">
              <a:buNone/>
            </a:pPr>
            <a:r>
              <a:rPr lang="en-US" sz="2800" smtClean="0">
                <a:ln>
                  <a:noFill/>
                </a:ln>
                <a:ea typeface="ＭＳ Ｐゴシック" charset="0"/>
                <a:cs typeface="ＭＳ Ｐゴシック" charset="0"/>
              </a:rPr>
              <a:t>1-Need </a:t>
            </a:r>
            <a:r>
              <a:rPr lang="en-US" sz="2800" dirty="0">
                <a:ln>
                  <a:noFill/>
                </a:ln>
                <a:ea typeface="ＭＳ Ｐゴシック" charset="0"/>
                <a:cs typeface="ＭＳ Ｐゴシック" charset="0"/>
              </a:rPr>
              <a:t>Recognition</a:t>
            </a:r>
          </a:p>
          <a:p>
            <a:pPr eaLnBrk="1" hangingPunct="1">
              <a:buNone/>
            </a:pPr>
            <a:r>
              <a:rPr lang="en-US" sz="2800" smtClean="0">
                <a:ln>
                  <a:noFill/>
                </a:ln>
                <a:ea typeface="ＭＳ Ｐゴシック" charset="0"/>
                <a:cs typeface="ＭＳ Ｐゴシック" charset="0"/>
              </a:rPr>
              <a:t>2-Information </a:t>
            </a:r>
            <a:r>
              <a:rPr lang="en-US" sz="2800" dirty="0">
                <a:ln>
                  <a:noFill/>
                </a:ln>
                <a:ea typeface="ＭＳ Ｐゴシック" charset="0"/>
                <a:cs typeface="ＭＳ Ｐゴシック" charset="0"/>
              </a:rPr>
              <a:t>Search</a:t>
            </a:r>
          </a:p>
          <a:p>
            <a:pPr eaLnBrk="1" hangingPunct="1">
              <a:buNone/>
            </a:pPr>
            <a:r>
              <a:rPr lang="en-US" sz="2800" smtClean="0">
                <a:ln>
                  <a:noFill/>
                </a:ln>
                <a:ea typeface="ＭＳ Ｐゴシック" charset="0"/>
                <a:cs typeface="ＭＳ Ｐゴシック" charset="0"/>
              </a:rPr>
              <a:t>3-Evaluation </a:t>
            </a:r>
            <a:r>
              <a:rPr lang="en-US" sz="2800" dirty="0">
                <a:ln>
                  <a:noFill/>
                </a:ln>
                <a:ea typeface="ＭＳ Ｐゴシック" charset="0"/>
                <a:cs typeface="ＭＳ Ｐゴシック" charset="0"/>
              </a:rPr>
              <a:t>of Alternatives</a:t>
            </a:r>
          </a:p>
          <a:p>
            <a:pPr eaLnBrk="1" hangingPunct="1">
              <a:buNone/>
            </a:pPr>
            <a:r>
              <a:rPr lang="en-US" sz="2800" smtClean="0">
                <a:ln>
                  <a:noFill/>
                </a:ln>
                <a:ea typeface="ＭＳ Ｐゴシック" charset="0"/>
                <a:cs typeface="ＭＳ Ｐゴシック" charset="0"/>
              </a:rPr>
              <a:t>4-Purchase </a:t>
            </a:r>
            <a:r>
              <a:rPr lang="en-US" sz="2800" dirty="0">
                <a:ln>
                  <a:noFill/>
                </a:ln>
                <a:ea typeface="ＭＳ Ｐゴシック" charset="0"/>
                <a:cs typeface="ＭＳ Ｐゴシック" charset="0"/>
              </a:rPr>
              <a:t>Decision</a:t>
            </a:r>
          </a:p>
          <a:p>
            <a:pPr eaLnBrk="1" hangingPunct="1">
              <a:buNone/>
            </a:pPr>
            <a:r>
              <a:rPr lang="en-US" sz="2800" smtClean="0">
                <a:ln>
                  <a:noFill/>
                </a:ln>
                <a:ea typeface="ＭＳ Ｐゴシック" charset="0"/>
                <a:cs typeface="ＭＳ Ｐゴシック" charset="0"/>
              </a:rPr>
              <a:t>5-Postpurchase </a:t>
            </a:r>
            <a:r>
              <a:rPr lang="en-US" sz="2800" dirty="0">
                <a:ln>
                  <a:noFill/>
                </a:ln>
                <a:ea typeface="ＭＳ Ｐゴシック" charset="0"/>
                <a:cs typeface="ＭＳ Ｐゴシック" charset="0"/>
              </a:rPr>
              <a:t>Evaluation</a:t>
            </a:r>
          </a:p>
        </p:txBody>
      </p:sp>
      <p:sp>
        <p:nvSpPr>
          <p:cNvPr id="2" name="Title 1"/>
          <p:cNvSpPr>
            <a:spLocks noGrp="1"/>
          </p:cNvSpPr>
          <p:nvPr>
            <p:ph type="title"/>
          </p:nvPr>
        </p:nvSpPr>
        <p:spPr/>
        <p:txBody>
          <a:bodyPr>
            <a:noAutofit/>
          </a:bodyPr>
          <a:lstStyle/>
          <a:p>
            <a:pPr eaLnBrk="1" hangingPunct="1"/>
            <a:r>
              <a:rPr lang="en-US" b="1" u="sng" dirty="0">
                <a:ln>
                  <a:noFill/>
                </a:ln>
                <a:solidFill>
                  <a:srgbClr val="00B050"/>
                </a:solidFill>
                <a:latin typeface="Rockwell" charset="0"/>
                <a:ea typeface="ＭＳ Ｐゴシック" charset="0"/>
                <a:cs typeface="ＭＳ Ｐゴシック" charset="0"/>
              </a:rPr>
              <a:t>The Consumer Buying Process</a:t>
            </a:r>
            <a:r>
              <a:rPr lang="en-US" b="1" u="sng">
                <a:ln>
                  <a:noFill/>
                </a:ln>
                <a:solidFill>
                  <a:srgbClr val="00B050"/>
                </a:solidFill>
                <a:latin typeface="Rockwell" charset="0"/>
                <a:ea typeface="ＭＳ Ｐゴシック" charset="0"/>
                <a:cs typeface="ＭＳ Ｐゴシック" charset="0"/>
              </a:rPr>
              <a:t/>
            </a:r>
            <a:br>
              <a:rPr lang="en-US" b="1" u="sng">
                <a:ln>
                  <a:noFill/>
                </a:ln>
                <a:solidFill>
                  <a:srgbClr val="00B050"/>
                </a:solidFill>
                <a:latin typeface="Rockwell" charset="0"/>
                <a:ea typeface="ＭＳ Ｐゴシック" charset="0"/>
                <a:cs typeface="ＭＳ Ｐゴシック" charset="0"/>
              </a:rPr>
            </a:br>
            <a:endParaRPr lang="en-US" b="1" u="sng" dirty="0">
              <a:ln>
                <a:noFill/>
              </a:ln>
              <a:solidFill>
                <a:srgbClr val="00B050"/>
              </a:solidFill>
              <a:latin typeface="Rockwell" charset="0"/>
              <a:ea typeface="ＭＳ Ｐゴシック" charset="0"/>
              <a:cs typeface="ＭＳ Ｐゴシック" charset="0"/>
            </a:endParaRPr>
          </a:p>
        </p:txBody>
      </p:sp>
    </p:spTree>
    <p:extLst>
      <p:ext uri="{BB962C8B-B14F-4D97-AF65-F5344CB8AC3E}">
        <p14:creationId xmlns:p14="http://schemas.microsoft.com/office/powerpoint/2010/main" val="3904085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4"/>
          <p:cNvSpPr>
            <a:spLocks noGrp="1"/>
          </p:cNvSpPr>
          <p:nvPr>
            <p:ph idx="1"/>
          </p:nvPr>
        </p:nvSpPr>
        <p:spPr>
          <a:xfrm>
            <a:off x="1311274" y="537882"/>
            <a:ext cx="7693029" cy="5438531"/>
          </a:xfrm>
        </p:spPr>
        <p:txBody>
          <a:bodyPr/>
          <a:lstStyle/>
          <a:p>
            <a:pPr eaLnBrk="1" hangingPunct="1"/>
            <a:endParaRPr lang="en-US" sz="3200" dirty="0" smtClean="0">
              <a:ln>
                <a:noFill/>
              </a:ln>
              <a:latin typeface="Rockwell" charset="0"/>
              <a:ea typeface="ＭＳ Ｐゴシック" charset="0"/>
              <a:cs typeface="ＭＳ Ｐゴシック" charset="0"/>
            </a:endParaRPr>
          </a:p>
          <a:p>
            <a:pPr eaLnBrk="1" hangingPunct="1"/>
            <a:r>
              <a:rPr lang="en-US" sz="3200" b="1" dirty="0" smtClean="0">
                <a:ln>
                  <a:noFill/>
                </a:ln>
                <a:latin typeface="Rockwell" charset="0"/>
                <a:ea typeface="ＭＳ Ｐゴシック" charset="0"/>
                <a:cs typeface="ＭＳ Ｐゴシック" charset="0"/>
              </a:rPr>
              <a:t>Need</a:t>
            </a:r>
            <a:endParaRPr lang="en-US" sz="3200" b="1" dirty="0">
              <a:ln>
                <a:noFill/>
              </a:ln>
              <a:latin typeface="Rockwell" charset="0"/>
              <a:ea typeface="ＭＳ Ｐゴシック" charset="0"/>
              <a:cs typeface="ＭＳ Ｐゴシック" charset="0"/>
            </a:endParaRPr>
          </a:p>
          <a:p>
            <a:pPr lvl="1" eaLnBrk="1" hangingPunct="1"/>
            <a:r>
              <a:rPr lang="en-US" sz="3200" dirty="0">
                <a:ln>
                  <a:noFill/>
                </a:ln>
                <a:latin typeface="Rockwell" charset="0"/>
                <a:ea typeface="ＭＳ Ｐゴシック" charset="0"/>
              </a:rPr>
              <a:t>Occurs when the </a:t>
            </a:r>
            <a:r>
              <a:rPr lang="en-US" sz="3200" dirty="0" smtClean="0">
                <a:ln>
                  <a:noFill/>
                </a:ln>
                <a:latin typeface="Rockwell" charset="0"/>
                <a:ea typeface="ＭＳ Ｐゴシック" charset="0"/>
              </a:rPr>
              <a:t>consumer’s existing level </a:t>
            </a:r>
            <a:r>
              <a:rPr lang="en-US" sz="3200" dirty="0">
                <a:ln>
                  <a:noFill/>
                </a:ln>
                <a:latin typeface="Rockwell" charset="0"/>
                <a:ea typeface="ＭＳ Ｐゴシック" charset="0"/>
              </a:rPr>
              <a:t>of satisfaction does not equal their desired level </a:t>
            </a:r>
            <a:r>
              <a:rPr lang="en-US" sz="3200">
                <a:ln>
                  <a:noFill/>
                </a:ln>
                <a:latin typeface="Rockwell" charset="0"/>
                <a:ea typeface="ＭＳ Ｐゴシック" charset="0"/>
              </a:rPr>
              <a:t>of </a:t>
            </a:r>
            <a:r>
              <a:rPr lang="en-US" sz="3200" smtClean="0">
                <a:ln>
                  <a:noFill/>
                </a:ln>
                <a:latin typeface="Rockwell" charset="0"/>
                <a:ea typeface="ＭＳ Ｐゴシック" charset="0"/>
              </a:rPr>
              <a:t>satisfaction.</a:t>
            </a:r>
          </a:p>
          <a:p>
            <a:pPr lvl="1" eaLnBrk="1" hangingPunct="1">
              <a:buNone/>
            </a:pPr>
            <a:endParaRPr lang="en-US" sz="3200" smtClean="0">
              <a:ln>
                <a:noFill/>
              </a:ln>
              <a:latin typeface="Rockwell" charset="0"/>
              <a:ea typeface="ＭＳ Ｐゴシック" charset="0"/>
            </a:endParaRPr>
          </a:p>
          <a:p>
            <a:pPr lvl="1" eaLnBrk="1" hangingPunct="1"/>
            <a:r>
              <a:rPr lang="en-US" sz="3200" smtClean="0"/>
              <a:t>The typical definition of needs as necessities is limited because everyone has a different perspective on what constitutes a need.</a:t>
            </a:r>
          </a:p>
          <a:p>
            <a:pPr lvl="1" eaLnBrk="1" hangingPunct="1">
              <a:buNone/>
            </a:pPr>
            <a:endParaRPr lang="en-US" sz="3200" smtClean="0"/>
          </a:p>
          <a:p>
            <a:pPr lvl="1" eaLnBrk="1" hangingPunct="1">
              <a:buNone/>
            </a:pPr>
            <a:endParaRPr lang="en-US" sz="3200"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726047"/>
          </a:xfrm>
        </p:spPr>
        <p:txBody>
          <a:bodyPr>
            <a:noAutofit/>
          </a:bodyPr>
          <a:lstStyle/>
          <a:p>
            <a:pPr eaLnBrk="1" hangingPunct="1"/>
            <a:r>
              <a:rPr lang="en-US" b="1" smtClean="0">
                <a:ln>
                  <a:noFill/>
                </a:ln>
                <a:latin typeface="Rockwell" charset="0"/>
                <a:ea typeface="ＭＳ Ｐゴシック" charset="0"/>
                <a:cs typeface="ＭＳ Ｐゴシック" charset="0"/>
              </a:rPr>
              <a:t>1-Need </a:t>
            </a:r>
            <a:r>
              <a:rPr lang="en-US" b="1" dirty="0">
                <a:ln>
                  <a:noFill/>
                </a:ln>
                <a:latin typeface="Rockwell" charset="0"/>
                <a:ea typeface="ＭＳ Ｐゴシック" charset="0"/>
                <a:cs typeface="ＭＳ Ｐゴシック" charset="0"/>
              </a:rPr>
              <a:t>Recognition</a:t>
            </a:r>
          </a:p>
        </p:txBody>
      </p:sp>
    </p:spTree>
    <p:extLst>
      <p:ext uri="{BB962C8B-B14F-4D97-AF65-F5344CB8AC3E}">
        <p14:creationId xmlns:p14="http://schemas.microsoft.com/office/powerpoint/2010/main" val="3306735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1274" y="277906"/>
            <a:ext cx="7693029" cy="5698507"/>
          </a:xfrm>
        </p:spPr>
        <p:txBody>
          <a:bodyPr/>
          <a:lstStyle/>
          <a:p>
            <a:pPr eaLnBrk="1" hangingPunct="1"/>
            <a:r>
              <a:rPr lang="en-US" b="1" smtClean="0">
                <a:ln>
                  <a:noFill/>
                </a:ln>
                <a:latin typeface="Rockwell" charset="0"/>
                <a:ea typeface="ＭＳ Ｐゴシック" charset="0"/>
                <a:cs typeface="ＭＳ Ｐゴシック" charset="0"/>
              </a:rPr>
              <a:t>Want</a:t>
            </a:r>
          </a:p>
          <a:p>
            <a:pPr lvl="1" eaLnBrk="1" hangingPunct="1"/>
            <a:r>
              <a:rPr lang="en-US" smtClean="0">
                <a:ln>
                  <a:noFill/>
                </a:ln>
                <a:latin typeface="Rockwell" charset="0"/>
                <a:ea typeface="ＭＳ Ｐゴシック" charset="0"/>
              </a:rPr>
              <a:t>A consumer’s desire for a specific product that will satisfy the need.</a:t>
            </a:r>
          </a:p>
          <a:p>
            <a:pPr lvl="1" eaLnBrk="1" hangingPunct="1"/>
            <a:endParaRPr lang="en-US" smtClean="0">
              <a:ln>
                <a:noFill/>
              </a:ln>
              <a:latin typeface="Rockwell" charset="0"/>
              <a:ea typeface="ＭＳ Ｐゴシック" charset="0"/>
            </a:endParaRPr>
          </a:p>
          <a:p>
            <a:pPr lvl="1" eaLnBrk="1" hangingPunct="1"/>
            <a:r>
              <a:rPr lang="en-US" smtClean="0"/>
              <a:t>Understanding basic needs allows the firm to segment markets and create marketing programs that can translate consumer needs into wants for their specific products.</a:t>
            </a:r>
          </a:p>
          <a:p>
            <a:pPr lvl="1" eaLnBrk="1" hangingPunct="1">
              <a:buNone/>
            </a:pPr>
            <a:endParaRPr lang="en-US" smtClean="0">
              <a:ln>
                <a:noFill/>
              </a:ln>
              <a:latin typeface="Rockwell" charset="0"/>
              <a:ea typeface="ＭＳ Ｐゴシック" charset="0"/>
            </a:endParaRPr>
          </a:p>
          <a:p>
            <a:pPr eaLnBrk="1" hangingPunct="1"/>
            <a:r>
              <a:rPr lang="en-US" b="1" smtClean="0">
                <a:ln>
                  <a:noFill/>
                </a:ln>
                <a:latin typeface="Rockwell" charset="0"/>
                <a:ea typeface="ＭＳ Ｐゴシック" charset="0"/>
                <a:cs typeface="ＭＳ Ｐゴシック" charset="0"/>
              </a:rPr>
              <a:t>Demand</a:t>
            </a:r>
          </a:p>
          <a:p>
            <a:pPr lvl="1" eaLnBrk="1" hangingPunct="1"/>
            <a:r>
              <a:rPr lang="en-US" smtClean="0">
                <a:ln>
                  <a:noFill/>
                </a:ln>
                <a:latin typeface="Rockwell" charset="0"/>
                <a:ea typeface="ＭＳ Ｐゴシック" charset="0"/>
              </a:rPr>
              <a:t>Occurs when a consumer’s ability and willingness to purchase a specific product backs up their want for the product.</a:t>
            </a:r>
          </a:p>
          <a:p>
            <a:pPr lvl="1" eaLnBrk="1" hangingPunct="1">
              <a:buNone/>
            </a:pPr>
            <a:endParaRPr lang="en-US" smtClean="0">
              <a:ln>
                <a:noFill/>
              </a:ln>
              <a:latin typeface="Rockwell" charset="0"/>
              <a:ea typeface="ＭＳ Ｐゴシック" charset="0"/>
            </a:endParaRPr>
          </a:p>
          <a:p>
            <a:pPr lvl="1" eaLnBrk="1" hangingPunct="1"/>
            <a:r>
              <a:rPr lang="en-US" smtClean="0"/>
              <a:t>Wants are not the same thing as demand.</a:t>
            </a:r>
            <a:endParaRPr lang="en-US" dirty="0">
              <a:ln>
                <a:noFill/>
              </a:ln>
              <a:latin typeface="Rockwell"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1311274" y="555812"/>
            <a:ext cx="7693029" cy="5420601"/>
          </a:xfrm>
        </p:spPr>
        <p:txBody>
          <a:bodyPr/>
          <a:lstStyle/>
          <a:p>
            <a:pPr eaLnBrk="1" hangingPunct="1"/>
            <a:endParaRPr lang="en-US" sz="1800" dirty="0" smtClean="0">
              <a:ln>
                <a:noFill/>
              </a:ln>
              <a:latin typeface="Rockwell" charset="0"/>
              <a:ea typeface="ＭＳ Ｐゴシック" charset="0"/>
              <a:cs typeface="ＭＳ Ｐゴシック" charset="0"/>
            </a:endParaRPr>
          </a:p>
          <a:p>
            <a:pPr eaLnBrk="1" hangingPunct="1"/>
            <a:r>
              <a:rPr lang="en-US" b="1" smtClean="0"/>
              <a:t>Marketing stimuli can prompt consumers to become interested in a product, leading to a desire to seek out additional:</a:t>
            </a:r>
            <a:endParaRPr lang="en-US" b="1" dirty="0">
              <a:ln>
                <a:noFill/>
              </a:ln>
              <a:latin typeface="Rockwell" charset="0"/>
              <a:ea typeface="ＭＳ Ｐゴシック" charset="0"/>
              <a:cs typeface="ＭＳ Ｐゴシック" charset="0"/>
            </a:endParaRPr>
          </a:p>
          <a:p>
            <a:pPr lvl="1" eaLnBrk="1" hangingPunct="1"/>
            <a:r>
              <a:rPr lang="en-US" smtClean="0">
                <a:ln>
                  <a:noFill/>
                </a:ln>
                <a:latin typeface="Rockwell" charset="0"/>
                <a:ea typeface="ＭＳ Ｐゴシック" charset="0"/>
              </a:rPr>
              <a:t>In a Passive </a:t>
            </a:r>
            <a:r>
              <a:rPr lang="en-US">
                <a:ln>
                  <a:noFill/>
                </a:ln>
                <a:latin typeface="Rockwell" charset="0"/>
                <a:ea typeface="ＭＳ Ｐゴシック" charset="0"/>
              </a:rPr>
              <a:t>information </a:t>
            </a:r>
            <a:r>
              <a:rPr lang="en-US" smtClean="0">
                <a:ln>
                  <a:noFill/>
                </a:ln>
                <a:latin typeface="Rockwell" charset="0"/>
                <a:ea typeface="ＭＳ Ｐゴシック" charset="0"/>
              </a:rPr>
              <a:t>search,</a:t>
            </a:r>
            <a:r>
              <a:rPr lang="en-US" smtClean="0"/>
              <a:t> the consumer becomes more attentive and receptive to information.</a:t>
            </a:r>
            <a:endParaRPr lang="en-US" dirty="0">
              <a:ln>
                <a:noFill/>
              </a:ln>
              <a:latin typeface="Rockwell" charset="0"/>
              <a:ea typeface="ＭＳ Ｐゴシック" charset="0"/>
            </a:endParaRPr>
          </a:p>
          <a:p>
            <a:pPr lvl="1" eaLnBrk="1" hangingPunct="1"/>
            <a:r>
              <a:rPr lang="en-US" smtClean="0">
                <a:ln>
                  <a:noFill/>
                </a:ln>
                <a:latin typeface="Rockwell" charset="0"/>
                <a:ea typeface="ＭＳ Ｐゴシック" charset="0"/>
              </a:rPr>
              <a:t>In a Active </a:t>
            </a:r>
            <a:r>
              <a:rPr lang="en-US">
                <a:ln>
                  <a:noFill/>
                </a:ln>
                <a:latin typeface="Rockwell" charset="0"/>
                <a:ea typeface="ＭＳ Ｐゴシック" charset="0"/>
              </a:rPr>
              <a:t>information </a:t>
            </a:r>
            <a:r>
              <a:rPr lang="en-US" smtClean="0">
                <a:ln>
                  <a:noFill/>
                </a:ln>
                <a:latin typeface="Rockwell" charset="0"/>
                <a:ea typeface="ＭＳ Ｐゴシック" charset="0"/>
              </a:rPr>
              <a:t>search, </a:t>
            </a:r>
            <a:r>
              <a:rPr lang="en-US" smtClean="0"/>
              <a:t>the consumer purposely seeks additional information.</a:t>
            </a:r>
          </a:p>
          <a:p>
            <a:pPr lvl="1" eaLnBrk="1" hangingPunct="1">
              <a:buNone/>
            </a:pPr>
            <a:endParaRPr lang="en-US" dirty="0">
              <a:ln>
                <a:noFill/>
              </a:ln>
              <a:latin typeface="Rockwell" charset="0"/>
              <a:ea typeface="ＭＳ Ｐゴシック" charset="0"/>
            </a:endParaRPr>
          </a:p>
          <a:p>
            <a:pPr eaLnBrk="1" hangingPunct="1"/>
            <a:r>
              <a:rPr lang="en-US" b="1" smtClean="0"/>
              <a:t>Information can come from a variety of </a:t>
            </a:r>
            <a:r>
              <a:rPr lang="en-US" b="1" smtClean="0">
                <a:ln>
                  <a:noFill/>
                </a:ln>
                <a:latin typeface="Rockwell" charset="0"/>
                <a:ea typeface="ＭＳ Ｐゴシック" charset="0"/>
                <a:cs typeface="ＭＳ Ｐゴシック" charset="0"/>
              </a:rPr>
              <a:t>Sources:</a:t>
            </a:r>
            <a:endParaRPr lang="en-US" b="1" dirty="0">
              <a:ln>
                <a:noFill/>
              </a:ln>
              <a:latin typeface="Rockwell" charset="0"/>
              <a:ea typeface="ＭＳ Ｐゴシック" charset="0"/>
              <a:cs typeface="ＭＳ Ｐゴシック" charset="0"/>
            </a:endParaRPr>
          </a:p>
          <a:p>
            <a:pPr lvl="1" eaLnBrk="1" hangingPunct="1"/>
            <a:r>
              <a:rPr lang="en-US">
                <a:ln>
                  <a:noFill/>
                </a:ln>
                <a:latin typeface="Rockwell" charset="0"/>
                <a:ea typeface="ＭＳ Ｐゴシック" charset="0"/>
              </a:rPr>
              <a:t>Internal </a:t>
            </a:r>
            <a:r>
              <a:rPr lang="en-US" smtClean="0">
                <a:ln>
                  <a:noFill/>
                </a:ln>
                <a:latin typeface="Rockwell" charset="0"/>
                <a:ea typeface="ＭＳ Ｐゴシック" charset="0"/>
              </a:rPr>
              <a:t>sources </a:t>
            </a:r>
            <a:r>
              <a:rPr lang="en-US" smtClean="0"/>
              <a:t>(memories, past experiences) .</a:t>
            </a:r>
            <a:endParaRPr lang="en-US" dirty="0">
              <a:ln>
                <a:noFill/>
              </a:ln>
              <a:latin typeface="Rockwell" charset="0"/>
              <a:ea typeface="ＭＳ Ｐゴシック" charset="0"/>
            </a:endParaRPr>
          </a:p>
          <a:p>
            <a:pPr lvl="1" eaLnBrk="1" hangingPunct="1"/>
            <a:r>
              <a:rPr lang="en-US">
                <a:ln>
                  <a:noFill/>
                </a:ln>
                <a:latin typeface="Rockwell" charset="0"/>
                <a:ea typeface="ＭＳ Ｐゴシック" charset="0"/>
              </a:rPr>
              <a:t>External </a:t>
            </a:r>
            <a:r>
              <a:rPr lang="en-US" smtClean="0">
                <a:ln>
                  <a:noFill/>
                </a:ln>
                <a:latin typeface="Rockwell" charset="0"/>
                <a:ea typeface="ＭＳ Ｐゴシック" charset="0"/>
              </a:rPr>
              <a:t>sources </a:t>
            </a:r>
            <a:r>
              <a:rPr lang="en-US" smtClean="0"/>
              <a:t>(advertising, displays, salespeople, friends, family).</a:t>
            </a:r>
            <a:endParaRPr lang="en-US" dirty="0">
              <a:ln>
                <a:noFill/>
              </a:ln>
              <a:latin typeface="Rockwell" charset="0"/>
              <a:ea typeface="ＭＳ Ｐゴシック" charset="0"/>
            </a:endParaRPr>
          </a:p>
        </p:txBody>
      </p:sp>
      <p:sp>
        <p:nvSpPr>
          <p:cNvPr id="2" name="Title 1"/>
          <p:cNvSpPr>
            <a:spLocks noGrp="1"/>
          </p:cNvSpPr>
          <p:nvPr>
            <p:ph type="title"/>
          </p:nvPr>
        </p:nvSpPr>
        <p:spPr>
          <a:xfrm>
            <a:off x="1302808" y="179388"/>
            <a:ext cx="7556500" cy="645365"/>
          </a:xfrm>
        </p:spPr>
        <p:txBody>
          <a:bodyPr>
            <a:noAutofit/>
          </a:bodyPr>
          <a:lstStyle/>
          <a:p>
            <a:pPr eaLnBrk="1" hangingPunct="1"/>
            <a:r>
              <a:rPr lang="en-US" b="1" smtClean="0">
                <a:ln>
                  <a:noFill/>
                </a:ln>
                <a:latin typeface="Rockwell" charset="0"/>
                <a:ea typeface="ＭＳ Ｐゴシック" charset="0"/>
                <a:cs typeface="ＭＳ Ｐゴシック" charset="0"/>
              </a:rPr>
              <a:t>2-Information Search:</a:t>
            </a:r>
            <a:endParaRPr lang="en-US" b="1" dirty="0">
              <a:ln>
                <a:noFill/>
              </a:ln>
              <a:latin typeface="Rockwell" charset="0"/>
              <a:ea typeface="ＭＳ Ｐゴシック" charset="0"/>
              <a:cs typeface="ＭＳ Ｐゴシック" charset="0"/>
            </a:endParaRPr>
          </a:p>
        </p:txBody>
      </p:sp>
    </p:spTree>
    <p:extLst>
      <p:ext uri="{BB962C8B-B14F-4D97-AF65-F5344CB8AC3E}">
        <p14:creationId xmlns:p14="http://schemas.microsoft.com/office/powerpoint/2010/main" val="112638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1279</TotalTime>
  <Words>3092</Words>
  <Application>Microsoft Office PowerPoint</Application>
  <PresentationFormat>On-screen Show (4:3)</PresentationFormat>
  <Paragraphs>307</Paragraphs>
  <Slides>46</Slides>
  <Notes>2</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Cengage</vt:lpstr>
      <vt:lpstr>1_Cengage</vt:lpstr>
      <vt:lpstr>PowerPoint Presentation</vt:lpstr>
      <vt:lpstr>Introduction</vt:lpstr>
      <vt:lpstr>Segmentation and Target Marketing</vt:lpstr>
      <vt:lpstr>PowerPoint Presentation</vt:lpstr>
      <vt:lpstr>Buyer Behavior in Consumer Markets</vt:lpstr>
      <vt:lpstr>The Consumer Buying Process </vt:lpstr>
      <vt:lpstr>1-Need Recognition</vt:lpstr>
      <vt:lpstr>PowerPoint Presentation</vt:lpstr>
      <vt:lpstr>2-Information Search:</vt:lpstr>
      <vt:lpstr>PowerPoint Presentation</vt:lpstr>
      <vt:lpstr>3-Evaluation of Alternatives:</vt:lpstr>
      <vt:lpstr>4-Purchase Decision:</vt:lpstr>
      <vt:lpstr>5-Postpurchase Evaluation:</vt:lpstr>
      <vt:lpstr>Factors Affecting the Consumer Buying Process:</vt:lpstr>
      <vt:lpstr>Common Situational Influences </vt:lpstr>
      <vt:lpstr>Buyer Behavior in Business Markets</vt:lpstr>
      <vt:lpstr>PowerPoint Presentation</vt:lpstr>
      <vt:lpstr>PowerPoint Presentation</vt:lpstr>
      <vt:lpstr>The Business Buying Process</vt:lpstr>
      <vt:lpstr>PowerPoint Presentation</vt:lpstr>
      <vt:lpstr>The factors that can influence the business buying process:</vt:lpstr>
      <vt:lpstr>Market Segmentation</vt:lpstr>
      <vt:lpstr>Traditional Segmentation:</vt:lpstr>
      <vt:lpstr>1- Mass Marketing</vt:lpstr>
      <vt:lpstr>          2-Differentiated Marketing</vt:lpstr>
      <vt:lpstr>              3-Niche Marketing</vt:lpstr>
      <vt:lpstr>Individualized Segmentation Approaches</vt:lpstr>
      <vt:lpstr>1- One-to-One Marketing</vt:lpstr>
      <vt:lpstr>2-Mass Customization</vt:lpstr>
      <vt:lpstr>3-Permission Marketing</vt:lpstr>
      <vt:lpstr>Criteria for Successful Segmentation</vt:lpstr>
      <vt:lpstr>PowerPoint Presentation</vt:lpstr>
      <vt:lpstr> Market Segmentation in Consumer and Business Markets</vt:lpstr>
      <vt:lpstr>Identifying Market Segments</vt:lpstr>
      <vt:lpstr>Segmenting Consumer Markets</vt:lpstr>
      <vt:lpstr>1-Behavioral segmentation </vt:lpstr>
      <vt:lpstr>2-Demographic segmentation </vt:lpstr>
      <vt:lpstr>3-Psychographic segmentation </vt:lpstr>
      <vt:lpstr>4-Geographic segmentation </vt:lpstr>
      <vt:lpstr>Segmenting Business Markets</vt:lpstr>
      <vt:lpstr>Business buyers can also be segmented on:</vt:lpstr>
      <vt:lpstr>PowerPoint Presentation</vt:lpstr>
      <vt:lpstr>PowerPoint Presentation</vt:lpstr>
      <vt:lpstr>PowerPoint Presentation</vt:lpstr>
      <vt:lpstr>PowerPoint Presentation</vt:lpstr>
      <vt:lpstr>Target Marketing Strategies (Exhibit 5.6)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Heyam Almousa</cp:lastModifiedBy>
  <cp:revision>183</cp:revision>
  <dcterms:created xsi:type="dcterms:W3CDTF">2010-03-09T18:52:43Z</dcterms:created>
  <dcterms:modified xsi:type="dcterms:W3CDTF">2018-09-04T08:01:03Z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