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handoutMasterIdLst>
    <p:handoutMasterId r:id="rId25"/>
  </p:handoutMasterIdLst>
  <p:sldIdLst>
    <p:sldId id="256" r:id="rId2"/>
    <p:sldId id="257" r:id="rId3"/>
    <p:sldId id="258" r:id="rId4"/>
    <p:sldId id="267" r:id="rId5"/>
    <p:sldId id="268" r:id="rId6"/>
    <p:sldId id="259" r:id="rId7"/>
    <p:sldId id="261" r:id="rId8"/>
    <p:sldId id="262" r:id="rId9"/>
    <p:sldId id="269" r:id="rId10"/>
    <p:sldId id="270" r:id="rId11"/>
    <p:sldId id="271" r:id="rId12"/>
    <p:sldId id="263" r:id="rId13"/>
    <p:sldId id="272" r:id="rId14"/>
    <p:sldId id="273" r:id="rId15"/>
    <p:sldId id="274" r:id="rId16"/>
    <p:sldId id="264" r:id="rId17"/>
    <p:sldId id="266" r:id="rId18"/>
    <p:sldId id="265" r:id="rId19"/>
    <p:sldId id="275" r:id="rId20"/>
    <p:sldId id="276" r:id="rId21"/>
    <p:sldId id="277" r:id="rId22"/>
    <p:sldId id="278" r:id="rId23"/>
    <p:sldId id="279" r:id="rId24"/>
  </p:sldIdLst>
  <p:sldSz cx="9144000" cy="6858000" type="screen4x3"/>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14" autoAdjust="0"/>
    <p:restoredTop sz="94599" autoAdjust="0"/>
  </p:normalViewPr>
  <p:slideViewPr>
    <p:cSldViewPr>
      <p:cViewPr varScale="1">
        <p:scale>
          <a:sx n="65" d="100"/>
          <a:sy n="65" d="100"/>
        </p:scale>
        <p:origin x="-360" y="-67"/>
      </p:cViewPr>
      <p:guideLst>
        <p:guide orient="horz" pos="2160"/>
        <p:guide pos="2880"/>
      </p:guideLst>
    </p:cSldViewPr>
  </p:slideViewPr>
  <p:outlineViewPr>
    <p:cViewPr>
      <p:scale>
        <a:sx n="33" d="100"/>
        <a:sy n="33" d="100"/>
      </p:scale>
      <p:origin x="0" y="98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97364"/>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97364"/>
          </a:xfrm>
          <a:prstGeom prst="rect">
            <a:avLst/>
          </a:prstGeom>
        </p:spPr>
        <p:txBody>
          <a:bodyPr vert="horz" lIns="91440" tIns="45720" rIns="91440" bIns="45720" rtlCol="1"/>
          <a:lstStyle>
            <a:lvl1pPr algn="l">
              <a:defRPr sz="1200"/>
            </a:lvl1pPr>
          </a:lstStyle>
          <a:p>
            <a:fld id="{4D0B3617-1466-40E2-A531-E05798B606D9}" type="datetimeFigureOut">
              <a:rPr lang="ar-SA" smtClean="0"/>
              <a:t>04/02/37</a:t>
            </a:fld>
            <a:endParaRPr lang="ar-SA"/>
          </a:p>
        </p:txBody>
      </p:sp>
      <p:sp>
        <p:nvSpPr>
          <p:cNvPr id="4" name="عنصر نائب للتذييل 3"/>
          <p:cNvSpPr>
            <a:spLocks noGrp="1"/>
          </p:cNvSpPr>
          <p:nvPr>
            <p:ph type="ftr" sz="quarter" idx="2"/>
          </p:nvPr>
        </p:nvSpPr>
        <p:spPr>
          <a:xfrm>
            <a:off x="3886200" y="9448185"/>
            <a:ext cx="2971800" cy="497364"/>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9448185"/>
            <a:ext cx="2971800" cy="497364"/>
          </a:xfrm>
          <a:prstGeom prst="rect">
            <a:avLst/>
          </a:prstGeom>
        </p:spPr>
        <p:txBody>
          <a:bodyPr vert="horz" lIns="91440" tIns="45720" rIns="91440" bIns="45720" rtlCol="1" anchor="b"/>
          <a:lstStyle>
            <a:lvl1pPr algn="l">
              <a:defRPr sz="1200"/>
            </a:lvl1pPr>
          </a:lstStyle>
          <a:p>
            <a:fld id="{C31C5E24-E2CF-4639-B7B8-D3BD21BB0A3C}" type="slidenum">
              <a:rPr lang="ar-SA" smtClean="0"/>
              <a:t>‹#›</a:t>
            </a:fld>
            <a:endParaRPr lang="ar-SA"/>
          </a:p>
        </p:txBody>
      </p:sp>
    </p:spTree>
    <p:extLst>
      <p:ext uri="{BB962C8B-B14F-4D97-AF65-F5344CB8AC3E}">
        <p14:creationId xmlns:p14="http://schemas.microsoft.com/office/powerpoint/2010/main" val="14344537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17" name="عنصر نائب للتذييل 16"/>
          <p:cNvSpPr>
            <a:spLocks noGrp="1"/>
          </p:cNvSpPr>
          <p:nvPr>
            <p:ph type="ftr" sz="quarter" idx="11"/>
          </p:nvPr>
        </p:nvSpPr>
        <p:spPr/>
        <p:txBody>
          <a:bodyPr/>
          <a:lstStyle/>
          <a:p>
            <a:endParaRPr lang="ar-SA" dirty="0"/>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962CDD86-CBB3-49DC-BE76-0FEE28704C8C}"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962CDD86-CBB3-49DC-BE76-0FEE28704C8C}" type="slidenum">
              <a:rPr lang="ar-SA" smtClean="0"/>
              <a:t>‹#›</a:t>
            </a:fld>
            <a:endParaRPr lang="ar-SA" dirty="0"/>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654001-9003-46BE-B249-C8C183CEF9F1}" type="slidenum">
              <a:rPr lang="ar-SA"/>
              <a:pPr>
                <a:defRPr/>
              </a:pPr>
              <a:t>‹#›</a:t>
            </a:fld>
            <a:endParaRPr lang="en-US"/>
          </a:p>
        </p:txBody>
      </p:sp>
    </p:spTree>
    <p:extLst>
      <p:ext uri="{BB962C8B-B14F-4D97-AF65-F5344CB8AC3E}">
        <p14:creationId xmlns:p14="http://schemas.microsoft.com/office/powerpoint/2010/main" val="2554730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EAC1BD-ACBE-462B-BE7F-3ED451B3AE99}" type="slidenum">
              <a:rPr lang="ar-SA"/>
              <a:pPr>
                <a:defRPr/>
              </a:pPr>
              <a:t>‹#›</a:t>
            </a:fld>
            <a:endParaRPr lang="en-US"/>
          </a:p>
        </p:txBody>
      </p:sp>
    </p:spTree>
    <p:extLst>
      <p:ext uri="{BB962C8B-B14F-4D97-AF65-F5344CB8AC3E}">
        <p14:creationId xmlns:p14="http://schemas.microsoft.com/office/powerpoint/2010/main" val="335925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a:xfrm>
            <a:off x="4361688" y="1026372"/>
            <a:ext cx="457200" cy="441325"/>
          </a:xfrm>
        </p:spPr>
        <p:txBody>
          <a:bodyPr/>
          <a:lstStyle/>
          <a:p>
            <a:fld id="{962CDD86-CBB3-49DC-BE76-0FEE28704C8C}" type="slidenum">
              <a:rPr lang="ar-SA" smtClean="0"/>
              <a:t>‹#›</a:t>
            </a:fld>
            <a:endParaRPr lang="ar-SA" dirty="0"/>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dirty="0"/>
          </a:p>
        </p:txBody>
      </p:sp>
      <p:sp>
        <p:nvSpPr>
          <p:cNvPr id="4" name="عنصر نائب للتاريخ 3"/>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0457EBC9-74BF-429F-996B-9750F4B0D048}" type="datetimeFigureOut">
              <a:rPr lang="ar-SA" smtClean="0"/>
              <a:t>04/02/37</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962CDD86-CBB3-49DC-BE76-0FEE28704C8C}" type="slidenum">
              <a:rPr lang="ar-SA" smtClean="0"/>
              <a:t>‹#›</a:t>
            </a:fld>
            <a:endParaRPr lang="ar-SA" dirty="0"/>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dirty="0"/>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962CDD86-CBB3-49DC-BE76-0FEE28704C8C}" type="slidenum">
              <a:rPr lang="ar-SA" smtClean="0"/>
              <a:t>‹#›</a:t>
            </a:fld>
            <a:endParaRPr lang="ar-SA" dirty="0"/>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a:xfrm>
            <a:off x="4343400" y="1036020"/>
            <a:ext cx="457200" cy="441325"/>
          </a:xfrm>
        </p:spPr>
        <p:txBody>
          <a:bodyPr/>
          <a:lstStyle/>
          <a:p>
            <a:fld id="{962CDD86-CBB3-49DC-BE76-0FEE28704C8C}"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2CDD86-CBB3-49DC-BE76-0FEE28704C8C}"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0457EBC9-74BF-429F-996B-9750F4B0D048}" type="datetimeFigureOut">
              <a:rPr lang="ar-SA" smtClean="0"/>
              <a:t>04/02/37</a:t>
            </a:fld>
            <a:endParaRPr lang="ar-SA" dirty="0"/>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962CDD86-CBB3-49DC-BE76-0FEE28704C8C}" type="slidenum">
              <a:rPr lang="ar-SA" smtClean="0"/>
              <a:t>‹#›</a:t>
            </a:fld>
            <a:endParaRPr lang="ar-SA" dirty="0"/>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0457EBC9-74BF-429F-996B-9750F4B0D048}" type="datetimeFigureOut">
              <a:rPr lang="ar-SA" smtClean="0"/>
              <a:t>04/02/37</a:t>
            </a:fld>
            <a:endParaRPr lang="ar-SA" dirty="0"/>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457EBC9-74BF-429F-996B-9750F4B0D048}" type="datetimeFigureOut">
              <a:rPr lang="ar-SA" smtClean="0"/>
              <a:t>04/02/37</a:t>
            </a:fld>
            <a:endParaRPr lang="ar-SA" dirty="0"/>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dirty="0"/>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2CDD86-CBB3-49DC-BE76-0FEE28704C8C}" type="slidenum">
              <a:rPr lang="ar-SA" smtClean="0"/>
              <a:t>‹#›</a:t>
            </a:fld>
            <a:endParaRPr lang="ar-SA" dirty="0"/>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body" idx="1"/>
          </p:nvPr>
        </p:nvSpPr>
        <p:spPr/>
        <p:txBody>
          <a:bodyPr>
            <a:normAutofit/>
          </a:bodyPr>
          <a:lstStyle/>
          <a:p>
            <a:r>
              <a:rPr lang="ar-SA" sz="2800" cap="none" dirty="0">
                <a:cs typeface="+mj-cs"/>
              </a:rPr>
              <a:t>قائمة المركز المالي وقائمة التدفقات النقدية</a:t>
            </a:r>
          </a:p>
        </p:txBody>
      </p:sp>
      <p:sp>
        <p:nvSpPr>
          <p:cNvPr id="2" name="عنوان 1"/>
          <p:cNvSpPr>
            <a:spLocks noGrp="1"/>
          </p:cNvSpPr>
          <p:nvPr>
            <p:ph type="title"/>
          </p:nvPr>
        </p:nvSpPr>
        <p:spPr/>
        <p:txBody>
          <a:bodyPr/>
          <a:lstStyle/>
          <a:p>
            <a:r>
              <a:rPr lang="ar-SA" dirty="0" smtClean="0">
                <a:cs typeface="+mj-cs"/>
              </a:rPr>
              <a:t>الفصل الخامس</a:t>
            </a:r>
            <a:endParaRPr lang="ar-SA" dirty="0">
              <a:cs typeface="+mj-cs"/>
            </a:endParaRPr>
          </a:p>
        </p:txBody>
      </p:sp>
    </p:spTree>
    <p:extLst>
      <p:ext uri="{BB962C8B-B14F-4D97-AF65-F5344CB8AC3E}">
        <p14:creationId xmlns:p14="http://schemas.microsoft.com/office/powerpoint/2010/main" val="22366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ثانيًا: الاستثمارات طويلة الأجل : </a:t>
            </a:r>
            <a:r>
              <a:rPr lang="en-US" sz="1700" b="1" dirty="0">
                <a:solidFill>
                  <a:schemeClr val="accent1"/>
                </a:solidFill>
              </a:rPr>
              <a:t>Long- Term Investments</a:t>
            </a:r>
          </a:p>
        </p:txBody>
      </p:sp>
      <p:sp>
        <p:nvSpPr>
          <p:cNvPr id="3" name="عنصر نائب للمحتوى 2"/>
          <p:cNvSpPr>
            <a:spLocks noGrp="1"/>
          </p:cNvSpPr>
          <p:nvPr>
            <p:ph sz="quarter" idx="4294967295"/>
          </p:nvPr>
        </p:nvSpPr>
        <p:spPr>
          <a:xfrm>
            <a:off x="0" y="1340768"/>
            <a:ext cx="8963472" cy="5328592"/>
          </a:xfrm>
        </p:spPr>
        <p:txBody>
          <a:bodyPr>
            <a:normAutofit/>
          </a:bodyPr>
          <a:lstStyle/>
          <a:p>
            <a:pPr>
              <a:lnSpc>
                <a:spcPct val="80000"/>
              </a:lnSpc>
              <a:buNone/>
            </a:pPr>
            <a:endParaRPr lang="ar-SA" altLang="ar-SA" sz="1800" i="1" dirty="0">
              <a:solidFill>
                <a:schemeClr val="accent2"/>
              </a:solidFill>
            </a:endParaRPr>
          </a:p>
          <a:p>
            <a:pPr>
              <a:lnSpc>
                <a:spcPct val="90000"/>
              </a:lnSpc>
              <a:defRPr/>
            </a:pPr>
            <a:r>
              <a:rPr lang="ar-SA" sz="1800" dirty="0" smtClean="0"/>
              <a:t>تشتمل </a:t>
            </a:r>
            <a:r>
              <a:rPr lang="ar-SA" sz="1800" dirty="0"/>
              <a:t>على مجموعة مختلفة من العناصر مثل:</a:t>
            </a:r>
          </a:p>
          <a:p>
            <a:pPr marL="342900" indent="-342900">
              <a:lnSpc>
                <a:spcPct val="90000"/>
              </a:lnSpc>
              <a:buFont typeface="+mj-lt"/>
              <a:buAutoNum type="arabicPeriod"/>
              <a:defRPr/>
            </a:pPr>
            <a:r>
              <a:rPr lang="ar-SA" sz="1800" dirty="0" smtClean="0"/>
              <a:t>الاستثمارات </a:t>
            </a:r>
            <a:r>
              <a:rPr lang="ar-SA" sz="1800" dirty="0"/>
              <a:t>في أسهم وسندات وأوراق تجارية طويلة الأجل.</a:t>
            </a:r>
          </a:p>
          <a:p>
            <a:pPr marL="342900" indent="-342900">
              <a:lnSpc>
                <a:spcPct val="90000"/>
              </a:lnSpc>
              <a:buFont typeface="+mj-lt"/>
              <a:buAutoNum type="arabicPeriod"/>
              <a:defRPr/>
            </a:pPr>
            <a:r>
              <a:rPr lang="ar-SA" sz="1800" dirty="0" smtClean="0"/>
              <a:t>حيازة </a:t>
            </a:r>
            <a:r>
              <a:rPr lang="ar-SA" sz="1800" dirty="0"/>
              <a:t>أصول ثابتة بغرض الاحتفاظ بها لتحقيق مكاسب عرضية عندما يتم بيعها في المستقبل. ( لا تكون </a:t>
            </a:r>
            <a:r>
              <a:rPr lang="ar-SA" sz="1800" dirty="0" err="1"/>
              <a:t>مشتراة</a:t>
            </a:r>
            <a:r>
              <a:rPr lang="ar-SA" sz="1800" dirty="0"/>
              <a:t> بغرض الاستخدام في العملية الانتاجية)</a:t>
            </a:r>
          </a:p>
          <a:p>
            <a:pPr marL="342900" indent="-342900">
              <a:lnSpc>
                <a:spcPct val="90000"/>
              </a:lnSpc>
              <a:buFont typeface="+mj-lt"/>
              <a:buAutoNum type="arabicPeriod"/>
              <a:defRPr/>
            </a:pPr>
            <a:r>
              <a:rPr lang="ar-SA" sz="1800" dirty="0" smtClean="0"/>
              <a:t>الأموال </a:t>
            </a:r>
            <a:r>
              <a:rPr lang="ar-SA" sz="1800" dirty="0"/>
              <a:t>المخصصة والتي تمثل ودائع نقدية لأغراض خاصة مثل سداد قروض طويلة الأجل أو دفع معاشات للموظفين عند التقاعد.</a:t>
            </a:r>
          </a:p>
          <a:p>
            <a:pPr marL="342900" indent="-342900">
              <a:lnSpc>
                <a:spcPct val="90000"/>
              </a:lnSpc>
              <a:buFont typeface="+mj-lt"/>
              <a:buAutoNum type="arabicPeriod"/>
              <a:defRPr/>
            </a:pPr>
            <a:r>
              <a:rPr lang="ar-SA" sz="1800" dirty="0" smtClean="0"/>
              <a:t>الاستثمارات </a:t>
            </a:r>
            <a:r>
              <a:rPr lang="ar-SA" sz="1800" dirty="0"/>
              <a:t>في شركات تابعة أو فروع غير مندمجة.</a:t>
            </a:r>
          </a:p>
          <a:p>
            <a:pPr>
              <a:lnSpc>
                <a:spcPct val="90000"/>
              </a:lnSpc>
              <a:buNone/>
              <a:defRPr/>
            </a:pPr>
            <a:r>
              <a:rPr lang="ar-SA" sz="1600" dirty="0"/>
              <a:t> .</a:t>
            </a:r>
          </a:p>
          <a:p>
            <a:pPr marL="0" indent="0">
              <a:lnSpc>
                <a:spcPct val="90000"/>
              </a:lnSpc>
              <a:spcBef>
                <a:spcPct val="0"/>
              </a:spcBef>
              <a:buNone/>
              <a:defRPr/>
            </a:pPr>
            <a:r>
              <a:rPr lang="ar-SA" sz="1700" b="1" dirty="0">
                <a:solidFill>
                  <a:schemeClr val="accent1"/>
                </a:solidFill>
                <a:latin typeface="+mj-lt"/>
                <a:ea typeface="+mj-ea"/>
                <a:cs typeface="+mj-cs"/>
              </a:rPr>
              <a:t>ثالثًا: الأصول طويلة الأجل أو غير المتداولة : </a:t>
            </a:r>
            <a:r>
              <a:rPr lang="en-US" sz="1700" b="1" dirty="0">
                <a:solidFill>
                  <a:schemeClr val="accent1"/>
                </a:solidFill>
                <a:latin typeface="+mj-lt"/>
                <a:ea typeface="+mj-ea"/>
                <a:cs typeface="+mj-cs"/>
              </a:rPr>
              <a:t>Long- Term </a:t>
            </a:r>
            <a:r>
              <a:rPr lang="en-US" sz="1700" b="1" dirty="0" smtClean="0">
                <a:solidFill>
                  <a:schemeClr val="accent1"/>
                </a:solidFill>
                <a:latin typeface="+mj-lt"/>
                <a:ea typeface="+mj-ea"/>
                <a:cs typeface="+mj-cs"/>
              </a:rPr>
              <a:t>Assets</a:t>
            </a:r>
            <a:endParaRPr lang="ar-SA" sz="1700" b="1" dirty="0" smtClean="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a:lnSpc>
                <a:spcPct val="90000"/>
              </a:lnSpc>
              <a:defRPr/>
            </a:pPr>
            <a:r>
              <a:rPr lang="ar-SA" sz="1800" dirty="0" smtClean="0"/>
              <a:t>هي </a:t>
            </a:r>
            <a:r>
              <a:rPr lang="ar-SA" sz="1800" dirty="0"/>
              <a:t>الأصول الملموسة التي تحصل عليها المنشأة بغرض الاستخدام في العملية الإنتاجية وليس بغرض إعادة بيعها (عادة ما يطلق عليها الأصول الثابتة مثل: الأراضي, والمباني, والسيارات والأثاث ...الخ).</a:t>
            </a:r>
          </a:p>
          <a:p>
            <a:pPr>
              <a:lnSpc>
                <a:spcPct val="90000"/>
              </a:lnSpc>
              <a:defRPr/>
            </a:pPr>
            <a:r>
              <a:rPr lang="ar-SA" sz="1800" dirty="0" smtClean="0"/>
              <a:t> </a:t>
            </a:r>
            <a:r>
              <a:rPr lang="ar-SA" sz="1800" dirty="0"/>
              <a:t>يتم استهلاكها خلال عمرها الإنتاجي المقدر باستثناء الأراضي لعدم إمكانية تحديد عمرها الإنتاجي المقدر.</a:t>
            </a:r>
          </a:p>
          <a:p>
            <a:pPr>
              <a:lnSpc>
                <a:spcPct val="90000"/>
              </a:lnSpc>
              <a:defRPr/>
            </a:pPr>
            <a:r>
              <a:rPr lang="ar-SA" sz="1800" dirty="0" smtClean="0"/>
              <a:t> </a:t>
            </a:r>
            <a:r>
              <a:rPr lang="ar-SA" sz="1800" dirty="0"/>
              <a:t>تقوم بالتكلفة التاريخية ثم يتم طرح مخصصات الاستهلاك الخاصة بها.</a:t>
            </a:r>
            <a:endParaRPr lang="en-US" altLang="ar-SA" sz="1800" b="1" dirty="0"/>
          </a:p>
          <a:p>
            <a:pPr marL="0" indent="0">
              <a:lnSpc>
                <a:spcPct val="80000"/>
              </a:lnSpc>
              <a:buNone/>
              <a:defRPr/>
            </a:pPr>
            <a:endParaRPr lang="ar-SA" sz="2000" dirty="0"/>
          </a:p>
          <a:p>
            <a:endParaRPr lang="ar-SA" dirty="0" smtClean="0">
              <a:cs typeface="+mj-cs"/>
            </a:endParaRPr>
          </a:p>
          <a:p>
            <a:endParaRPr lang="ar-SA" dirty="0">
              <a:cs typeface="+mj-cs"/>
            </a:endParaRPr>
          </a:p>
        </p:txBody>
      </p:sp>
    </p:spTree>
    <p:extLst>
      <p:ext uri="{BB962C8B-B14F-4D97-AF65-F5344CB8AC3E}">
        <p14:creationId xmlns:p14="http://schemas.microsoft.com/office/powerpoint/2010/main" val="1589446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395536" y="260648"/>
            <a:ext cx="8534400" cy="758952"/>
          </a:xfrm>
        </p:spPr>
        <p:txBody>
          <a:bodyPr>
            <a:normAutofit/>
          </a:bodyPr>
          <a:lstStyle/>
          <a:p>
            <a:pPr algn="r"/>
            <a:r>
              <a:rPr lang="ar-SA" sz="1700" b="1" dirty="0">
                <a:solidFill>
                  <a:schemeClr val="accent1"/>
                </a:solidFill>
              </a:rPr>
              <a:t>رابعًا: الأصول غير الملموسة : </a:t>
            </a:r>
            <a:r>
              <a:rPr lang="en-US" sz="1700" b="1" dirty="0">
                <a:solidFill>
                  <a:schemeClr val="accent1"/>
                </a:solidFill>
              </a:rPr>
              <a:t>Intangible Assets</a:t>
            </a:r>
          </a:p>
        </p:txBody>
      </p:sp>
      <p:sp>
        <p:nvSpPr>
          <p:cNvPr id="3" name="عنصر نائب للمحتوى 2"/>
          <p:cNvSpPr>
            <a:spLocks noGrp="1"/>
          </p:cNvSpPr>
          <p:nvPr>
            <p:ph sz="quarter" idx="4294967295"/>
          </p:nvPr>
        </p:nvSpPr>
        <p:spPr>
          <a:xfrm>
            <a:off x="0" y="1340768"/>
            <a:ext cx="8963472" cy="5328592"/>
          </a:xfrm>
        </p:spPr>
        <p:txBody>
          <a:bodyPr>
            <a:normAutofit/>
          </a:bodyPr>
          <a:lstStyle/>
          <a:p>
            <a:pPr>
              <a:lnSpc>
                <a:spcPct val="80000"/>
              </a:lnSpc>
              <a:buNone/>
            </a:pPr>
            <a:endParaRPr lang="ar-SA" altLang="ar-SA" sz="1800" i="1" dirty="0">
              <a:solidFill>
                <a:schemeClr val="accent2"/>
              </a:solidFill>
            </a:endParaRPr>
          </a:p>
          <a:p>
            <a:pPr>
              <a:lnSpc>
                <a:spcPct val="90000"/>
              </a:lnSpc>
              <a:defRPr/>
            </a:pPr>
            <a:r>
              <a:rPr lang="ar-SA" sz="1800" dirty="0" smtClean="0"/>
              <a:t>هي </a:t>
            </a:r>
            <a:r>
              <a:rPr lang="ar-SA" sz="1800" dirty="0"/>
              <a:t>عناصر تفتقر للكيان المادي الملموس.</a:t>
            </a:r>
          </a:p>
          <a:p>
            <a:pPr>
              <a:lnSpc>
                <a:spcPct val="90000"/>
              </a:lnSpc>
              <a:defRPr/>
            </a:pPr>
            <a:r>
              <a:rPr lang="ar-SA" sz="1800" dirty="0" smtClean="0"/>
              <a:t>غالباً </a:t>
            </a:r>
            <a:r>
              <a:rPr lang="ar-SA" sz="1800" dirty="0"/>
              <a:t>ما تقترن منافعها المستقبلية بدرجة عالية من عدم التأكد ويصعب تحديد قيمتها أو تقدير عمرها الانتاجي.</a:t>
            </a:r>
          </a:p>
          <a:p>
            <a:pPr>
              <a:lnSpc>
                <a:spcPct val="90000"/>
              </a:lnSpc>
              <a:defRPr/>
            </a:pPr>
            <a:r>
              <a:rPr lang="ar-SA" sz="1800" dirty="0" smtClean="0"/>
              <a:t>من </a:t>
            </a:r>
            <a:r>
              <a:rPr lang="ar-SA" sz="1800" dirty="0"/>
              <a:t>أمثلتها: شهرة المحل وبراءات الاختراع والعلامات التجارية، </a:t>
            </a:r>
            <a:r>
              <a:rPr lang="ar-SA" sz="1800" dirty="0" smtClean="0"/>
              <a:t>يجب </a:t>
            </a:r>
            <a:r>
              <a:rPr lang="ar-SA" sz="1800" dirty="0"/>
              <a:t>الإشارة للمبادئ أو الأسس المتبعة في تقييمها وكيفية استنفاذها في الملاحظات المرفقة بالقوائم المالية.</a:t>
            </a:r>
          </a:p>
          <a:p>
            <a:pPr>
              <a:lnSpc>
                <a:spcPct val="90000"/>
              </a:lnSpc>
              <a:defRPr/>
            </a:pPr>
            <a:endParaRPr lang="ar-SA" sz="1800" dirty="0"/>
          </a:p>
          <a:p>
            <a:pPr marL="0" indent="0">
              <a:lnSpc>
                <a:spcPct val="90000"/>
              </a:lnSpc>
              <a:spcBef>
                <a:spcPct val="0"/>
              </a:spcBef>
              <a:buNone/>
              <a:defRPr/>
            </a:pPr>
            <a:r>
              <a:rPr lang="ar-SA" sz="1700" b="1" dirty="0">
                <a:solidFill>
                  <a:schemeClr val="accent1"/>
                </a:solidFill>
                <a:latin typeface="+mj-lt"/>
                <a:ea typeface="+mj-ea"/>
                <a:cs typeface="+mj-cs"/>
              </a:rPr>
              <a:t>خامسًا: الأصول الأخرى : </a:t>
            </a:r>
            <a:r>
              <a:rPr lang="en-US" sz="1700" b="1" dirty="0">
                <a:solidFill>
                  <a:schemeClr val="accent1"/>
                </a:solidFill>
                <a:latin typeface="+mj-lt"/>
                <a:ea typeface="+mj-ea"/>
                <a:cs typeface="+mj-cs"/>
              </a:rPr>
              <a:t>Others </a:t>
            </a:r>
            <a:r>
              <a:rPr lang="en-US" sz="1700" b="1" dirty="0" smtClean="0">
                <a:solidFill>
                  <a:schemeClr val="accent1"/>
                </a:solidFill>
                <a:latin typeface="+mj-lt"/>
                <a:ea typeface="+mj-ea"/>
                <a:cs typeface="+mj-cs"/>
              </a:rPr>
              <a:t>Assets</a:t>
            </a:r>
            <a:endParaRPr lang="ar-SA" sz="1700" b="1" dirty="0" smtClean="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marL="0" indent="0">
              <a:lnSpc>
                <a:spcPct val="90000"/>
              </a:lnSpc>
              <a:spcBef>
                <a:spcPct val="0"/>
              </a:spcBef>
              <a:buNone/>
              <a:defRPr/>
            </a:pPr>
            <a:endParaRPr lang="en-US" sz="1700" b="1" dirty="0">
              <a:solidFill>
                <a:schemeClr val="accent1"/>
              </a:solidFill>
              <a:latin typeface="+mj-lt"/>
              <a:ea typeface="+mj-ea"/>
              <a:cs typeface="+mj-cs"/>
            </a:endParaRPr>
          </a:p>
          <a:p>
            <a:pPr>
              <a:lnSpc>
                <a:spcPct val="90000"/>
              </a:lnSpc>
              <a:defRPr/>
            </a:pPr>
            <a:r>
              <a:rPr lang="ar-SA" sz="1800" dirty="0" smtClean="0"/>
              <a:t>هي </a:t>
            </a:r>
            <a:r>
              <a:rPr lang="ar-SA" sz="1800" dirty="0"/>
              <a:t>العناصر التي لا يمكن تبويبها تحت أي مجموعة من المجموعات الأربع </a:t>
            </a:r>
            <a:r>
              <a:rPr lang="ar-SA" sz="1800" dirty="0" smtClean="0"/>
              <a:t>السابقة.</a:t>
            </a:r>
          </a:p>
          <a:p>
            <a:pPr>
              <a:lnSpc>
                <a:spcPct val="90000"/>
              </a:lnSpc>
              <a:defRPr/>
            </a:pPr>
            <a:r>
              <a:rPr lang="ar-SA" sz="1800" dirty="0" smtClean="0"/>
              <a:t>من </a:t>
            </a:r>
            <a:r>
              <a:rPr lang="ar-SA" sz="1800" dirty="0"/>
              <a:t>أمثلتها: المصروفات المقدمة التي سيتم تحميلها على إيرادات عدة فترات محاسبية مقبلة, والمبالغ تحت التحصيل طويلة الأجل, والآلات المستغنى عن استخدامها في الإنتاج تمهيداً للتخلص منها.</a:t>
            </a:r>
          </a:p>
          <a:p>
            <a:pPr marL="0" indent="0">
              <a:lnSpc>
                <a:spcPct val="80000"/>
              </a:lnSpc>
              <a:buNone/>
              <a:defRPr/>
            </a:pPr>
            <a:endParaRPr lang="ar-SA" sz="2000" dirty="0"/>
          </a:p>
          <a:p>
            <a:endParaRPr lang="ar-SA" dirty="0" smtClean="0">
              <a:cs typeface="+mj-cs"/>
            </a:endParaRPr>
          </a:p>
          <a:p>
            <a:endParaRPr lang="ar-SA" dirty="0">
              <a:cs typeface="+mj-cs"/>
            </a:endParaRPr>
          </a:p>
        </p:txBody>
      </p:sp>
    </p:spTree>
    <p:extLst>
      <p:ext uri="{BB962C8B-B14F-4D97-AF65-F5344CB8AC3E}">
        <p14:creationId xmlns:p14="http://schemas.microsoft.com/office/powerpoint/2010/main" val="2704631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سادسًا: الالتزامات المتداولة : </a:t>
            </a:r>
            <a:r>
              <a:rPr lang="en-US" sz="1700" b="1" dirty="0">
                <a:solidFill>
                  <a:schemeClr val="accent1"/>
                </a:solidFill>
              </a:rPr>
              <a:t>Current Liabilities</a:t>
            </a:r>
          </a:p>
        </p:txBody>
      </p:sp>
      <p:sp>
        <p:nvSpPr>
          <p:cNvPr id="3" name="عنصر نائب للمحتوى 2"/>
          <p:cNvSpPr>
            <a:spLocks noGrp="1"/>
          </p:cNvSpPr>
          <p:nvPr>
            <p:ph sz="quarter" idx="4294967295"/>
          </p:nvPr>
        </p:nvSpPr>
        <p:spPr>
          <a:xfrm>
            <a:off x="0" y="1527175"/>
            <a:ext cx="8504238" cy="4572000"/>
          </a:xfrm>
        </p:spPr>
        <p:txBody>
          <a:bodyPr>
            <a:normAutofit/>
          </a:bodyPr>
          <a:lstStyle/>
          <a:p>
            <a:pPr>
              <a:lnSpc>
                <a:spcPct val="90000"/>
              </a:lnSpc>
              <a:buFont typeface="Arial" panose="020B0604020202020204" pitchFamily="34" charset="0"/>
              <a:buChar char="•"/>
              <a:defRPr/>
            </a:pPr>
            <a:r>
              <a:rPr lang="ar-SA" dirty="0"/>
              <a:t>هي الديون المستحقة على المنشأة والتي يتطلب تصفيتها أو سدادها أو تسويتها استخدام أصول متداولة أو نشأة التزام قصير الأجل آخر أي أنها واجبة السداد خلال السنة المالية الجارية أو دورة التشغيل أيهما أطول</a:t>
            </a:r>
            <a:r>
              <a:rPr lang="ar-SA" dirty="0" smtClean="0"/>
              <a:t>.</a:t>
            </a:r>
          </a:p>
          <a:p>
            <a:pPr marL="0" indent="0">
              <a:lnSpc>
                <a:spcPct val="90000"/>
              </a:lnSpc>
              <a:buNone/>
              <a:defRPr/>
            </a:pPr>
            <a:endParaRPr lang="ar-SA" dirty="0"/>
          </a:p>
          <a:p>
            <a:pPr>
              <a:lnSpc>
                <a:spcPct val="90000"/>
              </a:lnSpc>
              <a:defRPr/>
            </a:pPr>
            <a:r>
              <a:rPr lang="ar-SA" dirty="0"/>
              <a:t> وتشتمل على:</a:t>
            </a:r>
          </a:p>
          <a:p>
            <a:pPr marL="514350" indent="-514350">
              <a:lnSpc>
                <a:spcPct val="90000"/>
              </a:lnSpc>
              <a:buFont typeface="+mj-cs"/>
              <a:buAutoNum type="arabic2Minus"/>
              <a:defRPr/>
            </a:pPr>
            <a:r>
              <a:rPr lang="ar-SA" dirty="0" smtClean="0"/>
              <a:t>الدائنين </a:t>
            </a:r>
            <a:r>
              <a:rPr lang="ar-SA" dirty="0"/>
              <a:t>التجاريين </a:t>
            </a:r>
            <a:r>
              <a:rPr lang="ar-SA" dirty="0" smtClean="0"/>
              <a:t> </a:t>
            </a:r>
          </a:p>
          <a:p>
            <a:pPr marL="514350" indent="-514350">
              <a:lnSpc>
                <a:spcPct val="90000"/>
              </a:lnSpc>
              <a:buFont typeface="+mj-cs"/>
              <a:buAutoNum type="arabic2Minus"/>
              <a:defRPr/>
            </a:pPr>
            <a:r>
              <a:rPr lang="ar-SA" dirty="0" smtClean="0"/>
              <a:t>المتحصلات النقدية المقبوضة مقدماً </a:t>
            </a:r>
          </a:p>
          <a:p>
            <a:pPr marL="514350" indent="-514350">
              <a:lnSpc>
                <a:spcPct val="90000"/>
              </a:lnSpc>
              <a:buFont typeface="+mj-cs"/>
              <a:buAutoNum type="arabic2Minus"/>
              <a:defRPr/>
            </a:pPr>
            <a:r>
              <a:rPr lang="ar-SA" dirty="0" smtClean="0"/>
              <a:t>المصروفات </a:t>
            </a:r>
            <a:r>
              <a:rPr lang="ar-SA" dirty="0"/>
              <a:t>المستحقة </a:t>
            </a:r>
          </a:p>
          <a:p>
            <a:pPr marL="514350" indent="-514350">
              <a:lnSpc>
                <a:spcPct val="90000"/>
              </a:lnSpc>
              <a:buFont typeface="+mj-cs"/>
              <a:buAutoNum type="arabic2Minus"/>
              <a:defRPr/>
            </a:pPr>
            <a:r>
              <a:rPr lang="ar-SA" dirty="0" smtClean="0"/>
              <a:t>أوراق </a:t>
            </a:r>
            <a:r>
              <a:rPr lang="ar-SA" dirty="0"/>
              <a:t>تجارية (</a:t>
            </a:r>
            <a:r>
              <a:rPr lang="ar-SA" dirty="0" smtClean="0"/>
              <a:t>أ. د)</a:t>
            </a:r>
            <a:endParaRPr lang="ar-SA" dirty="0"/>
          </a:p>
          <a:p>
            <a:pPr marL="514350" indent="-514350">
              <a:lnSpc>
                <a:spcPct val="90000"/>
              </a:lnSpc>
              <a:buFont typeface="+mj-cs"/>
              <a:buAutoNum type="arabic2Minus"/>
              <a:defRPr/>
            </a:pPr>
            <a:r>
              <a:rPr lang="ar-SA" dirty="0" smtClean="0"/>
              <a:t>قروض </a:t>
            </a:r>
            <a:r>
              <a:rPr lang="ar-SA" dirty="0"/>
              <a:t>قصيرة الاجل</a:t>
            </a:r>
            <a:endParaRPr lang="en-US" dirty="0"/>
          </a:p>
          <a:p>
            <a:pPr>
              <a:lnSpc>
                <a:spcPct val="80000"/>
              </a:lnSpc>
            </a:pPr>
            <a:endParaRPr lang="en-US" altLang="ar-SA" sz="2000" b="1" dirty="0"/>
          </a:p>
          <a:p>
            <a:endParaRPr lang="ar-SA" dirty="0">
              <a:cs typeface="+mj-cs"/>
            </a:endParaRPr>
          </a:p>
          <a:p>
            <a:endParaRPr lang="ar-SA" dirty="0">
              <a:cs typeface="+mj-cs"/>
            </a:endParaRPr>
          </a:p>
        </p:txBody>
      </p:sp>
    </p:spTree>
    <p:extLst>
      <p:ext uri="{BB962C8B-B14F-4D97-AF65-F5344CB8AC3E}">
        <p14:creationId xmlns:p14="http://schemas.microsoft.com/office/powerpoint/2010/main" val="1764661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سابعًا: الالتزامات طويلة الأجل : </a:t>
            </a:r>
            <a:r>
              <a:rPr lang="en-US" sz="1700" b="1" dirty="0">
                <a:solidFill>
                  <a:schemeClr val="accent1"/>
                </a:solidFill>
              </a:rPr>
              <a:t>Long- Term Liabilities</a:t>
            </a:r>
          </a:p>
        </p:txBody>
      </p:sp>
      <p:sp>
        <p:nvSpPr>
          <p:cNvPr id="3" name="عنصر نائب للمحتوى 2"/>
          <p:cNvSpPr>
            <a:spLocks noGrp="1"/>
          </p:cNvSpPr>
          <p:nvPr>
            <p:ph sz="quarter" idx="4294967295"/>
          </p:nvPr>
        </p:nvSpPr>
        <p:spPr>
          <a:xfrm>
            <a:off x="0" y="1527175"/>
            <a:ext cx="8504238" cy="4572000"/>
          </a:xfrm>
        </p:spPr>
        <p:txBody>
          <a:bodyPr>
            <a:normAutofit lnSpcReduction="10000"/>
          </a:bodyPr>
          <a:lstStyle/>
          <a:p>
            <a:pPr>
              <a:lnSpc>
                <a:spcPct val="90000"/>
              </a:lnSpc>
              <a:defRPr/>
            </a:pPr>
            <a:r>
              <a:rPr lang="ar-SA" sz="2400" dirty="0"/>
              <a:t>هي الديون التي يستحق سدادها خلال فترة زمنية تزيد عن عام مالي واحد أو دورة التشغيل أيهما أطول</a:t>
            </a:r>
            <a:r>
              <a:rPr lang="ar-SA" sz="2400" dirty="0" smtClean="0"/>
              <a:t>.</a:t>
            </a:r>
          </a:p>
          <a:p>
            <a:pPr marL="0" indent="0">
              <a:lnSpc>
                <a:spcPct val="90000"/>
              </a:lnSpc>
              <a:buNone/>
              <a:defRPr/>
            </a:pPr>
            <a:endParaRPr lang="ar-SA" sz="2400" dirty="0"/>
          </a:p>
          <a:p>
            <a:pPr>
              <a:lnSpc>
                <a:spcPct val="90000"/>
              </a:lnSpc>
              <a:defRPr/>
            </a:pPr>
            <a:r>
              <a:rPr lang="ar-SA" sz="2400" dirty="0"/>
              <a:t> وتنقسم إلى:</a:t>
            </a:r>
          </a:p>
          <a:p>
            <a:pPr marL="457200" indent="-457200">
              <a:lnSpc>
                <a:spcPct val="90000"/>
              </a:lnSpc>
              <a:buFont typeface="+mj-cs"/>
              <a:buAutoNum type="arabic2Minus"/>
              <a:defRPr/>
            </a:pPr>
            <a:r>
              <a:rPr lang="ar-SA" sz="2400" dirty="0" smtClean="0"/>
              <a:t>القروض </a:t>
            </a:r>
            <a:r>
              <a:rPr lang="ar-SA" sz="2400" dirty="0"/>
              <a:t>طويلة الأجل المستخدمة في تمويل شراء معدات وماكينات وعقارات وتظهر قيمتها إذا كان الالتزام في شكل سندات أصدرتها المنشأة فيجب أن تظهر بقيمتها الاسمية مضافاً إليها علاوة الإصدار أو مطروحاً منها خصم الإصدار ويتم الإفصاح عن معدل الفائدة وتاريخ الاستحقاق في الملاحظات الملحقة.</a:t>
            </a:r>
          </a:p>
          <a:p>
            <a:pPr marL="457200" indent="-457200">
              <a:lnSpc>
                <a:spcPct val="90000"/>
              </a:lnSpc>
              <a:buFont typeface="+mj-cs"/>
              <a:buAutoNum type="arabic2Minus"/>
              <a:defRPr/>
            </a:pPr>
            <a:r>
              <a:rPr lang="ar-SA" sz="2400" dirty="0" smtClean="0"/>
              <a:t>الالتزامات </a:t>
            </a:r>
            <a:r>
              <a:rPr lang="ar-SA" sz="2400" dirty="0"/>
              <a:t>الناتجة عن العمليات العادية للنشاط الاقتصادي مثل الالتزامات المتعلقة بالمعاشات أو مكافآت نهاية الخدمة.</a:t>
            </a:r>
          </a:p>
          <a:p>
            <a:pPr marL="457200" indent="-457200">
              <a:lnSpc>
                <a:spcPct val="90000"/>
              </a:lnSpc>
              <a:buFont typeface="+mj-cs"/>
              <a:buAutoNum type="arabic2Minus"/>
              <a:defRPr/>
            </a:pPr>
            <a:r>
              <a:rPr lang="ar-SA" sz="2400" dirty="0" smtClean="0"/>
              <a:t>الالتزامات </a:t>
            </a:r>
            <a:r>
              <a:rPr lang="ar-SA" sz="2400" dirty="0"/>
              <a:t>المحتملة المقدرة وهي الالتزامات المشروطة بوقوع حدث معين في المستقبل لتأكيد الالتزام أو تاريخه أو المستحق له . مثل شهادات ضمان السلع </a:t>
            </a:r>
            <a:r>
              <a:rPr lang="ar-SA" sz="2400" dirty="0" smtClean="0"/>
              <a:t>المباعة </a:t>
            </a:r>
            <a:r>
              <a:rPr lang="ar-SA" sz="2400" dirty="0"/>
              <a:t>التي تمتد لأكثر من فترة محاسبية.</a:t>
            </a:r>
            <a:endParaRPr lang="en-US" sz="2400" dirty="0"/>
          </a:p>
          <a:p>
            <a:pPr>
              <a:lnSpc>
                <a:spcPct val="80000"/>
              </a:lnSpc>
            </a:pPr>
            <a:endParaRPr lang="en-US" altLang="ar-SA" sz="2000" b="1" dirty="0"/>
          </a:p>
          <a:p>
            <a:endParaRPr lang="ar-SA" dirty="0">
              <a:cs typeface="+mj-cs"/>
            </a:endParaRPr>
          </a:p>
          <a:p>
            <a:endParaRPr lang="ar-SA" dirty="0">
              <a:cs typeface="+mj-cs"/>
            </a:endParaRPr>
          </a:p>
        </p:txBody>
      </p:sp>
    </p:spTree>
    <p:extLst>
      <p:ext uri="{BB962C8B-B14F-4D97-AF65-F5344CB8AC3E}">
        <p14:creationId xmlns:p14="http://schemas.microsoft.com/office/powerpoint/2010/main" val="3126381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سابعًا: الالتزامات طويلة الأجل : </a:t>
            </a:r>
            <a:r>
              <a:rPr lang="en-US" sz="1700" b="1" dirty="0">
                <a:solidFill>
                  <a:schemeClr val="accent1"/>
                </a:solidFill>
              </a:rPr>
              <a:t>Long- Term Liabilities</a:t>
            </a:r>
          </a:p>
        </p:txBody>
      </p:sp>
      <p:sp>
        <p:nvSpPr>
          <p:cNvPr id="3" name="عنصر نائب للمحتوى 2"/>
          <p:cNvSpPr>
            <a:spLocks noGrp="1"/>
          </p:cNvSpPr>
          <p:nvPr>
            <p:ph sz="quarter" idx="4294967295"/>
          </p:nvPr>
        </p:nvSpPr>
        <p:spPr>
          <a:xfrm>
            <a:off x="0" y="1527175"/>
            <a:ext cx="8504238" cy="4572000"/>
          </a:xfrm>
        </p:spPr>
        <p:txBody>
          <a:bodyPr>
            <a:normAutofit fontScale="85000" lnSpcReduction="20000"/>
          </a:bodyPr>
          <a:lstStyle/>
          <a:p>
            <a:pPr>
              <a:defRPr/>
            </a:pPr>
            <a:r>
              <a:rPr lang="ar-SA" sz="2400" dirty="0" smtClean="0"/>
              <a:t>حقوق </a:t>
            </a:r>
            <a:r>
              <a:rPr lang="ar-SA" sz="2400" dirty="0"/>
              <a:t>الملكية = الأصول </a:t>
            </a:r>
            <a:r>
              <a:rPr lang="ar-SA" sz="2400" dirty="0" smtClean="0"/>
              <a:t>– الالتزامات</a:t>
            </a:r>
          </a:p>
          <a:p>
            <a:pPr marL="0" indent="0">
              <a:buNone/>
              <a:defRPr/>
            </a:pPr>
            <a:endParaRPr lang="ar-SA" sz="2400" dirty="0"/>
          </a:p>
          <a:p>
            <a:pPr>
              <a:defRPr/>
            </a:pPr>
            <a:r>
              <a:rPr lang="ar-SA" sz="2400" dirty="0" smtClean="0"/>
              <a:t>تختلف </a:t>
            </a:r>
            <a:r>
              <a:rPr lang="ar-SA" sz="2400" dirty="0"/>
              <a:t>بيانات حقوق الملكية باختلاف الشكل القانوني للمنشأة </a:t>
            </a:r>
            <a:r>
              <a:rPr lang="ar-SA" sz="2400" dirty="0" smtClean="0"/>
              <a:t>:</a:t>
            </a:r>
          </a:p>
          <a:p>
            <a:pPr marL="0" indent="0">
              <a:buNone/>
              <a:defRPr/>
            </a:pPr>
            <a:endParaRPr lang="ar-SA" sz="2400" dirty="0"/>
          </a:p>
          <a:p>
            <a:pPr>
              <a:buFont typeface="Courier New" panose="02070309020205020404" pitchFamily="49" charset="0"/>
              <a:buChar char="o"/>
              <a:defRPr/>
            </a:pPr>
            <a:r>
              <a:rPr lang="ar-SA" sz="2400" dirty="0" smtClean="0"/>
              <a:t>في </a:t>
            </a:r>
            <a:r>
              <a:rPr lang="ar-SA" sz="2400" dirty="0"/>
              <a:t>المنشآت الفردية </a:t>
            </a:r>
            <a:r>
              <a:rPr lang="en-US" sz="2400" dirty="0">
                <a:sym typeface="Wingdings" pitchFamily="2" charset="2"/>
              </a:rPr>
              <a:t></a:t>
            </a:r>
            <a:r>
              <a:rPr lang="ar-SA" sz="2400" dirty="0"/>
              <a:t>يتم إظهارها مقرونة </a:t>
            </a:r>
            <a:r>
              <a:rPr lang="ar-SA" sz="2400" dirty="0" smtClean="0"/>
              <a:t>بالمالك</a:t>
            </a:r>
            <a:endParaRPr lang="ar-SA" sz="2400" dirty="0"/>
          </a:p>
          <a:p>
            <a:pPr>
              <a:buFont typeface="Courier New" panose="02070309020205020404" pitchFamily="49" charset="0"/>
              <a:buChar char="o"/>
              <a:defRPr/>
            </a:pPr>
            <a:r>
              <a:rPr lang="ar-SA" sz="2400" dirty="0" smtClean="0"/>
              <a:t>في </a:t>
            </a:r>
            <a:r>
              <a:rPr lang="ar-SA" sz="2400" dirty="0"/>
              <a:t>شركات الأشخاص </a:t>
            </a:r>
            <a:r>
              <a:rPr lang="en-US" sz="2400" dirty="0">
                <a:sym typeface="Wingdings" pitchFamily="2" charset="2"/>
              </a:rPr>
              <a:t></a:t>
            </a:r>
            <a:r>
              <a:rPr lang="ar-SA" sz="2400" dirty="0">
                <a:sym typeface="Wingdings" pitchFamily="2" charset="2"/>
              </a:rPr>
              <a:t> تكون مقرونة </a:t>
            </a:r>
            <a:r>
              <a:rPr lang="ar-SA" sz="2400" dirty="0"/>
              <a:t>بكل شريك بصفة </a:t>
            </a:r>
            <a:r>
              <a:rPr lang="ar-SA" sz="2400" dirty="0" smtClean="0"/>
              <a:t>مستقلة</a:t>
            </a:r>
            <a:endParaRPr lang="ar-SA" sz="2400" dirty="0"/>
          </a:p>
          <a:p>
            <a:pPr>
              <a:buFont typeface="Courier New" panose="02070309020205020404" pitchFamily="49" charset="0"/>
              <a:buChar char="o"/>
              <a:defRPr/>
            </a:pPr>
            <a:r>
              <a:rPr lang="ar-SA" sz="2400" dirty="0" smtClean="0"/>
              <a:t>في </a:t>
            </a:r>
            <a:r>
              <a:rPr lang="ar-SA" sz="2400" dirty="0"/>
              <a:t>المنشآت المساهمة</a:t>
            </a:r>
            <a:r>
              <a:rPr lang="en-US" sz="2400" dirty="0">
                <a:sym typeface="Wingdings" pitchFamily="2" charset="2"/>
              </a:rPr>
              <a:t></a:t>
            </a:r>
            <a:r>
              <a:rPr lang="ar-SA" sz="2400" dirty="0">
                <a:sym typeface="Wingdings" pitchFamily="2" charset="2"/>
              </a:rPr>
              <a:t>تتأثر ببعض الاعتبارات </a:t>
            </a:r>
            <a:r>
              <a:rPr lang="ar-SA" sz="2400" dirty="0" smtClean="0">
                <a:sym typeface="Wingdings" pitchFamily="2" charset="2"/>
              </a:rPr>
              <a:t>القانونية , </a:t>
            </a:r>
            <a:r>
              <a:rPr lang="ar-SA" sz="2400" dirty="0" smtClean="0"/>
              <a:t>فتتكون </a:t>
            </a:r>
            <a:r>
              <a:rPr lang="ar-SA" sz="2400" dirty="0"/>
              <a:t>من عدة عناصر</a:t>
            </a:r>
            <a:r>
              <a:rPr lang="ar-SA" sz="2400" dirty="0" smtClean="0"/>
              <a:t>:</a:t>
            </a:r>
            <a:endParaRPr lang="ar-SA" sz="2400" dirty="0"/>
          </a:p>
          <a:p>
            <a:pPr marL="1080000" indent="-457200">
              <a:buFont typeface="+mj-cs"/>
              <a:buAutoNum type="arabic2Minus"/>
              <a:defRPr/>
            </a:pPr>
            <a:r>
              <a:rPr lang="ar-SA" sz="2400" dirty="0" smtClean="0"/>
              <a:t>رأس </a:t>
            </a:r>
            <a:r>
              <a:rPr lang="ar-SA" sz="2400" dirty="0"/>
              <a:t>المال ويتمثل في القيمة الاسمية للأسهم المصدرة.</a:t>
            </a:r>
          </a:p>
          <a:p>
            <a:pPr marL="1080000" indent="-457200">
              <a:buFont typeface="+mj-cs"/>
              <a:buAutoNum type="arabic2Minus"/>
              <a:defRPr/>
            </a:pPr>
            <a:r>
              <a:rPr lang="ar-SA" sz="2400" dirty="0" smtClean="0"/>
              <a:t>رأس </a:t>
            </a:r>
            <a:r>
              <a:rPr lang="ar-SA" sz="2400" dirty="0"/>
              <a:t>المال الإضافي ويتضمن الجانب الأكبر من الزيادة المحصلة من المكتتبين في أسهم المنشأة والتي تفوق القيم الاسمية للأسهم المصدرة(علاوة إصدار).</a:t>
            </a:r>
          </a:p>
          <a:p>
            <a:pPr marL="1080000" indent="-457200">
              <a:buFont typeface="+mj-cs"/>
              <a:buAutoNum type="arabic2Minus"/>
              <a:defRPr/>
            </a:pPr>
            <a:r>
              <a:rPr lang="ar-SA" sz="2400" dirty="0" smtClean="0"/>
              <a:t>الأرباح </a:t>
            </a:r>
            <a:r>
              <a:rPr lang="ar-SA" sz="2400" dirty="0"/>
              <a:t>المحتجزة وتمثل الأرباح المحققة في الأعوام السابقة التي لم يتم توزيعها على المساهمين.</a:t>
            </a:r>
          </a:p>
          <a:p>
            <a:pPr>
              <a:buNone/>
              <a:defRPr/>
            </a:pPr>
            <a:endParaRPr lang="ar-SA" sz="2400" dirty="0"/>
          </a:p>
          <a:p>
            <a:pPr>
              <a:defRPr/>
            </a:pPr>
            <a:r>
              <a:rPr lang="ar-SA" sz="2400" dirty="0" smtClean="0">
                <a:solidFill>
                  <a:schemeClr val="accent3">
                    <a:lumMod val="75000"/>
                  </a:schemeClr>
                </a:solidFill>
              </a:rPr>
              <a:t>ونعرض </a:t>
            </a:r>
            <a:r>
              <a:rPr lang="ar-SA" sz="2400" dirty="0">
                <a:solidFill>
                  <a:schemeClr val="accent3">
                    <a:lumMod val="75000"/>
                  </a:schemeClr>
                </a:solidFill>
              </a:rPr>
              <a:t>فيما يلي نموذجًا لهيكل حقوق الملكية في شركة مساهمة.</a:t>
            </a:r>
            <a:endParaRPr lang="en-US" sz="2400" dirty="0">
              <a:solidFill>
                <a:schemeClr val="accent3">
                  <a:lumMod val="75000"/>
                </a:schemeClr>
              </a:solidFill>
            </a:endParaRPr>
          </a:p>
          <a:p>
            <a:pPr>
              <a:lnSpc>
                <a:spcPct val="80000"/>
              </a:lnSpc>
            </a:pPr>
            <a:endParaRPr lang="en-US" altLang="ar-SA" sz="2000" b="1" dirty="0"/>
          </a:p>
          <a:p>
            <a:endParaRPr lang="ar-SA" dirty="0">
              <a:cs typeface="+mj-cs"/>
            </a:endParaRPr>
          </a:p>
          <a:p>
            <a:endParaRPr lang="ar-SA" dirty="0">
              <a:cs typeface="+mj-cs"/>
            </a:endParaRPr>
          </a:p>
        </p:txBody>
      </p:sp>
    </p:spTree>
    <p:extLst>
      <p:ext uri="{BB962C8B-B14F-4D97-AF65-F5344CB8AC3E}">
        <p14:creationId xmlns:p14="http://schemas.microsoft.com/office/powerpoint/2010/main" val="1484003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28600"/>
            <a:ext cx="8534400" cy="758825"/>
          </a:xfrm>
        </p:spPr>
        <p:txBody>
          <a:bodyPr>
            <a:noAutofit/>
          </a:bodyPr>
          <a:lstStyle/>
          <a:p>
            <a:r>
              <a:rPr lang="ar-SA" altLang="ar-SA" sz="1600" b="1" dirty="0"/>
              <a:t>نموذج لهيكل حقوق الملكية في شركة مساهمة</a:t>
            </a:r>
            <a:br>
              <a:rPr lang="ar-SA" altLang="ar-SA" sz="1600" b="1" dirty="0"/>
            </a:br>
            <a:r>
              <a:rPr lang="ar-SA" altLang="ar-SA" sz="1600" b="1" dirty="0"/>
              <a:t>جزء من قائمة المركز المالي للشركة المتحدة</a:t>
            </a:r>
            <a:br>
              <a:rPr lang="ar-SA" altLang="ar-SA" sz="1600" b="1" dirty="0"/>
            </a:br>
            <a:r>
              <a:rPr lang="ar-SA" altLang="ar-SA" sz="1600" b="1" dirty="0"/>
              <a:t>في 30/12/1421 </a:t>
            </a:r>
            <a:r>
              <a:rPr lang="ar-SA" altLang="ar-SA" sz="1600" b="1" dirty="0" smtClean="0"/>
              <a:t>هـ</a:t>
            </a:r>
            <a:endParaRPr lang="ar-SA" sz="1600" dirty="0"/>
          </a:p>
        </p:txBody>
      </p:sp>
      <p:graphicFrame>
        <p:nvGraphicFramePr>
          <p:cNvPr id="9" name="Group 257"/>
          <p:cNvGraphicFramePr>
            <a:graphicFrameLocks/>
          </p:cNvGraphicFramePr>
          <p:nvPr>
            <p:extLst>
              <p:ext uri="{D42A27DB-BD31-4B8C-83A1-F6EECF244321}">
                <p14:modId xmlns:p14="http://schemas.microsoft.com/office/powerpoint/2010/main" val="4221378934"/>
              </p:ext>
            </p:extLst>
          </p:nvPr>
        </p:nvGraphicFramePr>
        <p:xfrm>
          <a:off x="250700" y="981075"/>
          <a:ext cx="8713788" cy="5669196"/>
        </p:xfrm>
        <a:graphic>
          <a:graphicData uri="http://schemas.openxmlformats.org/drawingml/2006/table">
            <a:tbl>
              <a:tblPr rtl="1"/>
              <a:tblGrid>
                <a:gridCol w="5386388"/>
                <a:gridCol w="1646237"/>
                <a:gridCol w="1681163"/>
              </a:tblGrid>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ريـــــــــــــــال</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ريـــــــــــــــال</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sng" strike="noStrike" cap="none" normalizeH="0" baseline="0" smtClean="0">
                          <a:ln>
                            <a:noFill/>
                          </a:ln>
                          <a:solidFill>
                            <a:schemeClr val="tx1"/>
                          </a:solidFill>
                          <a:effectLst/>
                          <a:latin typeface="Arial" pitchFamily="34" charset="0"/>
                          <a:cs typeface="Arial" pitchFamily="34" charset="0"/>
                        </a:rPr>
                        <a:t>حقوق الملكية</a:t>
                      </a:r>
                      <a:endParaRPr kumimoji="0" lang="en-US" sz="1800" b="1" i="0" u="sng"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sng" strike="noStrike" cap="none" normalizeH="0" baseline="0" smtClean="0">
                          <a:ln>
                            <a:noFill/>
                          </a:ln>
                          <a:solidFill>
                            <a:schemeClr val="tx1"/>
                          </a:solidFill>
                          <a:effectLst/>
                          <a:latin typeface="Arial" pitchFamily="34" charset="0"/>
                          <a:cs typeface="Arial" pitchFamily="34" charset="0"/>
                        </a:rPr>
                        <a:t>رأس المال المدفوع:</a:t>
                      </a:r>
                      <a:endParaRPr kumimoji="0" lang="en-US" sz="1800" b="0" i="0" u="sng"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400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أسهم عادية القيمة الاسمية للسهم 100 ريال المصرح به 100000 سهم والمصدر 60000 سهم</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6000000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400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أسهم ممتازة, القيمة الاسمية للسهم 100 ريال المصرح به 20000 سهم  والمصدر 20000 سهم</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2000000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رأس المال الإضافي – علاوة إصدار أسهم عادية</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300000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إجمالي رأس المال المدفوع</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8300000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sng" strike="noStrike" cap="none" normalizeH="0" baseline="0" smtClean="0">
                          <a:ln>
                            <a:noFill/>
                          </a:ln>
                          <a:solidFill>
                            <a:schemeClr val="tx1"/>
                          </a:solidFill>
                          <a:effectLst/>
                          <a:latin typeface="Arial" pitchFamily="34" charset="0"/>
                          <a:cs typeface="Arial" pitchFamily="34" charset="0"/>
                        </a:rPr>
                        <a:t>الأرباح المحتجزة (المبقاة):</a:t>
                      </a:r>
                      <a:endParaRPr kumimoji="0" lang="en-US" sz="1800" b="0" i="0" u="sng"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احتياطي نظامي</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2000000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احتياطي اتفاقي</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1000000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احتياطي لسداد السندات طويلة الأجل</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500000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المتاح للتوزيع</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1500000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5000000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إجمالي حقوق الملكية</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pitchFamily="34" charset="0"/>
                          <a:cs typeface="Arial" pitchFamily="34" charset="0"/>
                        </a:rPr>
                        <a:t>13300000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5067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1628800"/>
            <a:ext cx="8503920" cy="4680520"/>
          </a:xfrm>
        </p:spPr>
        <p:txBody>
          <a:bodyPr>
            <a:normAutofit fontScale="77500" lnSpcReduction="20000"/>
          </a:bodyPr>
          <a:lstStyle/>
          <a:p>
            <a:r>
              <a:rPr lang="ar-SA" dirty="0">
                <a:cs typeface="+mj-cs"/>
              </a:rPr>
              <a:t>يجب أن تتضمن القوائم المالية أي معلومات خاصة أو إضافية يكون لها تأثير على متخذي </a:t>
            </a:r>
            <a:r>
              <a:rPr lang="ar-SA" dirty="0" smtClean="0">
                <a:cs typeface="+mj-cs"/>
              </a:rPr>
              <a:t>القرارات</a:t>
            </a:r>
            <a:r>
              <a:rPr lang="ar-SA" dirty="0">
                <a:cs typeface="+mj-cs"/>
              </a:rPr>
              <a:t> </a:t>
            </a:r>
          </a:p>
          <a:p>
            <a:r>
              <a:rPr lang="ar-SA" dirty="0">
                <a:cs typeface="+mj-cs"/>
              </a:rPr>
              <a:t>من أمثلتها ما يلي :</a:t>
            </a:r>
          </a:p>
          <a:p>
            <a:pPr marL="514350" indent="-514350">
              <a:buFont typeface="+mj-cs"/>
              <a:buAutoNum type="arabic2Minus"/>
            </a:pPr>
            <a:r>
              <a:rPr lang="ar-SA" dirty="0" smtClean="0">
                <a:solidFill>
                  <a:schemeClr val="accent1"/>
                </a:solidFill>
                <a:cs typeface="+mj-cs"/>
              </a:rPr>
              <a:t> </a:t>
            </a:r>
            <a:r>
              <a:rPr lang="ar-SA" dirty="0">
                <a:solidFill>
                  <a:schemeClr val="accent1"/>
                </a:solidFill>
                <a:cs typeface="+mj-cs"/>
              </a:rPr>
              <a:t>الالتزامات المحتملة غير المؤكدة : </a:t>
            </a:r>
            <a:r>
              <a:rPr lang="en-US" dirty="0" smtClean="0">
                <a:solidFill>
                  <a:schemeClr val="accent1"/>
                </a:solidFill>
                <a:cs typeface="+mj-cs"/>
              </a:rPr>
              <a:t>Contingencies</a:t>
            </a:r>
          </a:p>
          <a:p>
            <a:r>
              <a:rPr lang="ar-SA" dirty="0" smtClean="0">
                <a:cs typeface="+mj-cs"/>
              </a:rPr>
              <a:t>يجب </a:t>
            </a:r>
            <a:r>
              <a:rPr lang="ar-SA" dirty="0">
                <a:cs typeface="+mj-cs"/>
              </a:rPr>
              <a:t>أن يتوفر فيها شرطان هما :</a:t>
            </a:r>
          </a:p>
          <a:p>
            <a:pPr marL="514350" indent="-514350">
              <a:buFont typeface="+mj-lt"/>
              <a:buAutoNum type="arabicPeriod"/>
            </a:pPr>
            <a:r>
              <a:rPr lang="ar-SA" dirty="0" smtClean="0">
                <a:cs typeface="+mj-cs"/>
              </a:rPr>
              <a:t>صعوبة </a:t>
            </a:r>
            <a:r>
              <a:rPr lang="ar-SA" dirty="0">
                <a:cs typeface="+mj-cs"/>
              </a:rPr>
              <a:t>تقدير هذا الالتزام أو الخسارة بدرجة معقولة من الدقة.</a:t>
            </a:r>
          </a:p>
          <a:p>
            <a:pPr marL="514350" indent="-514350">
              <a:buFont typeface="+mj-lt"/>
              <a:buAutoNum type="arabicPeriod"/>
            </a:pPr>
            <a:r>
              <a:rPr lang="ar-SA" dirty="0" smtClean="0">
                <a:cs typeface="+mj-cs"/>
              </a:rPr>
              <a:t>احتمال </a:t>
            </a:r>
            <a:r>
              <a:rPr lang="ar-SA" dirty="0">
                <a:cs typeface="+mj-cs"/>
              </a:rPr>
              <a:t>تحققها يقل عن نسبة 50%</a:t>
            </a:r>
          </a:p>
          <a:p>
            <a:pPr marL="0" indent="0">
              <a:buNone/>
            </a:pPr>
            <a:r>
              <a:rPr lang="ar-SA" dirty="0">
                <a:cs typeface="+mj-cs"/>
              </a:rPr>
              <a:t>ومن أمثلتها:</a:t>
            </a:r>
          </a:p>
          <a:p>
            <a:pPr>
              <a:buFont typeface="Courier New" panose="02070309020205020404" pitchFamily="49" charset="0"/>
              <a:buChar char="o"/>
            </a:pPr>
            <a:r>
              <a:rPr lang="ar-SA" dirty="0" smtClean="0">
                <a:cs typeface="+mj-cs"/>
              </a:rPr>
              <a:t> </a:t>
            </a:r>
            <a:r>
              <a:rPr lang="ar-SA" dirty="0">
                <a:cs typeface="+mj-cs"/>
              </a:rPr>
              <a:t>قيام المنشأة بضمان الغير ممن عليهم قروض مالية للبنوك.</a:t>
            </a:r>
          </a:p>
          <a:p>
            <a:pPr>
              <a:buFont typeface="Courier New" panose="02070309020205020404" pitchFamily="49" charset="0"/>
              <a:buChar char="o"/>
            </a:pPr>
            <a:r>
              <a:rPr lang="ar-SA" dirty="0" smtClean="0">
                <a:cs typeface="+mj-cs"/>
              </a:rPr>
              <a:t>القضايا </a:t>
            </a:r>
            <a:r>
              <a:rPr lang="ar-SA" dirty="0">
                <a:cs typeface="+mj-cs"/>
              </a:rPr>
              <a:t>والمنازعات التي لم يبت فيها بعد</a:t>
            </a:r>
            <a:r>
              <a:rPr lang="ar-SA" dirty="0" smtClean="0">
                <a:cs typeface="+mj-cs"/>
              </a:rPr>
              <a:t>.</a:t>
            </a:r>
          </a:p>
          <a:p>
            <a:pPr marL="0" indent="0">
              <a:buNone/>
            </a:pPr>
            <a:endParaRPr lang="ar-SA" dirty="0">
              <a:cs typeface="+mj-cs"/>
            </a:endParaRPr>
          </a:p>
          <a:p>
            <a:r>
              <a:rPr lang="ar-SA" dirty="0">
                <a:cs typeface="+mj-cs"/>
              </a:rPr>
              <a:t>للتفرقة بين الالتزامات المحتملة المقدرة والالتزامات المحتملة غير المؤكدة هو أن الأولى تظهر في صلب قائمة المركز المالي بالرغم من أنها يتم تقديرها إلا أنها تكون موجودة ومؤكدة بدرجة كبيرة, ويتوقف تأكيدها على تحديد قيمتها بصفة نهائية أو تحديد تاريخ استحقاقها أو اسم المستفيد منها.</a:t>
            </a:r>
          </a:p>
        </p:txBody>
      </p:sp>
      <p:sp>
        <p:nvSpPr>
          <p:cNvPr id="4" name="عنوان 1"/>
          <p:cNvSpPr>
            <a:spLocks noGrp="1"/>
          </p:cNvSpPr>
          <p:nvPr>
            <p:ph type="title"/>
          </p:nvPr>
        </p:nvSpPr>
        <p:spPr/>
        <p:txBody>
          <a:bodyPr>
            <a:normAutofit fontScale="90000"/>
          </a:bodyPr>
          <a:lstStyle/>
          <a:p>
            <a:r>
              <a:rPr lang="ar-SA" b="1" dirty="0">
                <a:solidFill>
                  <a:schemeClr val="accent1"/>
                </a:solidFill>
              </a:rPr>
              <a:t>3/4 المعلومات الإضافية التي تفصح عنها قائمة المركز المالي :</a:t>
            </a:r>
            <a:endParaRPr lang="ar-SA" b="1" dirty="0">
              <a:solidFill>
                <a:schemeClr val="accent1"/>
              </a:solidFill>
              <a:cs typeface="+mj-cs"/>
            </a:endParaRPr>
          </a:p>
        </p:txBody>
      </p:sp>
    </p:spTree>
    <p:extLst>
      <p:ext uri="{BB962C8B-B14F-4D97-AF65-F5344CB8AC3E}">
        <p14:creationId xmlns:p14="http://schemas.microsoft.com/office/powerpoint/2010/main" val="3146120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251520" y="404664"/>
            <a:ext cx="8640960" cy="5832648"/>
          </a:xfrm>
        </p:spPr>
        <p:txBody>
          <a:bodyPr>
            <a:normAutofit fontScale="85000" lnSpcReduction="10000"/>
          </a:bodyPr>
          <a:lstStyle/>
          <a:p>
            <a:pPr marL="457200" indent="-457200">
              <a:buFont typeface="+mj-cs"/>
              <a:buAutoNum type="arabic2Minus" startAt="2"/>
              <a:defRPr/>
            </a:pPr>
            <a:r>
              <a:rPr lang="ar-SA" sz="2500" dirty="0" smtClean="0">
                <a:solidFill>
                  <a:schemeClr val="accent1"/>
                </a:solidFill>
                <a:cs typeface="+mj-cs"/>
              </a:rPr>
              <a:t>طرق </a:t>
            </a:r>
            <a:r>
              <a:rPr lang="ar-SA" sz="2500" dirty="0">
                <a:solidFill>
                  <a:schemeClr val="accent1"/>
                </a:solidFill>
                <a:cs typeface="+mj-cs"/>
              </a:rPr>
              <a:t>التقويم والسياسات المحاسبية المتبعة: </a:t>
            </a:r>
            <a:r>
              <a:rPr lang="en-US" sz="2500" dirty="0" smtClean="0">
                <a:solidFill>
                  <a:schemeClr val="accent1"/>
                </a:solidFill>
                <a:cs typeface="+mj-cs"/>
              </a:rPr>
              <a:t>Valuation </a:t>
            </a:r>
            <a:r>
              <a:rPr lang="en-US" sz="2500" dirty="0">
                <a:solidFill>
                  <a:schemeClr val="accent1"/>
                </a:solidFill>
                <a:cs typeface="+mj-cs"/>
              </a:rPr>
              <a:t>&amp; Accounting </a:t>
            </a:r>
            <a:r>
              <a:rPr lang="en-US" sz="2500" dirty="0" smtClean="0">
                <a:solidFill>
                  <a:schemeClr val="accent1"/>
                </a:solidFill>
                <a:cs typeface="+mj-cs"/>
              </a:rPr>
              <a:t>Policies</a:t>
            </a:r>
            <a:endParaRPr lang="ar-SA" sz="2500" dirty="0" smtClean="0">
              <a:solidFill>
                <a:schemeClr val="accent1"/>
              </a:solidFill>
              <a:cs typeface="+mj-cs"/>
            </a:endParaRPr>
          </a:p>
          <a:p>
            <a:pPr marL="0" indent="0">
              <a:buNone/>
              <a:defRPr/>
            </a:pPr>
            <a:endParaRPr lang="ar-SA" sz="2500" dirty="0">
              <a:solidFill>
                <a:schemeClr val="accent1"/>
              </a:solidFill>
              <a:cs typeface="+mj-cs"/>
            </a:endParaRPr>
          </a:p>
          <a:p>
            <a:pPr>
              <a:buNone/>
              <a:defRPr/>
            </a:pPr>
            <a:r>
              <a:rPr lang="ar-SA" sz="2300" dirty="0">
                <a:cs typeface="+mj-cs"/>
              </a:rPr>
              <a:t>عندما تلجأ المنشأة إلى تغيير طرق التقييم المتبعة يجب أن تفصح عن ذلك  في شكل ملحوظة مرفقة بالقوائم المالية على أن توضح أثر هذا التغيير على دخل المنشأة ومركزها المالي.</a:t>
            </a:r>
          </a:p>
          <a:p>
            <a:pPr marL="0" indent="0">
              <a:buNone/>
              <a:defRPr/>
            </a:pPr>
            <a:endParaRPr lang="ar-SA" sz="2800" dirty="0" smtClean="0"/>
          </a:p>
          <a:p>
            <a:pPr marL="457200" indent="-457200">
              <a:buFont typeface="+mj-cs"/>
              <a:buAutoNum type="arabic2Minus" startAt="3"/>
              <a:defRPr/>
            </a:pPr>
            <a:r>
              <a:rPr lang="ar-SA" sz="2500" dirty="0" smtClean="0">
                <a:solidFill>
                  <a:schemeClr val="accent1"/>
                </a:solidFill>
                <a:cs typeface="+mj-cs"/>
              </a:rPr>
              <a:t>العقود </a:t>
            </a:r>
            <a:r>
              <a:rPr lang="ar-SA" sz="2500" dirty="0">
                <a:solidFill>
                  <a:schemeClr val="accent1"/>
                </a:solidFill>
                <a:cs typeface="+mj-cs"/>
              </a:rPr>
              <a:t>التجارية والتعهدات : </a:t>
            </a:r>
            <a:r>
              <a:rPr lang="en-US" sz="2500" dirty="0">
                <a:solidFill>
                  <a:schemeClr val="accent1"/>
                </a:solidFill>
                <a:cs typeface="+mj-cs"/>
              </a:rPr>
              <a:t>Contract &amp; </a:t>
            </a:r>
            <a:r>
              <a:rPr lang="en-US" sz="2500" dirty="0" smtClean="0">
                <a:solidFill>
                  <a:schemeClr val="accent1"/>
                </a:solidFill>
                <a:cs typeface="+mj-cs"/>
              </a:rPr>
              <a:t>Negotiations</a:t>
            </a:r>
            <a:endParaRPr lang="ar-SA" sz="2500" dirty="0" smtClean="0">
              <a:solidFill>
                <a:schemeClr val="accent1"/>
              </a:solidFill>
              <a:cs typeface="+mj-cs"/>
            </a:endParaRPr>
          </a:p>
          <a:p>
            <a:pPr marL="0" indent="0">
              <a:buNone/>
              <a:defRPr/>
            </a:pPr>
            <a:endParaRPr lang="ar-SA" sz="2500" dirty="0">
              <a:solidFill>
                <a:schemeClr val="accent1"/>
              </a:solidFill>
              <a:cs typeface="+mj-cs"/>
            </a:endParaRPr>
          </a:p>
          <a:p>
            <a:pPr>
              <a:buNone/>
              <a:defRPr/>
            </a:pPr>
            <a:r>
              <a:rPr lang="ar-SA" sz="2300" dirty="0">
                <a:cs typeface="+mj-cs"/>
              </a:rPr>
              <a:t>قد تبرم المنشأة بعض عقود الشراء أو البيع مما يترتب عليه تحميل المنشأة خسائر كبيرة نتيجة انخفاض كبير يطرأ على أسعار الشراء أو ارتفاع أسعار البيع فيجب الإفصاح في شكل ملاحظات وذلك حتى يتمكن مستخدمو القوائم المالية من تقدير مدى تأثير هذه المعلومات في الربحية المستقبلة للمنشأة.</a:t>
            </a:r>
          </a:p>
          <a:p>
            <a:pPr>
              <a:lnSpc>
                <a:spcPct val="90000"/>
              </a:lnSpc>
              <a:buFontTx/>
              <a:buChar char="-"/>
              <a:defRPr/>
            </a:pPr>
            <a:endParaRPr lang="ar-SA" sz="2800" b="1" dirty="0">
              <a:solidFill>
                <a:schemeClr val="accent2"/>
              </a:solidFill>
              <a:effectLst>
                <a:outerShdw blurRad="38100" dist="38100" dir="2700000" algn="tl">
                  <a:srgbClr val="C0C0C0"/>
                </a:outerShdw>
              </a:effectLst>
            </a:endParaRPr>
          </a:p>
          <a:p>
            <a:pPr marL="457200" indent="-457200">
              <a:buFont typeface="+mj-cs"/>
              <a:buAutoNum type="arabic2Minus" startAt="4"/>
              <a:defRPr/>
            </a:pPr>
            <a:r>
              <a:rPr lang="ar-SA" sz="2500" dirty="0" smtClean="0">
                <a:solidFill>
                  <a:schemeClr val="accent1"/>
                </a:solidFill>
                <a:cs typeface="+mj-cs"/>
              </a:rPr>
              <a:t>الأحداث </a:t>
            </a:r>
            <a:r>
              <a:rPr lang="ar-SA" sz="2500" dirty="0">
                <a:solidFill>
                  <a:schemeClr val="accent1"/>
                </a:solidFill>
                <a:cs typeface="+mj-cs"/>
              </a:rPr>
              <a:t>اللاحقة أو التالية على تاريخ الميزانية </a:t>
            </a:r>
            <a:r>
              <a:rPr lang="ar-SA" sz="2500" dirty="0" smtClean="0">
                <a:solidFill>
                  <a:schemeClr val="accent1"/>
                </a:solidFill>
                <a:cs typeface="+mj-cs"/>
              </a:rPr>
              <a:t>:</a:t>
            </a:r>
            <a:r>
              <a:rPr lang="en-US" sz="2500" dirty="0">
                <a:solidFill>
                  <a:schemeClr val="accent1"/>
                </a:solidFill>
                <a:cs typeface="+mj-cs"/>
              </a:rPr>
              <a:t>Post-Balance Sheet </a:t>
            </a:r>
            <a:r>
              <a:rPr lang="en-US" sz="2500" dirty="0" smtClean="0">
                <a:solidFill>
                  <a:schemeClr val="accent1"/>
                </a:solidFill>
                <a:cs typeface="+mj-cs"/>
              </a:rPr>
              <a:t>Events </a:t>
            </a:r>
          </a:p>
          <a:p>
            <a:pPr marL="0" indent="0">
              <a:buNone/>
              <a:defRPr/>
            </a:pPr>
            <a:endParaRPr lang="ar-SA" sz="2500" dirty="0">
              <a:solidFill>
                <a:schemeClr val="accent1"/>
              </a:solidFill>
              <a:cs typeface="+mj-cs"/>
            </a:endParaRPr>
          </a:p>
          <a:p>
            <a:pPr>
              <a:buNone/>
              <a:defRPr/>
            </a:pPr>
            <a:r>
              <a:rPr lang="ar-SA" sz="2300" dirty="0">
                <a:cs typeface="+mj-cs"/>
              </a:rPr>
              <a:t>من المتعارف عليه وجود فترة زمنية بين تاريخ إصدار القوائم المالية وتاريخ نشرها وخلال هذه الفترة قد تقع أحداث مهمة مثل الاندماج أو الدخول في اتفاقيات تجارية  أو التخلص من قدر كبير من الاستثمارات طويلة الأجل أو حدوث حريق يؤدي إلى خسارة في أحد الأصول مما يتطلب الإفصاح عنها في شكل ملاحظات مرفقة لاحتمال تأثيرها على متخذي القرارات.</a:t>
            </a:r>
          </a:p>
          <a:p>
            <a:endParaRPr lang="ar-SA" dirty="0">
              <a:cs typeface="+mj-cs"/>
            </a:endParaRPr>
          </a:p>
          <a:p>
            <a:endParaRPr lang="ar-SA" dirty="0">
              <a:cs typeface="+mj-cs"/>
            </a:endParaRPr>
          </a:p>
          <a:p>
            <a:endParaRPr lang="ar-SA" dirty="0">
              <a:cs typeface="+mj-cs"/>
            </a:endParaRPr>
          </a:p>
          <a:p>
            <a:endParaRPr lang="ar-SA" dirty="0">
              <a:cs typeface="+mj-cs"/>
            </a:endParaRPr>
          </a:p>
        </p:txBody>
      </p:sp>
    </p:spTree>
    <p:extLst>
      <p:ext uri="{BB962C8B-B14F-4D97-AF65-F5344CB8AC3E}">
        <p14:creationId xmlns:p14="http://schemas.microsoft.com/office/powerpoint/2010/main" val="74049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1953344"/>
            <a:ext cx="8503920" cy="4572000"/>
          </a:xfrm>
        </p:spPr>
        <p:txBody>
          <a:bodyPr>
            <a:noAutofit/>
          </a:bodyPr>
          <a:lstStyle/>
          <a:p>
            <a:pPr>
              <a:buNone/>
            </a:pPr>
            <a:r>
              <a:rPr lang="ar-SA" altLang="ar-SA" sz="1800" dirty="0">
                <a:solidFill>
                  <a:schemeClr val="tx1"/>
                </a:solidFill>
                <a:cs typeface="+mj-cs"/>
              </a:rPr>
              <a:t>هناك نوعان من الأحداث كالتالي : </a:t>
            </a:r>
          </a:p>
          <a:p>
            <a:pPr>
              <a:buNone/>
            </a:pPr>
            <a:endParaRPr lang="ar-SA" altLang="ar-SA" sz="1800" dirty="0">
              <a:solidFill>
                <a:schemeClr val="tx1"/>
              </a:solidFill>
              <a:cs typeface="+mj-cs"/>
            </a:endParaRPr>
          </a:p>
          <a:p>
            <a:pPr>
              <a:buNone/>
            </a:pPr>
            <a:r>
              <a:rPr lang="ar-SA" altLang="ar-SA" sz="1800" dirty="0">
                <a:solidFill>
                  <a:schemeClr val="tx1"/>
                </a:solidFill>
                <a:cs typeface="+mj-cs"/>
              </a:rPr>
              <a:t>أ ـ أحداث لاحقة من شأنها أن تحدث تعديلات على القوائم فهذه تقدم دليلاً إضافياً على حالات كانت موجودة في تاريخ إعداد القوائم أو تؤثر على التقديرات المستخدمة في إعدادها. مثل الأحداث التالية التي تؤثر على تحقق أصول معينة مثل الحسابات المدينة و المخزون وتسوية بعض الالتزامات المقدرة (كإفلاس عميل هام وإعدام ديون كبيرة عليه خلال الفترة ما بين تاريخي إعداد القوائم المالية ونشرها)</a:t>
            </a:r>
          </a:p>
          <a:p>
            <a:pPr>
              <a:buNone/>
            </a:pPr>
            <a:endParaRPr lang="ar-SA" altLang="ar-SA" sz="1800" dirty="0">
              <a:solidFill>
                <a:schemeClr val="tx1"/>
              </a:solidFill>
              <a:cs typeface="+mj-cs"/>
            </a:endParaRPr>
          </a:p>
          <a:p>
            <a:pPr>
              <a:buNone/>
            </a:pPr>
            <a:r>
              <a:rPr lang="ar-SA" altLang="ar-SA" sz="1800" dirty="0">
                <a:solidFill>
                  <a:schemeClr val="tx1"/>
                </a:solidFill>
                <a:cs typeface="+mj-cs"/>
              </a:rPr>
              <a:t>ب ـ أحداث لاحقة لا تتطلب تعديلات في القوائم المالية المعدة حيث تقدم دليلاً على حالات لم تكن موجودة في تاريخ إعداد القوائم ولكنها ظهرت بعد ذلك التاريخ. بما يتطلب الإفصاح عنها في الملاحظات المرفقة مثل:</a:t>
            </a:r>
          </a:p>
          <a:p>
            <a:pPr>
              <a:buNone/>
            </a:pPr>
            <a:r>
              <a:rPr lang="ar-SA" altLang="ar-SA" sz="1800" dirty="0">
                <a:solidFill>
                  <a:schemeClr val="tx1"/>
                </a:solidFill>
                <a:cs typeface="+mj-cs"/>
              </a:rPr>
              <a:t>1ـ بيع سندات أو أسهم رأس المال أو تجزئة الأسهم أو التوزيعات في صورة أسهم.</a:t>
            </a:r>
          </a:p>
          <a:p>
            <a:pPr>
              <a:buNone/>
            </a:pPr>
            <a:r>
              <a:rPr lang="ar-SA" altLang="ar-SA" sz="1800" dirty="0">
                <a:solidFill>
                  <a:schemeClr val="tx1"/>
                </a:solidFill>
                <a:cs typeface="+mj-cs"/>
              </a:rPr>
              <a:t>2ـ حدوث عملية اندماج أو ارتقابها.</a:t>
            </a:r>
          </a:p>
          <a:p>
            <a:pPr>
              <a:buNone/>
            </a:pPr>
            <a:r>
              <a:rPr lang="ar-SA" altLang="ar-SA" sz="1800" dirty="0">
                <a:solidFill>
                  <a:schemeClr val="tx1"/>
                </a:solidFill>
                <a:cs typeface="+mj-cs"/>
              </a:rPr>
              <a:t>3ـ حدوث خسارة في أصول المنشأة.</a:t>
            </a:r>
          </a:p>
          <a:p>
            <a:pPr>
              <a:buNone/>
            </a:pPr>
            <a:r>
              <a:rPr lang="ar-SA" altLang="ar-SA" sz="1800" dirty="0">
                <a:solidFill>
                  <a:schemeClr val="tx1"/>
                </a:solidFill>
                <a:cs typeface="+mj-cs"/>
              </a:rPr>
              <a:t>وهذا التحديد يتطلب قدراً كبيراً من الحكم الشخصي والحنكة ومعرفة الحقائق والظروف المحيطة.</a:t>
            </a:r>
          </a:p>
        </p:txBody>
      </p:sp>
      <p:graphicFrame>
        <p:nvGraphicFramePr>
          <p:cNvPr id="5" name="Group 36"/>
          <p:cNvGraphicFramePr>
            <a:graphicFrameLocks/>
          </p:cNvGraphicFramePr>
          <p:nvPr>
            <p:extLst>
              <p:ext uri="{D42A27DB-BD31-4B8C-83A1-F6EECF244321}">
                <p14:modId xmlns:p14="http://schemas.microsoft.com/office/powerpoint/2010/main" val="3133763245"/>
              </p:ext>
            </p:extLst>
          </p:nvPr>
        </p:nvGraphicFramePr>
        <p:xfrm>
          <a:off x="323528" y="260648"/>
          <a:ext cx="8436868" cy="1550622"/>
        </p:xfrm>
        <a:graphic>
          <a:graphicData uri="http://schemas.openxmlformats.org/drawingml/2006/table">
            <a:tbl>
              <a:tblPr rtl="1"/>
              <a:tblGrid>
                <a:gridCol w="380969"/>
                <a:gridCol w="1800077"/>
                <a:gridCol w="1620703"/>
                <a:gridCol w="428590"/>
                <a:gridCol w="788923"/>
                <a:gridCol w="401604"/>
                <a:gridCol w="380969"/>
                <a:gridCol w="542880"/>
                <a:gridCol w="380969"/>
                <a:gridCol w="1211163"/>
                <a:gridCol w="500021"/>
              </a:tblGrid>
              <a:tr h="42085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33" marB="45733"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33" marB="45733"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تاريخ الميزانية</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L="90000" marR="90000" marT="46813" marB="46813" anchor="b" anchorCtr="1"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L="90000" marR="90000" marT="46813" marB="46813" anchor="b" anchorCtr="1"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تاريخ إصدار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القوائم المالية</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L="90000" marR="90000" marT="46813" marB="46813" anchor="b"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r h="31282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4">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فترة الأحداث اللاحقة</a:t>
                      </a:r>
                      <a:endParaRPr kumimoji="0" lang="en-US" sz="2000" b="1"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46813" marB="468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0242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cs typeface="Arial" pitchFamily="34" charset="0"/>
                        </a:rPr>
                        <a:t>1 محرم 1421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30 ذي الحجة 1421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33" marB="4573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33" marB="4573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cs typeface="Arial" pitchFamily="34" charset="0"/>
                        </a:rPr>
                        <a:t>5 جمادى أول 1421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33" marB="4573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216757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19113" y="548680"/>
            <a:ext cx="8229600" cy="1143000"/>
          </a:xfrm>
        </p:spPr>
        <p:txBody>
          <a:bodyPr>
            <a:normAutofit fontScale="90000"/>
          </a:bodyPr>
          <a:lstStyle/>
          <a:p>
            <a:pPr algn="r" eaLnBrk="1" hangingPunct="1">
              <a:defRPr/>
            </a:pPr>
            <a:r>
              <a:rPr lang="ar-SA" sz="3200" b="1" dirty="0" smtClean="0">
                <a:solidFill>
                  <a:schemeClr val="accent1"/>
                </a:solidFill>
                <a:effectLst>
                  <a:outerShdw blurRad="38100" dist="38100" dir="2700000" algn="tl">
                    <a:srgbClr val="C0C0C0"/>
                  </a:outerShdw>
                </a:effectLst>
              </a:rPr>
              <a:t>2/5 أساليب الإفصاح عن المعلومات الإضافية :</a:t>
            </a:r>
            <a:br>
              <a:rPr lang="ar-SA" sz="3200" b="1" dirty="0" smtClean="0">
                <a:solidFill>
                  <a:schemeClr val="accent1"/>
                </a:solidFill>
                <a:effectLst>
                  <a:outerShdw blurRad="38100" dist="38100" dir="2700000" algn="tl">
                    <a:srgbClr val="C0C0C0"/>
                  </a:outerShdw>
                </a:effectLst>
              </a:rPr>
            </a:br>
            <a:r>
              <a:rPr lang="en-US" sz="3200" b="1" dirty="0" smtClean="0">
                <a:solidFill>
                  <a:schemeClr val="accent1"/>
                </a:solidFill>
                <a:effectLst>
                  <a:outerShdw blurRad="38100" dist="38100" dir="2700000" algn="tl">
                    <a:srgbClr val="C0C0C0"/>
                  </a:outerShdw>
                </a:effectLst>
              </a:rPr>
              <a:t>Techniques of </a:t>
            </a:r>
            <a:r>
              <a:rPr lang="en-US" sz="3200" b="1" dirty="0" smtClean="0">
                <a:solidFill>
                  <a:schemeClr val="accent1"/>
                </a:solidFill>
                <a:effectLst>
                  <a:outerShdw blurRad="38100" dist="38100" dir="2700000" algn="tl">
                    <a:srgbClr val="C0C0C0"/>
                  </a:outerShdw>
                </a:effectLst>
              </a:rPr>
              <a:t>Disclosure</a:t>
            </a:r>
            <a:r>
              <a:rPr lang="ar-SA" sz="4000" dirty="0" smtClean="0"/>
              <a:t/>
            </a:r>
            <a:br>
              <a:rPr lang="ar-SA" sz="4000" dirty="0" smtClean="0"/>
            </a:br>
            <a:endParaRPr lang="en-US" sz="4000" dirty="0" smtClean="0"/>
          </a:p>
        </p:txBody>
      </p:sp>
      <p:sp>
        <p:nvSpPr>
          <p:cNvPr id="23555" name="Rectangle 3"/>
          <p:cNvSpPr>
            <a:spLocks noGrp="1" noChangeArrowheads="1"/>
          </p:cNvSpPr>
          <p:nvPr>
            <p:ph type="body" sz="half" idx="1"/>
          </p:nvPr>
        </p:nvSpPr>
        <p:spPr>
          <a:xfrm>
            <a:off x="457200" y="1484784"/>
            <a:ext cx="8507288" cy="1799754"/>
          </a:xfrm>
        </p:spPr>
        <p:txBody>
          <a:bodyPr>
            <a:normAutofit fontScale="92500" lnSpcReduction="10000"/>
          </a:bodyPr>
          <a:lstStyle/>
          <a:p>
            <a:pPr eaLnBrk="1" hangingPunct="1">
              <a:lnSpc>
                <a:spcPct val="80000"/>
              </a:lnSpc>
              <a:buFontTx/>
              <a:buChar char="-"/>
              <a:defRPr/>
            </a:pPr>
            <a:r>
              <a:rPr lang="ar-SA" sz="2400" b="1" dirty="0" smtClean="0"/>
              <a:t>كيفية الإفصاح عن المعلومات الإضافية (</a:t>
            </a:r>
            <a:r>
              <a:rPr lang="ar-SA" sz="2400" b="1" dirty="0" smtClean="0">
                <a:sym typeface="Wingdings" pitchFamily="2" charset="2"/>
              </a:rPr>
              <a:t>سبق التعرض لها في الفصل الثاني)</a:t>
            </a:r>
          </a:p>
          <a:p>
            <a:pPr eaLnBrk="1" hangingPunct="1">
              <a:lnSpc>
                <a:spcPct val="80000"/>
              </a:lnSpc>
              <a:buFontTx/>
              <a:buChar char="-"/>
              <a:defRPr/>
            </a:pPr>
            <a:r>
              <a:rPr lang="ar-SA" sz="2400" b="1" dirty="0" smtClean="0"/>
              <a:t>هناك نماذج لأساليب الإفصاح .. مثل:</a:t>
            </a:r>
          </a:p>
          <a:p>
            <a:pPr eaLnBrk="1" hangingPunct="1">
              <a:lnSpc>
                <a:spcPct val="80000"/>
              </a:lnSpc>
              <a:buFontTx/>
              <a:buNone/>
              <a:defRPr/>
            </a:pPr>
            <a:r>
              <a:rPr lang="ar-SA" sz="2400" b="1" dirty="0" smtClean="0">
                <a:solidFill>
                  <a:schemeClr val="accent1"/>
                </a:solidFill>
              </a:rPr>
              <a:t>(أ) الإيضاحات بين الأقواس : </a:t>
            </a:r>
            <a:r>
              <a:rPr lang="en-US" sz="2400" b="1" dirty="0" smtClean="0">
                <a:solidFill>
                  <a:schemeClr val="accent1"/>
                </a:solidFill>
              </a:rPr>
              <a:t>Parenthetical Explanations</a:t>
            </a:r>
            <a:endParaRPr lang="ar-SA" sz="2400" b="1" dirty="0" smtClean="0">
              <a:solidFill>
                <a:schemeClr val="accent1"/>
              </a:solidFill>
            </a:endParaRPr>
          </a:p>
          <a:p>
            <a:pPr eaLnBrk="1" hangingPunct="1">
              <a:lnSpc>
                <a:spcPct val="80000"/>
              </a:lnSpc>
              <a:buFontTx/>
              <a:buNone/>
              <a:defRPr/>
            </a:pPr>
            <a:r>
              <a:rPr lang="ar-SA" sz="2400" b="1" dirty="0" smtClean="0"/>
              <a:t> عادة ما تتبع في الإفصاح عن طرق تقويم الأصول أو المحاسبة عن الاستهلاك للأصول طويلة الأجل ، وهذا الإفصاح يتميز بالبساطة والكفاءة في توصيل المعلومة.</a:t>
            </a:r>
          </a:p>
          <a:p>
            <a:pPr eaLnBrk="1" hangingPunct="1">
              <a:lnSpc>
                <a:spcPct val="80000"/>
              </a:lnSpc>
              <a:buFontTx/>
              <a:buNone/>
              <a:defRPr/>
            </a:pPr>
            <a:r>
              <a:rPr lang="ar-SA" sz="2400" b="1" dirty="0" smtClean="0">
                <a:solidFill>
                  <a:schemeClr val="accent1"/>
                </a:solidFill>
                <a:effectLst>
                  <a:outerShdw blurRad="38100" dist="38100" dir="2700000" algn="tl">
                    <a:srgbClr val="C0C0C0"/>
                  </a:outerShdw>
                </a:effectLst>
              </a:rPr>
              <a:t>نعرض النموذج التالي كمثال:</a:t>
            </a:r>
          </a:p>
        </p:txBody>
      </p:sp>
      <p:graphicFrame>
        <p:nvGraphicFramePr>
          <p:cNvPr id="23609" name="Group 57"/>
          <p:cNvGraphicFramePr>
            <a:graphicFrameLocks noGrp="1"/>
          </p:cNvGraphicFramePr>
          <p:nvPr>
            <p:ph sz="half" idx="2"/>
            <p:extLst>
              <p:ext uri="{D42A27DB-BD31-4B8C-83A1-F6EECF244321}">
                <p14:modId xmlns:p14="http://schemas.microsoft.com/office/powerpoint/2010/main" val="3727246435"/>
              </p:ext>
            </p:extLst>
          </p:nvPr>
        </p:nvGraphicFramePr>
        <p:xfrm>
          <a:off x="1476375" y="3500438"/>
          <a:ext cx="7210425" cy="1313334"/>
        </p:xfrm>
        <a:graphic>
          <a:graphicData uri="http://schemas.openxmlformats.org/drawingml/2006/table">
            <a:tbl>
              <a:tblPr rtl="1"/>
              <a:tblGrid>
                <a:gridCol w="774700"/>
                <a:gridCol w="4924425"/>
                <a:gridCol w="1511300"/>
              </a:tblGrid>
              <a:tr h="670235">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chemeClr val="accent1"/>
                          </a:solidFill>
                          <a:effectLst/>
                          <a:latin typeface="Arial" pitchFamily="34" charset="0"/>
                          <a:cs typeface="Arial" pitchFamily="34" charset="0"/>
                        </a:rPr>
                        <a:t>جزء من قائمة المركز المالي للشركة المتحدة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chemeClr val="accent1"/>
                          </a:solidFill>
                          <a:effectLst/>
                          <a:latin typeface="Arial" pitchFamily="34" charset="0"/>
                          <a:cs typeface="Arial" pitchFamily="34" charset="0"/>
                        </a:rPr>
                        <a:t>في 30/12/1421 هـ</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txBody>
                  <a:tcPr marL="0" marR="0" marT="0" marB="0" anchor="b"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rtl="1"/>
                      <a:endParaRPr lang="ar-SA"/>
                    </a:p>
                  </a:txBody>
                  <a:tcPr/>
                </a:tc>
                <a:tc hMerge="1">
                  <a:txBody>
                    <a:bodyPr/>
                    <a:lstStyle/>
                    <a:p>
                      <a:pPr rtl="1"/>
                      <a:endParaRPr lang="ar-SA"/>
                    </a:p>
                  </a:txBody>
                  <a:tcPr/>
                </a:tc>
              </a:tr>
              <a:tr h="337974">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الأصول: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pPr rtl="1"/>
                      <a:endParaRPr lang="ar-SA"/>
                    </a:p>
                  </a:txBody>
                  <a:tcPr/>
                </a:tc>
                <a:tc hMerge="1">
                  <a:txBody>
                    <a:bodyPr/>
                    <a:lstStyle/>
                    <a:p>
                      <a:pPr rtl="1"/>
                      <a:endParaRPr lang="ar-SA"/>
                    </a:p>
                  </a:txBody>
                  <a:tcPr/>
                </a:tc>
              </a:tr>
              <a:tr h="30465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المخزون السلعي (القيمة السوقية 145000 ريال)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119000 ريال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10" name="Text Box 58"/>
          <p:cNvSpPr txBox="1">
            <a:spLocks noChangeArrowheads="1"/>
          </p:cNvSpPr>
          <p:nvPr/>
        </p:nvSpPr>
        <p:spPr bwMode="auto">
          <a:xfrm>
            <a:off x="179388" y="4797425"/>
            <a:ext cx="8569325" cy="2123658"/>
          </a:xfrm>
          <a:prstGeom prst="rect">
            <a:avLst/>
          </a:prstGeom>
          <a:noFill/>
          <a:ln w="9525">
            <a:noFill/>
            <a:miter lim="800000"/>
            <a:headEnd/>
            <a:tailEnd/>
          </a:ln>
          <a:effectLst/>
        </p:spPr>
        <p:txBody>
          <a:bodyPr>
            <a:spAutoFit/>
          </a:bodyPr>
          <a:lstStyle/>
          <a:p>
            <a:pPr>
              <a:defRPr/>
            </a:pPr>
            <a:r>
              <a:rPr lang="ar-SA" sz="2400" b="1" dirty="0">
                <a:solidFill>
                  <a:schemeClr val="accent1"/>
                </a:solidFill>
              </a:rPr>
              <a:t>(ب) الملاحظات الإيضاحية : </a:t>
            </a:r>
            <a:r>
              <a:rPr lang="en-US" sz="2400" b="1" dirty="0">
                <a:solidFill>
                  <a:schemeClr val="accent1"/>
                </a:solidFill>
              </a:rPr>
              <a:t>Footnotes</a:t>
            </a:r>
            <a:endParaRPr lang="ar-SA" sz="2400" b="1" dirty="0">
              <a:solidFill>
                <a:schemeClr val="accent1"/>
              </a:solidFill>
            </a:endParaRPr>
          </a:p>
          <a:p>
            <a:pPr>
              <a:defRPr/>
            </a:pPr>
            <a:r>
              <a:rPr lang="ar-SA" sz="2000" b="1" dirty="0"/>
              <a:t>- قد يتعذر عرض الإيضاحات في صلب القوائم بين أقواس فيتم استخدام الملاحظات الإيضاحية . لإزالة الغموض بعنصر معين أو تفسير رقم إجمالي وارد في القوائم أو عرض بعض المعلومات عن أحداث لم تترجم بعد في أرقام مالية ولم تتضمنها القوائم المالية. </a:t>
            </a:r>
            <a:r>
              <a:rPr lang="ar-SA" sz="2000" b="1" dirty="0">
                <a:solidFill>
                  <a:srgbClr val="008000"/>
                </a:solidFill>
                <a:effectLst>
                  <a:outerShdw blurRad="38100" dist="38100" dir="2700000" algn="tl">
                    <a:srgbClr val="C0C0C0"/>
                  </a:outerShdw>
                </a:effectLst>
              </a:rPr>
              <a:t> </a:t>
            </a:r>
            <a:endParaRPr lang="ar-SA" sz="2000" b="1" dirty="0">
              <a:solidFill>
                <a:srgbClr val="008000"/>
              </a:solidFill>
              <a:effectLst>
                <a:outerShdw blurRad="38100" dist="38100" dir="2700000" algn="tl">
                  <a:srgbClr val="C0C0C0"/>
                </a:outerShdw>
              </a:effectLst>
            </a:endParaRPr>
          </a:p>
          <a:p>
            <a:pPr>
              <a:defRPr/>
            </a:pPr>
            <a:endParaRPr lang="ar-SA" sz="2400" b="1" dirty="0"/>
          </a:p>
          <a:p>
            <a:pPr>
              <a:defRPr/>
            </a:pPr>
            <a:endParaRPr lang="en-US" sz="2400" b="1" dirty="0"/>
          </a:p>
        </p:txBody>
      </p:sp>
    </p:spTree>
    <p:extLst>
      <p:ext uri="{BB962C8B-B14F-4D97-AF65-F5344CB8AC3E}">
        <p14:creationId xmlns:p14="http://schemas.microsoft.com/office/powerpoint/2010/main" val="3063348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3600" dirty="0" smtClean="0">
                <a:solidFill>
                  <a:schemeClr val="accent1">
                    <a:lumMod val="75000"/>
                  </a:schemeClr>
                </a:solidFill>
              </a:rPr>
              <a:t>قائمة المركز المالي</a:t>
            </a:r>
            <a:endParaRPr lang="ar-SA" dirty="0">
              <a:cs typeface="+mj-cs"/>
            </a:endParaRPr>
          </a:p>
        </p:txBody>
      </p:sp>
      <p:sp>
        <p:nvSpPr>
          <p:cNvPr id="5" name="عنصر نائب للمحتوى 4"/>
          <p:cNvSpPr>
            <a:spLocks noGrp="1"/>
          </p:cNvSpPr>
          <p:nvPr>
            <p:ph sz="quarter" idx="1"/>
          </p:nvPr>
        </p:nvSpPr>
        <p:spPr>
          <a:xfrm>
            <a:off x="301752" y="1988840"/>
            <a:ext cx="8503920" cy="3600400"/>
          </a:xfrm>
        </p:spPr>
        <p:txBody>
          <a:bodyPr/>
          <a:lstStyle/>
          <a:p>
            <a:endParaRPr lang="ar-SA" dirty="0" smtClean="0">
              <a:cs typeface="+mj-cs"/>
            </a:endParaRPr>
          </a:p>
          <a:p>
            <a:r>
              <a:rPr lang="ar-SA" dirty="0">
                <a:cs typeface="+mj-cs"/>
              </a:rPr>
              <a:t>تفصح قائمة المركز المالي عن المركز المالي للمنشأة في تاريخ معين.</a:t>
            </a:r>
          </a:p>
          <a:p>
            <a:r>
              <a:rPr lang="ar-SA" dirty="0">
                <a:cs typeface="+mj-cs"/>
              </a:rPr>
              <a:t>هي تقرير يوضح المعلومات الخاصة بقيمة استثمارات المنشأة الممثلة في الأصول ومصادر هذه الاستثمارات الممثلة في الالتزامات وحقوق الملكية.</a:t>
            </a:r>
          </a:p>
          <a:p>
            <a:r>
              <a:rPr lang="ar-SA" dirty="0">
                <a:cs typeface="+mj-cs"/>
              </a:rPr>
              <a:t>تعتبر ملخصاً تاريخياً لكل من الأصول والالتزامات وكذلك حقوق الملكية.</a:t>
            </a:r>
          </a:p>
          <a:p>
            <a:r>
              <a:rPr lang="ar-SA" dirty="0">
                <a:cs typeface="+mj-cs"/>
              </a:rPr>
              <a:t>تعتبر تقريرًا تاريخيًا نظرا لأنها تعكس الآثار التراكمية للأحداث والعمليات التي تمت في الماضي.</a:t>
            </a:r>
          </a:p>
          <a:p>
            <a:endParaRPr lang="ar-SA" dirty="0">
              <a:cs typeface="+mj-cs"/>
            </a:endParaRPr>
          </a:p>
        </p:txBody>
      </p:sp>
    </p:spTree>
    <p:extLst>
      <p:ext uri="{BB962C8B-B14F-4D97-AF65-F5344CB8AC3E}">
        <p14:creationId xmlns:p14="http://schemas.microsoft.com/office/powerpoint/2010/main" val="180658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sz="half" idx="4294967295"/>
          </p:nvPr>
        </p:nvSpPr>
        <p:spPr>
          <a:xfrm>
            <a:off x="-252536" y="332656"/>
            <a:ext cx="9144000" cy="1785938"/>
          </a:xfrm>
        </p:spPr>
        <p:txBody>
          <a:bodyPr>
            <a:normAutofit fontScale="77500" lnSpcReduction="20000"/>
          </a:bodyPr>
          <a:lstStyle/>
          <a:p>
            <a:pPr eaLnBrk="1" hangingPunct="1">
              <a:lnSpc>
                <a:spcPct val="80000"/>
              </a:lnSpc>
              <a:buFontTx/>
              <a:buNone/>
            </a:pPr>
            <a:r>
              <a:rPr lang="ar-SA" altLang="ar-SA" sz="2400" b="1" dirty="0" smtClean="0">
                <a:solidFill>
                  <a:schemeClr val="accent1"/>
                </a:solidFill>
              </a:rPr>
              <a:t>(ج</a:t>
            </a:r>
            <a:r>
              <a:rPr lang="ar-SA" altLang="ar-SA" sz="2800" b="1" dirty="0" smtClean="0">
                <a:solidFill>
                  <a:schemeClr val="accent1"/>
                </a:solidFill>
              </a:rPr>
              <a:t>) البنود المقابلة :  </a:t>
            </a:r>
            <a:r>
              <a:rPr lang="en-US" altLang="ar-SA" sz="2800" b="1" dirty="0" smtClean="0">
                <a:solidFill>
                  <a:schemeClr val="accent1"/>
                </a:solidFill>
              </a:rPr>
              <a:t>Contra </a:t>
            </a:r>
            <a:r>
              <a:rPr lang="en-US" altLang="ar-SA" sz="2800" b="1" dirty="0" smtClean="0">
                <a:solidFill>
                  <a:schemeClr val="accent1"/>
                </a:solidFill>
              </a:rPr>
              <a:t>Items</a:t>
            </a:r>
            <a:endParaRPr lang="ar-SA" altLang="ar-SA" sz="2800" b="1" dirty="0" smtClean="0">
              <a:solidFill>
                <a:schemeClr val="accent1"/>
              </a:solidFill>
            </a:endParaRPr>
          </a:p>
          <a:p>
            <a:pPr eaLnBrk="1" hangingPunct="1">
              <a:lnSpc>
                <a:spcPct val="80000"/>
              </a:lnSpc>
              <a:buFontTx/>
              <a:buNone/>
            </a:pPr>
            <a:endParaRPr lang="ar-SA" altLang="ar-SA" sz="2800" b="1" dirty="0" smtClean="0">
              <a:solidFill>
                <a:schemeClr val="accent1"/>
              </a:solidFill>
            </a:endParaRPr>
          </a:p>
          <a:p>
            <a:pPr eaLnBrk="1" hangingPunct="1">
              <a:lnSpc>
                <a:spcPct val="80000"/>
              </a:lnSpc>
              <a:buFontTx/>
              <a:buNone/>
            </a:pPr>
            <a:r>
              <a:rPr lang="ar-SA" altLang="ar-SA" sz="2800" b="1" dirty="0" smtClean="0"/>
              <a:t>يتم استخدام هذا الأسلوب لإيضاح العلاقة بين عناصر قائمة المركز المالي.</a:t>
            </a:r>
          </a:p>
          <a:p>
            <a:pPr eaLnBrk="1" hangingPunct="1">
              <a:lnSpc>
                <a:spcPct val="80000"/>
              </a:lnSpc>
              <a:buFontTx/>
              <a:buNone/>
            </a:pPr>
            <a:r>
              <a:rPr lang="ar-SA" altLang="ar-SA" sz="2800" b="1" dirty="0" smtClean="0"/>
              <a:t>مثل: -مقابلة الأصول طويلة الأجل بحساب مخصصات الاستهلاك الخاصة بها.</a:t>
            </a:r>
          </a:p>
          <a:p>
            <a:pPr eaLnBrk="1" hangingPunct="1">
              <a:lnSpc>
                <a:spcPct val="80000"/>
              </a:lnSpc>
              <a:buFontTx/>
              <a:buNone/>
            </a:pPr>
            <a:r>
              <a:rPr lang="ar-SA" altLang="ar-SA" sz="2800" b="1" dirty="0" smtClean="0"/>
              <a:t>	- مقابلة حساب العملاء بحساب مخصص الديون المشكوك فيها.</a:t>
            </a:r>
          </a:p>
          <a:p>
            <a:pPr eaLnBrk="1" hangingPunct="1">
              <a:lnSpc>
                <a:spcPct val="80000"/>
              </a:lnSpc>
              <a:buFontTx/>
              <a:buNone/>
            </a:pPr>
            <a:r>
              <a:rPr lang="ar-SA" altLang="ar-SA" sz="2000" b="1" dirty="0" smtClean="0"/>
              <a:t> </a:t>
            </a:r>
          </a:p>
          <a:p>
            <a:pPr eaLnBrk="1" hangingPunct="1">
              <a:lnSpc>
                <a:spcPct val="80000"/>
              </a:lnSpc>
              <a:buFontTx/>
              <a:buNone/>
            </a:pPr>
            <a:r>
              <a:rPr lang="ar-SA" altLang="ar-SA" sz="2000" b="1" dirty="0" smtClean="0">
                <a:solidFill>
                  <a:srgbClr val="008000"/>
                </a:solidFill>
              </a:rPr>
              <a:t> </a:t>
            </a:r>
            <a:endParaRPr lang="en-US" altLang="ar-SA" sz="2000" b="1" dirty="0" smtClean="0">
              <a:solidFill>
                <a:srgbClr val="008000"/>
              </a:solidFill>
            </a:endParaRPr>
          </a:p>
        </p:txBody>
      </p:sp>
      <p:graphicFrame>
        <p:nvGraphicFramePr>
          <p:cNvPr id="71831" name="Group 151"/>
          <p:cNvGraphicFramePr>
            <a:graphicFrameLocks noGrp="1"/>
          </p:cNvGraphicFramePr>
          <p:nvPr>
            <p:ph sz="half" idx="4294967295"/>
            <p:extLst>
              <p:ext uri="{D42A27DB-BD31-4B8C-83A1-F6EECF244321}">
                <p14:modId xmlns:p14="http://schemas.microsoft.com/office/powerpoint/2010/main" val="793512875"/>
              </p:ext>
            </p:extLst>
          </p:nvPr>
        </p:nvGraphicFramePr>
        <p:xfrm>
          <a:off x="539552" y="2060848"/>
          <a:ext cx="8101013" cy="4213224"/>
        </p:xfrm>
        <a:graphic>
          <a:graphicData uri="http://schemas.openxmlformats.org/drawingml/2006/table">
            <a:tbl>
              <a:tblPr rtl="1"/>
              <a:tblGrid>
                <a:gridCol w="717550"/>
                <a:gridCol w="5583238"/>
                <a:gridCol w="1800225"/>
              </a:tblGrid>
              <a:tr h="1043024">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cs typeface="Arial" pitchFamily="34" charset="0"/>
                        </a:rPr>
                        <a:t>جزء من قائمة المركز المالي للشركة المتحدة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cs typeface="Arial" pitchFamily="34" charset="0"/>
                        </a:rPr>
                        <a:t>في 30/12/1421هـ</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rtl="1"/>
                      <a:endParaRPr lang="ar-SA"/>
                    </a:p>
                  </a:txBody>
                  <a:tcPr/>
                </a:tc>
                <a:tc hMerge="1">
                  <a:txBody>
                    <a:bodyPr/>
                    <a:lstStyle/>
                    <a:p>
                      <a:pPr rtl="1"/>
                      <a:endParaRPr lang="ar-SA"/>
                    </a:p>
                  </a:txBody>
                  <a:tcPr/>
                </a:tc>
              </a:tr>
              <a:tr h="396275">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الأصول المتداولة:</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المدينون</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590000 ريال</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يطرح: مخصص الديون المشكوك فيها</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(90000) ريال</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قيمة المدينون القابلة للتحقق</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500000 ريال</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275">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الأصول طويلة الأجل:</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hMerge="1">
                  <a:txBody>
                    <a:bodyPr/>
                    <a:lstStyle/>
                    <a:p>
                      <a:pPr rtl="1"/>
                      <a:endParaRPr lang="ar-SA"/>
                    </a:p>
                  </a:txBody>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عقارات ومعدات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2500000 ريال</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يطرح: مخصصات استهلاك</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(1000000) ريال</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القيمة الدفترية للعقارات والمعدات</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1500000 ريال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56104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sz="half" idx="1"/>
          </p:nvPr>
        </p:nvSpPr>
        <p:spPr>
          <a:xfrm>
            <a:off x="0" y="288925"/>
            <a:ext cx="9144000" cy="6308725"/>
          </a:xfrm>
        </p:spPr>
        <p:txBody>
          <a:bodyPr/>
          <a:lstStyle/>
          <a:p>
            <a:pPr eaLnBrk="1" hangingPunct="1">
              <a:buFontTx/>
              <a:buNone/>
            </a:pPr>
            <a:r>
              <a:rPr lang="ar-SA" altLang="ar-SA" sz="2400" b="1" dirty="0" smtClean="0">
                <a:solidFill>
                  <a:schemeClr val="accent1"/>
                </a:solidFill>
              </a:rPr>
              <a:t>  (</a:t>
            </a:r>
            <a:r>
              <a:rPr lang="ar-SA" altLang="ar-SA" sz="2400" b="1" dirty="0" smtClean="0">
                <a:solidFill>
                  <a:schemeClr val="accent1"/>
                </a:solidFill>
              </a:rPr>
              <a:t>د) الجداول المساعدة : </a:t>
            </a:r>
            <a:r>
              <a:rPr lang="en-US" altLang="ar-SA" sz="2400" b="1" dirty="0" smtClean="0">
                <a:solidFill>
                  <a:schemeClr val="accent1"/>
                </a:solidFill>
              </a:rPr>
              <a:t>Supporting </a:t>
            </a:r>
            <a:r>
              <a:rPr lang="en-US" altLang="ar-SA" sz="2400" b="1" dirty="0" smtClean="0">
                <a:solidFill>
                  <a:schemeClr val="accent1"/>
                </a:solidFill>
              </a:rPr>
              <a:t>Schedules</a:t>
            </a:r>
          </a:p>
          <a:p>
            <a:pPr eaLnBrk="1" hangingPunct="1">
              <a:buFontTx/>
              <a:buNone/>
            </a:pPr>
            <a:endParaRPr lang="en-US" altLang="ar-SA" sz="2400" b="1" dirty="0">
              <a:solidFill>
                <a:schemeClr val="accent1"/>
              </a:solidFill>
            </a:endParaRPr>
          </a:p>
          <a:p>
            <a:pPr eaLnBrk="1" hangingPunct="1">
              <a:buFontTx/>
              <a:buNone/>
            </a:pPr>
            <a:endParaRPr lang="ar-SA" altLang="ar-SA" sz="2800" b="1" dirty="0" smtClean="0">
              <a:solidFill>
                <a:schemeClr val="accent2"/>
              </a:solidFill>
            </a:endParaRPr>
          </a:p>
          <a:p>
            <a:pPr eaLnBrk="1" hangingPunct="1">
              <a:buFontTx/>
              <a:buNone/>
            </a:pPr>
            <a:r>
              <a:rPr lang="ar-SA" altLang="ar-SA" sz="2800" dirty="0" smtClean="0"/>
              <a:t> </a:t>
            </a:r>
            <a:r>
              <a:rPr lang="ar-SA" altLang="ar-SA" sz="2400" b="1" dirty="0" smtClean="0"/>
              <a:t>- </a:t>
            </a:r>
            <a:r>
              <a:rPr lang="ar-SA" altLang="ar-SA" b="1" dirty="0" smtClean="0"/>
              <a:t>قد تتعارض الرغبة في إظهار التفاصيل الخاصة  بعناصر معينة مع ضرورة وفائدة  العرض المختصر للقائمة فبالتالي يتم إظهار العنصر بشكل مختصر في القائمة  وإيضاح التفصيلات في كشوف مرفقة أو جداول مساعدة.</a:t>
            </a:r>
          </a:p>
          <a:p>
            <a:pPr eaLnBrk="1" hangingPunct="1">
              <a:buFontTx/>
              <a:buChar char="-"/>
            </a:pPr>
            <a:r>
              <a:rPr lang="ar-SA" altLang="ar-SA" b="1" dirty="0" smtClean="0"/>
              <a:t>مثل: إظهار الاراضي والمباني والمعدات برقم إجمالي في القائمة, مع إعداد جدول مساعد يوضح التفاصيل  الخاصة بالعقارات والمعدات يبين مفردات الأراضي والمباني والمعدات وفقا لأنواعها وإجمالي التكلفة ومخصص الاستهلاك وصافي التكلفة لكل نوع</a:t>
            </a:r>
            <a:r>
              <a:rPr lang="ar-SA" altLang="ar-SA" sz="2400" b="1" dirty="0" smtClean="0"/>
              <a:t>.</a:t>
            </a:r>
          </a:p>
          <a:p>
            <a:pPr eaLnBrk="1" hangingPunct="1">
              <a:buFontTx/>
              <a:buNone/>
            </a:pPr>
            <a:endParaRPr lang="ar-SA" altLang="ar-SA" sz="2400" b="1" dirty="0" smtClean="0"/>
          </a:p>
        </p:txBody>
      </p:sp>
    </p:spTree>
    <p:extLst>
      <p:ext uri="{BB962C8B-B14F-4D97-AF65-F5344CB8AC3E}">
        <p14:creationId xmlns:p14="http://schemas.microsoft.com/office/powerpoint/2010/main" val="5753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105" name="Group 257"/>
          <p:cNvGraphicFramePr>
            <a:graphicFrameLocks noGrp="1"/>
          </p:cNvGraphicFramePr>
          <p:nvPr>
            <p:ph/>
          </p:nvPr>
        </p:nvGraphicFramePr>
        <p:xfrm>
          <a:off x="107950" y="274638"/>
          <a:ext cx="8964613" cy="5972277"/>
        </p:xfrm>
        <a:graphic>
          <a:graphicData uri="http://schemas.openxmlformats.org/drawingml/2006/table">
            <a:tbl>
              <a:tblPr rtl="1"/>
              <a:tblGrid>
                <a:gridCol w="4429125"/>
                <a:gridCol w="1272384"/>
                <a:gridCol w="1102516"/>
                <a:gridCol w="1081088"/>
                <a:gridCol w="1079500"/>
              </a:tblGrid>
              <a:tr h="895998">
                <a:tc gridSpan="5">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جزء من قائمة المركز المالي للشركة المتحدة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في 30/12/1421هـ</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348">
                <a:tc gridSpan="5">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أراضي ومباني ومعدات (أنظر جدول رقم [6])                                            1500000 ريال</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36508">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800" b="0"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77460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البيــــــــــــــــــــــان</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L="90000" marR="90000" marT="46794" marB="467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الاجمالي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ريــــــــــال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الأراضي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ريـــــــــال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المباني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ريــــــــــال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المعدات</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ريــــــــــال</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رصيد 1/1/1421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1800000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600000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800000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400000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الإضافات خلال 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200000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500000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100000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2000000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650000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90000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450000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أصول  مستبعدة خلال1421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80000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ــ</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30000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رصيد 30/12/1421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1920000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650000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850000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420000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3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رصيد مخصص استهلاك في 1/1/1421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120000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ــ</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80000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40000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مخصص استهلاك 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300000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ــ</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210000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90000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رصيد مخصص استهلاك في 30/12/1421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420000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ــ</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29000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130000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تكلفة الأراضي والمباني والمعدات في 30/12/1421</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1500000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650000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560000</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cs typeface="Arial" pitchFamily="34" charset="0"/>
                        </a:rPr>
                        <a:t>29000</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73" name="Rectangle 103"/>
          <p:cNvSpPr>
            <a:spLocks noChangeArrowheads="1"/>
          </p:cNvSpPr>
          <p:nvPr/>
        </p:nvSpPr>
        <p:spPr bwMode="auto">
          <a:xfrm>
            <a:off x="4367213" y="3244850"/>
            <a:ext cx="409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ar-SA" b="1">
                <a:sym typeface="Wingdings" pitchFamily="2" charset="2"/>
              </a:rPr>
              <a:t></a:t>
            </a:r>
            <a:endParaRPr lang="ar-SA" altLang="ar-SA"/>
          </a:p>
        </p:txBody>
      </p:sp>
    </p:spTree>
    <p:extLst>
      <p:ext uri="{BB962C8B-B14F-4D97-AF65-F5344CB8AC3E}">
        <p14:creationId xmlns:p14="http://schemas.microsoft.com/office/powerpoint/2010/main" val="1712463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3568" y="260648"/>
            <a:ext cx="8229600" cy="777876"/>
          </a:xfrm>
        </p:spPr>
        <p:txBody>
          <a:bodyPr/>
          <a:lstStyle/>
          <a:p>
            <a:pPr algn="r" eaLnBrk="1" hangingPunct="1"/>
            <a:r>
              <a:rPr lang="ar-SA" altLang="ar-SA" sz="4000" b="1" dirty="0" smtClean="0">
                <a:solidFill>
                  <a:schemeClr val="accent1"/>
                </a:solidFill>
              </a:rPr>
              <a:t>2/6 شكل قائمة المركز المالي :</a:t>
            </a:r>
            <a:endParaRPr lang="en-US" altLang="ar-SA" sz="4000" dirty="0" smtClean="0">
              <a:solidFill>
                <a:schemeClr val="accent1"/>
              </a:solidFill>
            </a:endParaRPr>
          </a:p>
        </p:txBody>
      </p:sp>
      <p:sp>
        <p:nvSpPr>
          <p:cNvPr id="24579" name="Rectangle 3"/>
          <p:cNvSpPr>
            <a:spLocks noGrp="1" noChangeArrowheads="1"/>
          </p:cNvSpPr>
          <p:nvPr>
            <p:ph type="body" idx="1"/>
          </p:nvPr>
        </p:nvSpPr>
        <p:spPr>
          <a:xfrm>
            <a:off x="1" y="1484784"/>
            <a:ext cx="8964488" cy="6301904"/>
          </a:xfrm>
        </p:spPr>
        <p:txBody>
          <a:bodyPr>
            <a:normAutofit/>
          </a:bodyPr>
          <a:lstStyle/>
          <a:p>
            <a:pPr eaLnBrk="1" hangingPunct="1">
              <a:lnSpc>
                <a:spcPct val="80000"/>
              </a:lnSpc>
              <a:buFontTx/>
              <a:buNone/>
              <a:defRPr/>
            </a:pPr>
            <a:r>
              <a:rPr lang="ar-SA" sz="1400" dirty="0" smtClean="0"/>
              <a:t>- </a:t>
            </a:r>
            <a:r>
              <a:rPr lang="ar-SA" sz="2000" dirty="0" smtClean="0"/>
              <a:t>هناك شكلان لعرض المعلومات في قائمة المركز المالي:</a:t>
            </a:r>
          </a:p>
          <a:p>
            <a:pPr eaLnBrk="1" hangingPunct="1">
              <a:lnSpc>
                <a:spcPct val="80000"/>
              </a:lnSpc>
              <a:buFontTx/>
              <a:buNone/>
              <a:defRPr/>
            </a:pPr>
            <a:r>
              <a:rPr lang="ar-SA" sz="2000" dirty="0" smtClean="0"/>
              <a:t>			1- شكل حساب.                           </a:t>
            </a:r>
            <a:r>
              <a:rPr lang="ar-SA" sz="2000" dirty="0" smtClean="0"/>
              <a:t>2    - شكل تقرير</a:t>
            </a:r>
            <a:r>
              <a:rPr lang="ar-SA" sz="2000" dirty="0" smtClean="0"/>
              <a:t>.</a:t>
            </a:r>
          </a:p>
          <a:p>
            <a:pPr eaLnBrk="1" hangingPunct="1">
              <a:lnSpc>
                <a:spcPct val="80000"/>
              </a:lnSpc>
              <a:buFontTx/>
              <a:buNone/>
              <a:defRPr/>
            </a:pPr>
            <a:endParaRPr lang="ar-SA" sz="2000" u="sng" dirty="0" smtClean="0">
              <a:effectLst>
                <a:outerShdw blurRad="38100" dist="38100" dir="2700000" algn="tl">
                  <a:srgbClr val="C0C0C0"/>
                </a:outerShdw>
              </a:effectLst>
            </a:endParaRPr>
          </a:p>
          <a:p>
            <a:pPr eaLnBrk="1" hangingPunct="1">
              <a:lnSpc>
                <a:spcPct val="80000"/>
              </a:lnSpc>
              <a:buFontTx/>
              <a:buNone/>
              <a:defRPr/>
            </a:pPr>
            <a:r>
              <a:rPr lang="ar-SA" sz="2000" u="sng" dirty="0" smtClean="0">
                <a:solidFill>
                  <a:schemeClr val="accent1"/>
                </a:solidFill>
                <a:effectLst>
                  <a:outerShdw blurRad="38100" dist="38100" dir="2700000" algn="tl">
                    <a:srgbClr val="C0C0C0"/>
                  </a:outerShdw>
                </a:effectLst>
              </a:rPr>
              <a:t>أ) قائمة المركز المالي بشكل حساب :</a:t>
            </a:r>
          </a:p>
          <a:p>
            <a:pPr eaLnBrk="1" hangingPunct="1">
              <a:lnSpc>
                <a:spcPct val="80000"/>
              </a:lnSpc>
              <a:buFontTx/>
              <a:buNone/>
              <a:defRPr/>
            </a:pPr>
            <a:r>
              <a:rPr lang="ar-SA" sz="2000" dirty="0" smtClean="0"/>
              <a:t>- يمكن القول أن هذا الشكل هو الشكل التقليدي لإعداد قائمة المركز المالي.</a:t>
            </a:r>
          </a:p>
          <a:p>
            <a:pPr eaLnBrk="1" hangingPunct="1">
              <a:lnSpc>
                <a:spcPct val="80000"/>
              </a:lnSpc>
              <a:buFontTx/>
              <a:buNone/>
              <a:defRPr/>
            </a:pPr>
            <a:r>
              <a:rPr lang="ar-SA" sz="2000" dirty="0" smtClean="0"/>
              <a:t>- مثال في الكتاب صفحة 212.</a:t>
            </a:r>
          </a:p>
          <a:p>
            <a:pPr eaLnBrk="1" hangingPunct="1">
              <a:buFontTx/>
              <a:buNone/>
              <a:defRPr/>
            </a:pPr>
            <a:r>
              <a:rPr lang="ar-SA" sz="2000" dirty="0" smtClean="0"/>
              <a:t> - تظهر القائمة على شكل حساب في الجانب الأيمن تظهر الأصول وفي الجانب الأيسر تظهر الالتزامات وحقوق الملكية</a:t>
            </a:r>
            <a:r>
              <a:rPr lang="ar-SA" sz="2000" dirty="0" smtClean="0"/>
              <a:t>.</a:t>
            </a:r>
          </a:p>
          <a:p>
            <a:pPr eaLnBrk="1" hangingPunct="1">
              <a:buFontTx/>
              <a:buNone/>
              <a:defRPr/>
            </a:pPr>
            <a:endParaRPr lang="ar-SA" sz="2000" dirty="0" smtClean="0"/>
          </a:p>
          <a:p>
            <a:pPr eaLnBrk="1" hangingPunct="1">
              <a:buFontTx/>
              <a:buNone/>
              <a:defRPr/>
            </a:pPr>
            <a:r>
              <a:rPr lang="ar-SA" sz="2000" dirty="0" smtClean="0">
                <a:solidFill>
                  <a:schemeClr val="accent1"/>
                </a:solidFill>
              </a:rPr>
              <a:t> </a:t>
            </a:r>
            <a:r>
              <a:rPr lang="ar-SA" sz="2000" u="sng" dirty="0" smtClean="0">
                <a:solidFill>
                  <a:schemeClr val="accent1"/>
                </a:solidFill>
                <a:effectLst>
                  <a:outerShdw blurRad="38100" dist="38100" dir="2700000" algn="tl">
                    <a:srgbClr val="C0C0C0"/>
                  </a:outerShdw>
                </a:effectLst>
              </a:rPr>
              <a:t>ب) قائمة المركز المالي بشكل تقرير :</a:t>
            </a:r>
          </a:p>
          <a:p>
            <a:pPr eaLnBrk="1" hangingPunct="1">
              <a:buFontTx/>
              <a:buNone/>
              <a:defRPr/>
            </a:pPr>
            <a:r>
              <a:rPr lang="ar-SA" sz="2000" dirty="0" smtClean="0"/>
              <a:t>- تعتمد على الإفصاح عن العناصر المختلفة بشكل مرحلي بحيث يكون لناتج كل مرحلة دلالة معينة تؤدي إلى جودة الإفصاح لعناصر قائمة المركز المالي. - مثال في الكتاب صفحة 214-215 </a:t>
            </a:r>
          </a:p>
          <a:p>
            <a:pPr eaLnBrk="1" hangingPunct="1">
              <a:buFontTx/>
              <a:buNone/>
              <a:defRPr/>
            </a:pPr>
            <a:r>
              <a:rPr lang="ar-SA" sz="2000" dirty="0" smtClean="0"/>
              <a:t>- تفصح القائمة في شكل تقرير عن معلومات لا تتوافر حال إعدادها في شكل حساب مثل: إظهار رأس المال العامل وإظهار صافي </a:t>
            </a:r>
            <a:r>
              <a:rPr lang="ar-SA" sz="2000" dirty="0" smtClean="0"/>
              <a:t>الاستثمار</a:t>
            </a:r>
            <a:endParaRPr lang="en-US" sz="2400" dirty="0" smtClean="0"/>
          </a:p>
          <a:p>
            <a:pPr eaLnBrk="1" hangingPunct="1">
              <a:lnSpc>
                <a:spcPct val="80000"/>
              </a:lnSpc>
              <a:buFontTx/>
              <a:buNone/>
              <a:defRPr/>
            </a:pPr>
            <a:endParaRPr lang="ar-SA" sz="2000" b="1" dirty="0" smtClean="0"/>
          </a:p>
          <a:p>
            <a:pPr eaLnBrk="1" hangingPunct="1">
              <a:lnSpc>
                <a:spcPct val="80000"/>
              </a:lnSpc>
              <a:buFontTx/>
              <a:buNone/>
              <a:defRPr/>
            </a:pPr>
            <a:r>
              <a:rPr lang="ar-SA" sz="2000" b="1" dirty="0" smtClean="0"/>
              <a:t> </a:t>
            </a:r>
            <a:endParaRPr lang="en-US" sz="2000" b="1" dirty="0" smtClean="0"/>
          </a:p>
        </p:txBody>
      </p:sp>
    </p:spTree>
    <p:extLst>
      <p:ext uri="{BB962C8B-B14F-4D97-AF65-F5344CB8AC3E}">
        <p14:creationId xmlns:p14="http://schemas.microsoft.com/office/powerpoint/2010/main" val="3412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marL="0" indent="0">
              <a:buNone/>
            </a:pPr>
            <a:endParaRPr lang="ar-SA" dirty="0">
              <a:cs typeface="+mj-cs"/>
            </a:endParaRPr>
          </a:p>
          <a:p>
            <a:pPr marL="0" indent="0">
              <a:buNone/>
            </a:pPr>
            <a:r>
              <a:rPr lang="ar-SA" sz="2400" dirty="0">
                <a:cs typeface="+mj-cs"/>
              </a:rPr>
              <a:t>تساهم قائمة المركز المالي في عملية التقرير المالي من خلال تقديم الأسس الخاصة بكل </a:t>
            </a:r>
            <a:r>
              <a:rPr lang="ar-SA" sz="2400" dirty="0" smtClean="0">
                <a:cs typeface="+mj-cs"/>
              </a:rPr>
              <a:t>من:</a:t>
            </a:r>
            <a:endParaRPr lang="ar-SA" sz="2400" dirty="0">
              <a:cs typeface="+mj-cs"/>
            </a:endParaRPr>
          </a:p>
          <a:p>
            <a:pPr marL="0" indent="0">
              <a:buNone/>
            </a:pPr>
            <a:r>
              <a:rPr lang="ar-SA" dirty="0">
                <a:cs typeface="+mj-cs"/>
              </a:rPr>
              <a:t>1ـ حساب معدلات العائد على الاستثمار.</a:t>
            </a:r>
          </a:p>
          <a:p>
            <a:pPr marL="0" indent="0">
              <a:buNone/>
            </a:pPr>
            <a:r>
              <a:rPr lang="ar-SA" dirty="0">
                <a:cs typeface="+mj-cs"/>
              </a:rPr>
              <a:t>2ـ تقييم هيكل رأس المال في المنشأة.</a:t>
            </a:r>
          </a:p>
          <a:p>
            <a:pPr marL="0" indent="0">
              <a:buNone/>
            </a:pPr>
            <a:r>
              <a:rPr lang="ar-SA" dirty="0">
                <a:cs typeface="+mj-cs"/>
              </a:rPr>
              <a:t>3ـ تقدير درجة السيولة والمرونة المالية في المنشأة</a:t>
            </a:r>
            <a:r>
              <a:rPr lang="ar-SA" dirty="0" smtClean="0">
                <a:cs typeface="+mj-cs"/>
              </a:rPr>
              <a:t>.</a:t>
            </a:r>
          </a:p>
          <a:p>
            <a:pPr marL="0" indent="0">
              <a:buNone/>
            </a:pPr>
            <a:endParaRPr lang="ar-SA" dirty="0">
              <a:cs typeface="+mj-cs"/>
            </a:endParaRPr>
          </a:p>
          <a:p>
            <a:pPr marL="0" indent="0">
              <a:buNone/>
            </a:pPr>
            <a:r>
              <a:rPr lang="ar-SA" dirty="0">
                <a:solidFill>
                  <a:schemeClr val="accent1">
                    <a:lumMod val="75000"/>
                  </a:schemeClr>
                </a:solidFill>
                <a:cs typeface="+mj-cs"/>
              </a:rPr>
              <a:t>السيولة  </a:t>
            </a:r>
            <a:r>
              <a:rPr lang="en-US" dirty="0">
                <a:solidFill>
                  <a:schemeClr val="accent1">
                    <a:lumMod val="75000"/>
                  </a:schemeClr>
                </a:solidFill>
                <a:cs typeface="+mj-cs"/>
              </a:rPr>
              <a:t>Liquidity:</a:t>
            </a:r>
          </a:p>
          <a:p>
            <a:pPr marL="0" indent="0">
              <a:buNone/>
            </a:pPr>
            <a:r>
              <a:rPr lang="ar-SA" dirty="0">
                <a:cs typeface="+mj-cs"/>
              </a:rPr>
              <a:t>تعبر عن مقدار الوقت المتوقع مروره قبل أن يتحقق أصل معين أو يتحول إلى نقدية أو قبل أن يسدد التزام معين . فنسب السيولة تقيس مدى قدرة المنشأة على الوفاء بالالتزامات الجارية والمستحقة</a:t>
            </a:r>
            <a:r>
              <a:rPr lang="ar-SA" dirty="0" smtClean="0">
                <a:cs typeface="+mj-cs"/>
              </a:rPr>
              <a:t>.</a:t>
            </a:r>
          </a:p>
          <a:p>
            <a:pPr marL="0" indent="0">
              <a:buNone/>
            </a:pPr>
            <a:endParaRPr lang="ar-SA" dirty="0">
              <a:cs typeface="+mj-cs"/>
            </a:endParaRPr>
          </a:p>
          <a:p>
            <a:pPr marL="0" indent="0">
              <a:buNone/>
            </a:pPr>
            <a:r>
              <a:rPr lang="ar-SA" dirty="0">
                <a:solidFill>
                  <a:schemeClr val="accent1">
                    <a:lumMod val="75000"/>
                  </a:schemeClr>
                </a:solidFill>
                <a:cs typeface="+mj-cs"/>
              </a:rPr>
              <a:t>المرونة المالية  </a:t>
            </a:r>
            <a:r>
              <a:rPr lang="en-US" dirty="0">
                <a:solidFill>
                  <a:schemeClr val="accent1">
                    <a:lumMod val="75000"/>
                  </a:schemeClr>
                </a:solidFill>
                <a:cs typeface="+mj-cs"/>
              </a:rPr>
              <a:t>Financial Flexibility:</a:t>
            </a:r>
          </a:p>
          <a:p>
            <a:pPr marL="0" indent="0">
              <a:buNone/>
            </a:pPr>
            <a:r>
              <a:rPr lang="ar-SA" dirty="0">
                <a:cs typeface="+mj-cs"/>
              </a:rPr>
              <a:t>تعبر عن قدرة المنشأة على اتخاذ إجراءات فعالة لتعديل مقدار وتوقيت التدفقات النقدية حتى يمكنها الاستجابة للاحتياطيات والفرص غير المتوقعة  .</a:t>
            </a:r>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دلالة قائمة المركز المالي وأهميتها:</a:t>
            </a:r>
            <a:endParaRPr lang="ar-SA" dirty="0">
              <a:cs typeface="+mj-cs"/>
            </a:endParaRPr>
          </a:p>
        </p:txBody>
      </p:sp>
    </p:spTree>
    <p:extLst>
      <p:ext uri="{BB962C8B-B14F-4D97-AF65-F5344CB8AC3E}">
        <p14:creationId xmlns:p14="http://schemas.microsoft.com/office/powerpoint/2010/main" val="295454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buNone/>
            </a:pPr>
            <a:endParaRPr lang="ar-SA" sz="2800" dirty="0">
              <a:cs typeface="+mj-cs"/>
            </a:endParaRPr>
          </a:p>
          <a:p>
            <a:pPr>
              <a:lnSpc>
                <a:spcPct val="80000"/>
              </a:lnSpc>
              <a:buNone/>
              <a:defRPr/>
            </a:pPr>
            <a:r>
              <a:rPr lang="ar-SA" sz="2400" b="1" dirty="0">
                <a:effectLst>
                  <a:outerShdw blurRad="38100" dist="38100" dir="2700000" algn="tl">
                    <a:srgbClr val="C0C0C0"/>
                  </a:outerShdw>
                </a:effectLst>
              </a:rPr>
              <a:t>أولاً:</a:t>
            </a:r>
            <a:r>
              <a:rPr lang="ar-SA" sz="2400" dirty="0"/>
              <a:t> من الناحية المثالية يجب أن تظهر الأصول والالتزامات بالقيم الجارية, وحينئذ فإن حقوق الملكية سوف تعبر عن صافي القيمة الحقيقية للمنشأة.. لكن المبادئ المحاسبية المتعارف عليها تتمسك بمبدأ التكلفة التاريخية في تقويم العناصر وهذا يمثل قيدًا على قائمة المركز المالي ودلالتها</a:t>
            </a:r>
            <a:r>
              <a:rPr lang="ar-SA" sz="2400" dirty="0" smtClean="0"/>
              <a:t>.</a:t>
            </a:r>
          </a:p>
          <a:p>
            <a:pPr>
              <a:lnSpc>
                <a:spcPct val="80000"/>
              </a:lnSpc>
              <a:buNone/>
              <a:defRPr/>
            </a:pPr>
            <a:endParaRPr lang="ar-SA" sz="2400" dirty="0"/>
          </a:p>
          <a:p>
            <a:pPr>
              <a:lnSpc>
                <a:spcPct val="80000"/>
              </a:lnSpc>
              <a:buNone/>
              <a:defRPr/>
            </a:pPr>
            <a:r>
              <a:rPr lang="ar-SA" sz="2400" b="1" dirty="0">
                <a:effectLst>
                  <a:outerShdw blurRad="38100" dist="38100" dir="2700000" algn="tl">
                    <a:srgbClr val="C0C0C0"/>
                  </a:outerShdw>
                </a:effectLst>
              </a:rPr>
              <a:t>ثانيًا:</a:t>
            </a:r>
            <a:r>
              <a:rPr lang="ar-SA" sz="2400" dirty="0"/>
              <a:t>  يتم تحديد بعض العناصر طبقاً للتقدير الشخصي مثل مخصصات الاستهلاك والديون المشكوك فيها وهذا قد يؤثر على دقة وموضوعية تحديدها</a:t>
            </a:r>
            <a:r>
              <a:rPr lang="ar-SA" sz="2400" dirty="0" smtClean="0"/>
              <a:t>.</a:t>
            </a:r>
          </a:p>
          <a:p>
            <a:pPr>
              <a:lnSpc>
                <a:spcPct val="80000"/>
              </a:lnSpc>
              <a:buNone/>
              <a:defRPr/>
            </a:pPr>
            <a:endParaRPr lang="ar-SA" sz="2400" dirty="0"/>
          </a:p>
          <a:p>
            <a:pPr>
              <a:lnSpc>
                <a:spcPct val="80000"/>
              </a:lnSpc>
              <a:buNone/>
              <a:defRPr/>
            </a:pPr>
            <a:r>
              <a:rPr lang="ar-SA" sz="2400" b="1" dirty="0">
                <a:effectLst>
                  <a:outerShdw blurRad="38100" dist="38100" dir="2700000" algn="tl">
                    <a:srgbClr val="C0C0C0"/>
                  </a:outerShdw>
                </a:effectLst>
              </a:rPr>
              <a:t>ثالثًا:</a:t>
            </a:r>
            <a:r>
              <a:rPr lang="ar-SA" sz="2400" dirty="0"/>
              <a:t> هناك بعض العوامل والظروف ذات تأثير جوهري على المركز المالي ونتائج الأعمال ولا تعكسها القائمة وذلك لصعوبة التعبير عنها في صورة نقدية.. مثل العقود والارتباطات المبرمة بخصوص شراء أصول في المستقبل أو كفاءة وشهرة رجال الإدارة العليا.</a:t>
            </a:r>
            <a:endParaRPr lang="en-US" sz="2400" dirty="0"/>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حدود قائمة المركز المالي :</a:t>
            </a:r>
            <a:endParaRPr lang="ar-SA" dirty="0">
              <a:cs typeface="+mj-cs"/>
            </a:endParaRPr>
          </a:p>
        </p:txBody>
      </p:sp>
    </p:spTree>
    <p:extLst>
      <p:ext uri="{BB962C8B-B14F-4D97-AF65-F5344CB8AC3E}">
        <p14:creationId xmlns:p14="http://schemas.microsoft.com/office/powerpoint/2010/main" val="400476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buNone/>
            </a:pPr>
            <a:endParaRPr lang="ar-SA" sz="2800" dirty="0">
              <a:cs typeface="+mj-cs"/>
            </a:endParaRPr>
          </a:p>
          <a:p>
            <a:pPr>
              <a:lnSpc>
                <a:spcPct val="80000"/>
              </a:lnSpc>
              <a:buNone/>
            </a:pPr>
            <a:r>
              <a:rPr lang="ar-SA" altLang="ar-SA" sz="2000" dirty="0"/>
              <a:t>ـ </a:t>
            </a:r>
            <a:r>
              <a:rPr lang="ar-SA" altLang="ar-SA" sz="2400" dirty="0"/>
              <a:t>هناك هدفان مرغوبان في المعلومات المعروضة </a:t>
            </a:r>
            <a:r>
              <a:rPr lang="ar-SA" altLang="ar-SA" sz="2400" dirty="0" smtClean="0"/>
              <a:t>بالقائمة : </a:t>
            </a:r>
          </a:p>
          <a:p>
            <a:pPr>
              <a:lnSpc>
                <a:spcPct val="80000"/>
              </a:lnSpc>
              <a:buNone/>
            </a:pPr>
            <a:endParaRPr lang="ar-SA" altLang="ar-SA" sz="2400" dirty="0"/>
          </a:p>
          <a:p>
            <a:pPr>
              <a:lnSpc>
                <a:spcPct val="80000"/>
              </a:lnSpc>
              <a:buNone/>
            </a:pPr>
            <a:r>
              <a:rPr lang="ar-SA" altLang="ar-SA" sz="2400" dirty="0">
                <a:solidFill>
                  <a:schemeClr val="accent1">
                    <a:lumMod val="75000"/>
                  </a:schemeClr>
                </a:solidFill>
              </a:rPr>
              <a:t>1ـ الوضوح </a:t>
            </a:r>
            <a:r>
              <a:rPr lang="en-US" altLang="ar-SA" sz="2400" dirty="0">
                <a:solidFill>
                  <a:schemeClr val="accent1">
                    <a:lumMod val="75000"/>
                  </a:schemeClr>
                </a:solidFill>
              </a:rPr>
              <a:t>Clarity</a:t>
            </a:r>
            <a:r>
              <a:rPr lang="ar-SA" altLang="ar-SA" sz="2400" dirty="0">
                <a:solidFill>
                  <a:schemeClr val="accent1">
                    <a:lumMod val="75000"/>
                  </a:schemeClr>
                </a:solidFill>
              </a:rPr>
              <a:t> والقابلية للقراءة </a:t>
            </a:r>
            <a:r>
              <a:rPr lang="en-US" altLang="ar-SA" sz="2400" dirty="0">
                <a:solidFill>
                  <a:schemeClr val="accent1">
                    <a:lumMod val="75000"/>
                  </a:schemeClr>
                </a:solidFill>
              </a:rPr>
              <a:t>Readability</a:t>
            </a:r>
            <a:r>
              <a:rPr lang="ar-SA" altLang="ar-SA" sz="2400" dirty="0" smtClean="0">
                <a:solidFill>
                  <a:schemeClr val="accent1">
                    <a:lumMod val="75000"/>
                  </a:schemeClr>
                </a:solidFill>
              </a:rPr>
              <a:t>.</a:t>
            </a:r>
            <a:endParaRPr lang="ar-SA" altLang="ar-SA" sz="2400" dirty="0">
              <a:solidFill>
                <a:schemeClr val="accent1">
                  <a:lumMod val="75000"/>
                </a:schemeClr>
              </a:solidFill>
            </a:endParaRPr>
          </a:p>
          <a:p>
            <a:pPr>
              <a:lnSpc>
                <a:spcPct val="80000"/>
              </a:lnSpc>
              <a:buNone/>
            </a:pPr>
            <a:r>
              <a:rPr lang="ar-SA" altLang="ar-SA" sz="2400" dirty="0"/>
              <a:t>يعني ان المعلومات لابد ان تكون قابلة للفهم ,ومفيدة لمستخدمي القوائم المالية</a:t>
            </a:r>
          </a:p>
          <a:p>
            <a:pPr>
              <a:lnSpc>
                <a:spcPct val="80000"/>
              </a:lnSpc>
              <a:buNone/>
            </a:pPr>
            <a:r>
              <a:rPr lang="ar-SA" altLang="ar-SA" sz="2400" dirty="0"/>
              <a:t>بحيث تكون ملائمة لاتخاذ القرارات وامكانية الاعتماد عليها</a:t>
            </a:r>
          </a:p>
          <a:p>
            <a:pPr>
              <a:lnSpc>
                <a:spcPct val="80000"/>
              </a:lnSpc>
              <a:buNone/>
            </a:pPr>
            <a:endParaRPr lang="ar-SA" altLang="ar-SA" sz="2400" dirty="0">
              <a:solidFill>
                <a:srgbClr val="0070C0"/>
              </a:solidFill>
            </a:endParaRPr>
          </a:p>
          <a:p>
            <a:pPr>
              <a:lnSpc>
                <a:spcPct val="80000"/>
              </a:lnSpc>
              <a:buNone/>
            </a:pPr>
            <a:r>
              <a:rPr lang="ar-SA" altLang="ar-SA" sz="2400" dirty="0">
                <a:solidFill>
                  <a:schemeClr val="accent1">
                    <a:lumMod val="75000"/>
                  </a:schemeClr>
                </a:solidFill>
              </a:rPr>
              <a:t>2ـ الإفصاح  </a:t>
            </a:r>
            <a:r>
              <a:rPr lang="en-US" altLang="ar-SA" sz="2400" dirty="0">
                <a:solidFill>
                  <a:schemeClr val="accent1">
                    <a:lumMod val="75000"/>
                  </a:schemeClr>
                </a:solidFill>
              </a:rPr>
              <a:t>Disclosure</a:t>
            </a:r>
            <a:r>
              <a:rPr lang="ar-SA" altLang="ar-SA" sz="2400" dirty="0">
                <a:solidFill>
                  <a:schemeClr val="accent1">
                    <a:lumMod val="75000"/>
                  </a:schemeClr>
                </a:solidFill>
              </a:rPr>
              <a:t>  </a:t>
            </a:r>
            <a:r>
              <a:rPr lang="ar-SA" altLang="ar-SA" sz="2400" dirty="0" smtClean="0">
                <a:solidFill>
                  <a:schemeClr val="accent1">
                    <a:lumMod val="75000"/>
                  </a:schemeClr>
                </a:solidFill>
              </a:rPr>
              <a:t>:</a:t>
            </a:r>
            <a:endParaRPr lang="ar-SA" altLang="ar-SA" sz="2400" dirty="0">
              <a:solidFill>
                <a:schemeClr val="accent1">
                  <a:lumMod val="75000"/>
                </a:schemeClr>
              </a:solidFill>
            </a:endParaRPr>
          </a:p>
          <a:p>
            <a:pPr>
              <a:lnSpc>
                <a:spcPct val="80000"/>
              </a:lnSpc>
              <a:buNone/>
            </a:pPr>
            <a:r>
              <a:rPr lang="ar-SA" altLang="ar-SA" sz="2400" dirty="0" smtClean="0"/>
              <a:t>يعني </a:t>
            </a:r>
            <a:r>
              <a:rPr lang="ar-SA" altLang="ar-SA" sz="2400" dirty="0"/>
              <a:t>الافصاح عن جميع المعلومات في صلب القوائم المالية أو المرفقات</a:t>
            </a:r>
          </a:p>
          <a:p>
            <a:pPr>
              <a:lnSpc>
                <a:spcPct val="80000"/>
              </a:lnSpc>
              <a:buNone/>
            </a:pPr>
            <a:r>
              <a:rPr lang="ar-SA" altLang="ar-SA" sz="2400" dirty="0"/>
              <a:t>بحيث تكون </a:t>
            </a:r>
            <a:r>
              <a:rPr lang="ar-SA" altLang="ar-SA" sz="2400" dirty="0" smtClean="0"/>
              <a:t>هذه المعلومات </a:t>
            </a:r>
            <a:r>
              <a:rPr lang="ar-SA" altLang="ar-SA" sz="2400" dirty="0"/>
              <a:t>ملائمة لاتخاذ </a:t>
            </a:r>
            <a:r>
              <a:rPr lang="ar-SA" altLang="ar-SA" sz="2400" dirty="0" smtClean="0"/>
              <a:t>القرارات , سواء </a:t>
            </a:r>
            <a:r>
              <a:rPr lang="ar-SA" altLang="ar-SA" sz="2400" dirty="0"/>
              <a:t>كانت </a:t>
            </a:r>
            <a:r>
              <a:rPr lang="ar-SA" altLang="ar-SA" sz="2400" dirty="0" smtClean="0"/>
              <a:t>معلومات         تاريخية او مستقبلية </a:t>
            </a:r>
            <a:endParaRPr lang="ar-SA" altLang="ar-SA" sz="2400" dirty="0"/>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كيفية عرض وتبويب عناصر قائمة المركز المالي :</a:t>
            </a:r>
          </a:p>
        </p:txBody>
      </p:sp>
    </p:spTree>
    <p:extLst>
      <p:ext uri="{BB962C8B-B14F-4D97-AF65-F5344CB8AC3E}">
        <p14:creationId xmlns:p14="http://schemas.microsoft.com/office/powerpoint/2010/main" val="237724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a:spLocks noGrp="1"/>
          </p:cNvSpPr>
          <p:nvPr>
            <p:ph type="ctrTitle"/>
          </p:nvPr>
        </p:nvSpPr>
        <p:spPr>
          <a:xfrm>
            <a:off x="755576" y="692696"/>
            <a:ext cx="7772400" cy="1752600"/>
          </a:xfrm>
        </p:spPr>
        <p:txBody>
          <a:bodyPr>
            <a:noAutofit/>
          </a:bodyPr>
          <a:lstStyle/>
          <a:p>
            <a:r>
              <a:rPr lang="ar-SA" sz="3200" dirty="0">
                <a:solidFill>
                  <a:schemeClr val="accent1">
                    <a:lumMod val="75000"/>
                  </a:schemeClr>
                </a:solidFill>
              </a:rPr>
              <a:t>تبويب المجموعات الرئيسية في قائمة المركز المالي</a:t>
            </a:r>
            <a:br>
              <a:rPr lang="ar-SA" sz="3200" dirty="0">
                <a:solidFill>
                  <a:schemeClr val="accent1">
                    <a:lumMod val="75000"/>
                  </a:schemeClr>
                </a:solidFill>
              </a:rPr>
            </a:br>
            <a:r>
              <a:rPr lang="ar-SA" sz="3200" dirty="0">
                <a:solidFill>
                  <a:schemeClr val="accent1">
                    <a:lumMod val="75000"/>
                  </a:schemeClr>
                </a:solidFill>
              </a:rPr>
              <a:t>قائمة المركز المالي</a:t>
            </a:r>
            <a:br>
              <a:rPr lang="ar-SA" sz="3200" dirty="0">
                <a:solidFill>
                  <a:schemeClr val="accent1">
                    <a:lumMod val="75000"/>
                  </a:schemeClr>
                </a:solidFill>
              </a:rPr>
            </a:br>
            <a:r>
              <a:rPr lang="ar-SA" sz="3200" dirty="0">
                <a:solidFill>
                  <a:schemeClr val="accent1">
                    <a:lumMod val="75000"/>
                  </a:schemeClr>
                </a:solidFill>
              </a:rPr>
              <a:t>في </a:t>
            </a:r>
            <a:r>
              <a:rPr lang="ar-SA" sz="3200" dirty="0" smtClean="0">
                <a:solidFill>
                  <a:schemeClr val="accent1">
                    <a:lumMod val="75000"/>
                  </a:schemeClr>
                </a:solidFill>
              </a:rPr>
              <a:t>12/30/......</a:t>
            </a:r>
            <a:r>
              <a:rPr lang="ar-SA" sz="2800" dirty="0">
                <a:solidFill>
                  <a:schemeClr val="accent1">
                    <a:lumMod val="75000"/>
                  </a:schemeClr>
                </a:solidFill>
              </a:rPr>
              <a:t/>
            </a:r>
            <a:br>
              <a:rPr lang="ar-SA" sz="2800" dirty="0">
                <a:solidFill>
                  <a:schemeClr val="accent1">
                    <a:lumMod val="75000"/>
                  </a:schemeClr>
                </a:solidFill>
              </a:rPr>
            </a:br>
            <a:endParaRPr lang="ar-SA" sz="2800" dirty="0">
              <a:cs typeface="+mj-cs"/>
            </a:endParaRPr>
          </a:p>
        </p:txBody>
      </p:sp>
      <p:sp>
        <p:nvSpPr>
          <p:cNvPr id="5" name="مربع نص 4"/>
          <p:cNvSpPr txBox="1"/>
          <p:nvPr/>
        </p:nvSpPr>
        <p:spPr>
          <a:xfrm>
            <a:off x="755576" y="3140968"/>
            <a:ext cx="6912768" cy="369332"/>
          </a:xfrm>
          <a:prstGeom prst="rect">
            <a:avLst/>
          </a:prstGeom>
          <a:noFill/>
        </p:spPr>
        <p:txBody>
          <a:bodyPr wrap="square" rtlCol="1">
            <a:spAutoFit/>
          </a:bodyPr>
          <a:lstStyle/>
          <a:p>
            <a:endParaRPr lang="ar-SA" dirty="0"/>
          </a:p>
        </p:txBody>
      </p:sp>
      <p:graphicFrame>
        <p:nvGraphicFramePr>
          <p:cNvPr id="8" name="Group 229"/>
          <p:cNvGraphicFramePr>
            <a:graphicFrameLocks/>
          </p:cNvGraphicFramePr>
          <p:nvPr>
            <p:extLst>
              <p:ext uri="{D42A27DB-BD31-4B8C-83A1-F6EECF244321}">
                <p14:modId xmlns:p14="http://schemas.microsoft.com/office/powerpoint/2010/main" val="4111528543"/>
              </p:ext>
            </p:extLst>
          </p:nvPr>
        </p:nvGraphicFramePr>
        <p:xfrm>
          <a:off x="179512" y="2467744"/>
          <a:ext cx="8769681" cy="4298776"/>
        </p:xfrm>
        <a:graphic>
          <a:graphicData uri="http://schemas.openxmlformats.org/drawingml/2006/table">
            <a:tbl>
              <a:tblPr rtl="1">
                <a:tableStyleId>{5940675A-B579-460E-94D1-54222C63F5DA}</a:tableStyleId>
              </a:tblPr>
              <a:tblGrid>
                <a:gridCol w="649287"/>
                <a:gridCol w="3384550"/>
                <a:gridCol w="647700"/>
                <a:gridCol w="4088144"/>
              </a:tblGrid>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smtClean="0">
                          <a:ln>
                            <a:noFill/>
                          </a:ln>
                          <a:effectLst>
                            <a:outerShdw blurRad="38100" dist="38100" dir="2700000" algn="tl">
                              <a:srgbClr val="C0C0C0"/>
                            </a:outerShdw>
                          </a:effectLst>
                        </a:rPr>
                        <a:t>الأصول:</a:t>
                      </a:r>
                      <a:endParaRPr kumimoji="0" lang="en-US" sz="2400" b="1" i="0" u="sng"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smtClean="0">
                          <a:ln>
                            <a:noFill/>
                          </a:ln>
                          <a:effectLst>
                            <a:outerShdw blurRad="38100" dist="38100" dir="2700000" algn="tl">
                              <a:srgbClr val="C0C0C0"/>
                            </a:outerShdw>
                          </a:effectLst>
                        </a:rPr>
                        <a:t>الالتزامـــــــــــــــات:</a:t>
                      </a:r>
                      <a:endParaRPr kumimoji="0" lang="en-US" sz="2400" b="1" i="0" u="sng"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الأصول المتداولة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الالتزامات المتداولة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الاستثمارات طويلة الأجل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xx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الالتزامات طويلة الأجل</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الأصول الثابتة</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الأصول غير الملموسة</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smtClean="0">
                          <a:ln>
                            <a:noFill/>
                          </a:ln>
                          <a:effectLst>
                            <a:outerShdw blurRad="38100" dist="38100" dir="2700000" algn="tl">
                              <a:srgbClr val="C0C0C0"/>
                            </a:outerShdw>
                          </a:effectLst>
                        </a:rPr>
                        <a:t>حقوق الملكية:</a:t>
                      </a:r>
                      <a:endParaRPr kumimoji="0" lang="en-US" sz="2400" b="1" i="0" u="sng"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الأصول الأخرى</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xx </a:t>
                      </a:r>
                      <a:r>
                        <a:rPr kumimoji="0" lang="ar-SA" sz="2400" u="none" strike="noStrike" cap="none" normalizeH="0" baseline="0" dirty="0" smtClean="0">
                          <a:ln>
                            <a:noFill/>
                          </a:ln>
                          <a:effectLst/>
                        </a:rPr>
                        <a:t>          رأس المال المدفوع</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xx</a:t>
                      </a:r>
                      <a:r>
                        <a:rPr kumimoji="0" lang="ar-SA" sz="2400" u="none" strike="noStrike" cap="none" normalizeH="0" baseline="0" dirty="0" smtClean="0">
                          <a:ln>
                            <a:noFill/>
                          </a:ln>
                          <a:effectLst/>
                        </a:rPr>
                        <a:t>           رأس المالي الإضافي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64117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 xx</a:t>
                      </a:r>
                      <a:r>
                        <a:rPr kumimoji="0" lang="ar-SA" sz="2400" u="none" strike="noStrike" cap="none" normalizeH="0" baseline="0" dirty="0" smtClean="0">
                          <a:ln>
                            <a:noFill/>
                          </a:ln>
                          <a:effectLst/>
                        </a:rPr>
                        <a:t>          الأرباح المحتجزة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3600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إجمالي الأصول</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إجمالي الالتزامات وحقوق الملكية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bl>
          </a:graphicData>
        </a:graphic>
      </p:graphicFrame>
    </p:spTree>
    <p:extLst>
      <p:ext uri="{BB962C8B-B14F-4D97-AF65-F5344CB8AC3E}">
        <p14:creationId xmlns:p14="http://schemas.microsoft.com/office/powerpoint/2010/main" val="117478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solidFill>
                  <a:schemeClr val="accent1"/>
                </a:solidFill>
              </a:rPr>
              <a:t>أولاً: الأصول المتداولة : </a:t>
            </a:r>
            <a:r>
              <a:rPr lang="en-US" b="1" dirty="0">
                <a:solidFill>
                  <a:schemeClr val="accent1"/>
                </a:solidFill>
              </a:rPr>
              <a:t>Current Assets</a:t>
            </a:r>
          </a:p>
        </p:txBody>
      </p:sp>
      <p:sp>
        <p:nvSpPr>
          <p:cNvPr id="3" name="عنصر نائب للمحتوى 2"/>
          <p:cNvSpPr>
            <a:spLocks noGrp="1"/>
          </p:cNvSpPr>
          <p:nvPr>
            <p:ph sz="quarter" idx="1"/>
          </p:nvPr>
        </p:nvSpPr>
        <p:spPr/>
        <p:txBody>
          <a:bodyPr>
            <a:normAutofit lnSpcReduction="10000"/>
          </a:bodyPr>
          <a:lstStyle/>
          <a:p>
            <a:endParaRPr lang="ar-SA" dirty="0" smtClean="0">
              <a:cs typeface="+mj-cs"/>
            </a:endParaRPr>
          </a:p>
          <a:p>
            <a:r>
              <a:rPr lang="ar-SA" b="1" dirty="0" smtClean="0">
                <a:cs typeface="+mj-cs"/>
              </a:rPr>
              <a:t>تشتمل </a:t>
            </a:r>
            <a:r>
              <a:rPr lang="ar-SA" b="1" dirty="0">
                <a:cs typeface="+mj-cs"/>
              </a:rPr>
              <a:t>على النقدية والأصول الأخرى التي يتوقع تحويلها أو بيعها أو استخدامها خلال السنة المالية أو دورة التشغيل أيهما أطول..</a:t>
            </a:r>
          </a:p>
          <a:p>
            <a:pPr marL="0" indent="0">
              <a:buNone/>
            </a:pPr>
            <a:r>
              <a:rPr lang="ar-SA" b="1" dirty="0" smtClean="0">
                <a:cs typeface="+mj-cs"/>
              </a:rPr>
              <a:t> </a:t>
            </a:r>
            <a:endParaRPr lang="ar-SA" b="1" dirty="0">
              <a:cs typeface="+mj-cs"/>
            </a:endParaRPr>
          </a:p>
          <a:p>
            <a:r>
              <a:rPr lang="ar-SA" b="1" dirty="0">
                <a:cs typeface="+mj-cs"/>
              </a:rPr>
              <a:t>داخل مجموعة الأصول المتداولة يتم عرض وتبويب الأصول المتداولة  طبقًا لدرجة سيولتها النقدية خلال دورة التشغيل . </a:t>
            </a:r>
          </a:p>
          <a:p>
            <a:pPr>
              <a:buFont typeface="Courier New" panose="02070309020205020404" pitchFamily="49" charset="0"/>
              <a:buChar char="o"/>
            </a:pPr>
            <a:r>
              <a:rPr lang="ar-SA" b="1" dirty="0">
                <a:cs typeface="+mj-cs"/>
              </a:rPr>
              <a:t> النقدية </a:t>
            </a:r>
          </a:p>
          <a:p>
            <a:pPr>
              <a:buFont typeface="Courier New" panose="02070309020205020404" pitchFamily="49" charset="0"/>
              <a:buChar char="o"/>
            </a:pPr>
            <a:r>
              <a:rPr lang="ar-SA" b="1" dirty="0">
                <a:cs typeface="+mj-cs"/>
              </a:rPr>
              <a:t> الاستثمارات قصيرة الأجل</a:t>
            </a:r>
          </a:p>
          <a:p>
            <a:pPr>
              <a:buFont typeface="Courier New" panose="02070309020205020404" pitchFamily="49" charset="0"/>
              <a:buChar char="o"/>
            </a:pPr>
            <a:r>
              <a:rPr lang="ar-SA" b="1" dirty="0">
                <a:cs typeface="+mj-cs"/>
              </a:rPr>
              <a:t>  المبالغ تحت التحصيل </a:t>
            </a:r>
          </a:p>
          <a:p>
            <a:pPr>
              <a:buFont typeface="Courier New" panose="02070309020205020404" pitchFamily="49" charset="0"/>
              <a:buChar char="o"/>
            </a:pPr>
            <a:r>
              <a:rPr lang="ar-SA" b="1" dirty="0">
                <a:cs typeface="+mj-cs"/>
              </a:rPr>
              <a:t>  المخزون السلعي </a:t>
            </a:r>
            <a:endParaRPr lang="ar-SA" dirty="0">
              <a:cs typeface="+mj-cs"/>
            </a:endParaRPr>
          </a:p>
          <a:p>
            <a:endParaRPr lang="ar-SA" dirty="0">
              <a:cs typeface="+mj-cs"/>
            </a:endParaRPr>
          </a:p>
          <a:p>
            <a:endParaRPr lang="ar-SA" dirty="0">
              <a:cs typeface="+mj-cs"/>
            </a:endParaRPr>
          </a:p>
        </p:txBody>
      </p:sp>
    </p:spTree>
    <p:extLst>
      <p:ext uri="{BB962C8B-B14F-4D97-AF65-F5344CB8AC3E}">
        <p14:creationId xmlns:p14="http://schemas.microsoft.com/office/powerpoint/2010/main" val="3595086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أ ـ النقدية </a:t>
            </a:r>
            <a:r>
              <a:rPr lang="ar-SA" sz="1700" b="1" dirty="0" smtClean="0">
                <a:solidFill>
                  <a:schemeClr val="accent1"/>
                </a:solidFill>
              </a:rPr>
              <a:t>: </a:t>
            </a:r>
            <a:r>
              <a:rPr lang="en-US" sz="1700" b="1" dirty="0" smtClean="0">
                <a:solidFill>
                  <a:schemeClr val="accent1"/>
                </a:solidFill>
              </a:rPr>
              <a:t>Cash</a:t>
            </a:r>
            <a:r>
              <a:rPr lang="ar-SA" sz="1700" b="1" dirty="0" smtClean="0">
                <a:solidFill>
                  <a:schemeClr val="accent1"/>
                </a:solidFill>
              </a:rPr>
              <a:t> </a:t>
            </a:r>
            <a:endParaRPr lang="en-US" sz="1700" b="1" dirty="0">
              <a:solidFill>
                <a:schemeClr val="accent1"/>
              </a:solidFill>
            </a:endParaRPr>
          </a:p>
        </p:txBody>
      </p:sp>
      <p:sp>
        <p:nvSpPr>
          <p:cNvPr id="3" name="عنصر نائب للمحتوى 2"/>
          <p:cNvSpPr>
            <a:spLocks noGrp="1"/>
          </p:cNvSpPr>
          <p:nvPr>
            <p:ph sz="quarter" idx="4294967295"/>
          </p:nvPr>
        </p:nvSpPr>
        <p:spPr>
          <a:xfrm>
            <a:off x="251520" y="1340768"/>
            <a:ext cx="8640960" cy="4758407"/>
          </a:xfrm>
        </p:spPr>
        <p:txBody>
          <a:bodyPr/>
          <a:lstStyle/>
          <a:p>
            <a:pPr>
              <a:lnSpc>
                <a:spcPct val="80000"/>
              </a:lnSpc>
              <a:buFont typeface="Courier New" panose="02070309020205020404" pitchFamily="49" charset="0"/>
              <a:buChar char="o"/>
              <a:defRPr/>
            </a:pPr>
            <a:r>
              <a:rPr lang="ar-SA" sz="2000" dirty="0" smtClean="0"/>
              <a:t>النقدية </a:t>
            </a:r>
            <a:r>
              <a:rPr lang="ar-SA" sz="2000" dirty="0"/>
              <a:t>بخزينة المنشأة. </a:t>
            </a:r>
          </a:p>
          <a:p>
            <a:pPr>
              <a:lnSpc>
                <a:spcPct val="80000"/>
              </a:lnSpc>
              <a:buFont typeface="Courier New" panose="02070309020205020404" pitchFamily="49" charset="0"/>
              <a:buChar char="o"/>
              <a:defRPr/>
            </a:pPr>
            <a:r>
              <a:rPr lang="ar-SA" sz="2000" dirty="0" smtClean="0"/>
              <a:t>النقدية </a:t>
            </a:r>
            <a:r>
              <a:rPr lang="ar-SA" sz="2000" dirty="0"/>
              <a:t>الموجودة كأرصدة للحسابات الجارية في البنوك, شريطة أن تكون متاحة للاستخدام الفوري </a:t>
            </a:r>
            <a:r>
              <a:rPr lang="ar-SA" sz="2000" dirty="0" smtClean="0"/>
              <a:t>.</a:t>
            </a:r>
          </a:p>
          <a:p>
            <a:pPr>
              <a:lnSpc>
                <a:spcPct val="80000"/>
              </a:lnSpc>
              <a:buFont typeface="Courier New" panose="02070309020205020404" pitchFamily="49" charset="0"/>
              <a:buChar char="o"/>
              <a:defRPr/>
            </a:pPr>
            <a:endParaRPr lang="ar-SA" sz="2000" dirty="0"/>
          </a:p>
          <a:p>
            <a:pPr>
              <a:lnSpc>
                <a:spcPct val="80000"/>
              </a:lnSpc>
              <a:defRPr/>
            </a:pPr>
            <a:r>
              <a:rPr lang="ar-SA" sz="2000" dirty="0" smtClean="0"/>
              <a:t>قد </a:t>
            </a:r>
            <a:r>
              <a:rPr lang="ar-SA" sz="2000" dirty="0"/>
              <a:t>تكون هناك قيود تحد من حرية استخدام المنشأة لجزء من النقدية المتاحة للمنشأة لفترة تقل عن عام مالي,, في هذه الحالة يتم إدراجها ضمن عنصر النقدية ضمن الأصول المتداولة وبشرط الإفصاح عن طبيعة القيود.. كما في المثال التالي</a:t>
            </a:r>
            <a:r>
              <a:rPr lang="ar-SA" sz="2000" dirty="0" smtClean="0"/>
              <a:t>:</a:t>
            </a:r>
          </a:p>
          <a:p>
            <a:pPr>
              <a:lnSpc>
                <a:spcPct val="80000"/>
              </a:lnSpc>
              <a:defRPr/>
            </a:pPr>
            <a:endParaRPr lang="ar-SA" sz="2000" dirty="0"/>
          </a:p>
          <a:p>
            <a:pPr>
              <a:lnSpc>
                <a:spcPct val="80000"/>
              </a:lnSpc>
              <a:defRPr/>
            </a:pPr>
            <a:endParaRPr lang="ar-SA" sz="2000" dirty="0" smtClean="0"/>
          </a:p>
          <a:p>
            <a:pPr>
              <a:lnSpc>
                <a:spcPct val="80000"/>
              </a:lnSpc>
              <a:defRPr/>
            </a:pPr>
            <a:endParaRPr lang="ar-SA" sz="2000" dirty="0"/>
          </a:p>
          <a:p>
            <a:pPr>
              <a:lnSpc>
                <a:spcPct val="80000"/>
              </a:lnSpc>
              <a:defRPr/>
            </a:pPr>
            <a:endParaRPr lang="ar-SA" sz="2000" dirty="0" smtClean="0"/>
          </a:p>
          <a:p>
            <a:pPr marL="0" indent="0">
              <a:lnSpc>
                <a:spcPct val="80000"/>
              </a:lnSpc>
              <a:buNone/>
              <a:defRPr/>
            </a:pPr>
            <a:endParaRPr lang="ar-SA" sz="2000" dirty="0" smtClean="0"/>
          </a:p>
          <a:p>
            <a:pPr>
              <a:lnSpc>
                <a:spcPct val="80000"/>
              </a:lnSpc>
              <a:defRPr/>
            </a:pPr>
            <a:r>
              <a:rPr lang="ar-SA" altLang="ar-SA" sz="1800" dirty="0" smtClean="0"/>
              <a:t>مع </a:t>
            </a:r>
            <a:r>
              <a:rPr lang="ar-SA" altLang="ar-SA" sz="1800" dirty="0"/>
              <a:t>ملاحظة أنه إذا كانت هذه القيود تتعلق بأغراض طويلة الأجل, فإنه يتم تبويبها ضمن الاستثمارات طويلة الأجل.. كما في المثال التالي:</a:t>
            </a:r>
            <a:endParaRPr lang="en-US" altLang="ar-SA" sz="1800" dirty="0"/>
          </a:p>
          <a:p>
            <a:pPr marL="0" indent="0">
              <a:lnSpc>
                <a:spcPct val="80000"/>
              </a:lnSpc>
              <a:buNone/>
              <a:defRPr/>
            </a:pPr>
            <a:endParaRPr lang="ar-SA" sz="2000" dirty="0"/>
          </a:p>
          <a:p>
            <a:endParaRPr lang="ar-SA" dirty="0" smtClean="0">
              <a:cs typeface="+mj-cs"/>
            </a:endParaRPr>
          </a:p>
          <a:p>
            <a:endParaRPr lang="ar-SA" dirty="0">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749" y="3212977"/>
            <a:ext cx="6889750"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061" y="5229200"/>
            <a:ext cx="6969125" cy="151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241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ب ـ الاستثمارات قصيرة الأجل : </a:t>
            </a:r>
            <a:r>
              <a:rPr lang="en-US" sz="1700" b="1" dirty="0">
                <a:solidFill>
                  <a:schemeClr val="accent1"/>
                </a:solidFill>
              </a:rPr>
              <a:t>Marketable Securities</a:t>
            </a:r>
          </a:p>
        </p:txBody>
      </p:sp>
      <p:sp>
        <p:nvSpPr>
          <p:cNvPr id="3" name="عنصر نائب للمحتوى 2"/>
          <p:cNvSpPr>
            <a:spLocks noGrp="1"/>
          </p:cNvSpPr>
          <p:nvPr>
            <p:ph sz="quarter" idx="4294967295"/>
          </p:nvPr>
        </p:nvSpPr>
        <p:spPr>
          <a:xfrm>
            <a:off x="0" y="1340768"/>
            <a:ext cx="8963472" cy="5328592"/>
          </a:xfrm>
        </p:spPr>
        <p:txBody>
          <a:bodyPr>
            <a:normAutofit fontScale="77500" lnSpcReduction="20000"/>
          </a:bodyPr>
          <a:lstStyle/>
          <a:p>
            <a:pPr>
              <a:lnSpc>
                <a:spcPct val="80000"/>
              </a:lnSpc>
              <a:buNone/>
            </a:pPr>
            <a:endParaRPr lang="ar-SA" altLang="ar-SA" sz="1800" i="1" dirty="0">
              <a:solidFill>
                <a:schemeClr val="accent2"/>
              </a:solidFill>
            </a:endParaRPr>
          </a:p>
          <a:p>
            <a:pPr>
              <a:lnSpc>
                <a:spcPct val="120000"/>
              </a:lnSpc>
            </a:pPr>
            <a:r>
              <a:rPr lang="ar-SA" altLang="ar-SA" sz="1900" b="1" dirty="0" smtClean="0"/>
              <a:t>هي </a:t>
            </a:r>
            <a:r>
              <a:rPr lang="ar-SA" altLang="ar-SA" sz="1900" b="1" dirty="0"/>
              <a:t>بمثابة أسهم وسندات تشتريها المنشأة من سوق الأوراق المالية بغرض الاستثمار خلال فترة قصيرة </a:t>
            </a:r>
            <a:r>
              <a:rPr lang="ar-SA" altLang="ar-SA" sz="1900" b="1" dirty="0" smtClean="0"/>
              <a:t>الاجل</a:t>
            </a:r>
            <a:endParaRPr lang="ar-SA" altLang="ar-SA" sz="1900" b="1" dirty="0"/>
          </a:p>
          <a:p>
            <a:pPr marL="342900" indent="-342900">
              <a:lnSpc>
                <a:spcPct val="120000"/>
              </a:lnSpc>
              <a:buFont typeface="+mj-lt"/>
              <a:buAutoNum type="arabicPeriod"/>
            </a:pPr>
            <a:r>
              <a:rPr lang="ar-SA" altLang="ar-SA" sz="1900" b="1" dirty="0" smtClean="0"/>
              <a:t>الأوراق </a:t>
            </a:r>
            <a:r>
              <a:rPr lang="ar-SA" altLang="ar-SA" sz="1900" b="1" dirty="0"/>
              <a:t>المالية </a:t>
            </a:r>
            <a:r>
              <a:rPr lang="ar-SA" altLang="ar-SA" sz="1900" b="1" dirty="0" err="1" smtClean="0"/>
              <a:t>المقتناه</a:t>
            </a:r>
            <a:r>
              <a:rPr lang="ar-SA" altLang="ar-SA" sz="1900" b="1" dirty="0" smtClean="0"/>
              <a:t> </a:t>
            </a:r>
            <a:r>
              <a:rPr lang="ar-SA" altLang="ar-SA" sz="1900" b="1" dirty="0"/>
              <a:t>بغرض الاتجار. </a:t>
            </a:r>
            <a:r>
              <a:rPr lang="en-US" altLang="ar-SA" sz="1900" b="1" dirty="0">
                <a:sym typeface="Wingdings" pitchFamily="2" charset="2"/>
              </a:rPr>
              <a:t> </a:t>
            </a:r>
            <a:r>
              <a:rPr lang="ar-SA" altLang="ar-SA" sz="1900" b="1" dirty="0"/>
              <a:t>وتقيم بالقيمة </a:t>
            </a:r>
            <a:r>
              <a:rPr lang="ar-SA" altLang="ar-SA" sz="1900" b="1" dirty="0" smtClean="0"/>
              <a:t>السوقية</a:t>
            </a:r>
          </a:p>
          <a:p>
            <a:pPr marL="342900" indent="-342900">
              <a:lnSpc>
                <a:spcPct val="120000"/>
              </a:lnSpc>
              <a:buFont typeface="+mj-lt"/>
              <a:buAutoNum type="arabicPeriod"/>
            </a:pPr>
            <a:r>
              <a:rPr lang="ar-SA" altLang="ar-SA" sz="1900" b="1" dirty="0" smtClean="0"/>
              <a:t>الأوراق </a:t>
            </a:r>
            <a:r>
              <a:rPr lang="ar-SA" altLang="ar-SA" sz="1900" b="1" dirty="0"/>
              <a:t>المالية المتاحة للبيع </a:t>
            </a:r>
            <a:r>
              <a:rPr lang="en-US" altLang="ar-SA" sz="1900" b="1" dirty="0">
                <a:sym typeface="Wingdings" pitchFamily="2" charset="2"/>
              </a:rPr>
              <a:t></a:t>
            </a:r>
            <a:r>
              <a:rPr lang="ar-SA" altLang="ar-SA" sz="1900" b="1" dirty="0">
                <a:sym typeface="Wingdings" pitchFamily="2" charset="2"/>
              </a:rPr>
              <a:t> يتم تقويمها بالقيمة </a:t>
            </a:r>
            <a:r>
              <a:rPr lang="ar-SA" altLang="ar-SA" sz="1900" b="1" dirty="0" smtClean="0">
                <a:sym typeface="Wingdings" pitchFamily="2" charset="2"/>
              </a:rPr>
              <a:t>السوقية</a:t>
            </a:r>
            <a:endParaRPr lang="ar-SA" altLang="ar-SA" sz="1900" b="1" dirty="0"/>
          </a:p>
          <a:p>
            <a:pPr marL="342900" indent="-342900">
              <a:lnSpc>
                <a:spcPct val="120000"/>
              </a:lnSpc>
              <a:buFont typeface="+mj-lt"/>
              <a:buAutoNum type="arabicPeriod"/>
            </a:pPr>
            <a:r>
              <a:rPr lang="ar-SA" altLang="ar-SA" sz="1900" b="1" dirty="0" smtClean="0"/>
              <a:t>السندات </a:t>
            </a:r>
            <a:r>
              <a:rPr lang="ar-SA" altLang="ar-SA" sz="1900" b="1" dirty="0" err="1" smtClean="0"/>
              <a:t>المقتناه</a:t>
            </a:r>
            <a:r>
              <a:rPr lang="ar-SA" altLang="ar-SA" sz="1900" b="1" dirty="0" smtClean="0"/>
              <a:t> </a:t>
            </a:r>
            <a:r>
              <a:rPr lang="ar-SA" altLang="ar-SA" sz="1900" b="1" dirty="0"/>
              <a:t>لتاريخ الاستحقاق  </a:t>
            </a:r>
            <a:r>
              <a:rPr lang="en-US" altLang="ar-SA" sz="1900" b="1" dirty="0">
                <a:sym typeface="Wingdings" pitchFamily="2" charset="2"/>
              </a:rPr>
              <a:t></a:t>
            </a:r>
            <a:r>
              <a:rPr lang="ar-SA" altLang="ar-SA" sz="1900" b="1" dirty="0"/>
              <a:t> يتم تقويمها طبقاً لأساس </a:t>
            </a:r>
            <a:r>
              <a:rPr lang="ar-SA" altLang="ar-SA" sz="1900" b="1" dirty="0" smtClean="0"/>
              <a:t>التكلفة</a:t>
            </a:r>
            <a:endParaRPr lang="ar-SA" altLang="ar-SA" sz="1900" b="1" dirty="0"/>
          </a:p>
          <a:p>
            <a:pPr>
              <a:lnSpc>
                <a:spcPct val="80000"/>
              </a:lnSpc>
              <a:buNone/>
            </a:pPr>
            <a:endParaRPr lang="ar-SA" altLang="ar-SA" sz="1800" b="1" dirty="0"/>
          </a:p>
          <a:p>
            <a:pPr>
              <a:lnSpc>
                <a:spcPct val="80000"/>
              </a:lnSpc>
              <a:buNone/>
            </a:pPr>
            <a:endParaRPr lang="ar-SA" altLang="ar-SA" sz="1800" b="1" dirty="0"/>
          </a:p>
          <a:p>
            <a:pPr marL="0" indent="0">
              <a:lnSpc>
                <a:spcPct val="80000"/>
              </a:lnSpc>
              <a:spcBef>
                <a:spcPct val="0"/>
              </a:spcBef>
              <a:buNone/>
            </a:pPr>
            <a:r>
              <a:rPr lang="ar-SA" altLang="ar-SA" sz="2200" b="1" dirty="0">
                <a:solidFill>
                  <a:schemeClr val="accent1"/>
                </a:solidFill>
                <a:latin typeface="+mj-lt"/>
                <a:ea typeface="+mj-ea"/>
                <a:cs typeface="+mj-cs"/>
              </a:rPr>
              <a:t>ج ـ المبالغ تحت التحصيل : </a:t>
            </a:r>
            <a:r>
              <a:rPr lang="en-US" altLang="ar-SA" sz="2200" b="1" dirty="0" smtClean="0">
                <a:solidFill>
                  <a:schemeClr val="accent1"/>
                </a:solidFill>
                <a:latin typeface="+mj-lt"/>
                <a:ea typeface="+mj-ea"/>
                <a:cs typeface="+mj-cs"/>
              </a:rPr>
              <a:t>Receivables</a:t>
            </a:r>
            <a:endParaRPr lang="ar-SA" altLang="ar-SA" sz="2200" b="1" dirty="0" smtClean="0">
              <a:solidFill>
                <a:schemeClr val="accent1"/>
              </a:solidFill>
              <a:latin typeface="+mj-lt"/>
              <a:ea typeface="+mj-ea"/>
              <a:cs typeface="+mj-cs"/>
            </a:endParaRPr>
          </a:p>
          <a:p>
            <a:pPr marL="0" indent="0">
              <a:lnSpc>
                <a:spcPct val="120000"/>
              </a:lnSpc>
              <a:spcBef>
                <a:spcPct val="0"/>
              </a:spcBef>
              <a:buNone/>
            </a:pPr>
            <a:endParaRPr lang="ar-SA" altLang="ar-SA" sz="2200" b="1" dirty="0">
              <a:solidFill>
                <a:schemeClr val="accent1"/>
              </a:solidFill>
              <a:latin typeface="+mj-lt"/>
              <a:ea typeface="+mj-ea"/>
              <a:cs typeface="+mj-cs"/>
            </a:endParaRPr>
          </a:p>
          <a:p>
            <a:pPr>
              <a:lnSpc>
                <a:spcPct val="120000"/>
              </a:lnSpc>
            </a:pPr>
            <a:r>
              <a:rPr lang="ar-SA" altLang="ar-SA" sz="1900" b="1" dirty="0" smtClean="0"/>
              <a:t>هي </a:t>
            </a:r>
            <a:r>
              <a:rPr lang="ar-SA" altLang="ar-SA" sz="1900" b="1" dirty="0"/>
              <a:t>الحقوق المالية التي تنشأ للمنشأة طرف الغير ويستحق تحصيلها خلال السنة المالية الجارية أو دورة التشغيل أيهما </a:t>
            </a:r>
            <a:r>
              <a:rPr lang="ar-SA" altLang="ar-SA" sz="1900" b="1" dirty="0" smtClean="0"/>
              <a:t>أطول، تتضمن  </a:t>
            </a:r>
          </a:p>
          <a:p>
            <a:pPr marL="342900" indent="-342900">
              <a:lnSpc>
                <a:spcPct val="120000"/>
              </a:lnSpc>
              <a:buFont typeface="+mj-lt"/>
              <a:buAutoNum type="arabicPeriod"/>
            </a:pPr>
            <a:r>
              <a:rPr lang="ar-SA" altLang="ar-SA" sz="1900" b="1" dirty="0" smtClean="0"/>
              <a:t>حسابات </a:t>
            </a:r>
            <a:r>
              <a:rPr lang="ar-SA" altLang="ar-SA" sz="1900" b="1" dirty="0"/>
              <a:t>المدينين  </a:t>
            </a:r>
            <a:r>
              <a:rPr lang="ar-SA" altLang="ar-SA" sz="1900" b="1" dirty="0" smtClean="0"/>
              <a:t>: </a:t>
            </a:r>
            <a:r>
              <a:rPr lang="ar-SA" altLang="ar-SA" sz="1900" b="1" dirty="0"/>
              <a:t>يتم تقويمها بالقيمة القابلية للتحقق</a:t>
            </a:r>
          </a:p>
          <a:p>
            <a:pPr marL="342900" indent="-342900">
              <a:lnSpc>
                <a:spcPct val="120000"/>
              </a:lnSpc>
              <a:buFont typeface="+mj-lt"/>
              <a:buAutoNum type="arabicPeriod"/>
            </a:pPr>
            <a:r>
              <a:rPr lang="ar-SA" altLang="ar-SA" sz="1900" b="1" dirty="0" smtClean="0"/>
              <a:t>الأوراق التجارية : ويتم </a:t>
            </a:r>
            <a:r>
              <a:rPr lang="ar-SA" altLang="ar-SA" sz="1900" b="1" dirty="0"/>
              <a:t>تقويمها </a:t>
            </a:r>
            <a:r>
              <a:rPr lang="ar-SA" altLang="ar-SA" sz="1900" b="1" dirty="0" smtClean="0"/>
              <a:t>بالقيمة </a:t>
            </a:r>
            <a:r>
              <a:rPr lang="ar-SA" altLang="ar-SA" sz="1900" b="1" dirty="0"/>
              <a:t>الحالية(القيمة الاسمية +الفوائد المستحقة عليها)</a:t>
            </a:r>
          </a:p>
          <a:p>
            <a:pPr marL="342900" indent="-342900">
              <a:lnSpc>
                <a:spcPct val="120000"/>
              </a:lnSpc>
              <a:buFont typeface="+mj-lt"/>
              <a:buAutoNum type="arabicPeriod"/>
            </a:pPr>
            <a:r>
              <a:rPr lang="ar-SA" altLang="ar-SA" sz="1900" b="1" dirty="0" smtClean="0"/>
              <a:t>المدينين المتنوعين التي </a:t>
            </a:r>
            <a:r>
              <a:rPr lang="ar-SA" altLang="ar-SA" sz="1900" b="1" dirty="0"/>
              <a:t>تنشأ نتيجة ضخ قروض لشركات تابعة أو منح سلف لموظفي </a:t>
            </a:r>
            <a:r>
              <a:rPr lang="ar-SA" altLang="ar-SA" sz="1900" b="1" dirty="0" smtClean="0"/>
              <a:t>المنشأة : تم </a:t>
            </a:r>
            <a:r>
              <a:rPr lang="ar-SA" altLang="ar-SA" sz="1900" b="1" dirty="0"/>
              <a:t>تقويمها بالقيمة </a:t>
            </a:r>
            <a:r>
              <a:rPr lang="ar-SA" altLang="ar-SA" sz="1900" b="1" dirty="0" err="1"/>
              <a:t>الدفتريه</a:t>
            </a:r>
            <a:r>
              <a:rPr lang="ar-SA" altLang="ar-SA" sz="1900" b="1" dirty="0"/>
              <a:t> لها</a:t>
            </a:r>
          </a:p>
          <a:p>
            <a:pPr>
              <a:lnSpc>
                <a:spcPct val="80000"/>
              </a:lnSpc>
              <a:buNone/>
            </a:pPr>
            <a:r>
              <a:rPr lang="ar-SA" altLang="ar-SA" sz="1800" b="1" dirty="0"/>
              <a:t>      </a:t>
            </a:r>
          </a:p>
          <a:p>
            <a:pPr>
              <a:lnSpc>
                <a:spcPct val="80000"/>
              </a:lnSpc>
              <a:buNone/>
            </a:pPr>
            <a:endParaRPr lang="ar-SA" altLang="ar-SA" sz="1800" b="1" dirty="0"/>
          </a:p>
          <a:p>
            <a:pPr marL="0" indent="0">
              <a:lnSpc>
                <a:spcPct val="80000"/>
              </a:lnSpc>
              <a:spcBef>
                <a:spcPct val="0"/>
              </a:spcBef>
              <a:buNone/>
            </a:pPr>
            <a:r>
              <a:rPr lang="ar-SA" altLang="ar-SA" sz="2200" b="1" dirty="0">
                <a:solidFill>
                  <a:schemeClr val="accent1"/>
                </a:solidFill>
                <a:latin typeface="+mj-lt"/>
                <a:ea typeface="+mj-ea"/>
                <a:cs typeface="+mj-cs"/>
              </a:rPr>
              <a:t>د ـ المخزون السلعي : </a:t>
            </a:r>
            <a:r>
              <a:rPr lang="en-US" altLang="ar-SA" sz="2200" b="1" dirty="0" smtClean="0">
                <a:solidFill>
                  <a:schemeClr val="accent1"/>
                </a:solidFill>
                <a:latin typeface="+mj-lt"/>
                <a:ea typeface="+mj-ea"/>
                <a:cs typeface="+mj-cs"/>
              </a:rPr>
              <a:t>Inventory</a:t>
            </a:r>
            <a:endParaRPr lang="ar-SA" altLang="ar-SA" sz="2200" b="1" dirty="0" smtClean="0">
              <a:solidFill>
                <a:schemeClr val="accent1"/>
              </a:solidFill>
              <a:latin typeface="+mj-lt"/>
              <a:ea typeface="+mj-ea"/>
              <a:cs typeface="+mj-cs"/>
            </a:endParaRPr>
          </a:p>
          <a:p>
            <a:pPr marL="0" indent="0">
              <a:lnSpc>
                <a:spcPct val="80000"/>
              </a:lnSpc>
              <a:spcBef>
                <a:spcPct val="0"/>
              </a:spcBef>
              <a:buNone/>
            </a:pPr>
            <a:endParaRPr lang="en-US" altLang="ar-SA" sz="2200" b="1" dirty="0">
              <a:solidFill>
                <a:schemeClr val="accent1"/>
              </a:solidFill>
              <a:latin typeface="+mj-lt"/>
              <a:ea typeface="+mj-ea"/>
              <a:cs typeface="+mj-cs"/>
            </a:endParaRPr>
          </a:p>
          <a:p>
            <a:pPr>
              <a:lnSpc>
                <a:spcPct val="120000"/>
              </a:lnSpc>
              <a:buFont typeface="Arial" panose="020B0604020202020204" pitchFamily="34" charset="0"/>
              <a:buChar char="•"/>
            </a:pPr>
            <a:r>
              <a:rPr lang="ar-SA" altLang="ar-SA" sz="1900" b="1" dirty="0" smtClean="0"/>
              <a:t>تختلف </a:t>
            </a:r>
            <a:r>
              <a:rPr lang="ar-SA" altLang="ar-SA" sz="1900" b="1" dirty="0"/>
              <a:t>مكونات المخزون السلعي باختلاف طبيعة المنشأة:</a:t>
            </a:r>
          </a:p>
          <a:p>
            <a:pPr>
              <a:lnSpc>
                <a:spcPct val="120000"/>
              </a:lnSpc>
              <a:buFont typeface="Courier New" panose="02070309020205020404" pitchFamily="49" charset="0"/>
              <a:buChar char="o"/>
            </a:pPr>
            <a:r>
              <a:rPr lang="ar-SA" altLang="ar-SA" sz="1900" b="1" dirty="0" smtClean="0"/>
              <a:t>في </a:t>
            </a:r>
            <a:r>
              <a:rPr lang="ar-SA" altLang="ar-SA" sz="1900" b="1" dirty="0"/>
              <a:t>المنشآت التجارية </a:t>
            </a:r>
            <a:r>
              <a:rPr lang="en-US" altLang="ar-SA" sz="1900" b="1" dirty="0">
                <a:sym typeface="Wingdings" pitchFamily="2" charset="2"/>
              </a:rPr>
              <a:t></a:t>
            </a:r>
            <a:r>
              <a:rPr lang="ar-SA" altLang="ar-SA" sz="1900" b="1" dirty="0"/>
              <a:t> يقتصر على السلع الجاهزة للبيع .</a:t>
            </a:r>
          </a:p>
          <a:p>
            <a:pPr>
              <a:lnSpc>
                <a:spcPct val="120000"/>
              </a:lnSpc>
              <a:buFont typeface="Courier New" panose="02070309020205020404" pitchFamily="49" charset="0"/>
              <a:buChar char="o"/>
            </a:pPr>
            <a:r>
              <a:rPr lang="ar-SA" altLang="ar-SA" sz="1900" b="1" dirty="0" smtClean="0"/>
              <a:t>في </a:t>
            </a:r>
            <a:r>
              <a:rPr lang="ar-SA" altLang="ar-SA" sz="1900" b="1" dirty="0"/>
              <a:t>المنشآت الصناعية </a:t>
            </a:r>
            <a:r>
              <a:rPr lang="en-US" altLang="ar-SA" sz="1900" b="1" dirty="0">
                <a:sym typeface="Wingdings" pitchFamily="2" charset="2"/>
              </a:rPr>
              <a:t></a:t>
            </a:r>
            <a:r>
              <a:rPr lang="ar-SA" altLang="ar-SA" sz="1900" b="1" dirty="0"/>
              <a:t> يشتمل على المواد الأولية والمنتجات تحت التشغيل والإنتاج التام .</a:t>
            </a:r>
          </a:p>
          <a:p>
            <a:pPr>
              <a:lnSpc>
                <a:spcPct val="120000"/>
              </a:lnSpc>
              <a:buFont typeface="Courier New" panose="02070309020205020404" pitchFamily="49" charset="0"/>
              <a:buChar char="o"/>
            </a:pPr>
            <a:r>
              <a:rPr lang="ar-SA" altLang="ar-SA" sz="1900" b="1" dirty="0"/>
              <a:t>يجب أن يقوم بالتكلفة التاريخية وفقًا للمبادئ المحاسبية المتعارف عليها, ولكن نظرًا لبعض الاعتبارات العملية يتم تقويمه طبقاً ”لقاعدة التكلفة أو السوق أيهما أقل“ .</a:t>
            </a:r>
            <a:endParaRPr lang="en-US" altLang="ar-SA" sz="1900" b="1" dirty="0"/>
          </a:p>
          <a:p>
            <a:pPr>
              <a:lnSpc>
                <a:spcPct val="80000"/>
              </a:lnSpc>
            </a:pPr>
            <a:endParaRPr lang="en-US" altLang="ar-SA" sz="1600" b="1" dirty="0"/>
          </a:p>
          <a:p>
            <a:pPr marL="0" indent="0">
              <a:lnSpc>
                <a:spcPct val="80000"/>
              </a:lnSpc>
              <a:buNone/>
              <a:defRPr/>
            </a:pPr>
            <a:endParaRPr lang="ar-SA" sz="2000" dirty="0"/>
          </a:p>
          <a:p>
            <a:endParaRPr lang="ar-SA" dirty="0" smtClean="0">
              <a:cs typeface="+mj-cs"/>
            </a:endParaRPr>
          </a:p>
          <a:p>
            <a:endParaRPr lang="ar-SA" dirty="0">
              <a:cs typeface="+mj-cs"/>
            </a:endParaRPr>
          </a:p>
        </p:txBody>
      </p:sp>
    </p:spTree>
    <p:extLst>
      <p:ext uri="{BB962C8B-B14F-4D97-AF65-F5344CB8AC3E}">
        <p14:creationId xmlns:p14="http://schemas.microsoft.com/office/powerpoint/2010/main" val="366790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695</TotalTime>
  <Words>2307</Words>
  <Application>Microsoft Office PowerPoint</Application>
  <PresentationFormat>عرض على الشاشة (3:4)‏</PresentationFormat>
  <Paragraphs>345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مدني</vt:lpstr>
      <vt:lpstr>الفصل الخامس</vt:lpstr>
      <vt:lpstr>قائمة المركز المالي</vt:lpstr>
      <vt:lpstr>دلالة قائمة المركز المالي وأهميتها:</vt:lpstr>
      <vt:lpstr>حدود قائمة المركز المالي :</vt:lpstr>
      <vt:lpstr>كيفية عرض وتبويب عناصر قائمة المركز المالي :</vt:lpstr>
      <vt:lpstr>تبويب المجموعات الرئيسية في قائمة المركز المالي قائمة المركز المالي في 12/30/...... </vt:lpstr>
      <vt:lpstr>أولاً: الأصول المتداولة : Current Assets</vt:lpstr>
      <vt:lpstr>أ ـ النقدية : Cash </vt:lpstr>
      <vt:lpstr>ب ـ الاستثمارات قصيرة الأجل : Marketable Securities</vt:lpstr>
      <vt:lpstr>ثانيًا: الاستثمارات طويلة الأجل : Long- Term Investments</vt:lpstr>
      <vt:lpstr>رابعًا: الأصول غير الملموسة : Intangible Assets</vt:lpstr>
      <vt:lpstr>سادسًا: الالتزامات المتداولة : Current Liabilities</vt:lpstr>
      <vt:lpstr>سابعًا: الالتزامات طويلة الأجل : Long- Term Liabilities</vt:lpstr>
      <vt:lpstr>سابعًا: الالتزامات طويلة الأجل : Long- Term Liabilities</vt:lpstr>
      <vt:lpstr>نموذج لهيكل حقوق الملكية في شركة مساهمة جزء من قائمة المركز المالي للشركة المتحدة في 30/12/1421 هـ</vt:lpstr>
      <vt:lpstr>3/4 المعلومات الإضافية التي تفصح عنها قائمة المركز المالي :</vt:lpstr>
      <vt:lpstr>عرض تقديمي في PowerPoint</vt:lpstr>
      <vt:lpstr>عرض تقديمي في PowerPoint</vt:lpstr>
      <vt:lpstr>2/5 أساليب الإفصاح عن المعلومات الإضافية : Techniques of Disclosure </vt:lpstr>
      <vt:lpstr>عرض تقديمي في PowerPoint</vt:lpstr>
      <vt:lpstr>عرض تقديمي في PowerPoint</vt:lpstr>
      <vt:lpstr>عرض تقديمي في PowerPoint</vt:lpstr>
      <vt:lpstr>2/6 شكل قائمة المركز المالي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نوني</dc:creator>
  <cp:lastModifiedBy>نوني</cp:lastModifiedBy>
  <cp:revision>28</cp:revision>
  <cp:lastPrinted>2014-02-05T12:55:15Z</cp:lastPrinted>
  <dcterms:created xsi:type="dcterms:W3CDTF">2014-02-01T14:11:07Z</dcterms:created>
  <dcterms:modified xsi:type="dcterms:W3CDTF">2015-11-16T14:08:18Z</dcterms:modified>
</cp:coreProperties>
</file>