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327" r:id="rId3"/>
    <p:sldId id="379" r:id="rId4"/>
    <p:sldId id="381" r:id="rId5"/>
    <p:sldId id="382" r:id="rId6"/>
    <p:sldId id="383" r:id="rId7"/>
    <p:sldId id="330" r:id="rId8"/>
    <p:sldId id="331" r:id="rId9"/>
    <p:sldId id="333" r:id="rId10"/>
    <p:sldId id="334" r:id="rId11"/>
    <p:sldId id="336" r:id="rId12"/>
    <p:sldId id="337" r:id="rId13"/>
    <p:sldId id="339" r:id="rId14"/>
    <p:sldId id="340" r:id="rId15"/>
    <p:sldId id="342" r:id="rId16"/>
    <p:sldId id="343" r:id="rId17"/>
    <p:sldId id="344" r:id="rId18"/>
    <p:sldId id="345" r:id="rId19"/>
    <p:sldId id="347" r:id="rId20"/>
    <p:sldId id="349" r:id="rId21"/>
    <p:sldId id="384" r:id="rId22"/>
    <p:sldId id="385" r:id="rId23"/>
    <p:sldId id="352" r:id="rId24"/>
    <p:sldId id="386" r:id="rId25"/>
    <p:sldId id="357" r:id="rId26"/>
    <p:sldId id="387" r:id="rId27"/>
    <p:sldId id="359" r:id="rId28"/>
    <p:sldId id="388" r:id="rId29"/>
    <p:sldId id="362" r:id="rId30"/>
    <p:sldId id="365" r:id="rId31"/>
    <p:sldId id="425" r:id="rId32"/>
    <p:sldId id="366" r:id="rId33"/>
    <p:sldId id="367" r:id="rId34"/>
    <p:sldId id="369" r:id="rId35"/>
    <p:sldId id="370" r:id="rId36"/>
    <p:sldId id="371" r:id="rId37"/>
    <p:sldId id="42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9" autoAdjust="0"/>
    <p:restoredTop sz="74718" autoAdjust="0"/>
  </p:normalViewPr>
  <p:slideViewPr>
    <p:cSldViewPr>
      <p:cViewPr varScale="1">
        <p:scale>
          <a:sx n="81" d="100"/>
          <a:sy n="81" d="100"/>
        </p:scale>
        <p:origin x="-8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90" d="100"/>
          <a:sy n="90" d="100"/>
        </p:scale>
        <p:origin x="-30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3112A-0F7A-4725-ABFC-17A964C302AE}" type="doc">
      <dgm:prSet loTypeId="urn:microsoft.com/office/officeart/2005/8/layout/arrow3" loCatId="relationship" qsTypeId="urn:microsoft.com/office/officeart/2005/8/quickstyle/simple1#13" qsCatId="simple" csTypeId="urn:microsoft.com/office/officeart/2005/8/colors/colorful2" csCatId="colorful" phldr="1"/>
      <dgm:spPr/>
      <dgm:t>
        <a:bodyPr/>
        <a:lstStyle/>
        <a:p>
          <a:endParaRPr lang="en-US"/>
        </a:p>
      </dgm:t>
    </dgm:pt>
    <dgm:pt modelId="{C0265E3D-6486-47B2-87BE-67AE90A537E4}">
      <dgm:prSet phldrT="[Text]"/>
      <dgm:spPr/>
      <dgm:t>
        <a:bodyPr/>
        <a:lstStyle/>
        <a:p>
          <a:r>
            <a:rPr lang="en-US" dirty="0" smtClean="0"/>
            <a:t>User’s Needs</a:t>
          </a:r>
          <a:endParaRPr lang="en-US" dirty="0"/>
        </a:p>
      </dgm:t>
    </dgm:pt>
    <dgm:pt modelId="{B306E37F-E2FC-4B22-83E7-EB9543F975D5}" type="parTrans" cxnId="{967B716B-D938-4D92-B70E-8A916F1623ED}">
      <dgm:prSet/>
      <dgm:spPr/>
      <dgm:t>
        <a:bodyPr/>
        <a:lstStyle/>
        <a:p>
          <a:endParaRPr lang="en-US"/>
        </a:p>
      </dgm:t>
    </dgm:pt>
    <dgm:pt modelId="{FB1CB80B-7A07-480F-95B2-524B57C67684}" type="sibTrans" cxnId="{967B716B-D938-4D92-B70E-8A916F1623ED}">
      <dgm:prSet/>
      <dgm:spPr/>
      <dgm:t>
        <a:bodyPr/>
        <a:lstStyle/>
        <a:p>
          <a:endParaRPr lang="en-US"/>
        </a:p>
      </dgm:t>
    </dgm:pt>
    <dgm:pt modelId="{8B5E8458-70E0-4F85-A1E1-DD095CCA4407}">
      <dgm:prSet phldrT="[Text]"/>
      <dgm:spPr/>
      <dgm:t>
        <a:bodyPr/>
        <a:lstStyle/>
        <a:p>
          <a:r>
            <a:rPr lang="en-US" dirty="0" smtClean="0"/>
            <a:t>MIS Offerings</a:t>
          </a:r>
          <a:endParaRPr lang="en-US" dirty="0"/>
        </a:p>
      </dgm:t>
    </dgm:pt>
    <dgm:pt modelId="{197541BB-CA12-42D1-BE18-E44C28BFE932}" type="parTrans" cxnId="{92E81DAF-8AFD-415E-9CEA-FF74C6A321CE}">
      <dgm:prSet/>
      <dgm:spPr/>
      <dgm:t>
        <a:bodyPr/>
        <a:lstStyle/>
        <a:p>
          <a:endParaRPr lang="en-US"/>
        </a:p>
      </dgm:t>
    </dgm:pt>
    <dgm:pt modelId="{30940D5C-5EDB-40A2-8AEE-EE8557E163F0}" type="sibTrans" cxnId="{92E81DAF-8AFD-415E-9CEA-FF74C6A321CE}">
      <dgm:prSet/>
      <dgm:spPr/>
      <dgm:t>
        <a:bodyPr/>
        <a:lstStyle/>
        <a:p>
          <a:endParaRPr lang="en-US"/>
        </a:p>
      </dgm:t>
    </dgm:pt>
    <dgm:pt modelId="{6D5D877D-B0F4-4997-894A-7D2CBA76BA34}" type="pres">
      <dgm:prSet presAssocID="{FA03112A-0F7A-4725-ABFC-17A964C302AE}" presName="compositeShape" presStyleCnt="0">
        <dgm:presLayoutVars>
          <dgm:chMax val="2"/>
          <dgm:dir/>
          <dgm:resizeHandles val="exact"/>
        </dgm:presLayoutVars>
      </dgm:prSet>
      <dgm:spPr/>
      <dgm:t>
        <a:bodyPr/>
        <a:lstStyle/>
        <a:p>
          <a:endParaRPr lang="en-US"/>
        </a:p>
      </dgm:t>
    </dgm:pt>
    <dgm:pt modelId="{1C5F069A-336F-438E-9124-933D9EC43AB4}" type="pres">
      <dgm:prSet presAssocID="{FA03112A-0F7A-4725-ABFC-17A964C302AE}" presName="divider" presStyleLbl="fgShp" presStyleIdx="0" presStyleCnt="1"/>
      <dgm:spPr/>
      <dgm:t>
        <a:bodyPr/>
        <a:lstStyle/>
        <a:p>
          <a:endParaRPr lang="en-US"/>
        </a:p>
      </dgm:t>
    </dgm:pt>
    <dgm:pt modelId="{64BA7C6E-4515-4A56-9411-913160E0961E}" type="pres">
      <dgm:prSet presAssocID="{C0265E3D-6486-47B2-87BE-67AE90A537E4}" presName="downArrow" presStyleLbl="node1" presStyleIdx="0" presStyleCnt="2"/>
      <dgm:spPr/>
      <dgm:t>
        <a:bodyPr/>
        <a:lstStyle/>
        <a:p>
          <a:endParaRPr lang="en-US"/>
        </a:p>
      </dgm:t>
    </dgm:pt>
    <dgm:pt modelId="{429577BA-EB28-4D02-AF8A-607850A11DE5}" type="pres">
      <dgm:prSet presAssocID="{C0265E3D-6486-47B2-87BE-67AE90A537E4}" presName="downArrowText" presStyleLbl="revTx" presStyleIdx="0" presStyleCnt="2">
        <dgm:presLayoutVars>
          <dgm:bulletEnabled val="1"/>
        </dgm:presLayoutVars>
      </dgm:prSet>
      <dgm:spPr/>
      <dgm:t>
        <a:bodyPr/>
        <a:lstStyle/>
        <a:p>
          <a:endParaRPr lang="en-US"/>
        </a:p>
      </dgm:t>
    </dgm:pt>
    <dgm:pt modelId="{882AC329-F3FF-436A-9CD7-6CD1EE385481}" type="pres">
      <dgm:prSet presAssocID="{8B5E8458-70E0-4F85-A1E1-DD095CCA4407}" presName="upArrow" presStyleLbl="node1" presStyleIdx="1" presStyleCnt="2"/>
      <dgm:spPr/>
      <dgm:t>
        <a:bodyPr/>
        <a:lstStyle/>
        <a:p>
          <a:endParaRPr lang="en-US"/>
        </a:p>
      </dgm:t>
    </dgm:pt>
    <dgm:pt modelId="{64CA9B14-D1C5-452F-8018-E8CC0B80E5EE}" type="pres">
      <dgm:prSet presAssocID="{8B5E8458-70E0-4F85-A1E1-DD095CCA4407}" presName="upArrowText" presStyleLbl="revTx" presStyleIdx="1" presStyleCnt="2">
        <dgm:presLayoutVars>
          <dgm:bulletEnabled val="1"/>
        </dgm:presLayoutVars>
      </dgm:prSet>
      <dgm:spPr/>
      <dgm:t>
        <a:bodyPr/>
        <a:lstStyle/>
        <a:p>
          <a:endParaRPr lang="en-US"/>
        </a:p>
      </dgm:t>
    </dgm:pt>
  </dgm:ptLst>
  <dgm:cxnLst>
    <dgm:cxn modelId="{C828A552-9DD0-42C7-8B3D-12B066B3258F}" type="presOf" srcId="{FA03112A-0F7A-4725-ABFC-17A964C302AE}" destId="{6D5D877D-B0F4-4997-894A-7D2CBA76BA34}" srcOrd="0" destOrd="0" presId="urn:microsoft.com/office/officeart/2005/8/layout/arrow3"/>
    <dgm:cxn modelId="{23E6F503-E257-4248-9E9E-52BC3B9ED8FF}" type="presOf" srcId="{C0265E3D-6486-47B2-87BE-67AE90A537E4}" destId="{429577BA-EB28-4D02-AF8A-607850A11DE5}" srcOrd="0" destOrd="0" presId="urn:microsoft.com/office/officeart/2005/8/layout/arrow3"/>
    <dgm:cxn modelId="{967B716B-D938-4D92-B70E-8A916F1623ED}" srcId="{FA03112A-0F7A-4725-ABFC-17A964C302AE}" destId="{C0265E3D-6486-47B2-87BE-67AE90A537E4}" srcOrd="0" destOrd="0" parTransId="{B306E37F-E2FC-4B22-83E7-EB9543F975D5}" sibTransId="{FB1CB80B-7A07-480F-95B2-524B57C67684}"/>
    <dgm:cxn modelId="{7E0E8521-57AD-490F-BEC6-85E3BAA16896}" type="presOf" srcId="{8B5E8458-70E0-4F85-A1E1-DD095CCA4407}" destId="{64CA9B14-D1C5-452F-8018-E8CC0B80E5EE}" srcOrd="0" destOrd="0" presId="urn:microsoft.com/office/officeart/2005/8/layout/arrow3"/>
    <dgm:cxn modelId="{92E81DAF-8AFD-415E-9CEA-FF74C6A321CE}" srcId="{FA03112A-0F7A-4725-ABFC-17A964C302AE}" destId="{8B5E8458-70E0-4F85-A1E1-DD095CCA4407}" srcOrd="1" destOrd="0" parTransId="{197541BB-CA12-42D1-BE18-E44C28BFE932}" sibTransId="{30940D5C-5EDB-40A2-8AEE-EE8557E163F0}"/>
    <dgm:cxn modelId="{AD1AB07B-A53A-4885-85BB-93774D2421F1}" type="presParOf" srcId="{6D5D877D-B0F4-4997-894A-7D2CBA76BA34}" destId="{1C5F069A-336F-438E-9124-933D9EC43AB4}" srcOrd="0" destOrd="0" presId="urn:microsoft.com/office/officeart/2005/8/layout/arrow3"/>
    <dgm:cxn modelId="{35E7881F-F3B9-4F8E-B847-4781B81E231C}" type="presParOf" srcId="{6D5D877D-B0F4-4997-894A-7D2CBA76BA34}" destId="{64BA7C6E-4515-4A56-9411-913160E0961E}" srcOrd="1" destOrd="0" presId="urn:microsoft.com/office/officeart/2005/8/layout/arrow3"/>
    <dgm:cxn modelId="{4CFAD80D-73FB-408D-ABD6-41244E880E5D}" type="presParOf" srcId="{6D5D877D-B0F4-4997-894A-7D2CBA76BA34}" destId="{429577BA-EB28-4D02-AF8A-607850A11DE5}" srcOrd="2" destOrd="0" presId="urn:microsoft.com/office/officeart/2005/8/layout/arrow3"/>
    <dgm:cxn modelId="{9204FCFC-52D0-40D1-9604-5D7C05448125}" type="presParOf" srcId="{6D5D877D-B0F4-4997-894A-7D2CBA76BA34}" destId="{882AC329-F3FF-436A-9CD7-6CD1EE385481}" srcOrd="3" destOrd="0" presId="urn:microsoft.com/office/officeart/2005/8/layout/arrow3"/>
    <dgm:cxn modelId="{030A609A-5F34-4121-B826-792CF625C0F1}" type="presParOf" srcId="{6D5D877D-B0F4-4997-894A-7D2CBA76BA34}" destId="{64CA9B14-D1C5-452F-8018-E8CC0B80E5E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9F5AC1-70FC-4322-BE67-964C5D096A86}" type="doc">
      <dgm:prSet loTypeId="urn:microsoft.com/office/officeart/2005/8/layout/radial4" loCatId="relationship" qsTypeId="urn:microsoft.com/office/officeart/2005/8/quickstyle/simple1#22" qsCatId="simple" csTypeId="urn:microsoft.com/office/officeart/2005/8/colors/colorful2" csCatId="colorful" phldr="1"/>
      <dgm:spPr/>
      <dgm:t>
        <a:bodyPr/>
        <a:lstStyle/>
        <a:p>
          <a:endParaRPr lang="en-US"/>
        </a:p>
      </dgm:t>
    </dgm:pt>
    <dgm:pt modelId="{01DF7E18-DA95-4C68-8F6D-1C646E686D13}">
      <dgm:prSet custT="1"/>
      <dgm:spPr/>
      <dgm:t>
        <a:bodyPr/>
        <a:lstStyle/>
        <a:p>
          <a:pPr rtl="0"/>
          <a:r>
            <a:rPr lang="en-US" sz="2400" b="1" smtClean="0"/>
            <a:t>Mechanical devices</a:t>
          </a:r>
          <a:endParaRPr lang="en-US" sz="2400" b="1" dirty="0"/>
        </a:p>
      </dgm:t>
    </dgm:pt>
    <dgm:pt modelId="{FDC77A46-C839-4D03-8AD7-A9DA4192ECBA}" type="parTrans" cxnId="{CA0BBDDD-7822-4ED2-9983-7F3B8056CC9D}">
      <dgm:prSet/>
      <dgm:spPr/>
      <dgm:t>
        <a:bodyPr/>
        <a:lstStyle/>
        <a:p>
          <a:endParaRPr lang="en-US" sz="2000" b="1">
            <a:solidFill>
              <a:schemeClr val="tx1"/>
            </a:solidFill>
          </a:endParaRPr>
        </a:p>
      </dgm:t>
    </dgm:pt>
    <dgm:pt modelId="{FF6CD071-46D2-423F-B5C2-9C8300941E6A}" type="sibTrans" cxnId="{CA0BBDDD-7822-4ED2-9983-7F3B8056CC9D}">
      <dgm:prSet/>
      <dgm:spPr/>
      <dgm:t>
        <a:bodyPr/>
        <a:lstStyle/>
        <a:p>
          <a:endParaRPr lang="en-US" sz="2000" b="1">
            <a:solidFill>
              <a:schemeClr val="tx1"/>
            </a:solidFill>
          </a:endParaRPr>
        </a:p>
      </dgm:t>
    </dgm:pt>
    <dgm:pt modelId="{E8576EDB-A041-4882-8124-CEF2308A214D}">
      <dgm:prSet custT="1"/>
      <dgm:spPr/>
      <dgm:t>
        <a:bodyPr/>
        <a:lstStyle/>
        <a:p>
          <a:pPr rtl="0"/>
          <a:r>
            <a:rPr lang="en-US" sz="2000" b="1" smtClean="0"/>
            <a:t>People meters</a:t>
          </a:r>
          <a:endParaRPr lang="en-US" sz="2000" b="1" dirty="0"/>
        </a:p>
      </dgm:t>
    </dgm:pt>
    <dgm:pt modelId="{6431112C-06B0-4132-8FD5-B84B8686B3A2}" type="parTrans" cxnId="{24E6482F-831B-402B-86AA-BA032B707B47}">
      <dgm:prSet/>
      <dgm:spPr/>
      <dgm:t>
        <a:bodyPr/>
        <a:lstStyle/>
        <a:p>
          <a:endParaRPr lang="en-US" sz="2000" b="1">
            <a:solidFill>
              <a:schemeClr val="tx1"/>
            </a:solidFill>
          </a:endParaRPr>
        </a:p>
      </dgm:t>
    </dgm:pt>
    <dgm:pt modelId="{03F7FFAF-01CD-4502-966E-606E55763D69}" type="sibTrans" cxnId="{24E6482F-831B-402B-86AA-BA032B707B47}">
      <dgm:prSet/>
      <dgm:spPr/>
      <dgm:t>
        <a:bodyPr/>
        <a:lstStyle/>
        <a:p>
          <a:endParaRPr lang="en-US" sz="2000" b="1">
            <a:solidFill>
              <a:schemeClr val="tx1"/>
            </a:solidFill>
          </a:endParaRPr>
        </a:p>
      </dgm:t>
    </dgm:pt>
    <dgm:pt modelId="{37A177F1-3637-4B48-97F1-6E8B34DDEC2A}">
      <dgm:prSet custT="1"/>
      <dgm:spPr/>
      <dgm:t>
        <a:bodyPr/>
        <a:lstStyle/>
        <a:p>
          <a:pPr rtl="0"/>
          <a:r>
            <a:rPr lang="en-US" sz="2000" b="1" smtClean="0"/>
            <a:t>Checkout scanners</a:t>
          </a:r>
          <a:endParaRPr lang="en-US" sz="2000" b="1" dirty="0"/>
        </a:p>
      </dgm:t>
    </dgm:pt>
    <dgm:pt modelId="{8EE509CB-2F7F-4E08-8684-83DAA693B1C3}" type="parTrans" cxnId="{2F83CCC9-4210-4932-BB65-722F9761F18A}">
      <dgm:prSet/>
      <dgm:spPr/>
      <dgm:t>
        <a:bodyPr/>
        <a:lstStyle/>
        <a:p>
          <a:endParaRPr lang="en-US" sz="2000" b="1">
            <a:solidFill>
              <a:schemeClr val="tx1"/>
            </a:solidFill>
          </a:endParaRPr>
        </a:p>
      </dgm:t>
    </dgm:pt>
    <dgm:pt modelId="{DB95C2ED-4164-4C8B-805B-E50477E97486}" type="sibTrans" cxnId="{2F83CCC9-4210-4932-BB65-722F9761F18A}">
      <dgm:prSet/>
      <dgm:spPr/>
      <dgm:t>
        <a:bodyPr/>
        <a:lstStyle/>
        <a:p>
          <a:endParaRPr lang="en-US" sz="2000" b="1">
            <a:solidFill>
              <a:schemeClr val="tx1"/>
            </a:solidFill>
          </a:endParaRPr>
        </a:p>
      </dgm:t>
    </dgm:pt>
    <dgm:pt modelId="{A5619CC1-9993-4918-A891-14C014FED2E8}">
      <dgm:prSet custT="1"/>
      <dgm:spPr/>
      <dgm:t>
        <a:bodyPr/>
        <a:lstStyle/>
        <a:p>
          <a:pPr rtl="0"/>
          <a:r>
            <a:rPr lang="en-US" sz="2000" b="1" smtClean="0"/>
            <a:t>Neuro-</a:t>
          </a:r>
        </a:p>
        <a:p>
          <a:pPr rtl="0"/>
          <a:r>
            <a:rPr lang="en-US" sz="2000" b="1" smtClean="0"/>
            <a:t>marketing</a:t>
          </a:r>
          <a:endParaRPr lang="en-US" sz="2000" b="1" dirty="0"/>
        </a:p>
      </dgm:t>
    </dgm:pt>
    <dgm:pt modelId="{5A0B3708-44C2-4893-AC16-A499EABF493B}" type="parTrans" cxnId="{D6FB3BDF-0AB9-4EAF-BC02-94E362052A63}">
      <dgm:prSet/>
      <dgm:spPr/>
      <dgm:t>
        <a:bodyPr/>
        <a:lstStyle/>
        <a:p>
          <a:endParaRPr lang="en-US" sz="2000" b="1">
            <a:solidFill>
              <a:schemeClr val="tx1"/>
            </a:solidFill>
          </a:endParaRPr>
        </a:p>
      </dgm:t>
    </dgm:pt>
    <dgm:pt modelId="{71A73A52-D9EB-4C1B-B4FE-A7F6B571965B}" type="sibTrans" cxnId="{D6FB3BDF-0AB9-4EAF-BC02-94E362052A63}">
      <dgm:prSet/>
      <dgm:spPr/>
      <dgm:t>
        <a:bodyPr/>
        <a:lstStyle/>
        <a:p>
          <a:endParaRPr lang="en-US" sz="2000" b="1">
            <a:solidFill>
              <a:schemeClr val="tx1"/>
            </a:solidFill>
          </a:endParaRPr>
        </a:p>
      </dgm:t>
    </dgm:pt>
    <dgm:pt modelId="{E990FEF4-71FF-4157-B7B0-278AD2A6042B}" type="pres">
      <dgm:prSet presAssocID="{D89F5AC1-70FC-4322-BE67-964C5D096A86}" presName="cycle" presStyleCnt="0">
        <dgm:presLayoutVars>
          <dgm:chMax val="1"/>
          <dgm:dir/>
          <dgm:animLvl val="ctr"/>
          <dgm:resizeHandles val="exact"/>
        </dgm:presLayoutVars>
      </dgm:prSet>
      <dgm:spPr/>
      <dgm:t>
        <a:bodyPr/>
        <a:lstStyle/>
        <a:p>
          <a:endParaRPr lang="en-US"/>
        </a:p>
      </dgm:t>
    </dgm:pt>
    <dgm:pt modelId="{CC330E81-BEA3-40F1-A722-00625DC97E16}" type="pres">
      <dgm:prSet presAssocID="{01DF7E18-DA95-4C68-8F6D-1C646E686D13}" presName="centerShape" presStyleLbl="node0" presStyleIdx="0" presStyleCnt="1" custScaleX="137098"/>
      <dgm:spPr/>
      <dgm:t>
        <a:bodyPr/>
        <a:lstStyle/>
        <a:p>
          <a:endParaRPr lang="en-US"/>
        </a:p>
      </dgm:t>
    </dgm:pt>
    <dgm:pt modelId="{AA201467-7304-4269-99E5-7861D47F745D}" type="pres">
      <dgm:prSet presAssocID="{6431112C-06B0-4132-8FD5-B84B8686B3A2}" presName="parTrans" presStyleLbl="bgSibTrans2D1" presStyleIdx="0" presStyleCnt="3"/>
      <dgm:spPr/>
      <dgm:t>
        <a:bodyPr/>
        <a:lstStyle/>
        <a:p>
          <a:endParaRPr lang="en-US"/>
        </a:p>
      </dgm:t>
    </dgm:pt>
    <dgm:pt modelId="{0A732A2A-3EE1-4CE0-A3C3-19D3BE65004A}" type="pres">
      <dgm:prSet presAssocID="{E8576EDB-A041-4882-8124-CEF2308A214D}" presName="node" presStyleLbl="node1" presStyleIdx="0" presStyleCnt="3" custRadScaleRad="105014" custRadScaleInc="-3048">
        <dgm:presLayoutVars>
          <dgm:bulletEnabled val="1"/>
        </dgm:presLayoutVars>
      </dgm:prSet>
      <dgm:spPr/>
      <dgm:t>
        <a:bodyPr/>
        <a:lstStyle/>
        <a:p>
          <a:endParaRPr lang="en-US"/>
        </a:p>
      </dgm:t>
    </dgm:pt>
    <dgm:pt modelId="{29CA58CB-D64E-4E87-9EF6-9A901A0E6072}" type="pres">
      <dgm:prSet presAssocID="{8EE509CB-2F7F-4E08-8684-83DAA693B1C3}" presName="parTrans" presStyleLbl="bgSibTrans2D1" presStyleIdx="1" presStyleCnt="3"/>
      <dgm:spPr/>
      <dgm:t>
        <a:bodyPr/>
        <a:lstStyle/>
        <a:p>
          <a:endParaRPr lang="en-US"/>
        </a:p>
      </dgm:t>
    </dgm:pt>
    <dgm:pt modelId="{FB6956D4-2220-411F-808B-CB807C90CA93}" type="pres">
      <dgm:prSet presAssocID="{37A177F1-3637-4B48-97F1-6E8B34DDEC2A}" presName="node" presStyleLbl="node1" presStyleIdx="1" presStyleCnt="3">
        <dgm:presLayoutVars>
          <dgm:bulletEnabled val="1"/>
        </dgm:presLayoutVars>
      </dgm:prSet>
      <dgm:spPr/>
      <dgm:t>
        <a:bodyPr/>
        <a:lstStyle/>
        <a:p>
          <a:endParaRPr lang="en-US"/>
        </a:p>
      </dgm:t>
    </dgm:pt>
    <dgm:pt modelId="{5FB4FB3F-0D94-4036-B40A-1B79390B5B7D}" type="pres">
      <dgm:prSet presAssocID="{5A0B3708-44C2-4893-AC16-A499EABF493B}" presName="parTrans" presStyleLbl="bgSibTrans2D1" presStyleIdx="2" presStyleCnt="3"/>
      <dgm:spPr/>
      <dgm:t>
        <a:bodyPr/>
        <a:lstStyle/>
        <a:p>
          <a:endParaRPr lang="en-US"/>
        </a:p>
      </dgm:t>
    </dgm:pt>
    <dgm:pt modelId="{FFE81683-BEB9-4F9F-8291-8D1B0157FE56}" type="pres">
      <dgm:prSet presAssocID="{A5619CC1-9993-4918-A891-14C014FED2E8}" presName="node" presStyleLbl="node1" presStyleIdx="2" presStyleCnt="3" custScaleX="90967" custScaleY="82351" custRadScaleRad="104745" custRadScaleInc="4057">
        <dgm:presLayoutVars>
          <dgm:bulletEnabled val="1"/>
        </dgm:presLayoutVars>
      </dgm:prSet>
      <dgm:spPr/>
      <dgm:t>
        <a:bodyPr/>
        <a:lstStyle/>
        <a:p>
          <a:endParaRPr lang="en-US"/>
        </a:p>
      </dgm:t>
    </dgm:pt>
  </dgm:ptLst>
  <dgm:cxnLst>
    <dgm:cxn modelId="{9013B4EA-6ECF-47C1-B240-CB62D3C4EF8F}" type="presOf" srcId="{5A0B3708-44C2-4893-AC16-A499EABF493B}" destId="{5FB4FB3F-0D94-4036-B40A-1B79390B5B7D}" srcOrd="0" destOrd="0" presId="urn:microsoft.com/office/officeart/2005/8/layout/radial4"/>
    <dgm:cxn modelId="{D4B70F3C-90BC-4FF5-A2BB-9CFBDDC46FB8}" type="presOf" srcId="{8EE509CB-2F7F-4E08-8684-83DAA693B1C3}" destId="{29CA58CB-D64E-4E87-9EF6-9A901A0E6072}" srcOrd="0" destOrd="0" presId="urn:microsoft.com/office/officeart/2005/8/layout/radial4"/>
    <dgm:cxn modelId="{D3DBCF7A-FEC0-44C7-A3A7-A5E5DD1094C4}" type="presOf" srcId="{D89F5AC1-70FC-4322-BE67-964C5D096A86}" destId="{E990FEF4-71FF-4157-B7B0-278AD2A6042B}" srcOrd="0" destOrd="0" presId="urn:microsoft.com/office/officeart/2005/8/layout/radial4"/>
    <dgm:cxn modelId="{1C073B47-8DF9-477A-8B72-DD876C9F0C9F}" type="presOf" srcId="{01DF7E18-DA95-4C68-8F6D-1C646E686D13}" destId="{CC330E81-BEA3-40F1-A722-00625DC97E16}" srcOrd="0" destOrd="0" presId="urn:microsoft.com/office/officeart/2005/8/layout/radial4"/>
    <dgm:cxn modelId="{9E605C07-B010-495E-AA63-B45D622D8BF3}" type="presOf" srcId="{6431112C-06B0-4132-8FD5-B84B8686B3A2}" destId="{AA201467-7304-4269-99E5-7861D47F745D}" srcOrd="0" destOrd="0" presId="urn:microsoft.com/office/officeart/2005/8/layout/radial4"/>
    <dgm:cxn modelId="{24E6482F-831B-402B-86AA-BA032B707B47}" srcId="{01DF7E18-DA95-4C68-8F6D-1C646E686D13}" destId="{E8576EDB-A041-4882-8124-CEF2308A214D}" srcOrd="0" destOrd="0" parTransId="{6431112C-06B0-4132-8FD5-B84B8686B3A2}" sibTransId="{03F7FFAF-01CD-4502-966E-606E55763D69}"/>
    <dgm:cxn modelId="{2F83CCC9-4210-4932-BB65-722F9761F18A}" srcId="{01DF7E18-DA95-4C68-8F6D-1C646E686D13}" destId="{37A177F1-3637-4B48-97F1-6E8B34DDEC2A}" srcOrd="1" destOrd="0" parTransId="{8EE509CB-2F7F-4E08-8684-83DAA693B1C3}" sibTransId="{DB95C2ED-4164-4C8B-805B-E50477E97486}"/>
    <dgm:cxn modelId="{BD63819F-B31D-408D-A367-A61BB9FE1346}" type="presOf" srcId="{E8576EDB-A041-4882-8124-CEF2308A214D}" destId="{0A732A2A-3EE1-4CE0-A3C3-19D3BE65004A}" srcOrd="0" destOrd="0" presId="urn:microsoft.com/office/officeart/2005/8/layout/radial4"/>
    <dgm:cxn modelId="{CA0BBDDD-7822-4ED2-9983-7F3B8056CC9D}" srcId="{D89F5AC1-70FC-4322-BE67-964C5D096A86}" destId="{01DF7E18-DA95-4C68-8F6D-1C646E686D13}" srcOrd="0" destOrd="0" parTransId="{FDC77A46-C839-4D03-8AD7-A9DA4192ECBA}" sibTransId="{FF6CD071-46D2-423F-B5C2-9C8300941E6A}"/>
    <dgm:cxn modelId="{C2551C0D-593D-4E70-B8D6-EFF49167E6FE}" type="presOf" srcId="{A5619CC1-9993-4918-A891-14C014FED2E8}" destId="{FFE81683-BEB9-4F9F-8291-8D1B0157FE56}" srcOrd="0" destOrd="0" presId="urn:microsoft.com/office/officeart/2005/8/layout/radial4"/>
    <dgm:cxn modelId="{855FF6E1-ADF0-4818-94DB-1DD015714EE4}" type="presOf" srcId="{37A177F1-3637-4B48-97F1-6E8B34DDEC2A}" destId="{FB6956D4-2220-411F-808B-CB807C90CA93}" srcOrd="0" destOrd="0" presId="urn:microsoft.com/office/officeart/2005/8/layout/radial4"/>
    <dgm:cxn modelId="{D6FB3BDF-0AB9-4EAF-BC02-94E362052A63}" srcId="{01DF7E18-DA95-4C68-8F6D-1C646E686D13}" destId="{A5619CC1-9993-4918-A891-14C014FED2E8}" srcOrd="2" destOrd="0" parTransId="{5A0B3708-44C2-4893-AC16-A499EABF493B}" sibTransId="{71A73A52-D9EB-4C1B-B4FE-A7F6B571965B}"/>
    <dgm:cxn modelId="{B4B1152A-A306-42BF-80DB-101C93FB16EA}" type="presParOf" srcId="{E990FEF4-71FF-4157-B7B0-278AD2A6042B}" destId="{CC330E81-BEA3-40F1-A722-00625DC97E16}" srcOrd="0" destOrd="0" presId="urn:microsoft.com/office/officeart/2005/8/layout/radial4"/>
    <dgm:cxn modelId="{F2A83AB4-FE85-4B08-9AFB-84607E891903}" type="presParOf" srcId="{E990FEF4-71FF-4157-B7B0-278AD2A6042B}" destId="{AA201467-7304-4269-99E5-7861D47F745D}" srcOrd="1" destOrd="0" presId="urn:microsoft.com/office/officeart/2005/8/layout/radial4"/>
    <dgm:cxn modelId="{2EA1C27F-3787-4D01-BC46-3589B15AD41F}" type="presParOf" srcId="{E990FEF4-71FF-4157-B7B0-278AD2A6042B}" destId="{0A732A2A-3EE1-4CE0-A3C3-19D3BE65004A}" srcOrd="2" destOrd="0" presId="urn:microsoft.com/office/officeart/2005/8/layout/radial4"/>
    <dgm:cxn modelId="{C8FDC340-E5B1-409A-8C87-CB833B5DB38C}" type="presParOf" srcId="{E990FEF4-71FF-4157-B7B0-278AD2A6042B}" destId="{29CA58CB-D64E-4E87-9EF6-9A901A0E6072}" srcOrd="3" destOrd="0" presId="urn:microsoft.com/office/officeart/2005/8/layout/radial4"/>
    <dgm:cxn modelId="{6C2975B2-D331-4E70-AE63-22ABF1A51A24}" type="presParOf" srcId="{E990FEF4-71FF-4157-B7B0-278AD2A6042B}" destId="{FB6956D4-2220-411F-808B-CB807C90CA93}" srcOrd="4" destOrd="0" presId="urn:microsoft.com/office/officeart/2005/8/layout/radial4"/>
    <dgm:cxn modelId="{A0467595-F746-43BA-BFE7-F3CEFD8B98FA}" type="presParOf" srcId="{E990FEF4-71FF-4157-B7B0-278AD2A6042B}" destId="{5FB4FB3F-0D94-4036-B40A-1B79390B5B7D}" srcOrd="5" destOrd="0" presId="urn:microsoft.com/office/officeart/2005/8/layout/radial4"/>
    <dgm:cxn modelId="{EEF582A1-9FC0-41B6-B045-61199EAED859}" type="presParOf" srcId="{E990FEF4-71FF-4157-B7B0-278AD2A6042B}" destId="{FFE81683-BEB9-4F9F-8291-8D1B0157FE5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A10CA0-5911-4F31-854C-FB7D38BEC751}" type="doc">
      <dgm:prSet loTypeId="urn:microsoft.com/office/officeart/2005/8/layout/vList2" loCatId="list" qsTypeId="urn:microsoft.com/office/officeart/2005/8/quickstyle/simple1#23" qsCatId="simple" csTypeId="urn:microsoft.com/office/officeart/2005/8/colors/colorful2" csCatId="colorful" phldr="1"/>
      <dgm:spPr/>
      <dgm:t>
        <a:bodyPr/>
        <a:lstStyle/>
        <a:p>
          <a:endParaRPr lang="en-US"/>
        </a:p>
      </dgm:t>
    </dgm:pt>
    <dgm:pt modelId="{5E4F3FE7-7334-4897-AABF-E9844C6BFB51}">
      <dgm:prSet custT="1"/>
      <dgm:spPr/>
      <dgm:t>
        <a:bodyPr/>
        <a:lstStyle/>
        <a:p>
          <a:pPr algn="ctr" rtl="0"/>
          <a:r>
            <a:rPr lang="en-US" sz="2800" b="1" smtClean="0"/>
            <a:t>Collecting the information</a:t>
          </a:r>
          <a:endParaRPr lang="en-US" sz="2800" b="1" dirty="0"/>
        </a:p>
      </dgm:t>
    </dgm:pt>
    <dgm:pt modelId="{4D40E127-BDF6-4A8B-8EC4-4757D30ED273}" type="parTrans" cxnId="{9FE83CCC-6DDE-4BFB-A5A6-F5BDEF05C654}">
      <dgm:prSet/>
      <dgm:spPr/>
      <dgm:t>
        <a:bodyPr/>
        <a:lstStyle/>
        <a:p>
          <a:pPr algn="ctr"/>
          <a:endParaRPr lang="en-US" sz="2400" b="1">
            <a:solidFill>
              <a:schemeClr val="tx1"/>
            </a:solidFill>
          </a:endParaRPr>
        </a:p>
      </dgm:t>
    </dgm:pt>
    <dgm:pt modelId="{29958339-C07B-4496-B023-0CADAB2BA5D1}" type="sibTrans" cxnId="{9FE83CCC-6DDE-4BFB-A5A6-F5BDEF05C654}">
      <dgm:prSet/>
      <dgm:spPr/>
      <dgm:t>
        <a:bodyPr/>
        <a:lstStyle/>
        <a:p>
          <a:pPr algn="ctr"/>
          <a:endParaRPr lang="en-US" sz="2400" b="1">
            <a:solidFill>
              <a:schemeClr val="tx1"/>
            </a:solidFill>
          </a:endParaRPr>
        </a:p>
      </dgm:t>
    </dgm:pt>
    <dgm:pt modelId="{C8946F0C-BDC7-4BF0-A095-5D5D9ADC2713}">
      <dgm:prSet custT="1"/>
      <dgm:spPr/>
      <dgm:t>
        <a:bodyPr/>
        <a:lstStyle/>
        <a:p>
          <a:pPr algn="ctr" rtl="0"/>
          <a:r>
            <a:rPr lang="en-US" sz="2800" b="1" smtClean="0"/>
            <a:t>Processing the information</a:t>
          </a:r>
          <a:endParaRPr lang="en-US" sz="2800" b="1" dirty="0"/>
        </a:p>
      </dgm:t>
    </dgm:pt>
    <dgm:pt modelId="{EDD5C654-42F7-4052-A7BC-794EC0441AE4}" type="parTrans" cxnId="{53164970-35CA-4077-97C5-622EECFB8447}">
      <dgm:prSet/>
      <dgm:spPr/>
      <dgm:t>
        <a:bodyPr/>
        <a:lstStyle/>
        <a:p>
          <a:pPr algn="ctr"/>
          <a:endParaRPr lang="en-US" sz="2400" b="1">
            <a:solidFill>
              <a:schemeClr val="tx1"/>
            </a:solidFill>
          </a:endParaRPr>
        </a:p>
      </dgm:t>
    </dgm:pt>
    <dgm:pt modelId="{45720C78-710B-46CB-BF6C-745D7351C98E}" type="sibTrans" cxnId="{53164970-35CA-4077-97C5-622EECFB8447}">
      <dgm:prSet/>
      <dgm:spPr/>
      <dgm:t>
        <a:bodyPr/>
        <a:lstStyle/>
        <a:p>
          <a:pPr algn="ctr"/>
          <a:endParaRPr lang="en-US" sz="2400" b="1">
            <a:solidFill>
              <a:schemeClr val="tx1"/>
            </a:solidFill>
          </a:endParaRPr>
        </a:p>
      </dgm:t>
    </dgm:pt>
    <dgm:pt modelId="{187F34C5-E6C2-423B-8B86-5A2E0578621F}">
      <dgm:prSet custT="1"/>
      <dgm:spPr/>
      <dgm:t>
        <a:bodyPr/>
        <a:lstStyle/>
        <a:p>
          <a:pPr algn="ctr" rtl="0"/>
          <a:r>
            <a:rPr lang="en-US" sz="2800" b="1" smtClean="0"/>
            <a:t>Analyzing the information</a:t>
          </a:r>
          <a:endParaRPr lang="en-US" sz="2800" b="1" dirty="0"/>
        </a:p>
      </dgm:t>
    </dgm:pt>
    <dgm:pt modelId="{41F230BD-D3B7-4CD3-B80A-C8D54AC4136D}" type="parTrans" cxnId="{4011D68B-285D-4CEE-8D85-3AB22FDB2F15}">
      <dgm:prSet/>
      <dgm:spPr/>
      <dgm:t>
        <a:bodyPr/>
        <a:lstStyle/>
        <a:p>
          <a:pPr algn="ctr"/>
          <a:endParaRPr lang="en-US" sz="2400" b="1">
            <a:solidFill>
              <a:schemeClr val="tx1"/>
            </a:solidFill>
          </a:endParaRPr>
        </a:p>
      </dgm:t>
    </dgm:pt>
    <dgm:pt modelId="{848A2E91-93F7-47F4-A842-BE53ED035AFE}" type="sibTrans" cxnId="{4011D68B-285D-4CEE-8D85-3AB22FDB2F15}">
      <dgm:prSet/>
      <dgm:spPr/>
      <dgm:t>
        <a:bodyPr/>
        <a:lstStyle/>
        <a:p>
          <a:pPr algn="ctr"/>
          <a:endParaRPr lang="en-US" sz="2400" b="1">
            <a:solidFill>
              <a:schemeClr val="tx1"/>
            </a:solidFill>
          </a:endParaRPr>
        </a:p>
      </dgm:t>
    </dgm:pt>
    <dgm:pt modelId="{92079527-BD79-4AE2-A181-F19797FCC95D}">
      <dgm:prSet custT="1"/>
      <dgm:spPr/>
      <dgm:t>
        <a:bodyPr/>
        <a:lstStyle/>
        <a:p>
          <a:pPr algn="ctr" rtl="0"/>
          <a:r>
            <a:rPr lang="en-US" sz="2800" b="1" smtClean="0"/>
            <a:t>Interpret findings</a:t>
          </a:r>
          <a:endParaRPr lang="en-US" sz="2800" b="1" dirty="0"/>
        </a:p>
      </dgm:t>
    </dgm:pt>
    <dgm:pt modelId="{BA8DD23F-2857-4919-8E43-60CF35A00A52}" type="parTrans" cxnId="{36159378-E33E-4CFE-809C-61B3D0F81778}">
      <dgm:prSet/>
      <dgm:spPr/>
      <dgm:t>
        <a:bodyPr/>
        <a:lstStyle/>
        <a:p>
          <a:pPr algn="ctr"/>
          <a:endParaRPr lang="en-US" sz="2400" b="1">
            <a:solidFill>
              <a:schemeClr val="tx1"/>
            </a:solidFill>
          </a:endParaRPr>
        </a:p>
      </dgm:t>
    </dgm:pt>
    <dgm:pt modelId="{123475A3-9F41-4B1E-8033-E36B157D61F5}" type="sibTrans" cxnId="{36159378-E33E-4CFE-809C-61B3D0F81778}">
      <dgm:prSet/>
      <dgm:spPr/>
      <dgm:t>
        <a:bodyPr/>
        <a:lstStyle/>
        <a:p>
          <a:pPr algn="ctr"/>
          <a:endParaRPr lang="en-US" sz="2400" b="1">
            <a:solidFill>
              <a:schemeClr val="tx1"/>
            </a:solidFill>
          </a:endParaRPr>
        </a:p>
      </dgm:t>
    </dgm:pt>
    <dgm:pt modelId="{4F482D30-0E89-49F2-8EAA-B2C7ED076DE9}">
      <dgm:prSet custT="1"/>
      <dgm:spPr/>
      <dgm:t>
        <a:bodyPr/>
        <a:lstStyle/>
        <a:p>
          <a:pPr algn="ctr"/>
          <a:r>
            <a:rPr lang="en-US" sz="2800" b="1" smtClean="0"/>
            <a:t>Draw conclusions</a:t>
          </a:r>
          <a:endParaRPr lang="en-US" sz="2800" b="1" dirty="0" smtClean="0"/>
        </a:p>
      </dgm:t>
    </dgm:pt>
    <dgm:pt modelId="{3D165F75-951A-4BAC-A8D9-A329B5CA1EC0}" type="parTrans" cxnId="{B80A509E-871C-44A5-90F9-A0F09136DCC7}">
      <dgm:prSet/>
      <dgm:spPr/>
      <dgm:t>
        <a:bodyPr/>
        <a:lstStyle/>
        <a:p>
          <a:pPr algn="ctr"/>
          <a:endParaRPr lang="en-US" sz="2400" b="1">
            <a:solidFill>
              <a:schemeClr val="tx1"/>
            </a:solidFill>
          </a:endParaRPr>
        </a:p>
      </dgm:t>
    </dgm:pt>
    <dgm:pt modelId="{3D3D4AAB-AABE-4A69-AF5C-859C5C54D204}" type="sibTrans" cxnId="{B80A509E-871C-44A5-90F9-A0F09136DCC7}">
      <dgm:prSet/>
      <dgm:spPr/>
      <dgm:t>
        <a:bodyPr/>
        <a:lstStyle/>
        <a:p>
          <a:pPr algn="ctr"/>
          <a:endParaRPr lang="en-US" sz="2400" b="1">
            <a:solidFill>
              <a:schemeClr val="tx1"/>
            </a:solidFill>
          </a:endParaRPr>
        </a:p>
      </dgm:t>
    </dgm:pt>
    <dgm:pt modelId="{824CC222-4938-43DA-AA3E-D7AE8ABDEC84}">
      <dgm:prSet custT="1"/>
      <dgm:spPr/>
      <dgm:t>
        <a:bodyPr/>
        <a:lstStyle/>
        <a:p>
          <a:pPr algn="ctr"/>
          <a:r>
            <a:rPr lang="en-US" sz="2800" b="1" smtClean="0"/>
            <a:t>Report to management</a:t>
          </a:r>
          <a:endParaRPr lang="en-US" sz="2800" b="1" dirty="0" smtClean="0"/>
        </a:p>
      </dgm:t>
    </dgm:pt>
    <dgm:pt modelId="{10D6DFB7-344E-4694-8486-A05FE7E5666E}" type="parTrans" cxnId="{0086A0E8-9CD4-4039-9D41-BDF705D0226D}">
      <dgm:prSet/>
      <dgm:spPr/>
      <dgm:t>
        <a:bodyPr/>
        <a:lstStyle/>
        <a:p>
          <a:pPr algn="ctr"/>
          <a:endParaRPr lang="en-US" sz="2400" b="1">
            <a:solidFill>
              <a:schemeClr val="tx1"/>
            </a:solidFill>
          </a:endParaRPr>
        </a:p>
      </dgm:t>
    </dgm:pt>
    <dgm:pt modelId="{D68A9CAC-1E2E-452B-BA88-8BAD2B2B047F}" type="sibTrans" cxnId="{0086A0E8-9CD4-4039-9D41-BDF705D0226D}">
      <dgm:prSet/>
      <dgm:spPr/>
      <dgm:t>
        <a:bodyPr/>
        <a:lstStyle/>
        <a:p>
          <a:pPr algn="ctr"/>
          <a:endParaRPr lang="en-US" sz="2400" b="1">
            <a:solidFill>
              <a:schemeClr val="tx1"/>
            </a:solidFill>
          </a:endParaRPr>
        </a:p>
      </dgm:t>
    </dgm:pt>
    <dgm:pt modelId="{941FBD56-946E-4643-A711-9534B5EF6CB1}" type="pres">
      <dgm:prSet presAssocID="{63A10CA0-5911-4F31-854C-FB7D38BEC751}" presName="linear" presStyleCnt="0">
        <dgm:presLayoutVars>
          <dgm:animLvl val="lvl"/>
          <dgm:resizeHandles val="exact"/>
        </dgm:presLayoutVars>
      </dgm:prSet>
      <dgm:spPr/>
      <dgm:t>
        <a:bodyPr/>
        <a:lstStyle/>
        <a:p>
          <a:endParaRPr lang="en-US"/>
        </a:p>
      </dgm:t>
    </dgm:pt>
    <dgm:pt modelId="{96C13688-42B6-442D-A5B7-4B1321CD7210}" type="pres">
      <dgm:prSet presAssocID="{5E4F3FE7-7334-4897-AABF-E9844C6BFB51}" presName="parentText" presStyleLbl="node1" presStyleIdx="0" presStyleCnt="6">
        <dgm:presLayoutVars>
          <dgm:chMax val="0"/>
          <dgm:bulletEnabled val="1"/>
        </dgm:presLayoutVars>
      </dgm:prSet>
      <dgm:spPr/>
      <dgm:t>
        <a:bodyPr/>
        <a:lstStyle/>
        <a:p>
          <a:endParaRPr lang="en-US"/>
        </a:p>
      </dgm:t>
    </dgm:pt>
    <dgm:pt modelId="{FC2D4D9A-4E44-4AC7-98A0-A49314ACB568}" type="pres">
      <dgm:prSet presAssocID="{29958339-C07B-4496-B023-0CADAB2BA5D1}" presName="spacer" presStyleCnt="0"/>
      <dgm:spPr/>
      <dgm:t>
        <a:bodyPr/>
        <a:lstStyle/>
        <a:p>
          <a:endParaRPr lang="en-US"/>
        </a:p>
      </dgm:t>
    </dgm:pt>
    <dgm:pt modelId="{314035CA-AC19-439F-829F-1C15EF01F3D2}" type="pres">
      <dgm:prSet presAssocID="{C8946F0C-BDC7-4BF0-A095-5D5D9ADC2713}" presName="parentText" presStyleLbl="node1" presStyleIdx="1" presStyleCnt="6">
        <dgm:presLayoutVars>
          <dgm:chMax val="0"/>
          <dgm:bulletEnabled val="1"/>
        </dgm:presLayoutVars>
      </dgm:prSet>
      <dgm:spPr/>
      <dgm:t>
        <a:bodyPr/>
        <a:lstStyle/>
        <a:p>
          <a:endParaRPr lang="en-US"/>
        </a:p>
      </dgm:t>
    </dgm:pt>
    <dgm:pt modelId="{F278AD43-4A61-4718-A969-5C410C04529D}" type="pres">
      <dgm:prSet presAssocID="{45720C78-710B-46CB-BF6C-745D7351C98E}" presName="spacer" presStyleCnt="0"/>
      <dgm:spPr/>
      <dgm:t>
        <a:bodyPr/>
        <a:lstStyle/>
        <a:p>
          <a:endParaRPr lang="en-US"/>
        </a:p>
      </dgm:t>
    </dgm:pt>
    <dgm:pt modelId="{DE00B0C9-3B4F-4516-A7C5-F3EB1E33F3C7}" type="pres">
      <dgm:prSet presAssocID="{187F34C5-E6C2-423B-8B86-5A2E0578621F}" presName="parentText" presStyleLbl="node1" presStyleIdx="2" presStyleCnt="6">
        <dgm:presLayoutVars>
          <dgm:chMax val="0"/>
          <dgm:bulletEnabled val="1"/>
        </dgm:presLayoutVars>
      </dgm:prSet>
      <dgm:spPr/>
      <dgm:t>
        <a:bodyPr/>
        <a:lstStyle/>
        <a:p>
          <a:endParaRPr lang="en-US"/>
        </a:p>
      </dgm:t>
    </dgm:pt>
    <dgm:pt modelId="{F00AC5D2-8D87-4445-AC17-CAE1717469E8}" type="pres">
      <dgm:prSet presAssocID="{848A2E91-93F7-47F4-A842-BE53ED035AFE}" presName="spacer" presStyleCnt="0"/>
      <dgm:spPr/>
      <dgm:t>
        <a:bodyPr/>
        <a:lstStyle/>
        <a:p>
          <a:endParaRPr lang="en-US"/>
        </a:p>
      </dgm:t>
    </dgm:pt>
    <dgm:pt modelId="{1CBC9DB6-1360-4946-A8DB-8D03DEF7CAFE}" type="pres">
      <dgm:prSet presAssocID="{92079527-BD79-4AE2-A181-F19797FCC95D}" presName="parentText" presStyleLbl="node1" presStyleIdx="3" presStyleCnt="6">
        <dgm:presLayoutVars>
          <dgm:chMax val="0"/>
          <dgm:bulletEnabled val="1"/>
        </dgm:presLayoutVars>
      </dgm:prSet>
      <dgm:spPr/>
      <dgm:t>
        <a:bodyPr/>
        <a:lstStyle/>
        <a:p>
          <a:endParaRPr lang="en-US"/>
        </a:p>
      </dgm:t>
    </dgm:pt>
    <dgm:pt modelId="{5822446B-DD36-49A0-83E7-FF53A2155F78}" type="pres">
      <dgm:prSet presAssocID="{123475A3-9F41-4B1E-8033-E36B157D61F5}" presName="spacer" presStyleCnt="0"/>
      <dgm:spPr/>
      <dgm:t>
        <a:bodyPr/>
        <a:lstStyle/>
        <a:p>
          <a:endParaRPr lang="en-US"/>
        </a:p>
      </dgm:t>
    </dgm:pt>
    <dgm:pt modelId="{96E5E097-E956-4CCF-A7A5-0D8B9A2FA82D}" type="pres">
      <dgm:prSet presAssocID="{4F482D30-0E89-49F2-8EAA-B2C7ED076DE9}" presName="parentText" presStyleLbl="node1" presStyleIdx="4" presStyleCnt="6">
        <dgm:presLayoutVars>
          <dgm:chMax val="0"/>
          <dgm:bulletEnabled val="1"/>
        </dgm:presLayoutVars>
      </dgm:prSet>
      <dgm:spPr/>
      <dgm:t>
        <a:bodyPr/>
        <a:lstStyle/>
        <a:p>
          <a:endParaRPr lang="en-US"/>
        </a:p>
      </dgm:t>
    </dgm:pt>
    <dgm:pt modelId="{C0CBA2E7-20D5-4BB7-8B0F-95911750CED5}" type="pres">
      <dgm:prSet presAssocID="{3D3D4AAB-AABE-4A69-AF5C-859C5C54D204}" presName="spacer" presStyleCnt="0"/>
      <dgm:spPr/>
      <dgm:t>
        <a:bodyPr/>
        <a:lstStyle/>
        <a:p>
          <a:endParaRPr lang="en-US"/>
        </a:p>
      </dgm:t>
    </dgm:pt>
    <dgm:pt modelId="{9522C6A0-D1DD-4D4F-A1BB-2086FD96F98B}" type="pres">
      <dgm:prSet presAssocID="{824CC222-4938-43DA-AA3E-D7AE8ABDEC84}" presName="parentText" presStyleLbl="node1" presStyleIdx="5" presStyleCnt="6">
        <dgm:presLayoutVars>
          <dgm:chMax val="0"/>
          <dgm:bulletEnabled val="1"/>
        </dgm:presLayoutVars>
      </dgm:prSet>
      <dgm:spPr/>
      <dgm:t>
        <a:bodyPr/>
        <a:lstStyle/>
        <a:p>
          <a:endParaRPr lang="en-US"/>
        </a:p>
      </dgm:t>
    </dgm:pt>
  </dgm:ptLst>
  <dgm:cxnLst>
    <dgm:cxn modelId="{7A5DF26F-ACEA-442E-8DE2-85A382778731}" type="presOf" srcId="{5E4F3FE7-7334-4897-AABF-E9844C6BFB51}" destId="{96C13688-42B6-442D-A5B7-4B1321CD7210}" srcOrd="0" destOrd="0" presId="urn:microsoft.com/office/officeart/2005/8/layout/vList2"/>
    <dgm:cxn modelId="{0086A0E8-9CD4-4039-9D41-BDF705D0226D}" srcId="{63A10CA0-5911-4F31-854C-FB7D38BEC751}" destId="{824CC222-4938-43DA-AA3E-D7AE8ABDEC84}" srcOrd="5" destOrd="0" parTransId="{10D6DFB7-344E-4694-8486-A05FE7E5666E}" sibTransId="{D68A9CAC-1E2E-452B-BA88-8BAD2B2B047F}"/>
    <dgm:cxn modelId="{B32A862E-F00A-4221-82AC-0D3F92D65AAC}" type="presOf" srcId="{824CC222-4938-43DA-AA3E-D7AE8ABDEC84}" destId="{9522C6A0-D1DD-4D4F-A1BB-2086FD96F98B}" srcOrd="0" destOrd="0" presId="urn:microsoft.com/office/officeart/2005/8/layout/vList2"/>
    <dgm:cxn modelId="{1A95F550-964F-4190-9BC7-A7162E2B7E17}" type="presOf" srcId="{92079527-BD79-4AE2-A181-F19797FCC95D}" destId="{1CBC9DB6-1360-4946-A8DB-8D03DEF7CAFE}" srcOrd="0" destOrd="0" presId="urn:microsoft.com/office/officeart/2005/8/layout/vList2"/>
    <dgm:cxn modelId="{B80A509E-871C-44A5-90F9-A0F09136DCC7}" srcId="{63A10CA0-5911-4F31-854C-FB7D38BEC751}" destId="{4F482D30-0E89-49F2-8EAA-B2C7ED076DE9}" srcOrd="4" destOrd="0" parTransId="{3D165F75-951A-4BAC-A8D9-A329B5CA1EC0}" sibTransId="{3D3D4AAB-AABE-4A69-AF5C-859C5C54D204}"/>
    <dgm:cxn modelId="{55FF253F-D9EA-475C-A232-26D62C5049B6}" type="presOf" srcId="{4F482D30-0E89-49F2-8EAA-B2C7ED076DE9}" destId="{96E5E097-E956-4CCF-A7A5-0D8B9A2FA82D}" srcOrd="0" destOrd="0" presId="urn:microsoft.com/office/officeart/2005/8/layout/vList2"/>
    <dgm:cxn modelId="{C3A1D9B0-E7D4-48AA-A8FD-72288D592A02}" type="presOf" srcId="{63A10CA0-5911-4F31-854C-FB7D38BEC751}" destId="{941FBD56-946E-4643-A711-9534B5EF6CB1}" srcOrd="0" destOrd="0" presId="urn:microsoft.com/office/officeart/2005/8/layout/vList2"/>
    <dgm:cxn modelId="{5932E913-33BE-40C7-A55F-5CB3B587D760}" type="presOf" srcId="{C8946F0C-BDC7-4BF0-A095-5D5D9ADC2713}" destId="{314035CA-AC19-439F-829F-1C15EF01F3D2}" srcOrd="0" destOrd="0" presId="urn:microsoft.com/office/officeart/2005/8/layout/vList2"/>
    <dgm:cxn modelId="{BDB1F6A7-3371-4F80-9503-7A77960EE5F0}" type="presOf" srcId="{187F34C5-E6C2-423B-8B86-5A2E0578621F}" destId="{DE00B0C9-3B4F-4516-A7C5-F3EB1E33F3C7}" srcOrd="0" destOrd="0" presId="urn:microsoft.com/office/officeart/2005/8/layout/vList2"/>
    <dgm:cxn modelId="{53164970-35CA-4077-97C5-622EECFB8447}" srcId="{63A10CA0-5911-4F31-854C-FB7D38BEC751}" destId="{C8946F0C-BDC7-4BF0-A095-5D5D9ADC2713}" srcOrd="1" destOrd="0" parTransId="{EDD5C654-42F7-4052-A7BC-794EC0441AE4}" sibTransId="{45720C78-710B-46CB-BF6C-745D7351C98E}"/>
    <dgm:cxn modelId="{36159378-E33E-4CFE-809C-61B3D0F81778}" srcId="{63A10CA0-5911-4F31-854C-FB7D38BEC751}" destId="{92079527-BD79-4AE2-A181-F19797FCC95D}" srcOrd="3" destOrd="0" parTransId="{BA8DD23F-2857-4919-8E43-60CF35A00A52}" sibTransId="{123475A3-9F41-4B1E-8033-E36B157D61F5}"/>
    <dgm:cxn modelId="{9FE83CCC-6DDE-4BFB-A5A6-F5BDEF05C654}" srcId="{63A10CA0-5911-4F31-854C-FB7D38BEC751}" destId="{5E4F3FE7-7334-4897-AABF-E9844C6BFB51}" srcOrd="0" destOrd="0" parTransId="{4D40E127-BDF6-4A8B-8EC4-4757D30ED273}" sibTransId="{29958339-C07B-4496-B023-0CADAB2BA5D1}"/>
    <dgm:cxn modelId="{4011D68B-285D-4CEE-8D85-3AB22FDB2F15}" srcId="{63A10CA0-5911-4F31-854C-FB7D38BEC751}" destId="{187F34C5-E6C2-423B-8B86-5A2E0578621F}" srcOrd="2" destOrd="0" parTransId="{41F230BD-D3B7-4CD3-B80A-C8D54AC4136D}" sibTransId="{848A2E91-93F7-47F4-A842-BE53ED035AFE}"/>
    <dgm:cxn modelId="{8C63D678-2F86-4AE9-8D67-ACBA875EB488}" type="presParOf" srcId="{941FBD56-946E-4643-A711-9534B5EF6CB1}" destId="{96C13688-42B6-442D-A5B7-4B1321CD7210}" srcOrd="0" destOrd="0" presId="urn:microsoft.com/office/officeart/2005/8/layout/vList2"/>
    <dgm:cxn modelId="{1144F694-27F1-4E9D-94D8-D196ECC4D7B4}" type="presParOf" srcId="{941FBD56-946E-4643-A711-9534B5EF6CB1}" destId="{FC2D4D9A-4E44-4AC7-98A0-A49314ACB568}" srcOrd="1" destOrd="0" presId="urn:microsoft.com/office/officeart/2005/8/layout/vList2"/>
    <dgm:cxn modelId="{7BA52620-44E7-4950-9CB6-5960B2BE5CEE}" type="presParOf" srcId="{941FBD56-946E-4643-A711-9534B5EF6CB1}" destId="{314035CA-AC19-439F-829F-1C15EF01F3D2}" srcOrd="2" destOrd="0" presId="urn:microsoft.com/office/officeart/2005/8/layout/vList2"/>
    <dgm:cxn modelId="{FC466666-F593-40E6-896D-FCA68F9CE960}" type="presParOf" srcId="{941FBD56-946E-4643-A711-9534B5EF6CB1}" destId="{F278AD43-4A61-4718-A969-5C410C04529D}" srcOrd="3" destOrd="0" presId="urn:microsoft.com/office/officeart/2005/8/layout/vList2"/>
    <dgm:cxn modelId="{46539819-6F19-4CA7-8BB2-C3B132039AC9}" type="presParOf" srcId="{941FBD56-946E-4643-A711-9534B5EF6CB1}" destId="{DE00B0C9-3B4F-4516-A7C5-F3EB1E33F3C7}" srcOrd="4" destOrd="0" presId="urn:microsoft.com/office/officeart/2005/8/layout/vList2"/>
    <dgm:cxn modelId="{38BEF66C-08E1-4F99-9DD4-6F93EB880789}" type="presParOf" srcId="{941FBD56-946E-4643-A711-9534B5EF6CB1}" destId="{F00AC5D2-8D87-4445-AC17-CAE1717469E8}" srcOrd="5" destOrd="0" presId="urn:microsoft.com/office/officeart/2005/8/layout/vList2"/>
    <dgm:cxn modelId="{93595367-20F0-4B4B-9A56-DF187378DB58}" type="presParOf" srcId="{941FBD56-946E-4643-A711-9534B5EF6CB1}" destId="{1CBC9DB6-1360-4946-A8DB-8D03DEF7CAFE}" srcOrd="6" destOrd="0" presId="urn:microsoft.com/office/officeart/2005/8/layout/vList2"/>
    <dgm:cxn modelId="{BB9E6EC9-30AB-465D-A965-02C58510BA98}" type="presParOf" srcId="{941FBD56-946E-4643-A711-9534B5EF6CB1}" destId="{5822446B-DD36-49A0-83E7-FF53A2155F78}" srcOrd="7" destOrd="0" presId="urn:microsoft.com/office/officeart/2005/8/layout/vList2"/>
    <dgm:cxn modelId="{253AFCCE-0398-4C15-981C-1305C50B9D8F}" type="presParOf" srcId="{941FBD56-946E-4643-A711-9534B5EF6CB1}" destId="{96E5E097-E956-4CCF-A7A5-0D8B9A2FA82D}" srcOrd="8" destOrd="0" presId="urn:microsoft.com/office/officeart/2005/8/layout/vList2"/>
    <dgm:cxn modelId="{3FFCC41A-8A24-44C6-84F8-9F8C1CCD3EE0}" type="presParOf" srcId="{941FBD56-946E-4643-A711-9534B5EF6CB1}" destId="{C0CBA2E7-20D5-4BB7-8B0F-95911750CED5}" srcOrd="9" destOrd="0" presId="urn:microsoft.com/office/officeart/2005/8/layout/vList2"/>
    <dgm:cxn modelId="{2A228FD8-3970-435A-8B3C-F657713F5F1C}" type="presParOf" srcId="{941FBD56-946E-4643-A711-9534B5EF6CB1}" destId="{9522C6A0-D1DD-4D4F-A1BB-2086FD96F98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9FCED0-4E93-4366-B64D-D780B7B298DD}" type="doc">
      <dgm:prSet loTypeId="urn:microsoft.com/office/officeart/2005/8/layout/default#4" loCatId="list" qsTypeId="urn:microsoft.com/office/officeart/2005/8/quickstyle/simple1#24" qsCatId="simple" csTypeId="urn:microsoft.com/office/officeart/2005/8/colors/colorful2" csCatId="colorful" phldr="1"/>
      <dgm:spPr/>
      <dgm:t>
        <a:bodyPr/>
        <a:lstStyle/>
        <a:p>
          <a:endParaRPr lang="en-US"/>
        </a:p>
      </dgm:t>
    </dgm:pt>
    <dgm:pt modelId="{AEAE6E25-0B43-496F-8EC3-C930A3303707}">
      <dgm:prSet/>
      <dgm:spPr/>
      <dgm:t>
        <a:bodyPr/>
        <a:lstStyle/>
        <a:p>
          <a:pPr rtl="0"/>
          <a:r>
            <a:rPr lang="en-US" b="1" smtClean="0"/>
            <a:t>Customer purchases</a:t>
          </a:r>
          <a:endParaRPr lang="en-US" b="1" dirty="0"/>
        </a:p>
      </dgm:t>
    </dgm:pt>
    <dgm:pt modelId="{AFA78214-86BE-4201-8923-92C6217785E9}" type="parTrans" cxnId="{1172D270-464D-4877-A702-5D48D3CF9F3C}">
      <dgm:prSet/>
      <dgm:spPr/>
      <dgm:t>
        <a:bodyPr/>
        <a:lstStyle/>
        <a:p>
          <a:endParaRPr lang="en-US" b="1">
            <a:solidFill>
              <a:schemeClr val="tx1"/>
            </a:solidFill>
          </a:endParaRPr>
        </a:p>
      </dgm:t>
    </dgm:pt>
    <dgm:pt modelId="{236DE7BF-AAB0-4D76-92AA-C06B58FA3895}" type="sibTrans" cxnId="{1172D270-464D-4877-A702-5D48D3CF9F3C}">
      <dgm:prSet/>
      <dgm:spPr/>
      <dgm:t>
        <a:bodyPr/>
        <a:lstStyle/>
        <a:p>
          <a:endParaRPr lang="en-US" b="1">
            <a:solidFill>
              <a:schemeClr val="tx1"/>
            </a:solidFill>
          </a:endParaRPr>
        </a:p>
      </dgm:t>
    </dgm:pt>
    <dgm:pt modelId="{4B95FCAB-9AB1-43EB-85C3-1D19DB016D7B}">
      <dgm:prSet/>
      <dgm:spPr/>
      <dgm:t>
        <a:bodyPr/>
        <a:lstStyle/>
        <a:p>
          <a:pPr rtl="0"/>
          <a:r>
            <a:rPr lang="en-US" b="1" smtClean="0"/>
            <a:t>Sales force contacts</a:t>
          </a:r>
          <a:endParaRPr lang="en-US" b="1" dirty="0"/>
        </a:p>
      </dgm:t>
    </dgm:pt>
    <dgm:pt modelId="{7BC58A2C-3DC6-427A-A7AD-E94336E59D53}" type="parTrans" cxnId="{78C9C76B-9266-44AE-A48E-D1AB6D3D48C3}">
      <dgm:prSet/>
      <dgm:spPr/>
      <dgm:t>
        <a:bodyPr/>
        <a:lstStyle/>
        <a:p>
          <a:endParaRPr lang="en-US" b="1">
            <a:solidFill>
              <a:schemeClr val="tx1"/>
            </a:solidFill>
          </a:endParaRPr>
        </a:p>
      </dgm:t>
    </dgm:pt>
    <dgm:pt modelId="{77131419-386B-448F-B8F7-D79690CC5CE4}" type="sibTrans" cxnId="{78C9C76B-9266-44AE-A48E-D1AB6D3D48C3}">
      <dgm:prSet/>
      <dgm:spPr/>
      <dgm:t>
        <a:bodyPr/>
        <a:lstStyle/>
        <a:p>
          <a:endParaRPr lang="en-US" b="1">
            <a:solidFill>
              <a:schemeClr val="tx1"/>
            </a:solidFill>
          </a:endParaRPr>
        </a:p>
      </dgm:t>
    </dgm:pt>
    <dgm:pt modelId="{3E9AC24A-5EE9-40E8-BFA9-ECEA2C997AF9}">
      <dgm:prSet/>
      <dgm:spPr/>
      <dgm:t>
        <a:bodyPr/>
        <a:lstStyle/>
        <a:p>
          <a:pPr rtl="0"/>
          <a:r>
            <a:rPr lang="en-US" b="1" smtClean="0"/>
            <a:t>Service and support calls</a:t>
          </a:r>
          <a:endParaRPr lang="en-US" b="1" dirty="0"/>
        </a:p>
      </dgm:t>
    </dgm:pt>
    <dgm:pt modelId="{082AB018-BE0C-4919-AB04-F2A51A800E7B}" type="parTrans" cxnId="{BC1EB59C-10C7-4A71-BE32-7A8447973709}">
      <dgm:prSet/>
      <dgm:spPr/>
      <dgm:t>
        <a:bodyPr/>
        <a:lstStyle/>
        <a:p>
          <a:endParaRPr lang="en-US" b="1">
            <a:solidFill>
              <a:schemeClr val="tx1"/>
            </a:solidFill>
          </a:endParaRPr>
        </a:p>
      </dgm:t>
    </dgm:pt>
    <dgm:pt modelId="{F7F77379-21B4-4839-B63A-4F6029A74B7E}" type="sibTrans" cxnId="{BC1EB59C-10C7-4A71-BE32-7A8447973709}">
      <dgm:prSet/>
      <dgm:spPr/>
      <dgm:t>
        <a:bodyPr/>
        <a:lstStyle/>
        <a:p>
          <a:endParaRPr lang="en-US" b="1">
            <a:solidFill>
              <a:schemeClr val="tx1"/>
            </a:solidFill>
          </a:endParaRPr>
        </a:p>
      </dgm:t>
    </dgm:pt>
    <dgm:pt modelId="{E1C251A2-5131-47F2-BA85-E6318B73DEB5}">
      <dgm:prSet/>
      <dgm:spPr/>
      <dgm:t>
        <a:bodyPr/>
        <a:lstStyle/>
        <a:p>
          <a:pPr rtl="0"/>
          <a:r>
            <a:rPr lang="en-US" b="1" dirty="0" smtClean="0"/>
            <a:t>Website visits</a:t>
          </a:r>
          <a:endParaRPr lang="en-US" b="1" dirty="0"/>
        </a:p>
      </dgm:t>
    </dgm:pt>
    <dgm:pt modelId="{77DE767C-D727-4B1D-BF52-83F254C1CC4A}" type="parTrans" cxnId="{4A404903-1E10-4F88-9CCE-62CFBD5F71B8}">
      <dgm:prSet/>
      <dgm:spPr/>
      <dgm:t>
        <a:bodyPr/>
        <a:lstStyle/>
        <a:p>
          <a:endParaRPr lang="en-US" b="1">
            <a:solidFill>
              <a:schemeClr val="tx1"/>
            </a:solidFill>
          </a:endParaRPr>
        </a:p>
      </dgm:t>
    </dgm:pt>
    <dgm:pt modelId="{9FF21A59-7DF5-42BB-9B25-8C0C901ABF2B}" type="sibTrans" cxnId="{4A404903-1E10-4F88-9CCE-62CFBD5F71B8}">
      <dgm:prSet/>
      <dgm:spPr/>
      <dgm:t>
        <a:bodyPr/>
        <a:lstStyle/>
        <a:p>
          <a:endParaRPr lang="en-US" b="1">
            <a:solidFill>
              <a:schemeClr val="tx1"/>
            </a:solidFill>
          </a:endParaRPr>
        </a:p>
      </dgm:t>
    </dgm:pt>
    <dgm:pt modelId="{203EAB4F-64B1-405C-BBAF-F573DA66C9D6}">
      <dgm:prSet/>
      <dgm:spPr/>
      <dgm:t>
        <a:bodyPr/>
        <a:lstStyle/>
        <a:p>
          <a:pPr rtl="0"/>
          <a:r>
            <a:rPr lang="en-US" b="1" smtClean="0"/>
            <a:t>Satisfaction surveys</a:t>
          </a:r>
          <a:endParaRPr lang="en-US" b="1" dirty="0"/>
        </a:p>
      </dgm:t>
    </dgm:pt>
    <dgm:pt modelId="{8BF0E6F6-B134-457E-875A-FAD3E2BBAF06}" type="parTrans" cxnId="{7FBDBCF6-C2CA-489C-9DDE-835BEA243EBD}">
      <dgm:prSet/>
      <dgm:spPr/>
      <dgm:t>
        <a:bodyPr/>
        <a:lstStyle/>
        <a:p>
          <a:endParaRPr lang="en-US" b="1">
            <a:solidFill>
              <a:schemeClr val="tx1"/>
            </a:solidFill>
          </a:endParaRPr>
        </a:p>
      </dgm:t>
    </dgm:pt>
    <dgm:pt modelId="{111E4096-1918-4C89-ADF7-346276C1DEE8}" type="sibTrans" cxnId="{7FBDBCF6-C2CA-489C-9DDE-835BEA243EBD}">
      <dgm:prSet/>
      <dgm:spPr/>
      <dgm:t>
        <a:bodyPr/>
        <a:lstStyle/>
        <a:p>
          <a:endParaRPr lang="en-US" b="1">
            <a:solidFill>
              <a:schemeClr val="tx1"/>
            </a:solidFill>
          </a:endParaRPr>
        </a:p>
      </dgm:t>
    </dgm:pt>
    <dgm:pt modelId="{EE8B1A5F-E803-40FB-95B0-138714D9A513}">
      <dgm:prSet/>
      <dgm:spPr/>
      <dgm:t>
        <a:bodyPr/>
        <a:lstStyle/>
        <a:p>
          <a:pPr rtl="0"/>
          <a:r>
            <a:rPr lang="en-US" b="1" dirty="0" smtClean="0"/>
            <a:t>Credit and payment interactions</a:t>
          </a:r>
          <a:endParaRPr lang="en-US" b="1" dirty="0"/>
        </a:p>
      </dgm:t>
    </dgm:pt>
    <dgm:pt modelId="{63488201-DA0A-4A99-94C8-A3B69ABB3561}" type="parTrans" cxnId="{B51AC557-5C77-4DC2-9942-F7601C45C0A8}">
      <dgm:prSet/>
      <dgm:spPr/>
      <dgm:t>
        <a:bodyPr/>
        <a:lstStyle/>
        <a:p>
          <a:endParaRPr lang="en-US" b="1">
            <a:solidFill>
              <a:schemeClr val="tx1"/>
            </a:solidFill>
          </a:endParaRPr>
        </a:p>
      </dgm:t>
    </dgm:pt>
    <dgm:pt modelId="{2D9B1814-FD88-4FF5-A942-AF2A1BDE8328}" type="sibTrans" cxnId="{B51AC557-5C77-4DC2-9942-F7601C45C0A8}">
      <dgm:prSet/>
      <dgm:spPr/>
      <dgm:t>
        <a:bodyPr/>
        <a:lstStyle/>
        <a:p>
          <a:endParaRPr lang="en-US" b="1">
            <a:solidFill>
              <a:schemeClr val="tx1"/>
            </a:solidFill>
          </a:endParaRPr>
        </a:p>
      </dgm:t>
    </dgm:pt>
    <dgm:pt modelId="{DA926B0E-F385-446A-9762-5DD7F54E6539}">
      <dgm:prSet/>
      <dgm:spPr/>
      <dgm:t>
        <a:bodyPr/>
        <a:lstStyle/>
        <a:p>
          <a:pPr rtl="0"/>
          <a:r>
            <a:rPr lang="en-US" b="1" smtClean="0"/>
            <a:t>Research studies</a:t>
          </a:r>
          <a:endParaRPr lang="en-US" b="1" dirty="0"/>
        </a:p>
      </dgm:t>
    </dgm:pt>
    <dgm:pt modelId="{9B895D4D-F15E-4BE3-8530-ECE6DE7857A5}" type="parTrans" cxnId="{B40BC46F-BF05-48CE-B01F-8F3B754C823D}">
      <dgm:prSet/>
      <dgm:spPr/>
      <dgm:t>
        <a:bodyPr/>
        <a:lstStyle/>
        <a:p>
          <a:endParaRPr lang="en-US" b="1">
            <a:solidFill>
              <a:schemeClr val="tx1"/>
            </a:solidFill>
          </a:endParaRPr>
        </a:p>
      </dgm:t>
    </dgm:pt>
    <dgm:pt modelId="{1D72EF39-B0E9-4D01-B038-BB465A966860}" type="sibTrans" cxnId="{B40BC46F-BF05-48CE-B01F-8F3B754C823D}">
      <dgm:prSet/>
      <dgm:spPr/>
      <dgm:t>
        <a:bodyPr/>
        <a:lstStyle/>
        <a:p>
          <a:endParaRPr lang="en-US" b="1">
            <a:solidFill>
              <a:schemeClr val="tx1"/>
            </a:solidFill>
          </a:endParaRPr>
        </a:p>
      </dgm:t>
    </dgm:pt>
    <dgm:pt modelId="{B0A8DC10-FA5A-4F86-B156-660E9ECEFCC3}" type="pres">
      <dgm:prSet presAssocID="{4E9FCED0-4E93-4366-B64D-D780B7B298DD}" presName="diagram" presStyleCnt="0">
        <dgm:presLayoutVars>
          <dgm:dir/>
          <dgm:resizeHandles val="exact"/>
        </dgm:presLayoutVars>
      </dgm:prSet>
      <dgm:spPr/>
      <dgm:t>
        <a:bodyPr/>
        <a:lstStyle/>
        <a:p>
          <a:endParaRPr lang="en-US"/>
        </a:p>
      </dgm:t>
    </dgm:pt>
    <dgm:pt modelId="{9AEF8106-B083-49D0-A92C-BAC6C10E7440}" type="pres">
      <dgm:prSet presAssocID="{AEAE6E25-0B43-496F-8EC3-C930A3303707}" presName="node" presStyleLbl="node1" presStyleIdx="0" presStyleCnt="7">
        <dgm:presLayoutVars>
          <dgm:bulletEnabled val="1"/>
        </dgm:presLayoutVars>
      </dgm:prSet>
      <dgm:spPr/>
      <dgm:t>
        <a:bodyPr/>
        <a:lstStyle/>
        <a:p>
          <a:endParaRPr lang="en-US"/>
        </a:p>
      </dgm:t>
    </dgm:pt>
    <dgm:pt modelId="{3333C491-C21A-4AA9-B502-80E2D808308C}" type="pres">
      <dgm:prSet presAssocID="{236DE7BF-AAB0-4D76-92AA-C06B58FA3895}" presName="sibTrans" presStyleCnt="0"/>
      <dgm:spPr/>
      <dgm:t>
        <a:bodyPr/>
        <a:lstStyle/>
        <a:p>
          <a:endParaRPr lang="en-US"/>
        </a:p>
      </dgm:t>
    </dgm:pt>
    <dgm:pt modelId="{0242F912-3301-4261-81E7-F04B0A8D5777}" type="pres">
      <dgm:prSet presAssocID="{4B95FCAB-9AB1-43EB-85C3-1D19DB016D7B}" presName="node" presStyleLbl="node1" presStyleIdx="1" presStyleCnt="7">
        <dgm:presLayoutVars>
          <dgm:bulletEnabled val="1"/>
        </dgm:presLayoutVars>
      </dgm:prSet>
      <dgm:spPr/>
      <dgm:t>
        <a:bodyPr/>
        <a:lstStyle/>
        <a:p>
          <a:endParaRPr lang="en-US"/>
        </a:p>
      </dgm:t>
    </dgm:pt>
    <dgm:pt modelId="{AF1D0EFD-C1EA-49F2-80D1-A75854A7DD76}" type="pres">
      <dgm:prSet presAssocID="{77131419-386B-448F-B8F7-D79690CC5CE4}" presName="sibTrans" presStyleCnt="0"/>
      <dgm:spPr/>
      <dgm:t>
        <a:bodyPr/>
        <a:lstStyle/>
        <a:p>
          <a:endParaRPr lang="en-US"/>
        </a:p>
      </dgm:t>
    </dgm:pt>
    <dgm:pt modelId="{5C33FDC0-69ED-435A-A86F-96D7E9D055F8}" type="pres">
      <dgm:prSet presAssocID="{3E9AC24A-5EE9-40E8-BFA9-ECEA2C997AF9}" presName="node" presStyleLbl="node1" presStyleIdx="2" presStyleCnt="7">
        <dgm:presLayoutVars>
          <dgm:bulletEnabled val="1"/>
        </dgm:presLayoutVars>
      </dgm:prSet>
      <dgm:spPr/>
      <dgm:t>
        <a:bodyPr/>
        <a:lstStyle/>
        <a:p>
          <a:endParaRPr lang="en-US"/>
        </a:p>
      </dgm:t>
    </dgm:pt>
    <dgm:pt modelId="{1289DCAD-8DC5-49C0-A10B-E572F0CAAB1B}" type="pres">
      <dgm:prSet presAssocID="{F7F77379-21B4-4839-B63A-4F6029A74B7E}" presName="sibTrans" presStyleCnt="0"/>
      <dgm:spPr/>
      <dgm:t>
        <a:bodyPr/>
        <a:lstStyle/>
        <a:p>
          <a:endParaRPr lang="en-US"/>
        </a:p>
      </dgm:t>
    </dgm:pt>
    <dgm:pt modelId="{751AAF60-EC33-496F-9793-222278028EB8}" type="pres">
      <dgm:prSet presAssocID="{E1C251A2-5131-47F2-BA85-E6318B73DEB5}" presName="node" presStyleLbl="node1" presStyleIdx="3" presStyleCnt="7">
        <dgm:presLayoutVars>
          <dgm:bulletEnabled val="1"/>
        </dgm:presLayoutVars>
      </dgm:prSet>
      <dgm:spPr/>
      <dgm:t>
        <a:bodyPr/>
        <a:lstStyle/>
        <a:p>
          <a:endParaRPr lang="en-US"/>
        </a:p>
      </dgm:t>
    </dgm:pt>
    <dgm:pt modelId="{28772CB2-94E9-4F0C-8504-3D62C36EED8F}" type="pres">
      <dgm:prSet presAssocID="{9FF21A59-7DF5-42BB-9B25-8C0C901ABF2B}" presName="sibTrans" presStyleCnt="0"/>
      <dgm:spPr/>
      <dgm:t>
        <a:bodyPr/>
        <a:lstStyle/>
        <a:p>
          <a:endParaRPr lang="en-US"/>
        </a:p>
      </dgm:t>
    </dgm:pt>
    <dgm:pt modelId="{FEC36BFB-4BF9-40AC-8309-E4659730F17E}" type="pres">
      <dgm:prSet presAssocID="{203EAB4F-64B1-405C-BBAF-F573DA66C9D6}" presName="node" presStyleLbl="node1" presStyleIdx="4" presStyleCnt="7">
        <dgm:presLayoutVars>
          <dgm:bulletEnabled val="1"/>
        </dgm:presLayoutVars>
      </dgm:prSet>
      <dgm:spPr/>
      <dgm:t>
        <a:bodyPr/>
        <a:lstStyle/>
        <a:p>
          <a:endParaRPr lang="en-US"/>
        </a:p>
      </dgm:t>
    </dgm:pt>
    <dgm:pt modelId="{0748B8DB-54E2-43C3-B850-091F013B3894}" type="pres">
      <dgm:prSet presAssocID="{111E4096-1918-4C89-ADF7-346276C1DEE8}" presName="sibTrans" presStyleCnt="0"/>
      <dgm:spPr/>
      <dgm:t>
        <a:bodyPr/>
        <a:lstStyle/>
        <a:p>
          <a:endParaRPr lang="en-US"/>
        </a:p>
      </dgm:t>
    </dgm:pt>
    <dgm:pt modelId="{5DA9DAD3-EB03-4049-B7AB-3630C0D83967}" type="pres">
      <dgm:prSet presAssocID="{EE8B1A5F-E803-40FB-95B0-138714D9A513}" presName="node" presStyleLbl="node1" presStyleIdx="5" presStyleCnt="7">
        <dgm:presLayoutVars>
          <dgm:bulletEnabled val="1"/>
        </dgm:presLayoutVars>
      </dgm:prSet>
      <dgm:spPr/>
      <dgm:t>
        <a:bodyPr/>
        <a:lstStyle/>
        <a:p>
          <a:endParaRPr lang="en-US"/>
        </a:p>
      </dgm:t>
    </dgm:pt>
    <dgm:pt modelId="{8F76881B-9FEE-4EF6-AE67-16007913AB71}" type="pres">
      <dgm:prSet presAssocID="{2D9B1814-FD88-4FF5-A942-AF2A1BDE8328}" presName="sibTrans" presStyleCnt="0"/>
      <dgm:spPr/>
      <dgm:t>
        <a:bodyPr/>
        <a:lstStyle/>
        <a:p>
          <a:endParaRPr lang="en-US"/>
        </a:p>
      </dgm:t>
    </dgm:pt>
    <dgm:pt modelId="{3975C176-3ADF-4940-82FF-713CB4124E69}" type="pres">
      <dgm:prSet presAssocID="{DA926B0E-F385-446A-9762-5DD7F54E6539}" presName="node" presStyleLbl="node1" presStyleIdx="6" presStyleCnt="7">
        <dgm:presLayoutVars>
          <dgm:bulletEnabled val="1"/>
        </dgm:presLayoutVars>
      </dgm:prSet>
      <dgm:spPr/>
      <dgm:t>
        <a:bodyPr/>
        <a:lstStyle/>
        <a:p>
          <a:endParaRPr lang="en-US"/>
        </a:p>
      </dgm:t>
    </dgm:pt>
  </dgm:ptLst>
  <dgm:cxnLst>
    <dgm:cxn modelId="{1C67640C-CD31-4314-B33A-B8CAA3C39B0D}" type="presOf" srcId="{4B95FCAB-9AB1-43EB-85C3-1D19DB016D7B}" destId="{0242F912-3301-4261-81E7-F04B0A8D5777}" srcOrd="0" destOrd="0" presId="urn:microsoft.com/office/officeart/2005/8/layout/default#4"/>
    <dgm:cxn modelId="{B40BC46F-BF05-48CE-B01F-8F3B754C823D}" srcId="{4E9FCED0-4E93-4366-B64D-D780B7B298DD}" destId="{DA926B0E-F385-446A-9762-5DD7F54E6539}" srcOrd="6" destOrd="0" parTransId="{9B895D4D-F15E-4BE3-8530-ECE6DE7857A5}" sibTransId="{1D72EF39-B0E9-4D01-B038-BB465A966860}"/>
    <dgm:cxn modelId="{BC1EB59C-10C7-4A71-BE32-7A8447973709}" srcId="{4E9FCED0-4E93-4366-B64D-D780B7B298DD}" destId="{3E9AC24A-5EE9-40E8-BFA9-ECEA2C997AF9}" srcOrd="2" destOrd="0" parTransId="{082AB018-BE0C-4919-AB04-F2A51A800E7B}" sibTransId="{F7F77379-21B4-4839-B63A-4F6029A74B7E}"/>
    <dgm:cxn modelId="{1172D270-464D-4877-A702-5D48D3CF9F3C}" srcId="{4E9FCED0-4E93-4366-B64D-D780B7B298DD}" destId="{AEAE6E25-0B43-496F-8EC3-C930A3303707}" srcOrd="0" destOrd="0" parTransId="{AFA78214-86BE-4201-8923-92C6217785E9}" sibTransId="{236DE7BF-AAB0-4D76-92AA-C06B58FA3895}"/>
    <dgm:cxn modelId="{2234ECD0-3616-4FD2-8FB4-7F4E33AACD43}" type="presOf" srcId="{203EAB4F-64B1-405C-BBAF-F573DA66C9D6}" destId="{FEC36BFB-4BF9-40AC-8309-E4659730F17E}" srcOrd="0" destOrd="0" presId="urn:microsoft.com/office/officeart/2005/8/layout/default#4"/>
    <dgm:cxn modelId="{1ECA3A28-6E19-493C-8387-433F53B23CAC}" type="presOf" srcId="{4E9FCED0-4E93-4366-B64D-D780B7B298DD}" destId="{B0A8DC10-FA5A-4F86-B156-660E9ECEFCC3}" srcOrd="0" destOrd="0" presId="urn:microsoft.com/office/officeart/2005/8/layout/default#4"/>
    <dgm:cxn modelId="{D8C2EC1D-AEAD-4676-AF51-789C3E46B2DF}" type="presOf" srcId="{3E9AC24A-5EE9-40E8-BFA9-ECEA2C997AF9}" destId="{5C33FDC0-69ED-435A-A86F-96D7E9D055F8}" srcOrd="0" destOrd="0" presId="urn:microsoft.com/office/officeart/2005/8/layout/default#4"/>
    <dgm:cxn modelId="{B51AC557-5C77-4DC2-9942-F7601C45C0A8}" srcId="{4E9FCED0-4E93-4366-B64D-D780B7B298DD}" destId="{EE8B1A5F-E803-40FB-95B0-138714D9A513}" srcOrd="5" destOrd="0" parTransId="{63488201-DA0A-4A99-94C8-A3B69ABB3561}" sibTransId="{2D9B1814-FD88-4FF5-A942-AF2A1BDE8328}"/>
    <dgm:cxn modelId="{78C9C76B-9266-44AE-A48E-D1AB6D3D48C3}" srcId="{4E9FCED0-4E93-4366-B64D-D780B7B298DD}" destId="{4B95FCAB-9AB1-43EB-85C3-1D19DB016D7B}" srcOrd="1" destOrd="0" parTransId="{7BC58A2C-3DC6-427A-A7AD-E94336E59D53}" sibTransId="{77131419-386B-448F-B8F7-D79690CC5CE4}"/>
    <dgm:cxn modelId="{FDEE169B-B2E7-46C6-8E5B-0087CD790EEA}" type="presOf" srcId="{DA926B0E-F385-446A-9762-5DD7F54E6539}" destId="{3975C176-3ADF-4940-82FF-713CB4124E69}" srcOrd="0" destOrd="0" presId="urn:microsoft.com/office/officeart/2005/8/layout/default#4"/>
    <dgm:cxn modelId="{E32602C0-472B-4890-BA6D-780876AF18EB}" type="presOf" srcId="{EE8B1A5F-E803-40FB-95B0-138714D9A513}" destId="{5DA9DAD3-EB03-4049-B7AB-3630C0D83967}" srcOrd="0" destOrd="0" presId="urn:microsoft.com/office/officeart/2005/8/layout/default#4"/>
    <dgm:cxn modelId="{9D33F874-B5B9-4108-8C75-07A63B03710F}" type="presOf" srcId="{AEAE6E25-0B43-496F-8EC3-C930A3303707}" destId="{9AEF8106-B083-49D0-A92C-BAC6C10E7440}" srcOrd="0" destOrd="0" presId="urn:microsoft.com/office/officeart/2005/8/layout/default#4"/>
    <dgm:cxn modelId="{4A404903-1E10-4F88-9CCE-62CFBD5F71B8}" srcId="{4E9FCED0-4E93-4366-B64D-D780B7B298DD}" destId="{E1C251A2-5131-47F2-BA85-E6318B73DEB5}" srcOrd="3" destOrd="0" parTransId="{77DE767C-D727-4B1D-BF52-83F254C1CC4A}" sibTransId="{9FF21A59-7DF5-42BB-9B25-8C0C901ABF2B}"/>
    <dgm:cxn modelId="{CE633513-7F13-4AF4-BB08-4B05D1C22282}" type="presOf" srcId="{E1C251A2-5131-47F2-BA85-E6318B73DEB5}" destId="{751AAF60-EC33-496F-9793-222278028EB8}" srcOrd="0" destOrd="0" presId="urn:microsoft.com/office/officeart/2005/8/layout/default#4"/>
    <dgm:cxn modelId="{7FBDBCF6-C2CA-489C-9DDE-835BEA243EBD}" srcId="{4E9FCED0-4E93-4366-B64D-D780B7B298DD}" destId="{203EAB4F-64B1-405C-BBAF-F573DA66C9D6}" srcOrd="4" destOrd="0" parTransId="{8BF0E6F6-B134-457E-875A-FAD3E2BBAF06}" sibTransId="{111E4096-1918-4C89-ADF7-346276C1DEE8}"/>
    <dgm:cxn modelId="{85B0BDCC-6124-40B9-A23B-4D40530DAD01}" type="presParOf" srcId="{B0A8DC10-FA5A-4F86-B156-660E9ECEFCC3}" destId="{9AEF8106-B083-49D0-A92C-BAC6C10E7440}" srcOrd="0" destOrd="0" presId="urn:microsoft.com/office/officeart/2005/8/layout/default#4"/>
    <dgm:cxn modelId="{57F047CB-848A-4B9B-A471-D09658888798}" type="presParOf" srcId="{B0A8DC10-FA5A-4F86-B156-660E9ECEFCC3}" destId="{3333C491-C21A-4AA9-B502-80E2D808308C}" srcOrd="1" destOrd="0" presId="urn:microsoft.com/office/officeart/2005/8/layout/default#4"/>
    <dgm:cxn modelId="{7CA3A3F0-E549-43B9-B298-AB415CA0A07F}" type="presParOf" srcId="{B0A8DC10-FA5A-4F86-B156-660E9ECEFCC3}" destId="{0242F912-3301-4261-81E7-F04B0A8D5777}" srcOrd="2" destOrd="0" presId="urn:microsoft.com/office/officeart/2005/8/layout/default#4"/>
    <dgm:cxn modelId="{D2BA19A9-0ADE-443A-8C4D-25AB274FDC1F}" type="presParOf" srcId="{B0A8DC10-FA5A-4F86-B156-660E9ECEFCC3}" destId="{AF1D0EFD-C1EA-49F2-80D1-A75854A7DD76}" srcOrd="3" destOrd="0" presId="urn:microsoft.com/office/officeart/2005/8/layout/default#4"/>
    <dgm:cxn modelId="{53BE7201-AB17-4535-8DEF-F56B06AA1730}" type="presParOf" srcId="{B0A8DC10-FA5A-4F86-B156-660E9ECEFCC3}" destId="{5C33FDC0-69ED-435A-A86F-96D7E9D055F8}" srcOrd="4" destOrd="0" presId="urn:microsoft.com/office/officeart/2005/8/layout/default#4"/>
    <dgm:cxn modelId="{4A1C9311-C723-422B-8200-5B9A8A72656C}" type="presParOf" srcId="{B0A8DC10-FA5A-4F86-B156-660E9ECEFCC3}" destId="{1289DCAD-8DC5-49C0-A10B-E572F0CAAB1B}" srcOrd="5" destOrd="0" presId="urn:microsoft.com/office/officeart/2005/8/layout/default#4"/>
    <dgm:cxn modelId="{9A096CCE-B4F9-4131-BD44-74EDF0929EDC}" type="presParOf" srcId="{B0A8DC10-FA5A-4F86-B156-660E9ECEFCC3}" destId="{751AAF60-EC33-496F-9793-222278028EB8}" srcOrd="6" destOrd="0" presId="urn:microsoft.com/office/officeart/2005/8/layout/default#4"/>
    <dgm:cxn modelId="{5BCC720A-C3C4-40EA-87DB-6C851AD36568}" type="presParOf" srcId="{B0A8DC10-FA5A-4F86-B156-660E9ECEFCC3}" destId="{28772CB2-94E9-4F0C-8504-3D62C36EED8F}" srcOrd="7" destOrd="0" presId="urn:microsoft.com/office/officeart/2005/8/layout/default#4"/>
    <dgm:cxn modelId="{C74661B4-5BA1-449B-B3E5-8B6E0CCE45D8}" type="presParOf" srcId="{B0A8DC10-FA5A-4F86-B156-660E9ECEFCC3}" destId="{FEC36BFB-4BF9-40AC-8309-E4659730F17E}" srcOrd="8" destOrd="0" presId="urn:microsoft.com/office/officeart/2005/8/layout/default#4"/>
    <dgm:cxn modelId="{19A3CDC5-A298-4245-B683-FCEF1DEF3209}" type="presParOf" srcId="{B0A8DC10-FA5A-4F86-B156-660E9ECEFCC3}" destId="{0748B8DB-54E2-43C3-B850-091F013B3894}" srcOrd="9" destOrd="0" presId="urn:microsoft.com/office/officeart/2005/8/layout/default#4"/>
    <dgm:cxn modelId="{35D85D36-1AFA-42CD-B055-0AF1C51ABA80}" type="presParOf" srcId="{B0A8DC10-FA5A-4F86-B156-660E9ECEFCC3}" destId="{5DA9DAD3-EB03-4049-B7AB-3630C0D83967}" srcOrd="10" destOrd="0" presId="urn:microsoft.com/office/officeart/2005/8/layout/default#4"/>
    <dgm:cxn modelId="{2356CC1D-E61C-4D8A-8B73-6F4CA6727C00}" type="presParOf" srcId="{B0A8DC10-FA5A-4F86-B156-660E9ECEFCC3}" destId="{8F76881B-9FEE-4EF6-AE67-16007913AB71}" srcOrd="11" destOrd="0" presId="urn:microsoft.com/office/officeart/2005/8/layout/default#4"/>
    <dgm:cxn modelId="{EB632119-F304-42B1-82BF-AD54DC3E87E3}" type="presParOf" srcId="{B0A8DC10-FA5A-4F86-B156-660E9ECEFCC3}" destId="{3975C176-3ADF-4940-82FF-713CB4124E69}" srcOrd="12"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2CB2CE-499A-463A-B2B8-6A622F250176}" type="doc">
      <dgm:prSet loTypeId="urn:microsoft.com/office/officeart/2005/8/layout/vList2" loCatId="list" qsTypeId="urn:microsoft.com/office/officeart/2005/8/quickstyle/simple1#25" qsCatId="simple" csTypeId="urn:microsoft.com/office/officeart/2005/8/colors/colorful2" csCatId="colorful"/>
      <dgm:spPr/>
      <dgm:t>
        <a:bodyPr/>
        <a:lstStyle/>
        <a:p>
          <a:endParaRPr lang="en-US"/>
        </a:p>
      </dgm:t>
    </dgm:pt>
    <dgm:pt modelId="{CCAFD077-4CF2-43CC-B32E-195857A12D4E}">
      <dgm:prSet custT="1"/>
      <dgm:spPr/>
      <dgm:t>
        <a:bodyPr/>
        <a:lstStyle/>
        <a:p>
          <a:pPr rtl="0"/>
          <a:r>
            <a:rPr lang="en-US" sz="2800" b="1" dirty="0" smtClean="0"/>
            <a:t>Marketing Research in Small Businesses and Nonprofit Organizations</a:t>
          </a:r>
          <a:endParaRPr lang="en-US" sz="2800" b="1" dirty="0"/>
        </a:p>
      </dgm:t>
    </dgm:pt>
    <dgm:pt modelId="{0950B9E5-DD16-41DD-81BD-0A77A8BCF17E}" type="parTrans" cxnId="{B0DD3A16-5556-4EAC-8741-375B3744BBAE}">
      <dgm:prSet/>
      <dgm:spPr/>
      <dgm:t>
        <a:bodyPr/>
        <a:lstStyle/>
        <a:p>
          <a:endParaRPr lang="en-US" sz="2000" b="1">
            <a:solidFill>
              <a:schemeClr val="tx1"/>
            </a:solidFill>
          </a:endParaRPr>
        </a:p>
      </dgm:t>
    </dgm:pt>
    <dgm:pt modelId="{90A3386C-5448-49FA-ADB2-88349581FCFD}" type="sibTrans" cxnId="{B0DD3A16-5556-4EAC-8741-375B3744BBAE}">
      <dgm:prSet/>
      <dgm:spPr/>
      <dgm:t>
        <a:bodyPr/>
        <a:lstStyle/>
        <a:p>
          <a:endParaRPr lang="en-US" sz="2000" b="1">
            <a:solidFill>
              <a:schemeClr val="tx1"/>
            </a:solidFill>
          </a:endParaRPr>
        </a:p>
      </dgm:t>
    </dgm:pt>
    <dgm:pt modelId="{C3C01C19-6CF0-43C5-855B-224AB09D6538}">
      <dgm:prSet custT="1"/>
      <dgm:spPr/>
      <dgm:t>
        <a:bodyPr/>
        <a:lstStyle/>
        <a:p>
          <a:pPr rtl="0"/>
          <a:r>
            <a:rPr lang="en-US" sz="2800" b="1" smtClean="0"/>
            <a:t>International Market Research</a:t>
          </a:r>
          <a:endParaRPr lang="en-US" sz="2800" b="1" dirty="0"/>
        </a:p>
      </dgm:t>
    </dgm:pt>
    <dgm:pt modelId="{58D14279-5CC1-482E-8961-33C427F4F551}" type="parTrans" cxnId="{477C1C5F-4AE5-4FD3-8C11-6B30ED5CB443}">
      <dgm:prSet/>
      <dgm:spPr/>
      <dgm:t>
        <a:bodyPr/>
        <a:lstStyle/>
        <a:p>
          <a:endParaRPr lang="en-US" sz="2000" b="1">
            <a:solidFill>
              <a:schemeClr val="tx1"/>
            </a:solidFill>
          </a:endParaRPr>
        </a:p>
      </dgm:t>
    </dgm:pt>
    <dgm:pt modelId="{CA29C693-004D-4039-93EF-4C2655E57735}" type="sibTrans" cxnId="{477C1C5F-4AE5-4FD3-8C11-6B30ED5CB443}">
      <dgm:prSet/>
      <dgm:spPr/>
      <dgm:t>
        <a:bodyPr/>
        <a:lstStyle/>
        <a:p>
          <a:endParaRPr lang="en-US" sz="2000" b="1">
            <a:solidFill>
              <a:schemeClr val="tx1"/>
            </a:solidFill>
          </a:endParaRPr>
        </a:p>
      </dgm:t>
    </dgm:pt>
    <dgm:pt modelId="{6EAD4502-7345-49AE-80D1-3F6BBA04001F}" type="pres">
      <dgm:prSet presAssocID="{222CB2CE-499A-463A-B2B8-6A622F250176}" presName="linear" presStyleCnt="0">
        <dgm:presLayoutVars>
          <dgm:animLvl val="lvl"/>
          <dgm:resizeHandles val="exact"/>
        </dgm:presLayoutVars>
      </dgm:prSet>
      <dgm:spPr/>
      <dgm:t>
        <a:bodyPr/>
        <a:lstStyle/>
        <a:p>
          <a:endParaRPr lang="en-US"/>
        </a:p>
      </dgm:t>
    </dgm:pt>
    <dgm:pt modelId="{3D4CFA55-8B0A-46C8-850C-75A305677235}" type="pres">
      <dgm:prSet presAssocID="{CCAFD077-4CF2-43CC-B32E-195857A12D4E}" presName="parentText" presStyleLbl="node1" presStyleIdx="0" presStyleCnt="2">
        <dgm:presLayoutVars>
          <dgm:chMax val="0"/>
          <dgm:bulletEnabled val="1"/>
        </dgm:presLayoutVars>
      </dgm:prSet>
      <dgm:spPr/>
      <dgm:t>
        <a:bodyPr/>
        <a:lstStyle/>
        <a:p>
          <a:endParaRPr lang="en-US"/>
        </a:p>
      </dgm:t>
    </dgm:pt>
    <dgm:pt modelId="{22CEC389-3AE7-4249-8AD1-4F4DF89A5E9A}" type="pres">
      <dgm:prSet presAssocID="{90A3386C-5448-49FA-ADB2-88349581FCFD}" presName="spacer" presStyleCnt="0"/>
      <dgm:spPr/>
      <dgm:t>
        <a:bodyPr/>
        <a:lstStyle/>
        <a:p>
          <a:endParaRPr lang="en-US"/>
        </a:p>
      </dgm:t>
    </dgm:pt>
    <dgm:pt modelId="{0E7BF966-5EB7-4CE7-9172-9887422502EE}" type="pres">
      <dgm:prSet presAssocID="{C3C01C19-6CF0-43C5-855B-224AB09D6538}" presName="parentText" presStyleLbl="node1" presStyleIdx="1" presStyleCnt="2">
        <dgm:presLayoutVars>
          <dgm:chMax val="0"/>
          <dgm:bulletEnabled val="1"/>
        </dgm:presLayoutVars>
      </dgm:prSet>
      <dgm:spPr/>
      <dgm:t>
        <a:bodyPr/>
        <a:lstStyle/>
        <a:p>
          <a:endParaRPr lang="en-US"/>
        </a:p>
      </dgm:t>
    </dgm:pt>
  </dgm:ptLst>
  <dgm:cxnLst>
    <dgm:cxn modelId="{0F390950-F4B4-4F88-9029-A5C8E3A2E472}" type="presOf" srcId="{CCAFD077-4CF2-43CC-B32E-195857A12D4E}" destId="{3D4CFA55-8B0A-46C8-850C-75A305677235}" srcOrd="0" destOrd="0" presId="urn:microsoft.com/office/officeart/2005/8/layout/vList2"/>
    <dgm:cxn modelId="{477C1C5F-4AE5-4FD3-8C11-6B30ED5CB443}" srcId="{222CB2CE-499A-463A-B2B8-6A622F250176}" destId="{C3C01C19-6CF0-43C5-855B-224AB09D6538}" srcOrd="1" destOrd="0" parTransId="{58D14279-5CC1-482E-8961-33C427F4F551}" sibTransId="{CA29C693-004D-4039-93EF-4C2655E57735}"/>
    <dgm:cxn modelId="{1DF54F41-F5A1-48EE-B473-1620AAB65153}" type="presOf" srcId="{C3C01C19-6CF0-43C5-855B-224AB09D6538}" destId="{0E7BF966-5EB7-4CE7-9172-9887422502EE}" srcOrd="0" destOrd="0" presId="urn:microsoft.com/office/officeart/2005/8/layout/vList2"/>
    <dgm:cxn modelId="{B0DD3A16-5556-4EAC-8741-375B3744BBAE}" srcId="{222CB2CE-499A-463A-B2B8-6A622F250176}" destId="{CCAFD077-4CF2-43CC-B32E-195857A12D4E}" srcOrd="0" destOrd="0" parTransId="{0950B9E5-DD16-41DD-81BD-0A77A8BCF17E}" sibTransId="{90A3386C-5448-49FA-ADB2-88349581FCFD}"/>
    <dgm:cxn modelId="{658B2F52-F50A-4625-9802-7617437C94B4}" type="presOf" srcId="{222CB2CE-499A-463A-B2B8-6A622F250176}" destId="{6EAD4502-7345-49AE-80D1-3F6BBA04001F}" srcOrd="0" destOrd="0" presId="urn:microsoft.com/office/officeart/2005/8/layout/vList2"/>
    <dgm:cxn modelId="{CBB4078C-7A9F-4A65-85EF-1F566E24316E}" type="presParOf" srcId="{6EAD4502-7345-49AE-80D1-3F6BBA04001F}" destId="{3D4CFA55-8B0A-46C8-850C-75A305677235}" srcOrd="0" destOrd="0" presId="urn:microsoft.com/office/officeart/2005/8/layout/vList2"/>
    <dgm:cxn modelId="{5A40D50D-4740-42BA-9D48-E16379FE8047}" type="presParOf" srcId="{6EAD4502-7345-49AE-80D1-3F6BBA04001F}" destId="{22CEC389-3AE7-4249-8AD1-4F4DF89A5E9A}" srcOrd="1" destOrd="0" presId="urn:microsoft.com/office/officeart/2005/8/layout/vList2"/>
    <dgm:cxn modelId="{24F3E6E0-C22B-420E-8B9C-EFD852A578A0}" type="presParOf" srcId="{6EAD4502-7345-49AE-80D1-3F6BBA04001F}" destId="{0E7BF966-5EB7-4CE7-9172-9887422502E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2CB2CE-499A-463A-B2B8-6A622F250176}" type="doc">
      <dgm:prSet loTypeId="urn:microsoft.com/office/officeart/2005/8/layout/vList2" loCatId="list" qsTypeId="urn:microsoft.com/office/officeart/2005/8/quickstyle/simple1#26" qsCatId="simple" csTypeId="urn:microsoft.com/office/officeart/2005/8/colors/colorful1#18" csCatId="colorful"/>
      <dgm:spPr/>
      <dgm:t>
        <a:bodyPr/>
        <a:lstStyle/>
        <a:p>
          <a:endParaRPr lang="en-US"/>
        </a:p>
      </dgm:t>
    </dgm:pt>
    <dgm:pt modelId="{EA38E607-D734-4ED4-8A0B-ECD8FBBBA1E2}">
      <dgm:prSet custT="1"/>
      <dgm:spPr/>
      <dgm:t>
        <a:bodyPr/>
        <a:lstStyle/>
        <a:p>
          <a:pPr rtl="0"/>
          <a:r>
            <a:rPr lang="en-US" sz="2800" b="1" dirty="0" smtClean="0">
              <a:solidFill>
                <a:schemeClr val="tx1"/>
              </a:solidFill>
            </a:rPr>
            <a:t>Public Policy and Ethics</a:t>
          </a:r>
          <a:endParaRPr lang="en-US" sz="2800" b="1" dirty="0">
            <a:solidFill>
              <a:schemeClr val="tx1"/>
            </a:solidFill>
          </a:endParaRPr>
        </a:p>
      </dgm:t>
    </dgm:pt>
    <dgm:pt modelId="{D6311C83-E5D4-404A-B47B-2E04DE6211D6}" type="parTrans" cxnId="{FF7C587B-9AAB-4870-8280-ACFB773FD1F7}">
      <dgm:prSet/>
      <dgm:spPr/>
      <dgm:t>
        <a:bodyPr/>
        <a:lstStyle/>
        <a:p>
          <a:endParaRPr lang="en-US" sz="2000" b="1">
            <a:solidFill>
              <a:schemeClr val="tx1"/>
            </a:solidFill>
          </a:endParaRPr>
        </a:p>
      </dgm:t>
    </dgm:pt>
    <dgm:pt modelId="{9567273F-BDD4-4A02-B941-64E7E0967C13}" type="sibTrans" cxnId="{FF7C587B-9AAB-4870-8280-ACFB773FD1F7}">
      <dgm:prSet/>
      <dgm:spPr/>
      <dgm:t>
        <a:bodyPr/>
        <a:lstStyle/>
        <a:p>
          <a:endParaRPr lang="en-US" sz="2000" b="1">
            <a:solidFill>
              <a:schemeClr val="tx1"/>
            </a:solidFill>
          </a:endParaRPr>
        </a:p>
      </dgm:t>
    </dgm:pt>
    <dgm:pt modelId="{4275347C-8D23-41C2-AC6E-53BBD9D9A587}">
      <dgm:prSet custT="1"/>
      <dgm:spPr/>
      <dgm:t>
        <a:bodyPr/>
        <a:lstStyle/>
        <a:p>
          <a:pPr rtl="0"/>
          <a:r>
            <a:rPr lang="en-US" sz="2400" b="1" dirty="0" smtClean="0">
              <a:solidFill>
                <a:schemeClr val="tx1"/>
              </a:solidFill>
            </a:rPr>
            <a:t>Customer privacy</a:t>
          </a:r>
          <a:endParaRPr lang="en-US" sz="2400" b="1" dirty="0">
            <a:solidFill>
              <a:schemeClr val="tx1"/>
            </a:solidFill>
          </a:endParaRPr>
        </a:p>
      </dgm:t>
    </dgm:pt>
    <dgm:pt modelId="{3E56F144-0409-4CE6-A554-18968123FBC5}" type="parTrans" cxnId="{D53590CF-C378-436A-9144-4758A48DB5E3}">
      <dgm:prSet/>
      <dgm:spPr/>
      <dgm:t>
        <a:bodyPr/>
        <a:lstStyle/>
        <a:p>
          <a:endParaRPr lang="en-US" sz="2000" b="1">
            <a:solidFill>
              <a:schemeClr val="tx1"/>
            </a:solidFill>
          </a:endParaRPr>
        </a:p>
      </dgm:t>
    </dgm:pt>
    <dgm:pt modelId="{B9B94234-862A-46A7-8251-A66631A002B8}" type="sibTrans" cxnId="{D53590CF-C378-436A-9144-4758A48DB5E3}">
      <dgm:prSet/>
      <dgm:spPr/>
      <dgm:t>
        <a:bodyPr/>
        <a:lstStyle/>
        <a:p>
          <a:endParaRPr lang="en-US" sz="2000" b="1">
            <a:solidFill>
              <a:schemeClr val="tx1"/>
            </a:solidFill>
          </a:endParaRPr>
        </a:p>
      </dgm:t>
    </dgm:pt>
    <dgm:pt modelId="{BAE4521A-8054-41FE-AA61-6840C93EE66D}">
      <dgm:prSet custT="1"/>
      <dgm:spPr/>
      <dgm:t>
        <a:bodyPr/>
        <a:lstStyle/>
        <a:p>
          <a:pPr rtl="0"/>
          <a:r>
            <a:rPr lang="en-US" sz="2400" b="1" dirty="0" smtClean="0">
              <a:solidFill>
                <a:schemeClr val="tx1"/>
              </a:solidFill>
            </a:rPr>
            <a:t>Misuse of research findings</a:t>
          </a:r>
          <a:endParaRPr lang="en-US" sz="2400" b="1" dirty="0">
            <a:solidFill>
              <a:schemeClr val="tx1"/>
            </a:solidFill>
          </a:endParaRPr>
        </a:p>
      </dgm:t>
    </dgm:pt>
    <dgm:pt modelId="{3E529AFB-F912-4CA7-9D25-CD9A5ECDD96B}" type="parTrans" cxnId="{FCC4778D-2497-4C6E-B536-71CBCCBF8D54}">
      <dgm:prSet/>
      <dgm:spPr/>
      <dgm:t>
        <a:bodyPr/>
        <a:lstStyle/>
        <a:p>
          <a:endParaRPr lang="en-US" sz="2000" b="1">
            <a:solidFill>
              <a:schemeClr val="tx1"/>
            </a:solidFill>
          </a:endParaRPr>
        </a:p>
      </dgm:t>
    </dgm:pt>
    <dgm:pt modelId="{68E6DCDF-B433-40BB-BD65-36700CE4B1E3}" type="sibTrans" cxnId="{FCC4778D-2497-4C6E-B536-71CBCCBF8D54}">
      <dgm:prSet/>
      <dgm:spPr/>
      <dgm:t>
        <a:bodyPr/>
        <a:lstStyle/>
        <a:p>
          <a:endParaRPr lang="en-US" sz="2000" b="1">
            <a:solidFill>
              <a:schemeClr val="tx1"/>
            </a:solidFill>
          </a:endParaRPr>
        </a:p>
      </dgm:t>
    </dgm:pt>
    <dgm:pt modelId="{6EAD4502-7345-49AE-80D1-3F6BBA04001F}" type="pres">
      <dgm:prSet presAssocID="{222CB2CE-499A-463A-B2B8-6A622F250176}" presName="linear" presStyleCnt="0">
        <dgm:presLayoutVars>
          <dgm:animLvl val="lvl"/>
          <dgm:resizeHandles val="exact"/>
        </dgm:presLayoutVars>
      </dgm:prSet>
      <dgm:spPr/>
      <dgm:t>
        <a:bodyPr/>
        <a:lstStyle/>
        <a:p>
          <a:endParaRPr lang="en-US"/>
        </a:p>
      </dgm:t>
    </dgm:pt>
    <dgm:pt modelId="{574DAC7E-4A36-44D2-BD82-B79A1FFC8A56}" type="pres">
      <dgm:prSet presAssocID="{EA38E607-D734-4ED4-8A0B-ECD8FBBBA1E2}" presName="parentText" presStyleLbl="node1" presStyleIdx="0" presStyleCnt="1">
        <dgm:presLayoutVars>
          <dgm:chMax val="0"/>
          <dgm:bulletEnabled val="1"/>
        </dgm:presLayoutVars>
      </dgm:prSet>
      <dgm:spPr/>
      <dgm:t>
        <a:bodyPr/>
        <a:lstStyle/>
        <a:p>
          <a:endParaRPr lang="en-US"/>
        </a:p>
      </dgm:t>
    </dgm:pt>
    <dgm:pt modelId="{82C30C5C-43FC-4B55-8EA3-B8D5D249F6A2}" type="pres">
      <dgm:prSet presAssocID="{EA38E607-D734-4ED4-8A0B-ECD8FBBBA1E2}" presName="childText" presStyleLbl="revTx" presStyleIdx="0" presStyleCnt="1">
        <dgm:presLayoutVars>
          <dgm:bulletEnabled val="1"/>
        </dgm:presLayoutVars>
      </dgm:prSet>
      <dgm:spPr/>
      <dgm:t>
        <a:bodyPr/>
        <a:lstStyle/>
        <a:p>
          <a:endParaRPr lang="en-US"/>
        </a:p>
      </dgm:t>
    </dgm:pt>
  </dgm:ptLst>
  <dgm:cxnLst>
    <dgm:cxn modelId="{FCC4778D-2497-4C6E-B536-71CBCCBF8D54}" srcId="{EA38E607-D734-4ED4-8A0B-ECD8FBBBA1E2}" destId="{BAE4521A-8054-41FE-AA61-6840C93EE66D}" srcOrd="1" destOrd="0" parTransId="{3E529AFB-F912-4CA7-9D25-CD9A5ECDD96B}" sibTransId="{68E6DCDF-B433-40BB-BD65-36700CE4B1E3}"/>
    <dgm:cxn modelId="{3863F767-FFB9-47EC-A110-FCA361BDC9FE}" type="presOf" srcId="{EA38E607-D734-4ED4-8A0B-ECD8FBBBA1E2}" destId="{574DAC7E-4A36-44D2-BD82-B79A1FFC8A56}" srcOrd="0" destOrd="0" presId="urn:microsoft.com/office/officeart/2005/8/layout/vList2"/>
    <dgm:cxn modelId="{D53590CF-C378-436A-9144-4758A48DB5E3}" srcId="{EA38E607-D734-4ED4-8A0B-ECD8FBBBA1E2}" destId="{4275347C-8D23-41C2-AC6E-53BBD9D9A587}" srcOrd="0" destOrd="0" parTransId="{3E56F144-0409-4CE6-A554-18968123FBC5}" sibTransId="{B9B94234-862A-46A7-8251-A66631A002B8}"/>
    <dgm:cxn modelId="{AF4858ED-B465-4469-A535-46017141A192}" type="presOf" srcId="{4275347C-8D23-41C2-AC6E-53BBD9D9A587}" destId="{82C30C5C-43FC-4B55-8EA3-B8D5D249F6A2}" srcOrd="0" destOrd="0" presId="urn:microsoft.com/office/officeart/2005/8/layout/vList2"/>
    <dgm:cxn modelId="{C1141F0C-A879-40EA-BFC3-4397C70EFF0B}" type="presOf" srcId="{222CB2CE-499A-463A-B2B8-6A622F250176}" destId="{6EAD4502-7345-49AE-80D1-3F6BBA04001F}" srcOrd="0" destOrd="0" presId="urn:microsoft.com/office/officeart/2005/8/layout/vList2"/>
    <dgm:cxn modelId="{A0F730A0-524E-45E5-A1B2-2C824FE059A7}" type="presOf" srcId="{BAE4521A-8054-41FE-AA61-6840C93EE66D}" destId="{82C30C5C-43FC-4B55-8EA3-B8D5D249F6A2}" srcOrd="0" destOrd="1" presId="urn:microsoft.com/office/officeart/2005/8/layout/vList2"/>
    <dgm:cxn modelId="{FF7C587B-9AAB-4870-8280-ACFB773FD1F7}" srcId="{222CB2CE-499A-463A-B2B8-6A622F250176}" destId="{EA38E607-D734-4ED4-8A0B-ECD8FBBBA1E2}" srcOrd="0" destOrd="0" parTransId="{D6311C83-E5D4-404A-B47B-2E04DE6211D6}" sibTransId="{9567273F-BDD4-4A02-B941-64E7E0967C13}"/>
    <dgm:cxn modelId="{74C5E133-3FCA-4409-A687-007F430F471A}" type="presParOf" srcId="{6EAD4502-7345-49AE-80D1-3F6BBA04001F}" destId="{574DAC7E-4A36-44D2-BD82-B79A1FFC8A56}" srcOrd="0" destOrd="0" presId="urn:microsoft.com/office/officeart/2005/8/layout/vList2"/>
    <dgm:cxn modelId="{D2C68804-9D0B-48FE-801F-718A35786E64}" type="presParOf" srcId="{6EAD4502-7345-49AE-80D1-3F6BBA04001F}" destId="{82C30C5C-43FC-4B55-8EA3-B8D5D249F6A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4839D0-0BBF-4DFD-B64A-0EFC6257C989}" type="doc">
      <dgm:prSet loTypeId="urn:microsoft.com/office/officeart/2005/8/layout/vList2" loCatId="list" qsTypeId="urn:microsoft.com/office/officeart/2005/8/quickstyle/simple1#14" qsCatId="simple" csTypeId="urn:microsoft.com/office/officeart/2005/8/colors/colorful2" csCatId="colorful" phldr="1"/>
      <dgm:spPr/>
      <dgm:t>
        <a:bodyPr/>
        <a:lstStyle/>
        <a:p>
          <a:endParaRPr lang="en-US"/>
        </a:p>
      </dgm:t>
    </dgm:pt>
    <dgm:pt modelId="{6E1F0C20-B893-4E08-A30B-3349D4A7AC49}">
      <dgm:prSet/>
      <dgm:spPr/>
      <dgm:t>
        <a:bodyPr/>
        <a:lstStyle/>
        <a:p>
          <a:pPr rtl="0"/>
          <a:r>
            <a:rPr lang="en-US" b="0" dirty="0" smtClean="0"/>
            <a:t>Internal data</a:t>
          </a:r>
          <a:endParaRPr lang="en-US" b="0" dirty="0"/>
        </a:p>
      </dgm:t>
    </dgm:pt>
    <dgm:pt modelId="{B5DFBF4C-9FAC-4DDE-BE64-B762BF3CBED5}" type="parTrans" cxnId="{E651EBE6-CC08-444D-97EB-303953EB773F}">
      <dgm:prSet/>
      <dgm:spPr/>
      <dgm:t>
        <a:bodyPr/>
        <a:lstStyle/>
        <a:p>
          <a:endParaRPr lang="en-US"/>
        </a:p>
      </dgm:t>
    </dgm:pt>
    <dgm:pt modelId="{F51970F2-94A2-40F7-AE8F-75EA767C76C0}" type="sibTrans" cxnId="{E651EBE6-CC08-444D-97EB-303953EB773F}">
      <dgm:prSet/>
      <dgm:spPr/>
      <dgm:t>
        <a:bodyPr/>
        <a:lstStyle/>
        <a:p>
          <a:endParaRPr lang="en-US"/>
        </a:p>
      </dgm:t>
    </dgm:pt>
    <dgm:pt modelId="{0249D508-0EE1-49AB-9BD9-EAB9C8312CB6}">
      <dgm:prSet/>
      <dgm:spPr/>
      <dgm:t>
        <a:bodyPr/>
        <a:lstStyle/>
        <a:p>
          <a:pPr rtl="0"/>
          <a:r>
            <a:rPr lang="en-US" b="0" dirty="0" smtClean="0"/>
            <a:t>Marketing intelligence</a:t>
          </a:r>
          <a:endParaRPr lang="en-US" dirty="0"/>
        </a:p>
      </dgm:t>
    </dgm:pt>
    <dgm:pt modelId="{A1585177-9D1E-403C-8D89-E4DFB1F8F0CC}" type="parTrans" cxnId="{46BC1584-9729-41DD-9CCB-9425E912168B}">
      <dgm:prSet/>
      <dgm:spPr/>
      <dgm:t>
        <a:bodyPr/>
        <a:lstStyle/>
        <a:p>
          <a:endParaRPr lang="en-US"/>
        </a:p>
      </dgm:t>
    </dgm:pt>
    <dgm:pt modelId="{8C17F790-E2FE-47F5-8CBB-C4B7530D0C4C}" type="sibTrans" cxnId="{46BC1584-9729-41DD-9CCB-9425E912168B}">
      <dgm:prSet/>
      <dgm:spPr/>
      <dgm:t>
        <a:bodyPr/>
        <a:lstStyle/>
        <a:p>
          <a:endParaRPr lang="en-US"/>
        </a:p>
      </dgm:t>
    </dgm:pt>
    <dgm:pt modelId="{F4ED94EE-A766-426D-A685-E708ED137C8C}">
      <dgm:prSet/>
      <dgm:spPr/>
      <dgm:t>
        <a:bodyPr/>
        <a:lstStyle/>
        <a:p>
          <a:pPr rtl="0"/>
          <a:r>
            <a:rPr lang="en-US" b="0" dirty="0" smtClean="0"/>
            <a:t>Marketing research</a:t>
          </a:r>
          <a:endParaRPr lang="en-US" dirty="0"/>
        </a:p>
      </dgm:t>
    </dgm:pt>
    <dgm:pt modelId="{57E9A437-FC88-4CB5-9F38-35E0A8C7523A}" type="parTrans" cxnId="{DDE7A17A-1DF1-4C22-B6BA-A3642007834B}">
      <dgm:prSet/>
      <dgm:spPr/>
      <dgm:t>
        <a:bodyPr/>
        <a:lstStyle/>
        <a:p>
          <a:endParaRPr lang="en-US"/>
        </a:p>
      </dgm:t>
    </dgm:pt>
    <dgm:pt modelId="{FD7BE32A-177B-4ED2-890C-924420BABC14}" type="sibTrans" cxnId="{DDE7A17A-1DF1-4C22-B6BA-A3642007834B}">
      <dgm:prSet/>
      <dgm:spPr/>
      <dgm:t>
        <a:bodyPr/>
        <a:lstStyle/>
        <a:p>
          <a:endParaRPr lang="en-US"/>
        </a:p>
      </dgm:t>
    </dgm:pt>
    <dgm:pt modelId="{FFB8D1D3-ED23-4DBC-8503-0305F6A2850F}" type="pres">
      <dgm:prSet presAssocID="{E14839D0-0BBF-4DFD-B64A-0EFC6257C989}" presName="linear" presStyleCnt="0">
        <dgm:presLayoutVars>
          <dgm:animLvl val="lvl"/>
          <dgm:resizeHandles val="exact"/>
        </dgm:presLayoutVars>
      </dgm:prSet>
      <dgm:spPr/>
      <dgm:t>
        <a:bodyPr/>
        <a:lstStyle/>
        <a:p>
          <a:endParaRPr lang="en-US"/>
        </a:p>
      </dgm:t>
    </dgm:pt>
    <dgm:pt modelId="{E6C7668A-A0E5-490A-AA73-F5A87C82B03D}" type="pres">
      <dgm:prSet presAssocID="{6E1F0C20-B893-4E08-A30B-3349D4A7AC49}" presName="parentText" presStyleLbl="node1" presStyleIdx="0" presStyleCnt="3" custLinFactNeighborY="-5195">
        <dgm:presLayoutVars>
          <dgm:chMax val="0"/>
          <dgm:bulletEnabled val="1"/>
        </dgm:presLayoutVars>
      </dgm:prSet>
      <dgm:spPr/>
      <dgm:t>
        <a:bodyPr/>
        <a:lstStyle/>
        <a:p>
          <a:endParaRPr lang="en-US"/>
        </a:p>
      </dgm:t>
    </dgm:pt>
    <dgm:pt modelId="{14D036CA-9337-4A83-8761-24C5561F45B0}" type="pres">
      <dgm:prSet presAssocID="{F51970F2-94A2-40F7-AE8F-75EA767C76C0}" presName="spacer" presStyleCnt="0"/>
      <dgm:spPr/>
      <dgm:t>
        <a:bodyPr/>
        <a:lstStyle/>
        <a:p>
          <a:endParaRPr lang="en-US"/>
        </a:p>
      </dgm:t>
    </dgm:pt>
    <dgm:pt modelId="{9E8AAAC0-111B-4605-A4E3-9DD4D238F61A}" type="pres">
      <dgm:prSet presAssocID="{0249D508-0EE1-49AB-9BD9-EAB9C8312CB6}" presName="parentText" presStyleLbl="node1" presStyleIdx="1" presStyleCnt="3">
        <dgm:presLayoutVars>
          <dgm:chMax val="0"/>
          <dgm:bulletEnabled val="1"/>
        </dgm:presLayoutVars>
      </dgm:prSet>
      <dgm:spPr/>
      <dgm:t>
        <a:bodyPr/>
        <a:lstStyle/>
        <a:p>
          <a:endParaRPr lang="en-US"/>
        </a:p>
      </dgm:t>
    </dgm:pt>
    <dgm:pt modelId="{8EEF8A89-B691-4E90-9433-A4C2DE9EE354}" type="pres">
      <dgm:prSet presAssocID="{8C17F790-E2FE-47F5-8CBB-C4B7530D0C4C}" presName="spacer" presStyleCnt="0"/>
      <dgm:spPr/>
      <dgm:t>
        <a:bodyPr/>
        <a:lstStyle/>
        <a:p>
          <a:endParaRPr lang="en-US"/>
        </a:p>
      </dgm:t>
    </dgm:pt>
    <dgm:pt modelId="{34E46003-3E9E-4102-8F8D-0C0F42C021AA}" type="pres">
      <dgm:prSet presAssocID="{F4ED94EE-A766-426D-A685-E708ED137C8C}" presName="parentText" presStyleLbl="node1" presStyleIdx="2" presStyleCnt="3">
        <dgm:presLayoutVars>
          <dgm:chMax val="0"/>
          <dgm:bulletEnabled val="1"/>
        </dgm:presLayoutVars>
      </dgm:prSet>
      <dgm:spPr/>
      <dgm:t>
        <a:bodyPr/>
        <a:lstStyle/>
        <a:p>
          <a:endParaRPr lang="en-US"/>
        </a:p>
      </dgm:t>
    </dgm:pt>
  </dgm:ptLst>
  <dgm:cxnLst>
    <dgm:cxn modelId="{DDE7A17A-1DF1-4C22-B6BA-A3642007834B}" srcId="{E14839D0-0BBF-4DFD-B64A-0EFC6257C989}" destId="{F4ED94EE-A766-426D-A685-E708ED137C8C}" srcOrd="2" destOrd="0" parTransId="{57E9A437-FC88-4CB5-9F38-35E0A8C7523A}" sibTransId="{FD7BE32A-177B-4ED2-890C-924420BABC14}"/>
    <dgm:cxn modelId="{46BC1584-9729-41DD-9CCB-9425E912168B}" srcId="{E14839D0-0BBF-4DFD-B64A-0EFC6257C989}" destId="{0249D508-0EE1-49AB-9BD9-EAB9C8312CB6}" srcOrd="1" destOrd="0" parTransId="{A1585177-9D1E-403C-8D89-E4DFB1F8F0CC}" sibTransId="{8C17F790-E2FE-47F5-8CBB-C4B7530D0C4C}"/>
    <dgm:cxn modelId="{ED9BBA25-2859-4107-84F3-7546030D85C9}" type="presOf" srcId="{6E1F0C20-B893-4E08-A30B-3349D4A7AC49}" destId="{E6C7668A-A0E5-490A-AA73-F5A87C82B03D}" srcOrd="0" destOrd="0" presId="urn:microsoft.com/office/officeart/2005/8/layout/vList2"/>
    <dgm:cxn modelId="{F6B9E89F-6E86-43DC-8067-E1AC7F7CD3D9}" type="presOf" srcId="{F4ED94EE-A766-426D-A685-E708ED137C8C}" destId="{34E46003-3E9E-4102-8F8D-0C0F42C021AA}" srcOrd="0" destOrd="0" presId="urn:microsoft.com/office/officeart/2005/8/layout/vList2"/>
    <dgm:cxn modelId="{F4B107EC-D9F9-4896-A083-68C2820DD999}" type="presOf" srcId="{E14839D0-0BBF-4DFD-B64A-0EFC6257C989}" destId="{FFB8D1D3-ED23-4DBC-8503-0305F6A2850F}" srcOrd="0" destOrd="0" presId="urn:microsoft.com/office/officeart/2005/8/layout/vList2"/>
    <dgm:cxn modelId="{E651EBE6-CC08-444D-97EB-303953EB773F}" srcId="{E14839D0-0BBF-4DFD-B64A-0EFC6257C989}" destId="{6E1F0C20-B893-4E08-A30B-3349D4A7AC49}" srcOrd="0" destOrd="0" parTransId="{B5DFBF4C-9FAC-4DDE-BE64-B762BF3CBED5}" sibTransId="{F51970F2-94A2-40F7-AE8F-75EA767C76C0}"/>
    <dgm:cxn modelId="{A0ABC230-D551-4825-A7BC-5DD2AF90FE5E}" type="presOf" srcId="{0249D508-0EE1-49AB-9BD9-EAB9C8312CB6}" destId="{9E8AAAC0-111B-4605-A4E3-9DD4D238F61A}" srcOrd="0" destOrd="0" presId="urn:microsoft.com/office/officeart/2005/8/layout/vList2"/>
    <dgm:cxn modelId="{E4C3E2F0-D7AA-4B75-8DA5-525F39B10B22}" type="presParOf" srcId="{FFB8D1D3-ED23-4DBC-8503-0305F6A2850F}" destId="{E6C7668A-A0E5-490A-AA73-F5A87C82B03D}" srcOrd="0" destOrd="0" presId="urn:microsoft.com/office/officeart/2005/8/layout/vList2"/>
    <dgm:cxn modelId="{5350CB4A-C2AC-4D38-B7FF-9C2EE3FCB944}" type="presParOf" srcId="{FFB8D1D3-ED23-4DBC-8503-0305F6A2850F}" destId="{14D036CA-9337-4A83-8761-24C5561F45B0}" srcOrd="1" destOrd="0" presId="urn:microsoft.com/office/officeart/2005/8/layout/vList2"/>
    <dgm:cxn modelId="{2E881244-F259-4998-9FBD-2860776B0CF2}" type="presParOf" srcId="{FFB8D1D3-ED23-4DBC-8503-0305F6A2850F}" destId="{9E8AAAC0-111B-4605-A4E3-9DD4D238F61A}" srcOrd="2" destOrd="0" presId="urn:microsoft.com/office/officeart/2005/8/layout/vList2"/>
    <dgm:cxn modelId="{4F112B17-25BF-4CA7-8934-04085E9053A9}" type="presParOf" srcId="{FFB8D1D3-ED23-4DBC-8503-0305F6A2850F}" destId="{8EEF8A89-B691-4E90-9433-A4C2DE9EE354}" srcOrd="3" destOrd="0" presId="urn:microsoft.com/office/officeart/2005/8/layout/vList2"/>
    <dgm:cxn modelId="{0125540E-F57A-4F60-813D-263EA582CA5B}" type="presParOf" srcId="{FFB8D1D3-ED23-4DBC-8503-0305F6A2850F}" destId="{34E46003-3E9E-4102-8F8D-0C0F42C021A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5C09F5-C696-41B6-9E39-214C9E91D7EC}" type="doc">
      <dgm:prSet loTypeId="urn:microsoft.com/office/officeart/2005/8/layout/vList2" loCatId="list" qsTypeId="urn:microsoft.com/office/officeart/2005/8/quickstyle/simple1#15" qsCatId="simple" csTypeId="urn:microsoft.com/office/officeart/2005/8/colors/colorful2" csCatId="colorful"/>
      <dgm:spPr/>
      <dgm:t>
        <a:bodyPr/>
        <a:lstStyle/>
        <a:p>
          <a:endParaRPr lang="en-US"/>
        </a:p>
      </dgm:t>
    </dgm:pt>
    <dgm:pt modelId="{57D76A07-2FEB-406A-862E-5C8F27D513B6}">
      <dgm:prSet custT="1"/>
      <dgm:spPr/>
      <dgm:t>
        <a:bodyPr/>
        <a:lstStyle/>
        <a:p>
          <a:pPr algn="ctr" rtl="0"/>
          <a:r>
            <a:rPr lang="en-US" sz="3600" dirty="0" smtClean="0"/>
            <a:t>Exploratory research </a:t>
          </a:r>
          <a:endParaRPr lang="en-US" sz="3600" dirty="0"/>
        </a:p>
      </dgm:t>
    </dgm:pt>
    <dgm:pt modelId="{D60E3879-C2F7-4C48-9D4C-06750942B353}" type="parTrans" cxnId="{5A07AA92-1BC7-46AC-8EA4-601962294EB5}">
      <dgm:prSet/>
      <dgm:spPr/>
      <dgm:t>
        <a:bodyPr/>
        <a:lstStyle/>
        <a:p>
          <a:pPr algn="ctr"/>
          <a:endParaRPr lang="en-US" sz="1200"/>
        </a:p>
      </dgm:t>
    </dgm:pt>
    <dgm:pt modelId="{58F57750-1FA9-4FEA-B63F-BA525D98F008}" type="sibTrans" cxnId="{5A07AA92-1BC7-46AC-8EA4-601962294EB5}">
      <dgm:prSet/>
      <dgm:spPr/>
      <dgm:t>
        <a:bodyPr/>
        <a:lstStyle/>
        <a:p>
          <a:pPr algn="ctr"/>
          <a:endParaRPr lang="en-US" sz="1200"/>
        </a:p>
      </dgm:t>
    </dgm:pt>
    <dgm:pt modelId="{8FFE4FF3-B8BE-46E9-9899-41AA1E81C3EB}">
      <dgm:prSet custT="1"/>
      <dgm:spPr/>
      <dgm:t>
        <a:bodyPr/>
        <a:lstStyle/>
        <a:p>
          <a:pPr algn="ctr" rtl="0"/>
          <a:r>
            <a:rPr lang="en-US" sz="3600" dirty="0" smtClean="0"/>
            <a:t>Descriptive research</a:t>
          </a:r>
          <a:endParaRPr lang="en-US" sz="3600" dirty="0"/>
        </a:p>
      </dgm:t>
    </dgm:pt>
    <dgm:pt modelId="{0EF881D0-DF66-48ED-A2C8-5D079417D45E}" type="parTrans" cxnId="{06206C98-2D35-4971-AB89-887C44E552DD}">
      <dgm:prSet/>
      <dgm:spPr/>
      <dgm:t>
        <a:bodyPr/>
        <a:lstStyle/>
        <a:p>
          <a:pPr algn="ctr"/>
          <a:endParaRPr lang="en-US" sz="1200"/>
        </a:p>
      </dgm:t>
    </dgm:pt>
    <dgm:pt modelId="{545798EB-7077-49C6-B184-850108F3C068}" type="sibTrans" cxnId="{06206C98-2D35-4971-AB89-887C44E552DD}">
      <dgm:prSet/>
      <dgm:spPr/>
      <dgm:t>
        <a:bodyPr/>
        <a:lstStyle/>
        <a:p>
          <a:pPr algn="ctr"/>
          <a:endParaRPr lang="en-US" sz="1200"/>
        </a:p>
      </dgm:t>
    </dgm:pt>
    <dgm:pt modelId="{C477E289-6513-441F-9E95-4122B3B6CA39}">
      <dgm:prSet custT="1"/>
      <dgm:spPr/>
      <dgm:t>
        <a:bodyPr/>
        <a:lstStyle/>
        <a:p>
          <a:pPr algn="ctr" rtl="0"/>
          <a:r>
            <a:rPr lang="en-US" sz="3600" dirty="0" smtClean="0"/>
            <a:t>Causal research</a:t>
          </a:r>
          <a:endParaRPr lang="en-US" sz="3600" dirty="0"/>
        </a:p>
      </dgm:t>
    </dgm:pt>
    <dgm:pt modelId="{9B856603-06F8-48D3-B054-75230238D0F3}" type="parTrans" cxnId="{7D9700C8-1C3E-41F0-A23A-4D77F05705EA}">
      <dgm:prSet/>
      <dgm:spPr/>
      <dgm:t>
        <a:bodyPr/>
        <a:lstStyle/>
        <a:p>
          <a:pPr algn="ctr"/>
          <a:endParaRPr lang="en-US" sz="1200"/>
        </a:p>
      </dgm:t>
    </dgm:pt>
    <dgm:pt modelId="{DFB191B8-3D87-4F5C-8EA6-F6BF67BE7303}" type="sibTrans" cxnId="{7D9700C8-1C3E-41F0-A23A-4D77F05705EA}">
      <dgm:prSet/>
      <dgm:spPr/>
      <dgm:t>
        <a:bodyPr/>
        <a:lstStyle/>
        <a:p>
          <a:pPr algn="ctr"/>
          <a:endParaRPr lang="en-US" sz="1200"/>
        </a:p>
      </dgm:t>
    </dgm:pt>
    <dgm:pt modelId="{908D5FDB-8766-4381-98C8-063200CFE3E9}" type="pres">
      <dgm:prSet presAssocID="{C35C09F5-C696-41B6-9E39-214C9E91D7EC}" presName="linear" presStyleCnt="0">
        <dgm:presLayoutVars>
          <dgm:animLvl val="lvl"/>
          <dgm:resizeHandles val="exact"/>
        </dgm:presLayoutVars>
      </dgm:prSet>
      <dgm:spPr/>
      <dgm:t>
        <a:bodyPr/>
        <a:lstStyle/>
        <a:p>
          <a:endParaRPr lang="en-US"/>
        </a:p>
      </dgm:t>
    </dgm:pt>
    <dgm:pt modelId="{0B1D7A7F-2E22-4DB0-ACF6-436AE49D1D6F}" type="pres">
      <dgm:prSet presAssocID="{57D76A07-2FEB-406A-862E-5C8F27D513B6}" presName="parentText" presStyleLbl="node1" presStyleIdx="0" presStyleCnt="3">
        <dgm:presLayoutVars>
          <dgm:chMax val="0"/>
          <dgm:bulletEnabled val="1"/>
        </dgm:presLayoutVars>
      </dgm:prSet>
      <dgm:spPr/>
      <dgm:t>
        <a:bodyPr/>
        <a:lstStyle/>
        <a:p>
          <a:endParaRPr lang="en-US"/>
        </a:p>
      </dgm:t>
    </dgm:pt>
    <dgm:pt modelId="{F81D66C6-02AA-445A-9D7E-F63C74021BC6}" type="pres">
      <dgm:prSet presAssocID="{58F57750-1FA9-4FEA-B63F-BA525D98F008}" presName="spacer" presStyleCnt="0"/>
      <dgm:spPr/>
      <dgm:t>
        <a:bodyPr/>
        <a:lstStyle/>
        <a:p>
          <a:endParaRPr lang="en-US"/>
        </a:p>
      </dgm:t>
    </dgm:pt>
    <dgm:pt modelId="{413AA08B-0102-40CE-8211-A29B1E4DEE96}" type="pres">
      <dgm:prSet presAssocID="{8FFE4FF3-B8BE-46E9-9899-41AA1E81C3EB}" presName="parentText" presStyleLbl="node1" presStyleIdx="1" presStyleCnt="3">
        <dgm:presLayoutVars>
          <dgm:chMax val="0"/>
          <dgm:bulletEnabled val="1"/>
        </dgm:presLayoutVars>
      </dgm:prSet>
      <dgm:spPr/>
      <dgm:t>
        <a:bodyPr/>
        <a:lstStyle/>
        <a:p>
          <a:endParaRPr lang="en-US"/>
        </a:p>
      </dgm:t>
    </dgm:pt>
    <dgm:pt modelId="{EA6E2EEE-2F17-46F3-82A0-07DAC955EC1E}" type="pres">
      <dgm:prSet presAssocID="{545798EB-7077-49C6-B184-850108F3C068}" presName="spacer" presStyleCnt="0"/>
      <dgm:spPr/>
      <dgm:t>
        <a:bodyPr/>
        <a:lstStyle/>
        <a:p>
          <a:endParaRPr lang="en-US"/>
        </a:p>
      </dgm:t>
    </dgm:pt>
    <dgm:pt modelId="{DE835E59-45CB-41D7-96F6-189ADA27D1CC}" type="pres">
      <dgm:prSet presAssocID="{C477E289-6513-441F-9E95-4122B3B6CA39}" presName="parentText" presStyleLbl="node1" presStyleIdx="2" presStyleCnt="3">
        <dgm:presLayoutVars>
          <dgm:chMax val="0"/>
          <dgm:bulletEnabled val="1"/>
        </dgm:presLayoutVars>
      </dgm:prSet>
      <dgm:spPr/>
      <dgm:t>
        <a:bodyPr/>
        <a:lstStyle/>
        <a:p>
          <a:endParaRPr lang="en-US"/>
        </a:p>
      </dgm:t>
    </dgm:pt>
  </dgm:ptLst>
  <dgm:cxnLst>
    <dgm:cxn modelId="{6EC44080-8FFE-420C-88F9-78CAB7845528}" type="presOf" srcId="{C35C09F5-C696-41B6-9E39-214C9E91D7EC}" destId="{908D5FDB-8766-4381-98C8-063200CFE3E9}" srcOrd="0" destOrd="0" presId="urn:microsoft.com/office/officeart/2005/8/layout/vList2"/>
    <dgm:cxn modelId="{7D9700C8-1C3E-41F0-A23A-4D77F05705EA}" srcId="{C35C09F5-C696-41B6-9E39-214C9E91D7EC}" destId="{C477E289-6513-441F-9E95-4122B3B6CA39}" srcOrd="2" destOrd="0" parTransId="{9B856603-06F8-48D3-B054-75230238D0F3}" sibTransId="{DFB191B8-3D87-4F5C-8EA6-F6BF67BE7303}"/>
    <dgm:cxn modelId="{06206C98-2D35-4971-AB89-887C44E552DD}" srcId="{C35C09F5-C696-41B6-9E39-214C9E91D7EC}" destId="{8FFE4FF3-B8BE-46E9-9899-41AA1E81C3EB}" srcOrd="1" destOrd="0" parTransId="{0EF881D0-DF66-48ED-A2C8-5D079417D45E}" sibTransId="{545798EB-7077-49C6-B184-850108F3C068}"/>
    <dgm:cxn modelId="{AA9ED0E8-3CA2-4250-9954-FB575CF4D5AE}" type="presOf" srcId="{8FFE4FF3-B8BE-46E9-9899-41AA1E81C3EB}" destId="{413AA08B-0102-40CE-8211-A29B1E4DEE96}" srcOrd="0" destOrd="0" presId="urn:microsoft.com/office/officeart/2005/8/layout/vList2"/>
    <dgm:cxn modelId="{7CA1CB9A-966D-4EAB-87A3-45686504D655}" type="presOf" srcId="{C477E289-6513-441F-9E95-4122B3B6CA39}" destId="{DE835E59-45CB-41D7-96F6-189ADA27D1CC}" srcOrd="0" destOrd="0" presId="urn:microsoft.com/office/officeart/2005/8/layout/vList2"/>
    <dgm:cxn modelId="{89250E32-3572-4507-96AE-87DB9DE7D44E}" type="presOf" srcId="{57D76A07-2FEB-406A-862E-5C8F27D513B6}" destId="{0B1D7A7F-2E22-4DB0-ACF6-436AE49D1D6F}" srcOrd="0" destOrd="0" presId="urn:microsoft.com/office/officeart/2005/8/layout/vList2"/>
    <dgm:cxn modelId="{5A07AA92-1BC7-46AC-8EA4-601962294EB5}" srcId="{C35C09F5-C696-41B6-9E39-214C9E91D7EC}" destId="{57D76A07-2FEB-406A-862E-5C8F27D513B6}" srcOrd="0" destOrd="0" parTransId="{D60E3879-C2F7-4C48-9D4C-06750942B353}" sibTransId="{58F57750-1FA9-4FEA-B63F-BA525D98F008}"/>
    <dgm:cxn modelId="{B35712B2-89F7-4E4F-8EDD-A3EE07ABFA20}" type="presParOf" srcId="{908D5FDB-8766-4381-98C8-063200CFE3E9}" destId="{0B1D7A7F-2E22-4DB0-ACF6-436AE49D1D6F}" srcOrd="0" destOrd="0" presId="urn:microsoft.com/office/officeart/2005/8/layout/vList2"/>
    <dgm:cxn modelId="{3202B6AD-C1E6-4B1D-9A07-0DC652120E76}" type="presParOf" srcId="{908D5FDB-8766-4381-98C8-063200CFE3E9}" destId="{F81D66C6-02AA-445A-9D7E-F63C74021BC6}" srcOrd="1" destOrd="0" presId="urn:microsoft.com/office/officeart/2005/8/layout/vList2"/>
    <dgm:cxn modelId="{5D2AEB8B-B781-47F9-82CE-7D6BFB621646}" type="presParOf" srcId="{908D5FDB-8766-4381-98C8-063200CFE3E9}" destId="{413AA08B-0102-40CE-8211-A29B1E4DEE96}" srcOrd="2" destOrd="0" presId="urn:microsoft.com/office/officeart/2005/8/layout/vList2"/>
    <dgm:cxn modelId="{2D06CDA0-CECB-4D38-A18B-44934ABC95E8}" type="presParOf" srcId="{908D5FDB-8766-4381-98C8-063200CFE3E9}" destId="{EA6E2EEE-2F17-46F3-82A0-07DAC955EC1E}" srcOrd="3" destOrd="0" presId="urn:microsoft.com/office/officeart/2005/8/layout/vList2"/>
    <dgm:cxn modelId="{D47922B0-7B93-47A1-A9D6-C76EB43F6F0D}" type="presParOf" srcId="{908D5FDB-8766-4381-98C8-063200CFE3E9}" destId="{DE835E59-45CB-41D7-96F6-189ADA27D1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28C051-1CA4-42D8-8041-1BC9895D265C}" type="doc">
      <dgm:prSet loTypeId="urn:microsoft.com/office/officeart/2005/8/layout/lProcess1" loCatId="process" qsTypeId="urn:microsoft.com/office/officeart/2005/8/quickstyle/simple1#16" qsCatId="simple" csTypeId="urn:microsoft.com/office/officeart/2005/8/colors/colorful2" csCatId="colorful" phldr="1"/>
      <dgm:spPr/>
      <dgm:t>
        <a:bodyPr/>
        <a:lstStyle/>
        <a:p>
          <a:endParaRPr lang="en-US"/>
        </a:p>
      </dgm:t>
    </dgm:pt>
    <dgm:pt modelId="{A303396C-E4BE-4E6C-8380-987DFA7F2949}">
      <dgm:prSet custT="1"/>
      <dgm:spPr/>
      <dgm:t>
        <a:bodyPr/>
        <a:lstStyle/>
        <a:p>
          <a:pPr rtl="0"/>
          <a:r>
            <a:rPr lang="en-US" sz="2400" b="1" dirty="0" smtClean="0"/>
            <a:t>Management problem</a:t>
          </a:r>
          <a:endParaRPr lang="en-US" sz="2400" b="1" dirty="0"/>
        </a:p>
      </dgm:t>
    </dgm:pt>
    <dgm:pt modelId="{C6A3E594-634B-4875-BD22-11B2821D346B}" type="parTrans" cxnId="{0E508A57-E61A-496C-AB57-8896CD5AD739}">
      <dgm:prSet/>
      <dgm:spPr/>
      <dgm:t>
        <a:bodyPr/>
        <a:lstStyle/>
        <a:p>
          <a:endParaRPr lang="en-US" sz="2000" b="1">
            <a:solidFill>
              <a:schemeClr val="tx1"/>
            </a:solidFill>
          </a:endParaRPr>
        </a:p>
      </dgm:t>
    </dgm:pt>
    <dgm:pt modelId="{8F85F971-064E-436C-8ED9-FABDC38135F0}" type="sibTrans" cxnId="{0E508A57-E61A-496C-AB57-8896CD5AD739}">
      <dgm:prSet/>
      <dgm:spPr/>
      <dgm:t>
        <a:bodyPr/>
        <a:lstStyle/>
        <a:p>
          <a:endParaRPr lang="en-US" sz="2000" b="1">
            <a:solidFill>
              <a:schemeClr val="tx1"/>
            </a:solidFill>
          </a:endParaRPr>
        </a:p>
      </dgm:t>
    </dgm:pt>
    <dgm:pt modelId="{0698F2DB-9836-43F3-9BF7-489FB5D52419}">
      <dgm:prSet custT="1"/>
      <dgm:spPr/>
      <dgm:t>
        <a:bodyPr/>
        <a:lstStyle/>
        <a:p>
          <a:pPr rtl="0"/>
          <a:r>
            <a:rPr lang="en-US" sz="2000" b="1" dirty="0" smtClean="0"/>
            <a:t>Research objectives</a:t>
          </a:r>
          <a:endParaRPr lang="en-US" sz="2000" b="1" dirty="0"/>
        </a:p>
      </dgm:t>
    </dgm:pt>
    <dgm:pt modelId="{25732544-BDD5-4321-BB34-471639DB10AF}" type="parTrans" cxnId="{7CFA1D23-87DB-4424-A34E-7C64BE676F26}">
      <dgm:prSet/>
      <dgm:spPr/>
      <dgm:t>
        <a:bodyPr/>
        <a:lstStyle/>
        <a:p>
          <a:endParaRPr lang="en-US" sz="2000" b="1">
            <a:solidFill>
              <a:schemeClr val="tx1"/>
            </a:solidFill>
          </a:endParaRPr>
        </a:p>
      </dgm:t>
    </dgm:pt>
    <dgm:pt modelId="{C0567AE6-3D21-4279-9A0F-7105C66B2A19}" type="sibTrans" cxnId="{7CFA1D23-87DB-4424-A34E-7C64BE676F26}">
      <dgm:prSet/>
      <dgm:spPr/>
      <dgm:t>
        <a:bodyPr/>
        <a:lstStyle/>
        <a:p>
          <a:endParaRPr lang="en-US" sz="2000" b="1">
            <a:solidFill>
              <a:schemeClr val="tx1"/>
            </a:solidFill>
          </a:endParaRPr>
        </a:p>
      </dgm:t>
    </dgm:pt>
    <dgm:pt modelId="{AD192E59-1228-4B1A-AFC0-B41F7E713EAF}">
      <dgm:prSet custT="1"/>
      <dgm:spPr/>
      <dgm:t>
        <a:bodyPr/>
        <a:lstStyle/>
        <a:p>
          <a:pPr rtl="0"/>
          <a:r>
            <a:rPr lang="en-US" sz="2000" b="1" dirty="0" smtClean="0"/>
            <a:t>Information needed</a:t>
          </a:r>
          <a:endParaRPr lang="en-US" sz="2000" b="1" dirty="0"/>
        </a:p>
      </dgm:t>
    </dgm:pt>
    <dgm:pt modelId="{9C797772-8396-420A-97B0-51F450A98334}" type="parTrans" cxnId="{C6AC0AE2-4187-4BE7-9E6F-4F5C562F8588}">
      <dgm:prSet/>
      <dgm:spPr/>
      <dgm:t>
        <a:bodyPr/>
        <a:lstStyle/>
        <a:p>
          <a:endParaRPr lang="en-US" sz="2000" b="1">
            <a:solidFill>
              <a:schemeClr val="tx1"/>
            </a:solidFill>
          </a:endParaRPr>
        </a:p>
      </dgm:t>
    </dgm:pt>
    <dgm:pt modelId="{A42E33E7-2DEB-43C7-B47E-CE2C66F95E0E}" type="sibTrans" cxnId="{C6AC0AE2-4187-4BE7-9E6F-4F5C562F8588}">
      <dgm:prSet/>
      <dgm:spPr/>
      <dgm:t>
        <a:bodyPr/>
        <a:lstStyle/>
        <a:p>
          <a:endParaRPr lang="en-US" sz="2000" b="1">
            <a:solidFill>
              <a:schemeClr val="tx1"/>
            </a:solidFill>
          </a:endParaRPr>
        </a:p>
      </dgm:t>
    </dgm:pt>
    <dgm:pt modelId="{5DFFBBE5-0DFA-47CA-A3E1-9F3A20C38945}">
      <dgm:prSet custT="1"/>
      <dgm:spPr/>
      <dgm:t>
        <a:bodyPr/>
        <a:lstStyle/>
        <a:p>
          <a:pPr rtl="0"/>
          <a:r>
            <a:rPr lang="en-US" sz="2000" b="1" dirty="0" smtClean="0"/>
            <a:t>How the results will help management decisions</a:t>
          </a:r>
          <a:endParaRPr lang="en-US" sz="2000" b="1" dirty="0"/>
        </a:p>
      </dgm:t>
    </dgm:pt>
    <dgm:pt modelId="{1B5FB168-78C5-4D16-AA5E-2FB1748985CA}" type="parTrans" cxnId="{F82E9D36-78DF-42BF-94B7-A5F5D91F8347}">
      <dgm:prSet/>
      <dgm:spPr/>
      <dgm:t>
        <a:bodyPr/>
        <a:lstStyle/>
        <a:p>
          <a:endParaRPr lang="en-US" sz="2000" b="1">
            <a:solidFill>
              <a:schemeClr val="tx1"/>
            </a:solidFill>
          </a:endParaRPr>
        </a:p>
      </dgm:t>
    </dgm:pt>
    <dgm:pt modelId="{1716ED36-E8AD-4A61-A7F9-784DFD729FEE}" type="sibTrans" cxnId="{F82E9D36-78DF-42BF-94B7-A5F5D91F8347}">
      <dgm:prSet/>
      <dgm:spPr/>
      <dgm:t>
        <a:bodyPr/>
        <a:lstStyle/>
        <a:p>
          <a:endParaRPr lang="en-US" sz="2000" b="1">
            <a:solidFill>
              <a:schemeClr val="tx1"/>
            </a:solidFill>
          </a:endParaRPr>
        </a:p>
      </dgm:t>
    </dgm:pt>
    <dgm:pt modelId="{1AF9BA38-BC23-46FD-8812-1E423821CC9E}">
      <dgm:prSet custT="1"/>
      <dgm:spPr/>
      <dgm:t>
        <a:bodyPr/>
        <a:lstStyle/>
        <a:p>
          <a:pPr rtl="0"/>
          <a:r>
            <a:rPr lang="en-US" sz="2000" b="1" dirty="0" smtClean="0"/>
            <a:t>Budget</a:t>
          </a:r>
          <a:endParaRPr lang="en-US" sz="2000" b="1" dirty="0"/>
        </a:p>
      </dgm:t>
    </dgm:pt>
    <dgm:pt modelId="{D72182F4-DE69-4B4B-9E18-801ECC6F492E}" type="parTrans" cxnId="{9442ECD7-B664-4BC6-9580-3217D17100C6}">
      <dgm:prSet/>
      <dgm:spPr/>
      <dgm:t>
        <a:bodyPr/>
        <a:lstStyle/>
        <a:p>
          <a:endParaRPr lang="en-US" sz="2000" b="1">
            <a:solidFill>
              <a:schemeClr val="tx1"/>
            </a:solidFill>
          </a:endParaRPr>
        </a:p>
      </dgm:t>
    </dgm:pt>
    <dgm:pt modelId="{50A81437-2D44-48E5-8A21-FC3495B55C61}" type="sibTrans" cxnId="{9442ECD7-B664-4BC6-9580-3217D17100C6}">
      <dgm:prSet/>
      <dgm:spPr/>
      <dgm:t>
        <a:bodyPr/>
        <a:lstStyle/>
        <a:p>
          <a:endParaRPr lang="en-US" sz="2000" b="1">
            <a:solidFill>
              <a:schemeClr val="tx1"/>
            </a:solidFill>
          </a:endParaRPr>
        </a:p>
      </dgm:t>
    </dgm:pt>
    <dgm:pt modelId="{23D8637D-77EE-4458-B7E8-BE03726B2A4C}" type="pres">
      <dgm:prSet presAssocID="{DA28C051-1CA4-42D8-8041-1BC9895D265C}" presName="Name0" presStyleCnt="0">
        <dgm:presLayoutVars>
          <dgm:dir/>
          <dgm:animLvl val="lvl"/>
          <dgm:resizeHandles val="exact"/>
        </dgm:presLayoutVars>
      </dgm:prSet>
      <dgm:spPr/>
      <dgm:t>
        <a:bodyPr/>
        <a:lstStyle/>
        <a:p>
          <a:endParaRPr lang="en-US"/>
        </a:p>
      </dgm:t>
    </dgm:pt>
    <dgm:pt modelId="{C642B0CD-2BA5-40BB-B764-06ED9A9949F7}" type="pres">
      <dgm:prSet presAssocID="{A303396C-E4BE-4E6C-8380-987DFA7F2949}" presName="vertFlow" presStyleCnt="0"/>
      <dgm:spPr/>
      <dgm:t>
        <a:bodyPr/>
        <a:lstStyle/>
        <a:p>
          <a:endParaRPr lang="en-US"/>
        </a:p>
      </dgm:t>
    </dgm:pt>
    <dgm:pt modelId="{47C6C281-4A6B-4F92-B817-A2A8259F5015}" type="pres">
      <dgm:prSet presAssocID="{A303396C-E4BE-4E6C-8380-987DFA7F2949}" presName="header" presStyleLbl="node1" presStyleIdx="0" presStyleCnt="1" custScaleX="126316"/>
      <dgm:spPr/>
      <dgm:t>
        <a:bodyPr/>
        <a:lstStyle/>
        <a:p>
          <a:endParaRPr lang="en-US"/>
        </a:p>
      </dgm:t>
    </dgm:pt>
    <dgm:pt modelId="{0AC511D7-A7D1-470F-81D2-D5B4AD04D0E6}" type="pres">
      <dgm:prSet presAssocID="{25732544-BDD5-4321-BB34-471639DB10AF}" presName="parTrans" presStyleLbl="sibTrans2D1" presStyleIdx="0" presStyleCnt="4"/>
      <dgm:spPr/>
      <dgm:t>
        <a:bodyPr/>
        <a:lstStyle/>
        <a:p>
          <a:endParaRPr lang="en-US"/>
        </a:p>
      </dgm:t>
    </dgm:pt>
    <dgm:pt modelId="{2413172C-D275-43CD-99DF-77C67121E0BC}" type="pres">
      <dgm:prSet presAssocID="{0698F2DB-9836-43F3-9BF7-489FB5D52419}" presName="child" presStyleLbl="alignAccFollowNode1" presStyleIdx="0" presStyleCnt="4" custScaleX="131930">
        <dgm:presLayoutVars>
          <dgm:chMax val="0"/>
          <dgm:bulletEnabled val="1"/>
        </dgm:presLayoutVars>
      </dgm:prSet>
      <dgm:spPr/>
      <dgm:t>
        <a:bodyPr/>
        <a:lstStyle/>
        <a:p>
          <a:endParaRPr lang="en-US"/>
        </a:p>
      </dgm:t>
    </dgm:pt>
    <dgm:pt modelId="{4F4119F2-37F2-42FF-901E-34BF90BC9EED}" type="pres">
      <dgm:prSet presAssocID="{C0567AE6-3D21-4279-9A0F-7105C66B2A19}" presName="sibTrans" presStyleLbl="sibTrans2D1" presStyleIdx="1" presStyleCnt="4"/>
      <dgm:spPr/>
      <dgm:t>
        <a:bodyPr/>
        <a:lstStyle/>
        <a:p>
          <a:endParaRPr lang="en-US"/>
        </a:p>
      </dgm:t>
    </dgm:pt>
    <dgm:pt modelId="{F84682FC-3EC6-48FF-A03B-2405FD08CF42}" type="pres">
      <dgm:prSet presAssocID="{AD192E59-1228-4B1A-AFC0-B41F7E713EAF}" presName="child" presStyleLbl="alignAccFollowNode1" presStyleIdx="1" presStyleCnt="4" custScaleX="131930">
        <dgm:presLayoutVars>
          <dgm:chMax val="0"/>
          <dgm:bulletEnabled val="1"/>
        </dgm:presLayoutVars>
      </dgm:prSet>
      <dgm:spPr/>
      <dgm:t>
        <a:bodyPr/>
        <a:lstStyle/>
        <a:p>
          <a:endParaRPr lang="en-US"/>
        </a:p>
      </dgm:t>
    </dgm:pt>
    <dgm:pt modelId="{A45CB79E-F6CD-4104-A4B1-97CC4BC9F963}" type="pres">
      <dgm:prSet presAssocID="{A42E33E7-2DEB-43C7-B47E-CE2C66F95E0E}" presName="sibTrans" presStyleLbl="sibTrans2D1" presStyleIdx="2" presStyleCnt="4"/>
      <dgm:spPr/>
      <dgm:t>
        <a:bodyPr/>
        <a:lstStyle/>
        <a:p>
          <a:endParaRPr lang="en-US"/>
        </a:p>
      </dgm:t>
    </dgm:pt>
    <dgm:pt modelId="{3E9367F4-6E03-4807-9F13-DE357737FB8F}" type="pres">
      <dgm:prSet presAssocID="{5DFFBBE5-0DFA-47CA-A3E1-9F3A20C38945}" presName="child" presStyleLbl="alignAccFollowNode1" presStyleIdx="2" presStyleCnt="4" custScaleX="131930">
        <dgm:presLayoutVars>
          <dgm:chMax val="0"/>
          <dgm:bulletEnabled val="1"/>
        </dgm:presLayoutVars>
      </dgm:prSet>
      <dgm:spPr/>
      <dgm:t>
        <a:bodyPr/>
        <a:lstStyle/>
        <a:p>
          <a:endParaRPr lang="en-US"/>
        </a:p>
      </dgm:t>
    </dgm:pt>
    <dgm:pt modelId="{8F283F2C-FFA8-44C1-9E44-3AC140C684AE}" type="pres">
      <dgm:prSet presAssocID="{1716ED36-E8AD-4A61-A7F9-784DFD729FEE}" presName="sibTrans" presStyleLbl="sibTrans2D1" presStyleIdx="3" presStyleCnt="4"/>
      <dgm:spPr/>
      <dgm:t>
        <a:bodyPr/>
        <a:lstStyle/>
        <a:p>
          <a:endParaRPr lang="en-US"/>
        </a:p>
      </dgm:t>
    </dgm:pt>
    <dgm:pt modelId="{34371F31-99A7-4BF5-996A-781524138702}" type="pres">
      <dgm:prSet presAssocID="{1AF9BA38-BC23-46FD-8812-1E423821CC9E}" presName="child" presStyleLbl="alignAccFollowNode1" presStyleIdx="3" presStyleCnt="4" custScaleX="131930">
        <dgm:presLayoutVars>
          <dgm:chMax val="0"/>
          <dgm:bulletEnabled val="1"/>
        </dgm:presLayoutVars>
      </dgm:prSet>
      <dgm:spPr/>
      <dgm:t>
        <a:bodyPr/>
        <a:lstStyle/>
        <a:p>
          <a:endParaRPr lang="en-US"/>
        </a:p>
      </dgm:t>
    </dgm:pt>
  </dgm:ptLst>
  <dgm:cxnLst>
    <dgm:cxn modelId="{C6AC0AE2-4187-4BE7-9E6F-4F5C562F8588}" srcId="{A303396C-E4BE-4E6C-8380-987DFA7F2949}" destId="{AD192E59-1228-4B1A-AFC0-B41F7E713EAF}" srcOrd="1" destOrd="0" parTransId="{9C797772-8396-420A-97B0-51F450A98334}" sibTransId="{A42E33E7-2DEB-43C7-B47E-CE2C66F95E0E}"/>
    <dgm:cxn modelId="{F8378B93-19E2-46DB-91F9-DABFAE2E404A}" type="presOf" srcId="{DA28C051-1CA4-42D8-8041-1BC9895D265C}" destId="{23D8637D-77EE-4458-B7E8-BE03726B2A4C}" srcOrd="0" destOrd="0" presId="urn:microsoft.com/office/officeart/2005/8/layout/lProcess1"/>
    <dgm:cxn modelId="{9442ECD7-B664-4BC6-9580-3217D17100C6}" srcId="{A303396C-E4BE-4E6C-8380-987DFA7F2949}" destId="{1AF9BA38-BC23-46FD-8812-1E423821CC9E}" srcOrd="3" destOrd="0" parTransId="{D72182F4-DE69-4B4B-9E18-801ECC6F492E}" sibTransId="{50A81437-2D44-48E5-8A21-FC3495B55C61}"/>
    <dgm:cxn modelId="{599069A5-735F-4F57-BF66-93D7E0D4F761}" type="presOf" srcId="{25732544-BDD5-4321-BB34-471639DB10AF}" destId="{0AC511D7-A7D1-470F-81D2-D5B4AD04D0E6}" srcOrd="0" destOrd="0" presId="urn:microsoft.com/office/officeart/2005/8/layout/lProcess1"/>
    <dgm:cxn modelId="{C98D0BE3-F191-45E9-9CF2-1A59AA392130}" type="presOf" srcId="{1AF9BA38-BC23-46FD-8812-1E423821CC9E}" destId="{34371F31-99A7-4BF5-996A-781524138702}" srcOrd="0" destOrd="0" presId="urn:microsoft.com/office/officeart/2005/8/layout/lProcess1"/>
    <dgm:cxn modelId="{7CFA1D23-87DB-4424-A34E-7C64BE676F26}" srcId="{A303396C-E4BE-4E6C-8380-987DFA7F2949}" destId="{0698F2DB-9836-43F3-9BF7-489FB5D52419}" srcOrd="0" destOrd="0" parTransId="{25732544-BDD5-4321-BB34-471639DB10AF}" sibTransId="{C0567AE6-3D21-4279-9A0F-7105C66B2A19}"/>
    <dgm:cxn modelId="{1D5F759A-9CEA-4B29-A891-D4186F330F66}" type="presOf" srcId="{5DFFBBE5-0DFA-47CA-A3E1-9F3A20C38945}" destId="{3E9367F4-6E03-4807-9F13-DE357737FB8F}" srcOrd="0" destOrd="0" presId="urn:microsoft.com/office/officeart/2005/8/layout/lProcess1"/>
    <dgm:cxn modelId="{BE4C843B-346C-4AE9-A9FC-C1E5AD5C8D52}" type="presOf" srcId="{A42E33E7-2DEB-43C7-B47E-CE2C66F95E0E}" destId="{A45CB79E-F6CD-4104-A4B1-97CC4BC9F963}" srcOrd="0" destOrd="0" presId="urn:microsoft.com/office/officeart/2005/8/layout/lProcess1"/>
    <dgm:cxn modelId="{F82E9D36-78DF-42BF-94B7-A5F5D91F8347}" srcId="{A303396C-E4BE-4E6C-8380-987DFA7F2949}" destId="{5DFFBBE5-0DFA-47CA-A3E1-9F3A20C38945}" srcOrd="2" destOrd="0" parTransId="{1B5FB168-78C5-4D16-AA5E-2FB1748985CA}" sibTransId="{1716ED36-E8AD-4A61-A7F9-784DFD729FEE}"/>
    <dgm:cxn modelId="{67AF9465-F32D-41B4-9BAA-CD38678C7128}" type="presOf" srcId="{AD192E59-1228-4B1A-AFC0-B41F7E713EAF}" destId="{F84682FC-3EC6-48FF-A03B-2405FD08CF42}" srcOrd="0" destOrd="0" presId="urn:microsoft.com/office/officeart/2005/8/layout/lProcess1"/>
    <dgm:cxn modelId="{E28ABDAE-2220-4EBB-AF5D-542487EA4BA5}" type="presOf" srcId="{C0567AE6-3D21-4279-9A0F-7105C66B2A19}" destId="{4F4119F2-37F2-42FF-901E-34BF90BC9EED}" srcOrd="0" destOrd="0" presId="urn:microsoft.com/office/officeart/2005/8/layout/lProcess1"/>
    <dgm:cxn modelId="{F2264457-2FF8-4D5A-95AF-2C9B9892AE11}" type="presOf" srcId="{0698F2DB-9836-43F3-9BF7-489FB5D52419}" destId="{2413172C-D275-43CD-99DF-77C67121E0BC}" srcOrd="0" destOrd="0" presId="urn:microsoft.com/office/officeart/2005/8/layout/lProcess1"/>
    <dgm:cxn modelId="{2A2B0309-534F-4B96-A9D4-1B5982919200}" type="presOf" srcId="{A303396C-E4BE-4E6C-8380-987DFA7F2949}" destId="{47C6C281-4A6B-4F92-B817-A2A8259F5015}" srcOrd="0" destOrd="0" presId="urn:microsoft.com/office/officeart/2005/8/layout/lProcess1"/>
    <dgm:cxn modelId="{0E508A57-E61A-496C-AB57-8896CD5AD739}" srcId="{DA28C051-1CA4-42D8-8041-1BC9895D265C}" destId="{A303396C-E4BE-4E6C-8380-987DFA7F2949}" srcOrd="0" destOrd="0" parTransId="{C6A3E594-634B-4875-BD22-11B2821D346B}" sibTransId="{8F85F971-064E-436C-8ED9-FABDC38135F0}"/>
    <dgm:cxn modelId="{14599A72-3F8E-4849-A0E8-04E7F310BD83}" type="presOf" srcId="{1716ED36-E8AD-4A61-A7F9-784DFD729FEE}" destId="{8F283F2C-FFA8-44C1-9E44-3AC140C684AE}" srcOrd="0" destOrd="0" presId="urn:microsoft.com/office/officeart/2005/8/layout/lProcess1"/>
    <dgm:cxn modelId="{57CB7EF3-5506-4D92-A005-58EDE02A3560}" type="presParOf" srcId="{23D8637D-77EE-4458-B7E8-BE03726B2A4C}" destId="{C642B0CD-2BA5-40BB-B764-06ED9A9949F7}" srcOrd="0" destOrd="0" presId="urn:microsoft.com/office/officeart/2005/8/layout/lProcess1"/>
    <dgm:cxn modelId="{11E50939-B38D-4AD3-A9BE-D232DFFC4EA9}" type="presParOf" srcId="{C642B0CD-2BA5-40BB-B764-06ED9A9949F7}" destId="{47C6C281-4A6B-4F92-B817-A2A8259F5015}" srcOrd="0" destOrd="0" presId="urn:microsoft.com/office/officeart/2005/8/layout/lProcess1"/>
    <dgm:cxn modelId="{A16A1417-1784-4AF8-A6BB-CF10F9B1CE6D}" type="presParOf" srcId="{C642B0CD-2BA5-40BB-B764-06ED9A9949F7}" destId="{0AC511D7-A7D1-470F-81D2-D5B4AD04D0E6}" srcOrd="1" destOrd="0" presId="urn:microsoft.com/office/officeart/2005/8/layout/lProcess1"/>
    <dgm:cxn modelId="{02FD2065-F5CD-4B15-9A84-B48CFA14CBDA}" type="presParOf" srcId="{C642B0CD-2BA5-40BB-B764-06ED9A9949F7}" destId="{2413172C-D275-43CD-99DF-77C67121E0BC}" srcOrd="2" destOrd="0" presId="urn:microsoft.com/office/officeart/2005/8/layout/lProcess1"/>
    <dgm:cxn modelId="{939A9C7C-BB0A-4186-A1D4-FA5A9F633ABD}" type="presParOf" srcId="{C642B0CD-2BA5-40BB-B764-06ED9A9949F7}" destId="{4F4119F2-37F2-42FF-901E-34BF90BC9EED}" srcOrd="3" destOrd="0" presId="urn:microsoft.com/office/officeart/2005/8/layout/lProcess1"/>
    <dgm:cxn modelId="{1A3C9FB9-9DC5-425A-A9CB-0B6BD02E857F}" type="presParOf" srcId="{C642B0CD-2BA5-40BB-B764-06ED9A9949F7}" destId="{F84682FC-3EC6-48FF-A03B-2405FD08CF42}" srcOrd="4" destOrd="0" presId="urn:microsoft.com/office/officeart/2005/8/layout/lProcess1"/>
    <dgm:cxn modelId="{DC3E5575-6204-404D-87DF-9415FB83FC42}" type="presParOf" srcId="{C642B0CD-2BA5-40BB-B764-06ED9A9949F7}" destId="{A45CB79E-F6CD-4104-A4B1-97CC4BC9F963}" srcOrd="5" destOrd="0" presId="urn:microsoft.com/office/officeart/2005/8/layout/lProcess1"/>
    <dgm:cxn modelId="{53737628-DBE6-447F-AAC3-33910124A301}" type="presParOf" srcId="{C642B0CD-2BA5-40BB-B764-06ED9A9949F7}" destId="{3E9367F4-6E03-4807-9F13-DE357737FB8F}" srcOrd="6" destOrd="0" presId="urn:microsoft.com/office/officeart/2005/8/layout/lProcess1"/>
    <dgm:cxn modelId="{E33657E1-D1D4-404D-82B3-A3CA314079D3}" type="presParOf" srcId="{C642B0CD-2BA5-40BB-B764-06ED9A9949F7}" destId="{8F283F2C-FFA8-44C1-9E44-3AC140C684AE}" srcOrd="7" destOrd="0" presId="urn:microsoft.com/office/officeart/2005/8/layout/lProcess1"/>
    <dgm:cxn modelId="{76E2993D-6FC2-4E90-BFC4-22517B1FAA84}" type="presParOf" srcId="{C642B0CD-2BA5-40BB-B764-06ED9A9949F7}" destId="{34371F31-99A7-4BF5-996A-781524138702}"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3D9D10-FA2F-46A8-B751-FB7C0A8B1CBE}" type="doc">
      <dgm:prSet loTypeId="urn:microsoft.com/office/officeart/2005/8/layout/hierarchy3" loCatId="list" qsTypeId="urn:microsoft.com/office/officeart/2005/8/quickstyle/simple1#17" qsCatId="simple" csTypeId="urn:microsoft.com/office/officeart/2005/8/colors/colorful2" csCatId="colorful" phldr="1"/>
      <dgm:spPr/>
      <dgm:t>
        <a:bodyPr/>
        <a:lstStyle/>
        <a:p>
          <a:endParaRPr lang="en-US"/>
        </a:p>
      </dgm:t>
    </dgm:pt>
    <dgm:pt modelId="{F5F9C39E-1CCE-49A6-8C4F-0F24F87D7644}">
      <dgm:prSet phldrT="[Text]" custT="1"/>
      <dgm:spPr/>
      <dgm:t>
        <a:bodyPr/>
        <a:lstStyle/>
        <a:p>
          <a:r>
            <a:rPr lang="en-US" sz="2800" dirty="0" smtClean="0"/>
            <a:t>Advantages</a:t>
          </a:r>
          <a:endParaRPr lang="en-US" sz="2800" dirty="0"/>
        </a:p>
      </dgm:t>
    </dgm:pt>
    <dgm:pt modelId="{1B755C20-1061-4B16-B361-1016DA54EF40}" type="parTrans" cxnId="{D79811F4-DE6A-4992-A593-33E80496C147}">
      <dgm:prSet/>
      <dgm:spPr/>
      <dgm:t>
        <a:bodyPr/>
        <a:lstStyle/>
        <a:p>
          <a:endParaRPr lang="en-US" sz="2800"/>
        </a:p>
      </dgm:t>
    </dgm:pt>
    <dgm:pt modelId="{5A70E25E-3090-4DBD-B533-78731D94823C}" type="sibTrans" cxnId="{D79811F4-DE6A-4992-A593-33E80496C147}">
      <dgm:prSet/>
      <dgm:spPr/>
      <dgm:t>
        <a:bodyPr/>
        <a:lstStyle/>
        <a:p>
          <a:endParaRPr lang="en-US" sz="2800"/>
        </a:p>
      </dgm:t>
    </dgm:pt>
    <dgm:pt modelId="{0D0E8EAB-DAC0-4BD0-A145-0E0D4E9E8D39}">
      <dgm:prSet phldrT="[Text]" custT="1"/>
      <dgm:spPr/>
      <dgm:t>
        <a:bodyPr/>
        <a:lstStyle/>
        <a:p>
          <a:r>
            <a:rPr lang="en-US" sz="2800" dirty="0" smtClean="0"/>
            <a:t>Disadvantages</a:t>
          </a:r>
          <a:endParaRPr lang="en-US" sz="2800" dirty="0"/>
        </a:p>
      </dgm:t>
    </dgm:pt>
    <dgm:pt modelId="{B15DD498-E111-4159-924C-149959B28D02}" type="parTrans" cxnId="{7FA23257-8377-47C1-B2A8-22AFCB8A7295}">
      <dgm:prSet/>
      <dgm:spPr/>
      <dgm:t>
        <a:bodyPr/>
        <a:lstStyle/>
        <a:p>
          <a:endParaRPr lang="en-US" sz="2800"/>
        </a:p>
      </dgm:t>
    </dgm:pt>
    <dgm:pt modelId="{1C4CA4BC-FF38-49A9-A0C8-C2141C5B926E}" type="sibTrans" cxnId="{7FA23257-8377-47C1-B2A8-22AFCB8A7295}">
      <dgm:prSet/>
      <dgm:spPr/>
      <dgm:t>
        <a:bodyPr/>
        <a:lstStyle/>
        <a:p>
          <a:endParaRPr lang="en-US" sz="2800"/>
        </a:p>
      </dgm:t>
    </dgm:pt>
    <dgm:pt modelId="{83422E03-19EC-454D-944E-C55ED124E75F}">
      <dgm:prSet phldrT="[Text]" custT="1"/>
      <dgm:spPr/>
      <dgm:t>
        <a:bodyPr/>
        <a:lstStyle/>
        <a:p>
          <a:r>
            <a:rPr lang="en-US" sz="2400" dirty="0" smtClean="0"/>
            <a:t>Current</a:t>
          </a:r>
          <a:endParaRPr lang="en-US" sz="2400" dirty="0"/>
        </a:p>
      </dgm:t>
    </dgm:pt>
    <dgm:pt modelId="{30B402F2-F3B1-4DFF-A558-FD2329872E03}" type="parTrans" cxnId="{13E350C3-919B-44FE-94E3-534DC8CD997E}">
      <dgm:prSet/>
      <dgm:spPr/>
      <dgm:t>
        <a:bodyPr/>
        <a:lstStyle/>
        <a:p>
          <a:endParaRPr lang="en-US" sz="2800"/>
        </a:p>
      </dgm:t>
    </dgm:pt>
    <dgm:pt modelId="{4EE61AC7-E517-458F-8B52-184B58E14D8F}" type="sibTrans" cxnId="{13E350C3-919B-44FE-94E3-534DC8CD997E}">
      <dgm:prSet/>
      <dgm:spPr/>
      <dgm:t>
        <a:bodyPr/>
        <a:lstStyle/>
        <a:p>
          <a:endParaRPr lang="en-US" sz="2800"/>
        </a:p>
      </dgm:t>
    </dgm:pt>
    <dgm:pt modelId="{46F15DA9-59F0-4A63-ADCC-20EE88F402A1}">
      <dgm:prSet phldrT="[Text]" custT="1"/>
      <dgm:spPr/>
      <dgm:t>
        <a:bodyPr/>
        <a:lstStyle/>
        <a:p>
          <a:r>
            <a:rPr lang="en-US" sz="2400" dirty="0" smtClean="0"/>
            <a:t>Relevant</a:t>
          </a:r>
        </a:p>
      </dgm:t>
    </dgm:pt>
    <dgm:pt modelId="{C0C2A7B9-5027-4FB1-877F-1E077395666C}" type="parTrans" cxnId="{47384E51-3BBC-4DFA-84A8-44F0DAEF9A3C}">
      <dgm:prSet/>
      <dgm:spPr/>
      <dgm:t>
        <a:bodyPr/>
        <a:lstStyle/>
        <a:p>
          <a:endParaRPr lang="en-US" sz="2800"/>
        </a:p>
      </dgm:t>
    </dgm:pt>
    <dgm:pt modelId="{9E8DE006-2EB9-40CE-B658-6934D959E50C}" type="sibTrans" cxnId="{47384E51-3BBC-4DFA-84A8-44F0DAEF9A3C}">
      <dgm:prSet/>
      <dgm:spPr/>
      <dgm:t>
        <a:bodyPr/>
        <a:lstStyle/>
        <a:p>
          <a:endParaRPr lang="en-US" sz="2800"/>
        </a:p>
      </dgm:t>
    </dgm:pt>
    <dgm:pt modelId="{E0B69370-F55F-4782-A5A9-2F6B9EA5EABA}">
      <dgm:prSet custT="1"/>
      <dgm:spPr/>
      <dgm:t>
        <a:bodyPr/>
        <a:lstStyle/>
        <a:p>
          <a:pPr rtl="0"/>
          <a:r>
            <a:rPr lang="en-US" sz="2400" dirty="0" smtClean="0"/>
            <a:t>Speed</a:t>
          </a:r>
          <a:endParaRPr lang="en-US" sz="2400" dirty="0"/>
        </a:p>
      </dgm:t>
    </dgm:pt>
    <dgm:pt modelId="{EE039262-1C20-4DF4-B021-D940B2BF03E5}" type="parTrans" cxnId="{3BB1096A-8271-4BE9-AB3A-6CD2F868A459}">
      <dgm:prSet/>
      <dgm:spPr/>
      <dgm:t>
        <a:bodyPr/>
        <a:lstStyle/>
        <a:p>
          <a:endParaRPr lang="en-US" sz="2800"/>
        </a:p>
      </dgm:t>
    </dgm:pt>
    <dgm:pt modelId="{1BBBA7B3-800A-43B9-97A9-0F2821976949}" type="sibTrans" cxnId="{3BB1096A-8271-4BE9-AB3A-6CD2F868A459}">
      <dgm:prSet/>
      <dgm:spPr/>
      <dgm:t>
        <a:bodyPr/>
        <a:lstStyle/>
        <a:p>
          <a:endParaRPr lang="en-US" sz="2800"/>
        </a:p>
      </dgm:t>
    </dgm:pt>
    <dgm:pt modelId="{8B611D7A-B7A8-45BD-AD47-938544A1B219}">
      <dgm:prSet custT="1"/>
      <dgm:spPr/>
      <dgm:t>
        <a:bodyPr/>
        <a:lstStyle/>
        <a:p>
          <a:pPr rtl="0"/>
          <a:r>
            <a:rPr lang="en-US" sz="2400" dirty="0" smtClean="0"/>
            <a:t>Cost</a:t>
          </a:r>
          <a:endParaRPr lang="en-US" sz="2400" dirty="0"/>
        </a:p>
      </dgm:t>
    </dgm:pt>
    <dgm:pt modelId="{2F3143E7-8849-45A4-BE41-25B5F187C87E}" type="parTrans" cxnId="{2D3F36CA-3B59-4D39-8D62-19CC6B25342E}">
      <dgm:prSet/>
      <dgm:spPr/>
      <dgm:t>
        <a:bodyPr/>
        <a:lstStyle/>
        <a:p>
          <a:endParaRPr lang="en-US" sz="2800"/>
        </a:p>
      </dgm:t>
    </dgm:pt>
    <dgm:pt modelId="{46F43BDE-91D9-495E-AFC7-F81556A91C16}" type="sibTrans" cxnId="{2D3F36CA-3B59-4D39-8D62-19CC6B25342E}">
      <dgm:prSet/>
      <dgm:spPr/>
      <dgm:t>
        <a:bodyPr/>
        <a:lstStyle/>
        <a:p>
          <a:endParaRPr lang="en-US" sz="2800"/>
        </a:p>
      </dgm:t>
    </dgm:pt>
    <dgm:pt modelId="{DD679760-B761-4B75-9E7D-97B98DD667EB}">
      <dgm:prSet custT="1"/>
      <dgm:spPr/>
      <dgm:t>
        <a:bodyPr/>
        <a:lstStyle/>
        <a:p>
          <a:pPr rtl="0"/>
          <a:r>
            <a:rPr lang="en-US" sz="2400" dirty="0" smtClean="0"/>
            <a:t>Could not get data otherwise</a:t>
          </a:r>
          <a:endParaRPr lang="en-US" sz="2400" dirty="0"/>
        </a:p>
      </dgm:t>
    </dgm:pt>
    <dgm:pt modelId="{70B67FB1-2D32-4756-84D5-9723120BC307}" type="parTrans" cxnId="{6439291F-471D-4F4D-BC45-31A53EAD980F}">
      <dgm:prSet/>
      <dgm:spPr/>
      <dgm:t>
        <a:bodyPr/>
        <a:lstStyle/>
        <a:p>
          <a:endParaRPr lang="en-US" sz="2800"/>
        </a:p>
      </dgm:t>
    </dgm:pt>
    <dgm:pt modelId="{CBC5EB53-5476-4745-803B-CC9E56023CF7}" type="sibTrans" cxnId="{6439291F-471D-4F4D-BC45-31A53EAD980F}">
      <dgm:prSet/>
      <dgm:spPr/>
      <dgm:t>
        <a:bodyPr/>
        <a:lstStyle/>
        <a:p>
          <a:endParaRPr lang="en-US" sz="2800"/>
        </a:p>
      </dgm:t>
    </dgm:pt>
    <dgm:pt modelId="{2B420AC9-3383-4856-965F-DEB165A8EDEF}">
      <dgm:prSet phldrT="[Text]" custT="1"/>
      <dgm:spPr/>
      <dgm:t>
        <a:bodyPr/>
        <a:lstStyle/>
        <a:p>
          <a:r>
            <a:rPr lang="en-US" sz="2400" dirty="0" smtClean="0"/>
            <a:t>Accuracy</a:t>
          </a:r>
        </a:p>
      </dgm:t>
    </dgm:pt>
    <dgm:pt modelId="{C32C940E-AE76-4BEF-AACE-6C0CBD278719}" type="parTrans" cxnId="{FDCDB2A9-09EC-41F6-A3A3-E48924048069}">
      <dgm:prSet/>
      <dgm:spPr/>
      <dgm:t>
        <a:bodyPr/>
        <a:lstStyle/>
        <a:p>
          <a:endParaRPr lang="en-US" sz="2800"/>
        </a:p>
      </dgm:t>
    </dgm:pt>
    <dgm:pt modelId="{1B7AB5B0-24BC-4CE9-8C3F-BBBC69EDBE78}" type="sibTrans" cxnId="{FDCDB2A9-09EC-41F6-A3A3-E48924048069}">
      <dgm:prSet/>
      <dgm:spPr/>
      <dgm:t>
        <a:bodyPr/>
        <a:lstStyle/>
        <a:p>
          <a:endParaRPr lang="en-US" sz="2800"/>
        </a:p>
      </dgm:t>
    </dgm:pt>
    <dgm:pt modelId="{DC1E49DA-9D79-43D7-8574-A911D9148496}">
      <dgm:prSet phldrT="[Text]" custT="1"/>
      <dgm:spPr/>
      <dgm:t>
        <a:bodyPr/>
        <a:lstStyle/>
        <a:p>
          <a:r>
            <a:rPr lang="en-US" sz="2400" dirty="0" smtClean="0"/>
            <a:t>Impartial</a:t>
          </a:r>
        </a:p>
      </dgm:t>
    </dgm:pt>
    <dgm:pt modelId="{BF6D2C0B-9F46-4248-A2FA-FF37F25583F1}" type="parTrans" cxnId="{E50DB0D2-8F09-4B16-9DBA-E43B6707CEFE}">
      <dgm:prSet/>
      <dgm:spPr/>
      <dgm:t>
        <a:bodyPr/>
        <a:lstStyle/>
        <a:p>
          <a:endParaRPr lang="en-US" sz="2800"/>
        </a:p>
      </dgm:t>
    </dgm:pt>
    <dgm:pt modelId="{53B01198-8AE5-4853-8D0C-40ABDFF64D72}" type="sibTrans" cxnId="{E50DB0D2-8F09-4B16-9DBA-E43B6707CEFE}">
      <dgm:prSet/>
      <dgm:spPr/>
      <dgm:t>
        <a:bodyPr/>
        <a:lstStyle/>
        <a:p>
          <a:endParaRPr lang="en-US" sz="2800"/>
        </a:p>
      </dgm:t>
    </dgm:pt>
    <dgm:pt modelId="{5D81E1D6-19CE-4610-8A30-49537C155FED}" type="pres">
      <dgm:prSet presAssocID="{7D3D9D10-FA2F-46A8-B751-FB7C0A8B1CBE}" presName="diagram" presStyleCnt="0">
        <dgm:presLayoutVars>
          <dgm:chPref val="1"/>
          <dgm:dir/>
          <dgm:animOne val="branch"/>
          <dgm:animLvl val="lvl"/>
          <dgm:resizeHandles/>
        </dgm:presLayoutVars>
      </dgm:prSet>
      <dgm:spPr/>
      <dgm:t>
        <a:bodyPr/>
        <a:lstStyle/>
        <a:p>
          <a:endParaRPr lang="en-US"/>
        </a:p>
      </dgm:t>
    </dgm:pt>
    <dgm:pt modelId="{B7790973-7ED3-48C3-A15F-E672BB7F306D}" type="pres">
      <dgm:prSet presAssocID="{F5F9C39E-1CCE-49A6-8C4F-0F24F87D7644}" presName="root" presStyleCnt="0"/>
      <dgm:spPr/>
      <dgm:t>
        <a:bodyPr/>
        <a:lstStyle/>
        <a:p>
          <a:endParaRPr lang="en-US"/>
        </a:p>
      </dgm:t>
    </dgm:pt>
    <dgm:pt modelId="{7A92FCFA-2E6E-4AA9-8A07-D7C481B6727A}" type="pres">
      <dgm:prSet presAssocID="{F5F9C39E-1CCE-49A6-8C4F-0F24F87D7644}" presName="rootComposite" presStyleCnt="0"/>
      <dgm:spPr/>
      <dgm:t>
        <a:bodyPr/>
        <a:lstStyle/>
        <a:p>
          <a:endParaRPr lang="en-US"/>
        </a:p>
      </dgm:t>
    </dgm:pt>
    <dgm:pt modelId="{8A725380-5345-4694-B5AE-2F6136A98704}" type="pres">
      <dgm:prSet presAssocID="{F5F9C39E-1CCE-49A6-8C4F-0F24F87D7644}" presName="rootText" presStyleLbl="node1" presStyleIdx="0" presStyleCnt="2" custScaleX="176261"/>
      <dgm:spPr/>
      <dgm:t>
        <a:bodyPr/>
        <a:lstStyle/>
        <a:p>
          <a:endParaRPr lang="en-US"/>
        </a:p>
      </dgm:t>
    </dgm:pt>
    <dgm:pt modelId="{A502F5A1-604F-4B3F-A180-5D3E6027F15A}" type="pres">
      <dgm:prSet presAssocID="{F5F9C39E-1CCE-49A6-8C4F-0F24F87D7644}" presName="rootConnector" presStyleLbl="node1" presStyleIdx="0" presStyleCnt="2"/>
      <dgm:spPr/>
      <dgm:t>
        <a:bodyPr/>
        <a:lstStyle/>
        <a:p>
          <a:endParaRPr lang="en-US"/>
        </a:p>
      </dgm:t>
    </dgm:pt>
    <dgm:pt modelId="{CAC7E9E4-99B7-4224-817C-EDCD5D888A7F}" type="pres">
      <dgm:prSet presAssocID="{F5F9C39E-1CCE-49A6-8C4F-0F24F87D7644}" presName="childShape" presStyleCnt="0"/>
      <dgm:spPr/>
      <dgm:t>
        <a:bodyPr/>
        <a:lstStyle/>
        <a:p>
          <a:endParaRPr lang="en-US"/>
        </a:p>
      </dgm:t>
    </dgm:pt>
    <dgm:pt modelId="{AF2F7D6D-3199-4DF5-9908-062AF25F558F}" type="pres">
      <dgm:prSet presAssocID="{2F3143E7-8849-45A4-BE41-25B5F187C87E}" presName="Name13" presStyleLbl="parChTrans1D2" presStyleIdx="0" presStyleCnt="7"/>
      <dgm:spPr/>
      <dgm:t>
        <a:bodyPr/>
        <a:lstStyle/>
        <a:p>
          <a:endParaRPr lang="en-US"/>
        </a:p>
      </dgm:t>
    </dgm:pt>
    <dgm:pt modelId="{D42370E2-2ACF-4E7C-BE1D-C35B3E60A744}" type="pres">
      <dgm:prSet presAssocID="{8B611D7A-B7A8-45BD-AD47-938544A1B219}" presName="childText" presStyleLbl="bgAcc1" presStyleIdx="0" presStyleCnt="7" custScaleX="133279">
        <dgm:presLayoutVars>
          <dgm:bulletEnabled val="1"/>
        </dgm:presLayoutVars>
      </dgm:prSet>
      <dgm:spPr/>
      <dgm:t>
        <a:bodyPr/>
        <a:lstStyle/>
        <a:p>
          <a:endParaRPr lang="en-US"/>
        </a:p>
      </dgm:t>
    </dgm:pt>
    <dgm:pt modelId="{C57C7FBF-81D1-44B2-B64A-E30C9C9897A1}" type="pres">
      <dgm:prSet presAssocID="{EE039262-1C20-4DF4-B021-D940B2BF03E5}" presName="Name13" presStyleLbl="parChTrans1D2" presStyleIdx="1" presStyleCnt="7"/>
      <dgm:spPr/>
      <dgm:t>
        <a:bodyPr/>
        <a:lstStyle/>
        <a:p>
          <a:endParaRPr lang="en-US"/>
        </a:p>
      </dgm:t>
    </dgm:pt>
    <dgm:pt modelId="{6CBEB081-EA0C-4AB8-836A-BBADF686C3E3}" type="pres">
      <dgm:prSet presAssocID="{E0B69370-F55F-4782-A5A9-2F6B9EA5EABA}" presName="childText" presStyleLbl="bgAcc1" presStyleIdx="1" presStyleCnt="7" custScaleX="145217">
        <dgm:presLayoutVars>
          <dgm:bulletEnabled val="1"/>
        </dgm:presLayoutVars>
      </dgm:prSet>
      <dgm:spPr/>
      <dgm:t>
        <a:bodyPr/>
        <a:lstStyle/>
        <a:p>
          <a:endParaRPr lang="en-US"/>
        </a:p>
      </dgm:t>
    </dgm:pt>
    <dgm:pt modelId="{BDF2B782-EA86-4D9A-BAD5-05E0742FA8B1}" type="pres">
      <dgm:prSet presAssocID="{70B67FB1-2D32-4756-84D5-9723120BC307}" presName="Name13" presStyleLbl="parChTrans1D2" presStyleIdx="2" presStyleCnt="7"/>
      <dgm:spPr/>
      <dgm:t>
        <a:bodyPr/>
        <a:lstStyle/>
        <a:p>
          <a:endParaRPr lang="en-US"/>
        </a:p>
      </dgm:t>
    </dgm:pt>
    <dgm:pt modelId="{3B10E966-1F35-449B-8C0D-150CF3A3B47B}" type="pres">
      <dgm:prSet presAssocID="{DD679760-B761-4B75-9E7D-97B98DD667EB}" presName="childText" presStyleLbl="bgAcc1" presStyleIdx="2" presStyleCnt="7" custScaleX="195510">
        <dgm:presLayoutVars>
          <dgm:bulletEnabled val="1"/>
        </dgm:presLayoutVars>
      </dgm:prSet>
      <dgm:spPr/>
      <dgm:t>
        <a:bodyPr/>
        <a:lstStyle/>
        <a:p>
          <a:endParaRPr lang="en-US"/>
        </a:p>
      </dgm:t>
    </dgm:pt>
    <dgm:pt modelId="{8A13EFDD-FB4F-4FB6-9075-C9F45E2045E4}" type="pres">
      <dgm:prSet presAssocID="{0D0E8EAB-DAC0-4BD0-A145-0E0D4E9E8D39}" presName="root" presStyleCnt="0"/>
      <dgm:spPr/>
      <dgm:t>
        <a:bodyPr/>
        <a:lstStyle/>
        <a:p>
          <a:endParaRPr lang="en-US"/>
        </a:p>
      </dgm:t>
    </dgm:pt>
    <dgm:pt modelId="{B4FFDD46-41F4-498E-9ABC-09E470BEE2BB}" type="pres">
      <dgm:prSet presAssocID="{0D0E8EAB-DAC0-4BD0-A145-0E0D4E9E8D39}" presName="rootComposite" presStyleCnt="0"/>
      <dgm:spPr/>
      <dgm:t>
        <a:bodyPr/>
        <a:lstStyle/>
        <a:p>
          <a:endParaRPr lang="en-US"/>
        </a:p>
      </dgm:t>
    </dgm:pt>
    <dgm:pt modelId="{9B969638-3194-4A84-B2B3-4A8F8865C841}" type="pres">
      <dgm:prSet presAssocID="{0D0E8EAB-DAC0-4BD0-A145-0E0D4E9E8D39}" presName="rootText" presStyleLbl="node1" presStyleIdx="1" presStyleCnt="2" custScaleX="189579"/>
      <dgm:spPr/>
      <dgm:t>
        <a:bodyPr/>
        <a:lstStyle/>
        <a:p>
          <a:endParaRPr lang="en-US"/>
        </a:p>
      </dgm:t>
    </dgm:pt>
    <dgm:pt modelId="{A3AD76BF-E516-4F23-ABE5-C071873A565B}" type="pres">
      <dgm:prSet presAssocID="{0D0E8EAB-DAC0-4BD0-A145-0E0D4E9E8D39}" presName="rootConnector" presStyleLbl="node1" presStyleIdx="1" presStyleCnt="2"/>
      <dgm:spPr/>
      <dgm:t>
        <a:bodyPr/>
        <a:lstStyle/>
        <a:p>
          <a:endParaRPr lang="en-US"/>
        </a:p>
      </dgm:t>
    </dgm:pt>
    <dgm:pt modelId="{30E33B28-B2D8-46B5-9F20-F0DE0E3D038E}" type="pres">
      <dgm:prSet presAssocID="{0D0E8EAB-DAC0-4BD0-A145-0E0D4E9E8D39}" presName="childShape" presStyleCnt="0"/>
      <dgm:spPr/>
      <dgm:t>
        <a:bodyPr/>
        <a:lstStyle/>
        <a:p>
          <a:endParaRPr lang="en-US"/>
        </a:p>
      </dgm:t>
    </dgm:pt>
    <dgm:pt modelId="{9B6B4841-1245-4F7C-964E-392E2CB4E1E1}" type="pres">
      <dgm:prSet presAssocID="{30B402F2-F3B1-4DFF-A558-FD2329872E03}" presName="Name13" presStyleLbl="parChTrans1D2" presStyleIdx="3" presStyleCnt="7"/>
      <dgm:spPr/>
      <dgm:t>
        <a:bodyPr/>
        <a:lstStyle/>
        <a:p>
          <a:endParaRPr lang="en-US"/>
        </a:p>
      </dgm:t>
    </dgm:pt>
    <dgm:pt modelId="{B9BE7248-1AF2-453A-9A89-3E06EEDDE33D}" type="pres">
      <dgm:prSet presAssocID="{83422E03-19EC-454D-944E-C55ED124E75F}" presName="childText" presStyleLbl="bgAcc1" presStyleIdx="3" presStyleCnt="7" custScaleX="148767">
        <dgm:presLayoutVars>
          <dgm:bulletEnabled val="1"/>
        </dgm:presLayoutVars>
      </dgm:prSet>
      <dgm:spPr/>
      <dgm:t>
        <a:bodyPr/>
        <a:lstStyle/>
        <a:p>
          <a:endParaRPr lang="en-US"/>
        </a:p>
      </dgm:t>
    </dgm:pt>
    <dgm:pt modelId="{5D7B23D0-DADC-429F-B76D-33A4CCF9ED70}" type="pres">
      <dgm:prSet presAssocID="{C0C2A7B9-5027-4FB1-877F-1E077395666C}" presName="Name13" presStyleLbl="parChTrans1D2" presStyleIdx="4" presStyleCnt="7"/>
      <dgm:spPr/>
      <dgm:t>
        <a:bodyPr/>
        <a:lstStyle/>
        <a:p>
          <a:endParaRPr lang="en-US"/>
        </a:p>
      </dgm:t>
    </dgm:pt>
    <dgm:pt modelId="{C852788B-3644-474D-A661-4315359B9F75}" type="pres">
      <dgm:prSet presAssocID="{46F15DA9-59F0-4A63-ADCC-20EE88F402A1}" presName="childText" presStyleLbl="bgAcc1" presStyleIdx="4" presStyleCnt="7" custScaleX="136828">
        <dgm:presLayoutVars>
          <dgm:bulletEnabled val="1"/>
        </dgm:presLayoutVars>
      </dgm:prSet>
      <dgm:spPr/>
      <dgm:t>
        <a:bodyPr/>
        <a:lstStyle/>
        <a:p>
          <a:endParaRPr lang="en-US"/>
        </a:p>
      </dgm:t>
    </dgm:pt>
    <dgm:pt modelId="{D4AC67F9-1CB2-41BE-9000-562AA3E30ECA}" type="pres">
      <dgm:prSet presAssocID="{C32C940E-AE76-4BEF-AACE-6C0CBD278719}" presName="Name13" presStyleLbl="parChTrans1D2" presStyleIdx="5" presStyleCnt="7"/>
      <dgm:spPr/>
      <dgm:t>
        <a:bodyPr/>
        <a:lstStyle/>
        <a:p>
          <a:endParaRPr lang="en-US"/>
        </a:p>
      </dgm:t>
    </dgm:pt>
    <dgm:pt modelId="{811070E1-D4EF-4BC4-B7E0-90744966D51E}" type="pres">
      <dgm:prSet presAssocID="{2B420AC9-3383-4856-965F-DEB165A8EDEF}" presName="childText" presStyleLbl="bgAcc1" presStyleIdx="5" presStyleCnt="7" custScaleX="136828">
        <dgm:presLayoutVars>
          <dgm:bulletEnabled val="1"/>
        </dgm:presLayoutVars>
      </dgm:prSet>
      <dgm:spPr/>
      <dgm:t>
        <a:bodyPr/>
        <a:lstStyle/>
        <a:p>
          <a:endParaRPr lang="en-US"/>
        </a:p>
      </dgm:t>
    </dgm:pt>
    <dgm:pt modelId="{EFFD2140-D2CE-4926-B69F-F687770C3594}" type="pres">
      <dgm:prSet presAssocID="{BF6D2C0B-9F46-4248-A2FA-FF37F25583F1}" presName="Name13" presStyleLbl="parChTrans1D2" presStyleIdx="6" presStyleCnt="7"/>
      <dgm:spPr/>
      <dgm:t>
        <a:bodyPr/>
        <a:lstStyle/>
        <a:p>
          <a:endParaRPr lang="en-US"/>
        </a:p>
      </dgm:t>
    </dgm:pt>
    <dgm:pt modelId="{B63B9980-88EB-404A-9219-7B7DB45C0F16}" type="pres">
      <dgm:prSet presAssocID="{DC1E49DA-9D79-43D7-8574-A911D9148496}" presName="childText" presStyleLbl="bgAcc1" presStyleIdx="6" presStyleCnt="7" custScaleX="148767">
        <dgm:presLayoutVars>
          <dgm:bulletEnabled val="1"/>
        </dgm:presLayoutVars>
      </dgm:prSet>
      <dgm:spPr/>
      <dgm:t>
        <a:bodyPr/>
        <a:lstStyle/>
        <a:p>
          <a:endParaRPr lang="en-US"/>
        </a:p>
      </dgm:t>
    </dgm:pt>
  </dgm:ptLst>
  <dgm:cxnLst>
    <dgm:cxn modelId="{909FD579-2067-4A00-BA15-DB7985CCBBBA}" type="presOf" srcId="{8B611D7A-B7A8-45BD-AD47-938544A1B219}" destId="{D42370E2-2ACF-4E7C-BE1D-C35B3E60A744}" srcOrd="0" destOrd="0" presId="urn:microsoft.com/office/officeart/2005/8/layout/hierarchy3"/>
    <dgm:cxn modelId="{7FA23257-8377-47C1-B2A8-22AFCB8A7295}" srcId="{7D3D9D10-FA2F-46A8-B751-FB7C0A8B1CBE}" destId="{0D0E8EAB-DAC0-4BD0-A145-0E0D4E9E8D39}" srcOrd="1" destOrd="0" parTransId="{B15DD498-E111-4159-924C-149959B28D02}" sibTransId="{1C4CA4BC-FF38-49A9-A0C8-C2141C5B926E}"/>
    <dgm:cxn modelId="{FAB41FF9-BB38-4AF6-9C0E-D236D68CAC67}" type="presOf" srcId="{46F15DA9-59F0-4A63-ADCC-20EE88F402A1}" destId="{C852788B-3644-474D-A661-4315359B9F75}" srcOrd="0" destOrd="0" presId="urn:microsoft.com/office/officeart/2005/8/layout/hierarchy3"/>
    <dgm:cxn modelId="{E50DB0D2-8F09-4B16-9DBA-E43B6707CEFE}" srcId="{0D0E8EAB-DAC0-4BD0-A145-0E0D4E9E8D39}" destId="{DC1E49DA-9D79-43D7-8574-A911D9148496}" srcOrd="3" destOrd="0" parTransId="{BF6D2C0B-9F46-4248-A2FA-FF37F25583F1}" sibTransId="{53B01198-8AE5-4853-8D0C-40ABDFF64D72}"/>
    <dgm:cxn modelId="{C8734E3A-A9F0-41A0-9704-38A0EAF0AF49}" type="presOf" srcId="{2F3143E7-8849-45A4-BE41-25B5F187C87E}" destId="{AF2F7D6D-3199-4DF5-9908-062AF25F558F}" srcOrd="0" destOrd="0" presId="urn:microsoft.com/office/officeart/2005/8/layout/hierarchy3"/>
    <dgm:cxn modelId="{E00F1AD1-76F4-48D9-AC6A-56D875693EB3}" type="presOf" srcId="{F5F9C39E-1CCE-49A6-8C4F-0F24F87D7644}" destId="{A502F5A1-604F-4B3F-A180-5D3E6027F15A}" srcOrd="1" destOrd="0" presId="urn:microsoft.com/office/officeart/2005/8/layout/hierarchy3"/>
    <dgm:cxn modelId="{13E350C3-919B-44FE-94E3-534DC8CD997E}" srcId="{0D0E8EAB-DAC0-4BD0-A145-0E0D4E9E8D39}" destId="{83422E03-19EC-454D-944E-C55ED124E75F}" srcOrd="0" destOrd="0" parTransId="{30B402F2-F3B1-4DFF-A558-FD2329872E03}" sibTransId="{4EE61AC7-E517-458F-8B52-184B58E14D8F}"/>
    <dgm:cxn modelId="{6439291F-471D-4F4D-BC45-31A53EAD980F}" srcId="{F5F9C39E-1CCE-49A6-8C4F-0F24F87D7644}" destId="{DD679760-B761-4B75-9E7D-97B98DD667EB}" srcOrd="2" destOrd="0" parTransId="{70B67FB1-2D32-4756-84D5-9723120BC307}" sibTransId="{CBC5EB53-5476-4745-803B-CC9E56023CF7}"/>
    <dgm:cxn modelId="{01642DDB-17B4-4947-83BF-C5D28E7F932E}" type="presOf" srcId="{7D3D9D10-FA2F-46A8-B751-FB7C0A8B1CBE}" destId="{5D81E1D6-19CE-4610-8A30-49537C155FED}" srcOrd="0" destOrd="0" presId="urn:microsoft.com/office/officeart/2005/8/layout/hierarchy3"/>
    <dgm:cxn modelId="{D20FD09E-9091-4479-B403-2CCBB86B66EF}" type="presOf" srcId="{C0C2A7B9-5027-4FB1-877F-1E077395666C}" destId="{5D7B23D0-DADC-429F-B76D-33A4CCF9ED70}" srcOrd="0" destOrd="0" presId="urn:microsoft.com/office/officeart/2005/8/layout/hierarchy3"/>
    <dgm:cxn modelId="{3297335C-004B-404B-862D-FBEE01124701}" type="presOf" srcId="{BF6D2C0B-9F46-4248-A2FA-FF37F25583F1}" destId="{EFFD2140-D2CE-4926-B69F-F687770C3594}" srcOrd="0" destOrd="0" presId="urn:microsoft.com/office/officeart/2005/8/layout/hierarchy3"/>
    <dgm:cxn modelId="{74C89C34-FB2B-4D5D-874B-D011BC1A717C}" type="presOf" srcId="{F5F9C39E-1CCE-49A6-8C4F-0F24F87D7644}" destId="{8A725380-5345-4694-B5AE-2F6136A98704}" srcOrd="0" destOrd="0" presId="urn:microsoft.com/office/officeart/2005/8/layout/hierarchy3"/>
    <dgm:cxn modelId="{D1AE402C-1E33-4551-B97F-240BDB7B7E83}" type="presOf" srcId="{0D0E8EAB-DAC0-4BD0-A145-0E0D4E9E8D39}" destId="{9B969638-3194-4A84-B2B3-4A8F8865C841}" srcOrd="0" destOrd="0" presId="urn:microsoft.com/office/officeart/2005/8/layout/hierarchy3"/>
    <dgm:cxn modelId="{FDCDB2A9-09EC-41F6-A3A3-E48924048069}" srcId="{0D0E8EAB-DAC0-4BD0-A145-0E0D4E9E8D39}" destId="{2B420AC9-3383-4856-965F-DEB165A8EDEF}" srcOrd="2" destOrd="0" parTransId="{C32C940E-AE76-4BEF-AACE-6C0CBD278719}" sibTransId="{1B7AB5B0-24BC-4CE9-8C3F-BBBC69EDBE78}"/>
    <dgm:cxn modelId="{0C99E7A9-2901-4D4F-B9DB-777585604E01}" type="presOf" srcId="{2B420AC9-3383-4856-965F-DEB165A8EDEF}" destId="{811070E1-D4EF-4BC4-B7E0-90744966D51E}" srcOrd="0" destOrd="0" presId="urn:microsoft.com/office/officeart/2005/8/layout/hierarchy3"/>
    <dgm:cxn modelId="{3BB1096A-8271-4BE9-AB3A-6CD2F868A459}" srcId="{F5F9C39E-1CCE-49A6-8C4F-0F24F87D7644}" destId="{E0B69370-F55F-4782-A5A9-2F6B9EA5EABA}" srcOrd="1" destOrd="0" parTransId="{EE039262-1C20-4DF4-B021-D940B2BF03E5}" sibTransId="{1BBBA7B3-800A-43B9-97A9-0F2821976949}"/>
    <dgm:cxn modelId="{8A7045F0-CA51-45D2-A88B-307FD3F608E8}" type="presOf" srcId="{E0B69370-F55F-4782-A5A9-2F6B9EA5EABA}" destId="{6CBEB081-EA0C-4AB8-836A-BBADF686C3E3}" srcOrd="0" destOrd="0" presId="urn:microsoft.com/office/officeart/2005/8/layout/hierarchy3"/>
    <dgm:cxn modelId="{3A882D12-2840-4463-BF01-253DCE262E1E}" type="presOf" srcId="{70B67FB1-2D32-4756-84D5-9723120BC307}" destId="{BDF2B782-EA86-4D9A-BAD5-05E0742FA8B1}" srcOrd="0" destOrd="0" presId="urn:microsoft.com/office/officeart/2005/8/layout/hierarchy3"/>
    <dgm:cxn modelId="{23F1E747-C685-489B-B06D-0366038A872E}" type="presOf" srcId="{C32C940E-AE76-4BEF-AACE-6C0CBD278719}" destId="{D4AC67F9-1CB2-41BE-9000-562AA3E30ECA}" srcOrd="0" destOrd="0" presId="urn:microsoft.com/office/officeart/2005/8/layout/hierarchy3"/>
    <dgm:cxn modelId="{47384E51-3BBC-4DFA-84A8-44F0DAEF9A3C}" srcId="{0D0E8EAB-DAC0-4BD0-A145-0E0D4E9E8D39}" destId="{46F15DA9-59F0-4A63-ADCC-20EE88F402A1}" srcOrd="1" destOrd="0" parTransId="{C0C2A7B9-5027-4FB1-877F-1E077395666C}" sibTransId="{9E8DE006-2EB9-40CE-B658-6934D959E50C}"/>
    <dgm:cxn modelId="{7380EC68-7277-4990-8D44-6F7CE1DC80F0}" type="presOf" srcId="{EE039262-1C20-4DF4-B021-D940B2BF03E5}" destId="{C57C7FBF-81D1-44B2-B64A-E30C9C9897A1}" srcOrd="0" destOrd="0" presId="urn:microsoft.com/office/officeart/2005/8/layout/hierarchy3"/>
    <dgm:cxn modelId="{10524F1B-F5F6-49FF-8B0F-F3FAE6CF26CB}" type="presOf" srcId="{0D0E8EAB-DAC0-4BD0-A145-0E0D4E9E8D39}" destId="{A3AD76BF-E516-4F23-ABE5-C071873A565B}" srcOrd="1" destOrd="0" presId="urn:microsoft.com/office/officeart/2005/8/layout/hierarchy3"/>
    <dgm:cxn modelId="{02B96054-0B1D-4975-9B5F-0FCB0FFE9841}" type="presOf" srcId="{30B402F2-F3B1-4DFF-A558-FD2329872E03}" destId="{9B6B4841-1245-4F7C-964E-392E2CB4E1E1}" srcOrd="0" destOrd="0" presId="urn:microsoft.com/office/officeart/2005/8/layout/hierarchy3"/>
    <dgm:cxn modelId="{D79811F4-DE6A-4992-A593-33E80496C147}" srcId="{7D3D9D10-FA2F-46A8-B751-FB7C0A8B1CBE}" destId="{F5F9C39E-1CCE-49A6-8C4F-0F24F87D7644}" srcOrd="0" destOrd="0" parTransId="{1B755C20-1061-4B16-B361-1016DA54EF40}" sibTransId="{5A70E25E-3090-4DBD-B533-78731D94823C}"/>
    <dgm:cxn modelId="{2705BA05-4A33-4B94-ABAE-C1D13798D5B1}" type="presOf" srcId="{DC1E49DA-9D79-43D7-8574-A911D9148496}" destId="{B63B9980-88EB-404A-9219-7B7DB45C0F16}" srcOrd="0" destOrd="0" presId="urn:microsoft.com/office/officeart/2005/8/layout/hierarchy3"/>
    <dgm:cxn modelId="{5632A1D9-EB34-4E97-858D-BDEACF241305}" type="presOf" srcId="{DD679760-B761-4B75-9E7D-97B98DD667EB}" destId="{3B10E966-1F35-449B-8C0D-150CF3A3B47B}" srcOrd="0" destOrd="0" presId="urn:microsoft.com/office/officeart/2005/8/layout/hierarchy3"/>
    <dgm:cxn modelId="{FED4B231-57B1-4425-87FE-720DE6C2075D}" type="presOf" srcId="{83422E03-19EC-454D-944E-C55ED124E75F}" destId="{B9BE7248-1AF2-453A-9A89-3E06EEDDE33D}" srcOrd="0" destOrd="0" presId="urn:microsoft.com/office/officeart/2005/8/layout/hierarchy3"/>
    <dgm:cxn modelId="{2D3F36CA-3B59-4D39-8D62-19CC6B25342E}" srcId="{F5F9C39E-1CCE-49A6-8C4F-0F24F87D7644}" destId="{8B611D7A-B7A8-45BD-AD47-938544A1B219}" srcOrd="0" destOrd="0" parTransId="{2F3143E7-8849-45A4-BE41-25B5F187C87E}" sibTransId="{46F43BDE-91D9-495E-AFC7-F81556A91C16}"/>
    <dgm:cxn modelId="{F1D2929E-4FD4-4D26-8CC4-62193F7CF887}" type="presParOf" srcId="{5D81E1D6-19CE-4610-8A30-49537C155FED}" destId="{B7790973-7ED3-48C3-A15F-E672BB7F306D}" srcOrd="0" destOrd="0" presId="urn:microsoft.com/office/officeart/2005/8/layout/hierarchy3"/>
    <dgm:cxn modelId="{8F1B7EAC-81EA-4BF8-9DEF-2CE353BF2B6B}" type="presParOf" srcId="{B7790973-7ED3-48C3-A15F-E672BB7F306D}" destId="{7A92FCFA-2E6E-4AA9-8A07-D7C481B6727A}" srcOrd="0" destOrd="0" presId="urn:microsoft.com/office/officeart/2005/8/layout/hierarchy3"/>
    <dgm:cxn modelId="{E6333708-9138-462A-85D8-757138E33D56}" type="presParOf" srcId="{7A92FCFA-2E6E-4AA9-8A07-D7C481B6727A}" destId="{8A725380-5345-4694-B5AE-2F6136A98704}" srcOrd="0" destOrd="0" presId="urn:microsoft.com/office/officeart/2005/8/layout/hierarchy3"/>
    <dgm:cxn modelId="{CDEF2E38-8201-4018-8B6B-9FD7749390AF}" type="presParOf" srcId="{7A92FCFA-2E6E-4AA9-8A07-D7C481B6727A}" destId="{A502F5A1-604F-4B3F-A180-5D3E6027F15A}" srcOrd="1" destOrd="0" presId="urn:microsoft.com/office/officeart/2005/8/layout/hierarchy3"/>
    <dgm:cxn modelId="{49ECE744-2E16-498E-9AC9-3E731D420019}" type="presParOf" srcId="{B7790973-7ED3-48C3-A15F-E672BB7F306D}" destId="{CAC7E9E4-99B7-4224-817C-EDCD5D888A7F}" srcOrd="1" destOrd="0" presId="urn:microsoft.com/office/officeart/2005/8/layout/hierarchy3"/>
    <dgm:cxn modelId="{B35A10AD-0BAC-4B28-B575-C8B18DE456C8}" type="presParOf" srcId="{CAC7E9E4-99B7-4224-817C-EDCD5D888A7F}" destId="{AF2F7D6D-3199-4DF5-9908-062AF25F558F}" srcOrd="0" destOrd="0" presId="urn:microsoft.com/office/officeart/2005/8/layout/hierarchy3"/>
    <dgm:cxn modelId="{E1A73BA0-B222-4497-90B1-C818415DBA96}" type="presParOf" srcId="{CAC7E9E4-99B7-4224-817C-EDCD5D888A7F}" destId="{D42370E2-2ACF-4E7C-BE1D-C35B3E60A744}" srcOrd="1" destOrd="0" presId="urn:microsoft.com/office/officeart/2005/8/layout/hierarchy3"/>
    <dgm:cxn modelId="{131E6285-8B5D-4F41-B919-B4939735953B}" type="presParOf" srcId="{CAC7E9E4-99B7-4224-817C-EDCD5D888A7F}" destId="{C57C7FBF-81D1-44B2-B64A-E30C9C9897A1}" srcOrd="2" destOrd="0" presId="urn:microsoft.com/office/officeart/2005/8/layout/hierarchy3"/>
    <dgm:cxn modelId="{C67798D3-8267-44FB-8041-81B9A62D4F38}" type="presParOf" srcId="{CAC7E9E4-99B7-4224-817C-EDCD5D888A7F}" destId="{6CBEB081-EA0C-4AB8-836A-BBADF686C3E3}" srcOrd="3" destOrd="0" presId="urn:microsoft.com/office/officeart/2005/8/layout/hierarchy3"/>
    <dgm:cxn modelId="{26FE47D6-5492-46F4-8941-BCB4893B84F2}" type="presParOf" srcId="{CAC7E9E4-99B7-4224-817C-EDCD5D888A7F}" destId="{BDF2B782-EA86-4D9A-BAD5-05E0742FA8B1}" srcOrd="4" destOrd="0" presId="urn:microsoft.com/office/officeart/2005/8/layout/hierarchy3"/>
    <dgm:cxn modelId="{975EE120-74BD-4193-8B0D-27F7D13D80F0}" type="presParOf" srcId="{CAC7E9E4-99B7-4224-817C-EDCD5D888A7F}" destId="{3B10E966-1F35-449B-8C0D-150CF3A3B47B}" srcOrd="5" destOrd="0" presId="urn:microsoft.com/office/officeart/2005/8/layout/hierarchy3"/>
    <dgm:cxn modelId="{47FC3F1E-0359-42A7-8C44-45E3EB95EFF1}" type="presParOf" srcId="{5D81E1D6-19CE-4610-8A30-49537C155FED}" destId="{8A13EFDD-FB4F-4FB6-9075-C9F45E2045E4}" srcOrd="1" destOrd="0" presId="urn:microsoft.com/office/officeart/2005/8/layout/hierarchy3"/>
    <dgm:cxn modelId="{F49181B2-7E68-45B1-BCA0-01FCF6441948}" type="presParOf" srcId="{8A13EFDD-FB4F-4FB6-9075-C9F45E2045E4}" destId="{B4FFDD46-41F4-498E-9ABC-09E470BEE2BB}" srcOrd="0" destOrd="0" presId="urn:microsoft.com/office/officeart/2005/8/layout/hierarchy3"/>
    <dgm:cxn modelId="{4EC52838-2B2B-4DEB-9D88-CF90804A20A5}" type="presParOf" srcId="{B4FFDD46-41F4-498E-9ABC-09E470BEE2BB}" destId="{9B969638-3194-4A84-B2B3-4A8F8865C841}" srcOrd="0" destOrd="0" presId="urn:microsoft.com/office/officeart/2005/8/layout/hierarchy3"/>
    <dgm:cxn modelId="{E8052C5F-E6C6-4BB6-BF3D-ECB703BB10F0}" type="presParOf" srcId="{B4FFDD46-41F4-498E-9ABC-09E470BEE2BB}" destId="{A3AD76BF-E516-4F23-ABE5-C071873A565B}" srcOrd="1" destOrd="0" presId="urn:microsoft.com/office/officeart/2005/8/layout/hierarchy3"/>
    <dgm:cxn modelId="{2EE2325A-FB36-4E5F-BC61-238C6493A357}" type="presParOf" srcId="{8A13EFDD-FB4F-4FB6-9075-C9F45E2045E4}" destId="{30E33B28-B2D8-46B5-9F20-F0DE0E3D038E}" srcOrd="1" destOrd="0" presId="urn:microsoft.com/office/officeart/2005/8/layout/hierarchy3"/>
    <dgm:cxn modelId="{BD02AFB8-26A0-4558-9B73-48AF66A860A7}" type="presParOf" srcId="{30E33B28-B2D8-46B5-9F20-F0DE0E3D038E}" destId="{9B6B4841-1245-4F7C-964E-392E2CB4E1E1}" srcOrd="0" destOrd="0" presId="urn:microsoft.com/office/officeart/2005/8/layout/hierarchy3"/>
    <dgm:cxn modelId="{52C8B5B2-4308-40C2-9736-22DB7E4B7B99}" type="presParOf" srcId="{30E33B28-B2D8-46B5-9F20-F0DE0E3D038E}" destId="{B9BE7248-1AF2-453A-9A89-3E06EEDDE33D}" srcOrd="1" destOrd="0" presId="urn:microsoft.com/office/officeart/2005/8/layout/hierarchy3"/>
    <dgm:cxn modelId="{887FFC18-E481-45B1-9495-F9A0691488EB}" type="presParOf" srcId="{30E33B28-B2D8-46B5-9F20-F0DE0E3D038E}" destId="{5D7B23D0-DADC-429F-B76D-33A4CCF9ED70}" srcOrd="2" destOrd="0" presId="urn:microsoft.com/office/officeart/2005/8/layout/hierarchy3"/>
    <dgm:cxn modelId="{2C97463D-0580-448D-970D-5B05CE9F25C8}" type="presParOf" srcId="{30E33B28-B2D8-46B5-9F20-F0DE0E3D038E}" destId="{C852788B-3644-474D-A661-4315359B9F75}" srcOrd="3" destOrd="0" presId="urn:microsoft.com/office/officeart/2005/8/layout/hierarchy3"/>
    <dgm:cxn modelId="{B913C92E-6DA8-45E2-B9F8-D6FCA769658E}" type="presParOf" srcId="{30E33B28-B2D8-46B5-9F20-F0DE0E3D038E}" destId="{D4AC67F9-1CB2-41BE-9000-562AA3E30ECA}" srcOrd="4" destOrd="0" presId="urn:microsoft.com/office/officeart/2005/8/layout/hierarchy3"/>
    <dgm:cxn modelId="{B0A992E2-862A-4C92-924B-8FC258B13857}" type="presParOf" srcId="{30E33B28-B2D8-46B5-9F20-F0DE0E3D038E}" destId="{811070E1-D4EF-4BC4-B7E0-90744966D51E}" srcOrd="5" destOrd="0" presId="urn:microsoft.com/office/officeart/2005/8/layout/hierarchy3"/>
    <dgm:cxn modelId="{D882608B-1ABC-409C-8089-96A0326EAE4B}" type="presParOf" srcId="{30E33B28-B2D8-46B5-9F20-F0DE0E3D038E}" destId="{EFFD2140-D2CE-4926-B69F-F687770C3594}" srcOrd="6" destOrd="0" presId="urn:microsoft.com/office/officeart/2005/8/layout/hierarchy3"/>
    <dgm:cxn modelId="{EAFB7195-7AD7-443E-BA32-4EB0B610466F}" type="presParOf" srcId="{30E33B28-B2D8-46B5-9F20-F0DE0E3D038E}" destId="{B63B9980-88EB-404A-9219-7B7DB45C0F16}"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775281-B422-41C8-8822-A23B33EE02A4}" type="doc">
      <dgm:prSet loTypeId="urn:microsoft.com/office/officeart/2005/8/layout/vList5" loCatId="list" qsTypeId="urn:microsoft.com/office/officeart/2005/8/quickstyle/simple1#18" qsCatId="simple" csTypeId="urn:microsoft.com/office/officeart/2005/8/colors/colorful2" csCatId="colorful" phldr="1"/>
      <dgm:spPr/>
      <dgm:t>
        <a:bodyPr/>
        <a:lstStyle/>
        <a:p>
          <a:endParaRPr lang="en-US"/>
        </a:p>
      </dgm:t>
    </dgm:pt>
    <dgm:pt modelId="{27478D7C-2FA5-4FF8-904C-1A7A1146A0DF}">
      <dgm:prSet custT="1"/>
      <dgm:spPr/>
      <dgm:t>
        <a:bodyPr/>
        <a:lstStyle/>
        <a:p>
          <a:pPr rtl="0"/>
          <a:r>
            <a:rPr lang="en-US" sz="2400" b="1" i="1" dirty="0" smtClean="0"/>
            <a:t>Planning Primary Data Collection</a:t>
          </a:r>
          <a:endParaRPr lang="en-US" sz="2400" dirty="0"/>
        </a:p>
      </dgm:t>
    </dgm:pt>
    <dgm:pt modelId="{31A1B010-E6F1-4D9C-8F59-1301DBBCB5D6}" type="parTrans" cxnId="{D671BB5E-3D40-4335-B874-002F4462105D}">
      <dgm:prSet/>
      <dgm:spPr/>
      <dgm:t>
        <a:bodyPr/>
        <a:lstStyle/>
        <a:p>
          <a:endParaRPr lang="en-US" sz="2000"/>
        </a:p>
      </dgm:t>
    </dgm:pt>
    <dgm:pt modelId="{786003A7-1572-4E3F-B4FA-4E1B96B9536B}" type="sibTrans" cxnId="{D671BB5E-3D40-4335-B874-002F4462105D}">
      <dgm:prSet/>
      <dgm:spPr/>
      <dgm:t>
        <a:bodyPr/>
        <a:lstStyle/>
        <a:p>
          <a:endParaRPr lang="en-US" sz="2000"/>
        </a:p>
      </dgm:t>
    </dgm:pt>
    <dgm:pt modelId="{573EF072-DA69-428A-AB1C-B73826F954D2}">
      <dgm:prSet custT="1"/>
      <dgm:spPr/>
      <dgm:t>
        <a:bodyPr/>
        <a:lstStyle/>
        <a:p>
          <a:pPr rtl="0"/>
          <a:r>
            <a:rPr lang="en-US" sz="2400" dirty="0" smtClean="0"/>
            <a:t>Research approaches</a:t>
          </a:r>
          <a:endParaRPr lang="en-US" sz="2400" dirty="0"/>
        </a:p>
      </dgm:t>
    </dgm:pt>
    <dgm:pt modelId="{46F486FE-0776-4024-ACEE-833E92E837E7}" type="parTrans" cxnId="{AD00166F-B665-4BDB-A2ED-20A01FD51AB8}">
      <dgm:prSet/>
      <dgm:spPr/>
      <dgm:t>
        <a:bodyPr/>
        <a:lstStyle/>
        <a:p>
          <a:endParaRPr lang="en-US" sz="2000"/>
        </a:p>
      </dgm:t>
    </dgm:pt>
    <dgm:pt modelId="{1865F5D7-0DB5-4DB0-8453-48661DC32F96}" type="sibTrans" cxnId="{AD00166F-B665-4BDB-A2ED-20A01FD51AB8}">
      <dgm:prSet/>
      <dgm:spPr/>
      <dgm:t>
        <a:bodyPr/>
        <a:lstStyle/>
        <a:p>
          <a:endParaRPr lang="en-US" sz="2000"/>
        </a:p>
      </dgm:t>
    </dgm:pt>
    <dgm:pt modelId="{2DE8DAB3-79E3-4B35-B171-9A7179296746}">
      <dgm:prSet custT="1"/>
      <dgm:spPr/>
      <dgm:t>
        <a:bodyPr/>
        <a:lstStyle/>
        <a:p>
          <a:pPr rtl="0"/>
          <a:r>
            <a:rPr lang="en-US" sz="2400" smtClean="0"/>
            <a:t>Contact methods</a:t>
          </a:r>
          <a:endParaRPr lang="en-US" sz="2400" dirty="0"/>
        </a:p>
      </dgm:t>
    </dgm:pt>
    <dgm:pt modelId="{8C372401-41A2-4BD4-B2EB-2049D067D0C8}" type="parTrans" cxnId="{231D9DE2-02B3-4DA6-9116-E0176FA38FDD}">
      <dgm:prSet/>
      <dgm:spPr/>
      <dgm:t>
        <a:bodyPr/>
        <a:lstStyle/>
        <a:p>
          <a:endParaRPr lang="en-US" sz="2000"/>
        </a:p>
      </dgm:t>
    </dgm:pt>
    <dgm:pt modelId="{66FE81BC-119F-4EB4-AD5A-6FAF9751D7EC}" type="sibTrans" cxnId="{231D9DE2-02B3-4DA6-9116-E0176FA38FDD}">
      <dgm:prSet/>
      <dgm:spPr/>
      <dgm:t>
        <a:bodyPr/>
        <a:lstStyle/>
        <a:p>
          <a:endParaRPr lang="en-US" sz="2000"/>
        </a:p>
      </dgm:t>
    </dgm:pt>
    <dgm:pt modelId="{1E7BBCC2-1B0F-4390-98AF-82699DF66637}">
      <dgm:prSet custT="1"/>
      <dgm:spPr/>
      <dgm:t>
        <a:bodyPr/>
        <a:lstStyle/>
        <a:p>
          <a:pPr rtl="0"/>
          <a:r>
            <a:rPr lang="en-US" sz="2400" dirty="0" smtClean="0"/>
            <a:t>Sampling plan</a:t>
          </a:r>
          <a:endParaRPr lang="en-US" sz="2400" dirty="0"/>
        </a:p>
      </dgm:t>
    </dgm:pt>
    <dgm:pt modelId="{D27D3492-01E6-4F6D-A91F-F2BEEB064742}" type="parTrans" cxnId="{EA87FE6E-99BE-4E2E-8575-7D25B51426E8}">
      <dgm:prSet/>
      <dgm:spPr/>
      <dgm:t>
        <a:bodyPr/>
        <a:lstStyle/>
        <a:p>
          <a:endParaRPr lang="en-US" sz="2000"/>
        </a:p>
      </dgm:t>
    </dgm:pt>
    <dgm:pt modelId="{50F2D8E7-8326-4C14-A3DF-426829C90E7E}" type="sibTrans" cxnId="{EA87FE6E-99BE-4E2E-8575-7D25B51426E8}">
      <dgm:prSet/>
      <dgm:spPr/>
      <dgm:t>
        <a:bodyPr/>
        <a:lstStyle/>
        <a:p>
          <a:endParaRPr lang="en-US" sz="2000"/>
        </a:p>
      </dgm:t>
    </dgm:pt>
    <dgm:pt modelId="{7824D898-CFDC-4B96-AF85-72E3104D75A8}">
      <dgm:prSet custT="1"/>
      <dgm:spPr/>
      <dgm:t>
        <a:bodyPr/>
        <a:lstStyle/>
        <a:p>
          <a:pPr rtl="0"/>
          <a:r>
            <a:rPr lang="en-US" sz="2400" dirty="0" smtClean="0"/>
            <a:t>Research instruments</a:t>
          </a:r>
          <a:endParaRPr lang="en-US" sz="2400" dirty="0"/>
        </a:p>
      </dgm:t>
    </dgm:pt>
    <dgm:pt modelId="{75AD9519-1E30-4741-864A-1DE012D6CE1E}" type="parTrans" cxnId="{BA09CFCE-8710-433B-8D6D-3B47104BE7B6}">
      <dgm:prSet/>
      <dgm:spPr/>
      <dgm:t>
        <a:bodyPr/>
        <a:lstStyle/>
        <a:p>
          <a:endParaRPr lang="en-US" sz="2000"/>
        </a:p>
      </dgm:t>
    </dgm:pt>
    <dgm:pt modelId="{18C35EEB-E3B8-428B-87A0-467279744A71}" type="sibTrans" cxnId="{BA09CFCE-8710-433B-8D6D-3B47104BE7B6}">
      <dgm:prSet/>
      <dgm:spPr/>
      <dgm:t>
        <a:bodyPr/>
        <a:lstStyle/>
        <a:p>
          <a:endParaRPr lang="en-US" sz="2000"/>
        </a:p>
      </dgm:t>
    </dgm:pt>
    <dgm:pt modelId="{5606FD3B-EDDE-4139-88C2-198699C03AEC}" type="pres">
      <dgm:prSet presAssocID="{A8775281-B422-41C8-8822-A23B33EE02A4}" presName="Name0" presStyleCnt="0">
        <dgm:presLayoutVars>
          <dgm:dir/>
          <dgm:animLvl val="lvl"/>
          <dgm:resizeHandles val="exact"/>
        </dgm:presLayoutVars>
      </dgm:prSet>
      <dgm:spPr/>
      <dgm:t>
        <a:bodyPr/>
        <a:lstStyle/>
        <a:p>
          <a:endParaRPr lang="en-US"/>
        </a:p>
      </dgm:t>
    </dgm:pt>
    <dgm:pt modelId="{920EE346-95A5-46EB-8DBB-18E30230CBE1}" type="pres">
      <dgm:prSet presAssocID="{27478D7C-2FA5-4FF8-904C-1A7A1146A0DF}" presName="linNode" presStyleCnt="0"/>
      <dgm:spPr/>
      <dgm:t>
        <a:bodyPr/>
        <a:lstStyle/>
        <a:p>
          <a:endParaRPr lang="en-US"/>
        </a:p>
      </dgm:t>
    </dgm:pt>
    <dgm:pt modelId="{644AC3E9-532E-4B5D-AA68-6AF74BE9870E}" type="pres">
      <dgm:prSet presAssocID="{27478D7C-2FA5-4FF8-904C-1A7A1146A0DF}" presName="parentText" presStyleLbl="node1" presStyleIdx="0" presStyleCnt="5" custScaleX="169903">
        <dgm:presLayoutVars>
          <dgm:chMax val="1"/>
          <dgm:bulletEnabled val="1"/>
        </dgm:presLayoutVars>
      </dgm:prSet>
      <dgm:spPr/>
      <dgm:t>
        <a:bodyPr/>
        <a:lstStyle/>
        <a:p>
          <a:endParaRPr lang="en-US"/>
        </a:p>
      </dgm:t>
    </dgm:pt>
    <dgm:pt modelId="{90E0E344-6EAE-4131-8575-C95E1385B888}" type="pres">
      <dgm:prSet presAssocID="{786003A7-1572-4E3F-B4FA-4E1B96B9536B}" presName="sp" presStyleCnt="0"/>
      <dgm:spPr/>
      <dgm:t>
        <a:bodyPr/>
        <a:lstStyle/>
        <a:p>
          <a:endParaRPr lang="en-US"/>
        </a:p>
      </dgm:t>
    </dgm:pt>
    <dgm:pt modelId="{F4AF89B6-730D-44A4-BD9A-D1A175700464}" type="pres">
      <dgm:prSet presAssocID="{573EF072-DA69-428A-AB1C-B73826F954D2}" presName="linNode" presStyleCnt="0"/>
      <dgm:spPr/>
      <dgm:t>
        <a:bodyPr/>
        <a:lstStyle/>
        <a:p>
          <a:endParaRPr lang="en-US"/>
        </a:p>
      </dgm:t>
    </dgm:pt>
    <dgm:pt modelId="{03A572DF-C7B3-44BC-B547-54DB274FD01C}" type="pres">
      <dgm:prSet presAssocID="{573EF072-DA69-428A-AB1C-B73826F954D2}" presName="parentText" presStyleLbl="node1" presStyleIdx="1" presStyleCnt="5" custLinFactNeighborX="37541">
        <dgm:presLayoutVars>
          <dgm:chMax val="1"/>
          <dgm:bulletEnabled val="1"/>
        </dgm:presLayoutVars>
      </dgm:prSet>
      <dgm:spPr/>
      <dgm:t>
        <a:bodyPr/>
        <a:lstStyle/>
        <a:p>
          <a:endParaRPr lang="en-US"/>
        </a:p>
      </dgm:t>
    </dgm:pt>
    <dgm:pt modelId="{3BC16478-4EE5-4891-80D4-B652B2FDFAA8}" type="pres">
      <dgm:prSet presAssocID="{1865F5D7-0DB5-4DB0-8453-48661DC32F96}" presName="sp" presStyleCnt="0"/>
      <dgm:spPr/>
      <dgm:t>
        <a:bodyPr/>
        <a:lstStyle/>
        <a:p>
          <a:endParaRPr lang="en-US"/>
        </a:p>
      </dgm:t>
    </dgm:pt>
    <dgm:pt modelId="{1CDB220E-39A9-43BB-BB50-20A0BE1E6FB5}" type="pres">
      <dgm:prSet presAssocID="{2DE8DAB3-79E3-4B35-B171-9A7179296746}" presName="linNode" presStyleCnt="0"/>
      <dgm:spPr/>
      <dgm:t>
        <a:bodyPr/>
        <a:lstStyle/>
        <a:p>
          <a:endParaRPr lang="en-US"/>
        </a:p>
      </dgm:t>
    </dgm:pt>
    <dgm:pt modelId="{A620B0B0-F174-4573-983D-DEB262A97E8B}" type="pres">
      <dgm:prSet presAssocID="{2DE8DAB3-79E3-4B35-B171-9A7179296746}" presName="parentText" presStyleLbl="node1" presStyleIdx="2" presStyleCnt="5" custLinFactNeighborX="37541">
        <dgm:presLayoutVars>
          <dgm:chMax val="1"/>
          <dgm:bulletEnabled val="1"/>
        </dgm:presLayoutVars>
      </dgm:prSet>
      <dgm:spPr/>
      <dgm:t>
        <a:bodyPr/>
        <a:lstStyle/>
        <a:p>
          <a:endParaRPr lang="en-US"/>
        </a:p>
      </dgm:t>
    </dgm:pt>
    <dgm:pt modelId="{F6844ACD-17E8-49CA-8DE6-DB137E9A8C5C}" type="pres">
      <dgm:prSet presAssocID="{66FE81BC-119F-4EB4-AD5A-6FAF9751D7EC}" presName="sp" presStyleCnt="0"/>
      <dgm:spPr/>
      <dgm:t>
        <a:bodyPr/>
        <a:lstStyle/>
        <a:p>
          <a:endParaRPr lang="en-US"/>
        </a:p>
      </dgm:t>
    </dgm:pt>
    <dgm:pt modelId="{3C63E76A-52AB-4F4C-AB84-0BB63BA29723}" type="pres">
      <dgm:prSet presAssocID="{1E7BBCC2-1B0F-4390-98AF-82699DF66637}" presName="linNode" presStyleCnt="0"/>
      <dgm:spPr/>
      <dgm:t>
        <a:bodyPr/>
        <a:lstStyle/>
        <a:p>
          <a:endParaRPr lang="en-US"/>
        </a:p>
      </dgm:t>
    </dgm:pt>
    <dgm:pt modelId="{38CC8656-9503-4414-A3E8-391F0FDCBF61}" type="pres">
      <dgm:prSet presAssocID="{1E7BBCC2-1B0F-4390-98AF-82699DF66637}" presName="parentText" presStyleLbl="node1" presStyleIdx="3" presStyleCnt="5" custLinFactNeighborX="37541">
        <dgm:presLayoutVars>
          <dgm:chMax val="1"/>
          <dgm:bulletEnabled val="1"/>
        </dgm:presLayoutVars>
      </dgm:prSet>
      <dgm:spPr/>
      <dgm:t>
        <a:bodyPr/>
        <a:lstStyle/>
        <a:p>
          <a:endParaRPr lang="en-US"/>
        </a:p>
      </dgm:t>
    </dgm:pt>
    <dgm:pt modelId="{9CDDEF82-82FB-4C81-AA1C-5DD0CE9742C1}" type="pres">
      <dgm:prSet presAssocID="{50F2D8E7-8326-4C14-A3DF-426829C90E7E}" presName="sp" presStyleCnt="0"/>
      <dgm:spPr/>
      <dgm:t>
        <a:bodyPr/>
        <a:lstStyle/>
        <a:p>
          <a:endParaRPr lang="en-US"/>
        </a:p>
      </dgm:t>
    </dgm:pt>
    <dgm:pt modelId="{17E4D961-774F-4F99-9711-7D66A8972D29}" type="pres">
      <dgm:prSet presAssocID="{7824D898-CFDC-4B96-AF85-72E3104D75A8}" presName="linNode" presStyleCnt="0"/>
      <dgm:spPr/>
      <dgm:t>
        <a:bodyPr/>
        <a:lstStyle/>
        <a:p>
          <a:endParaRPr lang="en-US"/>
        </a:p>
      </dgm:t>
    </dgm:pt>
    <dgm:pt modelId="{B422EEF0-BD4A-4B03-83F1-D3DEE0875142}" type="pres">
      <dgm:prSet presAssocID="{7824D898-CFDC-4B96-AF85-72E3104D75A8}" presName="parentText" presStyleLbl="node1" presStyleIdx="4" presStyleCnt="5" custLinFactNeighborX="38655" custLinFactNeighborY="3848">
        <dgm:presLayoutVars>
          <dgm:chMax val="1"/>
          <dgm:bulletEnabled val="1"/>
        </dgm:presLayoutVars>
      </dgm:prSet>
      <dgm:spPr/>
      <dgm:t>
        <a:bodyPr/>
        <a:lstStyle/>
        <a:p>
          <a:endParaRPr lang="en-US"/>
        </a:p>
      </dgm:t>
    </dgm:pt>
  </dgm:ptLst>
  <dgm:cxnLst>
    <dgm:cxn modelId="{2D1B942E-B957-454B-9D65-104FFFFF0C24}" type="presOf" srcId="{27478D7C-2FA5-4FF8-904C-1A7A1146A0DF}" destId="{644AC3E9-532E-4B5D-AA68-6AF74BE9870E}" srcOrd="0" destOrd="0" presId="urn:microsoft.com/office/officeart/2005/8/layout/vList5"/>
    <dgm:cxn modelId="{BA09CFCE-8710-433B-8D6D-3B47104BE7B6}" srcId="{A8775281-B422-41C8-8822-A23B33EE02A4}" destId="{7824D898-CFDC-4B96-AF85-72E3104D75A8}" srcOrd="4" destOrd="0" parTransId="{75AD9519-1E30-4741-864A-1DE012D6CE1E}" sibTransId="{18C35EEB-E3B8-428B-87A0-467279744A71}"/>
    <dgm:cxn modelId="{D671BB5E-3D40-4335-B874-002F4462105D}" srcId="{A8775281-B422-41C8-8822-A23B33EE02A4}" destId="{27478D7C-2FA5-4FF8-904C-1A7A1146A0DF}" srcOrd="0" destOrd="0" parTransId="{31A1B010-E6F1-4D9C-8F59-1301DBBCB5D6}" sibTransId="{786003A7-1572-4E3F-B4FA-4E1B96B9536B}"/>
    <dgm:cxn modelId="{738560AB-F40C-4FF9-AFFE-655555E77ADF}" type="presOf" srcId="{A8775281-B422-41C8-8822-A23B33EE02A4}" destId="{5606FD3B-EDDE-4139-88C2-198699C03AEC}" srcOrd="0" destOrd="0" presId="urn:microsoft.com/office/officeart/2005/8/layout/vList5"/>
    <dgm:cxn modelId="{02AC3DB4-3748-483D-A8A4-F19B8FC0EC78}" type="presOf" srcId="{573EF072-DA69-428A-AB1C-B73826F954D2}" destId="{03A572DF-C7B3-44BC-B547-54DB274FD01C}" srcOrd="0" destOrd="0" presId="urn:microsoft.com/office/officeart/2005/8/layout/vList5"/>
    <dgm:cxn modelId="{BBC25ED6-131E-4C31-B3F1-557729E3C5C5}" type="presOf" srcId="{7824D898-CFDC-4B96-AF85-72E3104D75A8}" destId="{B422EEF0-BD4A-4B03-83F1-D3DEE0875142}" srcOrd="0" destOrd="0" presId="urn:microsoft.com/office/officeart/2005/8/layout/vList5"/>
    <dgm:cxn modelId="{231D9DE2-02B3-4DA6-9116-E0176FA38FDD}" srcId="{A8775281-B422-41C8-8822-A23B33EE02A4}" destId="{2DE8DAB3-79E3-4B35-B171-9A7179296746}" srcOrd="2" destOrd="0" parTransId="{8C372401-41A2-4BD4-B2EB-2049D067D0C8}" sibTransId="{66FE81BC-119F-4EB4-AD5A-6FAF9751D7EC}"/>
    <dgm:cxn modelId="{FC04B89B-9403-4735-BCF8-207A00ADA1C6}" type="presOf" srcId="{2DE8DAB3-79E3-4B35-B171-9A7179296746}" destId="{A620B0B0-F174-4573-983D-DEB262A97E8B}" srcOrd="0" destOrd="0" presId="urn:microsoft.com/office/officeart/2005/8/layout/vList5"/>
    <dgm:cxn modelId="{EA87FE6E-99BE-4E2E-8575-7D25B51426E8}" srcId="{A8775281-B422-41C8-8822-A23B33EE02A4}" destId="{1E7BBCC2-1B0F-4390-98AF-82699DF66637}" srcOrd="3" destOrd="0" parTransId="{D27D3492-01E6-4F6D-A91F-F2BEEB064742}" sibTransId="{50F2D8E7-8326-4C14-A3DF-426829C90E7E}"/>
    <dgm:cxn modelId="{AD00166F-B665-4BDB-A2ED-20A01FD51AB8}" srcId="{A8775281-B422-41C8-8822-A23B33EE02A4}" destId="{573EF072-DA69-428A-AB1C-B73826F954D2}" srcOrd="1" destOrd="0" parTransId="{46F486FE-0776-4024-ACEE-833E92E837E7}" sibTransId="{1865F5D7-0DB5-4DB0-8453-48661DC32F96}"/>
    <dgm:cxn modelId="{0752EF4C-EFC4-41C8-9B09-B706E6F61582}" type="presOf" srcId="{1E7BBCC2-1B0F-4390-98AF-82699DF66637}" destId="{38CC8656-9503-4414-A3E8-391F0FDCBF61}" srcOrd="0" destOrd="0" presId="urn:microsoft.com/office/officeart/2005/8/layout/vList5"/>
    <dgm:cxn modelId="{7ADB60AA-F15A-4377-97ED-7C247C0BA1D6}" type="presParOf" srcId="{5606FD3B-EDDE-4139-88C2-198699C03AEC}" destId="{920EE346-95A5-46EB-8DBB-18E30230CBE1}" srcOrd="0" destOrd="0" presId="urn:microsoft.com/office/officeart/2005/8/layout/vList5"/>
    <dgm:cxn modelId="{84C399CF-E4F1-41A0-9703-33370088557B}" type="presParOf" srcId="{920EE346-95A5-46EB-8DBB-18E30230CBE1}" destId="{644AC3E9-532E-4B5D-AA68-6AF74BE9870E}" srcOrd="0" destOrd="0" presId="urn:microsoft.com/office/officeart/2005/8/layout/vList5"/>
    <dgm:cxn modelId="{05EE07DC-E6B8-4AA3-93EA-A2DF676D56E7}" type="presParOf" srcId="{5606FD3B-EDDE-4139-88C2-198699C03AEC}" destId="{90E0E344-6EAE-4131-8575-C95E1385B888}" srcOrd="1" destOrd="0" presId="urn:microsoft.com/office/officeart/2005/8/layout/vList5"/>
    <dgm:cxn modelId="{82328EEF-75E2-4FF5-80B0-0F970A7D0003}" type="presParOf" srcId="{5606FD3B-EDDE-4139-88C2-198699C03AEC}" destId="{F4AF89B6-730D-44A4-BD9A-D1A175700464}" srcOrd="2" destOrd="0" presId="urn:microsoft.com/office/officeart/2005/8/layout/vList5"/>
    <dgm:cxn modelId="{BB4A628B-4AFB-4D1A-99C4-C681AF79C467}" type="presParOf" srcId="{F4AF89B6-730D-44A4-BD9A-D1A175700464}" destId="{03A572DF-C7B3-44BC-B547-54DB274FD01C}" srcOrd="0" destOrd="0" presId="urn:microsoft.com/office/officeart/2005/8/layout/vList5"/>
    <dgm:cxn modelId="{1D0E4DCD-5320-4BAB-835D-63621459E836}" type="presParOf" srcId="{5606FD3B-EDDE-4139-88C2-198699C03AEC}" destId="{3BC16478-4EE5-4891-80D4-B652B2FDFAA8}" srcOrd="3" destOrd="0" presId="urn:microsoft.com/office/officeart/2005/8/layout/vList5"/>
    <dgm:cxn modelId="{3FA7E080-6D8D-4208-B45D-633724AB4842}" type="presParOf" srcId="{5606FD3B-EDDE-4139-88C2-198699C03AEC}" destId="{1CDB220E-39A9-43BB-BB50-20A0BE1E6FB5}" srcOrd="4" destOrd="0" presId="urn:microsoft.com/office/officeart/2005/8/layout/vList5"/>
    <dgm:cxn modelId="{B779FABF-8EB2-4645-91BC-FD8F6D722A9E}" type="presParOf" srcId="{1CDB220E-39A9-43BB-BB50-20A0BE1E6FB5}" destId="{A620B0B0-F174-4573-983D-DEB262A97E8B}" srcOrd="0" destOrd="0" presId="urn:microsoft.com/office/officeart/2005/8/layout/vList5"/>
    <dgm:cxn modelId="{EF04E5D2-593A-448B-B3E5-13C3640E3049}" type="presParOf" srcId="{5606FD3B-EDDE-4139-88C2-198699C03AEC}" destId="{F6844ACD-17E8-49CA-8DE6-DB137E9A8C5C}" srcOrd="5" destOrd="0" presId="urn:microsoft.com/office/officeart/2005/8/layout/vList5"/>
    <dgm:cxn modelId="{3B720587-B858-4252-81A5-445BD34C6C25}" type="presParOf" srcId="{5606FD3B-EDDE-4139-88C2-198699C03AEC}" destId="{3C63E76A-52AB-4F4C-AB84-0BB63BA29723}" srcOrd="6" destOrd="0" presId="urn:microsoft.com/office/officeart/2005/8/layout/vList5"/>
    <dgm:cxn modelId="{A7D0743B-760D-404F-B0C1-86EA1A3C19CB}" type="presParOf" srcId="{3C63E76A-52AB-4F4C-AB84-0BB63BA29723}" destId="{38CC8656-9503-4414-A3E8-391F0FDCBF61}" srcOrd="0" destOrd="0" presId="urn:microsoft.com/office/officeart/2005/8/layout/vList5"/>
    <dgm:cxn modelId="{6CEF66CE-3576-437D-A9D0-E60CADA614AE}" type="presParOf" srcId="{5606FD3B-EDDE-4139-88C2-198699C03AEC}" destId="{9CDDEF82-82FB-4C81-AA1C-5DD0CE9742C1}" srcOrd="7" destOrd="0" presId="urn:microsoft.com/office/officeart/2005/8/layout/vList5"/>
    <dgm:cxn modelId="{EBC72655-CCAF-4DC7-8DF6-3FE6DE929226}" type="presParOf" srcId="{5606FD3B-EDDE-4139-88C2-198699C03AEC}" destId="{17E4D961-774F-4F99-9711-7D66A8972D29}" srcOrd="8" destOrd="0" presId="urn:microsoft.com/office/officeart/2005/8/layout/vList5"/>
    <dgm:cxn modelId="{9D3BFC77-D9C4-42DF-A769-F9B8EB4C3A4A}" type="presParOf" srcId="{17E4D961-774F-4F99-9711-7D66A8972D29}" destId="{B422EEF0-BD4A-4B03-83F1-D3DEE08751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CE1AEA-DEFA-4DE1-99CC-544D760F4AB3}" type="doc">
      <dgm:prSet loTypeId="urn:microsoft.com/office/officeart/2005/8/layout/default#3" loCatId="list" qsTypeId="urn:microsoft.com/office/officeart/2005/8/quickstyle/simple1#19" qsCatId="simple" csTypeId="urn:microsoft.com/office/officeart/2005/8/colors/colorful2" csCatId="colorful" phldr="1"/>
      <dgm:spPr/>
      <dgm:t>
        <a:bodyPr/>
        <a:lstStyle/>
        <a:p>
          <a:endParaRPr lang="en-US"/>
        </a:p>
      </dgm:t>
    </dgm:pt>
    <dgm:pt modelId="{C7026CDD-F9EE-4124-917E-5929A851466C}">
      <dgm:prSet/>
      <dgm:spPr/>
      <dgm:t>
        <a:bodyPr/>
        <a:lstStyle/>
        <a:p>
          <a:pPr rtl="0"/>
          <a:r>
            <a:rPr lang="en-US" b="1" smtClean="0"/>
            <a:t>Internet surveys</a:t>
          </a:r>
          <a:endParaRPr lang="en-US" b="1" dirty="0"/>
        </a:p>
      </dgm:t>
    </dgm:pt>
    <dgm:pt modelId="{D8F8DF00-D21B-4564-9830-79ED50E74441}" type="parTrans" cxnId="{95F72769-CA45-454B-A788-FFE66B82DC9A}">
      <dgm:prSet/>
      <dgm:spPr/>
      <dgm:t>
        <a:bodyPr/>
        <a:lstStyle/>
        <a:p>
          <a:endParaRPr lang="en-US" b="1">
            <a:solidFill>
              <a:schemeClr val="tx1"/>
            </a:solidFill>
          </a:endParaRPr>
        </a:p>
      </dgm:t>
    </dgm:pt>
    <dgm:pt modelId="{BF323602-48E9-4F26-B3D6-943367C31F53}" type="sibTrans" cxnId="{95F72769-CA45-454B-A788-FFE66B82DC9A}">
      <dgm:prSet/>
      <dgm:spPr/>
      <dgm:t>
        <a:bodyPr/>
        <a:lstStyle/>
        <a:p>
          <a:endParaRPr lang="en-US" b="1">
            <a:solidFill>
              <a:schemeClr val="tx1"/>
            </a:solidFill>
          </a:endParaRPr>
        </a:p>
      </dgm:t>
    </dgm:pt>
    <dgm:pt modelId="{EFF7BCFB-FD76-4563-819A-4861363C4862}">
      <dgm:prSet/>
      <dgm:spPr/>
      <dgm:t>
        <a:bodyPr/>
        <a:lstStyle/>
        <a:p>
          <a:pPr rtl="0"/>
          <a:r>
            <a:rPr lang="en-US" b="1" dirty="0" smtClean="0"/>
            <a:t>Online panels</a:t>
          </a:r>
          <a:endParaRPr lang="en-US" b="1" dirty="0"/>
        </a:p>
      </dgm:t>
    </dgm:pt>
    <dgm:pt modelId="{77BF0741-9FE2-4F62-9180-81B436004E9D}" type="parTrans" cxnId="{CB48D864-BC88-4650-8525-FABDAE7CF597}">
      <dgm:prSet/>
      <dgm:spPr/>
      <dgm:t>
        <a:bodyPr/>
        <a:lstStyle/>
        <a:p>
          <a:endParaRPr lang="en-US" b="1">
            <a:solidFill>
              <a:schemeClr val="tx1"/>
            </a:solidFill>
          </a:endParaRPr>
        </a:p>
      </dgm:t>
    </dgm:pt>
    <dgm:pt modelId="{D6FF57C9-5B94-4EB2-9292-7F0928F3A043}" type="sibTrans" cxnId="{CB48D864-BC88-4650-8525-FABDAE7CF597}">
      <dgm:prSet/>
      <dgm:spPr/>
      <dgm:t>
        <a:bodyPr/>
        <a:lstStyle/>
        <a:p>
          <a:endParaRPr lang="en-US" b="1">
            <a:solidFill>
              <a:schemeClr val="tx1"/>
            </a:solidFill>
          </a:endParaRPr>
        </a:p>
      </dgm:t>
    </dgm:pt>
    <dgm:pt modelId="{937C9F98-6C7B-4B67-ADA9-AC1181A662CE}">
      <dgm:prSet/>
      <dgm:spPr/>
      <dgm:t>
        <a:bodyPr/>
        <a:lstStyle/>
        <a:p>
          <a:pPr rtl="0"/>
          <a:r>
            <a:rPr lang="en-US" b="1" smtClean="0"/>
            <a:t>Online experiments</a:t>
          </a:r>
          <a:endParaRPr lang="en-US" b="1" dirty="0"/>
        </a:p>
      </dgm:t>
    </dgm:pt>
    <dgm:pt modelId="{39E5AAAD-71D7-4317-A1F6-E6EB62DEF45A}" type="parTrans" cxnId="{244C5035-468B-4C30-8F8C-9128980322A4}">
      <dgm:prSet/>
      <dgm:spPr/>
      <dgm:t>
        <a:bodyPr/>
        <a:lstStyle/>
        <a:p>
          <a:endParaRPr lang="en-US" b="1">
            <a:solidFill>
              <a:schemeClr val="tx1"/>
            </a:solidFill>
          </a:endParaRPr>
        </a:p>
      </dgm:t>
    </dgm:pt>
    <dgm:pt modelId="{E70B27C2-7026-41E1-AC08-11E25187AA1B}" type="sibTrans" cxnId="{244C5035-468B-4C30-8F8C-9128980322A4}">
      <dgm:prSet/>
      <dgm:spPr/>
      <dgm:t>
        <a:bodyPr/>
        <a:lstStyle/>
        <a:p>
          <a:endParaRPr lang="en-US" b="1">
            <a:solidFill>
              <a:schemeClr val="tx1"/>
            </a:solidFill>
          </a:endParaRPr>
        </a:p>
      </dgm:t>
    </dgm:pt>
    <dgm:pt modelId="{FA0C242E-D65F-4B12-96FE-B21FFD7EE2E1}">
      <dgm:prSet/>
      <dgm:spPr/>
      <dgm:t>
        <a:bodyPr/>
        <a:lstStyle/>
        <a:p>
          <a:pPr rtl="0"/>
          <a:r>
            <a:rPr lang="en-US" b="1" smtClean="0"/>
            <a:t>Online focus groups</a:t>
          </a:r>
          <a:endParaRPr lang="en-US" b="1" dirty="0"/>
        </a:p>
      </dgm:t>
    </dgm:pt>
    <dgm:pt modelId="{5F4C36C5-C49D-496C-86A9-A920E4A7BC8B}" type="parTrans" cxnId="{384BAEC2-9CC0-4607-BE37-0E467E9CBEA6}">
      <dgm:prSet/>
      <dgm:spPr/>
      <dgm:t>
        <a:bodyPr/>
        <a:lstStyle/>
        <a:p>
          <a:endParaRPr lang="en-US" b="1">
            <a:solidFill>
              <a:schemeClr val="tx1"/>
            </a:solidFill>
          </a:endParaRPr>
        </a:p>
      </dgm:t>
    </dgm:pt>
    <dgm:pt modelId="{EABB5CFA-2C9B-47DE-A040-42DC74541825}" type="sibTrans" cxnId="{384BAEC2-9CC0-4607-BE37-0E467E9CBEA6}">
      <dgm:prSet/>
      <dgm:spPr/>
      <dgm:t>
        <a:bodyPr/>
        <a:lstStyle/>
        <a:p>
          <a:endParaRPr lang="en-US" b="1">
            <a:solidFill>
              <a:schemeClr val="tx1"/>
            </a:solidFill>
          </a:endParaRPr>
        </a:p>
      </dgm:t>
    </dgm:pt>
    <dgm:pt modelId="{56EEB67B-AC53-4EBC-9661-D1F75BF36056}" type="pres">
      <dgm:prSet presAssocID="{AFCE1AEA-DEFA-4DE1-99CC-544D760F4AB3}" presName="diagram" presStyleCnt="0">
        <dgm:presLayoutVars>
          <dgm:dir/>
          <dgm:resizeHandles val="exact"/>
        </dgm:presLayoutVars>
      </dgm:prSet>
      <dgm:spPr/>
      <dgm:t>
        <a:bodyPr/>
        <a:lstStyle/>
        <a:p>
          <a:endParaRPr lang="en-US"/>
        </a:p>
      </dgm:t>
    </dgm:pt>
    <dgm:pt modelId="{2B345026-90C6-4CB4-90E6-E8082A4015A4}" type="pres">
      <dgm:prSet presAssocID="{C7026CDD-F9EE-4124-917E-5929A851466C}" presName="node" presStyleLbl="node1" presStyleIdx="0" presStyleCnt="4">
        <dgm:presLayoutVars>
          <dgm:bulletEnabled val="1"/>
        </dgm:presLayoutVars>
      </dgm:prSet>
      <dgm:spPr/>
      <dgm:t>
        <a:bodyPr/>
        <a:lstStyle/>
        <a:p>
          <a:endParaRPr lang="en-US"/>
        </a:p>
      </dgm:t>
    </dgm:pt>
    <dgm:pt modelId="{6CD851A0-63F9-482C-AF54-DE960494070B}" type="pres">
      <dgm:prSet presAssocID="{BF323602-48E9-4F26-B3D6-943367C31F53}" presName="sibTrans" presStyleCnt="0"/>
      <dgm:spPr/>
      <dgm:t>
        <a:bodyPr/>
        <a:lstStyle/>
        <a:p>
          <a:endParaRPr lang="en-US"/>
        </a:p>
      </dgm:t>
    </dgm:pt>
    <dgm:pt modelId="{89ADB295-C2C6-4865-B57B-A718271A1411}" type="pres">
      <dgm:prSet presAssocID="{EFF7BCFB-FD76-4563-819A-4861363C4862}" presName="node" presStyleLbl="node1" presStyleIdx="1" presStyleCnt="4">
        <dgm:presLayoutVars>
          <dgm:bulletEnabled val="1"/>
        </dgm:presLayoutVars>
      </dgm:prSet>
      <dgm:spPr/>
      <dgm:t>
        <a:bodyPr/>
        <a:lstStyle/>
        <a:p>
          <a:endParaRPr lang="en-US"/>
        </a:p>
      </dgm:t>
    </dgm:pt>
    <dgm:pt modelId="{A83F9536-C732-4A2E-839A-B006DB7BC318}" type="pres">
      <dgm:prSet presAssocID="{D6FF57C9-5B94-4EB2-9292-7F0928F3A043}" presName="sibTrans" presStyleCnt="0"/>
      <dgm:spPr/>
      <dgm:t>
        <a:bodyPr/>
        <a:lstStyle/>
        <a:p>
          <a:endParaRPr lang="en-US"/>
        </a:p>
      </dgm:t>
    </dgm:pt>
    <dgm:pt modelId="{B897E8B0-FAC9-4C87-9B58-EB7A425BCAB3}" type="pres">
      <dgm:prSet presAssocID="{937C9F98-6C7B-4B67-ADA9-AC1181A662CE}" presName="node" presStyleLbl="node1" presStyleIdx="2" presStyleCnt="4">
        <dgm:presLayoutVars>
          <dgm:bulletEnabled val="1"/>
        </dgm:presLayoutVars>
      </dgm:prSet>
      <dgm:spPr/>
      <dgm:t>
        <a:bodyPr/>
        <a:lstStyle/>
        <a:p>
          <a:endParaRPr lang="en-US"/>
        </a:p>
      </dgm:t>
    </dgm:pt>
    <dgm:pt modelId="{06999437-B373-4E0E-8781-0A99972F2DBF}" type="pres">
      <dgm:prSet presAssocID="{E70B27C2-7026-41E1-AC08-11E25187AA1B}" presName="sibTrans" presStyleCnt="0"/>
      <dgm:spPr/>
      <dgm:t>
        <a:bodyPr/>
        <a:lstStyle/>
        <a:p>
          <a:endParaRPr lang="en-US"/>
        </a:p>
      </dgm:t>
    </dgm:pt>
    <dgm:pt modelId="{D411AB7F-2E11-4104-9BF5-B9794FA0D76E}" type="pres">
      <dgm:prSet presAssocID="{FA0C242E-D65F-4B12-96FE-B21FFD7EE2E1}" presName="node" presStyleLbl="node1" presStyleIdx="3" presStyleCnt="4">
        <dgm:presLayoutVars>
          <dgm:bulletEnabled val="1"/>
        </dgm:presLayoutVars>
      </dgm:prSet>
      <dgm:spPr/>
      <dgm:t>
        <a:bodyPr/>
        <a:lstStyle/>
        <a:p>
          <a:endParaRPr lang="en-US"/>
        </a:p>
      </dgm:t>
    </dgm:pt>
  </dgm:ptLst>
  <dgm:cxnLst>
    <dgm:cxn modelId="{4EB79DA1-B4F9-48F3-9DEA-4AD168C8BF23}" type="presOf" srcId="{AFCE1AEA-DEFA-4DE1-99CC-544D760F4AB3}" destId="{56EEB67B-AC53-4EBC-9661-D1F75BF36056}" srcOrd="0" destOrd="0" presId="urn:microsoft.com/office/officeart/2005/8/layout/default#3"/>
    <dgm:cxn modelId="{CB48D864-BC88-4650-8525-FABDAE7CF597}" srcId="{AFCE1AEA-DEFA-4DE1-99CC-544D760F4AB3}" destId="{EFF7BCFB-FD76-4563-819A-4861363C4862}" srcOrd="1" destOrd="0" parTransId="{77BF0741-9FE2-4F62-9180-81B436004E9D}" sibTransId="{D6FF57C9-5B94-4EB2-9292-7F0928F3A043}"/>
    <dgm:cxn modelId="{A7B3CD23-475A-4E9C-89DD-28D7D9A33DEA}" type="presOf" srcId="{937C9F98-6C7B-4B67-ADA9-AC1181A662CE}" destId="{B897E8B0-FAC9-4C87-9B58-EB7A425BCAB3}" srcOrd="0" destOrd="0" presId="urn:microsoft.com/office/officeart/2005/8/layout/default#3"/>
    <dgm:cxn modelId="{244C5035-468B-4C30-8F8C-9128980322A4}" srcId="{AFCE1AEA-DEFA-4DE1-99CC-544D760F4AB3}" destId="{937C9F98-6C7B-4B67-ADA9-AC1181A662CE}" srcOrd="2" destOrd="0" parTransId="{39E5AAAD-71D7-4317-A1F6-E6EB62DEF45A}" sibTransId="{E70B27C2-7026-41E1-AC08-11E25187AA1B}"/>
    <dgm:cxn modelId="{95F72769-CA45-454B-A788-FFE66B82DC9A}" srcId="{AFCE1AEA-DEFA-4DE1-99CC-544D760F4AB3}" destId="{C7026CDD-F9EE-4124-917E-5929A851466C}" srcOrd="0" destOrd="0" parTransId="{D8F8DF00-D21B-4564-9830-79ED50E74441}" sibTransId="{BF323602-48E9-4F26-B3D6-943367C31F53}"/>
    <dgm:cxn modelId="{13235F6E-DEA5-49A1-9A1C-68465DA97A07}" type="presOf" srcId="{C7026CDD-F9EE-4124-917E-5929A851466C}" destId="{2B345026-90C6-4CB4-90E6-E8082A4015A4}" srcOrd="0" destOrd="0" presId="urn:microsoft.com/office/officeart/2005/8/layout/default#3"/>
    <dgm:cxn modelId="{296FE010-E3D0-45F4-9291-5A7D99A0674D}" type="presOf" srcId="{EFF7BCFB-FD76-4563-819A-4861363C4862}" destId="{89ADB295-C2C6-4865-B57B-A718271A1411}" srcOrd="0" destOrd="0" presId="urn:microsoft.com/office/officeart/2005/8/layout/default#3"/>
    <dgm:cxn modelId="{92D03811-05BD-465B-9E59-E94D5C352701}" type="presOf" srcId="{FA0C242E-D65F-4B12-96FE-B21FFD7EE2E1}" destId="{D411AB7F-2E11-4104-9BF5-B9794FA0D76E}" srcOrd="0" destOrd="0" presId="urn:microsoft.com/office/officeart/2005/8/layout/default#3"/>
    <dgm:cxn modelId="{384BAEC2-9CC0-4607-BE37-0E467E9CBEA6}" srcId="{AFCE1AEA-DEFA-4DE1-99CC-544D760F4AB3}" destId="{FA0C242E-D65F-4B12-96FE-B21FFD7EE2E1}" srcOrd="3" destOrd="0" parTransId="{5F4C36C5-C49D-496C-86A9-A920E4A7BC8B}" sibTransId="{EABB5CFA-2C9B-47DE-A040-42DC74541825}"/>
    <dgm:cxn modelId="{CBC4A58E-B8BC-4E48-A695-985A5391BA5D}" type="presParOf" srcId="{56EEB67B-AC53-4EBC-9661-D1F75BF36056}" destId="{2B345026-90C6-4CB4-90E6-E8082A4015A4}" srcOrd="0" destOrd="0" presId="urn:microsoft.com/office/officeart/2005/8/layout/default#3"/>
    <dgm:cxn modelId="{D522C2F4-9F00-4B19-B245-CB163D39C778}" type="presParOf" srcId="{56EEB67B-AC53-4EBC-9661-D1F75BF36056}" destId="{6CD851A0-63F9-482C-AF54-DE960494070B}" srcOrd="1" destOrd="0" presId="urn:microsoft.com/office/officeart/2005/8/layout/default#3"/>
    <dgm:cxn modelId="{9204FC05-C323-4BBF-8100-04BE9C46BC0F}" type="presParOf" srcId="{56EEB67B-AC53-4EBC-9661-D1F75BF36056}" destId="{89ADB295-C2C6-4865-B57B-A718271A1411}" srcOrd="2" destOrd="0" presId="urn:microsoft.com/office/officeart/2005/8/layout/default#3"/>
    <dgm:cxn modelId="{C1134350-A241-479D-B75E-522A7CB06FE2}" type="presParOf" srcId="{56EEB67B-AC53-4EBC-9661-D1F75BF36056}" destId="{A83F9536-C732-4A2E-839A-B006DB7BC318}" srcOrd="3" destOrd="0" presId="urn:microsoft.com/office/officeart/2005/8/layout/default#3"/>
    <dgm:cxn modelId="{81C788D4-3FAA-4230-93E2-95320539981A}" type="presParOf" srcId="{56EEB67B-AC53-4EBC-9661-D1F75BF36056}" destId="{B897E8B0-FAC9-4C87-9B58-EB7A425BCAB3}" srcOrd="4" destOrd="0" presId="urn:microsoft.com/office/officeart/2005/8/layout/default#3"/>
    <dgm:cxn modelId="{AE88E92E-4637-4CB9-82FE-409019B0D002}" type="presParOf" srcId="{56EEB67B-AC53-4EBC-9661-D1F75BF36056}" destId="{06999437-B373-4E0E-8781-0A99972F2DBF}" srcOrd="5" destOrd="0" presId="urn:microsoft.com/office/officeart/2005/8/layout/default#3"/>
    <dgm:cxn modelId="{2A9B2064-F830-42F9-A35A-3631BC15840A}" type="presParOf" srcId="{56EEB67B-AC53-4EBC-9661-D1F75BF36056}" destId="{D411AB7F-2E11-4104-9BF5-B9794FA0D76E}" srcOrd="6"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D9070A-E2F1-420A-BABD-3D9854B9F1E1}" type="doc">
      <dgm:prSet loTypeId="urn:microsoft.com/office/officeart/2005/8/layout/hList1" loCatId="list" qsTypeId="urn:microsoft.com/office/officeart/2005/8/quickstyle/simple1#20" qsCatId="simple" csTypeId="urn:microsoft.com/office/officeart/2005/8/colors/colorful2" csCatId="colorful" phldr="1"/>
      <dgm:spPr/>
      <dgm:t>
        <a:bodyPr/>
        <a:lstStyle/>
        <a:p>
          <a:endParaRPr lang="en-US"/>
        </a:p>
      </dgm:t>
    </dgm:pt>
    <dgm:pt modelId="{BAF1968B-FBFB-4A8F-A26A-53F8F66867FD}">
      <dgm:prSet/>
      <dgm:spPr/>
      <dgm:t>
        <a:bodyPr/>
        <a:lstStyle/>
        <a:p>
          <a:pPr rtl="0"/>
          <a:r>
            <a:rPr lang="en-US" dirty="0" smtClean="0"/>
            <a:t>Low cost</a:t>
          </a:r>
          <a:endParaRPr lang="en-US" dirty="0"/>
        </a:p>
      </dgm:t>
    </dgm:pt>
    <dgm:pt modelId="{BB4200E5-AA29-4575-85EE-65AA1C6594D9}" type="parTrans" cxnId="{D00A3444-B566-4866-8F9F-A8C519A6A583}">
      <dgm:prSet/>
      <dgm:spPr/>
      <dgm:t>
        <a:bodyPr/>
        <a:lstStyle/>
        <a:p>
          <a:endParaRPr lang="en-US"/>
        </a:p>
      </dgm:t>
    </dgm:pt>
    <dgm:pt modelId="{96C96173-F3F9-4B70-9367-5E3E3C6CFC09}" type="sibTrans" cxnId="{D00A3444-B566-4866-8F9F-A8C519A6A583}">
      <dgm:prSet/>
      <dgm:spPr/>
      <dgm:t>
        <a:bodyPr/>
        <a:lstStyle/>
        <a:p>
          <a:endParaRPr lang="en-US"/>
        </a:p>
      </dgm:t>
    </dgm:pt>
    <dgm:pt modelId="{F84C0CB6-23BC-4196-A2E2-E3ABB1CCAFC5}">
      <dgm:prSet/>
      <dgm:spPr/>
      <dgm:t>
        <a:bodyPr/>
        <a:lstStyle/>
        <a:p>
          <a:pPr rtl="0"/>
          <a:r>
            <a:rPr lang="en-US" dirty="0" smtClean="0"/>
            <a:t>Speed</a:t>
          </a:r>
          <a:endParaRPr lang="en-US" dirty="0"/>
        </a:p>
      </dgm:t>
    </dgm:pt>
    <dgm:pt modelId="{DB13038D-5CA3-4B9C-ADDE-CA74E9BE48F2}" type="parTrans" cxnId="{C713C444-DEF6-44DD-ADC9-5798494390D4}">
      <dgm:prSet/>
      <dgm:spPr/>
      <dgm:t>
        <a:bodyPr/>
        <a:lstStyle/>
        <a:p>
          <a:endParaRPr lang="en-US"/>
        </a:p>
      </dgm:t>
    </dgm:pt>
    <dgm:pt modelId="{36B65694-0693-4E6E-830E-303D1CD99D3A}" type="sibTrans" cxnId="{C713C444-DEF6-44DD-ADC9-5798494390D4}">
      <dgm:prSet/>
      <dgm:spPr/>
      <dgm:t>
        <a:bodyPr/>
        <a:lstStyle/>
        <a:p>
          <a:endParaRPr lang="en-US"/>
        </a:p>
      </dgm:t>
    </dgm:pt>
    <dgm:pt modelId="{2C9365AC-91E6-4EC8-B66B-482FE6A447CB}">
      <dgm:prSet/>
      <dgm:spPr/>
      <dgm:t>
        <a:bodyPr/>
        <a:lstStyle/>
        <a:p>
          <a:pPr rtl="0"/>
          <a:r>
            <a:rPr lang="en-US" dirty="0" smtClean="0"/>
            <a:t>Higher response rates</a:t>
          </a:r>
          <a:endParaRPr lang="en-US" dirty="0"/>
        </a:p>
      </dgm:t>
    </dgm:pt>
    <dgm:pt modelId="{5832B5E7-15DC-47C6-BDBA-F44ECE5BA12C}" type="parTrans" cxnId="{5EDB11F8-39BA-4669-A974-DA7A2A9F2EB8}">
      <dgm:prSet/>
      <dgm:spPr/>
      <dgm:t>
        <a:bodyPr/>
        <a:lstStyle/>
        <a:p>
          <a:endParaRPr lang="en-US"/>
        </a:p>
      </dgm:t>
    </dgm:pt>
    <dgm:pt modelId="{BBB9AA7E-2A2B-4AA5-B4D0-E58FA50DCB9E}" type="sibTrans" cxnId="{5EDB11F8-39BA-4669-A974-DA7A2A9F2EB8}">
      <dgm:prSet/>
      <dgm:spPr/>
      <dgm:t>
        <a:bodyPr/>
        <a:lstStyle/>
        <a:p>
          <a:endParaRPr lang="en-US"/>
        </a:p>
      </dgm:t>
    </dgm:pt>
    <dgm:pt modelId="{B8212A98-B807-465B-BF0E-C7CC9766A5EB}">
      <dgm:prSet/>
      <dgm:spPr/>
      <dgm:t>
        <a:bodyPr/>
        <a:lstStyle/>
        <a:p>
          <a:pPr rtl="0"/>
          <a:r>
            <a:rPr lang="en-US" dirty="0" smtClean="0"/>
            <a:t>Good for hard to reach groups</a:t>
          </a:r>
          <a:endParaRPr lang="en-US" dirty="0"/>
        </a:p>
      </dgm:t>
    </dgm:pt>
    <dgm:pt modelId="{CB1F55DA-55AE-46F4-8FC1-C75A4407D1F6}" type="parTrans" cxnId="{85491CCA-FA73-40C6-AC1D-41A18CC0BB91}">
      <dgm:prSet/>
      <dgm:spPr/>
      <dgm:t>
        <a:bodyPr/>
        <a:lstStyle/>
        <a:p>
          <a:endParaRPr lang="en-US"/>
        </a:p>
      </dgm:t>
    </dgm:pt>
    <dgm:pt modelId="{B9CC4F28-752B-4832-B4D0-8A9845EFAB4E}" type="sibTrans" cxnId="{85491CCA-FA73-40C6-AC1D-41A18CC0BB91}">
      <dgm:prSet/>
      <dgm:spPr/>
      <dgm:t>
        <a:bodyPr/>
        <a:lstStyle/>
        <a:p>
          <a:endParaRPr lang="en-US"/>
        </a:p>
      </dgm:t>
    </dgm:pt>
    <dgm:pt modelId="{B0AF2789-FA75-459B-8062-80A8376A5125}">
      <dgm:prSet/>
      <dgm:spPr/>
      <dgm:t>
        <a:bodyPr/>
        <a:lstStyle/>
        <a:p>
          <a:pPr rtl="0"/>
          <a:r>
            <a:rPr lang="en-US" dirty="0" smtClean="0"/>
            <a:t>Advantages</a:t>
          </a:r>
          <a:endParaRPr lang="en-US" dirty="0"/>
        </a:p>
      </dgm:t>
    </dgm:pt>
    <dgm:pt modelId="{F304D011-79B1-4167-B145-D640B59831DA}" type="sibTrans" cxnId="{BCB68FC3-87E9-468F-8146-A84341BF361D}">
      <dgm:prSet/>
      <dgm:spPr/>
      <dgm:t>
        <a:bodyPr/>
        <a:lstStyle/>
        <a:p>
          <a:endParaRPr lang="en-US"/>
        </a:p>
      </dgm:t>
    </dgm:pt>
    <dgm:pt modelId="{D833FAE1-F4E0-4956-BF61-C421EBABC28A}" type="parTrans" cxnId="{BCB68FC3-87E9-468F-8146-A84341BF361D}">
      <dgm:prSet/>
      <dgm:spPr/>
      <dgm:t>
        <a:bodyPr/>
        <a:lstStyle/>
        <a:p>
          <a:endParaRPr lang="en-US"/>
        </a:p>
      </dgm:t>
    </dgm:pt>
    <dgm:pt modelId="{B677F3E3-A77E-4C2D-A80B-3C5D37657908}" type="pres">
      <dgm:prSet presAssocID="{63D9070A-E2F1-420A-BABD-3D9854B9F1E1}" presName="Name0" presStyleCnt="0">
        <dgm:presLayoutVars>
          <dgm:dir/>
          <dgm:animLvl val="lvl"/>
          <dgm:resizeHandles val="exact"/>
        </dgm:presLayoutVars>
      </dgm:prSet>
      <dgm:spPr/>
      <dgm:t>
        <a:bodyPr/>
        <a:lstStyle/>
        <a:p>
          <a:endParaRPr lang="en-US"/>
        </a:p>
      </dgm:t>
    </dgm:pt>
    <dgm:pt modelId="{03217BC3-C488-44A9-A762-40416E0D57B9}" type="pres">
      <dgm:prSet presAssocID="{B0AF2789-FA75-459B-8062-80A8376A5125}" presName="composite" presStyleCnt="0"/>
      <dgm:spPr/>
      <dgm:t>
        <a:bodyPr/>
        <a:lstStyle/>
        <a:p>
          <a:endParaRPr lang="en-US"/>
        </a:p>
      </dgm:t>
    </dgm:pt>
    <dgm:pt modelId="{44F5CAE3-D9EB-46D0-B68B-FC4C2702E86E}" type="pres">
      <dgm:prSet presAssocID="{B0AF2789-FA75-459B-8062-80A8376A5125}" presName="parTx" presStyleLbl="alignNode1" presStyleIdx="0" presStyleCnt="1">
        <dgm:presLayoutVars>
          <dgm:chMax val="0"/>
          <dgm:chPref val="0"/>
          <dgm:bulletEnabled val="1"/>
        </dgm:presLayoutVars>
      </dgm:prSet>
      <dgm:spPr/>
      <dgm:t>
        <a:bodyPr/>
        <a:lstStyle/>
        <a:p>
          <a:endParaRPr lang="en-US"/>
        </a:p>
      </dgm:t>
    </dgm:pt>
    <dgm:pt modelId="{62BDAD62-D20E-4103-99FF-950371032FD6}" type="pres">
      <dgm:prSet presAssocID="{B0AF2789-FA75-459B-8062-80A8376A5125}" presName="desTx" presStyleLbl="alignAccFollowNode1" presStyleIdx="0" presStyleCnt="1">
        <dgm:presLayoutVars>
          <dgm:bulletEnabled val="1"/>
        </dgm:presLayoutVars>
      </dgm:prSet>
      <dgm:spPr/>
      <dgm:t>
        <a:bodyPr/>
        <a:lstStyle/>
        <a:p>
          <a:endParaRPr lang="en-US"/>
        </a:p>
      </dgm:t>
    </dgm:pt>
  </dgm:ptLst>
  <dgm:cxnLst>
    <dgm:cxn modelId="{4ABDBA25-9688-439A-853A-3BCAF08F6721}" type="presOf" srcId="{F84C0CB6-23BC-4196-A2E2-E3ABB1CCAFC5}" destId="{62BDAD62-D20E-4103-99FF-950371032FD6}" srcOrd="0" destOrd="1" presId="urn:microsoft.com/office/officeart/2005/8/layout/hList1"/>
    <dgm:cxn modelId="{C713C444-DEF6-44DD-ADC9-5798494390D4}" srcId="{B0AF2789-FA75-459B-8062-80A8376A5125}" destId="{F84C0CB6-23BC-4196-A2E2-E3ABB1CCAFC5}" srcOrd="1" destOrd="0" parTransId="{DB13038D-5CA3-4B9C-ADDE-CA74E9BE48F2}" sibTransId="{36B65694-0693-4E6E-830E-303D1CD99D3A}"/>
    <dgm:cxn modelId="{5EDB11F8-39BA-4669-A974-DA7A2A9F2EB8}" srcId="{B0AF2789-FA75-459B-8062-80A8376A5125}" destId="{2C9365AC-91E6-4EC8-B66B-482FE6A447CB}" srcOrd="2" destOrd="0" parTransId="{5832B5E7-15DC-47C6-BDBA-F44ECE5BA12C}" sibTransId="{BBB9AA7E-2A2B-4AA5-B4D0-E58FA50DCB9E}"/>
    <dgm:cxn modelId="{C2C1987C-FDF5-432C-AD5E-F019A8A40D61}" type="presOf" srcId="{2C9365AC-91E6-4EC8-B66B-482FE6A447CB}" destId="{62BDAD62-D20E-4103-99FF-950371032FD6}" srcOrd="0" destOrd="2" presId="urn:microsoft.com/office/officeart/2005/8/layout/hList1"/>
    <dgm:cxn modelId="{2CD4AE23-3F2B-4640-92D2-FC11FDDAF61A}" type="presOf" srcId="{BAF1968B-FBFB-4A8F-A26A-53F8F66867FD}" destId="{62BDAD62-D20E-4103-99FF-950371032FD6}" srcOrd="0" destOrd="0" presId="urn:microsoft.com/office/officeart/2005/8/layout/hList1"/>
    <dgm:cxn modelId="{39B6A7AC-BB53-4328-985B-47E98D1DF0DB}" type="presOf" srcId="{B8212A98-B807-465B-BF0E-C7CC9766A5EB}" destId="{62BDAD62-D20E-4103-99FF-950371032FD6}" srcOrd="0" destOrd="3" presId="urn:microsoft.com/office/officeart/2005/8/layout/hList1"/>
    <dgm:cxn modelId="{D00A3444-B566-4866-8F9F-A8C519A6A583}" srcId="{B0AF2789-FA75-459B-8062-80A8376A5125}" destId="{BAF1968B-FBFB-4A8F-A26A-53F8F66867FD}" srcOrd="0" destOrd="0" parTransId="{BB4200E5-AA29-4575-85EE-65AA1C6594D9}" sibTransId="{96C96173-F3F9-4B70-9367-5E3E3C6CFC09}"/>
    <dgm:cxn modelId="{BCB68FC3-87E9-468F-8146-A84341BF361D}" srcId="{63D9070A-E2F1-420A-BABD-3D9854B9F1E1}" destId="{B0AF2789-FA75-459B-8062-80A8376A5125}" srcOrd="0" destOrd="0" parTransId="{D833FAE1-F4E0-4956-BF61-C421EBABC28A}" sibTransId="{F304D011-79B1-4167-B145-D640B59831DA}"/>
    <dgm:cxn modelId="{85491CCA-FA73-40C6-AC1D-41A18CC0BB91}" srcId="{B0AF2789-FA75-459B-8062-80A8376A5125}" destId="{B8212A98-B807-465B-BF0E-C7CC9766A5EB}" srcOrd="3" destOrd="0" parTransId="{CB1F55DA-55AE-46F4-8FC1-C75A4407D1F6}" sibTransId="{B9CC4F28-752B-4832-B4D0-8A9845EFAB4E}"/>
    <dgm:cxn modelId="{78313A8C-2709-490C-9B8F-E18410381705}" type="presOf" srcId="{B0AF2789-FA75-459B-8062-80A8376A5125}" destId="{44F5CAE3-D9EB-46D0-B68B-FC4C2702E86E}" srcOrd="0" destOrd="0" presId="urn:microsoft.com/office/officeart/2005/8/layout/hList1"/>
    <dgm:cxn modelId="{DBC9FE64-492E-4F5E-8FDB-338B66EA1986}" type="presOf" srcId="{63D9070A-E2F1-420A-BABD-3D9854B9F1E1}" destId="{B677F3E3-A77E-4C2D-A80B-3C5D37657908}" srcOrd="0" destOrd="0" presId="urn:microsoft.com/office/officeart/2005/8/layout/hList1"/>
    <dgm:cxn modelId="{23FCC18F-D38C-47BC-9D30-FD3D17463C25}" type="presParOf" srcId="{B677F3E3-A77E-4C2D-A80B-3C5D37657908}" destId="{03217BC3-C488-44A9-A762-40416E0D57B9}" srcOrd="0" destOrd="0" presId="urn:microsoft.com/office/officeart/2005/8/layout/hList1"/>
    <dgm:cxn modelId="{89A56024-39DE-4B86-BE3B-32A66014CB62}" type="presParOf" srcId="{03217BC3-C488-44A9-A762-40416E0D57B9}" destId="{44F5CAE3-D9EB-46D0-B68B-FC4C2702E86E}" srcOrd="0" destOrd="0" presId="urn:microsoft.com/office/officeart/2005/8/layout/hList1"/>
    <dgm:cxn modelId="{720BDAA9-848E-40B8-947D-FBEE33772A38}" type="presParOf" srcId="{03217BC3-C488-44A9-A762-40416E0D57B9}" destId="{62BDAD62-D20E-4103-99FF-950371032F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912270-DA38-40B6-AADE-176D2E2998D0}" type="doc">
      <dgm:prSet loTypeId="urn:microsoft.com/office/officeart/2005/8/layout/vList2" loCatId="list" qsTypeId="urn:microsoft.com/office/officeart/2005/8/quickstyle/simple1#21" qsCatId="simple" csTypeId="urn:microsoft.com/office/officeart/2005/8/colors/colorful2" csCatId="colorful" phldr="1"/>
      <dgm:spPr/>
      <dgm:t>
        <a:bodyPr/>
        <a:lstStyle/>
        <a:p>
          <a:endParaRPr lang="en-US"/>
        </a:p>
      </dgm:t>
    </dgm:pt>
    <dgm:pt modelId="{FB5E0A37-925D-41B3-BEB3-1F373F70C158}">
      <dgm:prSet/>
      <dgm:spPr/>
      <dgm:t>
        <a:bodyPr/>
        <a:lstStyle/>
        <a:p>
          <a:pPr algn="ctr" rtl="0"/>
          <a:r>
            <a:rPr lang="en-US" dirty="0" smtClean="0"/>
            <a:t>Questionnaires</a:t>
          </a:r>
          <a:endParaRPr lang="en-US" dirty="0"/>
        </a:p>
      </dgm:t>
    </dgm:pt>
    <dgm:pt modelId="{A3022140-B7E9-440B-B7AD-958C201895D2}" type="parTrans" cxnId="{9C343EEB-57DE-4341-BC9F-E91119585177}">
      <dgm:prSet/>
      <dgm:spPr/>
      <dgm:t>
        <a:bodyPr/>
        <a:lstStyle/>
        <a:p>
          <a:endParaRPr lang="en-US"/>
        </a:p>
      </dgm:t>
    </dgm:pt>
    <dgm:pt modelId="{B2B835E0-C781-40BB-B5F7-713568ABC824}" type="sibTrans" cxnId="{9C343EEB-57DE-4341-BC9F-E91119585177}">
      <dgm:prSet/>
      <dgm:spPr/>
      <dgm:t>
        <a:bodyPr/>
        <a:lstStyle/>
        <a:p>
          <a:endParaRPr lang="en-US"/>
        </a:p>
      </dgm:t>
    </dgm:pt>
    <dgm:pt modelId="{ED00DEB5-7B2E-40BB-969C-ABF94D06B011}">
      <dgm:prSet/>
      <dgm:spPr/>
      <dgm:t>
        <a:bodyPr/>
        <a:lstStyle/>
        <a:p>
          <a:pPr rtl="0"/>
          <a:r>
            <a:rPr lang="en-US" dirty="0" smtClean="0"/>
            <a:t>Most common</a:t>
          </a:r>
          <a:endParaRPr lang="en-US" dirty="0"/>
        </a:p>
      </dgm:t>
    </dgm:pt>
    <dgm:pt modelId="{F85A60E7-A607-412C-89FE-C18487FA6C00}" type="parTrans" cxnId="{FA48BE0A-B6CB-4C82-96A5-75424B9ECC69}">
      <dgm:prSet/>
      <dgm:spPr/>
      <dgm:t>
        <a:bodyPr/>
        <a:lstStyle/>
        <a:p>
          <a:endParaRPr lang="en-US"/>
        </a:p>
      </dgm:t>
    </dgm:pt>
    <dgm:pt modelId="{E3E77608-6F26-41C5-AA90-80DA0F0DD749}" type="sibTrans" cxnId="{FA48BE0A-B6CB-4C82-96A5-75424B9ECC69}">
      <dgm:prSet/>
      <dgm:spPr/>
      <dgm:t>
        <a:bodyPr/>
        <a:lstStyle/>
        <a:p>
          <a:endParaRPr lang="en-US"/>
        </a:p>
      </dgm:t>
    </dgm:pt>
    <dgm:pt modelId="{44687ABF-5859-4D05-AE8F-807AB5734E3B}">
      <dgm:prSet/>
      <dgm:spPr/>
      <dgm:t>
        <a:bodyPr/>
        <a:lstStyle/>
        <a:p>
          <a:pPr rtl="0"/>
          <a:r>
            <a:rPr lang="en-US" dirty="0" smtClean="0"/>
            <a:t>Administered in person, by phone, or online</a:t>
          </a:r>
          <a:endParaRPr lang="en-US" dirty="0"/>
        </a:p>
      </dgm:t>
    </dgm:pt>
    <dgm:pt modelId="{A9FA5A32-64AE-4671-933E-6E993E5E098E}" type="parTrans" cxnId="{DF51868F-ACC9-4D80-831D-D840A9A46894}">
      <dgm:prSet/>
      <dgm:spPr/>
      <dgm:t>
        <a:bodyPr/>
        <a:lstStyle/>
        <a:p>
          <a:endParaRPr lang="en-US"/>
        </a:p>
      </dgm:t>
    </dgm:pt>
    <dgm:pt modelId="{FAFD55C2-135B-4EA2-B717-DC89B88C1775}" type="sibTrans" cxnId="{DF51868F-ACC9-4D80-831D-D840A9A46894}">
      <dgm:prSet/>
      <dgm:spPr/>
      <dgm:t>
        <a:bodyPr/>
        <a:lstStyle/>
        <a:p>
          <a:endParaRPr lang="en-US"/>
        </a:p>
      </dgm:t>
    </dgm:pt>
    <dgm:pt modelId="{CFECA4E6-C1CB-4C69-B7B4-309929D188B3}">
      <dgm:prSet/>
      <dgm:spPr/>
      <dgm:t>
        <a:bodyPr/>
        <a:lstStyle/>
        <a:p>
          <a:pPr rtl="0"/>
          <a:r>
            <a:rPr lang="en-US" dirty="0" smtClean="0"/>
            <a:t>Flexible</a:t>
          </a:r>
          <a:endParaRPr lang="en-US" dirty="0"/>
        </a:p>
      </dgm:t>
    </dgm:pt>
    <dgm:pt modelId="{7D4A095F-E88C-42E7-B5F6-5C2A51E21C0B}" type="parTrans" cxnId="{6C1E1455-69CD-4FE1-9890-D0BF07E3AF00}">
      <dgm:prSet/>
      <dgm:spPr/>
      <dgm:t>
        <a:bodyPr/>
        <a:lstStyle/>
        <a:p>
          <a:endParaRPr lang="en-US"/>
        </a:p>
      </dgm:t>
    </dgm:pt>
    <dgm:pt modelId="{ABB121CB-77F5-4DED-A106-B2A18F6077C8}" type="sibTrans" cxnId="{6C1E1455-69CD-4FE1-9890-D0BF07E3AF00}">
      <dgm:prSet/>
      <dgm:spPr/>
      <dgm:t>
        <a:bodyPr/>
        <a:lstStyle/>
        <a:p>
          <a:endParaRPr lang="en-US"/>
        </a:p>
      </dgm:t>
    </dgm:pt>
    <dgm:pt modelId="{D9ED54C3-228C-4C61-A186-D0A060419EA2}">
      <dgm:prSet/>
      <dgm:spPr/>
      <dgm:t>
        <a:bodyPr/>
        <a:lstStyle/>
        <a:p>
          <a:pPr rtl="0"/>
          <a:r>
            <a:rPr lang="en-US" dirty="0" smtClean="0"/>
            <a:t>Research must be careful with wording and ordering of questions</a:t>
          </a:r>
          <a:endParaRPr lang="en-US" dirty="0"/>
        </a:p>
      </dgm:t>
    </dgm:pt>
    <dgm:pt modelId="{278361D7-6D87-4098-81D8-E39345700EC6}" type="sibTrans" cxnId="{50E93E30-57DC-4329-9EB0-58BC26C30AAC}">
      <dgm:prSet/>
      <dgm:spPr/>
      <dgm:t>
        <a:bodyPr/>
        <a:lstStyle/>
        <a:p>
          <a:endParaRPr lang="en-US"/>
        </a:p>
      </dgm:t>
    </dgm:pt>
    <dgm:pt modelId="{F3F1D944-B803-4885-AC4C-25B57916AFF1}" type="parTrans" cxnId="{50E93E30-57DC-4329-9EB0-58BC26C30AAC}">
      <dgm:prSet/>
      <dgm:spPr/>
      <dgm:t>
        <a:bodyPr/>
        <a:lstStyle/>
        <a:p>
          <a:endParaRPr lang="en-US"/>
        </a:p>
      </dgm:t>
    </dgm:pt>
    <dgm:pt modelId="{37D400F1-1000-4923-B96A-3F9222E1EF7E}" type="pres">
      <dgm:prSet presAssocID="{5A912270-DA38-40B6-AADE-176D2E2998D0}" presName="linear" presStyleCnt="0">
        <dgm:presLayoutVars>
          <dgm:animLvl val="lvl"/>
          <dgm:resizeHandles val="exact"/>
        </dgm:presLayoutVars>
      </dgm:prSet>
      <dgm:spPr/>
      <dgm:t>
        <a:bodyPr/>
        <a:lstStyle/>
        <a:p>
          <a:endParaRPr lang="en-US"/>
        </a:p>
      </dgm:t>
    </dgm:pt>
    <dgm:pt modelId="{2D83BB87-6C3B-4EDE-BDAA-D961A13ACB95}" type="pres">
      <dgm:prSet presAssocID="{FB5E0A37-925D-41B3-BEB3-1F373F70C158}" presName="parentText" presStyleLbl="node1" presStyleIdx="0" presStyleCnt="1" custLinFactNeighborY="-558">
        <dgm:presLayoutVars>
          <dgm:chMax val="0"/>
          <dgm:bulletEnabled val="1"/>
        </dgm:presLayoutVars>
      </dgm:prSet>
      <dgm:spPr/>
      <dgm:t>
        <a:bodyPr/>
        <a:lstStyle/>
        <a:p>
          <a:endParaRPr lang="en-US"/>
        </a:p>
      </dgm:t>
    </dgm:pt>
    <dgm:pt modelId="{CE338DAC-1A9E-4C3B-8593-40697057F9A8}" type="pres">
      <dgm:prSet presAssocID="{FB5E0A37-925D-41B3-BEB3-1F373F70C158}" presName="childText" presStyleLbl="revTx" presStyleIdx="0" presStyleCnt="1">
        <dgm:presLayoutVars>
          <dgm:bulletEnabled val="1"/>
        </dgm:presLayoutVars>
      </dgm:prSet>
      <dgm:spPr/>
      <dgm:t>
        <a:bodyPr/>
        <a:lstStyle/>
        <a:p>
          <a:endParaRPr lang="en-US"/>
        </a:p>
      </dgm:t>
    </dgm:pt>
  </dgm:ptLst>
  <dgm:cxnLst>
    <dgm:cxn modelId="{50E93E30-57DC-4329-9EB0-58BC26C30AAC}" srcId="{FB5E0A37-925D-41B3-BEB3-1F373F70C158}" destId="{D9ED54C3-228C-4C61-A186-D0A060419EA2}" srcOrd="3" destOrd="0" parTransId="{F3F1D944-B803-4885-AC4C-25B57916AFF1}" sibTransId="{278361D7-6D87-4098-81D8-E39345700EC6}"/>
    <dgm:cxn modelId="{FA48BE0A-B6CB-4C82-96A5-75424B9ECC69}" srcId="{FB5E0A37-925D-41B3-BEB3-1F373F70C158}" destId="{ED00DEB5-7B2E-40BB-969C-ABF94D06B011}" srcOrd="0" destOrd="0" parTransId="{F85A60E7-A607-412C-89FE-C18487FA6C00}" sibTransId="{E3E77608-6F26-41C5-AA90-80DA0F0DD749}"/>
    <dgm:cxn modelId="{0E24E3F8-FDC8-40F5-ACD1-F56786128D30}" type="presOf" srcId="{CFECA4E6-C1CB-4C69-B7B4-309929D188B3}" destId="{CE338DAC-1A9E-4C3B-8593-40697057F9A8}" srcOrd="0" destOrd="2" presId="urn:microsoft.com/office/officeart/2005/8/layout/vList2"/>
    <dgm:cxn modelId="{6E7E6C24-6282-45E3-A8F1-B822AE4ED77C}" type="presOf" srcId="{D9ED54C3-228C-4C61-A186-D0A060419EA2}" destId="{CE338DAC-1A9E-4C3B-8593-40697057F9A8}" srcOrd="0" destOrd="3" presId="urn:microsoft.com/office/officeart/2005/8/layout/vList2"/>
    <dgm:cxn modelId="{065777A5-7589-44F1-B9CC-67AEC13E2681}" type="presOf" srcId="{ED00DEB5-7B2E-40BB-969C-ABF94D06B011}" destId="{CE338DAC-1A9E-4C3B-8593-40697057F9A8}" srcOrd="0" destOrd="0" presId="urn:microsoft.com/office/officeart/2005/8/layout/vList2"/>
    <dgm:cxn modelId="{73BE9141-6B43-417E-9643-A844B572E244}" type="presOf" srcId="{5A912270-DA38-40B6-AADE-176D2E2998D0}" destId="{37D400F1-1000-4923-B96A-3F9222E1EF7E}" srcOrd="0" destOrd="0" presId="urn:microsoft.com/office/officeart/2005/8/layout/vList2"/>
    <dgm:cxn modelId="{DF51868F-ACC9-4D80-831D-D840A9A46894}" srcId="{FB5E0A37-925D-41B3-BEB3-1F373F70C158}" destId="{44687ABF-5859-4D05-AE8F-807AB5734E3B}" srcOrd="1" destOrd="0" parTransId="{A9FA5A32-64AE-4671-933E-6E993E5E098E}" sibTransId="{FAFD55C2-135B-4EA2-B717-DC89B88C1775}"/>
    <dgm:cxn modelId="{485691C1-6538-4A72-B08F-984A3EA0C1FD}" type="presOf" srcId="{44687ABF-5859-4D05-AE8F-807AB5734E3B}" destId="{CE338DAC-1A9E-4C3B-8593-40697057F9A8}" srcOrd="0" destOrd="1" presId="urn:microsoft.com/office/officeart/2005/8/layout/vList2"/>
    <dgm:cxn modelId="{9C343EEB-57DE-4341-BC9F-E91119585177}" srcId="{5A912270-DA38-40B6-AADE-176D2E2998D0}" destId="{FB5E0A37-925D-41B3-BEB3-1F373F70C158}" srcOrd="0" destOrd="0" parTransId="{A3022140-B7E9-440B-B7AD-958C201895D2}" sibTransId="{B2B835E0-C781-40BB-B5F7-713568ABC824}"/>
    <dgm:cxn modelId="{6C1E1455-69CD-4FE1-9890-D0BF07E3AF00}" srcId="{FB5E0A37-925D-41B3-BEB3-1F373F70C158}" destId="{CFECA4E6-C1CB-4C69-B7B4-309929D188B3}" srcOrd="2" destOrd="0" parTransId="{7D4A095F-E88C-42E7-B5F6-5C2A51E21C0B}" sibTransId="{ABB121CB-77F5-4DED-A106-B2A18F6077C8}"/>
    <dgm:cxn modelId="{5EC74904-9106-4B71-8409-66E8DB6093F9}" type="presOf" srcId="{FB5E0A37-925D-41B3-BEB3-1F373F70C158}" destId="{2D83BB87-6C3B-4EDE-BDAA-D961A13ACB95}" srcOrd="0" destOrd="0" presId="urn:microsoft.com/office/officeart/2005/8/layout/vList2"/>
    <dgm:cxn modelId="{87B4FF10-42BC-445E-8BA1-56255E4CBB2C}" type="presParOf" srcId="{37D400F1-1000-4923-B96A-3F9222E1EF7E}" destId="{2D83BB87-6C3B-4EDE-BDAA-D961A13ACB95}" srcOrd="0" destOrd="0" presId="urn:microsoft.com/office/officeart/2005/8/layout/vList2"/>
    <dgm:cxn modelId="{50C042BF-15A5-413E-9387-0CB75B7D8AF9}" type="presParOf" srcId="{37D400F1-1000-4923-B96A-3F9222E1EF7E}" destId="{CE338DAC-1A9E-4C3B-8593-40697057F9A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F069A-336F-438E-9124-933D9EC43AB4}">
      <dsp:nvSpPr>
        <dsp:cNvPr id="0" name=""/>
        <dsp:cNvSpPr/>
      </dsp:nvSpPr>
      <dsp:spPr>
        <a:xfrm rot="21300000">
          <a:off x="11936" y="1030881"/>
          <a:ext cx="5843527" cy="529036"/>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A7C6E-4515-4A56-9411-913160E0961E}">
      <dsp:nvSpPr>
        <dsp:cNvPr id="0" name=""/>
        <dsp:cNvSpPr/>
      </dsp:nvSpPr>
      <dsp:spPr>
        <a:xfrm>
          <a:off x="704088" y="129540"/>
          <a:ext cx="1760220" cy="103632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577BA-EB28-4D02-AF8A-607850A11DE5}">
      <dsp:nvSpPr>
        <dsp:cNvPr id="0" name=""/>
        <dsp:cNvSpPr/>
      </dsp:nvSpPr>
      <dsp:spPr>
        <a:xfrm>
          <a:off x="3109721" y="0"/>
          <a:ext cx="1877568"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User’s Needs</a:t>
          </a:r>
          <a:endParaRPr lang="en-US" sz="2500" kern="1200" dirty="0"/>
        </a:p>
      </dsp:txBody>
      <dsp:txXfrm>
        <a:off x="3109721" y="0"/>
        <a:ext cx="1877568" cy="1088136"/>
      </dsp:txXfrm>
    </dsp:sp>
    <dsp:sp modelId="{882AC329-F3FF-436A-9CD7-6CD1EE385481}">
      <dsp:nvSpPr>
        <dsp:cNvPr id="0" name=""/>
        <dsp:cNvSpPr/>
      </dsp:nvSpPr>
      <dsp:spPr>
        <a:xfrm>
          <a:off x="3403091" y="1424940"/>
          <a:ext cx="1760220" cy="1036320"/>
        </a:xfrm>
        <a:prstGeom prst="upArrow">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A9B14-D1C5-452F-8018-E8CC0B80E5EE}">
      <dsp:nvSpPr>
        <dsp:cNvPr id="0" name=""/>
        <dsp:cNvSpPr/>
      </dsp:nvSpPr>
      <dsp:spPr>
        <a:xfrm>
          <a:off x="880110" y="1502664"/>
          <a:ext cx="1877568"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MIS Offerings</a:t>
          </a:r>
          <a:endParaRPr lang="en-US" sz="2500" kern="1200" dirty="0"/>
        </a:p>
      </dsp:txBody>
      <dsp:txXfrm>
        <a:off x="880110" y="1502664"/>
        <a:ext cx="1877568" cy="10881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30E81-BEA3-40F1-A722-00625DC97E16}">
      <dsp:nvSpPr>
        <dsp:cNvPr id="0" name=""/>
        <dsp:cNvSpPr/>
      </dsp:nvSpPr>
      <dsp:spPr>
        <a:xfrm>
          <a:off x="2601856" y="2238275"/>
          <a:ext cx="2573635" cy="18772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smtClean="0"/>
            <a:t>Mechanical devices</a:t>
          </a:r>
          <a:endParaRPr lang="en-US" sz="2400" b="1" kern="1200" dirty="0"/>
        </a:p>
      </dsp:txBody>
      <dsp:txXfrm>
        <a:off x="2978756" y="2513188"/>
        <a:ext cx="1819835" cy="1327397"/>
      </dsp:txXfrm>
    </dsp:sp>
    <dsp:sp modelId="{AA201467-7304-4269-99E5-7861D47F745D}">
      <dsp:nvSpPr>
        <dsp:cNvPr id="0" name=""/>
        <dsp:cNvSpPr/>
      </dsp:nvSpPr>
      <dsp:spPr>
        <a:xfrm rot="12790272">
          <a:off x="1612776" y="1866926"/>
          <a:ext cx="1362217" cy="53500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732A2A-3EE1-4CE0-A3C3-19D3BE65004A}">
      <dsp:nvSpPr>
        <dsp:cNvPr id="0" name=""/>
        <dsp:cNvSpPr/>
      </dsp:nvSpPr>
      <dsp:spPr>
        <a:xfrm>
          <a:off x="832089" y="1048422"/>
          <a:ext cx="1783362" cy="14266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b="1" kern="1200" smtClean="0"/>
            <a:t>People meters</a:t>
          </a:r>
          <a:endParaRPr lang="en-US" sz="2000" b="1" kern="1200" dirty="0"/>
        </a:p>
      </dsp:txBody>
      <dsp:txXfrm>
        <a:off x="873875" y="1090208"/>
        <a:ext cx="1699790" cy="1343117"/>
      </dsp:txXfrm>
    </dsp:sp>
    <dsp:sp modelId="{29CA58CB-D64E-4E87-9EF6-9A901A0E6072}">
      <dsp:nvSpPr>
        <dsp:cNvPr id="0" name=""/>
        <dsp:cNvSpPr/>
      </dsp:nvSpPr>
      <dsp:spPr>
        <a:xfrm rot="16200000">
          <a:off x="3168451" y="1166712"/>
          <a:ext cx="1440445" cy="535008"/>
        </a:xfrm>
        <a:prstGeom prst="leftArrow">
          <a:avLst>
            <a:gd name="adj1" fmla="val 60000"/>
            <a:gd name="adj2" fmla="val 50000"/>
          </a:avLst>
        </a:prstGeom>
        <a:solidFill>
          <a:schemeClr val="accent2">
            <a:hueOff val="-1760030"/>
            <a:satOff val="-14845"/>
            <a:lumOff val="52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6956D4-2220-411F-808B-CB807C90CA93}">
      <dsp:nvSpPr>
        <dsp:cNvPr id="0" name=""/>
        <dsp:cNvSpPr/>
      </dsp:nvSpPr>
      <dsp:spPr>
        <a:xfrm>
          <a:off x="2996993" y="649"/>
          <a:ext cx="1783362" cy="1426689"/>
        </a:xfrm>
        <a:prstGeom prst="roundRect">
          <a:avLst>
            <a:gd name="adj" fmla="val 10000"/>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b="1" kern="1200" smtClean="0"/>
            <a:t>Checkout scanners</a:t>
          </a:r>
          <a:endParaRPr lang="en-US" sz="2000" b="1" kern="1200" dirty="0"/>
        </a:p>
      </dsp:txBody>
      <dsp:txXfrm>
        <a:off x="3038779" y="42435"/>
        <a:ext cx="1699790" cy="1343117"/>
      </dsp:txXfrm>
    </dsp:sp>
    <dsp:sp modelId="{5FB4FB3F-0D94-4036-B40A-1B79390B5B7D}">
      <dsp:nvSpPr>
        <dsp:cNvPr id="0" name=""/>
        <dsp:cNvSpPr/>
      </dsp:nvSpPr>
      <dsp:spPr>
        <a:xfrm rot="19646052">
          <a:off x="4816825" y="1884734"/>
          <a:ext cx="1352310" cy="535008"/>
        </a:xfrm>
        <a:prstGeom prst="leftArrow">
          <a:avLst>
            <a:gd name="adj1" fmla="val 60000"/>
            <a:gd name="adj2" fmla="val 50000"/>
          </a:avLst>
        </a:prstGeom>
        <a:solidFill>
          <a:schemeClr val="accent2">
            <a:hueOff val="-3520061"/>
            <a:satOff val="-29689"/>
            <a:lumOff val="105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E81683-BEB9-4F9F-8291-8D1B0157FE56}">
      <dsp:nvSpPr>
        <dsp:cNvPr id="0" name=""/>
        <dsp:cNvSpPr/>
      </dsp:nvSpPr>
      <dsp:spPr>
        <a:xfrm>
          <a:off x="5251690" y="1200840"/>
          <a:ext cx="1622270" cy="1174893"/>
        </a:xfrm>
        <a:prstGeom prst="roundRect">
          <a:avLst>
            <a:gd name="adj" fmla="val 10000"/>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b="1" kern="1200" smtClean="0"/>
            <a:t>Neuro-</a:t>
          </a:r>
        </a:p>
        <a:p>
          <a:pPr lvl="0" algn="ctr" defTabSz="889000" rtl="0">
            <a:lnSpc>
              <a:spcPct val="90000"/>
            </a:lnSpc>
            <a:spcBef>
              <a:spcPct val="0"/>
            </a:spcBef>
            <a:spcAft>
              <a:spcPct val="35000"/>
            </a:spcAft>
          </a:pPr>
          <a:r>
            <a:rPr lang="en-US" sz="2000" b="1" kern="1200" smtClean="0"/>
            <a:t>marketing</a:t>
          </a:r>
          <a:endParaRPr lang="en-US" sz="2000" b="1" kern="1200" dirty="0"/>
        </a:p>
      </dsp:txBody>
      <dsp:txXfrm>
        <a:off x="5286101" y="1235251"/>
        <a:ext cx="1553448" cy="11060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3688-42B6-442D-A5B7-4B1321CD7210}">
      <dsp:nvSpPr>
        <dsp:cNvPr id="0" name=""/>
        <dsp:cNvSpPr/>
      </dsp:nvSpPr>
      <dsp:spPr>
        <a:xfrm>
          <a:off x="0" y="577"/>
          <a:ext cx="6477000" cy="5466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Collecting the information</a:t>
          </a:r>
          <a:endParaRPr lang="en-US" sz="2800" b="1" kern="1200" dirty="0"/>
        </a:p>
      </dsp:txBody>
      <dsp:txXfrm>
        <a:off x="26687" y="27264"/>
        <a:ext cx="6423626" cy="493303"/>
      </dsp:txXfrm>
    </dsp:sp>
    <dsp:sp modelId="{314035CA-AC19-439F-829F-1C15EF01F3D2}">
      <dsp:nvSpPr>
        <dsp:cNvPr id="0" name=""/>
        <dsp:cNvSpPr/>
      </dsp:nvSpPr>
      <dsp:spPr>
        <a:xfrm>
          <a:off x="0" y="561570"/>
          <a:ext cx="6477000" cy="546677"/>
        </a:xfrm>
        <a:prstGeom prst="roundRect">
          <a:avLst/>
        </a:prstGeom>
        <a:solidFill>
          <a:schemeClr val="accent2">
            <a:hueOff val="-704012"/>
            <a:satOff val="-5938"/>
            <a:lumOff val="2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Processing the information</a:t>
          </a:r>
          <a:endParaRPr lang="en-US" sz="2800" b="1" kern="1200" dirty="0"/>
        </a:p>
      </dsp:txBody>
      <dsp:txXfrm>
        <a:off x="26687" y="588257"/>
        <a:ext cx="6423626" cy="493303"/>
      </dsp:txXfrm>
    </dsp:sp>
    <dsp:sp modelId="{DE00B0C9-3B4F-4516-A7C5-F3EB1E33F3C7}">
      <dsp:nvSpPr>
        <dsp:cNvPr id="0" name=""/>
        <dsp:cNvSpPr/>
      </dsp:nvSpPr>
      <dsp:spPr>
        <a:xfrm>
          <a:off x="0" y="1122564"/>
          <a:ext cx="6477000" cy="546677"/>
        </a:xfrm>
        <a:prstGeom prst="roundRect">
          <a:avLst/>
        </a:prstGeom>
        <a:solidFill>
          <a:schemeClr val="accent2">
            <a:hueOff val="-1408024"/>
            <a:satOff val="-11876"/>
            <a:lumOff val="4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Analyzing the information</a:t>
          </a:r>
          <a:endParaRPr lang="en-US" sz="2800" b="1" kern="1200" dirty="0"/>
        </a:p>
      </dsp:txBody>
      <dsp:txXfrm>
        <a:off x="26687" y="1149251"/>
        <a:ext cx="6423626" cy="493303"/>
      </dsp:txXfrm>
    </dsp:sp>
    <dsp:sp modelId="{1CBC9DB6-1360-4946-A8DB-8D03DEF7CAFE}">
      <dsp:nvSpPr>
        <dsp:cNvPr id="0" name=""/>
        <dsp:cNvSpPr/>
      </dsp:nvSpPr>
      <dsp:spPr>
        <a:xfrm>
          <a:off x="0" y="1683557"/>
          <a:ext cx="6477000" cy="546677"/>
        </a:xfrm>
        <a:prstGeom prst="roundRect">
          <a:avLst/>
        </a:prstGeom>
        <a:solidFill>
          <a:schemeClr val="accent2">
            <a:hueOff val="-2112036"/>
            <a:satOff val="-17813"/>
            <a:lumOff val="6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Interpret findings</a:t>
          </a:r>
          <a:endParaRPr lang="en-US" sz="2800" b="1" kern="1200" dirty="0"/>
        </a:p>
      </dsp:txBody>
      <dsp:txXfrm>
        <a:off x="26687" y="1710244"/>
        <a:ext cx="6423626" cy="493303"/>
      </dsp:txXfrm>
    </dsp:sp>
    <dsp:sp modelId="{96E5E097-E956-4CCF-A7A5-0D8B9A2FA82D}">
      <dsp:nvSpPr>
        <dsp:cNvPr id="0" name=""/>
        <dsp:cNvSpPr/>
      </dsp:nvSpPr>
      <dsp:spPr>
        <a:xfrm>
          <a:off x="0" y="2244551"/>
          <a:ext cx="6477000" cy="546677"/>
        </a:xfrm>
        <a:prstGeom prst="roundRect">
          <a:avLst/>
        </a:prstGeom>
        <a:solidFill>
          <a:schemeClr val="accent2">
            <a:hueOff val="-2816049"/>
            <a:satOff val="-23751"/>
            <a:lumOff val="8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Draw conclusions</a:t>
          </a:r>
          <a:endParaRPr lang="en-US" sz="2800" b="1" kern="1200" dirty="0" smtClean="0"/>
        </a:p>
      </dsp:txBody>
      <dsp:txXfrm>
        <a:off x="26687" y="2271238"/>
        <a:ext cx="6423626" cy="493303"/>
      </dsp:txXfrm>
    </dsp:sp>
    <dsp:sp modelId="{9522C6A0-D1DD-4D4F-A1BB-2086FD96F98B}">
      <dsp:nvSpPr>
        <dsp:cNvPr id="0" name=""/>
        <dsp:cNvSpPr/>
      </dsp:nvSpPr>
      <dsp:spPr>
        <a:xfrm>
          <a:off x="0" y="2805544"/>
          <a:ext cx="6477000" cy="546677"/>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smtClean="0"/>
            <a:t>Report to management</a:t>
          </a:r>
          <a:endParaRPr lang="en-US" sz="2800" b="1" kern="1200" dirty="0" smtClean="0"/>
        </a:p>
      </dsp:txBody>
      <dsp:txXfrm>
        <a:off x="26687" y="2832231"/>
        <a:ext cx="6423626" cy="4933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F8106-B083-49D0-A92C-BAC6C10E7440}">
      <dsp:nvSpPr>
        <dsp:cNvPr id="0" name=""/>
        <dsp:cNvSpPr/>
      </dsp:nvSpPr>
      <dsp:spPr>
        <a:xfrm>
          <a:off x="2344" y="620055"/>
          <a:ext cx="1859607" cy="111576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t>Customer purchases</a:t>
          </a:r>
          <a:endParaRPr lang="en-US" sz="2200" b="1" kern="1200" dirty="0"/>
        </a:p>
      </dsp:txBody>
      <dsp:txXfrm>
        <a:off x="2344" y="620055"/>
        <a:ext cx="1859607" cy="1115764"/>
      </dsp:txXfrm>
    </dsp:sp>
    <dsp:sp modelId="{0242F912-3301-4261-81E7-F04B0A8D5777}">
      <dsp:nvSpPr>
        <dsp:cNvPr id="0" name=""/>
        <dsp:cNvSpPr/>
      </dsp:nvSpPr>
      <dsp:spPr>
        <a:xfrm>
          <a:off x="2047912" y="620055"/>
          <a:ext cx="1859607" cy="1115764"/>
        </a:xfrm>
        <a:prstGeom prst="rect">
          <a:avLst/>
        </a:prstGeom>
        <a:solidFill>
          <a:schemeClr val="accent2">
            <a:hueOff val="-586677"/>
            <a:satOff val="-494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t>Sales force contacts</a:t>
          </a:r>
          <a:endParaRPr lang="en-US" sz="2200" b="1" kern="1200" dirty="0"/>
        </a:p>
      </dsp:txBody>
      <dsp:txXfrm>
        <a:off x="2047912" y="620055"/>
        <a:ext cx="1859607" cy="1115764"/>
      </dsp:txXfrm>
    </dsp:sp>
    <dsp:sp modelId="{5C33FDC0-69ED-435A-A86F-96D7E9D055F8}">
      <dsp:nvSpPr>
        <dsp:cNvPr id="0" name=""/>
        <dsp:cNvSpPr/>
      </dsp:nvSpPr>
      <dsp:spPr>
        <a:xfrm>
          <a:off x="4093480" y="620055"/>
          <a:ext cx="1859607" cy="1115764"/>
        </a:xfrm>
        <a:prstGeom prst="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t>Service and support calls</a:t>
          </a:r>
          <a:endParaRPr lang="en-US" sz="2200" b="1" kern="1200" dirty="0"/>
        </a:p>
      </dsp:txBody>
      <dsp:txXfrm>
        <a:off x="4093480" y="620055"/>
        <a:ext cx="1859607" cy="1115764"/>
      </dsp:txXfrm>
    </dsp:sp>
    <dsp:sp modelId="{751AAF60-EC33-496F-9793-222278028EB8}">
      <dsp:nvSpPr>
        <dsp:cNvPr id="0" name=""/>
        <dsp:cNvSpPr/>
      </dsp:nvSpPr>
      <dsp:spPr>
        <a:xfrm>
          <a:off x="6139048" y="620055"/>
          <a:ext cx="1859607" cy="1115764"/>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Website visits</a:t>
          </a:r>
          <a:endParaRPr lang="en-US" sz="2200" b="1" kern="1200" dirty="0"/>
        </a:p>
      </dsp:txBody>
      <dsp:txXfrm>
        <a:off x="6139048" y="620055"/>
        <a:ext cx="1859607" cy="1115764"/>
      </dsp:txXfrm>
    </dsp:sp>
    <dsp:sp modelId="{FEC36BFB-4BF9-40AC-8309-E4659730F17E}">
      <dsp:nvSpPr>
        <dsp:cNvPr id="0" name=""/>
        <dsp:cNvSpPr/>
      </dsp:nvSpPr>
      <dsp:spPr>
        <a:xfrm>
          <a:off x="1025128" y="1921780"/>
          <a:ext cx="1859607" cy="1115764"/>
        </a:xfrm>
        <a:prstGeom prst="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t>Satisfaction surveys</a:t>
          </a:r>
          <a:endParaRPr lang="en-US" sz="2200" b="1" kern="1200" dirty="0"/>
        </a:p>
      </dsp:txBody>
      <dsp:txXfrm>
        <a:off x="1025128" y="1921780"/>
        <a:ext cx="1859607" cy="1115764"/>
      </dsp:txXfrm>
    </dsp:sp>
    <dsp:sp modelId="{5DA9DAD3-EB03-4049-B7AB-3630C0D83967}">
      <dsp:nvSpPr>
        <dsp:cNvPr id="0" name=""/>
        <dsp:cNvSpPr/>
      </dsp:nvSpPr>
      <dsp:spPr>
        <a:xfrm>
          <a:off x="3070696" y="1921780"/>
          <a:ext cx="1859607" cy="1115764"/>
        </a:xfrm>
        <a:prstGeom prst="rect">
          <a:avLst/>
        </a:prstGeom>
        <a:solidFill>
          <a:schemeClr val="accent2">
            <a:hueOff val="-2933384"/>
            <a:satOff val="-24741"/>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Credit and payment interactions</a:t>
          </a:r>
          <a:endParaRPr lang="en-US" sz="2200" b="1" kern="1200" dirty="0"/>
        </a:p>
      </dsp:txBody>
      <dsp:txXfrm>
        <a:off x="3070696" y="1921780"/>
        <a:ext cx="1859607" cy="1115764"/>
      </dsp:txXfrm>
    </dsp:sp>
    <dsp:sp modelId="{3975C176-3ADF-4940-82FF-713CB4124E69}">
      <dsp:nvSpPr>
        <dsp:cNvPr id="0" name=""/>
        <dsp:cNvSpPr/>
      </dsp:nvSpPr>
      <dsp:spPr>
        <a:xfrm>
          <a:off x="5116264" y="1921780"/>
          <a:ext cx="1859607" cy="1115764"/>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smtClean="0"/>
            <a:t>Research studies</a:t>
          </a:r>
          <a:endParaRPr lang="en-US" sz="2200" b="1" kern="1200" dirty="0"/>
        </a:p>
      </dsp:txBody>
      <dsp:txXfrm>
        <a:off x="5116264" y="1921780"/>
        <a:ext cx="1859607" cy="11157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CFA55-8B0A-46C8-850C-75A305677235}">
      <dsp:nvSpPr>
        <dsp:cNvPr id="0" name=""/>
        <dsp:cNvSpPr/>
      </dsp:nvSpPr>
      <dsp:spPr>
        <a:xfrm>
          <a:off x="0" y="480299"/>
          <a:ext cx="777240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Marketing Research in Small Businesses and Nonprofit Organizations</a:t>
          </a:r>
          <a:endParaRPr lang="en-US" sz="2800" b="1" kern="1200" dirty="0"/>
        </a:p>
      </dsp:txBody>
      <dsp:txXfrm>
        <a:off x="59399" y="539698"/>
        <a:ext cx="7653602" cy="1098002"/>
      </dsp:txXfrm>
    </dsp:sp>
    <dsp:sp modelId="{0E7BF966-5EB7-4CE7-9172-9887422502EE}">
      <dsp:nvSpPr>
        <dsp:cNvPr id="0" name=""/>
        <dsp:cNvSpPr/>
      </dsp:nvSpPr>
      <dsp:spPr>
        <a:xfrm>
          <a:off x="0" y="1884300"/>
          <a:ext cx="7772400" cy="1216800"/>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smtClean="0"/>
            <a:t>International Market Research</a:t>
          </a:r>
          <a:endParaRPr lang="en-US" sz="2800" b="1" kern="1200" dirty="0"/>
        </a:p>
      </dsp:txBody>
      <dsp:txXfrm>
        <a:off x="59399" y="1943699"/>
        <a:ext cx="7653602"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DAC7E-4A36-44D2-BD82-B79A1FFC8A56}">
      <dsp:nvSpPr>
        <dsp:cNvPr id="0" name=""/>
        <dsp:cNvSpPr/>
      </dsp:nvSpPr>
      <dsp:spPr>
        <a:xfrm>
          <a:off x="0" y="644100"/>
          <a:ext cx="579120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tx1"/>
              </a:solidFill>
            </a:rPr>
            <a:t>Public Policy and Ethics</a:t>
          </a:r>
          <a:endParaRPr lang="en-US" sz="2800" b="1" kern="1200" dirty="0">
            <a:solidFill>
              <a:schemeClr val="tx1"/>
            </a:solidFill>
          </a:endParaRPr>
        </a:p>
      </dsp:txBody>
      <dsp:txXfrm>
        <a:off x="59399" y="703499"/>
        <a:ext cx="5672402" cy="1098002"/>
      </dsp:txXfrm>
    </dsp:sp>
    <dsp:sp modelId="{82C30C5C-43FC-4B55-8EA3-B8D5D249F6A2}">
      <dsp:nvSpPr>
        <dsp:cNvPr id="0" name=""/>
        <dsp:cNvSpPr/>
      </dsp:nvSpPr>
      <dsp:spPr>
        <a:xfrm>
          <a:off x="0" y="1860900"/>
          <a:ext cx="57912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871"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b="1" kern="1200" dirty="0" smtClean="0">
              <a:solidFill>
                <a:schemeClr val="tx1"/>
              </a:solidFill>
            </a:rPr>
            <a:t>Customer privacy</a:t>
          </a:r>
          <a:endParaRPr lang="en-US" sz="2400" b="1" kern="1200" dirty="0">
            <a:solidFill>
              <a:schemeClr val="tx1"/>
            </a:solidFill>
          </a:endParaRPr>
        </a:p>
        <a:p>
          <a:pPr marL="228600" lvl="1" indent="-228600" algn="l" defTabSz="1066800" rtl="0">
            <a:lnSpc>
              <a:spcPct val="90000"/>
            </a:lnSpc>
            <a:spcBef>
              <a:spcPct val="0"/>
            </a:spcBef>
            <a:spcAft>
              <a:spcPct val="20000"/>
            </a:spcAft>
            <a:buChar char="••"/>
          </a:pPr>
          <a:r>
            <a:rPr lang="en-US" sz="2400" b="1" kern="1200" dirty="0" smtClean="0">
              <a:solidFill>
                <a:schemeClr val="tx1"/>
              </a:solidFill>
            </a:rPr>
            <a:t>Misuse of research findings</a:t>
          </a:r>
          <a:endParaRPr lang="en-US" sz="2400" b="1" kern="1200" dirty="0">
            <a:solidFill>
              <a:schemeClr val="tx1"/>
            </a:solidFill>
          </a:endParaRPr>
        </a:p>
      </dsp:txBody>
      <dsp:txXfrm>
        <a:off x="0" y="1860900"/>
        <a:ext cx="579120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7668A-A0E5-490A-AA73-F5A87C82B03D}">
      <dsp:nvSpPr>
        <dsp:cNvPr id="0" name=""/>
        <dsp:cNvSpPr/>
      </dsp:nvSpPr>
      <dsp:spPr>
        <a:xfrm>
          <a:off x="0" y="1"/>
          <a:ext cx="6781800" cy="10073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0" kern="1200" dirty="0" smtClean="0"/>
            <a:t>Internal data</a:t>
          </a:r>
          <a:endParaRPr lang="en-US" sz="4200" b="0" kern="1200" dirty="0"/>
        </a:p>
      </dsp:txBody>
      <dsp:txXfrm>
        <a:off x="49176" y="49177"/>
        <a:ext cx="6683448" cy="909018"/>
      </dsp:txXfrm>
    </dsp:sp>
    <dsp:sp modelId="{9E8AAAC0-111B-4605-A4E3-9DD4D238F61A}">
      <dsp:nvSpPr>
        <dsp:cNvPr id="0" name=""/>
        <dsp:cNvSpPr/>
      </dsp:nvSpPr>
      <dsp:spPr>
        <a:xfrm>
          <a:off x="0" y="1134615"/>
          <a:ext cx="6781800" cy="1007370"/>
        </a:xfrm>
        <a:prstGeom prst="round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0" kern="1200" dirty="0" smtClean="0"/>
            <a:t>Marketing intelligence</a:t>
          </a:r>
          <a:endParaRPr lang="en-US" sz="4200" kern="1200" dirty="0"/>
        </a:p>
      </dsp:txBody>
      <dsp:txXfrm>
        <a:off x="49176" y="1183791"/>
        <a:ext cx="6683448" cy="909018"/>
      </dsp:txXfrm>
    </dsp:sp>
    <dsp:sp modelId="{34E46003-3E9E-4102-8F8D-0C0F42C021AA}">
      <dsp:nvSpPr>
        <dsp:cNvPr id="0" name=""/>
        <dsp:cNvSpPr/>
      </dsp:nvSpPr>
      <dsp:spPr>
        <a:xfrm>
          <a:off x="0" y="2262945"/>
          <a:ext cx="6781800" cy="1007370"/>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b="0" kern="1200" dirty="0" smtClean="0"/>
            <a:t>Marketing research</a:t>
          </a:r>
          <a:endParaRPr lang="en-US" sz="4200" kern="1200" dirty="0"/>
        </a:p>
      </dsp:txBody>
      <dsp:txXfrm>
        <a:off x="49176" y="2312121"/>
        <a:ext cx="6683448" cy="909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7A7F-2E22-4DB0-ACF6-436AE49D1D6F}">
      <dsp:nvSpPr>
        <dsp:cNvPr id="0" name=""/>
        <dsp:cNvSpPr/>
      </dsp:nvSpPr>
      <dsp:spPr>
        <a:xfrm>
          <a:off x="0" y="28380"/>
          <a:ext cx="6858000" cy="973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Exploratory research </a:t>
          </a:r>
          <a:endParaRPr lang="en-US" sz="3600" kern="1200" dirty="0"/>
        </a:p>
      </dsp:txBody>
      <dsp:txXfrm>
        <a:off x="47519" y="75899"/>
        <a:ext cx="6762962" cy="878402"/>
      </dsp:txXfrm>
    </dsp:sp>
    <dsp:sp modelId="{413AA08B-0102-40CE-8211-A29B1E4DEE96}">
      <dsp:nvSpPr>
        <dsp:cNvPr id="0" name=""/>
        <dsp:cNvSpPr/>
      </dsp:nvSpPr>
      <dsp:spPr>
        <a:xfrm>
          <a:off x="0" y="1151580"/>
          <a:ext cx="6858000" cy="973440"/>
        </a:xfrm>
        <a:prstGeom prst="round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Descriptive research</a:t>
          </a:r>
          <a:endParaRPr lang="en-US" sz="3600" kern="1200" dirty="0"/>
        </a:p>
      </dsp:txBody>
      <dsp:txXfrm>
        <a:off x="47519" y="1199099"/>
        <a:ext cx="6762962" cy="878402"/>
      </dsp:txXfrm>
    </dsp:sp>
    <dsp:sp modelId="{DE835E59-45CB-41D7-96F6-189ADA27D1CC}">
      <dsp:nvSpPr>
        <dsp:cNvPr id="0" name=""/>
        <dsp:cNvSpPr/>
      </dsp:nvSpPr>
      <dsp:spPr>
        <a:xfrm>
          <a:off x="0" y="2274780"/>
          <a:ext cx="6858000" cy="973440"/>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Causal research</a:t>
          </a:r>
          <a:endParaRPr lang="en-US" sz="3600" kern="1200" dirty="0"/>
        </a:p>
      </dsp:txBody>
      <dsp:txXfrm>
        <a:off x="47519" y="2322299"/>
        <a:ext cx="6762962" cy="878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C281-4A6B-4F92-B817-A2A8259F5015}">
      <dsp:nvSpPr>
        <dsp:cNvPr id="0" name=""/>
        <dsp:cNvSpPr/>
      </dsp:nvSpPr>
      <dsp:spPr>
        <a:xfrm>
          <a:off x="1828797" y="0"/>
          <a:ext cx="3429005" cy="6786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Management problem</a:t>
          </a:r>
          <a:endParaRPr lang="en-US" sz="2400" b="1" kern="1200" dirty="0"/>
        </a:p>
      </dsp:txBody>
      <dsp:txXfrm>
        <a:off x="1848674" y="19877"/>
        <a:ext cx="3389251" cy="638902"/>
      </dsp:txXfrm>
    </dsp:sp>
    <dsp:sp modelId="{0AC511D7-A7D1-470F-81D2-D5B4AD04D0E6}">
      <dsp:nvSpPr>
        <dsp:cNvPr id="0" name=""/>
        <dsp:cNvSpPr/>
      </dsp:nvSpPr>
      <dsp:spPr>
        <a:xfrm rot="5400000">
          <a:off x="3483917" y="738038"/>
          <a:ext cx="118764" cy="118764"/>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3172C-D275-43CD-99DF-77C67121E0BC}">
      <dsp:nvSpPr>
        <dsp:cNvPr id="0" name=""/>
        <dsp:cNvSpPr/>
      </dsp:nvSpPr>
      <dsp:spPr>
        <a:xfrm>
          <a:off x="1752597" y="916185"/>
          <a:ext cx="3581404" cy="678656"/>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Research objectives</a:t>
          </a:r>
          <a:endParaRPr lang="en-US" sz="2000" b="1" kern="1200" dirty="0"/>
        </a:p>
      </dsp:txBody>
      <dsp:txXfrm>
        <a:off x="1772474" y="936062"/>
        <a:ext cx="3541650" cy="638902"/>
      </dsp:txXfrm>
    </dsp:sp>
    <dsp:sp modelId="{4F4119F2-37F2-42FF-901E-34BF90BC9EED}">
      <dsp:nvSpPr>
        <dsp:cNvPr id="0" name=""/>
        <dsp:cNvSpPr/>
      </dsp:nvSpPr>
      <dsp:spPr>
        <a:xfrm rot="5400000">
          <a:off x="3483917" y="1654224"/>
          <a:ext cx="118764" cy="118764"/>
        </a:xfrm>
        <a:prstGeom prst="rightArrow">
          <a:avLst>
            <a:gd name="adj1" fmla="val 66700"/>
            <a:gd name="adj2" fmla="val 50000"/>
          </a:avLst>
        </a:prstGeom>
        <a:solidFill>
          <a:schemeClr val="accent2">
            <a:hueOff val="-1173354"/>
            <a:satOff val="-9896"/>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4682FC-3EC6-48FF-A03B-2405FD08CF42}">
      <dsp:nvSpPr>
        <dsp:cNvPr id="0" name=""/>
        <dsp:cNvSpPr/>
      </dsp:nvSpPr>
      <dsp:spPr>
        <a:xfrm>
          <a:off x="1752597" y="1832371"/>
          <a:ext cx="3581404" cy="678656"/>
        </a:xfrm>
        <a:prstGeom prst="roundRect">
          <a:avLst>
            <a:gd name="adj" fmla="val 10000"/>
          </a:avLst>
        </a:prstGeom>
        <a:solidFill>
          <a:schemeClr val="accent2">
            <a:tint val="40000"/>
            <a:alpha val="90000"/>
            <a:hueOff val="-1181524"/>
            <a:satOff val="-7642"/>
            <a:lumOff val="746"/>
            <a:alphaOff val="0"/>
          </a:schemeClr>
        </a:solidFill>
        <a:ln w="25400" cap="flat" cmpd="sng" algn="ctr">
          <a:solidFill>
            <a:schemeClr val="accent2">
              <a:tint val="40000"/>
              <a:alpha val="90000"/>
              <a:hueOff val="-1181524"/>
              <a:satOff val="-7642"/>
              <a:lumOff val="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Information needed</a:t>
          </a:r>
          <a:endParaRPr lang="en-US" sz="2000" b="1" kern="1200" dirty="0"/>
        </a:p>
      </dsp:txBody>
      <dsp:txXfrm>
        <a:off x="1772474" y="1852248"/>
        <a:ext cx="3541650" cy="638902"/>
      </dsp:txXfrm>
    </dsp:sp>
    <dsp:sp modelId="{A45CB79E-F6CD-4104-A4B1-97CC4BC9F963}">
      <dsp:nvSpPr>
        <dsp:cNvPr id="0" name=""/>
        <dsp:cNvSpPr/>
      </dsp:nvSpPr>
      <dsp:spPr>
        <a:xfrm rot="5400000">
          <a:off x="3483917" y="2570410"/>
          <a:ext cx="118764" cy="118764"/>
        </a:xfrm>
        <a:prstGeom prst="rightArrow">
          <a:avLst>
            <a:gd name="adj1" fmla="val 66700"/>
            <a:gd name="adj2" fmla="val 50000"/>
          </a:avLst>
        </a:prstGeom>
        <a:solidFill>
          <a:schemeClr val="accent2">
            <a:hueOff val="-2346707"/>
            <a:satOff val="-19793"/>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9367F4-6E03-4807-9F13-DE357737FB8F}">
      <dsp:nvSpPr>
        <dsp:cNvPr id="0" name=""/>
        <dsp:cNvSpPr/>
      </dsp:nvSpPr>
      <dsp:spPr>
        <a:xfrm>
          <a:off x="1752597" y="2748557"/>
          <a:ext cx="3581404" cy="678656"/>
        </a:xfrm>
        <a:prstGeom prst="roundRect">
          <a:avLst>
            <a:gd name="adj" fmla="val 10000"/>
          </a:avLst>
        </a:prstGeom>
        <a:solidFill>
          <a:schemeClr val="accent2">
            <a:tint val="40000"/>
            <a:alpha val="90000"/>
            <a:hueOff val="-2363047"/>
            <a:satOff val="-15283"/>
            <a:lumOff val="1493"/>
            <a:alphaOff val="0"/>
          </a:schemeClr>
        </a:solidFill>
        <a:ln w="25400" cap="flat" cmpd="sng" algn="ctr">
          <a:solidFill>
            <a:schemeClr val="accent2">
              <a:tint val="40000"/>
              <a:alpha val="90000"/>
              <a:hueOff val="-2363047"/>
              <a:satOff val="-15283"/>
              <a:lumOff val="14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How the results will help management decisions</a:t>
          </a:r>
          <a:endParaRPr lang="en-US" sz="2000" b="1" kern="1200" dirty="0"/>
        </a:p>
      </dsp:txBody>
      <dsp:txXfrm>
        <a:off x="1772474" y="2768434"/>
        <a:ext cx="3541650" cy="638902"/>
      </dsp:txXfrm>
    </dsp:sp>
    <dsp:sp modelId="{8F283F2C-FFA8-44C1-9E44-3AC140C684AE}">
      <dsp:nvSpPr>
        <dsp:cNvPr id="0" name=""/>
        <dsp:cNvSpPr/>
      </dsp:nvSpPr>
      <dsp:spPr>
        <a:xfrm rot="5400000">
          <a:off x="3483917" y="3486596"/>
          <a:ext cx="118764" cy="118764"/>
        </a:xfrm>
        <a:prstGeom prst="rightArrow">
          <a:avLst>
            <a:gd name="adj1" fmla="val 66700"/>
            <a:gd name="adj2" fmla="val 50000"/>
          </a:avLst>
        </a:prstGeom>
        <a:solidFill>
          <a:schemeClr val="accent2">
            <a:hueOff val="-3520061"/>
            <a:satOff val="-29689"/>
            <a:lumOff val="105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371F31-99A7-4BF5-996A-781524138702}">
      <dsp:nvSpPr>
        <dsp:cNvPr id="0" name=""/>
        <dsp:cNvSpPr/>
      </dsp:nvSpPr>
      <dsp:spPr>
        <a:xfrm>
          <a:off x="1752597" y="3664743"/>
          <a:ext cx="3581404" cy="678656"/>
        </a:xfrm>
        <a:prstGeom prst="roundRect">
          <a:avLst>
            <a:gd name="adj" fmla="val 10000"/>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Budget</a:t>
          </a:r>
          <a:endParaRPr lang="en-US" sz="2000" b="1" kern="1200" dirty="0"/>
        </a:p>
      </dsp:txBody>
      <dsp:txXfrm>
        <a:off x="1772474" y="3684620"/>
        <a:ext cx="3541650" cy="6389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25380-5345-4694-B5AE-2F6136A98704}">
      <dsp:nvSpPr>
        <dsp:cNvPr id="0" name=""/>
        <dsp:cNvSpPr/>
      </dsp:nvSpPr>
      <dsp:spPr>
        <a:xfrm>
          <a:off x="5959" y="6808"/>
          <a:ext cx="2812527" cy="79783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Advantages</a:t>
          </a:r>
          <a:endParaRPr lang="en-US" sz="2800" kern="1200" dirty="0"/>
        </a:p>
      </dsp:txBody>
      <dsp:txXfrm>
        <a:off x="29327" y="30176"/>
        <a:ext cx="2765791" cy="751094"/>
      </dsp:txXfrm>
    </dsp:sp>
    <dsp:sp modelId="{AF2F7D6D-3199-4DF5-9908-062AF25F558F}">
      <dsp:nvSpPr>
        <dsp:cNvPr id="0" name=""/>
        <dsp:cNvSpPr/>
      </dsp:nvSpPr>
      <dsp:spPr>
        <a:xfrm>
          <a:off x="287212" y="804639"/>
          <a:ext cx="281252" cy="598372"/>
        </a:xfrm>
        <a:custGeom>
          <a:avLst/>
          <a:gdLst/>
          <a:ahLst/>
          <a:cxnLst/>
          <a:rect l="0" t="0" r="0" b="0"/>
          <a:pathLst>
            <a:path>
              <a:moveTo>
                <a:pt x="0" y="0"/>
              </a:moveTo>
              <a:lnTo>
                <a:pt x="0" y="598372"/>
              </a:lnTo>
              <a:lnTo>
                <a:pt x="281252" y="59837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370E2-2ACF-4E7C-BE1D-C35B3E60A744}">
      <dsp:nvSpPr>
        <dsp:cNvPr id="0" name=""/>
        <dsp:cNvSpPr/>
      </dsp:nvSpPr>
      <dsp:spPr>
        <a:xfrm>
          <a:off x="568465" y="1004096"/>
          <a:ext cx="1701344"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Cost</a:t>
          </a:r>
          <a:endParaRPr lang="en-US" sz="2400" kern="1200" dirty="0"/>
        </a:p>
      </dsp:txBody>
      <dsp:txXfrm>
        <a:off x="591833" y="1027464"/>
        <a:ext cx="1654608" cy="751094"/>
      </dsp:txXfrm>
    </dsp:sp>
    <dsp:sp modelId="{C57C7FBF-81D1-44B2-B64A-E30C9C9897A1}">
      <dsp:nvSpPr>
        <dsp:cNvPr id="0" name=""/>
        <dsp:cNvSpPr/>
      </dsp:nvSpPr>
      <dsp:spPr>
        <a:xfrm>
          <a:off x="287212" y="804639"/>
          <a:ext cx="281252" cy="1595660"/>
        </a:xfrm>
        <a:custGeom>
          <a:avLst/>
          <a:gdLst/>
          <a:ahLst/>
          <a:cxnLst/>
          <a:rect l="0" t="0" r="0" b="0"/>
          <a:pathLst>
            <a:path>
              <a:moveTo>
                <a:pt x="0" y="0"/>
              </a:moveTo>
              <a:lnTo>
                <a:pt x="0" y="1595660"/>
              </a:lnTo>
              <a:lnTo>
                <a:pt x="281252" y="15956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EB081-EA0C-4AB8-836A-BBADF686C3E3}">
      <dsp:nvSpPr>
        <dsp:cNvPr id="0" name=""/>
        <dsp:cNvSpPr/>
      </dsp:nvSpPr>
      <dsp:spPr>
        <a:xfrm>
          <a:off x="568465" y="2001384"/>
          <a:ext cx="1853736"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86677"/>
              <a:satOff val="-4948"/>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Speed</a:t>
          </a:r>
          <a:endParaRPr lang="en-US" sz="2400" kern="1200" dirty="0"/>
        </a:p>
      </dsp:txBody>
      <dsp:txXfrm>
        <a:off x="591833" y="2024752"/>
        <a:ext cx="1807000" cy="751094"/>
      </dsp:txXfrm>
    </dsp:sp>
    <dsp:sp modelId="{BDF2B782-EA86-4D9A-BAD5-05E0742FA8B1}">
      <dsp:nvSpPr>
        <dsp:cNvPr id="0" name=""/>
        <dsp:cNvSpPr/>
      </dsp:nvSpPr>
      <dsp:spPr>
        <a:xfrm>
          <a:off x="287212" y="804639"/>
          <a:ext cx="281252" cy="2592948"/>
        </a:xfrm>
        <a:custGeom>
          <a:avLst/>
          <a:gdLst/>
          <a:ahLst/>
          <a:cxnLst/>
          <a:rect l="0" t="0" r="0" b="0"/>
          <a:pathLst>
            <a:path>
              <a:moveTo>
                <a:pt x="0" y="0"/>
              </a:moveTo>
              <a:lnTo>
                <a:pt x="0" y="2592948"/>
              </a:lnTo>
              <a:lnTo>
                <a:pt x="281252" y="25929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0E966-1F35-449B-8C0D-150CF3A3B47B}">
      <dsp:nvSpPr>
        <dsp:cNvPr id="0" name=""/>
        <dsp:cNvSpPr/>
      </dsp:nvSpPr>
      <dsp:spPr>
        <a:xfrm>
          <a:off x="568465" y="2998672"/>
          <a:ext cx="2495741"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173354"/>
              <a:satOff val="-9896"/>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kern="1200" dirty="0" smtClean="0"/>
            <a:t>Could not get data otherwise</a:t>
          </a:r>
          <a:endParaRPr lang="en-US" sz="2400" kern="1200" dirty="0"/>
        </a:p>
      </dsp:txBody>
      <dsp:txXfrm>
        <a:off x="591833" y="3022040"/>
        <a:ext cx="2449005" cy="751094"/>
      </dsp:txXfrm>
    </dsp:sp>
    <dsp:sp modelId="{9B969638-3194-4A84-B2B3-4A8F8865C841}">
      <dsp:nvSpPr>
        <dsp:cNvPr id="0" name=""/>
        <dsp:cNvSpPr/>
      </dsp:nvSpPr>
      <dsp:spPr>
        <a:xfrm>
          <a:off x="3217402" y="6808"/>
          <a:ext cx="3025037" cy="797830"/>
        </a:xfrm>
        <a:prstGeom prst="roundRect">
          <a:avLst>
            <a:gd name="adj" fmla="val 10000"/>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Disadvantages</a:t>
          </a:r>
          <a:endParaRPr lang="en-US" sz="2800" kern="1200" dirty="0"/>
        </a:p>
      </dsp:txBody>
      <dsp:txXfrm>
        <a:off x="3240770" y="30176"/>
        <a:ext cx="2978301" cy="751094"/>
      </dsp:txXfrm>
    </dsp:sp>
    <dsp:sp modelId="{9B6B4841-1245-4F7C-964E-392E2CB4E1E1}">
      <dsp:nvSpPr>
        <dsp:cNvPr id="0" name=""/>
        <dsp:cNvSpPr/>
      </dsp:nvSpPr>
      <dsp:spPr>
        <a:xfrm>
          <a:off x="3519906" y="804639"/>
          <a:ext cx="302503" cy="598372"/>
        </a:xfrm>
        <a:custGeom>
          <a:avLst/>
          <a:gdLst/>
          <a:ahLst/>
          <a:cxnLst/>
          <a:rect l="0" t="0" r="0" b="0"/>
          <a:pathLst>
            <a:path>
              <a:moveTo>
                <a:pt x="0" y="0"/>
              </a:moveTo>
              <a:lnTo>
                <a:pt x="0" y="598372"/>
              </a:lnTo>
              <a:lnTo>
                <a:pt x="302503" y="59837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E7248-1AF2-453A-9A89-3E06EEDDE33D}">
      <dsp:nvSpPr>
        <dsp:cNvPr id="0" name=""/>
        <dsp:cNvSpPr/>
      </dsp:nvSpPr>
      <dsp:spPr>
        <a:xfrm>
          <a:off x="3822410" y="1004096"/>
          <a:ext cx="1899053"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760030"/>
              <a:satOff val="-14845"/>
              <a:lumOff val="5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Current</a:t>
          </a:r>
          <a:endParaRPr lang="en-US" sz="2400" kern="1200" dirty="0"/>
        </a:p>
      </dsp:txBody>
      <dsp:txXfrm>
        <a:off x="3845778" y="1027464"/>
        <a:ext cx="1852317" cy="751094"/>
      </dsp:txXfrm>
    </dsp:sp>
    <dsp:sp modelId="{5D7B23D0-DADC-429F-B76D-33A4CCF9ED70}">
      <dsp:nvSpPr>
        <dsp:cNvPr id="0" name=""/>
        <dsp:cNvSpPr/>
      </dsp:nvSpPr>
      <dsp:spPr>
        <a:xfrm>
          <a:off x="3519906" y="804639"/>
          <a:ext cx="302503" cy="1595660"/>
        </a:xfrm>
        <a:custGeom>
          <a:avLst/>
          <a:gdLst/>
          <a:ahLst/>
          <a:cxnLst/>
          <a:rect l="0" t="0" r="0" b="0"/>
          <a:pathLst>
            <a:path>
              <a:moveTo>
                <a:pt x="0" y="0"/>
              </a:moveTo>
              <a:lnTo>
                <a:pt x="0" y="1595660"/>
              </a:lnTo>
              <a:lnTo>
                <a:pt x="302503" y="15956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52788B-3644-474D-A661-4315359B9F75}">
      <dsp:nvSpPr>
        <dsp:cNvPr id="0" name=""/>
        <dsp:cNvSpPr/>
      </dsp:nvSpPr>
      <dsp:spPr>
        <a:xfrm>
          <a:off x="3822410" y="2001384"/>
          <a:ext cx="1746648"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6707"/>
              <a:satOff val="-19793"/>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Relevant</a:t>
          </a:r>
        </a:p>
      </dsp:txBody>
      <dsp:txXfrm>
        <a:off x="3845778" y="2024752"/>
        <a:ext cx="1699912" cy="751094"/>
      </dsp:txXfrm>
    </dsp:sp>
    <dsp:sp modelId="{D4AC67F9-1CB2-41BE-9000-562AA3E30ECA}">
      <dsp:nvSpPr>
        <dsp:cNvPr id="0" name=""/>
        <dsp:cNvSpPr/>
      </dsp:nvSpPr>
      <dsp:spPr>
        <a:xfrm>
          <a:off x="3519906" y="804639"/>
          <a:ext cx="302503" cy="2592948"/>
        </a:xfrm>
        <a:custGeom>
          <a:avLst/>
          <a:gdLst/>
          <a:ahLst/>
          <a:cxnLst/>
          <a:rect l="0" t="0" r="0" b="0"/>
          <a:pathLst>
            <a:path>
              <a:moveTo>
                <a:pt x="0" y="0"/>
              </a:moveTo>
              <a:lnTo>
                <a:pt x="0" y="2592948"/>
              </a:lnTo>
              <a:lnTo>
                <a:pt x="302503" y="25929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1070E1-D4EF-4BC4-B7E0-90744966D51E}">
      <dsp:nvSpPr>
        <dsp:cNvPr id="0" name=""/>
        <dsp:cNvSpPr/>
      </dsp:nvSpPr>
      <dsp:spPr>
        <a:xfrm>
          <a:off x="3822410" y="2998672"/>
          <a:ext cx="1746648"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933384"/>
              <a:satOff val="-24741"/>
              <a:lumOff val="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Accuracy</a:t>
          </a:r>
        </a:p>
      </dsp:txBody>
      <dsp:txXfrm>
        <a:off x="3845778" y="3022040"/>
        <a:ext cx="1699912" cy="751094"/>
      </dsp:txXfrm>
    </dsp:sp>
    <dsp:sp modelId="{EFFD2140-D2CE-4926-B69F-F687770C3594}">
      <dsp:nvSpPr>
        <dsp:cNvPr id="0" name=""/>
        <dsp:cNvSpPr/>
      </dsp:nvSpPr>
      <dsp:spPr>
        <a:xfrm>
          <a:off x="3519906" y="804639"/>
          <a:ext cx="302503" cy="3590236"/>
        </a:xfrm>
        <a:custGeom>
          <a:avLst/>
          <a:gdLst/>
          <a:ahLst/>
          <a:cxnLst/>
          <a:rect l="0" t="0" r="0" b="0"/>
          <a:pathLst>
            <a:path>
              <a:moveTo>
                <a:pt x="0" y="0"/>
              </a:moveTo>
              <a:lnTo>
                <a:pt x="0" y="3590236"/>
              </a:lnTo>
              <a:lnTo>
                <a:pt x="302503" y="35902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B9980-88EB-404A-9219-7B7DB45C0F16}">
      <dsp:nvSpPr>
        <dsp:cNvPr id="0" name=""/>
        <dsp:cNvSpPr/>
      </dsp:nvSpPr>
      <dsp:spPr>
        <a:xfrm>
          <a:off x="3822410" y="3995960"/>
          <a:ext cx="1899053" cy="79783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520061"/>
              <a:satOff val="-29689"/>
              <a:lumOff val="105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Impartial</a:t>
          </a:r>
        </a:p>
      </dsp:txBody>
      <dsp:txXfrm>
        <a:off x="3845778" y="4019328"/>
        <a:ext cx="1852317" cy="751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AC3E9-532E-4B5D-AA68-6AF74BE9870E}">
      <dsp:nvSpPr>
        <dsp:cNvPr id="0" name=""/>
        <dsp:cNvSpPr/>
      </dsp:nvSpPr>
      <dsp:spPr>
        <a:xfrm>
          <a:off x="1509202" y="1808"/>
          <a:ext cx="4753994" cy="7906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i="1" kern="1200" dirty="0" smtClean="0"/>
            <a:t>Planning Primary Data Collection</a:t>
          </a:r>
          <a:endParaRPr lang="en-US" sz="2400" kern="1200" dirty="0"/>
        </a:p>
      </dsp:txBody>
      <dsp:txXfrm>
        <a:off x="1547796" y="40402"/>
        <a:ext cx="4676806" cy="713424"/>
      </dsp:txXfrm>
    </dsp:sp>
    <dsp:sp modelId="{03A572DF-C7B3-44BC-B547-54DB274FD01C}">
      <dsp:nvSpPr>
        <dsp:cNvPr id="0" name=""/>
        <dsp:cNvSpPr/>
      </dsp:nvSpPr>
      <dsp:spPr>
        <a:xfrm>
          <a:off x="2559623" y="831951"/>
          <a:ext cx="2798064" cy="790612"/>
        </a:xfrm>
        <a:prstGeom prst="round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Research approaches</a:t>
          </a:r>
          <a:endParaRPr lang="en-US" sz="2400" kern="1200" dirty="0"/>
        </a:p>
      </dsp:txBody>
      <dsp:txXfrm>
        <a:off x="2598217" y="870545"/>
        <a:ext cx="2720876" cy="713424"/>
      </dsp:txXfrm>
    </dsp:sp>
    <dsp:sp modelId="{A620B0B0-F174-4573-983D-DEB262A97E8B}">
      <dsp:nvSpPr>
        <dsp:cNvPr id="0" name=""/>
        <dsp:cNvSpPr/>
      </dsp:nvSpPr>
      <dsp:spPr>
        <a:xfrm>
          <a:off x="2559623" y="1662093"/>
          <a:ext cx="2798064" cy="790612"/>
        </a:xfrm>
        <a:prstGeom prst="round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smtClean="0"/>
            <a:t>Contact methods</a:t>
          </a:r>
          <a:endParaRPr lang="en-US" sz="2400" kern="1200" dirty="0"/>
        </a:p>
      </dsp:txBody>
      <dsp:txXfrm>
        <a:off x="2598217" y="1700687"/>
        <a:ext cx="2720876" cy="713424"/>
      </dsp:txXfrm>
    </dsp:sp>
    <dsp:sp modelId="{38CC8656-9503-4414-A3E8-391F0FDCBF61}">
      <dsp:nvSpPr>
        <dsp:cNvPr id="0" name=""/>
        <dsp:cNvSpPr/>
      </dsp:nvSpPr>
      <dsp:spPr>
        <a:xfrm>
          <a:off x="2559623" y="2492236"/>
          <a:ext cx="2798064" cy="790612"/>
        </a:xfrm>
        <a:prstGeom prst="round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Sampling plan</a:t>
          </a:r>
          <a:endParaRPr lang="en-US" sz="2400" kern="1200" dirty="0"/>
        </a:p>
      </dsp:txBody>
      <dsp:txXfrm>
        <a:off x="2598217" y="2530830"/>
        <a:ext cx="2720876" cy="713424"/>
      </dsp:txXfrm>
    </dsp:sp>
    <dsp:sp modelId="{B422EEF0-BD4A-4B03-83F1-D3DEE0875142}">
      <dsp:nvSpPr>
        <dsp:cNvPr id="0" name=""/>
        <dsp:cNvSpPr/>
      </dsp:nvSpPr>
      <dsp:spPr>
        <a:xfrm>
          <a:off x="2590794" y="3324187"/>
          <a:ext cx="2798064" cy="790612"/>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Research instruments</a:t>
          </a:r>
          <a:endParaRPr lang="en-US" sz="2400" kern="1200" dirty="0"/>
        </a:p>
      </dsp:txBody>
      <dsp:txXfrm>
        <a:off x="2629388" y="3362781"/>
        <a:ext cx="2720876" cy="713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45026-90C6-4CB4-90E6-E8082A4015A4}">
      <dsp:nvSpPr>
        <dsp:cNvPr id="0" name=""/>
        <dsp:cNvSpPr/>
      </dsp:nvSpPr>
      <dsp:spPr>
        <a:xfrm>
          <a:off x="919013" y="1041"/>
          <a:ext cx="2753320" cy="16519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smtClean="0"/>
            <a:t>Internet surveys</a:t>
          </a:r>
          <a:endParaRPr lang="en-US" sz="3300" b="1" kern="1200" dirty="0"/>
        </a:p>
      </dsp:txBody>
      <dsp:txXfrm>
        <a:off x="919013" y="1041"/>
        <a:ext cx="2753320" cy="1651992"/>
      </dsp:txXfrm>
    </dsp:sp>
    <dsp:sp modelId="{89ADB295-C2C6-4865-B57B-A718271A1411}">
      <dsp:nvSpPr>
        <dsp:cNvPr id="0" name=""/>
        <dsp:cNvSpPr/>
      </dsp:nvSpPr>
      <dsp:spPr>
        <a:xfrm>
          <a:off x="3947666" y="1041"/>
          <a:ext cx="2753320" cy="1651992"/>
        </a:xfrm>
        <a:prstGeom prst="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t>Online panels</a:t>
          </a:r>
          <a:endParaRPr lang="en-US" sz="3300" b="1" kern="1200" dirty="0"/>
        </a:p>
      </dsp:txBody>
      <dsp:txXfrm>
        <a:off x="3947666" y="1041"/>
        <a:ext cx="2753320" cy="1651992"/>
      </dsp:txXfrm>
    </dsp:sp>
    <dsp:sp modelId="{B897E8B0-FAC9-4C87-9B58-EB7A425BCAB3}">
      <dsp:nvSpPr>
        <dsp:cNvPr id="0" name=""/>
        <dsp:cNvSpPr/>
      </dsp:nvSpPr>
      <dsp:spPr>
        <a:xfrm>
          <a:off x="919013" y="1928366"/>
          <a:ext cx="2753320" cy="1651992"/>
        </a:xfrm>
        <a:prstGeom prst="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smtClean="0"/>
            <a:t>Online experiments</a:t>
          </a:r>
          <a:endParaRPr lang="en-US" sz="3300" b="1" kern="1200" dirty="0"/>
        </a:p>
      </dsp:txBody>
      <dsp:txXfrm>
        <a:off x="919013" y="1928366"/>
        <a:ext cx="2753320" cy="1651992"/>
      </dsp:txXfrm>
    </dsp:sp>
    <dsp:sp modelId="{D411AB7F-2E11-4104-9BF5-B9794FA0D76E}">
      <dsp:nvSpPr>
        <dsp:cNvPr id="0" name=""/>
        <dsp:cNvSpPr/>
      </dsp:nvSpPr>
      <dsp:spPr>
        <a:xfrm>
          <a:off x="3947666" y="1928366"/>
          <a:ext cx="2753320" cy="1651992"/>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smtClean="0"/>
            <a:t>Online focus groups</a:t>
          </a:r>
          <a:endParaRPr lang="en-US" sz="3300" b="1" kern="1200" dirty="0"/>
        </a:p>
      </dsp:txBody>
      <dsp:txXfrm>
        <a:off x="3947666" y="1928366"/>
        <a:ext cx="2753320" cy="16519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5CAE3-D9EB-46D0-B68B-FC4C2702E86E}">
      <dsp:nvSpPr>
        <dsp:cNvPr id="0" name=""/>
        <dsp:cNvSpPr/>
      </dsp:nvSpPr>
      <dsp:spPr>
        <a:xfrm>
          <a:off x="0" y="6262"/>
          <a:ext cx="6400800" cy="1008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lvl="0" algn="ctr" defTabSz="1555750" rtl="0">
            <a:lnSpc>
              <a:spcPct val="90000"/>
            </a:lnSpc>
            <a:spcBef>
              <a:spcPct val="0"/>
            </a:spcBef>
            <a:spcAft>
              <a:spcPct val="35000"/>
            </a:spcAft>
          </a:pPr>
          <a:r>
            <a:rPr lang="en-US" sz="3500" kern="1200" dirty="0" smtClean="0"/>
            <a:t>Advantages</a:t>
          </a:r>
          <a:endParaRPr lang="en-US" sz="3500" kern="1200" dirty="0"/>
        </a:p>
      </dsp:txBody>
      <dsp:txXfrm>
        <a:off x="0" y="6262"/>
        <a:ext cx="6400800" cy="1008000"/>
      </dsp:txXfrm>
    </dsp:sp>
    <dsp:sp modelId="{62BDAD62-D20E-4103-99FF-950371032FD6}">
      <dsp:nvSpPr>
        <dsp:cNvPr id="0" name=""/>
        <dsp:cNvSpPr/>
      </dsp:nvSpPr>
      <dsp:spPr>
        <a:xfrm>
          <a:off x="0" y="1014262"/>
          <a:ext cx="6400800" cy="317047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rtl="0">
            <a:lnSpc>
              <a:spcPct val="90000"/>
            </a:lnSpc>
            <a:spcBef>
              <a:spcPct val="0"/>
            </a:spcBef>
            <a:spcAft>
              <a:spcPct val="15000"/>
            </a:spcAft>
            <a:buChar char="••"/>
          </a:pPr>
          <a:r>
            <a:rPr lang="en-US" sz="3500" kern="1200" dirty="0" smtClean="0"/>
            <a:t>Low cost</a:t>
          </a:r>
          <a:endParaRPr lang="en-US" sz="3500" kern="1200" dirty="0"/>
        </a:p>
        <a:p>
          <a:pPr marL="285750" lvl="1" indent="-285750" algn="l" defTabSz="1555750" rtl="0">
            <a:lnSpc>
              <a:spcPct val="90000"/>
            </a:lnSpc>
            <a:spcBef>
              <a:spcPct val="0"/>
            </a:spcBef>
            <a:spcAft>
              <a:spcPct val="15000"/>
            </a:spcAft>
            <a:buChar char="••"/>
          </a:pPr>
          <a:r>
            <a:rPr lang="en-US" sz="3500" kern="1200" dirty="0" smtClean="0"/>
            <a:t>Speed</a:t>
          </a:r>
          <a:endParaRPr lang="en-US" sz="3500" kern="1200" dirty="0"/>
        </a:p>
        <a:p>
          <a:pPr marL="285750" lvl="1" indent="-285750" algn="l" defTabSz="1555750" rtl="0">
            <a:lnSpc>
              <a:spcPct val="90000"/>
            </a:lnSpc>
            <a:spcBef>
              <a:spcPct val="0"/>
            </a:spcBef>
            <a:spcAft>
              <a:spcPct val="15000"/>
            </a:spcAft>
            <a:buChar char="••"/>
          </a:pPr>
          <a:r>
            <a:rPr lang="en-US" sz="3500" kern="1200" dirty="0" smtClean="0"/>
            <a:t>Higher response rates</a:t>
          </a:r>
          <a:endParaRPr lang="en-US" sz="3500" kern="1200" dirty="0"/>
        </a:p>
        <a:p>
          <a:pPr marL="285750" lvl="1" indent="-285750" algn="l" defTabSz="1555750" rtl="0">
            <a:lnSpc>
              <a:spcPct val="90000"/>
            </a:lnSpc>
            <a:spcBef>
              <a:spcPct val="0"/>
            </a:spcBef>
            <a:spcAft>
              <a:spcPct val="15000"/>
            </a:spcAft>
            <a:buChar char="••"/>
          </a:pPr>
          <a:r>
            <a:rPr lang="en-US" sz="3500" kern="1200" dirty="0" smtClean="0"/>
            <a:t>Good for hard to reach groups</a:t>
          </a:r>
          <a:endParaRPr lang="en-US" sz="3500" kern="1200" dirty="0"/>
        </a:p>
      </dsp:txBody>
      <dsp:txXfrm>
        <a:off x="0" y="1014262"/>
        <a:ext cx="6400800" cy="31704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3BB87-6C3B-4EDE-BDAA-D961A13ACB95}">
      <dsp:nvSpPr>
        <dsp:cNvPr id="0" name=""/>
        <dsp:cNvSpPr/>
      </dsp:nvSpPr>
      <dsp:spPr>
        <a:xfrm>
          <a:off x="0" y="2809"/>
          <a:ext cx="6019800" cy="7915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Questionnaires</a:t>
          </a:r>
          <a:endParaRPr lang="en-US" sz="3300" kern="1200" dirty="0"/>
        </a:p>
      </dsp:txBody>
      <dsp:txXfrm>
        <a:off x="38638" y="41447"/>
        <a:ext cx="5942524" cy="714229"/>
      </dsp:txXfrm>
    </dsp:sp>
    <dsp:sp modelId="{CE338DAC-1A9E-4C3B-8593-40697057F9A8}">
      <dsp:nvSpPr>
        <dsp:cNvPr id="0" name=""/>
        <dsp:cNvSpPr/>
      </dsp:nvSpPr>
      <dsp:spPr>
        <a:xfrm>
          <a:off x="0" y="808417"/>
          <a:ext cx="6019800"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29"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smtClean="0"/>
            <a:t>Most common</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Administered in person, by phone, or online</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Flexible</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Research must be careful with wording and ordering of questions</a:t>
          </a:r>
          <a:endParaRPr lang="en-US" sz="2600" kern="1200" dirty="0"/>
        </a:p>
      </dsp:txBody>
      <dsp:txXfrm>
        <a:off x="0" y="808417"/>
        <a:ext cx="6019800" cy="252747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ヒラギノ角ゴ Pro W3" charset="-128"/>
                <a:cs typeface="+mn-cs"/>
              </a:defRPr>
            </a:lvl1pPr>
          </a:lstStyle>
          <a:p>
            <a:pPr>
              <a:defRPr/>
            </a:pPr>
            <a:fld id="{62FA2F63-BBC8-4ED8-A6A7-BBEBDC8B23CA}" type="datetimeFigureOut">
              <a:rPr lang="en-US"/>
              <a:pPr>
                <a:defRPr/>
              </a:pPr>
              <a:t>10/16/13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dirty="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ヒラギノ角ゴ Pro W3" charset="-128"/>
                <a:cs typeface="+mn-cs"/>
              </a:defRPr>
            </a:lvl1pPr>
          </a:lstStyle>
          <a:p>
            <a:pPr>
              <a:defRPr/>
            </a:pPr>
            <a:fld id="{F0589486-EAB5-4E29-B551-CC3A45286612}" type="slidenum">
              <a:rPr lang="en-US"/>
              <a:pPr>
                <a:defRPr/>
              </a:pPr>
              <a:t>‹#›</a:t>
            </a:fld>
            <a:endParaRPr lang="en-US" dirty="0"/>
          </a:p>
        </p:txBody>
      </p:sp>
    </p:spTree>
    <p:extLst>
      <p:ext uri="{BB962C8B-B14F-4D97-AF65-F5344CB8AC3E}">
        <p14:creationId xmlns:p14="http://schemas.microsoft.com/office/powerpoint/2010/main" val="350993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2430F2AE-9596-4F88-B2DF-A825729A0A45}" type="datetime1">
              <a:rPr lang="en-US"/>
              <a:pPr>
                <a:defRPr/>
              </a:pPr>
              <a:t>10/16/13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52C45916-7665-4A52-931B-079415F5976B}" type="slidenum">
              <a:rPr lang="en-US"/>
              <a:pPr>
                <a:defRPr/>
              </a:pPr>
              <a:t>‹#›</a:t>
            </a:fld>
            <a:endParaRPr lang="en-US" dirty="0"/>
          </a:p>
        </p:txBody>
      </p:sp>
    </p:spTree>
    <p:extLst>
      <p:ext uri="{BB962C8B-B14F-4D97-AF65-F5344CB8AC3E}">
        <p14:creationId xmlns:p14="http://schemas.microsoft.com/office/powerpoint/2010/main" val="340909244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30238" indent="-1730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lnSpc>
        <a:spcPts val="1438"/>
      </a:lnSpc>
      <a:spcBef>
        <a:spcPct val="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r>
              <a:rPr lang="en-US" smtClean="0"/>
              <a:t>To create value for customers and build meaningful relationships with them, marketers must first gain fresh, deep insights into what customers need and want. Such customer insights come from good marketing information. Companies use these customer insights to develop a competitive advantage. </a:t>
            </a:r>
          </a:p>
          <a:p>
            <a:endParaRPr lang="en-US" smtClean="0"/>
          </a:p>
        </p:txBody>
      </p:sp>
      <p:sp>
        <p:nvSpPr>
          <p:cNvPr id="12291" name="Slide Number Placeholder 3"/>
          <p:cNvSpPr>
            <a:spLocks noGrp="1"/>
          </p:cNvSpPr>
          <p:nvPr>
            <p:ph type="sldNum" sz="quarter" idx="5"/>
          </p:nvPr>
        </p:nvSpPr>
        <p:spPr bwMode="auto">
          <a:noFill/>
          <a:ln>
            <a:miter lim="800000"/>
            <a:headEnd/>
            <a:tailEnd/>
          </a:ln>
        </p:spPr>
        <p:txBody>
          <a:bodyPr/>
          <a:lstStyle/>
          <a:p>
            <a:fld id="{92D98E40-666E-4DD1-BD80-5D699B79C330}"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p:txBody>
          <a:bodyPr>
            <a:normAutofit fontScale="92500" lnSpcReduction="10000"/>
          </a:bodyPr>
          <a:lstStyle/>
          <a:p>
            <a:pPr>
              <a:defRPr/>
            </a:pPr>
            <a:r>
              <a:rPr lang="en-US" dirty="0" smtClean="0">
                <a:ea typeface="ＭＳ Ｐゴシック" charset="-128"/>
              </a:rPr>
              <a:t>Many companies build extensive </a:t>
            </a:r>
            <a:r>
              <a:rPr lang="en-US" b="1" dirty="0" smtClean="0">
                <a:ea typeface="ＭＳ Ｐゴシック" charset="-128"/>
              </a:rPr>
              <a:t>internal databases</a:t>
            </a:r>
            <a:r>
              <a:rPr lang="en-US" dirty="0" smtClean="0">
                <a:ea typeface="ＭＳ Ｐゴシック" charset="-128"/>
              </a:rPr>
              <a:t>, electronic collections of consumer and market information obtained from data sources within the company’s network. Information in the database can come from many sources. The marketing department furnishes information on customer characteristics, sales transactions, and website visits. The customer service department keeps records of customer satisfaction or service problems. The accounting department provides detailed records of sales, costs, and cash flows. Operations reports on production, shipments, and inventories. The sales force reports on reseller reactions and competitor activities, and marketing channel partners provide data on point-of-sale transactions. Harnessing such information can provide powerful customer insights and competitive advantage.</a:t>
            </a:r>
          </a:p>
          <a:p>
            <a:pPr>
              <a:defRPr/>
            </a:pPr>
            <a:r>
              <a:rPr lang="en-US" dirty="0" smtClean="0">
                <a:ea typeface="ＭＳ Ｐゴシック" charset="-128"/>
              </a:rPr>
              <a:t>Internal data can provide strong competitive advantage.</a:t>
            </a:r>
          </a:p>
          <a:p>
            <a:pPr>
              <a:defRPr/>
            </a:pPr>
            <a:r>
              <a:rPr lang="en-US" dirty="0" smtClean="0">
                <a:ea typeface="ＭＳ Ｐゴシック" charset="-128"/>
              </a:rPr>
              <a:t> Internal databases usually can be accessed more quickly and cheaply than other information sources, but they also present some problems. Because internal information is often collected for other purposes, it may be incomplete or in the wrong form for making marketing decisions. Data also ages quickly; keeping the database current requires a major effort. Finally, managing the mountains of information that a large company produces requires highly sophisticated equipment and techniques.</a:t>
            </a:r>
          </a:p>
          <a:p>
            <a:pPr>
              <a:defRPr/>
            </a:pPr>
            <a:endParaRPr lang="en-US" dirty="0" smtClean="0">
              <a:ea typeface="ＭＳ Ｐゴシック" charset="-128"/>
            </a:endParaRPr>
          </a:p>
          <a:p>
            <a:pPr>
              <a:defRPr/>
            </a:pPr>
            <a:r>
              <a:rPr lang="en-US" dirty="0" smtClean="0">
                <a:ea typeface="ＭＳ Ｐゴシック" charset="-128"/>
              </a:rPr>
              <a:t>Key information on customers</a:t>
            </a:r>
          </a:p>
          <a:p>
            <a:pPr>
              <a:defRPr/>
            </a:pPr>
            <a:r>
              <a:rPr lang="en-US" dirty="0" smtClean="0">
                <a:ea typeface="ＭＳ Ｐゴシック" charset="-128"/>
              </a:rPr>
              <a:t>	sales</a:t>
            </a:r>
          </a:p>
          <a:p>
            <a:pPr>
              <a:defRPr/>
            </a:pPr>
            <a:r>
              <a:rPr lang="en-US" dirty="0" smtClean="0">
                <a:ea typeface="ＭＳ Ｐゴシック" charset="-128"/>
              </a:rPr>
              <a:t>	websites visited</a:t>
            </a:r>
          </a:p>
          <a:p>
            <a:pPr>
              <a:defRPr/>
            </a:pPr>
            <a:r>
              <a:rPr lang="en-US" dirty="0" smtClean="0">
                <a:ea typeface="ＭＳ Ｐゴシック" charset="-128"/>
              </a:rPr>
              <a:t>	demographics</a:t>
            </a:r>
          </a:p>
          <a:p>
            <a:pPr>
              <a:defRPr/>
            </a:pPr>
            <a:r>
              <a:rPr lang="en-US" dirty="0" smtClean="0">
                <a:ea typeface="ＭＳ Ｐゴシック" charset="-128"/>
              </a:rPr>
              <a:t>	psychographics</a:t>
            </a:r>
          </a:p>
          <a:p>
            <a:pPr>
              <a:defRPr/>
            </a:pPr>
            <a:r>
              <a:rPr lang="en-US" dirty="0" smtClean="0">
                <a:ea typeface="ＭＳ Ｐゴシック" charset="-128"/>
              </a:rPr>
              <a:t>	service and satisfaction measures</a:t>
            </a:r>
          </a:p>
          <a:p>
            <a:pPr>
              <a:defRPr/>
            </a:pPr>
            <a:r>
              <a:rPr lang="en-US" dirty="0" smtClean="0">
                <a:ea typeface="ＭＳ Ｐゴシック" charset="-128"/>
              </a:rPr>
              <a:t>Source of customer insights about buying patterns.</a:t>
            </a:r>
          </a:p>
          <a:p>
            <a:pPr>
              <a:defRPr/>
            </a:pPr>
            <a:endParaRPr lang="en-US" dirty="0" smtClean="0">
              <a:ea typeface="ＭＳ Ｐゴシック" charset="-128"/>
            </a:endParaRPr>
          </a:p>
          <a:p>
            <a:pPr>
              <a:defRPr/>
            </a:pPr>
            <a:endParaRPr lang="en-US" b="1" dirty="0" smtClean="0">
              <a:ea typeface="ＭＳ Ｐゴシック" charset="-128"/>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3C0248FC-F918-46B1-937E-FE908A204071}"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p:txBody>
          <a:bodyPr>
            <a:normAutofit fontScale="77500" lnSpcReduction="20000"/>
          </a:bodyPr>
          <a:lstStyle/>
          <a:p>
            <a:pPr>
              <a:defRPr/>
            </a:pPr>
            <a:r>
              <a:rPr lang="en-US" dirty="0" smtClean="0">
                <a:ea typeface="ＭＳ Ｐゴシック" charset="-128"/>
              </a:rPr>
              <a:t>The goal of competitive marketing intelligence is to improve strategic decision making by understanding the consumer environment, assessing and tracking competitors’ actions, and providing early warnings of opportunities and threats. Marketing intelligence techniques range from observing consumers firsthand to quizzing the company’s own employees, benchmarking competitors’ products, researching the Internet, and monitoring Internet buzz.</a:t>
            </a:r>
          </a:p>
          <a:p>
            <a:pPr>
              <a:defRPr/>
            </a:pPr>
            <a:r>
              <a:rPr lang="en-US" dirty="0" smtClean="0">
                <a:ea typeface="ＭＳ Ｐゴシック" charset="-128"/>
              </a:rPr>
              <a:t>Good marketing intelligence can help marketers gain insights into how consumers talk about and connect with their brands. Many companies send out teams of trained ob</a:t>
            </a:r>
          </a:p>
          <a:p>
            <a:pPr>
              <a:defRPr/>
            </a:pPr>
            <a:r>
              <a:rPr lang="en-US" dirty="0" smtClean="0">
                <a:ea typeface="ＭＳ Ｐゴシック" charset="-128"/>
              </a:rPr>
              <a:t>Companies also need to actively monitor competitors’ activities. Firms use competitive marketing intelligence to gain early warnings of competitor moves and strategies, new-product launches, new or changing markets, and potential competitive strengths and weaknesses. Much competitor intelligence can be collected from people inside the company—executives, engineers and scientists, purchasing agents, and the sales force. The company can also obtain important intelligence information from suppliers, resellers, and key customers. It can monitor competitors’ websites and use the Internet to search specific competitor names, events, or trends and see what turns up. And tracking consumer conversations about competing brands is often as revealing as tracking conversations about the company’s own brands. </a:t>
            </a:r>
          </a:p>
          <a:p>
            <a:pPr>
              <a:defRPr/>
            </a:pPr>
            <a:r>
              <a:rPr lang="en-US" dirty="0" smtClean="0">
                <a:ea typeface="ＭＳ Ｐゴシック" charset="-128"/>
              </a:rPr>
              <a:t>Intelligence seekers can also pour through any of thousands of online databases. Some are free. For example, the U.S. Security and Exchange Commission’s database provides a huge stockpile of financial information on public competitors, and the U.S. Patent Office and Trademark database reveals patents that competitors have filed. For a fee, companies can also subscribe to any of the more than 3,000 online databases and information search services, such as Hoover’s, LexisNexis, and Dun &amp; Bradstreet. Today’s marketers have an almost overwhelming amount of competitor information only a few keystrokes away.</a:t>
            </a:r>
          </a:p>
          <a:p>
            <a:pPr>
              <a:defRPr/>
            </a:pPr>
            <a:r>
              <a:rPr lang="en-US" dirty="0" smtClean="0">
                <a:ea typeface="ＭＳ Ｐゴシック" charset="-128"/>
              </a:rPr>
              <a:t>The intelligence game goes both ways. Facing determined competitive marketing intelligence efforts by competitors, most companies are now taking steps to protect their own information. For example, Apple is obsessed with secrecy, and it passes that obsession along to its employees. “At Apple everything is a secret,” says an insider. “Apple wants new products to remain in stealth mode until their release dates.” Information leaks about new products before they are introduced gives competition time to respond, raises customer expectations, and can steal thunder and sales from current products. So Apple employees are taught a “loose-lips-sink-ships” mentality: A T-shirt for sale in the company store reads, “I visited the Apple campus, but that’s all I’m allowed to say.”</a:t>
            </a:r>
          </a:p>
          <a:p>
            <a:pPr>
              <a:defRPr/>
            </a:pPr>
            <a:r>
              <a:rPr lang="en-US" dirty="0" smtClean="0">
                <a:ea typeface="ＭＳ Ｐゴシック" charset="-128"/>
              </a:rPr>
              <a:t>The growing use of marketing intelligence also raises ethical issues. Some intelligence gathering techniques may involve questionable ethics. Clearly, companies should take advantage of publicly available information. However, they should not stoop to snoop. With all the legitimate intelligence sources now available, a company does not need to break the law or accepted codes of ethics to get good intelligence.</a:t>
            </a:r>
          </a:p>
          <a:p>
            <a:pPr>
              <a:defRPr/>
            </a:pPr>
            <a:r>
              <a:rPr lang="en-US" dirty="0" smtClean="0">
                <a:ea typeface="ＭＳ Ｐゴシック" charset="-128"/>
              </a:rPr>
              <a:t>Adam Lashinsky, servers to mix and mingle personally with customers as they use and talk about the company’s products. Other companies routinely monitor consumers’ online chatter. </a:t>
            </a:r>
          </a:p>
        </p:txBody>
      </p:sp>
      <p:sp>
        <p:nvSpPr>
          <p:cNvPr id="32771" name="Slide Number Placeholder 3"/>
          <p:cNvSpPr>
            <a:spLocks noGrp="1"/>
          </p:cNvSpPr>
          <p:nvPr>
            <p:ph type="sldNum" sz="quarter" idx="5"/>
          </p:nvPr>
        </p:nvSpPr>
        <p:spPr bwMode="auto">
          <a:noFill/>
          <a:ln>
            <a:miter lim="800000"/>
            <a:headEnd/>
            <a:tailEnd/>
          </a:ln>
        </p:spPr>
        <p:txBody>
          <a:bodyPr/>
          <a:lstStyle/>
          <a:p>
            <a:fld id="{16321E83-597F-4EAA-97E8-762B3389B030}"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smtClean="0"/>
              <a:t>Whereas marketing</a:t>
            </a:r>
          </a:p>
          <a:p>
            <a:r>
              <a:rPr lang="en-US" smtClean="0"/>
              <a:t>intelligence involves</a:t>
            </a:r>
          </a:p>
          <a:p>
            <a:r>
              <a:rPr lang="en-US" smtClean="0"/>
              <a:t>actively scanning the general</a:t>
            </a:r>
          </a:p>
          <a:p>
            <a:r>
              <a:rPr lang="en-US" smtClean="0"/>
              <a:t>marketing environment, marketing</a:t>
            </a:r>
          </a:p>
          <a:p>
            <a:r>
              <a:rPr lang="en-US" smtClean="0"/>
              <a:t>research involves more focused studies</a:t>
            </a:r>
          </a:p>
          <a:p>
            <a:r>
              <a:rPr lang="en-US" smtClean="0"/>
              <a:t>to gain customer insights relating to</a:t>
            </a:r>
          </a:p>
          <a:p>
            <a:r>
              <a:rPr lang="en-US" smtClean="0"/>
              <a:t>specific marketing decisions.</a:t>
            </a:r>
          </a:p>
          <a:p>
            <a:r>
              <a:rPr lang="en-US" smtClean="0"/>
              <a:t>In addition to marketing intelligence information about general consumer, competitor, and marketplace happenings, marketers often need formal studies that provide customer and market insights for specific marketing situations and decisions. For example, Budweiser wants to know what appeals will be most effective in its Super Bowl advertising. Yahoo! wants to know how Web searchers will react to a proposed redesign of its site. Or Samsung wants to know how many and what kinds of people will buy its next-generation, ultrathin televisions. In such situations, managers will need marketing research.</a:t>
            </a:r>
          </a:p>
          <a:p>
            <a:r>
              <a:rPr lang="en-US" smtClean="0"/>
              <a:t>Companies use marketing research in a wide variety of situations. For example, marketing research gives marketers insights into customer motivations, purchase behavior, and satisfaction. It can help them to assess market potential and market share or measure the effectiveness of pricing, product, distribution, and promotion activities.</a:t>
            </a:r>
          </a:p>
          <a:p>
            <a:r>
              <a:rPr lang="en-US" smtClean="0"/>
              <a:t>Some large companies have their own research departments that work with marketing managers on marketing research projects. In addition, these companies—like their smaller counterparts—frequently hire outside research specialists to consult with management on specific marketing problems and to conduct marketing research studies. Sometimes firms simply purchase data collected by outside firms to aid in their decision making.</a:t>
            </a:r>
          </a:p>
          <a:p>
            <a:endParaRPr lang="en-US" smtClean="0"/>
          </a:p>
          <a:p>
            <a:endParaRPr lang="en-US" smtClean="0"/>
          </a:p>
        </p:txBody>
      </p:sp>
      <p:sp>
        <p:nvSpPr>
          <p:cNvPr id="34819" name="Slide Number Placeholder 3"/>
          <p:cNvSpPr>
            <a:spLocks noGrp="1"/>
          </p:cNvSpPr>
          <p:nvPr>
            <p:ph type="sldNum" sz="quarter" idx="5"/>
          </p:nvPr>
        </p:nvSpPr>
        <p:spPr bwMode="auto">
          <a:noFill/>
          <a:ln>
            <a:miter lim="800000"/>
            <a:headEnd/>
            <a:tailEnd/>
          </a:ln>
        </p:spPr>
        <p:txBody>
          <a:bodyPr/>
          <a:lstStyle/>
          <a:p>
            <a:fld id="{1D2FEFBA-8CB6-48F5-917A-123B0113E4A4}"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dirty="0" smtClean="0"/>
              <a:t>As shown in Figure 4.2, the </a:t>
            </a:r>
            <a:r>
              <a:rPr lang="en-US" dirty="0" smtClean="0"/>
              <a:t>marketing research process has four steps defining the problem and research objectives, developing the research plan, implementing the research plan, and interpreting and reporting the findings.</a:t>
            </a:r>
          </a:p>
          <a:p>
            <a:r>
              <a:rPr lang="en-US" dirty="0" smtClean="0"/>
              <a:t>Marketing managers and researchers must work closely together to define the problem and agree on research objectives. The manager best understands the decision for which information is needed, whereas the researcher best understands marketing research and how to obtain the information. Defining the problem and research objectives is often the hardest step in the research process. The manager may know that something is wrong, without knowing the specific causes.</a:t>
            </a:r>
          </a:p>
          <a:p>
            <a:r>
              <a:rPr lang="en-US" dirty="0" smtClean="0"/>
              <a:t>This first step is probably the most difficult but also the most </a:t>
            </a:r>
            <a:r>
              <a:rPr lang="en-US" dirty="0" smtClean="0"/>
              <a:t>important</a:t>
            </a:r>
            <a:r>
              <a:rPr lang="en-US" baseline="0" dirty="0" smtClean="0"/>
              <a:t> </a:t>
            </a:r>
            <a:r>
              <a:rPr lang="en-US" dirty="0" smtClean="0"/>
              <a:t>one</a:t>
            </a:r>
            <a:r>
              <a:rPr lang="en-US" dirty="0" smtClean="0"/>
              <a:t>. It guides the entire </a:t>
            </a:r>
            <a:r>
              <a:rPr lang="en-US" dirty="0" smtClean="0"/>
              <a:t>research</a:t>
            </a:r>
            <a:r>
              <a:rPr lang="en-US" baseline="0" dirty="0" smtClean="0"/>
              <a:t> </a:t>
            </a:r>
            <a:r>
              <a:rPr lang="en-US" dirty="0" smtClean="0"/>
              <a:t>process</a:t>
            </a:r>
            <a:r>
              <a:rPr lang="en-US" dirty="0" smtClean="0"/>
              <a:t>. It’s frustrating to reach </a:t>
            </a:r>
            <a:r>
              <a:rPr lang="en-US" dirty="0" smtClean="0"/>
              <a:t>the</a:t>
            </a:r>
            <a:r>
              <a:rPr lang="en-US" baseline="0" dirty="0" smtClean="0"/>
              <a:t> </a:t>
            </a:r>
            <a:r>
              <a:rPr lang="en-US" dirty="0" smtClean="0"/>
              <a:t>end </a:t>
            </a:r>
            <a:r>
              <a:rPr lang="en-US" dirty="0" smtClean="0"/>
              <a:t>of an expensive research </a:t>
            </a:r>
            <a:r>
              <a:rPr lang="en-US" dirty="0" smtClean="0"/>
              <a:t>project</a:t>
            </a:r>
            <a:r>
              <a:rPr lang="en-US" baseline="0" dirty="0" smtClean="0"/>
              <a:t> </a:t>
            </a:r>
            <a:r>
              <a:rPr lang="en-US" dirty="0" smtClean="0"/>
              <a:t>only </a:t>
            </a:r>
            <a:r>
              <a:rPr lang="en-US" dirty="0" smtClean="0"/>
              <a:t>to learn that you’ve addressed </a:t>
            </a:r>
            <a:r>
              <a:rPr lang="en-US" dirty="0" smtClean="0"/>
              <a:t>the</a:t>
            </a:r>
            <a:r>
              <a:rPr lang="en-US" baseline="0" dirty="0" smtClean="0"/>
              <a:t> </a:t>
            </a:r>
            <a:r>
              <a:rPr lang="en-US" dirty="0" smtClean="0"/>
              <a:t>wrong </a:t>
            </a:r>
            <a:r>
              <a:rPr lang="en-US" dirty="0" smtClean="0"/>
              <a:t>problem!</a:t>
            </a:r>
          </a:p>
        </p:txBody>
      </p:sp>
      <p:sp>
        <p:nvSpPr>
          <p:cNvPr id="36867" name="Slide Number Placeholder 3"/>
          <p:cNvSpPr>
            <a:spLocks noGrp="1"/>
          </p:cNvSpPr>
          <p:nvPr>
            <p:ph type="sldNum" sz="quarter" idx="5"/>
          </p:nvPr>
        </p:nvSpPr>
        <p:spPr bwMode="auto">
          <a:noFill/>
          <a:ln>
            <a:miter lim="800000"/>
            <a:headEnd/>
            <a:tailEnd/>
          </a:ln>
        </p:spPr>
        <p:txBody>
          <a:bodyPr/>
          <a:lstStyle/>
          <a:p>
            <a:fld id="{A9B89C4C-45D9-460D-9CCA-B81C9C5DBF37}"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smtClean="0"/>
              <a:t>Note to Instructor</a:t>
            </a:r>
          </a:p>
          <a:p>
            <a:r>
              <a:rPr lang="en-US" smtClean="0"/>
              <a:t>These can be explained in more depth:</a:t>
            </a:r>
          </a:p>
          <a:p>
            <a:pPr lvl="1"/>
            <a:r>
              <a:rPr lang="en-US" smtClean="0"/>
              <a:t>Exploratory research—objective is to gather preliminary information that will help define the problem and suggest hypotheses.</a:t>
            </a:r>
          </a:p>
          <a:p>
            <a:pPr lvl="1"/>
            <a:r>
              <a:rPr lang="en-US" smtClean="0"/>
              <a:t>Descriptive research—describes things.</a:t>
            </a:r>
          </a:p>
          <a:p>
            <a:pPr lvl="1"/>
            <a:r>
              <a:rPr lang="en-US" smtClean="0"/>
              <a:t>Causal research—tests hypothesis about cause and effect relationships.</a:t>
            </a:r>
          </a:p>
          <a:p>
            <a:pPr lvl="1"/>
            <a:endParaRPr lang="en-US" smtClean="0"/>
          </a:p>
          <a:p>
            <a:r>
              <a:rPr lang="en-US" b="1" smtClean="0"/>
              <a:t>Discussion Question</a:t>
            </a:r>
          </a:p>
          <a:p>
            <a:r>
              <a:rPr lang="en-US" i="1" smtClean="0"/>
              <a:t>Consider a local business near campus. . .</a:t>
            </a:r>
          </a:p>
          <a:p>
            <a:pPr lvl="1"/>
            <a:r>
              <a:rPr lang="en-US" i="1" smtClean="0"/>
              <a:t>How would they conduct exploratory research? </a:t>
            </a:r>
          </a:p>
          <a:p>
            <a:pPr lvl="1"/>
            <a:r>
              <a:rPr lang="en-US" i="1" smtClean="0"/>
              <a:t>What might they want to find out in descriptive research?</a:t>
            </a:r>
          </a:p>
          <a:p>
            <a:pPr lvl="1"/>
            <a:r>
              <a:rPr lang="en-US" i="1" smtClean="0"/>
              <a:t>What relationships might they explore in causal research?</a:t>
            </a:r>
          </a:p>
          <a:p>
            <a:r>
              <a:rPr lang="en-US" smtClean="0"/>
              <a:t>Students will have the following responses for the above questions:  exploratory research (focus groups, interviews);  descriptive research (who, when, how, why);causal research (price/demand, environment/purchase rate).</a:t>
            </a:r>
          </a:p>
          <a:p>
            <a:endParaRPr lang="en-US" smtClean="0"/>
          </a:p>
        </p:txBody>
      </p:sp>
      <p:sp>
        <p:nvSpPr>
          <p:cNvPr id="38915" name="Slide Number Placeholder 3"/>
          <p:cNvSpPr>
            <a:spLocks noGrp="1"/>
          </p:cNvSpPr>
          <p:nvPr>
            <p:ph type="sldNum" sz="quarter" idx="5"/>
          </p:nvPr>
        </p:nvSpPr>
        <p:spPr bwMode="auto">
          <a:noFill/>
          <a:ln>
            <a:miter lim="800000"/>
            <a:headEnd/>
            <a:tailEnd/>
          </a:ln>
        </p:spPr>
        <p:txBody>
          <a:bodyPr/>
          <a:lstStyle/>
          <a:p>
            <a:fld id="{6F5007E0-EA78-4F85-8356-EA245B53CE01}"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smtClean="0"/>
              <a:t>The research plan should be presented in a </a:t>
            </a:r>
            <a:r>
              <a:rPr lang="en-US" i="1" smtClean="0"/>
              <a:t>written proposal</a:t>
            </a:r>
            <a:r>
              <a:rPr lang="en-US" smtClean="0"/>
              <a:t>. A written proposal is especially important when the research project is large and complex or when an outside firm carries it out. The proposal should cover the management problems addressed, the research objectives, the information to be obtained, and how the results will help management’s decision making. The proposal also should include estimated research costs.</a:t>
            </a:r>
          </a:p>
        </p:txBody>
      </p:sp>
      <p:sp>
        <p:nvSpPr>
          <p:cNvPr id="40963" name="Slide Number Placeholder 3"/>
          <p:cNvSpPr>
            <a:spLocks noGrp="1"/>
          </p:cNvSpPr>
          <p:nvPr>
            <p:ph type="sldNum" sz="quarter" idx="5"/>
          </p:nvPr>
        </p:nvSpPr>
        <p:spPr bwMode="auto">
          <a:noFill/>
          <a:ln>
            <a:miter lim="800000"/>
            <a:headEnd/>
            <a:tailEnd/>
          </a:ln>
        </p:spPr>
        <p:txBody>
          <a:bodyPr/>
          <a:lstStyle/>
          <a:p>
            <a:fld id="{E3692D18-7414-472A-B29B-6D9EA171AB99}"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smtClean="0"/>
              <a:t>Once researchers have defined the research problem and objectives, they must determine the exact information needed, develop a plan for gathering it efficiently, and present the plan to management. The research plan outlines sources of existing data and spells out the specific research approaches, contact methods, sampling plans, and instruments that researchers will use to gather new data.</a:t>
            </a:r>
          </a:p>
          <a:p>
            <a:r>
              <a:rPr lang="en-US" smtClean="0"/>
              <a:t>Research objectives must be translated into specific information needs. </a:t>
            </a:r>
          </a:p>
        </p:txBody>
      </p:sp>
      <p:sp>
        <p:nvSpPr>
          <p:cNvPr id="43011" name="Slide Number Placeholder 3"/>
          <p:cNvSpPr>
            <a:spLocks noGrp="1"/>
          </p:cNvSpPr>
          <p:nvPr>
            <p:ph type="sldNum" sz="quarter" idx="5"/>
          </p:nvPr>
        </p:nvSpPr>
        <p:spPr bwMode="auto">
          <a:noFill/>
          <a:ln>
            <a:miter lim="800000"/>
            <a:headEnd/>
            <a:tailEnd/>
          </a:ln>
        </p:spPr>
        <p:txBody>
          <a:bodyPr/>
          <a:lstStyle/>
          <a:p>
            <a:fld id="{76364C01-6AC5-4562-974D-41A37B125A79}"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p:txBody>
          <a:bodyPr>
            <a:normAutofit fontScale="92500" lnSpcReduction="10000"/>
          </a:bodyPr>
          <a:lstStyle/>
          <a:p>
            <a:pPr>
              <a:defRPr/>
            </a:pPr>
            <a:r>
              <a:rPr lang="en-US" dirty="0" smtClean="0">
                <a:ea typeface="ＭＳ Ｐゴシック" charset="-128"/>
              </a:rPr>
              <a:t>To meet the manager’s information needs, the research plan can call for gathering secondary data, primary data, or both. </a:t>
            </a:r>
            <a:r>
              <a:rPr lang="en-US" b="1" dirty="0" smtClean="0">
                <a:ea typeface="ＭＳ Ｐゴシック" charset="-128"/>
              </a:rPr>
              <a:t>Secondary data</a:t>
            </a:r>
            <a:r>
              <a:rPr lang="en-US" dirty="0" smtClean="0">
                <a:ea typeface="ＭＳ Ｐゴシック" charset="-128"/>
              </a:rPr>
              <a:t> consist of information that already exists somewhere, having been collected for another purpose. </a:t>
            </a:r>
            <a:r>
              <a:rPr lang="en-US" b="1" dirty="0" smtClean="0">
                <a:ea typeface="ＭＳ Ｐゴシック" charset="-128"/>
              </a:rPr>
              <a:t>Primary data</a:t>
            </a:r>
            <a:r>
              <a:rPr lang="en-US" dirty="0" smtClean="0">
                <a:ea typeface="ＭＳ Ｐゴシック" charset="-128"/>
              </a:rPr>
              <a:t> consist of information collected for the specific purpose at hand.</a:t>
            </a:r>
          </a:p>
          <a:p>
            <a:pPr>
              <a:defRPr/>
            </a:pPr>
            <a:r>
              <a:rPr lang="en-US" dirty="0" smtClean="0">
                <a:ea typeface="ＭＳ Ｐゴシック" charset="-128"/>
              </a:rPr>
              <a:t>Researchers usually start by gathering secondary data. The company’s internal database provides a good starting point. However, the company can also tap into a wide assortment of external information sources.</a:t>
            </a:r>
          </a:p>
          <a:p>
            <a:pPr>
              <a:defRPr/>
            </a:pPr>
            <a:r>
              <a:rPr lang="en-US" dirty="0" smtClean="0">
                <a:ea typeface="ＭＳ Ｐゴシック" charset="-128"/>
              </a:rPr>
              <a:t>&lt;ex04.06&gt;</a:t>
            </a:r>
          </a:p>
          <a:p>
            <a:pPr>
              <a:defRPr/>
            </a:pPr>
            <a:r>
              <a:rPr lang="en-US" dirty="0" smtClean="0">
                <a:ea typeface="ＭＳ Ｐゴシック" charset="-128"/>
              </a:rPr>
              <a:t>Companies can buy secondary data from outside suppliers. For example, Nielsen sells shopper insight data from a consumer panel of more than 250,000 households in 25 countries worldwide, with measures of trial and repeat purchasing, brand loyalty, and buyer demographics. Experian Simmons carries out a full spectrum of consumer studies that provide a comprehensive view of the American consumer. The US MONITOR service by The Futures Company sells information on important social and lifestyle trends. These and other firms supply high-quality data to suit a wide variety of marketing information needs.</a:t>
            </a:r>
          </a:p>
          <a:p>
            <a:pPr>
              <a:defRPr/>
            </a:pPr>
            <a:r>
              <a:rPr lang="en-US" dirty="0" smtClean="0">
                <a:ea typeface="ＭＳ Ｐゴシック" charset="-128"/>
              </a:rPr>
              <a:t>Using </a:t>
            </a:r>
            <a:r>
              <a:rPr lang="en-US" i="1" dirty="0" smtClean="0">
                <a:ea typeface="ＭＳ Ｐゴシック" charset="-128"/>
              </a:rPr>
              <a:t>commercial online databases</a:t>
            </a:r>
            <a:r>
              <a:rPr lang="en-US" dirty="0" smtClean="0">
                <a:ea typeface="ＭＳ Ｐゴシック" charset="-128"/>
              </a:rPr>
              <a:t>, marketing researchers can conduct their own searches of secondary data sources. General database services such as Dialog, ProQuest, and LexisNexis put an incredible wealth of information at the keyboards of marketing decision makers. Beyond commercial websites offering information for a fee, almost every industry association, government agency, business publication, and news medium offers free information to those tenacious enough to find their websites. </a:t>
            </a:r>
          </a:p>
          <a:p>
            <a:pPr>
              <a:defRPr/>
            </a:pPr>
            <a:r>
              <a:rPr lang="en-US" i="1" dirty="0" smtClean="0">
                <a:ea typeface="ＭＳ Ｐゴシック" charset="-128"/>
              </a:rPr>
              <a:t>Internet search engines</a:t>
            </a:r>
            <a:r>
              <a:rPr lang="en-US" dirty="0" smtClean="0">
                <a:ea typeface="ＭＳ Ｐゴシック" charset="-128"/>
              </a:rPr>
              <a:t> can also be a big help in locating relevant secondary information sources. However, they can also be very frustrating and inefficient. For example, a Red Bull marketer Googling “enhanced water products” would come up with more than 50,000 hits. Still, well-structured, well-designed online searches can be a good starting point to any marketing research project.</a:t>
            </a:r>
          </a:p>
          <a:p>
            <a:pPr>
              <a:defRPr/>
            </a:pPr>
            <a:endParaRPr lang="en-US" dirty="0" smtClean="0">
              <a:ea typeface="ＭＳ Ｐゴシック" charset="-128"/>
            </a:endParaRPr>
          </a:p>
          <a:p>
            <a:pPr>
              <a:defRPr/>
            </a:pPr>
            <a:endParaRPr lang="en-US" dirty="0" smtClean="0">
              <a:ea typeface="ＭＳ Ｐゴシック" charset="-128"/>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66FC5383-A487-44F9-88DC-078FE699C808}"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smtClean="0"/>
              <a:t>Secondary data can usually be obtained more quickly and at a lower cost than primary data. Also, secondary sources can sometimes provide data an individual company cannot collect on its own—information that either is not directly available or would be too expensive to collect. For example, it would be too expensive for Red Bull’s marketers to conduct a continuing retail store audit to find out about the market shares, prices, and displays of competitors’ brands. But those marketers can buy the InfoScan service from SymphonyIRI Group, which provides this information based on scanner and other data from 34,000 retail stores in markets around the nation.</a:t>
            </a:r>
          </a:p>
          <a:p>
            <a:r>
              <a:rPr lang="en-US" smtClean="0"/>
              <a:t>Secondary data can also present problems. Researchers can rarely obtain all the data they need from secondary sources. For example, Red Bull will not find existing information regarding consumer reactions about a new enhanced-water line that it has not yet placed on the market. Even when data can be found, the information might not be very usable. The researcher must evaluate secondary information carefully to make certain it is </a:t>
            </a:r>
            <a:r>
              <a:rPr lang="en-US" i="1" smtClean="0"/>
              <a:t>relevant</a:t>
            </a:r>
            <a:r>
              <a:rPr lang="en-US" smtClean="0"/>
              <a:t> (fits the research project’s needs), </a:t>
            </a:r>
            <a:r>
              <a:rPr lang="en-US" i="1" smtClean="0"/>
              <a:t>accurate</a:t>
            </a:r>
            <a:r>
              <a:rPr lang="en-US" smtClean="0"/>
              <a:t> (reliably collected and reported), </a:t>
            </a:r>
            <a:r>
              <a:rPr lang="en-US" i="1" smtClean="0"/>
              <a:t>current</a:t>
            </a:r>
            <a:r>
              <a:rPr lang="en-US" smtClean="0"/>
              <a:t> (up-to-date enough for current decisions), and </a:t>
            </a:r>
            <a:r>
              <a:rPr lang="en-US" i="1" smtClean="0"/>
              <a:t>impartial</a:t>
            </a:r>
            <a:r>
              <a:rPr lang="en-US" smtClean="0"/>
              <a:t> (objectively collected and reported).</a:t>
            </a:r>
          </a:p>
          <a:p>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DDF0DFE7-2113-431B-B978-E10283AFFF2F}"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b="1" smtClean="0"/>
              <a:t>Primary Data Collection</a:t>
            </a:r>
          </a:p>
          <a:p>
            <a:r>
              <a:rPr lang="en-US" smtClean="0"/>
              <a:t>Secondary data provide a good starting point for research and often help to define research problems and objectives. In most cases, however, the company must also collect primary data. Designing a plan for primary data collection calls for a number of decisions on </a:t>
            </a:r>
            <a:r>
              <a:rPr lang="en-US" i="1" smtClean="0"/>
              <a:t>research approaches</a:t>
            </a:r>
            <a:r>
              <a:rPr lang="en-US" smtClean="0"/>
              <a:t>, </a:t>
            </a:r>
            <a:r>
              <a:rPr lang="en-US" i="1" smtClean="0"/>
              <a:t>contact methods</a:t>
            </a:r>
            <a:r>
              <a:rPr lang="en-US" smtClean="0"/>
              <a:t>, the </a:t>
            </a:r>
            <a:r>
              <a:rPr lang="en-US" i="1" smtClean="0"/>
              <a:t>sampling plan</a:t>
            </a:r>
            <a:r>
              <a:rPr lang="en-US" smtClean="0"/>
              <a:t>, and </a:t>
            </a:r>
            <a:r>
              <a:rPr lang="en-US" i="1" smtClean="0"/>
              <a:t>research instruments</a:t>
            </a:r>
            <a:r>
              <a:rPr lang="en-US" smtClean="0"/>
              <a:t>.</a:t>
            </a:r>
          </a:p>
          <a:p>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B449370F-CD30-4631-AEBE-E47BC2190159}"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endParaRPr lang="en-US" smtClean="0"/>
          </a:p>
        </p:txBody>
      </p:sp>
      <p:sp>
        <p:nvSpPr>
          <p:cNvPr id="14339" name="Slide Number Placeholder 3"/>
          <p:cNvSpPr>
            <a:spLocks noGrp="1"/>
          </p:cNvSpPr>
          <p:nvPr>
            <p:ph type="sldNum" sz="quarter" idx="5"/>
          </p:nvPr>
        </p:nvSpPr>
        <p:spPr bwMode="auto">
          <a:noFill/>
          <a:ln>
            <a:miter lim="800000"/>
            <a:headEnd/>
            <a:tailEnd/>
          </a:ln>
        </p:spPr>
        <p:txBody>
          <a:bodyPr/>
          <a:lstStyle/>
          <a:p>
            <a:fld id="{45F4F69E-5176-4F88-87A8-D4C2422DFF6C}"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p:txBody>
          <a:bodyPr>
            <a:normAutofit fontScale="85000" lnSpcReduction="20000"/>
          </a:bodyPr>
          <a:lstStyle/>
          <a:p>
            <a:pPr>
              <a:defRPr/>
            </a:pPr>
            <a:r>
              <a:rPr lang="en-US" b="1" dirty="0" smtClean="0">
                <a:ea typeface="ＭＳ Ｐゴシック" charset="-128"/>
              </a:rPr>
              <a:t>Note to Instructor</a:t>
            </a:r>
          </a:p>
          <a:p>
            <a:pPr>
              <a:defRPr/>
            </a:pPr>
            <a:endParaRPr lang="en-US" b="1" dirty="0" smtClean="0">
              <a:ea typeface="ＭＳ Ｐゴシック" charset="-128"/>
            </a:endParaRPr>
          </a:p>
          <a:p>
            <a:pPr>
              <a:defRPr/>
            </a:pPr>
            <a:r>
              <a:rPr lang="en-US" b="1" dirty="0" smtClean="0">
                <a:ea typeface="ＭＳ Ｐゴシック" charset="-128"/>
              </a:rPr>
              <a:t>Discussion Question</a:t>
            </a:r>
          </a:p>
          <a:p>
            <a:pPr>
              <a:defRPr/>
            </a:pPr>
            <a:r>
              <a:rPr lang="en-US" i="1" dirty="0" smtClean="0">
                <a:ea typeface="ＭＳ Ｐゴシック" charset="-128"/>
              </a:rPr>
              <a:t>Ask students how a company like Chiquita can use observational research for their banana sales. </a:t>
            </a:r>
          </a:p>
          <a:p>
            <a:pPr>
              <a:defRPr/>
            </a:pPr>
            <a:r>
              <a:rPr lang="en-US" dirty="0" smtClean="0">
                <a:ea typeface="ＭＳ Ｐゴシック" charset="-128"/>
              </a:rPr>
              <a:t>Students should mention sending teams to stores to watch how people choose bananas, who purchases, who influences the sale, how many do they buy in a bunch, do they break a bunch, do they prefer green or ripe? How might the results influence Chiquita when marketing bananas (4P’s).</a:t>
            </a:r>
          </a:p>
          <a:p>
            <a:pPr>
              <a:defRPr/>
            </a:pPr>
            <a:endParaRPr lang="en-US" dirty="0" smtClean="0">
              <a:ea typeface="ＭＳ Ｐゴシック" charset="-128"/>
            </a:endParaRPr>
          </a:p>
          <a:p>
            <a:pPr>
              <a:defRPr/>
            </a:pPr>
            <a:r>
              <a:rPr lang="en-US" b="1" dirty="0" smtClean="0">
                <a:ea typeface="ＭＳ Ｐゴシック" charset="-128"/>
              </a:rPr>
              <a:t>Observational research</a:t>
            </a:r>
            <a:r>
              <a:rPr lang="en-US" dirty="0" smtClean="0">
                <a:ea typeface="ＭＳ Ｐゴシック" charset="-128"/>
              </a:rPr>
              <a:t> involves gathering primary data by observing relevant people, actions, and situations. For example, Trader Joe’s might evaluate possible new store locations by checking traffic patterns, neighborhood conditions, and the locations of competing Whole Foods, Fresh Market, and other retail chains.</a:t>
            </a:r>
          </a:p>
          <a:p>
            <a:pPr>
              <a:defRPr/>
            </a:pPr>
            <a:r>
              <a:rPr lang="en-US" dirty="0" smtClean="0">
                <a:ea typeface="ＭＳ Ｐゴシック" charset="-128"/>
              </a:rPr>
              <a:t>Researchers often observe consumer behavior to glean customer insights they can’t obtain by simply asking customers questions. </a:t>
            </a:r>
          </a:p>
          <a:p>
            <a:pPr>
              <a:defRPr/>
            </a:pPr>
            <a:r>
              <a:rPr lang="en-US" dirty="0" smtClean="0">
                <a:ea typeface="ＭＳ Ｐゴシック" charset="-128"/>
              </a:rPr>
              <a:t>Marketers not only observe what consumers do but also observe what consumers are saying. As discussed earlier, marketers now routinely listen in on consumer conversations on blogs, social networks, and websites. Observing such naturally occurring feedback can provide inputs that simply can’t be gained through more structured and formal </a:t>
            </a:r>
          </a:p>
          <a:p>
            <a:pPr>
              <a:defRPr/>
            </a:pPr>
            <a:r>
              <a:rPr lang="en-US" dirty="0" smtClean="0">
                <a:ea typeface="ＭＳ Ｐゴシック" charset="-128"/>
              </a:rPr>
              <a:t>research approaches.</a:t>
            </a:r>
          </a:p>
          <a:p>
            <a:pPr>
              <a:defRPr/>
            </a:pPr>
            <a:r>
              <a:rPr lang="en-US" dirty="0" smtClean="0">
                <a:ea typeface="ＭＳ Ｐゴシック" charset="-128"/>
              </a:rPr>
              <a:t>A wide range of companies now use </a:t>
            </a:r>
            <a:r>
              <a:rPr lang="en-US" b="1" dirty="0" smtClean="0">
                <a:ea typeface="ＭＳ Ｐゴシック" charset="-128"/>
              </a:rPr>
              <a:t>ethnographic research</a:t>
            </a:r>
            <a:r>
              <a:rPr lang="en-US" dirty="0" smtClean="0">
                <a:ea typeface="ＭＳ Ｐゴシック" charset="-128"/>
              </a:rPr>
              <a:t>. Ethnographic research involves sending observers to watch and interact with consumers in their “natural environments.” The observers might be trained anthropologists and psychologists or company researchers and managers.</a:t>
            </a:r>
          </a:p>
          <a:p>
            <a:pPr>
              <a:defRPr/>
            </a:pPr>
            <a:r>
              <a:rPr lang="en-US" dirty="0" smtClean="0">
                <a:ea typeface="ＭＳ Ｐゴシック" charset="-128"/>
              </a:rPr>
              <a:t>Beyond conducting ethnographic research in physical consumer environments, many companies now routinely conduct </a:t>
            </a:r>
            <a:r>
              <a:rPr lang="en-US" i="1" dirty="0" smtClean="0">
                <a:ea typeface="ＭＳ Ｐゴシック" charset="-128"/>
              </a:rPr>
              <a:t>Netnography</a:t>
            </a:r>
            <a:r>
              <a:rPr lang="en-US" dirty="0" smtClean="0">
                <a:ea typeface="ＭＳ Ｐゴシック" charset="-128"/>
              </a:rPr>
              <a:t> research—observing consumers in a natural context on the Internet. Observing people as they interact on and move about the Internet can provide useful insights into both online and offline buying motives and behavior.</a:t>
            </a:r>
          </a:p>
          <a:p>
            <a:pPr>
              <a:defRPr/>
            </a:pPr>
            <a:r>
              <a:rPr lang="en-US" dirty="0" smtClean="0">
                <a:ea typeface="ＭＳ Ｐゴシック" charset="-128"/>
              </a:rPr>
              <a:t>Observational and ethnographic research often yield the kinds of details that just don’t emerge from traditional research questionnaires or focus groups. Whereas traditional quantitative research approaches seek to test known hypotheses and obtain answers to well-defined product or strategy questions, observational research can generate fresh customer and market insights that people are unwilling or unable to provide. It provides a window into customers’ unconscious actions and unexpressed needs and feelings. </a:t>
            </a:r>
          </a:p>
          <a:p>
            <a:pPr>
              <a:defRPr/>
            </a:pPr>
            <a:endParaRPr lang="en-US" dirty="0" smtClean="0">
              <a:ea typeface="ＭＳ Ｐゴシック" charset="-128"/>
            </a:endParaRPr>
          </a:p>
        </p:txBody>
      </p:sp>
      <p:sp>
        <p:nvSpPr>
          <p:cNvPr id="51203" name="Slide Number Placeholder 3"/>
          <p:cNvSpPr>
            <a:spLocks noGrp="1"/>
          </p:cNvSpPr>
          <p:nvPr>
            <p:ph type="sldNum" sz="quarter" idx="5"/>
          </p:nvPr>
        </p:nvSpPr>
        <p:spPr bwMode="auto">
          <a:noFill/>
          <a:ln>
            <a:miter lim="800000"/>
            <a:headEnd/>
            <a:tailEnd/>
          </a:ln>
        </p:spPr>
        <p:txBody>
          <a:bodyPr/>
          <a:lstStyle/>
          <a:p>
            <a:fld id="{BE06B3A8-6B45-421A-AD56-2F8B01C47A8B}"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smtClean="0"/>
              <a:t>Some things simply cannot be observed, such as attitudes, motives, or private behavior. Long-term or infrequent behavior is also difficult to observe. Finally, observations can be very difficult to interpret. Because of these limitations, researchers often use observation along with other data collection methods.</a:t>
            </a:r>
          </a:p>
          <a:p>
            <a:r>
              <a:rPr lang="en-US" b="1" smtClean="0"/>
              <a:t>Survey research</a:t>
            </a:r>
            <a:r>
              <a:rPr lang="en-US" smtClean="0"/>
              <a:t>, the most widely used method for primary data collection, is the approach best suited for gathering descriptive information. A company that wants to know about people’s knowledge, attitudes, preferences, or buying behavior can often find out by asking them directly.</a:t>
            </a:r>
          </a:p>
          <a:p>
            <a:r>
              <a:rPr lang="en-US" smtClean="0"/>
              <a:t>The major advantage of survey research is its flexibility; it can be used to obtain many different kinds of information in many different situations. Surveys addressing almost any marketing question or decision can be conducted by phone or mail, in person, or online.</a:t>
            </a:r>
          </a:p>
          <a:p>
            <a:r>
              <a:rPr lang="en-US" smtClean="0"/>
              <a:t>However, survey research also presents some problems. Sometimes people are unable to answer survey questions because they cannot remember or have never thought about what they do and why they do it. People may be unwilling to respond to unknown interviewers or about things they consider private. Respondents may answer survey questions even when they do not know the answer just to appear smarter or more informed. Or they may try to help the interviewer by giving pleasing answers. Finally, busy people may not take the time, or they might resent the intrusion into their privacy.</a:t>
            </a:r>
          </a:p>
          <a:p>
            <a:endParaRPr lang="en-US" smtClean="0"/>
          </a:p>
          <a:p>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14632B74-C238-4AD5-8B35-466BE642E962}"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how a catalog marketer like Victoria’s Secret might run an experiment on a direct mail offer. </a:t>
            </a:r>
          </a:p>
          <a:p>
            <a:r>
              <a:rPr lang="en-US" smtClean="0"/>
              <a:t>Students will realize they might change the copy, offer, envelope, and other parts of the direct mail piece.</a:t>
            </a:r>
          </a:p>
          <a:p>
            <a:endParaRPr lang="en-US" smtClean="0"/>
          </a:p>
          <a:p>
            <a:r>
              <a:rPr lang="en-US" smtClean="0"/>
              <a:t> Observation is best suited for exploratory research and surveys for descriptive research, </a:t>
            </a:r>
            <a:r>
              <a:rPr lang="en-US" b="1" smtClean="0"/>
              <a:t>experimental research</a:t>
            </a:r>
            <a:r>
              <a:rPr lang="en-US" smtClean="0"/>
              <a:t> is best suited for gathering causal information. Experiments involve selecting matched groups of subjects, giving them different treatments, controlling unrelated factors, and checking for differences in group responses. Thus, experimental research tries to explain cause-and-effect relationships.</a:t>
            </a:r>
          </a:p>
          <a:p>
            <a:r>
              <a:rPr lang="en-US" smtClean="0"/>
              <a:t>For example, before adding a new sandwich to its menu, McDonald’s might use experiments to test the effects on sales of two different prices it might charge. It could introduce the new sandwich at one price in one city and at another price in another city. If the cities are similar, and if all other marketing efforts for the sandwich are the same, then differences in sales in the two cities could be related to the price charged.</a:t>
            </a:r>
          </a:p>
          <a:p>
            <a:endParaRPr lang="en-US" smtClean="0"/>
          </a:p>
        </p:txBody>
      </p:sp>
      <p:sp>
        <p:nvSpPr>
          <p:cNvPr id="55299" name="Slide Number Placeholder 3"/>
          <p:cNvSpPr>
            <a:spLocks noGrp="1"/>
          </p:cNvSpPr>
          <p:nvPr>
            <p:ph type="sldNum" sz="quarter" idx="5"/>
          </p:nvPr>
        </p:nvSpPr>
        <p:spPr bwMode="auto">
          <a:noFill/>
          <a:ln>
            <a:miter lim="800000"/>
            <a:headEnd/>
            <a:tailEnd/>
          </a:ln>
        </p:spPr>
        <p:txBody>
          <a:bodyPr/>
          <a:lstStyle/>
          <a:p>
            <a:fld id="{6AB8220E-712B-4D11-B876-9506E796BBF6}"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smtClean="0"/>
              <a:t>Information can be collected by mail, telephone, personal interview, or online. Table shows the strengths and weaknesses of each contact method.</a:t>
            </a:r>
          </a:p>
          <a:p>
            <a:r>
              <a:rPr lang="en-US" i="1" smtClean="0"/>
              <a:t>Mail questionnaires</a:t>
            </a:r>
            <a:r>
              <a:rPr lang="en-US" smtClean="0"/>
              <a:t> can be used to collect large amounts of information at a low cost per respondent. Respondents may give more honest answers to more personal questions on a mail questionnaire than to an unknown interviewer in person or over the phone. Also, no interviewer is involved to bias respondents’ answers.</a:t>
            </a:r>
          </a:p>
          <a:p>
            <a:r>
              <a:rPr lang="en-US" smtClean="0"/>
              <a:t>However, mail questionnaires are not very flexible; all respondents answer the same questions in a fixed order. Mail surveys usually take longer to complete, and the response rate—the number of people returning completed questionnaires—is often very low. Finally, the researcher often has little control over the mail questionnaire sample. Even with a good mailing list, it is hard to control </a:t>
            </a:r>
            <a:r>
              <a:rPr lang="en-US" i="1" smtClean="0"/>
              <a:t>whom</a:t>
            </a:r>
            <a:r>
              <a:rPr lang="en-US" smtClean="0"/>
              <a:t> at a particular address fills out the questionnaire. As a result of the shortcomings, more and more marketers are now shifting to faster, more flexible, and lower cost e-mail and online surveys.</a:t>
            </a:r>
          </a:p>
          <a:p>
            <a:r>
              <a:rPr lang="en-US" i="1" smtClean="0"/>
              <a:t>Telephone interviewing</a:t>
            </a:r>
            <a:r>
              <a:rPr lang="en-US" smtClean="0"/>
              <a:t> is one of the best methods for gathering information quickly, and it provides greater flexibility than mail questionnaires. Interviewers can explain difficult questions and, depending on the answers they receive, skip some questions or probe on others. Response rates tend to be higher than with mail questionnaires, and interviewers can ask to speak to respondents with the desired characteristics or even by name.</a:t>
            </a:r>
          </a:p>
          <a:p>
            <a:r>
              <a:rPr lang="en-US" smtClean="0"/>
              <a:t>However, with telephone interviewing, the cost per respondent is higher than with mail or online questionnaires. Also, people may not want to discuss personal questions with an interviewer. The method introduces interviewer bias—the way interviewers talk, how they ask questions, and other differences that may affect respondents’ answers. Finally, in this age of do-not-call lists and promotion-harassed consumers, potential survey respondents are increasingly hanging up on telephone interviewers rather than talking with them.</a:t>
            </a:r>
          </a:p>
          <a:p>
            <a:r>
              <a:rPr lang="en-US" i="1" smtClean="0"/>
              <a:t>Personal interviewing</a:t>
            </a:r>
            <a:r>
              <a:rPr lang="en-US" smtClean="0"/>
              <a:t> takes two forms: individual interviewing and group interviewing. </a:t>
            </a:r>
            <a:r>
              <a:rPr lang="en-US" i="1" smtClean="0"/>
              <a:t>Individual interviewing</a:t>
            </a:r>
            <a:r>
              <a:rPr lang="en-US" smtClean="0"/>
              <a:t> involves talking with people in their homes or offices, on the street, or in shopping malls. Such interviewing is flexible. Trained interviewers can guide interviews, explain difficult questions, and explore issues as the situation requires. They can show subjects actual products, advertisements, or packages and observe reactions and behavior. However, individual personal interviews may cost three to four times as much as telephone interviews.</a:t>
            </a:r>
          </a:p>
          <a:p>
            <a:endParaRPr lang="en-US" smtClean="0"/>
          </a:p>
        </p:txBody>
      </p:sp>
      <p:sp>
        <p:nvSpPr>
          <p:cNvPr id="57347" name="Slide Number Placeholder 3"/>
          <p:cNvSpPr>
            <a:spLocks noGrp="1"/>
          </p:cNvSpPr>
          <p:nvPr>
            <p:ph type="sldNum" sz="quarter" idx="5"/>
          </p:nvPr>
        </p:nvSpPr>
        <p:spPr bwMode="auto">
          <a:noFill/>
          <a:ln>
            <a:miter lim="800000"/>
            <a:headEnd/>
            <a:tailEnd/>
          </a:ln>
        </p:spPr>
        <p:txBody>
          <a:bodyPr/>
          <a:lstStyle/>
          <a:p>
            <a:fld id="{B19665B6-56B2-43FD-9CD1-262A47E046B7}"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students if they have been participants in or worked as researchers on a professional focus group. </a:t>
            </a:r>
          </a:p>
          <a:p>
            <a:r>
              <a:rPr lang="en-US" smtClean="0"/>
              <a:t>Ask them about the product, the other participants, and the results the researcher obtained. Ask them to put themselves in the role of the moderator and ask them what problems they might have when running the focus group. </a:t>
            </a:r>
          </a:p>
          <a:p>
            <a:r>
              <a:rPr lang="en-US" smtClean="0"/>
              <a:t>A partial list might include:</a:t>
            </a:r>
          </a:p>
          <a:p>
            <a:pPr>
              <a:buFontTx/>
              <a:buChar char="•"/>
            </a:pPr>
            <a:r>
              <a:rPr lang="en-US" smtClean="0"/>
              <a:t>Over-participants</a:t>
            </a:r>
          </a:p>
          <a:p>
            <a:pPr>
              <a:buFontTx/>
              <a:buChar char="•"/>
            </a:pPr>
            <a:r>
              <a:rPr lang="en-US" smtClean="0"/>
              <a:t>Quiet participants</a:t>
            </a:r>
          </a:p>
          <a:p>
            <a:pPr>
              <a:buFontTx/>
              <a:buChar char="•"/>
            </a:pPr>
            <a:r>
              <a:rPr lang="en-US" smtClean="0"/>
              <a:t>Keeping the group on track</a:t>
            </a:r>
          </a:p>
          <a:p>
            <a:pPr>
              <a:buFontTx/>
              <a:buChar char="•"/>
            </a:pPr>
            <a:r>
              <a:rPr lang="en-US" smtClean="0"/>
              <a:t>Meeting the needs of the client</a:t>
            </a:r>
          </a:p>
          <a:p>
            <a:pPr>
              <a:buFontTx/>
              <a:buChar char="•"/>
            </a:pPr>
            <a:endParaRPr lang="en-US" smtClean="0"/>
          </a:p>
          <a:p>
            <a:r>
              <a:rPr lang="en-US" i="1" smtClean="0"/>
              <a:t>Group interviewing</a:t>
            </a:r>
            <a:r>
              <a:rPr lang="en-US" smtClean="0"/>
              <a:t> consists of inviting six to ten people to meet with a trained moderator to talk about a product, service, or organization. Participants normally are paid a small sum for attending. A moderator encourages free and easy discussion, hoping that group interactions will bring out actual feelings and thoughts. At the same time, the moderator “focuses” the discussion—hence the name </a:t>
            </a:r>
            <a:r>
              <a:rPr lang="en-US" b="1" smtClean="0"/>
              <a:t>focus group interviewing</a:t>
            </a:r>
            <a:r>
              <a:rPr lang="en-US" smtClean="0"/>
              <a:t>.</a:t>
            </a:r>
          </a:p>
          <a:p>
            <a:r>
              <a:rPr lang="en-US" smtClean="0"/>
              <a:t>In traditional focus groups, researchers and marketers watch the focus group discussions from behind a one-way mirror and record comments in writing or on video for later study. Focus group researchers often use videoconferencing and Internet technology to connect marketers in distant locations with live focus group action. Using cameras and two-way sound systems, marketing executives in a far-off boardroom can look in and listen, using remote controls to zoom in on faces and pan the focus group at will.</a:t>
            </a:r>
          </a:p>
          <a:p>
            <a:r>
              <a:rPr lang="en-US" smtClean="0"/>
              <a:t>Along with observational research, focus group interviewing has become one of the major qualitative marketing research tools for gaining fresh insights into consumer thoughts and feelings. In focus group settings, researchers not only hear consumer ideas and opinions, they can also observe facial expressions, body movements, group interplay, and conversational flows. However, focus group studies present some challenges. They usually employ small samples to keep time and costs down, and it may be hard to generalize from the results. Moreover, consumers in focus groups are not always open and honest about their real feelings, behavior, and intentions in front of other people.</a:t>
            </a:r>
          </a:p>
          <a:p>
            <a:r>
              <a:rPr lang="en-US" smtClean="0"/>
              <a:t>To overcome these problems, many researchers are tinkering with the focus group design. Some companies use </a:t>
            </a:r>
            <a:r>
              <a:rPr lang="en-US" i="1" smtClean="0"/>
              <a:t>immersion groups</a:t>
            </a:r>
            <a:r>
              <a:rPr lang="en-US" smtClean="0"/>
              <a:t>—small groups of consumers who interact directly and informally with product designers without a focus group moderator present. Other researchers are changing the environments in which they conduct focus groups to help consumers relax and elicit more authentic responses. </a:t>
            </a:r>
          </a:p>
          <a:p>
            <a:pPr>
              <a:buFontTx/>
              <a:buChar char="•"/>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a:lstStyle/>
          <a:p>
            <a:fld id="{0F80BDE8-0BD8-4CC2-9D31-E68D71757C58}"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p:txBody>
          <a:bodyPr/>
          <a:lstStyle/>
          <a:p>
            <a:pPr>
              <a:lnSpc>
                <a:spcPct val="80000"/>
              </a:lnSpc>
            </a:pPr>
            <a:endParaRPr lang="en-US" sz="800" smtClean="0"/>
          </a:p>
          <a:p>
            <a:pPr>
              <a:lnSpc>
                <a:spcPct val="80000"/>
              </a:lnSpc>
            </a:pPr>
            <a:r>
              <a:rPr lang="en-US" sz="800" smtClean="0"/>
              <a:t>The growth of the Internet has had a dramatic impact on how marketing research is conducted. Increasingly, researchers are collecting primary data through </a:t>
            </a:r>
            <a:r>
              <a:rPr lang="en-US" sz="800" b="1" smtClean="0"/>
              <a:t>online marketing research</a:t>
            </a:r>
            <a:r>
              <a:rPr lang="en-US" sz="800" smtClean="0"/>
              <a:t>: Internet surveys, online panels, experiments, and online focus groups and brand communities. </a:t>
            </a:r>
          </a:p>
          <a:p>
            <a:pPr>
              <a:lnSpc>
                <a:spcPct val="80000"/>
              </a:lnSpc>
            </a:pPr>
            <a:r>
              <a:rPr lang="en-US" sz="800" smtClean="0"/>
              <a:t>Online research can take many forms. A company can use the Internet as a survey medium: It can include a questionnaire on its website or use e‑mail to invite people to answer questions, create online panels that provide regular feedback, or conduct live discussions or online focus groups. Researchers can also conduct online experiments. They can experiment with different prices, headlines, or product features on different Web or mobile sites or at different times to learn the relative effectiveness of their offers. They can set up virtual shopping environments and use them to test new products and marketing programs. Or a company can learn about the behavior of online customers by following their click streams as they visit the online site and move to other sites.</a:t>
            </a:r>
          </a:p>
          <a:p>
            <a:pPr>
              <a:lnSpc>
                <a:spcPct val="80000"/>
              </a:lnSpc>
            </a:pPr>
            <a:r>
              <a:rPr lang="en-US" sz="800" smtClean="0"/>
              <a:t>The Internet is especially well suited to </a:t>
            </a:r>
            <a:r>
              <a:rPr lang="en-US" sz="800" i="1" smtClean="0"/>
              <a:t>quantitative</a:t>
            </a:r>
            <a:r>
              <a:rPr lang="en-US" sz="800" smtClean="0"/>
              <a:t> research—for example, conducting marketing surveys and collecting data. More than three-quarters of all Americans now have access to the Internet, making it a fertile channel for reaching a broad cross-section of consumers. As response rates for traditional survey approaches decline and costs increase, the Internet is quickly replacing mail and the telephone as the dominant data collection methodology. </a:t>
            </a:r>
          </a:p>
          <a:p>
            <a:pPr>
              <a:lnSpc>
                <a:spcPct val="80000"/>
              </a:lnSpc>
            </a:pPr>
            <a:r>
              <a:rPr lang="en-US" sz="800" smtClean="0"/>
              <a:t>Internet-based survey research offers many advantages over traditional phone, mail, and personal interviewing approaches. The most obvious advantages are speed and low costs. By going online, researchers can quickly and easily distribute Internet surveys to thousands of respondents simultaneously via e-mail or by posting them on selected online sites. Responses can be almost instantaneous, and because respondents themselves enter the information, researchers can tabulate, review, and share research data as the information arrives.</a:t>
            </a:r>
          </a:p>
          <a:p>
            <a:pPr>
              <a:lnSpc>
                <a:spcPct val="80000"/>
              </a:lnSpc>
            </a:pPr>
            <a:r>
              <a:rPr lang="en-US" sz="800" smtClean="0"/>
              <a:t>Just as marketing researchers have rushed to use the Internet for quantitative surveys and data collection, they are now also adopting </a:t>
            </a:r>
            <a:r>
              <a:rPr lang="en-US" sz="800" i="1" smtClean="0"/>
              <a:t>qualitative</a:t>
            </a:r>
            <a:r>
              <a:rPr lang="en-US" sz="800" smtClean="0"/>
              <a:t> Internet-based research approaches, such as online focus groups, blogs, and social networks. The Internet can provide a fast, low-cost way to gain qualitative customer insights.</a:t>
            </a:r>
          </a:p>
          <a:p>
            <a:pPr>
              <a:lnSpc>
                <a:spcPct val="80000"/>
              </a:lnSpc>
            </a:pPr>
            <a:r>
              <a:rPr lang="en-US" sz="800" smtClean="0"/>
              <a:t>A primary qualitative Internet-based research approach is </a:t>
            </a:r>
            <a:r>
              <a:rPr lang="en-US" sz="800" b="1" smtClean="0"/>
              <a:t>online focus groups</a:t>
            </a:r>
            <a:r>
              <a:rPr lang="en-US" sz="800" smtClean="0"/>
              <a:t>. For example, online research firm FocusVision offer its InterVu service, which harnesses the power of Web conferencing to conduct focus groups with participants at remote locations, anywhere in the world at any time. Using their own Webcams, InterVu participants can log on to focus sessions from their homes or offices and see, hear, and react to each other in real-time, face-to-face discussions. Such focus groups can be conducted in any language and viewed with simultaneous translation. They work well for bringing together people from different parts of the country or world at low cost. Researchers can view the sessions in real-time from just about anywhere, eliminating travel, lodging, and facility costs. Finally, although online focus groups require some advance scheduling, results are almost immediate.</a:t>
            </a:r>
          </a:p>
          <a:p>
            <a:pPr>
              <a:lnSpc>
                <a:spcPct val="80000"/>
              </a:lnSpc>
            </a:pPr>
            <a:r>
              <a:rPr lang="en-US" sz="800" smtClean="0"/>
              <a:t>Although growing rapidly, both quantitative and qualitative Internet-based research have some drawbacks. One major problem is controlling who’s in the online sample. Without seeing respondents, it’s difficult to know who they really are. To overcome such sample and context problems, many online research firms use opt-in communities and respondent panels. Alternatively, many companies are now developing their own custom social networks and using them to gain customer inputs and insights. </a:t>
            </a:r>
          </a:p>
        </p:txBody>
      </p:sp>
      <p:sp>
        <p:nvSpPr>
          <p:cNvPr id="61443" name="Slide Number Placeholder 3"/>
          <p:cNvSpPr>
            <a:spLocks noGrp="1"/>
          </p:cNvSpPr>
          <p:nvPr>
            <p:ph type="sldNum" sz="quarter" idx="5"/>
          </p:nvPr>
        </p:nvSpPr>
        <p:spPr bwMode="auto">
          <a:noFill/>
          <a:ln>
            <a:miter lim="800000"/>
            <a:headEnd/>
            <a:tailEnd/>
          </a:ln>
        </p:spPr>
        <p:txBody>
          <a:bodyPr/>
          <a:lstStyle/>
          <a:p>
            <a:fld id="{4394EBF7-BC2D-4792-B571-D67D8624A0F4}"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endParaRPr lang="en-US" smtClean="0"/>
          </a:p>
          <a:p>
            <a:r>
              <a:rPr lang="en-US" smtClean="0"/>
              <a:t>Online research also usually costs much less than research conducted through mail, phone, or personal interviews. Using the Internet eliminates most of the postage, phone, interviewer, and data-handling costs associated with the other approaches. Moreover, sample size has little impact on costs. Once the questionnaire is set up, there’s little difference in cost between 10 respondents and 10,000 respondents on the Internet. </a:t>
            </a:r>
          </a:p>
          <a:p>
            <a:r>
              <a:rPr lang="en-US" smtClean="0"/>
              <a:t>Its low cost puts online research well within the reach of almost any business, large or small. In fact, with the Internet, what was once the domain of research experts is now available to almost any would-be researcher. Even smaller, less sophisticated researchers can use online survey services such as Snap Surveys (www.snapsurveys.com) and SurveyMonkey (www.surveymonkey.com) to create, publish, and distribute their own custom surveys in minutes.</a:t>
            </a:r>
          </a:p>
          <a:p>
            <a:r>
              <a:rPr lang="en-US" smtClean="0"/>
              <a:t>Internet-based surveys also tend to be more interactive and engaging, easier to complete, and less intrusive than traditional phone or mail surveys. As a result, they usually garner higher response rates. The Internet is an excellent medium for reaching the hard-to-reach consumer—for example, the often-elusive teen, single, affluent, and well-educated audiences. It’s also good for reaching working mothers and other people who lead busy lives. Such people are well represented online, and they can respond in their own space and at their own convenience.</a:t>
            </a:r>
          </a:p>
        </p:txBody>
      </p:sp>
      <p:sp>
        <p:nvSpPr>
          <p:cNvPr id="63491" name="Slide Number Placeholder 3"/>
          <p:cNvSpPr>
            <a:spLocks noGrp="1"/>
          </p:cNvSpPr>
          <p:nvPr>
            <p:ph type="sldNum" sz="quarter" idx="5"/>
          </p:nvPr>
        </p:nvSpPr>
        <p:spPr bwMode="auto">
          <a:noFill/>
          <a:ln>
            <a:miter lim="800000"/>
            <a:headEnd/>
            <a:tailEnd/>
          </a:ln>
        </p:spPr>
        <p:txBody>
          <a:bodyPr/>
          <a:lstStyle/>
          <a:p>
            <a:fld id="{2A9A2C05-A420-4C38-B606-550A470DB9C6}"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smtClean="0"/>
              <a:t>Marketing researchers usually draw conclusions about large groups of consumers by studying a small sample of the total consumer population. </a:t>
            </a:r>
          </a:p>
          <a:p>
            <a:r>
              <a:rPr lang="en-US" smtClean="0"/>
              <a:t>Ideally, the sample should be representative so that the researcher can make accurate estimates of the thoughts and behaviors of the larger population.</a:t>
            </a:r>
          </a:p>
          <a:p>
            <a:r>
              <a:rPr lang="en-US" smtClean="0"/>
              <a:t>Designing the sample requires three decisions. First, </a:t>
            </a:r>
            <a:r>
              <a:rPr lang="en-US" i="1" smtClean="0"/>
              <a:t>who</a:t>
            </a:r>
            <a:r>
              <a:rPr lang="en-US" smtClean="0"/>
              <a:t> is to be studied (what </a:t>
            </a:r>
            <a:r>
              <a:rPr lang="en-US" i="1" smtClean="0"/>
              <a:t>sampling unit</a:t>
            </a:r>
            <a:r>
              <a:rPr lang="en-US" smtClean="0"/>
              <a:t>)? The answer to this question is not always obvious. For example, to learn about the decision-making process for a family automobile purchase, should the subject be the husband, the wife, other family members, dealership salespeople, or all of these? Second, </a:t>
            </a:r>
            <a:r>
              <a:rPr lang="en-US" i="1" smtClean="0"/>
              <a:t>how many</a:t>
            </a:r>
            <a:r>
              <a:rPr lang="en-US" smtClean="0"/>
              <a:t> people should be included (what </a:t>
            </a:r>
            <a:r>
              <a:rPr lang="en-US" i="1" smtClean="0"/>
              <a:t>sample size</a:t>
            </a:r>
            <a:r>
              <a:rPr lang="en-US" smtClean="0"/>
              <a:t>)? Large samples give more reliable results than small samples. However, larger samples usually cost more, and it is not necessary to sample the entire target market or even a large portion to get reliable results.</a:t>
            </a:r>
          </a:p>
          <a:p>
            <a:endParaRPr lang="en-US" smtClean="0"/>
          </a:p>
        </p:txBody>
      </p:sp>
      <p:sp>
        <p:nvSpPr>
          <p:cNvPr id="65539" name="Slide Number Placeholder 3"/>
          <p:cNvSpPr>
            <a:spLocks noGrp="1"/>
          </p:cNvSpPr>
          <p:nvPr>
            <p:ph type="sldNum" sz="quarter" idx="5"/>
          </p:nvPr>
        </p:nvSpPr>
        <p:spPr bwMode="auto">
          <a:noFill/>
          <a:ln>
            <a:miter lim="800000"/>
            <a:headEnd/>
            <a:tailEnd/>
          </a:ln>
        </p:spPr>
        <p:txBody>
          <a:bodyPr/>
          <a:lstStyle/>
          <a:p>
            <a:fld id="{A10C9C58-A600-4063-9435-ECC337F9420A}"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smtClean="0"/>
              <a:t>Finally, </a:t>
            </a:r>
            <a:r>
              <a:rPr lang="en-US" i="1" smtClean="0"/>
              <a:t>how</a:t>
            </a:r>
            <a:r>
              <a:rPr lang="en-US" smtClean="0"/>
              <a:t> should the people in the sample be </a:t>
            </a:r>
            <a:r>
              <a:rPr lang="en-US" i="1" smtClean="0"/>
              <a:t>chosen</a:t>
            </a:r>
            <a:r>
              <a:rPr lang="en-US" smtClean="0"/>
              <a:t> (what </a:t>
            </a:r>
            <a:r>
              <a:rPr lang="en-US" i="1" smtClean="0"/>
              <a:t>sampling procedure</a:t>
            </a:r>
            <a:r>
              <a:rPr lang="en-US" smtClean="0"/>
              <a:t>)? Table 4.3 describes different kinds of samples. Using </a:t>
            </a:r>
            <a:r>
              <a:rPr lang="en-US" i="1" smtClean="0"/>
              <a:t>probability samples</a:t>
            </a:r>
            <a:r>
              <a:rPr lang="en-US" smtClean="0"/>
              <a:t>, each population member has a known chance of being included in the sample, and researchers can calculate confidence limits for sampling error. But when probability sampling costs too much or takes too much time, marketing researchers often take </a:t>
            </a:r>
            <a:r>
              <a:rPr lang="en-US" i="1" smtClean="0"/>
              <a:t>nonprobability samples</a:t>
            </a:r>
            <a:r>
              <a:rPr lang="en-US" smtClean="0"/>
              <a:t>, even though their sampling error cannot be measured. These varied ways of drawing samples have different costs and time limitations as well as different accuracy and statistical properties. Which method is best depends on the needs of the research project.</a:t>
            </a:r>
          </a:p>
        </p:txBody>
      </p:sp>
      <p:sp>
        <p:nvSpPr>
          <p:cNvPr id="67587" name="Slide Number Placeholder 3"/>
          <p:cNvSpPr>
            <a:spLocks noGrp="1"/>
          </p:cNvSpPr>
          <p:nvPr>
            <p:ph type="sldNum" sz="quarter" idx="5"/>
          </p:nvPr>
        </p:nvSpPr>
        <p:spPr bwMode="auto">
          <a:noFill/>
          <a:ln>
            <a:miter lim="800000"/>
            <a:headEnd/>
            <a:tailEnd/>
          </a:ln>
        </p:spPr>
        <p:txBody>
          <a:bodyPr/>
          <a:lstStyle/>
          <a:p>
            <a:fld id="{2D6515F7-D38F-413B-838A-CB217AE72DF6}"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smtClean="0"/>
              <a:t>In collecting primary data, marketing researchers have a choice of two main research instruments: </a:t>
            </a:r>
            <a:r>
              <a:rPr lang="en-US" i="1" smtClean="0"/>
              <a:t>questionnaires</a:t>
            </a:r>
            <a:r>
              <a:rPr lang="en-US" smtClean="0"/>
              <a:t> and </a:t>
            </a:r>
            <a:r>
              <a:rPr lang="en-US" i="1" smtClean="0"/>
              <a:t>mechanical devices</a:t>
            </a:r>
            <a:r>
              <a:rPr lang="en-US" smtClean="0"/>
              <a:t>.</a:t>
            </a:r>
          </a:p>
          <a:p>
            <a:r>
              <a:rPr lang="en-US" b="1" smtClean="0"/>
              <a:t>Questionnaires.</a:t>
            </a:r>
            <a:r>
              <a:rPr lang="en-US" smtClean="0"/>
              <a:t> The questionnaire is by far the most common instrument, whether administered in person, by phone, by e-mail, or online.</a:t>
            </a:r>
          </a:p>
          <a:p>
            <a:endParaRPr lang="en-US" smtClean="0"/>
          </a:p>
          <a:p>
            <a:r>
              <a:rPr lang="en-US" smtClean="0"/>
              <a:t>Researchers should also use care in the </a:t>
            </a:r>
            <a:r>
              <a:rPr lang="en-US" i="1" smtClean="0"/>
              <a:t>wording</a:t>
            </a:r>
            <a:r>
              <a:rPr lang="en-US" smtClean="0"/>
              <a:t> and </a:t>
            </a:r>
            <a:r>
              <a:rPr lang="en-US" i="1" smtClean="0"/>
              <a:t>ordering</a:t>
            </a:r>
            <a:r>
              <a:rPr lang="en-US" smtClean="0"/>
              <a:t> of questions. They should use simple, direct, and unbiased wording. Questions should be arranged in a logical order. The first question should create interest if possible, and difficult or personal questions should be asked last so that respondents do not become defensive.</a:t>
            </a:r>
          </a:p>
          <a:p>
            <a:endParaRPr lang="en-US" smtClean="0"/>
          </a:p>
        </p:txBody>
      </p:sp>
      <p:sp>
        <p:nvSpPr>
          <p:cNvPr id="69635" name="Slide Number Placeholder 3"/>
          <p:cNvSpPr>
            <a:spLocks noGrp="1"/>
          </p:cNvSpPr>
          <p:nvPr>
            <p:ph type="sldNum" sz="quarter" idx="5"/>
          </p:nvPr>
        </p:nvSpPr>
        <p:spPr bwMode="auto">
          <a:noFill/>
          <a:ln>
            <a:miter lim="800000"/>
            <a:headEnd/>
            <a:tailEnd/>
          </a:ln>
        </p:spPr>
        <p:txBody>
          <a:bodyPr/>
          <a:lstStyle/>
          <a:p>
            <a:fld id="{203314AB-0EFE-4314-AD61-D7B812A1F3E4}"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r>
              <a:rPr lang="en-US" smtClean="0"/>
              <a:t>To create value for customers and build meaningful relationships with them, marketers must first gain fresh, deep insights into what customers need and want. Such customer insights come from good marketing information. Companies use these customer insights to develop a competitive advantage. </a:t>
            </a:r>
          </a:p>
          <a:p>
            <a:r>
              <a:rPr lang="en-US" smtClean="0"/>
              <a:t>Although customer and market insights are important for building customer value and relationships, these insights can be very difficult to obtain. Customer needs and buying motives are often anything but obvious—consumers themselves usually can’t tell you exactly what they need and why they buy. To gain good customer insights, marketers must effectively manage marketing information from a wide range of sources.</a:t>
            </a:r>
          </a:p>
          <a:p>
            <a:r>
              <a:rPr lang="en-US" smtClean="0"/>
              <a:t>With the recent explosion of information technologies, companies can now generate marketing information in great quantities. Moreover, consumers themselves are now generating tons of marketing information. Through e-mail, text messaging, blogging, Facebook, Twitter, and other grassroots digital channels, consumers are now volunteering a tidal wave of bottom-up information to companies and to each other. Companies that tap into such information can gain rich, timely customer insights at lower cost.</a:t>
            </a:r>
          </a:p>
          <a:p>
            <a:r>
              <a:rPr lang="en-US" smtClean="0"/>
              <a:t>Far from lacking information, most marketing managers are overloaded with data and often overwhelmed by it. </a:t>
            </a:r>
          </a:p>
          <a:p>
            <a:r>
              <a:rPr lang="en-US" smtClean="0"/>
              <a:t>Marketers don’t need </a:t>
            </a:r>
            <a:r>
              <a:rPr lang="en-US" i="1" smtClean="0"/>
              <a:t>more</a:t>
            </a:r>
            <a:r>
              <a:rPr lang="en-US" smtClean="0"/>
              <a:t> information; they need </a:t>
            </a:r>
            <a:r>
              <a:rPr lang="en-US" i="1" smtClean="0"/>
              <a:t>better</a:t>
            </a:r>
            <a:r>
              <a:rPr lang="en-US" smtClean="0"/>
              <a:t> information. And they need to make better </a:t>
            </a:r>
            <a:r>
              <a:rPr lang="en-US" i="1" smtClean="0"/>
              <a:t>use</a:t>
            </a:r>
            <a:r>
              <a:rPr lang="en-US" smtClean="0"/>
              <a:t> of the information they already have.</a:t>
            </a:r>
          </a:p>
          <a:p>
            <a:endParaRPr 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9A58EC31-FA1D-454E-93FB-50F65CA4E1F0}"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Ask students the disadvantages with open-ended questions.</a:t>
            </a:r>
            <a:r>
              <a:rPr lang="en-US" b="1" smtClean="0"/>
              <a:t> </a:t>
            </a:r>
          </a:p>
          <a:p>
            <a:r>
              <a:rPr lang="en-US" smtClean="0"/>
              <a:t>They might realize from their own experience that they get tired filling out many open ended questions and that they often lead to hard-to-code information.</a:t>
            </a:r>
          </a:p>
          <a:p>
            <a:r>
              <a:rPr lang="en-US" smtClean="0"/>
              <a:t>Questionnaires are very flexible—there are many ways to ask questions. Closed-end questions include all the possible answers, and subjects make choices among them. Examples include multiple-choice questions and scale questions. Open-end questions allow respondents to answer in their own words. In a survey of airline users, Southwest Airlines might simply ask, “What is your opinion of Southwest Airlines?” Or it might ask people to complete a sentence: “When I choose an airline, the most important consideration is. . . .” These and other kinds of open-end questions often reveal more than closed-end questions because they do not limit respondents’ answers.</a:t>
            </a:r>
          </a:p>
          <a:p>
            <a:r>
              <a:rPr lang="en-US" smtClean="0"/>
              <a:t>Open-end questions are especially useful in exploratory research, when the researcher is trying to find out </a:t>
            </a:r>
            <a:r>
              <a:rPr lang="en-US" i="1" smtClean="0"/>
              <a:t>what</a:t>
            </a:r>
            <a:r>
              <a:rPr lang="en-US" smtClean="0"/>
              <a:t> people think but is not measuring </a:t>
            </a:r>
            <a:r>
              <a:rPr lang="en-US" i="1" smtClean="0"/>
              <a:t>how many</a:t>
            </a:r>
            <a:r>
              <a:rPr lang="en-US" smtClean="0"/>
              <a:t> people think in a certain way. Closed-end questions, on the other hand, provide answers that are easier to interpret and tabulate.</a:t>
            </a:r>
          </a:p>
          <a:p>
            <a:endParaRPr lang="en-US" smtClean="0"/>
          </a:p>
        </p:txBody>
      </p:sp>
      <p:sp>
        <p:nvSpPr>
          <p:cNvPr id="71683" name="Slide Number Placeholder 3"/>
          <p:cNvSpPr>
            <a:spLocks noGrp="1"/>
          </p:cNvSpPr>
          <p:nvPr>
            <p:ph type="sldNum" sz="quarter" idx="5"/>
          </p:nvPr>
        </p:nvSpPr>
        <p:spPr bwMode="auto">
          <a:noFill/>
          <a:ln>
            <a:miter lim="800000"/>
            <a:headEnd/>
            <a:tailEnd/>
          </a:ln>
        </p:spPr>
        <p:txBody>
          <a:bodyPr/>
          <a:lstStyle/>
          <a:p>
            <a:fld id="{0AD657EB-78E0-4B3D-81F4-52CD454A5BB0}"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p:txBody>
          <a:bodyPr>
            <a:normAutofit fontScale="70000" lnSpcReduction="20000"/>
          </a:bodyPr>
          <a:lstStyle/>
          <a:p>
            <a:pPr>
              <a:defRPr/>
            </a:pPr>
            <a:r>
              <a:rPr lang="en-US" b="1" dirty="0" smtClean="0">
                <a:ea typeface="ＭＳ Ｐゴシック" charset="-128"/>
              </a:rPr>
              <a:t>Mechanical Instruments.</a:t>
            </a:r>
            <a:r>
              <a:rPr lang="en-US" dirty="0" smtClean="0">
                <a:ea typeface="ＭＳ Ｐゴシック" charset="-128"/>
              </a:rPr>
              <a:t> Although questionnaires are the most common research instrument, researchers also use mechanical instruments to monitor consumer behavior. Nielsen Media Research attaches people meters to television sets, cable boxes, and satellite systems in selected homes to record who watches which programs. Retailers likewise use checkout scanners to record shoppers’ purchases. Other mechanical devices measure subjects’ physical responses to marketing offerings.</a:t>
            </a:r>
          </a:p>
          <a:p>
            <a:pPr>
              <a:defRPr/>
            </a:pPr>
            <a:r>
              <a:rPr lang="en-US" dirty="0" smtClean="0">
                <a:ea typeface="ＭＳ Ｐゴシック" charset="-128"/>
              </a:rPr>
              <a:t>Time Warner’s new Medialab at its New York headquarters looks more like a sleek Apple store than a research lab. But the lab employs high-tech observation to capture the changing ways that today’s viewers are using and reacting to television and Web content. It uses biometric measures to analyze every game that subjects play, every reality show they watch, or every commercial they skip. Biometric belts and recording devices transmit detailed data like heart rate, skin temperature, and facial movements that researchers use to decipher viewer engagement. Nondescript white bulblike devices hang from the ceiling to transmit biometric signals. An adjacent room measures eye movements on devices that look as if they came straight out of an ophthalmologist’s office. Two-way mirrors overlook a room with eight computers, where a camera over each user’s shoulder watches them watch the Web. Users browse websites as onlookers analyze their behavior in real time or study a digital recording of the session outside the lab. “As we…think about how the media landscape is changing and how to best prepare for it, having [this kind of lab] is extremely helpful,” says a marketing executive. </a:t>
            </a:r>
          </a:p>
          <a:p>
            <a:pPr>
              <a:defRPr/>
            </a:pPr>
            <a:r>
              <a:rPr lang="en-US" dirty="0" smtClean="0">
                <a:ea typeface="ＭＳ Ｐゴシック" charset="-128"/>
              </a:rPr>
              <a:t>Still other researchers are applying </a:t>
            </a:r>
            <a:r>
              <a:rPr lang="en-US" i="1" dirty="0" smtClean="0">
                <a:ea typeface="ＭＳ Ｐゴシック" charset="-128"/>
              </a:rPr>
              <a:t>neuromarketing</a:t>
            </a:r>
            <a:r>
              <a:rPr lang="en-US" dirty="0" smtClean="0">
                <a:ea typeface="ＭＳ Ｐゴシック" charset="-128"/>
              </a:rPr>
              <a:t>, measuring brain activity to learn how consumers feel and respond. Marketing scientists using MRI scans and EEG devices have learned that tracking brain electrical activity and blood flow can provide companies with insights into what turns consumers on and off regarding their brands and marketing. “Companies have always aimed for the customer’s heart, but the head may make a better target,” suggests one neuromarketer. “Neuromarketing is reaching consumers where the action is: the brain.”</a:t>
            </a:r>
          </a:p>
          <a:p>
            <a:pPr>
              <a:defRPr/>
            </a:pPr>
            <a:r>
              <a:rPr lang="en-US" dirty="0" smtClean="0">
                <a:ea typeface="ＭＳ Ｐゴシック" charset="-128"/>
              </a:rPr>
              <a:t>Companies ranging from PepsiCo and Disney to Google and Microsoft now hire neuromarketing research companies such as Sands Reasearch, NeuroFocus and EmSense to help figure out what people are really thinking. For example, PepsiCo’s Frito-Lay worked with NeuroFocus to assess consumer motivations underlying the success of its Cheetos snack brand. After scanning the brains of carefully chosen consumers, Neurofocus learned that part of what makes Cheetos a junk-food staple is the messy orange cheese dust—that’s right, the neon stuff that gloms onto your fingers and then smears on your shirt or the couch cushions. As it turns out, the icky coating triggers a powerful brain response: a sense of “giddy subversion” that make the messiness more than worth the trouble it causes. Using this finding, Frito-Lay successfully framed an entire advertising campaign around the mess Cheetos makes. For its part, Neurofocus won an award for outstanding advertising research.</a:t>
            </a:r>
          </a:p>
          <a:p>
            <a:pPr>
              <a:defRPr/>
            </a:pPr>
            <a:r>
              <a:rPr lang="en-US" dirty="0" smtClean="0">
                <a:ea typeface="ＭＳ Ｐゴシック" charset="-128"/>
              </a:rPr>
              <a:t>Although neuromarketing techniques can measure consumer involvement and emotional responses second by second, such brain responses can be difficult to interpret. Thus, neuromarketing is usually used in combination with other research approaches to gain a more complete picture of what goes on inside consumers’ heads.</a:t>
            </a:r>
          </a:p>
          <a:p>
            <a:pPr>
              <a:defRPr/>
            </a:pPr>
            <a:r>
              <a:rPr lang="en-US" dirty="0" smtClean="0">
                <a:ea typeface="ＭＳ Ｐゴシック" charset="-128"/>
              </a:rPr>
              <a:t>Jessica Tsai, “Are You Smarter Than a Neuromarketer?” </a:t>
            </a:r>
            <a:r>
              <a:rPr lang="en-US" i="1" dirty="0" smtClean="0">
                <a:ea typeface="ＭＳ Ｐゴシック" charset="-128"/>
              </a:rPr>
              <a:t>Customer Relationship Management</a:t>
            </a:r>
            <a:r>
              <a:rPr lang="en-US" dirty="0" smtClean="0">
                <a:ea typeface="ＭＳ Ｐゴシック" charset="-128"/>
              </a:rPr>
              <a:t>, January 2010, pp. 19–20.</a:t>
            </a:r>
          </a:p>
          <a:p>
            <a:pPr>
              <a:defRPr/>
            </a:pPr>
            <a:r>
              <a:rPr lang="en-US" dirty="0" smtClean="0">
                <a:ea typeface="ＭＳ Ｐゴシック" charset="-128"/>
              </a:rPr>
              <a:t>See Adam L. Penenberg, “NeuroFocus Uses Neuromarketing to Hack Your Brain,” </a:t>
            </a:r>
            <a:r>
              <a:rPr lang="en-US" i="1" dirty="0" smtClean="0">
                <a:ea typeface="ＭＳ Ｐゴシック" charset="-128"/>
              </a:rPr>
              <a:t>Fast Company</a:t>
            </a:r>
            <a:r>
              <a:rPr lang="en-US" dirty="0" smtClean="0">
                <a:ea typeface="ＭＳ Ｐゴシック" charset="-128"/>
              </a:rPr>
              <a:t>, August 8, 2011, www.fastcompany.com/magazine/158/neuromarketing-intel-paypal.</a:t>
            </a:r>
          </a:p>
          <a:p>
            <a:pPr>
              <a:defRPr/>
            </a:pPr>
            <a:endParaRPr lang="en-US" b="1" dirty="0" smtClean="0">
              <a:ea typeface="ＭＳ Ｐゴシック" charset="-128"/>
            </a:endParaRPr>
          </a:p>
        </p:txBody>
      </p:sp>
      <p:sp>
        <p:nvSpPr>
          <p:cNvPr id="73731" name="Slide Number Placeholder 3"/>
          <p:cNvSpPr>
            <a:spLocks noGrp="1"/>
          </p:cNvSpPr>
          <p:nvPr>
            <p:ph type="sldNum" sz="quarter" idx="5"/>
          </p:nvPr>
        </p:nvSpPr>
        <p:spPr bwMode="auto">
          <a:noFill/>
          <a:ln>
            <a:miter lim="800000"/>
            <a:headEnd/>
            <a:tailEnd/>
          </a:ln>
        </p:spPr>
        <p:txBody>
          <a:bodyPr/>
          <a:lstStyle/>
          <a:p>
            <a:fld id="{D930EAE2-F69B-4776-B97C-C54CAC45C104}"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dirty="0" smtClean="0"/>
              <a:t>The researcher next puts the marketing research plan into action. This involves collecting, processing, and analyzing the information. Data collection can be carried out by the company’s marketing research staff or outside firms. Researchers should watch closely to make sure that the plan is implemented correctly. They must guard against problems of interacting with respondents, with the quality of participants’ responses, and with interviewers who make mistakes or take shortcuts.</a:t>
            </a:r>
          </a:p>
          <a:p>
            <a:r>
              <a:rPr lang="en-US" dirty="0" smtClean="0"/>
              <a:t>Researchers must also process and analyze the collected data to isolate important information and insight. They need to check data for accuracy and completeness and code it for analysis. The researchers then tabulate the results and compute statistical measures.</a:t>
            </a:r>
          </a:p>
          <a:p>
            <a:r>
              <a:rPr lang="en-US" b="1" dirty="0" smtClean="0"/>
              <a:t>Interpreting and Reporting the Findings</a:t>
            </a:r>
          </a:p>
          <a:p>
            <a:r>
              <a:rPr lang="en-US" dirty="0" smtClean="0"/>
              <a:t>The market researcher must now interpret the findings, draw conclusions, and report them to management. The researcher should not try to overwhelm managers with numbers and fancy statistical techniques. Rather, the researcher should present important findings and insights that are useful in the major decisions faced by management.</a:t>
            </a:r>
          </a:p>
          <a:p>
            <a:r>
              <a:rPr lang="en-US" dirty="0" smtClean="0"/>
              <a:t>However, interpretation should not be left only to researchers. Although they are often experts in research design and statistics, the marketing manager knows more about the problem and the decisions that must be made. The best research means little if the manager blindly accepts faulty interpretations from the researcher. Similarly, managers may be biased. They might tend to accept research results that show what they expected and reject those that they did not expect or hope for. In many cases, findings can be interpreted in different ways, and discussions between researchers and managers will help point to the best interpretations. Thus, managers and researchers must work together closely when interpreting research results, and both must share responsibility for the research process and resulting decisions.</a:t>
            </a:r>
          </a:p>
        </p:txBody>
      </p:sp>
      <p:sp>
        <p:nvSpPr>
          <p:cNvPr id="75779" name="Slide Number Placeholder 3"/>
          <p:cNvSpPr>
            <a:spLocks noGrp="1"/>
          </p:cNvSpPr>
          <p:nvPr>
            <p:ph type="sldNum" sz="quarter" idx="5"/>
          </p:nvPr>
        </p:nvSpPr>
        <p:spPr bwMode="auto">
          <a:noFill/>
          <a:ln>
            <a:miter lim="800000"/>
            <a:headEnd/>
            <a:tailEnd/>
          </a:ln>
        </p:spPr>
        <p:txBody>
          <a:bodyPr/>
          <a:lstStyle/>
          <a:p>
            <a:fld id="{A8FD980A-70C2-449D-8D75-0C78349013BF}" type="slidenum">
              <a:rPr lang="en-US" smtClean="0">
                <a:latin typeface="Calibri" pitchFamily="34" charset="0"/>
                <a:ea typeface="ヒラギノ角ゴ Pro W3"/>
                <a:cs typeface="ヒラギノ角ゴ Pro W3"/>
              </a:rPr>
              <a:pPr/>
              <a:t>32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smtClean="0"/>
              <a:t>Information gathered in internal databases and through competitive marketing intelligence and marketing research usually requires additional analysis. Managers may need help applying the information to gain customer and market insights that will improve their marketing decisions. This help may include advanced statistical analysis to learn more about the relationships within a set of data. Information analysis might also involve the application of analytical models that will help marketers make better decisions.</a:t>
            </a:r>
          </a:p>
          <a:p>
            <a:r>
              <a:rPr lang="en-US" smtClean="0"/>
              <a:t>Once the information has been processed and analyzed, it must be made available to the right decision makers at the right time. In the following sections, we look deeper into analyzing and using marketing information.</a:t>
            </a:r>
          </a:p>
        </p:txBody>
      </p:sp>
      <p:sp>
        <p:nvSpPr>
          <p:cNvPr id="77827" name="Slide Number Placeholder 3"/>
          <p:cNvSpPr>
            <a:spLocks noGrp="1"/>
          </p:cNvSpPr>
          <p:nvPr>
            <p:ph type="sldNum" sz="quarter" idx="5"/>
          </p:nvPr>
        </p:nvSpPr>
        <p:spPr bwMode="auto">
          <a:noFill/>
          <a:ln>
            <a:miter lim="800000"/>
            <a:headEnd/>
            <a:tailEnd/>
          </a:ln>
        </p:spPr>
        <p:txBody>
          <a:bodyPr/>
          <a:lstStyle/>
          <a:p>
            <a:fld id="{2DCB54DC-75C7-4630-A74E-8B2D79F4F9A7}" type="slidenum">
              <a:rPr lang="en-US" smtClean="0">
                <a:latin typeface="Calibri" pitchFamily="34" charset="0"/>
                <a:ea typeface="ヒラギノ角ゴ Pro W3"/>
                <a:cs typeface="ヒラギノ角ゴ Pro W3"/>
              </a:rPr>
              <a:pPr/>
              <a:t>33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a:lstStyle/>
          <a:p>
            <a:pPr>
              <a:lnSpc>
                <a:spcPct val="80000"/>
              </a:lnSpc>
            </a:pPr>
            <a:r>
              <a:rPr lang="en-US" sz="700" b="1" smtClean="0"/>
              <a:t>Customer Relationship Management</a:t>
            </a:r>
          </a:p>
          <a:p>
            <a:pPr>
              <a:lnSpc>
                <a:spcPct val="80000"/>
              </a:lnSpc>
            </a:pPr>
            <a:r>
              <a:rPr lang="en-US" sz="700" smtClean="0"/>
              <a:t>The question of how best to analyze and use individual customer data presents special problems. Most companies are awash in information about their customers. In fact, smart companies capture information at every possible customer </a:t>
            </a:r>
            <a:r>
              <a:rPr lang="en-US" sz="700" i="1" smtClean="0"/>
              <a:t>touch point</a:t>
            </a:r>
            <a:r>
              <a:rPr lang="en-US" sz="700" smtClean="0"/>
              <a:t>. These touch points include customer purchases, sales force contacts, service and support calls, online site visits, satisfaction surveys, credit and payment interactions, market research studies—every contact between a customer and a company.</a:t>
            </a:r>
          </a:p>
          <a:p>
            <a:pPr>
              <a:lnSpc>
                <a:spcPct val="80000"/>
              </a:lnSpc>
            </a:pPr>
            <a:r>
              <a:rPr lang="en-US" sz="700" smtClean="0"/>
              <a:t>Unfortunately, this information is usually scattered widely across the organization. It is buried deep in the separate databases and records of different company departments. To overcome such problems, many companies are now turning to </a:t>
            </a:r>
            <a:r>
              <a:rPr lang="en-US" sz="700" b="1" smtClean="0"/>
              <a:t>customer relationship management (CRM)</a:t>
            </a:r>
            <a:r>
              <a:rPr lang="en-US" sz="700" smtClean="0"/>
              <a:t> to manage detailed information about individual customers and carefully manage customer touch points to maximize customer loyalty.</a:t>
            </a:r>
          </a:p>
          <a:p>
            <a:pPr>
              <a:lnSpc>
                <a:spcPct val="80000"/>
              </a:lnSpc>
            </a:pPr>
            <a:r>
              <a:rPr lang="en-US" sz="700" smtClean="0"/>
              <a:t>CRM consists of sophisticated software and analytical tools from companies such as Oracle, Microsoft, Salesforce.com, and SAS that integrate customer information from all sources, analyze it in depth, and apply the results to build stronger customer relationships. CRM integrates everything that a company’s sales, service, and marketing teams know about individual customers, providing a 360-degree view of the customer relationship. </a:t>
            </a:r>
          </a:p>
          <a:p>
            <a:pPr>
              <a:lnSpc>
                <a:spcPct val="80000"/>
              </a:lnSpc>
            </a:pPr>
            <a:r>
              <a:rPr lang="en-US" sz="700" smtClean="0"/>
              <a:t>CRM analysts develop </a:t>
            </a:r>
            <a:r>
              <a:rPr lang="en-US" sz="700" i="1" smtClean="0"/>
              <a:t>data warehouses</a:t>
            </a:r>
            <a:r>
              <a:rPr lang="en-US" sz="700" smtClean="0"/>
              <a:t> and use sophisticated </a:t>
            </a:r>
            <a:r>
              <a:rPr lang="en-US" sz="700" i="1" smtClean="0"/>
              <a:t>data mining</a:t>
            </a:r>
            <a:r>
              <a:rPr lang="en-US" sz="700" smtClean="0"/>
              <a:t> techniques to unearth the riches hidden in customer data. A data warehouse is a company-wide electronic database of finely detailed customer information that needs to be sifted through for gems. The purpose of a data warehouse is not only to gather information but also to pull it together into a central, accessible location. Then, once the data warehouse brings the data together, the company uses high-powered data mining techniques to sift through the mounds of data and dig out interesting findings about customers.</a:t>
            </a:r>
          </a:p>
          <a:p>
            <a:pPr>
              <a:lnSpc>
                <a:spcPct val="80000"/>
              </a:lnSpc>
            </a:pPr>
            <a:r>
              <a:rPr lang="en-US" sz="700" smtClean="0"/>
              <a:t>These findings often lead to marketing opportunities. For example, Macy’s digs deeply into customer data and uses the insights gained to personalize its customers’ shopping experiences:</a:t>
            </a:r>
          </a:p>
          <a:p>
            <a:pPr>
              <a:lnSpc>
                <a:spcPct val="80000"/>
              </a:lnSpc>
            </a:pPr>
            <a:r>
              <a:rPr lang="en-US" sz="700" smtClean="0"/>
              <a:t>Seventy percent of Americans visit a Macy’s store or its website at least once a year. “We don’t need more customers—we need the customers we have to spend more time with us,” says Macy’s chief marketing officer. To that end, Macy’s has assembled a huge database of 30 million households, containing reams of data on individual households, including in-store and online purchases, style preferences and personal motivations, and even browsing patterns at Macy’s websites. As part of its MyMacy’s program, the retailer deeply analyzes the data and uses the resulting insights to hyper-personalize each customer’s experience. “With a business this size, the data they have on their customers is mind-boggling,” says an analyst. “They’re [the ultimate in] one-to-one marketing.”</a:t>
            </a:r>
          </a:p>
          <a:p>
            <a:pPr>
              <a:lnSpc>
                <a:spcPct val="80000"/>
              </a:lnSpc>
            </a:pPr>
            <a:r>
              <a:rPr lang="en-US" sz="700" smtClean="0"/>
              <a:t> For example, Macy’s now sends out up to 500,000 unique versions of a single direct mail catalogue. “My book might look very different from [someone else’s],” says the Macy’s CMO. “I’m not such a great homemaker, but I am a cosmetic, shoe, and jewelry person, so what you might see in my book would be all of those categories.” Similarly, in the digital space, under its “Intelligent Display” initiative, Macy’s can track what customers browse on the company website, then have a relevant display ad appear as they are browsing on another site. Future MyMacy’s actions will include e‑mail, mobile, and website customizations. The ultimate goal of the massive database effort, says the CMO, is to “put the customer at the center of all decisions.” </a:t>
            </a:r>
          </a:p>
          <a:p>
            <a:pPr>
              <a:lnSpc>
                <a:spcPct val="80000"/>
              </a:lnSpc>
            </a:pPr>
            <a:r>
              <a:rPr lang="en-US" sz="700" smtClean="0"/>
              <a:t>By using CRM to understand customers better, companies can provide higher levels of customer service and develop deeper customer relationships. They can use CRM to pinpoint high-value customers, target them more effectively, cross-sell the company’s products, and create offers tailored to specific customer requirements. For example, Caesars Entertainment, the world’s largest casino operator, maintains a vast customer database and uses its CRM system to manage day-to-day relationships with important customers at its 52 casino properties around the world.</a:t>
            </a:r>
          </a:p>
          <a:p>
            <a:pPr>
              <a:lnSpc>
                <a:spcPct val="80000"/>
              </a:lnSpc>
            </a:pPr>
            <a:r>
              <a:rPr lang="en-US" sz="700" smtClean="0"/>
              <a:t>CRM benefits don’t come without costs or risk, either in collecting the original customer data or in maintaining and mining it. The most common CRM mistake is to view CRM as a technology and software solution only. Yet technology alone cannot build profitable customer relationships. Companies can’t improve customer relationships by simply installing some new software. Instead, marketers should start with the fundamentals of managing customer relationships and </a:t>
            </a:r>
            <a:r>
              <a:rPr lang="en-US" sz="700" i="1" smtClean="0"/>
              <a:t>then</a:t>
            </a:r>
            <a:r>
              <a:rPr lang="en-US" sz="700" smtClean="0"/>
              <a:t> employ high-tech solutions. They should focus first on the R—it’s the </a:t>
            </a:r>
            <a:r>
              <a:rPr lang="en-US" sz="700" i="1" smtClean="0"/>
              <a:t>relationship</a:t>
            </a:r>
            <a:r>
              <a:rPr lang="en-US" sz="700" smtClean="0"/>
              <a:t> that CRM is all about.</a:t>
            </a:r>
          </a:p>
          <a:p>
            <a:pPr>
              <a:lnSpc>
                <a:spcPct val="80000"/>
              </a:lnSpc>
            </a:pPr>
            <a:endParaRPr lang="en-US" sz="700" smtClean="0"/>
          </a:p>
        </p:txBody>
      </p:sp>
      <p:sp>
        <p:nvSpPr>
          <p:cNvPr id="2" name="Slide Number Placeholder 3"/>
          <p:cNvSpPr>
            <a:spLocks noGrp="1"/>
          </p:cNvSpPr>
          <p:nvPr>
            <p:ph type="sldNum" sz="quarter" idx="5"/>
          </p:nvPr>
        </p:nvSpPr>
        <p:spPr bwMode="auto">
          <a:noFill/>
          <a:ln>
            <a:miter lim="800000"/>
            <a:headEnd/>
            <a:tailEnd/>
          </a:ln>
        </p:spPr>
        <p:txBody>
          <a:bodyPr/>
          <a:lstStyle/>
          <a:p>
            <a:fld id="{D0478CAF-91FF-49D7-B552-CDC3178FE929}" type="slidenum">
              <a:rPr lang="en-US" smtClean="0">
                <a:latin typeface="Calibri" pitchFamily="34" charset="0"/>
                <a:ea typeface="ヒラギノ角ゴ Pro W3"/>
                <a:cs typeface="ヒラギノ角ゴ Pro W3"/>
              </a:rPr>
              <a:pPr/>
              <a:t>34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r>
              <a:rPr lang="en-US" b="1" smtClean="0"/>
              <a:t>Distributing and Using Marketing Information</a:t>
            </a:r>
          </a:p>
          <a:p>
            <a:r>
              <a:rPr lang="en-US" smtClean="0"/>
              <a:t>Marketing information has no value until it is used to gain customer insights and make better marketing decisions. Thus, the marketing information system must make the information readily available to managers and others who need it. In some cases, this means providing managers with regular performance reports, intelligence updates, and reports on the results of research studies.</a:t>
            </a:r>
          </a:p>
          <a:p>
            <a:r>
              <a:rPr lang="en-US" smtClean="0"/>
              <a:t>But marketing managers may also need nonroutine information for special situations and on-the-spot decisions. For example, a sales manager having trouble with a large customer may want a summary of the account’s sales and profitability over the past year. Or a brand manager may want to get a sense of the amount of online buzz surrounding the launch of a recent advertising campaign. These days, therefore, information distribution involves entering information into databases and making it available in a timely, user-friendly way.</a:t>
            </a:r>
          </a:p>
          <a:p>
            <a:r>
              <a:rPr lang="en-US" smtClean="0"/>
              <a:t>Many firms use company </a:t>
            </a:r>
            <a:r>
              <a:rPr lang="en-US" i="1" smtClean="0"/>
              <a:t>intranet</a:t>
            </a:r>
            <a:r>
              <a:rPr lang="en-US" smtClean="0"/>
              <a:t> and internal CRM systems to facilitate this process. These systems provide ready access to research and intelligence information, customer contact information, reports, shared work documents, and more. For example, the CRM system at phone and online gift retailer 1-800-Flowers gives customer-facing employees real-time access to customer information. When a repeat customer calls, the system immediately pulls up data on previous transactions and other contacts, helping reps make the customer’s experience easier and more relevant. For instance, “If a customer usually buys tulips for his wife, we [talk about] our newest and best tulip selections,” says the company’s vice president of customer knowledge management. “No one else in the business is able to connect customer information with real-time transaction data the way we can.”</a:t>
            </a:r>
          </a:p>
          <a:p>
            <a:r>
              <a:rPr lang="en-US" smtClean="0"/>
              <a:t>In addition, companies are increasingly allowing key customers and value-network members to access account, product, and other data on demand through </a:t>
            </a:r>
            <a:r>
              <a:rPr lang="en-US" i="1" smtClean="0"/>
              <a:t>extranets</a:t>
            </a:r>
            <a:r>
              <a:rPr lang="en-US" smtClean="0"/>
              <a:t>. Suppliers, customers, resellers, and select other network members may access a company’s extranet to update their accounts, arrange purchases, and check orders against inventories to improve customer service. For example, Penske Truck Leasing’s extranet site, MyFleetAtPenske.com, lets Penske business customers access all the data about their fleets in one spot and provides an array of tools and applications designed to help fleet managers manage their Penske accounts and maximize efficiency.</a:t>
            </a:r>
          </a:p>
          <a:p>
            <a:r>
              <a:rPr lang="en-US" smtClean="0"/>
              <a:t>Thanks to modern technology, today’s marketing managers can gain direct access to a company’s information system at any time and from virtually anywhere. They can tap into the system from a home office, hotel room, or the local Starbucks—anyplace they can connect on a laptop or smartphone. Such systems allow managers to get the information they need directly and quickly and tailor it to their own needs.</a:t>
            </a:r>
          </a:p>
        </p:txBody>
      </p:sp>
      <p:sp>
        <p:nvSpPr>
          <p:cNvPr id="81923" name="Slide Number Placeholder 3"/>
          <p:cNvSpPr>
            <a:spLocks noGrp="1"/>
          </p:cNvSpPr>
          <p:nvPr>
            <p:ph type="sldNum" sz="quarter" idx="5"/>
          </p:nvPr>
        </p:nvSpPr>
        <p:spPr bwMode="auto">
          <a:noFill/>
          <a:ln>
            <a:miter lim="800000"/>
            <a:headEnd/>
            <a:tailEnd/>
          </a:ln>
        </p:spPr>
        <p:txBody>
          <a:bodyPr/>
          <a:lstStyle/>
          <a:p>
            <a:fld id="{9DFDA2D9-5F0D-47C3-B800-0CB60F4E8901}" type="slidenum">
              <a:rPr lang="en-US" smtClean="0">
                <a:latin typeface="Calibri" pitchFamily="34" charset="0"/>
                <a:ea typeface="ヒラギノ角ゴ Pro W3"/>
                <a:cs typeface="ヒラギノ角ゴ Pro W3"/>
              </a:rPr>
              <a:pPr/>
              <a:t>35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p:txBody>
          <a:bodyPr>
            <a:normAutofit fontScale="40000" lnSpcReduction="20000"/>
          </a:bodyPr>
          <a:lstStyle/>
          <a:p>
            <a:pPr>
              <a:defRPr/>
            </a:pPr>
            <a:r>
              <a:rPr lang="en-US" b="1" dirty="0" smtClean="0">
                <a:ea typeface="ＭＳ Ｐゴシック" charset="-128"/>
              </a:rPr>
              <a:t>Note to Instructor</a:t>
            </a:r>
          </a:p>
          <a:p>
            <a:pPr>
              <a:defRPr/>
            </a:pPr>
            <a:endParaRPr lang="en-US" b="1" dirty="0" smtClean="0">
              <a:ea typeface="ＭＳ Ｐゴシック" charset="-128"/>
            </a:endParaRPr>
          </a:p>
          <a:p>
            <a:pPr>
              <a:defRPr/>
            </a:pPr>
            <a:r>
              <a:rPr lang="en-US" b="1" dirty="0" smtClean="0">
                <a:ea typeface="ＭＳ Ｐゴシック" charset="-128"/>
              </a:rPr>
              <a:t>Discussion Questions</a:t>
            </a:r>
          </a:p>
          <a:p>
            <a:pPr>
              <a:defRPr/>
            </a:pPr>
            <a:r>
              <a:rPr lang="en-US" i="1" dirty="0" smtClean="0">
                <a:ea typeface="ＭＳ Ｐゴシック" charset="-128"/>
              </a:rPr>
              <a:t>How do you feel about your privacy with online, phone, in-person, or mail surveys? Are some better than others? When might the questions feel like an Invasion of privacy or fraud?</a:t>
            </a:r>
          </a:p>
          <a:p>
            <a:pPr>
              <a:defRPr/>
            </a:pPr>
            <a:endParaRPr lang="en-US" i="1" dirty="0" smtClean="0">
              <a:ea typeface="ＭＳ Ｐゴシック" charset="-128"/>
            </a:endParaRPr>
          </a:p>
          <a:p>
            <a:pPr>
              <a:defRPr/>
            </a:pPr>
            <a:r>
              <a:rPr lang="en-US" dirty="0" smtClean="0">
                <a:ea typeface="ＭＳ Ｐゴシック" charset="-128"/>
              </a:rPr>
              <a:t>Students will mention problems with privacy (health) or fraud (financial questions). They might not mind online as much as telephone research.</a:t>
            </a:r>
          </a:p>
          <a:p>
            <a:pPr>
              <a:defRPr/>
            </a:pPr>
            <a:endParaRPr lang="en-US" dirty="0" smtClean="0">
              <a:ea typeface="ＭＳ Ｐゴシック" charset="-128"/>
            </a:endParaRPr>
          </a:p>
          <a:p>
            <a:pPr>
              <a:defRPr/>
            </a:pPr>
            <a:r>
              <a:rPr lang="en-US" b="1" dirty="0" smtClean="0">
                <a:ea typeface="ＭＳ Ｐゴシック" charset="-128"/>
              </a:rPr>
              <a:t>Marketing Research in Small Businesses and Nonprofit Organizations</a:t>
            </a:r>
          </a:p>
          <a:p>
            <a:pPr>
              <a:defRPr/>
            </a:pPr>
            <a:r>
              <a:rPr lang="en-US" dirty="0" smtClean="0">
                <a:ea typeface="ＭＳ Ｐゴシック" charset="-128"/>
              </a:rPr>
              <a:t>Just like larger firms, small organizations need market information and the customer insights that it can provide. Managers of small businesses and nonprofit organizations often think that marketing research can be done only by experts in large companies with big research budgets. True, large-scale research studies are beyond the budgets of most small businesses. However, many of the marketing research techniques discussed in this chapter also can be used by smaller organizations in a less formal manner and at little or no expense. Consider how one small-business owner conducted market research on a shoestring before even opening his doors:</a:t>
            </a:r>
          </a:p>
          <a:p>
            <a:pPr>
              <a:defRPr/>
            </a:pPr>
            <a:r>
              <a:rPr lang="en-US" dirty="0" smtClean="0">
                <a:ea typeface="ＭＳ Ｐゴシック" charset="-128"/>
              </a:rPr>
              <a:t>After a string of bad experiences with his local dry cleaner, Robert Byerley decided to open his own dry-cleaning business. But before jumping in, he conducted plenty of market research. He needed a key customer insight: How would he make his business stand out from the others? To start, Byerley spent an entire week in the library and online, researching the dry-cleaning industry. To get input from potential customers, using a marketing firm, Byerley held focus groups on the store’s name, look, and brochure. He also took clothes to the 15 best competing cleaners in town and had focus group members critique their work. Based on his research, he made a list of features for his new business. First on his list: quality. His business would stand behind everything it did. Not on the list: cheap prices. Creating the perfect dry-cleaning establishment simply didn’t fit with a discount operation.</a:t>
            </a:r>
          </a:p>
          <a:p>
            <a:pPr>
              <a:defRPr/>
            </a:pPr>
            <a:r>
              <a:rPr lang="en-US" dirty="0" smtClean="0">
                <a:ea typeface="ＭＳ Ｐゴシック" charset="-128"/>
              </a:rPr>
              <a:t>With his research complete, Byerley opened Bibbentuckers, a high-end dry cleaner positioned on high-quality service and convenience. It featured a banklike drive-through area with curbside delivery. A computerized bar code system read customer cleaning preferences and tracked clothes all the way through the cleaning process. Byerley added other differentiators, such as decorative awnings, TV screens, and refreshments (even “candy for the kids and a doggy treat for your best friend”). “I wanted a place . . . that paired five-star service and quality with an establishment that didn’t look like a dry cleaner,” he says. The market research yielded results. Today, Bibbentuckers is a thriving six-store operation.</a:t>
            </a:r>
          </a:p>
          <a:p>
            <a:pPr>
              <a:defRPr/>
            </a:pPr>
            <a:r>
              <a:rPr lang="en-US" dirty="0" smtClean="0">
                <a:ea typeface="ＭＳ Ｐゴシック" charset="-128"/>
              </a:rPr>
              <a:t>“Too [few] small-business owners have a . . . marketing mind-set,” says a small-business consultant. “You have to think like Procter &amp; Gamble. What would they do before launching a new product? They would find out who their customer is and who their competition is.”</a:t>
            </a:r>
          </a:p>
          <a:p>
            <a:pPr>
              <a:defRPr/>
            </a:pPr>
            <a:r>
              <a:rPr lang="en-US" dirty="0" smtClean="0">
                <a:ea typeface="ＭＳ Ｐゴシック" charset="-128"/>
              </a:rPr>
              <a:t>Thus, small businesses and not-for-profit organizations can obtain good marketing insights through observation or informal surveys using small convenience samples. Also, many associations, local media, and government agencies provide special help to small organizations. For example, the U.S. Small Business Administration offers dozens of free publications and a website (www.sba.gov) that give advice on topics ranging from starting, financing, and expanding a small business to ordering business cards. Other excellent resources for small businesses include the U.S. Census Bureau (www.census.gov) and the Bureau of Economic Analysis (www.bea.gov). Finally, small businesses can collect a considerable amount of information at very little cost online. They can scour competitor and customer websites and use Internet search engines to research specific companies and issues.</a:t>
            </a:r>
          </a:p>
          <a:p>
            <a:pPr>
              <a:defRPr/>
            </a:pPr>
            <a:r>
              <a:rPr lang="en-US" dirty="0" smtClean="0">
                <a:ea typeface="ＭＳ Ｐゴシック" charset="-128"/>
              </a:rPr>
              <a:t>In summary, secondary data collection, observation, surveys, and experiments can all be used effectively by small organizations with small budgets. However, although these informal research methods are less complex and less costly, they still must be conducted with care. Managers must think carefully about the objectives of the research, formulate questions in advance, recognize the biases introduced by smaller samples and less skilled researchers, and conduct the research systematically.</a:t>
            </a:r>
          </a:p>
          <a:p>
            <a:pPr>
              <a:defRPr/>
            </a:pPr>
            <a:r>
              <a:rPr lang="en-US" b="1" dirty="0" smtClean="0">
                <a:ea typeface="ＭＳ Ｐゴシック" charset="-128"/>
              </a:rPr>
              <a:t>International Marketing Research</a:t>
            </a:r>
          </a:p>
          <a:p>
            <a:pPr>
              <a:defRPr/>
            </a:pPr>
            <a:r>
              <a:rPr lang="en-US" dirty="0" smtClean="0">
                <a:ea typeface="ＭＳ Ｐゴシック" charset="-128"/>
              </a:rPr>
              <a:t>International marketing research has grown tremendously over the past decade. International researchers follow the same steps as domestic researchers, from defining the research problem and developing a research plan to interpreting and reporting the results. However, these researchers often face more and different problems. Whereas domestic researchers deal with fairly homogeneous markets within a single country, international researchers deal with diverse markets in many different countries. These markets often vary greatly in their levels of economic development, cultures and customs, and buying patterns.</a:t>
            </a:r>
          </a:p>
          <a:p>
            <a:pPr>
              <a:defRPr/>
            </a:pPr>
            <a:r>
              <a:rPr lang="en-US" dirty="0" smtClean="0">
                <a:ea typeface="ＭＳ Ｐゴシック" charset="-128"/>
              </a:rPr>
              <a:t>In many foreign markets, the international researcher may have a difficult time finding good secondary data. Whereas U.S. marketing researchers can obtain reliable secondary data from dozens of domestic research services, many countries have almost no research services at all. Some of the largest international research services operate in many countries. For example, The Nielsen Company (the world’s largest marketing research company) has offices in more than 100 countries, from Schaumburg, Illinois, to Hong Kong to Nicosia, Cyprus. However, most research firms operate in only a relative handful of countries. Thus, even when secondary information is available, it usually must be obtained from many different sources on a country-by-country basis, making the information difficult to combine or compare.</a:t>
            </a:r>
          </a:p>
          <a:p>
            <a:pPr>
              <a:defRPr/>
            </a:pPr>
            <a:r>
              <a:rPr lang="en-US" dirty="0" smtClean="0">
                <a:ea typeface="ＭＳ Ｐゴシック" charset="-128"/>
              </a:rPr>
              <a:t>Because of the scarcity of good secondary data, international researchers often must collect their own primary data. However, obtaining primary data may be no easy task. For example, it can be difficult simply to develop good samples. U.S. researchers can use current telephone directories, e-mail lists, census tract data, and any of several sources of socioeconomic data to construct samples. However, such information is largely lacking in many countries.</a:t>
            </a:r>
          </a:p>
          <a:p>
            <a:pPr>
              <a:defRPr/>
            </a:pPr>
            <a:r>
              <a:rPr lang="en-US" dirty="0" smtClean="0">
                <a:ea typeface="ＭＳ Ｐゴシック" charset="-128"/>
              </a:rPr>
              <a:t>Once the sample is drawn, the U.S. researcher usually can reach most respondents easily by telephone, by mail, online, or in person. However, reaching respondents is often not so easy in other parts of the world. Researchers in Mexico cannot rely on telephone, Internet, and mail data collection—most data collection is door-to-door and concentrated in three or four of the largest cities. In some countries, few people have computers, let alone Internet access. For example, whereas there are 79 Internet users per 100 people in the United States, there are only 31 Internet users per 100 people in Mexico. In Libya, the number drops to 6 Internet users per 100 people. In some countries, the postal system is notoriously unreliable. In Brazil, for instance, an estimated 30 percent of the mail is never delivered; in Russia, mail delivery can take several weeks. In many developing countries, poor roads and transportation systems make certain areas hard to reach, making personal interviews difficult and expensive.</a:t>
            </a:r>
          </a:p>
          <a:p>
            <a:pPr>
              <a:defRPr/>
            </a:pPr>
            <a:r>
              <a:rPr lang="en-US" dirty="0" smtClean="0">
                <a:ea typeface="ＭＳ Ｐゴシック" charset="-128"/>
              </a:rPr>
              <a:t>Cultural differences from country to country cause additional problems for international researchers. Language is the most obvious obstacle. For example, questionnaires must be prepared in one language and then translated into the languages of each country researched. Responses then must be translated back into the original language for analysis and interpretation. This adds to research costs and increases the risks of error. Even within a given country, language can be a problem. For example, in India, English is the language of business, but consumers may use any of 14 “first languages” with many additional dialects.</a:t>
            </a:r>
          </a:p>
          <a:p>
            <a:pPr>
              <a:defRPr/>
            </a:pPr>
            <a:r>
              <a:rPr lang="en-US" dirty="0" smtClean="0">
                <a:ea typeface="ＭＳ Ｐゴシック" charset="-128"/>
              </a:rPr>
              <a:t>Translating a questionnaire from one language to another is anything but easy. Many idioms, phrases, and statements mean different things in different cultures. For example, a Danish executive noted, “Check this out by having a different translator put back into English what you’ve translated from English. You’ll get the shock of your life. I remember [an example in which] ‘out of sight, out of mind’ had become ‘invisible things are insane.’”</a:t>
            </a:r>
          </a:p>
          <a:p>
            <a:pPr>
              <a:defRPr/>
            </a:pPr>
            <a:r>
              <a:rPr lang="en-US" dirty="0" smtClean="0">
                <a:ea typeface="ＭＳ Ｐゴシック" charset="-128"/>
              </a:rPr>
              <a:t>Consumers in different countries also vary in their attitudes toward marketing research. People in one country may be very willing to respond; in other countries, nonresponse can be a major problem. Customs in some countries may prohibit people from talking with strangers. In certain cultures, research questions often are considered too personal. For example, in many Muslim countries, mixed-gender focus groups are taboo, as is videotaping female-only focus groups. Even when respondents are </a:t>
            </a:r>
            <a:r>
              <a:rPr lang="en-US" i="1" dirty="0" smtClean="0">
                <a:ea typeface="ＭＳ Ｐゴシック" charset="-128"/>
              </a:rPr>
              <a:t>willing</a:t>
            </a:r>
            <a:r>
              <a:rPr lang="en-US" dirty="0" smtClean="0">
                <a:ea typeface="ＭＳ Ｐゴシック" charset="-128"/>
              </a:rPr>
              <a:t> to respond, they may not be </a:t>
            </a:r>
            <a:r>
              <a:rPr lang="en-US" i="1" dirty="0" smtClean="0">
                <a:ea typeface="ＭＳ Ｐゴシック" charset="-128"/>
              </a:rPr>
              <a:t>able</a:t>
            </a:r>
            <a:r>
              <a:rPr lang="en-US" dirty="0" smtClean="0">
                <a:ea typeface="ＭＳ Ｐゴシック" charset="-128"/>
              </a:rPr>
              <a:t> to because of high functional illiteracy rates.</a:t>
            </a:r>
          </a:p>
          <a:p>
            <a:pPr>
              <a:defRPr/>
            </a:pPr>
            <a:r>
              <a:rPr lang="en-US" dirty="0" smtClean="0">
                <a:ea typeface="ＭＳ Ｐゴシック" charset="-128"/>
              </a:rPr>
              <a:t>Despite these problems, as global marketing grows, global companies have little choice but to conduct these types of international marketing research. Although the costs and problems associated with international research may be high, the costs of not doing it—in terms of missed opportunities and mistakes—might be even higher. Once recognized, many of the problems associated with international marketing research can be overcome or avoided.</a:t>
            </a:r>
          </a:p>
          <a:p>
            <a:pPr>
              <a:defRPr/>
            </a:pPr>
            <a:endParaRPr lang="en-US" dirty="0" smtClean="0">
              <a:ea typeface="ＭＳ Ｐゴシック" charset="-128"/>
            </a:endParaRPr>
          </a:p>
        </p:txBody>
      </p:sp>
      <p:sp>
        <p:nvSpPr>
          <p:cNvPr id="83971" name="Slide Number Placeholder 3"/>
          <p:cNvSpPr>
            <a:spLocks noGrp="1"/>
          </p:cNvSpPr>
          <p:nvPr>
            <p:ph type="sldNum" sz="quarter" idx="5"/>
          </p:nvPr>
        </p:nvSpPr>
        <p:spPr bwMode="auto">
          <a:noFill/>
          <a:ln>
            <a:miter lim="800000"/>
            <a:headEnd/>
            <a:tailEnd/>
          </a:ln>
        </p:spPr>
        <p:txBody>
          <a:bodyPr/>
          <a:lstStyle/>
          <a:p>
            <a:fld id="{97E9CAA8-41FE-46D3-B3F3-F24E0D7868D7}" type="slidenum">
              <a:rPr lang="en-US" smtClean="0">
                <a:latin typeface="Calibri" pitchFamily="34" charset="0"/>
                <a:ea typeface="ヒラギノ角ゴ Pro W3"/>
                <a:cs typeface="ヒラギノ角ゴ Pro W3"/>
              </a:rPr>
              <a:pPr/>
              <a:t>36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p:txBody>
          <a:bodyPr/>
          <a:lstStyle/>
          <a:p>
            <a:pPr>
              <a:defRPr/>
            </a:pPr>
            <a:r>
              <a:rPr lang="en-US" b="1" dirty="0" smtClean="0">
                <a:ea typeface="ＭＳ Ｐゴシック" charset="-128"/>
              </a:rPr>
              <a:t>Note to Instructor</a:t>
            </a:r>
          </a:p>
          <a:p>
            <a:pPr>
              <a:defRPr/>
            </a:pPr>
            <a:endParaRPr lang="en-US" b="1" dirty="0" smtClean="0">
              <a:ea typeface="ＭＳ Ｐゴシック" charset="-128"/>
            </a:endParaRPr>
          </a:p>
          <a:p>
            <a:pPr>
              <a:defRPr/>
            </a:pPr>
            <a:r>
              <a:rPr lang="en-US" b="1" dirty="0" smtClean="0">
                <a:ea typeface="ＭＳ Ｐゴシック" charset="-128"/>
              </a:rPr>
              <a:t>Discussion Questions</a:t>
            </a:r>
          </a:p>
          <a:p>
            <a:pPr>
              <a:defRPr/>
            </a:pPr>
            <a:r>
              <a:rPr lang="en-US" i="1" dirty="0" smtClean="0">
                <a:ea typeface="ＭＳ Ｐゴシック" charset="-128"/>
              </a:rPr>
              <a:t>How do you feel about your privacy with online, phone, in-person, or mail surveys? Are some better than others? When might the questions feel like an Invasion of privacy or fraud?</a:t>
            </a:r>
          </a:p>
          <a:p>
            <a:pPr>
              <a:defRPr/>
            </a:pPr>
            <a:endParaRPr lang="en-US" i="1" dirty="0" smtClean="0">
              <a:ea typeface="ＭＳ Ｐゴシック" charset="-128"/>
            </a:endParaRPr>
          </a:p>
          <a:p>
            <a:pPr>
              <a:defRPr/>
            </a:pPr>
            <a:r>
              <a:rPr lang="en-US" dirty="0" smtClean="0">
                <a:ea typeface="ＭＳ Ｐゴシック" charset="-128"/>
              </a:rPr>
              <a:t>Students will mention problems with privacy (health) or fraud (financial questions). They might not mind online as much as telephone research.</a:t>
            </a:r>
          </a:p>
          <a:p>
            <a:pPr>
              <a:defRPr/>
            </a:pPr>
            <a:endParaRPr lang="en-US" dirty="0" smtClean="0">
              <a:ea typeface="ＭＳ Ｐゴシック" charset="-128"/>
            </a:endParaRPr>
          </a:p>
          <a:p>
            <a:pPr>
              <a:defRPr/>
            </a:pPr>
            <a:r>
              <a:rPr lang="en-US" b="1" dirty="0" smtClean="0">
                <a:ea typeface="ＭＳ Ｐゴシック" charset="-128"/>
              </a:rPr>
              <a:t>Public Policy and Ethics in Marketing Research</a:t>
            </a:r>
          </a:p>
          <a:p>
            <a:pPr>
              <a:defRPr/>
            </a:pPr>
            <a:r>
              <a:rPr lang="en-US" dirty="0" smtClean="0">
                <a:ea typeface="ＭＳ Ｐゴシック" charset="-128"/>
              </a:rPr>
              <a:t>Most marketing research benefits both the sponsoring company and its consumers. Through marketing research, companies gain insights into consumers’ needs, resulting in more satisfying products and services and stronger customer relationships. However, the misuse of marketing research can also harm or annoy consumers. Two major public policy and ethics issues in marketing research are intrusions on consumer privacy and the misuse of research findings.</a:t>
            </a:r>
          </a:p>
          <a:p>
            <a:pPr>
              <a:defRPr/>
            </a:pPr>
            <a:r>
              <a:rPr lang="en-US" b="1" i="1" dirty="0" smtClean="0">
                <a:ea typeface="ＭＳ Ｐゴシック" charset="-128"/>
              </a:rPr>
              <a:t>Intrusions on Consumer Privacy</a:t>
            </a:r>
          </a:p>
          <a:p>
            <a:pPr>
              <a:defRPr/>
            </a:pPr>
            <a:r>
              <a:rPr lang="en-US" dirty="0" smtClean="0">
                <a:ea typeface="ＭＳ Ｐゴシック" charset="-128"/>
              </a:rPr>
              <a:t>Many consumers feel positive about marketing research and believe that it serves a useful purpose. Some actually enjoy being interviewed and giving their opinions. However, others strongly resent or even mistrust marketing research. They don’t like being interrupted by researchers. They worry that marketers are building huge databases full of personal information about customers. Or they fear that researchers might use sophisticated techniques to probe our deepest feelings, peek over our shoulders as we shop, or track us as we browse and interact on the Internet and then use this knowledge to manipulate our buying.</a:t>
            </a:r>
          </a:p>
          <a:p>
            <a:pPr>
              <a:defRPr/>
            </a:pPr>
            <a:r>
              <a:rPr lang="en-US" dirty="0" smtClean="0">
                <a:ea typeface="ＭＳ Ｐゴシック" charset="-128"/>
              </a:rPr>
              <a:t>There are no easy answers when it comes to marketing research and privacy. For example, is it a good or bad thing that marketers track and analyze consumers’ online clicks and target ads to individuals based on their browsing and social networking behavior? Similarly, should we applaud or resent companies that monitor consumer discussions on YouTube, Facebook, Twitter, or other public social networks in an effort to be more responsive? </a:t>
            </a:r>
          </a:p>
          <a:p>
            <a:pPr>
              <a:defRPr/>
            </a:pPr>
            <a:endParaRPr lang="en-US" dirty="0" smtClean="0">
              <a:ea typeface="ＭＳ Ｐゴシック" charset="-128"/>
            </a:endParaRPr>
          </a:p>
          <a:p>
            <a:pPr>
              <a:defRPr/>
            </a:pPr>
            <a:r>
              <a:rPr lang="en-US" dirty="0" smtClean="0">
                <a:ea typeface="ＭＳ Ｐゴシック" charset="-128"/>
              </a:rPr>
              <a:t>Increasing consumer privacy concerns have become a major problem for the marketing research industry. Companies face the challenge of unearthing valuable but potentially sensitive consumer data while also maintaining consumer trust. At the same time, consumers wrestle with the trade-offs between personalization and privacy. “The debate over online [privacy] stems from a marketing paradox,” says a privacy expert. “Internet shoppers want to receive personalized, timely offers based on their wants and needs but they resent that companies track their online purchase and browsing histories.” The key question: “Where is the line between questionable and acceptable customer data gathering activities?” Failure to address such privacy issues could result in angry, less-cooperative consumers and increased government intervention.</a:t>
            </a:r>
          </a:p>
          <a:p>
            <a:pPr>
              <a:defRPr/>
            </a:pPr>
            <a:r>
              <a:rPr lang="en-US" dirty="0" smtClean="0">
                <a:ea typeface="ＭＳ Ｐゴシック" charset="-128"/>
              </a:rPr>
              <a:t>The marketing research industry is considering several options for responding to intrusion and privacy issues. One example is the Marketing Research Association’s “Your Opinion Counts” and “Respondent Bill of Rights” initiatives to educate consumers about the benefits of marketing research and distinguish it from telephone selling and database building. The industry also has considered adopting broad standards, perhaps based on the International Chamber of Commerce’s International Code of Marketing and Social Research Practice. This code outlines researchers’ responsibilities to respondents and the general public. For example, it urges that researchers make their names and addresses available to participants and be open about the data they are collecting.</a:t>
            </a:r>
          </a:p>
          <a:p>
            <a:pPr>
              <a:defRPr/>
            </a:pPr>
            <a:r>
              <a:rPr lang="en-US" dirty="0" smtClean="0">
                <a:ea typeface="ＭＳ Ｐゴシック" charset="-128"/>
              </a:rPr>
              <a:t>Most major companies—including Facebook, Microsoft, IBM, Citigroup, American Express, and even the U.S. government—have now appointed a chief privacy officer (CPO), whose job is to safeguard the privacy of consumers who do business with the company. In the end, if researchers provide value in exchange for information, customers will gladly provide it. For example, Amazon.com’s customers do not mind if the firm builds a database of products they buy as a way to provide future product recommendations. This saves time and provides value. The best approach is for researchers to ask only for the information they need, use it responsibly to provide customer value, and avoid sharing information without the customer’s permission.</a:t>
            </a:r>
          </a:p>
          <a:p>
            <a:pPr>
              <a:defRPr/>
            </a:pPr>
            <a:r>
              <a:rPr lang="en-US" b="1" i="1" dirty="0" smtClean="0">
                <a:ea typeface="ＭＳ Ｐゴシック" charset="-128"/>
              </a:rPr>
              <a:t>Misuse of Research Findings</a:t>
            </a:r>
          </a:p>
          <a:p>
            <a:pPr>
              <a:defRPr/>
            </a:pPr>
            <a:r>
              <a:rPr lang="en-US" dirty="0" smtClean="0">
                <a:ea typeface="ＭＳ Ｐゴシック" charset="-128"/>
              </a:rPr>
              <a:t>Research studies can be powerful persuasion tools; companies often use study results as claims in their advertising and promotion. Today, however, many research studies appear to be little more than vehicles for pitching the sponsor’s products. In fact, in some cases, research surveys appear to have been designed just to produce the intended effect. Few advertisers openly rig their research designs or blatantly misrepresent the findings—most abuses tend to be more subtle “stretches.” Consider the following example:</a:t>
            </a:r>
          </a:p>
          <a:p>
            <a:pPr>
              <a:defRPr/>
            </a:pPr>
            <a:r>
              <a:rPr lang="en-US" dirty="0" smtClean="0">
                <a:ea typeface="ＭＳ Ｐゴシック" charset="-128"/>
              </a:rPr>
              <a:t>Based on a scientific study, the Kellogg Company proclaimed in ads and on packaging for Frosted Mini-Wheats that the cereal was “clinically shown to improve kids’ attentiveness by nearly 20%.” When challenged by the Federal Trade Commission, however, the claims turned out to be a substantial stretch of the study results. Fine print at the bottom of the box revealed the following: “Based upon independent clinical research, kids who ate Kellogg’s Frosted Mini-Wheats cereal for breakfast had up to 18 percent better attentiveness three hours after breakfast than kids who ate no breakfast.” That is, as one critic noted, “Frosted Mini-Wheats are (up to) 18 percent better than starving.” Moreover, according to the FTC complaint, the clinical study referred to by Kellogg actually showed that children who ate the cereal for breakfast </a:t>
            </a:r>
            <a:r>
              <a:rPr lang="en-US" i="1" dirty="0" smtClean="0">
                <a:ea typeface="ＭＳ Ｐゴシック" charset="-128"/>
              </a:rPr>
              <a:t>averaged</a:t>
            </a:r>
            <a:r>
              <a:rPr lang="en-US" dirty="0" smtClean="0">
                <a:ea typeface="ＭＳ Ｐゴシック" charset="-128"/>
              </a:rPr>
              <a:t> just under 11 percent better in attentiveness than children who ate no breakfast, and that only about one in nine improved by 20 percent or more. Kellogg settled with the FTC, agreeing to refrain from making unsubstantiated health claims about Frosted Mini-Wheats or other products and from misrepresenting the results of scientific tests.</a:t>
            </a:r>
          </a:p>
          <a:p>
            <a:pPr>
              <a:defRPr/>
            </a:pPr>
            <a:r>
              <a:rPr lang="en-US" dirty="0" smtClean="0">
                <a:ea typeface="ＭＳ Ｐゴシック" charset="-128"/>
              </a:rPr>
              <a:t>Recognizing that surveys can be abused, several associations—including the American Marketing Association, the Marketing Research Association, and the Council of American Survey Research Organizations (CASRO)—have developed codes of research ethics and standards of conduct. For example, the CASRO Code of Standards and Ethics for Survey Research outlines researcher responsibilities to respondents, including confidentiality, privacy, and avoidance of harassment. It also outlines major responsibilities in reporting results to clients and the public.</a:t>
            </a:r>
          </a:p>
          <a:p>
            <a:pPr>
              <a:defRPr/>
            </a:pPr>
            <a:r>
              <a:rPr lang="en-US" dirty="0" smtClean="0">
                <a:ea typeface="ＭＳ Ｐゴシック" charset="-128"/>
              </a:rPr>
              <a:t>In the end, however, unethical or inappropriate actions cannot simply be regulated away. Each company must accept responsibility for policing the conduct and reporting of its own marketing research to protect consumers’ best interests and its own.</a:t>
            </a:r>
            <a:r>
              <a:rPr lang="en-US" cap="all" dirty="0" smtClean="0">
                <a:ea typeface="ＭＳ Ｐゴシック" charset="-128"/>
              </a:rPr>
              <a:t> </a:t>
            </a:r>
            <a:endParaRPr lang="en-US" dirty="0" smtClean="0">
              <a:ea typeface="ＭＳ Ｐゴシック" charset="-128"/>
            </a:endParaRPr>
          </a:p>
          <a:p>
            <a:pPr>
              <a:defRPr/>
            </a:pPr>
            <a:endParaRPr lang="en-US" dirty="0" smtClean="0">
              <a:ea typeface="ＭＳ Ｐゴシック" charset="-128"/>
            </a:endParaRPr>
          </a:p>
          <a:p>
            <a:pPr>
              <a:defRPr/>
            </a:pPr>
            <a:endParaRPr lang="en-US" dirty="0" smtClean="0">
              <a:ea typeface="ＭＳ Ｐゴシック" charset="-128"/>
            </a:endParaRPr>
          </a:p>
        </p:txBody>
      </p:sp>
      <p:sp>
        <p:nvSpPr>
          <p:cNvPr id="86019" name="Slide Number Placeholder 3"/>
          <p:cNvSpPr>
            <a:spLocks noGrp="1"/>
          </p:cNvSpPr>
          <p:nvPr>
            <p:ph type="sldNum" sz="quarter" idx="5"/>
          </p:nvPr>
        </p:nvSpPr>
        <p:spPr bwMode="auto">
          <a:noFill/>
          <a:ln>
            <a:miter lim="800000"/>
            <a:headEnd/>
            <a:tailEnd/>
          </a:ln>
        </p:spPr>
        <p:txBody>
          <a:bodyPr/>
          <a:lstStyle/>
          <a:p>
            <a:fld id="{425110E2-C381-4378-838C-F6F25CE4B14D}" type="slidenum">
              <a:rPr lang="en-US" smtClean="0">
                <a:latin typeface="Calibri" pitchFamily="34" charset="0"/>
                <a:ea typeface="ヒラギノ角ゴ Pro W3"/>
                <a:cs typeface="ヒラギノ角ゴ Pro W3"/>
              </a:rPr>
              <a:pPr/>
              <a:t>37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dirty="0" smtClean="0"/>
              <a:t>The real value of marketing research and marketing information lies in how it is used</a:t>
            </a:r>
            <a:r>
              <a:rPr lang="en-US" dirty="0" smtClean="0"/>
              <a:t>—in </a:t>
            </a:r>
            <a:r>
              <a:rPr lang="en-US" dirty="0" smtClean="0"/>
              <a:t>the </a:t>
            </a:r>
            <a:r>
              <a:rPr lang="en-US" b="1" dirty="0" smtClean="0"/>
              <a:t>customer insights that </a:t>
            </a:r>
            <a:r>
              <a:rPr lang="en-US" b="1" dirty="0" smtClean="0"/>
              <a:t>it</a:t>
            </a:r>
            <a:r>
              <a:rPr lang="en-US" b="1" baseline="0" dirty="0" smtClean="0"/>
              <a:t> </a:t>
            </a:r>
            <a:r>
              <a:rPr lang="en-US" b="1" dirty="0" smtClean="0"/>
              <a:t>provides</a:t>
            </a:r>
            <a:r>
              <a:rPr lang="en-US" b="1" dirty="0" smtClean="0"/>
              <a:t>.</a:t>
            </a:r>
          </a:p>
          <a:p>
            <a:r>
              <a:rPr lang="en-US" b="1" dirty="0" smtClean="0"/>
              <a:t>Customer insights </a:t>
            </a:r>
            <a:r>
              <a:rPr lang="en-US" dirty="0" smtClean="0"/>
              <a:t>Fresh understandings of customers and the marketplace derived from marketing information that become the basis for creating customer value and relationships.</a:t>
            </a:r>
          </a:p>
          <a:p>
            <a:r>
              <a:rPr lang="en-US" dirty="0" smtClean="0"/>
              <a:t>They are creating </a:t>
            </a:r>
            <a:r>
              <a:rPr lang="en-US" i="1" dirty="0" smtClean="0"/>
              <a:t>customer insights teams</a:t>
            </a:r>
            <a:r>
              <a:rPr lang="en-US" dirty="0" smtClean="0"/>
              <a:t>, headed by a vice president of customer insights and composed of representatives from all of the firm’s functional areas. For example, Coca-Cola’s marketing research group is headed by a vice president of marketing strategy and insights. And at Unilever, marketing research is done by the Consumer and Market Insight division, which helps brand teams harness information and turn it into customer insights.</a:t>
            </a:r>
          </a:p>
          <a:p>
            <a:r>
              <a:rPr lang="en-US" dirty="0" smtClean="0"/>
              <a:t>Customer insights groups collect customer and market information from a wide variety of sources, ranging from traditional marketing research studies to mingling with and observing consumers to monitoring consumer online conversations about the company and its products. Then they </a:t>
            </a:r>
            <a:r>
              <a:rPr lang="en-US" i="1" dirty="0" smtClean="0"/>
              <a:t>use</a:t>
            </a:r>
            <a:r>
              <a:rPr lang="en-US" dirty="0" smtClean="0"/>
              <a:t> this information to develop important customer insights from which the company can create more value for its customers.</a:t>
            </a:r>
          </a:p>
        </p:txBody>
      </p:sp>
      <p:sp>
        <p:nvSpPr>
          <p:cNvPr id="18435" name="Slide Number Placeholder 3"/>
          <p:cNvSpPr>
            <a:spLocks noGrp="1"/>
          </p:cNvSpPr>
          <p:nvPr>
            <p:ph type="sldNum" sz="quarter" idx="5"/>
          </p:nvPr>
        </p:nvSpPr>
        <p:spPr bwMode="auto">
          <a:noFill/>
          <a:ln>
            <a:miter lim="800000"/>
            <a:headEnd/>
            <a:tailEnd/>
          </a:ln>
        </p:spPr>
        <p:txBody>
          <a:bodyPr/>
          <a:lstStyle/>
          <a:p>
            <a:fld id="{C1314A6A-8696-41C5-ACB7-CA7DA815BE88}"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r>
              <a:rPr lang="en-US" smtClean="0"/>
              <a:t>Companies must design effective marketing information systems that give managers the right information, in the right form, at the right time and help them to use this information to create customer value and stronger customer relationships. A </a:t>
            </a:r>
            <a:r>
              <a:rPr lang="en-US" b="1" smtClean="0"/>
              <a:t>marketing information system (MIS)</a:t>
            </a:r>
            <a:r>
              <a:rPr lang="en-US" smtClean="0"/>
              <a:t> consists of people and procedures dedicated to assessing information needs, developing the needed information, and helping decision makers use the information to generate and validate actionable customer and market insights.</a:t>
            </a:r>
          </a:p>
          <a:p>
            <a:endParaRPr lang="en-US" smtClean="0"/>
          </a:p>
        </p:txBody>
      </p:sp>
      <p:sp>
        <p:nvSpPr>
          <p:cNvPr id="20483" name="Slide Number Placeholder 3"/>
          <p:cNvSpPr>
            <a:spLocks noGrp="1"/>
          </p:cNvSpPr>
          <p:nvPr>
            <p:ph type="sldNum" sz="quarter" idx="5"/>
          </p:nvPr>
        </p:nvSpPr>
        <p:spPr bwMode="auto">
          <a:noFill/>
          <a:ln>
            <a:miter lim="800000"/>
            <a:headEnd/>
            <a:tailEnd/>
          </a:ln>
        </p:spPr>
        <p:txBody>
          <a:bodyPr/>
          <a:lstStyle/>
          <a:p>
            <a:fld id="{B22214EF-7080-4F1B-BB01-FBB0DB940950}"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mtClean="0"/>
              <a:t>Figure 4.1 shows that MIS </a:t>
            </a:r>
            <a:r>
              <a:rPr lang="en-US" dirty="0" smtClean="0"/>
              <a:t>begins and ends with information users—marketing managers, internal and external partners, and others who need marketing information. First, it interacts with these information users to </a:t>
            </a:r>
            <a:r>
              <a:rPr lang="en-US" i="1" dirty="0" smtClean="0"/>
              <a:t>assess information needs</a:t>
            </a:r>
            <a:r>
              <a:rPr lang="en-US" dirty="0" smtClean="0"/>
              <a:t>. Next, it interacts with the marketing environment to </a:t>
            </a:r>
            <a:r>
              <a:rPr lang="en-US" i="1" dirty="0" smtClean="0"/>
              <a:t>develop needed information</a:t>
            </a:r>
            <a:r>
              <a:rPr lang="en-US" dirty="0" smtClean="0"/>
              <a:t> through internal company databases, marketing intelligence activities, and marketing research. Finally, the MIS helps users to </a:t>
            </a:r>
            <a:r>
              <a:rPr lang="en-US" i="1" dirty="0" smtClean="0"/>
              <a:t>analyze and use</a:t>
            </a:r>
            <a:r>
              <a:rPr lang="en-US" dirty="0" smtClean="0"/>
              <a:t> the information to develop customer insights, make marketing decisions, and manage customer relationships.</a:t>
            </a:r>
          </a:p>
        </p:txBody>
      </p:sp>
      <p:sp>
        <p:nvSpPr>
          <p:cNvPr id="22531" name="Slide Number Placeholder 3"/>
          <p:cNvSpPr>
            <a:spLocks noGrp="1"/>
          </p:cNvSpPr>
          <p:nvPr>
            <p:ph type="sldNum" sz="quarter" idx="5"/>
          </p:nvPr>
        </p:nvSpPr>
        <p:spPr bwMode="auto">
          <a:noFill/>
          <a:ln>
            <a:miter lim="800000"/>
            <a:headEnd/>
            <a:tailEnd/>
          </a:ln>
        </p:spPr>
        <p:txBody>
          <a:bodyPr/>
          <a:lstStyle/>
          <a:p>
            <a:fld id="{44E86028-5CCC-4E64-A756-1892D204028D}"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smtClean="0"/>
              <a:t>The marketing information system primarily serves the company’s marketing and other managers. However, it may also provide information to external partners, such as suppliers, resellers, or marketing services agencies. For example, Wal-Mart's Retail Link system gives key suppliers access to information on everything from customers’ buying patterns and store inventory levels to how many items they’ve sold in which stores in the past 24 hours.</a:t>
            </a:r>
          </a:p>
        </p:txBody>
      </p:sp>
      <p:sp>
        <p:nvSpPr>
          <p:cNvPr id="24579" name="Slide Number Placeholder 3"/>
          <p:cNvSpPr>
            <a:spLocks noGrp="1"/>
          </p:cNvSpPr>
          <p:nvPr>
            <p:ph type="sldNum" sz="quarter" idx="5"/>
          </p:nvPr>
        </p:nvSpPr>
        <p:spPr bwMode="auto">
          <a:noFill/>
          <a:ln>
            <a:miter lim="800000"/>
            <a:headEnd/>
            <a:tailEnd/>
          </a:ln>
        </p:spPr>
        <p:txBody>
          <a:bodyPr/>
          <a:lstStyle/>
          <a:p>
            <a:fld id="{D1697F97-0B18-4ED9-9F6D-7F8CE51F539C}"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dirty="0" smtClean="0"/>
              <a:t>A good MIS balances the information users would </a:t>
            </a:r>
            <a:r>
              <a:rPr lang="en-US" i="1" dirty="0" smtClean="0"/>
              <a:t>like</a:t>
            </a:r>
            <a:r>
              <a:rPr lang="en-US" dirty="0" smtClean="0"/>
              <a:t> to have against what they really </a:t>
            </a:r>
            <a:r>
              <a:rPr lang="en-US" i="1" dirty="0" smtClean="0"/>
              <a:t>need</a:t>
            </a:r>
            <a:r>
              <a:rPr lang="en-US" dirty="0" smtClean="0"/>
              <a:t> and what is </a:t>
            </a:r>
            <a:r>
              <a:rPr lang="en-US" i="1" dirty="0" smtClean="0"/>
              <a:t>feasible</a:t>
            </a:r>
            <a:r>
              <a:rPr lang="en-US" dirty="0" smtClean="0"/>
              <a:t> to offer. Some managers will ask for whatever information they can get without thinking carefully about what they really need. Too much information can be as harmful as too little. Other managers may omit things they ought to know, or they may not know to ask for some types of information they should have. For example, managers might need to know about surges in favorable or unfavorable consumer discussions about their brands on blogs or online social networks. Because they do not know about these discussions, they do not think to ask about them. The MIS must monitor the marketing environment to provide decision makers with information they should have to better understand customers and make key marketing decisions.</a:t>
            </a:r>
          </a:p>
          <a:p>
            <a:r>
              <a:rPr lang="en-US" dirty="0" smtClean="0"/>
              <a:t>Finally, the costs of obtaining, analyzing, storing, and delivering information can quickly mount. The company must decide whether the value of insights gained from additional information is worth the costs of providing it, and both value and cost are often hard to assess.</a:t>
            </a:r>
          </a:p>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a:lstStyle/>
          <a:p>
            <a:fld id="{9D796C5E-93A4-44BD-BC37-36C47F44CFD5}"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dirty="0" smtClean="0"/>
              <a:t>The problem isn’t </a:t>
            </a:r>
            <a:r>
              <a:rPr lang="en-US" i="1" dirty="0" smtClean="0"/>
              <a:t>finding</a:t>
            </a:r>
            <a:r>
              <a:rPr lang="en-US" i="1" baseline="0" dirty="0" smtClean="0"/>
              <a:t> </a:t>
            </a:r>
            <a:r>
              <a:rPr lang="en-US" dirty="0" smtClean="0"/>
              <a:t>information</a:t>
            </a:r>
            <a:r>
              <a:rPr lang="en-US" dirty="0" smtClean="0"/>
              <a:t>; the world </a:t>
            </a:r>
            <a:r>
              <a:rPr lang="en-US" dirty="0" smtClean="0"/>
              <a:t>is</a:t>
            </a:r>
            <a:r>
              <a:rPr lang="en-US" baseline="0" dirty="0" smtClean="0"/>
              <a:t> </a:t>
            </a:r>
            <a:r>
              <a:rPr lang="en-US" dirty="0" smtClean="0"/>
              <a:t>bursting </a:t>
            </a:r>
            <a:r>
              <a:rPr lang="en-US" dirty="0" smtClean="0"/>
              <a:t>with information from a </a:t>
            </a:r>
            <a:r>
              <a:rPr lang="en-US" dirty="0" smtClean="0"/>
              <a:t>glut</a:t>
            </a:r>
            <a:r>
              <a:rPr lang="en-US" baseline="0" dirty="0" smtClean="0"/>
              <a:t> </a:t>
            </a:r>
            <a:r>
              <a:rPr lang="en-US" dirty="0" smtClean="0"/>
              <a:t>of </a:t>
            </a:r>
            <a:r>
              <a:rPr lang="en-US" dirty="0" smtClean="0"/>
              <a:t>sources. The real challenge is to </a:t>
            </a:r>
            <a:r>
              <a:rPr lang="en-US" dirty="0" smtClean="0"/>
              <a:t>find</a:t>
            </a:r>
            <a:r>
              <a:rPr lang="en-US" baseline="0" dirty="0" smtClean="0"/>
              <a:t> </a:t>
            </a:r>
            <a:r>
              <a:rPr lang="en-US" dirty="0" smtClean="0"/>
              <a:t>the </a:t>
            </a:r>
            <a:r>
              <a:rPr lang="en-US" i="1" dirty="0" smtClean="0"/>
              <a:t>right information—from inside </a:t>
            </a:r>
            <a:r>
              <a:rPr lang="en-US" i="1" dirty="0" smtClean="0"/>
              <a:t>and</a:t>
            </a:r>
            <a:r>
              <a:rPr lang="en-US" i="1" baseline="0" dirty="0" smtClean="0"/>
              <a:t> </a:t>
            </a:r>
            <a:r>
              <a:rPr lang="en-US" dirty="0" smtClean="0"/>
              <a:t>outside </a:t>
            </a:r>
            <a:r>
              <a:rPr lang="en-US" dirty="0" smtClean="0"/>
              <a:t>sources—and turn it </a:t>
            </a:r>
            <a:r>
              <a:rPr lang="en-US" dirty="0" smtClean="0"/>
              <a:t>into</a:t>
            </a:r>
            <a:r>
              <a:rPr lang="en-US" baseline="0" dirty="0" smtClean="0"/>
              <a:t> </a:t>
            </a:r>
            <a:r>
              <a:rPr lang="en-US" dirty="0" smtClean="0"/>
              <a:t>customer </a:t>
            </a:r>
            <a:r>
              <a:rPr lang="en-US" dirty="0" smtClean="0"/>
              <a:t>insights.</a:t>
            </a:r>
          </a:p>
        </p:txBody>
      </p:sp>
      <p:sp>
        <p:nvSpPr>
          <p:cNvPr id="28675" name="Slide Number Placeholder 3"/>
          <p:cNvSpPr>
            <a:spLocks noGrp="1"/>
          </p:cNvSpPr>
          <p:nvPr>
            <p:ph type="sldNum" sz="quarter" idx="5"/>
          </p:nvPr>
        </p:nvSpPr>
        <p:spPr bwMode="auto">
          <a:noFill/>
          <a:ln>
            <a:miter lim="800000"/>
            <a:headEnd/>
            <a:tailEnd/>
          </a:ln>
        </p:spPr>
        <p:txBody>
          <a:bodyPr/>
          <a:lstStyle/>
          <a:p>
            <a:fld id="{0C528A1D-DD0D-4B3C-942C-FBA1B3A2FAF9}"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4- slide </a:t>
            </a:r>
            <a:fld id="{758C8B5F-C0AE-4646-825C-D7A61956A78C}"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4- slide </a:t>
            </a:r>
            <a:fld id="{E8D4769B-FB90-41A9-8249-151D7A052022}"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04800" y="2797175"/>
            <a:ext cx="8458200" cy="1470025"/>
          </a:xfrm>
        </p:spPr>
        <p:txBody>
          <a:bodyPr/>
          <a:lstStyle/>
          <a:p>
            <a:pPr eaLnBrk="1" hangingPunct="1"/>
            <a:r>
              <a:rPr lang="en-US" dirty="0" smtClean="0"/>
              <a:t/>
            </a:r>
            <a:br>
              <a:rPr lang="en-US" dirty="0" smtClean="0"/>
            </a:br>
            <a:r>
              <a:rPr lang="en-US" dirty="0" smtClean="0"/>
              <a:t>Chapter Four</a:t>
            </a:r>
          </a:p>
        </p:txBody>
      </p:sp>
      <p:sp>
        <p:nvSpPr>
          <p:cNvPr id="11266" name="Subtitle 2"/>
          <p:cNvSpPr>
            <a:spLocks noGrp="1"/>
          </p:cNvSpPr>
          <p:nvPr>
            <p:ph type="subTitle" idx="1"/>
          </p:nvPr>
        </p:nvSpPr>
        <p:spPr>
          <a:xfrm>
            <a:off x="1371600" y="4572000"/>
            <a:ext cx="6400800" cy="1752600"/>
          </a:xfrm>
        </p:spPr>
        <p:txBody>
          <a:bodyPr/>
          <a:lstStyle/>
          <a:p>
            <a:pPr eaLnBrk="1" hangingPunct="1"/>
            <a:r>
              <a:rPr lang="en-US" dirty="0" smtClean="0"/>
              <a:t>Managing Marketing Information to Gain Customer Insights</a:t>
            </a:r>
          </a:p>
        </p:txBody>
      </p:sp>
      <p:sp>
        <p:nvSpPr>
          <p:cNvPr id="1126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600" smtClean="0"/>
              <a:t>Developing Marketing Information</a:t>
            </a:r>
          </a:p>
        </p:txBody>
      </p:sp>
      <p:sp>
        <p:nvSpPr>
          <p:cNvPr id="29698" name="Content Placeholder 5"/>
          <p:cNvSpPr>
            <a:spLocks noGrp="1"/>
          </p:cNvSpPr>
          <p:nvPr>
            <p:ph idx="1"/>
          </p:nvPr>
        </p:nvSpPr>
        <p:spPr>
          <a:xfrm>
            <a:off x="685800" y="2209800"/>
            <a:ext cx="7620000" cy="4114800"/>
          </a:xfrm>
        </p:spPr>
        <p:txBody>
          <a:bodyPr/>
          <a:lstStyle/>
          <a:p>
            <a:pPr>
              <a:buFontTx/>
              <a:buNone/>
            </a:pPr>
            <a:r>
              <a:rPr lang="en-US" b="1" dirty="0" smtClean="0"/>
              <a:t>Internal databases </a:t>
            </a:r>
            <a:r>
              <a:rPr lang="en-US" dirty="0" smtClean="0"/>
              <a:t>are electronic collections of consumer and market information obtained from data sources within the company network</a:t>
            </a:r>
          </a:p>
          <a:p>
            <a:endParaRPr lang="en-US" dirty="0" smtClean="0"/>
          </a:p>
        </p:txBody>
      </p:sp>
      <p:sp>
        <p:nvSpPr>
          <p:cNvPr id="29699" name="Rectangle 3"/>
          <p:cNvSpPr>
            <a:spLocks noGrp="1" noChangeArrowheads="1"/>
          </p:cNvSpPr>
          <p:nvPr>
            <p:ph type="body" sz="quarter" idx="13"/>
          </p:nvPr>
        </p:nvSpPr>
        <p:spPr/>
        <p:txBody>
          <a:bodyPr/>
          <a:lstStyle/>
          <a:p>
            <a:pPr>
              <a:spcBef>
                <a:spcPct val="0"/>
              </a:spcBef>
            </a:pPr>
            <a:r>
              <a:rPr lang="en-US" dirty="0" smtClean="0"/>
              <a:t>Internal Data</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2970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026"/>
          <p:cNvSpPr>
            <a:spLocks noGrp="1" noChangeArrowheads="1"/>
          </p:cNvSpPr>
          <p:nvPr>
            <p:ph type="title"/>
          </p:nvPr>
        </p:nvSpPr>
        <p:spPr/>
        <p:txBody>
          <a:bodyPr/>
          <a:lstStyle/>
          <a:p>
            <a:r>
              <a:rPr lang="en-US" sz="3600" smtClean="0"/>
              <a:t>Developing Marketing Information</a:t>
            </a:r>
          </a:p>
        </p:txBody>
      </p:sp>
      <p:sp>
        <p:nvSpPr>
          <p:cNvPr id="31746" name="Content Placeholder 3"/>
          <p:cNvSpPr>
            <a:spLocks noGrp="1"/>
          </p:cNvSpPr>
          <p:nvPr>
            <p:ph idx="1"/>
          </p:nvPr>
        </p:nvSpPr>
        <p:spPr>
          <a:xfrm>
            <a:off x="228600" y="2286000"/>
            <a:ext cx="8458200" cy="2514600"/>
          </a:xfrm>
        </p:spPr>
        <p:txBody>
          <a:bodyPr/>
          <a:lstStyle/>
          <a:p>
            <a:pPr>
              <a:buFontTx/>
              <a:buNone/>
            </a:pPr>
            <a:r>
              <a:rPr lang="en-US" sz="2800" dirty="0" smtClean="0"/>
              <a:t>		</a:t>
            </a:r>
            <a:r>
              <a:rPr lang="en-US" dirty="0" smtClean="0"/>
              <a:t>Is t</a:t>
            </a:r>
            <a:r>
              <a:rPr lang="en-US" dirty="0" smtClean="0"/>
              <a:t>he </a:t>
            </a:r>
            <a:r>
              <a:rPr lang="en-US" dirty="0" smtClean="0"/>
              <a:t>systematic collection and analysis </a:t>
            </a:r>
          </a:p>
          <a:p>
            <a:pPr>
              <a:buFontTx/>
              <a:buNone/>
            </a:pPr>
            <a:r>
              <a:rPr lang="en-US" dirty="0" smtClean="0"/>
              <a:t>		   of </a:t>
            </a:r>
            <a:r>
              <a:rPr lang="en-US" dirty="0" smtClean="0"/>
              <a:t>publicly available information</a:t>
            </a:r>
          </a:p>
          <a:p>
            <a:pPr>
              <a:buFontTx/>
              <a:buNone/>
            </a:pPr>
            <a:r>
              <a:rPr lang="en-US" dirty="0" smtClean="0"/>
              <a:t> </a:t>
            </a:r>
            <a:r>
              <a:rPr lang="en-US" dirty="0" smtClean="0"/>
              <a:t>		   about </a:t>
            </a:r>
            <a:r>
              <a:rPr lang="en-US" dirty="0" smtClean="0"/>
              <a:t>consumers, competitors </a:t>
            </a:r>
          </a:p>
          <a:p>
            <a:pPr>
              <a:buFontTx/>
              <a:buNone/>
            </a:pPr>
            <a:r>
              <a:rPr lang="en-US" dirty="0" smtClean="0"/>
              <a:t>		   and </a:t>
            </a:r>
            <a:r>
              <a:rPr lang="en-US" dirty="0" smtClean="0"/>
              <a:t>developments in the marketplace</a:t>
            </a:r>
          </a:p>
        </p:txBody>
      </p:sp>
      <p:sp>
        <p:nvSpPr>
          <p:cNvPr id="31747" name="Rectangle 1027"/>
          <p:cNvSpPr>
            <a:spLocks noGrp="1" noChangeArrowheads="1"/>
          </p:cNvSpPr>
          <p:nvPr>
            <p:ph type="body" sz="quarter" idx="13"/>
          </p:nvPr>
        </p:nvSpPr>
        <p:spPr/>
        <p:txBody>
          <a:bodyPr/>
          <a:lstStyle/>
          <a:p>
            <a:pPr>
              <a:spcBef>
                <a:spcPct val="0"/>
              </a:spcBef>
            </a:pPr>
            <a:r>
              <a:rPr lang="en-US" dirty="0" smtClean="0"/>
              <a:t>Competitive Marketing Intelligence</a:t>
            </a:r>
          </a:p>
          <a:p>
            <a:pPr>
              <a:spcBef>
                <a:spcPct val="0"/>
              </a:spcBef>
            </a:pPr>
            <a:endParaRPr lang="en-US" dirty="0" smtClean="0"/>
          </a:p>
          <a:p>
            <a:pPr>
              <a:spcBef>
                <a:spcPct val="0"/>
              </a:spcBef>
            </a:pPr>
            <a:endParaRPr lang="en-US" dirty="0" smtClean="0"/>
          </a:p>
        </p:txBody>
      </p:sp>
      <p:sp>
        <p:nvSpPr>
          <p:cNvPr id="3174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600" smtClean="0"/>
              <a:t>Developing Marketing Information</a:t>
            </a:r>
          </a:p>
        </p:txBody>
      </p:sp>
      <p:sp>
        <p:nvSpPr>
          <p:cNvPr id="18436" name="Content Placeholder 4"/>
          <p:cNvSpPr>
            <a:spLocks noGrp="1"/>
          </p:cNvSpPr>
          <p:nvPr>
            <p:ph idx="1"/>
          </p:nvPr>
        </p:nvSpPr>
        <p:spPr>
          <a:xfrm>
            <a:off x="762000" y="2286000"/>
            <a:ext cx="7620000" cy="3916363"/>
          </a:xfrm>
        </p:spPr>
        <p:txBody>
          <a:bodyPr/>
          <a:lstStyle/>
          <a:p>
            <a:pPr marL="0" indent="0">
              <a:buNone/>
              <a:defRPr/>
            </a:pPr>
            <a:r>
              <a:rPr lang="en-US" b="1" dirty="0" smtClean="0">
                <a:latin typeface="Calibri" charset="0"/>
                <a:cs typeface="Calibri" charset="0"/>
              </a:rPr>
              <a:t>Marketing </a:t>
            </a:r>
            <a:r>
              <a:rPr lang="en-US" b="1" dirty="0" smtClean="0">
                <a:latin typeface="Calibri" charset="0"/>
                <a:cs typeface="Calibri" charset="0"/>
              </a:rPr>
              <a:t>research </a:t>
            </a:r>
            <a:r>
              <a:rPr lang="en-US" dirty="0" smtClean="0">
                <a:latin typeface="Calibri" charset="0"/>
                <a:cs typeface="Calibri" charset="0"/>
              </a:rPr>
              <a:t>is </a:t>
            </a:r>
            <a:r>
              <a:rPr lang="en-US" dirty="0" smtClean="0">
                <a:latin typeface="Calibri" charset="0"/>
                <a:cs typeface="Calibri" charset="0"/>
              </a:rPr>
              <a:t>the systematic design</a:t>
            </a:r>
            <a:r>
              <a:rPr lang="en-US" dirty="0" smtClean="0">
                <a:latin typeface="Calibri" charset="0"/>
                <a:cs typeface="Calibri" charset="0"/>
              </a:rPr>
              <a:t>,</a:t>
            </a:r>
          </a:p>
          <a:p>
            <a:pPr marL="0" indent="0">
              <a:buNone/>
              <a:defRPr/>
            </a:pPr>
            <a:r>
              <a:rPr lang="en-US" dirty="0" smtClean="0">
                <a:latin typeface="Calibri" charset="0"/>
                <a:cs typeface="Calibri" charset="0"/>
              </a:rPr>
              <a:t>   collection</a:t>
            </a:r>
            <a:r>
              <a:rPr lang="en-US" dirty="0" smtClean="0">
                <a:latin typeface="Calibri" charset="0"/>
                <a:cs typeface="Calibri" charset="0"/>
              </a:rPr>
              <a:t>, analysis, and reporting of </a:t>
            </a:r>
            <a:r>
              <a:rPr lang="en-US" dirty="0" smtClean="0">
                <a:latin typeface="Calibri" charset="0"/>
                <a:cs typeface="Calibri" charset="0"/>
              </a:rPr>
              <a:t>data</a:t>
            </a:r>
          </a:p>
          <a:p>
            <a:pPr marL="0" indent="0">
              <a:buNone/>
              <a:defRPr/>
            </a:pPr>
            <a:r>
              <a:rPr lang="en-US" dirty="0">
                <a:latin typeface="Calibri" charset="0"/>
                <a:cs typeface="Calibri" charset="0"/>
              </a:rPr>
              <a:t> </a:t>
            </a:r>
            <a:r>
              <a:rPr lang="en-US" dirty="0" smtClean="0">
                <a:latin typeface="Calibri" charset="0"/>
                <a:cs typeface="Calibri" charset="0"/>
              </a:rPr>
              <a:t> </a:t>
            </a:r>
            <a:r>
              <a:rPr lang="en-US" dirty="0" smtClean="0">
                <a:latin typeface="Calibri" charset="0"/>
                <a:cs typeface="Calibri" charset="0"/>
              </a:rPr>
              <a:t> </a:t>
            </a:r>
            <a:r>
              <a:rPr lang="en-US" dirty="0" smtClean="0">
                <a:latin typeface="Calibri" charset="0"/>
                <a:cs typeface="Calibri" charset="0"/>
              </a:rPr>
              <a:t>relevant to a specific marketing </a:t>
            </a:r>
            <a:r>
              <a:rPr lang="en-US" dirty="0" smtClean="0">
                <a:latin typeface="Calibri" charset="0"/>
                <a:cs typeface="Calibri" charset="0"/>
              </a:rPr>
              <a:t>situation</a:t>
            </a:r>
          </a:p>
          <a:p>
            <a:pPr marL="0" indent="0">
              <a:buNone/>
              <a:defRPr/>
            </a:pPr>
            <a:r>
              <a:rPr lang="en-US" dirty="0">
                <a:latin typeface="Calibri" charset="0"/>
                <a:cs typeface="Calibri" charset="0"/>
              </a:rPr>
              <a:t> </a:t>
            </a:r>
            <a:r>
              <a:rPr lang="en-US" dirty="0" smtClean="0">
                <a:latin typeface="Calibri" charset="0"/>
                <a:cs typeface="Calibri" charset="0"/>
              </a:rPr>
              <a:t> </a:t>
            </a:r>
            <a:r>
              <a:rPr lang="en-US" dirty="0" smtClean="0">
                <a:latin typeface="Calibri" charset="0"/>
                <a:cs typeface="Calibri" charset="0"/>
              </a:rPr>
              <a:t> </a:t>
            </a:r>
            <a:r>
              <a:rPr lang="en-US" dirty="0" smtClean="0">
                <a:latin typeface="Calibri" charset="0"/>
                <a:cs typeface="Calibri" charset="0"/>
              </a:rPr>
              <a:t>facing an organization</a:t>
            </a:r>
          </a:p>
          <a:p>
            <a:pPr>
              <a:defRPr/>
            </a:pPr>
            <a:endParaRPr lang="en-US" dirty="0" smtClean="0">
              <a:latin typeface="Calibri" charset="0"/>
              <a:cs typeface="Calibri" charset="0"/>
            </a:endParaRPr>
          </a:p>
        </p:txBody>
      </p:sp>
      <p:sp>
        <p:nvSpPr>
          <p:cNvPr id="33795" name="Rectangle 3"/>
          <p:cNvSpPr>
            <a:spLocks noGrp="1" noChangeArrowheads="1"/>
          </p:cNvSpPr>
          <p:nvPr>
            <p:ph type="body" sz="quarter" idx="13"/>
          </p:nvPr>
        </p:nvSpPr>
        <p:spPr/>
        <p:txBody>
          <a:bodyPr/>
          <a:lstStyle/>
          <a:p>
            <a:pPr>
              <a:spcBef>
                <a:spcPct val="0"/>
              </a:spcBef>
            </a:pPr>
            <a:r>
              <a:rPr lang="en-US" dirty="0" smtClean="0"/>
              <a:t>Marketing Research</a:t>
            </a:r>
          </a:p>
          <a:p>
            <a:pPr>
              <a:spcBef>
                <a:spcPct val="0"/>
              </a:spcBef>
            </a:pPr>
            <a:endParaRPr lang="en-US" dirty="0" smtClean="0"/>
          </a:p>
          <a:p>
            <a:pPr>
              <a:spcBef>
                <a:spcPct val="0"/>
              </a:spcBef>
            </a:pPr>
            <a:endParaRPr lang="en-US" dirty="0" smtClean="0"/>
          </a:p>
        </p:txBody>
      </p:sp>
      <p:sp>
        <p:nvSpPr>
          <p:cNvPr id="3379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b="1" smtClean="0"/>
              <a:t>Developing Marketing Information</a:t>
            </a:r>
          </a:p>
        </p:txBody>
      </p:sp>
      <p:sp>
        <p:nvSpPr>
          <p:cNvPr id="35842" name="Text Placeholder 5"/>
          <p:cNvSpPr>
            <a:spLocks noGrp="1"/>
          </p:cNvSpPr>
          <p:nvPr>
            <p:ph type="body" sz="quarter" idx="13"/>
          </p:nvPr>
        </p:nvSpPr>
        <p:spPr/>
        <p:txBody>
          <a:bodyPr/>
          <a:lstStyle/>
          <a:p>
            <a:r>
              <a:rPr lang="en-US" smtClean="0"/>
              <a:t>Steps in the Marketing Research Process</a:t>
            </a:r>
          </a:p>
          <a:p>
            <a:endParaRPr lang="en-US" smtClean="0"/>
          </a:p>
        </p:txBody>
      </p:sp>
      <p:sp>
        <p:nvSpPr>
          <p:cNvPr id="35843" name="Text Box 9"/>
          <p:cNvSpPr txBox="1">
            <a:spLocks noChangeArrowheads="1"/>
          </p:cNvSpPr>
          <p:nvPr/>
        </p:nvSpPr>
        <p:spPr bwMode="auto">
          <a:xfrm>
            <a:off x="2955925" y="2165350"/>
            <a:ext cx="184150" cy="366713"/>
          </a:xfrm>
          <a:prstGeom prst="rect">
            <a:avLst/>
          </a:prstGeom>
          <a:noFill/>
          <a:ln w="9525">
            <a:noFill/>
            <a:miter lim="800000"/>
            <a:headEnd/>
            <a:tailEnd/>
          </a:ln>
        </p:spPr>
        <p:txBody>
          <a:bodyPr wrap="none">
            <a:spAutoFit/>
          </a:bodyPr>
          <a:lstStyle/>
          <a:p>
            <a:endParaRPr lang="en-US">
              <a:cs typeface="ヒラギノ角ゴ Pro W3"/>
            </a:endParaRPr>
          </a:p>
        </p:txBody>
      </p:sp>
      <p:pic>
        <p:nvPicPr>
          <p:cNvPr id="35844" name="Picture 5" descr="fig04_02wo.jpg"/>
          <p:cNvPicPr>
            <a:picLocks noChangeAspect="1"/>
          </p:cNvPicPr>
          <p:nvPr/>
        </p:nvPicPr>
        <p:blipFill>
          <a:blip r:embed="rId3"/>
          <a:srcRect/>
          <a:stretch>
            <a:fillRect/>
          </a:stretch>
        </p:blipFill>
        <p:spPr bwMode="auto">
          <a:xfrm>
            <a:off x="228600" y="3124200"/>
            <a:ext cx="8610600" cy="1254125"/>
          </a:xfrm>
          <a:prstGeom prst="rect">
            <a:avLst/>
          </a:prstGeom>
          <a:noFill/>
          <a:ln w="9525">
            <a:noFill/>
            <a:miter lim="800000"/>
            <a:headEnd/>
            <a:tailEnd/>
          </a:ln>
        </p:spPr>
      </p:pic>
      <p:sp>
        <p:nvSpPr>
          <p:cNvPr id="3584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b="1" smtClean="0"/>
              <a:t>Developing Marketing Information</a:t>
            </a:r>
          </a:p>
        </p:txBody>
      </p:sp>
      <p:sp>
        <p:nvSpPr>
          <p:cNvPr id="37890" name="Rectangle 3"/>
          <p:cNvSpPr>
            <a:spLocks noGrp="1" noChangeArrowheads="1"/>
          </p:cNvSpPr>
          <p:nvPr>
            <p:ph type="body" sz="quarter" idx="13"/>
          </p:nvPr>
        </p:nvSpPr>
        <p:spPr>
          <a:xfrm>
            <a:off x="0" y="1600200"/>
            <a:ext cx="9144000" cy="685800"/>
          </a:xfrm>
        </p:spPr>
        <p:txBody>
          <a:bodyPr/>
          <a:lstStyle/>
          <a:p>
            <a:pPr>
              <a:spcBef>
                <a:spcPct val="0"/>
              </a:spcBef>
            </a:pPr>
            <a:r>
              <a:rPr lang="en-US" dirty="0" smtClean="0"/>
              <a:t>Marketing Research</a:t>
            </a:r>
          </a:p>
          <a:p>
            <a:pPr>
              <a:spcBef>
                <a:spcPct val="0"/>
              </a:spcBef>
            </a:pPr>
            <a:r>
              <a:rPr lang="en-US" dirty="0" smtClean="0"/>
              <a:t>Defining the Problem and Research Objectives</a:t>
            </a:r>
          </a:p>
          <a:p>
            <a:pPr>
              <a:spcBef>
                <a:spcPct val="0"/>
              </a:spcBef>
            </a:pPr>
            <a:endParaRPr lang="en-US" sz="5400" dirty="0" smtClean="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39721008"/>
              </p:ext>
            </p:extLst>
          </p:nvPr>
        </p:nvGraphicFramePr>
        <p:xfrm>
          <a:off x="1143000" y="2819400"/>
          <a:ext cx="6858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3600" smtClean="0"/>
              <a:t>Developing Marketing Information</a:t>
            </a:r>
          </a:p>
        </p:txBody>
      </p:sp>
      <p:sp>
        <p:nvSpPr>
          <p:cNvPr id="39938" name="Content Placeholder 3"/>
          <p:cNvSpPr>
            <a:spLocks noGrp="1"/>
          </p:cNvSpPr>
          <p:nvPr>
            <p:ph idx="1"/>
          </p:nvPr>
        </p:nvSpPr>
        <p:spPr>
          <a:xfrm>
            <a:off x="76200" y="2514600"/>
            <a:ext cx="4648200" cy="4114800"/>
          </a:xfrm>
        </p:spPr>
        <p:txBody>
          <a:bodyPr/>
          <a:lstStyle/>
          <a:p>
            <a:r>
              <a:rPr lang="en-US" sz="2800" smtClean="0"/>
              <a:t>Outlines sources of existing data</a:t>
            </a:r>
          </a:p>
          <a:p>
            <a:r>
              <a:rPr lang="en-US" sz="2800" smtClean="0"/>
              <a:t>Spells out the specific research approaches, contact methods, sampling plans, and instruments to gather data</a:t>
            </a:r>
          </a:p>
          <a:p>
            <a:pPr lvl="1"/>
            <a:endParaRPr lang="en-US" smtClean="0"/>
          </a:p>
          <a:p>
            <a:endParaRPr lang="en-US" sz="2800" smtClean="0"/>
          </a:p>
        </p:txBody>
      </p:sp>
      <p:sp>
        <p:nvSpPr>
          <p:cNvPr id="39939"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Developing the Research Plan</a:t>
            </a:r>
          </a:p>
        </p:txBody>
      </p:sp>
      <p:pic>
        <p:nvPicPr>
          <p:cNvPr id="39940" name="Picture 2"/>
          <p:cNvPicPr>
            <a:picLocks noChangeAspect="1" noChangeArrowheads="1"/>
          </p:cNvPicPr>
          <p:nvPr/>
        </p:nvPicPr>
        <p:blipFill>
          <a:blip r:embed="rId3"/>
          <a:srcRect/>
          <a:stretch>
            <a:fillRect/>
          </a:stretch>
        </p:blipFill>
        <p:spPr bwMode="auto">
          <a:xfrm>
            <a:off x="4800600" y="3124200"/>
            <a:ext cx="3768725" cy="2366963"/>
          </a:xfrm>
          <a:prstGeom prst="rect">
            <a:avLst/>
          </a:prstGeom>
          <a:noFill/>
          <a:ln w="9525">
            <a:noFill/>
            <a:miter lim="800000"/>
            <a:headEnd/>
            <a:tailEnd/>
          </a:ln>
        </p:spPr>
      </p:pic>
      <p:sp>
        <p:nvSpPr>
          <p:cNvPr id="3994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76200"/>
            <a:ext cx="7772400" cy="1143000"/>
          </a:xfrm>
        </p:spPr>
        <p:txBody>
          <a:bodyPr/>
          <a:lstStyle/>
          <a:p>
            <a:r>
              <a:rPr lang="en-US" sz="3600" dirty="0" smtClean="0"/>
              <a:t> Developing Marketing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7770168"/>
              </p:ext>
            </p:extLst>
          </p:nvPr>
        </p:nvGraphicFramePr>
        <p:xfrm>
          <a:off x="1066800" y="1981200"/>
          <a:ext cx="7086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Rectangle 3"/>
          <p:cNvSpPr>
            <a:spLocks noGrp="1" noChangeArrowheads="1"/>
          </p:cNvSpPr>
          <p:nvPr>
            <p:ph type="body" sz="quarter" idx="13"/>
          </p:nvPr>
        </p:nvSpPr>
        <p:spPr>
          <a:xfrm>
            <a:off x="990600" y="1066800"/>
            <a:ext cx="7162800" cy="381000"/>
          </a:xfrm>
        </p:spPr>
        <p:txBody>
          <a:bodyPr/>
          <a:lstStyle/>
          <a:p>
            <a:pPr>
              <a:spcBef>
                <a:spcPct val="0"/>
              </a:spcBef>
            </a:pPr>
            <a:r>
              <a:rPr lang="en-US" dirty="0" smtClean="0"/>
              <a:t>Marketing Research</a:t>
            </a:r>
          </a:p>
          <a:p>
            <a:pPr>
              <a:spcBef>
                <a:spcPct val="0"/>
              </a:spcBef>
            </a:pPr>
            <a:r>
              <a:rPr lang="en-US" dirty="0" smtClean="0"/>
              <a:t>Written Research Plan Includes:</a:t>
            </a:r>
          </a:p>
        </p:txBody>
      </p:sp>
      <p:sp>
        <p:nvSpPr>
          <p:cNvPr id="4198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600" smtClean="0"/>
              <a:t>Developing Marketing Information</a:t>
            </a:r>
          </a:p>
        </p:txBody>
      </p:sp>
      <p:sp>
        <p:nvSpPr>
          <p:cNvPr id="44034" name="Content Placeholder 3"/>
          <p:cNvSpPr>
            <a:spLocks noGrp="1"/>
          </p:cNvSpPr>
          <p:nvPr>
            <p:ph idx="1"/>
          </p:nvPr>
        </p:nvSpPr>
        <p:spPr/>
        <p:txBody>
          <a:bodyPr/>
          <a:lstStyle/>
          <a:p>
            <a:endParaRPr lang="en-US" smtClean="0"/>
          </a:p>
          <a:p>
            <a:pPr>
              <a:buFontTx/>
              <a:buNone/>
            </a:pPr>
            <a:r>
              <a:rPr lang="en-US" b="1" smtClean="0"/>
              <a:t>Secondary data </a:t>
            </a:r>
            <a:r>
              <a:rPr lang="en-US" smtClean="0"/>
              <a:t>consists of information that already exists somewhere, having been collected for another purpose</a:t>
            </a:r>
          </a:p>
          <a:p>
            <a:pPr>
              <a:buFontTx/>
              <a:buNone/>
            </a:pPr>
            <a:r>
              <a:rPr lang="en-US" b="1" smtClean="0"/>
              <a:t>Primary data </a:t>
            </a:r>
            <a:r>
              <a:rPr lang="en-US" smtClean="0"/>
              <a:t>consists of information gathered for the special research plan</a:t>
            </a:r>
          </a:p>
          <a:p>
            <a:pPr>
              <a:buFontTx/>
              <a:buNone/>
            </a:pPr>
            <a:endParaRPr lang="en-US" smtClean="0"/>
          </a:p>
          <a:p>
            <a:endParaRPr lang="en-US" smtClean="0"/>
          </a:p>
          <a:p>
            <a:endParaRPr lang="en-US" smtClean="0"/>
          </a:p>
        </p:txBody>
      </p:sp>
      <p:sp>
        <p:nvSpPr>
          <p:cNvPr id="44035"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Developing the Research Plan</a:t>
            </a:r>
          </a:p>
          <a:p>
            <a:pPr>
              <a:spcBef>
                <a:spcPct val="0"/>
              </a:spcBef>
            </a:pPr>
            <a:endParaRPr lang="en-US" smtClean="0"/>
          </a:p>
        </p:txBody>
      </p:sp>
      <p:sp>
        <p:nvSpPr>
          <p:cNvPr id="440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0"/>
            <a:ext cx="7772400" cy="1143000"/>
          </a:xfrm>
        </p:spPr>
        <p:txBody>
          <a:bodyPr/>
          <a:lstStyle/>
          <a:p>
            <a:r>
              <a:rPr lang="en-US" sz="2800" b="1" smtClean="0"/>
              <a:t>Developing Marketing Information</a:t>
            </a:r>
            <a:br>
              <a:rPr lang="en-US" sz="2800" b="1" smtClean="0"/>
            </a:br>
            <a:r>
              <a:rPr lang="en-US" sz="2800" b="1" smtClean="0"/>
              <a:t>Secondary Data</a:t>
            </a:r>
          </a:p>
        </p:txBody>
      </p:sp>
      <p:sp>
        <p:nvSpPr>
          <p:cNvPr id="46082" name="Text Box 8"/>
          <p:cNvSpPr txBox="1">
            <a:spLocks noChangeArrowheads="1"/>
          </p:cNvSpPr>
          <p:nvPr/>
        </p:nvSpPr>
        <p:spPr bwMode="auto">
          <a:xfrm>
            <a:off x="2590800" y="1828800"/>
            <a:ext cx="4419600" cy="366713"/>
          </a:xfrm>
          <a:prstGeom prst="rect">
            <a:avLst/>
          </a:prstGeom>
          <a:noFill/>
          <a:ln w="9525">
            <a:noFill/>
            <a:miter lim="800000"/>
            <a:headEnd/>
            <a:tailEnd/>
          </a:ln>
        </p:spPr>
        <p:txBody>
          <a:bodyPr>
            <a:spAutoFit/>
          </a:bodyPr>
          <a:lstStyle/>
          <a:p>
            <a:endParaRPr lang="en-US">
              <a:cs typeface="ヒラギノ角ゴ Pro W3"/>
            </a:endParaRPr>
          </a:p>
        </p:txBody>
      </p:sp>
      <p:graphicFrame>
        <p:nvGraphicFramePr>
          <p:cNvPr id="10" name="Diagram 9"/>
          <p:cNvGraphicFramePr/>
          <p:nvPr>
            <p:extLst>
              <p:ext uri="{D42A27DB-BD31-4B8C-83A1-F6EECF244321}">
                <p14:modId xmlns:p14="http://schemas.microsoft.com/office/powerpoint/2010/main" val="736193557"/>
              </p:ext>
            </p:extLst>
          </p:nvPr>
        </p:nvGraphicFramePr>
        <p:xfrm>
          <a:off x="1219200" y="1295400"/>
          <a:ext cx="6248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600" smtClean="0"/>
              <a:t>Developing Marketing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1039247"/>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1" name="Rectangle 3"/>
          <p:cNvSpPr>
            <a:spLocks noGrp="1" noChangeArrowheads="1"/>
          </p:cNvSpPr>
          <p:nvPr>
            <p:ph type="body" sz="quarter" idx="13"/>
          </p:nvPr>
        </p:nvSpPr>
        <p:spPr/>
        <p:txBody>
          <a:bodyPr/>
          <a:lstStyle/>
          <a:p>
            <a:pPr>
              <a:spcBef>
                <a:spcPct val="0"/>
              </a:spcBef>
            </a:pPr>
            <a:r>
              <a:rPr lang="en-US" smtClean="0"/>
              <a:t>Marketing Research</a:t>
            </a:r>
          </a:p>
        </p:txBody>
      </p:sp>
      <p:sp>
        <p:nvSpPr>
          <p:cNvPr id="4813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z="3600" smtClean="0"/>
              <a:t>Learning Objectives</a:t>
            </a:r>
          </a:p>
        </p:txBody>
      </p:sp>
      <p:sp>
        <p:nvSpPr>
          <p:cNvPr id="13314" name="Content Placeholder 3"/>
          <p:cNvSpPr>
            <a:spLocks noGrp="1"/>
          </p:cNvSpPr>
          <p:nvPr>
            <p:ph idx="1"/>
          </p:nvPr>
        </p:nvSpPr>
        <p:spPr>
          <a:xfrm>
            <a:off x="685800" y="2057400"/>
            <a:ext cx="7772400" cy="4114800"/>
          </a:xfrm>
        </p:spPr>
        <p:txBody>
          <a:bodyPr/>
          <a:lstStyle/>
          <a:p>
            <a:pPr marL="609600" indent="-609600">
              <a:lnSpc>
                <a:spcPct val="90000"/>
              </a:lnSpc>
            </a:pPr>
            <a:r>
              <a:rPr lang="en-US" sz="2800" b="1" smtClean="0"/>
              <a:t>Marketing Information and Customer Insights</a:t>
            </a:r>
          </a:p>
          <a:p>
            <a:pPr marL="609600" indent="-609600">
              <a:lnSpc>
                <a:spcPct val="90000"/>
              </a:lnSpc>
            </a:pPr>
            <a:r>
              <a:rPr lang="en-US" sz="2800" b="1" smtClean="0"/>
              <a:t>Assessing Marketing Information Needs</a:t>
            </a:r>
          </a:p>
          <a:p>
            <a:pPr marL="609600" indent="-609600">
              <a:lnSpc>
                <a:spcPct val="90000"/>
              </a:lnSpc>
            </a:pPr>
            <a:r>
              <a:rPr lang="en-US" sz="2800" b="1" smtClean="0"/>
              <a:t>Developing Marketing Information</a:t>
            </a:r>
          </a:p>
          <a:p>
            <a:pPr marL="609600" indent="-609600">
              <a:lnSpc>
                <a:spcPct val="90000"/>
              </a:lnSpc>
            </a:pPr>
            <a:r>
              <a:rPr lang="en-US" sz="2800" b="1" smtClean="0"/>
              <a:t>Marketing Research</a:t>
            </a:r>
          </a:p>
          <a:p>
            <a:pPr marL="609600" indent="-609600">
              <a:lnSpc>
                <a:spcPct val="90000"/>
              </a:lnSpc>
            </a:pPr>
            <a:r>
              <a:rPr lang="en-US" sz="2800" b="1" smtClean="0"/>
              <a:t>Analyzing and Using Marketing Information</a:t>
            </a:r>
          </a:p>
          <a:p>
            <a:pPr marL="609600" indent="-609600">
              <a:lnSpc>
                <a:spcPct val="90000"/>
              </a:lnSpc>
            </a:pPr>
            <a:r>
              <a:rPr lang="en-US" sz="2800" b="1" smtClean="0"/>
              <a:t>Other Marketing Information Considerations</a:t>
            </a:r>
          </a:p>
        </p:txBody>
      </p:sp>
      <p:sp>
        <p:nvSpPr>
          <p:cNvPr id="13315" name="Text Placeholder 3"/>
          <p:cNvSpPr>
            <a:spLocks noGrp="1"/>
          </p:cNvSpPr>
          <p:nvPr>
            <p:ph type="body" sz="quarter" idx="13"/>
          </p:nvPr>
        </p:nvSpPr>
        <p:spPr>
          <a:xfrm>
            <a:off x="914400" y="1295400"/>
            <a:ext cx="7162800" cy="381000"/>
          </a:xfrm>
        </p:spPr>
        <p:txBody>
          <a:bodyPr/>
          <a:lstStyle/>
          <a:p>
            <a:pPr>
              <a:spcBef>
                <a:spcPct val="0"/>
              </a:spcBef>
            </a:pPr>
            <a:r>
              <a:rPr lang="en-US" smtClean="0"/>
              <a:t>Topic Outline</a:t>
            </a:r>
          </a:p>
        </p:txBody>
      </p:sp>
      <p:sp>
        <p:nvSpPr>
          <p:cNvPr id="133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600" smtClean="0"/>
              <a:t>Developing Marketing Information</a:t>
            </a:r>
          </a:p>
        </p:txBody>
      </p:sp>
      <p:sp>
        <p:nvSpPr>
          <p:cNvPr id="50178" name="Content Placeholder 6"/>
          <p:cNvSpPr>
            <a:spLocks noGrp="1"/>
          </p:cNvSpPr>
          <p:nvPr>
            <p:ph idx="1"/>
          </p:nvPr>
        </p:nvSpPr>
        <p:spPr>
          <a:xfrm>
            <a:off x="685800" y="2438400"/>
            <a:ext cx="7772400" cy="4114800"/>
          </a:xfrm>
        </p:spPr>
        <p:txBody>
          <a:bodyPr/>
          <a:lstStyle/>
          <a:p>
            <a:pPr>
              <a:buFontTx/>
              <a:buNone/>
            </a:pPr>
            <a:r>
              <a:rPr lang="en-US" b="1" dirty="0" smtClean="0"/>
              <a:t>Observational research </a:t>
            </a:r>
            <a:r>
              <a:rPr lang="en-US" dirty="0" smtClean="0"/>
              <a:t>involves gathering primary data by observing relevant people, actions, and situations</a:t>
            </a:r>
          </a:p>
          <a:p>
            <a:pPr>
              <a:buFontTx/>
              <a:buNone/>
            </a:pPr>
            <a:r>
              <a:rPr lang="en-US" b="1" dirty="0" smtClean="0"/>
              <a:t>Ethnographic research </a:t>
            </a:r>
            <a:r>
              <a:rPr lang="en-US" dirty="0" smtClean="0"/>
              <a:t>involves sending trained observers to watch and interact with consumers in their natural environment</a:t>
            </a:r>
          </a:p>
          <a:p>
            <a:endParaRPr lang="en-US" dirty="0" smtClean="0"/>
          </a:p>
        </p:txBody>
      </p:sp>
      <p:sp>
        <p:nvSpPr>
          <p:cNvPr id="50179"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
        <p:nvSpPr>
          <p:cNvPr id="5018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600" smtClean="0"/>
              <a:t>Developing Marketing Information</a:t>
            </a:r>
          </a:p>
        </p:txBody>
      </p:sp>
      <p:sp>
        <p:nvSpPr>
          <p:cNvPr id="52226" name="Content Placeholder 6"/>
          <p:cNvSpPr>
            <a:spLocks noGrp="1"/>
          </p:cNvSpPr>
          <p:nvPr>
            <p:ph idx="1"/>
          </p:nvPr>
        </p:nvSpPr>
        <p:spPr>
          <a:xfrm>
            <a:off x="685800" y="2743200"/>
            <a:ext cx="7772400" cy="4114800"/>
          </a:xfrm>
        </p:spPr>
        <p:txBody>
          <a:bodyPr/>
          <a:lstStyle/>
          <a:p>
            <a:pPr marL="609600" indent="-609600">
              <a:lnSpc>
                <a:spcPct val="80000"/>
              </a:lnSpc>
              <a:buFontTx/>
              <a:buNone/>
            </a:pPr>
            <a:r>
              <a:rPr lang="en-US" b="1" dirty="0" smtClean="0"/>
              <a:t>Survey research </a:t>
            </a:r>
            <a:r>
              <a:rPr lang="en-US" dirty="0" smtClean="0"/>
              <a:t>is the most widely used method and is best for descriptive information—knowledge, attitudes, preferences, and buying behavior</a:t>
            </a:r>
          </a:p>
          <a:p>
            <a:pPr marL="609600" indent="-609600">
              <a:lnSpc>
                <a:spcPct val="80000"/>
              </a:lnSpc>
            </a:pPr>
            <a:r>
              <a:rPr lang="en-US" sz="2800" dirty="0" smtClean="0"/>
              <a:t>Flexible</a:t>
            </a:r>
          </a:p>
          <a:p>
            <a:pPr marL="609600" indent="-609600">
              <a:lnSpc>
                <a:spcPct val="80000"/>
              </a:lnSpc>
            </a:pPr>
            <a:r>
              <a:rPr lang="en-US" sz="2800" dirty="0" smtClean="0"/>
              <a:t>People can be unable or unwilling to answer</a:t>
            </a:r>
          </a:p>
          <a:p>
            <a:pPr marL="609600" indent="-609600">
              <a:lnSpc>
                <a:spcPct val="80000"/>
              </a:lnSpc>
            </a:pPr>
            <a:r>
              <a:rPr lang="en-US" sz="2800" dirty="0" smtClean="0"/>
              <a:t>Gives misleading or pleasing answers</a:t>
            </a:r>
          </a:p>
          <a:p>
            <a:pPr marL="609600" indent="-609600">
              <a:lnSpc>
                <a:spcPct val="80000"/>
              </a:lnSpc>
            </a:pPr>
            <a:r>
              <a:rPr lang="en-US" sz="2800" dirty="0" smtClean="0"/>
              <a:t>Privacy concerns</a:t>
            </a:r>
            <a:endParaRPr lang="en-US" dirty="0" smtClean="0"/>
          </a:p>
          <a:p>
            <a:pPr marL="609600" indent="-609600"/>
            <a:endParaRPr lang="en-US" dirty="0" smtClean="0"/>
          </a:p>
        </p:txBody>
      </p:sp>
      <p:sp>
        <p:nvSpPr>
          <p:cNvPr id="52227"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
        <p:nvSpPr>
          <p:cNvPr id="5222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smtClean="0"/>
              <a:t>Developing Marketing Information</a:t>
            </a:r>
          </a:p>
        </p:txBody>
      </p:sp>
      <p:sp>
        <p:nvSpPr>
          <p:cNvPr id="54274" name="Content Placeholder 6"/>
          <p:cNvSpPr>
            <a:spLocks noGrp="1"/>
          </p:cNvSpPr>
          <p:nvPr>
            <p:ph idx="1"/>
          </p:nvPr>
        </p:nvSpPr>
        <p:spPr>
          <a:xfrm>
            <a:off x="609600" y="2743200"/>
            <a:ext cx="7772400" cy="4114800"/>
          </a:xfrm>
        </p:spPr>
        <p:txBody>
          <a:bodyPr/>
          <a:lstStyle/>
          <a:p>
            <a:pPr>
              <a:buFontTx/>
              <a:buNone/>
            </a:pPr>
            <a:r>
              <a:rPr lang="en-US" b="1" smtClean="0"/>
              <a:t>Experimental research </a:t>
            </a:r>
            <a:r>
              <a:rPr lang="en-US" smtClean="0"/>
              <a:t>is best for gathering causal information—cause-and-effect relationships</a:t>
            </a:r>
          </a:p>
          <a:p>
            <a:endParaRPr lang="en-US" smtClean="0"/>
          </a:p>
        </p:txBody>
      </p:sp>
      <p:sp>
        <p:nvSpPr>
          <p:cNvPr id="54275" name="Rectangle 3"/>
          <p:cNvSpPr>
            <a:spLocks noGrp="1" noChangeArrowheads="1"/>
          </p:cNvSpPr>
          <p:nvPr>
            <p:ph type="body" sz="quarter" idx="13"/>
          </p:nvPr>
        </p:nvSpPr>
        <p:spPr/>
        <p:txBody>
          <a:bodyPr/>
          <a:lstStyle/>
          <a:p>
            <a:pPr>
              <a:spcBef>
                <a:spcPct val="0"/>
              </a:spcBef>
            </a:pPr>
            <a:r>
              <a:rPr lang="en-US" smtClean="0"/>
              <a:t>Market Research</a:t>
            </a:r>
          </a:p>
          <a:p>
            <a:pPr>
              <a:spcBef>
                <a:spcPct val="0"/>
              </a:spcBef>
            </a:pPr>
            <a:r>
              <a:rPr lang="en-US" smtClean="0"/>
              <a:t>Research Approaches</a:t>
            </a:r>
          </a:p>
        </p:txBody>
      </p:sp>
      <p:sp>
        <p:nvSpPr>
          <p:cNvPr id="5427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609600"/>
            <a:ext cx="9144000" cy="1143000"/>
          </a:xfrm>
        </p:spPr>
        <p:txBody>
          <a:bodyPr/>
          <a:lstStyle/>
          <a:p>
            <a:r>
              <a:rPr lang="en-US" b="1" dirty="0" smtClean="0"/>
              <a:t> Developing Marketing Information</a:t>
            </a:r>
          </a:p>
        </p:txBody>
      </p:sp>
      <p:sp>
        <p:nvSpPr>
          <p:cNvPr id="56322" name="Rectangle 3"/>
          <p:cNvSpPr>
            <a:spLocks noGrp="1" noChangeArrowheads="1"/>
          </p:cNvSpPr>
          <p:nvPr>
            <p:ph type="body" sz="quarter" idx="13"/>
          </p:nvPr>
        </p:nvSpPr>
        <p:spPr>
          <a:xfrm>
            <a:off x="0" y="1600200"/>
            <a:ext cx="9144000" cy="381000"/>
          </a:xfrm>
        </p:spPr>
        <p:txBody>
          <a:bodyPr/>
          <a:lstStyle/>
          <a:p>
            <a:pPr>
              <a:lnSpc>
                <a:spcPts val="2800"/>
              </a:lnSpc>
              <a:spcBef>
                <a:spcPct val="0"/>
              </a:spcBef>
            </a:pPr>
            <a:r>
              <a:rPr lang="en-US" sz="2400" dirty="0" smtClean="0"/>
              <a:t>Marketing Research Strengths and </a:t>
            </a:r>
          </a:p>
          <a:p>
            <a:pPr>
              <a:lnSpc>
                <a:spcPts val="2800"/>
              </a:lnSpc>
              <a:spcBef>
                <a:spcPct val="0"/>
              </a:spcBef>
            </a:pPr>
            <a:r>
              <a:rPr lang="en-US" sz="2400" dirty="0" smtClean="0"/>
              <a:t>Weakness of Contact Methods</a:t>
            </a:r>
          </a:p>
        </p:txBody>
      </p:sp>
      <p:graphicFrame>
        <p:nvGraphicFramePr>
          <p:cNvPr id="56380" name="Group 60"/>
          <p:cNvGraphicFramePr>
            <a:graphicFrameLocks noGrp="1"/>
          </p:cNvGraphicFramePr>
          <p:nvPr>
            <p:extLst>
              <p:ext uri="{D42A27DB-BD31-4B8C-83A1-F6EECF244321}">
                <p14:modId xmlns:p14="http://schemas.microsoft.com/office/powerpoint/2010/main" val="3911053707"/>
              </p:ext>
            </p:extLst>
          </p:nvPr>
        </p:nvGraphicFramePr>
        <p:xfrm>
          <a:off x="457200" y="2514600"/>
          <a:ext cx="8153400" cy="3718559"/>
        </p:xfrm>
        <a:graphic>
          <a:graphicData uri="http://schemas.openxmlformats.org/drawingml/2006/table">
            <a:tbl>
              <a:tblPr/>
              <a:tblGrid>
                <a:gridCol w="1630363"/>
                <a:gridCol w="1630362"/>
                <a:gridCol w="1631950"/>
                <a:gridCol w="1630363"/>
                <a:gridCol w="1630362"/>
              </a:tblGrid>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Mail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Telephone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Personal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ヒラギノ角ゴ Pro W3" charset="-128"/>
                        </a:rPr>
                        <a:t>Online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Flexibility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Poor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Excellent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Quantity of data collected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Fair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Excellent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Control of interviewer effects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Excellent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Fair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Poor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Fair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Control of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Fair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Excellent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Excellent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Speed of data collection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Poor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Excellent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Excellent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Response 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Poor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Poor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Good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Fair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Poor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Excellent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0" y="228600"/>
            <a:ext cx="9144000" cy="1143000"/>
          </a:xfrm>
        </p:spPr>
        <p:txBody>
          <a:bodyPr/>
          <a:lstStyle/>
          <a:p>
            <a:r>
              <a:rPr lang="en-US" sz="3600" smtClean="0"/>
              <a:t> Developing Marketing Information</a:t>
            </a:r>
          </a:p>
        </p:txBody>
      </p:sp>
      <p:sp>
        <p:nvSpPr>
          <p:cNvPr id="58370" name="Content Placeholder 4"/>
          <p:cNvSpPr>
            <a:spLocks noGrp="1"/>
          </p:cNvSpPr>
          <p:nvPr>
            <p:ph idx="1"/>
          </p:nvPr>
        </p:nvSpPr>
        <p:spPr>
          <a:xfrm>
            <a:off x="381000" y="2133600"/>
            <a:ext cx="5486400" cy="4114800"/>
          </a:xfrm>
        </p:spPr>
        <p:txBody>
          <a:bodyPr/>
          <a:lstStyle/>
          <a:p>
            <a:pPr marL="0" indent="0">
              <a:buNone/>
            </a:pPr>
            <a:r>
              <a:rPr lang="en-US" dirty="0" smtClean="0"/>
              <a:t>Focus Groups</a:t>
            </a:r>
          </a:p>
          <a:p>
            <a:pPr lvl="1"/>
            <a:r>
              <a:rPr lang="en-US" dirty="0" smtClean="0"/>
              <a:t>Six to 10 people</a:t>
            </a:r>
          </a:p>
          <a:p>
            <a:pPr lvl="1"/>
            <a:r>
              <a:rPr lang="en-US" dirty="0" smtClean="0"/>
              <a:t>Trained moderator</a:t>
            </a:r>
          </a:p>
          <a:p>
            <a:pPr lvl="1"/>
            <a:r>
              <a:rPr lang="en-US" dirty="0" smtClean="0"/>
              <a:t>Challenges</a:t>
            </a:r>
          </a:p>
          <a:p>
            <a:pPr lvl="2"/>
            <a:r>
              <a:rPr lang="en-US" dirty="0" smtClean="0"/>
              <a:t>Expensive</a:t>
            </a:r>
          </a:p>
          <a:p>
            <a:pPr lvl="2"/>
            <a:r>
              <a:rPr lang="en-US" dirty="0" smtClean="0"/>
              <a:t>Difficult to generalize from small group</a:t>
            </a:r>
          </a:p>
          <a:p>
            <a:pPr lvl="2"/>
            <a:r>
              <a:rPr lang="en-US" dirty="0" smtClean="0"/>
              <a:t>Consumers not always open and honest</a:t>
            </a:r>
          </a:p>
          <a:p>
            <a:pPr lvl="2">
              <a:buFontTx/>
              <a:buNone/>
            </a:pPr>
            <a:endParaRPr lang="en-US" sz="2000" dirty="0" smtClean="0"/>
          </a:p>
        </p:txBody>
      </p:sp>
      <p:sp>
        <p:nvSpPr>
          <p:cNvPr id="58371" name="Rectangle 3"/>
          <p:cNvSpPr>
            <a:spLocks noGrp="1" noChangeArrowheads="1"/>
          </p:cNvSpPr>
          <p:nvPr>
            <p:ph type="body" sz="quarter" idx="13"/>
          </p:nvPr>
        </p:nvSpPr>
        <p:spPr>
          <a:xfrm>
            <a:off x="0" y="1219200"/>
            <a:ext cx="9144000" cy="304800"/>
          </a:xfrm>
        </p:spPr>
        <p:txBody>
          <a:bodyPr/>
          <a:lstStyle/>
          <a:p>
            <a:pPr>
              <a:spcBef>
                <a:spcPct val="0"/>
              </a:spcBef>
            </a:pPr>
            <a:r>
              <a:rPr lang="en-US" smtClean="0"/>
              <a:t>Marketing Research</a:t>
            </a:r>
          </a:p>
          <a:p>
            <a:pPr>
              <a:spcBef>
                <a:spcPct val="0"/>
              </a:spcBef>
            </a:pPr>
            <a:r>
              <a:rPr lang="en-US" smtClean="0"/>
              <a:t>Contact Methods</a:t>
            </a:r>
          </a:p>
        </p:txBody>
      </p:sp>
      <p:pic>
        <p:nvPicPr>
          <p:cNvPr id="58372" name="Picture 2"/>
          <p:cNvPicPr>
            <a:picLocks noChangeAspect="1" noChangeArrowheads="1"/>
          </p:cNvPicPr>
          <p:nvPr/>
        </p:nvPicPr>
        <p:blipFill>
          <a:blip r:embed="rId3"/>
          <a:srcRect/>
          <a:stretch>
            <a:fillRect/>
          </a:stretch>
        </p:blipFill>
        <p:spPr bwMode="auto">
          <a:xfrm>
            <a:off x="6019800" y="1676400"/>
            <a:ext cx="2960688" cy="3924300"/>
          </a:xfrm>
          <a:prstGeom prst="rect">
            <a:avLst/>
          </a:prstGeom>
          <a:noFill/>
          <a:ln w="9525">
            <a:noFill/>
            <a:miter lim="800000"/>
            <a:headEnd/>
            <a:tailEnd/>
          </a:ln>
        </p:spPr>
      </p:pic>
      <p:sp>
        <p:nvSpPr>
          <p:cNvPr id="5837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0" y="228600"/>
            <a:ext cx="9144000" cy="1143000"/>
          </a:xfrm>
        </p:spPr>
        <p:txBody>
          <a:bodyPr/>
          <a:lstStyle/>
          <a:p>
            <a:r>
              <a:rPr lang="en-US" sz="3600" smtClean="0"/>
              <a:t> Developing Marketing Information</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60563337"/>
              </p:ext>
            </p:extLst>
          </p:nvPr>
        </p:nvGraphicFramePr>
        <p:xfrm>
          <a:off x="838200" y="2743200"/>
          <a:ext cx="7620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19" name="Rectangle 3"/>
          <p:cNvSpPr>
            <a:spLocks noGrp="1" noChangeArrowheads="1"/>
          </p:cNvSpPr>
          <p:nvPr>
            <p:ph type="body" sz="quarter" idx="13"/>
          </p:nvPr>
        </p:nvSpPr>
        <p:spPr/>
        <p:txBody>
          <a:bodyPr/>
          <a:lstStyle/>
          <a:p>
            <a:pPr>
              <a:spcBef>
                <a:spcPct val="0"/>
              </a:spcBef>
            </a:pPr>
            <a:r>
              <a:rPr lang="en-US" smtClean="0"/>
              <a:t>Marketing Research </a:t>
            </a:r>
          </a:p>
          <a:p>
            <a:pPr>
              <a:spcBef>
                <a:spcPct val="0"/>
              </a:spcBef>
            </a:pPr>
            <a:r>
              <a:rPr lang="en-US" smtClean="0"/>
              <a:t>Online Contact Methods</a:t>
            </a:r>
          </a:p>
          <a:p>
            <a:pPr>
              <a:spcBef>
                <a:spcPct val="0"/>
              </a:spcBef>
            </a:pPr>
            <a:endParaRPr lang="en-US" smtClean="0"/>
          </a:p>
        </p:txBody>
      </p:sp>
      <p:sp>
        <p:nvSpPr>
          <p:cNvPr id="604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0" y="228600"/>
            <a:ext cx="9144000" cy="1143000"/>
          </a:xfrm>
        </p:spPr>
        <p:txBody>
          <a:bodyPr/>
          <a:lstStyle/>
          <a:p>
            <a:r>
              <a:rPr lang="en-US" sz="3600" smtClean="0"/>
              <a:t> Developing Marketing Information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7069069"/>
              </p:ext>
            </p:extLst>
          </p:nvPr>
        </p:nvGraphicFramePr>
        <p:xfrm>
          <a:off x="1371600" y="2209800"/>
          <a:ext cx="6400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7" name="Rectangle 3"/>
          <p:cNvSpPr>
            <a:spLocks noGrp="1" noChangeArrowheads="1"/>
          </p:cNvSpPr>
          <p:nvPr>
            <p:ph type="body" sz="quarter" idx="13"/>
          </p:nvPr>
        </p:nvSpPr>
        <p:spPr>
          <a:xfrm>
            <a:off x="914400" y="1066800"/>
            <a:ext cx="7162800" cy="381000"/>
          </a:xfrm>
        </p:spPr>
        <p:txBody>
          <a:bodyPr/>
          <a:lstStyle/>
          <a:p>
            <a:pPr>
              <a:spcBef>
                <a:spcPct val="0"/>
              </a:spcBef>
            </a:pPr>
            <a:r>
              <a:rPr lang="en-US" smtClean="0"/>
              <a:t>Marketing Research </a:t>
            </a:r>
          </a:p>
          <a:p>
            <a:pPr>
              <a:spcBef>
                <a:spcPct val="0"/>
              </a:spcBef>
            </a:pPr>
            <a:r>
              <a:rPr lang="en-US" smtClean="0"/>
              <a:t>Online Contact Methods</a:t>
            </a:r>
          </a:p>
          <a:p>
            <a:pPr>
              <a:spcBef>
                <a:spcPct val="0"/>
              </a:spcBef>
            </a:pPr>
            <a:endParaRPr lang="en-US" smtClean="0"/>
          </a:p>
        </p:txBody>
      </p:sp>
      <p:sp>
        <p:nvSpPr>
          <p:cNvPr id="624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z="3600" smtClean="0"/>
              <a:t>Developing Marketing Information</a:t>
            </a:r>
          </a:p>
        </p:txBody>
      </p:sp>
      <p:sp>
        <p:nvSpPr>
          <p:cNvPr id="64514" name="Content Placeholder 3"/>
          <p:cNvSpPr>
            <a:spLocks noGrp="1"/>
          </p:cNvSpPr>
          <p:nvPr>
            <p:ph idx="1"/>
          </p:nvPr>
        </p:nvSpPr>
        <p:spPr>
          <a:xfrm>
            <a:off x="533400" y="2743200"/>
            <a:ext cx="7772400" cy="4114800"/>
          </a:xfrm>
        </p:spPr>
        <p:txBody>
          <a:bodyPr/>
          <a:lstStyle/>
          <a:p>
            <a:pPr>
              <a:buFontTx/>
              <a:buNone/>
            </a:pPr>
            <a:r>
              <a:rPr lang="en-US" b="1" smtClean="0"/>
              <a:t>Sample</a:t>
            </a:r>
            <a:r>
              <a:rPr lang="en-US" smtClean="0"/>
              <a:t> is a segment of the population selected for marketing research to represent the population as a whole</a:t>
            </a:r>
          </a:p>
          <a:p>
            <a:pPr lvl="1"/>
            <a:r>
              <a:rPr lang="en-US" smtClean="0"/>
              <a:t>Who is to be studied?</a:t>
            </a:r>
          </a:p>
          <a:p>
            <a:pPr lvl="1"/>
            <a:r>
              <a:rPr lang="en-US" smtClean="0"/>
              <a:t>How many people should be studied?</a:t>
            </a:r>
          </a:p>
          <a:p>
            <a:pPr lvl="1"/>
            <a:r>
              <a:rPr lang="en-US" smtClean="0"/>
              <a:t>How should the people be chosen?</a:t>
            </a:r>
          </a:p>
          <a:p>
            <a:endParaRPr lang="en-US" smtClean="0"/>
          </a:p>
        </p:txBody>
      </p:sp>
      <p:sp>
        <p:nvSpPr>
          <p:cNvPr id="64515"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Sampling Plan</a:t>
            </a:r>
          </a:p>
        </p:txBody>
      </p:sp>
      <p:sp>
        <p:nvSpPr>
          <p:cNvPr id="645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228600"/>
            <a:ext cx="7772400" cy="990600"/>
          </a:xfrm>
        </p:spPr>
        <p:txBody>
          <a:bodyPr/>
          <a:lstStyle/>
          <a:p>
            <a:r>
              <a:rPr lang="en-US" sz="3600" smtClean="0"/>
              <a:t>Developing Marketing Information</a:t>
            </a:r>
          </a:p>
        </p:txBody>
      </p:sp>
      <p:graphicFrame>
        <p:nvGraphicFramePr>
          <p:cNvPr id="63520" name="Group 32"/>
          <p:cNvGraphicFramePr>
            <a:graphicFrameLocks noGrp="1"/>
          </p:cNvGraphicFramePr>
          <p:nvPr>
            <p:ph idx="1"/>
          </p:nvPr>
        </p:nvGraphicFramePr>
        <p:xfrm>
          <a:off x="533400" y="2286000"/>
          <a:ext cx="7772400" cy="4010025"/>
        </p:xfrm>
        <a:graphic>
          <a:graphicData uri="http://schemas.openxmlformats.org/drawingml/2006/table">
            <a:tbl>
              <a:tblPr/>
              <a:tblGrid>
                <a:gridCol w="2438400"/>
                <a:gridCol w="5334000"/>
              </a:tblGrid>
              <a:tr h="371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ヒラギノ角ゴ Pro W3" charset="-128"/>
                        </a:rPr>
                        <a:t>Probability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Simple random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Every member of the population has a known and equal chance of selection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Stratified random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The population is divided into mutually exclusive groups and random samples are drawn from each group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Cluster (area)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The population is divided into mutually exclusive groups and the researcher draws a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ヒラギノ角ゴ Pro W3" charset="-128"/>
                        </a:rPr>
                        <a:t>Nonprobability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Convenience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The research selects the easiest population members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Judgment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The researcher uses their judgment to select population members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Quota sample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ヒラギノ角ゴ Pro W3" charset="-128"/>
                        </a:rPr>
                        <a:t>The researcher finds and interviews a prescribed number of people in each of several categories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66590" name="Rectangle 3"/>
          <p:cNvSpPr>
            <a:spLocks noGrp="1" noChangeArrowheads="1"/>
          </p:cNvSpPr>
          <p:nvPr>
            <p:ph type="body" sz="quarter" idx="13"/>
          </p:nvPr>
        </p:nvSpPr>
        <p:spPr>
          <a:xfrm>
            <a:off x="914400" y="1295400"/>
            <a:ext cx="7162800" cy="533400"/>
          </a:xfrm>
        </p:spPr>
        <p:txBody>
          <a:bodyPr/>
          <a:lstStyle/>
          <a:p>
            <a:pPr>
              <a:spcBef>
                <a:spcPct val="0"/>
              </a:spcBef>
            </a:pPr>
            <a:r>
              <a:rPr lang="en-US" sz="2400" smtClean="0"/>
              <a:t>Marketing Research</a:t>
            </a:r>
          </a:p>
          <a:p>
            <a:pPr>
              <a:spcBef>
                <a:spcPct val="0"/>
              </a:spcBef>
            </a:pPr>
            <a:r>
              <a:rPr lang="en-US" sz="2400" smtClean="0"/>
              <a:t>Sampling Plan – Types of Samples</a:t>
            </a:r>
          </a:p>
        </p:txBody>
      </p:sp>
      <p:sp>
        <p:nvSpPr>
          <p:cNvPr id="6659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0" y="228600"/>
            <a:ext cx="8915400" cy="1143000"/>
          </a:xfrm>
        </p:spPr>
        <p:txBody>
          <a:bodyPr/>
          <a:lstStyle/>
          <a:p>
            <a:r>
              <a:rPr lang="en-US" b="1" smtClean="0"/>
              <a:t>Developing Marketing Information</a:t>
            </a:r>
          </a:p>
        </p:txBody>
      </p:sp>
      <p:sp>
        <p:nvSpPr>
          <p:cNvPr id="68610" name="Rectangle 3"/>
          <p:cNvSpPr>
            <a:spLocks noGrp="1" noChangeArrowheads="1"/>
          </p:cNvSpPr>
          <p:nvPr>
            <p:ph type="body" sz="quarter" idx="13"/>
          </p:nvPr>
        </p:nvSpPr>
        <p:spPr>
          <a:xfrm>
            <a:off x="914400" y="1219200"/>
            <a:ext cx="7162800" cy="381000"/>
          </a:xfrm>
        </p:spPr>
        <p:txBody>
          <a:bodyPr/>
          <a:lstStyle/>
          <a:p>
            <a:pPr>
              <a:spcBef>
                <a:spcPct val="0"/>
              </a:spcBef>
            </a:pPr>
            <a:r>
              <a:rPr lang="en-US" dirty="0" smtClean="0"/>
              <a:t>Marketing Research</a:t>
            </a:r>
          </a:p>
          <a:p>
            <a:pPr>
              <a:spcBef>
                <a:spcPct val="0"/>
              </a:spcBef>
            </a:pPr>
            <a:r>
              <a:rPr lang="en-US" dirty="0" smtClean="0"/>
              <a:t>Research Instruments</a:t>
            </a:r>
          </a:p>
          <a:p>
            <a:endParaRPr lang="en-US" dirty="0" smtClean="0"/>
          </a:p>
          <a:p>
            <a:r>
              <a:rPr lang="en-US" dirty="0" smtClean="0"/>
              <a:t>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08562314"/>
              </p:ext>
            </p:extLst>
          </p:nvPr>
        </p:nvGraphicFramePr>
        <p:xfrm>
          <a:off x="1447800" y="2743200"/>
          <a:ext cx="6019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z="3600" smtClean="0"/>
              <a:t>Marketing Information and Customer Insights</a:t>
            </a:r>
          </a:p>
        </p:txBody>
      </p:sp>
      <p:sp>
        <p:nvSpPr>
          <p:cNvPr id="15362" name="Content Placeholder 9"/>
          <p:cNvSpPr>
            <a:spLocks noGrp="1"/>
          </p:cNvSpPr>
          <p:nvPr>
            <p:ph idx="1"/>
          </p:nvPr>
        </p:nvSpPr>
        <p:spPr>
          <a:xfrm>
            <a:off x="685800" y="1981200"/>
            <a:ext cx="7772400" cy="4114800"/>
          </a:xfrm>
        </p:spPr>
        <p:txBody>
          <a:bodyPr/>
          <a:lstStyle/>
          <a:p>
            <a:r>
              <a:rPr lang="en-US" dirty="0" smtClean="0"/>
              <a:t>Fresh and deep insights into customers needs and wants</a:t>
            </a:r>
          </a:p>
          <a:p>
            <a:r>
              <a:rPr lang="en-US" dirty="0" smtClean="0"/>
              <a:t>Difficult to obtain</a:t>
            </a:r>
          </a:p>
          <a:p>
            <a:pPr lvl="1"/>
            <a:r>
              <a:rPr lang="en-US" dirty="0" smtClean="0"/>
              <a:t>Not obvious</a:t>
            </a:r>
          </a:p>
          <a:p>
            <a:pPr lvl="1"/>
            <a:r>
              <a:rPr lang="en-US" dirty="0" smtClean="0"/>
              <a:t>Customers are </a:t>
            </a:r>
            <a:r>
              <a:rPr lang="en-US" dirty="0" smtClean="0"/>
              <a:t>unsure of their behavior</a:t>
            </a:r>
          </a:p>
          <a:p>
            <a:r>
              <a:rPr lang="en-US" dirty="0" smtClean="0"/>
              <a:t>Better information and more effective use of existing information</a:t>
            </a:r>
          </a:p>
        </p:txBody>
      </p:sp>
      <p:sp>
        <p:nvSpPr>
          <p:cNvPr id="15363" name="Rectangle 3"/>
          <p:cNvSpPr>
            <a:spLocks noGrp="1" noChangeArrowheads="1"/>
          </p:cNvSpPr>
          <p:nvPr>
            <p:ph type="body" sz="quarter" idx="13"/>
          </p:nvPr>
        </p:nvSpPr>
        <p:spPr/>
        <p:txBody>
          <a:bodyPr/>
          <a:lstStyle/>
          <a:p>
            <a:pPr>
              <a:spcBef>
                <a:spcPct val="0"/>
              </a:spcBef>
            </a:pPr>
            <a:r>
              <a:rPr lang="en-US" dirty="0" smtClean="0"/>
              <a:t>Customer Insights are:</a:t>
            </a:r>
          </a:p>
        </p:txBody>
      </p:sp>
      <p:sp>
        <p:nvSpPr>
          <p:cNvPr id="1536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z="3600" smtClean="0"/>
              <a:t>Developing Marketing Information</a:t>
            </a:r>
          </a:p>
        </p:txBody>
      </p:sp>
      <p:sp>
        <p:nvSpPr>
          <p:cNvPr id="70658" name="Content Placeholder 3"/>
          <p:cNvSpPr>
            <a:spLocks noGrp="1"/>
          </p:cNvSpPr>
          <p:nvPr>
            <p:ph idx="1"/>
          </p:nvPr>
        </p:nvSpPr>
        <p:spPr>
          <a:xfrm>
            <a:off x="304800" y="1981200"/>
            <a:ext cx="8153400" cy="4495800"/>
          </a:xfrm>
        </p:spPr>
        <p:txBody>
          <a:bodyPr/>
          <a:lstStyle/>
          <a:p>
            <a:pPr>
              <a:lnSpc>
                <a:spcPct val="90000"/>
              </a:lnSpc>
            </a:pPr>
            <a:endParaRPr lang="en-US" smtClean="0"/>
          </a:p>
          <a:p>
            <a:pPr>
              <a:lnSpc>
                <a:spcPct val="90000"/>
              </a:lnSpc>
            </a:pPr>
            <a:r>
              <a:rPr lang="en-US" smtClean="0"/>
              <a:t>Closed-end questions include all possible answers, and subjects make choices among them</a:t>
            </a:r>
          </a:p>
          <a:p>
            <a:pPr lvl="1">
              <a:lnSpc>
                <a:spcPct val="90000"/>
              </a:lnSpc>
            </a:pPr>
            <a:r>
              <a:rPr lang="en-US" smtClean="0"/>
              <a:t>Provide answers that are easier to interpret and tabulate</a:t>
            </a:r>
          </a:p>
          <a:p>
            <a:pPr>
              <a:lnSpc>
                <a:spcPct val="90000"/>
              </a:lnSpc>
            </a:pPr>
            <a:r>
              <a:rPr lang="en-US" smtClean="0"/>
              <a:t>Open-end questions allow respondents to answer in their own words</a:t>
            </a:r>
          </a:p>
          <a:p>
            <a:pPr lvl="1">
              <a:lnSpc>
                <a:spcPct val="90000"/>
              </a:lnSpc>
            </a:pPr>
            <a:r>
              <a:rPr lang="en-US" smtClean="0"/>
              <a:t>Useful in exploratory research</a:t>
            </a:r>
          </a:p>
          <a:p>
            <a:pPr>
              <a:lnSpc>
                <a:spcPct val="90000"/>
              </a:lnSpc>
            </a:pPr>
            <a:endParaRPr lang="en-US" smtClean="0"/>
          </a:p>
        </p:txBody>
      </p:sp>
      <p:sp>
        <p:nvSpPr>
          <p:cNvPr id="70659" name="Rectangle 3"/>
          <p:cNvSpPr>
            <a:spLocks noGrp="1" noChangeArrowheads="1"/>
          </p:cNvSpPr>
          <p:nvPr>
            <p:ph type="body" sz="quarter" idx="13"/>
          </p:nvPr>
        </p:nvSpPr>
        <p:spPr>
          <a:xfrm>
            <a:off x="0" y="1295400"/>
            <a:ext cx="9144000" cy="533400"/>
          </a:xfrm>
        </p:spPr>
        <p:txBody>
          <a:bodyPr/>
          <a:lstStyle/>
          <a:p>
            <a:pPr>
              <a:spcBef>
                <a:spcPct val="0"/>
              </a:spcBef>
            </a:pPr>
            <a:r>
              <a:rPr lang="en-US" sz="2400" smtClean="0"/>
              <a:t>Marketing Research</a:t>
            </a:r>
          </a:p>
          <a:p>
            <a:pPr>
              <a:spcBef>
                <a:spcPct val="0"/>
              </a:spcBef>
            </a:pPr>
            <a:r>
              <a:rPr lang="en-US" sz="2400" smtClean="0"/>
              <a:t>Research Instruments—Questionnaires</a:t>
            </a:r>
          </a:p>
        </p:txBody>
      </p:sp>
      <p:sp>
        <p:nvSpPr>
          <p:cNvPr id="706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z="3600" smtClean="0"/>
              <a:t>Developing Marketing Information</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43463904"/>
              </p:ext>
            </p:extLst>
          </p:nvPr>
        </p:nvGraphicFramePr>
        <p:xfrm>
          <a:off x="615709" y="2456776"/>
          <a:ext cx="7696803" cy="411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7"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Research Instruments</a:t>
            </a:r>
          </a:p>
        </p:txBody>
      </p:sp>
      <p:sp>
        <p:nvSpPr>
          <p:cNvPr id="727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3600" smtClean="0"/>
              <a:t>Developing Marketing Information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4179185"/>
              </p:ext>
            </p:extLst>
          </p:nvPr>
        </p:nvGraphicFramePr>
        <p:xfrm>
          <a:off x="1219200" y="2819400"/>
          <a:ext cx="6477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4755" name="Rectangle 3"/>
          <p:cNvSpPr>
            <a:spLocks noGrp="1" noChangeArrowheads="1"/>
          </p:cNvSpPr>
          <p:nvPr>
            <p:ph type="body" sz="quarter" idx="13"/>
          </p:nvPr>
        </p:nvSpPr>
        <p:spPr/>
        <p:txBody>
          <a:bodyPr/>
          <a:lstStyle/>
          <a:p>
            <a:pPr>
              <a:spcBef>
                <a:spcPct val="0"/>
              </a:spcBef>
            </a:pPr>
            <a:r>
              <a:rPr lang="en-US" smtClean="0"/>
              <a:t>Marketing Research</a:t>
            </a:r>
          </a:p>
          <a:p>
            <a:pPr>
              <a:spcBef>
                <a:spcPct val="0"/>
              </a:spcBef>
            </a:pPr>
            <a:r>
              <a:rPr lang="en-US" smtClean="0"/>
              <a:t>Implementing the Research Plan</a:t>
            </a:r>
          </a:p>
          <a:p>
            <a:pPr>
              <a:spcBef>
                <a:spcPct val="0"/>
              </a:spcBef>
            </a:pPr>
            <a:endParaRPr lang="en-US" smtClean="0"/>
          </a:p>
        </p:txBody>
      </p:sp>
      <p:sp>
        <p:nvSpPr>
          <p:cNvPr id="747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z="3600" smtClean="0"/>
              <a:t>Analyzing and Using Marketing Information</a:t>
            </a:r>
          </a:p>
        </p:txBody>
      </p:sp>
      <p:sp>
        <p:nvSpPr>
          <p:cNvPr id="76802" name="Content Placeholder 5"/>
          <p:cNvSpPr>
            <a:spLocks noGrp="1"/>
          </p:cNvSpPr>
          <p:nvPr>
            <p:ph idx="1"/>
          </p:nvPr>
        </p:nvSpPr>
        <p:spPr>
          <a:xfrm>
            <a:off x="1295400" y="2209800"/>
            <a:ext cx="6553200" cy="4114800"/>
          </a:xfrm>
        </p:spPr>
        <p:txBody>
          <a:bodyPr/>
          <a:lstStyle/>
          <a:p>
            <a:pPr>
              <a:buFontTx/>
              <a:buNone/>
            </a:pPr>
            <a:r>
              <a:rPr lang="en-US" dirty="0" smtClean="0"/>
              <a:t>Managing detailed information about</a:t>
            </a:r>
          </a:p>
          <a:p>
            <a:pPr>
              <a:buFontTx/>
              <a:buNone/>
            </a:pPr>
            <a:r>
              <a:rPr lang="en-US" dirty="0" smtClean="0"/>
              <a:t>   individual </a:t>
            </a:r>
            <a:r>
              <a:rPr lang="en-US" dirty="0" smtClean="0"/>
              <a:t>customers and carefully</a:t>
            </a:r>
          </a:p>
          <a:p>
            <a:pPr>
              <a:buFontTx/>
              <a:buNone/>
            </a:pPr>
            <a:r>
              <a:rPr lang="en-US" dirty="0" smtClean="0"/>
              <a:t>   managing </a:t>
            </a:r>
            <a:r>
              <a:rPr lang="en-US" dirty="0" smtClean="0"/>
              <a:t>customer touch points to</a:t>
            </a:r>
          </a:p>
          <a:p>
            <a:pPr>
              <a:buFontTx/>
              <a:buNone/>
            </a:pPr>
            <a:r>
              <a:rPr lang="en-US" dirty="0" smtClean="0"/>
              <a:t>   maximize </a:t>
            </a:r>
            <a:r>
              <a:rPr lang="en-US" dirty="0" smtClean="0"/>
              <a:t>customer loyalty.</a:t>
            </a:r>
          </a:p>
        </p:txBody>
      </p:sp>
      <p:sp>
        <p:nvSpPr>
          <p:cNvPr id="76803" name="Text Placeholder 8"/>
          <p:cNvSpPr>
            <a:spLocks noGrp="1"/>
          </p:cNvSpPr>
          <p:nvPr>
            <p:ph type="body" sz="quarter" idx="13"/>
          </p:nvPr>
        </p:nvSpPr>
        <p:spPr/>
        <p:txBody>
          <a:bodyPr/>
          <a:lstStyle/>
          <a:p>
            <a:pPr>
              <a:spcBef>
                <a:spcPct val="0"/>
              </a:spcBef>
            </a:pPr>
            <a:r>
              <a:rPr lang="en-US" dirty="0" smtClean="0"/>
              <a:t>Customer Relationship Management (CRM)</a:t>
            </a:r>
          </a:p>
          <a:p>
            <a:pPr>
              <a:spcBef>
                <a:spcPct val="0"/>
              </a:spcBef>
            </a:pPr>
            <a:endParaRPr lang="en-US" dirty="0" smtClean="0"/>
          </a:p>
        </p:txBody>
      </p:sp>
      <p:sp>
        <p:nvSpPr>
          <p:cNvPr id="768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sz="3600" smtClean="0"/>
              <a:t>Analyzing and Using Marketing Information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9896007"/>
              </p:ext>
            </p:extLst>
          </p:nvPr>
        </p:nvGraphicFramePr>
        <p:xfrm>
          <a:off x="501365" y="2289044"/>
          <a:ext cx="8001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8851" name="Rectangle 3"/>
          <p:cNvSpPr>
            <a:spLocks noGrp="1" noChangeArrowheads="1"/>
          </p:cNvSpPr>
          <p:nvPr>
            <p:ph type="body" sz="quarter" idx="13"/>
          </p:nvPr>
        </p:nvSpPr>
        <p:spPr>
          <a:xfrm>
            <a:off x="0" y="1447800"/>
            <a:ext cx="9144000" cy="1066800"/>
          </a:xfrm>
        </p:spPr>
        <p:txBody>
          <a:bodyPr/>
          <a:lstStyle/>
          <a:p>
            <a:pPr>
              <a:spcBef>
                <a:spcPct val="0"/>
              </a:spcBef>
            </a:pPr>
            <a:r>
              <a:rPr lang="en-US" sz="2400" dirty="0" smtClean="0"/>
              <a:t>Customer Relationship Management</a:t>
            </a:r>
          </a:p>
          <a:p>
            <a:pPr>
              <a:spcBef>
                <a:spcPct val="0"/>
              </a:spcBef>
            </a:pPr>
            <a:r>
              <a:rPr lang="en-US" sz="2400" dirty="0" err="1" smtClean="0"/>
              <a:t>Touchpoints</a:t>
            </a:r>
            <a:endParaRPr lang="en-US" sz="2400" dirty="0" smtClean="0"/>
          </a:p>
          <a:p>
            <a:pPr>
              <a:spcBef>
                <a:spcPct val="0"/>
              </a:spcBef>
            </a:pPr>
            <a:endParaRPr lang="en-US" sz="2400" dirty="0" smtClean="0"/>
          </a:p>
          <a:p>
            <a:pPr>
              <a:spcBef>
                <a:spcPct val="0"/>
              </a:spcBef>
            </a:pPr>
            <a:endParaRPr lang="en-US" sz="2400" dirty="0" smtClean="0"/>
          </a:p>
        </p:txBody>
      </p:sp>
      <p:sp>
        <p:nvSpPr>
          <p:cNvPr id="788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sz="3600" smtClean="0"/>
              <a:t>Distributing and Using Marketing Information</a:t>
            </a:r>
          </a:p>
        </p:txBody>
      </p:sp>
      <p:sp>
        <p:nvSpPr>
          <p:cNvPr id="80898" name="Content Placeholder 3"/>
          <p:cNvSpPr>
            <a:spLocks noGrp="1"/>
          </p:cNvSpPr>
          <p:nvPr>
            <p:ph idx="1"/>
          </p:nvPr>
        </p:nvSpPr>
        <p:spPr>
          <a:xfrm>
            <a:off x="685800" y="1752600"/>
            <a:ext cx="7772400" cy="4114800"/>
          </a:xfrm>
        </p:spPr>
        <p:txBody>
          <a:bodyPr/>
          <a:lstStyle/>
          <a:p>
            <a:pPr marL="609600" indent="-609600">
              <a:buFontTx/>
              <a:buNone/>
            </a:pPr>
            <a:r>
              <a:rPr lang="en-US" b="1" smtClean="0"/>
              <a:t>Information distribution</a:t>
            </a:r>
            <a:r>
              <a:rPr lang="en-US" smtClean="0"/>
              <a:t> involves entering information into databases and making it available in a time-useable manner</a:t>
            </a:r>
          </a:p>
          <a:p>
            <a:pPr marL="609600" indent="-609600"/>
            <a:r>
              <a:rPr lang="en-US" smtClean="0"/>
              <a:t>Intranet provides information to employees and other stakeholders</a:t>
            </a:r>
          </a:p>
          <a:p>
            <a:pPr marL="609600" indent="-609600"/>
            <a:r>
              <a:rPr lang="en-US" smtClean="0"/>
              <a:t>Extranet provides information to key customers and suppliers</a:t>
            </a:r>
          </a:p>
          <a:p>
            <a:pPr marL="609600" indent="-609600"/>
            <a:endParaRPr lang="en-US" smtClean="0"/>
          </a:p>
        </p:txBody>
      </p:sp>
      <p:sp>
        <p:nvSpPr>
          <p:cNvPr id="8090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z="3600" smtClean="0"/>
              <a:t>Other Marketing Information Considerations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2212043"/>
              </p:ext>
            </p:extLst>
          </p:nvPr>
        </p:nvGraphicFramePr>
        <p:xfrm>
          <a:off x="609600" y="1447800"/>
          <a:ext cx="77724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sz="3600" dirty="0" smtClean="0"/>
              <a:t>Other Marketing Information Considerations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5780253"/>
              </p:ext>
            </p:extLst>
          </p:nvPr>
        </p:nvGraphicFramePr>
        <p:xfrm>
          <a:off x="1676400" y="1752600"/>
          <a:ext cx="579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499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z="3600" smtClean="0"/>
              <a:t>Marketing Information and Customer Insights</a:t>
            </a:r>
          </a:p>
        </p:txBody>
      </p:sp>
      <p:sp>
        <p:nvSpPr>
          <p:cNvPr id="17410" name="Content Placeholder 9"/>
          <p:cNvSpPr>
            <a:spLocks noGrp="1"/>
          </p:cNvSpPr>
          <p:nvPr>
            <p:ph idx="1"/>
          </p:nvPr>
        </p:nvSpPr>
        <p:spPr>
          <a:xfrm>
            <a:off x="685800" y="1981200"/>
            <a:ext cx="5105400" cy="4114800"/>
          </a:xfrm>
        </p:spPr>
        <p:txBody>
          <a:bodyPr/>
          <a:lstStyle/>
          <a:p>
            <a:r>
              <a:rPr lang="en-US" dirty="0" smtClean="0"/>
              <a:t>Companies are forming customer insights teams</a:t>
            </a:r>
          </a:p>
          <a:p>
            <a:pPr lvl="1"/>
            <a:r>
              <a:rPr lang="en-US" dirty="0" smtClean="0"/>
              <a:t>Include all company functional areas</a:t>
            </a:r>
          </a:p>
          <a:p>
            <a:pPr lvl="1"/>
            <a:r>
              <a:rPr lang="en-US" dirty="0" smtClean="0"/>
              <a:t>Collect information from a wide variety of sources</a:t>
            </a:r>
          </a:p>
          <a:p>
            <a:pPr lvl="1"/>
            <a:r>
              <a:rPr lang="en-US" dirty="0" smtClean="0"/>
              <a:t>Use insights to create more value for their customers</a:t>
            </a:r>
          </a:p>
          <a:p>
            <a:pPr lvl="1">
              <a:buFontTx/>
              <a:buNone/>
            </a:pPr>
            <a:endParaRPr lang="en-US" sz="2400" dirty="0" smtClean="0"/>
          </a:p>
          <a:p>
            <a:endParaRPr lang="en-US" dirty="0" smtClean="0"/>
          </a:p>
        </p:txBody>
      </p:sp>
      <p:sp>
        <p:nvSpPr>
          <p:cNvPr id="17411" name="Rectangle 3"/>
          <p:cNvSpPr>
            <a:spLocks noGrp="1" noChangeArrowheads="1"/>
          </p:cNvSpPr>
          <p:nvPr>
            <p:ph type="body" sz="quarter" idx="13"/>
          </p:nvPr>
        </p:nvSpPr>
        <p:spPr/>
        <p:txBody>
          <a:bodyPr/>
          <a:lstStyle/>
          <a:p>
            <a:pPr>
              <a:spcBef>
                <a:spcPct val="0"/>
              </a:spcBef>
            </a:pPr>
            <a:r>
              <a:rPr lang="en-US" smtClean="0"/>
              <a:t>Customer Insights</a:t>
            </a:r>
          </a:p>
        </p:txBody>
      </p:sp>
      <p:pic>
        <p:nvPicPr>
          <p:cNvPr id="17412" name="Picture 2"/>
          <p:cNvPicPr>
            <a:picLocks noChangeAspect="1" noChangeArrowheads="1"/>
          </p:cNvPicPr>
          <p:nvPr/>
        </p:nvPicPr>
        <p:blipFill>
          <a:blip r:embed="rId3"/>
          <a:srcRect/>
          <a:stretch>
            <a:fillRect/>
          </a:stretch>
        </p:blipFill>
        <p:spPr bwMode="auto">
          <a:xfrm>
            <a:off x="6019800" y="2209800"/>
            <a:ext cx="2568575" cy="2247900"/>
          </a:xfrm>
          <a:prstGeom prst="rect">
            <a:avLst/>
          </a:prstGeom>
          <a:noFill/>
          <a:ln w="9525">
            <a:noFill/>
            <a:miter lim="800000"/>
            <a:headEnd/>
            <a:tailEnd/>
          </a:ln>
        </p:spPr>
      </p:pic>
      <p:sp>
        <p:nvSpPr>
          <p:cNvPr id="1741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3600" smtClean="0"/>
              <a:t>Marketing Information and Customer Insights</a:t>
            </a:r>
          </a:p>
        </p:txBody>
      </p:sp>
      <p:sp>
        <p:nvSpPr>
          <p:cNvPr id="19458" name="Content Placeholder 9"/>
          <p:cNvSpPr>
            <a:spLocks noGrp="1"/>
          </p:cNvSpPr>
          <p:nvPr>
            <p:ph idx="1"/>
          </p:nvPr>
        </p:nvSpPr>
        <p:spPr>
          <a:xfrm>
            <a:off x="685800" y="2286000"/>
            <a:ext cx="7772400" cy="4114800"/>
          </a:xfrm>
        </p:spPr>
        <p:txBody>
          <a:bodyPr/>
          <a:lstStyle/>
          <a:p>
            <a:pPr marL="533400" indent="-533400">
              <a:lnSpc>
                <a:spcPct val="90000"/>
              </a:lnSpc>
              <a:buFontTx/>
              <a:buNone/>
            </a:pPr>
            <a:r>
              <a:rPr lang="en-US" sz="3600" b="1" smtClean="0"/>
              <a:t>Marketing information system</a:t>
            </a:r>
            <a:r>
              <a:rPr lang="en-US" sz="3600" smtClean="0"/>
              <a:t> </a:t>
            </a:r>
            <a:r>
              <a:rPr lang="en-US" sz="3600" b="1" smtClean="0"/>
              <a:t>(MIS)</a:t>
            </a:r>
            <a:r>
              <a:rPr lang="en-US" sz="3600" smtClean="0"/>
              <a:t> consists of people and procedures for:</a:t>
            </a:r>
          </a:p>
          <a:p>
            <a:pPr marL="933450" lvl="1" indent="-533400">
              <a:lnSpc>
                <a:spcPct val="90000"/>
              </a:lnSpc>
            </a:pPr>
            <a:r>
              <a:rPr lang="en-US" smtClean="0"/>
              <a:t>Assessing the information needs</a:t>
            </a:r>
          </a:p>
          <a:p>
            <a:pPr marL="933450" lvl="1" indent="-533400">
              <a:lnSpc>
                <a:spcPct val="90000"/>
              </a:lnSpc>
            </a:pPr>
            <a:r>
              <a:rPr lang="en-US" smtClean="0"/>
              <a:t>Developing needed information</a:t>
            </a:r>
          </a:p>
          <a:p>
            <a:pPr marL="933450" lvl="1" indent="-533400">
              <a:lnSpc>
                <a:spcPct val="90000"/>
              </a:lnSpc>
            </a:pPr>
            <a:r>
              <a:rPr lang="en-US" smtClean="0"/>
              <a:t>Helping decision makers use the information for customer </a:t>
            </a:r>
          </a:p>
          <a:p>
            <a:pPr marL="933450" lvl="1" indent="-533400"/>
            <a:endParaRPr lang="en-US" sz="3200" smtClean="0"/>
          </a:p>
          <a:p>
            <a:pPr marL="533400" indent="-533400"/>
            <a:endParaRPr lang="en-US" sz="3600" smtClean="0"/>
          </a:p>
        </p:txBody>
      </p:sp>
      <p:sp>
        <p:nvSpPr>
          <p:cNvPr id="19459" name="Rectangle 3"/>
          <p:cNvSpPr>
            <a:spLocks noGrp="1" noChangeArrowheads="1"/>
          </p:cNvSpPr>
          <p:nvPr>
            <p:ph type="body" sz="quarter" idx="13"/>
          </p:nvPr>
        </p:nvSpPr>
        <p:spPr>
          <a:xfrm>
            <a:off x="533400" y="1447800"/>
            <a:ext cx="8153400" cy="381000"/>
          </a:xfrm>
        </p:spPr>
        <p:txBody>
          <a:bodyPr/>
          <a:lstStyle/>
          <a:p>
            <a:pPr>
              <a:spcBef>
                <a:spcPct val="0"/>
              </a:spcBef>
            </a:pPr>
            <a:r>
              <a:rPr lang="en-US" smtClean="0"/>
              <a:t>Marketing Information Systems (MIS)</a:t>
            </a:r>
          </a:p>
        </p:txBody>
      </p:sp>
      <p:sp>
        <p:nvSpPr>
          <p:cNvPr id="194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7"/>
          <p:cNvSpPr>
            <a:spLocks noGrp="1"/>
          </p:cNvSpPr>
          <p:nvPr>
            <p:ph type="title"/>
          </p:nvPr>
        </p:nvSpPr>
        <p:spPr/>
        <p:txBody>
          <a:bodyPr/>
          <a:lstStyle/>
          <a:p>
            <a:r>
              <a:rPr lang="en-US" sz="3600" smtClean="0"/>
              <a:t>Marketing Information System</a:t>
            </a:r>
          </a:p>
        </p:txBody>
      </p:sp>
      <p:pic>
        <p:nvPicPr>
          <p:cNvPr id="21506" name="Picture 3" descr="fig04_01wo.jpg"/>
          <p:cNvPicPr>
            <a:picLocks noChangeAspect="1"/>
          </p:cNvPicPr>
          <p:nvPr/>
        </p:nvPicPr>
        <p:blipFill>
          <a:blip r:embed="rId3"/>
          <a:srcRect/>
          <a:stretch>
            <a:fillRect/>
          </a:stretch>
        </p:blipFill>
        <p:spPr bwMode="auto">
          <a:xfrm>
            <a:off x="304800" y="1600200"/>
            <a:ext cx="8305800" cy="4094163"/>
          </a:xfrm>
          <a:prstGeom prst="rect">
            <a:avLst/>
          </a:prstGeom>
          <a:noFill/>
          <a:ln w="9525">
            <a:noFill/>
            <a:miter lim="800000"/>
            <a:headEnd/>
            <a:tailEnd/>
          </a:ln>
        </p:spPr>
      </p:pic>
      <p:sp>
        <p:nvSpPr>
          <p:cNvPr id="2150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z="3600" smtClean="0"/>
              <a:t>Assessing Marketing Information Needs</a:t>
            </a:r>
          </a:p>
        </p:txBody>
      </p:sp>
      <p:sp>
        <p:nvSpPr>
          <p:cNvPr id="23554" name="Content Placeholder 3"/>
          <p:cNvSpPr>
            <a:spLocks noGrp="1"/>
          </p:cNvSpPr>
          <p:nvPr>
            <p:ph idx="1"/>
          </p:nvPr>
        </p:nvSpPr>
        <p:spPr/>
        <p:txBody>
          <a:bodyPr/>
          <a:lstStyle/>
          <a:p>
            <a:pPr>
              <a:buFontTx/>
              <a:buNone/>
            </a:pPr>
            <a:r>
              <a:rPr lang="en-US" b="1" smtClean="0"/>
              <a:t>MIS provides </a:t>
            </a:r>
            <a:r>
              <a:rPr lang="en-US" smtClean="0"/>
              <a:t>information to the company’s marketing and other managers and external partners such as suppliers, resellers, and marketing service agencies</a:t>
            </a:r>
          </a:p>
          <a:p>
            <a:endParaRPr lang="en-US" smtClean="0"/>
          </a:p>
        </p:txBody>
      </p:sp>
      <p:sp>
        <p:nvSpPr>
          <p:cNvPr id="23555" name="Rectangle 3"/>
          <p:cNvSpPr>
            <a:spLocks noGrp="1" noChangeArrowheads="1"/>
          </p:cNvSpPr>
          <p:nvPr>
            <p:ph type="body" sz="quarter" idx="13"/>
          </p:nvPr>
        </p:nvSpPr>
        <p:spPr/>
        <p:txBody>
          <a:bodyPr/>
          <a:lstStyle/>
          <a:p>
            <a:pPr marL="533400" indent="-533400">
              <a:spcBef>
                <a:spcPct val="0"/>
              </a:spcBef>
            </a:pPr>
            <a:endParaRPr lang="en-US" sz="2400" smtClean="0"/>
          </a:p>
          <a:p>
            <a:pPr marL="533400" indent="-533400">
              <a:spcBef>
                <a:spcPct val="0"/>
              </a:spcBef>
            </a:pPr>
            <a:r>
              <a:rPr lang="en-US" sz="2400" smtClean="0"/>
              <a:t>         </a:t>
            </a:r>
          </a:p>
        </p:txBody>
      </p:sp>
      <p:sp>
        <p:nvSpPr>
          <p:cNvPr id="2355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Assessing Marketing Information Needs</a:t>
            </a:r>
          </a:p>
        </p:txBody>
      </p:sp>
      <p:sp>
        <p:nvSpPr>
          <p:cNvPr id="25602" name="Content Placeholder 3"/>
          <p:cNvSpPr>
            <a:spLocks noGrp="1"/>
          </p:cNvSpPr>
          <p:nvPr>
            <p:ph idx="1"/>
          </p:nvPr>
        </p:nvSpPr>
        <p:spPr/>
        <p:txBody>
          <a:bodyPr/>
          <a:lstStyle/>
          <a:p>
            <a:r>
              <a:rPr lang="en-US" smtClean="0"/>
              <a:t>Balancing what the information users would like to have against what they need and what is feasible to offer       </a:t>
            </a:r>
          </a:p>
          <a:p>
            <a:endParaRPr lang="en-US" smtClean="0"/>
          </a:p>
        </p:txBody>
      </p:sp>
      <p:sp>
        <p:nvSpPr>
          <p:cNvPr id="25603" name="Text Placeholder 4"/>
          <p:cNvSpPr>
            <a:spLocks noGrp="1"/>
          </p:cNvSpPr>
          <p:nvPr>
            <p:ph type="body" sz="quarter" idx="13"/>
          </p:nvPr>
        </p:nvSpPr>
        <p:spPr/>
        <p:txBody>
          <a:bodyPr/>
          <a:lstStyle/>
          <a:p>
            <a:pPr>
              <a:spcBef>
                <a:spcPct val="0"/>
              </a:spcBef>
            </a:pPr>
            <a:r>
              <a:rPr lang="en-US" smtClean="0"/>
              <a:t>Characteristics of a Good MIS</a:t>
            </a:r>
          </a:p>
        </p:txBody>
      </p:sp>
      <p:graphicFrame>
        <p:nvGraphicFramePr>
          <p:cNvPr id="6" name="Diagram 5"/>
          <p:cNvGraphicFramePr/>
          <p:nvPr>
            <p:extLst>
              <p:ext uri="{D42A27DB-BD31-4B8C-83A1-F6EECF244321}">
                <p14:modId xmlns:p14="http://schemas.microsoft.com/office/powerpoint/2010/main" val="1189265130"/>
              </p:ext>
            </p:extLst>
          </p:nvPr>
        </p:nvGraphicFramePr>
        <p:xfrm>
          <a:off x="1524000" y="3657600"/>
          <a:ext cx="58674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600" smtClean="0"/>
              <a:t>Developing Marketing Information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8617287"/>
              </p:ext>
            </p:extLst>
          </p:nvPr>
        </p:nvGraphicFramePr>
        <p:xfrm>
          <a:off x="1143000" y="2438400"/>
          <a:ext cx="6781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1" name="Text Placeholder 4"/>
          <p:cNvSpPr>
            <a:spLocks noGrp="1"/>
          </p:cNvSpPr>
          <p:nvPr>
            <p:ph type="body" sz="quarter" idx="13"/>
          </p:nvPr>
        </p:nvSpPr>
        <p:spPr>
          <a:xfrm>
            <a:off x="381000" y="1447800"/>
            <a:ext cx="8077200" cy="457200"/>
          </a:xfrm>
        </p:spPr>
        <p:txBody>
          <a:bodyPr/>
          <a:lstStyle/>
          <a:p>
            <a:pPr>
              <a:spcBef>
                <a:spcPct val="0"/>
              </a:spcBef>
            </a:pPr>
            <a:r>
              <a:rPr lang="en-US" smtClean="0"/>
              <a:t>Marketers obtain information from</a:t>
            </a:r>
          </a:p>
        </p:txBody>
      </p:sp>
      <p:sp>
        <p:nvSpPr>
          <p:cNvPr id="2765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1340</TotalTime>
  <Words>13204</Words>
  <Application>Microsoft Macintosh PowerPoint</Application>
  <PresentationFormat>On-screen Show (4:3)</PresentationFormat>
  <Paragraphs>568</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Blank Presentation</vt:lpstr>
      <vt:lpstr> Chapter Four</vt:lpstr>
      <vt:lpstr>Learning Objectives</vt:lpstr>
      <vt:lpstr>Marketing Information and Customer Insights</vt:lpstr>
      <vt:lpstr>Marketing Information and Customer Insights</vt:lpstr>
      <vt:lpstr>Marketing Information and Customer Insights</vt:lpstr>
      <vt:lpstr>Marketing Information System</vt:lpstr>
      <vt:lpstr>Assessing Marketing Information Needs</vt:lpstr>
      <vt:lpstr>Assessing Marketing Information Needs</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lpstr> Developing Marketing Information</vt:lpstr>
      <vt:lpstr>Developing Marketing Information</vt:lpstr>
      <vt:lpstr>Developing Marketing Information Secondary Data</vt:lpstr>
      <vt:lpstr>Developing Marketing Information</vt:lpstr>
      <vt:lpstr>Developing Marketing Information</vt:lpstr>
      <vt:lpstr>Developing Marketing Information</vt:lpstr>
      <vt:lpstr>Developing Marketing Information</vt:lpstr>
      <vt:lpstr> Developing Marketing Information</vt:lpstr>
      <vt:lpstr> Developing Marketing Information</vt:lpstr>
      <vt:lpstr> Developing Marketing Information</vt:lpstr>
      <vt:lpstr> Developing Marketing Information</vt:lpstr>
      <vt:lpstr>Developing Marketing Information</vt:lpstr>
      <vt:lpstr>Developing Marketing Information</vt:lpstr>
      <vt:lpstr>Developing Marketing Information</vt:lpstr>
      <vt:lpstr>Developing Marketing Information</vt:lpstr>
      <vt:lpstr>Developing Marketing Information</vt:lpstr>
      <vt:lpstr>Developing Marketing Information</vt:lpstr>
      <vt:lpstr>Analyzing and Using Marketing Information</vt:lpstr>
      <vt:lpstr>Analyzing and Using Marketing Information</vt:lpstr>
      <vt:lpstr>Distributing and Using Marketing Information</vt:lpstr>
      <vt:lpstr>Other Marketing Information Considerations</vt:lpstr>
      <vt:lpstr>Other Marketing Information Considerations</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138</cp:revision>
  <dcterms:created xsi:type="dcterms:W3CDTF">2011-02-15T22:28:59Z</dcterms:created>
  <dcterms:modified xsi:type="dcterms:W3CDTF">2013-10-16T17:47:14Z</dcterms:modified>
</cp:coreProperties>
</file>