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handoutMasterIdLst>
    <p:handoutMasterId r:id="rId46"/>
  </p:handoutMasterIdLst>
  <p:sldIdLst>
    <p:sldId id="257" r:id="rId2"/>
    <p:sldId id="258" r:id="rId3"/>
    <p:sldId id="270" r:id="rId4"/>
    <p:sldId id="271" r:id="rId5"/>
    <p:sldId id="260" r:id="rId6"/>
    <p:sldId id="261" r:id="rId7"/>
    <p:sldId id="274" r:id="rId8"/>
    <p:sldId id="275" r:id="rId9"/>
    <p:sldId id="308" r:id="rId10"/>
    <p:sldId id="286" r:id="rId11"/>
    <p:sldId id="287" r:id="rId12"/>
    <p:sldId id="290" r:id="rId13"/>
    <p:sldId id="291" r:id="rId14"/>
    <p:sldId id="289" r:id="rId15"/>
    <p:sldId id="309" r:id="rId16"/>
    <p:sldId id="262" r:id="rId17"/>
    <p:sldId id="265" r:id="rId18"/>
    <p:sldId id="277" r:id="rId19"/>
    <p:sldId id="294" r:id="rId20"/>
    <p:sldId id="295" r:id="rId21"/>
    <p:sldId id="296" r:id="rId22"/>
    <p:sldId id="266" r:id="rId23"/>
    <p:sldId id="298" r:id="rId24"/>
    <p:sldId id="280" r:id="rId25"/>
    <p:sldId id="292" r:id="rId26"/>
    <p:sldId id="281" r:id="rId27"/>
    <p:sldId id="299" r:id="rId28"/>
    <p:sldId id="267" r:id="rId29"/>
    <p:sldId id="302" r:id="rId30"/>
    <p:sldId id="300" r:id="rId31"/>
    <p:sldId id="282" r:id="rId32"/>
    <p:sldId id="303" r:id="rId33"/>
    <p:sldId id="304" r:id="rId34"/>
    <p:sldId id="283" r:id="rId35"/>
    <p:sldId id="306" r:id="rId36"/>
    <p:sldId id="285" r:id="rId37"/>
    <p:sldId id="284" r:id="rId38"/>
    <p:sldId id="305" r:id="rId39"/>
    <p:sldId id="301" r:id="rId40"/>
    <p:sldId id="293" r:id="rId41"/>
    <p:sldId id="307" r:id="rId42"/>
    <p:sldId id="268" r:id="rId43"/>
    <p:sldId id="272"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00AC1"/>
    <a:srgbClr val="EA5633"/>
    <a:srgbClr val="691759"/>
    <a:srgbClr val="18293A"/>
    <a:srgbClr val="00A4B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874" autoAdjust="0"/>
    <p:restoredTop sz="93546" autoAdjust="0"/>
  </p:normalViewPr>
  <p:slideViewPr>
    <p:cSldViewPr>
      <p:cViewPr varScale="1">
        <p:scale>
          <a:sx n="73" d="100"/>
          <a:sy n="73" d="100"/>
        </p:scale>
        <p:origin x="-1284" y="-102"/>
      </p:cViewPr>
      <p:guideLst>
        <p:guide orient="horz" pos="2160"/>
        <p:guide pos="2880"/>
      </p:guideLst>
    </p:cSldViewPr>
  </p:slideViewPr>
  <p:outlineViewPr>
    <p:cViewPr>
      <p:scale>
        <a:sx n="33" d="100"/>
        <a:sy n="33" d="100"/>
      </p:scale>
      <p:origin x="0" y="45192"/>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53" d="100"/>
          <a:sy n="53" d="100"/>
        </p:scale>
        <p:origin x="-285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C9BE231-3047-46CC-8EB7-0A9C6A23B5E3}" type="datetimeFigureOut">
              <a:rPr lang="en-GB" smtClean="0"/>
              <a:pPr/>
              <a:t>29/09/2019</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0D405B-D0BD-49FD-B9CE-587CD7BE6392}" type="slidenum">
              <a:rPr lang="en-GB" smtClean="0"/>
              <a:pPr/>
              <a:t>‹N°›</a:t>
            </a:fld>
            <a:endParaRPr lang="en-GB" dirty="0"/>
          </a:p>
        </p:txBody>
      </p:sp>
    </p:spTree>
    <p:extLst>
      <p:ext uri="{BB962C8B-B14F-4D97-AF65-F5344CB8AC3E}">
        <p14:creationId xmlns:p14="http://schemas.microsoft.com/office/powerpoint/2010/main" xmlns="" val="19302386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D29C7B-D5A1-4F4F-81D6-26274366EFEE}" type="datetimeFigureOut">
              <a:rPr lang="en-GB" smtClean="0"/>
              <a:pPr/>
              <a:t>29/09/2019</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0C9930-0A10-4D51-BF8B-58A66CF9DE84}" type="slidenum">
              <a:rPr lang="en-GB" smtClean="0"/>
              <a:pPr/>
              <a:t>‹N°›</a:t>
            </a:fld>
            <a:endParaRPr lang="en-GB" dirty="0"/>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latin typeface="Arial" panose="020B0604020202020204" pitchFamily="34" charset="0"/>
                <a:cs typeface="Arial" panose="020B0604020202020204" pitchFamily="34" charset="0"/>
              </a:rPr>
              <a:t>Figure 3.4 Diffusion-adoption curve</a:t>
            </a:r>
          </a:p>
          <a:p>
            <a:endParaRPr lang="en-IN"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00C9930-0A10-4D51-BF8B-58A66CF9DE84}" type="slidenum">
              <a:rPr lang="en-GB" smtClean="0"/>
              <a:pPr/>
              <a:t>15</a:t>
            </a:fld>
            <a:endParaRPr lang="en-GB"/>
          </a:p>
        </p:txBody>
      </p:sp>
    </p:spTree>
    <p:extLst>
      <p:ext uri="{BB962C8B-B14F-4D97-AF65-F5344CB8AC3E}">
        <p14:creationId xmlns="" xmlns:p14="http://schemas.microsoft.com/office/powerpoint/2010/main" val="3386971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Figure 3.4 Diffusion-adoption curve</a:t>
            </a:r>
          </a:p>
          <a:p>
            <a:endParaRPr lang="en-IN"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00C9930-0A10-4D51-BF8B-58A66CF9DE84}" type="slidenum">
              <a:rPr lang="en-GB" smtClean="0"/>
              <a:pPr/>
              <a:t>16</a:t>
            </a:fld>
            <a:endParaRPr lang="en-GB"/>
          </a:p>
        </p:txBody>
      </p:sp>
    </p:spTree>
    <p:extLst>
      <p:ext uri="{BB962C8B-B14F-4D97-AF65-F5344CB8AC3E}">
        <p14:creationId xmlns:p14="http://schemas.microsoft.com/office/powerpoint/2010/main" xmlns="" val="3386971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595292-198D-4F24-8B6A-A6F01A44986E}" type="datetime1">
              <a:rPr lang="en-GB" smtClean="0"/>
              <a:pPr/>
              <a:t>29/09/2019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59638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B244B7-5EE5-426E-AFAC-458996ABDA75}" type="datetime1">
              <a:rPr lang="en-GB" smtClean="0"/>
              <a:pPr/>
              <a:t>29/09/2019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F14E08-3E27-4330-BBCC-108ACDB8E4C7}" type="slidenum">
              <a:rPr lang="en-GB" smtClean="0"/>
              <a:pPr/>
              <a:t>‹N°›</a:t>
            </a:fld>
            <a:endParaRPr lang="en-GB" dirty="0"/>
          </a:p>
        </p:txBody>
      </p:sp>
    </p:spTree>
    <p:extLst>
      <p:ext uri="{BB962C8B-B14F-4D97-AF65-F5344CB8AC3E}">
        <p14:creationId xmlns:p14="http://schemas.microsoft.com/office/powerpoint/2010/main" xmlns="" val="4245441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5A6AC4-E90D-4C22-B59F-EFB4940B9F43}" type="datetime1">
              <a:rPr lang="en-GB" smtClean="0"/>
              <a:pPr/>
              <a:t>29/09/2019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F14E08-3E27-4330-BBCC-108ACDB8E4C7}" type="slidenum">
              <a:rPr lang="en-GB" smtClean="0"/>
              <a:pPr/>
              <a:t>‹N°›</a:t>
            </a:fld>
            <a:endParaRPr lang="en-GB" dirty="0"/>
          </a:p>
        </p:txBody>
      </p:sp>
    </p:spTree>
    <p:extLst>
      <p:ext uri="{BB962C8B-B14F-4D97-AF65-F5344CB8AC3E}">
        <p14:creationId xmlns:p14="http://schemas.microsoft.com/office/powerpoint/2010/main" xmlns="" val="2058866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60648"/>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259632" y="198884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8" name="Picture Placeholder 7"/>
          <p:cNvSpPr>
            <a:spLocks noGrp="1"/>
          </p:cNvSpPr>
          <p:nvPr>
            <p:ph type="pic" sz="quarter" idx="13"/>
          </p:nvPr>
        </p:nvSpPr>
        <p:spPr>
          <a:xfrm>
            <a:off x="1115616" y="4077072"/>
            <a:ext cx="3528392" cy="1944216"/>
          </a:xfrm>
        </p:spPr>
        <p:txBody>
          <a:bodyPr/>
          <a:lstStyle/>
          <a:p>
            <a:endParaRPr lang="en-GB" dirty="0"/>
          </a:p>
        </p:txBody>
      </p:sp>
      <p:sp>
        <p:nvSpPr>
          <p:cNvPr id="5" name="Text Placeholder 4"/>
          <p:cNvSpPr>
            <a:spLocks noGrp="1"/>
          </p:cNvSpPr>
          <p:nvPr>
            <p:ph type="body" sz="quarter" idx="14"/>
          </p:nvPr>
        </p:nvSpPr>
        <p:spPr>
          <a:xfrm>
            <a:off x="5003800" y="3860800"/>
            <a:ext cx="3240088" cy="2232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61709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BAF48E-F2EE-4412-906B-0EBE01BABD07}" type="datetime1">
              <a:rPr lang="en-GB" smtClean="0"/>
              <a:pPr/>
              <a:t>29/09/2019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F14E08-3E27-4330-BBCC-108ACDB8E4C7}" type="slidenum">
              <a:rPr lang="en-GB" smtClean="0"/>
              <a:pPr/>
              <a:t>‹N°›</a:t>
            </a:fld>
            <a:endParaRPr lang="en-GB" dirty="0"/>
          </a:p>
        </p:txBody>
      </p:sp>
    </p:spTree>
    <p:extLst>
      <p:ext uri="{BB962C8B-B14F-4D97-AF65-F5344CB8AC3E}">
        <p14:creationId xmlns:p14="http://schemas.microsoft.com/office/powerpoint/2010/main" xmlns="" val="2683800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81390A-C443-49FE-9B14-D68A57E02924}" type="datetime1">
              <a:rPr lang="en-GB" smtClean="0"/>
              <a:pPr/>
              <a:t>29/09/2019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F14E08-3E27-4330-BBCC-108ACDB8E4C7}" type="slidenum">
              <a:rPr lang="en-GB" smtClean="0"/>
              <a:pPr/>
              <a:t>‹N°›</a:t>
            </a:fld>
            <a:endParaRPr lang="en-GB"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77787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1F3DB1-09E9-41EE-9104-72D8A3A82CBE}" type="datetime1">
              <a:rPr lang="en-GB" smtClean="0"/>
              <a:pPr/>
              <a:t>29/09/2019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DF14E08-3E27-4330-BBCC-108ACDB8E4C7}" type="slidenum">
              <a:rPr lang="en-GB" smtClean="0"/>
              <a:pPr/>
              <a:t>‹N°›</a:t>
            </a:fld>
            <a:endParaRPr lang="en-GB" dirty="0"/>
          </a:p>
        </p:txBody>
      </p:sp>
    </p:spTree>
    <p:extLst>
      <p:ext uri="{BB962C8B-B14F-4D97-AF65-F5344CB8AC3E}">
        <p14:creationId xmlns:p14="http://schemas.microsoft.com/office/powerpoint/2010/main" xmlns="" val="2734246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E4DD50-B090-42E2-89B3-6A3C43018636}" type="datetime1">
              <a:rPr lang="en-GB" smtClean="0"/>
              <a:pPr/>
              <a:t>29/09/2019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DF14E08-3E27-4330-BBCC-108ACDB8E4C7}" type="slidenum">
              <a:rPr lang="en-GB" smtClean="0"/>
              <a:pPr/>
              <a:t>‹N°›</a:t>
            </a:fld>
            <a:endParaRPr lang="en-GB" dirty="0"/>
          </a:p>
        </p:txBody>
      </p:sp>
    </p:spTree>
    <p:extLst>
      <p:ext uri="{BB962C8B-B14F-4D97-AF65-F5344CB8AC3E}">
        <p14:creationId xmlns:p14="http://schemas.microsoft.com/office/powerpoint/2010/main" xmlns="" val="1965350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5CDDF1-DF15-4FA4-8378-E46EF6DE035B}" type="datetime1">
              <a:rPr lang="en-GB" smtClean="0"/>
              <a:pPr/>
              <a:t>29/09/2019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DF14E08-3E27-4330-BBCC-108ACDB8E4C7}" type="slidenum">
              <a:rPr lang="en-GB" smtClean="0"/>
              <a:pPr/>
              <a:t>‹N°›</a:t>
            </a:fld>
            <a:endParaRPr lang="en-GB" dirty="0"/>
          </a:p>
        </p:txBody>
      </p:sp>
    </p:spTree>
    <p:extLst>
      <p:ext uri="{BB962C8B-B14F-4D97-AF65-F5344CB8AC3E}">
        <p14:creationId xmlns:p14="http://schemas.microsoft.com/office/powerpoint/2010/main" xmlns="" val="2861460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A2BB841-D18D-4FC6-A744-BF1E06B6A30A}" type="datetime1">
              <a:rPr lang="en-GB" smtClean="0"/>
              <a:pPr/>
              <a:t>29/09/2019</a:t>
            </a:fld>
            <a:endParaRPr lang="en-GB"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dirty="0"/>
          </a:p>
        </p:txBody>
      </p:sp>
      <p:sp>
        <p:nvSpPr>
          <p:cNvPr id="9" name="Slide Number Placeholder 8"/>
          <p:cNvSpPr>
            <a:spLocks noGrp="1"/>
          </p:cNvSpPr>
          <p:nvPr>
            <p:ph type="sldNum" sz="quarter" idx="12"/>
          </p:nvPr>
        </p:nvSpPr>
        <p:spPr/>
        <p:txBody>
          <a:bodyPr/>
          <a:lstStyle/>
          <a:p>
            <a:fld id="{8DF14E08-3E27-4330-BBCC-108ACDB8E4C7}" type="slidenum">
              <a:rPr lang="en-GB" smtClean="0"/>
              <a:pPr/>
              <a:t>‹N°›</a:t>
            </a:fld>
            <a:endParaRPr lang="en-GB" dirty="0"/>
          </a:p>
        </p:txBody>
      </p:sp>
    </p:spTree>
    <p:extLst>
      <p:ext uri="{BB962C8B-B14F-4D97-AF65-F5344CB8AC3E}">
        <p14:creationId xmlns:p14="http://schemas.microsoft.com/office/powerpoint/2010/main" xmlns="" val="1817949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D6E5D716-9EBB-495F-8D15-46DC23A7D476}" type="datetime1">
              <a:rPr lang="en-GB" smtClean="0"/>
              <a:pPr/>
              <a:t>29/09/2019</a:t>
            </a:fld>
            <a:endParaRPr lang="en-GB"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GB"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DF14E08-3E27-4330-BBCC-108ACDB8E4C7}" type="slidenum">
              <a:rPr lang="en-GB" smtClean="0"/>
              <a:pPr/>
              <a:t>‹N°›</a:t>
            </a:fld>
            <a:endParaRPr lang="en-GB" dirty="0"/>
          </a:p>
        </p:txBody>
      </p:sp>
    </p:spTree>
    <p:extLst>
      <p:ext uri="{BB962C8B-B14F-4D97-AF65-F5344CB8AC3E}">
        <p14:creationId xmlns:p14="http://schemas.microsoft.com/office/powerpoint/2010/main" xmlns="" val="27318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3D0267-EF03-4FBD-9C46-97BDEC87C922}" type="datetime1">
              <a:rPr lang="en-GB" smtClean="0"/>
              <a:pPr/>
              <a:t>29/09/2019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DF14E08-3E27-4330-BBCC-108ACDB8E4C7}" type="slidenum">
              <a:rPr lang="en-GB" smtClean="0"/>
              <a:pPr/>
              <a:t>‹N°›</a:t>
            </a:fld>
            <a:endParaRPr lang="en-GB" dirty="0"/>
          </a:p>
        </p:txBody>
      </p:sp>
    </p:spTree>
    <p:extLst>
      <p:ext uri="{BB962C8B-B14F-4D97-AF65-F5344CB8AC3E}">
        <p14:creationId xmlns:p14="http://schemas.microsoft.com/office/powerpoint/2010/main" xmlns="" val="1327862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D9392CC5-81F0-448F-A6F9-29F3B1840140}" type="datetime1">
              <a:rPr lang="en-GB" smtClean="0"/>
              <a:pPr/>
              <a:t>29/09/2019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xmlns="" id="{91CFCE29-E544-4207-9EC6-C3B7E17075A4}"/>
              </a:ext>
            </a:extLst>
          </p:cNvPr>
          <p:cNvSpPr txBox="1"/>
          <p:nvPr userDrawn="1"/>
        </p:nvSpPr>
        <p:spPr>
          <a:xfrm>
            <a:off x="1600200" y="6429345"/>
            <a:ext cx="7162800" cy="276999"/>
          </a:xfrm>
          <a:prstGeom prst="rect">
            <a:avLst/>
          </a:prstGeom>
          <a:noFill/>
        </p:spPr>
        <p:txBody>
          <a:bodyPr wrap="square" rtlCol="0">
            <a:spAutoFit/>
          </a:bodyPr>
          <a:lstStyle/>
          <a:p>
            <a:pPr algn="r">
              <a:buClrTx/>
              <a:defRPr/>
            </a:pPr>
            <a:r>
              <a:rPr lang="en-IN" sz="1200" b="0" i="0" u="none" strike="noStrike" kern="1200" baseline="0" dirty="0">
                <a:solidFill>
                  <a:schemeClr val="tx1"/>
                </a:solidFill>
                <a:latin typeface="Verdana" panose="020B0604030504040204" pitchFamily="34" charset="0"/>
                <a:ea typeface="Verdana" panose="020B0604030504040204" pitchFamily="34" charset="0"/>
                <a:cs typeface="Verdana" panose="020B0604030504040204" pitchFamily="34" charset="0"/>
              </a:rPr>
              <a:t>Copyright © 2019, 2016, 2012</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pic>
        <p:nvPicPr>
          <p:cNvPr id="12" name="Picture 11" descr="Pearson Logo">
            <a:extLst>
              <a:ext uri="{FF2B5EF4-FFF2-40B4-BE49-F238E27FC236}">
                <a16:creationId xmlns:a16="http://schemas.microsoft.com/office/drawing/2014/main" xmlns="" id="{5A78E52F-A9C9-4808-A50C-7CAC9AEDEBC3}"/>
              </a:ext>
            </a:extLst>
          </p:cNvPr>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xmlns="" val="1110283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tif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tif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jigsaw.vitalsource.com/books/9781292241623/epub/OPS/html/glossary.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79512" y="1804319"/>
            <a:ext cx="2390058" cy="3249362"/>
          </a:xfrm>
          <a:prstGeom prst="rect">
            <a:avLst/>
          </a:prstGeom>
        </p:spPr>
      </p:pic>
      <p:sp>
        <p:nvSpPr>
          <p:cNvPr id="11" name="Title 1"/>
          <p:cNvSpPr>
            <a:spLocks noGrp="1"/>
          </p:cNvSpPr>
          <p:nvPr>
            <p:ph type="ctrTitle"/>
          </p:nvPr>
        </p:nvSpPr>
        <p:spPr>
          <a:xfrm>
            <a:off x="2771800" y="2276872"/>
            <a:ext cx="6372200" cy="2376264"/>
          </a:xfrm>
        </p:spPr>
        <p:txBody>
          <a:bodyPr>
            <a:normAutofit fontScale="90000"/>
          </a:bodyPr>
          <a:lstStyle/>
          <a:p>
            <a:r>
              <a:rPr lang="en-GB" b="1" dirty="0">
                <a:solidFill>
                  <a:srgbClr val="007BA4"/>
                </a:solidFill>
              </a:rPr>
              <a:t>Chapter </a:t>
            </a:r>
            <a:r>
              <a:rPr lang="ar-SA" b="1" dirty="0">
                <a:solidFill>
                  <a:srgbClr val="007BA4"/>
                </a:solidFill>
              </a:rPr>
              <a:t>3</a:t>
            </a:r>
            <a:r>
              <a:rPr lang="en-GB" b="1" dirty="0">
                <a:solidFill>
                  <a:srgbClr val="007BA4"/>
                </a:solidFill>
              </a:rPr>
              <a:t>:</a:t>
            </a:r>
            <a:br>
              <a:rPr lang="en-GB" b="1" dirty="0">
                <a:solidFill>
                  <a:srgbClr val="007BA4"/>
                </a:solidFill>
              </a:rPr>
            </a:br>
            <a:r>
              <a:rPr lang="en-GB" dirty="0">
                <a:solidFill>
                  <a:srgbClr val="007BA4"/>
                </a:solidFill>
              </a:rPr>
              <a:t>The </a:t>
            </a:r>
            <a:r>
              <a:rPr lang="en-US" dirty="0">
                <a:solidFill>
                  <a:srgbClr val="007BA4"/>
                </a:solidFill>
              </a:rPr>
              <a:t>Digital macro-environment</a:t>
            </a:r>
            <a:r>
              <a:rPr lang="en-US" sz="2800" b="0" kern="0" dirty="0">
                <a:solidFill>
                  <a:srgbClr val="000000"/>
                </a:solidFill>
              </a:rPr>
              <a:t/>
            </a:r>
            <a:br>
              <a:rPr lang="en-US" sz="2800" b="0" kern="0" dirty="0">
                <a:solidFill>
                  <a:srgbClr val="000000"/>
                </a:solidFill>
              </a:rPr>
            </a:br>
            <a:r>
              <a:rPr lang="en-GB" sz="2700" b="1" dirty="0">
                <a:solidFill>
                  <a:srgbClr val="007BA4"/>
                </a:solidFill>
              </a:rPr>
              <a:t/>
            </a:r>
            <a:br>
              <a:rPr lang="en-GB" sz="2700" b="1" dirty="0">
                <a:solidFill>
                  <a:srgbClr val="007BA4"/>
                </a:solidFill>
              </a:rPr>
            </a:br>
            <a:endParaRPr lang="en-GB" sz="2700" b="1" dirty="0">
              <a:solidFill>
                <a:srgbClr val="007BA4"/>
              </a:solidFill>
            </a:endParaRPr>
          </a:p>
        </p:txBody>
      </p:sp>
    </p:spTree>
    <p:extLst>
      <p:ext uri="{BB962C8B-B14F-4D97-AF65-F5344CB8AC3E}">
        <p14:creationId xmlns:p14="http://schemas.microsoft.com/office/powerpoint/2010/main" xmlns="" val="327998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EC0B60-261E-45FE-B686-98559594F8FF}"/>
              </a:ext>
            </a:extLst>
          </p:cNvPr>
          <p:cNvSpPr>
            <a:spLocks noGrp="1"/>
          </p:cNvSpPr>
          <p:nvPr>
            <p:ph type="title"/>
          </p:nvPr>
        </p:nvSpPr>
        <p:spPr>
          <a:xfrm>
            <a:off x="0" y="214290"/>
            <a:ext cx="9144000" cy="1142132"/>
          </a:xfrm>
        </p:spPr>
        <p:txBody>
          <a:bodyPr>
            <a:normAutofit fontScale="90000"/>
          </a:bodyPr>
          <a:lstStyle/>
          <a:p>
            <a:r>
              <a:rPr lang="en-GB" dirty="0"/>
              <a:t>Mobile &amp; SMS messaging &amp; applications</a:t>
            </a:r>
          </a:p>
        </p:txBody>
      </p:sp>
      <p:sp>
        <p:nvSpPr>
          <p:cNvPr id="3" name="Content Placeholder 2">
            <a:extLst>
              <a:ext uri="{FF2B5EF4-FFF2-40B4-BE49-F238E27FC236}">
                <a16:creationId xmlns:a16="http://schemas.microsoft.com/office/drawing/2014/main" xmlns="" id="{FFF20A7C-16CC-4785-869A-3149230C05F2}"/>
              </a:ext>
            </a:extLst>
          </p:cNvPr>
          <p:cNvSpPr>
            <a:spLocks noGrp="1"/>
          </p:cNvSpPr>
          <p:nvPr>
            <p:ph idx="1"/>
          </p:nvPr>
        </p:nvSpPr>
        <p:spPr>
          <a:xfrm>
            <a:off x="214282" y="1726764"/>
            <a:ext cx="8929718" cy="4726572"/>
          </a:xfrm>
        </p:spPr>
        <p:txBody>
          <a:bodyPr>
            <a:normAutofit/>
          </a:bodyPr>
          <a:lstStyle/>
          <a:p>
            <a:pPr>
              <a:buFont typeface="Wingdings" panose="05000000000000000000" pitchFamily="2" charset="2"/>
              <a:buChar char="Ø"/>
            </a:pPr>
            <a:r>
              <a:rPr lang="en-GB" b="1" dirty="0"/>
              <a:t>The Short Message Service ‘texting</a:t>
            </a:r>
            <a:r>
              <a:rPr lang="en-GB" dirty="0"/>
              <a:t>’, </a:t>
            </a:r>
            <a:r>
              <a:rPr lang="en-GB" dirty="0">
                <a:solidFill>
                  <a:srgbClr val="FF0000"/>
                </a:solidFill>
              </a:rPr>
              <a:t>is a simple form of person-to-person communication that enables messages to be transferred between mobile phones</a:t>
            </a:r>
            <a:r>
              <a:rPr lang="en-GB" dirty="0"/>
              <a:t>. </a:t>
            </a:r>
          </a:p>
          <a:p>
            <a:pPr>
              <a:buFont typeface="Wingdings" panose="05000000000000000000" pitchFamily="2" charset="2"/>
              <a:buChar char="Ø"/>
            </a:pPr>
            <a:r>
              <a:rPr lang="en-GB" dirty="0"/>
              <a:t>Its use grew for many years, </a:t>
            </a:r>
            <a:r>
              <a:rPr lang="en-GB" b="1" dirty="0">
                <a:solidFill>
                  <a:srgbClr val="00B050"/>
                </a:solidFill>
              </a:rPr>
              <a:t>but</a:t>
            </a:r>
            <a:r>
              <a:rPr lang="en-GB" dirty="0"/>
              <a:t> it is now on the decline as consumers turn to </a:t>
            </a:r>
            <a:r>
              <a:rPr lang="en-GB" dirty="0">
                <a:solidFill>
                  <a:srgbClr val="E00AC1"/>
                </a:solidFill>
              </a:rPr>
              <a:t>messaging via social networks and new mobile messaging applications such as WhatsApp and Viber, which are billed as SMS replacements. </a:t>
            </a:r>
          </a:p>
          <a:p>
            <a:pPr>
              <a:buFont typeface="Wingdings" panose="05000000000000000000" pitchFamily="2" charset="2"/>
              <a:buChar char="Ø"/>
            </a:pPr>
            <a:r>
              <a:rPr lang="en-GB" b="1" dirty="0"/>
              <a:t>Texting</a:t>
            </a:r>
            <a:r>
              <a:rPr lang="en-GB" dirty="0"/>
              <a:t> became increasingly popular as a </a:t>
            </a:r>
            <a:r>
              <a:rPr lang="en-GB" i="1" u="sng" dirty="0"/>
              <a:t>means for brands to communicate with customers:</a:t>
            </a:r>
          </a:p>
          <a:p>
            <a:pPr marL="358775" indent="-93663">
              <a:buFont typeface="Courier New" panose="02070309020205020404" pitchFamily="49" charset="0"/>
              <a:buChar char="o"/>
            </a:pPr>
            <a:r>
              <a:rPr lang="en-GB" b="1" dirty="0"/>
              <a:t>banks notify customers of current account </a:t>
            </a:r>
          </a:p>
          <a:p>
            <a:pPr marL="358775" indent="-93663">
              <a:buFont typeface="Courier New" panose="02070309020205020404" pitchFamily="49" charset="0"/>
              <a:buChar char="o"/>
            </a:pPr>
            <a:r>
              <a:rPr lang="en-GB" b="1" dirty="0"/>
              <a:t>retailers send delivery notifications </a:t>
            </a:r>
          </a:p>
          <a:p>
            <a:pPr marL="358775" indent="-93663">
              <a:buFont typeface="Courier New" panose="02070309020205020404" pitchFamily="49" charset="0"/>
              <a:buChar char="o"/>
            </a:pPr>
            <a:r>
              <a:rPr lang="en-GB" b="1" dirty="0"/>
              <a:t>airlines send boarding and flight details using SMS. </a:t>
            </a:r>
          </a:p>
          <a:p>
            <a:pPr marL="358775" indent="-93663">
              <a:buFont typeface="Courier New" panose="02070309020205020404" pitchFamily="49" charset="0"/>
              <a:buChar char="o"/>
            </a:pPr>
            <a:r>
              <a:rPr lang="en-GB" b="1" dirty="0"/>
              <a:t>supply chain management applications for notifying managers of problems or </a:t>
            </a:r>
            <a:r>
              <a:rPr lang="en-GB" b="1" dirty="0" err="1"/>
              <a:t>deliveriey</a:t>
            </a:r>
            <a:r>
              <a:rPr lang="en-GB" b="1" dirty="0"/>
              <a:t>. </a:t>
            </a:r>
          </a:p>
        </p:txBody>
      </p:sp>
      <p:sp>
        <p:nvSpPr>
          <p:cNvPr id="4" name="Slide Number Placeholder 3">
            <a:extLst>
              <a:ext uri="{FF2B5EF4-FFF2-40B4-BE49-F238E27FC236}">
                <a16:creationId xmlns:a16="http://schemas.microsoft.com/office/drawing/2014/main" xmlns="" id="{FA5EDA6D-47B6-4A48-824C-706E4544719D}"/>
              </a:ext>
            </a:extLst>
          </p:cNvPr>
          <p:cNvSpPr>
            <a:spLocks noGrp="1"/>
          </p:cNvSpPr>
          <p:nvPr>
            <p:ph type="sldNum" sz="quarter" idx="12"/>
          </p:nvPr>
        </p:nvSpPr>
        <p:spPr/>
        <p:txBody>
          <a:bodyPr/>
          <a:lstStyle/>
          <a:p>
            <a:fld id="{8DF14E08-3E27-4330-BBCC-108ACDB8E4C7}" type="slidenum">
              <a:rPr lang="en-GB" smtClean="0"/>
              <a:pPr/>
              <a:t>10</a:t>
            </a:fld>
            <a:endParaRPr lang="en-GB" dirty="0"/>
          </a:p>
        </p:txBody>
      </p:sp>
    </p:spTree>
    <p:extLst>
      <p:ext uri="{BB962C8B-B14F-4D97-AF65-F5344CB8AC3E}">
        <p14:creationId xmlns:p14="http://schemas.microsoft.com/office/powerpoint/2010/main" xmlns="" val="3494207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device&#10;&#10;Description automatically generated">
            <a:extLst>
              <a:ext uri="{FF2B5EF4-FFF2-40B4-BE49-F238E27FC236}">
                <a16:creationId xmlns:a16="http://schemas.microsoft.com/office/drawing/2014/main" xmlns="" id="{07612FF9-DEAE-403F-A66D-4C27CFE7A8D0}"/>
              </a:ext>
            </a:extLst>
          </p:cNvPr>
          <p:cNvPicPr>
            <a:picLocks noChangeAspect="1"/>
          </p:cNvPicPr>
          <p:nvPr/>
        </p:nvPicPr>
        <p:blipFill rotWithShape="1">
          <a:blip r:embed="rId2">
            <a:extLst>
              <a:ext uri="{28A0092B-C50C-407E-A947-70E740481C1C}">
                <a14:useLocalDpi xmlns:a14="http://schemas.microsoft.com/office/drawing/2010/main" xmlns="" val="0"/>
              </a:ext>
            </a:extLst>
          </a:blip>
          <a:srcRect b="8826"/>
          <a:stretch/>
        </p:blipFill>
        <p:spPr>
          <a:xfrm>
            <a:off x="7929585" y="78313"/>
            <a:ext cx="1214415" cy="1207547"/>
          </a:xfrm>
          <a:prstGeom prst="rect">
            <a:avLst/>
          </a:prstGeom>
        </p:spPr>
      </p:pic>
      <p:sp>
        <p:nvSpPr>
          <p:cNvPr id="2" name="Title 1">
            <a:extLst>
              <a:ext uri="{FF2B5EF4-FFF2-40B4-BE49-F238E27FC236}">
                <a16:creationId xmlns:a16="http://schemas.microsoft.com/office/drawing/2014/main" xmlns="" id="{6CC1D146-1FEE-428E-B216-7BC9947D261C}"/>
              </a:ext>
            </a:extLst>
          </p:cNvPr>
          <p:cNvSpPr>
            <a:spLocks noGrp="1"/>
          </p:cNvSpPr>
          <p:nvPr>
            <p:ph type="title"/>
          </p:nvPr>
        </p:nvSpPr>
        <p:spPr>
          <a:xfrm>
            <a:off x="285720" y="142852"/>
            <a:ext cx="7543800" cy="856380"/>
          </a:xfrm>
        </p:spPr>
        <p:txBody>
          <a:bodyPr/>
          <a:lstStyle/>
          <a:p>
            <a:r>
              <a:rPr lang="en-GB" dirty="0"/>
              <a:t>Mobile Apps</a:t>
            </a:r>
          </a:p>
        </p:txBody>
      </p:sp>
      <p:sp>
        <p:nvSpPr>
          <p:cNvPr id="3" name="Content Placeholder 2">
            <a:extLst>
              <a:ext uri="{FF2B5EF4-FFF2-40B4-BE49-F238E27FC236}">
                <a16:creationId xmlns:a16="http://schemas.microsoft.com/office/drawing/2014/main" xmlns="" id="{EC9B930A-5821-4AFD-BE75-ED6BEFF5ADBC}"/>
              </a:ext>
            </a:extLst>
          </p:cNvPr>
          <p:cNvSpPr>
            <a:spLocks noGrp="1"/>
          </p:cNvSpPr>
          <p:nvPr>
            <p:ph idx="1"/>
          </p:nvPr>
        </p:nvSpPr>
        <p:spPr>
          <a:xfrm>
            <a:off x="214282" y="1071546"/>
            <a:ext cx="8929718" cy="5310406"/>
          </a:xfrm>
        </p:spPr>
        <p:txBody>
          <a:bodyPr>
            <a:normAutofit/>
          </a:bodyPr>
          <a:lstStyle/>
          <a:p>
            <a:pPr>
              <a:buFont typeface="Wingdings" panose="05000000000000000000" pitchFamily="2" charset="2"/>
              <a:buChar char="Ø"/>
            </a:pPr>
            <a:r>
              <a:rPr lang="en-GB" b="1" dirty="0"/>
              <a:t>Mobile apps: </a:t>
            </a:r>
            <a:r>
              <a:rPr lang="en-GB" dirty="0">
                <a:solidFill>
                  <a:srgbClr val="FF0000"/>
                </a:solidFill>
              </a:rPr>
              <a:t>A software application that is designed for use on a mobile phone, typically downloaded from an App store such as Google Play or App Store. </a:t>
            </a:r>
          </a:p>
          <a:p>
            <a:pPr>
              <a:buFont typeface="Wingdings" panose="05000000000000000000" pitchFamily="2" charset="2"/>
              <a:buChar char="Ø"/>
            </a:pPr>
            <a:r>
              <a:rPr lang="en-GB" sz="2200" dirty="0"/>
              <a:t>Research shows that </a:t>
            </a:r>
            <a:r>
              <a:rPr lang="en-GB" sz="2200" b="1" dirty="0">
                <a:solidFill>
                  <a:srgbClr val="00B050"/>
                </a:solidFill>
              </a:rPr>
              <a:t>90 % of mobile time is used in mobile apps</a:t>
            </a:r>
            <a:r>
              <a:rPr lang="en-GB" sz="2200" dirty="0"/>
              <a:t>. Perhaps not surprising since the majority of app time is in </a:t>
            </a:r>
            <a:r>
              <a:rPr lang="en-GB" sz="2200" u="sng" dirty="0"/>
              <a:t>social media applications</a:t>
            </a:r>
            <a:r>
              <a:rPr lang="en-GB" sz="2200" dirty="0"/>
              <a:t>. </a:t>
            </a:r>
          </a:p>
          <a:p>
            <a:pPr>
              <a:buFont typeface="Wingdings" panose="05000000000000000000" pitchFamily="2" charset="2"/>
              <a:buChar char="Ø"/>
            </a:pPr>
            <a:r>
              <a:rPr lang="en-GB" sz="2200" dirty="0"/>
              <a:t>Through reviewing the types of apps that have proved popular, </a:t>
            </a:r>
            <a:r>
              <a:rPr lang="en-GB" sz="2200" b="1" dirty="0">
                <a:solidFill>
                  <a:srgbClr val="E00AC1"/>
                </a:solidFill>
              </a:rPr>
              <a:t>businesses can assess the potential for them to develop applications for their audiences</a:t>
            </a:r>
            <a:r>
              <a:rPr lang="en-GB" sz="2200" dirty="0"/>
              <a:t>. </a:t>
            </a:r>
            <a:endParaRPr lang="en-GB" sz="2200" dirty="0" smtClean="0"/>
          </a:p>
          <a:p>
            <a:pPr>
              <a:buFont typeface="Wingdings" panose="05000000000000000000" pitchFamily="2" charset="2"/>
              <a:buChar char="Ø"/>
            </a:pPr>
            <a:r>
              <a:rPr lang="en-GB" sz="2200" b="1" dirty="0" smtClean="0"/>
              <a:t>The </a:t>
            </a:r>
            <a:r>
              <a:rPr lang="en-GB" sz="2200" b="1" dirty="0"/>
              <a:t>key questions to ask are</a:t>
            </a:r>
            <a:r>
              <a:rPr lang="en-GB" sz="2200" dirty="0"/>
              <a:t>: </a:t>
            </a:r>
          </a:p>
          <a:p>
            <a:pPr marL="457200" indent="-457200">
              <a:buFont typeface="+mj-lt"/>
              <a:buAutoNum type="arabicPeriod"/>
            </a:pPr>
            <a:r>
              <a:rPr lang="en-GB" sz="2200" b="1" i="1" dirty="0"/>
              <a:t>Are apps a strategic priority for us? </a:t>
            </a:r>
            <a:r>
              <a:rPr lang="en-GB" sz="2200" b="1" dirty="0">
                <a:solidFill>
                  <a:srgbClr val="0070C0"/>
                </a:solidFill>
              </a:rPr>
              <a:t>The goal of apps for most organisations will be to increase awareness and sales, or publisher’s revenue from advertising or subscriptions. </a:t>
            </a:r>
          </a:p>
          <a:p>
            <a:pPr marL="457200" indent="-457200">
              <a:buFont typeface="+mj-lt"/>
              <a:buAutoNum type="arabicPeriod"/>
            </a:pPr>
            <a:r>
              <a:rPr lang="en-GB" sz="2200" b="1" i="1" dirty="0"/>
              <a:t>Do we build our own app and/or leverage existing apps?</a:t>
            </a:r>
            <a:r>
              <a:rPr lang="en-GB" sz="2200" i="1" dirty="0"/>
              <a:t> </a:t>
            </a:r>
            <a:r>
              <a:rPr lang="en-GB" sz="2200" b="1" dirty="0">
                <a:solidFill>
                  <a:srgbClr val="0070C0"/>
                </a:solidFill>
              </a:rPr>
              <a:t>advertising and sponsorship options may be a more cost-effective method to build reach and awareness of a brand. </a:t>
            </a:r>
          </a:p>
          <a:p>
            <a:pPr>
              <a:buFont typeface="Wingdings" panose="05000000000000000000" pitchFamily="2" charset="2"/>
              <a:buChar char="Ø"/>
            </a:pPr>
            <a:endParaRPr lang="en-GB" dirty="0"/>
          </a:p>
        </p:txBody>
      </p:sp>
      <p:sp>
        <p:nvSpPr>
          <p:cNvPr id="4" name="Slide Number Placeholder 3">
            <a:extLst>
              <a:ext uri="{FF2B5EF4-FFF2-40B4-BE49-F238E27FC236}">
                <a16:creationId xmlns:a16="http://schemas.microsoft.com/office/drawing/2014/main" xmlns="" id="{252879CC-D5AD-4F14-9C06-18326C51660B}"/>
              </a:ext>
            </a:extLst>
          </p:cNvPr>
          <p:cNvSpPr>
            <a:spLocks noGrp="1"/>
          </p:cNvSpPr>
          <p:nvPr>
            <p:ph type="sldNum" sz="quarter" idx="12"/>
          </p:nvPr>
        </p:nvSpPr>
        <p:spPr/>
        <p:txBody>
          <a:bodyPr/>
          <a:lstStyle/>
          <a:p>
            <a:fld id="{8DF14E08-3E27-4330-BBCC-108ACDB8E4C7}" type="slidenum">
              <a:rPr lang="en-GB" smtClean="0"/>
              <a:pPr/>
              <a:t>11</a:t>
            </a:fld>
            <a:endParaRPr lang="en-GB" dirty="0"/>
          </a:p>
        </p:txBody>
      </p:sp>
    </p:spTree>
    <p:extLst>
      <p:ext uri="{BB962C8B-B14F-4D97-AF65-F5344CB8AC3E}">
        <p14:creationId xmlns:p14="http://schemas.microsoft.com/office/powerpoint/2010/main" xmlns="" val="1478076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96DEB96-AA29-40AF-86B8-B2B2B0A689D5}"/>
              </a:ext>
            </a:extLst>
          </p:cNvPr>
          <p:cNvSpPr>
            <a:spLocks noGrp="1"/>
          </p:cNvSpPr>
          <p:nvPr>
            <p:ph idx="1"/>
          </p:nvPr>
        </p:nvSpPr>
        <p:spPr>
          <a:xfrm>
            <a:off x="214282" y="357166"/>
            <a:ext cx="8929718" cy="6168178"/>
          </a:xfrm>
        </p:spPr>
        <p:txBody>
          <a:bodyPr>
            <a:normAutofit fontScale="92500" lnSpcReduction="10000"/>
          </a:bodyPr>
          <a:lstStyle/>
          <a:p>
            <a:pPr marL="514350" indent="-514350">
              <a:buFont typeface="+mj-lt"/>
              <a:buAutoNum type="arabicPeriod" startAt="3"/>
            </a:pPr>
            <a:r>
              <a:rPr lang="en-GB" sz="2900" b="1" i="1" dirty="0"/>
              <a:t>Free or paid apps? </a:t>
            </a:r>
            <a:r>
              <a:rPr lang="en-GB" sz="2900" b="1" dirty="0">
                <a:solidFill>
                  <a:srgbClr val="0070C0"/>
                </a:solidFill>
              </a:rPr>
              <a:t>Retailers will generally offer free apps, a freemium approach is the standard approach</a:t>
            </a:r>
            <a:r>
              <a:rPr lang="en-GB" sz="2900" dirty="0"/>
              <a:t>. </a:t>
            </a:r>
          </a:p>
          <a:p>
            <a:pPr marL="514350" indent="-514350">
              <a:buFont typeface="+mj-lt"/>
              <a:buAutoNum type="arabicPeriod" startAt="3"/>
            </a:pPr>
            <a:r>
              <a:rPr lang="en-GB" sz="2900" b="1" i="1" dirty="0"/>
              <a:t>Which category of application to target? </a:t>
            </a:r>
          </a:p>
          <a:p>
            <a:pPr marL="514350" indent="-514350">
              <a:buFont typeface="+mj-lt"/>
              <a:buAutoNum type="arabicPeriod" startAt="3"/>
            </a:pPr>
            <a:r>
              <a:rPr lang="en-GB" sz="2900" b="1" i="1" dirty="0"/>
              <a:t>How to best promote mobile apps? </a:t>
            </a:r>
            <a:r>
              <a:rPr lang="en-GB" sz="2900" dirty="0" smtClean="0">
                <a:solidFill>
                  <a:srgbClr val="0070C0"/>
                </a:solidFill>
              </a:rPr>
              <a:t>the </a:t>
            </a:r>
            <a:r>
              <a:rPr lang="en-GB" sz="2900" dirty="0">
                <a:solidFill>
                  <a:srgbClr val="0070C0"/>
                </a:solidFill>
              </a:rPr>
              <a:t>most popular methods of app discovery are: </a:t>
            </a:r>
          </a:p>
          <a:p>
            <a:pPr marL="715963" indent="-177800">
              <a:buFont typeface="Wingdings" panose="05000000000000000000" pitchFamily="2" charset="2"/>
              <a:buChar char="§"/>
            </a:pPr>
            <a:r>
              <a:rPr lang="en-GB" sz="2900" dirty="0">
                <a:solidFill>
                  <a:srgbClr val="E00AC1"/>
                </a:solidFill>
              </a:rPr>
              <a:t>searching the app store; </a:t>
            </a:r>
            <a:r>
              <a:rPr lang="ar-SA" sz="2900" dirty="0">
                <a:solidFill>
                  <a:srgbClr val="E00AC1"/>
                </a:solidFill>
              </a:rPr>
              <a:t>	</a:t>
            </a:r>
            <a:endParaRPr lang="en-GB" sz="2900" dirty="0">
              <a:solidFill>
                <a:srgbClr val="E00AC1"/>
              </a:solidFill>
            </a:endParaRPr>
          </a:p>
          <a:p>
            <a:pPr marL="715963" indent="-177800">
              <a:buFont typeface="Wingdings" panose="05000000000000000000" pitchFamily="2" charset="2"/>
              <a:buChar char="§"/>
            </a:pPr>
            <a:r>
              <a:rPr lang="en-GB" sz="2900" dirty="0">
                <a:solidFill>
                  <a:srgbClr val="E00AC1"/>
                </a:solidFill>
              </a:rPr>
              <a:t>recommendations from friends and family; </a:t>
            </a:r>
          </a:p>
          <a:p>
            <a:pPr marL="715963" indent="-177800">
              <a:buFont typeface="Wingdings" panose="05000000000000000000" pitchFamily="2" charset="2"/>
              <a:buChar char="§"/>
            </a:pPr>
            <a:r>
              <a:rPr lang="en-GB" sz="2900" dirty="0">
                <a:solidFill>
                  <a:srgbClr val="E00AC1"/>
                </a:solidFill>
              </a:rPr>
              <a:t>mention on device or network carrier page; </a:t>
            </a:r>
          </a:p>
          <a:p>
            <a:pPr marL="715963" indent="-177800">
              <a:buFont typeface="Wingdings" panose="05000000000000000000" pitchFamily="2" charset="2"/>
              <a:buChar char="§"/>
            </a:pPr>
            <a:r>
              <a:rPr lang="en-GB" sz="2900" dirty="0">
                <a:solidFill>
                  <a:srgbClr val="E00AC1"/>
                </a:solidFill>
              </a:rPr>
              <a:t>email promotion; </a:t>
            </a:r>
          </a:p>
          <a:p>
            <a:pPr marL="715963" indent="-177800">
              <a:buFont typeface="Wingdings" panose="05000000000000000000" pitchFamily="2" charset="2"/>
              <a:buChar char="§"/>
            </a:pPr>
            <a:r>
              <a:rPr lang="en-GB" sz="2900" dirty="0">
                <a:solidFill>
                  <a:srgbClr val="E00AC1"/>
                </a:solidFill>
              </a:rPr>
              <a:t>offline mention in TV and print. </a:t>
            </a:r>
          </a:p>
          <a:p>
            <a:pPr marL="514350" indent="-514350">
              <a:buFont typeface="+mj-lt"/>
              <a:buAutoNum type="arabicPeriod" startAt="6"/>
            </a:pPr>
            <a:r>
              <a:rPr lang="en-GB" sz="2900" b="1" i="1" dirty="0"/>
              <a:t>How to refine apps in line with feedback? </a:t>
            </a:r>
            <a:r>
              <a:rPr lang="en-GB" sz="2900" dirty="0">
                <a:solidFill>
                  <a:srgbClr val="0070C0"/>
                </a:solidFill>
              </a:rPr>
              <a:t>The success of apps is very dependent on feedback in the App stores and the need to fix </a:t>
            </a:r>
            <a:r>
              <a:rPr lang="en-GB" sz="2900" dirty="0" smtClean="0">
                <a:solidFill>
                  <a:srgbClr val="0070C0"/>
                </a:solidFill>
              </a:rPr>
              <a:t>bugs (errors) </a:t>
            </a:r>
            <a:r>
              <a:rPr lang="en-GB" sz="2900" dirty="0">
                <a:solidFill>
                  <a:srgbClr val="0070C0"/>
                </a:solidFill>
              </a:rPr>
              <a:t>and add enhancements to compete. </a:t>
            </a:r>
          </a:p>
        </p:txBody>
      </p:sp>
      <p:sp>
        <p:nvSpPr>
          <p:cNvPr id="4" name="Slide Number Placeholder 3">
            <a:extLst>
              <a:ext uri="{FF2B5EF4-FFF2-40B4-BE49-F238E27FC236}">
                <a16:creationId xmlns:a16="http://schemas.microsoft.com/office/drawing/2014/main" xmlns="" id="{3FE8C0C1-21FA-4858-97CD-BFD24D6DCCD1}"/>
              </a:ext>
            </a:extLst>
          </p:cNvPr>
          <p:cNvSpPr>
            <a:spLocks noGrp="1"/>
          </p:cNvSpPr>
          <p:nvPr>
            <p:ph type="sldNum" sz="quarter" idx="12"/>
          </p:nvPr>
        </p:nvSpPr>
        <p:spPr/>
        <p:txBody>
          <a:bodyPr/>
          <a:lstStyle/>
          <a:p>
            <a:fld id="{8DF14E08-3E27-4330-BBCC-108ACDB8E4C7}" type="slidenum">
              <a:rPr lang="en-GB" smtClean="0"/>
              <a:pPr/>
              <a:t>12</a:t>
            </a:fld>
            <a:endParaRPr lang="en-GB" dirty="0"/>
          </a:p>
        </p:txBody>
      </p:sp>
    </p:spTree>
    <p:extLst>
      <p:ext uri="{BB962C8B-B14F-4D97-AF65-F5344CB8AC3E}">
        <p14:creationId xmlns:p14="http://schemas.microsoft.com/office/powerpoint/2010/main" xmlns="" val="3123133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8459F85B-A8C5-495D-B9C2-1FBF360CCC4E}"/>
              </a:ext>
            </a:extLst>
          </p:cNvPr>
          <p:cNvPicPr>
            <a:picLocks noChangeAspect="1"/>
          </p:cNvPicPr>
          <p:nvPr/>
        </p:nvPicPr>
        <p:blipFill rotWithShape="1">
          <a:blip r:embed="rId2">
            <a:extLst>
              <a:ext uri="{28A0092B-C50C-407E-A947-70E740481C1C}">
                <a14:useLocalDpi xmlns:a14="http://schemas.microsoft.com/office/drawing/2010/main" xmlns="" val="0"/>
              </a:ext>
            </a:extLst>
          </a:blip>
          <a:srcRect b="10381"/>
          <a:stretch/>
        </p:blipFill>
        <p:spPr>
          <a:xfrm>
            <a:off x="7000875" y="3011248"/>
            <a:ext cx="2143125" cy="1920651"/>
          </a:xfrm>
          <a:prstGeom prst="rect">
            <a:avLst/>
          </a:prstGeom>
        </p:spPr>
      </p:pic>
      <p:sp>
        <p:nvSpPr>
          <p:cNvPr id="2" name="Title 1">
            <a:extLst>
              <a:ext uri="{FF2B5EF4-FFF2-40B4-BE49-F238E27FC236}">
                <a16:creationId xmlns:a16="http://schemas.microsoft.com/office/drawing/2014/main" xmlns="" id="{6CC1D146-1FEE-428E-B216-7BC9947D261C}"/>
              </a:ext>
            </a:extLst>
          </p:cNvPr>
          <p:cNvSpPr>
            <a:spLocks noGrp="1"/>
          </p:cNvSpPr>
          <p:nvPr>
            <p:ph type="title"/>
          </p:nvPr>
        </p:nvSpPr>
        <p:spPr/>
        <p:txBody>
          <a:bodyPr/>
          <a:lstStyle/>
          <a:p>
            <a:r>
              <a:rPr lang="en-GB" dirty="0"/>
              <a:t>Mobile Apps</a:t>
            </a:r>
          </a:p>
        </p:txBody>
      </p:sp>
      <p:sp>
        <p:nvSpPr>
          <p:cNvPr id="3" name="Content Placeholder 2">
            <a:extLst>
              <a:ext uri="{FF2B5EF4-FFF2-40B4-BE49-F238E27FC236}">
                <a16:creationId xmlns:a16="http://schemas.microsoft.com/office/drawing/2014/main" xmlns="" id="{EC9B930A-5821-4AFD-BE75-ED6BEFF5ADBC}"/>
              </a:ext>
            </a:extLst>
          </p:cNvPr>
          <p:cNvSpPr>
            <a:spLocks noGrp="1"/>
          </p:cNvSpPr>
          <p:nvPr>
            <p:ph idx="1"/>
          </p:nvPr>
        </p:nvSpPr>
        <p:spPr>
          <a:xfrm>
            <a:off x="214282" y="1845734"/>
            <a:ext cx="8929719" cy="4535594"/>
          </a:xfrm>
        </p:spPr>
        <p:txBody>
          <a:bodyPr>
            <a:normAutofit/>
          </a:bodyPr>
          <a:lstStyle/>
          <a:p>
            <a:pPr>
              <a:buFont typeface="Wingdings" panose="05000000000000000000" pitchFamily="2" charset="2"/>
              <a:buChar char="Ø"/>
            </a:pPr>
            <a:r>
              <a:rPr lang="en-GB" sz="2200" b="1" dirty="0"/>
              <a:t>Social location-based marketing: </a:t>
            </a:r>
            <a:r>
              <a:rPr lang="en-GB" sz="2200" dirty="0"/>
              <a:t>Where social media tools give users the option of </a:t>
            </a:r>
            <a:r>
              <a:rPr lang="en-GB" sz="2200" dirty="0">
                <a:solidFill>
                  <a:srgbClr val="FF0000"/>
                </a:solidFill>
              </a:rPr>
              <a:t>sharing their location</a:t>
            </a:r>
            <a:r>
              <a:rPr lang="en-GB" sz="2200" dirty="0"/>
              <a:t>, and hence </a:t>
            </a:r>
            <a:r>
              <a:rPr lang="en-GB" sz="2200" dirty="0">
                <a:solidFill>
                  <a:srgbClr val="FF0000"/>
                </a:solidFill>
              </a:rPr>
              <a:t>give businesses the opportunity to use proximity or location-based marketing to deliver targeted offers and messages to consumers and collect data about their preferences and behaviour</a:t>
            </a:r>
          </a:p>
          <a:p>
            <a:pPr>
              <a:buFont typeface="Wingdings" panose="05000000000000000000" pitchFamily="2" charset="2"/>
              <a:buChar char="Ø"/>
            </a:pPr>
            <a:r>
              <a:rPr lang="en-GB" sz="2200" b="1" dirty="0"/>
              <a:t>For example: </a:t>
            </a:r>
            <a:r>
              <a:rPr lang="en-GB" sz="2200" dirty="0"/>
              <a:t>Foursquare, TripAdvisor</a:t>
            </a:r>
          </a:p>
          <a:p>
            <a:pPr>
              <a:buNone/>
            </a:pPr>
            <a:endParaRPr lang="en-GB" sz="2200" b="1" dirty="0"/>
          </a:p>
          <a:p>
            <a:pPr>
              <a:buFont typeface="Wingdings" panose="05000000000000000000" pitchFamily="2" charset="2"/>
              <a:buChar char="Ø"/>
            </a:pPr>
            <a:r>
              <a:rPr lang="en-GB" sz="2200" b="1" dirty="0"/>
              <a:t>QR Codes(</a:t>
            </a:r>
            <a:r>
              <a:rPr lang="en-GB" sz="2200" dirty="0"/>
              <a:t>Quick Response code):  A two-dimensional code 		     used for direct response</a:t>
            </a:r>
            <a:r>
              <a:rPr lang="en-GB" sz="2200" dirty="0" smtClean="0"/>
              <a:t>.</a:t>
            </a:r>
          </a:p>
          <a:p>
            <a:pPr>
              <a:buNone/>
            </a:pPr>
            <a:r>
              <a:rPr lang="en-US" sz="2400" dirty="0" smtClean="0"/>
              <a:t>&gt;&gt; </a:t>
            </a:r>
            <a:r>
              <a:rPr lang="en-US" sz="2400" dirty="0" smtClean="0"/>
              <a:t>used in promotional initiatives to allow target consumers to have quick access to a variety of information, such as instant access to </a:t>
            </a:r>
            <a:r>
              <a:rPr lang="en-US" sz="2400" b="1" dirty="0" smtClean="0">
                <a:solidFill>
                  <a:srgbClr val="00B050"/>
                </a:solidFill>
              </a:rPr>
              <a:t>email addresses, phone numbers or business cards.</a:t>
            </a:r>
            <a:endParaRPr lang="fr-FR" sz="2400" b="1" i="1" dirty="0" smtClean="0">
              <a:solidFill>
                <a:srgbClr val="00B050"/>
              </a:solidFill>
            </a:endParaRPr>
          </a:p>
          <a:p>
            <a:pPr>
              <a:buFont typeface="Wingdings" panose="05000000000000000000" pitchFamily="2" charset="2"/>
              <a:buChar char="Ø"/>
            </a:pPr>
            <a:endParaRPr lang="en-GB" sz="2200" dirty="0"/>
          </a:p>
          <a:p>
            <a:pPr>
              <a:buFont typeface="Wingdings" panose="05000000000000000000" pitchFamily="2" charset="2"/>
              <a:buChar char="Ø"/>
            </a:pPr>
            <a:endParaRPr lang="en-GB" sz="2200" dirty="0"/>
          </a:p>
        </p:txBody>
      </p:sp>
      <p:sp>
        <p:nvSpPr>
          <p:cNvPr id="4" name="Slide Number Placeholder 3">
            <a:extLst>
              <a:ext uri="{FF2B5EF4-FFF2-40B4-BE49-F238E27FC236}">
                <a16:creationId xmlns:a16="http://schemas.microsoft.com/office/drawing/2014/main" xmlns="" id="{252879CC-D5AD-4F14-9C06-18326C51660B}"/>
              </a:ext>
            </a:extLst>
          </p:cNvPr>
          <p:cNvSpPr>
            <a:spLocks noGrp="1"/>
          </p:cNvSpPr>
          <p:nvPr>
            <p:ph type="sldNum" sz="quarter" idx="12"/>
          </p:nvPr>
        </p:nvSpPr>
        <p:spPr/>
        <p:txBody>
          <a:bodyPr/>
          <a:lstStyle/>
          <a:p>
            <a:fld id="{8DF14E08-3E27-4330-BBCC-108ACDB8E4C7}" type="slidenum">
              <a:rPr lang="en-GB" smtClean="0"/>
              <a:pPr/>
              <a:t>13</a:t>
            </a:fld>
            <a:endParaRPr lang="en-GB" dirty="0"/>
          </a:p>
        </p:txBody>
      </p:sp>
      <p:pic>
        <p:nvPicPr>
          <p:cNvPr id="8" name="Picture 7">
            <a:extLst>
              <a:ext uri="{FF2B5EF4-FFF2-40B4-BE49-F238E27FC236}">
                <a16:creationId xmlns:a16="http://schemas.microsoft.com/office/drawing/2014/main" xmlns="" id="{B6250CA9-35DF-4986-BBDB-20D91BA525D3}"/>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143768" y="286604"/>
            <a:ext cx="1604696" cy="962818"/>
          </a:xfrm>
          <a:prstGeom prst="rect">
            <a:avLst/>
          </a:prstGeom>
        </p:spPr>
      </p:pic>
    </p:spTree>
    <p:extLst>
      <p:ext uri="{BB962C8B-B14F-4D97-AF65-F5344CB8AC3E}">
        <p14:creationId xmlns:p14="http://schemas.microsoft.com/office/powerpoint/2010/main" xmlns="" val="2518666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7DA5A8-9A4B-4E50-8825-F1D85F83E915}"/>
              </a:ext>
            </a:extLst>
          </p:cNvPr>
          <p:cNvSpPr>
            <a:spLocks noGrp="1"/>
          </p:cNvSpPr>
          <p:nvPr>
            <p:ph type="title"/>
          </p:nvPr>
        </p:nvSpPr>
        <p:spPr/>
        <p:txBody>
          <a:bodyPr/>
          <a:lstStyle/>
          <a:p>
            <a:r>
              <a:rPr lang="en-GB" dirty="0"/>
              <a:t>Emerging </a:t>
            </a:r>
            <a:br>
              <a:rPr lang="en-GB" dirty="0"/>
            </a:br>
            <a:r>
              <a:rPr lang="en-GB" dirty="0"/>
              <a:t>technologies</a:t>
            </a:r>
          </a:p>
        </p:txBody>
      </p:sp>
      <p:sp>
        <p:nvSpPr>
          <p:cNvPr id="3" name="Content Placeholder 2">
            <a:extLst>
              <a:ext uri="{FF2B5EF4-FFF2-40B4-BE49-F238E27FC236}">
                <a16:creationId xmlns:a16="http://schemas.microsoft.com/office/drawing/2014/main" xmlns="" id="{1523CEE3-FD66-4455-BA93-3E030D648A1C}"/>
              </a:ext>
            </a:extLst>
          </p:cNvPr>
          <p:cNvSpPr>
            <a:spLocks noGrp="1"/>
          </p:cNvSpPr>
          <p:nvPr>
            <p:ph idx="1"/>
          </p:nvPr>
        </p:nvSpPr>
        <p:spPr>
          <a:xfrm>
            <a:off x="214282" y="2348880"/>
            <a:ext cx="8929718" cy="4023360"/>
          </a:xfrm>
        </p:spPr>
        <p:txBody>
          <a:bodyPr>
            <a:normAutofit lnSpcReduction="10000"/>
          </a:bodyPr>
          <a:lstStyle/>
          <a:p>
            <a:pPr>
              <a:buFont typeface="Wingdings" panose="05000000000000000000" pitchFamily="2" charset="2"/>
              <a:buChar char="Ø"/>
            </a:pPr>
            <a:r>
              <a:rPr lang="en-GB" sz="2400" dirty="0"/>
              <a:t>In addition to mobile and Wi-Fi access, </a:t>
            </a:r>
            <a:r>
              <a:rPr lang="en-GB" sz="2400" dirty="0">
                <a:solidFill>
                  <a:srgbClr val="FF0000"/>
                </a:solidFill>
              </a:rPr>
              <a:t>Internet access technologies for television and radio are available digitally</a:t>
            </a:r>
            <a:r>
              <a:rPr lang="en-GB" sz="2400" dirty="0"/>
              <a:t>. </a:t>
            </a:r>
          </a:p>
          <a:p>
            <a:pPr>
              <a:buFont typeface="Wingdings" panose="05000000000000000000" pitchFamily="2" charset="2"/>
              <a:buChar char="Ø"/>
            </a:pPr>
            <a:r>
              <a:rPr lang="en-GB" sz="2400" b="1" dirty="0"/>
              <a:t>Internet TV, or IPTV</a:t>
            </a:r>
            <a:r>
              <a:rPr lang="en-GB" sz="2400" dirty="0"/>
              <a:t>, is increasingly popular and as bandwidth, </a:t>
            </a:r>
            <a:r>
              <a:rPr lang="en-GB" sz="2400" dirty="0">
                <a:solidFill>
                  <a:srgbClr val="00B050"/>
                </a:solidFill>
              </a:rPr>
              <a:t>download speeds and access devices improve, the number and range of users is increasing. </a:t>
            </a:r>
          </a:p>
          <a:p>
            <a:pPr>
              <a:buFont typeface="Wingdings" panose="05000000000000000000" pitchFamily="2" charset="2"/>
              <a:buChar char="Ø"/>
            </a:pPr>
            <a:r>
              <a:rPr lang="en-GB" sz="2400" dirty="0">
                <a:solidFill>
                  <a:srgbClr val="E00AC1"/>
                </a:solidFill>
              </a:rPr>
              <a:t>This technology creates challenges for the digital marketer as they need to access which technology their target audience is using to access which type of content, information and digital services.</a:t>
            </a:r>
          </a:p>
          <a:p>
            <a:pPr>
              <a:buFont typeface="Wingdings" panose="05000000000000000000" pitchFamily="2" charset="2"/>
              <a:buChar char="Ø"/>
            </a:pPr>
            <a:r>
              <a:rPr lang="en-US" sz="2400" dirty="0" smtClean="0"/>
              <a:t> </a:t>
            </a:r>
            <a:r>
              <a:rPr lang="en-US" sz="2400" dirty="0" smtClean="0"/>
              <a:t>One of the challenges for digital marketers is </a:t>
            </a:r>
            <a:r>
              <a:rPr lang="en-US" sz="2400" b="1" dirty="0" smtClean="0"/>
              <a:t>how to successfully assess which new technological innovations can be applied to give </a:t>
            </a:r>
            <a:r>
              <a:rPr lang="en-US" sz="2400" b="1" dirty="0" smtClean="0">
                <a:solidFill>
                  <a:srgbClr val="FF0000"/>
                </a:solidFill>
              </a:rPr>
              <a:t>competitive advantage</a:t>
            </a:r>
            <a:r>
              <a:rPr lang="en-US" sz="2400" b="1" dirty="0" smtClean="0"/>
              <a:t>.</a:t>
            </a:r>
            <a:endParaRPr lang="fr-FR" sz="2400" b="1" dirty="0" smtClean="0">
              <a:solidFill>
                <a:srgbClr val="FF3399"/>
              </a:solidFill>
            </a:endParaRPr>
          </a:p>
          <a:p>
            <a:pPr>
              <a:buFont typeface="Wingdings" panose="05000000000000000000" pitchFamily="2" charset="2"/>
              <a:buChar char="Ø"/>
            </a:pPr>
            <a:endParaRPr lang="en-GB" sz="2400" dirty="0"/>
          </a:p>
        </p:txBody>
      </p:sp>
      <p:sp>
        <p:nvSpPr>
          <p:cNvPr id="4" name="Slide Number Placeholder 3">
            <a:extLst>
              <a:ext uri="{FF2B5EF4-FFF2-40B4-BE49-F238E27FC236}">
                <a16:creationId xmlns:a16="http://schemas.microsoft.com/office/drawing/2014/main" xmlns="" id="{AA0297DF-3765-456F-B07F-C85EC0ADB7DF}"/>
              </a:ext>
            </a:extLst>
          </p:cNvPr>
          <p:cNvSpPr>
            <a:spLocks noGrp="1"/>
          </p:cNvSpPr>
          <p:nvPr>
            <p:ph type="sldNum" sz="quarter" idx="12"/>
          </p:nvPr>
        </p:nvSpPr>
        <p:spPr/>
        <p:txBody>
          <a:bodyPr/>
          <a:lstStyle/>
          <a:p>
            <a:fld id="{8DF14E08-3E27-4330-BBCC-108ACDB8E4C7}" type="slidenum">
              <a:rPr lang="en-GB" smtClean="0"/>
              <a:pPr/>
              <a:t>14</a:t>
            </a:fld>
            <a:endParaRPr lang="en-GB" dirty="0"/>
          </a:p>
        </p:txBody>
      </p:sp>
      <p:pic>
        <p:nvPicPr>
          <p:cNvPr id="6" name="Picture 5" descr="A screen shot of a computer&#10;&#10;Description automatically generated">
            <a:extLst>
              <a:ext uri="{FF2B5EF4-FFF2-40B4-BE49-F238E27FC236}">
                <a16:creationId xmlns:a16="http://schemas.microsoft.com/office/drawing/2014/main" xmlns="" id="{CCDB1907-3643-48A0-A0E4-5D7A754F4FC8}"/>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156176" y="-3319"/>
            <a:ext cx="2911138" cy="2352199"/>
          </a:xfrm>
          <a:prstGeom prst="rect">
            <a:avLst/>
          </a:prstGeom>
        </p:spPr>
      </p:pic>
    </p:spTree>
    <p:extLst>
      <p:ext uri="{BB962C8B-B14F-4D97-AF65-F5344CB8AC3E}">
        <p14:creationId xmlns:p14="http://schemas.microsoft.com/office/powerpoint/2010/main" xmlns="" val="1389147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66" y="0"/>
            <a:ext cx="5626802" cy="709714"/>
          </a:xfrm>
        </p:spPr>
        <p:txBody>
          <a:bodyPr>
            <a:noAutofit/>
          </a:bodyPr>
          <a:lstStyle/>
          <a:p>
            <a:r>
              <a:rPr lang="en-GB" sz="3200" b="1" dirty="0">
                <a:solidFill>
                  <a:srgbClr val="007BA4"/>
                </a:solidFill>
              </a:rPr>
              <a:t>Emerging Technologies </a:t>
            </a:r>
          </a:p>
        </p:txBody>
      </p:sp>
      <p:sp>
        <p:nvSpPr>
          <p:cNvPr id="6" name="Espace réservé du contenu 5"/>
          <p:cNvSpPr>
            <a:spLocks noGrp="1"/>
          </p:cNvSpPr>
          <p:nvPr>
            <p:ph idx="1"/>
          </p:nvPr>
        </p:nvSpPr>
        <p:spPr>
          <a:xfrm>
            <a:off x="214282" y="1142984"/>
            <a:ext cx="8929718" cy="4983179"/>
          </a:xfrm>
        </p:spPr>
        <p:txBody>
          <a:bodyPr>
            <a:normAutofit/>
          </a:bodyPr>
          <a:lstStyle/>
          <a:p>
            <a:r>
              <a:rPr lang="en-US" b="1" dirty="0" smtClean="0"/>
              <a:t>Depending on the attitude of the manager,  decisions </a:t>
            </a:r>
            <a:r>
              <a:rPr lang="fr-FR" b="1" dirty="0" err="1" smtClean="0"/>
              <a:t>can</a:t>
            </a:r>
            <a:r>
              <a:rPr lang="fr-FR" b="1" dirty="0" smtClean="0"/>
              <a:t> </a:t>
            </a:r>
            <a:r>
              <a:rPr lang="fr-FR" b="1" dirty="0" err="1" smtClean="0"/>
              <a:t>be</a:t>
            </a:r>
            <a:r>
              <a:rPr lang="fr-FR" b="1" dirty="0" smtClean="0"/>
              <a:t> </a:t>
            </a:r>
            <a:r>
              <a:rPr lang="fr-FR" b="1" dirty="0" err="1" smtClean="0"/>
              <a:t>summarised</a:t>
            </a:r>
            <a:r>
              <a:rPr lang="fr-FR" b="1" dirty="0" smtClean="0"/>
              <a:t> as:</a:t>
            </a:r>
          </a:p>
          <a:p>
            <a:endParaRPr lang="fr-FR" b="1" dirty="0" smtClean="0">
              <a:solidFill>
                <a:srgbClr val="FF3399"/>
              </a:solidFill>
            </a:endParaRPr>
          </a:p>
          <a:p>
            <a:pPr marL="457200" indent="-457200">
              <a:buFont typeface="+mj-lt"/>
              <a:buAutoNum type="arabicPeriod"/>
            </a:pPr>
            <a:r>
              <a:rPr lang="en-US" b="1" dirty="0" smtClean="0"/>
              <a:t>Cautious</a:t>
            </a:r>
            <a:r>
              <a:rPr lang="en-US" dirty="0" smtClean="0"/>
              <a:t>, a ‘</a:t>
            </a:r>
            <a:r>
              <a:rPr lang="en-US" b="1" dirty="0" smtClean="0">
                <a:solidFill>
                  <a:srgbClr val="00B050"/>
                </a:solidFill>
              </a:rPr>
              <a:t>wait and see’ approach</a:t>
            </a:r>
            <a:r>
              <a:rPr lang="en-US" dirty="0" smtClean="0"/>
              <a:t>.</a:t>
            </a:r>
          </a:p>
          <a:p>
            <a:pPr marL="457200" indent="-457200">
              <a:buFont typeface="+mj-lt"/>
              <a:buAutoNum type="arabicPeriod"/>
            </a:pPr>
            <a:r>
              <a:rPr lang="en-US" b="1" dirty="0" smtClean="0"/>
              <a:t>Intermediate</a:t>
            </a:r>
            <a:r>
              <a:rPr lang="en-US" dirty="0" smtClean="0"/>
              <a:t>, sometimes referred to as ‘</a:t>
            </a:r>
            <a:r>
              <a:rPr lang="en-US" b="1" dirty="0" smtClean="0">
                <a:solidFill>
                  <a:srgbClr val="00B050"/>
                </a:solidFill>
              </a:rPr>
              <a:t>fast-follower</a:t>
            </a:r>
            <a:r>
              <a:rPr lang="en-US" dirty="0" smtClean="0"/>
              <a:t>’ </a:t>
            </a:r>
            <a:r>
              <a:rPr lang="en-US" b="1" dirty="0" smtClean="0">
                <a:solidFill>
                  <a:srgbClr val="00B050"/>
                </a:solidFill>
              </a:rPr>
              <a:t>approach</a:t>
            </a:r>
            <a:r>
              <a:rPr lang="en-US" dirty="0" smtClean="0"/>
              <a:t>. Let others take the majority of the risk, but if they are proving successful then rapidly adopt the technique, i.e. copy them.</a:t>
            </a:r>
          </a:p>
          <a:p>
            <a:pPr marL="457200" indent="-457200">
              <a:buFont typeface="+mj-lt"/>
              <a:buAutoNum type="arabicPeriod"/>
            </a:pPr>
            <a:r>
              <a:rPr lang="en-US" b="1" dirty="0" smtClean="0"/>
              <a:t>Risk-taking</a:t>
            </a:r>
            <a:r>
              <a:rPr lang="en-US" dirty="0" smtClean="0"/>
              <a:t>, an </a:t>
            </a:r>
            <a:r>
              <a:rPr lang="en-US" b="1" dirty="0" smtClean="0">
                <a:solidFill>
                  <a:srgbClr val="00B050"/>
                </a:solidFill>
              </a:rPr>
              <a:t>early-adopter approach</a:t>
            </a:r>
            <a:r>
              <a:rPr lang="en-US" dirty="0" smtClean="0"/>
              <a:t>.</a:t>
            </a:r>
          </a:p>
          <a:p>
            <a:pPr marL="457200" indent="-457200">
              <a:buFont typeface="+mj-lt"/>
              <a:buAutoNum type="arabicPeriod"/>
            </a:pPr>
            <a:endParaRPr lang="en-US" dirty="0" smtClean="0"/>
          </a:p>
          <a:p>
            <a:r>
              <a:rPr lang="en-US" dirty="0" smtClean="0"/>
              <a:t> </a:t>
            </a:r>
            <a:r>
              <a:rPr lang="en-US" b="1" dirty="0" smtClean="0"/>
              <a:t>Early adopters : </a:t>
            </a:r>
            <a:r>
              <a:rPr lang="en-US" b="1" dirty="0" smtClean="0">
                <a:solidFill>
                  <a:srgbClr val="FF0000"/>
                </a:solidFill>
              </a:rPr>
              <a:t>Companies or departments that invest in new technologies and techniques.</a:t>
            </a:r>
          </a:p>
          <a:p>
            <a:pPr marL="457200" indent="-457200"/>
            <a:endParaRPr lang="en-US" dirty="0" smtClean="0"/>
          </a:p>
          <a:p>
            <a:endParaRPr lang="fr-FR" b="1" dirty="0">
              <a:solidFill>
                <a:srgbClr val="FF3399"/>
              </a:solidFill>
            </a:endParaRPr>
          </a:p>
        </p:txBody>
      </p:sp>
    </p:spTree>
    <p:extLst>
      <p:ext uri="{BB962C8B-B14F-4D97-AF65-F5344CB8AC3E}">
        <p14:creationId xmlns="" xmlns:p14="http://schemas.microsoft.com/office/powerpoint/2010/main" val="1388179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7033" y="210544"/>
            <a:ext cx="5109935" cy="709714"/>
          </a:xfrm>
        </p:spPr>
        <p:txBody>
          <a:bodyPr>
            <a:noAutofit/>
          </a:bodyPr>
          <a:lstStyle/>
          <a:p>
            <a:r>
              <a:rPr lang="en-GB" sz="3200">
                <a:solidFill>
                  <a:srgbClr val="007BA4"/>
                </a:solidFill>
              </a:rPr>
              <a:t>Emerging Technologies </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4000496" y="2147486"/>
            <a:ext cx="4676512" cy="3729786"/>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539552" y="1124744"/>
            <a:ext cx="7920880" cy="461665"/>
          </a:xfrm>
          <a:prstGeom prst="rect">
            <a:avLst/>
          </a:prstGeom>
        </p:spPr>
        <p:txBody>
          <a:bodyPr wrap="square">
            <a:spAutoFit/>
          </a:bodyPr>
          <a:lstStyle/>
          <a:p>
            <a:r>
              <a:rPr lang="en-GB" sz="2400"/>
              <a:t>Assessing the marketing value of technology innovation</a:t>
            </a:r>
          </a:p>
        </p:txBody>
      </p:sp>
      <p:sp>
        <p:nvSpPr>
          <p:cNvPr id="6" name="Rectangle 5"/>
          <p:cNvSpPr/>
          <p:nvPr/>
        </p:nvSpPr>
        <p:spPr>
          <a:xfrm>
            <a:off x="214282" y="1785926"/>
            <a:ext cx="3857653" cy="5201424"/>
          </a:xfrm>
          <a:prstGeom prst="rect">
            <a:avLst/>
          </a:prstGeom>
        </p:spPr>
        <p:txBody>
          <a:bodyPr wrap="square">
            <a:spAutoFit/>
          </a:bodyPr>
          <a:lstStyle/>
          <a:p>
            <a:r>
              <a:rPr lang="fr-FR" sz="2800" b="1" dirty="0" smtClean="0">
                <a:solidFill>
                  <a:srgbClr val="FF0000"/>
                </a:solidFill>
              </a:rPr>
              <a:t>This </a:t>
            </a:r>
            <a:r>
              <a:rPr lang="fr-FR" sz="2800" b="1" dirty="0" err="1" smtClean="0">
                <a:solidFill>
                  <a:srgbClr val="FF0000"/>
                </a:solidFill>
              </a:rPr>
              <a:t>diffusion–adoption</a:t>
            </a:r>
            <a:r>
              <a:rPr lang="fr-FR" sz="2800" b="1" dirty="0" smtClean="0">
                <a:solidFill>
                  <a:srgbClr val="FF0000"/>
                </a:solidFill>
              </a:rPr>
              <a:t> </a:t>
            </a:r>
            <a:r>
              <a:rPr lang="fr-FR" sz="2800" b="1" dirty="0" err="1" smtClean="0">
                <a:solidFill>
                  <a:srgbClr val="FF0000"/>
                </a:solidFill>
              </a:rPr>
              <a:t>process</a:t>
            </a:r>
            <a:r>
              <a:rPr lang="fr-FR" sz="2800" b="1" dirty="0" smtClean="0">
                <a:solidFill>
                  <a:srgbClr val="FF0000"/>
                </a:solidFill>
              </a:rPr>
              <a:t> </a:t>
            </a:r>
            <a:r>
              <a:rPr lang="fr-FR" sz="2800" b="1" dirty="0" err="1" smtClean="0">
                <a:solidFill>
                  <a:srgbClr val="FF0000"/>
                </a:solidFill>
              </a:rPr>
              <a:t>classified</a:t>
            </a:r>
            <a:r>
              <a:rPr lang="fr-FR" sz="2800" b="1" dirty="0" smtClean="0">
                <a:solidFill>
                  <a:srgbClr val="FF0000"/>
                </a:solidFill>
              </a:rPr>
              <a:t> :</a:t>
            </a:r>
          </a:p>
          <a:p>
            <a:endParaRPr lang="fr-FR" sz="2800" dirty="0" smtClean="0"/>
          </a:p>
          <a:p>
            <a:pPr marL="342900" indent="-342900">
              <a:buFont typeface="+mj-lt"/>
              <a:buAutoNum type="arabicPeriod"/>
            </a:pPr>
            <a:r>
              <a:rPr lang="en-US" sz="2800" b="1" dirty="0" smtClean="0"/>
              <a:t>innovators,</a:t>
            </a:r>
          </a:p>
          <a:p>
            <a:pPr marL="342900" indent="-342900">
              <a:buFont typeface="+mj-lt"/>
              <a:buAutoNum type="arabicPeriod"/>
            </a:pPr>
            <a:r>
              <a:rPr lang="en-US" sz="2800" b="1" dirty="0" smtClean="0"/>
              <a:t>early adopters, </a:t>
            </a:r>
          </a:p>
          <a:p>
            <a:pPr marL="342900" indent="-342900">
              <a:buFont typeface="+mj-lt"/>
              <a:buAutoNum type="arabicPeriod"/>
            </a:pPr>
            <a:r>
              <a:rPr lang="en-US" sz="2800" b="1" dirty="0" smtClean="0"/>
              <a:t>early majority, </a:t>
            </a:r>
          </a:p>
          <a:p>
            <a:pPr marL="342900" indent="-342900">
              <a:buFont typeface="+mj-lt"/>
              <a:buAutoNum type="arabicPeriod"/>
            </a:pPr>
            <a:r>
              <a:rPr lang="en-US" sz="2800" b="1" dirty="0" smtClean="0"/>
              <a:t>late majority,</a:t>
            </a:r>
          </a:p>
          <a:p>
            <a:pPr marL="342900" indent="-342900">
              <a:buFont typeface="+mj-lt"/>
              <a:buAutoNum type="arabicPeriod"/>
            </a:pPr>
            <a:r>
              <a:rPr lang="en-US" sz="2800" b="1" dirty="0" smtClean="0"/>
              <a:t> the laggards</a:t>
            </a:r>
            <a:r>
              <a:rPr lang="en-US" sz="2800" dirty="0" smtClean="0"/>
              <a:t>.</a:t>
            </a:r>
            <a:endParaRPr lang="fr-FR" sz="2800" dirty="0" smtClean="0"/>
          </a:p>
          <a:p>
            <a:endParaRPr lang="fr-FR" dirty="0" smtClean="0"/>
          </a:p>
          <a:p>
            <a:endParaRPr lang="fr-FR" dirty="0" smtClean="0"/>
          </a:p>
          <a:p>
            <a:endParaRPr lang="fr-FR" dirty="0" smtClean="0"/>
          </a:p>
          <a:p>
            <a:endParaRPr lang="fr-FR" dirty="0" smtClean="0"/>
          </a:p>
          <a:p>
            <a:endParaRPr lang="fr-FR" dirty="0" smtClean="0"/>
          </a:p>
          <a:p>
            <a:endParaRPr lang="fr-FR" dirty="0"/>
          </a:p>
        </p:txBody>
      </p:sp>
    </p:spTree>
    <p:extLst>
      <p:ext uri="{BB962C8B-B14F-4D97-AF65-F5344CB8AC3E}">
        <p14:creationId xmlns:p14="http://schemas.microsoft.com/office/powerpoint/2010/main" xmlns="" val="1388179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0490" y="176114"/>
            <a:ext cx="6183021" cy="780685"/>
          </a:xfrm>
        </p:spPr>
        <p:txBody>
          <a:bodyPr/>
          <a:lstStyle/>
          <a:p>
            <a:pPr algn="ctr"/>
            <a:r>
              <a:rPr lang="en-GB" dirty="0">
                <a:solidFill>
                  <a:srgbClr val="007BA4"/>
                </a:solidFill>
              </a:rPr>
              <a:t>2- Economic Forces</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584107" y="0"/>
            <a:ext cx="1559893" cy="1714464"/>
          </a:xfrm>
          <a:prstGeom prst="rect">
            <a:avLst/>
          </a:prstGeom>
          <a:ln>
            <a:noFill/>
          </a:ln>
          <a:effectLst>
            <a:outerShdw blurRad="292100" dist="139700" dir="2700000" algn="tl" rotWithShape="0">
              <a:srgbClr val="333333">
                <a:alpha val="65000"/>
              </a:srgbClr>
            </a:outerShdw>
          </a:effectLst>
        </p:spPr>
      </p:pic>
      <p:sp>
        <p:nvSpPr>
          <p:cNvPr id="5" name="Content Placeholder 2">
            <a:extLst>
              <a:ext uri="{FF2B5EF4-FFF2-40B4-BE49-F238E27FC236}">
                <a16:creationId xmlns:a16="http://schemas.microsoft.com/office/drawing/2014/main" xmlns="" id="{0B943105-2D0B-4F76-9B77-BCB2739B85C3}"/>
              </a:ext>
            </a:extLst>
          </p:cNvPr>
          <p:cNvSpPr txBox="1">
            <a:spLocks/>
          </p:cNvSpPr>
          <p:nvPr/>
        </p:nvSpPr>
        <p:spPr>
          <a:xfrm>
            <a:off x="214282" y="1753613"/>
            <a:ext cx="8929718" cy="453559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Char char="Ø"/>
            </a:pPr>
            <a:r>
              <a:rPr lang="en-GB" sz="2400" dirty="0">
                <a:solidFill>
                  <a:srgbClr val="FF0000"/>
                </a:solidFill>
              </a:rPr>
              <a:t>Globally, economic influences affect the level of success of business.</a:t>
            </a:r>
            <a:endParaRPr lang="ar-SA" sz="2400" dirty="0">
              <a:solidFill>
                <a:srgbClr val="FF0000"/>
              </a:solidFill>
            </a:endParaRPr>
          </a:p>
          <a:p>
            <a:pPr>
              <a:buFont typeface="Wingdings" panose="05000000000000000000" pitchFamily="2" charset="2"/>
              <a:buChar char="Ø"/>
            </a:pPr>
            <a:r>
              <a:rPr lang="en-GB" sz="2400" dirty="0"/>
              <a:t> Economic forces affect </a:t>
            </a:r>
            <a:r>
              <a:rPr lang="en-GB" sz="2400" dirty="0">
                <a:solidFill>
                  <a:srgbClr val="00B0F0"/>
                </a:solidFill>
              </a:rPr>
              <a:t>supply and demand </a:t>
            </a:r>
            <a:r>
              <a:rPr lang="en-GB" sz="2400" dirty="0"/>
              <a:t>and consequently it is </a:t>
            </a:r>
            <a:r>
              <a:rPr lang="en-GB" sz="2400" dirty="0">
                <a:solidFill>
                  <a:srgbClr val="FF0000"/>
                </a:solidFill>
              </a:rPr>
              <a:t>important for digital markets to identify which economic influences they need to monitor. </a:t>
            </a:r>
            <a:endParaRPr lang="ar-SA" sz="2400" dirty="0">
              <a:solidFill>
                <a:srgbClr val="FF0000"/>
              </a:solidFill>
            </a:endParaRPr>
          </a:p>
          <a:p>
            <a:pPr>
              <a:buFont typeface="Wingdings" panose="05000000000000000000" pitchFamily="2" charset="2"/>
              <a:buChar char="Ø"/>
            </a:pPr>
            <a:r>
              <a:rPr lang="en-GB" sz="2400" dirty="0"/>
              <a:t>Classic economic factors can affect every aspect of business activity and are equally </a:t>
            </a:r>
            <a:r>
              <a:rPr lang="en-GB" sz="2400" b="1" dirty="0"/>
              <a:t>pertinent to off-and online businesses</a:t>
            </a:r>
            <a:r>
              <a:rPr lang="en-GB" sz="2400" dirty="0"/>
              <a:t>. </a:t>
            </a:r>
            <a:endParaRPr lang="ar-SA" sz="2400" dirty="0"/>
          </a:p>
          <a:p>
            <a:pPr>
              <a:buFont typeface="Wingdings" panose="05000000000000000000" pitchFamily="2" charset="2"/>
              <a:buChar char="Ø"/>
            </a:pPr>
            <a:r>
              <a:rPr lang="en-GB" sz="2400" dirty="0"/>
              <a:t>Economic Forces include:</a:t>
            </a:r>
          </a:p>
          <a:p>
            <a:pPr lvl="1">
              <a:buFont typeface="Courier New" panose="02070309020205020404" pitchFamily="49" charset="0"/>
              <a:buChar char="o"/>
            </a:pPr>
            <a:r>
              <a:rPr lang="en-GB" sz="2000" b="1" dirty="0">
                <a:solidFill>
                  <a:srgbClr val="E00AC1"/>
                </a:solidFill>
              </a:rPr>
              <a:t>Market growth and employment: </a:t>
            </a:r>
          </a:p>
          <a:p>
            <a:pPr marL="841248" lvl="2" indent="-457200">
              <a:buClr>
                <a:schemeClr val="accent2"/>
              </a:buClr>
              <a:buFont typeface="+mj-lt"/>
              <a:buAutoNum type="arabicPeriod"/>
            </a:pPr>
            <a:r>
              <a:rPr lang="en-GB" sz="2400" b="1" i="1" dirty="0"/>
              <a:t>Economic growth</a:t>
            </a:r>
          </a:p>
          <a:p>
            <a:pPr marL="841248" lvl="2" indent="-457200">
              <a:buClr>
                <a:schemeClr val="accent2"/>
              </a:buClr>
              <a:buFont typeface="+mj-lt"/>
              <a:buAutoNum type="arabicPeriod"/>
            </a:pPr>
            <a:r>
              <a:rPr lang="en-GB" sz="2400" b="1" i="1" dirty="0"/>
              <a:t>Interest and exchange rates</a:t>
            </a:r>
          </a:p>
          <a:p>
            <a:pPr marL="841248" lvl="2" indent="-457200">
              <a:buClr>
                <a:schemeClr val="accent2"/>
              </a:buClr>
              <a:buFont typeface="+mj-lt"/>
              <a:buAutoNum type="arabicPeriod"/>
            </a:pPr>
            <a:r>
              <a:rPr lang="en-GB" sz="2400" b="1" i="1" dirty="0"/>
              <a:t>Globalization </a:t>
            </a:r>
          </a:p>
          <a:p>
            <a:pPr marL="0" indent="0">
              <a:buNone/>
            </a:pPr>
            <a:endParaRPr lang="en-GB" sz="2400" dirty="0"/>
          </a:p>
          <a:p>
            <a:pPr>
              <a:buFont typeface="Wingdings" panose="05000000000000000000" pitchFamily="2" charset="2"/>
              <a:buChar char="Ø"/>
            </a:pPr>
            <a:endParaRPr lang="en-GB" sz="2400" dirty="0"/>
          </a:p>
          <a:p>
            <a:pPr>
              <a:buFont typeface="Wingdings" panose="05000000000000000000" pitchFamily="2" charset="2"/>
              <a:buChar char="Ø"/>
            </a:pPr>
            <a:endParaRPr lang="ar-SA" sz="2400" dirty="0"/>
          </a:p>
          <a:p>
            <a:endParaRPr lang="en-GB" sz="2400" dirty="0"/>
          </a:p>
        </p:txBody>
      </p:sp>
    </p:spTree>
    <p:extLst>
      <p:ext uri="{BB962C8B-B14F-4D97-AF65-F5344CB8AC3E}">
        <p14:creationId xmlns:p14="http://schemas.microsoft.com/office/powerpoint/2010/main" xmlns="" val="4290283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B35328-EA11-4DE3-879A-1B773C863C71}"/>
              </a:ext>
            </a:extLst>
          </p:cNvPr>
          <p:cNvSpPr>
            <a:spLocks noGrp="1"/>
          </p:cNvSpPr>
          <p:nvPr>
            <p:ph type="title"/>
          </p:nvPr>
        </p:nvSpPr>
        <p:spPr>
          <a:xfrm>
            <a:off x="571472" y="0"/>
            <a:ext cx="7997512" cy="881766"/>
          </a:xfrm>
        </p:spPr>
        <p:txBody>
          <a:bodyPr>
            <a:normAutofit/>
          </a:bodyPr>
          <a:lstStyle/>
          <a:p>
            <a:r>
              <a:rPr lang="en-GB" dirty="0"/>
              <a:t>Market growth and employment </a:t>
            </a:r>
          </a:p>
        </p:txBody>
      </p:sp>
      <p:sp>
        <p:nvSpPr>
          <p:cNvPr id="3" name="Content Placeholder 2">
            <a:extLst>
              <a:ext uri="{FF2B5EF4-FFF2-40B4-BE49-F238E27FC236}">
                <a16:creationId xmlns:a16="http://schemas.microsoft.com/office/drawing/2014/main" xmlns="" id="{4E600AAF-6565-476F-90F6-8BDF584B85FA}"/>
              </a:ext>
            </a:extLst>
          </p:cNvPr>
          <p:cNvSpPr>
            <a:spLocks noGrp="1"/>
          </p:cNvSpPr>
          <p:nvPr>
            <p:ph idx="1"/>
          </p:nvPr>
        </p:nvSpPr>
        <p:spPr>
          <a:xfrm>
            <a:off x="0" y="1000108"/>
            <a:ext cx="9144000" cy="5316802"/>
          </a:xfrm>
        </p:spPr>
        <p:txBody>
          <a:bodyPr>
            <a:normAutofit/>
          </a:bodyPr>
          <a:lstStyle/>
          <a:p>
            <a:pPr>
              <a:buFont typeface="Wingdings" panose="05000000000000000000" pitchFamily="2" charset="2"/>
              <a:buChar char="Ø"/>
            </a:pPr>
            <a:r>
              <a:rPr lang="en-GB" sz="2400" dirty="0"/>
              <a:t>The economic environment can have a critical impact on the success of companies through its effect on supply and demand.</a:t>
            </a:r>
          </a:p>
          <a:p>
            <a:pPr>
              <a:buFont typeface="Wingdings" panose="05000000000000000000" pitchFamily="2" charset="2"/>
              <a:buChar char="Ø"/>
            </a:pPr>
            <a:r>
              <a:rPr lang="en-GB" sz="2400" dirty="0"/>
              <a:t> Companies must choose those economic influences that are relevant to their business and monitor changes. </a:t>
            </a:r>
          </a:p>
          <a:p>
            <a:pPr>
              <a:buFont typeface="Wingdings" panose="05000000000000000000" pitchFamily="2" charset="2"/>
              <a:buChar char="Ø"/>
            </a:pPr>
            <a:r>
              <a:rPr lang="en-GB" sz="2400" b="1" i="1" dirty="0">
                <a:solidFill>
                  <a:srgbClr val="FF0000"/>
                </a:solidFill>
              </a:rPr>
              <a:t>The impact of changes in demand </a:t>
            </a:r>
            <a:r>
              <a:rPr lang="en-GB" sz="2400" b="1" dirty="0">
                <a:solidFill>
                  <a:srgbClr val="FF0000"/>
                </a:solidFill>
              </a:rPr>
              <a:t>can have far-reaching implications for digital marketing initiatives as this will affect the </a:t>
            </a:r>
            <a:r>
              <a:rPr lang="en-GB" sz="2400" b="1" u="sng" dirty="0">
                <a:solidFill>
                  <a:srgbClr val="FF0000"/>
                </a:solidFill>
              </a:rPr>
              <a:t>strength of market growth. </a:t>
            </a:r>
          </a:p>
          <a:p>
            <a:pPr>
              <a:buFont typeface="Wingdings" panose="05000000000000000000" pitchFamily="2" charset="2"/>
              <a:buChar char="Ø"/>
            </a:pPr>
            <a:r>
              <a:rPr lang="en-GB" sz="2400" b="1" dirty="0"/>
              <a:t>Sophisticated technology </a:t>
            </a:r>
            <a:r>
              <a:rPr lang="en-GB" sz="2400" dirty="0">
                <a:solidFill>
                  <a:srgbClr val="00B050"/>
                </a:solidFill>
              </a:rPr>
              <a:t>enables companies </a:t>
            </a:r>
            <a:r>
              <a:rPr lang="en-GB" sz="2400" b="1" dirty="0">
                <a:solidFill>
                  <a:srgbClr val="00B050"/>
                </a:solidFill>
              </a:rPr>
              <a:t>to analyse purchasing patterns and forecast future demand</a:t>
            </a:r>
            <a:r>
              <a:rPr lang="en-GB" sz="2400" dirty="0"/>
              <a:t>. </a:t>
            </a:r>
            <a:r>
              <a:rPr lang="en-GB" sz="2400" b="1" dirty="0"/>
              <a:t>But</a:t>
            </a:r>
            <a:r>
              <a:rPr lang="en-GB" sz="2400" dirty="0"/>
              <a:t> this is only part of the picture of consumption that drives modern global economies. </a:t>
            </a:r>
          </a:p>
          <a:p>
            <a:pPr>
              <a:buFont typeface="Wingdings" panose="05000000000000000000" pitchFamily="2" charset="2"/>
              <a:buChar char="Ø"/>
            </a:pPr>
            <a:r>
              <a:rPr lang="en-GB" sz="2400" dirty="0"/>
              <a:t>It is also important to </a:t>
            </a:r>
            <a:r>
              <a:rPr lang="en-GB" sz="2400" b="1" dirty="0">
                <a:solidFill>
                  <a:srgbClr val="00B050"/>
                </a:solidFill>
              </a:rPr>
              <a:t>monitor changes to trends </a:t>
            </a:r>
            <a:r>
              <a:rPr lang="en-GB" sz="2400" dirty="0"/>
              <a:t>in order to be able to make realistic predictions about how consumers and companies are going to behave in the future.</a:t>
            </a:r>
          </a:p>
          <a:p>
            <a:endParaRPr lang="en-GB" dirty="0"/>
          </a:p>
        </p:txBody>
      </p:sp>
      <p:sp>
        <p:nvSpPr>
          <p:cNvPr id="4" name="Slide Number Placeholder 3">
            <a:extLst>
              <a:ext uri="{FF2B5EF4-FFF2-40B4-BE49-F238E27FC236}">
                <a16:creationId xmlns:a16="http://schemas.microsoft.com/office/drawing/2014/main" xmlns="" id="{45D61B3C-39F7-4EFC-A110-7F36C40F23F1}"/>
              </a:ext>
            </a:extLst>
          </p:cNvPr>
          <p:cNvSpPr>
            <a:spLocks noGrp="1"/>
          </p:cNvSpPr>
          <p:nvPr>
            <p:ph type="sldNum" sz="quarter" idx="12"/>
          </p:nvPr>
        </p:nvSpPr>
        <p:spPr/>
        <p:txBody>
          <a:bodyPr/>
          <a:lstStyle/>
          <a:p>
            <a:fld id="{8DF14E08-3E27-4330-BBCC-108ACDB8E4C7}" type="slidenum">
              <a:rPr lang="en-GB" smtClean="0"/>
              <a:pPr/>
              <a:t>18</a:t>
            </a:fld>
            <a:endParaRPr lang="en-GB" dirty="0"/>
          </a:p>
        </p:txBody>
      </p:sp>
    </p:spTree>
    <p:extLst>
      <p:ext uri="{BB962C8B-B14F-4D97-AF65-F5344CB8AC3E}">
        <p14:creationId xmlns:p14="http://schemas.microsoft.com/office/powerpoint/2010/main" xmlns="" val="590107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A23B7A-3753-40EA-92F5-508A47F8E236}"/>
              </a:ext>
            </a:extLst>
          </p:cNvPr>
          <p:cNvSpPr>
            <a:spLocks noGrp="1"/>
          </p:cNvSpPr>
          <p:nvPr>
            <p:ph type="title"/>
          </p:nvPr>
        </p:nvSpPr>
        <p:spPr>
          <a:xfrm>
            <a:off x="857224" y="0"/>
            <a:ext cx="7543800" cy="784942"/>
          </a:xfrm>
        </p:spPr>
        <p:txBody>
          <a:bodyPr/>
          <a:lstStyle/>
          <a:p>
            <a:r>
              <a:rPr lang="en-GB" dirty="0"/>
              <a:t>Economic growth</a:t>
            </a:r>
          </a:p>
        </p:txBody>
      </p:sp>
      <p:sp>
        <p:nvSpPr>
          <p:cNvPr id="3" name="Content Placeholder 2">
            <a:extLst>
              <a:ext uri="{FF2B5EF4-FFF2-40B4-BE49-F238E27FC236}">
                <a16:creationId xmlns:a16="http://schemas.microsoft.com/office/drawing/2014/main" xmlns="" id="{CDE2478E-E6C2-46A3-BD54-CEA2507D3108}"/>
              </a:ext>
            </a:extLst>
          </p:cNvPr>
          <p:cNvSpPr>
            <a:spLocks noGrp="1"/>
          </p:cNvSpPr>
          <p:nvPr>
            <p:ph idx="1"/>
          </p:nvPr>
        </p:nvSpPr>
        <p:spPr>
          <a:xfrm>
            <a:off x="0" y="928670"/>
            <a:ext cx="8929718" cy="5357850"/>
          </a:xfrm>
        </p:spPr>
        <p:txBody>
          <a:bodyPr>
            <a:normAutofit lnSpcReduction="10000"/>
          </a:bodyPr>
          <a:lstStyle/>
          <a:p>
            <a:pPr algn="just">
              <a:buFont typeface="Wingdings" panose="05000000000000000000" pitchFamily="2" charset="2"/>
              <a:buChar char="Ø"/>
            </a:pPr>
            <a:r>
              <a:rPr lang="en-GB" sz="2400" dirty="0"/>
              <a:t>Throughout history there have been periods of </a:t>
            </a:r>
            <a:r>
              <a:rPr lang="en-GB" sz="2400" b="1" dirty="0">
                <a:solidFill>
                  <a:srgbClr val="00B050"/>
                </a:solidFill>
              </a:rPr>
              <a:t>strong economic growth</a:t>
            </a:r>
            <a:r>
              <a:rPr lang="en-GB" sz="2400" b="1" dirty="0"/>
              <a:t> </a:t>
            </a:r>
            <a:r>
              <a:rPr lang="en-GB" sz="2400" dirty="0"/>
              <a:t>followed by eco-nomic </a:t>
            </a:r>
            <a:r>
              <a:rPr lang="en-GB" sz="2400" b="1" dirty="0">
                <a:solidFill>
                  <a:srgbClr val="00B050"/>
                </a:solidFill>
              </a:rPr>
              <a:t>downturn and recession</a:t>
            </a:r>
            <a:r>
              <a:rPr lang="en-GB" sz="2400" dirty="0"/>
              <a:t>. </a:t>
            </a:r>
          </a:p>
          <a:p>
            <a:pPr algn="just">
              <a:buFont typeface="Wingdings" panose="05000000000000000000" pitchFamily="2" charset="2"/>
              <a:buChar char="Ø"/>
            </a:pPr>
            <a:r>
              <a:rPr lang="en-GB" sz="2400" b="1" dirty="0">
                <a:solidFill>
                  <a:srgbClr val="FF0000"/>
                </a:solidFill>
              </a:rPr>
              <a:t>The dot.com </a:t>
            </a:r>
            <a:r>
              <a:rPr lang="en-GB" sz="2400" dirty="0">
                <a:solidFill>
                  <a:srgbClr val="00B0F0"/>
                </a:solidFill>
              </a:rPr>
              <a:t>period of boom and bust </a:t>
            </a:r>
            <a:r>
              <a:rPr lang="en-GB" sz="2400" dirty="0" smtClean="0"/>
              <a:t>(</a:t>
            </a:r>
            <a:r>
              <a:rPr lang="en-GB" sz="2400" dirty="0" smtClean="0"/>
              <a:t>beginning </a:t>
            </a:r>
            <a:r>
              <a:rPr lang="en-GB" sz="2400" dirty="0"/>
              <a:t>of the 21st </a:t>
            </a:r>
            <a:r>
              <a:rPr lang="en-GB" sz="2400" dirty="0" smtClean="0"/>
              <a:t>century)  </a:t>
            </a:r>
            <a:r>
              <a:rPr lang="en-GB" sz="2400" dirty="0">
                <a:solidFill>
                  <a:srgbClr val="00B0F0"/>
                </a:solidFill>
              </a:rPr>
              <a:t>highlighted the fragility of high-tech markets and many of the emerging Internet companies, which had high-value stock market valuations, crashed and no longer exist. </a:t>
            </a:r>
            <a:endParaRPr lang="ar-SA" sz="2400" dirty="0">
              <a:solidFill>
                <a:srgbClr val="00B0F0"/>
              </a:solidFill>
            </a:endParaRPr>
          </a:p>
          <a:p>
            <a:pPr algn="just">
              <a:buFont typeface="Wingdings" panose="05000000000000000000" pitchFamily="2" charset="2"/>
              <a:buChar char="Ø"/>
            </a:pPr>
            <a:r>
              <a:rPr lang="ar-SA" sz="2400" dirty="0"/>
              <a:t> </a:t>
            </a:r>
            <a:r>
              <a:rPr lang="en-GB" sz="2400" dirty="0">
                <a:solidFill>
                  <a:srgbClr val="E00AC1"/>
                </a:solidFill>
              </a:rPr>
              <a:t>When there is economic growth during periods of boom, companies should be prepared to experience increased demand for their products and services.</a:t>
            </a:r>
            <a:r>
              <a:rPr lang="en-GB" sz="2400" dirty="0"/>
              <a:t> </a:t>
            </a:r>
            <a:endParaRPr lang="en-GB" sz="2400" dirty="0" smtClean="0"/>
          </a:p>
          <a:p>
            <a:pPr algn="just">
              <a:buFont typeface="Wingdings" panose="05000000000000000000" pitchFamily="2" charset="2"/>
              <a:buChar char="Ø"/>
            </a:pPr>
            <a:r>
              <a:rPr lang="en-GB" sz="2400" dirty="0" smtClean="0">
                <a:solidFill>
                  <a:srgbClr val="E00AC1"/>
                </a:solidFill>
              </a:rPr>
              <a:t>During </a:t>
            </a:r>
            <a:r>
              <a:rPr lang="en-GB" sz="2400" dirty="0">
                <a:solidFill>
                  <a:srgbClr val="E00AC1"/>
                </a:solidFill>
              </a:rPr>
              <a:t>periods of slump, sales may decline as customers revaluate their needs and spending requirements. </a:t>
            </a:r>
            <a:endParaRPr lang="ar-SA" sz="2400" dirty="0">
              <a:solidFill>
                <a:srgbClr val="E00AC1"/>
              </a:solidFill>
            </a:endParaRPr>
          </a:p>
          <a:p>
            <a:pPr algn="just">
              <a:buFont typeface="Wingdings" panose="05000000000000000000" pitchFamily="2" charset="2"/>
              <a:buChar char="Ø"/>
            </a:pPr>
            <a:r>
              <a:rPr lang="en-GB" sz="2400" b="1" dirty="0"/>
              <a:t>The challenge </a:t>
            </a:r>
            <a:r>
              <a:rPr lang="en-GB" sz="2400" dirty="0"/>
              <a:t>is </a:t>
            </a:r>
            <a:r>
              <a:rPr lang="en-GB" sz="2400" b="1" dirty="0">
                <a:solidFill>
                  <a:srgbClr val="FF0000"/>
                </a:solidFill>
              </a:rPr>
              <a:t>predicting the next boom or slump </a:t>
            </a:r>
            <a:r>
              <a:rPr lang="en-GB" sz="2400" dirty="0"/>
              <a:t>as they need to consider investments, research and development and </a:t>
            </a:r>
            <a:r>
              <a:rPr lang="en-GB" sz="2400" b="1" dirty="0">
                <a:solidFill>
                  <a:srgbClr val="E00AC1"/>
                </a:solidFill>
              </a:rPr>
              <a:t>if they fail to correctly anticipate the changing state of the economy they may encounter difficulties or miss opportunities</a:t>
            </a:r>
            <a:r>
              <a:rPr lang="en-GB" b="1" dirty="0">
                <a:solidFill>
                  <a:srgbClr val="E00AC1"/>
                </a:solidFill>
              </a:rPr>
              <a:t>. </a:t>
            </a:r>
          </a:p>
          <a:p>
            <a:endParaRPr lang="en-GB" dirty="0"/>
          </a:p>
        </p:txBody>
      </p:sp>
      <p:sp>
        <p:nvSpPr>
          <p:cNvPr id="4" name="Slide Number Placeholder 3">
            <a:extLst>
              <a:ext uri="{FF2B5EF4-FFF2-40B4-BE49-F238E27FC236}">
                <a16:creationId xmlns:a16="http://schemas.microsoft.com/office/drawing/2014/main" xmlns="" id="{F9D367D2-A21F-4BAF-BB2F-8080AB0F31AB}"/>
              </a:ext>
            </a:extLst>
          </p:cNvPr>
          <p:cNvSpPr>
            <a:spLocks noGrp="1"/>
          </p:cNvSpPr>
          <p:nvPr>
            <p:ph type="sldNum" sz="quarter" idx="12"/>
          </p:nvPr>
        </p:nvSpPr>
        <p:spPr/>
        <p:txBody>
          <a:bodyPr/>
          <a:lstStyle/>
          <a:p>
            <a:fld id="{8DF14E08-3E27-4330-BBCC-108ACDB8E4C7}" type="slidenum">
              <a:rPr lang="en-GB" smtClean="0"/>
              <a:pPr/>
              <a:t>19</a:t>
            </a:fld>
            <a:endParaRPr lang="en-GB" dirty="0"/>
          </a:p>
        </p:txBody>
      </p:sp>
    </p:spTree>
    <p:extLst>
      <p:ext uri="{BB962C8B-B14F-4D97-AF65-F5344CB8AC3E}">
        <p14:creationId xmlns:p14="http://schemas.microsoft.com/office/powerpoint/2010/main" xmlns="" val="689463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9672" y="1890876"/>
            <a:ext cx="6167536" cy="4680520"/>
          </a:xfrm>
        </p:spPr>
        <p:txBody>
          <a:bodyPr>
            <a:normAutofit/>
          </a:bodyPr>
          <a:lstStyle/>
          <a:p>
            <a:pPr marL="0" indent="0">
              <a:buNone/>
            </a:pPr>
            <a:r>
              <a:rPr lang="en-GB" sz="2600" b="1" dirty="0"/>
              <a:t>Main Topics: </a:t>
            </a:r>
          </a:p>
          <a:p>
            <a:pPr marL="263525" lvl="0" indent="-263525">
              <a:buClr>
                <a:srgbClr val="007BA4"/>
              </a:buClr>
              <a:buFont typeface="Arial" panose="020B0604020202020204" pitchFamily="34" charset="0"/>
              <a:buChar char="•"/>
            </a:pPr>
            <a:r>
              <a:rPr lang="en-GB" dirty="0">
                <a:solidFill>
                  <a:srgbClr val="18293A"/>
                </a:solidFill>
              </a:rPr>
              <a:t>The rate of environmental change</a:t>
            </a:r>
          </a:p>
          <a:p>
            <a:pPr marL="263525" lvl="0" indent="-263525">
              <a:buClr>
                <a:srgbClr val="007BA4"/>
              </a:buClr>
              <a:buFont typeface="Arial" panose="020B0604020202020204" pitchFamily="34" charset="0"/>
              <a:buChar char="•"/>
            </a:pPr>
            <a:r>
              <a:rPr lang="en-GB" dirty="0">
                <a:solidFill>
                  <a:srgbClr val="18293A"/>
                </a:solidFill>
              </a:rPr>
              <a:t>Technological forces</a:t>
            </a:r>
          </a:p>
          <a:p>
            <a:pPr marL="263525" lvl="0" indent="-263525">
              <a:buClr>
                <a:srgbClr val="007BA4"/>
              </a:buClr>
              <a:buFont typeface="Arial" panose="020B0604020202020204" pitchFamily="34" charset="0"/>
              <a:buChar char="•"/>
            </a:pPr>
            <a:r>
              <a:rPr lang="en-GB" dirty="0">
                <a:solidFill>
                  <a:srgbClr val="18293A"/>
                </a:solidFill>
              </a:rPr>
              <a:t>Economic forces</a:t>
            </a:r>
          </a:p>
          <a:p>
            <a:pPr marL="263525" lvl="0" indent="-263525">
              <a:buClr>
                <a:srgbClr val="007BA4"/>
              </a:buClr>
              <a:buFont typeface="Arial" panose="020B0604020202020204" pitchFamily="34" charset="0"/>
              <a:buChar char="•"/>
            </a:pPr>
            <a:r>
              <a:rPr lang="en-GB" dirty="0">
                <a:solidFill>
                  <a:srgbClr val="18293A"/>
                </a:solidFill>
              </a:rPr>
              <a:t>Political forces</a:t>
            </a:r>
          </a:p>
          <a:p>
            <a:pPr marL="263525" lvl="0" indent="-263525">
              <a:buClr>
                <a:srgbClr val="007BA4"/>
              </a:buClr>
              <a:buFont typeface="Arial" panose="020B0604020202020204" pitchFamily="34" charset="0"/>
              <a:buChar char="•"/>
            </a:pPr>
            <a:r>
              <a:rPr lang="en-GB" dirty="0">
                <a:solidFill>
                  <a:srgbClr val="18293A"/>
                </a:solidFill>
              </a:rPr>
              <a:t>Legal Forces</a:t>
            </a:r>
          </a:p>
          <a:p>
            <a:pPr marL="263525" lvl="0" indent="-263525">
              <a:buClr>
                <a:srgbClr val="007BA4"/>
              </a:buClr>
              <a:buFont typeface="Arial" panose="020B0604020202020204" pitchFamily="34" charset="0"/>
              <a:buChar char="•"/>
            </a:pPr>
            <a:r>
              <a:rPr lang="en-GB" dirty="0">
                <a:solidFill>
                  <a:srgbClr val="18293A"/>
                </a:solidFill>
              </a:rPr>
              <a:t>Social Forces</a:t>
            </a:r>
          </a:p>
        </p:txBody>
      </p:sp>
      <p:sp>
        <p:nvSpPr>
          <p:cNvPr id="4" name="Slide Number Placeholder 3">
            <a:extLst>
              <a:ext uri="{FF2B5EF4-FFF2-40B4-BE49-F238E27FC236}">
                <a16:creationId xmlns:a16="http://schemas.microsoft.com/office/drawing/2014/main" xmlns="" id="{F68ED09D-E583-43B8-AED1-FABBB29C417E}"/>
              </a:ext>
            </a:extLst>
          </p:cNvPr>
          <p:cNvSpPr>
            <a:spLocks noGrp="1"/>
          </p:cNvSpPr>
          <p:nvPr>
            <p:ph type="sldNum" sz="quarter" idx="12"/>
          </p:nvPr>
        </p:nvSpPr>
        <p:spPr/>
        <p:txBody>
          <a:bodyPr/>
          <a:lstStyle/>
          <a:p>
            <a:fld id="{8DF14E08-3E27-4330-BBCC-108ACDB8E4C7}" type="slidenum">
              <a:rPr lang="en-GB" smtClean="0"/>
              <a:pPr/>
              <a:t>2</a:t>
            </a:fld>
            <a:endParaRPr lang="en-GB" dirty="0"/>
          </a:p>
        </p:txBody>
      </p:sp>
      <p:sp>
        <p:nvSpPr>
          <p:cNvPr id="6" name="Title 1">
            <a:extLst>
              <a:ext uri="{FF2B5EF4-FFF2-40B4-BE49-F238E27FC236}">
                <a16:creationId xmlns:a16="http://schemas.microsoft.com/office/drawing/2014/main" xmlns="" id="{D366BB34-DBE0-4B3A-9272-C039321BCE3E}"/>
              </a:ext>
            </a:extLst>
          </p:cNvPr>
          <p:cNvSpPr txBox="1">
            <a:spLocks/>
          </p:cNvSpPr>
          <p:nvPr/>
        </p:nvSpPr>
        <p:spPr>
          <a:xfrm>
            <a:off x="120084" y="764704"/>
            <a:ext cx="8903832" cy="777364"/>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GB" sz="3200" dirty="0">
                <a:solidFill>
                  <a:srgbClr val="007BA4"/>
                </a:solidFill>
              </a:rPr>
              <a:t>Chapter 3 The Digital macro-environment</a:t>
            </a:r>
          </a:p>
        </p:txBody>
      </p:sp>
      <p:pic>
        <p:nvPicPr>
          <p:cNvPr id="9" name="Picture 8">
            <a:extLst>
              <a:ext uri="{FF2B5EF4-FFF2-40B4-BE49-F238E27FC236}">
                <a16:creationId xmlns:a16="http://schemas.microsoft.com/office/drawing/2014/main" xmlns="" id="{FC9B9991-EEDE-4C02-9E65-1B9318FA77F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7544" y="1844824"/>
            <a:ext cx="890414" cy="896122"/>
          </a:xfrm>
          <a:prstGeom prst="rect">
            <a:avLst/>
          </a:prstGeom>
        </p:spPr>
      </p:pic>
    </p:spTree>
    <p:extLst>
      <p:ext uri="{BB962C8B-B14F-4D97-AF65-F5344CB8AC3E}">
        <p14:creationId xmlns:p14="http://schemas.microsoft.com/office/powerpoint/2010/main" xmlns="" val="2803294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205960-BA08-40AC-BBCB-C3DAA5B0DB7B}"/>
              </a:ext>
            </a:extLst>
          </p:cNvPr>
          <p:cNvSpPr>
            <a:spLocks noGrp="1"/>
          </p:cNvSpPr>
          <p:nvPr>
            <p:ph type="title"/>
          </p:nvPr>
        </p:nvSpPr>
        <p:spPr>
          <a:xfrm>
            <a:off x="0" y="286605"/>
            <a:ext cx="9144000" cy="499189"/>
          </a:xfrm>
        </p:spPr>
        <p:txBody>
          <a:bodyPr>
            <a:normAutofit fontScale="90000"/>
          </a:bodyPr>
          <a:lstStyle/>
          <a:p>
            <a:r>
              <a:rPr lang="en-GB" dirty="0"/>
              <a:t>Interest and exchange rate</a:t>
            </a:r>
          </a:p>
        </p:txBody>
      </p:sp>
      <p:sp>
        <p:nvSpPr>
          <p:cNvPr id="3" name="Content Placeholder 2">
            <a:extLst>
              <a:ext uri="{FF2B5EF4-FFF2-40B4-BE49-F238E27FC236}">
                <a16:creationId xmlns:a16="http://schemas.microsoft.com/office/drawing/2014/main" xmlns="" id="{A8E2AD54-F3EC-46C8-8BF4-F4FC8F8D60F9}"/>
              </a:ext>
            </a:extLst>
          </p:cNvPr>
          <p:cNvSpPr>
            <a:spLocks noGrp="1"/>
          </p:cNvSpPr>
          <p:nvPr>
            <p:ph idx="1"/>
          </p:nvPr>
        </p:nvSpPr>
        <p:spPr>
          <a:xfrm>
            <a:off x="0" y="928670"/>
            <a:ext cx="9144000" cy="5500726"/>
          </a:xfrm>
        </p:spPr>
        <p:txBody>
          <a:bodyPr>
            <a:noAutofit/>
          </a:bodyPr>
          <a:lstStyle/>
          <a:p>
            <a:pPr>
              <a:buFont typeface="Wingdings" panose="05000000000000000000" pitchFamily="2" charset="2"/>
              <a:buChar char="Ø"/>
            </a:pPr>
            <a:r>
              <a:rPr lang="en-GB" sz="2200" b="1" dirty="0"/>
              <a:t>Interest rates </a:t>
            </a:r>
            <a:r>
              <a:rPr lang="en-GB" sz="2200" dirty="0"/>
              <a:t>are a key monetary tool used by governments in conjunction with banks and financial institutions to manage a country’s economy. </a:t>
            </a:r>
            <a:endParaRPr lang="en-GB" sz="2200" dirty="0" smtClean="0"/>
          </a:p>
          <a:p>
            <a:pPr>
              <a:buFont typeface="Wingdings" panose="05000000000000000000" pitchFamily="2" charset="2"/>
              <a:buChar char="Ø"/>
            </a:pPr>
            <a:r>
              <a:rPr lang="en-GB" sz="2200" b="1" dirty="0" smtClean="0"/>
              <a:t>Interest </a:t>
            </a:r>
            <a:r>
              <a:rPr lang="en-GB" sz="2200" b="1" dirty="0"/>
              <a:t>rates</a:t>
            </a:r>
            <a:r>
              <a:rPr lang="en-GB" sz="2200" dirty="0"/>
              <a:t> </a:t>
            </a:r>
            <a:r>
              <a:rPr lang="en-GB" sz="2200" dirty="0">
                <a:solidFill>
                  <a:srgbClr val="FF0000"/>
                </a:solidFill>
              </a:rPr>
              <a:t>represent the price that borrowers have to pay lenders for the use of their money over a specified period of time. </a:t>
            </a:r>
          </a:p>
          <a:p>
            <a:pPr>
              <a:buFont typeface="Wingdings" panose="05000000000000000000" pitchFamily="2" charset="2"/>
              <a:buChar char="Ø"/>
            </a:pPr>
            <a:r>
              <a:rPr lang="en-GB" sz="2200" dirty="0"/>
              <a:t>Western economies tend to lower interest rates during hard times in order to stimulate economic activity and encourage borrowing and lending, in the hope that they can avoid a downturn.</a:t>
            </a:r>
          </a:p>
          <a:p>
            <a:pPr>
              <a:buFont typeface="Wingdings" panose="05000000000000000000" pitchFamily="2" charset="2"/>
              <a:buChar char="Ø"/>
            </a:pPr>
            <a:r>
              <a:rPr lang="en-GB" sz="2200" b="1" dirty="0"/>
              <a:t>Exchange rates</a:t>
            </a:r>
            <a:r>
              <a:rPr lang="en-GB" sz="2200" dirty="0"/>
              <a:t> </a:t>
            </a:r>
            <a:r>
              <a:rPr lang="en-GB" sz="2200" dirty="0">
                <a:solidFill>
                  <a:srgbClr val="FF0000"/>
                </a:solidFill>
              </a:rPr>
              <a:t>are the price of trading one currency against another. </a:t>
            </a:r>
          </a:p>
          <a:p>
            <a:pPr>
              <a:buFont typeface="Wingdings" panose="05000000000000000000" pitchFamily="2" charset="2"/>
              <a:buChar char="Ø"/>
            </a:pPr>
            <a:r>
              <a:rPr lang="en-GB" sz="2200" dirty="0"/>
              <a:t>International suppliers and manufacturers </a:t>
            </a:r>
            <a:r>
              <a:rPr lang="en-GB" sz="2200" dirty="0">
                <a:solidFill>
                  <a:srgbClr val="00B050"/>
                </a:solidFill>
              </a:rPr>
              <a:t>often change their prices for a particular currency zone in order to ensure they maintain their prices at the required level.</a:t>
            </a:r>
            <a:r>
              <a:rPr lang="en-GB" sz="2200" dirty="0"/>
              <a:t> </a:t>
            </a:r>
          </a:p>
          <a:p>
            <a:pPr>
              <a:buFont typeface="Wingdings" panose="05000000000000000000" pitchFamily="2" charset="2"/>
              <a:buChar char="Ø"/>
            </a:pPr>
            <a:r>
              <a:rPr lang="en-GB" sz="2200" b="1" dirty="0">
                <a:solidFill>
                  <a:srgbClr val="E00AC1"/>
                </a:solidFill>
              </a:rPr>
              <a:t>Digital marketers should carefully consider their markets in relation to currency fluctuations. </a:t>
            </a:r>
            <a:r>
              <a:rPr lang="en-GB" sz="2200" b="1" dirty="0" smtClean="0">
                <a:solidFill>
                  <a:srgbClr val="E00AC1"/>
                </a:solidFill>
              </a:rPr>
              <a:t>&gt;&gt; </a:t>
            </a:r>
            <a:r>
              <a:rPr lang="en-US" sz="2200" dirty="0" smtClean="0"/>
              <a:t>Amazon </a:t>
            </a:r>
            <a:r>
              <a:rPr lang="en-US" sz="2200" dirty="0" smtClean="0"/>
              <a:t>has developed country-specific operations and trade in the national currencies associated with each domain</a:t>
            </a:r>
            <a:endParaRPr lang="en-GB" sz="2200" b="1" dirty="0">
              <a:solidFill>
                <a:srgbClr val="E00AC1"/>
              </a:solidFill>
            </a:endParaRPr>
          </a:p>
        </p:txBody>
      </p:sp>
      <p:sp>
        <p:nvSpPr>
          <p:cNvPr id="4" name="Slide Number Placeholder 3">
            <a:extLst>
              <a:ext uri="{FF2B5EF4-FFF2-40B4-BE49-F238E27FC236}">
                <a16:creationId xmlns:a16="http://schemas.microsoft.com/office/drawing/2014/main" xmlns="" id="{A1955931-4A60-44B0-BB73-71354B88DAEF}"/>
              </a:ext>
            </a:extLst>
          </p:cNvPr>
          <p:cNvSpPr>
            <a:spLocks noGrp="1"/>
          </p:cNvSpPr>
          <p:nvPr>
            <p:ph type="sldNum" sz="quarter" idx="12"/>
          </p:nvPr>
        </p:nvSpPr>
        <p:spPr/>
        <p:txBody>
          <a:bodyPr/>
          <a:lstStyle/>
          <a:p>
            <a:fld id="{8DF14E08-3E27-4330-BBCC-108ACDB8E4C7}" type="slidenum">
              <a:rPr lang="en-GB" smtClean="0"/>
              <a:pPr/>
              <a:t>20</a:t>
            </a:fld>
            <a:endParaRPr lang="en-GB" dirty="0"/>
          </a:p>
        </p:txBody>
      </p:sp>
    </p:spTree>
    <p:extLst>
      <p:ext uri="{BB962C8B-B14F-4D97-AF65-F5344CB8AC3E}">
        <p14:creationId xmlns:p14="http://schemas.microsoft.com/office/powerpoint/2010/main" xmlns="" val="1171017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DDF5A9-7568-4AB3-914F-0F3630C177AE}"/>
              </a:ext>
            </a:extLst>
          </p:cNvPr>
          <p:cNvSpPr>
            <a:spLocks noGrp="1"/>
          </p:cNvSpPr>
          <p:nvPr>
            <p:ph type="title"/>
          </p:nvPr>
        </p:nvSpPr>
        <p:spPr>
          <a:xfrm>
            <a:off x="0" y="0"/>
            <a:ext cx="9144000" cy="713504"/>
          </a:xfrm>
        </p:spPr>
        <p:txBody>
          <a:bodyPr/>
          <a:lstStyle/>
          <a:p>
            <a:r>
              <a:rPr lang="en-GB" dirty="0"/>
              <a:t>Globalization</a:t>
            </a:r>
          </a:p>
        </p:txBody>
      </p:sp>
      <p:sp>
        <p:nvSpPr>
          <p:cNvPr id="3" name="Content Placeholder 2">
            <a:extLst>
              <a:ext uri="{FF2B5EF4-FFF2-40B4-BE49-F238E27FC236}">
                <a16:creationId xmlns:a16="http://schemas.microsoft.com/office/drawing/2014/main" xmlns="" id="{923DFDCB-DA98-4089-9E56-E5987049CBE0}"/>
              </a:ext>
            </a:extLst>
          </p:cNvPr>
          <p:cNvSpPr>
            <a:spLocks noGrp="1"/>
          </p:cNvSpPr>
          <p:nvPr>
            <p:ph idx="1"/>
          </p:nvPr>
        </p:nvSpPr>
        <p:spPr>
          <a:xfrm>
            <a:off x="1" y="785794"/>
            <a:ext cx="9144000" cy="5882656"/>
          </a:xfrm>
        </p:spPr>
        <p:txBody>
          <a:bodyPr>
            <a:normAutofit/>
          </a:bodyPr>
          <a:lstStyle/>
          <a:p>
            <a:pPr>
              <a:buFont typeface="Wingdings" panose="05000000000000000000" pitchFamily="2" charset="2"/>
              <a:buChar char="Ø"/>
            </a:pPr>
            <a:r>
              <a:rPr lang="en-GB" sz="2300" dirty="0"/>
              <a:t>In recent years the world has become more accessible, global expansion and exports across the world are now possible and the Internet has been an influencing factor in the growth in trade. </a:t>
            </a:r>
          </a:p>
          <a:p>
            <a:pPr>
              <a:buFont typeface="Wingdings" panose="05000000000000000000" pitchFamily="2" charset="2"/>
              <a:buChar char="Ø"/>
            </a:pPr>
            <a:r>
              <a:rPr lang="en-GB" sz="2300" dirty="0" smtClean="0"/>
              <a:t>In </a:t>
            </a:r>
            <a:r>
              <a:rPr lang="en-GB" sz="2300" dirty="0"/>
              <a:t>the digital world, </a:t>
            </a:r>
            <a:r>
              <a:rPr lang="en-GB" sz="2300" b="1" dirty="0" smtClean="0"/>
              <a:t>globalisation</a:t>
            </a:r>
            <a:r>
              <a:rPr lang="en-GB" sz="2300" dirty="0" smtClean="0"/>
              <a:t> </a:t>
            </a:r>
            <a:r>
              <a:rPr lang="en-GB" sz="2300" dirty="0" smtClean="0">
                <a:solidFill>
                  <a:srgbClr val="FF0000"/>
                </a:solidFill>
              </a:rPr>
              <a:t>reflects the move towards international trading in a single global marketplace and the blurring (less) of social and cultural differences between countries. </a:t>
            </a:r>
            <a:endParaRPr lang="en-GB" sz="2300" dirty="0">
              <a:solidFill>
                <a:srgbClr val="FF0000"/>
              </a:solidFill>
            </a:endParaRPr>
          </a:p>
          <a:p>
            <a:pPr>
              <a:buFont typeface="Wingdings" panose="05000000000000000000" pitchFamily="2" charset="2"/>
              <a:buChar char="Ø"/>
            </a:pPr>
            <a:r>
              <a:rPr lang="en-GB" sz="2300" b="1" dirty="0">
                <a:solidFill>
                  <a:srgbClr val="E00AC1"/>
                </a:solidFill>
              </a:rPr>
              <a:t>A major driver of Internet adoption by commercial organisations is the opportunity for </a:t>
            </a:r>
            <a:r>
              <a:rPr lang="en-GB" sz="2300" b="1" u="sng" dirty="0">
                <a:solidFill>
                  <a:srgbClr val="E00AC1"/>
                </a:solidFill>
              </a:rPr>
              <a:t>market expansion </a:t>
            </a:r>
            <a:r>
              <a:rPr lang="en-GB" sz="2300" b="1" dirty="0">
                <a:solidFill>
                  <a:srgbClr val="E00AC1"/>
                </a:solidFill>
              </a:rPr>
              <a:t>in domestic and international markets. </a:t>
            </a:r>
          </a:p>
          <a:p>
            <a:pPr>
              <a:buFont typeface="Wingdings" panose="05000000000000000000" pitchFamily="2" charset="2"/>
              <a:buChar char="Ø"/>
            </a:pPr>
            <a:r>
              <a:rPr lang="en-GB" sz="2300" dirty="0"/>
              <a:t>However, </a:t>
            </a:r>
            <a:r>
              <a:rPr lang="en-GB" sz="2300" b="1" dirty="0">
                <a:solidFill>
                  <a:srgbClr val="E00AC1"/>
                </a:solidFill>
              </a:rPr>
              <a:t>digital marketers need to be aware of the implications of trading in global markets</a:t>
            </a:r>
            <a:r>
              <a:rPr lang="en-GB" sz="2300" dirty="0"/>
              <a:t> and </a:t>
            </a:r>
            <a:r>
              <a:rPr lang="en-GB" sz="2300" dirty="0" smtClean="0"/>
              <a:t>consider : </a:t>
            </a:r>
          </a:p>
          <a:p>
            <a:pPr>
              <a:buFont typeface="Wingdings" pitchFamily="2" charset="2"/>
              <a:buChar char="ü"/>
            </a:pPr>
            <a:r>
              <a:rPr lang="en-GB" sz="2300" dirty="0" smtClean="0"/>
              <a:t> </a:t>
            </a:r>
            <a:r>
              <a:rPr lang="en-GB" sz="2300" dirty="0"/>
              <a:t>whether to develop </a:t>
            </a:r>
            <a:r>
              <a:rPr lang="en-GB" sz="2300" dirty="0" smtClean="0"/>
              <a:t>bespoke (</a:t>
            </a:r>
            <a:r>
              <a:rPr lang="en-GB" sz="2300" b="1" dirty="0" smtClean="0">
                <a:solidFill>
                  <a:srgbClr val="FF0000"/>
                </a:solidFill>
              </a:rPr>
              <a:t>customized approach</a:t>
            </a:r>
            <a:r>
              <a:rPr lang="en-GB" sz="2300" dirty="0" smtClean="0"/>
              <a:t>)  </a:t>
            </a:r>
            <a:r>
              <a:rPr lang="en-GB" sz="2300" dirty="0"/>
              <a:t>branding and marketing campaigns </a:t>
            </a:r>
            <a:endParaRPr lang="en-GB" sz="2300" dirty="0" smtClean="0"/>
          </a:p>
          <a:p>
            <a:pPr>
              <a:buFont typeface="Wingdings" pitchFamily="2" charset="2"/>
              <a:buChar char="ü"/>
            </a:pPr>
            <a:r>
              <a:rPr lang="en-GB" sz="2300" dirty="0" smtClean="0"/>
              <a:t>or </a:t>
            </a:r>
            <a:r>
              <a:rPr lang="en-GB" sz="2300" dirty="0"/>
              <a:t>whether to apply a </a:t>
            </a:r>
            <a:r>
              <a:rPr lang="en-GB" sz="2300" b="1" dirty="0">
                <a:solidFill>
                  <a:srgbClr val="FF0000"/>
                </a:solidFill>
              </a:rPr>
              <a:t>standardised approach</a:t>
            </a:r>
            <a:r>
              <a:rPr lang="en-GB" sz="2300" dirty="0"/>
              <a:t>, and should also not lose touch with the needs and wants of local markets. </a:t>
            </a:r>
          </a:p>
        </p:txBody>
      </p:sp>
      <p:sp>
        <p:nvSpPr>
          <p:cNvPr id="4" name="Slide Number Placeholder 3">
            <a:extLst>
              <a:ext uri="{FF2B5EF4-FFF2-40B4-BE49-F238E27FC236}">
                <a16:creationId xmlns:a16="http://schemas.microsoft.com/office/drawing/2014/main" xmlns="" id="{6E43D409-BFDD-4677-82B7-2F64175B1638}"/>
              </a:ext>
            </a:extLst>
          </p:cNvPr>
          <p:cNvSpPr>
            <a:spLocks noGrp="1"/>
          </p:cNvSpPr>
          <p:nvPr>
            <p:ph type="sldNum" sz="quarter" idx="12"/>
          </p:nvPr>
        </p:nvSpPr>
        <p:spPr/>
        <p:txBody>
          <a:bodyPr/>
          <a:lstStyle/>
          <a:p>
            <a:fld id="{8DF14E08-3E27-4330-BBCC-108ACDB8E4C7}" type="slidenum">
              <a:rPr lang="en-GB" smtClean="0"/>
              <a:pPr/>
              <a:t>21</a:t>
            </a:fld>
            <a:endParaRPr lang="en-GB" dirty="0"/>
          </a:p>
        </p:txBody>
      </p:sp>
    </p:spTree>
    <p:extLst>
      <p:ext uri="{BB962C8B-B14F-4D97-AF65-F5344CB8AC3E}">
        <p14:creationId xmlns:p14="http://schemas.microsoft.com/office/powerpoint/2010/main" xmlns="" val="2579219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4612" y="0"/>
            <a:ext cx="3689293" cy="714356"/>
          </a:xfrm>
        </p:spPr>
        <p:txBody>
          <a:bodyPr>
            <a:normAutofit/>
          </a:bodyPr>
          <a:lstStyle/>
          <a:p>
            <a:pPr algn="ctr"/>
            <a:r>
              <a:rPr lang="en-GB" sz="4000" b="1" dirty="0">
                <a:solidFill>
                  <a:srgbClr val="007BA4"/>
                </a:solidFill>
              </a:rPr>
              <a:t>3- </a:t>
            </a:r>
            <a:r>
              <a:rPr lang="en-GB" sz="4000" b="1" dirty="0" smtClean="0">
                <a:solidFill>
                  <a:srgbClr val="007BA4"/>
                </a:solidFill>
              </a:rPr>
              <a:t>Political </a:t>
            </a:r>
            <a:r>
              <a:rPr lang="en-GB" sz="4000" b="1" dirty="0">
                <a:solidFill>
                  <a:srgbClr val="007BA4"/>
                </a:solidFill>
              </a:rPr>
              <a:t>forces</a:t>
            </a:r>
          </a:p>
        </p:txBody>
      </p:sp>
      <p:sp>
        <p:nvSpPr>
          <p:cNvPr id="3" name="Content Placeholder 2"/>
          <p:cNvSpPr>
            <a:spLocks noGrp="1"/>
          </p:cNvSpPr>
          <p:nvPr>
            <p:ph idx="1"/>
          </p:nvPr>
        </p:nvSpPr>
        <p:spPr>
          <a:xfrm>
            <a:off x="0" y="928670"/>
            <a:ext cx="9144000" cy="5812698"/>
          </a:xfrm>
        </p:spPr>
        <p:txBody>
          <a:bodyPr>
            <a:normAutofit/>
          </a:bodyPr>
          <a:lstStyle/>
          <a:p>
            <a:pPr>
              <a:buFont typeface="Wingdings" panose="05000000000000000000" pitchFamily="2" charset="2"/>
              <a:buChar char="Ø"/>
            </a:pPr>
            <a:r>
              <a:rPr lang="en-GB" sz="2400" dirty="0">
                <a:solidFill>
                  <a:srgbClr val="FF0000"/>
                </a:solidFill>
              </a:rPr>
              <a:t>Political forces can have implications for digital marketing strategy and planning. </a:t>
            </a:r>
          </a:p>
          <a:p>
            <a:pPr>
              <a:buFont typeface="Wingdings" panose="05000000000000000000" pitchFamily="2" charset="2"/>
              <a:buChar char="Ø"/>
            </a:pPr>
            <a:r>
              <a:rPr lang="en-GB" sz="2400" dirty="0"/>
              <a:t>The political environment is shaped by the interplay of </a:t>
            </a:r>
            <a:r>
              <a:rPr lang="en-GB" sz="2400" dirty="0">
                <a:solidFill>
                  <a:srgbClr val="92D050"/>
                </a:solidFill>
              </a:rPr>
              <a:t>government agencies, public opinion and consumer pressure groups and industry-backed organisations</a:t>
            </a:r>
            <a:r>
              <a:rPr lang="en-GB" sz="2400" dirty="0"/>
              <a:t>. Interaction between these organisations helps to create a trading environment with established </a:t>
            </a:r>
            <a:r>
              <a:rPr lang="en-GB" sz="2400" b="1" dirty="0">
                <a:solidFill>
                  <a:srgbClr val="E00AC1"/>
                </a:solidFill>
              </a:rPr>
              <a:t>regulations and privacy controls. </a:t>
            </a:r>
          </a:p>
          <a:p>
            <a:pPr>
              <a:buFont typeface="Wingdings" panose="05000000000000000000" pitchFamily="2" charset="2"/>
              <a:buChar char="Ø"/>
            </a:pPr>
            <a:r>
              <a:rPr lang="en-GB" sz="2400" dirty="0"/>
              <a:t> </a:t>
            </a:r>
            <a:r>
              <a:rPr lang="en-GB" sz="2400" b="1" dirty="0"/>
              <a:t>In order to achieve the Government’s aims to become a world-leading digital economy</a:t>
            </a:r>
            <a:r>
              <a:rPr lang="en-GB" sz="2400" dirty="0"/>
              <a:t>, </a:t>
            </a:r>
            <a:r>
              <a:rPr lang="en-GB" sz="2400" b="1" dirty="0">
                <a:solidFill>
                  <a:srgbClr val="E00AC1"/>
                </a:solidFill>
              </a:rPr>
              <a:t>the Digital Strategy is built on seven </a:t>
            </a:r>
            <a:r>
              <a:rPr lang="en-GB" sz="2400" b="1" dirty="0" smtClean="0">
                <a:solidFill>
                  <a:srgbClr val="E00AC1"/>
                </a:solidFill>
              </a:rPr>
              <a:t>strands (axes)</a:t>
            </a:r>
            <a:r>
              <a:rPr lang="en-GB" sz="2400" dirty="0" smtClean="0"/>
              <a:t>: </a:t>
            </a:r>
            <a:endParaRPr lang="en-GB" sz="2400" dirty="0"/>
          </a:p>
          <a:p>
            <a:pPr marL="749808" lvl="1" indent="-457200">
              <a:buFont typeface="+mj-lt"/>
              <a:buAutoNum type="arabicPeriod"/>
            </a:pPr>
            <a:r>
              <a:rPr lang="en-GB" sz="2400" b="1" dirty="0" smtClean="0"/>
              <a:t>Connectivity		</a:t>
            </a:r>
            <a:r>
              <a:rPr lang="en-GB" sz="2400" b="1" dirty="0" smtClean="0">
                <a:solidFill>
                  <a:schemeClr val="accent1"/>
                </a:solidFill>
              </a:rPr>
              <a:t>5. </a:t>
            </a:r>
            <a:r>
              <a:rPr lang="en-GB" sz="2400" b="1" dirty="0" smtClean="0"/>
              <a:t>Skills and inclusion</a:t>
            </a:r>
          </a:p>
          <a:p>
            <a:pPr marL="749808" lvl="1" indent="-457200">
              <a:buFont typeface="+mj-lt"/>
              <a:buAutoNum type="arabicPeriod"/>
            </a:pPr>
            <a:r>
              <a:rPr lang="en-GB" sz="2400" b="1" dirty="0" smtClean="0"/>
              <a:t>The digital sector	</a:t>
            </a:r>
            <a:r>
              <a:rPr lang="en-GB" sz="2400" b="1" dirty="0" smtClean="0">
                <a:solidFill>
                  <a:schemeClr val="accent1"/>
                </a:solidFill>
              </a:rPr>
              <a:t>6. </a:t>
            </a:r>
            <a:r>
              <a:rPr lang="en-GB" sz="2400" b="1" dirty="0" smtClean="0"/>
              <a:t>The wider economy</a:t>
            </a:r>
          </a:p>
          <a:p>
            <a:pPr marL="749808" lvl="1" indent="-457200">
              <a:buFont typeface="+mj-lt"/>
              <a:buAutoNum type="arabicPeriod"/>
            </a:pPr>
            <a:r>
              <a:rPr lang="en-GB" sz="2400" b="1" dirty="0" smtClean="0"/>
              <a:t>Cyber space		</a:t>
            </a:r>
            <a:r>
              <a:rPr lang="en-GB" sz="2400" b="1" dirty="0" smtClean="0">
                <a:solidFill>
                  <a:schemeClr val="accent1"/>
                </a:solidFill>
              </a:rPr>
              <a:t>7. </a:t>
            </a:r>
            <a:r>
              <a:rPr lang="en-GB" sz="2400" b="1" dirty="0" smtClean="0"/>
              <a:t>Digital government</a:t>
            </a:r>
          </a:p>
          <a:p>
            <a:pPr marL="749808" lvl="1" indent="-457200">
              <a:buFont typeface="+mj-lt"/>
              <a:buAutoNum type="arabicPeriod"/>
            </a:pPr>
            <a:r>
              <a:rPr lang="en-GB" sz="2400" b="1" dirty="0" smtClean="0"/>
              <a:t>The data economy. </a:t>
            </a:r>
          </a:p>
          <a:p>
            <a:pPr marL="0" indent="0">
              <a:lnSpc>
                <a:spcPct val="100000"/>
              </a:lnSpc>
              <a:buNone/>
            </a:pPr>
            <a:endParaRPr lang="en-GB" sz="900" dirty="0"/>
          </a:p>
          <a:p>
            <a:endParaRPr lang="en-GB" sz="2400" dirty="0"/>
          </a:p>
        </p:txBody>
      </p:sp>
    </p:spTree>
    <p:extLst>
      <p:ext uri="{BB962C8B-B14F-4D97-AF65-F5344CB8AC3E}">
        <p14:creationId xmlns:p14="http://schemas.microsoft.com/office/powerpoint/2010/main" xmlns="" val="1457358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286048"/>
            <a:ext cx="5760640" cy="3447208"/>
          </a:xfrm>
        </p:spPr>
        <p:txBody>
          <a:bodyPr>
            <a:normAutofit/>
          </a:bodyPr>
          <a:lstStyle/>
          <a:p>
            <a:pPr>
              <a:buFont typeface="Wingdings" panose="05000000000000000000" pitchFamily="2" charset="2"/>
              <a:buChar char="Ø"/>
            </a:pPr>
            <a:r>
              <a:rPr lang="en-GB" sz="3600" dirty="0"/>
              <a:t>Political forces include:</a:t>
            </a:r>
          </a:p>
          <a:p>
            <a:pPr marL="444500" indent="365125">
              <a:buFont typeface="Courier New" panose="02070309020205020404" pitchFamily="49" charset="0"/>
              <a:buChar char="o"/>
            </a:pPr>
            <a:r>
              <a:rPr lang="en-GB" sz="3600" b="1" dirty="0"/>
              <a:t>Internet governance</a:t>
            </a:r>
          </a:p>
          <a:p>
            <a:pPr marL="444500" indent="365125">
              <a:buFont typeface="Courier New" panose="02070309020205020404" pitchFamily="49" charset="0"/>
              <a:buChar char="o"/>
            </a:pPr>
            <a:r>
              <a:rPr lang="en-GB" sz="3600" b="1" dirty="0"/>
              <a:t>Taxation</a:t>
            </a:r>
          </a:p>
          <a:p>
            <a:pPr marL="444500" indent="365125">
              <a:buFont typeface="Courier New" panose="02070309020205020404" pitchFamily="49" charset="0"/>
              <a:buChar char="o"/>
            </a:pPr>
            <a:r>
              <a:rPr lang="en-GB" sz="3600" b="1" dirty="0"/>
              <a:t>Tax Jurisdiction</a:t>
            </a:r>
          </a:p>
          <a:p>
            <a:endParaRPr lang="en-GB"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72200" y="1988840"/>
            <a:ext cx="2426621" cy="2392876"/>
          </a:xfrm>
          <a:prstGeom prst="rect">
            <a:avLst/>
          </a:prstGeom>
          <a:ln>
            <a:noFill/>
          </a:ln>
          <a:effectLst>
            <a:outerShdw blurRad="292100" dist="139700" dir="2700000" algn="tl" rotWithShape="0">
              <a:srgbClr val="333333">
                <a:alpha val="65000"/>
              </a:srgbClr>
            </a:outerShdw>
          </a:effectLst>
        </p:spPr>
      </p:pic>
      <p:sp>
        <p:nvSpPr>
          <p:cNvPr id="4" name="Title 1"/>
          <p:cNvSpPr>
            <a:spLocks noGrp="1"/>
          </p:cNvSpPr>
          <p:nvPr>
            <p:ph type="title"/>
          </p:nvPr>
        </p:nvSpPr>
        <p:spPr>
          <a:xfrm>
            <a:off x="2714612" y="0"/>
            <a:ext cx="3689293" cy="714356"/>
          </a:xfrm>
        </p:spPr>
        <p:txBody>
          <a:bodyPr>
            <a:normAutofit/>
          </a:bodyPr>
          <a:lstStyle/>
          <a:p>
            <a:pPr algn="ctr"/>
            <a:r>
              <a:rPr lang="en-GB" sz="4000" b="1" dirty="0" smtClean="0">
                <a:solidFill>
                  <a:srgbClr val="007BA4"/>
                </a:solidFill>
              </a:rPr>
              <a:t> Political </a:t>
            </a:r>
            <a:r>
              <a:rPr lang="en-GB" sz="4000" b="1" dirty="0">
                <a:solidFill>
                  <a:srgbClr val="007BA4"/>
                </a:solidFill>
              </a:rPr>
              <a:t>forces</a:t>
            </a:r>
          </a:p>
        </p:txBody>
      </p:sp>
    </p:spTree>
    <p:extLst>
      <p:ext uri="{BB962C8B-B14F-4D97-AF65-F5344CB8AC3E}">
        <p14:creationId xmlns:p14="http://schemas.microsoft.com/office/powerpoint/2010/main" xmlns="" val="39374203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1A1A8C27-5150-449D-A989-EE59E45864CE}"/>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44209" y="3717032"/>
            <a:ext cx="2664296" cy="1505906"/>
          </a:xfrm>
          <a:prstGeom prst="rect">
            <a:avLst/>
          </a:prstGeom>
        </p:spPr>
      </p:pic>
      <p:sp>
        <p:nvSpPr>
          <p:cNvPr id="2" name="Title 1">
            <a:extLst>
              <a:ext uri="{FF2B5EF4-FFF2-40B4-BE49-F238E27FC236}">
                <a16:creationId xmlns:a16="http://schemas.microsoft.com/office/drawing/2014/main" xmlns="" id="{4F8006EE-4D1A-4428-B13F-2594C311D039}"/>
              </a:ext>
            </a:extLst>
          </p:cNvPr>
          <p:cNvSpPr>
            <a:spLocks noGrp="1"/>
          </p:cNvSpPr>
          <p:nvPr>
            <p:ph type="title"/>
          </p:nvPr>
        </p:nvSpPr>
        <p:spPr>
          <a:xfrm>
            <a:off x="857224" y="0"/>
            <a:ext cx="7543800" cy="784942"/>
          </a:xfrm>
        </p:spPr>
        <p:txBody>
          <a:bodyPr/>
          <a:lstStyle/>
          <a:p>
            <a:r>
              <a:rPr lang="en-GB" dirty="0"/>
              <a:t>Internet governance</a:t>
            </a:r>
          </a:p>
        </p:txBody>
      </p:sp>
      <p:sp>
        <p:nvSpPr>
          <p:cNvPr id="3" name="Content Placeholder 2">
            <a:extLst>
              <a:ext uri="{FF2B5EF4-FFF2-40B4-BE49-F238E27FC236}">
                <a16:creationId xmlns:a16="http://schemas.microsoft.com/office/drawing/2014/main" xmlns="" id="{B0F77B58-8E18-4D89-A24B-AFA08F108A1D}"/>
              </a:ext>
            </a:extLst>
          </p:cNvPr>
          <p:cNvSpPr>
            <a:spLocks noGrp="1"/>
          </p:cNvSpPr>
          <p:nvPr>
            <p:ph idx="1"/>
          </p:nvPr>
        </p:nvSpPr>
        <p:spPr>
          <a:xfrm>
            <a:off x="0" y="928670"/>
            <a:ext cx="9144000" cy="5310922"/>
          </a:xfrm>
        </p:spPr>
        <p:txBody>
          <a:bodyPr>
            <a:noAutofit/>
          </a:bodyPr>
          <a:lstStyle/>
          <a:p>
            <a:pPr>
              <a:buFont typeface="Wingdings" panose="05000000000000000000" pitchFamily="2" charset="2"/>
              <a:buChar char="Ø"/>
            </a:pPr>
            <a:r>
              <a:rPr lang="en-GB" sz="2300" b="1" dirty="0"/>
              <a:t>Internet governance </a:t>
            </a:r>
            <a:r>
              <a:rPr lang="en-GB" sz="2300" dirty="0">
                <a:solidFill>
                  <a:srgbClr val="FF0000"/>
                </a:solidFill>
              </a:rPr>
              <a:t>is the control of the operation and use of the Internet. </a:t>
            </a:r>
          </a:p>
          <a:p>
            <a:pPr>
              <a:buFont typeface="Wingdings" panose="05000000000000000000" pitchFamily="2" charset="2"/>
              <a:buChar char="Ø"/>
            </a:pPr>
            <a:r>
              <a:rPr lang="en-GB" sz="2300" dirty="0">
                <a:solidFill>
                  <a:srgbClr val="00B050"/>
                </a:solidFill>
              </a:rPr>
              <a:t>Governance is traditionally undertaken by government</a:t>
            </a:r>
            <a:r>
              <a:rPr lang="en-GB" sz="2300" dirty="0"/>
              <a:t>, </a:t>
            </a:r>
            <a:r>
              <a:rPr lang="en-GB" sz="2300" b="1" dirty="0"/>
              <a:t>but</a:t>
            </a:r>
            <a:r>
              <a:rPr lang="en-GB" sz="2300" dirty="0"/>
              <a:t> </a:t>
            </a:r>
            <a:r>
              <a:rPr lang="en-GB" sz="2300" b="1" dirty="0">
                <a:solidFill>
                  <a:srgbClr val="E00AC1"/>
                </a:solidFill>
              </a:rPr>
              <a:t>the global nature of the Internet makes it less practical for a government to control online. </a:t>
            </a:r>
          </a:p>
          <a:p>
            <a:pPr>
              <a:buFont typeface="Wingdings" panose="05000000000000000000" pitchFamily="2" charset="2"/>
              <a:buChar char="Ø"/>
            </a:pPr>
            <a:r>
              <a:rPr lang="en-GB" sz="2300" b="1" dirty="0">
                <a:solidFill>
                  <a:srgbClr val="FF0000"/>
                </a:solidFill>
              </a:rPr>
              <a:t>No one runs the Internet </a:t>
            </a:r>
            <a:r>
              <a:rPr lang="en-GB" sz="2300" dirty="0"/>
              <a:t>and while there are many individuals, businesses and organisations that have a vested interest in ensuring the stability of the Internet, </a:t>
            </a:r>
            <a:r>
              <a:rPr lang="en-GB" sz="2300" b="1" dirty="0">
                <a:solidFill>
                  <a:srgbClr val="FF0000"/>
                </a:solidFill>
              </a:rPr>
              <a:t>there is no central governing body</a:t>
            </a:r>
            <a:r>
              <a:rPr lang="en-GB" sz="2300" dirty="0"/>
              <a:t>. </a:t>
            </a:r>
          </a:p>
          <a:p>
            <a:pPr>
              <a:buFont typeface="Wingdings" panose="05000000000000000000" pitchFamily="2" charset="2"/>
              <a:buChar char="Ø"/>
            </a:pPr>
            <a:r>
              <a:rPr lang="en-GB" sz="2300" b="1" dirty="0"/>
              <a:t>ICANN</a:t>
            </a:r>
            <a:r>
              <a:rPr lang="en-GB" sz="2300" dirty="0"/>
              <a:t> </a:t>
            </a:r>
            <a:r>
              <a:rPr lang="en-GB" sz="2300" dirty="0">
                <a:solidFill>
                  <a:srgbClr val="FF0000"/>
                </a:solidFill>
              </a:rPr>
              <a:t>oversees the allocation of domain names and                	      Internet protocols</a:t>
            </a:r>
            <a:r>
              <a:rPr lang="en-GB" sz="2300" dirty="0" smtClean="0"/>
              <a:t>.</a:t>
            </a:r>
          </a:p>
          <a:p>
            <a:pPr>
              <a:buNone/>
            </a:pPr>
            <a:endParaRPr lang="en-GB" sz="2300" dirty="0"/>
          </a:p>
          <a:p>
            <a:pPr>
              <a:buFont typeface="Wingdings" panose="05000000000000000000" pitchFamily="2" charset="2"/>
              <a:buChar char="Ø"/>
            </a:pPr>
            <a:r>
              <a:rPr lang="en-GB" sz="2300" b="1" dirty="0"/>
              <a:t>The network neutrality principle </a:t>
            </a:r>
            <a:r>
              <a:rPr lang="en-GB" sz="2300" dirty="0" smtClean="0"/>
              <a:t>enshrines (</a:t>
            </a:r>
            <a:r>
              <a:rPr lang="en-GB" sz="2300" dirty="0" smtClean="0">
                <a:solidFill>
                  <a:srgbClr val="FF0000"/>
                </a:solidFill>
              </a:rPr>
              <a:t>preserve</a:t>
            </a:r>
            <a:r>
              <a:rPr lang="en-GB" sz="2300" dirty="0" smtClean="0"/>
              <a:t>) </a:t>
            </a:r>
            <a:r>
              <a:rPr lang="en-GB" sz="2300" b="1" dirty="0">
                <a:solidFill>
                  <a:srgbClr val="FF0000"/>
                </a:solidFill>
              </a:rPr>
              <a:t>equal access to the Internet</a:t>
            </a:r>
            <a:r>
              <a:rPr lang="en-GB" sz="2300" dirty="0"/>
              <a:t> such that telecom providers do not discriminate access to data or connectivity for different users </a:t>
            </a:r>
          </a:p>
        </p:txBody>
      </p:sp>
      <p:sp>
        <p:nvSpPr>
          <p:cNvPr id="4" name="Slide Number Placeholder 3">
            <a:extLst>
              <a:ext uri="{FF2B5EF4-FFF2-40B4-BE49-F238E27FC236}">
                <a16:creationId xmlns:a16="http://schemas.microsoft.com/office/drawing/2014/main" xmlns="" id="{2281596D-6342-401F-8CC1-D96DAD7552DB}"/>
              </a:ext>
            </a:extLst>
          </p:cNvPr>
          <p:cNvSpPr>
            <a:spLocks noGrp="1"/>
          </p:cNvSpPr>
          <p:nvPr>
            <p:ph type="sldNum" sz="quarter" idx="12"/>
          </p:nvPr>
        </p:nvSpPr>
        <p:spPr/>
        <p:txBody>
          <a:bodyPr/>
          <a:lstStyle/>
          <a:p>
            <a:fld id="{8DF14E08-3E27-4330-BBCC-108ACDB8E4C7}" type="slidenum">
              <a:rPr lang="en-GB" smtClean="0"/>
              <a:pPr/>
              <a:t>24</a:t>
            </a:fld>
            <a:endParaRPr lang="en-GB" dirty="0"/>
          </a:p>
        </p:txBody>
      </p:sp>
    </p:spTree>
    <p:extLst>
      <p:ext uri="{BB962C8B-B14F-4D97-AF65-F5344CB8AC3E}">
        <p14:creationId xmlns:p14="http://schemas.microsoft.com/office/powerpoint/2010/main" xmlns="" val="2916960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BAFC12-7F44-47D9-B722-D8CD6700B569}"/>
              </a:ext>
            </a:extLst>
          </p:cNvPr>
          <p:cNvSpPr>
            <a:spLocks noGrp="1"/>
          </p:cNvSpPr>
          <p:nvPr>
            <p:ph type="title"/>
          </p:nvPr>
        </p:nvSpPr>
        <p:spPr>
          <a:xfrm>
            <a:off x="822960" y="286605"/>
            <a:ext cx="7543800" cy="1213570"/>
          </a:xfrm>
        </p:spPr>
        <p:txBody>
          <a:bodyPr/>
          <a:lstStyle/>
          <a:p>
            <a:r>
              <a:rPr lang="en-GB" dirty="0"/>
              <a:t>Taxation</a:t>
            </a:r>
          </a:p>
        </p:txBody>
      </p:sp>
      <p:sp>
        <p:nvSpPr>
          <p:cNvPr id="3" name="Content Placeholder 2">
            <a:extLst>
              <a:ext uri="{FF2B5EF4-FFF2-40B4-BE49-F238E27FC236}">
                <a16:creationId xmlns:a16="http://schemas.microsoft.com/office/drawing/2014/main" xmlns="" id="{C25CE4A0-8FD9-4460-B484-BB2E0CA236A8}"/>
              </a:ext>
            </a:extLst>
          </p:cNvPr>
          <p:cNvSpPr>
            <a:spLocks noGrp="1"/>
          </p:cNvSpPr>
          <p:nvPr>
            <p:ph idx="1"/>
          </p:nvPr>
        </p:nvSpPr>
        <p:spPr>
          <a:xfrm>
            <a:off x="214282" y="1916832"/>
            <a:ext cx="8786874" cy="4369688"/>
          </a:xfrm>
        </p:spPr>
        <p:txBody>
          <a:bodyPr>
            <a:normAutofit/>
          </a:bodyPr>
          <a:lstStyle/>
          <a:p>
            <a:pPr>
              <a:buFont typeface="Wingdings" panose="05000000000000000000" pitchFamily="2" charset="2"/>
              <a:buChar char="Ø"/>
            </a:pPr>
            <a:r>
              <a:rPr lang="en-GB" sz="2600" b="1" dirty="0">
                <a:solidFill>
                  <a:srgbClr val="FF0000"/>
                </a:solidFill>
              </a:rPr>
              <a:t>How to change tax laws to reflect the globalisation through the Internet is a problem that many governments are grappling with</a:t>
            </a:r>
            <a:r>
              <a:rPr lang="en-GB" sz="2600" dirty="0"/>
              <a:t>. </a:t>
            </a:r>
          </a:p>
          <a:p>
            <a:pPr>
              <a:buFont typeface="Wingdings" panose="05000000000000000000" pitchFamily="2" charset="2"/>
              <a:buChar char="Ø"/>
            </a:pPr>
            <a:r>
              <a:rPr lang="en-GB" sz="2600" b="1" dirty="0">
                <a:solidFill>
                  <a:srgbClr val="E00AC1"/>
                </a:solidFill>
              </a:rPr>
              <a:t>The fear is that the Internet may cause significant reductions in tax revenues to national or local governments </a:t>
            </a:r>
            <a:r>
              <a:rPr lang="en-GB" sz="2600" b="1" dirty="0">
                <a:solidFill>
                  <a:srgbClr val="00B050"/>
                </a:solidFill>
              </a:rPr>
              <a:t>if existing laws do not cover changes in purchasing patterns. </a:t>
            </a:r>
          </a:p>
          <a:p>
            <a:pPr>
              <a:buFont typeface="Wingdings" panose="05000000000000000000" pitchFamily="2" charset="2"/>
              <a:buChar char="Ø"/>
            </a:pPr>
            <a:r>
              <a:rPr lang="en-GB" sz="2600" dirty="0"/>
              <a:t>In the past both Google and Amazon have been accused of routing their tax affairs through low-tax jurisdiction economies; Amazon has been found to be paying 11 times less corporation tax in the UK than other bookstores. </a:t>
            </a:r>
          </a:p>
        </p:txBody>
      </p:sp>
      <p:sp>
        <p:nvSpPr>
          <p:cNvPr id="4" name="Slide Number Placeholder 3">
            <a:extLst>
              <a:ext uri="{FF2B5EF4-FFF2-40B4-BE49-F238E27FC236}">
                <a16:creationId xmlns:a16="http://schemas.microsoft.com/office/drawing/2014/main" xmlns="" id="{1CADDC3D-4459-479E-9CEF-E2C65BBCC919}"/>
              </a:ext>
            </a:extLst>
          </p:cNvPr>
          <p:cNvSpPr>
            <a:spLocks noGrp="1"/>
          </p:cNvSpPr>
          <p:nvPr>
            <p:ph type="sldNum" sz="quarter" idx="12"/>
          </p:nvPr>
        </p:nvSpPr>
        <p:spPr/>
        <p:txBody>
          <a:bodyPr/>
          <a:lstStyle/>
          <a:p>
            <a:fld id="{8DF14E08-3E27-4330-BBCC-108ACDB8E4C7}" type="slidenum">
              <a:rPr lang="en-GB" smtClean="0"/>
              <a:pPr/>
              <a:t>25</a:t>
            </a:fld>
            <a:endParaRPr lang="en-GB" dirty="0"/>
          </a:p>
        </p:txBody>
      </p:sp>
      <p:pic>
        <p:nvPicPr>
          <p:cNvPr id="6" name="Picture 5" descr="A drawing of a cartoon character&#10;&#10;Description automatically generated">
            <a:extLst>
              <a:ext uri="{FF2B5EF4-FFF2-40B4-BE49-F238E27FC236}">
                <a16:creationId xmlns:a16="http://schemas.microsoft.com/office/drawing/2014/main" xmlns="" id="{7FE9F00C-DA79-4A75-BA75-BDD5C250F639}"/>
              </a:ext>
            </a:extLst>
          </p:cNvPr>
          <p:cNvPicPr>
            <a:picLocks noChangeAspect="1"/>
          </p:cNvPicPr>
          <p:nvPr/>
        </p:nvPicPr>
        <p:blipFill rotWithShape="1">
          <a:blip r:embed="rId2">
            <a:extLst>
              <a:ext uri="{28A0092B-C50C-407E-A947-70E740481C1C}">
                <a14:useLocalDpi xmlns:a14="http://schemas.microsoft.com/office/drawing/2010/main" xmlns="" val="0"/>
              </a:ext>
            </a:extLst>
          </a:blip>
          <a:srcRect l="451" t="-12291" r="-451" b="12291"/>
          <a:stretch/>
        </p:blipFill>
        <p:spPr>
          <a:xfrm>
            <a:off x="5953509" y="-110489"/>
            <a:ext cx="2466975" cy="1847850"/>
          </a:xfrm>
          <a:prstGeom prst="rect">
            <a:avLst/>
          </a:prstGeom>
        </p:spPr>
      </p:pic>
    </p:spTree>
    <p:extLst>
      <p:ext uri="{BB962C8B-B14F-4D97-AF65-F5344CB8AC3E}">
        <p14:creationId xmlns:p14="http://schemas.microsoft.com/office/powerpoint/2010/main" xmlns="" val="1664964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462F14-BDEF-4993-89FA-66FE45543C7B}"/>
              </a:ext>
            </a:extLst>
          </p:cNvPr>
          <p:cNvSpPr>
            <a:spLocks noGrp="1"/>
          </p:cNvSpPr>
          <p:nvPr>
            <p:ph type="title"/>
          </p:nvPr>
        </p:nvSpPr>
        <p:spPr>
          <a:xfrm>
            <a:off x="822960" y="286605"/>
            <a:ext cx="7543800" cy="713504"/>
          </a:xfrm>
        </p:spPr>
        <p:txBody>
          <a:bodyPr/>
          <a:lstStyle/>
          <a:p>
            <a:r>
              <a:rPr lang="en-GB" dirty="0"/>
              <a:t>Tax Jurisdiction</a:t>
            </a:r>
          </a:p>
        </p:txBody>
      </p:sp>
      <p:sp>
        <p:nvSpPr>
          <p:cNvPr id="3" name="Content Placeholder 2">
            <a:extLst>
              <a:ext uri="{FF2B5EF4-FFF2-40B4-BE49-F238E27FC236}">
                <a16:creationId xmlns:a16="http://schemas.microsoft.com/office/drawing/2014/main" xmlns="" id="{54C1FC4C-F90F-410C-8111-323A15A94DAA}"/>
              </a:ext>
            </a:extLst>
          </p:cNvPr>
          <p:cNvSpPr>
            <a:spLocks noGrp="1"/>
          </p:cNvSpPr>
          <p:nvPr>
            <p:ph idx="1"/>
          </p:nvPr>
        </p:nvSpPr>
        <p:spPr>
          <a:xfrm>
            <a:off x="214282" y="1714488"/>
            <a:ext cx="8786874" cy="4643470"/>
          </a:xfrm>
        </p:spPr>
        <p:txBody>
          <a:bodyPr>
            <a:normAutofit/>
          </a:bodyPr>
          <a:lstStyle/>
          <a:p>
            <a:pPr>
              <a:buFont typeface="Wingdings" panose="05000000000000000000" pitchFamily="2" charset="2"/>
              <a:buChar char="Ø"/>
            </a:pPr>
            <a:r>
              <a:rPr lang="en-GB" sz="2800" b="1" dirty="0"/>
              <a:t>Tax</a:t>
            </a:r>
            <a:r>
              <a:rPr lang="en-GB" sz="2800" dirty="0"/>
              <a:t> </a:t>
            </a:r>
            <a:r>
              <a:rPr lang="en-GB" sz="2800" b="1" dirty="0"/>
              <a:t>jurisdiction</a:t>
            </a:r>
            <a:r>
              <a:rPr lang="en-GB" sz="2800" dirty="0"/>
              <a:t> </a:t>
            </a:r>
            <a:r>
              <a:rPr lang="en-GB" sz="2800" dirty="0">
                <a:solidFill>
                  <a:srgbClr val="FF0000"/>
                </a:solidFill>
              </a:rPr>
              <a:t>determines which country gets the tax income from a transaction. </a:t>
            </a:r>
          </a:p>
          <a:p>
            <a:pPr>
              <a:buFont typeface="Wingdings" panose="05000000000000000000" pitchFamily="2" charset="2"/>
              <a:buChar char="Ø"/>
            </a:pPr>
            <a:r>
              <a:rPr lang="en-GB" sz="2800" dirty="0"/>
              <a:t>Under the current system of international tax treaties, </a:t>
            </a:r>
            <a:r>
              <a:rPr lang="en-GB" sz="2800" dirty="0">
                <a:solidFill>
                  <a:srgbClr val="00B050"/>
                </a:solidFill>
              </a:rPr>
              <a:t>the right to tax is divided between the country where the enterprise that receives the income is resident </a:t>
            </a:r>
            <a:r>
              <a:rPr lang="en-GB" sz="2800" dirty="0"/>
              <a:t>(‘residence’ country) </a:t>
            </a:r>
            <a:r>
              <a:rPr lang="en-GB" sz="2800" dirty="0">
                <a:solidFill>
                  <a:srgbClr val="00B050"/>
                </a:solidFill>
              </a:rPr>
              <a:t>and that from which the enterprise derives that income</a:t>
            </a:r>
            <a:r>
              <a:rPr lang="en-GB" sz="2800" dirty="0"/>
              <a:t> (‘source’ country). </a:t>
            </a:r>
          </a:p>
          <a:p>
            <a:pPr>
              <a:buFont typeface="Wingdings" panose="05000000000000000000" pitchFamily="2" charset="2"/>
              <a:buChar char="Ø"/>
            </a:pPr>
            <a:r>
              <a:rPr lang="en-GB" sz="2800" dirty="0"/>
              <a:t>Laws on taxation are rapidly evolving and vary </a:t>
            </a:r>
            <a:r>
              <a:rPr lang="en-GB" sz="2800" dirty="0" smtClean="0"/>
              <a:t>significantly </a:t>
            </a:r>
            <a:r>
              <a:rPr lang="en-GB" sz="2800" dirty="0"/>
              <a:t>between countries. </a:t>
            </a:r>
          </a:p>
          <a:p>
            <a:pPr>
              <a:buFont typeface="Wingdings" panose="05000000000000000000" pitchFamily="2" charset="2"/>
              <a:buChar char="Ø"/>
            </a:pPr>
            <a:endParaRPr lang="en-GB" sz="2200" dirty="0"/>
          </a:p>
          <a:p>
            <a:endParaRPr lang="en-GB" sz="2200" dirty="0"/>
          </a:p>
        </p:txBody>
      </p:sp>
      <p:sp>
        <p:nvSpPr>
          <p:cNvPr id="4" name="Slide Number Placeholder 3">
            <a:extLst>
              <a:ext uri="{FF2B5EF4-FFF2-40B4-BE49-F238E27FC236}">
                <a16:creationId xmlns:a16="http://schemas.microsoft.com/office/drawing/2014/main" xmlns="" id="{CCFD96C0-4327-4F49-AF33-B554FC7EECE8}"/>
              </a:ext>
            </a:extLst>
          </p:cNvPr>
          <p:cNvSpPr>
            <a:spLocks noGrp="1"/>
          </p:cNvSpPr>
          <p:nvPr>
            <p:ph type="sldNum" sz="quarter" idx="12"/>
          </p:nvPr>
        </p:nvSpPr>
        <p:spPr/>
        <p:txBody>
          <a:bodyPr/>
          <a:lstStyle/>
          <a:p>
            <a:fld id="{8DF14E08-3E27-4330-BBCC-108ACDB8E4C7}" type="slidenum">
              <a:rPr lang="en-GB" smtClean="0"/>
              <a:pPr/>
              <a:t>26</a:t>
            </a:fld>
            <a:endParaRPr lang="en-GB" dirty="0"/>
          </a:p>
        </p:txBody>
      </p:sp>
    </p:spTree>
    <p:extLst>
      <p:ext uri="{BB962C8B-B14F-4D97-AF65-F5344CB8AC3E}">
        <p14:creationId xmlns:p14="http://schemas.microsoft.com/office/powerpoint/2010/main" xmlns="" val="1521099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902284-3B22-4D68-BBBE-0E53AB62EADE}"/>
              </a:ext>
            </a:extLst>
          </p:cNvPr>
          <p:cNvSpPr>
            <a:spLocks noGrp="1"/>
          </p:cNvSpPr>
          <p:nvPr>
            <p:ph type="title"/>
          </p:nvPr>
        </p:nvSpPr>
        <p:spPr>
          <a:xfrm>
            <a:off x="500034" y="0"/>
            <a:ext cx="7543800" cy="1450757"/>
          </a:xfrm>
        </p:spPr>
        <p:txBody>
          <a:bodyPr>
            <a:normAutofit fontScale="90000"/>
          </a:bodyPr>
          <a:lstStyle/>
          <a:p>
            <a:r>
              <a:rPr lang="en-GB" b="1" dirty="0"/>
              <a:t>Social media and political change </a:t>
            </a:r>
            <a:r>
              <a:rPr lang="en-GB" dirty="0"/>
              <a:t/>
            </a:r>
            <a:br>
              <a:rPr lang="en-GB" dirty="0"/>
            </a:br>
            <a:endParaRPr lang="en-GB" dirty="0"/>
          </a:p>
        </p:txBody>
      </p:sp>
      <p:sp>
        <p:nvSpPr>
          <p:cNvPr id="3" name="Content Placeholder 2">
            <a:extLst>
              <a:ext uri="{FF2B5EF4-FFF2-40B4-BE49-F238E27FC236}">
                <a16:creationId xmlns:a16="http://schemas.microsoft.com/office/drawing/2014/main" xmlns="" id="{51B6FBED-39F9-4855-8033-93CB2505E774}"/>
              </a:ext>
            </a:extLst>
          </p:cNvPr>
          <p:cNvSpPr>
            <a:spLocks noGrp="1"/>
          </p:cNvSpPr>
          <p:nvPr>
            <p:ph idx="1"/>
          </p:nvPr>
        </p:nvSpPr>
        <p:spPr>
          <a:xfrm>
            <a:off x="214282" y="1845733"/>
            <a:ext cx="8929718" cy="4967643"/>
          </a:xfrm>
        </p:spPr>
        <p:txBody>
          <a:bodyPr>
            <a:normAutofit/>
          </a:bodyPr>
          <a:lstStyle/>
          <a:p>
            <a:pPr>
              <a:buFont typeface="Wingdings" panose="05000000000000000000" pitchFamily="2" charset="2"/>
              <a:buChar char="Ø"/>
            </a:pPr>
            <a:r>
              <a:rPr lang="en-GB" sz="2600" dirty="0">
                <a:solidFill>
                  <a:srgbClr val="FF0000"/>
                </a:solidFill>
              </a:rPr>
              <a:t>The rise of use of social media for political purposes is having far-reaching consequences.</a:t>
            </a:r>
            <a:r>
              <a:rPr lang="en-GB" sz="2600" dirty="0"/>
              <a:t> </a:t>
            </a:r>
          </a:p>
          <a:p>
            <a:pPr>
              <a:buFont typeface="Wingdings" panose="05000000000000000000" pitchFamily="2" charset="2"/>
              <a:buChar char="Ø"/>
            </a:pPr>
            <a:r>
              <a:rPr lang="en-GB" sz="2600" dirty="0"/>
              <a:t>Individuals have mobilised various campaigns via social media that have brought about change</a:t>
            </a:r>
          </a:p>
          <a:p>
            <a:pPr>
              <a:buFont typeface="Wingdings" panose="05000000000000000000" pitchFamily="2" charset="2"/>
              <a:buChar char="Ø"/>
            </a:pPr>
            <a:r>
              <a:rPr lang="en-GB" sz="2600" b="1" dirty="0"/>
              <a:t>Through social media there is a new form of political communication</a:t>
            </a:r>
            <a:r>
              <a:rPr lang="en-GB" sz="2600" dirty="0"/>
              <a:t>; </a:t>
            </a:r>
          </a:p>
          <a:p>
            <a:pPr lvl="1">
              <a:buFont typeface="Courier New" panose="02070309020205020404" pitchFamily="49" charset="0"/>
              <a:buChar char="o"/>
            </a:pPr>
            <a:r>
              <a:rPr lang="en-GB" sz="2600" b="1" dirty="0">
                <a:solidFill>
                  <a:srgbClr val="E00AC1"/>
                </a:solidFill>
              </a:rPr>
              <a:t>politicians have direct contact with voters; </a:t>
            </a:r>
          </a:p>
          <a:p>
            <a:pPr lvl="1">
              <a:buFont typeface="Courier New" panose="02070309020205020404" pitchFamily="49" charset="0"/>
              <a:buChar char="o"/>
            </a:pPr>
            <a:r>
              <a:rPr lang="en-GB" sz="2600" b="1" dirty="0">
                <a:solidFill>
                  <a:srgbClr val="E00AC1"/>
                </a:solidFill>
              </a:rPr>
              <a:t>campaigns can go viral and be shared with</a:t>
            </a:r>
          </a:p>
          <a:p>
            <a:pPr marL="201168" lvl="1" indent="0">
              <a:buNone/>
            </a:pPr>
            <a:r>
              <a:rPr lang="en-GB" sz="2600" b="1" dirty="0">
                <a:solidFill>
                  <a:srgbClr val="E00AC1"/>
                </a:solidFill>
              </a:rPr>
              <a:t> millions of social media users; </a:t>
            </a:r>
          </a:p>
          <a:p>
            <a:pPr lvl="1">
              <a:buFont typeface="Courier New" panose="02070309020205020404" pitchFamily="49" charset="0"/>
              <a:buChar char="o"/>
            </a:pPr>
            <a:r>
              <a:rPr lang="en-GB" sz="2600" b="1" dirty="0">
                <a:solidFill>
                  <a:srgbClr val="E00AC1"/>
                </a:solidFill>
              </a:rPr>
              <a:t>adverts can be freely posted and shared </a:t>
            </a:r>
            <a:r>
              <a:rPr lang="en-GB" sz="2600" b="1" dirty="0" smtClean="0">
                <a:solidFill>
                  <a:srgbClr val="E00AC1"/>
                </a:solidFill>
              </a:rPr>
              <a:t>via </a:t>
            </a:r>
            <a:r>
              <a:rPr lang="en-GB" sz="2600" b="1" dirty="0">
                <a:solidFill>
                  <a:srgbClr val="E00AC1"/>
                </a:solidFill>
              </a:rPr>
              <a:t>YouTube. </a:t>
            </a:r>
          </a:p>
          <a:p>
            <a:endParaRPr lang="en-GB" sz="2200" dirty="0"/>
          </a:p>
        </p:txBody>
      </p:sp>
      <p:sp>
        <p:nvSpPr>
          <p:cNvPr id="4" name="Slide Number Placeholder 3">
            <a:extLst>
              <a:ext uri="{FF2B5EF4-FFF2-40B4-BE49-F238E27FC236}">
                <a16:creationId xmlns:a16="http://schemas.microsoft.com/office/drawing/2014/main" xmlns="" id="{4E80BC1C-C8BF-495D-986E-FA27557F7191}"/>
              </a:ext>
            </a:extLst>
          </p:cNvPr>
          <p:cNvSpPr>
            <a:spLocks noGrp="1"/>
          </p:cNvSpPr>
          <p:nvPr>
            <p:ph type="sldNum" sz="quarter" idx="12"/>
          </p:nvPr>
        </p:nvSpPr>
        <p:spPr/>
        <p:txBody>
          <a:bodyPr/>
          <a:lstStyle/>
          <a:p>
            <a:fld id="{8DF14E08-3E27-4330-BBCC-108ACDB8E4C7}" type="slidenum">
              <a:rPr lang="en-GB" smtClean="0"/>
              <a:pPr/>
              <a:t>27</a:t>
            </a:fld>
            <a:endParaRPr lang="en-GB" dirty="0"/>
          </a:p>
        </p:txBody>
      </p:sp>
      <p:pic>
        <p:nvPicPr>
          <p:cNvPr id="6" name="Picture 5">
            <a:extLst>
              <a:ext uri="{FF2B5EF4-FFF2-40B4-BE49-F238E27FC236}">
                <a16:creationId xmlns:a16="http://schemas.microsoft.com/office/drawing/2014/main" xmlns="" id="{4746A405-1EF1-403E-8CDB-E68EA72B9A5E}"/>
              </a:ext>
            </a:extLst>
          </p:cNvPr>
          <p:cNvPicPr>
            <a:picLocks noChangeAspect="1"/>
          </p:cNvPicPr>
          <p:nvPr/>
        </p:nvPicPr>
        <p:blipFill rotWithShape="1">
          <a:blip r:embed="rId2">
            <a:extLst>
              <a:ext uri="{28A0092B-C50C-407E-A947-70E740481C1C}">
                <a14:useLocalDpi xmlns:a14="http://schemas.microsoft.com/office/drawing/2010/main" xmlns="" val="0"/>
              </a:ext>
            </a:extLst>
          </a:blip>
          <a:srcRect l="702" t="15385" r="8598" b="13433"/>
          <a:stretch/>
        </p:blipFill>
        <p:spPr>
          <a:xfrm>
            <a:off x="6572264" y="857232"/>
            <a:ext cx="2709328" cy="928695"/>
          </a:xfrm>
          <a:prstGeom prst="rect">
            <a:avLst/>
          </a:prstGeom>
        </p:spPr>
      </p:pic>
    </p:spTree>
    <p:extLst>
      <p:ext uri="{BB962C8B-B14F-4D97-AF65-F5344CB8AC3E}">
        <p14:creationId xmlns:p14="http://schemas.microsoft.com/office/powerpoint/2010/main" xmlns="" val="3491062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3174" y="0"/>
            <a:ext cx="3839169" cy="709714"/>
          </a:xfrm>
        </p:spPr>
        <p:txBody>
          <a:bodyPr>
            <a:normAutofit/>
          </a:bodyPr>
          <a:lstStyle/>
          <a:p>
            <a:pPr algn="ctr"/>
            <a:r>
              <a:rPr lang="en-GB" sz="4400" dirty="0">
                <a:solidFill>
                  <a:srgbClr val="007BA4"/>
                </a:solidFill>
              </a:rPr>
              <a:t>4- Legal forces</a:t>
            </a:r>
          </a:p>
        </p:txBody>
      </p:sp>
      <p:sp>
        <p:nvSpPr>
          <p:cNvPr id="3" name="Content Placeholder 2"/>
          <p:cNvSpPr>
            <a:spLocks noGrp="1"/>
          </p:cNvSpPr>
          <p:nvPr>
            <p:ph idx="1"/>
          </p:nvPr>
        </p:nvSpPr>
        <p:spPr>
          <a:xfrm>
            <a:off x="142844" y="857232"/>
            <a:ext cx="9001156" cy="5524096"/>
          </a:xfrm>
        </p:spPr>
        <p:txBody>
          <a:bodyPr>
            <a:normAutofit/>
          </a:bodyPr>
          <a:lstStyle/>
          <a:p>
            <a:pPr>
              <a:buFont typeface="Wingdings" panose="05000000000000000000" pitchFamily="2" charset="2"/>
              <a:buChar char="Ø"/>
            </a:pPr>
            <a:r>
              <a:rPr lang="en-GB" sz="2800" b="1" dirty="0"/>
              <a:t>Laws develop in order to provide a framework of control and regulations that aim to enable individuals and businesses to go about their business in a legal and ethical manner</a:t>
            </a:r>
            <a:r>
              <a:rPr lang="en-GB" sz="2800" dirty="0"/>
              <a:t>. </a:t>
            </a:r>
          </a:p>
          <a:p>
            <a:pPr>
              <a:buFont typeface="Wingdings" panose="05000000000000000000" pitchFamily="2" charset="2"/>
              <a:buChar char="Ø"/>
            </a:pPr>
            <a:r>
              <a:rPr lang="en-GB" sz="2800" dirty="0"/>
              <a:t>However, </a:t>
            </a:r>
            <a:r>
              <a:rPr lang="en-GB" sz="2800" dirty="0">
                <a:solidFill>
                  <a:srgbClr val="E00AC1"/>
                </a:solidFill>
              </a:rPr>
              <a:t>laws are open to interpretation </a:t>
            </a:r>
            <a:r>
              <a:rPr lang="en-GB" sz="2800" dirty="0"/>
              <a:t>and there are </a:t>
            </a:r>
            <a:r>
              <a:rPr lang="en-GB" sz="2800" dirty="0">
                <a:solidFill>
                  <a:srgbClr val="E00AC1"/>
                </a:solidFill>
              </a:rPr>
              <a:t>many legal and ethical considerations in the online trading environments. </a:t>
            </a:r>
          </a:p>
          <a:p>
            <a:pPr>
              <a:buFont typeface="Wingdings" panose="05000000000000000000" pitchFamily="2" charset="2"/>
              <a:buChar char="Ø"/>
            </a:pPr>
            <a:r>
              <a:rPr lang="en-GB" sz="2800" dirty="0"/>
              <a:t>Many laws aim to prevent unethical marketing practice, so </a:t>
            </a:r>
            <a:r>
              <a:rPr lang="en-GB" sz="2800" b="1" dirty="0">
                <a:solidFill>
                  <a:srgbClr val="FF0000"/>
                </a:solidFill>
              </a:rPr>
              <a:t>marketers have to understand and work within this regulatory framework. </a:t>
            </a:r>
          </a:p>
        </p:txBody>
      </p:sp>
    </p:spTree>
    <p:extLst>
      <p:ext uri="{BB962C8B-B14F-4D97-AF65-F5344CB8AC3E}">
        <p14:creationId xmlns:p14="http://schemas.microsoft.com/office/powerpoint/2010/main" xmlns="" val="2321714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764CF2-BC5D-4DA6-8099-3775324607B8}"/>
              </a:ext>
            </a:extLst>
          </p:cNvPr>
          <p:cNvSpPr>
            <a:spLocks noGrp="1"/>
          </p:cNvSpPr>
          <p:nvPr>
            <p:ph type="title"/>
          </p:nvPr>
        </p:nvSpPr>
        <p:spPr>
          <a:xfrm>
            <a:off x="822960" y="286605"/>
            <a:ext cx="7543800" cy="642066"/>
          </a:xfrm>
        </p:spPr>
        <p:txBody>
          <a:bodyPr>
            <a:normAutofit fontScale="90000"/>
          </a:bodyPr>
          <a:lstStyle/>
          <a:p>
            <a:r>
              <a:rPr lang="en-GB" dirty="0"/>
              <a:t>Legal and Ethical Standards</a:t>
            </a:r>
          </a:p>
        </p:txBody>
      </p:sp>
      <p:sp>
        <p:nvSpPr>
          <p:cNvPr id="3" name="Content Placeholder 2">
            <a:extLst>
              <a:ext uri="{FF2B5EF4-FFF2-40B4-BE49-F238E27FC236}">
                <a16:creationId xmlns:a16="http://schemas.microsoft.com/office/drawing/2014/main" xmlns="" id="{251243E5-608F-4E21-A13F-FAE09BDA5FA1}"/>
              </a:ext>
            </a:extLst>
          </p:cNvPr>
          <p:cNvSpPr>
            <a:spLocks noGrp="1"/>
          </p:cNvSpPr>
          <p:nvPr>
            <p:ph idx="1"/>
          </p:nvPr>
        </p:nvSpPr>
        <p:spPr>
          <a:xfrm>
            <a:off x="214282" y="1071546"/>
            <a:ext cx="8929718" cy="5499850"/>
          </a:xfrm>
        </p:spPr>
        <p:txBody>
          <a:bodyPr>
            <a:normAutofit/>
          </a:bodyPr>
          <a:lstStyle/>
          <a:p>
            <a:pPr>
              <a:buFont typeface="Wingdings" panose="05000000000000000000" pitchFamily="2" charset="2"/>
              <a:buChar char="Ø"/>
            </a:pPr>
            <a:r>
              <a:rPr lang="en-GB" sz="2200" b="1" dirty="0"/>
              <a:t>Ethical standards</a:t>
            </a:r>
            <a:r>
              <a:rPr lang="ar-SA" sz="2200" dirty="0"/>
              <a:t>:</a:t>
            </a:r>
            <a:r>
              <a:rPr lang="en-GB" sz="2200" dirty="0"/>
              <a:t> </a:t>
            </a:r>
            <a:r>
              <a:rPr lang="en-GB" sz="2200" dirty="0">
                <a:solidFill>
                  <a:srgbClr val="FF0000"/>
                </a:solidFill>
              </a:rPr>
              <a:t>Practices and behaviours that are morally acceptable to society. </a:t>
            </a:r>
          </a:p>
          <a:p>
            <a:pPr>
              <a:buFont typeface="Wingdings" panose="05000000000000000000" pitchFamily="2" charset="2"/>
              <a:buChar char="Ø"/>
            </a:pPr>
            <a:r>
              <a:rPr lang="en-GB" sz="2400" b="1" dirty="0" smtClean="0"/>
              <a:t>Legal activities can be considered unethical </a:t>
            </a:r>
            <a:r>
              <a:rPr lang="en-GB" sz="2400" dirty="0" smtClean="0"/>
              <a:t>???</a:t>
            </a:r>
          </a:p>
          <a:p>
            <a:pPr>
              <a:buNone/>
            </a:pPr>
            <a:r>
              <a:rPr lang="en-US" sz="2400" dirty="0" smtClean="0"/>
              <a:t> &gt;&gt; Digital marketers should respect the law and have </a:t>
            </a:r>
            <a:r>
              <a:rPr lang="en-US" sz="2400" b="1" dirty="0" smtClean="0">
                <a:hlinkClick r:id="rId2"/>
              </a:rPr>
              <a:t>ethical standards</a:t>
            </a:r>
            <a:r>
              <a:rPr lang="en-US" sz="2400" dirty="0" smtClean="0"/>
              <a:t> , </a:t>
            </a:r>
            <a:r>
              <a:rPr lang="en-US" sz="2400" dirty="0" smtClean="0">
                <a:solidFill>
                  <a:srgbClr val="FF0000"/>
                </a:solidFill>
              </a:rPr>
              <a:t>but the rate of technological innovation is rapid so the law is often unclear</a:t>
            </a:r>
            <a:r>
              <a:rPr lang="en-US" sz="2400" dirty="0" smtClean="0"/>
              <a:t>.</a:t>
            </a:r>
            <a:endParaRPr lang="en-GB" sz="2400" dirty="0" smtClean="0"/>
          </a:p>
          <a:p>
            <a:pPr>
              <a:buFont typeface="Wingdings" panose="05000000000000000000" pitchFamily="2" charset="2"/>
              <a:buChar char="Ø"/>
            </a:pPr>
            <a:r>
              <a:rPr lang="en-GB" sz="2200" dirty="0" smtClean="0"/>
              <a:t>In </a:t>
            </a:r>
            <a:r>
              <a:rPr lang="en-GB" sz="2200" dirty="0"/>
              <a:t>this case, </a:t>
            </a:r>
            <a:r>
              <a:rPr lang="en-GB" sz="2200" b="1" dirty="0"/>
              <a:t>marketers need to tread carefully </a:t>
            </a:r>
            <a:r>
              <a:rPr lang="en-GB" sz="2200" dirty="0"/>
              <a:t>since </a:t>
            </a:r>
            <a:r>
              <a:rPr lang="en-GB" sz="2200" b="1" dirty="0"/>
              <a:t>unethical action can result in serious damage</a:t>
            </a:r>
            <a:r>
              <a:rPr lang="en-GB" sz="2200" dirty="0"/>
              <a:t> </a:t>
            </a:r>
            <a:r>
              <a:rPr lang="en-GB" sz="2200" b="1" dirty="0"/>
              <a:t>to the reputation </a:t>
            </a:r>
            <a:r>
              <a:rPr lang="en-GB" sz="2200" dirty="0"/>
              <a:t>of a company and negative sentiment can result in </a:t>
            </a:r>
            <a:r>
              <a:rPr lang="en-GB" sz="2200" dirty="0">
                <a:solidFill>
                  <a:srgbClr val="FF0000"/>
                </a:solidFill>
              </a:rPr>
              <a:t>a reduction in online audience or sales</a:t>
            </a:r>
            <a:r>
              <a:rPr lang="en-GB" sz="2200" dirty="0"/>
              <a:t>.</a:t>
            </a:r>
          </a:p>
          <a:p>
            <a:pPr>
              <a:buFont typeface="Wingdings" panose="05000000000000000000" pitchFamily="2" charset="2"/>
              <a:buChar char="Ø"/>
            </a:pPr>
            <a:r>
              <a:rPr lang="en-GB" sz="2200" b="1" dirty="0">
                <a:solidFill>
                  <a:srgbClr val="FF0000"/>
                </a:solidFill>
                <a:effectLst>
                  <a:outerShdw blurRad="38100" dist="38100" dir="2700000" algn="tl">
                    <a:srgbClr val="000000">
                      <a:alpha val="43137"/>
                    </a:srgbClr>
                  </a:outerShdw>
                </a:effectLst>
              </a:rPr>
              <a:t>The main issue</a:t>
            </a:r>
            <a:r>
              <a:rPr lang="en-GB" sz="2200" dirty="0"/>
              <a:t> to be considered by the marketer is </a:t>
            </a:r>
            <a:r>
              <a:rPr lang="en-GB" sz="2200" dirty="0">
                <a:solidFill>
                  <a:srgbClr val="0070C0"/>
                </a:solidFill>
              </a:rPr>
              <a:t>disclosure of the types of information collection and tracking data used. </a:t>
            </a:r>
          </a:p>
          <a:p>
            <a:pPr>
              <a:buFont typeface="Wingdings" panose="05000000000000000000" pitchFamily="2" charset="2"/>
              <a:buChar char="Ø"/>
            </a:pPr>
            <a:r>
              <a:rPr lang="en-GB" sz="2200" dirty="0"/>
              <a:t>There is also the challenge of </a:t>
            </a:r>
            <a:r>
              <a:rPr lang="en-GB" sz="2200" dirty="0" smtClean="0"/>
              <a:t>compliance (</a:t>
            </a:r>
            <a:r>
              <a:rPr lang="en-GB" sz="2200" b="1" dirty="0" smtClean="0">
                <a:solidFill>
                  <a:srgbClr val="FF0000"/>
                </a:solidFill>
              </a:rPr>
              <a:t>conformity</a:t>
            </a:r>
            <a:r>
              <a:rPr lang="en-GB" sz="2200" dirty="0" smtClean="0"/>
              <a:t>) </a:t>
            </a:r>
            <a:r>
              <a:rPr lang="en-GB" sz="2200" dirty="0"/>
              <a:t>with different laws prevalent in different countries. </a:t>
            </a:r>
          </a:p>
          <a:p>
            <a:pPr>
              <a:buFont typeface="Wingdings" panose="05000000000000000000" pitchFamily="2" charset="2"/>
              <a:buChar char="Ø"/>
            </a:pPr>
            <a:endParaRPr lang="en-GB" sz="2200" dirty="0"/>
          </a:p>
          <a:p>
            <a:endParaRPr lang="en-GB" sz="2200" dirty="0"/>
          </a:p>
        </p:txBody>
      </p:sp>
      <p:sp>
        <p:nvSpPr>
          <p:cNvPr id="4" name="Slide Number Placeholder 3">
            <a:extLst>
              <a:ext uri="{FF2B5EF4-FFF2-40B4-BE49-F238E27FC236}">
                <a16:creationId xmlns:a16="http://schemas.microsoft.com/office/drawing/2014/main" xmlns="" id="{1F22A6B0-B0CB-47EF-9562-6371850752D2}"/>
              </a:ext>
            </a:extLst>
          </p:cNvPr>
          <p:cNvSpPr>
            <a:spLocks noGrp="1"/>
          </p:cNvSpPr>
          <p:nvPr>
            <p:ph type="sldNum" sz="quarter" idx="12"/>
          </p:nvPr>
        </p:nvSpPr>
        <p:spPr/>
        <p:txBody>
          <a:bodyPr/>
          <a:lstStyle/>
          <a:p>
            <a:fld id="{8DF14E08-3E27-4330-BBCC-108ACDB8E4C7}" type="slidenum">
              <a:rPr lang="en-GB" smtClean="0"/>
              <a:pPr/>
              <a:t>29</a:t>
            </a:fld>
            <a:endParaRPr lang="en-GB" dirty="0"/>
          </a:p>
        </p:txBody>
      </p:sp>
    </p:spTree>
    <p:extLst>
      <p:ext uri="{BB962C8B-B14F-4D97-AF65-F5344CB8AC3E}">
        <p14:creationId xmlns:p14="http://schemas.microsoft.com/office/powerpoint/2010/main" xmlns="" val="3130896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41F518-2757-4DB9-85DA-66236F667A01}"/>
              </a:ext>
            </a:extLst>
          </p:cNvPr>
          <p:cNvSpPr>
            <a:spLocks noGrp="1"/>
          </p:cNvSpPr>
          <p:nvPr>
            <p:ph type="title"/>
          </p:nvPr>
        </p:nvSpPr>
        <p:spPr>
          <a:xfrm>
            <a:off x="822960" y="286605"/>
            <a:ext cx="7543800" cy="1126172"/>
          </a:xfrm>
        </p:spPr>
        <p:txBody>
          <a:bodyPr/>
          <a:lstStyle/>
          <a:p>
            <a:r>
              <a:rPr lang="en-US" dirty="0">
                <a:solidFill>
                  <a:schemeClr val="accent2"/>
                </a:solidFill>
              </a:rPr>
              <a:t>Introduction</a:t>
            </a:r>
            <a:endParaRPr lang="en-GB" dirty="0">
              <a:solidFill>
                <a:schemeClr val="accent2"/>
              </a:solidFill>
            </a:endParaRPr>
          </a:p>
        </p:txBody>
      </p:sp>
      <p:sp>
        <p:nvSpPr>
          <p:cNvPr id="3" name="Content Placeholder 2">
            <a:extLst>
              <a:ext uri="{FF2B5EF4-FFF2-40B4-BE49-F238E27FC236}">
                <a16:creationId xmlns:a16="http://schemas.microsoft.com/office/drawing/2014/main" xmlns="" id="{5D37DE27-A2DF-4056-B20E-FC24AF312C01}"/>
              </a:ext>
            </a:extLst>
          </p:cNvPr>
          <p:cNvSpPr>
            <a:spLocks noGrp="1"/>
          </p:cNvSpPr>
          <p:nvPr>
            <p:ph idx="1"/>
          </p:nvPr>
        </p:nvSpPr>
        <p:spPr>
          <a:xfrm>
            <a:off x="822959" y="1845734"/>
            <a:ext cx="7637473" cy="4463586"/>
          </a:xfrm>
        </p:spPr>
        <p:txBody>
          <a:bodyPr>
            <a:normAutofit/>
          </a:bodyPr>
          <a:lstStyle/>
          <a:p>
            <a:pPr>
              <a:buFont typeface="Wingdings" panose="05000000000000000000" pitchFamily="2" charset="2"/>
              <a:buChar char="Ø"/>
            </a:pPr>
            <a:r>
              <a:rPr lang="en-GB" sz="2400" dirty="0"/>
              <a:t> We will explore the macro-environment forces, focusing on the </a:t>
            </a:r>
            <a:r>
              <a:rPr lang="en-GB" sz="2400" dirty="0">
                <a:solidFill>
                  <a:srgbClr val="FF0000"/>
                </a:solidFill>
              </a:rPr>
              <a:t>potential relevance </a:t>
            </a:r>
            <a:r>
              <a:rPr lang="en-GB" sz="2400" dirty="0"/>
              <a:t>of each to digital marketing strategy:</a:t>
            </a:r>
          </a:p>
          <a:p>
            <a:pPr marL="457200" indent="-457200">
              <a:buFont typeface="+mj-lt"/>
              <a:buAutoNum type="arabicPeriod"/>
            </a:pPr>
            <a:r>
              <a:rPr lang="fr-FR" sz="2400" dirty="0"/>
              <a:t>Technological forces</a:t>
            </a:r>
          </a:p>
          <a:p>
            <a:pPr marL="457200" indent="-457200">
              <a:buFont typeface="+mj-lt"/>
              <a:buAutoNum type="arabicPeriod"/>
            </a:pPr>
            <a:r>
              <a:rPr lang="en-GB" sz="2400" dirty="0"/>
              <a:t>Economic forces</a:t>
            </a:r>
          </a:p>
          <a:p>
            <a:pPr marL="457200" indent="-457200">
              <a:buFont typeface="+mj-lt"/>
              <a:buAutoNum type="arabicPeriod"/>
            </a:pPr>
            <a:r>
              <a:rPr lang="en-GB" sz="2400" dirty="0"/>
              <a:t>Political forces </a:t>
            </a:r>
          </a:p>
          <a:p>
            <a:pPr marL="457200" indent="-457200">
              <a:buFont typeface="+mj-lt"/>
              <a:buAutoNum type="arabicPeriod"/>
            </a:pPr>
            <a:r>
              <a:rPr lang="fr-FR" sz="2400" dirty="0"/>
              <a:t>Legal forces</a:t>
            </a:r>
          </a:p>
          <a:p>
            <a:pPr marL="457200" indent="-457200">
              <a:buFont typeface="+mj-lt"/>
              <a:buAutoNum type="arabicPeriod"/>
            </a:pPr>
            <a:r>
              <a:rPr lang="fr-FR" sz="2400" dirty="0"/>
              <a:t>Social forces </a:t>
            </a:r>
            <a:endParaRPr lang="en-GB" sz="2400" dirty="0"/>
          </a:p>
          <a:p>
            <a:pPr marL="457200" indent="-457200">
              <a:buFont typeface="+mj-lt"/>
              <a:buAutoNum type="arabicPeriod"/>
            </a:pPr>
            <a:endParaRPr lang="en-GB" sz="2400" dirty="0"/>
          </a:p>
          <a:p>
            <a:pPr>
              <a:buFont typeface="Wingdings" panose="05000000000000000000" pitchFamily="2" charset="2"/>
              <a:buChar char="Ø"/>
            </a:pPr>
            <a:endParaRPr lang="en-GB" sz="2400" dirty="0"/>
          </a:p>
        </p:txBody>
      </p:sp>
      <p:sp>
        <p:nvSpPr>
          <p:cNvPr id="4" name="Slide Number Placeholder 3">
            <a:extLst>
              <a:ext uri="{FF2B5EF4-FFF2-40B4-BE49-F238E27FC236}">
                <a16:creationId xmlns:a16="http://schemas.microsoft.com/office/drawing/2014/main" xmlns="" id="{921D5885-D217-46C4-9182-070727C3EA00}"/>
              </a:ext>
            </a:extLst>
          </p:cNvPr>
          <p:cNvSpPr>
            <a:spLocks noGrp="1"/>
          </p:cNvSpPr>
          <p:nvPr>
            <p:ph type="sldNum" sz="quarter" idx="12"/>
          </p:nvPr>
        </p:nvSpPr>
        <p:spPr/>
        <p:txBody>
          <a:bodyPr/>
          <a:lstStyle/>
          <a:p>
            <a:fld id="{8DF14E08-3E27-4330-BBCC-108ACDB8E4C7}" type="slidenum">
              <a:rPr lang="en-GB" smtClean="0"/>
              <a:pPr/>
              <a:t>3</a:t>
            </a:fld>
            <a:endParaRPr lang="en-GB" dirty="0"/>
          </a:p>
        </p:txBody>
      </p:sp>
    </p:spTree>
    <p:extLst>
      <p:ext uri="{BB962C8B-B14F-4D97-AF65-F5344CB8AC3E}">
        <p14:creationId xmlns:p14="http://schemas.microsoft.com/office/powerpoint/2010/main" xmlns="" val="590637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7632848" cy="1080120"/>
          </a:xfrm>
        </p:spPr>
        <p:txBody>
          <a:bodyPr>
            <a:normAutofit fontScale="90000"/>
          </a:bodyPr>
          <a:lstStyle/>
          <a:p>
            <a:pPr algn="ctr"/>
            <a:r>
              <a:rPr lang="en-GB" dirty="0">
                <a:solidFill>
                  <a:schemeClr val="accent2"/>
                </a:solidFill>
              </a:rPr>
              <a:t>The most important legal issues for digital marketers </a:t>
            </a:r>
            <a:endParaRPr lang="en-GB" sz="4400" dirty="0">
              <a:solidFill>
                <a:schemeClr val="accent2"/>
              </a:solidFill>
            </a:endParaRPr>
          </a:p>
        </p:txBody>
      </p:sp>
      <p:sp>
        <p:nvSpPr>
          <p:cNvPr id="3" name="Content Placeholder 2"/>
          <p:cNvSpPr>
            <a:spLocks noGrp="1"/>
          </p:cNvSpPr>
          <p:nvPr>
            <p:ph idx="1"/>
          </p:nvPr>
        </p:nvSpPr>
        <p:spPr>
          <a:xfrm>
            <a:off x="539552" y="2132856"/>
            <a:ext cx="6840760" cy="4225102"/>
          </a:xfrm>
        </p:spPr>
        <p:txBody>
          <a:bodyPr>
            <a:normAutofit/>
          </a:bodyPr>
          <a:lstStyle/>
          <a:p>
            <a:pPr marL="0" indent="0">
              <a:buNone/>
            </a:pPr>
            <a:endParaRPr lang="en-GB" dirty="0"/>
          </a:p>
          <a:p>
            <a:pPr marL="457200" indent="-457200">
              <a:buFont typeface="+mj-lt"/>
              <a:buAutoNum type="arabicPeriod"/>
            </a:pPr>
            <a:r>
              <a:rPr lang="en-GB" sz="3200" b="1" dirty="0"/>
              <a:t>Data protection and privacy law: Anti-spam legislation</a:t>
            </a:r>
          </a:p>
          <a:p>
            <a:pPr marL="457200" indent="-457200">
              <a:buFont typeface="+mj-lt"/>
              <a:buAutoNum type="arabicPeriod"/>
            </a:pPr>
            <a:r>
              <a:rPr lang="en-GB" sz="3200" b="1" dirty="0"/>
              <a:t>Disability and discrimination law</a:t>
            </a:r>
          </a:p>
          <a:p>
            <a:pPr marL="457200" indent="-457200">
              <a:buFont typeface="+mj-lt"/>
              <a:buAutoNum type="arabicPeriod"/>
            </a:pPr>
            <a:r>
              <a:rPr lang="en-GB" sz="3200" b="1" dirty="0"/>
              <a:t>Brand and trademark protection </a:t>
            </a:r>
          </a:p>
          <a:p>
            <a:pPr marL="457200" indent="-457200">
              <a:buFont typeface="+mj-lt"/>
              <a:buAutoNum type="arabicPeriod"/>
            </a:pPr>
            <a:r>
              <a:rPr lang="en-GB" sz="3200" b="1" dirty="0"/>
              <a:t>Intellectual property rights</a:t>
            </a:r>
          </a:p>
          <a:p>
            <a:pPr marL="457200" indent="-457200">
              <a:buFont typeface="+mj-lt"/>
              <a:buAutoNum type="arabicPeriod"/>
            </a:pPr>
            <a:r>
              <a:rPr lang="en-GB" sz="3200" b="1" dirty="0"/>
              <a:t>Online advertising law</a:t>
            </a:r>
          </a:p>
          <a:p>
            <a:endParaRPr lang="en-GB" dirty="0"/>
          </a:p>
        </p:txBody>
      </p:sp>
    </p:spTree>
    <p:extLst>
      <p:ext uri="{BB962C8B-B14F-4D97-AF65-F5344CB8AC3E}">
        <p14:creationId xmlns:p14="http://schemas.microsoft.com/office/powerpoint/2010/main" xmlns="" val="13833839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6A7BCC-1751-422F-96B0-15A3A82CD696}"/>
              </a:ext>
            </a:extLst>
          </p:cNvPr>
          <p:cNvSpPr>
            <a:spLocks noGrp="1"/>
          </p:cNvSpPr>
          <p:nvPr>
            <p:ph type="title"/>
          </p:nvPr>
        </p:nvSpPr>
        <p:spPr>
          <a:xfrm>
            <a:off x="467544" y="199887"/>
            <a:ext cx="8344771" cy="514469"/>
          </a:xfrm>
        </p:spPr>
        <p:txBody>
          <a:bodyPr>
            <a:normAutofit fontScale="90000"/>
          </a:bodyPr>
          <a:lstStyle/>
          <a:p>
            <a:r>
              <a:rPr lang="en-GB" dirty="0">
                <a:solidFill>
                  <a:schemeClr val="accent2"/>
                </a:solidFill>
              </a:rPr>
              <a:t>1- Data protection and privacy law</a:t>
            </a:r>
          </a:p>
        </p:txBody>
      </p:sp>
      <p:sp>
        <p:nvSpPr>
          <p:cNvPr id="3" name="Content Placeholder 2">
            <a:extLst>
              <a:ext uri="{FF2B5EF4-FFF2-40B4-BE49-F238E27FC236}">
                <a16:creationId xmlns:a16="http://schemas.microsoft.com/office/drawing/2014/main" xmlns="" id="{8E998522-CD06-498E-971A-8BB21C737666}"/>
              </a:ext>
            </a:extLst>
          </p:cNvPr>
          <p:cNvSpPr>
            <a:spLocks noGrp="1"/>
          </p:cNvSpPr>
          <p:nvPr>
            <p:ph idx="1"/>
          </p:nvPr>
        </p:nvSpPr>
        <p:spPr>
          <a:xfrm>
            <a:off x="214282" y="1000108"/>
            <a:ext cx="8929718" cy="5381220"/>
          </a:xfrm>
        </p:spPr>
        <p:txBody>
          <a:bodyPr>
            <a:normAutofit/>
          </a:bodyPr>
          <a:lstStyle/>
          <a:p>
            <a:pPr>
              <a:buFont typeface="Wingdings" panose="05000000000000000000" pitchFamily="2" charset="2"/>
              <a:buChar char="Ø"/>
            </a:pPr>
            <a:r>
              <a:rPr lang="en-GB" dirty="0"/>
              <a:t>Privacy of personal data, such as our identities, likes and dislikes, is a major concern to consumers, particularly with the dramatic increase in identity theft. </a:t>
            </a:r>
          </a:p>
          <a:p>
            <a:pPr>
              <a:buFont typeface="Wingdings" panose="05000000000000000000" pitchFamily="2" charset="2"/>
              <a:buChar char="Ø"/>
            </a:pPr>
            <a:r>
              <a:rPr lang="en-GB" b="1" dirty="0"/>
              <a:t>law Privacy</a:t>
            </a:r>
            <a:r>
              <a:rPr lang="ar-SA" b="1" dirty="0"/>
              <a:t>:</a:t>
            </a:r>
            <a:r>
              <a:rPr lang="en-GB" dirty="0"/>
              <a:t> </a:t>
            </a:r>
            <a:r>
              <a:rPr lang="en-GB" dirty="0">
                <a:solidFill>
                  <a:srgbClr val="FF0000"/>
                </a:solidFill>
              </a:rPr>
              <a:t>A moral right of individuals to avoid intrusion into their personal affairs</a:t>
            </a:r>
            <a:r>
              <a:rPr lang="en-GB" dirty="0"/>
              <a:t>. </a:t>
            </a:r>
          </a:p>
          <a:p>
            <a:pPr>
              <a:buFont typeface="Wingdings" panose="05000000000000000000" pitchFamily="2" charset="2"/>
              <a:buChar char="Ø"/>
            </a:pPr>
            <a:r>
              <a:rPr lang="en-GB" b="1" dirty="0"/>
              <a:t>Identity theft</a:t>
            </a:r>
            <a:r>
              <a:rPr lang="ar-SA" b="1" dirty="0"/>
              <a:t>:</a:t>
            </a:r>
            <a:r>
              <a:rPr lang="en-GB" dirty="0"/>
              <a:t> </a:t>
            </a:r>
            <a:r>
              <a:rPr lang="en-GB" dirty="0">
                <a:solidFill>
                  <a:srgbClr val="FF0000"/>
                </a:solidFill>
              </a:rPr>
              <a:t>The misappropriation of the identity of another person, without their knowledge or consent</a:t>
            </a:r>
            <a:r>
              <a:rPr lang="en-GB" dirty="0"/>
              <a:t>. </a:t>
            </a:r>
          </a:p>
          <a:p>
            <a:pPr>
              <a:buFont typeface="Wingdings" panose="05000000000000000000" pitchFamily="2" charset="2"/>
              <a:buChar char="Ø"/>
            </a:pPr>
            <a:r>
              <a:rPr lang="en-GB" b="1" dirty="0" smtClean="0">
                <a:solidFill>
                  <a:srgbClr val="E00AC1"/>
                </a:solidFill>
              </a:rPr>
              <a:t> </a:t>
            </a:r>
            <a:r>
              <a:rPr lang="en-GB" sz="3600" b="1" dirty="0" smtClean="0">
                <a:solidFill>
                  <a:srgbClr val="E00AC1"/>
                </a:solidFill>
              </a:rPr>
              <a:t>BUT</a:t>
            </a:r>
            <a:r>
              <a:rPr lang="en-GB" b="1" dirty="0" smtClean="0">
                <a:solidFill>
                  <a:srgbClr val="E00AC1"/>
                </a:solidFill>
              </a:rPr>
              <a:t>  Digital </a:t>
            </a:r>
            <a:r>
              <a:rPr lang="en-GB" b="1" dirty="0">
                <a:solidFill>
                  <a:srgbClr val="E00AC1"/>
                </a:solidFill>
              </a:rPr>
              <a:t>marketers can better understand their customers’ needs by using this type of very valuable information. </a:t>
            </a:r>
          </a:p>
          <a:p>
            <a:pPr>
              <a:buFont typeface="Wingdings" panose="05000000000000000000" pitchFamily="2" charset="2"/>
              <a:buChar char="Ø"/>
            </a:pPr>
            <a:r>
              <a:rPr lang="en-GB" dirty="0"/>
              <a:t>Through collecting personal information, it becomes possible to develop highly targeted communications and develop products that are more consistent with users’ needs. </a:t>
            </a:r>
          </a:p>
          <a:p>
            <a:pPr>
              <a:buFont typeface="Wingdings" panose="05000000000000000000" pitchFamily="2" charset="2"/>
              <a:buChar char="Ø"/>
            </a:pPr>
            <a:r>
              <a:rPr lang="en-GB" sz="3200" b="1" dirty="0">
                <a:solidFill>
                  <a:srgbClr val="FF0000"/>
                </a:solidFill>
              </a:rPr>
              <a:t>An obvious step is to ensure that marketing activities are consistent with the latest data protection and privacy laws. </a:t>
            </a:r>
          </a:p>
        </p:txBody>
      </p:sp>
      <p:sp>
        <p:nvSpPr>
          <p:cNvPr id="4" name="Slide Number Placeholder 3">
            <a:extLst>
              <a:ext uri="{FF2B5EF4-FFF2-40B4-BE49-F238E27FC236}">
                <a16:creationId xmlns:a16="http://schemas.microsoft.com/office/drawing/2014/main" xmlns="" id="{367E0F9B-E955-4BDA-AB53-C5AD9EF76E34}"/>
              </a:ext>
            </a:extLst>
          </p:cNvPr>
          <p:cNvSpPr>
            <a:spLocks noGrp="1"/>
          </p:cNvSpPr>
          <p:nvPr>
            <p:ph type="sldNum" sz="quarter" idx="12"/>
          </p:nvPr>
        </p:nvSpPr>
        <p:spPr/>
        <p:txBody>
          <a:bodyPr/>
          <a:lstStyle/>
          <a:p>
            <a:fld id="{8DF14E08-3E27-4330-BBCC-108ACDB8E4C7}" type="slidenum">
              <a:rPr lang="en-GB" smtClean="0"/>
              <a:pPr/>
              <a:t>31</a:t>
            </a:fld>
            <a:endParaRPr lang="en-GB" dirty="0"/>
          </a:p>
        </p:txBody>
      </p:sp>
    </p:spTree>
    <p:extLst>
      <p:ext uri="{BB962C8B-B14F-4D97-AF65-F5344CB8AC3E}">
        <p14:creationId xmlns:p14="http://schemas.microsoft.com/office/powerpoint/2010/main" xmlns="" val="2820445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DFA52F-46AD-4CBE-881E-8206682BD69A}"/>
              </a:ext>
            </a:extLst>
          </p:cNvPr>
          <p:cNvSpPr>
            <a:spLocks noGrp="1"/>
          </p:cNvSpPr>
          <p:nvPr>
            <p:ph type="title"/>
          </p:nvPr>
        </p:nvSpPr>
        <p:spPr>
          <a:xfrm>
            <a:off x="0" y="0"/>
            <a:ext cx="9144000" cy="999256"/>
          </a:xfrm>
        </p:spPr>
        <p:txBody>
          <a:bodyPr>
            <a:noAutofit/>
          </a:bodyPr>
          <a:lstStyle/>
          <a:p>
            <a:r>
              <a:rPr lang="en-GB" sz="3200" b="1" dirty="0"/>
              <a:t>The main information types used by the digital marketer that are governed by ethics and legislation, are: </a:t>
            </a:r>
          </a:p>
        </p:txBody>
      </p:sp>
      <p:sp>
        <p:nvSpPr>
          <p:cNvPr id="3" name="Content Placeholder 2">
            <a:extLst>
              <a:ext uri="{FF2B5EF4-FFF2-40B4-BE49-F238E27FC236}">
                <a16:creationId xmlns:a16="http://schemas.microsoft.com/office/drawing/2014/main" xmlns="" id="{4991307F-7E94-4485-95B0-95FDACAF62D7}"/>
              </a:ext>
            </a:extLst>
          </p:cNvPr>
          <p:cNvSpPr>
            <a:spLocks noGrp="1"/>
          </p:cNvSpPr>
          <p:nvPr>
            <p:ph idx="1"/>
          </p:nvPr>
        </p:nvSpPr>
        <p:spPr>
          <a:xfrm>
            <a:off x="142844" y="1142984"/>
            <a:ext cx="9001156" cy="5428412"/>
          </a:xfrm>
        </p:spPr>
        <p:txBody>
          <a:bodyPr>
            <a:normAutofit/>
          </a:bodyPr>
          <a:lstStyle/>
          <a:p>
            <a:pPr marL="457200" indent="-457200">
              <a:buFont typeface="+mj-lt"/>
              <a:buAutoNum type="arabicPeriod"/>
            </a:pPr>
            <a:r>
              <a:rPr lang="en-GB" b="1" dirty="0">
                <a:solidFill>
                  <a:schemeClr val="accent2"/>
                </a:solidFill>
              </a:rPr>
              <a:t>Contact information</a:t>
            </a:r>
            <a:r>
              <a:rPr lang="en-GB" dirty="0">
                <a:solidFill>
                  <a:schemeClr val="accent2"/>
                </a:solidFill>
              </a:rPr>
              <a:t>. </a:t>
            </a:r>
            <a:r>
              <a:rPr lang="en-GB" dirty="0"/>
              <a:t>This is the </a:t>
            </a:r>
            <a:r>
              <a:rPr lang="en-GB" dirty="0">
                <a:solidFill>
                  <a:srgbClr val="00B050"/>
                </a:solidFill>
              </a:rPr>
              <a:t>name, postal address, email address </a:t>
            </a:r>
            <a:r>
              <a:rPr lang="en-GB" dirty="0"/>
              <a:t>and, for B2B companies, website address. </a:t>
            </a:r>
          </a:p>
          <a:p>
            <a:pPr marL="457200" indent="-457200">
              <a:buFont typeface="+mj-lt"/>
              <a:buAutoNum type="arabicPeriod"/>
            </a:pPr>
            <a:r>
              <a:rPr lang="en-GB" b="1" dirty="0">
                <a:solidFill>
                  <a:schemeClr val="accent2"/>
                </a:solidFill>
              </a:rPr>
              <a:t>Profile information</a:t>
            </a:r>
            <a:r>
              <a:rPr lang="en-GB" dirty="0"/>
              <a:t>. This is information about a </a:t>
            </a:r>
            <a:r>
              <a:rPr lang="en-GB" dirty="0">
                <a:solidFill>
                  <a:srgbClr val="00B050"/>
                </a:solidFill>
              </a:rPr>
              <a:t>customer’s characteristics </a:t>
            </a:r>
            <a:r>
              <a:rPr lang="en-GB" dirty="0"/>
              <a:t>that can be used for segmentation. It includes </a:t>
            </a:r>
            <a:r>
              <a:rPr lang="en-GB" dirty="0">
                <a:solidFill>
                  <a:srgbClr val="00B050"/>
                </a:solidFill>
              </a:rPr>
              <a:t>age, sex and social group for consumers</a:t>
            </a:r>
            <a:r>
              <a:rPr lang="en-GB" dirty="0"/>
              <a:t>, and company characteristics and individual role for business customers. </a:t>
            </a:r>
          </a:p>
          <a:p>
            <a:pPr marL="457200" indent="-457200">
              <a:buFont typeface="+mj-lt"/>
              <a:buAutoNum type="arabicPeriod"/>
            </a:pPr>
            <a:r>
              <a:rPr lang="en-GB" b="1" dirty="0">
                <a:solidFill>
                  <a:schemeClr val="accent2"/>
                </a:solidFill>
              </a:rPr>
              <a:t>Platform usage information</a:t>
            </a:r>
            <a:r>
              <a:rPr lang="en-GB" dirty="0">
                <a:solidFill>
                  <a:schemeClr val="accent2"/>
                </a:solidFill>
              </a:rPr>
              <a:t>. </a:t>
            </a:r>
            <a:r>
              <a:rPr lang="en-GB" dirty="0"/>
              <a:t>Through </a:t>
            </a:r>
            <a:r>
              <a:rPr lang="en-GB" b="1" dirty="0">
                <a:solidFill>
                  <a:srgbClr val="0070C0"/>
                </a:solidFill>
              </a:rPr>
              <a:t>web analytics </a:t>
            </a:r>
            <a:r>
              <a:rPr lang="en-GB" dirty="0"/>
              <a:t>systems it is possible to collect information on </a:t>
            </a:r>
            <a:r>
              <a:rPr lang="en-GB" dirty="0">
                <a:solidFill>
                  <a:srgbClr val="00B050"/>
                </a:solidFill>
              </a:rPr>
              <a:t>type of computer, browser and screen resolution </a:t>
            </a:r>
            <a:r>
              <a:rPr lang="en-GB" dirty="0"/>
              <a:t>used by site users. </a:t>
            </a:r>
          </a:p>
          <a:p>
            <a:pPr marL="457200" indent="-457200">
              <a:buFont typeface="+mj-lt"/>
              <a:buAutoNum type="arabicPeriod"/>
            </a:pPr>
            <a:r>
              <a:rPr lang="en-GB" b="1" dirty="0">
                <a:solidFill>
                  <a:schemeClr val="accent2"/>
                </a:solidFill>
              </a:rPr>
              <a:t>Behavioural </a:t>
            </a:r>
            <a:r>
              <a:rPr lang="en-GB" b="1" dirty="0" smtClean="0">
                <a:solidFill>
                  <a:schemeClr val="accent2"/>
                </a:solidFill>
              </a:rPr>
              <a:t>information </a:t>
            </a:r>
            <a:r>
              <a:rPr lang="en-US" b="1" dirty="0" smtClean="0">
                <a:solidFill>
                  <a:schemeClr val="accent2"/>
                </a:solidFill>
              </a:rPr>
              <a:t>(</a:t>
            </a:r>
            <a:r>
              <a:rPr lang="en-US" b="1" dirty="0" smtClean="0">
                <a:solidFill>
                  <a:schemeClr val="accent2"/>
                </a:solidFill>
              </a:rPr>
              <a:t>on a single site</a:t>
            </a:r>
            <a:r>
              <a:rPr lang="en-US" b="1" dirty="0" smtClean="0">
                <a:solidFill>
                  <a:schemeClr val="accent2"/>
                </a:solidFill>
              </a:rPr>
              <a:t>)</a:t>
            </a:r>
            <a:r>
              <a:rPr lang="en-GB" dirty="0" smtClean="0"/>
              <a:t>. </a:t>
            </a:r>
            <a:r>
              <a:rPr lang="en-US" dirty="0" smtClean="0"/>
              <a:t>This is purchase history and the whole of the buying process.  </a:t>
            </a:r>
            <a:r>
              <a:rPr lang="en-US" b="1" dirty="0" smtClean="0">
                <a:solidFill>
                  <a:srgbClr val="FF3399"/>
                </a:solidFill>
              </a:rPr>
              <a:t>Malware</a:t>
            </a:r>
            <a:r>
              <a:rPr lang="en-US" dirty="0" smtClean="0"/>
              <a:t> can collect additional information such as passwords</a:t>
            </a:r>
            <a:endParaRPr lang="en-GB" dirty="0"/>
          </a:p>
          <a:p>
            <a:pPr marL="457200" indent="-457200">
              <a:buFont typeface="+mj-lt"/>
              <a:buAutoNum type="arabicPeriod"/>
            </a:pPr>
            <a:r>
              <a:rPr lang="en-GB" b="1" dirty="0">
                <a:solidFill>
                  <a:schemeClr val="accent2"/>
                </a:solidFill>
              </a:rPr>
              <a:t>Behavioural information </a:t>
            </a:r>
            <a:r>
              <a:rPr lang="en-US" b="1" dirty="0" smtClean="0">
                <a:solidFill>
                  <a:schemeClr val="accent2"/>
                </a:solidFill>
              </a:rPr>
              <a:t>(across multiple sites). </a:t>
            </a:r>
            <a:r>
              <a:rPr lang="en-US" dirty="0" smtClean="0"/>
              <a:t>This can potentially show how a user accesses multiple sites and responds to adverts across sites. </a:t>
            </a:r>
            <a:r>
              <a:rPr lang="en-US" dirty="0" smtClean="0">
                <a:solidFill>
                  <a:srgbClr val="00B050"/>
                </a:solidFill>
              </a:rPr>
              <a:t>These data are collected on cookie or IP addresses</a:t>
            </a:r>
            <a:endParaRPr lang="en-GB" dirty="0">
              <a:solidFill>
                <a:srgbClr val="00B050"/>
              </a:solidFill>
            </a:endParaRPr>
          </a:p>
        </p:txBody>
      </p:sp>
      <p:sp>
        <p:nvSpPr>
          <p:cNvPr id="4" name="Slide Number Placeholder 3">
            <a:extLst>
              <a:ext uri="{FF2B5EF4-FFF2-40B4-BE49-F238E27FC236}">
                <a16:creationId xmlns:a16="http://schemas.microsoft.com/office/drawing/2014/main" xmlns="" id="{47129EAD-9B0B-4A37-9974-FFF233B5763A}"/>
              </a:ext>
            </a:extLst>
          </p:cNvPr>
          <p:cNvSpPr>
            <a:spLocks noGrp="1"/>
          </p:cNvSpPr>
          <p:nvPr>
            <p:ph type="sldNum" sz="quarter" idx="12"/>
          </p:nvPr>
        </p:nvSpPr>
        <p:spPr/>
        <p:txBody>
          <a:bodyPr/>
          <a:lstStyle/>
          <a:p>
            <a:fld id="{8DF14E08-3E27-4330-BBCC-108ACDB8E4C7}" type="slidenum">
              <a:rPr lang="en-GB" smtClean="0"/>
              <a:pPr/>
              <a:t>32</a:t>
            </a:fld>
            <a:endParaRPr lang="en-GB" dirty="0"/>
          </a:p>
        </p:txBody>
      </p:sp>
    </p:spTree>
    <p:extLst>
      <p:ext uri="{BB962C8B-B14F-4D97-AF65-F5344CB8AC3E}">
        <p14:creationId xmlns:p14="http://schemas.microsoft.com/office/powerpoint/2010/main" xmlns="" val="2080277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C87BBC-D4D2-4C86-A55A-A06F31A7CBC7}"/>
              </a:ext>
            </a:extLst>
          </p:cNvPr>
          <p:cNvSpPr>
            <a:spLocks noGrp="1"/>
          </p:cNvSpPr>
          <p:nvPr>
            <p:ph type="title"/>
          </p:nvPr>
        </p:nvSpPr>
        <p:spPr>
          <a:xfrm>
            <a:off x="785786" y="142852"/>
            <a:ext cx="7543800" cy="713504"/>
          </a:xfrm>
        </p:spPr>
        <p:txBody>
          <a:bodyPr/>
          <a:lstStyle/>
          <a:p>
            <a:r>
              <a:rPr lang="en-GB" dirty="0"/>
              <a:t>Data Protection Low</a:t>
            </a:r>
          </a:p>
        </p:txBody>
      </p:sp>
      <p:sp>
        <p:nvSpPr>
          <p:cNvPr id="3" name="Content Placeholder 2">
            <a:extLst>
              <a:ext uri="{FF2B5EF4-FFF2-40B4-BE49-F238E27FC236}">
                <a16:creationId xmlns:a16="http://schemas.microsoft.com/office/drawing/2014/main" xmlns="" id="{D3E14340-414A-4199-B229-E612AAE64DA1}"/>
              </a:ext>
            </a:extLst>
          </p:cNvPr>
          <p:cNvSpPr>
            <a:spLocks noGrp="1"/>
          </p:cNvSpPr>
          <p:nvPr>
            <p:ph idx="1"/>
          </p:nvPr>
        </p:nvSpPr>
        <p:spPr>
          <a:xfrm>
            <a:off x="0" y="1000108"/>
            <a:ext cx="9143999" cy="4868986"/>
          </a:xfrm>
        </p:spPr>
        <p:txBody>
          <a:bodyPr>
            <a:normAutofit/>
          </a:bodyPr>
          <a:lstStyle/>
          <a:p>
            <a:pPr>
              <a:buFont typeface="Wingdings" panose="05000000000000000000" pitchFamily="2" charset="2"/>
              <a:buChar char="Ø"/>
            </a:pPr>
            <a:r>
              <a:rPr lang="en-GB" sz="2400" dirty="0">
                <a:solidFill>
                  <a:srgbClr val="FF0000"/>
                </a:solidFill>
              </a:rPr>
              <a:t>Data protection legislation is enacted to protect the individual, to protect their privacy and to prevent misuse of their personal data. </a:t>
            </a:r>
          </a:p>
          <a:p>
            <a:pPr>
              <a:buFont typeface="Wingdings" panose="05000000000000000000" pitchFamily="2" charset="2"/>
              <a:buChar char="Ø"/>
            </a:pPr>
            <a:r>
              <a:rPr lang="en-GB" sz="3200" b="1" dirty="0"/>
              <a:t>Personal</a:t>
            </a:r>
            <a:r>
              <a:rPr lang="en-GB" sz="3200" dirty="0"/>
              <a:t> </a:t>
            </a:r>
            <a:r>
              <a:rPr lang="en-GB" sz="3200" b="1" dirty="0"/>
              <a:t>data</a:t>
            </a:r>
            <a:r>
              <a:rPr lang="en-GB" sz="3200" dirty="0"/>
              <a:t> Any information about an individual stored by companies concerning their customers or employees.</a:t>
            </a:r>
          </a:p>
          <a:p>
            <a:pPr>
              <a:buFont typeface="Wingdings" panose="05000000000000000000" pitchFamily="2" charset="2"/>
              <a:buChar char="Ø"/>
            </a:pPr>
            <a:r>
              <a:rPr lang="en-GB" sz="3200" dirty="0"/>
              <a:t>Any company that holds personal data on computers or on file about customers or employees must be registered with a data protection registrar </a:t>
            </a:r>
            <a:r>
              <a:rPr lang="en-GB" sz="3200" b="1" dirty="0">
                <a:solidFill>
                  <a:srgbClr val="FF0000"/>
                </a:solidFill>
              </a:rPr>
              <a:t>This process is known as notification</a:t>
            </a:r>
            <a:r>
              <a:rPr lang="en-GB" sz="3200" dirty="0"/>
              <a:t>. </a:t>
            </a:r>
          </a:p>
          <a:p>
            <a:endParaRPr lang="en-GB" sz="2400" dirty="0"/>
          </a:p>
        </p:txBody>
      </p:sp>
      <p:sp>
        <p:nvSpPr>
          <p:cNvPr id="4" name="Slide Number Placeholder 3">
            <a:extLst>
              <a:ext uri="{FF2B5EF4-FFF2-40B4-BE49-F238E27FC236}">
                <a16:creationId xmlns:a16="http://schemas.microsoft.com/office/drawing/2014/main" xmlns="" id="{1B05082D-10A6-430D-8109-F7857A7316F9}"/>
              </a:ext>
            </a:extLst>
          </p:cNvPr>
          <p:cNvSpPr>
            <a:spLocks noGrp="1"/>
          </p:cNvSpPr>
          <p:nvPr>
            <p:ph type="sldNum" sz="quarter" idx="12"/>
          </p:nvPr>
        </p:nvSpPr>
        <p:spPr/>
        <p:txBody>
          <a:bodyPr/>
          <a:lstStyle/>
          <a:p>
            <a:fld id="{8DF14E08-3E27-4330-BBCC-108ACDB8E4C7}" type="slidenum">
              <a:rPr lang="en-GB" smtClean="0"/>
              <a:pPr/>
              <a:t>33</a:t>
            </a:fld>
            <a:endParaRPr lang="en-GB" dirty="0"/>
          </a:p>
        </p:txBody>
      </p:sp>
    </p:spTree>
    <p:extLst>
      <p:ext uri="{BB962C8B-B14F-4D97-AF65-F5344CB8AC3E}">
        <p14:creationId xmlns:p14="http://schemas.microsoft.com/office/powerpoint/2010/main" xmlns="" val="17852214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sign&#10;&#10;Description automatically generated">
            <a:extLst>
              <a:ext uri="{FF2B5EF4-FFF2-40B4-BE49-F238E27FC236}">
                <a16:creationId xmlns:a16="http://schemas.microsoft.com/office/drawing/2014/main" xmlns="" id="{86A04732-7CF5-4F3D-9354-17C83ABA13E7}"/>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858148" y="46163"/>
            <a:ext cx="1254242" cy="1020509"/>
          </a:xfrm>
          <a:prstGeom prst="rect">
            <a:avLst/>
          </a:prstGeom>
        </p:spPr>
      </p:pic>
      <p:sp>
        <p:nvSpPr>
          <p:cNvPr id="2" name="Title 1">
            <a:extLst>
              <a:ext uri="{FF2B5EF4-FFF2-40B4-BE49-F238E27FC236}">
                <a16:creationId xmlns:a16="http://schemas.microsoft.com/office/drawing/2014/main" xmlns="" id="{7738420E-1D4D-455C-9F14-A65D6D213907}"/>
              </a:ext>
            </a:extLst>
          </p:cNvPr>
          <p:cNvSpPr>
            <a:spLocks noGrp="1"/>
          </p:cNvSpPr>
          <p:nvPr>
            <p:ph type="title"/>
          </p:nvPr>
        </p:nvSpPr>
        <p:spPr>
          <a:xfrm>
            <a:off x="214282" y="1"/>
            <a:ext cx="7543800" cy="928669"/>
          </a:xfrm>
        </p:spPr>
        <p:txBody>
          <a:bodyPr/>
          <a:lstStyle/>
          <a:p>
            <a:r>
              <a:rPr lang="en-GB" dirty="0"/>
              <a:t>Anti-spam legislation</a:t>
            </a:r>
          </a:p>
        </p:txBody>
      </p:sp>
      <p:sp>
        <p:nvSpPr>
          <p:cNvPr id="3" name="Content Placeholder 2">
            <a:extLst>
              <a:ext uri="{FF2B5EF4-FFF2-40B4-BE49-F238E27FC236}">
                <a16:creationId xmlns:a16="http://schemas.microsoft.com/office/drawing/2014/main" xmlns="" id="{556FAD03-DA80-4660-B0B4-C3FEE737E66F}"/>
              </a:ext>
            </a:extLst>
          </p:cNvPr>
          <p:cNvSpPr>
            <a:spLocks noGrp="1"/>
          </p:cNvSpPr>
          <p:nvPr>
            <p:ph idx="1"/>
          </p:nvPr>
        </p:nvSpPr>
        <p:spPr>
          <a:xfrm>
            <a:off x="0" y="1785926"/>
            <a:ext cx="9143999" cy="4572032"/>
          </a:xfrm>
        </p:spPr>
        <p:txBody>
          <a:bodyPr>
            <a:normAutofit/>
          </a:bodyPr>
          <a:lstStyle/>
          <a:p>
            <a:pPr lvl="0">
              <a:buFont typeface="Wingdings" panose="05000000000000000000" pitchFamily="2" charset="2"/>
              <a:buChar char="Ø"/>
            </a:pPr>
            <a:r>
              <a:rPr lang="en-GB" sz="2600" dirty="0">
                <a:solidFill>
                  <a:srgbClr val="FF0000"/>
                </a:solidFill>
              </a:rPr>
              <a:t>Laws have been enacted in different countries to protect individual privacy and with the intention of reducing spam or unsolicited commercial email (UCE). </a:t>
            </a:r>
          </a:p>
          <a:p>
            <a:pPr lvl="0">
              <a:buFont typeface="Wingdings" panose="05000000000000000000" pitchFamily="2" charset="2"/>
              <a:buChar char="Ø"/>
            </a:pPr>
            <a:r>
              <a:rPr lang="en-GB" sz="2600" b="1" dirty="0"/>
              <a:t>Spam</a:t>
            </a:r>
            <a:r>
              <a:rPr lang="en-GB" sz="2600" dirty="0"/>
              <a:t> Unsolicited email (usually bulk-mailed and untargeted). </a:t>
            </a:r>
          </a:p>
          <a:p>
            <a:pPr lvl="0">
              <a:buFont typeface="Wingdings" panose="05000000000000000000" pitchFamily="2" charset="2"/>
              <a:buChar char="Ø"/>
            </a:pPr>
            <a:r>
              <a:rPr lang="en-GB" sz="2600" b="1" dirty="0" smtClean="0"/>
              <a:t>Anti-spam </a:t>
            </a:r>
            <a:r>
              <a:rPr lang="en-GB" sz="2600" b="1" dirty="0"/>
              <a:t>laws </a:t>
            </a:r>
            <a:r>
              <a:rPr lang="en-GB" sz="2600" dirty="0">
                <a:solidFill>
                  <a:srgbClr val="00B050"/>
                </a:solidFill>
              </a:rPr>
              <a:t>do not mean that email cannot be used as a marketing tool</a:t>
            </a:r>
            <a:r>
              <a:rPr lang="en-GB" sz="2600" dirty="0"/>
              <a:t>, but the recipient has to agree to receive the mailing. This approach is called </a:t>
            </a:r>
            <a:r>
              <a:rPr lang="en-GB" sz="2600" b="1" dirty="0">
                <a:solidFill>
                  <a:srgbClr val="FF0000"/>
                </a:solidFill>
              </a:rPr>
              <a:t>permission marketing</a:t>
            </a:r>
            <a:r>
              <a:rPr lang="en-GB" sz="2600" dirty="0"/>
              <a:t>. </a:t>
            </a:r>
          </a:p>
          <a:p>
            <a:pPr lvl="0">
              <a:buFont typeface="Wingdings" panose="05000000000000000000" pitchFamily="2" charset="2"/>
              <a:buChar char="Ø"/>
            </a:pPr>
            <a:r>
              <a:rPr lang="en-GB" sz="2600" b="1" dirty="0"/>
              <a:t>Permission marketing</a:t>
            </a:r>
            <a:r>
              <a:rPr lang="en-GB" sz="2600" dirty="0"/>
              <a:t> Customers agree (opt-in) to be involved in an organisation’s marketing activities, usually as a result of an incentive. </a:t>
            </a:r>
          </a:p>
          <a:p>
            <a:endParaRPr lang="en-GB" dirty="0"/>
          </a:p>
        </p:txBody>
      </p:sp>
      <p:sp>
        <p:nvSpPr>
          <p:cNvPr id="4" name="Slide Number Placeholder 3">
            <a:extLst>
              <a:ext uri="{FF2B5EF4-FFF2-40B4-BE49-F238E27FC236}">
                <a16:creationId xmlns:a16="http://schemas.microsoft.com/office/drawing/2014/main" xmlns="" id="{C30B659A-B09B-4EE3-921E-FAC995DD2F05}"/>
              </a:ext>
            </a:extLst>
          </p:cNvPr>
          <p:cNvSpPr>
            <a:spLocks noGrp="1"/>
          </p:cNvSpPr>
          <p:nvPr>
            <p:ph type="sldNum" sz="quarter" idx="12"/>
          </p:nvPr>
        </p:nvSpPr>
        <p:spPr/>
        <p:txBody>
          <a:bodyPr/>
          <a:lstStyle/>
          <a:p>
            <a:fld id="{8DF14E08-3E27-4330-BBCC-108ACDB8E4C7}" type="slidenum">
              <a:rPr lang="en-GB" smtClean="0"/>
              <a:pPr/>
              <a:t>34</a:t>
            </a:fld>
            <a:endParaRPr lang="en-GB" dirty="0"/>
          </a:p>
        </p:txBody>
      </p:sp>
    </p:spTree>
    <p:extLst>
      <p:ext uri="{BB962C8B-B14F-4D97-AF65-F5344CB8AC3E}">
        <p14:creationId xmlns:p14="http://schemas.microsoft.com/office/powerpoint/2010/main" xmlns="" val="9583784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50A71F-888F-4558-92B1-6095D28B4E5E}"/>
              </a:ext>
            </a:extLst>
          </p:cNvPr>
          <p:cNvSpPr>
            <a:spLocks noGrp="1"/>
          </p:cNvSpPr>
          <p:nvPr>
            <p:ph idx="1"/>
          </p:nvPr>
        </p:nvSpPr>
        <p:spPr>
          <a:xfrm>
            <a:off x="142844" y="714356"/>
            <a:ext cx="9001155" cy="5643602"/>
          </a:xfrm>
        </p:spPr>
        <p:txBody>
          <a:bodyPr>
            <a:noAutofit/>
          </a:bodyPr>
          <a:lstStyle/>
          <a:p>
            <a:pPr lvl="0">
              <a:buFont typeface="Wingdings" panose="05000000000000000000" pitchFamily="2" charset="2"/>
              <a:buChar char="Ø"/>
            </a:pPr>
            <a:r>
              <a:rPr lang="en-GB" sz="2600" b="1" dirty="0"/>
              <a:t>Permissive email marketing </a:t>
            </a:r>
            <a:r>
              <a:rPr lang="en-GB" sz="2600" dirty="0"/>
              <a:t>is based on consent or opt-in by customers, and the option to unsubscribe or opt-out is the key to successful email marketing. </a:t>
            </a:r>
          </a:p>
          <a:p>
            <a:pPr lvl="0">
              <a:buFont typeface="Wingdings" panose="05000000000000000000" pitchFamily="2" charset="2"/>
              <a:buChar char="Ø"/>
            </a:pPr>
            <a:r>
              <a:rPr lang="en-GB" sz="2600" b="1" dirty="0"/>
              <a:t>Opt-in</a:t>
            </a:r>
            <a:r>
              <a:rPr lang="en-GB" sz="2600" dirty="0"/>
              <a:t> A customer proactively </a:t>
            </a:r>
            <a:r>
              <a:rPr lang="en-GB" sz="2600" dirty="0" smtClean="0"/>
              <a:t>accepts to </a:t>
            </a:r>
            <a:r>
              <a:rPr lang="en-GB" sz="2600" dirty="0"/>
              <a:t>receive further information. </a:t>
            </a:r>
          </a:p>
          <a:p>
            <a:pPr lvl="0">
              <a:buFont typeface="Wingdings" panose="05000000000000000000" pitchFamily="2" charset="2"/>
              <a:buChar char="Ø"/>
            </a:pPr>
            <a:r>
              <a:rPr lang="en-GB" sz="2600" b="1" dirty="0"/>
              <a:t>Opt-out</a:t>
            </a:r>
            <a:r>
              <a:rPr lang="en-GB" sz="2600" dirty="0"/>
              <a:t> A customer declines the offer to receive further information.</a:t>
            </a:r>
          </a:p>
          <a:p>
            <a:pPr lvl="0">
              <a:buFont typeface="Wingdings" panose="05000000000000000000" pitchFamily="2" charset="2"/>
              <a:buChar char="Ø"/>
            </a:pPr>
            <a:r>
              <a:rPr lang="en-GB" sz="2600" b="1" dirty="0"/>
              <a:t>Cold list</a:t>
            </a:r>
            <a:r>
              <a:rPr lang="en-GB" sz="2600" dirty="0"/>
              <a:t> </a:t>
            </a:r>
            <a:r>
              <a:rPr lang="en-GB" sz="2600" b="1" dirty="0">
                <a:solidFill>
                  <a:srgbClr val="7030A0"/>
                </a:solidFill>
              </a:rPr>
              <a:t>Data about individuals that are rented or sold by a third </a:t>
            </a:r>
            <a:r>
              <a:rPr lang="en-GB" sz="2600" b="1" dirty="0" smtClean="0">
                <a:solidFill>
                  <a:srgbClr val="7030A0"/>
                </a:solidFill>
              </a:rPr>
              <a:t>party</a:t>
            </a:r>
            <a:endParaRPr lang="en-GB" sz="2600" dirty="0"/>
          </a:p>
          <a:p>
            <a:pPr lvl="0">
              <a:buFont typeface="Wingdings" panose="05000000000000000000" pitchFamily="2" charset="2"/>
              <a:buChar char="Ø"/>
            </a:pPr>
            <a:r>
              <a:rPr lang="en-GB" sz="2600" b="1" dirty="0"/>
              <a:t>House list</a:t>
            </a:r>
            <a:r>
              <a:rPr lang="en-GB" sz="2600" dirty="0"/>
              <a:t> </a:t>
            </a:r>
            <a:r>
              <a:rPr lang="en-GB" sz="2600" b="1" dirty="0">
                <a:solidFill>
                  <a:srgbClr val="7030A0"/>
                </a:solidFill>
              </a:rPr>
              <a:t>Data about existing customers used to market products to encourage future purchase. </a:t>
            </a:r>
          </a:p>
          <a:p>
            <a:endParaRPr lang="en-GB" sz="2200" dirty="0"/>
          </a:p>
        </p:txBody>
      </p:sp>
      <p:sp>
        <p:nvSpPr>
          <p:cNvPr id="4" name="Slide Number Placeholder 3">
            <a:extLst>
              <a:ext uri="{FF2B5EF4-FFF2-40B4-BE49-F238E27FC236}">
                <a16:creationId xmlns:a16="http://schemas.microsoft.com/office/drawing/2014/main" xmlns="" id="{F59185DA-0307-4176-BC16-26F713136AE6}"/>
              </a:ext>
            </a:extLst>
          </p:cNvPr>
          <p:cNvSpPr>
            <a:spLocks noGrp="1"/>
          </p:cNvSpPr>
          <p:nvPr>
            <p:ph type="sldNum" sz="quarter" idx="12"/>
          </p:nvPr>
        </p:nvSpPr>
        <p:spPr/>
        <p:txBody>
          <a:bodyPr/>
          <a:lstStyle/>
          <a:p>
            <a:fld id="{8DF14E08-3E27-4330-BBCC-108ACDB8E4C7}" type="slidenum">
              <a:rPr lang="en-GB" smtClean="0"/>
              <a:pPr/>
              <a:t>35</a:t>
            </a:fld>
            <a:endParaRPr lang="en-GB" dirty="0"/>
          </a:p>
        </p:txBody>
      </p:sp>
      <p:sp>
        <p:nvSpPr>
          <p:cNvPr id="5" name="Title 1">
            <a:extLst>
              <a:ext uri="{FF2B5EF4-FFF2-40B4-BE49-F238E27FC236}">
                <a16:creationId xmlns:a16="http://schemas.microsoft.com/office/drawing/2014/main" xmlns="" id="{6E73A6FC-AEB8-4A17-B003-E205C11FBB87}"/>
              </a:ext>
            </a:extLst>
          </p:cNvPr>
          <p:cNvSpPr>
            <a:spLocks noGrp="1"/>
          </p:cNvSpPr>
          <p:nvPr>
            <p:ph type="title"/>
          </p:nvPr>
        </p:nvSpPr>
        <p:spPr>
          <a:xfrm>
            <a:off x="857224" y="0"/>
            <a:ext cx="7543800" cy="642918"/>
          </a:xfrm>
        </p:spPr>
        <p:txBody>
          <a:bodyPr>
            <a:normAutofit fontScale="90000"/>
          </a:bodyPr>
          <a:lstStyle/>
          <a:p>
            <a:r>
              <a:rPr lang="en-GB" dirty="0"/>
              <a:t>Anti-spam legislation</a:t>
            </a:r>
          </a:p>
        </p:txBody>
      </p:sp>
    </p:spTree>
    <p:extLst>
      <p:ext uri="{BB962C8B-B14F-4D97-AF65-F5344CB8AC3E}">
        <p14:creationId xmlns:p14="http://schemas.microsoft.com/office/powerpoint/2010/main" xmlns="" val="19399403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00FB2A-6C36-4972-96DF-0AA426C3C188}"/>
              </a:ext>
            </a:extLst>
          </p:cNvPr>
          <p:cNvSpPr>
            <a:spLocks noGrp="1"/>
          </p:cNvSpPr>
          <p:nvPr>
            <p:ph type="title"/>
          </p:nvPr>
        </p:nvSpPr>
        <p:spPr/>
        <p:txBody>
          <a:bodyPr>
            <a:normAutofit/>
          </a:bodyPr>
          <a:lstStyle/>
          <a:p>
            <a:r>
              <a:rPr lang="en-GB" dirty="0">
                <a:solidFill>
                  <a:schemeClr val="accent2"/>
                </a:solidFill>
              </a:rPr>
              <a:t>2- Disability and </a:t>
            </a:r>
            <a:br>
              <a:rPr lang="en-GB" dirty="0">
                <a:solidFill>
                  <a:schemeClr val="accent2"/>
                </a:solidFill>
              </a:rPr>
            </a:br>
            <a:r>
              <a:rPr lang="en-GB" dirty="0">
                <a:solidFill>
                  <a:schemeClr val="accent2"/>
                </a:solidFill>
              </a:rPr>
              <a:t>discrimination law</a:t>
            </a:r>
          </a:p>
        </p:txBody>
      </p:sp>
      <p:sp>
        <p:nvSpPr>
          <p:cNvPr id="3" name="Content Placeholder 2">
            <a:extLst>
              <a:ext uri="{FF2B5EF4-FFF2-40B4-BE49-F238E27FC236}">
                <a16:creationId xmlns:a16="http://schemas.microsoft.com/office/drawing/2014/main" xmlns="" id="{834124BC-2311-4176-9B1D-7F08BED31B2A}"/>
              </a:ext>
            </a:extLst>
          </p:cNvPr>
          <p:cNvSpPr>
            <a:spLocks noGrp="1"/>
          </p:cNvSpPr>
          <p:nvPr>
            <p:ph idx="1"/>
          </p:nvPr>
        </p:nvSpPr>
        <p:spPr>
          <a:xfrm>
            <a:off x="0" y="2036067"/>
            <a:ext cx="9144000" cy="4023360"/>
          </a:xfrm>
        </p:spPr>
        <p:txBody>
          <a:bodyPr>
            <a:normAutofit/>
          </a:bodyPr>
          <a:lstStyle/>
          <a:p>
            <a:pPr>
              <a:buFont typeface="Wingdings" panose="05000000000000000000" pitchFamily="2" charset="2"/>
              <a:buChar char="Ø"/>
            </a:pPr>
            <a:r>
              <a:rPr lang="en-GB" sz="2200" dirty="0"/>
              <a:t>Laws relating to discriminating against disabled users who may find it more difficult to use websites because of audio, visual or motor impairment are known as accessibility legislation. </a:t>
            </a:r>
          </a:p>
          <a:p>
            <a:pPr>
              <a:buFont typeface="Wingdings" panose="05000000000000000000" pitchFamily="2" charset="2"/>
              <a:buChar char="Ø"/>
            </a:pPr>
            <a:r>
              <a:rPr lang="en-GB" sz="2200" b="1" dirty="0"/>
              <a:t>Accessibility legislation</a:t>
            </a:r>
            <a:r>
              <a:rPr lang="ar-SA" sz="2200" b="1" dirty="0"/>
              <a:t>:</a:t>
            </a:r>
            <a:r>
              <a:rPr lang="en-GB" sz="2200" dirty="0"/>
              <a:t> </a:t>
            </a:r>
            <a:r>
              <a:rPr lang="en-GB" sz="2200" dirty="0">
                <a:solidFill>
                  <a:srgbClr val="FF0000"/>
                </a:solidFill>
              </a:rPr>
              <a:t>Legislation intended to protect website users with disabilities, including visual disability</a:t>
            </a:r>
            <a:r>
              <a:rPr lang="en-GB" sz="2200" dirty="0"/>
              <a:t>. </a:t>
            </a:r>
          </a:p>
          <a:p>
            <a:pPr>
              <a:buFont typeface="Wingdings" panose="05000000000000000000" pitchFamily="2" charset="2"/>
              <a:buChar char="Ø"/>
            </a:pPr>
            <a:r>
              <a:rPr lang="en-GB" sz="2200" b="1" dirty="0"/>
              <a:t>Web accessibility</a:t>
            </a:r>
            <a:r>
              <a:rPr lang="en-GB" sz="2200" dirty="0"/>
              <a:t> r</a:t>
            </a:r>
            <a:r>
              <a:rPr lang="en-GB" sz="2200" dirty="0">
                <a:solidFill>
                  <a:srgbClr val="FF0000"/>
                </a:solidFill>
              </a:rPr>
              <a:t>efers to enabling all users of a website to interact with it regardless of disabilities</a:t>
            </a:r>
            <a:r>
              <a:rPr lang="en-GB" sz="2200" dirty="0"/>
              <a:t> they may have or the web browser or platform they are using to access the site. </a:t>
            </a:r>
          </a:p>
          <a:p>
            <a:pPr>
              <a:buFont typeface="Wingdings" panose="05000000000000000000" pitchFamily="2" charset="2"/>
              <a:buChar char="Ø"/>
            </a:pPr>
            <a:r>
              <a:rPr lang="en-GB" sz="2200" dirty="0"/>
              <a:t>The visually impaired </a:t>
            </a:r>
            <a:r>
              <a:rPr lang="en-GB" sz="2200" dirty="0" smtClean="0"/>
              <a:t>(or blind) </a:t>
            </a:r>
            <a:r>
              <a:rPr lang="en-GB" sz="2200" dirty="0"/>
              <a:t>are the </a:t>
            </a:r>
            <a:r>
              <a:rPr lang="en-GB" sz="2200" b="1" dirty="0"/>
              <a:t>main</a:t>
            </a:r>
            <a:r>
              <a:rPr lang="en-GB" sz="2200" dirty="0"/>
              <a:t> </a:t>
            </a:r>
            <a:r>
              <a:rPr lang="en-GB" sz="2200" b="1" dirty="0"/>
              <a:t>audience</a:t>
            </a:r>
            <a:r>
              <a:rPr lang="en-GB" sz="2200" dirty="0"/>
              <a:t> whom designing an </a:t>
            </a:r>
            <a:r>
              <a:rPr lang="en-GB" sz="2200" b="1" dirty="0">
                <a:solidFill>
                  <a:srgbClr val="FF0000"/>
                </a:solidFill>
              </a:rPr>
              <a:t>accessible website</a:t>
            </a:r>
            <a:r>
              <a:rPr lang="en-GB" sz="2200" dirty="0"/>
              <a:t> can help. </a:t>
            </a:r>
          </a:p>
        </p:txBody>
      </p:sp>
      <p:sp>
        <p:nvSpPr>
          <p:cNvPr id="4" name="Slide Number Placeholder 3">
            <a:extLst>
              <a:ext uri="{FF2B5EF4-FFF2-40B4-BE49-F238E27FC236}">
                <a16:creationId xmlns:a16="http://schemas.microsoft.com/office/drawing/2014/main" xmlns="" id="{11AA82ED-8A66-4AD0-9AAE-54EBFE11EBBF}"/>
              </a:ext>
            </a:extLst>
          </p:cNvPr>
          <p:cNvSpPr>
            <a:spLocks noGrp="1"/>
          </p:cNvSpPr>
          <p:nvPr>
            <p:ph type="sldNum" sz="quarter" idx="12"/>
          </p:nvPr>
        </p:nvSpPr>
        <p:spPr/>
        <p:txBody>
          <a:bodyPr/>
          <a:lstStyle/>
          <a:p>
            <a:fld id="{8DF14E08-3E27-4330-BBCC-108ACDB8E4C7}" type="slidenum">
              <a:rPr lang="en-GB" smtClean="0"/>
              <a:pPr/>
              <a:t>36</a:t>
            </a:fld>
            <a:endParaRPr lang="en-GB" dirty="0"/>
          </a:p>
        </p:txBody>
      </p:sp>
      <p:pic>
        <p:nvPicPr>
          <p:cNvPr id="6" name="Picture 5" descr="A close up of a sign&#10;&#10;Description automatically generated">
            <a:extLst>
              <a:ext uri="{FF2B5EF4-FFF2-40B4-BE49-F238E27FC236}">
                <a16:creationId xmlns:a16="http://schemas.microsoft.com/office/drawing/2014/main" xmlns="" id="{EC41FE8E-71A7-45E7-A1D6-91D1DFE7ECC2}"/>
              </a:ext>
            </a:extLst>
          </p:cNvPr>
          <p:cNvPicPr>
            <a:picLocks noChangeAspect="1"/>
          </p:cNvPicPr>
          <p:nvPr/>
        </p:nvPicPr>
        <p:blipFill rotWithShape="1">
          <a:blip r:embed="rId2">
            <a:extLst>
              <a:ext uri="{28A0092B-C50C-407E-A947-70E740481C1C}">
                <a14:useLocalDpi xmlns:a14="http://schemas.microsoft.com/office/drawing/2010/main" xmlns="" val="0"/>
              </a:ext>
            </a:extLst>
          </a:blip>
          <a:srcRect t="20295" r="-192" b="20223"/>
          <a:stretch/>
        </p:blipFill>
        <p:spPr>
          <a:xfrm>
            <a:off x="5724128" y="569619"/>
            <a:ext cx="3216115" cy="844179"/>
          </a:xfrm>
          <a:prstGeom prst="rect">
            <a:avLst/>
          </a:prstGeom>
        </p:spPr>
      </p:pic>
    </p:spTree>
    <p:extLst>
      <p:ext uri="{BB962C8B-B14F-4D97-AF65-F5344CB8AC3E}">
        <p14:creationId xmlns:p14="http://schemas.microsoft.com/office/powerpoint/2010/main" xmlns="" val="6753747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79F23E-4988-448D-B7E8-395D4AC01C91}"/>
              </a:ext>
            </a:extLst>
          </p:cNvPr>
          <p:cNvSpPr>
            <a:spLocks noGrp="1"/>
          </p:cNvSpPr>
          <p:nvPr>
            <p:ph type="title"/>
          </p:nvPr>
        </p:nvSpPr>
        <p:spPr/>
        <p:txBody>
          <a:bodyPr>
            <a:normAutofit/>
          </a:bodyPr>
          <a:lstStyle/>
          <a:p>
            <a:r>
              <a:rPr lang="en-GB" dirty="0">
                <a:solidFill>
                  <a:schemeClr val="accent2"/>
                </a:solidFill>
              </a:rPr>
              <a:t>3- Brand and trademark protection </a:t>
            </a:r>
          </a:p>
        </p:txBody>
      </p:sp>
      <p:sp>
        <p:nvSpPr>
          <p:cNvPr id="3" name="Content Placeholder 2">
            <a:extLst>
              <a:ext uri="{FF2B5EF4-FFF2-40B4-BE49-F238E27FC236}">
                <a16:creationId xmlns:a16="http://schemas.microsoft.com/office/drawing/2014/main" xmlns="" id="{9FDF1E09-50CC-4924-BDDD-61A8F10D7970}"/>
              </a:ext>
            </a:extLst>
          </p:cNvPr>
          <p:cNvSpPr>
            <a:spLocks noGrp="1"/>
          </p:cNvSpPr>
          <p:nvPr>
            <p:ph idx="1"/>
          </p:nvPr>
        </p:nvSpPr>
        <p:spPr>
          <a:xfrm>
            <a:off x="0" y="1753385"/>
            <a:ext cx="9144000" cy="4535594"/>
          </a:xfrm>
        </p:spPr>
        <p:txBody>
          <a:bodyPr>
            <a:noAutofit/>
          </a:bodyPr>
          <a:lstStyle/>
          <a:p>
            <a:pPr lvl="0">
              <a:buFont typeface="Wingdings" panose="05000000000000000000" pitchFamily="2" charset="2"/>
              <a:buChar char="Ø"/>
            </a:pPr>
            <a:r>
              <a:rPr lang="en-GB" sz="2800" dirty="0"/>
              <a:t>Online brand and trademark protection covers several areas, including </a:t>
            </a:r>
            <a:r>
              <a:rPr lang="en-GB" sz="2800" dirty="0">
                <a:solidFill>
                  <a:srgbClr val="FF0000"/>
                </a:solidFill>
              </a:rPr>
              <a:t>use of a brand name within domain names and use of trademarks within other websites and in online adverts</a:t>
            </a:r>
            <a:r>
              <a:rPr lang="en-GB" sz="2800" dirty="0"/>
              <a:t>. </a:t>
            </a:r>
          </a:p>
          <a:p>
            <a:pPr lvl="0">
              <a:buFont typeface="Wingdings" panose="05000000000000000000" pitchFamily="2" charset="2"/>
              <a:buChar char="Ø"/>
            </a:pPr>
            <a:r>
              <a:rPr lang="en-GB" sz="2800" b="1" dirty="0"/>
              <a:t>Domain name registration</a:t>
            </a:r>
            <a:r>
              <a:rPr lang="ar-SA" sz="2800" dirty="0"/>
              <a:t>:</a:t>
            </a:r>
            <a:r>
              <a:rPr lang="en-GB" sz="2800" dirty="0"/>
              <a:t> Most companies are likely to own several domains, perhaps for different product lines or countries or for specific marketing campaigns. </a:t>
            </a:r>
          </a:p>
          <a:p>
            <a:pPr lvl="0">
              <a:buFont typeface="Wingdings" panose="05000000000000000000" pitchFamily="2" charset="2"/>
              <a:buChar char="Ø"/>
            </a:pPr>
            <a:r>
              <a:rPr lang="en-GB" sz="2800" dirty="0"/>
              <a:t>Domain name disputes can arise when an individual or company has registered a domain name that another company claims they have the right to ‘</a:t>
            </a:r>
            <a:r>
              <a:rPr lang="en-GB" sz="2800" dirty="0">
                <a:solidFill>
                  <a:srgbClr val="FF0000"/>
                </a:solidFill>
              </a:rPr>
              <a:t>cybersquatting</a:t>
            </a:r>
            <a:r>
              <a:rPr lang="en-GB" sz="2600" dirty="0"/>
              <a:t>’. </a:t>
            </a:r>
          </a:p>
        </p:txBody>
      </p:sp>
      <p:sp>
        <p:nvSpPr>
          <p:cNvPr id="4" name="Slide Number Placeholder 3">
            <a:extLst>
              <a:ext uri="{FF2B5EF4-FFF2-40B4-BE49-F238E27FC236}">
                <a16:creationId xmlns:a16="http://schemas.microsoft.com/office/drawing/2014/main" xmlns="" id="{79627DDC-F0ED-49F4-8727-C9DA007CFD2B}"/>
              </a:ext>
            </a:extLst>
          </p:cNvPr>
          <p:cNvSpPr>
            <a:spLocks noGrp="1"/>
          </p:cNvSpPr>
          <p:nvPr>
            <p:ph type="sldNum" sz="quarter" idx="12"/>
          </p:nvPr>
        </p:nvSpPr>
        <p:spPr/>
        <p:txBody>
          <a:bodyPr/>
          <a:lstStyle/>
          <a:p>
            <a:fld id="{8DF14E08-3E27-4330-BBCC-108ACDB8E4C7}" type="slidenum">
              <a:rPr lang="en-GB" smtClean="0"/>
              <a:pPr/>
              <a:t>37</a:t>
            </a:fld>
            <a:endParaRPr lang="en-GB" dirty="0"/>
          </a:p>
        </p:txBody>
      </p:sp>
      <p:pic>
        <p:nvPicPr>
          <p:cNvPr id="6" name="Picture 5" descr="A picture containing indoor, toy, sitting, computer&#10;&#10;Description automatically generated">
            <a:extLst>
              <a:ext uri="{FF2B5EF4-FFF2-40B4-BE49-F238E27FC236}">
                <a16:creationId xmlns:a16="http://schemas.microsoft.com/office/drawing/2014/main" xmlns="" id="{D4D17551-C72B-4DCD-975D-70DF0A6D10F1}"/>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58000" y="142852"/>
            <a:ext cx="2286000" cy="1524000"/>
          </a:xfrm>
          <a:prstGeom prst="rect">
            <a:avLst/>
          </a:prstGeom>
        </p:spPr>
      </p:pic>
    </p:spTree>
    <p:extLst>
      <p:ext uri="{BB962C8B-B14F-4D97-AF65-F5344CB8AC3E}">
        <p14:creationId xmlns:p14="http://schemas.microsoft.com/office/powerpoint/2010/main" xmlns="" val="32030991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3E95FE-B0B3-4ECF-98AC-9886A8163D23}"/>
              </a:ext>
            </a:extLst>
          </p:cNvPr>
          <p:cNvSpPr>
            <a:spLocks noGrp="1"/>
          </p:cNvSpPr>
          <p:nvPr>
            <p:ph type="title"/>
          </p:nvPr>
        </p:nvSpPr>
        <p:spPr>
          <a:xfrm>
            <a:off x="0" y="286605"/>
            <a:ext cx="9144000" cy="1070694"/>
          </a:xfrm>
        </p:spPr>
        <p:txBody>
          <a:bodyPr>
            <a:normAutofit fontScale="90000"/>
          </a:bodyPr>
          <a:lstStyle/>
          <a:p>
            <a:r>
              <a:rPr lang="en-GB" dirty="0"/>
              <a:t>Reputational damage &amp; Monitoring brand conversations </a:t>
            </a:r>
          </a:p>
        </p:txBody>
      </p:sp>
      <p:sp>
        <p:nvSpPr>
          <p:cNvPr id="3" name="Content Placeholder 2">
            <a:extLst>
              <a:ext uri="{FF2B5EF4-FFF2-40B4-BE49-F238E27FC236}">
                <a16:creationId xmlns:a16="http://schemas.microsoft.com/office/drawing/2014/main" xmlns="" id="{D5460168-C29D-4334-953D-4D53A2E1A2AF}"/>
              </a:ext>
            </a:extLst>
          </p:cNvPr>
          <p:cNvSpPr>
            <a:spLocks noGrp="1"/>
          </p:cNvSpPr>
          <p:nvPr>
            <p:ph idx="1"/>
          </p:nvPr>
        </p:nvSpPr>
        <p:spPr>
          <a:xfrm>
            <a:off x="214282" y="1845734"/>
            <a:ext cx="8929718" cy="4023360"/>
          </a:xfrm>
        </p:spPr>
        <p:txBody>
          <a:bodyPr>
            <a:normAutofit/>
          </a:bodyPr>
          <a:lstStyle/>
          <a:p>
            <a:pPr lvl="0">
              <a:buFont typeface="Wingdings" panose="05000000000000000000" pitchFamily="2" charset="2"/>
              <a:buChar char="Ø"/>
            </a:pPr>
            <a:r>
              <a:rPr lang="en-GB" sz="2800" dirty="0">
                <a:solidFill>
                  <a:srgbClr val="FF0000"/>
                </a:solidFill>
              </a:rPr>
              <a:t>Companies fear reputational damage through advertising on sites with which they wouldn’t want their brand </a:t>
            </a:r>
            <a:r>
              <a:rPr lang="en-GB" sz="2800" dirty="0" smtClean="0">
                <a:solidFill>
                  <a:srgbClr val="FF0000"/>
                </a:solidFill>
              </a:rPr>
              <a:t>associated </a:t>
            </a:r>
            <a:r>
              <a:rPr lang="en-GB" sz="2800" dirty="0" smtClean="0">
                <a:solidFill>
                  <a:schemeClr val="tx1"/>
                </a:solidFill>
              </a:rPr>
              <a:t>&gt;&gt;</a:t>
            </a:r>
            <a:r>
              <a:rPr lang="en-GB" sz="2800" dirty="0" smtClean="0"/>
              <a:t> </a:t>
            </a:r>
            <a:r>
              <a:rPr lang="en-GB" sz="2800" dirty="0"/>
              <a:t>because of ad buys on social networks or ad networks where it was not clear what content their ads would be associated with. </a:t>
            </a:r>
          </a:p>
          <a:p>
            <a:pPr lvl="0">
              <a:buFont typeface="Wingdings" panose="05000000000000000000" pitchFamily="2" charset="2"/>
              <a:buChar char="Ø"/>
            </a:pPr>
            <a:r>
              <a:rPr lang="en-GB" sz="2800" b="1" dirty="0"/>
              <a:t>Online brand reputation management and alerting software tools </a:t>
            </a:r>
            <a:r>
              <a:rPr lang="en-GB" sz="2800" dirty="0"/>
              <a:t>offer </a:t>
            </a:r>
            <a:r>
              <a:rPr lang="en-GB" sz="2800" u="sng" dirty="0">
                <a:effectLst>
                  <a:outerShdw blurRad="38100" dist="38100" dir="2700000" algn="tl">
                    <a:srgbClr val="000000">
                      <a:alpha val="43137"/>
                    </a:srgbClr>
                  </a:outerShdw>
                </a:effectLst>
              </a:rPr>
              <a:t>real-time alerts </a:t>
            </a:r>
            <a:r>
              <a:rPr lang="en-GB" sz="2800" dirty="0"/>
              <a:t>when </a:t>
            </a:r>
            <a:r>
              <a:rPr lang="en-GB" sz="2800" dirty="0">
                <a:solidFill>
                  <a:srgbClr val="0070C0"/>
                </a:solidFill>
              </a:rPr>
              <a:t>comments or mentions about a brand are posted online in different locations, including blogs and social networks.</a:t>
            </a:r>
          </a:p>
          <a:p>
            <a:endParaRPr lang="en-GB" sz="2800" dirty="0"/>
          </a:p>
        </p:txBody>
      </p:sp>
      <p:sp>
        <p:nvSpPr>
          <p:cNvPr id="4" name="Slide Number Placeholder 3">
            <a:extLst>
              <a:ext uri="{FF2B5EF4-FFF2-40B4-BE49-F238E27FC236}">
                <a16:creationId xmlns:a16="http://schemas.microsoft.com/office/drawing/2014/main" xmlns="" id="{B9C3AB64-781B-40A8-B614-7200FEA5C12E}"/>
              </a:ext>
            </a:extLst>
          </p:cNvPr>
          <p:cNvSpPr>
            <a:spLocks noGrp="1"/>
          </p:cNvSpPr>
          <p:nvPr>
            <p:ph type="sldNum" sz="quarter" idx="12"/>
          </p:nvPr>
        </p:nvSpPr>
        <p:spPr/>
        <p:txBody>
          <a:bodyPr/>
          <a:lstStyle/>
          <a:p>
            <a:fld id="{8DF14E08-3E27-4330-BBCC-108ACDB8E4C7}" type="slidenum">
              <a:rPr lang="en-GB" smtClean="0"/>
              <a:pPr/>
              <a:t>38</a:t>
            </a:fld>
            <a:endParaRPr lang="en-GB" dirty="0"/>
          </a:p>
        </p:txBody>
      </p:sp>
    </p:spTree>
    <p:extLst>
      <p:ext uri="{BB962C8B-B14F-4D97-AF65-F5344CB8AC3E}">
        <p14:creationId xmlns:p14="http://schemas.microsoft.com/office/powerpoint/2010/main" xmlns="" val="25295632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67F0EA-8FFF-4163-94C8-78EE18143706}"/>
              </a:ext>
            </a:extLst>
          </p:cNvPr>
          <p:cNvSpPr>
            <a:spLocks noGrp="1"/>
          </p:cNvSpPr>
          <p:nvPr>
            <p:ph type="title"/>
          </p:nvPr>
        </p:nvSpPr>
        <p:spPr>
          <a:xfrm>
            <a:off x="0" y="142852"/>
            <a:ext cx="7543800" cy="894270"/>
          </a:xfrm>
        </p:spPr>
        <p:txBody>
          <a:bodyPr/>
          <a:lstStyle/>
          <a:p>
            <a:r>
              <a:rPr lang="en-GB" dirty="0">
                <a:solidFill>
                  <a:schemeClr val="accent2"/>
                </a:solidFill>
              </a:rPr>
              <a:t>4- Intellectual property rights</a:t>
            </a:r>
          </a:p>
        </p:txBody>
      </p:sp>
      <p:sp>
        <p:nvSpPr>
          <p:cNvPr id="3" name="Content Placeholder 2">
            <a:extLst>
              <a:ext uri="{FF2B5EF4-FFF2-40B4-BE49-F238E27FC236}">
                <a16:creationId xmlns:a16="http://schemas.microsoft.com/office/drawing/2014/main" xmlns="" id="{7F3B1FBB-45FD-4D02-B439-F2A0F74E63E6}"/>
              </a:ext>
            </a:extLst>
          </p:cNvPr>
          <p:cNvSpPr>
            <a:spLocks noGrp="1"/>
          </p:cNvSpPr>
          <p:nvPr>
            <p:ph idx="1"/>
          </p:nvPr>
        </p:nvSpPr>
        <p:spPr>
          <a:xfrm>
            <a:off x="0" y="1785926"/>
            <a:ext cx="9144000" cy="4320480"/>
          </a:xfrm>
        </p:spPr>
        <p:txBody>
          <a:bodyPr>
            <a:noAutofit/>
          </a:bodyPr>
          <a:lstStyle/>
          <a:p>
            <a:pPr>
              <a:buFont typeface="Wingdings" panose="05000000000000000000" pitchFamily="2" charset="2"/>
              <a:buChar char="Ø"/>
            </a:pPr>
            <a:r>
              <a:rPr lang="en-GB" b="1" dirty="0"/>
              <a:t>Intellectual property rights </a:t>
            </a:r>
            <a:r>
              <a:rPr lang="en-GB" dirty="0">
                <a:solidFill>
                  <a:srgbClr val="FF0000"/>
                </a:solidFill>
              </a:rPr>
              <a:t>These protect the intangible property </a:t>
            </a:r>
            <a:r>
              <a:rPr lang="ar-SA" dirty="0">
                <a:solidFill>
                  <a:srgbClr val="FF0000"/>
                </a:solidFill>
              </a:rPr>
              <a:t>)</a:t>
            </a:r>
            <a:r>
              <a:rPr lang="en-GB" dirty="0">
                <a:solidFill>
                  <a:srgbClr val="FF0000"/>
                </a:solidFill>
              </a:rPr>
              <a:t>designs, ideas and </a:t>
            </a:r>
            <a:r>
              <a:rPr lang="en-GB" dirty="0" smtClean="0">
                <a:solidFill>
                  <a:srgbClr val="FF0000"/>
                </a:solidFill>
              </a:rPr>
              <a:t>inventions</a:t>
            </a:r>
            <a:r>
              <a:rPr lang="fr-FR" dirty="0" smtClean="0">
                <a:solidFill>
                  <a:srgbClr val="FF0000"/>
                </a:solidFill>
              </a:rPr>
              <a:t>)</a:t>
            </a:r>
            <a:r>
              <a:rPr lang="ar-SA" dirty="0" smtClean="0">
                <a:solidFill>
                  <a:srgbClr val="FF0000"/>
                </a:solidFill>
              </a:rPr>
              <a:t> </a:t>
            </a:r>
            <a:r>
              <a:rPr lang="en-GB" dirty="0">
                <a:solidFill>
                  <a:srgbClr val="FF0000"/>
                </a:solidFill>
              </a:rPr>
              <a:t>created by corporations or individuals </a:t>
            </a:r>
            <a:r>
              <a:rPr lang="en-GB" dirty="0"/>
              <a:t>that is protected under </a:t>
            </a:r>
            <a:r>
              <a:rPr lang="en-GB" dirty="0">
                <a:solidFill>
                  <a:srgbClr val="0070C0"/>
                </a:solidFill>
              </a:rPr>
              <a:t>copyright</a:t>
            </a:r>
            <a:r>
              <a:rPr lang="en-GB" dirty="0"/>
              <a:t>, </a:t>
            </a:r>
            <a:r>
              <a:rPr lang="en-GB" dirty="0">
                <a:solidFill>
                  <a:srgbClr val="0070C0"/>
                </a:solidFill>
              </a:rPr>
              <a:t>trade secret </a:t>
            </a:r>
            <a:r>
              <a:rPr lang="en-GB" dirty="0"/>
              <a:t>and </a:t>
            </a:r>
            <a:r>
              <a:rPr lang="en-GB" dirty="0">
                <a:solidFill>
                  <a:srgbClr val="0070C0"/>
                </a:solidFill>
              </a:rPr>
              <a:t>patent laws</a:t>
            </a:r>
            <a:r>
              <a:rPr lang="en-GB" dirty="0"/>
              <a:t>, it include content and services developed for e-commerce sites.</a:t>
            </a:r>
          </a:p>
          <a:p>
            <a:pPr>
              <a:buFont typeface="Wingdings" panose="05000000000000000000" pitchFamily="2" charset="2"/>
              <a:buChar char="Ø"/>
            </a:pPr>
            <a:r>
              <a:rPr lang="en-GB" b="1" dirty="0"/>
              <a:t>Closely related </a:t>
            </a:r>
            <a:r>
              <a:rPr lang="en-GB" dirty="0"/>
              <a:t>is copyright law, which is designed to protect authors, producers, broadcasters and performers by ensuring they see some returns from their works every time they are experienced. </a:t>
            </a:r>
          </a:p>
          <a:p>
            <a:pPr>
              <a:buFont typeface="Wingdings" panose="05000000000000000000" pitchFamily="2" charset="2"/>
              <a:buChar char="Ø"/>
            </a:pPr>
            <a:r>
              <a:rPr lang="en-GB" b="1" dirty="0"/>
              <a:t>Reputation management services </a:t>
            </a:r>
            <a:r>
              <a:rPr lang="en-GB" dirty="0"/>
              <a:t>can be used to assess how an organisation’s content, logos and trademarks are being used on other websites</a:t>
            </a:r>
          </a:p>
          <a:p>
            <a:pPr>
              <a:buFont typeface="Wingdings" panose="05000000000000000000" pitchFamily="2" charset="2"/>
              <a:buChar char="Ø"/>
            </a:pPr>
            <a:r>
              <a:rPr lang="en-GB" b="1" dirty="0"/>
              <a:t>Trademark</a:t>
            </a:r>
            <a:r>
              <a:rPr lang="en-GB" dirty="0"/>
              <a:t>: A trademark is a unique word or </a:t>
            </a:r>
            <a:r>
              <a:rPr lang="en-GB" dirty="0" smtClean="0"/>
              <a:t>phrase </a:t>
            </a:r>
            <a:r>
              <a:rPr lang="en-GB" dirty="0"/>
              <a:t>that distinguishes your company. </a:t>
            </a:r>
          </a:p>
          <a:p>
            <a:pPr>
              <a:buNone/>
            </a:pPr>
            <a:r>
              <a:rPr lang="en-GB" b="1" dirty="0" smtClean="0"/>
              <a:t>&gt;&gt; The </a:t>
            </a:r>
            <a:r>
              <a:rPr lang="en-GB" b="1" dirty="0"/>
              <a:t>mark </a:t>
            </a:r>
            <a:r>
              <a:rPr lang="en-GB" dirty="0"/>
              <a:t>can be registered as plain or designed text, artwork or a combination. In theory, colours, smells and sounds can also be trademarks. </a:t>
            </a:r>
          </a:p>
        </p:txBody>
      </p:sp>
      <p:sp>
        <p:nvSpPr>
          <p:cNvPr id="4" name="Slide Number Placeholder 3">
            <a:extLst>
              <a:ext uri="{FF2B5EF4-FFF2-40B4-BE49-F238E27FC236}">
                <a16:creationId xmlns:a16="http://schemas.microsoft.com/office/drawing/2014/main" xmlns="" id="{13512042-F919-478D-AD8E-8265A6D278BF}"/>
              </a:ext>
            </a:extLst>
          </p:cNvPr>
          <p:cNvSpPr>
            <a:spLocks noGrp="1"/>
          </p:cNvSpPr>
          <p:nvPr>
            <p:ph type="sldNum" sz="quarter" idx="12"/>
          </p:nvPr>
        </p:nvSpPr>
        <p:spPr/>
        <p:txBody>
          <a:bodyPr/>
          <a:lstStyle/>
          <a:p>
            <a:fld id="{8DF14E08-3E27-4330-BBCC-108ACDB8E4C7}" type="slidenum">
              <a:rPr lang="en-GB" smtClean="0"/>
              <a:pPr/>
              <a:t>39</a:t>
            </a:fld>
            <a:endParaRPr lang="en-GB" dirty="0"/>
          </a:p>
        </p:txBody>
      </p:sp>
      <p:pic>
        <p:nvPicPr>
          <p:cNvPr id="6" name="Picture 5">
            <a:extLst>
              <a:ext uri="{FF2B5EF4-FFF2-40B4-BE49-F238E27FC236}">
                <a16:creationId xmlns:a16="http://schemas.microsoft.com/office/drawing/2014/main" xmlns="" id="{C19B7783-3FAF-47CF-B8A3-8A77F4011018}"/>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072330" y="0"/>
            <a:ext cx="2071670" cy="1508724"/>
          </a:xfrm>
          <a:prstGeom prst="rect">
            <a:avLst/>
          </a:prstGeom>
        </p:spPr>
      </p:pic>
    </p:spTree>
    <p:extLst>
      <p:ext uri="{BB962C8B-B14F-4D97-AF65-F5344CB8AC3E}">
        <p14:creationId xmlns:p14="http://schemas.microsoft.com/office/powerpoint/2010/main" xmlns="" val="3145330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CA03195-80A4-4009-AEC2-5488F7D86481}"/>
              </a:ext>
            </a:extLst>
          </p:cNvPr>
          <p:cNvSpPr>
            <a:spLocks noGrp="1"/>
          </p:cNvSpPr>
          <p:nvPr>
            <p:ph idx="1"/>
          </p:nvPr>
        </p:nvSpPr>
        <p:spPr>
          <a:xfrm>
            <a:off x="214282" y="1845734"/>
            <a:ext cx="8715435" cy="4369348"/>
          </a:xfrm>
        </p:spPr>
        <p:txBody>
          <a:bodyPr>
            <a:normAutofit/>
          </a:bodyPr>
          <a:lstStyle/>
          <a:p>
            <a:pPr>
              <a:buFont typeface="Wingdings" panose="05000000000000000000" pitchFamily="2" charset="2"/>
              <a:buChar char="Ø"/>
            </a:pPr>
            <a:r>
              <a:rPr lang="en-GB" sz="3200" dirty="0"/>
              <a:t>The main reason for keeping track of changes in the macro-environment is to be aware of how changes in social behaviour, new laws and technological innovation can create </a:t>
            </a:r>
            <a:r>
              <a:rPr lang="en-GB" sz="3200" dirty="0">
                <a:solidFill>
                  <a:srgbClr val="FF0000"/>
                </a:solidFill>
              </a:rPr>
              <a:t>opportunities or threats.</a:t>
            </a:r>
          </a:p>
          <a:p>
            <a:pPr>
              <a:buFont typeface="Wingdings" panose="05000000000000000000" pitchFamily="2" charset="2"/>
              <a:buChar char="Ø"/>
            </a:pPr>
            <a:r>
              <a:rPr lang="en-GB" sz="3200" dirty="0"/>
              <a:t> </a:t>
            </a:r>
            <a:r>
              <a:rPr lang="en-GB" sz="3200" dirty="0">
                <a:solidFill>
                  <a:srgbClr val="E00AC1"/>
                </a:solidFill>
              </a:rPr>
              <a:t>Organisations that monitor and respond effectively to their macro-environment can create differentiation and competitive advantages that enable the business to survive and prosper</a:t>
            </a:r>
          </a:p>
          <a:p>
            <a:endParaRPr lang="en-GB" sz="2400" dirty="0"/>
          </a:p>
        </p:txBody>
      </p:sp>
      <p:sp>
        <p:nvSpPr>
          <p:cNvPr id="4" name="Slide Number Placeholder 3">
            <a:extLst>
              <a:ext uri="{FF2B5EF4-FFF2-40B4-BE49-F238E27FC236}">
                <a16:creationId xmlns:a16="http://schemas.microsoft.com/office/drawing/2014/main" xmlns="" id="{C9A0BFF0-D7FC-498F-9520-6C281E4B8AFF}"/>
              </a:ext>
            </a:extLst>
          </p:cNvPr>
          <p:cNvSpPr>
            <a:spLocks noGrp="1"/>
          </p:cNvSpPr>
          <p:nvPr>
            <p:ph type="sldNum" sz="quarter" idx="12"/>
          </p:nvPr>
        </p:nvSpPr>
        <p:spPr/>
        <p:txBody>
          <a:bodyPr/>
          <a:lstStyle/>
          <a:p>
            <a:fld id="{8DF14E08-3E27-4330-BBCC-108ACDB8E4C7}" type="slidenum">
              <a:rPr lang="en-GB" smtClean="0"/>
              <a:pPr/>
              <a:t>4</a:t>
            </a:fld>
            <a:endParaRPr lang="en-GB" dirty="0"/>
          </a:p>
        </p:txBody>
      </p:sp>
    </p:spTree>
    <p:extLst>
      <p:ext uri="{BB962C8B-B14F-4D97-AF65-F5344CB8AC3E}">
        <p14:creationId xmlns:p14="http://schemas.microsoft.com/office/powerpoint/2010/main" xmlns="" val="9085762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ADAB27-07C0-46D7-B5D5-0DB03A7F10E6}"/>
              </a:ext>
            </a:extLst>
          </p:cNvPr>
          <p:cNvSpPr>
            <a:spLocks noGrp="1"/>
          </p:cNvSpPr>
          <p:nvPr>
            <p:ph type="title"/>
          </p:nvPr>
        </p:nvSpPr>
        <p:spPr>
          <a:xfrm>
            <a:off x="0" y="286605"/>
            <a:ext cx="8366760" cy="713503"/>
          </a:xfrm>
        </p:spPr>
        <p:txBody>
          <a:bodyPr/>
          <a:lstStyle/>
          <a:p>
            <a:r>
              <a:rPr lang="en-GB" dirty="0">
                <a:solidFill>
                  <a:schemeClr val="accent2"/>
                </a:solidFill>
              </a:rPr>
              <a:t>5- Online advertising law</a:t>
            </a:r>
          </a:p>
        </p:txBody>
      </p:sp>
      <p:sp>
        <p:nvSpPr>
          <p:cNvPr id="3" name="Content Placeholder 2">
            <a:extLst>
              <a:ext uri="{FF2B5EF4-FFF2-40B4-BE49-F238E27FC236}">
                <a16:creationId xmlns:a16="http://schemas.microsoft.com/office/drawing/2014/main" xmlns="" id="{F3DAEBE9-AB71-4A22-B56F-495A5F62FFBD}"/>
              </a:ext>
            </a:extLst>
          </p:cNvPr>
          <p:cNvSpPr>
            <a:spLocks noGrp="1"/>
          </p:cNvSpPr>
          <p:nvPr>
            <p:ph idx="1"/>
          </p:nvPr>
        </p:nvSpPr>
        <p:spPr>
          <a:xfrm>
            <a:off x="0" y="1071546"/>
            <a:ext cx="9108504" cy="5669822"/>
          </a:xfrm>
        </p:spPr>
        <p:txBody>
          <a:bodyPr>
            <a:normAutofit/>
          </a:bodyPr>
          <a:lstStyle/>
          <a:p>
            <a:pPr>
              <a:buFont typeface="Wingdings" panose="05000000000000000000" pitchFamily="2" charset="2"/>
              <a:buChar char="Ø"/>
            </a:pPr>
            <a:r>
              <a:rPr lang="en-GB" dirty="0"/>
              <a:t>Advertising standards that are enforced by independent agencies </a:t>
            </a:r>
            <a:r>
              <a:rPr lang="en-GB" dirty="0" smtClean="0"/>
              <a:t>also relevant </a:t>
            </a:r>
            <a:r>
              <a:rPr lang="en-GB" dirty="0"/>
              <a:t>in the Internet environment </a:t>
            </a:r>
          </a:p>
          <a:p>
            <a:pPr>
              <a:buFont typeface="Wingdings" panose="05000000000000000000" pitchFamily="2" charset="2"/>
              <a:buChar char="Ø"/>
            </a:pPr>
            <a:r>
              <a:rPr lang="en-GB" sz="2200" dirty="0">
                <a:solidFill>
                  <a:srgbClr val="0070C0"/>
                </a:solidFill>
              </a:rPr>
              <a:t>One particular challenge of online advertising for consumers is that marketing communications must be </a:t>
            </a:r>
            <a:r>
              <a:rPr lang="en-GB" sz="2200" dirty="0" smtClean="0">
                <a:solidFill>
                  <a:srgbClr val="0070C0"/>
                </a:solidFill>
              </a:rPr>
              <a:t>clearly </a:t>
            </a:r>
            <a:r>
              <a:rPr lang="en-GB" sz="2200" dirty="0">
                <a:solidFill>
                  <a:srgbClr val="0070C0"/>
                </a:solidFill>
              </a:rPr>
              <a:t>identifiable. </a:t>
            </a:r>
          </a:p>
          <a:p>
            <a:pPr>
              <a:buFont typeface="Wingdings" panose="05000000000000000000" pitchFamily="2" charset="2"/>
              <a:buChar char="Ø"/>
            </a:pPr>
            <a:r>
              <a:rPr lang="en-GB" sz="2200" dirty="0"/>
              <a:t>Guidance covers these cases: </a:t>
            </a:r>
          </a:p>
          <a:p>
            <a:pPr lvl="1">
              <a:buFont typeface="Courier New" panose="02070309020205020404" pitchFamily="49" charset="0"/>
              <a:buChar char="o"/>
            </a:pPr>
            <a:r>
              <a:rPr lang="en-GB" sz="2200" dirty="0">
                <a:solidFill>
                  <a:srgbClr val="00B050"/>
                </a:solidFill>
              </a:rPr>
              <a:t>Unsolicited email marketing communications must be </a:t>
            </a:r>
            <a:r>
              <a:rPr lang="en-GB" sz="2200" dirty="0" smtClean="0">
                <a:solidFill>
                  <a:srgbClr val="00B050"/>
                </a:solidFill>
              </a:rPr>
              <a:t>clearly </a:t>
            </a:r>
            <a:r>
              <a:rPr lang="en-GB" sz="2200" dirty="0">
                <a:solidFill>
                  <a:srgbClr val="00B050"/>
                </a:solidFill>
              </a:rPr>
              <a:t>identifiable </a:t>
            </a:r>
            <a:r>
              <a:rPr lang="en-GB" sz="2200" dirty="0"/>
              <a:t>as marketing communications without the need to open them. </a:t>
            </a:r>
          </a:p>
          <a:p>
            <a:pPr lvl="1">
              <a:buFont typeface="Courier New" panose="02070309020205020404" pitchFamily="49" charset="0"/>
              <a:buChar char="o"/>
            </a:pPr>
            <a:r>
              <a:rPr lang="en-GB" sz="2200" dirty="0">
                <a:solidFill>
                  <a:srgbClr val="00B050"/>
                </a:solidFill>
              </a:rPr>
              <a:t>Marketing communications must not </a:t>
            </a:r>
            <a:r>
              <a:rPr lang="en-GB" sz="2200" dirty="0" smtClean="0">
                <a:solidFill>
                  <a:srgbClr val="00B050"/>
                </a:solidFill>
              </a:rPr>
              <a:t>wrongly </a:t>
            </a:r>
            <a:r>
              <a:rPr lang="en-GB" sz="2200" dirty="0">
                <a:solidFill>
                  <a:srgbClr val="00B050"/>
                </a:solidFill>
              </a:rPr>
              <a:t>claim or imply that the marketer is acting as a consumer </a:t>
            </a:r>
          </a:p>
          <a:p>
            <a:pPr lvl="1">
              <a:buFont typeface="Courier New" panose="02070309020205020404" pitchFamily="49" charset="0"/>
              <a:buChar char="o"/>
            </a:pPr>
            <a:r>
              <a:rPr lang="en-GB" sz="2200" dirty="0">
                <a:solidFill>
                  <a:srgbClr val="00B050"/>
                </a:solidFill>
              </a:rPr>
              <a:t>Marketers and publishers must make clear that </a:t>
            </a:r>
            <a:r>
              <a:rPr lang="en-GB" sz="2200" dirty="0" smtClean="0">
                <a:solidFill>
                  <a:srgbClr val="00B050"/>
                </a:solidFill>
              </a:rPr>
              <a:t>advertisement </a:t>
            </a:r>
            <a:r>
              <a:rPr lang="en-GB" sz="2200" dirty="0">
                <a:solidFill>
                  <a:srgbClr val="00B050"/>
                </a:solidFill>
              </a:rPr>
              <a:t>are marketing communications.</a:t>
            </a:r>
          </a:p>
          <a:p>
            <a:pPr>
              <a:buFont typeface="Wingdings" panose="05000000000000000000" pitchFamily="2" charset="2"/>
              <a:buChar char="Ø"/>
            </a:pPr>
            <a:r>
              <a:rPr lang="en-GB" sz="2200" dirty="0"/>
              <a:t>This guidance is necessary since the increase in </a:t>
            </a:r>
            <a:r>
              <a:rPr lang="en-GB" sz="2200" b="1" dirty="0">
                <a:solidFill>
                  <a:srgbClr val="00B050"/>
                </a:solidFill>
              </a:rPr>
              <a:t>native advertising </a:t>
            </a:r>
            <a:r>
              <a:rPr lang="en-GB" sz="2200" dirty="0"/>
              <a:t>has meant that many pieces of content masquerading as ads haven’t been disclosed.</a:t>
            </a:r>
          </a:p>
        </p:txBody>
      </p:sp>
      <p:sp>
        <p:nvSpPr>
          <p:cNvPr id="4" name="Slide Number Placeholder 3">
            <a:extLst>
              <a:ext uri="{FF2B5EF4-FFF2-40B4-BE49-F238E27FC236}">
                <a16:creationId xmlns:a16="http://schemas.microsoft.com/office/drawing/2014/main" xmlns="" id="{05AB0ED6-9EAF-45DA-A3F1-933130902397}"/>
              </a:ext>
            </a:extLst>
          </p:cNvPr>
          <p:cNvSpPr>
            <a:spLocks noGrp="1"/>
          </p:cNvSpPr>
          <p:nvPr>
            <p:ph type="sldNum" sz="quarter" idx="12"/>
          </p:nvPr>
        </p:nvSpPr>
        <p:spPr/>
        <p:txBody>
          <a:bodyPr/>
          <a:lstStyle/>
          <a:p>
            <a:fld id="{8DF14E08-3E27-4330-BBCC-108ACDB8E4C7}" type="slidenum">
              <a:rPr lang="en-GB" smtClean="0"/>
              <a:pPr/>
              <a:t>40</a:t>
            </a:fld>
            <a:endParaRPr lang="en-GB" dirty="0"/>
          </a:p>
        </p:txBody>
      </p:sp>
    </p:spTree>
    <p:extLst>
      <p:ext uri="{BB962C8B-B14F-4D97-AF65-F5344CB8AC3E}">
        <p14:creationId xmlns:p14="http://schemas.microsoft.com/office/powerpoint/2010/main" xmlns="" val="29483487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FEB001-D0CE-4132-B820-17CE4E34EEA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49498E70-0C8E-41EA-B31B-972A34B08A6E}"/>
              </a:ext>
            </a:extLst>
          </p:cNvPr>
          <p:cNvSpPr>
            <a:spLocks noGrp="1"/>
          </p:cNvSpPr>
          <p:nvPr>
            <p:ph idx="1"/>
          </p:nvPr>
        </p:nvSpPr>
        <p:spPr>
          <a:xfrm>
            <a:off x="0" y="1916832"/>
            <a:ext cx="9144000" cy="4023360"/>
          </a:xfrm>
        </p:spPr>
        <p:txBody>
          <a:bodyPr>
            <a:normAutofit/>
          </a:bodyPr>
          <a:lstStyle/>
          <a:p>
            <a:pPr>
              <a:buFont typeface="Wingdings" panose="05000000000000000000" pitchFamily="2" charset="2"/>
              <a:buChar char="Ø"/>
            </a:pPr>
            <a:r>
              <a:rPr lang="en-GB" sz="2400" b="1" dirty="0"/>
              <a:t>Native advertising</a:t>
            </a:r>
            <a:r>
              <a:rPr lang="en-GB" sz="2400" dirty="0"/>
              <a:t> </a:t>
            </a:r>
            <a:r>
              <a:rPr lang="en-GB" sz="2400" dirty="0">
                <a:solidFill>
                  <a:srgbClr val="FF0000"/>
                </a:solidFill>
              </a:rPr>
              <a:t>Online content that it is created to promote or enhance a brand </a:t>
            </a:r>
            <a:r>
              <a:rPr lang="en-GB" sz="2400" dirty="0"/>
              <a:t>such as a publisher article or social media update. </a:t>
            </a:r>
            <a:endParaRPr lang="en-GB" sz="2400" dirty="0" smtClean="0"/>
          </a:p>
          <a:p>
            <a:pPr>
              <a:buFont typeface="Wingdings" panose="05000000000000000000" pitchFamily="2" charset="2"/>
              <a:buChar char="Ø"/>
            </a:pPr>
            <a:r>
              <a:rPr lang="en-GB" sz="2400" dirty="0" smtClean="0"/>
              <a:t>Such </a:t>
            </a:r>
            <a:r>
              <a:rPr lang="en-GB" sz="2400" dirty="0"/>
              <a:t>content should be disclosed as advertising by law in many countries, but often it isn’t. However, this form of advertising is becoming increasingly popular</a:t>
            </a:r>
          </a:p>
          <a:p>
            <a:endParaRPr lang="en-GB" sz="2400" dirty="0"/>
          </a:p>
        </p:txBody>
      </p:sp>
      <p:sp>
        <p:nvSpPr>
          <p:cNvPr id="4" name="Slide Number Placeholder 3">
            <a:extLst>
              <a:ext uri="{FF2B5EF4-FFF2-40B4-BE49-F238E27FC236}">
                <a16:creationId xmlns:a16="http://schemas.microsoft.com/office/drawing/2014/main" xmlns="" id="{C14FA699-C4E8-4DD1-B97B-5D4B775BAE67}"/>
              </a:ext>
            </a:extLst>
          </p:cNvPr>
          <p:cNvSpPr>
            <a:spLocks noGrp="1"/>
          </p:cNvSpPr>
          <p:nvPr>
            <p:ph type="sldNum" sz="quarter" idx="12"/>
          </p:nvPr>
        </p:nvSpPr>
        <p:spPr/>
        <p:txBody>
          <a:bodyPr/>
          <a:lstStyle/>
          <a:p>
            <a:fld id="{8DF14E08-3E27-4330-BBCC-108ACDB8E4C7}" type="slidenum">
              <a:rPr lang="en-GB" smtClean="0"/>
              <a:pPr/>
              <a:t>41</a:t>
            </a:fld>
            <a:endParaRPr lang="en-GB" dirty="0"/>
          </a:p>
        </p:txBody>
      </p:sp>
      <p:pic>
        <p:nvPicPr>
          <p:cNvPr id="6" name="Picture 5" descr="A close up of a device&#10;&#10;Description automatically generated">
            <a:extLst>
              <a:ext uri="{FF2B5EF4-FFF2-40B4-BE49-F238E27FC236}">
                <a16:creationId xmlns:a16="http://schemas.microsoft.com/office/drawing/2014/main" xmlns="" id="{4BE79812-4C34-4A36-9FA5-7073AF591DA6}"/>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220072" y="3928512"/>
            <a:ext cx="2867025" cy="1590675"/>
          </a:xfrm>
          <a:prstGeom prst="rect">
            <a:avLst/>
          </a:prstGeom>
        </p:spPr>
      </p:pic>
    </p:spTree>
    <p:extLst>
      <p:ext uri="{BB962C8B-B14F-4D97-AF65-F5344CB8AC3E}">
        <p14:creationId xmlns:p14="http://schemas.microsoft.com/office/powerpoint/2010/main" xmlns="" val="25051902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260648"/>
            <a:ext cx="3818683" cy="668022"/>
          </a:xfrm>
        </p:spPr>
        <p:txBody>
          <a:bodyPr>
            <a:normAutofit fontScale="90000"/>
          </a:bodyPr>
          <a:lstStyle/>
          <a:p>
            <a:pPr algn="ctr"/>
            <a:r>
              <a:rPr lang="en-GB" b="1" dirty="0">
                <a:solidFill>
                  <a:srgbClr val="007BA4"/>
                </a:solidFill>
              </a:rPr>
              <a:t>5- Social forces </a:t>
            </a:r>
          </a:p>
        </p:txBody>
      </p:sp>
      <p:sp>
        <p:nvSpPr>
          <p:cNvPr id="3" name="Content Placeholder 2"/>
          <p:cNvSpPr>
            <a:spLocks noGrp="1"/>
          </p:cNvSpPr>
          <p:nvPr>
            <p:ph idx="1"/>
          </p:nvPr>
        </p:nvSpPr>
        <p:spPr>
          <a:xfrm>
            <a:off x="0" y="1071546"/>
            <a:ext cx="9144000" cy="5214974"/>
          </a:xfrm>
        </p:spPr>
        <p:txBody>
          <a:bodyPr>
            <a:normAutofit/>
          </a:bodyPr>
          <a:lstStyle/>
          <a:p>
            <a:pPr marL="269875" lvl="1" indent="-269875">
              <a:buFont typeface="Wingdings" panose="05000000000000000000" pitchFamily="2" charset="2"/>
              <a:buChar char="Ø"/>
            </a:pPr>
            <a:r>
              <a:rPr lang="en-GB" sz="2400" dirty="0">
                <a:solidFill>
                  <a:srgbClr val="FF0000"/>
                </a:solidFill>
              </a:rPr>
              <a:t>Social forces are closely linked with culture and have significant implications for digital marketing</a:t>
            </a:r>
            <a:r>
              <a:rPr lang="en-GB" sz="2400" dirty="0"/>
              <a:t>. </a:t>
            </a:r>
            <a:endParaRPr lang="en-GB" sz="2400" dirty="0" smtClean="0"/>
          </a:p>
          <a:p>
            <a:pPr marL="269875" lvl="1" indent="-269875">
              <a:buFont typeface="Wingdings" panose="05000000000000000000" pitchFamily="2" charset="2"/>
              <a:buChar char="Ø"/>
            </a:pPr>
            <a:endParaRPr lang="en-GB" sz="2400" dirty="0" smtClean="0"/>
          </a:p>
          <a:p>
            <a:pPr marL="269875" lvl="1" indent="-269875">
              <a:buFont typeface="Wingdings" panose="05000000000000000000" pitchFamily="2" charset="2"/>
              <a:buChar char="Ø"/>
            </a:pPr>
            <a:r>
              <a:rPr lang="en-GB" sz="2400" dirty="0" smtClean="0"/>
              <a:t>T</a:t>
            </a:r>
            <a:r>
              <a:rPr lang="en-GB" sz="2400" dirty="0" smtClean="0"/>
              <a:t>he </a:t>
            </a:r>
            <a:r>
              <a:rPr lang="en-GB" sz="2400" dirty="0"/>
              <a:t>key factors that make up these forces are social communities based on:</a:t>
            </a:r>
          </a:p>
          <a:p>
            <a:pPr marL="623888" lvl="1" indent="185738">
              <a:buFont typeface="Wingdings" panose="05000000000000000000" pitchFamily="2" charset="2"/>
              <a:buChar char="v"/>
            </a:pPr>
            <a:r>
              <a:rPr lang="en-GB" sz="2200" dirty="0"/>
              <a:t>Demographics</a:t>
            </a:r>
          </a:p>
          <a:p>
            <a:pPr marL="623888" lvl="1" indent="185738">
              <a:buFont typeface="Wingdings" panose="05000000000000000000" pitchFamily="2" charset="2"/>
              <a:buChar char="v"/>
            </a:pPr>
            <a:r>
              <a:rPr lang="en-GB" sz="2200" dirty="0"/>
              <a:t>Social exclusion</a:t>
            </a:r>
          </a:p>
          <a:p>
            <a:pPr marL="623888" lvl="1" indent="185738">
              <a:buFont typeface="Wingdings" panose="05000000000000000000" pitchFamily="2" charset="2"/>
              <a:buChar char="v"/>
            </a:pPr>
            <a:r>
              <a:rPr lang="en-GB" sz="2200" dirty="0"/>
              <a:t>Culture</a:t>
            </a:r>
          </a:p>
          <a:p>
            <a:pPr>
              <a:buFont typeface="Wingdings" panose="05000000000000000000" pitchFamily="2" charset="2"/>
              <a:buChar char="Ø"/>
            </a:pPr>
            <a:r>
              <a:rPr lang="en-GB" sz="2400" dirty="0">
                <a:solidFill>
                  <a:srgbClr val="FF0000"/>
                </a:solidFill>
              </a:rPr>
              <a:t>Analysis of demographic trends can reveal important issues</a:t>
            </a:r>
            <a:r>
              <a:rPr lang="en-GB" sz="2400" dirty="0"/>
              <a:t>, such as there is a significant group in each national population of at least a quarter of the adult population that does not </a:t>
            </a:r>
            <a:r>
              <a:rPr lang="en-GB" sz="2400" dirty="0" smtClean="0"/>
              <a:t>look using </a:t>
            </a:r>
            <a:r>
              <a:rPr lang="en-GB" sz="2400" dirty="0"/>
              <a:t>the Internet. </a:t>
            </a:r>
          </a:p>
          <a:p>
            <a:pPr>
              <a:buFont typeface="Wingdings" panose="05000000000000000000" pitchFamily="2" charset="2"/>
              <a:buChar char="Ø"/>
            </a:pPr>
            <a:r>
              <a:rPr lang="en-GB" sz="2400" dirty="0"/>
              <a:t>Clearly, </a:t>
            </a:r>
            <a:r>
              <a:rPr lang="en-GB" sz="2400" dirty="0">
                <a:solidFill>
                  <a:srgbClr val="FF0000"/>
                </a:solidFill>
              </a:rPr>
              <a:t>the lack of demand for Internet services from this group needs to be taken into account when forecasting future demand. </a:t>
            </a:r>
          </a:p>
          <a:p>
            <a:endParaRPr lang="en-GB" dirty="0"/>
          </a:p>
        </p:txBody>
      </p:sp>
    </p:spTree>
    <p:extLst>
      <p:ext uri="{BB962C8B-B14F-4D97-AF65-F5344CB8AC3E}">
        <p14:creationId xmlns:p14="http://schemas.microsoft.com/office/powerpoint/2010/main" xmlns="" val="459108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655743-6E15-42E6-9F32-726685FE357E}"/>
              </a:ext>
            </a:extLst>
          </p:cNvPr>
          <p:cNvSpPr>
            <a:spLocks noGrp="1"/>
          </p:cNvSpPr>
          <p:nvPr>
            <p:ph type="title"/>
          </p:nvPr>
        </p:nvSpPr>
        <p:spPr/>
        <p:txBody>
          <a:bodyPr/>
          <a:lstStyle/>
          <a:p>
            <a:r>
              <a:rPr lang="en-GB" dirty="0">
                <a:solidFill>
                  <a:schemeClr val="accent2"/>
                </a:solidFill>
              </a:rPr>
              <a:t>Social exclusion</a:t>
            </a:r>
          </a:p>
        </p:txBody>
      </p:sp>
      <p:sp>
        <p:nvSpPr>
          <p:cNvPr id="3" name="Content Placeholder 2">
            <a:extLst>
              <a:ext uri="{FF2B5EF4-FFF2-40B4-BE49-F238E27FC236}">
                <a16:creationId xmlns:a16="http://schemas.microsoft.com/office/drawing/2014/main" xmlns="" id="{BADB29D6-31B8-469D-83F1-C37B15B3B48B}"/>
              </a:ext>
            </a:extLst>
          </p:cNvPr>
          <p:cNvSpPr>
            <a:spLocks noGrp="1"/>
          </p:cNvSpPr>
          <p:nvPr>
            <p:ph idx="1"/>
          </p:nvPr>
        </p:nvSpPr>
        <p:spPr>
          <a:xfrm>
            <a:off x="214281" y="2035802"/>
            <a:ext cx="8661885" cy="4535594"/>
          </a:xfrm>
        </p:spPr>
        <p:txBody>
          <a:bodyPr>
            <a:normAutofit/>
          </a:bodyPr>
          <a:lstStyle/>
          <a:p>
            <a:pPr>
              <a:buFont typeface="Wingdings" panose="05000000000000000000" pitchFamily="2" charset="2"/>
              <a:buChar char="Ø"/>
            </a:pPr>
            <a:r>
              <a:rPr lang="en-GB" sz="2400" b="1" dirty="0">
                <a:solidFill>
                  <a:schemeClr val="tx1"/>
                </a:solidFill>
              </a:rPr>
              <a:t>Social exclusion </a:t>
            </a:r>
            <a:r>
              <a:rPr lang="en-GB" sz="2400" dirty="0">
                <a:solidFill>
                  <a:schemeClr val="tx1"/>
                </a:solidFill>
              </a:rPr>
              <a:t>is </a:t>
            </a:r>
            <a:r>
              <a:rPr lang="en-GB" sz="2400" dirty="0">
                <a:solidFill>
                  <a:srgbClr val="FF0000"/>
                </a:solidFill>
              </a:rPr>
              <a:t>Part of society is excluded from the facilities available to the remainder and so becomes isolated. </a:t>
            </a:r>
          </a:p>
          <a:p>
            <a:pPr>
              <a:buFont typeface="Wingdings" panose="05000000000000000000" pitchFamily="2" charset="2"/>
              <a:buChar char="Ø"/>
            </a:pPr>
            <a:r>
              <a:rPr lang="en-GB" sz="2400" dirty="0"/>
              <a:t> The social impact of the Internet </a:t>
            </a:r>
            <a:r>
              <a:rPr lang="en-GB" sz="2400" dirty="0" smtClean="0"/>
              <a:t>:  </a:t>
            </a:r>
            <a:r>
              <a:rPr lang="en-GB" sz="2400" dirty="0" smtClean="0"/>
              <a:t>Internet </a:t>
            </a:r>
            <a:r>
              <a:rPr lang="en-GB" sz="2400" dirty="0"/>
              <a:t>has the potential effect of accentuating differences in quality of life, both within a society in a single country and between different nations.</a:t>
            </a:r>
          </a:p>
        </p:txBody>
      </p:sp>
      <p:sp>
        <p:nvSpPr>
          <p:cNvPr id="4" name="Slide Number Placeholder 3">
            <a:extLst>
              <a:ext uri="{FF2B5EF4-FFF2-40B4-BE49-F238E27FC236}">
                <a16:creationId xmlns:a16="http://schemas.microsoft.com/office/drawing/2014/main" xmlns="" id="{C6AF8C11-E736-42D4-B0DE-3C9DB86759CA}"/>
              </a:ext>
            </a:extLst>
          </p:cNvPr>
          <p:cNvSpPr>
            <a:spLocks noGrp="1"/>
          </p:cNvSpPr>
          <p:nvPr>
            <p:ph type="sldNum" sz="quarter" idx="12"/>
          </p:nvPr>
        </p:nvSpPr>
        <p:spPr/>
        <p:txBody>
          <a:bodyPr/>
          <a:lstStyle/>
          <a:p>
            <a:fld id="{8DF14E08-3E27-4330-BBCC-108ACDB8E4C7}" type="slidenum">
              <a:rPr lang="en-GB" smtClean="0"/>
              <a:pPr/>
              <a:t>43</a:t>
            </a:fld>
            <a:endParaRPr lang="en-GB" dirty="0"/>
          </a:p>
        </p:txBody>
      </p:sp>
    </p:spTree>
    <p:extLst>
      <p:ext uri="{BB962C8B-B14F-4D97-AF65-F5344CB8AC3E}">
        <p14:creationId xmlns:p14="http://schemas.microsoft.com/office/powerpoint/2010/main" xmlns="" val="3844254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06" y="116632"/>
            <a:ext cx="8312728" cy="1621754"/>
          </a:xfrm>
        </p:spPr>
        <p:txBody>
          <a:bodyPr>
            <a:noAutofit/>
          </a:bodyPr>
          <a:lstStyle/>
          <a:p>
            <a:pPr algn="ctr"/>
            <a:r>
              <a:rPr lang="en-GB" dirty="0">
                <a:solidFill>
                  <a:schemeClr val="accent2"/>
                </a:solidFill>
              </a:rPr>
              <a:t>The rate of environmental</a:t>
            </a:r>
            <a:br>
              <a:rPr lang="en-GB" dirty="0">
                <a:solidFill>
                  <a:schemeClr val="accent2"/>
                </a:solidFill>
              </a:rPr>
            </a:br>
            <a:r>
              <a:rPr lang="en-GB" dirty="0">
                <a:solidFill>
                  <a:schemeClr val="accent2"/>
                </a:solidFill>
              </a:rPr>
              <a:t> change </a:t>
            </a:r>
          </a:p>
        </p:txBody>
      </p:sp>
      <p:sp>
        <p:nvSpPr>
          <p:cNvPr id="3" name="Content Placeholder 2"/>
          <p:cNvSpPr>
            <a:spLocks noGrp="1"/>
          </p:cNvSpPr>
          <p:nvPr>
            <p:ph idx="1"/>
          </p:nvPr>
        </p:nvSpPr>
        <p:spPr>
          <a:xfrm>
            <a:off x="0" y="1785926"/>
            <a:ext cx="9144000" cy="4667410"/>
          </a:xfrm>
        </p:spPr>
        <p:txBody>
          <a:bodyPr>
            <a:normAutofit/>
          </a:bodyPr>
          <a:lstStyle/>
          <a:p>
            <a:pPr>
              <a:buFont typeface="Wingdings" panose="05000000000000000000" pitchFamily="2" charset="2"/>
              <a:buChar char="Ø"/>
            </a:pPr>
            <a:r>
              <a:rPr lang="en-GB" sz="2400" dirty="0"/>
              <a:t>In the digital world, changes in market forces are       </a:t>
            </a:r>
            <a:r>
              <a:rPr lang="en-GB" sz="2400" dirty="0" smtClean="0"/>
              <a:t>increasingly </a:t>
            </a:r>
            <a:r>
              <a:rPr lang="en-GB" sz="2400" dirty="0"/>
              <a:t>rapid. </a:t>
            </a:r>
          </a:p>
          <a:p>
            <a:pPr algn="just">
              <a:buFont typeface="Wingdings" panose="05000000000000000000" pitchFamily="2" charset="2"/>
              <a:buChar char="Ø"/>
            </a:pPr>
            <a:r>
              <a:rPr lang="en-GB" sz="2400" dirty="0">
                <a:solidFill>
                  <a:srgbClr val="FF0000"/>
                </a:solidFill>
              </a:rPr>
              <a:t>Firms should respond to these </a:t>
            </a:r>
            <a:r>
              <a:rPr lang="en-GB" sz="2400" dirty="0" smtClean="0">
                <a:solidFill>
                  <a:srgbClr val="FF0000"/>
                </a:solidFill>
              </a:rPr>
              <a:t>changes, emerging </a:t>
            </a:r>
            <a:r>
              <a:rPr lang="en-GB" sz="2400" dirty="0">
                <a:solidFill>
                  <a:srgbClr val="FF0000"/>
                </a:solidFill>
              </a:rPr>
              <a:t>opportunities and threats by </a:t>
            </a:r>
            <a:r>
              <a:rPr lang="en-GB" sz="2400" dirty="0" smtClean="0">
                <a:solidFill>
                  <a:srgbClr val="FF0000"/>
                </a:solidFill>
              </a:rPr>
              <a:t>developing strategic </a:t>
            </a:r>
            <a:r>
              <a:rPr lang="en-GB" sz="2400" dirty="0">
                <a:solidFill>
                  <a:srgbClr val="FF0000"/>
                </a:solidFill>
              </a:rPr>
              <a:t>agility. </a:t>
            </a:r>
            <a:endParaRPr lang="ar-SA" sz="2400" dirty="0">
              <a:solidFill>
                <a:srgbClr val="FF0000"/>
              </a:solidFill>
            </a:endParaRPr>
          </a:p>
          <a:p>
            <a:pPr>
              <a:buFont typeface="Wingdings" panose="05000000000000000000" pitchFamily="2" charset="2"/>
              <a:buChar char="Ø"/>
            </a:pPr>
            <a:r>
              <a:rPr lang="en-GB" sz="3200" b="1" dirty="0"/>
              <a:t>Strategic agility: </a:t>
            </a:r>
            <a:r>
              <a:rPr lang="en-GB" sz="3200" dirty="0"/>
              <a:t>The capability to innovate and gain competitive advantage within a marketplace by monitoring changes within an organisation’s marketplace, and then efficiently evaluating alternative strategies, selecting, reviewing and implementing appropriate candidate strategies.</a:t>
            </a:r>
          </a:p>
          <a:p>
            <a:pPr marL="0" indent="0">
              <a:buNone/>
            </a:pPr>
            <a:endParaRPr lang="en-GB" sz="2400" dirty="0"/>
          </a:p>
          <a:p>
            <a:endParaRPr lang="en-GB" sz="2400" dirty="0"/>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707631" y="214290"/>
            <a:ext cx="1436369" cy="14287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3020369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5334831" cy="1415532"/>
          </a:xfrm>
        </p:spPr>
        <p:txBody>
          <a:bodyPr>
            <a:normAutofit/>
          </a:bodyPr>
          <a:lstStyle/>
          <a:p>
            <a:pPr algn="ctr"/>
            <a:r>
              <a:rPr lang="en-GB" sz="4000" b="1" dirty="0">
                <a:solidFill>
                  <a:srgbClr val="007BA4"/>
                </a:solidFill>
              </a:rPr>
              <a:t>1- Technological forces </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643834" y="214290"/>
            <a:ext cx="1268072" cy="1389714"/>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683568" y="1916832"/>
            <a:ext cx="6192688" cy="3785652"/>
          </a:xfrm>
          <a:prstGeom prst="rect">
            <a:avLst/>
          </a:prstGeom>
        </p:spPr>
        <p:txBody>
          <a:bodyPr wrap="square">
            <a:spAutoFit/>
          </a:bodyPr>
          <a:lstStyle/>
          <a:p>
            <a:r>
              <a:rPr lang="en-GB" sz="2400" b="1" dirty="0"/>
              <a:t>Key factors to consider</a:t>
            </a:r>
            <a:r>
              <a:rPr lang="en-GB" sz="2400" dirty="0"/>
              <a:t>: </a:t>
            </a:r>
          </a:p>
          <a:p>
            <a:pPr marL="285750" indent="-285750">
              <a:buClr>
                <a:srgbClr val="EA5633"/>
              </a:buClr>
              <a:buFont typeface="Arial" panose="020B0604020202020204" pitchFamily="34" charset="0"/>
              <a:buChar char="•"/>
            </a:pPr>
            <a:endParaRPr lang="en-GB" sz="2400" dirty="0"/>
          </a:p>
          <a:p>
            <a:pPr marL="263525" indent="-263525">
              <a:buClr>
                <a:srgbClr val="007BA4"/>
              </a:buClr>
              <a:buFont typeface="Arial" panose="020B0604020202020204" pitchFamily="34" charset="0"/>
              <a:buChar char="•"/>
            </a:pPr>
            <a:r>
              <a:rPr lang="en-GB" sz="3200" dirty="0"/>
              <a:t>Internet technology</a:t>
            </a:r>
          </a:p>
          <a:p>
            <a:pPr marL="263525" indent="-263525">
              <a:buClr>
                <a:srgbClr val="007BA4"/>
              </a:buClr>
              <a:buFont typeface="Arial" panose="020B0604020202020204" pitchFamily="34" charset="0"/>
              <a:buChar char="•"/>
            </a:pPr>
            <a:r>
              <a:rPr lang="en-GB" sz="3200" dirty="0"/>
              <a:t>Cyber security</a:t>
            </a:r>
          </a:p>
          <a:p>
            <a:pPr marL="263525" indent="-263525">
              <a:buClr>
                <a:srgbClr val="007BA4"/>
              </a:buClr>
              <a:buFont typeface="Arial" panose="020B0604020202020204" pitchFamily="34" charset="0"/>
              <a:buChar char="•"/>
            </a:pPr>
            <a:r>
              <a:rPr lang="en-GB" sz="3200" dirty="0"/>
              <a:t>Mobile and SMS messaging and applications</a:t>
            </a:r>
          </a:p>
          <a:p>
            <a:pPr marL="263525" indent="-263525">
              <a:buClr>
                <a:srgbClr val="007BA4"/>
              </a:buClr>
              <a:buFont typeface="Arial" panose="020B0604020202020204" pitchFamily="34" charset="0"/>
              <a:buChar char="•"/>
            </a:pPr>
            <a:r>
              <a:rPr lang="en-GB" sz="3200" dirty="0"/>
              <a:t>Mobile Apps</a:t>
            </a:r>
          </a:p>
          <a:p>
            <a:pPr marL="263525" indent="-263525">
              <a:buClr>
                <a:srgbClr val="007BA4"/>
              </a:buClr>
              <a:buFont typeface="Arial" panose="020B0604020202020204" pitchFamily="34" charset="0"/>
              <a:buChar char="•"/>
            </a:pPr>
            <a:r>
              <a:rPr lang="en-GB" sz="3200" dirty="0"/>
              <a:t>Emerging technologies</a:t>
            </a:r>
          </a:p>
        </p:txBody>
      </p:sp>
    </p:spTree>
    <p:extLst>
      <p:ext uri="{BB962C8B-B14F-4D97-AF65-F5344CB8AC3E}">
        <p14:creationId xmlns:p14="http://schemas.microsoft.com/office/powerpoint/2010/main" xmlns="" val="787554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9279C4-C480-4CF8-9F9D-2E601464D91F}"/>
              </a:ext>
            </a:extLst>
          </p:cNvPr>
          <p:cNvSpPr>
            <a:spLocks noGrp="1"/>
          </p:cNvSpPr>
          <p:nvPr>
            <p:ph type="title"/>
          </p:nvPr>
        </p:nvSpPr>
        <p:spPr>
          <a:xfrm>
            <a:off x="785786" y="214290"/>
            <a:ext cx="7543800" cy="500066"/>
          </a:xfrm>
        </p:spPr>
        <p:txBody>
          <a:bodyPr>
            <a:normAutofit fontScale="90000"/>
          </a:bodyPr>
          <a:lstStyle/>
          <a:p>
            <a:r>
              <a:rPr lang="en-GB" dirty="0">
                <a:solidFill>
                  <a:schemeClr val="accent3"/>
                </a:solidFill>
              </a:rPr>
              <a:t>Internet technology</a:t>
            </a:r>
          </a:p>
        </p:txBody>
      </p:sp>
      <p:sp>
        <p:nvSpPr>
          <p:cNvPr id="3" name="Content Placeholder 2">
            <a:extLst>
              <a:ext uri="{FF2B5EF4-FFF2-40B4-BE49-F238E27FC236}">
                <a16:creationId xmlns:a16="http://schemas.microsoft.com/office/drawing/2014/main" xmlns="" id="{49F9A115-6BAE-44F3-8FD4-3255FF798844}"/>
              </a:ext>
            </a:extLst>
          </p:cNvPr>
          <p:cNvSpPr>
            <a:spLocks noGrp="1"/>
          </p:cNvSpPr>
          <p:nvPr>
            <p:ph idx="1"/>
          </p:nvPr>
        </p:nvSpPr>
        <p:spPr>
          <a:xfrm>
            <a:off x="0" y="1785926"/>
            <a:ext cx="9143999" cy="4883434"/>
          </a:xfrm>
        </p:spPr>
        <p:txBody>
          <a:bodyPr>
            <a:normAutofit/>
          </a:bodyPr>
          <a:lstStyle/>
          <a:p>
            <a:pPr>
              <a:buFont typeface="Wingdings" panose="05000000000000000000" pitchFamily="2" charset="2"/>
              <a:buChar char="Ø"/>
            </a:pPr>
            <a:r>
              <a:rPr lang="en-GB" sz="2200" b="1" dirty="0"/>
              <a:t>Internet: </a:t>
            </a:r>
            <a:r>
              <a:rPr lang="en-GB" sz="2200" dirty="0"/>
              <a:t>The </a:t>
            </a:r>
            <a:r>
              <a:rPr lang="en-GB" sz="2200" dirty="0">
                <a:solidFill>
                  <a:srgbClr val="0070C0"/>
                </a:solidFill>
              </a:rPr>
              <a:t>physical network </a:t>
            </a:r>
            <a:r>
              <a:rPr lang="en-GB" sz="2200" dirty="0"/>
              <a:t>that links computers across the globe. It consists of the infrastructure of network servers and communication links between them that are used to hold and transport the vast amount of </a:t>
            </a:r>
            <a:r>
              <a:rPr lang="en-GB" sz="2200" dirty="0" smtClean="0"/>
              <a:t>information.</a:t>
            </a:r>
            <a:endParaRPr lang="en-GB" sz="2200" dirty="0"/>
          </a:p>
          <a:p>
            <a:pPr>
              <a:buFont typeface="Wingdings" panose="05000000000000000000" pitchFamily="2" charset="2"/>
              <a:buChar char="Ø"/>
            </a:pPr>
            <a:r>
              <a:rPr lang="en-GB" sz="2200" b="1" dirty="0"/>
              <a:t>Web content </a:t>
            </a:r>
            <a:r>
              <a:rPr lang="en-GB" sz="2200" dirty="0"/>
              <a:t>is stored on web server computers and then accessed by users who run desktop or mobile web browser software such as Google Chrome, which display the information and </a:t>
            </a:r>
            <a:r>
              <a:rPr lang="en-GB" sz="2200" u="sng" dirty="0"/>
              <a:t>allow users to interact and select links to access other websites. </a:t>
            </a:r>
          </a:p>
          <a:p>
            <a:pPr>
              <a:buFont typeface="Wingdings" panose="05000000000000000000" pitchFamily="2" charset="2"/>
              <a:buChar char="Ø"/>
            </a:pPr>
            <a:r>
              <a:rPr lang="en-GB" sz="2200" b="1" dirty="0"/>
              <a:t>Rich media</a:t>
            </a:r>
            <a:r>
              <a:rPr lang="en-GB" sz="2200" dirty="0"/>
              <a:t>, such as </a:t>
            </a:r>
            <a:r>
              <a:rPr lang="en-GB" sz="2200" i="1" dirty="0">
                <a:solidFill>
                  <a:srgbClr val="00B050"/>
                </a:solidFill>
              </a:rPr>
              <a:t>audio or video content</a:t>
            </a:r>
            <a:r>
              <a:rPr lang="en-GB" sz="2200" dirty="0"/>
              <a:t>, can also be stored on a web server, or a specialist streaming media server. </a:t>
            </a:r>
          </a:p>
          <a:p>
            <a:pPr>
              <a:buFont typeface="Wingdings" panose="05000000000000000000" pitchFamily="2" charset="2"/>
              <a:buChar char="Ø"/>
            </a:pPr>
            <a:r>
              <a:rPr lang="en-GB" sz="2200" b="1" dirty="0"/>
              <a:t>Promoting website addresses </a:t>
            </a:r>
            <a:r>
              <a:rPr lang="en-GB" sz="2200" dirty="0">
                <a:solidFill>
                  <a:srgbClr val="FF0000"/>
                </a:solidFill>
              </a:rPr>
              <a:t>is important to marketing communications</a:t>
            </a:r>
            <a:r>
              <a:rPr lang="en-GB" sz="2200" dirty="0"/>
              <a:t>. The technical name for web addresses is </a:t>
            </a:r>
            <a:r>
              <a:rPr lang="en-GB" sz="2200" b="1" dirty="0">
                <a:solidFill>
                  <a:srgbClr val="0070C0"/>
                </a:solidFill>
              </a:rPr>
              <a:t>uniform (universal) resource locator (URL)</a:t>
            </a:r>
          </a:p>
        </p:txBody>
      </p:sp>
      <p:sp>
        <p:nvSpPr>
          <p:cNvPr id="4" name="Slide Number Placeholder 3">
            <a:extLst>
              <a:ext uri="{FF2B5EF4-FFF2-40B4-BE49-F238E27FC236}">
                <a16:creationId xmlns:a16="http://schemas.microsoft.com/office/drawing/2014/main" xmlns="" id="{40D1EE23-DE31-4C00-82EA-99AEA1CC4866}"/>
              </a:ext>
            </a:extLst>
          </p:cNvPr>
          <p:cNvSpPr>
            <a:spLocks noGrp="1"/>
          </p:cNvSpPr>
          <p:nvPr>
            <p:ph type="sldNum" sz="quarter" idx="12"/>
          </p:nvPr>
        </p:nvSpPr>
        <p:spPr/>
        <p:txBody>
          <a:bodyPr/>
          <a:lstStyle/>
          <a:p>
            <a:fld id="{8DF14E08-3E27-4330-BBCC-108ACDB8E4C7}" type="slidenum">
              <a:rPr lang="en-GB" smtClean="0"/>
              <a:pPr/>
              <a:t>7</a:t>
            </a:fld>
            <a:endParaRPr lang="en-GB" dirty="0"/>
          </a:p>
        </p:txBody>
      </p:sp>
    </p:spTree>
    <p:extLst>
      <p:ext uri="{BB962C8B-B14F-4D97-AF65-F5344CB8AC3E}">
        <p14:creationId xmlns:p14="http://schemas.microsoft.com/office/powerpoint/2010/main" xmlns="" val="937546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C403F7-98C0-4CFA-9208-3599754D1AD4}"/>
              </a:ext>
            </a:extLst>
          </p:cNvPr>
          <p:cNvSpPr>
            <a:spLocks noGrp="1"/>
          </p:cNvSpPr>
          <p:nvPr>
            <p:ph type="title"/>
          </p:nvPr>
        </p:nvSpPr>
        <p:spPr/>
        <p:txBody>
          <a:bodyPr/>
          <a:lstStyle/>
          <a:p>
            <a:r>
              <a:rPr lang="en-GB" dirty="0">
                <a:solidFill>
                  <a:schemeClr val="accent3"/>
                </a:solidFill>
              </a:rPr>
              <a:t>Cyber security</a:t>
            </a:r>
          </a:p>
        </p:txBody>
      </p:sp>
      <p:sp>
        <p:nvSpPr>
          <p:cNvPr id="3" name="Content Placeholder 2">
            <a:extLst>
              <a:ext uri="{FF2B5EF4-FFF2-40B4-BE49-F238E27FC236}">
                <a16:creationId xmlns:a16="http://schemas.microsoft.com/office/drawing/2014/main" xmlns="" id="{E609570B-1E40-4501-9F22-CCE4E17FE93C}"/>
              </a:ext>
            </a:extLst>
          </p:cNvPr>
          <p:cNvSpPr>
            <a:spLocks noGrp="1"/>
          </p:cNvSpPr>
          <p:nvPr>
            <p:ph idx="1"/>
          </p:nvPr>
        </p:nvSpPr>
        <p:spPr>
          <a:xfrm>
            <a:off x="214282" y="1876567"/>
            <a:ext cx="8929718" cy="4765781"/>
          </a:xfrm>
        </p:spPr>
        <p:txBody>
          <a:bodyPr>
            <a:normAutofit/>
          </a:bodyPr>
          <a:lstStyle/>
          <a:p>
            <a:pPr>
              <a:buFont typeface="Wingdings" panose="05000000000000000000" pitchFamily="2" charset="2"/>
              <a:buChar char="Ø"/>
            </a:pPr>
            <a:r>
              <a:rPr lang="en-GB" sz="2200" b="1" dirty="0"/>
              <a:t>Security</a:t>
            </a:r>
            <a:r>
              <a:rPr lang="en-GB" sz="2200" dirty="0"/>
              <a:t> </a:t>
            </a:r>
            <a:r>
              <a:rPr lang="en-GB" sz="2200" dirty="0">
                <a:solidFill>
                  <a:srgbClr val="FF0000"/>
                </a:solidFill>
              </a:rPr>
              <a:t>is a key technology factor for marketers to consider as it is a major concern for Internet users everywhere</a:t>
            </a:r>
            <a:r>
              <a:rPr lang="en-GB" sz="2200" dirty="0"/>
              <a:t>. </a:t>
            </a:r>
          </a:p>
          <a:p>
            <a:pPr>
              <a:buFont typeface="Wingdings" panose="05000000000000000000" pitchFamily="2" charset="2"/>
              <a:buChar char="Ø"/>
            </a:pPr>
            <a:r>
              <a:rPr lang="en-GB" sz="2200" dirty="0"/>
              <a:t>From a consumer point of view, these are </a:t>
            </a:r>
            <a:r>
              <a:rPr lang="en-GB" sz="2200" b="1" dirty="0">
                <a:solidFill>
                  <a:srgbClr val="FF0000"/>
                </a:solidFill>
              </a:rPr>
              <a:t>the main security risks </a:t>
            </a:r>
            <a:r>
              <a:rPr lang="en-GB" sz="2200" dirty="0"/>
              <a:t>involved in an </a:t>
            </a:r>
            <a:r>
              <a:rPr lang="en-GB" sz="2200" u="sng" dirty="0"/>
              <a:t>e-commerce transaction</a:t>
            </a:r>
            <a:r>
              <a:rPr lang="en-GB" sz="2200" dirty="0"/>
              <a:t>: </a:t>
            </a:r>
          </a:p>
          <a:p>
            <a:pPr marL="457200" indent="-457200">
              <a:buFont typeface="+mj-lt"/>
              <a:buAutoNum type="arabicPeriod"/>
            </a:pPr>
            <a:r>
              <a:rPr lang="en-GB" sz="2200" b="1" dirty="0"/>
              <a:t>Confidential details or passwords accessed on user’s computer</a:t>
            </a:r>
          </a:p>
          <a:p>
            <a:pPr marL="457200" indent="-457200">
              <a:buFont typeface="+mj-lt"/>
              <a:buAutoNum type="arabicPeriod"/>
            </a:pPr>
            <a:r>
              <a:rPr lang="en-GB" sz="2200" b="1" dirty="0"/>
              <a:t>Transaction or credit card details stolen in transit</a:t>
            </a:r>
          </a:p>
          <a:p>
            <a:pPr marL="457200" indent="-457200">
              <a:buFont typeface="+mj-lt"/>
              <a:buAutoNum type="arabicPeriod"/>
            </a:pPr>
            <a:r>
              <a:rPr lang="en-GB" sz="2200" b="1" dirty="0"/>
              <a:t>Customer’s credit card details stolen from merchant’s server; </a:t>
            </a:r>
          </a:p>
          <a:p>
            <a:pPr marL="457200" indent="-457200">
              <a:buFont typeface="+mj-lt"/>
              <a:buAutoNum type="arabicPeriod"/>
            </a:pPr>
            <a:r>
              <a:rPr lang="en-GB" sz="2200" b="1" dirty="0"/>
              <a:t>Customer’s details accessed by company staff (or through a </a:t>
            </a:r>
            <a:r>
              <a:rPr lang="en-GB" sz="2200" b="1" dirty="0">
                <a:solidFill>
                  <a:srgbClr val="00B050"/>
                </a:solidFill>
              </a:rPr>
              <a:t>hacker</a:t>
            </a:r>
            <a:r>
              <a:rPr lang="en-GB" sz="2200" b="1" dirty="0"/>
              <a:t>); </a:t>
            </a:r>
          </a:p>
          <a:p>
            <a:pPr marL="457200" indent="-457200">
              <a:buFont typeface="+mj-lt"/>
              <a:buAutoNum type="arabicPeriod"/>
            </a:pPr>
            <a:r>
              <a:rPr lang="en-GB" sz="2200" b="1" dirty="0"/>
              <a:t>Merchants or customers are not who they claim to be, and the innocent party can be drawn into a </a:t>
            </a:r>
            <a:r>
              <a:rPr lang="en-GB" sz="2200" b="1" dirty="0" smtClean="0"/>
              <a:t>fraudulent (</a:t>
            </a:r>
            <a:r>
              <a:rPr lang="en-GB" sz="2200" b="1" dirty="0" smtClean="0">
                <a:solidFill>
                  <a:srgbClr val="FF0000"/>
                </a:solidFill>
              </a:rPr>
              <a:t>fake</a:t>
            </a:r>
            <a:r>
              <a:rPr lang="en-GB" sz="2200" b="1" dirty="0" smtClean="0"/>
              <a:t>) </a:t>
            </a:r>
            <a:r>
              <a:rPr lang="en-GB" sz="2200" b="1" dirty="0"/>
              <a:t>trading situation</a:t>
            </a:r>
          </a:p>
        </p:txBody>
      </p:sp>
      <p:sp>
        <p:nvSpPr>
          <p:cNvPr id="4" name="Slide Number Placeholder 3">
            <a:extLst>
              <a:ext uri="{FF2B5EF4-FFF2-40B4-BE49-F238E27FC236}">
                <a16:creationId xmlns:a16="http://schemas.microsoft.com/office/drawing/2014/main" xmlns="" id="{7F8C7BDD-6B8A-49FC-810E-32A06547776D}"/>
              </a:ext>
            </a:extLst>
          </p:cNvPr>
          <p:cNvSpPr>
            <a:spLocks noGrp="1"/>
          </p:cNvSpPr>
          <p:nvPr>
            <p:ph type="sldNum" sz="quarter" idx="12"/>
          </p:nvPr>
        </p:nvSpPr>
        <p:spPr/>
        <p:txBody>
          <a:bodyPr/>
          <a:lstStyle/>
          <a:p>
            <a:fld id="{8DF14E08-3E27-4330-BBCC-108ACDB8E4C7}" type="slidenum">
              <a:rPr lang="en-GB" smtClean="0"/>
              <a:pPr/>
              <a:t>8</a:t>
            </a:fld>
            <a:endParaRPr lang="en-GB" dirty="0"/>
          </a:p>
        </p:txBody>
      </p:sp>
      <p:pic>
        <p:nvPicPr>
          <p:cNvPr id="6" name="Picture 5">
            <a:extLst>
              <a:ext uri="{FF2B5EF4-FFF2-40B4-BE49-F238E27FC236}">
                <a16:creationId xmlns:a16="http://schemas.microsoft.com/office/drawing/2014/main" xmlns="" id="{EA5D0E53-1845-4A07-B86C-D01B1977FC2E}"/>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516216" y="286604"/>
            <a:ext cx="2115319" cy="1407649"/>
          </a:xfrm>
          <a:prstGeom prst="rect">
            <a:avLst/>
          </a:prstGeom>
        </p:spPr>
      </p:pic>
    </p:spTree>
    <p:extLst>
      <p:ext uri="{BB962C8B-B14F-4D97-AF65-F5344CB8AC3E}">
        <p14:creationId xmlns:p14="http://schemas.microsoft.com/office/powerpoint/2010/main" xmlns="" val="241764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C403F7-98C0-4CFA-9208-3599754D1AD4}"/>
              </a:ext>
            </a:extLst>
          </p:cNvPr>
          <p:cNvSpPr>
            <a:spLocks noGrp="1"/>
          </p:cNvSpPr>
          <p:nvPr>
            <p:ph type="title"/>
          </p:nvPr>
        </p:nvSpPr>
        <p:spPr/>
        <p:txBody>
          <a:bodyPr/>
          <a:lstStyle/>
          <a:p>
            <a:r>
              <a:rPr lang="en-GB" dirty="0">
                <a:solidFill>
                  <a:schemeClr val="accent3"/>
                </a:solidFill>
              </a:rPr>
              <a:t>Cyber security</a:t>
            </a:r>
          </a:p>
        </p:txBody>
      </p:sp>
      <p:sp>
        <p:nvSpPr>
          <p:cNvPr id="3" name="Content Placeholder 2">
            <a:extLst>
              <a:ext uri="{FF2B5EF4-FFF2-40B4-BE49-F238E27FC236}">
                <a16:creationId xmlns:a16="http://schemas.microsoft.com/office/drawing/2014/main" xmlns="" id="{E609570B-1E40-4501-9F22-CCE4E17FE93C}"/>
              </a:ext>
            </a:extLst>
          </p:cNvPr>
          <p:cNvSpPr>
            <a:spLocks noGrp="1"/>
          </p:cNvSpPr>
          <p:nvPr>
            <p:ph idx="1"/>
          </p:nvPr>
        </p:nvSpPr>
        <p:spPr>
          <a:xfrm>
            <a:off x="214282" y="1876567"/>
            <a:ext cx="8929718" cy="4765781"/>
          </a:xfrm>
        </p:spPr>
        <p:txBody>
          <a:bodyPr>
            <a:normAutofit/>
          </a:bodyPr>
          <a:lstStyle/>
          <a:p>
            <a:pPr>
              <a:buFont typeface="Wingdings" panose="05000000000000000000" pitchFamily="2" charset="2"/>
              <a:buChar char="Ø"/>
            </a:pPr>
            <a:r>
              <a:rPr lang="en-US" sz="2400" b="1" dirty="0" smtClean="0">
                <a:solidFill>
                  <a:srgbClr val="FF0000"/>
                </a:solidFill>
              </a:rPr>
              <a:t>Digital marketers should ensure a safe digital environment for their users. Once the security measures are in place, content on the merchant’s site can be used to reassure the customer.</a:t>
            </a:r>
            <a:endParaRPr lang="en-GB" sz="2200" b="1" dirty="0"/>
          </a:p>
        </p:txBody>
      </p:sp>
      <p:sp>
        <p:nvSpPr>
          <p:cNvPr id="4" name="Slide Number Placeholder 3">
            <a:extLst>
              <a:ext uri="{FF2B5EF4-FFF2-40B4-BE49-F238E27FC236}">
                <a16:creationId xmlns:a16="http://schemas.microsoft.com/office/drawing/2014/main" xmlns="" id="{7F8C7BDD-6B8A-49FC-810E-32A06547776D}"/>
              </a:ext>
            </a:extLst>
          </p:cNvPr>
          <p:cNvSpPr>
            <a:spLocks noGrp="1"/>
          </p:cNvSpPr>
          <p:nvPr>
            <p:ph type="sldNum" sz="quarter" idx="12"/>
          </p:nvPr>
        </p:nvSpPr>
        <p:spPr/>
        <p:txBody>
          <a:bodyPr/>
          <a:lstStyle/>
          <a:p>
            <a:fld id="{8DF14E08-3E27-4330-BBCC-108ACDB8E4C7}" type="slidenum">
              <a:rPr lang="en-GB" smtClean="0"/>
              <a:pPr/>
              <a:t>9</a:t>
            </a:fld>
            <a:endParaRPr lang="en-GB" dirty="0"/>
          </a:p>
        </p:txBody>
      </p:sp>
      <p:pic>
        <p:nvPicPr>
          <p:cNvPr id="6" name="Picture 5">
            <a:extLst>
              <a:ext uri="{FF2B5EF4-FFF2-40B4-BE49-F238E27FC236}">
                <a16:creationId xmlns:a16="http://schemas.microsoft.com/office/drawing/2014/main" xmlns="" id="{EA5D0E53-1845-4A07-B86C-D01B1977FC2E}"/>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516216" y="286604"/>
            <a:ext cx="2115319" cy="1407649"/>
          </a:xfrm>
          <a:prstGeom prst="rect">
            <a:avLst/>
          </a:prstGeom>
        </p:spPr>
      </p:pic>
    </p:spTree>
    <p:extLst>
      <p:ext uri="{BB962C8B-B14F-4D97-AF65-F5344CB8AC3E}">
        <p14:creationId xmlns:p14="http://schemas.microsoft.com/office/powerpoint/2010/main" xmlns="" val="24176457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11796</TotalTime>
  <Words>3467</Words>
  <Application>Microsoft Office PowerPoint</Application>
  <PresentationFormat>Affichage à l'écran (4:3)</PresentationFormat>
  <Paragraphs>296</Paragraphs>
  <Slides>43</Slides>
  <Notes>2</Notes>
  <HiddenSlides>0</HiddenSlides>
  <MMClips>0</MMClips>
  <ScaleCrop>false</ScaleCrop>
  <HeadingPairs>
    <vt:vector size="4" baseType="variant">
      <vt:variant>
        <vt:lpstr>Thème</vt:lpstr>
      </vt:variant>
      <vt:variant>
        <vt:i4>1</vt:i4>
      </vt:variant>
      <vt:variant>
        <vt:lpstr>Titres des diapositives</vt:lpstr>
      </vt:variant>
      <vt:variant>
        <vt:i4>43</vt:i4>
      </vt:variant>
    </vt:vector>
  </HeadingPairs>
  <TitlesOfParts>
    <vt:vector size="44" baseType="lpstr">
      <vt:lpstr>Retrospect</vt:lpstr>
      <vt:lpstr>Chapter 3: The Digital macro-environment  </vt:lpstr>
      <vt:lpstr>Diapositive 2</vt:lpstr>
      <vt:lpstr>Introduction</vt:lpstr>
      <vt:lpstr>Diapositive 4</vt:lpstr>
      <vt:lpstr>The rate of environmental  change </vt:lpstr>
      <vt:lpstr>1- Technological forces </vt:lpstr>
      <vt:lpstr>Internet technology</vt:lpstr>
      <vt:lpstr>Cyber security</vt:lpstr>
      <vt:lpstr>Cyber security</vt:lpstr>
      <vt:lpstr>Mobile &amp; SMS messaging &amp; applications</vt:lpstr>
      <vt:lpstr>Mobile Apps</vt:lpstr>
      <vt:lpstr>Diapositive 12</vt:lpstr>
      <vt:lpstr>Mobile Apps</vt:lpstr>
      <vt:lpstr>Emerging  technologies</vt:lpstr>
      <vt:lpstr>Emerging Technologies </vt:lpstr>
      <vt:lpstr>Emerging Technologies </vt:lpstr>
      <vt:lpstr>2- Economic Forces</vt:lpstr>
      <vt:lpstr>Market growth and employment </vt:lpstr>
      <vt:lpstr>Economic growth</vt:lpstr>
      <vt:lpstr>Interest and exchange rate</vt:lpstr>
      <vt:lpstr>Globalization</vt:lpstr>
      <vt:lpstr>3- Political forces</vt:lpstr>
      <vt:lpstr> Political forces</vt:lpstr>
      <vt:lpstr>Internet governance</vt:lpstr>
      <vt:lpstr>Taxation</vt:lpstr>
      <vt:lpstr>Tax Jurisdiction</vt:lpstr>
      <vt:lpstr>Social media and political change  </vt:lpstr>
      <vt:lpstr>4- Legal forces</vt:lpstr>
      <vt:lpstr>Legal and Ethical Standards</vt:lpstr>
      <vt:lpstr>The most important legal issues for digital marketers </vt:lpstr>
      <vt:lpstr>1- Data protection and privacy law</vt:lpstr>
      <vt:lpstr>The main information types used by the digital marketer that are governed by ethics and legislation, are: </vt:lpstr>
      <vt:lpstr>Data Protection Low</vt:lpstr>
      <vt:lpstr>Anti-spam legislation</vt:lpstr>
      <vt:lpstr>Anti-spam legislation</vt:lpstr>
      <vt:lpstr>2- Disability and  discrimination law</vt:lpstr>
      <vt:lpstr>3- Brand and trademark protection </vt:lpstr>
      <vt:lpstr>Reputational damage &amp; Monitoring brand conversations </vt:lpstr>
      <vt:lpstr>4- Intellectual property rights</vt:lpstr>
      <vt:lpstr>5- Online advertising law</vt:lpstr>
      <vt:lpstr>Diapositive 41</vt:lpstr>
      <vt:lpstr>5- Social forces </vt:lpstr>
      <vt:lpstr>Social exclusion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Marketing Powerpoint Slides</dc:title>
  <dc:subject>Digital Marketing</dc:subject>
  <dc:creator>Kirsty Farrelly</dc:creator>
  <cp:keywords>Digital Marketing</cp:keywords>
  <cp:lastModifiedBy>TOSHIBA</cp:lastModifiedBy>
  <cp:revision>271</cp:revision>
  <dcterms:created xsi:type="dcterms:W3CDTF">2019-02-27T10:38:23Z</dcterms:created>
  <dcterms:modified xsi:type="dcterms:W3CDTF">2019-09-29T20:49:43Z</dcterms:modified>
</cp:coreProperties>
</file>