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35" d="100"/>
          <a:sy n="35" d="100"/>
        </p:scale>
        <p:origin x="-1120"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1/27/16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1/27/16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1/27/16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1/27/16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1/27/16</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1/27/16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1/27/16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1/27/16</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1/27/16</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1/27/16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1/27/16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1/27/16</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1/27/16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1/27/16</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1/27/16</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7"/>
            <a:ext cx="4038600" cy="1190949"/>
          </a:xfrm>
        </p:spPr>
        <p:txBody>
          <a:bodyPr>
            <a:normAutofit/>
          </a:bodyPr>
          <a:lstStyle/>
          <a:p>
            <a:r>
              <a:rPr lang="en-US" dirty="0" smtClean="0"/>
              <a:t>Financial statement, taxes, and cash flow</a:t>
            </a:r>
            <a:endParaRPr lang="en-US" dirty="0"/>
          </a:p>
        </p:txBody>
      </p:sp>
      <p:sp>
        <p:nvSpPr>
          <p:cNvPr id="3" name="Subtitle 2"/>
          <p:cNvSpPr>
            <a:spLocks noGrp="1"/>
          </p:cNvSpPr>
          <p:nvPr>
            <p:ph type="subTitle" idx="1"/>
          </p:nvPr>
        </p:nvSpPr>
        <p:spPr>
          <a:xfrm>
            <a:off x="4800600" y="5936875"/>
            <a:ext cx="4038600" cy="748553"/>
          </a:xfrm>
        </p:spPr>
        <p:txBody>
          <a:bodyPr/>
          <a:lstStyle/>
          <a:p>
            <a:pPr algn="ctr"/>
            <a:r>
              <a:rPr lang="en-US" dirty="0" smtClean="0"/>
              <a:t>CH 2</a:t>
            </a:r>
            <a:endParaRPr lang="en-US" dirty="0"/>
          </a:p>
        </p:txBody>
      </p:sp>
    </p:spTree>
    <p:extLst>
      <p:ext uri="{BB962C8B-B14F-4D97-AF65-F5344CB8AC3E}">
        <p14:creationId xmlns:p14="http://schemas.microsoft.com/office/powerpoint/2010/main" val="259914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53162"/>
            <a:ext cx="7556313" cy="1116106"/>
          </a:xfrm>
        </p:spPr>
        <p:txBody>
          <a:bodyPr/>
          <a:lstStyle/>
          <a:p>
            <a:r>
              <a:rPr lang="en-US" dirty="0" smtClean="0"/>
              <a:t>Market value versus book value</a:t>
            </a:r>
            <a:endParaRPr lang="en-US" dirty="0"/>
          </a:p>
        </p:txBody>
      </p:sp>
      <p:sp>
        <p:nvSpPr>
          <p:cNvPr id="3" name="Content Placeholder 2"/>
          <p:cNvSpPr>
            <a:spLocks noGrp="1"/>
          </p:cNvSpPr>
          <p:nvPr>
            <p:ph idx="1"/>
          </p:nvPr>
        </p:nvSpPr>
        <p:spPr>
          <a:xfrm>
            <a:off x="167090" y="1119673"/>
            <a:ext cx="7887697" cy="5581655"/>
          </a:xfrm>
        </p:spPr>
        <p:txBody>
          <a:bodyPr>
            <a:normAutofit fontScale="92500" lnSpcReduction="10000"/>
          </a:bodyPr>
          <a:lstStyle/>
          <a:p>
            <a:r>
              <a:rPr lang="en-US" dirty="0" smtClean="0"/>
              <a:t>The value shown in the balance sheet for the firm’s assets are book values. Generally the book value are not what the assets are actually worth.</a:t>
            </a:r>
          </a:p>
          <a:p>
            <a:r>
              <a:rPr lang="en-US" dirty="0" smtClean="0"/>
              <a:t>Generally Accepted Accounting Principals (GAAP) show assets at historical cost, no mater how long ago they were purchased or how much they are worth today.</a:t>
            </a:r>
          </a:p>
          <a:p>
            <a:r>
              <a:rPr lang="en-US" dirty="0" smtClean="0"/>
              <a:t>For current assets, market and book value could be the same, because assets are bought and converted into cash in a short time.</a:t>
            </a:r>
          </a:p>
          <a:p>
            <a:r>
              <a:rPr lang="en-US" dirty="0" smtClean="0"/>
              <a:t>Fixed assets would be purely a coincidence if the actual market value of an assets were equal to its book value.</a:t>
            </a:r>
          </a:p>
          <a:p>
            <a:r>
              <a:rPr lang="en-US" dirty="0" smtClean="0"/>
              <a:t>The differences between book and market (economic) value is important for understanding the impact of reported gains and losses.</a:t>
            </a:r>
          </a:p>
          <a:p>
            <a:r>
              <a:rPr lang="en-US" dirty="0" smtClean="0"/>
              <a:t>The market value of an assets depend on things like its riskiness and cash flow, neither of which have anything to do with accounting.</a:t>
            </a:r>
            <a:endParaRPr lang="en-US" dirty="0"/>
          </a:p>
        </p:txBody>
      </p:sp>
    </p:spTree>
    <p:extLst>
      <p:ext uri="{BB962C8B-B14F-4D97-AF65-F5344CB8AC3E}">
        <p14:creationId xmlns:p14="http://schemas.microsoft.com/office/powerpoint/2010/main" val="3856003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14191507"/>
              </p:ext>
            </p:extLst>
          </p:nvPr>
        </p:nvGraphicFramePr>
        <p:xfrm>
          <a:off x="515183" y="2449124"/>
          <a:ext cx="8190205" cy="3302000"/>
        </p:xfrm>
        <a:graphic>
          <a:graphicData uri="http://schemas.openxmlformats.org/drawingml/2006/table">
            <a:tbl>
              <a:tblPr firstRow="1" bandRow="1">
                <a:tableStyleId>{5C22544A-7EE6-4342-B048-85BDC9FD1C3A}</a:tableStyleId>
              </a:tblPr>
              <a:tblGrid>
                <a:gridCol w="2191675"/>
                <a:gridCol w="918995"/>
                <a:gridCol w="984432"/>
                <a:gridCol w="2056606"/>
                <a:gridCol w="896208"/>
                <a:gridCol w="1142289"/>
              </a:tblGrid>
              <a:tr h="370840">
                <a:tc gridSpan="6">
                  <a:txBody>
                    <a:bodyPr/>
                    <a:lstStyle/>
                    <a:p>
                      <a:pPr algn="ctr"/>
                      <a:r>
                        <a:rPr lang="en-US" dirty="0" smtClean="0"/>
                        <a:t>Klingon</a:t>
                      </a:r>
                      <a:r>
                        <a:rPr lang="en-US" baseline="0" dirty="0" smtClean="0"/>
                        <a:t> Corporation – Balance sheet</a:t>
                      </a:r>
                    </a:p>
                    <a:p>
                      <a:pPr algn="ctr"/>
                      <a:r>
                        <a:rPr lang="en-US" dirty="0" smtClean="0"/>
                        <a:t>Market value versus book value</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3">
                  <a:txBody>
                    <a:bodyPr/>
                    <a:lstStyle/>
                    <a:p>
                      <a:pPr algn="ctr"/>
                      <a:r>
                        <a:rPr lang="en-US" dirty="0" smtClean="0"/>
                        <a:t>Assets</a:t>
                      </a:r>
                      <a:endParaRPr lang="en-US" dirty="0"/>
                    </a:p>
                  </a:txBody>
                  <a:tcPr/>
                </a:tc>
                <a:tc hMerge="1">
                  <a:txBody>
                    <a:bodyPr/>
                    <a:lstStyle/>
                    <a:p>
                      <a:pPr algn="ctr"/>
                      <a:endParaRPr lang="en-US" dirty="0"/>
                    </a:p>
                  </a:txBody>
                  <a:tcPr/>
                </a:tc>
                <a:tc hMerge="1">
                  <a:txBody>
                    <a:bodyPr/>
                    <a:lstStyle/>
                    <a:p>
                      <a:pPr algn="ctr"/>
                      <a:endParaRPr lang="en-US" dirty="0"/>
                    </a:p>
                  </a:txBody>
                  <a:tcPr/>
                </a:tc>
                <a:tc gridSpan="3">
                  <a:txBody>
                    <a:bodyPr/>
                    <a:lstStyle/>
                    <a:p>
                      <a:pPr algn="ctr"/>
                      <a:r>
                        <a:rPr lang="en-US" dirty="0" smtClean="0"/>
                        <a:t>Liabilities &amp; Shareholder’s Equity</a:t>
                      </a:r>
                      <a:endParaRPr lang="en-US" dirty="0"/>
                    </a:p>
                  </a:txBody>
                  <a:tcPr/>
                </a:tc>
                <a:tc hMerge="1">
                  <a:txBody>
                    <a:bodyPr/>
                    <a:lstStyle/>
                    <a:p>
                      <a:pPr algn="ctr"/>
                      <a:endParaRPr lang="en-US" dirty="0"/>
                    </a:p>
                  </a:txBody>
                  <a:tcPr/>
                </a:tc>
                <a:tc hMerge="1">
                  <a:txBody>
                    <a:bodyPr/>
                    <a:lstStyle/>
                    <a:p>
                      <a:pPr algn="ctr"/>
                      <a:endParaRPr lang="en-US" dirty="0"/>
                    </a:p>
                  </a:txBody>
                  <a:tcPr/>
                </a:tc>
              </a:tr>
              <a:tr h="370840">
                <a:tc>
                  <a:txBody>
                    <a:bodyPr/>
                    <a:lstStyle/>
                    <a:p>
                      <a:pPr algn="ctr"/>
                      <a:endParaRPr lang="en-US"/>
                    </a:p>
                  </a:txBody>
                  <a:tcPr/>
                </a:tc>
                <a:tc>
                  <a:txBody>
                    <a:bodyPr/>
                    <a:lstStyle/>
                    <a:p>
                      <a:pPr algn="ctr"/>
                      <a:r>
                        <a:rPr lang="en-US" dirty="0" smtClean="0"/>
                        <a:t>Book</a:t>
                      </a:r>
                      <a:endParaRPr lang="en-US" dirty="0"/>
                    </a:p>
                  </a:txBody>
                  <a:tcPr/>
                </a:tc>
                <a:tc>
                  <a:txBody>
                    <a:bodyPr/>
                    <a:lstStyle/>
                    <a:p>
                      <a:pPr algn="ctr"/>
                      <a:r>
                        <a:rPr lang="en-US" dirty="0" smtClean="0"/>
                        <a:t>Market</a:t>
                      </a:r>
                      <a:endParaRPr lang="en-US" dirty="0"/>
                    </a:p>
                  </a:txBody>
                  <a:tcPr/>
                </a:tc>
                <a:tc>
                  <a:txBody>
                    <a:bodyPr/>
                    <a:lstStyle/>
                    <a:p>
                      <a:pPr algn="ctr"/>
                      <a:endParaRPr lang="en-US" dirty="0"/>
                    </a:p>
                  </a:txBody>
                  <a:tcPr/>
                </a:tc>
                <a:tc>
                  <a:txBody>
                    <a:bodyPr/>
                    <a:lstStyle/>
                    <a:p>
                      <a:pPr algn="ctr"/>
                      <a:r>
                        <a:rPr lang="en-US" dirty="0" smtClean="0"/>
                        <a:t>Book</a:t>
                      </a:r>
                      <a:endParaRPr lang="en-US" dirty="0"/>
                    </a:p>
                  </a:txBody>
                  <a:tcPr/>
                </a:tc>
                <a:tc>
                  <a:txBody>
                    <a:bodyPr/>
                    <a:lstStyle/>
                    <a:p>
                      <a:pPr algn="ctr"/>
                      <a:r>
                        <a:rPr lang="en-US" dirty="0" smtClean="0"/>
                        <a:t>Market</a:t>
                      </a:r>
                      <a:endParaRPr lang="en-US" dirty="0"/>
                    </a:p>
                  </a:txBody>
                  <a:tcPr/>
                </a:tc>
              </a:tr>
              <a:tr h="370840">
                <a:tc>
                  <a:txBody>
                    <a:bodyPr/>
                    <a:lstStyle/>
                    <a:p>
                      <a:pPr algn="ctr"/>
                      <a:r>
                        <a:rPr lang="en-US" dirty="0" smtClean="0"/>
                        <a:t>Net</a:t>
                      </a:r>
                      <a:r>
                        <a:rPr lang="en-US" baseline="0" dirty="0" smtClean="0"/>
                        <a:t> working capital</a:t>
                      </a:r>
                      <a:endParaRPr lang="en-US" dirty="0"/>
                    </a:p>
                  </a:txBody>
                  <a:tcPr/>
                </a:tc>
                <a:tc>
                  <a:txBody>
                    <a:bodyPr/>
                    <a:lstStyle/>
                    <a:p>
                      <a:pPr algn="ctr"/>
                      <a:r>
                        <a:rPr lang="en-US" dirty="0" smtClean="0"/>
                        <a:t>$400</a:t>
                      </a:r>
                      <a:endParaRPr lang="en-US" dirty="0"/>
                    </a:p>
                  </a:txBody>
                  <a:tcPr/>
                </a:tc>
                <a:tc>
                  <a:txBody>
                    <a:bodyPr/>
                    <a:lstStyle/>
                    <a:p>
                      <a:pPr algn="ctr"/>
                      <a:r>
                        <a:rPr lang="en-US" dirty="0" smtClean="0"/>
                        <a:t>$600</a:t>
                      </a:r>
                      <a:endParaRPr lang="en-US" dirty="0"/>
                    </a:p>
                  </a:txBody>
                  <a:tcPr/>
                </a:tc>
                <a:tc>
                  <a:txBody>
                    <a:bodyPr/>
                    <a:lstStyle/>
                    <a:p>
                      <a:pPr algn="ctr"/>
                      <a:r>
                        <a:rPr lang="en-US" dirty="0" smtClean="0"/>
                        <a:t>Long-term debt</a:t>
                      </a:r>
                      <a:endParaRPr lang="en-US" dirty="0"/>
                    </a:p>
                  </a:txBody>
                  <a:tcPr/>
                </a:tc>
                <a:tc>
                  <a:txBody>
                    <a:bodyPr/>
                    <a:lstStyle/>
                    <a:p>
                      <a:pPr algn="ctr"/>
                      <a:r>
                        <a:rPr lang="en-US" dirty="0" smtClean="0"/>
                        <a:t>$500</a:t>
                      </a:r>
                      <a:endParaRPr lang="en-US" dirty="0"/>
                    </a:p>
                  </a:txBody>
                  <a:tcPr/>
                </a:tc>
                <a:tc>
                  <a:txBody>
                    <a:bodyPr/>
                    <a:lstStyle/>
                    <a:p>
                      <a:pPr algn="ctr"/>
                      <a:r>
                        <a:rPr lang="en-US" dirty="0" smtClean="0"/>
                        <a:t>$500</a:t>
                      </a:r>
                      <a:endParaRPr lang="en-US" dirty="0"/>
                    </a:p>
                  </a:txBody>
                  <a:tcPr/>
                </a:tc>
              </a:tr>
              <a:tr h="370840">
                <a:tc>
                  <a:txBody>
                    <a:bodyPr/>
                    <a:lstStyle/>
                    <a:p>
                      <a:pPr algn="ctr"/>
                      <a:r>
                        <a:rPr lang="en-US" dirty="0" smtClean="0"/>
                        <a:t>Net fixed assets</a:t>
                      </a:r>
                      <a:endParaRPr lang="en-US" dirty="0"/>
                    </a:p>
                  </a:txBody>
                  <a:tcPr/>
                </a:tc>
                <a:tc>
                  <a:txBody>
                    <a:bodyPr/>
                    <a:lstStyle/>
                    <a:p>
                      <a:pPr algn="ctr"/>
                      <a:r>
                        <a:rPr lang="en-US" dirty="0" smtClean="0"/>
                        <a:t>$700</a:t>
                      </a:r>
                      <a:endParaRPr lang="en-US" dirty="0"/>
                    </a:p>
                  </a:txBody>
                  <a:tcPr/>
                </a:tc>
                <a:tc>
                  <a:txBody>
                    <a:bodyPr/>
                    <a:lstStyle/>
                    <a:p>
                      <a:pPr algn="ctr"/>
                      <a:r>
                        <a:rPr lang="en-US" dirty="0" smtClean="0"/>
                        <a:t>$1,000</a:t>
                      </a:r>
                      <a:endParaRPr lang="en-US" dirty="0"/>
                    </a:p>
                  </a:txBody>
                  <a:tcPr/>
                </a:tc>
                <a:tc>
                  <a:txBody>
                    <a:bodyPr/>
                    <a:lstStyle/>
                    <a:p>
                      <a:pPr algn="ctr"/>
                      <a:r>
                        <a:rPr lang="en-US" dirty="0" smtClean="0"/>
                        <a:t>Shareholders’ equity</a:t>
                      </a:r>
                      <a:endParaRPr lang="en-US" dirty="0"/>
                    </a:p>
                  </a:txBody>
                  <a:tcPr/>
                </a:tc>
                <a:tc>
                  <a:txBody>
                    <a:bodyPr/>
                    <a:lstStyle/>
                    <a:p>
                      <a:pPr algn="ctr"/>
                      <a:r>
                        <a:rPr lang="en-US" dirty="0" smtClean="0"/>
                        <a:t>$600</a:t>
                      </a:r>
                      <a:endParaRPr lang="en-US" dirty="0"/>
                    </a:p>
                  </a:txBody>
                  <a:tcPr/>
                </a:tc>
                <a:tc>
                  <a:txBody>
                    <a:bodyPr/>
                    <a:lstStyle/>
                    <a:p>
                      <a:pPr algn="ctr"/>
                      <a:r>
                        <a:rPr lang="en-US" dirty="0" smtClean="0"/>
                        <a:t>$1,100</a:t>
                      </a:r>
                      <a:endParaRPr lang="en-US" dirty="0"/>
                    </a:p>
                  </a:txBody>
                  <a:tcPr/>
                </a:tc>
              </a:tr>
              <a:tr h="370840">
                <a:tc>
                  <a:txBody>
                    <a:bodyPr/>
                    <a:lstStyle/>
                    <a:p>
                      <a:pPr algn="ctr"/>
                      <a:endParaRPr lang="en-US"/>
                    </a:p>
                  </a:txBody>
                  <a:tcPr/>
                </a:tc>
                <a:tc>
                  <a:txBody>
                    <a:bodyPr/>
                    <a:lstStyle/>
                    <a:p>
                      <a:pPr algn="ctr"/>
                      <a:r>
                        <a:rPr lang="en-US" dirty="0" smtClean="0"/>
                        <a:t>$1,100</a:t>
                      </a:r>
                      <a:endParaRPr lang="en-US" dirty="0"/>
                    </a:p>
                  </a:txBody>
                  <a:tcPr/>
                </a:tc>
                <a:tc>
                  <a:txBody>
                    <a:bodyPr/>
                    <a:lstStyle/>
                    <a:p>
                      <a:pPr algn="ctr"/>
                      <a:r>
                        <a:rPr lang="en-US" dirty="0" smtClean="0"/>
                        <a:t>$1,600</a:t>
                      </a:r>
                      <a:endParaRPr lang="en-US" dirty="0"/>
                    </a:p>
                  </a:txBody>
                  <a:tcPr/>
                </a:tc>
                <a:tc>
                  <a:txBody>
                    <a:bodyPr/>
                    <a:lstStyle/>
                    <a:p>
                      <a:pPr algn="ctr"/>
                      <a:endParaRPr lang="en-US" dirty="0"/>
                    </a:p>
                  </a:txBody>
                  <a:tcPr/>
                </a:tc>
                <a:tc>
                  <a:txBody>
                    <a:bodyPr/>
                    <a:lstStyle/>
                    <a:p>
                      <a:pPr algn="ctr"/>
                      <a:r>
                        <a:rPr lang="en-US" dirty="0" smtClean="0"/>
                        <a:t>$1,100</a:t>
                      </a:r>
                      <a:endParaRPr lang="en-US" dirty="0"/>
                    </a:p>
                  </a:txBody>
                  <a:tcPr/>
                </a:tc>
                <a:tc>
                  <a:txBody>
                    <a:bodyPr/>
                    <a:lstStyle/>
                    <a:p>
                      <a:pPr algn="ctr"/>
                      <a:r>
                        <a:rPr lang="en-US" dirty="0" smtClean="0"/>
                        <a:t>$1,600</a:t>
                      </a:r>
                    </a:p>
                    <a:p>
                      <a:pPr algn="ctr"/>
                      <a:endParaRPr lang="en-US" dirty="0"/>
                    </a:p>
                  </a:txBody>
                  <a:tcPr/>
                </a:tc>
              </a:tr>
            </a:tbl>
          </a:graphicData>
        </a:graphic>
      </p:graphicFrame>
      <p:sp>
        <p:nvSpPr>
          <p:cNvPr id="7" name="TextBox 6"/>
          <p:cNvSpPr txBox="1"/>
          <p:nvPr/>
        </p:nvSpPr>
        <p:spPr>
          <a:xfrm>
            <a:off x="300762" y="869000"/>
            <a:ext cx="7535759" cy="830997"/>
          </a:xfrm>
          <a:prstGeom prst="rect">
            <a:avLst/>
          </a:prstGeom>
          <a:noFill/>
        </p:spPr>
        <p:txBody>
          <a:bodyPr wrap="square" rtlCol="0">
            <a:spAutoFit/>
          </a:bodyPr>
          <a:lstStyle/>
          <a:p>
            <a:r>
              <a:rPr lang="en-US" sz="2400" dirty="0" smtClean="0"/>
              <a:t>In this example, Shareholders’ equity worth almost twice as mush as book value. </a:t>
            </a:r>
            <a:endParaRPr lang="en-US" sz="2400" dirty="0"/>
          </a:p>
        </p:txBody>
      </p:sp>
    </p:spTree>
    <p:extLst>
      <p:ext uri="{BB962C8B-B14F-4D97-AF65-F5344CB8AC3E}">
        <p14:creationId xmlns:p14="http://schemas.microsoft.com/office/powerpoint/2010/main" val="4097733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2.2 income statement</a:t>
            </a:r>
            <a:endParaRPr lang="en-US" u="sng" dirty="0"/>
          </a:p>
        </p:txBody>
      </p:sp>
      <p:sp>
        <p:nvSpPr>
          <p:cNvPr id="3" name="Content Placeholder 2"/>
          <p:cNvSpPr>
            <a:spLocks noGrp="1"/>
          </p:cNvSpPr>
          <p:nvPr>
            <p:ph idx="1"/>
          </p:nvPr>
        </p:nvSpPr>
        <p:spPr>
          <a:xfrm>
            <a:off x="266147" y="1175743"/>
            <a:ext cx="7556313" cy="5682257"/>
          </a:xfrm>
        </p:spPr>
        <p:txBody>
          <a:bodyPr/>
          <a:lstStyle/>
          <a:p>
            <a:r>
              <a:rPr lang="en-US" dirty="0" smtClean="0"/>
              <a:t>Income statement measures performance over some period of time, usually a quarter or a year.</a:t>
            </a:r>
          </a:p>
          <a:p>
            <a:r>
              <a:rPr lang="en-US" dirty="0" smtClean="0"/>
              <a:t>The income statement equation is: </a:t>
            </a:r>
          </a:p>
          <a:p>
            <a:pPr marL="228600" lvl="1" indent="0">
              <a:buNone/>
            </a:pPr>
            <a:r>
              <a:rPr lang="en-US" dirty="0" smtClean="0"/>
              <a:t>Revenues–Expenses=Income</a:t>
            </a:r>
          </a:p>
          <a:p>
            <a:pPr marL="0" indent="0">
              <a:buNone/>
            </a:pPr>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35790045"/>
              </p:ext>
            </p:extLst>
          </p:nvPr>
        </p:nvGraphicFramePr>
        <p:xfrm>
          <a:off x="3915818" y="2543333"/>
          <a:ext cx="5104274" cy="4206240"/>
        </p:xfrm>
        <a:graphic>
          <a:graphicData uri="http://schemas.openxmlformats.org/drawingml/2006/table">
            <a:tbl>
              <a:tblPr firstRow="1" bandRow="1">
                <a:tableStyleId>{5C22544A-7EE6-4342-B048-85BDC9FD1C3A}</a:tableStyleId>
              </a:tblPr>
              <a:tblGrid>
                <a:gridCol w="2962269"/>
                <a:gridCol w="713789"/>
                <a:gridCol w="1428216"/>
              </a:tblGrid>
              <a:tr h="347962">
                <a:tc gridSpan="3">
                  <a:txBody>
                    <a:bodyPr/>
                    <a:lstStyle/>
                    <a:p>
                      <a:pPr algn="ctr"/>
                      <a:r>
                        <a:rPr lang="en-US" dirty="0" smtClean="0"/>
                        <a:t>U.S</a:t>
                      </a:r>
                      <a:r>
                        <a:rPr lang="en-US" baseline="0" dirty="0" smtClean="0"/>
                        <a:t> corporation, 2009 income statement ($ in millions)</a:t>
                      </a:r>
                      <a:endParaRPr lang="en-US" dirty="0"/>
                    </a:p>
                  </a:txBody>
                  <a:tcPr/>
                </a:tc>
                <a:tc hMerge="1">
                  <a:txBody>
                    <a:bodyPr/>
                    <a:lstStyle/>
                    <a:p>
                      <a:endParaRPr lang="en-US" dirty="0"/>
                    </a:p>
                  </a:txBody>
                  <a:tcPr/>
                </a:tc>
                <a:tc hMerge="1">
                  <a:txBody>
                    <a:bodyPr/>
                    <a:lstStyle/>
                    <a:p>
                      <a:endParaRPr lang="en-US" dirty="0"/>
                    </a:p>
                  </a:txBody>
                  <a:tcPr/>
                </a:tc>
              </a:tr>
              <a:tr h="347962">
                <a:tc>
                  <a:txBody>
                    <a:bodyPr/>
                    <a:lstStyle/>
                    <a:p>
                      <a:pPr algn="ctr"/>
                      <a:r>
                        <a:rPr lang="en-US" dirty="0" smtClean="0"/>
                        <a:t>Net sale</a:t>
                      </a:r>
                      <a:endParaRPr lang="en-US" dirty="0"/>
                    </a:p>
                  </a:txBody>
                  <a:tcPr/>
                </a:tc>
                <a:tc>
                  <a:txBody>
                    <a:bodyPr/>
                    <a:lstStyle/>
                    <a:p>
                      <a:pPr algn="ctr"/>
                      <a:endParaRPr lang="en-US" dirty="0"/>
                    </a:p>
                  </a:txBody>
                  <a:tcPr/>
                </a:tc>
                <a:tc>
                  <a:txBody>
                    <a:bodyPr/>
                    <a:lstStyle/>
                    <a:p>
                      <a:pPr algn="ctr"/>
                      <a:r>
                        <a:rPr lang="en-US" dirty="0" smtClean="0"/>
                        <a:t>$1,509</a:t>
                      </a:r>
                      <a:endParaRPr lang="en-US" dirty="0"/>
                    </a:p>
                  </a:txBody>
                  <a:tcPr/>
                </a:tc>
              </a:tr>
              <a:tr h="343195">
                <a:tc>
                  <a:txBody>
                    <a:bodyPr/>
                    <a:lstStyle/>
                    <a:p>
                      <a:pPr algn="ctr"/>
                      <a:r>
                        <a:rPr lang="en-US" dirty="0" smtClean="0"/>
                        <a:t>-</a:t>
                      </a:r>
                      <a:r>
                        <a:rPr lang="en-US" baseline="0" dirty="0" smtClean="0"/>
                        <a:t> </a:t>
                      </a:r>
                      <a:r>
                        <a:rPr lang="en-US" dirty="0" smtClean="0"/>
                        <a:t>Cost of goods sold</a:t>
                      </a:r>
                      <a:endParaRPr lang="en-US" dirty="0"/>
                    </a:p>
                  </a:txBody>
                  <a:tcPr/>
                </a:tc>
                <a:tc>
                  <a:txBody>
                    <a:bodyPr/>
                    <a:lstStyle/>
                    <a:p>
                      <a:pPr algn="ctr"/>
                      <a:endParaRPr lang="en-US" dirty="0"/>
                    </a:p>
                  </a:txBody>
                  <a:tcPr/>
                </a:tc>
                <a:tc>
                  <a:txBody>
                    <a:bodyPr/>
                    <a:lstStyle/>
                    <a:p>
                      <a:pPr algn="ctr"/>
                      <a:r>
                        <a:rPr lang="en-US" dirty="0" smtClean="0"/>
                        <a:t>$750</a:t>
                      </a:r>
                      <a:endParaRPr lang="en-US" dirty="0"/>
                    </a:p>
                  </a:txBody>
                  <a:tcPr/>
                </a:tc>
              </a:tr>
              <a:tr h="347962">
                <a:tc>
                  <a:txBody>
                    <a:bodyPr/>
                    <a:lstStyle/>
                    <a:p>
                      <a:pPr algn="ctr"/>
                      <a:r>
                        <a:rPr lang="en-US" dirty="0" smtClean="0"/>
                        <a:t>-</a:t>
                      </a:r>
                      <a:r>
                        <a:rPr lang="en-US" baseline="0" dirty="0" smtClean="0"/>
                        <a:t> </a:t>
                      </a:r>
                      <a:r>
                        <a:rPr lang="en-US" dirty="0" smtClean="0"/>
                        <a:t>Depreciation</a:t>
                      </a:r>
                      <a:endParaRPr lang="en-US" dirty="0"/>
                    </a:p>
                  </a:txBody>
                  <a:tcPr/>
                </a:tc>
                <a:tc>
                  <a:txBody>
                    <a:bodyPr/>
                    <a:lstStyle/>
                    <a:p>
                      <a:pPr algn="ctr"/>
                      <a:endParaRPr lang="en-US" dirty="0"/>
                    </a:p>
                  </a:txBody>
                  <a:tcPr/>
                </a:tc>
                <a:tc>
                  <a:txBody>
                    <a:bodyPr/>
                    <a:lstStyle/>
                    <a:p>
                      <a:pPr algn="ctr"/>
                      <a:r>
                        <a:rPr lang="en-US" dirty="0" smtClean="0"/>
                        <a:t>$65</a:t>
                      </a:r>
                      <a:endParaRPr lang="en-US" dirty="0"/>
                    </a:p>
                  </a:txBody>
                  <a:tcPr/>
                </a:tc>
              </a:tr>
              <a:tr h="347962">
                <a:tc>
                  <a:txBody>
                    <a:bodyPr/>
                    <a:lstStyle/>
                    <a:p>
                      <a:pPr algn="ctr"/>
                      <a:r>
                        <a:rPr lang="en-US" dirty="0" smtClean="0"/>
                        <a:t>= EBIT</a:t>
                      </a:r>
                      <a:endParaRPr lang="en-US" dirty="0"/>
                    </a:p>
                  </a:txBody>
                  <a:tcPr/>
                </a:tc>
                <a:tc>
                  <a:txBody>
                    <a:bodyPr/>
                    <a:lstStyle/>
                    <a:p>
                      <a:pPr algn="ctr"/>
                      <a:endParaRPr lang="en-US" dirty="0"/>
                    </a:p>
                  </a:txBody>
                  <a:tcPr/>
                </a:tc>
                <a:tc>
                  <a:txBody>
                    <a:bodyPr/>
                    <a:lstStyle/>
                    <a:p>
                      <a:pPr algn="ctr"/>
                      <a:r>
                        <a:rPr lang="en-US" dirty="0" smtClean="0"/>
                        <a:t>$694</a:t>
                      </a:r>
                      <a:endParaRPr lang="en-US" dirty="0"/>
                    </a:p>
                  </a:txBody>
                  <a:tcPr/>
                </a:tc>
              </a:tr>
              <a:tr h="347962">
                <a:tc>
                  <a:txBody>
                    <a:bodyPr/>
                    <a:lstStyle/>
                    <a:p>
                      <a:pPr algn="ctr"/>
                      <a:r>
                        <a:rPr lang="en-US" dirty="0" smtClean="0"/>
                        <a:t>- Interest</a:t>
                      </a:r>
                      <a:r>
                        <a:rPr lang="en-US" baseline="0" dirty="0" smtClean="0"/>
                        <a:t> paid</a:t>
                      </a:r>
                      <a:endParaRPr lang="en-US" dirty="0"/>
                    </a:p>
                  </a:txBody>
                  <a:tcPr/>
                </a:tc>
                <a:tc>
                  <a:txBody>
                    <a:bodyPr/>
                    <a:lstStyle/>
                    <a:p>
                      <a:pPr algn="ctr"/>
                      <a:endParaRPr lang="en-US" dirty="0"/>
                    </a:p>
                  </a:txBody>
                  <a:tcPr/>
                </a:tc>
                <a:tc>
                  <a:txBody>
                    <a:bodyPr/>
                    <a:lstStyle/>
                    <a:p>
                      <a:pPr algn="ctr"/>
                      <a:r>
                        <a:rPr lang="en-US" dirty="0" smtClean="0"/>
                        <a:t>$70</a:t>
                      </a:r>
                      <a:endParaRPr lang="en-US" dirty="0"/>
                    </a:p>
                  </a:txBody>
                  <a:tcPr/>
                </a:tc>
              </a:tr>
              <a:tr h="347962">
                <a:tc>
                  <a:txBody>
                    <a:bodyPr/>
                    <a:lstStyle/>
                    <a:p>
                      <a:pPr algn="ctr"/>
                      <a:r>
                        <a:rPr lang="en-US" dirty="0" smtClean="0"/>
                        <a:t>- Taxable income</a:t>
                      </a:r>
                      <a:endParaRPr lang="en-US" dirty="0"/>
                    </a:p>
                  </a:txBody>
                  <a:tcPr/>
                </a:tc>
                <a:tc>
                  <a:txBody>
                    <a:bodyPr/>
                    <a:lstStyle/>
                    <a:p>
                      <a:pPr algn="ctr"/>
                      <a:endParaRPr lang="en-US" dirty="0"/>
                    </a:p>
                  </a:txBody>
                  <a:tcPr/>
                </a:tc>
                <a:tc>
                  <a:txBody>
                    <a:bodyPr/>
                    <a:lstStyle/>
                    <a:p>
                      <a:pPr algn="ctr"/>
                      <a:r>
                        <a:rPr lang="en-US" dirty="0" smtClean="0"/>
                        <a:t>$212</a:t>
                      </a:r>
                      <a:endParaRPr lang="en-US" dirty="0"/>
                    </a:p>
                  </a:txBody>
                  <a:tcPr/>
                </a:tc>
              </a:tr>
              <a:tr h="347962">
                <a:tc>
                  <a:txBody>
                    <a:bodyPr/>
                    <a:lstStyle/>
                    <a:p>
                      <a:pPr algn="ctr"/>
                      <a:r>
                        <a:rPr lang="en-US" dirty="0" smtClean="0"/>
                        <a:t>= Net income</a:t>
                      </a:r>
                    </a:p>
                  </a:txBody>
                  <a:tcPr/>
                </a:tc>
                <a:tc>
                  <a:txBody>
                    <a:bodyPr/>
                    <a:lstStyle/>
                    <a:p>
                      <a:pPr algn="ctr"/>
                      <a:endParaRPr lang="en-US" dirty="0"/>
                    </a:p>
                  </a:txBody>
                  <a:tcPr/>
                </a:tc>
                <a:tc>
                  <a:txBody>
                    <a:bodyPr/>
                    <a:lstStyle/>
                    <a:p>
                      <a:pPr algn="ctr"/>
                      <a:r>
                        <a:rPr lang="en-US" dirty="0" smtClean="0"/>
                        <a:t>$412</a:t>
                      </a:r>
                      <a:endParaRPr lang="en-US" dirty="0"/>
                    </a:p>
                  </a:txBody>
                  <a:tcPr/>
                </a:tc>
              </a:tr>
              <a:tr h="347962">
                <a:tc>
                  <a:txBody>
                    <a:bodyPr/>
                    <a:lstStyle/>
                    <a:p>
                      <a:pPr algn="ctr"/>
                      <a:r>
                        <a:rPr lang="en-US" dirty="0" smtClean="0"/>
                        <a:t>- Dividends</a:t>
                      </a:r>
                    </a:p>
                  </a:txBody>
                  <a:tcPr/>
                </a:tc>
                <a:tc>
                  <a:txBody>
                    <a:bodyPr/>
                    <a:lstStyle/>
                    <a:p>
                      <a:pPr algn="ctr"/>
                      <a:r>
                        <a:rPr lang="en-US" dirty="0" smtClean="0"/>
                        <a:t>$103</a:t>
                      </a:r>
                      <a:endParaRPr lang="en-US" dirty="0"/>
                    </a:p>
                  </a:txBody>
                  <a:tcPr/>
                </a:tc>
                <a:tc>
                  <a:txBody>
                    <a:bodyPr/>
                    <a:lstStyle/>
                    <a:p>
                      <a:pPr algn="ctr"/>
                      <a:endParaRPr lang="en-US" dirty="0"/>
                    </a:p>
                  </a:txBody>
                  <a:tcPr/>
                </a:tc>
              </a:tr>
              <a:tr h="347962">
                <a:tc>
                  <a:txBody>
                    <a:bodyPr/>
                    <a:lstStyle/>
                    <a:p>
                      <a:pPr algn="ctr"/>
                      <a:r>
                        <a:rPr lang="en-US" dirty="0" smtClean="0"/>
                        <a:t>= Additional to retained earnings</a:t>
                      </a:r>
                    </a:p>
                  </a:txBody>
                  <a:tcPr/>
                </a:tc>
                <a:tc>
                  <a:txBody>
                    <a:bodyPr/>
                    <a:lstStyle/>
                    <a:p>
                      <a:pPr algn="ctr"/>
                      <a:r>
                        <a:rPr lang="en-US" dirty="0" smtClean="0"/>
                        <a:t>$309</a:t>
                      </a:r>
                      <a:endParaRPr lang="en-US" dirty="0"/>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2422131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3"/>
            <a:ext cx="7556313" cy="2474411"/>
          </a:xfrm>
        </p:spPr>
        <p:txBody>
          <a:bodyPr/>
          <a:lstStyle/>
          <a:p>
            <a:r>
              <a:rPr lang="en-US" sz="3200" dirty="0" smtClean="0"/>
              <a:t>Suppose U.S had 200 million share out standing at the end of 2009. based on the income statement, what was EPS? What were dividends per share?</a:t>
            </a:r>
            <a:endParaRPr lang="en-US" sz="3200" dirty="0"/>
          </a:p>
        </p:txBody>
      </p:sp>
      <p:sp>
        <p:nvSpPr>
          <p:cNvPr id="3" name="Content Placeholder 2"/>
          <p:cNvSpPr>
            <a:spLocks noGrp="1"/>
          </p:cNvSpPr>
          <p:nvPr>
            <p:ph idx="1"/>
          </p:nvPr>
        </p:nvSpPr>
        <p:spPr>
          <a:xfrm>
            <a:off x="498474" y="3159868"/>
            <a:ext cx="7556313" cy="3167659"/>
          </a:xfrm>
        </p:spPr>
        <p:txBody>
          <a:bodyPr/>
          <a:lstStyle/>
          <a:p>
            <a:r>
              <a:rPr lang="en-US" dirty="0" smtClean="0"/>
              <a:t>Earning per share=Net income/total share outstanding.</a:t>
            </a:r>
          </a:p>
          <a:p>
            <a:pPr marL="0" indent="0">
              <a:buNone/>
            </a:pPr>
            <a:r>
              <a:rPr lang="en-US" dirty="0"/>
              <a:t>	</a:t>
            </a:r>
            <a:r>
              <a:rPr lang="en-US" dirty="0" smtClean="0"/>
              <a:t>		=$412/200=$2.06 per share</a:t>
            </a:r>
          </a:p>
          <a:p>
            <a:r>
              <a:rPr lang="en-US" dirty="0" smtClean="0"/>
              <a:t>Dividends per share=total dividends/total share outstanding</a:t>
            </a:r>
          </a:p>
          <a:p>
            <a:pPr marL="0" indent="0">
              <a:buNone/>
            </a:pPr>
            <a:r>
              <a:rPr lang="en-US" dirty="0"/>
              <a:t>	</a:t>
            </a:r>
            <a:r>
              <a:rPr lang="en-US" dirty="0" smtClean="0"/>
              <a:t>		= $103/200=$0.515 per share</a:t>
            </a:r>
            <a:endParaRPr lang="en-US" dirty="0"/>
          </a:p>
        </p:txBody>
      </p:sp>
    </p:spTree>
    <p:extLst>
      <p:ext uri="{BB962C8B-B14F-4D97-AF65-F5344CB8AC3E}">
        <p14:creationId xmlns:p14="http://schemas.microsoft.com/office/powerpoint/2010/main" val="1529737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GAAP and income statement</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general rule is to recognize revenue when the earning process is virtually complete and the value of an exchange of goods or services is known or can be reliably determined</a:t>
            </a:r>
            <a:endParaRPr lang="en-US" dirty="0"/>
          </a:p>
        </p:txBody>
      </p:sp>
    </p:spTree>
    <p:extLst>
      <p:ext uri="{BB962C8B-B14F-4D97-AF65-F5344CB8AC3E}">
        <p14:creationId xmlns:p14="http://schemas.microsoft.com/office/powerpoint/2010/main" val="2716794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Noncash items</a:t>
            </a:r>
            <a:endParaRPr lang="en-US" dirty="0"/>
          </a:p>
        </p:txBody>
      </p:sp>
      <p:sp>
        <p:nvSpPr>
          <p:cNvPr id="3" name="Content Placeholder 2"/>
          <p:cNvSpPr>
            <a:spLocks noGrp="1"/>
          </p:cNvSpPr>
          <p:nvPr>
            <p:ph idx="1"/>
          </p:nvPr>
        </p:nvSpPr>
        <p:spPr/>
        <p:txBody>
          <a:bodyPr/>
          <a:lstStyle/>
          <a:p>
            <a:r>
              <a:rPr lang="en-US" dirty="0" smtClean="0"/>
              <a:t>A primary reason that accounting income differs from cash flow is that an income statement contains noncash items.</a:t>
            </a:r>
          </a:p>
          <a:p>
            <a:r>
              <a:rPr lang="en-US" smtClean="0"/>
              <a:t>Noncash </a:t>
            </a:r>
            <a:r>
              <a:rPr lang="en-US" dirty="0" smtClean="0"/>
              <a:t>items: is expenses charged against revenues that do not directly affected cash flow such as </a:t>
            </a:r>
            <a:r>
              <a:rPr lang="en-US" smtClean="0"/>
              <a:t>depreciation.</a:t>
            </a:r>
          </a:p>
          <a:p>
            <a:endParaRPr lang="en-US" dirty="0"/>
          </a:p>
        </p:txBody>
      </p:sp>
    </p:spTree>
    <p:extLst>
      <p:ext uri="{BB962C8B-B14F-4D97-AF65-F5344CB8AC3E}">
        <p14:creationId xmlns:p14="http://schemas.microsoft.com/office/powerpoint/2010/main" val="3338109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2.3 Taxes</a:t>
            </a:r>
            <a:endParaRPr lang="en-US" u="sng" dirty="0"/>
          </a:p>
        </p:txBody>
      </p:sp>
      <p:sp>
        <p:nvSpPr>
          <p:cNvPr id="3" name="Content Placeholder 2"/>
          <p:cNvSpPr>
            <a:spLocks noGrp="1"/>
          </p:cNvSpPr>
          <p:nvPr>
            <p:ph idx="1"/>
          </p:nvPr>
        </p:nvSpPr>
        <p:spPr/>
        <p:txBody>
          <a:bodyPr/>
          <a:lstStyle/>
          <a:p>
            <a:endParaRPr lang="en-US" dirty="0" smtClean="0"/>
          </a:p>
          <a:p>
            <a:r>
              <a:rPr lang="en-US" dirty="0" smtClean="0"/>
              <a:t>Taxes can be the largest cash outflow a firm experiences.</a:t>
            </a:r>
          </a:p>
          <a:p>
            <a:r>
              <a:rPr lang="en-US" dirty="0" smtClean="0"/>
              <a:t>The size of the company’s tax bill is determines by the tax code.  The tax code is the result of political not economy.</a:t>
            </a:r>
          </a:p>
          <a:p>
            <a:endParaRPr lang="en-US" dirty="0"/>
          </a:p>
        </p:txBody>
      </p:sp>
    </p:spTree>
    <p:extLst>
      <p:ext uri="{BB962C8B-B14F-4D97-AF65-F5344CB8AC3E}">
        <p14:creationId xmlns:p14="http://schemas.microsoft.com/office/powerpoint/2010/main" val="992442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tax rate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9863645"/>
              </p:ext>
            </p:extLst>
          </p:nvPr>
        </p:nvGraphicFramePr>
        <p:xfrm>
          <a:off x="739635" y="2929625"/>
          <a:ext cx="7556500" cy="3337560"/>
        </p:xfrm>
        <a:graphic>
          <a:graphicData uri="http://schemas.openxmlformats.org/drawingml/2006/table">
            <a:tbl>
              <a:tblPr firstRow="1" bandRow="1">
                <a:tableStyleId>{5C22544A-7EE6-4342-B048-85BDC9FD1C3A}</a:tableStyleId>
              </a:tblPr>
              <a:tblGrid>
                <a:gridCol w="3778250"/>
                <a:gridCol w="3778250"/>
              </a:tblGrid>
              <a:tr h="370840">
                <a:tc>
                  <a:txBody>
                    <a:bodyPr/>
                    <a:lstStyle/>
                    <a:p>
                      <a:pPr algn="ctr"/>
                      <a:r>
                        <a:rPr lang="en-US" dirty="0" smtClean="0"/>
                        <a:t>Taxable income</a:t>
                      </a:r>
                      <a:endParaRPr lang="en-US" dirty="0"/>
                    </a:p>
                  </a:txBody>
                  <a:tcPr/>
                </a:tc>
                <a:tc>
                  <a:txBody>
                    <a:bodyPr/>
                    <a:lstStyle/>
                    <a:p>
                      <a:pPr algn="ctr"/>
                      <a:r>
                        <a:rPr lang="en-US" dirty="0" smtClean="0"/>
                        <a:t>Tax rate</a:t>
                      </a:r>
                      <a:endParaRPr lang="en-US" dirty="0"/>
                    </a:p>
                  </a:txBody>
                  <a:tcPr/>
                </a:tc>
              </a:tr>
              <a:tr h="370840">
                <a:tc>
                  <a:txBody>
                    <a:bodyPr/>
                    <a:lstStyle/>
                    <a:p>
                      <a:pPr algn="ctr"/>
                      <a:r>
                        <a:rPr lang="en-US" dirty="0" smtClean="0"/>
                        <a:t>0-50,000</a:t>
                      </a:r>
                      <a:endParaRPr lang="en-US" dirty="0"/>
                    </a:p>
                  </a:txBody>
                  <a:tcPr/>
                </a:tc>
                <a:tc>
                  <a:txBody>
                    <a:bodyPr/>
                    <a:lstStyle/>
                    <a:p>
                      <a:pPr algn="ctr"/>
                      <a:r>
                        <a:rPr lang="en-US" dirty="0" smtClean="0"/>
                        <a:t>15%</a:t>
                      </a:r>
                      <a:endParaRPr lang="en-US" dirty="0"/>
                    </a:p>
                  </a:txBody>
                  <a:tcPr/>
                </a:tc>
              </a:tr>
              <a:tr h="370840">
                <a:tc>
                  <a:txBody>
                    <a:bodyPr/>
                    <a:lstStyle/>
                    <a:p>
                      <a:pPr algn="ctr"/>
                      <a:r>
                        <a:rPr lang="en-US" dirty="0" smtClean="0"/>
                        <a:t>50.001-75,000</a:t>
                      </a:r>
                      <a:endParaRPr lang="en-US" dirty="0"/>
                    </a:p>
                  </a:txBody>
                  <a:tcPr/>
                </a:tc>
                <a:tc>
                  <a:txBody>
                    <a:bodyPr/>
                    <a:lstStyle/>
                    <a:p>
                      <a:pPr algn="ctr"/>
                      <a:r>
                        <a:rPr lang="en-US" dirty="0" smtClean="0"/>
                        <a:t>25%</a:t>
                      </a:r>
                      <a:endParaRPr lang="en-US" dirty="0"/>
                    </a:p>
                  </a:txBody>
                  <a:tcPr/>
                </a:tc>
              </a:tr>
              <a:tr h="370840">
                <a:tc>
                  <a:txBody>
                    <a:bodyPr/>
                    <a:lstStyle/>
                    <a:p>
                      <a:pPr algn="ctr"/>
                      <a:r>
                        <a:rPr lang="en-US" dirty="0" smtClean="0"/>
                        <a:t>75,001-100,000</a:t>
                      </a:r>
                      <a:endParaRPr lang="en-US" dirty="0"/>
                    </a:p>
                  </a:txBody>
                  <a:tcPr/>
                </a:tc>
                <a:tc>
                  <a:txBody>
                    <a:bodyPr/>
                    <a:lstStyle/>
                    <a:p>
                      <a:pPr algn="ctr"/>
                      <a:r>
                        <a:rPr lang="en-US" dirty="0" smtClean="0"/>
                        <a:t>34%</a:t>
                      </a:r>
                      <a:endParaRPr lang="en-US" dirty="0"/>
                    </a:p>
                  </a:txBody>
                  <a:tcPr/>
                </a:tc>
              </a:tr>
              <a:tr h="370840">
                <a:tc>
                  <a:txBody>
                    <a:bodyPr/>
                    <a:lstStyle/>
                    <a:p>
                      <a:pPr algn="ctr"/>
                      <a:r>
                        <a:rPr lang="en-US" dirty="0" smtClean="0"/>
                        <a:t>100,001-335,000</a:t>
                      </a:r>
                      <a:endParaRPr lang="en-US" dirty="0"/>
                    </a:p>
                  </a:txBody>
                  <a:tcPr/>
                </a:tc>
                <a:tc>
                  <a:txBody>
                    <a:bodyPr/>
                    <a:lstStyle/>
                    <a:p>
                      <a:pPr algn="ctr"/>
                      <a:r>
                        <a:rPr lang="en-US" dirty="0" smtClean="0"/>
                        <a:t>39%</a:t>
                      </a:r>
                      <a:endParaRPr lang="en-US" dirty="0"/>
                    </a:p>
                  </a:txBody>
                  <a:tcPr/>
                </a:tc>
              </a:tr>
              <a:tr h="370840">
                <a:tc>
                  <a:txBody>
                    <a:bodyPr/>
                    <a:lstStyle/>
                    <a:p>
                      <a:pPr algn="ctr"/>
                      <a:r>
                        <a:rPr lang="en-US" dirty="0" smtClean="0"/>
                        <a:t>335,001-10,000,000</a:t>
                      </a:r>
                      <a:endParaRPr lang="en-US" dirty="0"/>
                    </a:p>
                  </a:txBody>
                  <a:tcPr/>
                </a:tc>
                <a:tc>
                  <a:txBody>
                    <a:bodyPr/>
                    <a:lstStyle/>
                    <a:p>
                      <a:pPr algn="ctr"/>
                      <a:r>
                        <a:rPr lang="en-US" dirty="0" smtClean="0"/>
                        <a:t>34%</a:t>
                      </a:r>
                      <a:endParaRPr lang="en-US" dirty="0"/>
                    </a:p>
                  </a:txBody>
                  <a:tcPr/>
                </a:tc>
              </a:tr>
              <a:tr h="370840">
                <a:tc>
                  <a:txBody>
                    <a:bodyPr/>
                    <a:lstStyle/>
                    <a:p>
                      <a:pPr algn="ctr"/>
                      <a:r>
                        <a:rPr lang="en-US" dirty="0" smtClean="0"/>
                        <a:t>10,000,001-15,000,000</a:t>
                      </a:r>
                      <a:endParaRPr lang="en-US" dirty="0"/>
                    </a:p>
                  </a:txBody>
                  <a:tcPr/>
                </a:tc>
                <a:tc>
                  <a:txBody>
                    <a:bodyPr/>
                    <a:lstStyle/>
                    <a:p>
                      <a:pPr algn="ctr"/>
                      <a:r>
                        <a:rPr lang="en-US" dirty="0" smtClean="0"/>
                        <a:t>35%</a:t>
                      </a:r>
                      <a:endParaRPr lang="en-US" dirty="0"/>
                    </a:p>
                  </a:txBody>
                  <a:tcPr/>
                </a:tc>
              </a:tr>
              <a:tr h="370840">
                <a:tc>
                  <a:txBody>
                    <a:bodyPr/>
                    <a:lstStyle/>
                    <a:p>
                      <a:pPr algn="ctr"/>
                      <a:r>
                        <a:rPr lang="en-US" dirty="0" smtClean="0"/>
                        <a:t>15,000,001-18,333,333</a:t>
                      </a:r>
                      <a:endParaRPr lang="en-US" dirty="0"/>
                    </a:p>
                  </a:txBody>
                  <a:tcPr/>
                </a:tc>
                <a:tc>
                  <a:txBody>
                    <a:bodyPr/>
                    <a:lstStyle/>
                    <a:p>
                      <a:pPr algn="ctr"/>
                      <a:r>
                        <a:rPr lang="en-US" dirty="0" smtClean="0"/>
                        <a:t>38%</a:t>
                      </a:r>
                      <a:endParaRPr lang="en-US" dirty="0"/>
                    </a:p>
                  </a:txBody>
                  <a:tcPr/>
                </a:tc>
              </a:tr>
              <a:tr h="370840">
                <a:tc>
                  <a:txBody>
                    <a:bodyPr/>
                    <a:lstStyle/>
                    <a:p>
                      <a:pPr algn="ctr"/>
                      <a:r>
                        <a:rPr lang="en-US" dirty="0" smtClean="0"/>
                        <a:t>18,333,334+</a:t>
                      </a:r>
                      <a:endParaRPr lang="en-US" dirty="0"/>
                    </a:p>
                  </a:txBody>
                  <a:tcPr/>
                </a:tc>
                <a:tc>
                  <a:txBody>
                    <a:bodyPr/>
                    <a:lstStyle/>
                    <a:p>
                      <a:pPr algn="ctr"/>
                      <a:r>
                        <a:rPr lang="en-US" dirty="0" smtClean="0"/>
                        <a:t>35%</a:t>
                      </a:r>
                      <a:endParaRPr lang="en-US" dirty="0"/>
                    </a:p>
                  </a:txBody>
                  <a:tcPr/>
                </a:tc>
              </a:tr>
            </a:tbl>
          </a:graphicData>
        </a:graphic>
      </p:graphicFrame>
      <p:sp>
        <p:nvSpPr>
          <p:cNvPr id="5" name="TextBox 4"/>
          <p:cNvSpPr txBox="1"/>
          <p:nvPr/>
        </p:nvSpPr>
        <p:spPr>
          <a:xfrm>
            <a:off x="1157600" y="1582213"/>
            <a:ext cx="6897187" cy="923330"/>
          </a:xfrm>
          <a:prstGeom prst="rect">
            <a:avLst/>
          </a:prstGeom>
          <a:noFill/>
        </p:spPr>
        <p:txBody>
          <a:bodyPr wrap="square" rtlCol="0">
            <a:spAutoFit/>
          </a:bodyPr>
          <a:lstStyle/>
          <a:p>
            <a:r>
              <a:rPr lang="en-US" dirty="0" smtClean="0"/>
              <a:t>The percentage tax rate shown in the table are all marginal rate. Put the tax rate in the table apply to part of income in indicated range only, not all income.</a:t>
            </a:r>
            <a:endParaRPr lang="en-US" dirty="0"/>
          </a:p>
        </p:txBody>
      </p:sp>
    </p:spTree>
    <p:extLst>
      <p:ext uri="{BB962C8B-B14F-4D97-AF65-F5344CB8AC3E}">
        <p14:creationId xmlns:p14="http://schemas.microsoft.com/office/powerpoint/2010/main" val="2183641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versus marginal tax rate</a:t>
            </a:r>
            <a:endParaRPr lang="en-US" dirty="0"/>
          </a:p>
        </p:txBody>
      </p:sp>
      <p:sp>
        <p:nvSpPr>
          <p:cNvPr id="3" name="Content Placeholder 2"/>
          <p:cNvSpPr>
            <a:spLocks noGrp="1"/>
          </p:cNvSpPr>
          <p:nvPr>
            <p:ph idx="1"/>
          </p:nvPr>
        </p:nvSpPr>
        <p:spPr/>
        <p:txBody>
          <a:bodyPr/>
          <a:lstStyle/>
          <a:p>
            <a:r>
              <a:rPr lang="en-US" dirty="0" smtClean="0"/>
              <a:t>In making financial decision it is important to distinguish between average and marginal tax rate.</a:t>
            </a:r>
          </a:p>
          <a:p>
            <a:r>
              <a:rPr lang="en-US" dirty="0" smtClean="0"/>
              <a:t>Average tax rate:  is your tax bill divided by your taxable income, that</a:t>
            </a:r>
            <a:r>
              <a:rPr lang="fr-FR" dirty="0" smtClean="0"/>
              <a:t>’</a:t>
            </a:r>
            <a:r>
              <a:rPr lang="en-US" dirty="0" smtClean="0"/>
              <a:t>s mean the percentage of your income that goes to pay tax.</a:t>
            </a:r>
          </a:p>
          <a:p>
            <a:r>
              <a:rPr lang="en-US" dirty="0" smtClean="0"/>
              <a:t>Marginal tax rate: is the rate of extra tax you would pay if you earned one more dollar</a:t>
            </a:r>
            <a:endParaRPr lang="en-US" dirty="0"/>
          </a:p>
        </p:txBody>
      </p:sp>
    </p:spTree>
    <p:extLst>
      <p:ext uri="{BB962C8B-B14F-4D97-AF65-F5344CB8AC3E}">
        <p14:creationId xmlns:p14="http://schemas.microsoft.com/office/powerpoint/2010/main" val="16876017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1155557"/>
          </a:xfrm>
        </p:spPr>
        <p:txBody>
          <a:bodyPr/>
          <a:lstStyle/>
          <a:p>
            <a:r>
              <a:rPr lang="en-US" sz="2400" dirty="0" smtClean="0"/>
              <a:t>Example To understand the differences between average and marginal tax rate  </a:t>
            </a:r>
            <a:endParaRPr lang="en-US" sz="2400" dirty="0"/>
          </a:p>
        </p:txBody>
      </p:sp>
      <p:sp>
        <p:nvSpPr>
          <p:cNvPr id="3" name="Content Placeholder 2"/>
          <p:cNvSpPr>
            <a:spLocks noGrp="1"/>
          </p:cNvSpPr>
          <p:nvPr>
            <p:ph idx="1"/>
          </p:nvPr>
        </p:nvSpPr>
        <p:spPr>
          <a:xfrm>
            <a:off x="193032" y="1478901"/>
            <a:ext cx="7861755" cy="5240451"/>
          </a:xfrm>
        </p:spPr>
        <p:txBody>
          <a:bodyPr>
            <a:normAutofit fontScale="92500" lnSpcReduction="10000"/>
          </a:bodyPr>
          <a:lstStyle/>
          <a:p>
            <a:pPr marL="0" indent="0">
              <a:buNone/>
            </a:pPr>
            <a:r>
              <a:rPr lang="en-US" dirty="0" smtClean="0"/>
              <a:t>Suppose our corporation has a taxable income of$200,000. what is the tax bill? By using the table :</a:t>
            </a:r>
          </a:p>
          <a:p>
            <a:pPr marL="0" indent="0">
              <a:buNone/>
            </a:pPr>
            <a:r>
              <a:rPr lang="en-US" dirty="0" smtClean="0"/>
              <a:t>0.15*($50,000)= 	$7,500</a:t>
            </a:r>
          </a:p>
          <a:p>
            <a:pPr marL="0" indent="0">
              <a:buNone/>
            </a:pPr>
            <a:r>
              <a:rPr lang="en-US" dirty="0" smtClean="0"/>
              <a:t>0.25*($75,000-$50,000)=$6,250</a:t>
            </a:r>
          </a:p>
          <a:p>
            <a:pPr marL="0" indent="0">
              <a:buNone/>
            </a:pPr>
            <a:r>
              <a:rPr lang="en-US" dirty="0" smtClean="0"/>
              <a:t>0.34*($100,000-$75,000)=$8,500</a:t>
            </a:r>
          </a:p>
          <a:p>
            <a:pPr marL="0" indent="0">
              <a:buNone/>
            </a:pPr>
            <a:r>
              <a:rPr lang="en-US" dirty="0" smtClean="0"/>
              <a:t>0.39*($200,000-100,000)=$39,000</a:t>
            </a:r>
          </a:p>
          <a:p>
            <a:pPr marL="0" indent="0">
              <a:buNone/>
            </a:pPr>
            <a:r>
              <a:rPr lang="en-US" dirty="0"/>
              <a:t>$</a:t>
            </a:r>
            <a:r>
              <a:rPr lang="en-US" dirty="0" smtClean="0"/>
              <a:t>7,500+$6,250+$8,5--+$39,000=$61,250 is the total tax </a:t>
            </a:r>
          </a:p>
          <a:p>
            <a:pPr marL="0" indent="0">
              <a:buNone/>
            </a:pPr>
            <a:r>
              <a:rPr lang="en-US" dirty="0" smtClean="0"/>
              <a:t>We have taxable income of $200,000 and the taxable bill of $61,250. </a:t>
            </a:r>
          </a:p>
          <a:p>
            <a:pPr marL="0" indent="0">
              <a:buNone/>
            </a:pPr>
            <a:r>
              <a:rPr lang="en-US" dirty="0" smtClean="0"/>
              <a:t>So the average tax rate is $61,250/200,000=30.625%</a:t>
            </a:r>
          </a:p>
          <a:p>
            <a:pPr marL="0" indent="0">
              <a:buNone/>
            </a:pPr>
            <a:r>
              <a:rPr lang="en-US" dirty="0" smtClean="0"/>
              <a:t>The marginal tax rat: if we made one more dollar, the tax on that dollar would be 39 cents, so the marginal rate is 39%.</a:t>
            </a:r>
          </a:p>
          <a:p>
            <a:pPr marL="0" indent="0">
              <a:buNone/>
            </a:pPr>
            <a:endParaRPr lang="en-US" dirty="0"/>
          </a:p>
        </p:txBody>
      </p:sp>
    </p:spTree>
    <p:extLst>
      <p:ext uri="{BB962C8B-B14F-4D97-AF65-F5344CB8AC3E}">
        <p14:creationId xmlns:p14="http://schemas.microsoft.com/office/powerpoint/2010/main" val="4138673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I</a:t>
            </a:r>
            <a:r>
              <a:rPr lang="en-US" u="sng" dirty="0" smtClean="0"/>
              <a:t>ntroduction</a:t>
            </a:r>
            <a:endParaRPr lang="en-US" u="sng" dirty="0"/>
          </a:p>
        </p:txBody>
      </p:sp>
      <p:sp>
        <p:nvSpPr>
          <p:cNvPr id="3" name="Content Placeholder 2"/>
          <p:cNvSpPr>
            <a:spLocks noGrp="1"/>
          </p:cNvSpPr>
          <p:nvPr>
            <p:ph idx="1"/>
          </p:nvPr>
        </p:nvSpPr>
        <p:spPr/>
        <p:txBody>
          <a:bodyPr/>
          <a:lstStyle/>
          <a:p>
            <a:r>
              <a:rPr lang="en-US" dirty="0" smtClean="0"/>
              <a:t>Our emphasis is not on preparing financial statement.</a:t>
            </a:r>
          </a:p>
          <a:p>
            <a:r>
              <a:rPr lang="en-US" dirty="0" smtClean="0"/>
              <a:t>Financial statement are frequently a key source of information for financial decision.</a:t>
            </a:r>
          </a:p>
          <a:p>
            <a:r>
              <a:rPr lang="en-US" dirty="0" smtClean="0"/>
              <a:t>There are two important differences we have to understand:</a:t>
            </a:r>
          </a:p>
          <a:p>
            <a:pPr marL="457200" indent="-457200">
              <a:buFont typeface="+mj-lt"/>
              <a:buAutoNum type="arabicPeriod"/>
            </a:pPr>
            <a:r>
              <a:rPr lang="en-US" dirty="0" smtClean="0"/>
              <a:t>The difference between accounting value and market value.</a:t>
            </a:r>
          </a:p>
          <a:p>
            <a:pPr marL="457200" indent="-457200">
              <a:buFont typeface="+mj-lt"/>
              <a:buAutoNum type="arabicPeriod"/>
            </a:pPr>
            <a:r>
              <a:rPr lang="en-US" dirty="0" smtClean="0"/>
              <a:t>The differences between accounting income cash flow</a:t>
            </a:r>
          </a:p>
        </p:txBody>
      </p:sp>
    </p:spTree>
    <p:extLst>
      <p:ext uri="{BB962C8B-B14F-4D97-AF65-F5344CB8AC3E}">
        <p14:creationId xmlns:p14="http://schemas.microsoft.com/office/powerpoint/2010/main" val="25140381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25280710"/>
              </p:ext>
            </p:extLst>
          </p:nvPr>
        </p:nvGraphicFramePr>
        <p:xfrm>
          <a:off x="498475" y="1981200"/>
          <a:ext cx="7556500" cy="3881119"/>
        </p:xfrm>
        <a:graphic>
          <a:graphicData uri="http://schemas.openxmlformats.org/drawingml/2006/table">
            <a:tbl>
              <a:tblPr firstRow="1" bandRow="1">
                <a:tableStyleId>{5C22544A-7EE6-4342-B048-85BDC9FD1C3A}</a:tableStyleId>
              </a:tblPr>
              <a:tblGrid>
                <a:gridCol w="1889125"/>
                <a:gridCol w="1889125"/>
                <a:gridCol w="1889125"/>
                <a:gridCol w="1889125"/>
              </a:tblGrid>
              <a:tr h="370840">
                <a:tc>
                  <a:txBody>
                    <a:bodyPr/>
                    <a:lstStyle/>
                    <a:p>
                      <a:pPr algn="ctr"/>
                      <a:r>
                        <a:rPr lang="en-US" dirty="0" smtClean="0"/>
                        <a:t>(1)</a:t>
                      </a:r>
                    </a:p>
                    <a:p>
                      <a:pPr algn="ctr"/>
                      <a:r>
                        <a:rPr lang="en-US" dirty="0" smtClean="0"/>
                        <a:t>Taxable income</a:t>
                      </a:r>
                      <a:endParaRPr lang="en-US" dirty="0"/>
                    </a:p>
                  </a:txBody>
                  <a:tcPr/>
                </a:tc>
                <a:tc>
                  <a:txBody>
                    <a:bodyPr/>
                    <a:lstStyle/>
                    <a:p>
                      <a:pPr algn="ctr"/>
                      <a:r>
                        <a:rPr lang="en-US" dirty="0" smtClean="0"/>
                        <a:t>(2)</a:t>
                      </a:r>
                    </a:p>
                    <a:p>
                      <a:pPr algn="ctr"/>
                      <a:r>
                        <a:rPr lang="en-US" dirty="0" smtClean="0"/>
                        <a:t>Marginal tax income</a:t>
                      </a:r>
                      <a:endParaRPr lang="en-US" dirty="0"/>
                    </a:p>
                  </a:txBody>
                  <a:tcPr/>
                </a:tc>
                <a:tc>
                  <a:txBody>
                    <a:bodyPr/>
                    <a:lstStyle/>
                    <a:p>
                      <a:pPr algn="ctr"/>
                      <a:r>
                        <a:rPr lang="en-US" dirty="0" smtClean="0"/>
                        <a:t>(3)</a:t>
                      </a:r>
                    </a:p>
                    <a:p>
                      <a:pPr algn="ctr"/>
                      <a:r>
                        <a:rPr lang="en-US" dirty="0" smtClean="0"/>
                        <a:t>Total tax</a:t>
                      </a:r>
                      <a:endParaRPr lang="en-US" dirty="0"/>
                    </a:p>
                  </a:txBody>
                  <a:tcPr/>
                </a:tc>
                <a:tc>
                  <a:txBody>
                    <a:bodyPr/>
                    <a:lstStyle/>
                    <a:p>
                      <a:pPr algn="ctr"/>
                      <a:r>
                        <a:rPr lang="en-US" dirty="0" smtClean="0"/>
                        <a:t>(3)/(1)</a:t>
                      </a:r>
                    </a:p>
                    <a:p>
                      <a:pPr algn="ctr"/>
                      <a:r>
                        <a:rPr lang="en-US" dirty="0" smtClean="0"/>
                        <a:t>Average</a:t>
                      </a:r>
                      <a:r>
                        <a:rPr lang="en-US" baseline="0" dirty="0" smtClean="0"/>
                        <a:t> tax rate</a:t>
                      </a:r>
                      <a:endParaRPr lang="en-US" dirty="0" smtClean="0"/>
                    </a:p>
                  </a:txBody>
                  <a:tcPr/>
                </a:tc>
              </a:tr>
              <a:tr h="370840">
                <a:tc>
                  <a:txBody>
                    <a:bodyPr/>
                    <a:lstStyle/>
                    <a:p>
                      <a:pPr algn="ctr"/>
                      <a:r>
                        <a:rPr lang="en-US" dirty="0" smtClean="0"/>
                        <a:t>$45,000</a:t>
                      </a:r>
                      <a:endParaRPr lang="en-US" dirty="0"/>
                    </a:p>
                  </a:txBody>
                  <a:tcPr/>
                </a:tc>
                <a:tc>
                  <a:txBody>
                    <a:bodyPr/>
                    <a:lstStyle/>
                    <a:p>
                      <a:pPr algn="ctr"/>
                      <a:r>
                        <a:rPr lang="en-US" dirty="0" smtClean="0"/>
                        <a:t>15%</a:t>
                      </a:r>
                      <a:endParaRPr lang="en-US" dirty="0"/>
                    </a:p>
                  </a:txBody>
                  <a:tcPr/>
                </a:tc>
                <a:tc>
                  <a:txBody>
                    <a:bodyPr/>
                    <a:lstStyle/>
                    <a:p>
                      <a:pPr algn="ctr"/>
                      <a:r>
                        <a:rPr lang="en-US" dirty="0" smtClean="0"/>
                        <a:t>$6,750</a:t>
                      </a:r>
                      <a:endParaRPr lang="en-US" dirty="0"/>
                    </a:p>
                  </a:txBody>
                  <a:tcPr/>
                </a:tc>
                <a:tc>
                  <a:txBody>
                    <a:bodyPr/>
                    <a:lstStyle/>
                    <a:p>
                      <a:pPr algn="ctr"/>
                      <a:r>
                        <a:rPr lang="en-US" dirty="0" smtClean="0"/>
                        <a:t>15.00%</a:t>
                      </a:r>
                      <a:endParaRPr lang="en-US" dirty="0"/>
                    </a:p>
                  </a:txBody>
                  <a:tcPr/>
                </a:tc>
              </a:tr>
              <a:tr h="370840">
                <a:tc>
                  <a:txBody>
                    <a:bodyPr/>
                    <a:lstStyle/>
                    <a:p>
                      <a:pPr algn="ctr"/>
                      <a:r>
                        <a:rPr lang="en-US" dirty="0" smtClean="0"/>
                        <a:t>$70,000</a:t>
                      </a:r>
                      <a:endParaRPr lang="en-US" dirty="0"/>
                    </a:p>
                  </a:txBody>
                  <a:tcPr/>
                </a:tc>
                <a:tc>
                  <a:txBody>
                    <a:bodyPr/>
                    <a:lstStyle/>
                    <a:p>
                      <a:pPr algn="ctr"/>
                      <a:r>
                        <a:rPr lang="en-US" dirty="0" smtClean="0"/>
                        <a:t>25%</a:t>
                      </a:r>
                      <a:endParaRPr lang="en-US" dirty="0"/>
                    </a:p>
                  </a:txBody>
                  <a:tcPr/>
                </a:tc>
                <a:tc>
                  <a:txBody>
                    <a:bodyPr/>
                    <a:lstStyle/>
                    <a:p>
                      <a:pPr algn="ctr"/>
                      <a:r>
                        <a:rPr lang="en-US" dirty="0" smtClean="0"/>
                        <a:t>$12,500</a:t>
                      </a:r>
                      <a:endParaRPr lang="en-US" dirty="0"/>
                    </a:p>
                  </a:txBody>
                  <a:tcPr/>
                </a:tc>
                <a:tc>
                  <a:txBody>
                    <a:bodyPr/>
                    <a:lstStyle/>
                    <a:p>
                      <a:pPr algn="ctr"/>
                      <a:r>
                        <a:rPr lang="en-US" dirty="0" smtClean="0"/>
                        <a:t>17.86%</a:t>
                      </a:r>
                      <a:endParaRPr lang="en-US" dirty="0"/>
                    </a:p>
                  </a:txBody>
                  <a:tcPr/>
                </a:tc>
              </a:tr>
              <a:tr h="370840">
                <a:tc>
                  <a:txBody>
                    <a:bodyPr/>
                    <a:lstStyle/>
                    <a:p>
                      <a:pPr algn="ctr"/>
                      <a:r>
                        <a:rPr lang="en-US" dirty="0" smtClean="0"/>
                        <a:t>$95,000</a:t>
                      </a:r>
                      <a:endParaRPr lang="en-US" dirty="0"/>
                    </a:p>
                  </a:txBody>
                  <a:tcPr/>
                </a:tc>
                <a:tc>
                  <a:txBody>
                    <a:bodyPr/>
                    <a:lstStyle/>
                    <a:p>
                      <a:pPr algn="ctr"/>
                      <a:r>
                        <a:rPr lang="en-US" dirty="0" smtClean="0"/>
                        <a:t>34%</a:t>
                      </a:r>
                      <a:endParaRPr lang="en-US" dirty="0"/>
                    </a:p>
                  </a:txBody>
                  <a:tcPr/>
                </a:tc>
                <a:tc>
                  <a:txBody>
                    <a:bodyPr/>
                    <a:lstStyle/>
                    <a:p>
                      <a:pPr algn="ctr"/>
                      <a:r>
                        <a:rPr lang="en-US" dirty="0" smtClean="0"/>
                        <a:t>$20,550</a:t>
                      </a:r>
                      <a:endParaRPr lang="en-US" dirty="0"/>
                    </a:p>
                  </a:txBody>
                  <a:tcPr/>
                </a:tc>
                <a:tc>
                  <a:txBody>
                    <a:bodyPr/>
                    <a:lstStyle/>
                    <a:p>
                      <a:pPr algn="ctr"/>
                      <a:r>
                        <a:rPr lang="en-US" dirty="0" smtClean="0"/>
                        <a:t>21.63%</a:t>
                      </a:r>
                      <a:endParaRPr lang="en-US" dirty="0"/>
                    </a:p>
                  </a:txBody>
                  <a:tcPr/>
                </a:tc>
              </a:tr>
              <a:tr h="370840">
                <a:tc>
                  <a:txBody>
                    <a:bodyPr/>
                    <a:lstStyle/>
                    <a:p>
                      <a:pPr algn="ctr"/>
                      <a:r>
                        <a:rPr lang="en-US" dirty="0" smtClean="0"/>
                        <a:t>$250,000</a:t>
                      </a:r>
                      <a:endParaRPr lang="en-US" dirty="0"/>
                    </a:p>
                  </a:txBody>
                  <a:tcPr/>
                </a:tc>
                <a:tc>
                  <a:txBody>
                    <a:bodyPr/>
                    <a:lstStyle/>
                    <a:p>
                      <a:pPr algn="ctr"/>
                      <a:r>
                        <a:rPr lang="en-US" dirty="0" smtClean="0"/>
                        <a:t>39%</a:t>
                      </a:r>
                      <a:endParaRPr lang="en-US" dirty="0"/>
                    </a:p>
                  </a:txBody>
                  <a:tcPr/>
                </a:tc>
                <a:tc>
                  <a:txBody>
                    <a:bodyPr/>
                    <a:lstStyle/>
                    <a:p>
                      <a:pPr algn="ctr"/>
                      <a:r>
                        <a:rPr lang="en-US" dirty="0" smtClean="0"/>
                        <a:t>$80,750</a:t>
                      </a:r>
                      <a:endParaRPr lang="en-US" dirty="0"/>
                    </a:p>
                  </a:txBody>
                  <a:tcPr/>
                </a:tc>
                <a:tc>
                  <a:txBody>
                    <a:bodyPr/>
                    <a:lstStyle/>
                    <a:p>
                      <a:pPr algn="ctr"/>
                      <a:r>
                        <a:rPr lang="en-US" dirty="0" smtClean="0"/>
                        <a:t>32.30%</a:t>
                      </a:r>
                      <a:endParaRPr lang="en-US" dirty="0"/>
                    </a:p>
                  </a:txBody>
                  <a:tcPr/>
                </a:tc>
              </a:tr>
              <a:tr h="370840">
                <a:tc>
                  <a:txBody>
                    <a:bodyPr/>
                    <a:lstStyle/>
                    <a:p>
                      <a:pPr algn="ctr"/>
                      <a:r>
                        <a:rPr lang="en-US" dirty="0" smtClean="0"/>
                        <a:t>$1,000,000</a:t>
                      </a:r>
                      <a:endParaRPr lang="en-US" dirty="0"/>
                    </a:p>
                  </a:txBody>
                  <a:tcPr/>
                </a:tc>
                <a:tc>
                  <a:txBody>
                    <a:bodyPr/>
                    <a:lstStyle/>
                    <a:p>
                      <a:pPr algn="ctr"/>
                      <a:r>
                        <a:rPr lang="en-US" dirty="0" smtClean="0"/>
                        <a:t>34%</a:t>
                      </a:r>
                      <a:endParaRPr lang="en-US" dirty="0"/>
                    </a:p>
                  </a:txBody>
                  <a:tcPr/>
                </a:tc>
                <a:tc>
                  <a:txBody>
                    <a:bodyPr/>
                    <a:lstStyle/>
                    <a:p>
                      <a:pPr algn="ctr"/>
                      <a:r>
                        <a:rPr lang="en-US" dirty="0" smtClean="0"/>
                        <a:t>$340,000</a:t>
                      </a:r>
                      <a:endParaRPr lang="en-US" dirty="0"/>
                    </a:p>
                  </a:txBody>
                  <a:tcPr/>
                </a:tc>
                <a:tc>
                  <a:txBody>
                    <a:bodyPr/>
                    <a:lstStyle/>
                    <a:p>
                      <a:pPr algn="ctr"/>
                      <a:r>
                        <a:rPr lang="en-US" dirty="0" smtClean="0"/>
                        <a:t>34.00%</a:t>
                      </a:r>
                      <a:endParaRPr lang="en-US" dirty="0"/>
                    </a:p>
                  </a:txBody>
                  <a:tcPr/>
                </a:tc>
              </a:tr>
              <a:tr h="370840">
                <a:tc>
                  <a:txBody>
                    <a:bodyPr/>
                    <a:lstStyle/>
                    <a:p>
                      <a:pPr algn="ctr"/>
                      <a:r>
                        <a:rPr lang="en-US" dirty="0" smtClean="0"/>
                        <a:t>$17,000,000</a:t>
                      </a:r>
                      <a:endParaRPr lang="en-US" dirty="0"/>
                    </a:p>
                  </a:txBody>
                  <a:tcPr/>
                </a:tc>
                <a:tc>
                  <a:txBody>
                    <a:bodyPr/>
                    <a:lstStyle/>
                    <a:p>
                      <a:pPr algn="ctr"/>
                      <a:r>
                        <a:rPr lang="en-US" dirty="0" smtClean="0"/>
                        <a:t>38%</a:t>
                      </a:r>
                      <a:endParaRPr lang="en-US" dirty="0"/>
                    </a:p>
                  </a:txBody>
                  <a:tcPr/>
                </a:tc>
                <a:tc>
                  <a:txBody>
                    <a:bodyPr/>
                    <a:lstStyle/>
                    <a:p>
                      <a:pPr algn="ctr"/>
                      <a:r>
                        <a:rPr lang="en-US" dirty="0" smtClean="0"/>
                        <a:t>$6,100,000</a:t>
                      </a:r>
                      <a:endParaRPr lang="en-US" dirty="0"/>
                    </a:p>
                  </a:txBody>
                  <a:tcPr/>
                </a:tc>
                <a:tc>
                  <a:txBody>
                    <a:bodyPr/>
                    <a:lstStyle/>
                    <a:p>
                      <a:pPr algn="ctr"/>
                      <a:r>
                        <a:rPr lang="en-US" dirty="0" smtClean="0"/>
                        <a:t>34.86%</a:t>
                      </a:r>
                      <a:endParaRPr lang="en-US" dirty="0"/>
                    </a:p>
                  </a:txBody>
                  <a:tcPr/>
                </a:tc>
              </a:tr>
              <a:tr h="370840">
                <a:tc>
                  <a:txBody>
                    <a:bodyPr/>
                    <a:lstStyle/>
                    <a:p>
                      <a:pPr algn="ctr"/>
                      <a:r>
                        <a:rPr lang="en-US" dirty="0" smtClean="0"/>
                        <a:t>$50,000,000</a:t>
                      </a:r>
                      <a:endParaRPr lang="en-US" dirty="0"/>
                    </a:p>
                  </a:txBody>
                  <a:tcPr/>
                </a:tc>
                <a:tc>
                  <a:txBody>
                    <a:bodyPr/>
                    <a:lstStyle/>
                    <a:p>
                      <a:pPr algn="ctr"/>
                      <a:r>
                        <a:rPr lang="en-US" dirty="0" smtClean="0"/>
                        <a:t>35%</a:t>
                      </a:r>
                      <a:endParaRPr lang="en-US" dirty="0"/>
                    </a:p>
                  </a:txBody>
                  <a:tcPr/>
                </a:tc>
                <a:tc>
                  <a:txBody>
                    <a:bodyPr/>
                    <a:lstStyle/>
                    <a:p>
                      <a:pPr algn="ctr"/>
                      <a:r>
                        <a:rPr lang="en-US" dirty="0" smtClean="0"/>
                        <a:t>$17,500,000</a:t>
                      </a:r>
                      <a:endParaRPr lang="en-US" dirty="0"/>
                    </a:p>
                  </a:txBody>
                  <a:tcPr/>
                </a:tc>
                <a:tc>
                  <a:txBody>
                    <a:bodyPr/>
                    <a:lstStyle/>
                    <a:p>
                      <a:pPr algn="ctr"/>
                      <a:r>
                        <a:rPr lang="en-US" dirty="0" smtClean="0"/>
                        <a:t>35.00%</a:t>
                      </a:r>
                      <a:endParaRPr lang="en-US" dirty="0"/>
                    </a:p>
                  </a:txBody>
                  <a:tcPr/>
                </a:tc>
              </a:tr>
              <a:tr h="370840">
                <a:tc>
                  <a:txBody>
                    <a:bodyPr/>
                    <a:lstStyle/>
                    <a:p>
                      <a:pPr algn="ctr"/>
                      <a:r>
                        <a:rPr lang="en-US" dirty="0" smtClean="0"/>
                        <a:t>$100,000,000</a:t>
                      </a:r>
                      <a:endParaRPr lang="en-US" dirty="0"/>
                    </a:p>
                  </a:txBody>
                  <a:tcPr/>
                </a:tc>
                <a:tc>
                  <a:txBody>
                    <a:bodyPr/>
                    <a:lstStyle/>
                    <a:p>
                      <a:pPr algn="ctr"/>
                      <a:r>
                        <a:rPr lang="en-US" dirty="0" smtClean="0"/>
                        <a:t>35%</a:t>
                      </a:r>
                      <a:endParaRPr lang="en-US" dirty="0"/>
                    </a:p>
                  </a:txBody>
                  <a:tcPr/>
                </a:tc>
                <a:tc>
                  <a:txBody>
                    <a:bodyPr/>
                    <a:lstStyle/>
                    <a:p>
                      <a:pPr algn="ctr"/>
                      <a:r>
                        <a:rPr lang="en-US" dirty="0" smtClean="0"/>
                        <a:t>$35,000,000</a:t>
                      </a:r>
                      <a:endParaRPr lang="en-US" dirty="0"/>
                    </a:p>
                  </a:txBody>
                  <a:tcPr/>
                </a:tc>
                <a:tc>
                  <a:txBody>
                    <a:bodyPr/>
                    <a:lstStyle/>
                    <a:p>
                      <a:pPr algn="ctr"/>
                      <a:r>
                        <a:rPr lang="en-US" dirty="0" smtClean="0"/>
                        <a:t>35.00%</a:t>
                      </a:r>
                      <a:endParaRPr lang="en-US" dirty="0"/>
                    </a:p>
                  </a:txBody>
                  <a:tcPr/>
                </a:tc>
              </a:tr>
            </a:tbl>
          </a:graphicData>
        </a:graphic>
      </p:graphicFrame>
    </p:spTree>
    <p:extLst>
      <p:ext uri="{BB962C8B-B14F-4D97-AF65-F5344CB8AC3E}">
        <p14:creationId xmlns:p14="http://schemas.microsoft.com/office/powerpoint/2010/main" val="3209081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With </a:t>
            </a:r>
            <a:r>
              <a:rPr lang="en-US" u="sng" dirty="0" smtClean="0"/>
              <a:t>Flat tax rate </a:t>
            </a:r>
            <a:r>
              <a:rPr lang="en-US" dirty="0" smtClean="0"/>
              <a:t>there is only tax rate, so the rate is the same for all income level.</a:t>
            </a:r>
            <a:endParaRPr lang="en-US" u="sng" dirty="0" smtClean="0"/>
          </a:p>
          <a:p>
            <a:r>
              <a:rPr lang="en-US" dirty="0" smtClean="0"/>
              <a:t>with </a:t>
            </a:r>
            <a:r>
              <a:rPr lang="en-US" u="sng" dirty="0" smtClean="0"/>
              <a:t>Flat tax rate </a:t>
            </a:r>
            <a:r>
              <a:rPr lang="en-US" dirty="0" smtClean="0"/>
              <a:t> the marginal tax rate is always the same as the average tax rate. </a:t>
            </a:r>
          </a:p>
          <a:p>
            <a:r>
              <a:rPr lang="en-US" dirty="0" smtClean="0"/>
              <a:t>Normally the marginal tax rate is relevant for financial decision making. The reason is that any new cash flow will be taxed at the marginal rate. Because financial decision usually involve new cash flow or change in excising one, this rate will tell us the marginal effect of decision on our tax bill.</a:t>
            </a:r>
          </a:p>
          <a:p>
            <a:pPr marL="0" indent="0">
              <a:buNone/>
            </a:pPr>
            <a:endParaRPr lang="en-US" dirty="0" smtClean="0"/>
          </a:p>
        </p:txBody>
      </p:sp>
    </p:spTree>
    <p:extLst>
      <p:ext uri="{BB962C8B-B14F-4D97-AF65-F5344CB8AC3E}">
        <p14:creationId xmlns:p14="http://schemas.microsoft.com/office/powerpoint/2010/main" val="13884979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2.4 cash flow</a:t>
            </a:r>
            <a:endParaRPr lang="en-US" u="sng" dirty="0"/>
          </a:p>
        </p:txBody>
      </p:sp>
      <p:sp>
        <p:nvSpPr>
          <p:cNvPr id="3" name="Content Placeholder 2"/>
          <p:cNvSpPr>
            <a:spLocks noGrp="1"/>
          </p:cNvSpPr>
          <p:nvPr>
            <p:ph idx="1"/>
          </p:nvPr>
        </p:nvSpPr>
        <p:spPr>
          <a:xfrm>
            <a:off x="128694" y="1836525"/>
            <a:ext cx="9015306" cy="4144963"/>
          </a:xfrm>
        </p:spPr>
        <p:txBody>
          <a:bodyPr>
            <a:normAutofit/>
          </a:bodyPr>
          <a:lstStyle/>
          <a:p>
            <a:r>
              <a:rPr lang="en-US" dirty="0" smtClean="0"/>
              <a:t>Cash flow: is the differences between the number of dollar that came in a and the number that went out.</a:t>
            </a:r>
          </a:p>
          <a:p>
            <a:r>
              <a:rPr lang="en-US" dirty="0" smtClean="0"/>
              <a:t>No standard financial statement present this information about cash flow as we wish.</a:t>
            </a:r>
          </a:p>
          <a:p>
            <a:r>
              <a:rPr lang="en-US" dirty="0" smtClean="0"/>
              <a:t>There is a standard financial accounting statement called </a:t>
            </a:r>
            <a:r>
              <a:rPr lang="en-US" u="sng" dirty="0" smtClean="0"/>
              <a:t>statement of cash flow.</a:t>
            </a:r>
          </a:p>
          <a:p>
            <a:r>
              <a:rPr lang="en-US" dirty="0" smtClean="0"/>
              <a:t>From balance sheet we know that the value of a firm’s assets is equal to the value of its liabilities plus the value of its equity.</a:t>
            </a:r>
          </a:p>
          <a:p>
            <a:r>
              <a:rPr lang="en-US" dirty="0" smtClean="0"/>
              <a:t>Cash flow from assets=cash flow to creditors +cash  flow to stockholder</a:t>
            </a:r>
          </a:p>
          <a:p>
            <a:pPr marL="0" indent="0">
              <a:buNone/>
            </a:pPr>
            <a:endParaRPr lang="en-US" dirty="0" smtClean="0"/>
          </a:p>
          <a:p>
            <a:endParaRPr lang="en-US" dirty="0"/>
          </a:p>
        </p:txBody>
      </p:sp>
    </p:spTree>
    <p:extLst>
      <p:ext uri="{BB962C8B-B14F-4D97-AF65-F5344CB8AC3E}">
        <p14:creationId xmlns:p14="http://schemas.microsoft.com/office/powerpoint/2010/main" val="2394110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 flow from assets</a:t>
            </a:r>
            <a:endParaRPr lang="en-US" dirty="0"/>
          </a:p>
        </p:txBody>
      </p:sp>
      <p:sp>
        <p:nvSpPr>
          <p:cNvPr id="3" name="Content Placeholder 2"/>
          <p:cNvSpPr>
            <a:spLocks noGrp="1"/>
          </p:cNvSpPr>
          <p:nvPr>
            <p:ph idx="1"/>
          </p:nvPr>
        </p:nvSpPr>
        <p:spPr>
          <a:xfrm>
            <a:off x="305545" y="1366376"/>
            <a:ext cx="7877832" cy="5256527"/>
          </a:xfrm>
        </p:spPr>
        <p:txBody>
          <a:bodyPr>
            <a:normAutofit lnSpcReduction="10000"/>
          </a:bodyPr>
          <a:lstStyle/>
          <a:p>
            <a:r>
              <a:rPr lang="en-US" dirty="0" smtClean="0"/>
              <a:t>Cash flow from assets: the total of cash flow to creditors and cash flow to stockholder, consisting of the following: operating cash flow, capital spending, and change in net working capital.</a:t>
            </a:r>
          </a:p>
          <a:p>
            <a:r>
              <a:rPr lang="en-US" dirty="0" smtClean="0"/>
              <a:t>Operating cash flow: is the cash flow that result from the firm’s day-to-day activities of producing and selling. </a:t>
            </a:r>
          </a:p>
          <a:p>
            <a:r>
              <a:rPr lang="en-US" dirty="0" smtClean="0"/>
              <a:t>Expenses associated with firm’s financing of its assets are not included because they are not operating expenses. </a:t>
            </a:r>
          </a:p>
          <a:p>
            <a:r>
              <a:rPr lang="en-US" dirty="0" smtClean="0"/>
              <a:t>Some of the firm’s cash flow is reinvested in the firm, capital spending refer to the net spending on fixed assets(purchases of fixed assets less sale of fixed assets).</a:t>
            </a:r>
          </a:p>
          <a:p>
            <a:r>
              <a:rPr lang="en-US" dirty="0" smtClean="0"/>
              <a:t>Change in net working capital is measured as net change in current assets relative to current liabilities for the period being examined and represent the amount spend on net working capital.</a:t>
            </a:r>
            <a:endParaRPr lang="en-US" dirty="0"/>
          </a:p>
        </p:txBody>
      </p:sp>
    </p:spTree>
    <p:extLst>
      <p:ext uri="{BB962C8B-B14F-4D97-AF65-F5344CB8AC3E}">
        <p14:creationId xmlns:p14="http://schemas.microsoft.com/office/powerpoint/2010/main" val="40055264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64456"/>
            <a:ext cx="7556313" cy="1116106"/>
          </a:xfrm>
        </p:spPr>
        <p:txBody>
          <a:bodyPr/>
          <a:lstStyle/>
          <a:p>
            <a:r>
              <a:rPr lang="en-US" dirty="0" smtClean="0"/>
              <a:t>Operating cash flow</a:t>
            </a:r>
            <a:endParaRPr lang="en-US" dirty="0"/>
          </a:p>
        </p:txBody>
      </p:sp>
      <p:sp>
        <p:nvSpPr>
          <p:cNvPr id="3" name="Content Placeholder 2"/>
          <p:cNvSpPr>
            <a:spLocks noGrp="1"/>
          </p:cNvSpPr>
          <p:nvPr>
            <p:ph idx="1"/>
          </p:nvPr>
        </p:nvSpPr>
        <p:spPr>
          <a:xfrm>
            <a:off x="498474" y="1180562"/>
            <a:ext cx="7556313" cy="4144963"/>
          </a:xfrm>
        </p:spPr>
        <p:txBody>
          <a:bodyPr/>
          <a:lstStyle/>
          <a:p>
            <a:r>
              <a:rPr lang="en-US" dirty="0" smtClean="0"/>
              <a:t>To calculate OCF we need to calculate revenue minus cost. But we don’t want to include depreciation because it’s not cash outflow, and we don’t want to include interest because it’s a financing expense. We do want to include taxes because because are paid in cash.</a:t>
            </a:r>
          </a:p>
          <a:p>
            <a:r>
              <a:rPr lang="en-US" dirty="0" smtClean="0"/>
              <a:t>Example U.S. corporation’s income statement. We need to make two adjustment. First: recall that depreciation is a noncash expense. To get cash flow we first add back the $65 in depreciation because it wasn’t a cash deduction. Second: is to subtract the $212 in taxes because these were paid in cash.</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05610377"/>
              </p:ext>
            </p:extLst>
          </p:nvPr>
        </p:nvGraphicFramePr>
        <p:xfrm>
          <a:off x="1250685" y="4702676"/>
          <a:ext cx="6096000" cy="1849120"/>
        </p:xfrm>
        <a:graphic>
          <a:graphicData uri="http://schemas.openxmlformats.org/drawingml/2006/table">
            <a:tbl>
              <a:tblPr firstRow="1" bandRow="1">
                <a:tableStyleId>{5C22544A-7EE6-4342-B048-85BDC9FD1C3A}</a:tableStyleId>
              </a:tblPr>
              <a:tblGrid>
                <a:gridCol w="4858713"/>
                <a:gridCol w="1237287"/>
              </a:tblGrid>
              <a:tr h="168051">
                <a:tc gridSpan="2">
                  <a:txBody>
                    <a:bodyPr/>
                    <a:lstStyle/>
                    <a:p>
                      <a:pPr algn="ctr"/>
                      <a:r>
                        <a:rPr lang="en-US" dirty="0" smtClean="0"/>
                        <a:t>U.S corporation</a:t>
                      </a:r>
                      <a:r>
                        <a:rPr lang="en-US" baseline="0" dirty="0" smtClean="0"/>
                        <a:t> 2009 operating cash flow</a:t>
                      </a:r>
                      <a:endParaRPr lang="en-US" dirty="0"/>
                    </a:p>
                  </a:txBody>
                  <a:tcPr/>
                </a:tc>
                <a:tc hMerge="1">
                  <a:txBody>
                    <a:bodyPr/>
                    <a:lstStyle/>
                    <a:p>
                      <a:endParaRPr lang="en-US" dirty="0"/>
                    </a:p>
                  </a:txBody>
                  <a:tcPr/>
                </a:tc>
              </a:tr>
              <a:tr h="370840">
                <a:tc>
                  <a:txBody>
                    <a:bodyPr/>
                    <a:lstStyle/>
                    <a:p>
                      <a:pPr algn="l"/>
                      <a:r>
                        <a:rPr lang="en-US" dirty="0" smtClean="0"/>
                        <a:t>Earning</a:t>
                      </a:r>
                      <a:r>
                        <a:rPr lang="en-US" baseline="0" dirty="0" smtClean="0"/>
                        <a:t>s before interest and taxes</a:t>
                      </a:r>
                      <a:endParaRPr lang="en-US" dirty="0"/>
                    </a:p>
                  </a:txBody>
                  <a:tcPr/>
                </a:tc>
                <a:tc>
                  <a:txBody>
                    <a:bodyPr/>
                    <a:lstStyle/>
                    <a:p>
                      <a:pPr algn="ctr"/>
                      <a:r>
                        <a:rPr lang="en-US" dirty="0" smtClean="0"/>
                        <a:t>$694</a:t>
                      </a:r>
                      <a:endParaRPr lang="en-US" dirty="0"/>
                    </a:p>
                  </a:txBody>
                  <a:tcPr/>
                </a:tc>
              </a:tr>
              <a:tr h="370840">
                <a:tc>
                  <a:txBody>
                    <a:bodyPr/>
                    <a:lstStyle/>
                    <a:p>
                      <a:pPr algn="l"/>
                      <a:r>
                        <a:rPr lang="en-US" dirty="0" smtClean="0"/>
                        <a:t>+ depreciation</a:t>
                      </a:r>
                      <a:endParaRPr lang="en-US" dirty="0"/>
                    </a:p>
                  </a:txBody>
                  <a:tcPr/>
                </a:tc>
                <a:tc>
                  <a:txBody>
                    <a:bodyPr/>
                    <a:lstStyle/>
                    <a:p>
                      <a:pPr algn="ctr"/>
                      <a:r>
                        <a:rPr lang="en-US" dirty="0" smtClean="0"/>
                        <a:t>$65</a:t>
                      </a:r>
                      <a:endParaRPr lang="en-US" dirty="0"/>
                    </a:p>
                  </a:txBody>
                  <a:tcPr/>
                </a:tc>
              </a:tr>
              <a:tr h="370840">
                <a:tc>
                  <a:txBody>
                    <a:bodyPr/>
                    <a:lstStyle/>
                    <a:p>
                      <a:pPr algn="l"/>
                      <a:r>
                        <a:rPr lang="en-US" dirty="0" smtClean="0"/>
                        <a:t>- taxes</a:t>
                      </a:r>
                      <a:endParaRPr lang="en-US" dirty="0"/>
                    </a:p>
                  </a:txBody>
                  <a:tcPr/>
                </a:tc>
                <a:tc>
                  <a:txBody>
                    <a:bodyPr/>
                    <a:lstStyle/>
                    <a:p>
                      <a:pPr algn="ctr"/>
                      <a:r>
                        <a:rPr lang="en-US" dirty="0" smtClean="0"/>
                        <a:t>$212</a:t>
                      </a:r>
                      <a:endParaRPr lang="en-US" dirty="0"/>
                    </a:p>
                  </a:txBody>
                  <a:tcPr/>
                </a:tc>
              </a:tr>
              <a:tr h="370840">
                <a:tc>
                  <a:txBody>
                    <a:bodyPr/>
                    <a:lstStyle/>
                    <a:p>
                      <a:pPr algn="l"/>
                      <a:r>
                        <a:rPr lang="en-US" dirty="0" smtClean="0"/>
                        <a:t>= operating cash flow</a:t>
                      </a:r>
                      <a:endParaRPr lang="en-US" dirty="0"/>
                    </a:p>
                  </a:txBody>
                  <a:tcPr/>
                </a:tc>
                <a:tc>
                  <a:txBody>
                    <a:bodyPr/>
                    <a:lstStyle/>
                    <a:p>
                      <a:pPr algn="ctr"/>
                      <a:r>
                        <a:rPr lang="en-US" dirty="0" smtClean="0"/>
                        <a:t>$547</a:t>
                      </a:r>
                      <a:endParaRPr lang="en-US" dirty="0"/>
                    </a:p>
                  </a:txBody>
                  <a:tcPr/>
                </a:tc>
              </a:tr>
            </a:tbl>
          </a:graphicData>
        </a:graphic>
      </p:graphicFrame>
    </p:spTree>
    <p:extLst>
      <p:ext uri="{BB962C8B-B14F-4D97-AF65-F5344CB8AC3E}">
        <p14:creationId xmlns:p14="http://schemas.microsoft.com/office/powerpoint/2010/main" val="5826287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OCF is an important number because it till us whether a firm’s cash inflow from its business operations are sufficient to cover its every day cash outflow.</a:t>
            </a:r>
          </a:p>
          <a:p>
            <a:r>
              <a:rPr lang="en-US" dirty="0" smtClean="0"/>
              <a:t>The accounting practice, OCF  defined as net income plus depreciation. The accounting definition differs from our in one important way: interest is deducted when net income is computed.</a:t>
            </a:r>
            <a:endParaRPr lang="en-US" dirty="0"/>
          </a:p>
        </p:txBody>
      </p:sp>
    </p:spTree>
    <p:extLst>
      <p:ext uri="{BB962C8B-B14F-4D97-AF65-F5344CB8AC3E}">
        <p14:creationId xmlns:p14="http://schemas.microsoft.com/office/powerpoint/2010/main" val="10092977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spending</a:t>
            </a:r>
            <a:endParaRPr lang="en-US" dirty="0"/>
          </a:p>
        </p:txBody>
      </p:sp>
      <p:sp>
        <p:nvSpPr>
          <p:cNvPr id="3" name="Content Placeholder 2"/>
          <p:cNvSpPr>
            <a:spLocks noGrp="1"/>
          </p:cNvSpPr>
          <p:nvPr>
            <p:ph idx="1"/>
          </p:nvPr>
        </p:nvSpPr>
        <p:spPr>
          <a:xfrm>
            <a:off x="498474" y="1600200"/>
            <a:ext cx="7556313" cy="5070928"/>
          </a:xfrm>
        </p:spPr>
        <p:txBody>
          <a:bodyPr/>
          <a:lstStyle/>
          <a:p>
            <a:r>
              <a:rPr lang="en-US" dirty="0" smtClean="0"/>
              <a:t>Net capital spending is just money spent on fixed assets less money received from the sale of fixed assets.</a:t>
            </a:r>
          </a:p>
          <a:p>
            <a:r>
              <a:rPr lang="en-US" dirty="0" smtClean="0"/>
              <a:t>Net capital spending during the year in U.S. corporation:</a:t>
            </a:r>
          </a:p>
          <a:p>
            <a:pPr marL="0" indent="0">
              <a:buNone/>
            </a:pPr>
            <a:endParaRPr lang="en-US" dirty="0" smtClean="0"/>
          </a:p>
          <a:p>
            <a:endParaRPr lang="en-US" dirty="0"/>
          </a:p>
          <a:p>
            <a:endParaRPr lang="en-US" dirty="0" smtClean="0"/>
          </a:p>
          <a:p>
            <a:endParaRPr lang="en-US" dirty="0"/>
          </a:p>
          <a:p>
            <a:r>
              <a:rPr lang="en-US" dirty="0" smtClean="0"/>
              <a:t>Could net capital spending be negative? Yes, it would happen if the firm sold off more assets than it purchase. </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9692899"/>
              </p:ext>
            </p:extLst>
          </p:nvPr>
        </p:nvGraphicFramePr>
        <p:xfrm>
          <a:off x="1057756" y="3231076"/>
          <a:ext cx="6096000" cy="1508904"/>
        </p:xfrm>
        <a:graphic>
          <a:graphicData uri="http://schemas.openxmlformats.org/drawingml/2006/table">
            <a:tbl>
              <a:tblPr firstRow="1" bandRow="1">
                <a:tableStyleId>{5C22544A-7EE6-4342-B048-85BDC9FD1C3A}</a:tableStyleId>
              </a:tblPr>
              <a:tblGrid>
                <a:gridCol w="4826559"/>
                <a:gridCol w="1269441"/>
              </a:tblGrid>
              <a:tr h="401464">
                <a:tc>
                  <a:txBody>
                    <a:bodyPr/>
                    <a:lstStyle/>
                    <a:p>
                      <a:r>
                        <a:rPr lang="en-US" dirty="0" smtClean="0"/>
                        <a:t>Ending net fixed assets</a:t>
                      </a:r>
                      <a:endParaRPr lang="en-US" dirty="0"/>
                    </a:p>
                  </a:txBody>
                  <a:tcPr/>
                </a:tc>
                <a:tc>
                  <a:txBody>
                    <a:bodyPr/>
                    <a:lstStyle/>
                    <a:p>
                      <a:pPr algn="ctr"/>
                      <a:r>
                        <a:rPr lang="en-US" dirty="0" smtClean="0"/>
                        <a:t>$1,709</a:t>
                      </a:r>
                      <a:endParaRPr lang="en-US" dirty="0"/>
                    </a:p>
                  </a:txBody>
                  <a:tcPr/>
                </a:tc>
              </a:tr>
              <a:tr h="0">
                <a:tc>
                  <a:txBody>
                    <a:bodyPr/>
                    <a:lstStyle/>
                    <a:p>
                      <a:r>
                        <a:rPr lang="en-US" dirty="0" smtClean="0"/>
                        <a:t>- Beginning net fixed assets</a:t>
                      </a:r>
                      <a:endParaRPr lang="en-US" dirty="0"/>
                    </a:p>
                  </a:txBody>
                  <a:tcPr/>
                </a:tc>
                <a:tc>
                  <a:txBody>
                    <a:bodyPr/>
                    <a:lstStyle/>
                    <a:p>
                      <a:pPr algn="ctr"/>
                      <a:r>
                        <a:rPr lang="en-US" dirty="0" smtClean="0"/>
                        <a:t>$1,644</a:t>
                      </a:r>
                      <a:endParaRPr lang="en-US" dirty="0"/>
                    </a:p>
                  </a:txBody>
                  <a:tcPr/>
                </a:tc>
              </a:tr>
              <a:tr h="370840">
                <a:tc>
                  <a:txBody>
                    <a:bodyPr/>
                    <a:lstStyle/>
                    <a:p>
                      <a:r>
                        <a:rPr lang="en-US" dirty="0" smtClean="0"/>
                        <a:t>+ Depreciation</a:t>
                      </a:r>
                      <a:endParaRPr lang="en-US" dirty="0"/>
                    </a:p>
                  </a:txBody>
                  <a:tcPr/>
                </a:tc>
                <a:tc>
                  <a:txBody>
                    <a:bodyPr/>
                    <a:lstStyle/>
                    <a:p>
                      <a:pPr algn="ctr"/>
                      <a:r>
                        <a:rPr lang="en-US" dirty="0" smtClean="0"/>
                        <a:t>%65</a:t>
                      </a:r>
                      <a:endParaRPr lang="en-US" dirty="0"/>
                    </a:p>
                  </a:txBody>
                  <a:tcPr/>
                </a:tc>
              </a:tr>
              <a:tr h="370840">
                <a:tc>
                  <a:txBody>
                    <a:bodyPr/>
                    <a:lstStyle/>
                    <a:p>
                      <a:r>
                        <a:rPr lang="en-US" dirty="0" smtClean="0"/>
                        <a:t>= Net capital spending</a:t>
                      </a:r>
                      <a:endParaRPr lang="en-US" dirty="0"/>
                    </a:p>
                  </a:txBody>
                  <a:tcPr/>
                </a:tc>
                <a:tc>
                  <a:txBody>
                    <a:bodyPr/>
                    <a:lstStyle/>
                    <a:p>
                      <a:pPr algn="ctr"/>
                      <a:r>
                        <a:rPr lang="en-US" dirty="0" smtClean="0"/>
                        <a:t>$130</a:t>
                      </a:r>
                      <a:endParaRPr lang="en-US" dirty="0"/>
                    </a:p>
                  </a:txBody>
                  <a:tcPr/>
                </a:tc>
              </a:tr>
            </a:tbl>
          </a:graphicData>
        </a:graphic>
      </p:graphicFrame>
    </p:spTree>
    <p:extLst>
      <p:ext uri="{BB962C8B-B14F-4D97-AF65-F5344CB8AC3E}">
        <p14:creationId xmlns:p14="http://schemas.microsoft.com/office/powerpoint/2010/main" val="4249184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in net working capital</a:t>
            </a:r>
            <a:endParaRPr lang="en-US" dirty="0"/>
          </a:p>
        </p:txBody>
      </p:sp>
      <p:sp>
        <p:nvSpPr>
          <p:cNvPr id="3" name="Content Placeholder 2"/>
          <p:cNvSpPr>
            <a:spLocks noGrp="1"/>
          </p:cNvSpPr>
          <p:nvPr>
            <p:ph idx="1"/>
          </p:nvPr>
        </p:nvSpPr>
        <p:spPr/>
        <p:txBody>
          <a:bodyPr/>
          <a:lstStyle/>
          <a:p>
            <a:r>
              <a:rPr lang="en-US" dirty="0" smtClean="0"/>
              <a:t>In addition to invest in fixed assets, a firm will also invest in current assets. </a:t>
            </a:r>
          </a:p>
          <a:p>
            <a:r>
              <a:rPr lang="en-US" dirty="0" smtClean="0"/>
              <a:t>As the firm change its investment in current assets, its current liabilities will usually change as well.</a:t>
            </a:r>
          </a:p>
          <a:p>
            <a:r>
              <a:rPr lang="en-US" dirty="0" smtClean="0"/>
              <a:t>To determine the change in net working capital, the easiest approach is just to take the difference between the beginning and ending net working capital.</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83366696"/>
              </p:ext>
            </p:extLst>
          </p:nvPr>
        </p:nvGraphicFramePr>
        <p:xfrm>
          <a:off x="832673" y="5015169"/>
          <a:ext cx="6096000" cy="1110994"/>
        </p:xfrm>
        <a:graphic>
          <a:graphicData uri="http://schemas.openxmlformats.org/drawingml/2006/table">
            <a:tbl>
              <a:tblPr firstRow="1" bandRow="1">
                <a:tableStyleId>{5C22544A-7EE6-4342-B048-85BDC9FD1C3A}</a:tableStyleId>
              </a:tblPr>
              <a:tblGrid>
                <a:gridCol w="4328160"/>
                <a:gridCol w="1767840"/>
              </a:tblGrid>
              <a:tr h="369314">
                <a:tc>
                  <a:txBody>
                    <a:bodyPr/>
                    <a:lstStyle/>
                    <a:p>
                      <a:r>
                        <a:rPr lang="en-US" dirty="0" smtClean="0"/>
                        <a:t>Ending NWC</a:t>
                      </a:r>
                      <a:endParaRPr lang="en-US" dirty="0"/>
                    </a:p>
                  </a:txBody>
                  <a:tcPr/>
                </a:tc>
                <a:tc>
                  <a:txBody>
                    <a:bodyPr/>
                    <a:lstStyle/>
                    <a:p>
                      <a:pPr algn="ctr"/>
                      <a:r>
                        <a:rPr lang="en-US" dirty="0" smtClean="0"/>
                        <a:t>$1,014</a:t>
                      </a:r>
                      <a:endParaRPr lang="en-US" dirty="0"/>
                    </a:p>
                  </a:txBody>
                  <a:tcPr/>
                </a:tc>
              </a:tr>
              <a:tr h="370840">
                <a:tc>
                  <a:txBody>
                    <a:bodyPr/>
                    <a:lstStyle/>
                    <a:p>
                      <a:r>
                        <a:rPr lang="en-US" dirty="0" smtClean="0"/>
                        <a:t>- Beginning NWC</a:t>
                      </a:r>
                      <a:endParaRPr lang="en-US" dirty="0"/>
                    </a:p>
                  </a:txBody>
                  <a:tcPr/>
                </a:tc>
                <a:tc>
                  <a:txBody>
                    <a:bodyPr/>
                    <a:lstStyle/>
                    <a:p>
                      <a:pPr algn="ctr"/>
                      <a:r>
                        <a:rPr lang="en-US" dirty="0" smtClean="0"/>
                        <a:t>$684</a:t>
                      </a:r>
                      <a:endParaRPr lang="en-US" dirty="0"/>
                    </a:p>
                  </a:txBody>
                  <a:tcPr/>
                </a:tc>
              </a:tr>
              <a:tr h="370840">
                <a:tc>
                  <a:txBody>
                    <a:bodyPr/>
                    <a:lstStyle/>
                    <a:p>
                      <a:r>
                        <a:rPr lang="en-US" dirty="0" smtClean="0"/>
                        <a:t>= Chang in NWC</a:t>
                      </a:r>
                      <a:endParaRPr lang="en-US" dirty="0"/>
                    </a:p>
                  </a:txBody>
                  <a:tcPr/>
                </a:tc>
                <a:tc>
                  <a:txBody>
                    <a:bodyPr/>
                    <a:lstStyle/>
                    <a:p>
                      <a:pPr algn="ctr"/>
                      <a:r>
                        <a:rPr lang="en-US" dirty="0" smtClean="0"/>
                        <a:t>$330</a:t>
                      </a:r>
                      <a:endParaRPr lang="en-US" dirty="0"/>
                    </a:p>
                  </a:txBody>
                  <a:tcPr/>
                </a:tc>
              </a:tr>
            </a:tbl>
          </a:graphicData>
        </a:graphic>
      </p:graphicFrame>
    </p:spTree>
    <p:extLst>
      <p:ext uri="{BB962C8B-B14F-4D97-AF65-F5344CB8AC3E}">
        <p14:creationId xmlns:p14="http://schemas.microsoft.com/office/powerpoint/2010/main" val="12631899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To calculate cash flow from assets:</a:t>
            </a:r>
          </a:p>
          <a:p>
            <a:endParaRPr lang="en-US" dirty="0"/>
          </a:p>
          <a:p>
            <a:endParaRPr lang="en-US" dirty="0" smtClean="0"/>
          </a:p>
          <a:p>
            <a:endParaRPr lang="en-US" dirty="0"/>
          </a:p>
          <a:p>
            <a:endParaRPr lang="en-US" dirty="0" smtClean="0"/>
          </a:p>
          <a:p>
            <a:r>
              <a:rPr lang="en-US" dirty="0" smtClean="0"/>
              <a:t>$78 is the sum of firm’s cash flow to creditors and its cash flow to stockholder.</a:t>
            </a:r>
          </a:p>
          <a:p>
            <a:r>
              <a:rPr lang="en-US" dirty="0" smtClean="0"/>
              <a:t>Cash flow from assets sometime goes by a different name ( </a:t>
            </a:r>
            <a:r>
              <a:rPr lang="en-US" dirty="0"/>
              <a:t>f</a:t>
            </a:r>
            <a:r>
              <a:rPr lang="en-US" dirty="0" smtClean="0"/>
              <a:t>ree cash flow).</a:t>
            </a:r>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2458124506"/>
              </p:ext>
            </p:extLst>
          </p:nvPr>
        </p:nvGraphicFramePr>
        <p:xfrm>
          <a:off x="1250684" y="2570475"/>
          <a:ext cx="6096000" cy="1854200"/>
        </p:xfrm>
        <a:graphic>
          <a:graphicData uri="http://schemas.openxmlformats.org/drawingml/2006/table">
            <a:tbl>
              <a:tblPr firstRow="1" bandRow="1">
                <a:tableStyleId>{5C22544A-7EE6-4342-B048-85BDC9FD1C3A}</a:tableStyleId>
              </a:tblPr>
              <a:tblGrid>
                <a:gridCol w="4665785"/>
                <a:gridCol w="1430215"/>
              </a:tblGrid>
              <a:tr h="370840">
                <a:tc gridSpan="2">
                  <a:txBody>
                    <a:bodyPr/>
                    <a:lstStyle/>
                    <a:p>
                      <a:pPr algn="ctr"/>
                      <a:r>
                        <a:rPr lang="en-US" dirty="0" smtClean="0"/>
                        <a:t>U.S.</a:t>
                      </a:r>
                      <a:r>
                        <a:rPr lang="en-US" baseline="0" dirty="0" smtClean="0"/>
                        <a:t> corporation 2009 cash flow from assets</a:t>
                      </a:r>
                      <a:endParaRPr lang="en-US" dirty="0"/>
                    </a:p>
                  </a:txBody>
                  <a:tcPr/>
                </a:tc>
                <a:tc hMerge="1">
                  <a:txBody>
                    <a:bodyPr/>
                    <a:lstStyle/>
                    <a:p>
                      <a:endParaRPr lang="en-US" dirty="0"/>
                    </a:p>
                  </a:txBody>
                  <a:tcPr/>
                </a:tc>
              </a:tr>
              <a:tr h="370840">
                <a:tc>
                  <a:txBody>
                    <a:bodyPr/>
                    <a:lstStyle/>
                    <a:p>
                      <a:r>
                        <a:rPr lang="en-US" dirty="0" smtClean="0"/>
                        <a:t>Operating cash flow</a:t>
                      </a:r>
                      <a:endParaRPr lang="en-US" dirty="0"/>
                    </a:p>
                  </a:txBody>
                  <a:tcPr/>
                </a:tc>
                <a:tc>
                  <a:txBody>
                    <a:bodyPr/>
                    <a:lstStyle/>
                    <a:p>
                      <a:pPr algn="ctr"/>
                      <a:r>
                        <a:rPr lang="en-US" dirty="0" smtClean="0"/>
                        <a:t>$547</a:t>
                      </a:r>
                      <a:endParaRPr lang="en-US" dirty="0"/>
                    </a:p>
                  </a:txBody>
                  <a:tcPr/>
                </a:tc>
              </a:tr>
              <a:tr h="370840">
                <a:tc>
                  <a:txBody>
                    <a:bodyPr/>
                    <a:lstStyle/>
                    <a:p>
                      <a:r>
                        <a:rPr lang="en-US" dirty="0" smtClean="0"/>
                        <a:t>- Net capital spending</a:t>
                      </a:r>
                      <a:endParaRPr lang="en-US" dirty="0"/>
                    </a:p>
                  </a:txBody>
                  <a:tcPr/>
                </a:tc>
                <a:tc>
                  <a:txBody>
                    <a:bodyPr/>
                    <a:lstStyle/>
                    <a:p>
                      <a:pPr algn="ctr"/>
                      <a:r>
                        <a:rPr lang="en-US" dirty="0" smtClean="0"/>
                        <a:t>$130</a:t>
                      </a:r>
                      <a:endParaRPr lang="en-US" dirty="0"/>
                    </a:p>
                  </a:txBody>
                  <a:tcPr/>
                </a:tc>
              </a:tr>
              <a:tr h="370840">
                <a:tc>
                  <a:txBody>
                    <a:bodyPr/>
                    <a:lstStyle/>
                    <a:p>
                      <a:r>
                        <a:rPr lang="en-US" dirty="0" smtClean="0"/>
                        <a:t>- Chang in NWC</a:t>
                      </a:r>
                      <a:endParaRPr lang="en-US" dirty="0"/>
                    </a:p>
                  </a:txBody>
                  <a:tcPr/>
                </a:tc>
                <a:tc>
                  <a:txBody>
                    <a:bodyPr/>
                    <a:lstStyle/>
                    <a:p>
                      <a:pPr algn="ctr"/>
                      <a:r>
                        <a:rPr lang="en-US" dirty="0" smtClean="0"/>
                        <a:t>$330</a:t>
                      </a:r>
                      <a:endParaRPr lang="en-US" dirty="0"/>
                    </a:p>
                  </a:txBody>
                  <a:tcPr/>
                </a:tc>
              </a:tr>
              <a:tr h="370840">
                <a:tc>
                  <a:txBody>
                    <a:bodyPr/>
                    <a:lstStyle/>
                    <a:p>
                      <a:r>
                        <a:rPr lang="en-US" dirty="0" smtClean="0"/>
                        <a:t>= Cash flow from assets</a:t>
                      </a:r>
                      <a:endParaRPr lang="en-US" dirty="0"/>
                    </a:p>
                  </a:txBody>
                  <a:tcPr/>
                </a:tc>
                <a:tc>
                  <a:txBody>
                    <a:bodyPr/>
                    <a:lstStyle/>
                    <a:p>
                      <a:pPr algn="ctr"/>
                      <a:r>
                        <a:rPr lang="en-US" dirty="0" smtClean="0"/>
                        <a:t>$87</a:t>
                      </a:r>
                      <a:endParaRPr lang="en-US" dirty="0"/>
                    </a:p>
                  </a:txBody>
                  <a:tcPr/>
                </a:tc>
              </a:tr>
            </a:tbl>
          </a:graphicData>
        </a:graphic>
      </p:graphicFrame>
    </p:spTree>
    <p:extLst>
      <p:ext uri="{BB962C8B-B14F-4D97-AF65-F5344CB8AC3E}">
        <p14:creationId xmlns:p14="http://schemas.microsoft.com/office/powerpoint/2010/main" val="28332933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62594"/>
            <a:ext cx="7556313" cy="1116106"/>
          </a:xfrm>
        </p:spPr>
        <p:txBody>
          <a:bodyPr/>
          <a:lstStyle/>
          <a:p>
            <a:r>
              <a:rPr lang="en-US" dirty="0" smtClean="0"/>
              <a:t>Cash flow to creditors and stockholders</a:t>
            </a:r>
            <a:endParaRPr lang="en-US" dirty="0"/>
          </a:p>
        </p:txBody>
      </p:sp>
      <p:sp>
        <p:nvSpPr>
          <p:cNvPr id="3" name="Content Placeholder 2"/>
          <p:cNvSpPr>
            <a:spLocks noGrp="1"/>
          </p:cNvSpPr>
          <p:nvPr>
            <p:ph idx="1"/>
          </p:nvPr>
        </p:nvSpPr>
        <p:spPr>
          <a:xfrm>
            <a:off x="273391" y="1294775"/>
            <a:ext cx="8118992" cy="4695487"/>
          </a:xfrm>
        </p:spPr>
        <p:txBody>
          <a:bodyPr/>
          <a:lstStyle/>
          <a:p>
            <a:r>
              <a:rPr lang="en-US" dirty="0" smtClean="0"/>
              <a:t>The cash flow to creditors and stockholders represent the net payment to creditors and owners during the year.</a:t>
            </a:r>
          </a:p>
          <a:p>
            <a:r>
              <a:rPr lang="en-US" dirty="0" smtClean="0"/>
              <a:t>Cash flow to creditors in interest paid less net new borrowing. And some time it called cash flow to bondholder</a:t>
            </a:r>
          </a:p>
          <a:p>
            <a:endParaRPr lang="en-US" dirty="0"/>
          </a:p>
          <a:p>
            <a:pPr marL="0" indent="0">
              <a:buNone/>
            </a:pPr>
            <a:endParaRPr lang="en-US" dirty="0" smtClean="0"/>
          </a:p>
          <a:p>
            <a:pPr marL="0" indent="0">
              <a:buNone/>
            </a:pPr>
            <a:endParaRPr lang="en-US" dirty="0" smtClean="0"/>
          </a:p>
          <a:p>
            <a:r>
              <a:rPr lang="en-US" dirty="0" smtClean="0"/>
              <a:t>Cash flow to stockholders is dividends paid less net new equity raised.  </a:t>
            </a:r>
          </a:p>
          <a:p>
            <a:pPr marL="0" indent="0">
              <a:buNone/>
            </a:pPr>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71452623"/>
              </p:ext>
            </p:extLst>
          </p:nvPr>
        </p:nvGraphicFramePr>
        <p:xfrm>
          <a:off x="1009524" y="3117025"/>
          <a:ext cx="6096000" cy="1483360"/>
        </p:xfrm>
        <a:graphic>
          <a:graphicData uri="http://schemas.openxmlformats.org/drawingml/2006/table">
            <a:tbl>
              <a:tblPr firstRow="1" bandRow="1">
                <a:tableStyleId>{5C22544A-7EE6-4342-B048-85BDC9FD1C3A}</a:tableStyleId>
              </a:tblPr>
              <a:tblGrid>
                <a:gridCol w="4746172"/>
                <a:gridCol w="1349828"/>
              </a:tblGrid>
              <a:tr h="370840">
                <a:tc gridSpan="2">
                  <a:txBody>
                    <a:bodyPr/>
                    <a:lstStyle/>
                    <a:p>
                      <a:pPr algn="ctr"/>
                      <a:r>
                        <a:rPr lang="en-US" dirty="0" smtClean="0"/>
                        <a:t>U.S corporation 2009 cash flow to creditors</a:t>
                      </a:r>
                      <a:endParaRPr lang="en-US" dirty="0"/>
                    </a:p>
                  </a:txBody>
                  <a:tcPr/>
                </a:tc>
                <a:tc hMerge="1">
                  <a:txBody>
                    <a:bodyPr/>
                    <a:lstStyle/>
                    <a:p>
                      <a:endParaRPr lang="en-US" dirty="0"/>
                    </a:p>
                  </a:txBody>
                  <a:tcPr/>
                </a:tc>
              </a:tr>
              <a:tr h="370840">
                <a:tc>
                  <a:txBody>
                    <a:bodyPr/>
                    <a:lstStyle/>
                    <a:p>
                      <a:r>
                        <a:rPr lang="en-US" dirty="0" smtClean="0"/>
                        <a:t>Interest</a:t>
                      </a:r>
                      <a:endParaRPr lang="en-US" dirty="0"/>
                    </a:p>
                  </a:txBody>
                  <a:tcPr/>
                </a:tc>
                <a:tc>
                  <a:txBody>
                    <a:bodyPr/>
                    <a:lstStyle/>
                    <a:p>
                      <a:pPr algn="ctr"/>
                      <a:r>
                        <a:rPr lang="en-US" dirty="0" smtClean="0"/>
                        <a:t>$70</a:t>
                      </a:r>
                      <a:endParaRPr lang="en-US" dirty="0"/>
                    </a:p>
                  </a:txBody>
                  <a:tcPr/>
                </a:tc>
              </a:tr>
              <a:tr h="370840">
                <a:tc>
                  <a:txBody>
                    <a:bodyPr/>
                    <a:lstStyle/>
                    <a:p>
                      <a:r>
                        <a:rPr lang="en-US" dirty="0" smtClean="0"/>
                        <a:t>- Net new borrowing</a:t>
                      </a:r>
                      <a:endParaRPr lang="en-US" dirty="0"/>
                    </a:p>
                  </a:txBody>
                  <a:tcPr/>
                </a:tc>
                <a:tc>
                  <a:txBody>
                    <a:bodyPr/>
                    <a:lstStyle/>
                    <a:p>
                      <a:pPr algn="ctr"/>
                      <a:r>
                        <a:rPr lang="en-US" dirty="0" smtClean="0"/>
                        <a:t>$46</a:t>
                      </a:r>
                      <a:endParaRPr lang="en-US" dirty="0"/>
                    </a:p>
                  </a:txBody>
                  <a:tcPr/>
                </a:tc>
              </a:tr>
              <a:tr h="370840">
                <a:tc>
                  <a:txBody>
                    <a:bodyPr/>
                    <a:lstStyle/>
                    <a:p>
                      <a:r>
                        <a:rPr lang="en-US" dirty="0" smtClean="0"/>
                        <a:t>= Cash flow to creditors</a:t>
                      </a:r>
                      <a:endParaRPr lang="en-US" dirty="0"/>
                    </a:p>
                  </a:txBody>
                  <a:tcPr/>
                </a:tc>
                <a:tc>
                  <a:txBody>
                    <a:bodyPr/>
                    <a:lstStyle/>
                    <a:p>
                      <a:pPr algn="ctr"/>
                      <a:r>
                        <a:rPr lang="en-US" dirty="0" smtClean="0"/>
                        <a:t>$24</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527788"/>
              </p:ext>
            </p:extLst>
          </p:nvPr>
        </p:nvGraphicFramePr>
        <p:xfrm>
          <a:off x="1587639" y="5248582"/>
          <a:ext cx="6096000" cy="1483360"/>
        </p:xfrm>
        <a:graphic>
          <a:graphicData uri="http://schemas.openxmlformats.org/drawingml/2006/table">
            <a:tbl>
              <a:tblPr firstRow="1" bandRow="1">
                <a:tableStyleId>{5C22544A-7EE6-4342-B048-85BDC9FD1C3A}</a:tableStyleId>
              </a:tblPr>
              <a:tblGrid>
                <a:gridCol w="4586068"/>
                <a:gridCol w="1509932"/>
              </a:tblGrid>
              <a:tr h="37084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U.S corporation 2009 cash flow to stockholder</a:t>
                      </a:r>
                    </a:p>
                  </a:txBody>
                  <a:tcPr/>
                </a:tc>
                <a:tc hMerge="1">
                  <a:txBody>
                    <a:bodyPr/>
                    <a:lstStyle/>
                    <a:p>
                      <a:endParaRPr lang="en-US" dirty="0"/>
                    </a:p>
                  </a:txBody>
                  <a:tcPr/>
                </a:tc>
              </a:tr>
              <a:tr h="370840">
                <a:tc>
                  <a:txBody>
                    <a:bodyPr/>
                    <a:lstStyle/>
                    <a:p>
                      <a:r>
                        <a:rPr lang="en-US" dirty="0" smtClean="0"/>
                        <a:t>Dividends</a:t>
                      </a:r>
                      <a:r>
                        <a:rPr lang="en-US" baseline="0" dirty="0" smtClean="0"/>
                        <a:t> paid</a:t>
                      </a:r>
                      <a:endParaRPr lang="en-US" dirty="0"/>
                    </a:p>
                  </a:txBody>
                  <a:tcPr/>
                </a:tc>
                <a:tc>
                  <a:txBody>
                    <a:bodyPr/>
                    <a:lstStyle/>
                    <a:p>
                      <a:pPr algn="ctr"/>
                      <a:r>
                        <a:rPr lang="en-US" dirty="0" smtClean="0"/>
                        <a:t>$103</a:t>
                      </a:r>
                      <a:endParaRPr lang="en-US" dirty="0"/>
                    </a:p>
                  </a:txBody>
                  <a:tcPr/>
                </a:tc>
              </a:tr>
              <a:tr h="370840">
                <a:tc>
                  <a:txBody>
                    <a:bodyPr/>
                    <a:lstStyle/>
                    <a:p>
                      <a:r>
                        <a:rPr lang="en-US" dirty="0" smtClean="0"/>
                        <a:t>_ Net new equity raised</a:t>
                      </a:r>
                      <a:endParaRPr lang="en-US" dirty="0"/>
                    </a:p>
                  </a:txBody>
                  <a:tcPr/>
                </a:tc>
                <a:tc>
                  <a:txBody>
                    <a:bodyPr/>
                    <a:lstStyle/>
                    <a:p>
                      <a:pPr algn="ctr"/>
                      <a:r>
                        <a:rPr lang="en-US" dirty="0" smtClean="0"/>
                        <a:t>$40</a:t>
                      </a:r>
                      <a:endParaRPr lang="en-US" dirty="0"/>
                    </a:p>
                  </a:txBody>
                  <a:tcPr/>
                </a:tc>
              </a:tr>
              <a:tr h="370840">
                <a:tc>
                  <a:txBody>
                    <a:bodyPr/>
                    <a:lstStyle/>
                    <a:p>
                      <a:r>
                        <a:rPr lang="en-US" dirty="0" smtClean="0"/>
                        <a:t>= Cash flow to stockholder</a:t>
                      </a:r>
                      <a:endParaRPr lang="en-US" dirty="0"/>
                    </a:p>
                  </a:txBody>
                  <a:tcPr/>
                </a:tc>
                <a:tc>
                  <a:txBody>
                    <a:bodyPr/>
                    <a:lstStyle/>
                    <a:p>
                      <a:pPr algn="ctr"/>
                      <a:r>
                        <a:rPr lang="en-US" dirty="0" smtClean="0"/>
                        <a:t>$63</a:t>
                      </a:r>
                      <a:endParaRPr lang="en-US" dirty="0"/>
                    </a:p>
                  </a:txBody>
                  <a:tcPr/>
                </a:tc>
              </a:tr>
            </a:tbl>
          </a:graphicData>
        </a:graphic>
      </p:graphicFrame>
    </p:spTree>
    <p:extLst>
      <p:ext uri="{BB962C8B-B14F-4D97-AF65-F5344CB8AC3E}">
        <p14:creationId xmlns:p14="http://schemas.microsoft.com/office/powerpoint/2010/main" val="80666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2.1 the balance sheet</a:t>
            </a:r>
            <a:endParaRPr lang="en-US" u="sng" dirty="0"/>
          </a:p>
        </p:txBody>
      </p:sp>
      <p:sp>
        <p:nvSpPr>
          <p:cNvPr id="3" name="Content Placeholder 2"/>
          <p:cNvSpPr>
            <a:spLocks noGrp="1"/>
          </p:cNvSpPr>
          <p:nvPr>
            <p:ph idx="1"/>
          </p:nvPr>
        </p:nvSpPr>
        <p:spPr/>
        <p:txBody>
          <a:bodyPr/>
          <a:lstStyle/>
          <a:p>
            <a:endParaRPr lang="en-US" dirty="0" smtClean="0"/>
          </a:p>
          <a:p>
            <a:r>
              <a:rPr lang="en-US" dirty="0" smtClean="0"/>
              <a:t>The balance sheet is a financial statement showing a firm’s accounting value on a particular date.</a:t>
            </a:r>
          </a:p>
          <a:p>
            <a:r>
              <a:rPr lang="en-US" dirty="0" smtClean="0"/>
              <a:t>On the left side we have what a firm owns (assets), and on the right side we have what the firm owes (liabilities).</a:t>
            </a:r>
          </a:p>
        </p:txBody>
      </p:sp>
    </p:spTree>
    <p:extLst>
      <p:ext uri="{BB962C8B-B14F-4D97-AF65-F5344CB8AC3E}">
        <p14:creationId xmlns:p14="http://schemas.microsoft.com/office/powerpoint/2010/main" val="3054646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498326"/>
            <a:ext cx="7556313" cy="5627838"/>
          </a:xfrm>
        </p:spPr>
        <p:txBody>
          <a:bodyPr/>
          <a:lstStyle/>
          <a:p>
            <a:r>
              <a:rPr lang="en-US" dirty="0" smtClean="0"/>
              <a:t>The cash flow from assets is equal to $87, and the cash flow to creditors and stockholder is equal to $24+$63=$87. in this way we make sure that we did not make any mistake.</a:t>
            </a:r>
          </a:p>
          <a:p>
            <a:r>
              <a:rPr lang="en-US" dirty="0" smtClean="0"/>
              <a:t>Summary:</a:t>
            </a:r>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3510281164"/>
              </p:ext>
            </p:extLst>
          </p:nvPr>
        </p:nvGraphicFramePr>
        <p:xfrm>
          <a:off x="289393" y="2154050"/>
          <a:ext cx="7958295" cy="4331713"/>
        </p:xfrm>
        <a:graphic>
          <a:graphicData uri="http://schemas.openxmlformats.org/drawingml/2006/table">
            <a:tbl>
              <a:tblPr firstRow="1" bandRow="1">
                <a:tableStyleId>{2D5ABB26-0587-4C30-8999-92F81FD0307C}</a:tableStyleId>
              </a:tblPr>
              <a:tblGrid>
                <a:gridCol w="7958295"/>
              </a:tblGrid>
              <a:tr h="369314">
                <a:tc>
                  <a:txBody>
                    <a:bodyPr/>
                    <a:lstStyle/>
                    <a:p>
                      <a:pPr algn="l"/>
                      <a:r>
                        <a:rPr lang="en-US" dirty="0" smtClean="0">
                          <a:solidFill>
                            <a:schemeClr val="accent2">
                              <a:lumMod val="75000"/>
                              <a:lumOff val="25000"/>
                            </a:schemeClr>
                          </a:solidFill>
                        </a:rPr>
                        <a:t>1- the cash flow identity </a:t>
                      </a:r>
                      <a:endParaRPr lang="en-US" dirty="0">
                        <a:solidFill>
                          <a:schemeClr val="accent2">
                            <a:lumMod val="75000"/>
                            <a:lumOff val="25000"/>
                          </a:schemeClr>
                        </a:solidFill>
                      </a:endParaRPr>
                    </a:p>
                  </a:txBody>
                  <a:tcPr/>
                </a:tc>
              </a:tr>
              <a:tr h="370840">
                <a:tc>
                  <a:txBody>
                    <a:bodyPr/>
                    <a:lstStyle/>
                    <a:p>
                      <a:pPr algn="l"/>
                      <a:r>
                        <a:rPr lang="en-US" dirty="0" smtClean="0"/>
                        <a:t>Cash flow from assets=cash flow to creditors + cash flow to stockholder</a:t>
                      </a:r>
                      <a:endParaRPr lang="en-US" dirty="0"/>
                    </a:p>
                  </a:txBody>
                  <a:tcPr/>
                </a:tc>
              </a:tr>
              <a:tr h="370840">
                <a:tc>
                  <a:txBody>
                    <a:bodyPr/>
                    <a:lstStyle/>
                    <a:p>
                      <a:pPr algn="l"/>
                      <a:r>
                        <a:rPr lang="en-US" dirty="0" smtClean="0">
                          <a:solidFill>
                            <a:srgbClr val="772399"/>
                          </a:solidFill>
                        </a:rPr>
                        <a:t>2- cash flow from assets</a:t>
                      </a:r>
                      <a:endParaRPr lang="en-US" dirty="0">
                        <a:solidFill>
                          <a:srgbClr val="772399"/>
                        </a:solidFill>
                      </a:endParaRPr>
                    </a:p>
                  </a:txBody>
                  <a:tcPr/>
                </a:tc>
              </a:tr>
              <a:tr h="370840">
                <a:tc>
                  <a:txBody>
                    <a:bodyPr/>
                    <a:lstStyle/>
                    <a:p>
                      <a:pPr algn="l"/>
                      <a:r>
                        <a:rPr lang="en-US" dirty="0" smtClean="0"/>
                        <a:t>Cash flow from assets= OCF-net capital spending-</a:t>
                      </a:r>
                      <a:r>
                        <a:rPr lang="en-US" baseline="0" dirty="0" smtClean="0"/>
                        <a:t> Chang in NWC</a:t>
                      </a:r>
                    </a:p>
                    <a:p>
                      <a:pPr algn="l"/>
                      <a:endParaRPr lang="en-US" baseline="0" dirty="0" smtClean="0"/>
                    </a:p>
                    <a:p>
                      <a:pPr algn="l"/>
                      <a:r>
                        <a:rPr lang="en-US" baseline="0" dirty="0" smtClean="0"/>
                        <a:t>Where OCF= EBIT + Depreciation – Taxes</a:t>
                      </a:r>
                    </a:p>
                    <a:p>
                      <a:pPr algn="l"/>
                      <a:r>
                        <a:rPr lang="en-US" baseline="0" dirty="0" smtClean="0"/>
                        <a:t>Net capital spending=ending net fixed assets-beginning net fixed assets + depreciation</a:t>
                      </a:r>
                    </a:p>
                    <a:p>
                      <a:pPr algn="l"/>
                      <a:r>
                        <a:rPr lang="en-US" baseline="0" dirty="0" smtClean="0"/>
                        <a:t>Change in NWC=ending NWC-beginning NWC</a:t>
                      </a:r>
                      <a:endParaRPr lang="en-US" dirty="0"/>
                    </a:p>
                  </a:txBody>
                  <a:tcPr/>
                </a:tc>
              </a:tr>
              <a:tr h="370840">
                <a:tc>
                  <a:txBody>
                    <a:bodyPr/>
                    <a:lstStyle/>
                    <a:p>
                      <a:pPr algn="l"/>
                      <a:r>
                        <a:rPr lang="en-US" dirty="0" smtClean="0">
                          <a:solidFill>
                            <a:srgbClr val="772399"/>
                          </a:solidFill>
                        </a:rPr>
                        <a:t>3-</a:t>
                      </a:r>
                      <a:r>
                        <a:rPr lang="en-US" baseline="0" dirty="0" smtClean="0">
                          <a:solidFill>
                            <a:srgbClr val="772399"/>
                          </a:solidFill>
                        </a:rPr>
                        <a:t> Cash flow to creditors (bondholders)</a:t>
                      </a:r>
                      <a:endParaRPr lang="en-US" dirty="0">
                        <a:solidFill>
                          <a:srgbClr val="772399"/>
                        </a:solidFill>
                      </a:endParaRPr>
                    </a:p>
                  </a:txBody>
                  <a:tcPr/>
                </a:tc>
              </a:tr>
              <a:tr h="370840">
                <a:tc>
                  <a:txBody>
                    <a:bodyPr/>
                    <a:lstStyle/>
                    <a:p>
                      <a:pPr algn="l"/>
                      <a:r>
                        <a:rPr lang="en-US" dirty="0" smtClean="0"/>
                        <a:t>Cash flow</a:t>
                      </a:r>
                      <a:r>
                        <a:rPr lang="en-US" baseline="0" dirty="0" smtClean="0"/>
                        <a:t> to creditors=interest paid- net new borrowing</a:t>
                      </a:r>
                      <a:endParaRPr lang="en-US" dirty="0"/>
                    </a:p>
                  </a:txBody>
                  <a:tcPr/>
                </a:tc>
              </a:tr>
              <a:tr h="370840">
                <a:tc>
                  <a:txBody>
                    <a:bodyPr/>
                    <a:lstStyle/>
                    <a:p>
                      <a:pPr algn="l"/>
                      <a:r>
                        <a:rPr lang="en-US" dirty="0" smtClean="0">
                          <a:solidFill>
                            <a:srgbClr val="772399"/>
                          </a:solidFill>
                        </a:rPr>
                        <a:t>4- cash flow to stockholders</a:t>
                      </a:r>
                      <a:endParaRPr lang="en-US" dirty="0">
                        <a:solidFill>
                          <a:srgbClr val="772399"/>
                        </a:solidFill>
                      </a:endParaRPr>
                    </a:p>
                  </a:txBody>
                  <a:tcPr/>
                </a:tc>
              </a:tr>
              <a:tr h="370840">
                <a:tc>
                  <a:txBody>
                    <a:bodyPr/>
                    <a:lstStyle/>
                    <a:p>
                      <a:pPr algn="l"/>
                      <a:r>
                        <a:rPr lang="en-US" dirty="0" smtClean="0"/>
                        <a:t>Cash flow to stockholders =dividends</a:t>
                      </a:r>
                      <a:r>
                        <a:rPr lang="en-US" baseline="0" dirty="0" smtClean="0"/>
                        <a:t> paid- net new equity raised</a:t>
                      </a:r>
                      <a:endParaRPr lang="en-US" dirty="0"/>
                    </a:p>
                  </a:txBody>
                  <a:tcPr/>
                </a:tc>
              </a:tr>
            </a:tbl>
          </a:graphicData>
        </a:graphic>
      </p:graphicFrame>
    </p:spTree>
    <p:extLst>
      <p:ext uri="{BB962C8B-B14F-4D97-AF65-F5344CB8AC3E}">
        <p14:creationId xmlns:p14="http://schemas.microsoft.com/office/powerpoint/2010/main" val="39769586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Example: cash flow for Dole Cola:</a:t>
            </a:r>
          </a:p>
          <a:p>
            <a:pPr marL="0" indent="0">
              <a:buNone/>
            </a:pPr>
            <a:r>
              <a:rPr lang="en-US" sz="2800" dirty="0" smtClean="0"/>
              <a:t>ch2 in the text book page35 (solved in the text book).</a:t>
            </a:r>
            <a:endParaRPr lang="en-US" sz="2800" dirty="0"/>
          </a:p>
        </p:txBody>
      </p:sp>
    </p:spTree>
    <p:extLst>
      <p:ext uri="{BB962C8B-B14F-4D97-AF65-F5344CB8AC3E}">
        <p14:creationId xmlns:p14="http://schemas.microsoft.com/office/powerpoint/2010/main" val="11909009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Problems 11, 12, 13, 14</a:t>
            </a:r>
          </a:p>
          <a:p>
            <a:pPr marL="0" indent="0">
              <a:buNone/>
            </a:pPr>
            <a:r>
              <a:rPr lang="en-US" dirty="0" smtClean="0"/>
              <a:t>Text book, ch2, page 42</a:t>
            </a:r>
          </a:p>
          <a:p>
            <a:pPr marL="0" indent="0">
              <a:buNone/>
            </a:pPr>
            <a:endParaRPr lang="en-US" dirty="0"/>
          </a:p>
        </p:txBody>
      </p:sp>
    </p:spTree>
    <p:extLst>
      <p:ext uri="{BB962C8B-B14F-4D97-AF65-F5344CB8AC3E}">
        <p14:creationId xmlns:p14="http://schemas.microsoft.com/office/powerpoint/2010/main" val="34158283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t>
            </a:r>
            <a:endParaRPr lang="en-US" dirty="0"/>
          </a:p>
        </p:txBody>
      </p:sp>
      <p:sp>
        <p:nvSpPr>
          <p:cNvPr id="3" name="Content Placeholder 2"/>
          <p:cNvSpPr>
            <a:spLocks noGrp="1"/>
          </p:cNvSpPr>
          <p:nvPr>
            <p:ph idx="1"/>
          </p:nvPr>
        </p:nvSpPr>
        <p:spPr/>
        <p:txBody>
          <a:bodyPr>
            <a:normAutofit fontScale="92500" lnSpcReduction="10000"/>
          </a:bodyPr>
          <a:lstStyle/>
          <a:p>
            <a:r>
              <a:rPr lang="en-US" dirty="0"/>
              <a:t>. Which one of the following is the financial statement that shows the accounting value of a firm's equity as of a particular date? </a:t>
            </a:r>
            <a:br>
              <a:rPr lang="en-US" dirty="0"/>
            </a:br>
            <a:r>
              <a:rPr lang="en-US" dirty="0"/>
              <a:t>A. income statement</a:t>
            </a:r>
            <a:br>
              <a:rPr lang="en-US" dirty="0"/>
            </a:br>
            <a:r>
              <a:rPr lang="en-US" dirty="0"/>
              <a:t>B. creditor's statement</a:t>
            </a:r>
            <a:br>
              <a:rPr lang="en-US" dirty="0"/>
            </a:br>
            <a:r>
              <a:rPr lang="en-US" b="1" u="sng" dirty="0"/>
              <a:t>C.</a:t>
            </a:r>
            <a:r>
              <a:rPr lang="en-US" dirty="0"/>
              <a:t> balance sheet</a:t>
            </a:r>
            <a:br>
              <a:rPr lang="en-US" dirty="0"/>
            </a:br>
            <a:r>
              <a:rPr lang="en-US" dirty="0"/>
              <a:t>D. statement of cash flows</a:t>
            </a:r>
            <a:br>
              <a:rPr lang="en-US" dirty="0"/>
            </a:br>
            <a:r>
              <a:rPr lang="en-US" dirty="0"/>
              <a:t>E. dividend statement</a:t>
            </a:r>
          </a:p>
          <a:p>
            <a:r>
              <a:rPr lang="en-US" dirty="0"/>
              <a:t>The common set of standards and procedures by which audited financial statements are prepared is known as the: </a:t>
            </a:r>
            <a:br>
              <a:rPr lang="en-US" dirty="0"/>
            </a:br>
            <a:r>
              <a:rPr lang="en-US" dirty="0"/>
              <a:t>A. matching principle.</a:t>
            </a:r>
            <a:br>
              <a:rPr lang="en-US" dirty="0"/>
            </a:br>
            <a:r>
              <a:rPr lang="en-US" dirty="0"/>
              <a:t>B. cash flow identity.</a:t>
            </a:r>
            <a:br>
              <a:rPr lang="en-US" dirty="0"/>
            </a:br>
            <a:r>
              <a:rPr lang="en-US" b="1" u="sng" dirty="0"/>
              <a:t>C.</a:t>
            </a:r>
            <a:r>
              <a:rPr lang="en-US" dirty="0"/>
              <a:t> Generally Accepted Accounting Principles.</a:t>
            </a:r>
            <a:br>
              <a:rPr lang="en-US" dirty="0"/>
            </a:br>
            <a:r>
              <a:rPr lang="en-US" dirty="0"/>
              <a:t>D. Financial Accounting Reporting Principles.</a:t>
            </a:r>
            <a:br>
              <a:rPr lang="en-US" dirty="0"/>
            </a:br>
            <a:r>
              <a:rPr lang="en-US" dirty="0"/>
              <a:t>E. Standard Accounting Value Guidelines. </a:t>
            </a:r>
          </a:p>
        </p:txBody>
      </p:sp>
    </p:spTree>
    <p:extLst>
      <p:ext uri="{BB962C8B-B14F-4D97-AF65-F5344CB8AC3E}">
        <p14:creationId xmlns:p14="http://schemas.microsoft.com/office/powerpoint/2010/main" val="13037801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t>
            </a:r>
            <a:endParaRPr lang="en-US" dirty="0"/>
          </a:p>
        </p:txBody>
      </p:sp>
      <p:sp>
        <p:nvSpPr>
          <p:cNvPr id="3" name="Content Placeholder 2"/>
          <p:cNvSpPr>
            <a:spLocks noGrp="1"/>
          </p:cNvSpPr>
          <p:nvPr>
            <p:ph idx="1"/>
          </p:nvPr>
        </p:nvSpPr>
        <p:spPr/>
        <p:txBody>
          <a:bodyPr>
            <a:normAutofit lnSpcReduction="10000"/>
          </a:bodyPr>
          <a:lstStyle/>
          <a:p>
            <a:r>
              <a:rPr lang="en-US" dirty="0"/>
              <a:t>Noncash items refer to: </a:t>
            </a:r>
            <a:br>
              <a:rPr lang="en-US" dirty="0"/>
            </a:br>
            <a:r>
              <a:rPr lang="en-US" dirty="0"/>
              <a:t>A. accrued expenses.</a:t>
            </a:r>
            <a:br>
              <a:rPr lang="en-US" dirty="0"/>
            </a:br>
            <a:r>
              <a:rPr lang="en-US" dirty="0"/>
              <a:t>B. inventory items purchased using credit.</a:t>
            </a:r>
            <a:br>
              <a:rPr lang="en-US" dirty="0"/>
            </a:br>
            <a:r>
              <a:rPr lang="en-US" dirty="0"/>
              <a:t>C. the ownership of intangible assets such as patents.</a:t>
            </a:r>
            <a:br>
              <a:rPr lang="en-US" dirty="0"/>
            </a:br>
            <a:r>
              <a:rPr lang="en-US" b="1" u="sng" dirty="0"/>
              <a:t>D.</a:t>
            </a:r>
            <a:r>
              <a:rPr lang="en-US" dirty="0"/>
              <a:t> expenses which do not directly affect cash flows.</a:t>
            </a:r>
            <a:br>
              <a:rPr lang="en-US" dirty="0"/>
            </a:br>
            <a:r>
              <a:rPr lang="en-US" dirty="0"/>
              <a:t>E. sales which are made using store credit. </a:t>
            </a:r>
            <a:endParaRPr lang="en-US" dirty="0" smtClean="0"/>
          </a:p>
          <a:p>
            <a:r>
              <a:rPr lang="en-US" dirty="0"/>
              <a:t>The percentage of the next dollar you earn that must be paid in taxes is referred to as the _____ tax rate. </a:t>
            </a:r>
            <a:br>
              <a:rPr lang="en-US" dirty="0"/>
            </a:br>
            <a:r>
              <a:rPr lang="en-US" dirty="0"/>
              <a:t>A. mean</a:t>
            </a:r>
            <a:br>
              <a:rPr lang="en-US" dirty="0"/>
            </a:br>
            <a:r>
              <a:rPr lang="en-US" dirty="0"/>
              <a:t>B. residual</a:t>
            </a:r>
            <a:br>
              <a:rPr lang="en-US" dirty="0"/>
            </a:br>
            <a:r>
              <a:rPr lang="en-US" dirty="0"/>
              <a:t>C. total</a:t>
            </a:r>
            <a:br>
              <a:rPr lang="en-US" dirty="0"/>
            </a:br>
            <a:r>
              <a:rPr lang="en-US" dirty="0"/>
              <a:t>D. average</a:t>
            </a:r>
            <a:br>
              <a:rPr lang="en-US" dirty="0"/>
            </a:br>
            <a:r>
              <a:rPr lang="en-US" b="1" u="sng" dirty="0"/>
              <a:t>E.</a:t>
            </a:r>
            <a:r>
              <a:rPr lang="en-US" dirty="0"/>
              <a:t> marginal</a:t>
            </a:r>
          </a:p>
          <a:p>
            <a:endParaRPr lang="en-US" dirty="0"/>
          </a:p>
        </p:txBody>
      </p:sp>
    </p:spTree>
    <p:extLst>
      <p:ext uri="{BB962C8B-B14F-4D97-AF65-F5344CB8AC3E}">
        <p14:creationId xmlns:p14="http://schemas.microsoft.com/office/powerpoint/2010/main" val="3335064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Assets</a:t>
            </a:r>
          </a:p>
        </p:txBody>
      </p:sp>
      <p:sp>
        <p:nvSpPr>
          <p:cNvPr id="3" name="Content Placeholder 2"/>
          <p:cNvSpPr>
            <a:spLocks noGrp="1"/>
          </p:cNvSpPr>
          <p:nvPr>
            <p:ph idx="1"/>
          </p:nvPr>
        </p:nvSpPr>
        <p:spPr/>
        <p:txBody>
          <a:bodyPr/>
          <a:lstStyle/>
          <a:p>
            <a:pPr marL="0" indent="0">
              <a:buNone/>
            </a:pPr>
            <a:endParaRPr lang="en-US" b="1" u="sng" dirty="0" smtClean="0"/>
          </a:p>
          <a:p>
            <a:r>
              <a:rPr lang="en-US" dirty="0"/>
              <a:t>Assets are classified as current or fixed assets. </a:t>
            </a:r>
          </a:p>
          <a:p>
            <a:r>
              <a:rPr lang="en-US" dirty="0" smtClean="0"/>
              <a:t>A fixed assets is has long life.</a:t>
            </a:r>
          </a:p>
          <a:p>
            <a:r>
              <a:rPr lang="en-US" dirty="0" smtClean="0"/>
              <a:t>Fixed assets can be tangible (truck, computer) or intangible (trademark, patent) .</a:t>
            </a:r>
          </a:p>
          <a:p>
            <a:r>
              <a:rPr lang="en-US" dirty="0" smtClean="0"/>
              <a:t>A current assets has a life of less than one year, that</a:t>
            </a:r>
            <a:r>
              <a:rPr lang="fr-FR" dirty="0" smtClean="0"/>
              <a:t>’</a:t>
            </a:r>
            <a:r>
              <a:rPr lang="en-US" dirty="0" smtClean="0"/>
              <a:t>s mean the assets will convert to cash within 12 month.</a:t>
            </a:r>
          </a:p>
          <a:p>
            <a:endParaRPr lang="en-US" dirty="0" smtClean="0"/>
          </a:p>
          <a:p>
            <a:pPr marL="0" indent="0">
              <a:buNone/>
            </a:pPr>
            <a:endParaRPr lang="en-US" dirty="0"/>
          </a:p>
        </p:txBody>
      </p:sp>
    </p:spTree>
    <p:extLst>
      <p:ext uri="{BB962C8B-B14F-4D97-AF65-F5344CB8AC3E}">
        <p14:creationId xmlns:p14="http://schemas.microsoft.com/office/powerpoint/2010/main" val="1817848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86586"/>
            <a:ext cx="7556313" cy="1116106"/>
          </a:xfrm>
        </p:spPr>
        <p:txBody>
          <a:bodyPr/>
          <a:lstStyle/>
          <a:p>
            <a:r>
              <a:rPr lang="en-US" dirty="0" smtClean="0"/>
              <a:t>Liabilities and owners’ equity</a:t>
            </a:r>
            <a:endParaRPr lang="en-US" dirty="0"/>
          </a:p>
        </p:txBody>
      </p:sp>
      <p:sp>
        <p:nvSpPr>
          <p:cNvPr id="3" name="Content Placeholder 2"/>
          <p:cNvSpPr>
            <a:spLocks noGrp="1"/>
          </p:cNvSpPr>
          <p:nvPr>
            <p:ph idx="1"/>
          </p:nvPr>
        </p:nvSpPr>
        <p:spPr>
          <a:xfrm>
            <a:off x="498474" y="1153098"/>
            <a:ext cx="7556313" cy="5581654"/>
          </a:xfrm>
        </p:spPr>
        <p:txBody>
          <a:bodyPr>
            <a:normAutofit fontScale="92500" lnSpcReduction="20000"/>
          </a:bodyPr>
          <a:lstStyle/>
          <a:p>
            <a:r>
              <a:rPr lang="en-US" dirty="0" smtClean="0"/>
              <a:t>Liabilities are classified as current or long-term.</a:t>
            </a:r>
          </a:p>
          <a:p>
            <a:r>
              <a:rPr lang="en-US" dirty="0" smtClean="0"/>
              <a:t>Current liabilities have life less than one year (that</a:t>
            </a:r>
            <a:r>
              <a:rPr lang="fr-FR" dirty="0" smtClean="0"/>
              <a:t>’</a:t>
            </a:r>
            <a:r>
              <a:rPr lang="en-US" dirty="0" smtClean="0"/>
              <a:t>s mean they must paid within the year). It listed before long-term liabilities in balance sheet.</a:t>
            </a:r>
          </a:p>
          <a:p>
            <a:r>
              <a:rPr lang="en-US" dirty="0" smtClean="0"/>
              <a:t>Example of current liabilities: Account payable (money the firm owes to suppliers).</a:t>
            </a:r>
          </a:p>
          <a:p>
            <a:r>
              <a:rPr lang="en-US" dirty="0" smtClean="0"/>
              <a:t>A debt that is not due in the coming year is classified as long-term liabilities. A firm will pay off it’s debt in five year is a long-term debt.</a:t>
            </a:r>
          </a:p>
          <a:p>
            <a:r>
              <a:rPr lang="en-US" dirty="0" smtClean="0"/>
              <a:t>firm’s borrow in long term from a variety sources. Bond and Bondholder refer to long-term debt and long-term creditors.</a:t>
            </a:r>
          </a:p>
          <a:p>
            <a:r>
              <a:rPr lang="en-US" dirty="0" smtClean="0"/>
              <a:t>The difference between total value of assets and total value of liabilities is the shareholder equity (common equity or owner’s equity).</a:t>
            </a:r>
          </a:p>
          <a:p>
            <a:r>
              <a:rPr lang="en-US" dirty="0" smtClean="0"/>
              <a:t>If the firm were to sell its assets and use the money to pay off its debt. The value remaining would belong to shareholder.</a:t>
            </a:r>
          </a:p>
          <a:p>
            <a:pPr marL="0" indent="0">
              <a:buNone/>
            </a:pPr>
            <a:endParaRPr lang="en-US" dirty="0" smtClean="0"/>
          </a:p>
          <a:p>
            <a:endParaRPr lang="en-US" dirty="0"/>
          </a:p>
        </p:txBody>
      </p:sp>
    </p:spTree>
    <p:extLst>
      <p:ext uri="{BB962C8B-B14F-4D97-AF65-F5344CB8AC3E}">
        <p14:creationId xmlns:p14="http://schemas.microsoft.com/office/powerpoint/2010/main" val="2435087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2800" b="1" dirty="0" smtClean="0"/>
              <a:t>Assets = Liabilities + Shareholders’ equity</a:t>
            </a:r>
          </a:p>
          <a:p>
            <a:endParaRPr lang="en-US" dirty="0" smtClean="0"/>
          </a:p>
          <a:p>
            <a:pPr marL="0" indent="0">
              <a:buNone/>
            </a:pPr>
            <a:endParaRPr lang="en-US" dirty="0"/>
          </a:p>
          <a:p>
            <a:r>
              <a:rPr lang="en-US" dirty="0" smtClean="0"/>
              <a:t>The right side will always equals to the left side in the balance sheet</a:t>
            </a:r>
          </a:p>
          <a:p>
            <a:r>
              <a:rPr lang="en-US" dirty="0" smtClean="0"/>
              <a:t>Because shareholders’ equity id define as the differences between assets and liabilities.</a:t>
            </a:r>
            <a:endParaRPr lang="en-US" dirty="0"/>
          </a:p>
        </p:txBody>
      </p:sp>
    </p:spTree>
    <p:extLst>
      <p:ext uri="{BB962C8B-B14F-4D97-AF65-F5344CB8AC3E}">
        <p14:creationId xmlns:p14="http://schemas.microsoft.com/office/powerpoint/2010/main" val="3825365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16979"/>
            <a:ext cx="7556313" cy="1116106"/>
          </a:xfrm>
        </p:spPr>
        <p:txBody>
          <a:bodyPr/>
          <a:lstStyle/>
          <a:p>
            <a:r>
              <a:rPr lang="en-US" dirty="0" smtClean="0"/>
              <a:t>Networking capital</a:t>
            </a:r>
            <a:endParaRPr lang="en-US" dirty="0"/>
          </a:p>
        </p:txBody>
      </p:sp>
      <p:sp>
        <p:nvSpPr>
          <p:cNvPr id="3" name="Content Placeholder 2"/>
          <p:cNvSpPr>
            <a:spLocks noGrp="1"/>
          </p:cNvSpPr>
          <p:nvPr>
            <p:ph idx="1"/>
          </p:nvPr>
        </p:nvSpPr>
        <p:spPr>
          <a:xfrm>
            <a:off x="281257" y="1238418"/>
            <a:ext cx="7556313" cy="5472149"/>
          </a:xfrm>
        </p:spPr>
        <p:txBody>
          <a:bodyPr/>
          <a:lstStyle/>
          <a:p>
            <a:r>
              <a:rPr lang="en-US" dirty="0" smtClean="0"/>
              <a:t>Networking capital (NWC) is the difference between a firm’s current assets and current liabilities.</a:t>
            </a:r>
          </a:p>
          <a:p>
            <a:r>
              <a:rPr lang="en-US" dirty="0" smtClean="0"/>
              <a:t>NWC is positive when current assets is exceed current liabilities, that’s mean the cash that will become available over 12 month exceed the cash that must be paid.</a:t>
            </a:r>
          </a:p>
          <a:p>
            <a:endParaRPr lang="en-US" dirty="0" smtClean="0"/>
          </a:p>
          <a:p>
            <a:endParaRPr lang="en-US" dirty="0"/>
          </a:p>
          <a:p>
            <a:endParaRPr lang="en-US" dirty="0" smtClean="0"/>
          </a:p>
          <a:p>
            <a:pPr marL="0" indent="0">
              <a:buNone/>
            </a:pPr>
            <a:endParaRPr lang="en-US" dirty="0" smtClean="0"/>
          </a:p>
          <a:p>
            <a:pPr marL="0" indent="0">
              <a:buNone/>
            </a:pPr>
            <a:endParaRPr lang="en-US" dirty="0" smtClean="0"/>
          </a:p>
          <a:p>
            <a:r>
              <a:rPr lang="en-US" dirty="0" smtClean="0"/>
              <a:t>NWC = 100 – 70 = $30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58947685"/>
              </p:ext>
            </p:extLst>
          </p:nvPr>
        </p:nvGraphicFramePr>
        <p:xfrm>
          <a:off x="989312" y="3302116"/>
          <a:ext cx="6096000" cy="2118360"/>
        </p:xfrm>
        <a:graphic>
          <a:graphicData uri="http://schemas.openxmlformats.org/drawingml/2006/table">
            <a:tbl>
              <a:tblPr firstRow="1" bandRow="1">
                <a:tableStyleId>{5C22544A-7EE6-4342-B048-85BDC9FD1C3A}</a:tableStyleId>
              </a:tblPr>
              <a:tblGrid>
                <a:gridCol w="1901345"/>
                <a:gridCol w="969122"/>
                <a:gridCol w="2406096"/>
                <a:gridCol w="819437"/>
              </a:tblGrid>
              <a:tr h="370840">
                <a:tc gridSpan="2">
                  <a:txBody>
                    <a:bodyPr/>
                    <a:lstStyle/>
                    <a:p>
                      <a:pPr algn="ctr"/>
                      <a:r>
                        <a:rPr lang="en-US" dirty="0" smtClean="0"/>
                        <a:t>Assets</a:t>
                      </a:r>
                      <a:endParaRPr lang="en-US" dirty="0"/>
                    </a:p>
                  </a:txBody>
                  <a:tcPr/>
                </a:tc>
                <a:tc hMerge="1">
                  <a:txBody>
                    <a:bodyPr/>
                    <a:lstStyle/>
                    <a:p>
                      <a:endParaRPr lang="en-US" dirty="0"/>
                    </a:p>
                  </a:txBody>
                  <a:tcPr/>
                </a:tc>
                <a:tc gridSpan="2">
                  <a:txBody>
                    <a:bodyPr/>
                    <a:lstStyle/>
                    <a:p>
                      <a:pPr algn="ctr"/>
                      <a:r>
                        <a:rPr lang="en-US" dirty="0" smtClean="0"/>
                        <a:t>Liabilities &amp; equity</a:t>
                      </a:r>
                      <a:endParaRPr lang="en-US" dirty="0"/>
                    </a:p>
                  </a:txBody>
                  <a:tcPr/>
                </a:tc>
                <a:tc hMerge="1">
                  <a:txBody>
                    <a:bodyPr/>
                    <a:lstStyle/>
                    <a:p>
                      <a:endParaRPr lang="en-US" dirty="0"/>
                    </a:p>
                  </a:txBody>
                  <a:tcPr/>
                </a:tc>
              </a:tr>
              <a:tr h="370840">
                <a:tc>
                  <a:txBody>
                    <a:bodyPr/>
                    <a:lstStyle/>
                    <a:p>
                      <a:pPr algn="ctr"/>
                      <a:r>
                        <a:rPr lang="en-US" dirty="0" smtClean="0"/>
                        <a:t>Current assets</a:t>
                      </a:r>
                      <a:endParaRPr lang="en-US" dirty="0"/>
                    </a:p>
                  </a:txBody>
                  <a:tcPr/>
                </a:tc>
                <a:tc>
                  <a:txBody>
                    <a:bodyPr/>
                    <a:lstStyle/>
                    <a:p>
                      <a:pPr algn="ctr"/>
                      <a:r>
                        <a:rPr lang="en-US" dirty="0" smtClean="0"/>
                        <a:t>$100</a:t>
                      </a:r>
                      <a:endParaRPr lang="en-US" dirty="0"/>
                    </a:p>
                  </a:txBody>
                  <a:tcPr/>
                </a:tc>
                <a:tc>
                  <a:txBody>
                    <a:bodyPr/>
                    <a:lstStyle/>
                    <a:p>
                      <a:pPr algn="ctr"/>
                      <a:r>
                        <a:rPr lang="en-US" dirty="0" smtClean="0"/>
                        <a:t>Current liabilities</a:t>
                      </a:r>
                      <a:endParaRPr lang="en-US" dirty="0"/>
                    </a:p>
                  </a:txBody>
                  <a:tcPr/>
                </a:tc>
                <a:tc>
                  <a:txBody>
                    <a:bodyPr/>
                    <a:lstStyle/>
                    <a:p>
                      <a:pPr algn="ctr"/>
                      <a:r>
                        <a:rPr lang="en-US" dirty="0" smtClean="0"/>
                        <a:t>$70</a:t>
                      </a:r>
                      <a:endParaRPr lang="en-US" dirty="0"/>
                    </a:p>
                  </a:txBody>
                  <a:tcPr/>
                </a:tc>
              </a:tr>
              <a:tr h="0">
                <a:tc>
                  <a:txBody>
                    <a:bodyPr/>
                    <a:lstStyle/>
                    <a:p>
                      <a:pPr algn="ctr"/>
                      <a:r>
                        <a:rPr lang="en-US" dirty="0" smtClean="0"/>
                        <a:t>Net fixed assets</a:t>
                      </a:r>
                      <a:endParaRPr lang="en-US" dirty="0"/>
                    </a:p>
                  </a:txBody>
                  <a:tcPr/>
                </a:tc>
                <a:tc>
                  <a:txBody>
                    <a:bodyPr/>
                    <a:lstStyle/>
                    <a:p>
                      <a:pPr algn="ctr"/>
                      <a:r>
                        <a:rPr lang="en-US" dirty="0" smtClean="0"/>
                        <a:t>$500</a:t>
                      </a:r>
                      <a:endParaRPr lang="en-US" dirty="0"/>
                    </a:p>
                  </a:txBody>
                  <a:tcPr/>
                </a:tc>
                <a:tc>
                  <a:txBody>
                    <a:bodyPr/>
                    <a:lstStyle/>
                    <a:p>
                      <a:pPr algn="ctr"/>
                      <a:r>
                        <a:rPr lang="en-US" dirty="0" smtClean="0"/>
                        <a:t>Long-term liabilities</a:t>
                      </a:r>
                      <a:endParaRPr lang="en-US" dirty="0"/>
                    </a:p>
                  </a:txBody>
                  <a:tcPr/>
                </a:tc>
                <a:tc>
                  <a:txBody>
                    <a:bodyPr/>
                    <a:lstStyle/>
                    <a:p>
                      <a:pPr algn="ctr"/>
                      <a:r>
                        <a:rPr lang="en-US" dirty="0" smtClean="0"/>
                        <a:t>$200</a:t>
                      </a:r>
                      <a:endParaRPr lang="en-US" dirty="0"/>
                    </a:p>
                  </a:txBody>
                  <a:tcPr/>
                </a:tc>
              </a:tr>
              <a:tr h="370840">
                <a:tc>
                  <a:txBody>
                    <a:bodyPr/>
                    <a:lstStyle/>
                    <a:p>
                      <a:pPr algn="ctr"/>
                      <a:endParaRPr lang="en-US" dirty="0"/>
                    </a:p>
                  </a:txBody>
                  <a:tcPr/>
                </a:tc>
                <a:tc>
                  <a:txBody>
                    <a:bodyPr/>
                    <a:lstStyle/>
                    <a:p>
                      <a:pPr algn="ctr"/>
                      <a:endParaRPr lang="en-US" dirty="0"/>
                    </a:p>
                  </a:txBody>
                  <a:tcPr/>
                </a:tc>
                <a:tc>
                  <a:txBody>
                    <a:bodyPr/>
                    <a:lstStyle/>
                    <a:p>
                      <a:pPr algn="ctr"/>
                      <a:r>
                        <a:rPr lang="en-US" dirty="0" smtClean="0"/>
                        <a:t>Shareholders’ equity</a:t>
                      </a:r>
                      <a:endParaRPr lang="en-US" dirty="0"/>
                    </a:p>
                  </a:txBody>
                  <a:tcPr/>
                </a:tc>
                <a:tc>
                  <a:txBody>
                    <a:bodyPr/>
                    <a:lstStyle/>
                    <a:p>
                      <a:pPr algn="ctr"/>
                      <a:r>
                        <a:rPr lang="en-US" dirty="0" smtClean="0"/>
                        <a:t>$330</a:t>
                      </a:r>
                      <a:endParaRPr lang="en-US" dirty="0"/>
                    </a:p>
                  </a:txBody>
                  <a:tcPr/>
                </a:tc>
              </a:tr>
              <a:tr h="370840">
                <a:tc>
                  <a:txBody>
                    <a:bodyPr/>
                    <a:lstStyle/>
                    <a:p>
                      <a:pPr algn="ctr"/>
                      <a:r>
                        <a:rPr lang="en-US" dirty="0" smtClean="0"/>
                        <a:t>Total</a:t>
                      </a:r>
                      <a:r>
                        <a:rPr lang="en-US" baseline="0" dirty="0" smtClean="0"/>
                        <a:t> assets</a:t>
                      </a:r>
                      <a:endParaRPr lang="en-US" dirty="0"/>
                    </a:p>
                  </a:txBody>
                  <a:tcPr/>
                </a:tc>
                <a:tc>
                  <a:txBody>
                    <a:bodyPr/>
                    <a:lstStyle/>
                    <a:p>
                      <a:pPr algn="ctr"/>
                      <a:r>
                        <a:rPr lang="en-US" dirty="0" smtClean="0"/>
                        <a:t>$600</a:t>
                      </a:r>
                      <a:endParaRPr lang="en-US" dirty="0"/>
                    </a:p>
                  </a:txBody>
                  <a:tcPr/>
                </a:tc>
                <a:tc>
                  <a:txBody>
                    <a:bodyPr/>
                    <a:lstStyle/>
                    <a:p>
                      <a:pPr algn="ctr"/>
                      <a:r>
                        <a:rPr lang="en-US" dirty="0" smtClean="0"/>
                        <a:t>Total liabilities &amp; shareholders’ equity</a:t>
                      </a:r>
                      <a:endParaRPr lang="en-US" dirty="0"/>
                    </a:p>
                  </a:txBody>
                  <a:tcPr/>
                </a:tc>
                <a:tc>
                  <a:txBody>
                    <a:bodyPr/>
                    <a:lstStyle/>
                    <a:p>
                      <a:pPr algn="ctr"/>
                      <a:r>
                        <a:rPr lang="en-US" dirty="0" smtClean="0"/>
                        <a:t>$600</a:t>
                      </a:r>
                      <a:endParaRPr lang="en-US" dirty="0"/>
                    </a:p>
                  </a:txBody>
                  <a:tcPr/>
                </a:tc>
              </a:tr>
            </a:tbl>
          </a:graphicData>
        </a:graphic>
      </p:graphicFrame>
    </p:spTree>
    <p:extLst>
      <p:ext uri="{BB962C8B-B14F-4D97-AF65-F5344CB8AC3E}">
        <p14:creationId xmlns:p14="http://schemas.microsoft.com/office/powerpoint/2010/main" val="764160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0"/>
            <a:ext cx="7556313" cy="1116106"/>
          </a:xfrm>
        </p:spPr>
        <p:txBody>
          <a:bodyPr/>
          <a:lstStyle/>
          <a:p>
            <a:r>
              <a:rPr lang="en-US" dirty="0" smtClean="0"/>
              <a:t>liquidity</a:t>
            </a:r>
            <a:endParaRPr lang="en-US" dirty="0"/>
          </a:p>
        </p:txBody>
      </p:sp>
      <p:sp>
        <p:nvSpPr>
          <p:cNvPr id="3" name="Content Placeholder 2"/>
          <p:cNvSpPr>
            <a:spLocks noGrp="1"/>
          </p:cNvSpPr>
          <p:nvPr>
            <p:ph idx="1"/>
          </p:nvPr>
        </p:nvSpPr>
        <p:spPr>
          <a:xfrm>
            <a:off x="0" y="802154"/>
            <a:ext cx="8357296" cy="5899175"/>
          </a:xfrm>
        </p:spPr>
        <p:txBody>
          <a:bodyPr>
            <a:normAutofit/>
          </a:bodyPr>
          <a:lstStyle/>
          <a:p>
            <a:r>
              <a:rPr lang="en-US" dirty="0" smtClean="0"/>
              <a:t>Liquidity refers to the speed and ease with which an assets can be converted to cash.  Gold is relatively liquidity assets but customer manufacturing facilities is not.</a:t>
            </a:r>
          </a:p>
          <a:p>
            <a:r>
              <a:rPr lang="en-US" dirty="0" smtClean="0"/>
              <a:t>A highly liquid assets is one that can be quickly sold without significant loss of value.</a:t>
            </a:r>
          </a:p>
          <a:p>
            <a:r>
              <a:rPr lang="en-US" dirty="0" smtClean="0"/>
              <a:t>An illiquid assets is one that cannot be quickly converted to cash without a substantial price reduction,</a:t>
            </a:r>
          </a:p>
          <a:p>
            <a:r>
              <a:rPr lang="en-US" dirty="0" smtClean="0"/>
              <a:t>The most liquid assets listed first in the balance sheet.</a:t>
            </a:r>
          </a:p>
          <a:p>
            <a:r>
              <a:rPr lang="en-US" dirty="0" smtClean="0"/>
              <a:t>Fixed assets are relatively illiquid, these consist tangible things like building and equipment, that don’t convert to cash in normal business activity. Intangible have no physical existence.</a:t>
            </a:r>
          </a:p>
          <a:p>
            <a:r>
              <a:rPr lang="en-US" dirty="0" smtClean="0"/>
              <a:t>Liquidity is voluble, the more liquid a business is, the less likely to have financial distress.</a:t>
            </a:r>
          </a:p>
          <a:p>
            <a:r>
              <a:rPr lang="en-US" dirty="0" smtClean="0"/>
              <a:t>Liquid assets are less profitable to hold. </a:t>
            </a:r>
          </a:p>
          <a:p>
            <a:endParaRPr lang="en-US" dirty="0"/>
          </a:p>
        </p:txBody>
      </p:sp>
    </p:spTree>
    <p:extLst>
      <p:ext uri="{BB962C8B-B14F-4D97-AF65-F5344CB8AC3E}">
        <p14:creationId xmlns:p14="http://schemas.microsoft.com/office/powerpoint/2010/main" val="4247403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Debt versus equity</a:t>
            </a:r>
            <a:endParaRPr lang="en-US" dirty="0"/>
          </a:p>
        </p:txBody>
      </p:sp>
      <p:sp>
        <p:nvSpPr>
          <p:cNvPr id="3" name="Content Placeholder 2"/>
          <p:cNvSpPr>
            <a:spLocks noGrp="1"/>
          </p:cNvSpPr>
          <p:nvPr>
            <p:ph idx="1"/>
          </p:nvPr>
        </p:nvSpPr>
        <p:spPr/>
        <p:txBody>
          <a:bodyPr/>
          <a:lstStyle/>
          <a:p>
            <a:r>
              <a:rPr lang="en-US" dirty="0" smtClean="0"/>
              <a:t>The use of debt in a firm’s capital structure is called financial leverage. </a:t>
            </a:r>
            <a:endParaRPr lang="en-US" dirty="0"/>
          </a:p>
          <a:p>
            <a:r>
              <a:rPr lang="en-US" dirty="0" smtClean="0"/>
              <a:t>The more debt a firm use, the greater is its degree of leverage.</a:t>
            </a:r>
          </a:p>
          <a:p>
            <a:r>
              <a:rPr lang="en-US" dirty="0" smtClean="0"/>
              <a:t>Financial leverage increase the potential reward to shareholder, but increase the potential for financial distress and business failure.</a:t>
            </a:r>
          </a:p>
          <a:p>
            <a:r>
              <a:rPr lang="en-US" dirty="0" smtClean="0"/>
              <a:t>The firm’s capital structure have equity and debt, the total percentage of them is equal to 100%.</a:t>
            </a:r>
          </a:p>
          <a:p>
            <a:pPr marL="0" indent="0">
              <a:buNone/>
            </a:pPr>
            <a:endParaRPr lang="en-US" dirty="0"/>
          </a:p>
        </p:txBody>
      </p:sp>
    </p:spTree>
    <p:extLst>
      <p:ext uri="{BB962C8B-B14F-4D97-AF65-F5344CB8AC3E}">
        <p14:creationId xmlns:p14="http://schemas.microsoft.com/office/powerpoint/2010/main" val="1512663566"/>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976</TotalTime>
  <Words>2511</Words>
  <Application>Microsoft Macintosh PowerPoint</Application>
  <PresentationFormat>On-screen Show (4:3)</PresentationFormat>
  <Paragraphs>331</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Advantage</vt:lpstr>
      <vt:lpstr>Financial statement, taxes, and cash flow</vt:lpstr>
      <vt:lpstr>Introduction</vt:lpstr>
      <vt:lpstr>2.1 the balance sheet</vt:lpstr>
      <vt:lpstr>Assets</vt:lpstr>
      <vt:lpstr>Liabilities and owners’ equity</vt:lpstr>
      <vt:lpstr>PowerPoint Presentation</vt:lpstr>
      <vt:lpstr>Networking capital</vt:lpstr>
      <vt:lpstr>liquidity</vt:lpstr>
      <vt:lpstr>Debt versus equity</vt:lpstr>
      <vt:lpstr>Market value versus book value</vt:lpstr>
      <vt:lpstr>PowerPoint Presentation</vt:lpstr>
      <vt:lpstr>2.2 income statement</vt:lpstr>
      <vt:lpstr>Suppose U.S had 200 million share out standing at the end of 2009. based on the income statement, what was EPS? What were dividends per share?</vt:lpstr>
      <vt:lpstr>GAAP and income statement</vt:lpstr>
      <vt:lpstr>Noncash items</vt:lpstr>
      <vt:lpstr>2.3 Taxes</vt:lpstr>
      <vt:lpstr>Corporate tax rate</vt:lpstr>
      <vt:lpstr>Average versus marginal tax rate</vt:lpstr>
      <vt:lpstr>Example To understand the differences between average and marginal tax rate  </vt:lpstr>
      <vt:lpstr>PowerPoint Presentation</vt:lpstr>
      <vt:lpstr>PowerPoint Presentation</vt:lpstr>
      <vt:lpstr>2.4 cash flow</vt:lpstr>
      <vt:lpstr>Cash flow from assets</vt:lpstr>
      <vt:lpstr>Operating cash flow</vt:lpstr>
      <vt:lpstr>PowerPoint Presentation</vt:lpstr>
      <vt:lpstr>Capital spending</vt:lpstr>
      <vt:lpstr>Change in net working capital</vt:lpstr>
      <vt:lpstr>PowerPoint Presentation</vt:lpstr>
      <vt:lpstr>Cash flow to creditors and stockholders</vt:lpstr>
      <vt:lpstr>PowerPoint Presentation</vt:lpstr>
      <vt:lpstr>PowerPoint Presentation</vt:lpstr>
      <vt:lpstr>Assignment</vt:lpstr>
      <vt:lpstr>Review </vt:lpstr>
      <vt:lpstr>Review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statement, taxes, and cash flow</dc:title>
  <dc:creator>Me Stc</dc:creator>
  <cp:lastModifiedBy>Nouf Alabdulkarim</cp:lastModifiedBy>
  <cp:revision>70</cp:revision>
  <dcterms:created xsi:type="dcterms:W3CDTF">2016-01-22T07:12:58Z</dcterms:created>
  <dcterms:modified xsi:type="dcterms:W3CDTF">2016-01-27T15:07:41Z</dcterms:modified>
</cp:coreProperties>
</file>