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57" r:id="rId3"/>
    <p:sldId id="258" r:id="rId4"/>
    <p:sldId id="260" r:id="rId5"/>
    <p:sldId id="261" r:id="rId6"/>
    <p:sldId id="278" r:id="rId7"/>
    <p:sldId id="279" r:id="rId8"/>
    <p:sldId id="262" r:id="rId9"/>
    <p:sldId id="281" r:id="rId10"/>
    <p:sldId id="280" r:id="rId11"/>
    <p:sldId id="263" r:id="rId12"/>
    <p:sldId id="264" r:id="rId13"/>
    <p:sldId id="282" r:id="rId14"/>
    <p:sldId id="304" r:id="rId15"/>
    <p:sldId id="283" r:id="rId16"/>
    <p:sldId id="284" r:id="rId17"/>
    <p:sldId id="285" r:id="rId18"/>
    <p:sldId id="286" r:id="rId19"/>
    <p:sldId id="266" r:id="rId20"/>
    <p:sldId id="288" r:id="rId21"/>
    <p:sldId id="289" r:id="rId22"/>
    <p:sldId id="267" r:id="rId23"/>
    <p:sldId id="290" r:id="rId24"/>
    <p:sldId id="268" r:id="rId25"/>
    <p:sldId id="291" r:id="rId26"/>
    <p:sldId id="294" r:id="rId27"/>
    <p:sldId id="292" r:id="rId28"/>
    <p:sldId id="271" r:id="rId29"/>
    <p:sldId id="275" r:id="rId30"/>
    <p:sldId id="295" r:id="rId31"/>
    <p:sldId id="296" r:id="rId32"/>
    <p:sldId id="297" r:id="rId33"/>
    <p:sldId id="272" r:id="rId34"/>
    <p:sldId id="298" r:id="rId35"/>
    <p:sldId id="273" r:id="rId36"/>
    <p:sldId id="299" r:id="rId37"/>
    <p:sldId id="300" r:id="rId38"/>
    <p:sldId id="274" r:id="rId39"/>
    <p:sldId id="301" r:id="rId40"/>
    <p:sldId id="276" r:id="rId41"/>
    <p:sldId id="302" r:id="rId42"/>
    <p:sldId id="303" r:id="rId43"/>
    <p:sldId id="27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61" userDrawn="1">
          <p15:clr>
            <a:srgbClr val="A4A3A4"/>
          </p15:clr>
        </p15:guide>
        <p15:guide id="2" pos="876" userDrawn="1">
          <p15:clr>
            <a:srgbClr val="A4A3A4"/>
          </p15:clr>
        </p15:guide>
        <p15:guide id="3" pos="1066" userDrawn="1">
          <p15:clr>
            <a:srgbClr val="A4A3A4"/>
          </p15:clr>
        </p15:guide>
        <p15:guide id="4" orient="horz" pos="772" userDrawn="1">
          <p15:clr>
            <a:srgbClr val="A4A3A4"/>
          </p15:clr>
        </p15:guide>
        <p15:guide id="5" orient="horz" pos="1117" userDrawn="1">
          <p15:clr>
            <a:srgbClr val="A4A3A4"/>
          </p15:clr>
        </p15:guide>
        <p15:guide id="6" pos="455" userDrawn="1">
          <p15:clr>
            <a:srgbClr val="A4A3A4"/>
          </p15:clr>
        </p15:guide>
        <p15:guide id="7" pos="28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resh, Anandan" initials="SA"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5633"/>
    <a:srgbClr val="007BA4"/>
    <a:srgbClr val="18293A"/>
    <a:srgbClr val="00A4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920" autoAdjust="0"/>
    <p:restoredTop sz="99137" autoAdjust="0"/>
  </p:normalViewPr>
  <p:slideViewPr>
    <p:cSldViewPr>
      <p:cViewPr varScale="1">
        <p:scale>
          <a:sx n="59" d="100"/>
          <a:sy n="59" d="100"/>
        </p:scale>
        <p:origin x="-96" y="-300"/>
      </p:cViewPr>
      <p:guideLst>
        <p:guide orient="horz" pos="461"/>
        <p:guide orient="horz" pos="772"/>
        <p:guide orient="horz" pos="1117"/>
        <p:guide pos="876"/>
        <p:guide pos="1066"/>
        <p:guide pos="455"/>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3" d="100"/>
          <a:sy n="53" d="100"/>
        </p:scale>
        <p:origin x="-285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9BE231-3047-46CC-8EB7-0A9C6A23B5E3}" type="datetimeFigureOut">
              <a:rPr lang="en-GB" smtClean="0"/>
              <a:pPr/>
              <a:t>08/09/2019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0D405B-D0BD-49FD-B9CE-587CD7BE6392}" type="slidenum">
              <a:rPr lang="en-GB" smtClean="0"/>
              <a:pPr/>
              <a:t>‹N°›</a:t>
            </a:fld>
            <a:endParaRPr lang="en-GB"/>
          </a:p>
        </p:txBody>
      </p:sp>
    </p:spTree>
    <p:extLst>
      <p:ext uri="{BB962C8B-B14F-4D97-AF65-F5344CB8AC3E}">
        <p14:creationId xmlns:p14="http://schemas.microsoft.com/office/powerpoint/2010/main" xmlns="" val="1930238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29C7B-D5A1-4F4F-81D6-26274366EFEE}" type="datetimeFigureOut">
              <a:rPr lang="en-GB" smtClean="0"/>
              <a:pPr/>
              <a:t>08/09/2019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0C9930-0A10-4D51-BF8B-58A66CF9DE84}" type="slidenum">
              <a:rPr lang="en-GB" smtClean="0"/>
              <a:pPr/>
              <a:t>‹N°›</a:t>
            </a:fld>
            <a:endParaRPr lang="en-GB"/>
          </a:p>
        </p:txBody>
      </p:sp>
    </p:spTree>
    <p:extLst>
      <p:ext uri="{BB962C8B-B14F-4D97-AF65-F5344CB8AC3E}">
        <p14:creationId xmlns:p14="http://schemas.microsoft.com/office/powerpoint/2010/main" xmlns="" val="390326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1.1, which outlines the customer lifecycle, shows the practical opportunities and challenges of managing digital marketing today. It shows some of the many ways available to communicate with prospects and customers across different </a:t>
            </a:r>
            <a:r>
              <a:rPr lang="en-US" dirty="0" err="1" smtClean="0"/>
              <a:t>touchpoints</a:t>
            </a:r>
            <a:r>
              <a:rPr lang="en-US" dirty="0" smtClean="0"/>
              <a:t> in the customer lifecycle.</a:t>
            </a:r>
          </a:p>
          <a:p>
            <a:endParaRPr lang="en-US" dirty="0" smtClean="0"/>
          </a:p>
          <a:p>
            <a:r>
              <a:rPr lang="en-US" dirty="0" smtClean="0"/>
              <a:t>It shows the importance of integrating communications, including paid, owned and earned media integrating with a web, mobile, email or in-store based experience. Within each of these activities there are many options for reaching and targeting audiences – for example, within social media there are paid and organic options across all the seven main social networks (Facebook, </a:t>
            </a:r>
            <a:r>
              <a:rPr lang="en-US" dirty="0" err="1" smtClean="0"/>
              <a:t>Instagram</a:t>
            </a:r>
            <a:r>
              <a:rPr lang="en-US" dirty="0" smtClean="0"/>
              <a:t>, LinkedIn, </a:t>
            </a:r>
            <a:r>
              <a:rPr lang="en-US" dirty="0" err="1" smtClean="0"/>
              <a:t>SnapchatTM</a:t>
            </a:r>
            <a:r>
              <a:rPr lang="en-US" dirty="0" smtClean="0"/>
              <a:t>, </a:t>
            </a:r>
            <a:r>
              <a:rPr lang="en-US" dirty="0" err="1" smtClean="0"/>
              <a:t>PinterestTM</a:t>
            </a:r>
            <a:r>
              <a:rPr lang="en-US" dirty="0" smtClean="0"/>
              <a:t>, Twitter and YouTube).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4</a:t>
            </a:fld>
            <a:endParaRPr lang="en-GB"/>
          </a:p>
        </p:txBody>
      </p:sp>
    </p:spTree>
    <p:extLst>
      <p:ext uri="{BB962C8B-B14F-4D97-AF65-F5344CB8AC3E}">
        <p14:creationId xmlns:p14="http://schemas.microsoft.com/office/powerpoint/2010/main" xmlns="" val="236281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1.5 highlights the multiple opportunities to engage and transact with different types of markets and Figure 1.6 shows the distinction between the buy and sell side of e-commerce. It may be useful to consider the </a:t>
            </a:r>
            <a:r>
              <a:rPr lang="en-US" sz="1200" b="0" i="0" u="none" strike="noStrike" kern="1200" baseline="0" dirty="0" err="1" smtClean="0">
                <a:solidFill>
                  <a:schemeClr val="tx1"/>
                </a:solidFill>
                <a:latin typeface="+mn-lt"/>
                <a:ea typeface="+mn-ea"/>
                <a:cs typeface="+mn-cs"/>
              </a:rPr>
              <a:t>organisational</a:t>
            </a:r>
            <a:r>
              <a:rPr lang="en-US" sz="1200" b="0" i="0" u="none" strike="noStrike" kern="1200" baseline="0" dirty="0" smtClean="0">
                <a:solidFill>
                  <a:schemeClr val="tx1"/>
                </a:solidFill>
                <a:latin typeface="+mn-lt"/>
                <a:ea typeface="+mn-ea"/>
                <a:cs typeface="+mn-cs"/>
              </a:rPr>
              <a:t> implications of each of these arenas of trade. For example, on the buy-side, terms and conditions are very different to the sell-side of e-commerce.</a:t>
            </a:r>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22</a:t>
            </a:fld>
            <a:endParaRPr lang="en-GB"/>
          </a:p>
        </p:txBody>
      </p:sp>
    </p:spTree>
    <p:extLst>
      <p:ext uri="{BB962C8B-B14F-4D97-AF65-F5344CB8AC3E}">
        <p14:creationId xmlns:p14="http://schemas.microsoft.com/office/powerpoint/2010/main" xmlns="" val="3300100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Figure 1.9 RACE: Reach–Act (Interact)–Convert–Engage</a:t>
            </a:r>
            <a:endParaRPr lang="en-GB" dirty="0" smtClean="0">
              <a:solidFill>
                <a:srgbClr val="18293A"/>
              </a:solidFill>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29</a:t>
            </a:fld>
            <a:endParaRPr lang="en-GB"/>
          </a:p>
        </p:txBody>
      </p:sp>
    </p:spTree>
    <p:extLst>
      <p:ext uri="{BB962C8B-B14F-4D97-AF65-F5344CB8AC3E}">
        <p14:creationId xmlns:p14="http://schemas.microsoft.com/office/powerpoint/2010/main" xmlns="" val="2851357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 Search engine marketing. Gaining visibility on a search engine to encourage click-through to a website when the user types a specific keyword phrase. Two key search marketing techniques are paid placements or sponsored links using pay-per-click, and placements in the natural or organic listings using search engine </a:t>
            </a:r>
            <a:r>
              <a:rPr lang="en-US" dirty="0" err="1" smtClean="0"/>
              <a:t>optimisation</a:t>
            </a:r>
            <a:r>
              <a:rPr lang="en-US" dirty="0" smtClean="0"/>
              <a:t> where no charge is made for clicks from the search engine. </a:t>
            </a:r>
          </a:p>
          <a:p>
            <a:r>
              <a:rPr lang="en-US" dirty="0" smtClean="0"/>
              <a:t>2 Online PR. </a:t>
            </a:r>
            <a:r>
              <a:rPr lang="en-US" dirty="0" err="1" smtClean="0"/>
              <a:t>Maximising</a:t>
            </a:r>
            <a:r>
              <a:rPr lang="en-US" dirty="0" smtClean="0"/>
              <a:t> </a:t>
            </a:r>
            <a:r>
              <a:rPr lang="en-US" dirty="0" err="1" smtClean="0"/>
              <a:t>favourable</a:t>
            </a:r>
            <a:r>
              <a:rPr lang="en-US" dirty="0" smtClean="0"/>
              <a:t> mentions of your company, brands, products or web-sites on third-party websites such as social networks, blogs, podcasts or feeds that are likely to be visited by your target audience. Also includes responding to negative mentions and conducting public relations via a site through a social media news </a:t>
            </a:r>
            <a:r>
              <a:rPr lang="en-US" dirty="0" err="1" smtClean="0"/>
              <a:t>centre</a:t>
            </a:r>
            <a:r>
              <a:rPr lang="en-US" dirty="0" smtClean="0"/>
              <a:t> or blog, for example. </a:t>
            </a:r>
          </a:p>
          <a:p>
            <a:r>
              <a:rPr lang="en-US" dirty="0" smtClean="0"/>
              <a:t>3 Online partnerships. Creating and managing long-term arrangements to promote your online services on third-party websites or through email communications. Different forms of partnership include link building, affiliate marketing, aggregators such as price comparison sites like </a:t>
            </a:r>
            <a:r>
              <a:rPr lang="en-US" dirty="0" err="1" smtClean="0"/>
              <a:t>MoneysupermarketTM</a:t>
            </a:r>
            <a:r>
              <a:rPr lang="en-US" dirty="0" smtClean="0"/>
              <a:t> (www.moneysupermarket.com), online sponsorship and co-marketing.</a:t>
            </a:r>
          </a:p>
          <a:p>
            <a:r>
              <a:rPr lang="en-US" dirty="0" smtClean="0"/>
              <a:t>4 Display advertising. Use of online ads such as banners and rich media ads to achieve brand awareness and encourage click-through to a target site. </a:t>
            </a:r>
          </a:p>
          <a:p>
            <a:r>
              <a:rPr lang="en-US" dirty="0" smtClean="0"/>
              <a:t>5 Opt-in email marketing. Placing ads in third-party e-newsletters or the use of an in-house list for customer activation and retention. Buying or renting lists of email addresses is considered as a spamming technique and not permitted under the privacy legislation described in Chapter 4. 6 Social media marketing. Companies participate and advertise within social networks and communities to reach and engage their audience. Viral marketing or online word-of-mouth messages are closely related to this. Here content is shared or messages are for-warded to help achieve awareness and, in some cases, drive </a:t>
            </a:r>
            <a:r>
              <a:rPr lang="en-US" dirty="0" err="1" smtClean="0"/>
              <a:t>respons</a:t>
            </a:r>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33</a:t>
            </a:fld>
            <a:endParaRPr lang="en-GB"/>
          </a:p>
        </p:txBody>
      </p:sp>
    </p:spTree>
    <p:extLst>
      <p:ext uri="{BB962C8B-B14F-4D97-AF65-F5344CB8AC3E}">
        <p14:creationId xmlns:p14="http://schemas.microsoft.com/office/powerpoint/2010/main" xmlns="" val="2630216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Figure 1.11(a) shows how traditional media are predominantly push media where the marketing message is broadcast from company to customer, although interaction can be encouraged through direct response to phone, website or social media page. However, online it is often the customer who initiates contact and is seeking information through researching information on a website. In other words, it is a ‘pull’ mechanism where it is particularly important to have good visibility in search engines when customers are entering search terms relevant to a company’s products or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35</a:t>
            </a:fld>
            <a:endParaRPr lang="en-GB"/>
          </a:p>
        </p:txBody>
      </p:sp>
    </p:spTree>
    <p:extLst>
      <p:ext uri="{BB962C8B-B14F-4D97-AF65-F5344CB8AC3E}">
        <p14:creationId xmlns:p14="http://schemas.microsoft.com/office/powerpoint/2010/main" xmlns="" val="64276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Figure 1.15 The content marketing hub</a:t>
            </a: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40</a:t>
            </a:fld>
            <a:endParaRPr lang="en-GB"/>
          </a:p>
        </p:txBody>
      </p:sp>
    </p:spTree>
    <p:extLst>
      <p:ext uri="{BB962C8B-B14F-4D97-AF65-F5344CB8AC3E}">
        <p14:creationId xmlns:p14="http://schemas.microsoft.com/office/powerpoint/2010/main" xmlns="" val="359835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5</a:t>
            </a:fld>
            <a:endParaRPr lang="en-GB"/>
          </a:p>
        </p:txBody>
      </p:sp>
    </p:spTree>
    <p:extLst>
      <p:ext uri="{BB962C8B-B14F-4D97-AF65-F5344CB8AC3E}">
        <p14:creationId xmlns:p14="http://schemas.microsoft.com/office/powerpoint/2010/main" xmlns="" val="300256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6</a:t>
            </a:fld>
            <a:endParaRPr lang="en-GB"/>
          </a:p>
        </p:txBody>
      </p:sp>
    </p:spTree>
    <p:extLst>
      <p:ext uri="{BB962C8B-B14F-4D97-AF65-F5344CB8AC3E}">
        <p14:creationId xmlns:p14="http://schemas.microsoft.com/office/powerpoint/2010/main" xmlns="" val="338118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7</a:t>
            </a:fld>
            <a:endParaRPr lang="en-GB"/>
          </a:p>
        </p:txBody>
      </p:sp>
    </p:spTree>
    <p:extLst>
      <p:ext uri="{BB962C8B-B14F-4D97-AF65-F5344CB8AC3E}">
        <p14:creationId xmlns:p14="http://schemas.microsoft.com/office/powerpoint/2010/main" xmlns="" val="338118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8</a:t>
            </a:fld>
            <a:endParaRPr lang="en-GB"/>
          </a:p>
        </p:txBody>
      </p:sp>
    </p:spTree>
    <p:extLst>
      <p:ext uri="{BB962C8B-B14F-4D97-AF65-F5344CB8AC3E}">
        <p14:creationId xmlns:p14="http://schemas.microsoft.com/office/powerpoint/2010/main" xmlns="" val="312294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Figure 1.2 The intersection of the three key online media types</a:t>
            </a:r>
            <a:endParaRPr lang="en-IN"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10</a:t>
            </a:fld>
            <a:endParaRPr lang="en-GB"/>
          </a:p>
        </p:txBody>
      </p:sp>
    </p:spTree>
    <p:extLst>
      <p:ext uri="{BB962C8B-B14F-4D97-AF65-F5344CB8AC3E}">
        <p14:creationId xmlns:p14="http://schemas.microsoft.com/office/powerpoint/2010/main" xmlns="" val="2133697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1.3 Scott Brinker’s </a:t>
            </a:r>
            <a:r>
              <a:rPr lang="en-US" sz="1200" b="0" i="0" u="none" strike="noStrike" kern="1200" baseline="0" dirty="0" err="1" smtClean="0">
                <a:solidFill>
                  <a:schemeClr val="tx1"/>
                </a:solidFill>
                <a:latin typeface="+mn-lt"/>
                <a:ea typeface="+mn-ea"/>
                <a:cs typeface="+mn-cs"/>
              </a:rPr>
              <a:t>categorisation</a:t>
            </a:r>
            <a:r>
              <a:rPr lang="en-US" sz="1200" b="0" i="0" u="none" strike="noStrike" kern="1200" baseline="0" dirty="0" smtClean="0">
                <a:solidFill>
                  <a:schemeClr val="tx1"/>
                </a:solidFill>
                <a:latin typeface="+mn-lt"/>
                <a:ea typeface="+mn-ea"/>
                <a:cs typeface="+mn-cs"/>
              </a:rPr>
              <a:t> of modern marketing technology options – </a:t>
            </a:r>
            <a:r>
              <a:rPr lang="en-IN" sz="1200" b="0" i="0" u="none" strike="noStrike" kern="1200" baseline="0" dirty="0" smtClean="0">
                <a:solidFill>
                  <a:schemeClr val="tx1"/>
                </a:solidFill>
                <a:latin typeface="+mn-lt"/>
                <a:ea typeface="+mn-ea"/>
                <a:cs typeface="+mn-cs"/>
              </a:rPr>
              <a:t>digital </a:t>
            </a:r>
            <a:r>
              <a:rPr lang="en-US" sz="1200" b="0" i="0" u="none" strike="noStrike" kern="1200" baseline="0" dirty="0" smtClean="0">
                <a:solidFill>
                  <a:schemeClr val="tx1"/>
                </a:solidFill>
                <a:latin typeface="+mn-lt"/>
                <a:ea typeface="+mn-ea"/>
                <a:cs typeface="+mn-cs"/>
              </a:rPr>
              <a:t>platforms include Facebook, Google, LinkedIn and Twitter</a:t>
            </a:r>
            <a:endParaRPr lang="en-IN"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11</a:t>
            </a:fld>
            <a:endParaRPr lang="en-GB"/>
          </a:p>
        </p:txBody>
      </p:sp>
    </p:spTree>
    <p:extLst>
      <p:ext uri="{BB962C8B-B14F-4D97-AF65-F5344CB8AC3E}">
        <p14:creationId xmlns:p14="http://schemas.microsoft.com/office/powerpoint/2010/main" xmlns="" val="206658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0C9930-0A10-4D51-BF8B-58A66CF9DE84}" type="slidenum">
              <a:rPr lang="en-GB" smtClean="0"/>
              <a:pPr/>
              <a:t>16</a:t>
            </a:fld>
            <a:endParaRPr lang="en-GB"/>
          </a:p>
        </p:txBody>
      </p:sp>
    </p:spTree>
    <p:extLst>
      <p:ext uri="{BB962C8B-B14F-4D97-AF65-F5344CB8AC3E}">
        <p14:creationId xmlns:p14="http://schemas.microsoft.com/office/powerpoint/2010/main" xmlns="" val="2835828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Figure 1.4 The new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Zalando</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campus in Berlin</a:t>
            </a:r>
          </a:p>
          <a:p>
            <a:endPar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smtClean="0">
                <a:solidFill>
                  <a:schemeClr val="tx1"/>
                </a:solidFill>
                <a:latin typeface="+mn-lt"/>
                <a:ea typeface="+mn-ea"/>
                <a:cs typeface="+mn-cs"/>
              </a:rPr>
              <a:t>The case helps bring to life how a successful application of a digital marketing strategy can be used to drive the growth of a new to the world business. This case also </a:t>
            </a:r>
            <a:r>
              <a:rPr lang="en-US" sz="1200" b="0" i="0" u="none" strike="noStrike" kern="1200" baseline="0" dirty="0" err="1" smtClean="0">
                <a:solidFill>
                  <a:schemeClr val="tx1"/>
                </a:solidFill>
                <a:latin typeface="+mn-lt"/>
                <a:ea typeface="+mn-ea"/>
                <a:cs typeface="+mn-cs"/>
              </a:rPr>
              <a:t>emphasises</a:t>
            </a:r>
            <a:r>
              <a:rPr lang="en-US" sz="1200" b="0" i="0" u="none" strike="noStrike" kern="1200" baseline="0" dirty="0" smtClean="0">
                <a:solidFill>
                  <a:schemeClr val="tx1"/>
                </a:solidFill>
                <a:latin typeface="+mn-lt"/>
                <a:ea typeface="+mn-ea"/>
                <a:cs typeface="+mn-cs"/>
              </a:rPr>
              <a:t> the importance of planning and the opportunities afforded by trading in global digital markets.</a:t>
            </a: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19</a:t>
            </a:fld>
            <a:endParaRPr lang="en-GB"/>
          </a:p>
        </p:txBody>
      </p:sp>
    </p:spTree>
    <p:extLst>
      <p:ext uri="{BB962C8B-B14F-4D97-AF65-F5344CB8AC3E}">
        <p14:creationId xmlns:p14="http://schemas.microsoft.com/office/powerpoint/2010/main" xmlns="" val="49116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595292-198D-4F24-8B6A-A6F01A44986E}" type="datetime1">
              <a:rPr lang="en-GB" smtClean="0"/>
              <a:pPr/>
              <a:t>08/09/2019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963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D165E-2ED9-4DA9-99B2-16E4DB74B7D0}" type="datetimeFigureOut">
              <a:rPr lang="en-GB" smtClean="0"/>
              <a:pPr/>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p14="http://schemas.microsoft.com/office/powerpoint/2010/main" xmlns="" val="424544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D165E-2ED9-4DA9-99B2-16E4DB74B7D0}" type="datetimeFigureOut">
              <a:rPr lang="en-GB" smtClean="0"/>
              <a:pPr/>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p14="http://schemas.microsoft.com/office/powerpoint/2010/main" xmlns="" val="205886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259632" y="19888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Picture Placeholder 7"/>
          <p:cNvSpPr>
            <a:spLocks noGrp="1"/>
          </p:cNvSpPr>
          <p:nvPr>
            <p:ph type="pic" sz="quarter" idx="13"/>
          </p:nvPr>
        </p:nvSpPr>
        <p:spPr>
          <a:xfrm>
            <a:off x="1115616" y="4077072"/>
            <a:ext cx="3528392" cy="1944216"/>
          </a:xfrm>
        </p:spPr>
        <p:txBody>
          <a:bodyPr/>
          <a:lstStyle/>
          <a:p>
            <a:r>
              <a:rPr lang="en-US" smtClean="0"/>
              <a:t>Click icon to add picture</a:t>
            </a:r>
            <a:endParaRPr lang="en-GB"/>
          </a:p>
        </p:txBody>
      </p:sp>
      <p:sp>
        <p:nvSpPr>
          <p:cNvPr id="5" name="Text Placeholder 4"/>
          <p:cNvSpPr>
            <a:spLocks noGrp="1"/>
          </p:cNvSpPr>
          <p:nvPr>
            <p:ph type="body" sz="quarter" idx="14"/>
          </p:nvPr>
        </p:nvSpPr>
        <p:spPr>
          <a:xfrm>
            <a:off x="5003800" y="3860800"/>
            <a:ext cx="3240088" cy="223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617098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3127"/>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259632" y="206131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Picture Placeholder 7"/>
          <p:cNvSpPr>
            <a:spLocks noGrp="1"/>
          </p:cNvSpPr>
          <p:nvPr>
            <p:ph type="pic" sz="quarter" idx="13"/>
          </p:nvPr>
        </p:nvSpPr>
        <p:spPr>
          <a:xfrm>
            <a:off x="1115616" y="4149551"/>
            <a:ext cx="3528392" cy="1944216"/>
          </a:xfrm>
        </p:spPr>
        <p:txBody>
          <a:bodyPr/>
          <a:lstStyle/>
          <a:p>
            <a:endParaRPr lang="en-GB"/>
          </a:p>
        </p:txBody>
      </p:sp>
      <p:sp>
        <p:nvSpPr>
          <p:cNvPr id="5" name="Text Placeholder 4"/>
          <p:cNvSpPr>
            <a:spLocks noGrp="1"/>
          </p:cNvSpPr>
          <p:nvPr>
            <p:ph type="body" sz="quarter" idx="14"/>
          </p:nvPr>
        </p:nvSpPr>
        <p:spPr>
          <a:xfrm>
            <a:off x="5003800" y="4005287"/>
            <a:ext cx="3240088" cy="2232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163818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2D165E-2ED9-4DA9-99B2-16E4DB74B7D0}" type="datetimeFigureOut">
              <a:rPr lang="en-GB" smtClean="0"/>
              <a:pPr/>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p14="http://schemas.microsoft.com/office/powerpoint/2010/main" xmlns="" val="268380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2D165E-2ED9-4DA9-99B2-16E4DB74B7D0}" type="datetimeFigureOut">
              <a:rPr lang="en-GB" smtClean="0"/>
              <a:pPr/>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7778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2D165E-2ED9-4DA9-99B2-16E4DB74B7D0}" type="datetimeFigureOut">
              <a:rPr lang="en-GB" smtClean="0"/>
              <a:pPr/>
              <a:t>08/09/2019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p14="http://schemas.microsoft.com/office/powerpoint/2010/main" xmlns="" val="273424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2D165E-2ED9-4DA9-99B2-16E4DB74B7D0}" type="datetimeFigureOut">
              <a:rPr lang="en-GB" smtClean="0"/>
              <a:pPr/>
              <a:t>08/09/2019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p14="http://schemas.microsoft.com/office/powerpoint/2010/main" xmlns="" val="196535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2D165E-2ED9-4DA9-99B2-16E4DB74B7D0}" type="datetimeFigureOut">
              <a:rPr lang="en-GB" smtClean="0"/>
              <a:pPr/>
              <a:t>08/09/2019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p14="http://schemas.microsoft.com/office/powerpoint/2010/main" xmlns="" val="286146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2D165E-2ED9-4DA9-99B2-16E4DB74B7D0}" type="datetimeFigureOut">
              <a:rPr lang="en-GB" smtClean="0"/>
              <a:pPr/>
              <a:t>08/09/2019</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p14="http://schemas.microsoft.com/office/powerpoint/2010/main" xmlns="" val="181794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12D165E-2ED9-4DA9-99B2-16E4DB74B7D0}" type="datetimeFigureOut">
              <a:rPr lang="en-GB" smtClean="0"/>
              <a:pPr/>
              <a:t>08/09/2019</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DF14E08-3E27-4330-BBCC-108ACDB8E4C7}" type="slidenum">
              <a:rPr lang="en-GB" smtClean="0"/>
              <a:pPr/>
              <a:t>‹N°›</a:t>
            </a:fld>
            <a:endParaRPr lang="en-GB"/>
          </a:p>
        </p:txBody>
      </p:sp>
    </p:spTree>
    <p:extLst>
      <p:ext uri="{BB962C8B-B14F-4D97-AF65-F5344CB8AC3E}">
        <p14:creationId xmlns:p14="http://schemas.microsoft.com/office/powerpoint/2010/main" xmlns="" val="2731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D165E-2ED9-4DA9-99B2-16E4DB74B7D0}" type="datetimeFigureOut">
              <a:rPr lang="en-GB" smtClean="0"/>
              <a:pPr/>
              <a:t>08/09/2019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14E08-3E27-4330-BBCC-108ACDB8E4C7}" type="slidenum">
              <a:rPr lang="en-GB" smtClean="0"/>
              <a:pPr/>
              <a:t>‹N°›</a:t>
            </a:fld>
            <a:endParaRPr lang="en-GB"/>
          </a:p>
        </p:txBody>
      </p:sp>
    </p:spTree>
    <p:extLst>
      <p:ext uri="{BB962C8B-B14F-4D97-AF65-F5344CB8AC3E}">
        <p14:creationId xmlns:p14="http://schemas.microsoft.com/office/powerpoint/2010/main" xmlns="" val="132786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9392CC5-81F0-448F-A6F9-29F3B1840140}" type="datetime1">
              <a:rPr lang="en-GB" smtClean="0"/>
              <a:pPr/>
              <a:t>08/09/2019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91CFCE29-E544-4207-9EC6-C3B7E17075A4}"/>
              </a:ext>
            </a:extLst>
          </p:cNvPr>
          <p:cNvSpPr txBox="1"/>
          <p:nvPr/>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2012</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a:extLst>
              <a:ext uri="{FF2B5EF4-FFF2-40B4-BE49-F238E27FC236}">
                <a16:creationId xmlns="" xmlns:a16="http://schemas.microsoft.com/office/drawing/2014/main" id="{5A78E52F-A9C9-4808-A50C-7CAC9AEDEBC3}"/>
              </a:ext>
            </a:extLst>
          </p:cNvPr>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a:t>
            </a:r>
            <a:r>
              <a:rPr lang="en-IN" sz="1200" b="0" i="0" u="none" strike="noStrike" kern="12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2019, 2016, 2012</a:t>
            </a:r>
            <a:r>
              <a:rPr lang="en-US" altLang="en-US" sz="120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pic>
        <p:nvPicPr>
          <p:cNvPr id="14" name="Picture 13" descr="Pearson Logo"/>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xmlns="" val="1110283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 xmlns:a16="http://schemas.microsoft.com/office/drawing/2014/main" id="{1F7EB6F3-A41E-4D17-8801-90AAAD8F406A}"/>
              </a:ext>
            </a:extLst>
          </p:cNvPr>
          <p:cNvSpPr txBox="1">
            <a:spLocks/>
          </p:cNvSpPr>
          <p:nvPr/>
        </p:nvSpPr>
        <p:spPr bwMode="auto">
          <a:xfrm>
            <a:off x="2843808" y="2523323"/>
            <a:ext cx="5832648" cy="2231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ts val="1200"/>
              </a:spcBef>
              <a:spcAft>
                <a:spcPct val="0"/>
              </a:spcAft>
              <a:buClrTx/>
              <a:buSzTx/>
              <a:buFontTx/>
              <a:buNone/>
              <a:tabLst/>
              <a:defRPr/>
            </a:pPr>
            <a:r>
              <a:rPr lang="en-US" sz="4300" b="1" spc="-50" dirty="0">
                <a:solidFill>
                  <a:srgbClr val="007BA4"/>
                </a:solidFill>
                <a:latin typeface="+mj-lt"/>
                <a:ea typeface="+mj-ea"/>
                <a:cs typeface="+mj-cs"/>
              </a:rPr>
              <a:t>Chapter 1</a:t>
            </a:r>
          </a:p>
          <a:p>
            <a:pPr marL="0" lvl="0" indent="0" algn="ctr">
              <a:spcBef>
                <a:spcPts val="1200"/>
              </a:spcBef>
              <a:buNone/>
              <a:defRPr/>
            </a:pPr>
            <a:r>
              <a:rPr lang="en-US" sz="4300" spc="-50" dirty="0">
                <a:solidFill>
                  <a:srgbClr val="007BA4"/>
                </a:solidFill>
                <a:latin typeface="+mj-lt"/>
                <a:ea typeface="+mj-ea"/>
                <a:cs typeface="+mj-cs"/>
              </a:rPr>
              <a:t>Introducing Digital Marketing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7198" y="2014332"/>
            <a:ext cx="2390058" cy="3249362"/>
          </a:xfrm>
          <a:prstGeom prst="rect">
            <a:avLst/>
          </a:prstGeom>
        </p:spPr>
      </p:pic>
    </p:spTree>
    <p:extLst>
      <p:ext uri="{BB962C8B-B14F-4D97-AF65-F5344CB8AC3E}">
        <p14:creationId xmlns:p14="http://schemas.microsoft.com/office/powerpoint/2010/main" xmlns="" val="2388496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2428868"/>
            <a:ext cx="9144000" cy="4429132"/>
          </a:xfrm>
          <a:prstGeom prst="rect">
            <a:avLst/>
          </a:prstGeom>
          <a:ln>
            <a:noFill/>
          </a:ln>
          <a:effectLst>
            <a:outerShdw blurRad="292100" dist="139700" dir="2700000" algn="tl" rotWithShape="0">
              <a:srgbClr val="333333">
                <a:alpha val="65000"/>
              </a:srgbClr>
            </a:outerShdw>
          </a:effectLst>
        </p:spPr>
      </p:pic>
      <p:sp>
        <p:nvSpPr>
          <p:cNvPr id="3" name="مربع نص 2"/>
          <p:cNvSpPr txBox="1"/>
          <p:nvPr/>
        </p:nvSpPr>
        <p:spPr>
          <a:xfrm>
            <a:off x="0" y="164539"/>
            <a:ext cx="9144000" cy="2616101"/>
          </a:xfrm>
          <a:prstGeom prst="rect">
            <a:avLst/>
          </a:prstGeom>
          <a:noFill/>
        </p:spPr>
        <p:txBody>
          <a:bodyPr wrap="square" rtlCol="0">
            <a:spAutoFit/>
          </a:bodyPr>
          <a:lstStyle/>
          <a:p>
            <a:r>
              <a:rPr lang="en-US" sz="2400" dirty="0" smtClean="0"/>
              <a:t>There is an overlap between the 3 different type of media.</a:t>
            </a:r>
          </a:p>
          <a:p>
            <a:r>
              <a:rPr lang="en-US" sz="2400" dirty="0" smtClean="0"/>
              <a:t>This overlap requires </a:t>
            </a:r>
            <a:r>
              <a:rPr lang="en-US" sz="2400" dirty="0" smtClean="0">
                <a:solidFill>
                  <a:srgbClr val="FF0000"/>
                </a:solidFill>
              </a:rPr>
              <a:t>integration of campaigns resources and infrastructure </a:t>
            </a:r>
            <a:r>
              <a:rPr lang="en-US" sz="2400" dirty="0" smtClean="0"/>
              <a:t> through </a:t>
            </a:r>
            <a:r>
              <a:rPr lang="en-US" sz="2400" dirty="0" smtClean="0">
                <a:solidFill>
                  <a:srgbClr val="00B050"/>
                </a:solidFill>
              </a:rPr>
              <a:t>Application programming interfaces </a:t>
            </a:r>
            <a:r>
              <a:rPr lang="en-US" sz="2400" dirty="0" smtClean="0"/>
              <a:t>(</a:t>
            </a:r>
            <a:r>
              <a:rPr lang="en-US" sz="2400" dirty="0" smtClean="0"/>
              <a:t>APIs, e.g</a:t>
            </a:r>
            <a:r>
              <a:rPr lang="en-US" sz="2400" dirty="0" smtClean="0"/>
              <a:t>. Facebook API</a:t>
            </a:r>
            <a:r>
              <a:rPr lang="en-US" sz="2400" dirty="0" smtClean="0"/>
              <a:t>) </a:t>
            </a:r>
            <a:r>
              <a:rPr lang="en-US" sz="2400" dirty="0" smtClean="0"/>
              <a:t>and </a:t>
            </a:r>
            <a:r>
              <a:rPr lang="en-US" sz="2400" dirty="0" smtClean="0">
                <a:solidFill>
                  <a:srgbClr val="00B050"/>
                </a:solidFill>
              </a:rPr>
              <a:t>widgets</a:t>
            </a:r>
            <a:r>
              <a:rPr lang="en-US" sz="2400" dirty="0" smtClean="0"/>
              <a:t> (a </a:t>
            </a:r>
            <a:r>
              <a:rPr lang="en-US" sz="2400" dirty="0"/>
              <a:t>simple application </a:t>
            </a:r>
            <a:r>
              <a:rPr lang="en-US" sz="2400" dirty="0" smtClean="0"/>
              <a:t>extension).</a:t>
            </a:r>
          </a:p>
          <a:p>
            <a:r>
              <a:rPr lang="en-US" sz="2400" dirty="0" smtClean="0"/>
              <a:t>API : Method of exchanging data between systems such as websites services.</a:t>
            </a:r>
          </a:p>
          <a:p>
            <a:endParaRPr lang="en-US" sz="2000" dirty="0"/>
          </a:p>
        </p:txBody>
      </p:sp>
    </p:spTree>
    <p:extLst>
      <p:ext uri="{BB962C8B-B14F-4D97-AF65-F5344CB8AC3E}">
        <p14:creationId xmlns:p14="http://schemas.microsoft.com/office/powerpoint/2010/main" xmlns="" val="4293393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645195"/>
          </a:xfrm>
        </p:spPr>
        <p:txBody>
          <a:bodyPr>
            <a:normAutofit/>
          </a:bodyPr>
          <a:lstStyle/>
          <a:p>
            <a:pPr algn="ctr"/>
            <a:r>
              <a:rPr lang="en-GB" sz="3200" b="1" dirty="0">
                <a:solidFill>
                  <a:srgbClr val="007BA4"/>
                </a:solidFill>
              </a:rPr>
              <a:t>The marketing technology landscape</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1000108"/>
            <a:ext cx="9144000" cy="5857892"/>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714480" y="571480"/>
            <a:ext cx="6520888" cy="461665"/>
          </a:xfrm>
          <a:prstGeom prst="rect">
            <a:avLst/>
          </a:prstGeom>
          <a:noFill/>
        </p:spPr>
        <p:txBody>
          <a:bodyPr wrap="none" rtlCol="0">
            <a:spAutoFit/>
          </a:bodyPr>
          <a:lstStyle/>
          <a:p>
            <a:r>
              <a:rPr lang="en-US" sz="2400" dirty="0" smtClean="0"/>
              <a:t> </a:t>
            </a:r>
            <a:r>
              <a:rPr lang="en-US" sz="2400" b="1" dirty="0" smtClean="0">
                <a:solidFill>
                  <a:srgbClr val="FF0000"/>
                </a:solidFill>
              </a:rPr>
              <a:t>The</a:t>
            </a:r>
            <a:r>
              <a:rPr lang="en-US" sz="2400" dirty="0" smtClean="0"/>
              <a:t> </a:t>
            </a:r>
            <a:r>
              <a:rPr lang="en-US" sz="2400" b="1" dirty="0" smtClean="0">
                <a:solidFill>
                  <a:srgbClr val="FF0000"/>
                </a:solidFill>
              </a:rPr>
              <a:t>categories of the modern technology options</a:t>
            </a:r>
            <a:endParaRPr lang="en-US" sz="2400" b="1" dirty="0">
              <a:solidFill>
                <a:srgbClr val="FF0000"/>
              </a:solidFill>
            </a:endParaRPr>
          </a:p>
        </p:txBody>
      </p:sp>
      <p:sp>
        <p:nvSpPr>
          <p:cNvPr id="7" name="مربع نص 3"/>
          <p:cNvSpPr txBox="1"/>
          <p:nvPr/>
        </p:nvSpPr>
        <p:spPr>
          <a:xfrm>
            <a:off x="7106006" y="5929330"/>
            <a:ext cx="2037994" cy="369332"/>
          </a:xfrm>
          <a:prstGeom prst="rect">
            <a:avLst/>
          </a:prstGeom>
          <a:noFill/>
        </p:spPr>
        <p:txBody>
          <a:bodyPr wrap="none" rtlCol="0">
            <a:spAutoFit/>
          </a:bodyPr>
          <a:lstStyle/>
          <a:p>
            <a:r>
              <a:rPr lang="en-US" dirty="0" smtClean="0"/>
              <a:t>Facebook, twitter,…</a:t>
            </a:r>
            <a:endParaRPr lang="en-US" dirty="0"/>
          </a:p>
        </p:txBody>
      </p:sp>
      <p:sp>
        <p:nvSpPr>
          <p:cNvPr id="9" name="Rectangle 8"/>
          <p:cNvSpPr/>
          <p:nvPr/>
        </p:nvSpPr>
        <p:spPr>
          <a:xfrm>
            <a:off x="642910" y="4286256"/>
            <a:ext cx="8072462" cy="369332"/>
          </a:xfrm>
          <a:prstGeom prst="rect">
            <a:avLst/>
          </a:prstGeom>
        </p:spPr>
        <p:txBody>
          <a:bodyPr wrap="square">
            <a:spAutoFit/>
          </a:bodyPr>
          <a:lstStyle/>
          <a:p>
            <a:pPr algn="ctr"/>
            <a:r>
              <a:rPr lang="en-US" dirty="0" smtClean="0"/>
              <a:t>software that acts as a bridge between </a:t>
            </a:r>
            <a:r>
              <a:rPr lang="en-US" dirty="0" smtClean="0"/>
              <a:t>database </a:t>
            </a:r>
            <a:r>
              <a:rPr lang="en-US" dirty="0" smtClean="0"/>
              <a:t>and </a:t>
            </a:r>
            <a:r>
              <a:rPr lang="en-US" dirty="0" smtClean="0"/>
              <a:t>applications</a:t>
            </a:r>
            <a:endParaRPr lang="fr-FR" dirty="0"/>
          </a:p>
        </p:txBody>
      </p:sp>
      <p:cxnSp>
        <p:nvCxnSpPr>
          <p:cNvPr id="11" name="Connecteur droit avec flèche 10"/>
          <p:cNvCxnSpPr/>
          <p:nvPr/>
        </p:nvCxnSpPr>
        <p:spPr>
          <a:xfrm>
            <a:off x="2357422" y="4643446"/>
            <a:ext cx="857256" cy="21431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86621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224"/>
            <a:ext cx="8229600" cy="586541"/>
          </a:xfrm>
        </p:spPr>
        <p:txBody>
          <a:bodyPr>
            <a:normAutofit/>
          </a:bodyPr>
          <a:lstStyle/>
          <a:p>
            <a:pPr algn="ctr"/>
            <a:r>
              <a:rPr lang="en-GB" sz="3200" b="1" dirty="0">
                <a:solidFill>
                  <a:schemeClr val="accent2"/>
                </a:solidFill>
              </a:rPr>
              <a:t>Introduction</a:t>
            </a:r>
            <a:r>
              <a:rPr lang="en-GB" sz="3200" b="1" dirty="0">
                <a:solidFill>
                  <a:srgbClr val="007BA4"/>
                </a:solidFill>
              </a:rPr>
              <a:t> </a:t>
            </a:r>
            <a:r>
              <a:rPr lang="en-GB" sz="3200" b="1" dirty="0">
                <a:solidFill>
                  <a:schemeClr val="accent2"/>
                </a:solidFill>
              </a:rPr>
              <a:t>to digital marketing strategy </a:t>
            </a:r>
          </a:p>
        </p:txBody>
      </p:sp>
      <p:sp>
        <p:nvSpPr>
          <p:cNvPr id="3" name="Content Placeholder 2"/>
          <p:cNvSpPr>
            <a:spLocks noGrp="1"/>
          </p:cNvSpPr>
          <p:nvPr>
            <p:ph idx="1"/>
          </p:nvPr>
        </p:nvSpPr>
        <p:spPr>
          <a:xfrm>
            <a:off x="467544" y="1772816"/>
            <a:ext cx="8229600" cy="2548880"/>
          </a:xfrm>
        </p:spPr>
        <p:txBody>
          <a:bodyPr/>
          <a:lstStyle/>
          <a:p>
            <a:pPr marL="0" indent="0">
              <a:buNone/>
            </a:pPr>
            <a:r>
              <a:rPr lang="en-GB" sz="2400" dirty="0">
                <a:latin typeface="Arial" panose="020B0604020202020204" pitchFamily="34" charset="0"/>
                <a:cs typeface="Arial" panose="020B0604020202020204" pitchFamily="34" charset="0"/>
              </a:rPr>
              <a:t>Key considerations: </a:t>
            </a:r>
          </a:p>
          <a:p>
            <a:pPr>
              <a:buClr>
                <a:srgbClr val="EA5633"/>
              </a:buClr>
              <a:buFont typeface="Wingdings" pitchFamily="2" charset="2"/>
              <a:buChar char="Ø"/>
            </a:pPr>
            <a:r>
              <a:rPr lang="en-GB" sz="2400" dirty="0">
                <a:latin typeface="Arial" panose="020B0604020202020204" pitchFamily="34" charset="0"/>
                <a:cs typeface="Arial" panose="020B0604020202020204" pitchFamily="34" charset="0"/>
              </a:rPr>
              <a:t>Key features of digital marketing strategy</a:t>
            </a:r>
          </a:p>
          <a:p>
            <a:pPr>
              <a:buClr>
                <a:srgbClr val="EA5633"/>
              </a:buClr>
              <a:buFont typeface="Wingdings" pitchFamily="2" charset="2"/>
              <a:buChar char="Ø"/>
            </a:pPr>
            <a:r>
              <a:rPr lang="en-GB" sz="2400" dirty="0">
                <a:latin typeface="Arial" panose="020B0604020202020204" pitchFamily="34" charset="0"/>
                <a:cs typeface="Arial" panose="020B0604020202020204" pitchFamily="34" charset="0"/>
              </a:rPr>
              <a:t>Applications of digital marketing</a:t>
            </a:r>
          </a:p>
          <a:p>
            <a:pPr>
              <a:buClr>
                <a:srgbClr val="EA5633"/>
              </a:buClr>
              <a:buFont typeface="Wingdings" pitchFamily="2" charset="2"/>
              <a:buChar char="Ø"/>
            </a:pPr>
            <a:r>
              <a:rPr lang="en-GB" sz="2400" dirty="0">
                <a:latin typeface="Arial" panose="020B0604020202020204" pitchFamily="34" charset="0"/>
                <a:cs typeface="Arial" panose="020B0604020202020204" pitchFamily="34" charset="0"/>
              </a:rPr>
              <a:t>Benefits of digital marketing</a:t>
            </a:r>
          </a:p>
          <a:p>
            <a:pPr>
              <a:buClr>
                <a:srgbClr val="EA5633"/>
              </a:buClr>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80112" y="3230819"/>
            <a:ext cx="2915024" cy="281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542562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88641"/>
            <a:ext cx="7709480" cy="432047"/>
          </a:xfrm>
        </p:spPr>
        <p:txBody>
          <a:bodyPr>
            <a:noAutofit/>
          </a:bodyPr>
          <a:lstStyle/>
          <a:p>
            <a:r>
              <a:rPr lang="en-GB" sz="3600" dirty="0" smtClean="0">
                <a:latin typeface="Arial" panose="020B0604020202020204" pitchFamily="34" charset="0"/>
                <a:cs typeface="Arial" panose="020B0604020202020204" pitchFamily="34" charset="0"/>
              </a:rPr>
              <a:t/>
            </a:r>
            <a:br>
              <a:rPr lang="en-GB" sz="3600" dirty="0" smtClean="0">
                <a:latin typeface="Arial" panose="020B0604020202020204" pitchFamily="34" charset="0"/>
                <a:cs typeface="Arial" panose="020B0604020202020204" pitchFamily="34" charset="0"/>
              </a:rPr>
            </a:br>
            <a:r>
              <a:rPr lang="en-GB" sz="3600" b="1" dirty="0">
                <a:solidFill>
                  <a:srgbClr val="007BA4"/>
                </a:solidFill>
              </a:rPr>
              <a:t>Key features of digital</a:t>
            </a:r>
            <a:r>
              <a:rPr lang="en-GB" sz="3600" dirty="0">
                <a:latin typeface="Arial" panose="020B0604020202020204" pitchFamily="34" charset="0"/>
                <a:cs typeface="Arial" panose="020B0604020202020204" pitchFamily="34" charset="0"/>
              </a:rPr>
              <a:t> </a:t>
            </a:r>
            <a:r>
              <a:rPr lang="en-GB" sz="3600" b="1" dirty="0">
                <a:solidFill>
                  <a:srgbClr val="007BA4"/>
                </a:solidFill>
              </a:rPr>
              <a:t>marketing strategy</a:t>
            </a:r>
            <a:endParaRPr lang="en-US" sz="3600" dirty="0"/>
          </a:p>
        </p:txBody>
      </p:sp>
      <p:sp>
        <p:nvSpPr>
          <p:cNvPr id="3" name="Content Placeholder 2"/>
          <p:cNvSpPr>
            <a:spLocks noGrp="1"/>
          </p:cNvSpPr>
          <p:nvPr>
            <p:ph idx="1"/>
          </p:nvPr>
        </p:nvSpPr>
        <p:spPr>
          <a:xfrm>
            <a:off x="179512" y="2071678"/>
            <a:ext cx="8784976" cy="3733586"/>
          </a:xfrm>
        </p:spPr>
        <p:txBody>
          <a:bodyPr>
            <a:noAutofit/>
          </a:bodyPr>
          <a:lstStyle/>
          <a:p>
            <a:r>
              <a:rPr lang="en-US" sz="3200" dirty="0">
                <a:solidFill>
                  <a:srgbClr val="FF0000"/>
                </a:solidFill>
              </a:rPr>
              <a:t>The interaction and integration between digital channels and traditional channels is a key part of digital marketing strategy development</a:t>
            </a:r>
            <a:r>
              <a:rPr lang="en-US" sz="3200" dirty="0"/>
              <a:t>. </a:t>
            </a:r>
            <a:endParaRPr lang="en-US" sz="3200" dirty="0" smtClean="0"/>
          </a:p>
          <a:p>
            <a:r>
              <a:rPr lang="en-US" sz="3200" dirty="0" smtClean="0"/>
              <a:t>&gt;&gt; </a:t>
            </a:r>
            <a:r>
              <a:rPr lang="en-US" sz="3200" dirty="0" smtClean="0"/>
              <a:t>Digital </a:t>
            </a:r>
            <a:r>
              <a:rPr lang="en-US" sz="3200" dirty="0"/>
              <a:t>marketing strategy is essentially a channel marketing strategy and it needs to be integrated with other channels as part of multichannel marketing. </a:t>
            </a:r>
          </a:p>
        </p:txBody>
      </p:sp>
    </p:spTree>
    <p:extLst>
      <p:ext uri="{BB962C8B-B14F-4D97-AF65-F5344CB8AC3E}">
        <p14:creationId xmlns:p14="http://schemas.microsoft.com/office/powerpoint/2010/main" xmlns="" val="1272060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88641"/>
            <a:ext cx="7709480" cy="432047"/>
          </a:xfrm>
        </p:spPr>
        <p:txBody>
          <a:bodyPr>
            <a:noAutofit/>
          </a:bodyPr>
          <a:lstStyle/>
          <a:p>
            <a:r>
              <a:rPr lang="en-GB" sz="3600" dirty="0" smtClean="0">
                <a:latin typeface="Arial" panose="020B0604020202020204" pitchFamily="34" charset="0"/>
                <a:cs typeface="Arial" panose="020B0604020202020204" pitchFamily="34" charset="0"/>
              </a:rPr>
              <a:t/>
            </a:r>
            <a:br>
              <a:rPr lang="en-GB" sz="3600" dirty="0" smtClean="0">
                <a:latin typeface="Arial" panose="020B0604020202020204" pitchFamily="34" charset="0"/>
                <a:cs typeface="Arial" panose="020B0604020202020204" pitchFamily="34" charset="0"/>
              </a:rPr>
            </a:br>
            <a:r>
              <a:rPr lang="en-GB" sz="3600" b="1" dirty="0">
                <a:solidFill>
                  <a:srgbClr val="007BA4"/>
                </a:solidFill>
              </a:rPr>
              <a:t>Key features of digital</a:t>
            </a:r>
            <a:r>
              <a:rPr lang="en-GB" sz="3600" dirty="0">
                <a:latin typeface="Arial" panose="020B0604020202020204" pitchFamily="34" charset="0"/>
                <a:cs typeface="Arial" panose="020B0604020202020204" pitchFamily="34" charset="0"/>
              </a:rPr>
              <a:t> </a:t>
            </a:r>
            <a:r>
              <a:rPr lang="en-GB" sz="3600" b="1" dirty="0">
                <a:solidFill>
                  <a:srgbClr val="007BA4"/>
                </a:solidFill>
              </a:rPr>
              <a:t>marketing strategy</a:t>
            </a:r>
            <a:endParaRPr lang="en-US" sz="3600" dirty="0"/>
          </a:p>
        </p:txBody>
      </p:sp>
      <p:sp>
        <p:nvSpPr>
          <p:cNvPr id="3" name="Content Placeholder 2"/>
          <p:cNvSpPr>
            <a:spLocks noGrp="1"/>
          </p:cNvSpPr>
          <p:nvPr>
            <p:ph idx="1"/>
          </p:nvPr>
        </p:nvSpPr>
        <p:spPr>
          <a:xfrm>
            <a:off x="0" y="620688"/>
            <a:ext cx="9144000" cy="5737270"/>
          </a:xfrm>
        </p:spPr>
        <p:txBody>
          <a:bodyPr>
            <a:noAutofit/>
          </a:bodyPr>
          <a:lstStyle/>
          <a:p>
            <a:r>
              <a:rPr lang="en-US" sz="2400" b="1" dirty="0" smtClean="0"/>
              <a:t>An effective </a:t>
            </a:r>
            <a:r>
              <a:rPr lang="en-US" sz="2400" b="1" dirty="0"/>
              <a:t>digital marketing </a:t>
            </a:r>
            <a:r>
              <a:rPr lang="en-US" sz="2400" b="1" dirty="0" smtClean="0"/>
              <a:t>strategy </a:t>
            </a:r>
            <a:r>
              <a:rPr lang="en-US" sz="2400" b="1" dirty="0"/>
              <a:t>should</a:t>
            </a:r>
            <a:r>
              <a:rPr lang="en-US" sz="2400" dirty="0"/>
              <a:t>: </a:t>
            </a:r>
            <a:endParaRPr lang="en-US" sz="2400" dirty="0" smtClean="0"/>
          </a:p>
          <a:p>
            <a:pPr>
              <a:buFont typeface="Wingdings" pitchFamily="2" charset="2"/>
              <a:buChar char="§"/>
            </a:pPr>
            <a:r>
              <a:rPr lang="en-US" sz="2400" dirty="0">
                <a:solidFill>
                  <a:srgbClr val="0070C0"/>
                </a:solidFill>
              </a:rPr>
              <a:t>be aligned with business and marketing strategy </a:t>
            </a:r>
            <a:r>
              <a:rPr lang="en-US" sz="2400" dirty="0"/>
              <a:t>(for example, many companies use a rolling three-year plan and vision</a:t>
            </a:r>
            <a:r>
              <a:rPr lang="en-US" sz="2400" dirty="0" smtClean="0"/>
              <a:t>).</a:t>
            </a:r>
          </a:p>
          <a:p>
            <a:pPr>
              <a:buFont typeface="Wingdings" pitchFamily="2" charset="2"/>
              <a:buChar char="§"/>
            </a:pPr>
            <a:r>
              <a:rPr lang="en-US" sz="2400" dirty="0">
                <a:solidFill>
                  <a:srgbClr val="0070C0"/>
                </a:solidFill>
              </a:rPr>
              <a:t>be consistent with the types of customers who use </a:t>
            </a:r>
            <a:r>
              <a:rPr lang="en-US" sz="2400" dirty="0"/>
              <a:t>and can be </a:t>
            </a:r>
            <a:r>
              <a:rPr lang="en-US" sz="2400" dirty="0">
                <a:solidFill>
                  <a:srgbClr val="0070C0"/>
                </a:solidFill>
              </a:rPr>
              <a:t>effectively reached through the </a:t>
            </a:r>
            <a:r>
              <a:rPr lang="en-US" sz="2400" dirty="0" smtClean="0">
                <a:solidFill>
                  <a:srgbClr val="0070C0"/>
                </a:solidFill>
              </a:rPr>
              <a:t>channel</a:t>
            </a:r>
            <a:r>
              <a:rPr lang="en-US" sz="2400" dirty="0" smtClean="0"/>
              <a:t>.</a:t>
            </a:r>
            <a:endParaRPr lang="en-US" sz="2400" dirty="0"/>
          </a:p>
          <a:p>
            <a:pPr>
              <a:buFont typeface="Wingdings" pitchFamily="2" charset="2"/>
              <a:buChar char="§"/>
            </a:pPr>
            <a:r>
              <a:rPr lang="en-US" sz="2400" dirty="0">
                <a:solidFill>
                  <a:srgbClr val="0070C0"/>
                </a:solidFill>
              </a:rPr>
              <a:t>define a compelling, differential value proposition </a:t>
            </a:r>
            <a:r>
              <a:rPr lang="en-US" sz="2400" dirty="0"/>
              <a:t>for the </a:t>
            </a:r>
            <a:r>
              <a:rPr lang="en-US" sz="2400" dirty="0" smtClean="0"/>
              <a:t>channel.</a:t>
            </a:r>
            <a:endParaRPr lang="en-US" sz="2400" dirty="0"/>
          </a:p>
          <a:p>
            <a:pPr>
              <a:buFont typeface="Wingdings" pitchFamily="2" charset="2"/>
              <a:buChar char="§"/>
            </a:pPr>
            <a:r>
              <a:rPr lang="en-US" sz="2400" dirty="0">
                <a:solidFill>
                  <a:srgbClr val="0070C0"/>
                </a:solidFill>
              </a:rPr>
              <a:t>specify the mix of online and offline communication tools </a:t>
            </a:r>
            <a:r>
              <a:rPr lang="en-US" sz="2400" dirty="0"/>
              <a:t>used to attract visitors to the </a:t>
            </a:r>
            <a:r>
              <a:rPr lang="en-US" sz="2400" dirty="0" smtClean="0"/>
              <a:t>company website.</a:t>
            </a:r>
            <a:endParaRPr lang="en-US" sz="2400" dirty="0"/>
          </a:p>
          <a:p>
            <a:pPr>
              <a:buFont typeface="Wingdings" pitchFamily="2" charset="2"/>
              <a:buChar char="§"/>
            </a:pPr>
            <a:r>
              <a:rPr lang="en-US" sz="2400" dirty="0">
                <a:solidFill>
                  <a:srgbClr val="0070C0"/>
                </a:solidFill>
              </a:rPr>
              <a:t>support the customer journey </a:t>
            </a:r>
            <a:r>
              <a:rPr lang="en-US" sz="2400" dirty="0"/>
              <a:t>through the buying process as they select and purchase products using the digital channel in combination with other </a:t>
            </a:r>
            <a:r>
              <a:rPr lang="en-US" sz="2400" dirty="0" smtClean="0"/>
              <a:t>channels. </a:t>
            </a:r>
            <a:endParaRPr lang="en-US" sz="2400" dirty="0"/>
          </a:p>
          <a:p>
            <a:pPr>
              <a:buFont typeface="Wingdings" pitchFamily="2" charset="2"/>
              <a:buChar char="§"/>
            </a:pPr>
            <a:r>
              <a:rPr lang="en-US" sz="2400" dirty="0">
                <a:solidFill>
                  <a:srgbClr val="0070C0"/>
                </a:solidFill>
              </a:rPr>
              <a:t>manage the online customer lifecycle </a:t>
            </a:r>
            <a:r>
              <a:rPr lang="en-US" sz="2400" dirty="0"/>
              <a:t>through the stages of attracting visitors to the website, converting them into customers and retention and growth</a:t>
            </a:r>
            <a:r>
              <a:rPr lang="en-US" sz="2100" dirty="0"/>
              <a:t>. </a:t>
            </a:r>
          </a:p>
          <a:p>
            <a:endParaRPr lang="en-US" sz="2100" dirty="0"/>
          </a:p>
        </p:txBody>
      </p:sp>
    </p:spTree>
    <p:extLst>
      <p:ext uri="{BB962C8B-B14F-4D97-AF65-F5344CB8AC3E}">
        <p14:creationId xmlns:p14="http://schemas.microsoft.com/office/powerpoint/2010/main" xmlns="" val="1272060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76671"/>
            <a:ext cx="7543800" cy="792089"/>
          </a:xfrm>
        </p:spPr>
        <p:txBody>
          <a:bodyPr>
            <a:noAutofit/>
          </a:bodyPr>
          <a:lstStyle/>
          <a:p>
            <a:pPr algn="ctr"/>
            <a:r>
              <a:rPr lang="en-GB" sz="3600" b="1" dirty="0" smtClean="0">
                <a:solidFill>
                  <a:srgbClr val="007BA4"/>
                </a:solidFill>
              </a:rPr>
              <a:t/>
            </a:r>
            <a:br>
              <a:rPr lang="en-GB" sz="3600" b="1" dirty="0" smtClean="0">
                <a:solidFill>
                  <a:srgbClr val="007BA4"/>
                </a:solidFill>
              </a:rPr>
            </a:br>
            <a:r>
              <a:rPr lang="en-GB" sz="3600" b="1" dirty="0">
                <a:solidFill>
                  <a:srgbClr val="007BA4"/>
                </a:solidFill>
              </a:rPr>
              <a:t/>
            </a:r>
            <a:br>
              <a:rPr lang="en-GB" sz="3600" b="1" dirty="0">
                <a:solidFill>
                  <a:srgbClr val="007BA4"/>
                </a:solidFill>
              </a:rPr>
            </a:br>
            <a:r>
              <a:rPr lang="en-GB" sz="3600" dirty="0">
                <a:latin typeface="Arial" panose="020B0604020202020204" pitchFamily="34" charset="0"/>
                <a:cs typeface="Arial" panose="020B0604020202020204" pitchFamily="34" charset="0"/>
              </a:rPr>
              <a:t/>
            </a:r>
            <a:br>
              <a:rPr lang="en-GB" sz="3600" dirty="0">
                <a:latin typeface="Arial" panose="020B0604020202020204" pitchFamily="34" charset="0"/>
                <a:cs typeface="Arial" panose="020B0604020202020204" pitchFamily="34" charset="0"/>
              </a:rPr>
            </a:br>
            <a:r>
              <a:rPr lang="en-GB" sz="3600" b="1" dirty="0">
                <a:solidFill>
                  <a:srgbClr val="007BA4"/>
                </a:solidFill>
              </a:rPr>
              <a:t>Applications of digital marketing</a:t>
            </a:r>
            <a:r>
              <a:rPr lang="en-GB" sz="3600" dirty="0">
                <a:latin typeface="Arial" panose="020B0604020202020204" pitchFamily="34" charset="0"/>
                <a:cs typeface="Arial" panose="020B0604020202020204" pitchFamily="34" charset="0"/>
              </a:rPr>
              <a:t/>
            </a:r>
            <a:br>
              <a:rPr lang="en-GB" sz="3600" dirty="0">
                <a:latin typeface="Arial" panose="020B0604020202020204" pitchFamily="34" charset="0"/>
                <a:cs typeface="Arial" panose="020B0604020202020204" pitchFamily="34" charset="0"/>
              </a:rPr>
            </a:br>
            <a:endParaRPr lang="en-US" sz="3600" dirty="0"/>
          </a:p>
        </p:txBody>
      </p:sp>
      <p:sp>
        <p:nvSpPr>
          <p:cNvPr id="3" name="Content Placeholder 2"/>
          <p:cNvSpPr>
            <a:spLocks noGrp="1"/>
          </p:cNvSpPr>
          <p:nvPr>
            <p:ph idx="1"/>
          </p:nvPr>
        </p:nvSpPr>
        <p:spPr>
          <a:xfrm>
            <a:off x="107504" y="1268760"/>
            <a:ext cx="9036496" cy="4960374"/>
          </a:xfrm>
        </p:spPr>
        <p:txBody>
          <a:bodyPr>
            <a:noAutofit/>
          </a:bodyPr>
          <a:lstStyle/>
          <a:p>
            <a:r>
              <a:rPr lang="en-US" sz="2400" b="1" dirty="0"/>
              <a:t>Digital media and technologies can be used as follows</a:t>
            </a:r>
            <a:r>
              <a:rPr lang="en-US" sz="2400" b="1" dirty="0" smtClean="0"/>
              <a:t>:</a:t>
            </a:r>
          </a:p>
          <a:p>
            <a:r>
              <a:rPr lang="en-US" sz="2400" dirty="0"/>
              <a:t>• </a:t>
            </a:r>
            <a:r>
              <a:rPr lang="en-US" sz="2400" dirty="0">
                <a:solidFill>
                  <a:srgbClr val="FF0000"/>
                </a:solidFill>
              </a:rPr>
              <a:t>Advertising medium</a:t>
            </a:r>
            <a:r>
              <a:rPr lang="en-US" sz="2400" dirty="0"/>
              <a:t>. Display ads on publisher sites or social networks can be used to create awareness of brands and demands for products or services. </a:t>
            </a:r>
          </a:p>
          <a:p>
            <a:r>
              <a:rPr lang="en-US" sz="2400" dirty="0"/>
              <a:t>• </a:t>
            </a:r>
            <a:r>
              <a:rPr lang="en-US" sz="2400" dirty="0">
                <a:solidFill>
                  <a:srgbClr val="FF0000"/>
                </a:solidFill>
              </a:rPr>
              <a:t>Direct-response medium</a:t>
            </a:r>
            <a:r>
              <a:rPr lang="en-US" sz="2400" dirty="0"/>
              <a:t>. Targeted search advertising enables companies to drive visits to a site when consumers shows intent to purchase, such as searching for a flight to a destination. </a:t>
            </a:r>
          </a:p>
          <a:p>
            <a:r>
              <a:rPr lang="en-US" sz="2400" dirty="0"/>
              <a:t>• </a:t>
            </a:r>
            <a:r>
              <a:rPr lang="en-US" sz="2400" dirty="0">
                <a:solidFill>
                  <a:srgbClr val="FF0000"/>
                </a:solidFill>
              </a:rPr>
              <a:t>Platform for sales transactions</a:t>
            </a:r>
            <a:r>
              <a:rPr lang="en-US" sz="2400" dirty="0"/>
              <a:t>. Online flight booking is now the most common method for booking flights, both for consumers and business travellers.</a:t>
            </a:r>
          </a:p>
          <a:p>
            <a:r>
              <a:rPr lang="en-US" sz="2400" dirty="0"/>
              <a:t> • </a:t>
            </a:r>
            <a:r>
              <a:rPr lang="en-US" sz="2400" dirty="0">
                <a:solidFill>
                  <a:srgbClr val="FF0000"/>
                </a:solidFill>
              </a:rPr>
              <a:t>Lead-generation method</a:t>
            </a:r>
            <a:r>
              <a:rPr lang="en-US" sz="2400" dirty="0"/>
              <a:t>. For booking business flights, tools can be provided that help identify and follow up corporate flight </a:t>
            </a:r>
            <a:r>
              <a:rPr lang="en-US" sz="2400" dirty="0" smtClean="0"/>
              <a:t>purchases.</a:t>
            </a:r>
            <a:endParaRPr lang="en-US" sz="2400" dirty="0"/>
          </a:p>
          <a:p>
            <a:endParaRPr lang="en-US" sz="2400" dirty="0"/>
          </a:p>
        </p:txBody>
      </p:sp>
    </p:spTree>
    <p:extLst>
      <p:ext uri="{BB962C8B-B14F-4D97-AF65-F5344CB8AC3E}">
        <p14:creationId xmlns:p14="http://schemas.microsoft.com/office/powerpoint/2010/main" xmlns="" val="801889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571480"/>
            <a:ext cx="8152479" cy="5297614"/>
          </a:xfrm>
        </p:spPr>
        <p:txBody>
          <a:bodyPr>
            <a:noAutofit/>
          </a:bodyPr>
          <a:lstStyle/>
          <a:p>
            <a:r>
              <a:rPr lang="en-US" sz="2400" dirty="0"/>
              <a:t>• </a:t>
            </a:r>
            <a:r>
              <a:rPr lang="en-US" sz="2800" dirty="0">
                <a:solidFill>
                  <a:srgbClr val="FF0000"/>
                </a:solidFill>
              </a:rPr>
              <a:t>Distribution channel</a:t>
            </a:r>
            <a:r>
              <a:rPr lang="en-US" sz="2800" dirty="0"/>
              <a:t>, such as for distributing digital products. Today, airlines sell more insurance services than previously.</a:t>
            </a:r>
          </a:p>
          <a:p>
            <a:r>
              <a:rPr lang="en-US" sz="2800" dirty="0"/>
              <a:t>• </a:t>
            </a:r>
            <a:r>
              <a:rPr lang="en-US" sz="2800" dirty="0">
                <a:solidFill>
                  <a:srgbClr val="FF0000"/>
                </a:solidFill>
              </a:rPr>
              <a:t>Customer service mechanism</a:t>
            </a:r>
            <a:r>
              <a:rPr lang="en-US" sz="2800" dirty="0"/>
              <a:t>. For example, customers may ‘self-serve’ more cost-effectively by reviewing frequently asked questions. </a:t>
            </a:r>
          </a:p>
          <a:p>
            <a:r>
              <a:rPr lang="en-US" sz="2800" dirty="0"/>
              <a:t>• </a:t>
            </a:r>
            <a:r>
              <a:rPr lang="en-US" sz="2800" dirty="0">
                <a:solidFill>
                  <a:srgbClr val="FF0000"/>
                </a:solidFill>
              </a:rPr>
              <a:t>Relationship-building medium</a:t>
            </a:r>
            <a:r>
              <a:rPr lang="en-US" sz="2800" dirty="0"/>
              <a:t>. </a:t>
            </a:r>
            <a:r>
              <a:rPr lang="en-US" sz="2800" dirty="0" smtClean="0"/>
              <a:t>A company </a:t>
            </a:r>
            <a:r>
              <a:rPr lang="en-US" sz="2800" dirty="0"/>
              <a:t>can interact with its customers to better understand their needs and </a:t>
            </a:r>
            <a:r>
              <a:rPr lang="en-US" sz="2800" dirty="0" err="1"/>
              <a:t>publicise</a:t>
            </a:r>
            <a:r>
              <a:rPr lang="en-US" sz="2800" dirty="0"/>
              <a:t> relevant products and offers. For example, </a:t>
            </a:r>
            <a:r>
              <a:rPr lang="en-US" sz="2800" dirty="0" err="1"/>
              <a:t>easyJetTM</a:t>
            </a:r>
            <a:r>
              <a:rPr lang="en-US" sz="2800" dirty="0"/>
              <a:t> uses its email newsletter and tailored alerts about special deals to encourage repeat flight bookings.</a:t>
            </a:r>
          </a:p>
        </p:txBody>
      </p:sp>
    </p:spTree>
    <p:extLst>
      <p:ext uri="{BB962C8B-B14F-4D97-AF65-F5344CB8AC3E}">
        <p14:creationId xmlns:p14="http://schemas.microsoft.com/office/powerpoint/2010/main" xmlns="" val="8018895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20689"/>
            <a:ext cx="7543800" cy="720080"/>
          </a:xfrm>
        </p:spPr>
        <p:txBody>
          <a:bodyPr>
            <a:normAutofit/>
          </a:bodyPr>
          <a:lstStyle/>
          <a:p>
            <a:pPr algn="ctr"/>
            <a:r>
              <a:rPr lang="en-GB" sz="3600" b="1" dirty="0">
                <a:solidFill>
                  <a:srgbClr val="007BA4"/>
                </a:solidFill>
              </a:rPr>
              <a:t>Benefits of digital marketing</a:t>
            </a:r>
          </a:p>
        </p:txBody>
      </p:sp>
      <p:sp>
        <p:nvSpPr>
          <p:cNvPr id="3" name="Content Placeholder 2"/>
          <p:cNvSpPr>
            <a:spLocks noGrp="1"/>
          </p:cNvSpPr>
          <p:nvPr>
            <p:ph idx="1"/>
          </p:nvPr>
        </p:nvSpPr>
        <p:spPr>
          <a:xfrm>
            <a:off x="214282" y="1845734"/>
            <a:ext cx="8715435" cy="4023360"/>
          </a:xfrm>
        </p:spPr>
        <p:txBody>
          <a:bodyPr>
            <a:noAutofit/>
          </a:bodyPr>
          <a:lstStyle/>
          <a:p>
            <a:r>
              <a:rPr lang="en-US" sz="2400" dirty="0"/>
              <a:t>• </a:t>
            </a:r>
            <a:r>
              <a:rPr lang="en-US" sz="2800" dirty="0">
                <a:solidFill>
                  <a:srgbClr val="FF0000"/>
                </a:solidFill>
              </a:rPr>
              <a:t>Identifying</a:t>
            </a:r>
            <a:r>
              <a:rPr lang="en-US" sz="2800" dirty="0"/>
              <a:t>. The Internet can be used for marketing research to find out customers’ needs and wants. </a:t>
            </a:r>
          </a:p>
          <a:p>
            <a:r>
              <a:rPr lang="en-US" sz="2800" dirty="0"/>
              <a:t>• </a:t>
            </a:r>
            <a:r>
              <a:rPr lang="en-US" sz="2800" dirty="0">
                <a:solidFill>
                  <a:srgbClr val="FF0000"/>
                </a:solidFill>
              </a:rPr>
              <a:t>Anticipating</a:t>
            </a:r>
            <a:r>
              <a:rPr lang="en-US" sz="2800" dirty="0"/>
              <a:t>. The Internet provides an additional channel by which customers can access information and make purchases.</a:t>
            </a:r>
          </a:p>
          <a:p>
            <a:r>
              <a:rPr lang="en-US" sz="2800" dirty="0"/>
              <a:t>• </a:t>
            </a:r>
            <a:r>
              <a:rPr lang="en-US" sz="2800" dirty="0">
                <a:solidFill>
                  <a:srgbClr val="FF0000"/>
                </a:solidFill>
              </a:rPr>
              <a:t>Satisfying</a:t>
            </a:r>
            <a:r>
              <a:rPr lang="en-US" sz="2800" dirty="0"/>
              <a:t>. A key success factor in e-marketing is achieving customer satisfaction through the electronic channel, which raises </a:t>
            </a:r>
            <a:r>
              <a:rPr lang="en-US" sz="2800" dirty="0" smtClean="0"/>
              <a:t>issues, </a:t>
            </a:r>
            <a:r>
              <a:rPr lang="en-US" sz="2800" dirty="0"/>
              <a:t>such as is </a:t>
            </a:r>
            <a:r>
              <a:rPr lang="en-US" sz="2800" dirty="0">
                <a:solidFill>
                  <a:srgbClr val="0070C0"/>
                </a:solidFill>
              </a:rPr>
              <a:t>the site easy to use</a:t>
            </a:r>
            <a:r>
              <a:rPr lang="en-US" sz="2800" dirty="0"/>
              <a:t>, does it perform adequately.</a:t>
            </a:r>
          </a:p>
        </p:txBody>
      </p:sp>
    </p:spTree>
    <p:extLst>
      <p:ext uri="{BB962C8B-B14F-4D97-AF65-F5344CB8AC3E}">
        <p14:creationId xmlns:p14="http://schemas.microsoft.com/office/powerpoint/2010/main" xmlns="" val="88601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32"/>
            <a:ext cx="9144000" cy="5429288"/>
          </a:xfrm>
        </p:spPr>
        <p:txBody>
          <a:bodyPr>
            <a:normAutofit fontScale="92500" lnSpcReduction="20000"/>
          </a:bodyPr>
          <a:lstStyle/>
          <a:p>
            <a:r>
              <a:rPr lang="en-US" sz="3200" dirty="0"/>
              <a:t>The benefits of digital marketing and how the </a:t>
            </a:r>
            <a:r>
              <a:rPr lang="en-US" sz="3200" b="1" dirty="0">
                <a:solidFill>
                  <a:srgbClr val="FF0000"/>
                </a:solidFill>
              </a:rPr>
              <a:t>5Ss</a:t>
            </a:r>
            <a:r>
              <a:rPr lang="en-US" sz="3200" dirty="0"/>
              <a:t> of </a:t>
            </a:r>
            <a:r>
              <a:rPr lang="en-US" sz="3200" dirty="0" smtClean="0"/>
              <a:t>digital marketing </a:t>
            </a:r>
            <a:r>
              <a:rPr lang="en-US" sz="3200" dirty="0"/>
              <a:t>can be applied:</a:t>
            </a:r>
          </a:p>
          <a:p>
            <a:r>
              <a:rPr lang="en-US" sz="3200" dirty="0"/>
              <a:t>1) </a:t>
            </a:r>
            <a:r>
              <a:rPr lang="en-US" sz="3200" b="1" dirty="0"/>
              <a:t>Sell</a:t>
            </a:r>
            <a:r>
              <a:rPr lang="en-US" sz="3200" dirty="0"/>
              <a:t>– Grow </a:t>
            </a:r>
            <a:r>
              <a:rPr lang="en-US" sz="3200" dirty="0" smtClean="0"/>
              <a:t>sales :</a:t>
            </a:r>
            <a:r>
              <a:rPr lang="en-US" sz="3200" dirty="0" smtClean="0"/>
              <a:t> </a:t>
            </a:r>
            <a:r>
              <a:rPr lang="en-US" sz="3200" dirty="0" smtClean="0"/>
              <a:t>Includes direct online sales and sales from offline channels influenced online</a:t>
            </a:r>
            <a:endParaRPr lang="en-US" sz="3200" dirty="0"/>
          </a:p>
          <a:p>
            <a:r>
              <a:rPr lang="en-US" sz="3200" dirty="0"/>
              <a:t>2) </a:t>
            </a:r>
            <a:r>
              <a:rPr lang="en-US" sz="3200" b="1" dirty="0"/>
              <a:t>Serve</a:t>
            </a:r>
            <a:r>
              <a:rPr lang="en-US" sz="3200" dirty="0"/>
              <a:t>– Add </a:t>
            </a:r>
            <a:r>
              <a:rPr lang="en-US" sz="3200" dirty="0" smtClean="0"/>
              <a:t>value :</a:t>
            </a:r>
            <a:r>
              <a:rPr lang="en-US" sz="3200" dirty="0" smtClean="0"/>
              <a:t> Achieved through giving customers extra benefits online</a:t>
            </a:r>
            <a:endParaRPr lang="en-US" sz="3200" dirty="0"/>
          </a:p>
          <a:p>
            <a:r>
              <a:rPr lang="en-US" sz="3200" dirty="0"/>
              <a:t>3) </a:t>
            </a:r>
            <a:r>
              <a:rPr lang="en-US" sz="3200" b="1" dirty="0"/>
              <a:t>Speak</a:t>
            </a:r>
            <a:r>
              <a:rPr lang="en-US" sz="3200" dirty="0"/>
              <a:t>– Get closer to </a:t>
            </a:r>
            <a:r>
              <a:rPr lang="en-US" sz="3200" dirty="0" smtClean="0"/>
              <a:t>customers: </a:t>
            </a:r>
            <a:r>
              <a:rPr lang="en-US" sz="3200" dirty="0" smtClean="0"/>
              <a:t>Creating a two-way dialogue through web interactions</a:t>
            </a:r>
            <a:r>
              <a:rPr lang="en-US" sz="3200" dirty="0" smtClean="0"/>
              <a:t> </a:t>
            </a:r>
            <a:endParaRPr lang="en-US" sz="3200" dirty="0"/>
          </a:p>
          <a:p>
            <a:r>
              <a:rPr lang="en-US" sz="3200" dirty="0"/>
              <a:t>4) </a:t>
            </a:r>
            <a:r>
              <a:rPr lang="en-US" sz="3200" b="1" dirty="0"/>
              <a:t>Save</a:t>
            </a:r>
            <a:r>
              <a:rPr lang="en-US" sz="3200" dirty="0"/>
              <a:t>– Save </a:t>
            </a:r>
            <a:r>
              <a:rPr lang="en-US" sz="3200" dirty="0" smtClean="0"/>
              <a:t>costs :</a:t>
            </a:r>
            <a:r>
              <a:rPr lang="fr-FR" sz="3200" dirty="0" smtClean="0"/>
              <a:t> </a:t>
            </a:r>
            <a:r>
              <a:rPr lang="fr-FR" sz="3200" dirty="0" err="1" smtClean="0"/>
              <a:t>Achieved</a:t>
            </a:r>
            <a:r>
              <a:rPr lang="fr-FR" sz="3200" dirty="0" smtClean="0"/>
              <a:t> </a:t>
            </a:r>
            <a:r>
              <a:rPr lang="fr-FR" sz="3200" dirty="0" err="1" smtClean="0"/>
              <a:t>through</a:t>
            </a:r>
            <a:r>
              <a:rPr lang="fr-FR" sz="3200" dirty="0" smtClean="0"/>
              <a:t> online </a:t>
            </a:r>
            <a:r>
              <a:rPr lang="fr-FR" sz="3200" dirty="0" smtClean="0"/>
              <a:t>email, </a:t>
            </a:r>
            <a:r>
              <a:rPr lang="en-US" sz="3200" dirty="0" smtClean="0"/>
              <a:t>reduce staff, print and postage costs. </a:t>
            </a:r>
            <a:endParaRPr lang="en-US" sz="3200" dirty="0"/>
          </a:p>
          <a:p>
            <a:r>
              <a:rPr lang="en-US" sz="3200" dirty="0"/>
              <a:t>5) </a:t>
            </a:r>
            <a:r>
              <a:rPr lang="en-US" sz="3200" b="1" dirty="0"/>
              <a:t>Sizzle</a:t>
            </a:r>
            <a:r>
              <a:rPr lang="en-US" sz="3200" dirty="0"/>
              <a:t>– Extend the brand </a:t>
            </a:r>
            <a:r>
              <a:rPr lang="en-US" sz="3200" dirty="0" smtClean="0"/>
              <a:t>online: </a:t>
            </a:r>
            <a:r>
              <a:rPr lang="en-US" sz="3200" dirty="0" smtClean="0"/>
              <a:t>Achieved through providing new propositions, new offers and new experiences online</a:t>
            </a:r>
            <a:endParaRPr lang="en-US" sz="3200" dirty="0"/>
          </a:p>
          <a:p>
            <a:endParaRPr lang="en-US" dirty="0"/>
          </a:p>
        </p:txBody>
      </p:sp>
      <p:sp>
        <p:nvSpPr>
          <p:cNvPr id="4" name="Rectangle 3"/>
          <p:cNvSpPr/>
          <p:nvPr/>
        </p:nvSpPr>
        <p:spPr>
          <a:xfrm>
            <a:off x="1714480" y="0"/>
            <a:ext cx="5603201" cy="646331"/>
          </a:xfrm>
          <a:prstGeom prst="rect">
            <a:avLst/>
          </a:prstGeom>
        </p:spPr>
        <p:txBody>
          <a:bodyPr wrap="none">
            <a:spAutoFit/>
          </a:bodyPr>
          <a:lstStyle/>
          <a:p>
            <a:r>
              <a:rPr lang="en-GB" sz="3600" b="1" dirty="0" smtClean="0">
                <a:solidFill>
                  <a:srgbClr val="007BA4"/>
                </a:solidFill>
              </a:rPr>
              <a:t>Benefits of digital marketing</a:t>
            </a:r>
            <a:endParaRPr lang="fr-FR" sz="3600" dirty="0"/>
          </a:p>
        </p:txBody>
      </p:sp>
    </p:spTree>
    <p:extLst>
      <p:ext uri="{BB962C8B-B14F-4D97-AF65-F5344CB8AC3E}">
        <p14:creationId xmlns:p14="http://schemas.microsoft.com/office/powerpoint/2010/main" xmlns="" val="1892059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46" y="188641"/>
            <a:ext cx="9052560" cy="1530170"/>
          </a:xfrm>
        </p:spPr>
        <p:txBody>
          <a:bodyPr>
            <a:noAutofit/>
          </a:bodyPr>
          <a:lstStyle/>
          <a:p>
            <a:pPr algn="ctr"/>
            <a:r>
              <a:rPr lang="en-GB" sz="3200" b="1" dirty="0">
                <a:solidFill>
                  <a:srgbClr val="007BA4"/>
                </a:solidFill>
              </a:rPr>
              <a:t>Mini </a:t>
            </a:r>
            <a:r>
              <a:rPr lang="en-GB" sz="3200" dirty="0">
                <a:solidFill>
                  <a:srgbClr val="007BA4"/>
                </a:solidFill>
              </a:rPr>
              <a:t>Case 1.2 </a:t>
            </a:r>
            <a:r>
              <a:rPr lang="en-GB" sz="3200" dirty="0" err="1">
                <a:solidFill>
                  <a:srgbClr val="007BA4"/>
                </a:solidFill>
              </a:rPr>
              <a:t>Zalando</a:t>
            </a:r>
            <a:r>
              <a:rPr lang="en-GB" sz="3200" dirty="0">
                <a:solidFill>
                  <a:srgbClr val="007BA4"/>
                </a:solidFill>
              </a:rPr>
              <a:t> exploits the power </a:t>
            </a:r>
            <a:r>
              <a:rPr lang="en-GB" sz="3200" dirty="0" smtClean="0">
                <a:solidFill>
                  <a:srgbClr val="007BA4"/>
                </a:solidFill>
              </a:rPr>
              <a:t>of </a:t>
            </a:r>
            <a:r>
              <a:rPr lang="en-GB" sz="3200" dirty="0">
                <a:solidFill>
                  <a:srgbClr val="007BA4"/>
                </a:solidFill>
              </a:rPr>
              <a:t>digital media and distribution to grow </a:t>
            </a:r>
            <a:r>
              <a:rPr lang="en-GB" sz="3200" dirty="0" smtClean="0">
                <a:solidFill>
                  <a:srgbClr val="007BA4"/>
                </a:solidFill>
              </a:rPr>
              <a:t>a multi-billion </a:t>
            </a:r>
            <a:r>
              <a:rPr lang="en-GB" sz="3200" dirty="0">
                <a:solidFill>
                  <a:srgbClr val="007BA4"/>
                </a:solidFill>
              </a:rPr>
              <a:t>Euro business in less than 5 years</a:t>
            </a:r>
            <a:r>
              <a:rPr lang="en-GB" sz="3200" dirty="0" smtClean="0">
                <a:solidFill>
                  <a:srgbClr val="007BA4"/>
                </a:solidFill>
              </a:rPr>
              <a:t>.</a:t>
            </a:r>
            <a:endParaRPr lang="en-GB" sz="3200" b="1" dirty="0">
              <a:solidFill>
                <a:srgbClr val="007BA4"/>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26225" y="2060848"/>
            <a:ext cx="5682079" cy="40139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0500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2" y="321781"/>
            <a:ext cx="8424937" cy="533219"/>
          </a:xfrm>
        </p:spPr>
        <p:txBody>
          <a:bodyPr>
            <a:noAutofit/>
          </a:bodyPr>
          <a:lstStyle/>
          <a:p>
            <a:pPr algn="ctr"/>
            <a:r>
              <a:rPr lang="en-GB" sz="3200" b="1" dirty="0">
                <a:solidFill>
                  <a:srgbClr val="007BA4"/>
                </a:solidFill>
              </a:rPr>
              <a:t>Chapter </a:t>
            </a:r>
            <a:r>
              <a:rPr lang="en-GB" sz="3200" b="1" dirty="0" smtClean="0">
                <a:solidFill>
                  <a:srgbClr val="007BA4"/>
                </a:solidFill>
              </a:rPr>
              <a:t>1 </a:t>
            </a:r>
            <a:r>
              <a:rPr lang="en-GB" sz="3200" b="1" dirty="0">
                <a:solidFill>
                  <a:srgbClr val="007BA4"/>
                </a:solidFill>
              </a:rPr>
              <a:t>– </a:t>
            </a:r>
            <a:r>
              <a:rPr lang="en-GB" sz="3200" b="1" dirty="0" smtClean="0">
                <a:solidFill>
                  <a:srgbClr val="007BA4"/>
                </a:solidFill>
              </a:rPr>
              <a:t>Introducing </a:t>
            </a:r>
            <a:r>
              <a:rPr lang="en-GB" sz="3200" b="1" dirty="0">
                <a:solidFill>
                  <a:srgbClr val="007BA4"/>
                </a:solidFill>
              </a:rPr>
              <a:t>Digital Marketing</a:t>
            </a:r>
          </a:p>
        </p:txBody>
      </p:sp>
      <p:sp>
        <p:nvSpPr>
          <p:cNvPr id="3" name="Content Placeholder 2"/>
          <p:cNvSpPr>
            <a:spLocks noGrp="1"/>
          </p:cNvSpPr>
          <p:nvPr>
            <p:ph idx="1"/>
          </p:nvPr>
        </p:nvSpPr>
        <p:spPr>
          <a:xfrm>
            <a:off x="1475656" y="2132856"/>
            <a:ext cx="6742434" cy="2429445"/>
          </a:xfrm>
        </p:spPr>
        <p:txBody>
          <a:bodyPr>
            <a:normAutofit fontScale="92500" lnSpcReduction="10000"/>
          </a:bodyPr>
          <a:lstStyle/>
          <a:p>
            <a:pPr marL="0" indent="0">
              <a:buNone/>
            </a:pPr>
            <a:r>
              <a:rPr lang="en-GB" sz="2600" b="1" dirty="0">
                <a:solidFill>
                  <a:srgbClr val="18293A"/>
                </a:solidFill>
                <a:latin typeface="+mj-lt"/>
              </a:rPr>
              <a:t>Main Topics:</a:t>
            </a:r>
            <a:r>
              <a:rPr lang="en-GB" dirty="0">
                <a:solidFill>
                  <a:srgbClr val="18293A"/>
                </a:solidFill>
                <a:latin typeface="+mj-lt"/>
              </a:rPr>
              <a:t/>
            </a:r>
            <a:br>
              <a:rPr lang="en-GB" dirty="0">
                <a:solidFill>
                  <a:srgbClr val="18293A"/>
                </a:solidFill>
                <a:latin typeface="+mj-lt"/>
              </a:rPr>
            </a:br>
            <a:endParaRPr lang="en-GB" dirty="0">
              <a:solidFill>
                <a:srgbClr val="18293A"/>
              </a:solidFill>
              <a:latin typeface="+mj-lt"/>
            </a:endParaRPr>
          </a:p>
          <a:p>
            <a:pPr marL="311150" indent="-311150">
              <a:buClr>
                <a:srgbClr val="007BA4"/>
              </a:buClr>
              <a:buFont typeface="Arial" panose="020B0604020202020204" pitchFamily="34" charset="0"/>
              <a:buChar char="•"/>
            </a:pPr>
            <a:r>
              <a:rPr lang="en-GB" sz="2400" dirty="0">
                <a:solidFill>
                  <a:srgbClr val="18293A"/>
                </a:solidFill>
                <a:latin typeface="+mj-lt"/>
              </a:rPr>
              <a:t>How digital marketing has transformed marketing </a:t>
            </a:r>
          </a:p>
          <a:p>
            <a:pPr marL="311150" indent="-311150">
              <a:buClr>
                <a:srgbClr val="007BA4"/>
              </a:buClr>
              <a:buFont typeface="Arial" panose="020B0604020202020204" pitchFamily="34" charset="0"/>
              <a:buChar char="•"/>
            </a:pPr>
            <a:r>
              <a:rPr lang="en-GB" sz="2400" dirty="0">
                <a:solidFill>
                  <a:srgbClr val="18293A"/>
                </a:solidFill>
                <a:latin typeface="+mj-lt"/>
              </a:rPr>
              <a:t>What are digital and multichannel marketing</a:t>
            </a:r>
          </a:p>
          <a:p>
            <a:pPr marL="311150" indent="-311150">
              <a:buClr>
                <a:srgbClr val="007BA4"/>
              </a:buClr>
              <a:buFont typeface="Arial" panose="020B0604020202020204" pitchFamily="34" charset="0"/>
              <a:buChar char="•"/>
            </a:pPr>
            <a:r>
              <a:rPr lang="en-GB" sz="2400" dirty="0">
                <a:solidFill>
                  <a:srgbClr val="18293A"/>
                </a:solidFill>
                <a:latin typeface="+mj-lt"/>
              </a:rPr>
              <a:t>Introduction to digital marketing strategy </a:t>
            </a:r>
          </a:p>
          <a:p>
            <a:pPr marL="311150" indent="-311150">
              <a:buClr>
                <a:srgbClr val="007BA4"/>
              </a:buClr>
              <a:buFont typeface="Arial" panose="020B0604020202020204" pitchFamily="34" charset="0"/>
              <a:buChar char="•"/>
            </a:pPr>
            <a:r>
              <a:rPr lang="en-GB" sz="2400" dirty="0">
                <a:solidFill>
                  <a:srgbClr val="18293A"/>
                </a:solidFill>
                <a:latin typeface="+mj-lt"/>
              </a:rPr>
              <a:t>Introduction to digital marketing communications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556792"/>
            <a:ext cx="890414" cy="895762"/>
          </a:xfrm>
          <a:prstGeom prst="rect">
            <a:avLst/>
          </a:prstGeom>
        </p:spPr>
      </p:pic>
      <p:sp>
        <p:nvSpPr>
          <p:cNvPr id="6" name="Rectangle 5"/>
          <p:cNvSpPr/>
          <p:nvPr/>
        </p:nvSpPr>
        <p:spPr>
          <a:xfrm>
            <a:off x="247042" y="4725144"/>
            <a:ext cx="7075328" cy="461665"/>
          </a:xfrm>
          <a:prstGeom prst="rect">
            <a:avLst/>
          </a:prstGeom>
        </p:spPr>
        <p:txBody>
          <a:bodyPr wrap="square">
            <a:spAutoFit/>
          </a:bodyPr>
          <a:lstStyle/>
          <a:p>
            <a:pPr lvl="0">
              <a:spcBef>
                <a:spcPct val="20000"/>
              </a:spcBef>
            </a:pPr>
            <a:r>
              <a:rPr lang="en-GB" sz="2400" b="1" dirty="0">
                <a:solidFill>
                  <a:srgbClr val="18293A"/>
                </a:solidFill>
              </a:rPr>
              <a:t>Case Study: </a:t>
            </a:r>
            <a:r>
              <a:rPr lang="en-GB" sz="2200" dirty="0">
                <a:solidFill>
                  <a:srgbClr val="18293A"/>
                </a:solidFill>
              </a:rPr>
              <a:t>eBay thrives in the global market place. </a:t>
            </a:r>
          </a:p>
        </p:txBody>
      </p:sp>
    </p:spTree>
    <p:extLst>
      <p:ext uri="{BB962C8B-B14F-4D97-AF65-F5344CB8AC3E}">
        <p14:creationId xmlns:p14="http://schemas.microsoft.com/office/powerpoint/2010/main" xmlns="" val="2767119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43636"/>
            <a:ext cx="7543800" cy="630070"/>
          </a:xfrm>
        </p:spPr>
        <p:txBody>
          <a:bodyPr>
            <a:normAutofit fontScale="90000"/>
          </a:bodyPr>
          <a:lstStyle/>
          <a:p>
            <a:pPr algn="ctr"/>
            <a:r>
              <a:rPr lang="en-US" sz="3600" dirty="0"/>
              <a:t/>
            </a:r>
            <a:br>
              <a:rPr lang="en-US" sz="3600" dirty="0"/>
            </a:br>
            <a:r>
              <a:rPr lang="en-GB" sz="3600" b="1" dirty="0" smtClean="0">
                <a:solidFill>
                  <a:srgbClr val="007BA4"/>
                </a:solidFill>
              </a:rPr>
              <a:t> </a:t>
            </a:r>
            <a:r>
              <a:rPr lang="en-US" sz="3600" b="1" dirty="0">
                <a:solidFill>
                  <a:srgbClr val="007BA4"/>
                </a:solidFill>
              </a:rPr>
              <a:t>Alternative digital business models</a:t>
            </a:r>
            <a:endParaRPr lang="en-GB" sz="3600" b="1" dirty="0">
              <a:solidFill>
                <a:srgbClr val="007BA4"/>
              </a:solidFill>
            </a:endParaRPr>
          </a:p>
        </p:txBody>
      </p:sp>
      <p:sp>
        <p:nvSpPr>
          <p:cNvPr id="3" name="Content Placeholder 2"/>
          <p:cNvSpPr>
            <a:spLocks noGrp="1"/>
          </p:cNvSpPr>
          <p:nvPr>
            <p:ph idx="1"/>
          </p:nvPr>
        </p:nvSpPr>
        <p:spPr>
          <a:xfrm>
            <a:off x="0" y="773705"/>
            <a:ext cx="8929718" cy="5095389"/>
          </a:xfrm>
        </p:spPr>
        <p:txBody>
          <a:bodyPr>
            <a:noAutofit/>
          </a:bodyPr>
          <a:lstStyle/>
          <a:p>
            <a:r>
              <a:rPr lang="en-US" sz="2800" dirty="0">
                <a:solidFill>
                  <a:schemeClr val="tx1">
                    <a:lumMod val="50000"/>
                    <a:lumOff val="50000"/>
                  </a:schemeClr>
                </a:solidFill>
                <a:effectLst>
                  <a:outerShdw blurRad="38100" dist="38100" dir="2700000" algn="tl">
                    <a:srgbClr val="000000">
                      <a:alpha val="43137"/>
                    </a:srgbClr>
                  </a:outerShdw>
                </a:effectLst>
              </a:rPr>
              <a:t>Business and consumer business </a:t>
            </a:r>
            <a:r>
              <a:rPr lang="en-US" sz="2800" dirty="0" smtClean="0">
                <a:solidFill>
                  <a:schemeClr val="tx1">
                    <a:lumMod val="50000"/>
                    <a:lumOff val="50000"/>
                  </a:schemeClr>
                </a:solidFill>
                <a:effectLst>
                  <a:outerShdw blurRad="38100" dist="38100" dir="2700000" algn="tl">
                    <a:srgbClr val="000000">
                      <a:alpha val="43137"/>
                    </a:srgbClr>
                  </a:outerShdw>
                </a:effectLst>
              </a:rPr>
              <a:t>models:</a:t>
            </a:r>
          </a:p>
          <a:p>
            <a:endParaRPr lang="en-US" sz="2400" dirty="0" smtClean="0"/>
          </a:p>
          <a:p>
            <a:r>
              <a:rPr lang="en-US" sz="2400" dirty="0" err="1" smtClean="0"/>
              <a:t>Organisations</a:t>
            </a:r>
            <a:r>
              <a:rPr lang="en-US" sz="2400" dirty="0" smtClean="0"/>
              <a:t> </a:t>
            </a:r>
            <a:r>
              <a:rPr lang="en-US" sz="2400" dirty="0" smtClean="0"/>
              <a:t>require clarity on the </a:t>
            </a:r>
            <a:r>
              <a:rPr lang="en-US" sz="2400" b="1" dirty="0" smtClean="0"/>
              <a:t>type of business model they will develop.</a:t>
            </a:r>
            <a:endParaRPr lang="en-US" sz="2400" b="1" dirty="0" smtClean="0"/>
          </a:p>
          <a:p>
            <a:r>
              <a:rPr lang="en-US" sz="2400" dirty="0" smtClean="0"/>
              <a:t>Digital </a:t>
            </a:r>
            <a:r>
              <a:rPr lang="en-US" sz="2400" dirty="0"/>
              <a:t>marketing opportunities are often described in terms of the extent to </a:t>
            </a:r>
            <a:r>
              <a:rPr lang="en-US" sz="2400" b="1" dirty="0"/>
              <a:t>which an </a:t>
            </a:r>
            <a:r>
              <a:rPr lang="en-US" sz="2400" b="1" dirty="0" err="1"/>
              <a:t>organisation</a:t>
            </a:r>
            <a:r>
              <a:rPr lang="en-US" sz="2400" b="1" dirty="0"/>
              <a:t> is transacting with </a:t>
            </a:r>
            <a:r>
              <a:rPr lang="en-US" sz="2400" b="1" dirty="0" smtClean="0"/>
              <a:t>consumers</a:t>
            </a:r>
          </a:p>
          <a:p>
            <a:pPr>
              <a:buFont typeface="Wingdings" pitchFamily="2" charset="2"/>
              <a:buChar char="Ø"/>
            </a:pPr>
            <a:r>
              <a:rPr lang="en-US" sz="2400" b="1" dirty="0" smtClean="0"/>
              <a:t> </a:t>
            </a:r>
            <a:r>
              <a:rPr lang="en-US" sz="2400" b="1" dirty="0" smtClean="0">
                <a:solidFill>
                  <a:srgbClr val="FF0000"/>
                </a:solidFill>
              </a:rPr>
              <a:t>Business-to-consumer </a:t>
            </a:r>
            <a:r>
              <a:rPr lang="en-US" sz="2400" b="1" dirty="0">
                <a:solidFill>
                  <a:srgbClr val="FF0000"/>
                </a:solidFill>
              </a:rPr>
              <a:t>(</a:t>
            </a:r>
            <a:r>
              <a:rPr lang="en-US" sz="2400" b="1" dirty="0" smtClean="0">
                <a:solidFill>
                  <a:srgbClr val="FF0000"/>
                </a:solidFill>
              </a:rPr>
              <a:t>B2C): </a:t>
            </a:r>
            <a:r>
              <a:rPr lang="en-US" sz="2400" dirty="0" smtClean="0"/>
              <a:t>Commercial </a:t>
            </a:r>
            <a:r>
              <a:rPr lang="en-US" sz="2400" dirty="0"/>
              <a:t>transactions between an </a:t>
            </a:r>
            <a:r>
              <a:rPr lang="en-US" sz="2400" dirty="0" err="1"/>
              <a:t>organisation</a:t>
            </a:r>
            <a:r>
              <a:rPr lang="en-US" sz="2400" dirty="0"/>
              <a:t> and </a:t>
            </a:r>
            <a:r>
              <a:rPr lang="en-US" sz="2400" dirty="0" smtClean="0"/>
              <a:t>consumers</a:t>
            </a:r>
          </a:p>
          <a:p>
            <a:pPr>
              <a:buFont typeface="Wingdings" pitchFamily="2" charset="2"/>
              <a:buChar char="Ø"/>
            </a:pPr>
            <a:endParaRPr lang="en-US" sz="2400" b="1" dirty="0" smtClean="0"/>
          </a:p>
          <a:p>
            <a:pPr>
              <a:buFont typeface="Wingdings" pitchFamily="2" charset="2"/>
              <a:buChar char="Ø"/>
            </a:pPr>
            <a:r>
              <a:rPr lang="en-US" sz="2400" b="1" dirty="0" smtClean="0"/>
              <a:t> </a:t>
            </a:r>
            <a:r>
              <a:rPr lang="en-US" sz="2400" b="1" dirty="0" smtClean="0">
                <a:solidFill>
                  <a:srgbClr val="FF0000"/>
                </a:solidFill>
              </a:rPr>
              <a:t>Business-to-business </a:t>
            </a:r>
            <a:r>
              <a:rPr lang="en-US" sz="2400" b="1" dirty="0">
                <a:solidFill>
                  <a:srgbClr val="FF0000"/>
                </a:solidFill>
              </a:rPr>
              <a:t>(</a:t>
            </a:r>
            <a:r>
              <a:rPr lang="en-US" sz="2400" b="1" dirty="0" smtClean="0">
                <a:solidFill>
                  <a:srgbClr val="FF0000"/>
                </a:solidFill>
              </a:rPr>
              <a:t>B2B)</a:t>
            </a:r>
            <a:r>
              <a:rPr lang="en-US" sz="2400" b="1" dirty="0" smtClean="0"/>
              <a:t>: </a:t>
            </a:r>
            <a:r>
              <a:rPr lang="en-US" sz="2400" dirty="0" smtClean="0"/>
              <a:t>Commercial </a:t>
            </a:r>
            <a:r>
              <a:rPr lang="en-US" sz="2400" dirty="0"/>
              <a:t>transactions between an </a:t>
            </a:r>
            <a:r>
              <a:rPr lang="en-US" sz="2400" dirty="0" err="1"/>
              <a:t>organisation</a:t>
            </a:r>
            <a:r>
              <a:rPr lang="en-US" sz="2400" dirty="0"/>
              <a:t> and other </a:t>
            </a:r>
            <a:r>
              <a:rPr lang="en-US" sz="2400" dirty="0" err="1"/>
              <a:t>organisations</a:t>
            </a:r>
            <a:r>
              <a:rPr lang="en-US" sz="2400" dirty="0"/>
              <a:t> (inter-</a:t>
            </a:r>
            <a:r>
              <a:rPr lang="en-US" sz="2400" dirty="0" err="1"/>
              <a:t>organisational</a:t>
            </a:r>
            <a:r>
              <a:rPr lang="en-US" sz="2400" dirty="0"/>
              <a:t> marketing</a:t>
            </a:r>
            <a:r>
              <a:rPr lang="en-US" sz="2400" dirty="0" smtClean="0"/>
              <a:t>).</a:t>
            </a: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xmlns="" val="2565817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3644"/>
            <a:ext cx="9144000" cy="6052876"/>
          </a:xfrm>
        </p:spPr>
        <p:txBody>
          <a:bodyPr/>
          <a:lstStyle/>
          <a:p>
            <a:pPr>
              <a:buFont typeface="Wingdings" pitchFamily="2" charset="2"/>
              <a:buChar char="Ø"/>
            </a:pPr>
            <a:r>
              <a:rPr lang="en-US" sz="2400" b="1" dirty="0" smtClean="0"/>
              <a:t> </a:t>
            </a:r>
            <a:r>
              <a:rPr lang="en-US" sz="3200" b="1" dirty="0" smtClean="0">
                <a:solidFill>
                  <a:srgbClr val="FF0000"/>
                </a:solidFill>
              </a:rPr>
              <a:t>Direct-to-customer model</a:t>
            </a:r>
            <a:r>
              <a:rPr lang="en-US" sz="3200" b="1" dirty="0" smtClean="0"/>
              <a:t>:</a:t>
            </a:r>
            <a:r>
              <a:rPr lang="en-US" sz="3200" dirty="0" smtClean="0"/>
              <a:t> </a:t>
            </a:r>
            <a:r>
              <a:rPr lang="en-US" sz="3200" dirty="0"/>
              <a:t>A brand which has previously communicated to its customers via intermediaries such as media sites or wholesalers communicates directly via digital media such as social networks, email and websites. </a:t>
            </a:r>
            <a:endParaRPr lang="en-US" sz="3200" dirty="0" smtClean="0"/>
          </a:p>
          <a:p>
            <a:pPr>
              <a:buFont typeface="Wingdings" pitchFamily="2" charset="2"/>
              <a:buChar char="Ø"/>
            </a:pPr>
            <a:r>
              <a:rPr lang="en-US" sz="3200" b="1" dirty="0" smtClean="0"/>
              <a:t> </a:t>
            </a:r>
            <a:r>
              <a:rPr lang="en-US" sz="3200" b="1" dirty="0" smtClean="0">
                <a:solidFill>
                  <a:srgbClr val="FF0000"/>
                </a:solidFill>
              </a:rPr>
              <a:t>Consumer-to-consumer </a:t>
            </a:r>
            <a:r>
              <a:rPr lang="en-US" sz="3200" b="1" dirty="0">
                <a:solidFill>
                  <a:srgbClr val="FF0000"/>
                </a:solidFill>
              </a:rPr>
              <a:t>(C2C</a:t>
            </a:r>
            <a:r>
              <a:rPr lang="en-US" sz="3200" b="1" dirty="0" smtClean="0">
                <a:solidFill>
                  <a:srgbClr val="FF0000"/>
                </a:solidFill>
              </a:rPr>
              <a:t>):  </a:t>
            </a:r>
            <a:r>
              <a:rPr lang="en-US" sz="3200" dirty="0"/>
              <a:t>Informational or financial transactions between consumers, but usually mediated through a business site</a:t>
            </a:r>
            <a:r>
              <a:rPr lang="en-US" sz="3200" dirty="0" smtClean="0"/>
              <a:t>.</a:t>
            </a:r>
          </a:p>
          <a:p>
            <a:pPr>
              <a:buFont typeface="Wingdings" pitchFamily="2" charset="2"/>
              <a:buChar char="Ø"/>
            </a:pPr>
            <a:r>
              <a:rPr lang="en-US" sz="3200" b="1" dirty="0" smtClean="0"/>
              <a:t> </a:t>
            </a:r>
            <a:r>
              <a:rPr lang="en-US" sz="3200" b="1" dirty="0" smtClean="0">
                <a:solidFill>
                  <a:srgbClr val="FF0000"/>
                </a:solidFill>
              </a:rPr>
              <a:t>Consumer-to-business </a:t>
            </a:r>
            <a:r>
              <a:rPr lang="en-US" sz="3200" b="1" dirty="0">
                <a:solidFill>
                  <a:srgbClr val="FF0000"/>
                </a:solidFill>
              </a:rPr>
              <a:t>(C2B</a:t>
            </a:r>
            <a:r>
              <a:rPr lang="en-US" sz="3200" b="1" dirty="0" smtClean="0">
                <a:solidFill>
                  <a:srgbClr val="FF0000"/>
                </a:solidFill>
              </a:rPr>
              <a:t>): </a:t>
            </a:r>
            <a:r>
              <a:rPr lang="en-US" sz="3200" dirty="0"/>
              <a:t>Consumers approach the business with an offer. </a:t>
            </a:r>
            <a:endParaRPr lang="en-US" sz="3200" dirty="0" smtClean="0"/>
          </a:p>
          <a:p>
            <a:pPr>
              <a:buFont typeface="Wingdings" pitchFamily="2" charset="2"/>
              <a:buChar char="Ø"/>
            </a:pPr>
            <a:r>
              <a:rPr lang="en-US" sz="3200" b="1" dirty="0" smtClean="0">
                <a:solidFill>
                  <a:srgbClr val="FF0000"/>
                </a:solidFill>
              </a:rPr>
              <a:t>E-government</a:t>
            </a:r>
            <a:r>
              <a:rPr lang="en-US" sz="3200" b="1" dirty="0" smtClean="0"/>
              <a:t>: </a:t>
            </a:r>
            <a:r>
              <a:rPr lang="en-US" sz="3200" dirty="0" smtClean="0"/>
              <a:t>The </a:t>
            </a:r>
            <a:r>
              <a:rPr lang="en-US" sz="3200" dirty="0"/>
              <a:t>use of Internet technologies to provide government services to citizens</a:t>
            </a:r>
            <a:r>
              <a:rPr lang="en-US" sz="3200" dirty="0" smtClean="0"/>
              <a:t>.</a:t>
            </a:r>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en-US" dirty="0"/>
          </a:p>
          <a:p>
            <a:endParaRPr lang="en-US" dirty="0"/>
          </a:p>
        </p:txBody>
      </p:sp>
    </p:spTree>
    <p:extLst>
      <p:ext uri="{BB962C8B-B14F-4D97-AF65-F5344CB8AC3E}">
        <p14:creationId xmlns:p14="http://schemas.microsoft.com/office/powerpoint/2010/main" xmlns="" val="1724129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22" y="41476"/>
            <a:ext cx="9134172" cy="1244384"/>
          </a:xfrm>
        </p:spPr>
        <p:txBody>
          <a:bodyPr>
            <a:noAutofit/>
          </a:bodyPr>
          <a:lstStyle/>
          <a:p>
            <a:pPr algn="ctr"/>
            <a:r>
              <a:rPr lang="en-US" sz="3200" dirty="0">
                <a:solidFill>
                  <a:srgbClr val="007BA4"/>
                </a:solidFill>
              </a:rPr>
              <a:t>Figure 1.5 Summary and examples of transaction alternatives between businesses, consumers and </a:t>
            </a:r>
            <a:r>
              <a:rPr lang="en-US" sz="3200" dirty="0" smtClean="0">
                <a:solidFill>
                  <a:srgbClr val="007BA4"/>
                </a:solidFill>
              </a:rPr>
              <a:t>governmental </a:t>
            </a:r>
            <a:r>
              <a:rPr lang="en-US" sz="3200" dirty="0" err="1" smtClean="0">
                <a:solidFill>
                  <a:srgbClr val="007BA4"/>
                </a:solidFill>
              </a:rPr>
              <a:t>organisations</a:t>
            </a:r>
            <a:endParaRPr lang="en-GB" sz="3200" dirty="0">
              <a:solidFill>
                <a:srgbClr val="007BA4"/>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1357298"/>
            <a:ext cx="8929718" cy="49226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869010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3" y="0"/>
            <a:ext cx="8572560" cy="1313765"/>
          </a:xfrm>
        </p:spPr>
        <p:txBody>
          <a:bodyPr>
            <a:noAutofit/>
          </a:bodyPr>
          <a:lstStyle/>
          <a:p>
            <a:r>
              <a:rPr lang="en-US" sz="3600" b="1" dirty="0">
                <a:solidFill>
                  <a:srgbClr val="007BA4"/>
                </a:solidFill>
              </a:rPr>
              <a:t>What is the difference between e-commerce and digital business</a:t>
            </a:r>
            <a:r>
              <a:rPr lang="en-US" sz="3600" b="1" dirty="0" smtClean="0">
                <a:solidFill>
                  <a:srgbClr val="007BA4"/>
                </a:solidFill>
              </a:rPr>
              <a:t>?</a:t>
            </a:r>
            <a:endParaRPr lang="en-US" sz="4000" b="1" dirty="0">
              <a:solidFill>
                <a:srgbClr val="007BA4"/>
              </a:solidFill>
            </a:endParaRPr>
          </a:p>
        </p:txBody>
      </p:sp>
      <p:sp>
        <p:nvSpPr>
          <p:cNvPr id="3" name="Content Placeholder 2"/>
          <p:cNvSpPr>
            <a:spLocks noGrp="1"/>
          </p:cNvSpPr>
          <p:nvPr>
            <p:ph idx="1"/>
          </p:nvPr>
        </p:nvSpPr>
        <p:spPr>
          <a:xfrm>
            <a:off x="116505" y="1223755"/>
            <a:ext cx="8910990" cy="5062765"/>
          </a:xfrm>
        </p:spPr>
        <p:txBody>
          <a:bodyPr>
            <a:noAutofit/>
          </a:bodyPr>
          <a:lstStyle/>
          <a:p>
            <a:endParaRPr lang="en-US" sz="2400" dirty="0" smtClean="0"/>
          </a:p>
          <a:p>
            <a:endParaRPr lang="en-US" sz="2400" b="1" dirty="0" smtClean="0"/>
          </a:p>
          <a:p>
            <a:r>
              <a:rPr lang="en-US" sz="2400" b="1" dirty="0" smtClean="0">
                <a:solidFill>
                  <a:srgbClr val="FF0000"/>
                </a:solidFill>
              </a:rPr>
              <a:t>Electronic </a:t>
            </a:r>
            <a:r>
              <a:rPr lang="en-US" sz="2400" b="1" dirty="0">
                <a:solidFill>
                  <a:srgbClr val="FF0000"/>
                </a:solidFill>
              </a:rPr>
              <a:t>commerce (e-commerce</a:t>
            </a:r>
            <a:r>
              <a:rPr lang="en-US" sz="2400" dirty="0" smtClean="0">
                <a:solidFill>
                  <a:srgbClr val="FF0000"/>
                </a:solidFill>
              </a:rPr>
              <a:t>): </a:t>
            </a:r>
            <a:r>
              <a:rPr lang="en-US" sz="2400" dirty="0"/>
              <a:t>All financial and informational electronically mediated exchanges between an </a:t>
            </a:r>
            <a:r>
              <a:rPr lang="en-US" sz="2400" dirty="0" err="1"/>
              <a:t>organisation</a:t>
            </a:r>
            <a:r>
              <a:rPr lang="en-US" sz="2400" dirty="0"/>
              <a:t> and its external </a:t>
            </a:r>
            <a:r>
              <a:rPr lang="en-US" sz="2400" dirty="0" smtClean="0"/>
              <a:t>stakeholders.</a:t>
            </a:r>
            <a:endParaRPr lang="en-US" sz="2400" dirty="0"/>
          </a:p>
          <a:p>
            <a:r>
              <a:rPr lang="en-US" sz="2400" b="1" dirty="0" smtClean="0"/>
              <a:t>&gt;&gt; E-commerce </a:t>
            </a:r>
            <a:r>
              <a:rPr lang="en-US" sz="2400" b="1" dirty="0"/>
              <a:t>is often further </a:t>
            </a:r>
            <a:r>
              <a:rPr lang="en-US" sz="2400" b="1" u="sng" dirty="0"/>
              <a:t>subdivided</a:t>
            </a:r>
            <a:r>
              <a:rPr lang="en-US" sz="2400" b="1" dirty="0"/>
              <a:t> </a:t>
            </a:r>
            <a:r>
              <a:rPr lang="en-US" sz="2400" b="1" dirty="0" smtClean="0"/>
              <a:t>into:</a:t>
            </a:r>
          </a:p>
          <a:p>
            <a:pPr>
              <a:buFont typeface="Wingdings" pitchFamily="2" charset="2"/>
              <a:buChar char="Ø"/>
            </a:pPr>
            <a:r>
              <a:rPr lang="en-US" sz="2400" b="1" dirty="0">
                <a:solidFill>
                  <a:srgbClr val="FF0000"/>
                </a:solidFill>
              </a:rPr>
              <a:t>Sell-side </a:t>
            </a:r>
            <a:r>
              <a:rPr lang="en-US" sz="2400" b="1" dirty="0" smtClean="0">
                <a:solidFill>
                  <a:srgbClr val="FF0000"/>
                </a:solidFill>
              </a:rPr>
              <a:t>e-commerce</a:t>
            </a:r>
            <a:r>
              <a:rPr lang="en-US" sz="2400" dirty="0" smtClean="0"/>
              <a:t>: </a:t>
            </a:r>
            <a:r>
              <a:rPr lang="en-US" sz="2400" dirty="0"/>
              <a:t>E-commerce transactions between a supplier </a:t>
            </a:r>
            <a:r>
              <a:rPr lang="en-US" sz="2400" dirty="0" err="1"/>
              <a:t>organisation</a:t>
            </a:r>
            <a:r>
              <a:rPr lang="en-US" sz="2400" dirty="0"/>
              <a:t> and its </a:t>
            </a:r>
            <a:r>
              <a:rPr lang="en-US" sz="2400" dirty="0" smtClean="0"/>
              <a:t>customer.</a:t>
            </a:r>
          </a:p>
          <a:p>
            <a:pPr>
              <a:buFont typeface="Wingdings" pitchFamily="2" charset="2"/>
              <a:buChar char="Ø"/>
            </a:pPr>
            <a:r>
              <a:rPr lang="en-US" sz="2400" b="1" dirty="0">
                <a:solidFill>
                  <a:srgbClr val="FF0000"/>
                </a:solidFill>
              </a:rPr>
              <a:t>Buy-side </a:t>
            </a:r>
            <a:r>
              <a:rPr lang="en-US" sz="2400" b="1" dirty="0" smtClean="0">
                <a:solidFill>
                  <a:srgbClr val="FF0000"/>
                </a:solidFill>
              </a:rPr>
              <a:t>e-commerce</a:t>
            </a:r>
            <a:r>
              <a:rPr lang="en-US" sz="2400" b="1" dirty="0" smtClean="0"/>
              <a:t>: </a:t>
            </a:r>
            <a:r>
              <a:rPr lang="en-US" sz="2400" dirty="0"/>
              <a:t>E-commerce transactions between a purchasing </a:t>
            </a:r>
            <a:r>
              <a:rPr lang="en-US" sz="2400" dirty="0" err="1"/>
              <a:t>organisation</a:t>
            </a:r>
            <a:r>
              <a:rPr lang="en-US" sz="2400" dirty="0"/>
              <a:t> and its </a:t>
            </a:r>
            <a:r>
              <a:rPr lang="en-US" sz="2400" dirty="0" smtClean="0"/>
              <a:t>suppliers.</a:t>
            </a:r>
          </a:p>
          <a:p>
            <a:pPr>
              <a:buFont typeface="Wingdings" pitchFamily="2" charset="2"/>
              <a:buChar char="Ø"/>
            </a:pPr>
            <a:endParaRPr lang="en-US" sz="2400" dirty="0"/>
          </a:p>
          <a:p>
            <a:endParaRPr lang="en-US" sz="2400" dirty="0"/>
          </a:p>
        </p:txBody>
      </p:sp>
    </p:spTree>
    <p:extLst>
      <p:ext uri="{BB962C8B-B14F-4D97-AF65-F5344CB8AC3E}">
        <p14:creationId xmlns:p14="http://schemas.microsoft.com/office/powerpoint/2010/main" xmlns="" val="3490488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27817"/>
          </a:xfrm>
        </p:spPr>
        <p:txBody>
          <a:bodyPr>
            <a:noAutofit/>
          </a:bodyPr>
          <a:lstStyle/>
          <a:p>
            <a:pPr algn="ctr"/>
            <a:r>
              <a:rPr lang="en-GB" sz="3200" dirty="0">
                <a:solidFill>
                  <a:srgbClr val="007BA4"/>
                </a:solidFill>
              </a:rPr>
              <a:t>Figure 1.6 The distinction </a:t>
            </a:r>
            <a:r>
              <a:rPr lang="en-GB" sz="3200" dirty="0" smtClean="0">
                <a:solidFill>
                  <a:srgbClr val="007BA4"/>
                </a:solidFill>
              </a:rPr>
              <a:t>between</a:t>
            </a:r>
            <a:br>
              <a:rPr lang="en-GB" sz="3200" dirty="0" smtClean="0">
                <a:solidFill>
                  <a:srgbClr val="007BA4"/>
                </a:solidFill>
              </a:rPr>
            </a:br>
            <a:r>
              <a:rPr lang="en-GB" sz="3200" dirty="0" smtClean="0">
                <a:solidFill>
                  <a:srgbClr val="007BA4"/>
                </a:solidFill>
              </a:rPr>
              <a:t>buy-side </a:t>
            </a:r>
            <a:r>
              <a:rPr lang="en-GB" sz="3200" dirty="0">
                <a:solidFill>
                  <a:srgbClr val="007BA4"/>
                </a:solidFill>
              </a:rPr>
              <a:t>and sell side of e-commerce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285860"/>
            <a:ext cx="9143999" cy="5572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42386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718810"/>
            <a:ext cx="8572559" cy="4424834"/>
          </a:xfrm>
        </p:spPr>
        <p:txBody>
          <a:bodyPr>
            <a:noAutofit/>
          </a:bodyPr>
          <a:lstStyle/>
          <a:p>
            <a:endParaRPr lang="en-US" sz="2400" dirty="0" smtClean="0"/>
          </a:p>
          <a:p>
            <a:pPr>
              <a:buFont typeface="Wingdings" pitchFamily="2" charset="2"/>
              <a:buChar char="Ø"/>
            </a:pPr>
            <a:r>
              <a:rPr lang="en-US" sz="2400" b="1" dirty="0">
                <a:solidFill>
                  <a:srgbClr val="FF0000"/>
                </a:solidFill>
              </a:rPr>
              <a:t>Social commerce </a:t>
            </a:r>
            <a:r>
              <a:rPr lang="en-US" sz="2400" b="1" dirty="0"/>
              <a:t>:</a:t>
            </a:r>
            <a:r>
              <a:rPr lang="en-US" sz="2400" dirty="0"/>
              <a:t>Social commerce is a </a:t>
            </a:r>
            <a:r>
              <a:rPr lang="en-US" sz="2400" b="1" dirty="0">
                <a:solidFill>
                  <a:srgbClr val="7030A0"/>
                </a:solidFill>
              </a:rPr>
              <a:t>subset of e-commerce </a:t>
            </a:r>
            <a:r>
              <a:rPr lang="en-US" sz="2400" dirty="0"/>
              <a:t>that encourages participation and interaction of customers in rating, selecting and buying products </a:t>
            </a:r>
            <a:r>
              <a:rPr lang="en-US" sz="2400" u="sng" dirty="0"/>
              <a:t>through group buying</a:t>
            </a:r>
            <a:r>
              <a:rPr lang="en-US" sz="2400" dirty="0"/>
              <a:t>. This participation can occur on an e-commerce site or on third-party sites</a:t>
            </a:r>
            <a:r>
              <a:rPr lang="en-US" sz="2400" dirty="0" smtClean="0"/>
              <a:t>.</a:t>
            </a:r>
            <a:endParaRPr lang="en-US" sz="2400" dirty="0"/>
          </a:p>
          <a:p>
            <a:endParaRPr lang="en-US" sz="2400" dirty="0" smtClean="0"/>
          </a:p>
          <a:p>
            <a:pPr>
              <a:buFont typeface="Wingdings" pitchFamily="2" charset="2"/>
              <a:buChar char="Ø"/>
            </a:pPr>
            <a:r>
              <a:rPr lang="en-US" sz="2400" b="1" dirty="0" smtClean="0">
                <a:solidFill>
                  <a:srgbClr val="FF0000"/>
                </a:solidFill>
              </a:rPr>
              <a:t>Electronic business</a:t>
            </a:r>
            <a:r>
              <a:rPr lang="en-US" sz="2400" b="1" dirty="0" smtClean="0"/>
              <a:t>: </a:t>
            </a:r>
            <a:r>
              <a:rPr lang="en-US" sz="2400" dirty="0"/>
              <a:t>(e-business) or </a:t>
            </a:r>
            <a:r>
              <a:rPr lang="en-US" sz="2400" b="1" dirty="0"/>
              <a:t>digital business </a:t>
            </a:r>
            <a:r>
              <a:rPr lang="en-US" sz="2400" dirty="0"/>
              <a:t>Electronically mediated information exchanges, both </a:t>
            </a:r>
            <a:r>
              <a:rPr lang="en-US" sz="2400" b="1" dirty="0">
                <a:solidFill>
                  <a:srgbClr val="7030A0"/>
                </a:solidFill>
              </a:rPr>
              <a:t>within an </a:t>
            </a:r>
            <a:r>
              <a:rPr lang="en-US" sz="2400" b="1" dirty="0" err="1">
                <a:solidFill>
                  <a:srgbClr val="7030A0"/>
                </a:solidFill>
              </a:rPr>
              <a:t>organisation</a:t>
            </a:r>
            <a:r>
              <a:rPr lang="en-US" sz="2400" b="1" dirty="0">
                <a:solidFill>
                  <a:srgbClr val="7030A0"/>
                </a:solidFill>
              </a:rPr>
              <a:t> and with external stakeholders</a:t>
            </a:r>
            <a:r>
              <a:rPr lang="en-US" sz="2400" dirty="0"/>
              <a:t> supporting the range of business processes.</a:t>
            </a:r>
          </a:p>
          <a:p>
            <a:endParaRPr lang="en-US" sz="2400" dirty="0"/>
          </a:p>
        </p:txBody>
      </p:sp>
      <p:sp>
        <p:nvSpPr>
          <p:cNvPr id="4" name="Rectangle 3"/>
          <p:cNvSpPr/>
          <p:nvPr/>
        </p:nvSpPr>
        <p:spPr>
          <a:xfrm>
            <a:off x="0" y="214290"/>
            <a:ext cx="8643998" cy="954107"/>
          </a:xfrm>
          <a:prstGeom prst="rect">
            <a:avLst/>
          </a:prstGeom>
        </p:spPr>
        <p:txBody>
          <a:bodyPr wrap="square">
            <a:spAutoFit/>
          </a:bodyPr>
          <a:lstStyle/>
          <a:p>
            <a:pPr algn="ctr"/>
            <a:r>
              <a:rPr lang="en-US" sz="2800" b="1" dirty="0" smtClean="0">
                <a:solidFill>
                  <a:srgbClr val="007BA4"/>
                </a:solidFill>
              </a:rPr>
              <a:t>What is the difference between e-commerce and digital business?</a:t>
            </a:r>
            <a:endParaRPr lang="fr-FR" sz="2800" dirty="0"/>
          </a:p>
        </p:txBody>
      </p:sp>
    </p:spTree>
    <p:extLst>
      <p:ext uri="{BB962C8B-B14F-4D97-AF65-F5344CB8AC3E}">
        <p14:creationId xmlns:p14="http://schemas.microsoft.com/office/powerpoint/2010/main" xmlns="" val="4187136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1" y="998730"/>
            <a:ext cx="6899390" cy="738631"/>
          </a:xfrm>
        </p:spPr>
        <p:txBody>
          <a:bodyPr>
            <a:normAutofit fontScale="90000"/>
          </a:bodyPr>
          <a:lstStyle/>
          <a:p>
            <a:pPr algn="ct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solidFill>
                  <a:srgbClr val="007BA4"/>
                </a:solidFill>
              </a:rPr>
              <a:t/>
            </a:r>
            <a:br>
              <a:rPr lang="en-US" sz="4400" dirty="0">
                <a:solidFill>
                  <a:srgbClr val="007BA4"/>
                </a:solidFill>
              </a:rPr>
            </a:br>
            <a:r>
              <a:rPr lang="en-US" sz="4400" dirty="0" smtClean="0">
                <a:solidFill>
                  <a:srgbClr val="007BA4"/>
                </a:solidFill>
              </a:rPr>
              <a:t>Different </a:t>
            </a:r>
            <a:r>
              <a:rPr lang="en-US" sz="4400" dirty="0">
                <a:solidFill>
                  <a:srgbClr val="007BA4"/>
                </a:solidFill>
              </a:rPr>
              <a:t>forms of functionality of digital presence</a:t>
            </a:r>
            <a:r>
              <a:rPr lang="en-US" dirty="0"/>
              <a:t/>
            </a:r>
            <a:br>
              <a:rPr lang="en-US" dirty="0"/>
            </a:br>
            <a:endParaRPr lang="en-US" dirty="0"/>
          </a:p>
        </p:txBody>
      </p:sp>
      <p:sp>
        <p:nvSpPr>
          <p:cNvPr id="3" name="Content Placeholder 2"/>
          <p:cNvSpPr>
            <a:spLocks noGrp="1"/>
          </p:cNvSpPr>
          <p:nvPr>
            <p:ph idx="1"/>
          </p:nvPr>
        </p:nvSpPr>
        <p:spPr>
          <a:xfrm>
            <a:off x="0" y="1357298"/>
            <a:ext cx="8802471" cy="4511796"/>
          </a:xfrm>
        </p:spPr>
        <p:txBody>
          <a:bodyPr>
            <a:normAutofit fontScale="92500"/>
          </a:bodyPr>
          <a:lstStyle/>
          <a:p>
            <a:r>
              <a:rPr lang="en-US" sz="2400" b="1" dirty="0"/>
              <a:t>The </a:t>
            </a:r>
            <a:r>
              <a:rPr lang="en-US" sz="2400" b="1" dirty="0">
                <a:solidFill>
                  <a:srgbClr val="FF0000"/>
                </a:solidFill>
              </a:rPr>
              <a:t>five</a:t>
            </a:r>
            <a:r>
              <a:rPr lang="en-US" sz="2400" b="1" dirty="0"/>
              <a:t> main types of site or mobile app </a:t>
            </a:r>
            <a:r>
              <a:rPr lang="en-US" sz="2400" b="1" dirty="0" smtClean="0"/>
              <a:t>functions</a:t>
            </a:r>
            <a:r>
              <a:rPr lang="en-US" sz="2400" dirty="0" smtClean="0"/>
              <a:t>:</a:t>
            </a:r>
          </a:p>
          <a:p>
            <a:r>
              <a:rPr lang="en-US" sz="2400" dirty="0" smtClean="0"/>
              <a:t>1- </a:t>
            </a:r>
            <a:r>
              <a:rPr lang="en-US" sz="2400" b="1" dirty="0">
                <a:solidFill>
                  <a:srgbClr val="FF0000"/>
                </a:solidFill>
              </a:rPr>
              <a:t>Transactional </a:t>
            </a:r>
            <a:r>
              <a:rPr lang="en-US" sz="2400" b="1" dirty="0" smtClean="0">
                <a:solidFill>
                  <a:srgbClr val="FF0000"/>
                </a:solidFill>
              </a:rPr>
              <a:t>e-commerce </a:t>
            </a:r>
            <a:r>
              <a:rPr lang="en-US" sz="2400" b="1" dirty="0" smtClean="0"/>
              <a:t>(</a:t>
            </a:r>
            <a:r>
              <a:rPr lang="en-US" sz="2400" dirty="0" smtClean="0"/>
              <a:t>enable purchase products online)</a:t>
            </a:r>
          </a:p>
          <a:p>
            <a:r>
              <a:rPr lang="en-US" sz="2400" dirty="0" smtClean="0"/>
              <a:t>2- </a:t>
            </a:r>
            <a:r>
              <a:rPr lang="en-US" sz="2400" b="1" dirty="0">
                <a:solidFill>
                  <a:srgbClr val="FF0000"/>
                </a:solidFill>
              </a:rPr>
              <a:t>Services-orientated relationship-building for lead-building and </a:t>
            </a:r>
            <a:r>
              <a:rPr lang="en-US" sz="2400" b="1" dirty="0" smtClean="0">
                <a:solidFill>
                  <a:srgbClr val="FF0000"/>
                </a:solidFill>
              </a:rPr>
              <a:t>support </a:t>
            </a:r>
            <a:r>
              <a:rPr lang="en-US" sz="2400" dirty="0" smtClean="0"/>
              <a:t>(</a:t>
            </a:r>
            <a:r>
              <a:rPr lang="en-US" sz="2400" dirty="0" smtClean="0"/>
              <a:t>This provides information to stimulate purchase and build relationships</a:t>
            </a:r>
            <a:r>
              <a:rPr lang="en-US" sz="2400" dirty="0" smtClean="0"/>
              <a:t>)</a:t>
            </a:r>
            <a:endParaRPr lang="en-US" sz="2400" dirty="0" smtClean="0"/>
          </a:p>
          <a:p>
            <a:r>
              <a:rPr lang="en-US" sz="2400" dirty="0" smtClean="0"/>
              <a:t>3- </a:t>
            </a:r>
            <a:r>
              <a:rPr lang="en-US" sz="2400" b="1" dirty="0" smtClean="0">
                <a:solidFill>
                  <a:srgbClr val="FF0000"/>
                </a:solidFill>
              </a:rPr>
              <a:t>Brand-building</a:t>
            </a:r>
            <a:r>
              <a:rPr lang="en-US" sz="2400" dirty="0" smtClean="0"/>
              <a:t> (</a:t>
            </a:r>
            <a:r>
              <a:rPr lang="en-US" sz="2400" dirty="0" smtClean="0"/>
              <a:t>This type of site or app provides an experience to support the brand.</a:t>
            </a:r>
            <a:r>
              <a:rPr lang="en-US" sz="2400" dirty="0" smtClean="0"/>
              <a:t>)</a:t>
            </a:r>
            <a:endParaRPr lang="en-US" sz="2400" dirty="0"/>
          </a:p>
          <a:p>
            <a:r>
              <a:rPr lang="en-US" sz="2400" dirty="0" smtClean="0"/>
              <a:t>4- </a:t>
            </a:r>
            <a:r>
              <a:rPr lang="en-US" sz="2400" b="1" dirty="0">
                <a:solidFill>
                  <a:srgbClr val="FF0000"/>
                </a:solidFill>
              </a:rPr>
              <a:t>Publisher or media </a:t>
            </a:r>
            <a:r>
              <a:rPr lang="en-US" sz="2400" dirty="0" smtClean="0"/>
              <a:t>site (</a:t>
            </a:r>
            <a:r>
              <a:rPr lang="en-US" sz="2400" dirty="0" smtClean="0"/>
              <a:t>This provides news, entertainment or information or news about a range of topics and typically has an advertising or affiliate revenue model</a:t>
            </a:r>
            <a:r>
              <a:rPr lang="en-US" sz="2400" dirty="0" smtClean="0"/>
              <a:t>)</a:t>
            </a:r>
            <a:endParaRPr lang="en-US" sz="2400" dirty="0"/>
          </a:p>
          <a:p>
            <a:r>
              <a:rPr lang="en-US" sz="2400" dirty="0"/>
              <a:t>5 </a:t>
            </a:r>
            <a:r>
              <a:rPr lang="en-US" sz="2400" dirty="0" smtClean="0"/>
              <a:t>-</a:t>
            </a:r>
            <a:r>
              <a:rPr lang="en-US" sz="2400" b="1" dirty="0" smtClean="0">
                <a:solidFill>
                  <a:srgbClr val="FF0000"/>
                </a:solidFill>
              </a:rPr>
              <a:t>Social </a:t>
            </a:r>
            <a:r>
              <a:rPr lang="en-US" sz="2400" b="1" dirty="0">
                <a:solidFill>
                  <a:srgbClr val="FF0000"/>
                </a:solidFill>
              </a:rPr>
              <a:t>network or </a:t>
            </a:r>
            <a:r>
              <a:rPr lang="en-US" sz="2400" b="1" dirty="0" smtClean="0">
                <a:solidFill>
                  <a:srgbClr val="FF0000"/>
                </a:solidFill>
              </a:rPr>
              <a:t>community </a:t>
            </a:r>
            <a:r>
              <a:rPr lang="en-US" sz="2400" b="1" dirty="0" smtClean="0">
                <a:solidFill>
                  <a:schemeClr val="tx1"/>
                </a:solidFill>
              </a:rPr>
              <a:t>(</a:t>
            </a:r>
            <a:r>
              <a:rPr lang="en-US" sz="2400" dirty="0" smtClean="0"/>
              <a:t>enabling community interactions between different consumers (C2C model)</a:t>
            </a:r>
            <a:r>
              <a:rPr lang="en-US" sz="2400" b="1" dirty="0" smtClean="0">
                <a:solidFill>
                  <a:schemeClr val="tx1"/>
                </a:solidFill>
              </a:rPr>
              <a:t>)</a:t>
            </a:r>
            <a:endParaRPr lang="en-US" sz="2400" b="1" dirty="0">
              <a:solidFill>
                <a:schemeClr val="tx1"/>
              </a:solidFill>
            </a:endParaRPr>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xmlns="" val="1769156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4"/>
            <a:ext cx="9144000" cy="1450757"/>
          </a:xfrm>
        </p:spPr>
        <p:txBody>
          <a:bodyPr>
            <a:noAutofit/>
          </a:bodyPr>
          <a:lstStyle/>
          <a:p>
            <a:pPr algn="ctr"/>
            <a:r>
              <a:rPr lang="en-US" sz="4000" b="1" dirty="0">
                <a:solidFill>
                  <a:srgbClr val="007BA4"/>
                </a:solidFill>
              </a:rPr>
              <a:t>Challenges in developing and managing digital marketing </a:t>
            </a:r>
            <a:r>
              <a:rPr lang="en-US" sz="4000" b="1" dirty="0" smtClean="0">
                <a:solidFill>
                  <a:srgbClr val="007BA4"/>
                </a:solidFill>
              </a:rPr>
              <a:t>strategy</a:t>
            </a:r>
            <a:r>
              <a:rPr lang="en-US" sz="4000" b="1" dirty="0">
                <a:solidFill>
                  <a:srgbClr val="007BA4"/>
                </a:solidFill>
              </a:rPr>
              <a:t/>
            </a:r>
            <a:br>
              <a:rPr lang="en-US" sz="4000" b="1" dirty="0">
                <a:solidFill>
                  <a:srgbClr val="007BA4"/>
                </a:solidFill>
              </a:rPr>
            </a:br>
            <a:endParaRPr lang="en-US" sz="4000" b="1" dirty="0">
              <a:solidFill>
                <a:srgbClr val="007BA4"/>
              </a:solidFill>
            </a:endParaRPr>
          </a:p>
        </p:txBody>
      </p:sp>
      <p:sp>
        <p:nvSpPr>
          <p:cNvPr id="3" name="Content Placeholder 2"/>
          <p:cNvSpPr>
            <a:spLocks noGrp="1"/>
          </p:cNvSpPr>
          <p:nvPr>
            <p:ph idx="1"/>
          </p:nvPr>
        </p:nvSpPr>
        <p:spPr>
          <a:xfrm>
            <a:off x="0" y="1178750"/>
            <a:ext cx="8982490" cy="5179207"/>
          </a:xfrm>
        </p:spPr>
        <p:txBody>
          <a:bodyPr>
            <a:noAutofit/>
          </a:bodyPr>
          <a:lstStyle/>
          <a:p>
            <a:r>
              <a:rPr lang="en-US" sz="2300" dirty="0"/>
              <a:t>• </a:t>
            </a:r>
            <a:r>
              <a:rPr lang="en-US" sz="2200" dirty="0"/>
              <a:t>There are </a:t>
            </a:r>
            <a:r>
              <a:rPr lang="en-US" sz="2200" b="1" dirty="0">
                <a:solidFill>
                  <a:srgbClr val="FF0000"/>
                </a:solidFill>
              </a:rPr>
              <a:t>unclear responsibilities </a:t>
            </a:r>
            <a:r>
              <a:rPr lang="en-US" sz="2200" dirty="0"/>
              <a:t>for the many different digital marketing activities.</a:t>
            </a:r>
          </a:p>
          <a:p>
            <a:r>
              <a:rPr lang="en-US" sz="2200" dirty="0"/>
              <a:t>• </a:t>
            </a:r>
            <a:r>
              <a:rPr lang="en-US" sz="2200" b="1" dirty="0">
                <a:solidFill>
                  <a:srgbClr val="FF0000"/>
                </a:solidFill>
              </a:rPr>
              <a:t>No specific objectives are set for digital marketing</a:t>
            </a:r>
            <a:r>
              <a:rPr lang="en-US" sz="2200" dirty="0"/>
              <a:t>. </a:t>
            </a:r>
            <a:endParaRPr lang="en-US" sz="2200" dirty="0" smtClean="0"/>
          </a:p>
          <a:p>
            <a:r>
              <a:rPr lang="en-US" sz="2200" dirty="0" smtClean="0"/>
              <a:t>• </a:t>
            </a:r>
            <a:r>
              <a:rPr lang="en-US" sz="2200" b="1" dirty="0">
                <a:solidFill>
                  <a:srgbClr val="FF0000"/>
                </a:solidFill>
              </a:rPr>
              <a:t>Insufficient budget is allocated for digital marketing </a:t>
            </a:r>
            <a:r>
              <a:rPr lang="en-US" sz="2200" dirty="0"/>
              <a:t>because customer demand for online services is </a:t>
            </a:r>
            <a:r>
              <a:rPr lang="en-US" sz="2200" dirty="0" smtClean="0"/>
              <a:t>under estimated </a:t>
            </a:r>
            <a:r>
              <a:rPr lang="en-US" sz="2200" dirty="0"/>
              <a:t>and competitors potentially gain market share through superior online activities. </a:t>
            </a:r>
          </a:p>
          <a:p>
            <a:r>
              <a:rPr lang="en-US" sz="2200" dirty="0"/>
              <a:t>• </a:t>
            </a:r>
            <a:r>
              <a:rPr lang="en-US" sz="2200" b="1" dirty="0">
                <a:solidFill>
                  <a:srgbClr val="FF0000"/>
                </a:solidFill>
              </a:rPr>
              <a:t>Budget is wasted </a:t>
            </a:r>
            <a:r>
              <a:rPr lang="en-US" sz="2200" dirty="0"/>
              <a:t>as different parts of an </a:t>
            </a:r>
            <a:r>
              <a:rPr lang="en-US" sz="2200" dirty="0" err="1"/>
              <a:t>organisation</a:t>
            </a:r>
            <a:r>
              <a:rPr lang="en-US" sz="2200" dirty="0"/>
              <a:t> experiment with using different techniques, </a:t>
            </a:r>
            <a:r>
              <a:rPr lang="en-US" sz="2200" dirty="0" err="1"/>
              <a:t>martech</a:t>
            </a:r>
            <a:r>
              <a:rPr lang="en-US" sz="2200" dirty="0"/>
              <a:t> </a:t>
            </a:r>
            <a:r>
              <a:rPr lang="en-US" sz="2200" dirty="0" smtClean="0"/>
              <a:t>(</a:t>
            </a:r>
            <a:r>
              <a:rPr lang="fr-FR" sz="2200" dirty="0" smtClean="0"/>
              <a:t>marketing and </a:t>
            </a:r>
            <a:r>
              <a:rPr lang="fr-FR" sz="2200" dirty="0" err="1" smtClean="0"/>
              <a:t>technology</a:t>
            </a:r>
            <a:r>
              <a:rPr lang="en-US" sz="2200" dirty="0" smtClean="0"/>
              <a:t>) suppliers </a:t>
            </a:r>
            <a:r>
              <a:rPr lang="en-US" sz="2200" dirty="0"/>
              <a:t>without achieving economies of scale. </a:t>
            </a:r>
          </a:p>
          <a:p>
            <a:r>
              <a:rPr lang="en-US" sz="2200" dirty="0"/>
              <a:t>• </a:t>
            </a:r>
            <a:r>
              <a:rPr lang="en-US" sz="2200" b="1" dirty="0">
                <a:solidFill>
                  <a:srgbClr val="FF0000"/>
                </a:solidFill>
              </a:rPr>
              <a:t>New online value propositions for customers are not developed </a:t>
            </a:r>
            <a:r>
              <a:rPr lang="en-US" sz="2200" dirty="0"/>
              <a:t>since the </a:t>
            </a:r>
            <a:r>
              <a:rPr lang="en-US" sz="2200" dirty="0">
                <a:solidFill>
                  <a:srgbClr val="7030A0"/>
                </a:solidFill>
              </a:rPr>
              <a:t>Internet is treated as ‘just another channel to market</a:t>
            </a:r>
            <a:r>
              <a:rPr lang="en-US" sz="2200" dirty="0"/>
              <a:t>’ without review of opportunities to offer improved, differentiated online services. </a:t>
            </a:r>
          </a:p>
          <a:p>
            <a:r>
              <a:rPr lang="en-US" sz="2200" dirty="0"/>
              <a:t>• </a:t>
            </a:r>
            <a:r>
              <a:rPr lang="en-US" sz="2200" b="1" dirty="0">
                <a:solidFill>
                  <a:srgbClr val="FF0000"/>
                </a:solidFill>
              </a:rPr>
              <a:t>Results from digital marketing are not measured or reviewed </a:t>
            </a:r>
            <a:r>
              <a:rPr lang="en-US" sz="2200" dirty="0" smtClean="0"/>
              <a:t>effectively, </a:t>
            </a:r>
            <a:r>
              <a:rPr lang="en-US" sz="2200" dirty="0"/>
              <a:t>so actions can-not be taken to improve effectiveness</a:t>
            </a:r>
          </a:p>
        </p:txBody>
      </p:sp>
    </p:spTree>
    <p:extLst>
      <p:ext uri="{BB962C8B-B14F-4D97-AF65-F5344CB8AC3E}">
        <p14:creationId xmlns:p14="http://schemas.microsoft.com/office/powerpoint/2010/main" xmlns="" val="3090272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18"/>
            <a:ext cx="9144000" cy="1020366"/>
          </a:xfrm>
        </p:spPr>
        <p:txBody>
          <a:bodyPr>
            <a:normAutofit fontScale="90000"/>
          </a:bodyPr>
          <a:lstStyle/>
          <a:p>
            <a:pPr algn="ctr"/>
            <a:r>
              <a:rPr lang="en-GB" sz="3200" dirty="0" smtClean="0">
                <a:solidFill>
                  <a:srgbClr val="007BA4"/>
                </a:solidFill>
              </a:rPr>
              <a:t/>
            </a:r>
            <a:br>
              <a:rPr lang="en-GB" sz="3200" dirty="0" smtClean="0">
                <a:solidFill>
                  <a:srgbClr val="007BA4"/>
                </a:solidFill>
              </a:rPr>
            </a:br>
            <a:r>
              <a:rPr lang="en-GB" sz="3200" b="1" dirty="0">
                <a:solidFill>
                  <a:srgbClr val="007BA4"/>
                </a:solidFill>
              </a:rPr>
              <a:t>Strategic framework for developing a digital </a:t>
            </a:r>
            <a:r>
              <a:rPr lang="en-GB" sz="3200" b="1" dirty="0" smtClean="0">
                <a:solidFill>
                  <a:srgbClr val="007BA4"/>
                </a:solidFill>
              </a:rPr>
              <a:t>strategy</a:t>
            </a:r>
            <a:br>
              <a:rPr lang="en-GB" sz="3200" b="1" dirty="0" smtClean="0">
                <a:solidFill>
                  <a:srgbClr val="007BA4"/>
                </a:solidFill>
              </a:rPr>
            </a:br>
            <a:r>
              <a:rPr lang="en-GB" sz="3200" b="1" dirty="0" smtClean="0">
                <a:solidFill>
                  <a:srgbClr val="007BA4"/>
                </a:solidFill>
              </a:rPr>
              <a:t> </a:t>
            </a:r>
            <a:br>
              <a:rPr lang="en-GB" sz="3200" b="1" dirty="0" smtClean="0">
                <a:solidFill>
                  <a:srgbClr val="007BA4"/>
                </a:solidFill>
              </a:rPr>
            </a:br>
            <a:r>
              <a:rPr lang="en-GB" sz="3200" dirty="0" smtClean="0">
                <a:solidFill>
                  <a:srgbClr val="007BA4"/>
                </a:solidFill>
              </a:rPr>
              <a:t>Figure </a:t>
            </a:r>
            <a:r>
              <a:rPr lang="en-GB" sz="3200" dirty="0">
                <a:solidFill>
                  <a:srgbClr val="007BA4"/>
                </a:solidFill>
              </a:rPr>
              <a:t>1.8 </a:t>
            </a:r>
            <a:r>
              <a:rPr lang="en-GB" sz="3200" dirty="0" smtClean="0">
                <a:solidFill>
                  <a:srgbClr val="007BA4"/>
                </a:solidFill>
              </a:rPr>
              <a:t>A </a:t>
            </a:r>
            <a:r>
              <a:rPr lang="en-GB" sz="3200" dirty="0">
                <a:solidFill>
                  <a:srgbClr val="007BA4"/>
                </a:solidFill>
              </a:rPr>
              <a:t>generic digital marketing strategy development process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845734"/>
            <a:ext cx="9143999" cy="50122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079785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0109"/>
          </a:xfrm>
        </p:spPr>
        <p:txBody>
          <a:bodyPr>
            <a:noAutofit/>
          </a:bodyPr>
          <a:lstStyle/>
          <a:p>
            <a:pPr algn="ctr"/>
            <a:r>
              <a:rPr lang="en-GB" sz="3200" b="1" dirty="0">
                <a:solidFill>
                  <a:srgbClr val="007BA4"/>
                </a:solidFill>
              </a:rPr>
              <a:t>Introduction to digital marketing </a:t>
            </a:r>
            <a:r>
              <a:rPr lang="en-GB" sz="3200" b="1" dirty="0" smtClean="0">
                <a:solidFill>
                  <a:srgbClr val="007BA4"/>
                </a:solidFill>
              </a:rPr>
              <a:t>communications</a:t>
            </a:r>
            <a:endParaRPr lang="en-GB" sz="3200" b="1" dirty="0">
              <a:solidFill>
                <a:srgbClr val="007BA4"/>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1357299"/>
            <a:ext cx="9144000" cy="550070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929058" y="2000240"/>
            <a:ext cx="2507931" cy="307777"/>
          </a:xfrm>
          <a:prstGeom prst="rect">
            <a:avLst/>
          </a:prstGeom>
        </p:spPr>
        <p:txBody>
          <a:bodyPr wrap="none">
            <a:spAutoFit/>
          </a:bodyPr>
          <a:lstStyle/>
          <a:p>
            <a:r>
              <a:rPr lang="fr-FR" sz="1400" b="1" dirty="0" smtClean="0"/>
              <a:t>KPI Key </a:t>
            </a:r>
            <a:r>
              <a:rPr lang="fr-FR" sz="1400" b="1" dirty="0" smtClean="0"/>
              <a:t>Performance </a:t>
            </a:r>
            <a:r>
              <a:rPr lang="fr-FR" sz="1400" b="1" dirty="0" err="1" smtClean="0"/>
              <a:t>Indicators</a:t>
            </a:r>
            <a:endParaRPr lang="fr-FR" sz="1400" b="1" dirty="0"/>
          </a:p>
        </p:txBody>
      </p:sp>
    </p:spTree>
    <p:extLst>
      <p:ext uri="{BB962C8B-B14F-4D97-AF65-F5344CB8AC3E}">
        <p14:creationId xmlns:p14="http://schemas.microsoft.com/office/powerpoint/2010/main" xmlns="" val="58681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68952" cy="648072"/>
          </a:xfrm>
        </p:spPr>
        <p:txBody>
          <a:bodyPr>
            <a:noAutofit/>
          </a:bodyPr>
          <a:lstStyle/>
          <a:p>
            <a:r>
              <a:rPr lang="en-GB" sz="3200" b="1" dirty="0">
                <a:solidFill>
                  <a:schemeClr val="accent2"/>
                </a:solidFill>
              </a:rPr>
              <a:t>How digital marketing has transformed </a:t>
            </a:r>
            <a:r>
              <a:rPr lang="en-GB" sz="3200" b="1" dirty="0" smtClean="0">
                <a:solidFill>
                  <a:schemeClr val="accent2"/>
                </a:solidFill>
              </a:rPr>
              <a:t>marketing?</a:t>
            </a:r>
            <a:endParaRPr lang="en-GB" sz="3200" b="1" dirty="0">
              <a:solidFill>
                <a:schemeClr val="accent2"/>
              </a:solidFill>
            </a:endParaRPr>
          </a:p>
        </p:txBody>
      </p:sp>
      <p:sp>
        <p:nvSpPr>
          <p:cNvPr id="4" name="Content Placeholder 3"/>
          <p:cNvSpPr>
            <a:spLocks noGrp="1"/>
          </p:cNvSpPr>
          <p:nvPr>
            <p:ph sz="half" idx="2"/>
          </p:nvPr>
        </p:nvSpPr>
        <p:spPr>
          <a:xfrm>
            <a:off x="107504" y="908720"/>
            <a:ext cx="9036496" cy="5472608"/>
          </a:xfrm>
        </p:spPr>
        <p:txBody>
          <a:bodyPr>
            <a:noAutofit/>
          </a:bodyPr>
          <a:lstStyle/>
          <a:p>
            <a:pPr marL="0" indent="0">
              <a:buNone/>
            </a:pPr>
            <a:r>
              <a:rPr lang="en-GB" sz="2400" b="1" i="1" dirty="0">
                <a:solidFill>
                  <a:schemeClr val="accent5">
                    <a:lumMod val="75000"/>
                  </a:schemeClr>
                </a:solidFill>
                <a:latin typeface="+mj-lt"/>
              </a:rPr>
              <a:t>Digital marketing is about:</a:t>
            </a:r>
          </a:p>
          <a:p>
            <a:pPr>
              <a:buClr>
                <a:srgbClr val="007BA4"/>
              </a:buClr>
              <a:buFont typeface="Wingdings" pitchFamily="2" charset="2"/>
              <a:buChar char="Ø"/>
            </a:pPr>
            <a:r>
              <a:rPr lang="en-GB" b="1" dirty="0" smtClean="0">
                <a:solidFill>
                  <a:srgbClr val="18293A"/>
                </a:solidFill>
                <a:latin typeface="+mj-lt"/>
              </a:rPr>
              <a:t> </a:t>
            </a:r>
            <a:r>
              <a:rPr lang="en-GB" b="1" dirty="0" smtClean="0">
                <a:solidFill>
                  <a:schemeClr val="accent5">
                    <a:lumMod val="75000"/>
                  </a:schemeClr>
                </a:solidFill>
                <a:latin typeface="+mj-lt"/>
              </a:rPr>
              <a:t>Audiences</a:t>
            </a:r>
            <a:r>
              <a:rPr lang="en-GB" dirty="0" smtClean="0">
                <a:solidFill>
                  <a:schemeClr val="accent5">
                    <a:lumMod val="75000"/>
                  </a:schemeClr>
                </a:solidFill>
                <a:latin typeface="+mj-lt"/>
              </a:rPr>
              <a:t>: </a:t>
            </a:r>
            <a:r>
              <a:rPr lang="en-GB" dirty="0" smtClean="0">
                <a:solidFill>
                  <a:srgbClr val="18293A"/>
                </a:solidFill>
                <a:latin typeface="+mj-lt"/>
              </a:rPr>
              <a:t>What audience interactions</a:t>
            </a:r>
            <a:r>
              <a:rPr lang="en-GB" dirty="0" smtClean="0">
                <a:latin typeface="+mj-lt"/>
              </a:rPr>
              <a:t> we need to understand and manage</a:t>
            </a:r>
            <a:r>
              <a:rPr lang="en-GB" dirty="0" smtClean="0">
                <a:latin typeface="+mj-lt"/>
              </a:rPr>
              <a:t>.</a:t>
            </a:r>
            <a:endParaRPr lang="en-GB" dirty="0" smtClean="0">
              <a:latin typeface="+mj-lt"/>
            </a:endParaRPr>
          </a:p>
          <a:p>
            <a:pPr marL="0" indent="0">
              <a:buClr>
                <a:srgbClr val="007BA4"/>
              </a:buClr>
              <a:buNone/>
            </a:pPr>
            <a:r>
              <a:rPr lang="en-GB" dirty="0" smtClean="0">
                <a:solidFill>
                  <a:srgbClr val="FF0000"/>
                </a:solidFill>
                <a:latin typeface="+mj-lt"/>
              </a:rPr>
              <a:t>Digital marketing </a:t>
            </a:r>
            <a:r>
              <a:rPr lang="en-GB" u="sng" dirty="0" smtClean="0">
                <a:solidFill>
                  <a:srgbClr val="FF0000"/>
                </a:solidFill>
                <a:latin typeface="+mj-lt"/>
              </a:rPr>
              <a:t>involves</a:t>
            </a:r>
            <a:r>
              <a:rPr lang="en-GB" dirty="0" smtClean="0">
                <a:solidFill>
                  <a:srgbClr val="FF0000"/>
                </a:solidFill>
                <a:latin typeface="+mj-lt"/>
              </a:rPr>
              <a:t> the following </a:t>
            </a:r>
            <a:r>
              <a:rPr lang="en-GB" b="1" dirty="0" smtClean="0">
                <a:solidFill>
                  <a:srgbClr val="FF0000"/>
                </a:solidFill>
                <a:latin typeface="+mj-lt"/>
              </a:rPr>
              <a:t>“5Ds” </a:t>
            </a:r>
            <a:r>
              <a:rPr lang="en-GB" dirty="0" smtClean="0">
                <a:solidFill>
                  <a:srgbClr val="FF0000"/>
                </a:solidFill>
                <a:latin typeface="+mj-lt"/>
              </a:rPr>
              <a:t>of managing digital marketing interactions</a:t>
            </a:r>
            <a:r>
              <a:rPr lang="en-GB" dirty="0" smtClean="0">
                <a:latin typeface="+mj-lt"/>
              </a:rPr>
              <a:t>: </a:t>
            </a:r>
            <a:endParaRPr lang="en-GB" dirty="0">
              <a:solidFill>
                <a:srgbClr val="18293A"/>
              </a:solidFill>
              <a:latin typeface="+mj-lt"/>
            </a:endParaRPr>
          </a:p>
          <a:p>
            <a:pPr>
              <a:buClr>
                <a:srgbClr val="007BA4"/>
              </a:buClr>
              <a:buFont typeface="Wingdings" pitchFamily="2" charset="2"/>
              <a:buChar char="Ø"/>
            </a:pPr>
            <a:r>
              <a:rPr lang="en-GB" b="1" dirty="0" smtClean="0">
                <a:solidFill>
                  <a:srgbClr val="18293A"/>
                </a:solidFill>
                <a:latin typeface="+mj-lt"/>
              </a:rPr>
              <a:t> </a:t>
            </a:r>
            <a:r>
              <a:rPr lang="en-GB" b="1" dirty="0" smtClean="0">
                <a:solidFill>
                  <a:schemeClr val="accent5">
                    <a:lumMod val="75000"/>
                  </a:schemeClr>
                </a:solidFill>
                <a:latin typeface="+mj-lt"/>
              </a:rPr>
              <a:t>Digital devices: </a:t>
            </a:r>
            <a:r>
              <a:rPr lang="en-GB" dirty="0">
                <a:latin typeface="+mj-lt"/>
              </a:rPr>
              <a:t>Our audiences interact with business using a combination of </a:t>
            </a:r>
            <a:r>
              <a:rPr lang="en-GB" b="1" dirty="0">
                <a:latin typeface="+mj-lt"/>
              </a:rPr>
              <a:t>smart phones, tablets, desktop computers, gaming </a:t>
            </a:r>
            <a:r>
              <a:rPr lang="en-GB" b="1" dirty="0" smtClean="0">
                <a:latin typeface="+mj-lt"/>
              </a:rPr>
              <a:t>devices</a:t>
            </a:r>
            <a:r>
              <a:rPr lang="en-GB" b="1" dirty="0">
                <a:latin typeface="+mj-lt"/>
              </a:rPr>
              <a:t>… </a:t>
            </a:r>
          </a:p>
          <a:p>
            <a:pPr>
              <a:buClr>
                <a:srgbClr val="007BA4"/>
              </a:buClr>
              <a:buFont typeface="Wingdings" pitchFamily="2" charset="2"/>
              <a:buChar char="Ø"/>
            </a:pPr>
            <a:r>
              <a:rPr lang="en-GB" b="1" dirty="0" smtClean="0">
                <a:solidFill>
                  <a:srgbClr val="18293A"/>
                </a:solidFill>
                <a:latin typeface="+mj-lt"/>
              </a:rPr>
              <a:t> </a:t>
            </a:r>
            <a:r>
              <a:rPr lang="en-GB" b="1" dirty="0" smtClean="0">
                <a:solidFill>
                  <a:schemeClr val="accent5">
                    <a:lumMod val="75000"/>
                  </a:schemeClr>
                </a:solidFill>
                <a:latin typeface="+mj-lt"/>
              </a:rPr>
              <a:t>Digital platforms</a:t>
            </a:r>
            <a:r>
              <a:rPr lang="en-GB" dirty="0" smtClean="0">
                <a:solidFill>
                  <a:schemeClr val="accent5">
                    <a:lumMod val="75000"/>
                  </a:schemeClr>
                </a:solidFill>
                <a:latin typeface="+mj-lt"/>
              </a:rPr>
              <a:t>: </a:t>
            </a:r>
            <a:r>
              <a:rPr lang="en-GB" dirty="0" smtClean="0">
                <a:solidFill>
                  <a:srgbClr val="18293A"/>
                </a:solidFill>
                <a:latin typeface="+mj-lt"/>
              </a:rPr>
              <a:t>Most of interactions on these devices are through a </a:t>
            </a:r>
            <a:r>
              <a:rPr lang="en-GB" b="1" dirty="0" smtClean="0">
                <a:solidFill>
                  <a:srgbClr val="18293A"/>
                </a:solidFill>
                <a:latin typeface="+mj-lt"/>
              </a:rPr>
              <a:t>browser or apps </a:t>
            </a:r>
            <a:r>
              <a:rPr lang="en-GB" dirty="0" smtClean="0">
                <a:solidFill>
                  <a:srgbClr val="18293A"/>
                </a:solidFill>
                <a:latin typeface="+mj-lt"/>
              </a:rPr>
              <a:t>from the major platforms e.g. Twitter, </a:t>
            </a:r>
            <a:r>
              <a:rPr lang="en-GB" dirty="0" err="1" smtClean="0">
                <a:solidFill>
                  <a:srgbClr val="18293A"/>
                </a:solidFill>
                <a:latin typeface="+mj-lt"/>
              </a:rPr>
              <a:t>Instagram</a:t>
            </a:r>
            <a:r>
              <a:rPr lang="en-GB" dirty="0" smtClean="0">
                <a:latin typeface="+mj-lt"/>
              </a:rPr>
              <a:t>… </a:t>
            </a:r>
            <a:endParaRPr lang="en-GB" dirty="0">
              <a:solidFill>
                <a:srgbClr val="18293A"/>
              </a:solidFill>
              <a:latin typeface="+mj-lt"/>
            </a:endParaRPr>
          </a:p>
          <a:p>
            <a:pPr>
              <a:buClr>
                <a:srgbClr val="007BA4"/>
              </a:buClr>
              <a:buFont typeface="Wingdings" pitchFamily="2" charset="2"/>
              <a:buChar char="Ø"/>
            </a:pPr>
            <a:r>
              <a:rPr lang="en-GB" b="1" dirty="0" smtClean="0">
                <a:solidFill>
                  <a:srgbClr val="18293A"/>
                </a:solidFill>
                <a:latin typeface="+mj-lt"/>
              </a:rPr>
              <a:t> </a:t>
            </a:r>
            <a:r>
              <a:rPr lang="en-GB" b="1" dirty="0" smtClean="0">
                <a:solidFill>
                  <a:schemeClr val="accent5">
                    <a:lumMod val="75000"/>
                  </a:schemeClr>
                </a:solidFill>
                <a:latin typeface="+mj-lt"/>
              </a:rPr>
              <a:t>Digital media</a:t>
            </a:r>
            <a:r>
              <a:rPr lang="en-GB" dirty="0" smtClean="0">
                <a:solidFill>
                  <a:schemeClr val="accent5">
                    <a:lumMod val="75000"/>
                  </a:schemeClr>
                </a:solidFill>
                <a:latin typeface="+mj-lt"/>
              </a:rPr>
              <a:t>: </a:t>
            </a:r>
            <a:r>
              <a:rPr lang="en-GB" dirty="0" smtClean="0">
                <a:solidFill>
                  <a:srgbClr val="18293A"/>
                </a:solidFill>
                <a:latin typeface="+mj-lt"/>
              </a:rPr>
              <a:t>Different </a:t>
            </a:r>
            <a:r>
              <a:rPr lang="en-GB" b="1" dirty="0" smtClean="0">
                <a:solidFill>
                  <a:srgbClr val="18293A"/>
                </a:solidFill>
                <a:latin typeface="+mj-lt"/>
              </a:rPr>
              <a:t>communication channels </a:t>
            </a:r>
            <a:r>
              <a:rPr lang="en-GB" dirty="0" smtClean="0">
                <a:solidFill>
                  <a:srgbClr val="18293A"/>
                </a:solidFill>
                <a:latin typeface="+mj-lt"/>
              </a:rPr>
              <a:t>for reaching and engaging audiences are available including advertising, email and messaging…</a:t>
            </a:r>
            <a:endParaRPr lang="en-GB" dirty="0">
              <a:solidFill>
                <a:srgbClr val="18293A"/>
              </a:solidFill>
              <a:latin typeface="+mj-lt"/>
            </a:endParaRPr>
          </a:p>
          <a:p>
            <a:pPr>
              <a:buClr>
                <a:srgbClr val="007BA4"/>
              </a:buClr>
              <a:buFont typeface="Wingdings" pitchFamily="2" charset="2"/>
              <a:buChar char="Ø"/>
            </a:pPr>
            <a:r>
              <a:rPr lang="en-GB" b="1" dirty="0" smtClean="0">
                <a:solidFill>
                  <a:srgbClr val="18293A"/>
                </a:solidFill>
                <a:latin typeface="+mj-lt"/>
              </a:rPr>
              <a:t> </a:t>
            </a:r>
            <a:r>
              <a:rPr lang="en-GB" b="1" dirty="0" smtClean="0">
                <a:solidFill>
                  <a:schemeClr val="accent5">
                    <a:lumMod val="75000"/>
                  </a:schemeClr>
                </a:solidFill>
                <a:latin typeface="+mj-lt"/>
              </a:rPr>
              <a:t>Digital data</a:t>
            </a:r>
            <a:r>
              <a:rPr lang="en-GB" dirty="0" smtClean="0">
                <a:solidFill>
                  <a:schemeClr val="accent5">
                    <a:lumMod val="75000"/>
                  </a:schemeClr>
                </a:solidFill>
                <a:latin typeface="+mj-lt"/>
              </a:rPr>
              <a:t>: </a:t>
            </a:r>
            <a:r>
              <a:rPr lang="en-GB" dirty="0" smtClean="0">
                <a:solidFill>
                  <a:srgbClr val="18293A"/>
                </a:solidFill>
                <a:latin typeface="+mj-lt"/>
              </a:rPr>
              <a:t>The </a:t>
            </a:r>
            <a:r>
              <a:rPr lang="en-GB" dirty="0">
                <a:solidFill>
                  <a:srgbClr val="18293A"/>
                </a:solidFill>
                <a:latin typeface="+mj-lt"/>
              </a:rPr>
              <a:t>insight businesses collect about their audience profiles and their interactions with businesses now needs to be protected by law in most counties.</a:t>
            </a:r>
          </a:p>
          <a:p>
            <a:pPr>
              <a:buClr>
                <a:srgbClr val="007BA4"/>
              </a:buClr>
              <a:buFont typeface="Wingdings" pitchFamily="2" charset="2"/>
              <a:buChar char="Ø"/>
            </a:pPr>
            <a:r>
              <a:rPr lang="en-GB" b="1" dirty="0" smtClean="0">
                <a:solidFill>
                  <a:srgbClr val="18293A"/>
                </a:solidFill>
                <a:latin typeface="+mj-lt"/>
              </a:rPr>
              <a:t> </a:t>
            </a:r>
            <a:r>
              <a:rPr lang="en-GB" b="1" dirty="0" smtClean="0">
                <a:solidFill>
                  <a:schemeClr val="accent5">
                    <a:lumMod val="75000"/>
                  </a:schemeClr>
                </a:solidFill>
                <a:latin typeface="+mj-lt"/>
              </a:rPr>
              <a:t>Digital technology</a:t>
            </a:r>
            <a:r>
              <a:rPr lang="en-GB" dirty="0" smtClean="0">
                <a:solidFill>
                  <a:schemeClr val="accent5">
                    <a:lumMod val="75000"/>
                  </a:schemeClr>
                </a:solidFill>
                <a:latin typeface="+mj-lt"/>
              </a:rPr>
              <a:t>: </a:t>
            </a:r>
            <a:r>
              <a:rPr lang="en-GB" dirty="0" smtClean="0">
                <a:solidFill>
                  <a:srgbClr val="18293A"/>
                </a:solidFill>
                <a:latin typeface="+mj-lt"/>
              </a:rPr>
              <a:t>The </a:t>
            </a:r>
            <a:r>
              <a:rPr lang="en-GB" b="1" dirty="0" smtClean="0">
                <a:solidFill>
                  <a:srgbClr val="18293A"/>
                </a:solidFill>
                <a:latin typeface="+mj-lt"/>
              </a:rPr>
              <a:t>marketing technology </a:t>
            </a:r>
            <a:r>
              <a:rPr lang="en-GB" dirty="0" smtClean="0">
                <a:solidFill>
                  <a:srgbClr val="18293A"/>
                </a:solidFill>
                <a:latin typeface="+mj-lt"/>
              </a:rPr>
              <a:t>that businesses use to creat</a:t>
            </a:r>
            <a:r>
              <a:rPr lang="en-GB" dirty="0" smtClean="0">
                <a:latin typeface="+mj-lt"/>
              </a:rPr>
              <a:t>e interactions from websites and mobile apps to in-store kiosks and email campaigns.</a:t>
            </a:r>
            <a:endParaRPr lang="en-GB" dirty="0">
              <a:solidFill>
                <a:srgbClr val="18293A"/>
              </a:solidFill>
              <a:latin typeface="+mj-lt"/>
            </a:endParaRPr>
          </a:p>
          <a:p>
            <a:pPr>
              <a:buClr>
                <a:srgbClr val="007BA4"/>
              </a:buClr>
            </a:pPr>
            <a:endParaRPr lang="en-GB" sz="1800" dirty="0"/>
          </a:p>
        </p:txBody>
      </p:sp>
    </p:spTree>
    <p:extLst>
      <p:ext uri="{BB962C8B-B14F-4D97-AF65-F5344CB8AC3E}">
        <p14:creationId xmlns:p14="http://schemas.microsoft.com/office/powerpoint/2010/main" xmlns="" val="606186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9143999" cy="6000792"/>
          </a:xfrm>
        </p:spPr>
        <p:txBody>
          <a:bodyPr>
            <a:noAutofit/>
          </a:bodyPr>
          <a:lstStyle/>
          <a:p>
            <a:r>
              <a:rPr lang="en-US" sz="2800" b="1" dirty="0" smtClean="0">
                <a:solidFill>
                  <a:srgbClr val="FF0000"/>
                </a:solidFill>
              </a:rPr>
              <a:t>RACE (Reach/Act/convert/Engage) </a:t>
            </a:r>
            <a:r>
              <a:rPr lang="en-US" sz="2800" dirty="0" smtClean="0"/>
              <a:t>is </a:t>
            </a:r>
            <a:r>
              <a:rPr lang="en-US" sz="2800" dirty="0"/>
              <a:t>a </a:t>
            </a:r>
            <a:r>
              <a:rPr lang="en-US" sz="2800" dirty="0" smtClean="0"/>
              <a:t>frame-work </a:t>
            </a:r>
            <a:r>
              <a:rPr lang="en-US" sz="2800" dirty="0"/>
              <a:t>developed by Smart Insights (2010) to help marketers manage and improve the </a:t>
            </a:r>
            <a:r>
              <a:rPr lang="en-US" sz="2800" dirty="0" smtClean="0"/>
              <a:t>commercial </a:t>
            </a:r>
            <a:r>
              <a:rPr lang="en-US" sz="2800" dirty="0"/>
              <a:t>value that their </a:t>
            </a:r>
            <a:r>
              <a:rPr lang="en-US" sz="2800" dirty="0" err="1"/>
              <a:t>organisations</a:t>
            </a:r>
            <a:r>
              <a:rPr lang="en-US" sz="2800" dirty="0"/>
              <a:t> gain from digital </a:t>
            </a:r>
            <a:r>
              <a:rPr lang="en-US" sz="2800" dirty="0" smtClean="0"/>
              <a:t>marketing.</a:t>
            </a:r>
          </a:p>
          <a:p>
            <a:pPr>
              <a:buNone/>
            </a:pPr>
            <a:endParaRPr lang="en-US" sz="2800" dirty="0" smtClean="0"/>
          </a:p>
          <a:p>
            <a:r>
              <a:rPr lang="en-US" sz="2800" dirty="0" smtClean="0"/>
              <a:t>RACE </a:t>
            </a:r>
            <a:r>
              <a:rPr lang="en-US" sz="2800" dirty="0"/>
              <a:t>consists of </a:t>
            </a:r>
            <a:r>
              <a:rPr lang="en-US" sz="2800" b="1" dirty="0">
                <a:solidFill>
                  <a:srgbClr val="FF0000"/>
                </a:solidFill>
              </a:rPr>
              <a:t>four steps </a:t>
            </a:r>
            <a:r>
              <a:rPr lang="en-US" sz="2800" dirty="0"/>
              <a:t>designed to help engage prospects, customers and fans with brands </a:t>
            </a:r>
            <a:r>
              <a:rPr lang="en-US" sz="2800" u="sng" dirty="0"/>
              <a:t>throughout the customer lifecycle</a:t>
            </a:r>
            <a:r>
              <a:rPr lang="en-US" sz="2800" dirty="0"/>
              <a:t>: </a:t>
            </a:r>
            <a:endParaRPr lang="en-US" sz="2800" dirty="0" smtClean="0"/>
          </a:p>
          <a:p>
            <a:r>
              <a:rPr lang="en-US" sz="2800" dirty="0" smtClean="0"/>
              <a:t>• </a:t>
            </a:r>
            <a:r>
              <a:rPr lang="en-US" sz="3200" b="1" dirty="0"/>
              <a:t>Step 1</a:t>
            </a:r>
            <a:r>
              <a:rPr lang="en-US" sz="3200" dirty="0"/>
              <a:t>: </a:t>
            </a:r>
            <a:r>
              <a:rPr lang="en-US" sz="3200" b="1" dirty="0"/>
              <a:t>Reach</a:t>
            </a:r>
            <a:r>
              <a:rPr lang="en-US" sz="3200" dirty="0"/>
              <a:t> – Build awareness of a brand, its products and services on other sites and in offline media and build traffic by driving visits to web and social media presences. </a:t>
            </a:r>
            <a:endParaRPr lang="en-US" sz="3200" dirty="0" smtClean="0"/>
          </a:p>
          <a:p>
            <a:endParaRPr lang="en-US" sz="3600" dirty="0"/>
          </a:p>
          <a:p>
            <a:endParaRPr lang="en-US" sz="2400" dirty="0"/>
          </a:p>
        </p:txBody>
      </p:sp>
    </p:spTree>
    <p:extLst>
      <p:ext uri="{BB962C8B-B14F-4D97-AF65-F5344CB8AC3E}">
        <p14:creationId xmlns:p14="http://schemas.microsoft.com/office/powerpoint/2010/main" xmlns="" val="3040926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8604"/>
            <a:ext cx="9144000" cy="6429396"/>
          </a:xfrm>
        </p:spPr>
        <p:txBody>
          <a:bodyPr>
            <a:normAutofit/>
          </a:bodyPr>
          <a:lstStyle/>
          <a:p>
            <a:r>
              <a:rPr lang="en-US" sz="3200" dirty="0"/>
              <a:t>• </a:t>
            </a:r>
            <a:r>
              <a:rPr lang="en-US" sz="3200" b="1" dirty="0"/>
              <a:t>Step 2: Act </a:t>
            </a:r>
            <a:r>
              <a:rPr lang="en-US" sz="3200" dirty="0"/>
              <a:t>– Engage audience with brand on its website or other online presence to encourage them to interact with a company or other customers. </a:t>
            </a:r>
            <a:r>
              <a:rPr lang="en-US" sz="3200" dirty="0" smtClean="0"/>
              <a:t>T</a:t>
            </a:r>
            <a:r>
              <a:rPr lang="en-US" sz="3200" dirty="0" smtClean="0"/>
              <a:t>he </a:t>
            </a:r>
            <a:r>
              <a:rPr lang="en-US" sz="3200" dirty="0"/>
              <a:t>aim of the Act stage is </a:t>
            </a:r>
            <a:r>
              <a:rPr lang="en-US" sz="3200" dirty="0">
                <a:solidFill>
                  <a:srgbClr val="FF0000"/>
                </a:solidFill>
              </a:rPr>
              <a:t>lead generation</a:t>
            </a:r>
            <a:r>
              <a:rPr lang="en-US" sz="3200" dirty="0"/>
              <a:t>, i.e. to gain permission to market to a prospect using email, SMS or mobile app </a:t>
            </a:r>
            <a:r>
              <a:rPr lang="en-US" sz="3200" dirty="0" smtClean="0"/>
              <a:t>notifications</a:t>
            </a:r>
          </a:p>
          <a:p>
            <a:r>
              <a:rPr lang="en-US" sz="3600" dirty="0" smtClean="0"/>
              <a:t>• </a:t>
            </a:r>
            <a:r>
              <a:rPr lang="en-US" sz="3600" b="1" dirty="0"/>
              <a:t>Step 3: Convert </a:t>
            </a:r>
            <a:r>
              <a:rPr lang="en-US" sz="3600" dirty="0"/>
              <a:t>– Achieve conversion to generate sales on web presences and offline. </a:t>
            </a:r>
            <a:endParaRPr lang="en-US" sz="3600" dirty="0" smtClean="0"/>
          </a:p>
          <a:p>
            <a:r>
              <a:rPr lang="en-US" sz="3600" dirty="0" smtClean="0"/>
              <a:t>• </a:t>
            </a:r>
            <a:r>
              <a:rPr lang="en-US" sz="3600" b="1" dirty="0">
                <a:solidFill>
                  <a:schemeClr val="tx1"/>
                </a:solidFill>
              </a:rPr>
              <a:t>Step 4: Engage </a:t>
            </a:r>
            <a:r>
              <a:rPr lang="en-US" sz="3600" dirty="0"/>
              <a:t>– Build customer relationships through time to achieve retention goals</a:t>
            </a:r>
          </a:p>
          <a:p>
            <a:endParaRPr lang="en-US" sz="2400" dirty="0"/>
          </a:p>
        </p:txBody>
      </p:sp>
    </p:spTree>
    <p:extLst>
      <p:ext uri="{BB962C8B-B14F-4D97-AF65-F5344CB8AC3E}">
        <p14:creationId xmlns:p14="http://schemas.microsoft.com/office/powerpoint/2010/main" xmlns="" val="2602212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042"/>
            <a:ext cx="9144000" cy="714380"/>
          </a:xfrm>
        </p:spPr>
        <p:txBody>
          <a:bodyPr>
            <a:noAutofit/>
          </a:bodyPr>
          <a:lstStyle/>
          <a:p>
            <a:pPr algn="ctr"/>
            <a:r>
              <a:rPr lang="en-US" sz="4000" b="1" dirty="0">
                <a:solidFill>
                  <a:srgbClr val="007BA4"/>
                </a:solidFill>
              </a:rPr>
              <a:t/>
            </a:r>
            <a:br>
              <a:rPr lang="en-US" sz="4000" b="1" dirty="0">
                <a:solidFill>
                  <a:srgbClr val="007BA4"/>
                </a:solidFill>
              </a:rPr>
            </a:br>
            <a:r>
              <a:rPr lang="en-US" sz="4000" b="1" dirty="0">
                <a:solidFill>
                  <a:srgbClr val="007BA4"/>
                </a:solidFill>
              </a:rPr>
              <a:t>The key types of digital media channels</a:t>
            </a:r>
            <a:r>
              <a:rPr lang="en-US" sz="4000" b="1" dirty="0"/>
              <a:t/>
            </a:r>
            <a:br>
              <a:rPr lang="en-US" sz="4000" b="1" dirty="0"/>
            </a:br>
            <a:endParaRPr lang="en-US" sz="4000" b="1" dirty="0"/>
          </a:p>
        </p:txBody>
      </p:sp>
      <p:sp>
        <p:nvSpPr>
          <p:cNvPr id="3" name="Content Placeholder 2"/>
          <p:cNvSpPr>
            <a:spLocks noGrp="1"/>
          </p:cNvSpPr>
          <p:nvPr>
            <p:ph idx="1"/>
          </p:nvPr>
        </p:nvSpPr>
        <p:spPr>
          <a:xfrm>
            <a:off x="1" y="1785926"/>
            <a:ext cx="9144000" cy="4643470"/>
          </a:xfrm>
        </p:spPr>
        <p:txBody>
          <a:bodyPr>
            <a:normAutofit/>
          </a:bodyPr>
          <a:lstStyle/>
          <a:p>
            <a:pPr>
              <a:buFont typeface="Wingdings" pitchFamily="2" charset="2"/>
              <a:buChar char="Ø"/>
            </a:pPr>
            <a:r>
              <a:rPr lang="en-US" sz="2400" dirty="0" smtClean="0"/>
              <a:t> </a:t>
            </a:r>
            <a:r>
              <a:rPr lang="en-US" sz="3600" dirty="0" smtClean="0"/>
              <a:t>There </a:t>
            </a:r>
            <a:r>
              <a:rPr lang="en-US" sz="3600" dirty="0"/>
              <a:t>are many online communications tools that marketers must review as part of their communications strategy or as part of planning an online marketing campaign. </a:t>
            </a:r>
            <a:endParaRPr lang="en-US" sz="3600" dirty="0" smtClean="0"/>
          </a:p>
          <a:p>
            <a:pPr>
              <a:buFont typeface="Wingdings" pitchFamily="2" charset="2"/>
              <a:buChar char="Ø"/>
            </a:pPr>
            <a:r>
              <a:rPr lang="en-US" sz="3600" dirty="0" smtClean="0"/>
              <a:t>The </a:t>
            </a:r>
            <a:r>
              <a:rPr lang="en-US" sz="3600" dirty="0"/>
              <a:t>online marketing tools are divided into </a:t>
            </a:r>
            <a:r>
              <a:rPr lang="en-US" sz="3600" b="1" dirty="0">
                <a:solidFill>
                  <a:srgbClr val="FF0000"/>
                </a:solidFill>
              </a:rPr>
              <a:t>six main </a:t>
            </a:r>
            <a:r>
              <a:rPr lang="en-US" sz="3600" b="1" dirty="0" smtClean="0">
                <a:solidFill>
                  <a:srgbClr val="FF0000"/>
                </a:solidFill>
              </a:rPr>
              <a:t>groups</a:t>
            </a:r>
            <a:r>
              <a:rPr lang="en-US" sz="3600" b="1" dirty="0">
                <a:solidFill>
                  <a:srgbClr val="FF0000"/>
                </a:solidFill>
              </a:rPr>
              <a:t>.</a:t>
            </a:r>
          </a:p>
          <a:p>
            <a:endParaRPr lang="en-US" sz="2400" dirty="0"/>
          </a:p>
        </p:txBody>
      </p:sp>
    </p:spTree>
    <p:extLst>
      <p:ext uri="{BB962C8B-B14F-4D97-AF65-F5344CB8AC3E}">
        <p14:creationId xmlns:p14="http://schemas.microsoft.com/office/powerpoint/2010/main" xmlns="" val="3851484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34" y="32453"/>
            <a:ext cx="8699333" cy="1039096"/>
          </a:xfrm>
        </p:spPr>
        <p:txBody>
          <a:bodyPr>
            <a:normAutofit/>
          </a:bodyPr>
          <a:lstStyle/>
          <a:p>
            <a:pPr algn="ctr"/>
            <a:r>
              <a:rPr lang="en-US" sz="3200" b="1" dirty="0">
                <a:solidFill>
                  <a:srgbClr val="007BA4"/>
                </a:solidFill>
              </a:rPr>
              <a:t>Figure 1.10 Six categories of digital communications tools or media channels</a:t>
            </a:r>
            <a:endParaRPr lang="en-GB" sz="3200" b="1" dirty="0">
              <a:solidFill>
                <a:srgbClr val="007BA4"/>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1088740"/>
            <a:ext cx="9144000" cy="576926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284684" y="6104184"/>
            <a:ext cx="2111475" cy="246221"/>
          </a:xfrm>
          <a:prstGeom prst="rect">
            <a:avLst/>
          </a:prstGeom>
        </p:spPr>
        <p:txBody>
          <a:bodyPr wrap="none">
            <a:spAutoFit/>
          </a:bodyPr>
          <a:lstStyle/>
          <a:p>
            <a:r>
              <a:rPr lang="en-US" sz="1000" i="1" dirty="0">
                <a:latin typeface="+mj-lt"/>
              </a:rPr>
              <a:t>Source</a:t>
            </a:r>
            <a:r>
              <a:rPr lang="en-US" sz="1000" dirty="0">
                <a:latin typeface="+mj-lt"/>
              </a:rPr>
              <a:t>: Chaffey and Smith (2017)</a:t>
            </a:r>
            <a:endParaRPr lang="en-IN" sz="2400" dirty="0">
              <a:latin typeface="+mj-lt"/>
            </a:endParaRPr>
          </a:p>
        </p:txBody>
      </p:sp>
      <p:sp>
        <p:nvSpPr>
          <p:cNvPr id="5" name="Rectangle 4"/>
          <p:cNvSpPr/>
          <p:nvPr/>
        </p:nvSpPr>
        <p:spPr>
          <a:xfrm>
            <a:off x="5143504" y="1071546"/>
            <a:ext cx="1700402" cy="369332"/>
          </a:xfrm>
          <a:prstGeom prst="rect">
            <a:avLst/>
          </a:prstGeom>
        </p:spPr>
        <p:txBody>
          <a:bodyPr wrap="none">
            <a:spAutoFit/>
          </a:bodyPr>
          <a:lstStyle/>
          <a:p>
            <a:r>
              <a:rPr lang="fr-FR" dirty="0" smtClean="0"/>
              <a:t>Public Relations</a:t>
            </a:r>
            <a:endParaRPr lang="fr-FR" dirty="0"/>
          </a:p>
        </p:txBody>
      </p:sp>
    </p:spTree>
    <p:extLst>
      <p:ext uri="{BB962C8B-B14F-4D97-AF65-F5344CB8AC3E}">
        <p14:creationId xmlns:p14="http://schemas.microsoft.com/office/powerpoint/2010/main" xmlns="" val="1531426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66"/>
            <a:ext cx="9144000" cy="810090"/>
          </a:xfrm>
        </p:spPr>
        <p:txBody>
          <a:bodyPr>
            <a:normAutofit fontScale="90000"/>
          </a:bodyPr>
          <a:lstStyle/>
          <a:p>
            <a:pPr algn="ctr"/>
            <a:r>
              <a:rPr lang="en-US" sz="4400" b="1" dirty="0" smtClean="0">
                <a:solidFill>
                  <a:srgbClr val="007BA4"/>
                </a:solidFill>
              </a:rPr>
              <a:t>Benefits </a:t>
            </a:r>
            <a:r>
              <a:rPr lang="en-US" sz="4400" b="1" dirty="0">
                <a:solidFill>
                  <a:srgbClr val="007BA4"/>
                </a:solidFill>
              </a:rPr>
              <a:t>of digital media </a:t>
            </a:r>
            <a:br>
              <a:rPr lang="en-US" sz="4400" b="1" dirty="0">
                <a:solidFill>
                  <a:srgbClr val="007BA4"/>
                </a:solidFill>
              </a:rPr>
            </a:br>
            <a:endParaRPr lang="en-US" sz="4400" b="1" dirty="0">
              <a:solidFill>
                <a:srgbClr val="007BA4"/>
              </a:solidFill>
            </a:endParaRPr>
          </a:p>
        </p:txBody>
      </p:sp>
      <p:sp>
        <p:nvSpPr>
          <p:cNvPr id="3" name="Content Placeholder 2"/>
          <p:cNvSpPr>
            <a:spLocks noGrp="1"/>
          </p:cNvSpPr>
          <p:nvPr>
            <p:ph idx="1"/>
          </p:nvPr>
        </p:nvSpPr>
        <p:spPr>
          <a:xfrm>
            <a:off x="0" y="1133745"/>
            <a:ext cx="9144000" cy="5152775"/>
          </a:xfrm>
        </p:spPr>
        <p:txBody>
          <a:bodyPr>
            <a:noAutofit/>
          </a:bodyPr>
          <a:lstStyle/>
          <a:p>
            <a:r>
              <a:rPr lang="en-US" sz="2400" b="1" dirty="0" smtClean="0">
                <a:solidFill>
                  <a:schemeClr val="accent5"/>
                </a:solidFill>
              </a:rPr>
              <a:t>1/ </a:t>
            </a:r>
            <a:r>
              <a:rPr lang="en-US" sz="2400" b="1" dirty="0">
                <a:solidFill>
                  <a:schemeClr val="accent5"/>
                </a:solidFill>
              </a:rPr>
              <a:t>Interactivity </a:t>
            </a:r>
            <a:r>
              <a:rPr lang="en-US" sz="2400" b="1" dirty="0" smtClean="0">
                <a:solidFill>
                  <a:schemeClr val="accent5"/>
                </a:solidFill>
              </a:rPr>
              <a:t>:</a:t>
            </a:r>
          </a:p>
          <a:p>
            <a:endParaRPr lang="en-US" sz="2400" dirty="0" smtClean="0"/>
          </a:p>
          <a:p>
            <a:r>
              <a:rPr lang="en-US" sz="2400" dirty="0" smtClean="0"/>
              <a:t>• </a:t>
            </a:r>
            <a:r>
              <a:rPr lang="en-US" sz="2400" dirty="0"/>
              <a:t>the customer initiates contact; </a:t>
            </a:r>
            <a:endParaRPr lang="en-US" sz="2400" dirty="0" smtClean="0"/>
          </a:p>
          <a:p>
            <a:r>
              <a:rPr lang="en-US" sz="2400" dirty="0" smtClean="0"/>
              <a:t>• </a:t>
            </a:r>
            <a:r>
              <a:rPr lang="en-US" sz="2400" dirty="0"/>
              <a:t>the customer is seeking information or an experience (pull); </a:t>
            </a:r>
            <a:endParaRPr lang="en-US" sz="2400" dirty="0" smtClean="0"/>
          </a:p>
          <a:p>
            <a:r>
              <a:rPr lang="en-US" sz="2400" dirty="0" smtClean="0"/>
              <a:t>• </a:t>
            </a:r>
            <a:r>
              <a:rPr lang="en-US" sz="2400" dirty="0"/>
              <a:t>it is a high-intensity medium – the marketer will have 100 per cent of the individual’s attention when he or she is viewing a website; </a:t>
            </a:r>
            <a:endParaRPr lang="en-US" sz="2400" dirty="0" smtClean="0"/>
          </a:p>
          <a:p>
            <a:r>
              <a:rPr lang="en-US" sz="2400" dirty="0" smtClean="0"/>
              <a:t>• </a:t>
            </a:r>
            <a:r>
              <a:rPr lang="en-US" sz="2400" dirty="0"/>
              <a:t>a company can gather and store the response of the individual; </a:t>
            </a:r>
            <a:endParaRPr lang="en-US" sz="2400" dirty="0" smtClean="0"/>
          </a:p>
          <a:p>
            <a:r>
              <a:rPr lang="en-US" sz="2400" dirty="0" smtClean="0"/>
              <a:t>• </a:t>
            </a:r>
            <a:r>
              <a:rPr lang="en-US" sz="2400" dirty="0"/>
              <a:t>individual needs of the customer can be addressed and taken into account in future dialogues.</a:t>
            </a:r>
          </a:p>
          <a:p>
            <a:endParaRPr lang="en-US" sz="2400" dirty="0"/>
          </a:p>
        </p:txBody>
      </p:sp>
    </p:spTree>
    <p:extLst>
      <p:ext uri="{BB962C8B-B14F-4D97-AF65-F5344CB8AC3E}">
        <p14:creationId xmlns:p14="http://schemas.microsoft.com/office/powerpoint/2010/main" xmlns="" val="3403895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37" y="274638"/>
            <a:ext cx="8786326" cy="1143000"/>
          </a:xfrm>
        </p:spPr>
        <p:txBody>
          <a:bodyPr>
            <a:normAutofit/>
          </a:bodyPr>
          <a:lstStyle/>
          <a:p>
            <a:pPr algn="ctr"/>
            <a:r>
              <a:rPr lang="en-US" sz="3200" dirty="0">
                <a:solidFill>
                  <a:srgbClr val="007BA4"/>
                </a:solidFill>
              </a:rPr>
              <a:t>Figure 1.11 Summary of communication models for (a) traditional media, (b) new media</a:t>
            </a:r>
            <a:endParaRPr lang="en-GB" sz="3200" dirty="0">
              <a:solidFill>
                <a:srgbClr val="007BA4"/>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14282" y="1554199"/>
            <a:ext cx="8318158" cy="45976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842676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4356"/>
            <a:ext cx="9144000" cy="5500726"/>
          </a:xfrm>
        </p:spPr>
        <p:txBody>
          <a:bodyPr>
            <a:normAutofit/>
          </a:bodyPr>
          <a:lstStyle/>
          <a:p>
            <a:r>
              <a:rPr lang="en-US" sz="3200" b="1" dirty="0">
                <a:solidFill>
                  <a:schemeClr val="accent5"/>
                </a:solidFill>
              </a:rPr>
              <a:t>2/ Intelligence :</a:t>
            </a:r>
          </a:p>
          <a:p>
            <a:r>
              <a:rPr lang="en-US" sz="3200" dirty="0"/>
              <a:t>Digital media and technology can be used as a relatively low-cost </a:t>
            </a:r>
            <a:r>
              <a:rPr lang="en-US" sz="3200" dirty="0">
                <a:solidFill>
                  <a:srgbClr val="FF0000"/>
                </a:solidFill>
              </a:rPr>
              <a:t>method of collecting marketing research</a:t>
            </a:r>
            <a:r>
              <a:rPr lang="en-US" sz="3200" dirty="0"/>
              <a:t>, particularly about customer perceptions of products and services</a:t>
            </a:r>
            <a:r>
              <a:rPr lang="en-US" sz="3200" dirty="0" smtClean="0"/>
              <a:t>.</a:t>
            </a:r>
          </a:p>
          <a:p>
            <a:r>
              <a:rPr lang="en-US" sz="3200" b="1" dirty="0">
                <a:solidFill>
                  <a:schemeClr val="accent5"/>
                </a:solidFill>
              </a:rPr>
              <a:t>3/ </a:t>
            </a:r>
            <a:r>
              <a:rPr lang="en-US" sz="3200" b="1" dirty="0" err="1">
                <a:solidFill>
                  <a:schemeClr val="accent5"/>
                </a:solidFill>
              </a:rPr>
              <a:t>Individualisation</a:t>
            </a:r>
            <a:r>
              <a:rPr lang="en-US" sz="3200" b="1" dirty="0">
                <a:solidFill>
                  <a:schemeClr val="accent5"/>
                </a:solidFill>
              </a:rPr>
              <a:t> :</a:t>
            </a:r>
          </a:p>
          <a:p>
            <a:r>
              <a:rPr lang="en-US" sz="3200" dirty="0" smtClean="0"/>
              <a:t>I</a:t>
            </a:r>
            <a:r>
              <a:rPr lang="en-US" sz="3200" dirty="0" smtClean="0"/>
              <a:t>nteractive </a:t>
            </a:r>
            <a:r>
              <a:rPr lang="en-US" sz="3200" dirty="0"/>
              <a:t>marketing </a:t>
            </a:r>
            <a:r>
              <a:rPr lang="en-US" sz="3200" dirty="0" smtClean="0"/>
              <a:t>communications can </a:t>
            </a:r>
            <a:r>
              <a:rPr lang="en-US" sz="3200" dirty="0"/>
              <a:t>be tailored to the individual  at relatively low costs, unlike in traditional </a:t>
            </a:r>
            <a:r>
              <a:rPr lang="en-US" sz="3200" dirty="0" smtClean="0"/>
              <a:t>media.</a:t>
            </a:r>
            <a:endParaRPr lang="en-US" sz="3200" dirty="0"/>
          </a:p>
        </p:txBody>
      </p:sp>
    </p:spTree>
    <p:extLst>
      <p:ext uri="{BB962C8B-B14F-4D97-AF65-F5344CB8AC3E}">
        <p14:creationId xmlns:p14="http://schemas.microsoft.com/office/powerpoint/2010/main" xmlns="" val="843240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1"/>
            <a:ext cx="9144000" cy="6143668"/>
          </a:xfrm>
        </p:spPr>
        <p:txBody>
          <a:bodyPr>
            <a:noAutofit/>
          </a:bodyPr>
          <a:lstStyle/>
          <a:p>
            <a:r>
              <a:rPr lang="en-US" sz="2300" b="1" dirty="0" smtClean="0">
                <a:solidFill>
                  <a:schemeClr val="accent5"/>
                </a:solidFill>
              </a:rPr>
              <a:t>4/ Integration </a:t>
            </a:r>
            <a:r>
              <a:rPr lang="en-US" sz="2300" dirty="0" smtClean="0"/>
              <a:t>:</a:t>
            </a:r>
            <a:endParaRPr lang="en-US" sz="2300" dirty="0"/>
          </a:p>
          <a:p>
            <a:pPr marL="0" indent="0">
              <a:buNone/>
            </a:pPr>
            <a:r>
              <a:rPr lang="en-US" sz="2300" dirty="0" smtClean="0"/>
              <a:t>The </a:t>
            </a:r>
            <a:r>
              <a:rPr lang="en-US" sz="2300" dirty="0"/>
              <a:t>Internet can be used as an </a:t>
            </a:r>
            <a:r>
              <a:rPr lang="en-US" sz="2300" b="1" dirty="0"/>
              <a:t>integrated </a:t>
            </a:r>
            <a:r>
              <a:rPr lang="en-US" sz="2300" b="1" dirty="0" smtClean="0"/>
              <a:t>communications </a:t>
            </a:r>
            <a:r>
              <a:rPr lang="en-US" sz="2300" b="1" dirty="0"/>
              <a:t>tool </a:t>
            </a:r>
            <a:r>
              <a:rPr lang="en-US" sz="2300" dirty="0"/>
              <a:t>as part of supporting a multichannel customer journey </a:t>
            </a:r>
            <a:r>
              <a:rPr lang="en-US" sz="2300" dirty="0" smtClean="0"/>
              <a:t>are </a:t>
            </a:r>
            <a:r>
              <a:rPr lang="en-US" sz="2300" dirty="0"/>
              <a:t>the following: </a:t>
            </a:r>
            <a:endParaRPr lang="en-US" sz="2300" dirty="0" smtClean="0"/>
          </a:p>
          <a:p>
            <a:pPr marL="0" indent="0">
              <a:buNone/>
            </a:pPr>
            <a:endParaRPr lang="en-US" sz="2300" dirty="0" smtClean="0"/>
          </a:p>
          <a:p>
            <a:r>
              <a:rPr lang="en-US" sz="2300" dirty="0" smtClean="0"/>
              <a:t>• </a:t>
            </a:r>
            <a:r>
              <a:rPr lang="en-US" sz="2300" b="1" dirty="0">
                <a:solidFill>
                  <a:srgbClr val="FF0000"/>
                </a:solidFill>
              </a:rPr>
              <a:t>The Internet can be used as a direct-response tool</a:t>
            </a:r>
            <a:r>
              <a:rPr lang="en-US" sz="2300" dirty="0"/>
              <a:t>, enabling customers to respond to offers and promotions </a:t>
            </a:r>
            <a:r>
              <a:rPr lang="en-US" sz="2300" dirty="0" err="1"/>
              <a:t>publicised</a:t>
            </a:r>
            <a:r>
              <a:rPr lang="en-US" sz="2300" dirty="0"/>
              <a:t> in other media. </a:t>
            </a:r>
            <a:endParaRPr lang="en-US" sz="2300" dirty="0" smtClean="0"/>
          </a:p>
          <a:p>
            <a:r>
              <a:rPr lang="en-US" sz="2300" dirty="0" smtClean="0"/>
              <a:t>• </a:t>
            </a:r>
            <a:r>
              <a:rPr lang="en-US" sz="2300" b="1" dirty="0">
                <a:solidFill>
                  <a:srgbClr val="FF0000"/>
                </a:solidFill>
              </a:rPr>
              <a:t>The website can have a direct response or callback facility built into it.</a:t>
            </a:r>
            <a:r>
              <a:rPr lang="en-US" sz="2300" dirty="0"/>
              <a:t> </a:t>
            </a:r>
            <a:r>
              <a:rPr lang="en-US" sz="2300" dirty="0" smtClean="0"/>
              <a:t>*</a:t>
            </a:r>
          </a:p>
          <a:p>
            <a:r>
              <a:rPr lang="en-US" sz="2300" dirty="0" smtClean="0"/>
              <a:t>E.g.  </a:t>
            </a:r>
            <a:r>
              <a:rPr lang="en-US" sz="2300" dirty="0" smtClean="0"/>
              <a:t>A </a:t>
            </a:r>
            <a:r>
              <a:rPr lang="en-US" sz="2300" dirty="0"/>
              <a:t>customer service representative will contact a customer by phone when the customer fills in </a:t>
            </a:r>
            <a:r>
              <a:rPr lang="en-US" sz="2300" dirty="0" smtClean="0"/>
              <a:t>the website their </a:t>
            </a:r>
            <a:r>
              <a:rPr lang="en-US" sz="2300" dirty="0"/>
              <a:t>name, phone number and a suitable time to ring</a:t>
            </a:r>
            <a:r>
              <a:rPr lang="en-US" sz="2300" dirty="0" smtClean="0"/>
              <a:t>.</a:t>
            </a:r>
            <a:endParaRPr lang="en-US" sz="2300" dirty="0"/>
          </a:p>
          <a:p>
            <a:r>
              <a:rPr lang="en-US" sz="2300" dirty="0"/>
              <a:t>• </a:t>
            </a:r>
            <a:r>
              <a:rPr lang="en-US" sz="2300" b="1" dirty="0">
                <a:solidFill>
                  <a:srgbClr val="FF0000"/>
                </a:solidFill>
              </a:rPr>
              <a:t>The Internet can be used to support the buying decision</a:t>
            </a:r>
            <a:r>
              <a:rPr lang="en-US" sz="2300" dirty="0"/>
              <a:t>, even if the purchase does not occur via the website, through assisted selling via live chat or phone. </a:t>
            </a:r>
            <a:r>
              <a:rPr lang="en-US" sz="2300" dirty="0" smtClean="0"/>
              <a:t>E.g.  Include a web-specific </a:t>
            </a:r>
            <a:r>
              <a:rPr lang="en-US" sz="2300" dirty="0"/>
              <a:t>phone number </a:t>
            </a:r>
            <a:r>
              <a:rPr lang="en-US" sz="2300" dirty="0" smtClean="0"/>
              <a:t>in website </a:t>
            </a:r>
            <a:r>
              <a:rPr lang="en-US" sz="2300" dirty="0"/>
              <a:t>that encourages customers to ring a representative in the call centre for support.</a:t>
            </a:r>
          </a:p>
          <a:p>
            <a:endParaRPr lang="en-US" sz="2300" dirty="0"/>
          </a:p>
        </p:txBody>
      </p:sp>
    </p:spTree>
    <p:extLst>
      <p:ext uri="{BB962C8B-B14F-4D97-AF65-F5344CB8AC3E}">
        <p14:creationId xmlns:p14="http://schemas.microsoft.com/office/powerpoint/2010/main" xmlns="" val="1487682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052560" cy="1143000"/>
          </a:xfrm>
        </p:spPr>
        <p:txBody>
          <a:bodyPr>
            <a:noAutofit/>
          </a:bodyPr>
          <a:lstStyle/>
          <a:p>
            <a:pPr algn="ctr"/>
            <a:r>
              <a:rPr lang="en-GB" sz="3200" b="1" dirty="0">
                <a:solidFill>
                  <a:srgbClr val="007BA4"/>
                </a:solidFill>
              </a:rPr>
              <a:t>Figure 1.13 Channels </a:t>
            </a:r>
            <a:r>
              <a:rPr lang="en-GB" sz="3200" b="1" dirty="0">
                <a:solidFill>
                  <a:srgbClr val="FF0000"/>
                </a:solidFill>
              </a:rPr>
              <a:t>requiring integration </a:t>
            </a:r>
            <a:r>
              <a:rPr lang="en-GB" sz="3200" b="1" dirty="0">
                <a:solidFill>
                  <a:srgbClr val="007BA4"/>
                </a:solidFill>
              </a:rPr>
              <a:t>as part of integrated digital marketing strategy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845734"/>
            <a:ext cx="9143999" cy="4512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944989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5737840"/>
          </a:xfrm>
        </p:spPr>
        <p:txBody>
          <a:bodyPr>
            <a:noAutofit/>
          </a:bodyPr>
          <a:lstStyle/>
          <a:p>
            <a:r>
              <a:rPr lang="en-US" sz="2400" b="1" dirty="0" smtClean="0">
                <a:solidFill>
                  <a:schemeClr val="accent5"/>
                </a:solidFill>
              </a:rPr>
              <a:t>5/ </a:t>
            </a:r>
            <a:r>
              <a:rPr lang="en-US" sz="2400" b="1" dirty="0">
                <a:solidFill>
                  <a:schemeClr val="accent5"/>
                </a:solidFill>
              </a:rPr>
              <a:t>Industry </a:t>
            </a:r>
            <a:r>
              <a:rPr lang="en-US" sz="2400" b="1" dirty="0" smtClean="0">
                <a:solidFill>
                  <a:schemeClr val="accent5"/>
                </a:solidFill>
              </a:rPr>
              <a:t>restructuring</a:t>
            </a:r>
          </a:p>
          <a:p>
            <a:r>
              <a:rPr lang="en-US" sz="2400" dirty="0" smtClean="0"/>
              <a:t> The company’s should consider its </a:t>
            </a:r>
            <a:r>
              <a:rPr lang="en-US" sz="2400" dirty="0"/>
              <a:t>representation on </a:t>
            </a:r>
            <a:r>
              <a:rPr lang="en-US" sz="2400" dirty="0" smtClean="0"/>
              <a:t>intermediary </a:t>
            </a:r>
            <a:r>
              <a:rPr lang="en-US" sz="2400" dirty="0"/>
              <a:t>sites by </a:t>
            </a:r>
            <a:r>
              <a:rPr lang="en-US" sz="2400" dirty="0" smtClean="0"/>
              <a:t>answering </a:t>
            </a:r>
            <a:r>
              <a:rPr lang="en-US" sz="2400" dirty="0"/>
              <a:t>questions such </a:t>
            </a:r>
            <a:r>
              <a:rPr lang="en-US" sz="2400" dirty="0" smtClean="0"/>
              <a:t>as :  </a:t>
            </a:r>
          </a:p>
          <a:p>
            <a:r>
              <a:rPr lang="en-US" sz="2400" dirty="0" smtClean="0"/>
              <a:t>‘</a:t>
            </a:r>
            <a:r>
              <a:rPr lang="en-US" sz="2400" dirty="0"/>
              <a:t>Which intermediaries should we be represented on?’ and ‘How do our offerings compare to those of competitors in terms of features, benefits and price?’.</a:t>
            </a:r>
          </a:p>
          <a:p>
            <a:pPr marL="0" indent="0">
              <a:buNone/>
            </a:pPr>
            <a:endParaRPr lang="en-US" sz="2400" dirty="0" smtClean="0"/>
          </a:p>
          <a:p>
            <a:r>
              <a:rPr lang="en-US" sz="2400" b="1" dirty="0" smtClean="0">
                <a:solidFill>
                  <a:schemeClr val="accent5"/>
                </a:solidFill>
              </a:rPr>
              <a:t>6/ </a:t>
            </a:r>
            <a:r>
              <a:rPr lang="en-US" sz="2400" b="1" dirty="0">
                <a:solidFill>
                  <a:schemeClr val="accent5"/>
                </a:solidFill>
              </a:rPr>
              <a:t>Independence of location</a:t>
            </a:r>
          </a:p>
          <a:p>
            <a:r>
              <a:rPr lang="en-US" sz="2400" dirty="0" smtClean="0"/>
              <a:t>With Electronic </a:t>
            </a:r>
            <a:r>
              <a:rPr lang="en-US" sz="2400" dirty="0"/>
              <a:t>media </a:t>
            </a:r>
            <a:r>
              <a:rPr lang="en-US" sz="2400" dirty="0" smtClean="0"/>
              <a:t>it is possible to reach </a:t>
            </a:r>
            <a:r>
              <a:rPr lang="en-US" sz="2400" dirty="0"/>
              <a:t>the global market. This gives opportunities to sell into international </a:t>
            </a:r>
            <a:r>
              <a:rPr lang="en-US" sz="2400" dirty="0" smtClean="0"/>
              <a:t>markets</a:t>
            </a:r>
          </a:p>
          <a:p>
            <a:r>
              <a:rPr lang="en-US" sz="2400" dirty="0" smtClean="0"/>
              <a:t>The </a:t>
            </a:r>
            <a:r>
              <a:rPr lang="en-US" sz="2400" dirty="0"/>
              <a:t>Internet makes it possible to sell to a country without a local sales or customer service </a:t>
            </a:r>
            <a:r>
              <a:rPr lang="en-US" sz="2400" dirty="0" smtClean="0"/>
              <a:t>force. </a:t>
            </a:r>
            <a:endParaRPr lang="en-US" sz="2400" dirty="0"/>
          </a:p>
          <a:p>
            <a:endParaRPr lang="en-US" sz="2400" dirty="0"/>
          </a:p>
          <a:p>
            <a:endParaRPr lang="en-US" sz="2400" dirty="0"/>
          </a:p>
        </p:txBody>
      </p:sp>
    </p:spTree>
    <p:extLst>
      <p:ext uri="{BB962C8B-B14F-4D97-AF65-F5344CB8AC3E}">
        <p14:creationId xmlns:p14="http://schemas.microsoft.com/office/powerpoint/2010/main" xmlns="" val="266464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graph to show Customer Interactions and Value over time. &#10;Data shows &#10;Paid Media&#10;Owned Media&#10;Earned Media&#10;Experience&#10;&#10;Reach&#10;Act&#10;Convert&#10;Engage&#10;&#10;Demand Generation and Purchase Intent&#10;1st Purchase&#10;Repeat Customer&#10;Loyal Customers&#10;Lapsed Customer&#10;Indecisive Customers &#10;&#10;"/>
          <p:cNvSpPr>
            <a:spLocks noGrp="1"/>
          </p:cNvSpPr>
          <p:nvPr>
            <p:ph type="title"/>
          </p:nvPr>
        </p:nvSpPr>
        <p:spPr>
          <a:xfrm>
            <a:off x="457200" y="0"/>
            <a:ext cx="8229600" cy="1071546"/>
          </a:xfrm>
        </p:spPr>
        <p:txBody>
          <a:bodyPr>
            <a:noAutofit/>
          </a:bodyPr>
          <a:lstStyle/>
          <a:p>
            <a:pPr algn="ctr"/>
            <a:r>
              <a:rPr lang="en-US" sz="3200" dirty="0">
                <a:solidFill>
                  <a:srgbClr val="007BA4"/>
                </a:solidFill>
              </a:rPr>
              <a:t>Figure 1.1 Customer lifecycle marketing touchpoint summary for a retailer</a:t>
            </a:r>
            <a:endParaRPr lang="en-GB" sz="3200" b="1" dirty="0">
              <a:solidFill>
                <a:srgbClr val="007BA4"/>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714752"/>
            <a:ext cx="9144000" cy="3143248"/>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95536" y="6130874"/>
            <a:ext cx="1879041" cy="246221"/>
          </a:xfrm>
          <a:prstGeom prst="rect">
            <a:avLst/>
          </a:prstGeom>
        </p:spPr>
        <p:txBody>
          <a:bodyPr wrap="none">
            <a:spAutoFit/>
          </a:bodyPr>
          <a:lstStyle/>
          <a:p>
            <a:r>
              <a:rPr lang="en-IN" sz="1000" i="1" dirty="0">
                <a:latin typeface="+mj-lt"/>
              </a:rPr>
              <a:t>Source</a:t>
            </a:r>
            <a:r>
              <a:rPr lang="en-IN" sz="1000" dirty="0">
                <a:latin typeface="+mj-lt"/>
              </a:rPr>
              <a:t>: Smart Insights (2017)</a:t>
            </a:r>
            <a:endParaRPr lang="en-IN" sz="2400" dirty="0">
              <a:latin typeface="+mj-lt"/>
            </a:endParaRPr>
          </a:p>
        </p:txBody>
      </p:sp>
      <p:sp>
        <p:nvSpPr>
          <p:cNvPr id="5" name="مربع نص 4"/>
          <p:cNvSpPr txBox="1"/>
          <p:nvPr/>
        </p:nvSpPr>
        <p:spPr>
          <a:xfrm>
            <a:off x="503040" y="3000372"/>
            <a:ext cx="8640960" cy="646331"/>
          </a:xfrm>
          <a:prstGeom prst="rect">
            <a:avLst/>
          </a:prstGeom>
          <a:noFill/>
        </p:spPr>
        <p:txBody>
          <a:bodyPr wrap="square" rtlCol="0">
            <a:spAutoFit/>
          </a:bodyPr>
          <a:lstStyle/>
          <a:p>
            <a:pPr algn="ctr"/>
            <a:r>
              <a:rPr lang="en-US" dirty="0" smtClean="0"/>
              <a:t>Many ways available to communicate with prospects and customers </a:t>
            </a:r>
          </a:p>
          <a:p>
            <a:pPr algn="ctr"/>
            <a:r>
              <a:rPr lang="en-US" dirty="0" smtClean="0"/>
              <a:t>across different touchpoints in the customer life cycle</a:t>
            </a:r>
            <a:endParaRPr lang="en-US" dirty="0"/>
          </a:p>
        </p:txBody>
      </p:sp>
      <p:sp>
        <p:nvSpPr>
          <p:cNvPr id="6" name="Rectangle 5"/>
          <p:cNvSpPr/>
          <p:nvPr/>
        </p:nvSpPr>
        <p:spPr>
          <a:xfrm>
            <a:off x="0" y="1357298"/>
            <a:ext cx="9144000" cy="1569660"/>
          </a:xfrm>
          <a:prstGeom prst="rect">
            <a:avLst/>
          </a:prstGeom>
        </p:spPr>
        <p:txBody>
          <a:bodyPr wrap="square">
            <a:spAutoFit/>
          </a:bodyPr>
          <a:lstStyle/>
          <a:p>
            <a:r>
              <a:rPr lang="en-US" sz="2400" b="1" dirty="0" smtClean="0"/>
              <a:t>The sequence of online and offline </a:t>
            </a:r>
            <a:r>
              <a:rPr lang="en-US" sz="2400" b="1" dirty="0" err="1" smtClean="0"/>
              <a:t>touchpoints</a:t>
            </a:r>
            <a:r>
              <a:rPr lang="en-US" sz="2400" b="1" dirty="0" smtClean="0"/>
              <a:t> a customer or buyer </a:t>
            </a:r>
            <a:r>
              <a:rPr lang="en-US" sz="2400" b="1" dirty="0" smtClean="0"/>
              <a:t> </a:t>
            </a:r>
            <a:r>
              <a:rPr lang="en-US" sz="2400" b="1" dirty="0" smtClean="0"/>
              <a:t>takes during a buying process or </a:t>
            </a:r>
            <a:r>
              <a:rPr lang="en-US" sz="2400" b="1" dirty="0" smtClean="0"/>
              <a:t> </a:t>
            </a:r>
            <a:r>
              <a:rPr lang="en-US" sz="2400" b="1" dirty="0" smtClean="0"/>
              <a:t>customer experience. Online this may include a range of digital platforms, communications media, websites, pages and engagement devices.</a:t>
            </a:r>
            <a:endParaRPr lang="fr-FR" sz="2400" dirty="0"/>
          </a:p>
        </p:txBody>
      </p:sp>
      <p:cxnSp>
        <p:nvCxnSpPr>
          <p:cNvPr id="8" name="Connecteur droit avec flèche 7"/>
          <p:cNvCxnSpPr/>
          <p:nvPr/>
        </p:nvCxnSpPr>
        <p:spPr>
          <a:xfrm rot="5400000">
            <a:off x="1607323" y="3536157"/>
            <a:ext cx="100013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93919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265494"/>
            <a:ext cx="8247888" cy="1143000"/>
          </a:xfrm>
        </p:spPr>
        <p:txBody>
          <a:bodyPr>
            <a:noAutofit/>
          </a:bodyPr>
          <a:lstStyle/>
          <a:p>
            <a:pPr algn="ctr"/>
            <a:r>
              <a:rPr lang="en-GB" sz="3200" b="1" dirty="0">
                <a:solidFill>
                  <a:srgbClr val="007BA4"/>
                </a:solidFill>
              </a:rPr>
              <a:t>Key communication concepts for digital marketing </a:t>
            </a:r>
          </a:p>
        </p:txBody>
      </p:sp>
      <p:sp>
        <p:nvSpPr>
          <p:cNvPr id="3" name="Content Placeholder 2"/>
          <p:cNvSpPr>
            <a:spLocks noGrp="1"/>
          </p:cNvSpPr>
          <p:nvPr>
            <p:ph idx="1"/>
          </p:nvPr>
        </p:nvSpPr>
        <p:spPr>
          <a:xfrm>
            <a:off x="621734" y="2708920"/>
            <a:ext cx="3950266" cy="1440160"/>
          </a:xfrm>
        </p:spPr>
        <p:txBody>
          <a:bodyPr>
            <a:normAutofit lnSpcReduction="10000"/>
          </a:bodyPr>
          <a:lstStyle/>
          <a:p>
            <a:pPr marL="457200" indent="-457200">
              <a:buClr>
                <a:srgbClr val="EA5633"/>
              </a:buClr>
              <a:buFont typeface="+mj-lt"/>
              <a:buAutoNum type="arabicPeriod"/>
            </a:pPr>
            <a:r>
              <a:rPr lang="en-GB" sz="2400" dirty="0"/>
              <a:t>Permission marketing </a:t>
            </a:r>
          </a:p>
          <a:p>
            <a:pPr marL="457200" indent="-457200">
              <a:buClr>
                <a:srgbClr val="EA5633"/>
              </a:buClr>
              <a:buFont typeface="+mj-lt"/>
              <a:buAutoNum type="arabicPeriod"/>
            </a:pPr>
            <a:r>
              <a:rPr lang="en-GB" sz="2400" dirty="0"/>
              <a:t>Content marketing </a:t>
            </a:r>
          </a:p>
          <a:p>
            <a:pPr marL="457200" indent="-457200">
              <a:buClr>
                <a:srgbClr val="EA5633"/>
              </a:buClr>
              <a:buFont typeface="+mj-lt"/>
              <a:buAutoNum type="arabicPeriod"/>
            </a:pPr>
            <a:r>
              <a:rPr lang="en-GB" sz="2400" dirty="0"/>
              <a:t>Customer engagement</a:t>
            </a:r>
          </a:p>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62110" y="2012318"/>
            <a:ext cx="3192971" cy="406452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819634" y="6160995"/>
            <a:ext cx="1949573" cy="246221"/>
          </a:xfrm>
          <a:prstGeom prst="rect">
            <a:avLst/>
          </a:prstGeom>
        </p:spPr>
        <p:txBody>
          <a:bodyPr wrap="none">
            <a:spAutoFit/>
          </a:bodyPr>
          <a:lstStyle/>
          <a:p>
            <a:r>
              <a:rPr lang="en-IN" sz="1000" i="1" dirty="0">
                <a:latin typeface="+mj-lt"/>
              </a:rPr>
              <a:t>Source</a:t>
            </a:r>
            <a:r>
              <a:rPr lang="en-IN" sz="1000" dirty="0">
                <a:latin typeface="+mj-lt"/>
              </a:rPr>
              <a:t>: Smart Insights (2015a)</a:t>
            </a:r>
            <a:endParaRPr lang="en-IN" sz="2400" dirty="0">
              <a:latin typeface="+mj-lt"/>
            </a:endParaRPr>
          </a:p>
        </p:txBody>
      </p:sp>
    </p:spTree>
    <p:extLst>
      <p:ext uri="{BB962C8B-B14F-4D97-AF65-F5344CB8AC3E}">
        <p14:creationId xmlns:p14="http://schemas.microsoft.com/office/powerpoint/2010/main" xmlns="" val="589851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19" y="188640"/>
            <a:ext cx="8471745" cy="6026442"/>
          </a:xfrm>
        </p:spPr>
        <p:txBody>
          <a:bodyPr>
            <a:normAutofit/>
          </a:bodyPr>
          <a:lstStyle/>
          <a:p>
            <a:pPr marL="0" indent="0">
              <a:buNone/>
            </a:pPr>
            <a:endParaRPr lang="en-US" sz="2400" b="1" dirty="0" smtClean="0"/>
          </a:p>
          <a:p>
            <a:pPr marL="0" indent="0">
              <a:buNone/>
            </a:pPr>
            <a:r>
              <a:rPr lang="en-US" sz="3200" b="1" dirty="0" smtClean="0"/>
              <a:t>1/ Permission marketing:  </a:t>
            </a:r>
            <a:r>
              <a:rPr lang="en-US" sz="3200" dirty="0"/>
              <a:t>Customers agree (opt in) to be involved in an </a:t>
            </a:r>
            <a:r>
              <a:rPr lang="en-US" sz="3200" dirty="0" err="1"/>
              <a:t>organisation’s</a:t>
            </a:r>
            <a:r>
              <a:rPr lang="en-US" sz="3200" dirty="0"/>
              <a:t> marketing activities, usually as a result of an </a:t>
            </a:r>
            <a:r>
              <a:rPr lang="en-US" sz="3200" dirty="0" smtClean="0"/>
              <a:t>incentive.</a:t>
            </a:r>
          </a:p>
          <a:p>
            <a:pPr>
              <a:buFont typeface="Wingdings" pitchFamily="2" charset="2"/>
              <a:buChar char="Ø"/>
            </a:pPr>
            <a:r>
              <a:rPr lang="en-US" sz="3200" dirty="0" smtClean="0"/>
              <a:t>  Permission </a:t>
            </a:r>
            <a:r>
              <a:rPr lang="en-US" sz="3200" dirty="0"/>
              <a:t>marketing is about seeking the customer’s permission before engaging them in a relationship and providing something in exchange.</a:t>
            </a:r>
          </a:p>
          <a:p>
            <a:pPr>
              <a:buFont typeface="Wingdings" pitchFamily="2" charset="2"/>
              <a:buChar char="Ø"/>
            </a:pPr>
            <a:r>
              <a:rPr lang="en-US" sz="3200" dirty="0" smtClean="0"/>
              <a:t>  </a:t>
            </a:r>
            <a:r>
              <a:rPr lang="en-US" sz="3200" dirty="0" smtClean="0">
                <a:solidFill>
                  <a:srgbClr val="7030A0"/>
                </a:solidFill>
              </a:rPr>
              <a:t>T</a:t>
            </a:r>
            <a:r>
              <a:rPr lang="en-US" sz="3200" dirty="0" smtClean="0">
                <a:solidFill>
                  <a:srgbClr val="7030A0"/>
                </a:solidFill>
              </a:rPr>
              <a:t>he traditional approach  can be viewed as interruption marketing. (without permission)</a:t>
            </a:r>
          </a:p>
          <a:p>
            <a:pPr>
              <a:buFont typeface="Wingdings" pitchFamily="2" charset="2"/>
              <a:buChar char="Ø"/>
            </a:pPr>
            <a:r>
              <a:rPr lang="en-US" sz="3200" dirty="0" smtClean="0"/>
              <a:t> </a:t>
            </a:r>
            <a:r>
              <a:rPr lang="en-US" sz="3200" b="1" dirty="0" smtClean="0"/>
              <a:t>Interruption marketing: </a:t>
            </a:r>
            <a:r>
              <a:rPr lang="en-US" sz="3200" dirty="0" smtClean="0"/>
              <a:t>Marketing communications that disrupt customers’ activities.</a:t>
            </a:r>
          </a:p>
          <a:p>
            <a:endParaRPr lang="en-US" sz="2400" dirty="0"/>
          </a:p>
          <a:p>
            <a:endParaRPr lang="en-US" sz="2400" dirty="0"/>
          </a:p>
          <a:p>
            <a:endParaRPr lang="en-US" sz="2400" dirty="0"/>
          </a:p>
        </p:txBody>
      </p:sp>
    </p:spTree>
    <p:extLst>
      <p:ext uri="{BB962C8B-B14F-4D97-AF65-F5344CB8AC3E}">
        <p14:creationId xmlns:p14="http://schemas.microsoft.com/office/powerpoint/2010/main" xmlns="" val="4284973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23655"/>
            <a:ext cx="8715436" cy="6034303"/>
          </a:xfrm>
        </p:spPr>
        <p:txBody>
          <a:bodyPr>
            <a:normAutofit/>
          </a:bodyPr>
          <a:lstStyle/>
          <a:p>
            <a:r>
              <a:rPr lang="en-US" sz="2800" b="1" dirty="0"/>
              <a:t>2 </a:t>
            </a:r>
            <a:r>
              <a:rPr lang="en-US" sz="2800" b="1" dirty="0" smtClean="0"/>
              <a:t>/Content marketing: </a:t>
            </a:r>
            <a:r>
              <a:rPr lang="en-US" sz="2800" dirty="0" smtClean="0">
                <a:solidFill>
                  <a:srgbClr val="FF0000"/>
                </a:solidFill>
              </a:rPr>
              <a:t>The </a:t>
            </a:r>
            <a:r>
              <a:rPr lang="en-US" sz="2800" dirty="0">
                <a:solidFill>
                  <a:srgbClr val="FF0000"/>
                </a:solidFill>
              </a:rPr>
              <a:t>management of text, rich media, audio and video content aimed at engaging customers and prospects </a:t>
            </a:r>
            <a:r>
              <a:rPr lang="en-US" sz="2800" dirty="0"/>
              <a:t>to meet business goals published through print and digital media including web and mobile platforms which is </a:t>
            </a:r>
            <a:r>
              <a:rPr lang="en-US" sz="2800" dirty="0" smtClean="0"/>
              <a:t>readapted </a:t>
            </a:r>
            <a:r>
              <a:rPr lang="en-US" sz="2800" dirty="0"/>
              <a:t>and </a:t>
            </a:r>
            <a:r>
              <a:rPr lang="en-US" sz="2800" dirty="0" err="1" smtClean="0"/>
              <a:t>orgonized</a:t>
            </a:r>
            <a:r>
              <a:rPr lang="en-US" sz="2800" dirty="0" smtClean="0"/>
              <a:t> </a:t>
            </a:r>
            <a:r>
              <a:rPr lang="en-US" sz="2800" dirty="0"/>
              <a:t>to different forms of web </a:t>
            </a:r>
            <a:r>
              <a:rPr lang="en-US" sz="2800" dirty="0" smtClean="0"/>
              <a:t>presence, </a:t>
            </a:r>
            <a:r>
              <a:rPr lang="en-US" sz="2800" dirty="0"/>
              <a:t>such as publisher sites, blogs, social media and comparison sites.</a:t>
            </a:r>
          </a:p>
          <a:p>
            <a:endParaRPr lang="en-US" sz="2800" dirty="0" smtClean="0"/>
          </a:p>
          <a:p>
            <a:r>
              <a:rPr lang="en-US" sz="2800" b="1" dirty="0" smtClean="0"/>
              <a:t>3/ </a:t>
            </a:r>
            <a:r>
              <a:rPr lang="en-US" sz="2800" b="1" dirty="0"/>
              <a:t>Customer </a:t>
            </a:r>
            <a:r>
              <a:rPr lang="en-US" sz="2800" b="1" dirty="0" smtClean="0"/>
              <a:t>engagement:</a:t>
            </a:r>
          </a:p>
          <a:p>
            <a:r>
              <a:rPr lang="en-US" sz="2800" dirty="0"/>
              <a:t>Customer </a:t>
            </a:r>
            <a:r>
              <a:rPr lang="en-US" sz="2800" dirty="0" smtClean="0"/>
              <a:t>engagement:  </a:t>
            </a:r>
            <a:r>
              <a:rPr lang="en-US" sz="2800" dirty="0">
                <a:solidFill>
                  <a:srgbClr val="FF0000"/>
                </a:solidFill>
              </a:rPr>
              <a:t>Repeated interactions </a:t>
            </a:r>
            <a:r>
              <a:rPr lang="en-US" sz="2800" dirty="0"/>
              <a:t>through the customer lifecycle </a:t>
            </a:r>
            <a:r>
              <a:rPr lang="en-US" sz="2800" dirty="0" smtClean="0"/>
              <a:t>encouraged </a:t>
            </a:r>
            <a:r>
              <a:rPr lang="en-US" sz="2800" dirty="0"/>
              <a:t>by online and offline communications aimed at strengthening the long-term emotional, psychological and physical investment a customer has with a brand.</a:t>
            </a:r>
          </a:p>
          <a:p>
            <a:endParaRPr lang="en-US" sz="2400" dirty="0"/>
          </a:p>
          <a:p>
            <a:endParaRPr lang="en-US" sz="2400" dirty="0"/>
          </a:p>
          <a:p>
            <a:endParaRPr lang="en-US" sz="2400" dirty="0"/>
          </a:p>
        </p:txBody>
      </p:sp>
    </p:spTree>
    <p:extLst>
      <p:ext uri="{BB962C8B-B14F-4D97-AF65-F5344CB8AC3E}">
        <p14:creationId xmlns:p14="http://schemas.microsoft.com/office/powerpoint/2010/main" xmlns="" val="2078162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1450757"/>
          </a:xfrm>
        </p:spPr>
        <p:txBody>
          <a:bodyPr>
            <a:normAutofit/>
          </a:bodyPr>
          <a:lstStyle/>
          <a:p>
            <a:r>
              <a:rPr lang="en-GB" dirty="0">
                <a:solidFill>
                  <a:srgbClr val="007BA4"/>
                </a:solidFill>
              </a:rPr>
              <a:t>Case study: eBay thrives in a global marketplace </a:t>
            </a:r>
          </a:p>
        </p:txBody>
      </p:sp>
      <p:sp>
        <p:nvSpPr>
          <p:cNvPr id="3" name="Content Placeholder 2"/>
          <p:cNvSpPr>
            <a:spLocks noGrp="1"/>
          </p:cNvSpPr>
          <p:nvPr>
            <p:ph idx="1"/>
          </p:nvPr>
        </p:nvSpPr>
        <p:spPr>
          <a:xfrm>
            <a:off x="420797" y="1844824"/>
            <a:ext cx="3466728" cy="2764904"/>
          </a:xfrm>
        </p:spPr>
        <p:txBody>
          <a:bodyPr/>
          <a:lstStyle/>
          <a:p>
            <a:pPr marL="0" indent="0">
              <a:buNone/>
            </a:pPr>
            <a:r>
              <a:rPr lang="en-GB" sz="2400" dirty="0"/>
              <a:t>Key content: </a:t>
            </a:r>
          </a:p>
          <a:p>
            <a:pPr>
              <a:buClr>
                <a:srgbClr val="EA5633"/>
              </a:buClr>
            </a:pPr>
            <a:r>
              <a:rPr lang="en-GB" sz="2400" dirty="0"/>
              <a:t>Mission </a:t>
            </a:r>
          </a:p>
          <a:p>
            <a:pPr>
              <a:buClr>
                <a:srgbClr val="EA5633"/>
              </a:buClr>
            </a:pPr>
            <a:r>
              <a:rPr lang="en-GB" sz="2400" dirty="0"/>
              <a:t>Revenue model</a:t>
            </a:r>
          </a:p>
          <a:p>
            <a:pPr>
              <a:buClr>
                <a:srgbClr val="EA5633"/>
              </a:buClr>
            </a:pPr>
            <a:r>
              <a:rPr lang="en-GB" sz="2400" dirty="0"/>
              <a:t>Proposition</a:t>
            </a:r>
          </a:p>
          <a:p>
            <a:pPr>
              <a:buClr>
                <a:srgbClr val="EA5633"/>
              </a:buClr>
            </a:pPr>
            <a:r>
              <a:rPr lang="en-GB" sz="2400" dirty="0"/>
              <a:t>Competition</a:t>
            </a:r>
          </a:p>
          <a:p>
            <a:endParaRPr lang="en-GB" dirty="0"/>
          </a:p>
        </p:txBody>
      </p:sp>
      <p:sp>
        <p:nvSpPr>
          <p:cNvPr id="4" name="Rectangle 3"/>
          <p:cNvSpPr/>
          <p:nvPr/>
        </p:nvSpPr>
        <p:spPr>
          <a:xfrm>
            <a:off x="420797" y="4437112"/>
            <a:ext cx="8208912" cy="1938992"/>
          </a:xfrm>
          <a:prstGeom prst="rect">
            <a:avLst/>
          </a:prstGeom>
        </p:spPr>
        <p:txBody>
          <a:bodyPr wrap="square">
            <a:spAutoFit/>
          </a:bodyPr>
          <a:lstStyle/>
          <a:p>
            <a:r>
              <a:rPr lang="en-GB" sz="2400" dirty="0">
                <a:solidFill>
                  <a:srgbClr val="18293A"/>
                </a:solidFill>
              </a:rPr>
              <a:t>Objectives and strategy</a:t>
            </a:r>
          </a:p>
          <a:p>
            <a:endParaRPr lang="en-GB" sz="2400" dirty="0">
              <a:solidFill>
                <a:srgbClr val="18293A"/>
              </a:solidFill>
            </a:endParaRPr>
          </a:p>
          <a:p>
            <a:r>
              <a:rPr lang="en-GB" sz="2400" dirty="0">
                <a:solidFill>
                  <a:srgbClr val="18293A"/>
                </a:solidFill>
              </a:rPr>
              <a:t>Case Question: </a:t>
            </a:r>
            <a:r>
              <a:rPr lang="en-GB" sz="2400" dirty="0" smtClean="0">
                <a:solidFill>
                  <a:srgbClr val="18293A"/>
                </a:solidFill>
              </a:rPr>
              <a:t>Discuss </a:t>
            </a:r>
            <a:r>
              <a:rPr lang="en-GB" sz="2400" dirty="0">
                <a:solidFill>
                  <a:srgbClr val="18293A"/>
                </a:solidFill>
              </a:rPr>
              <a:t>how eBay has had to evolve its online brand proposition and communicate it to achieve continued growth </a:t>
            </a:r>
          </a:p>
        </p:txBody>
      </p:sp>
    </p:spTree>
    <p:extLst>
      <p:ext uri="{BB962C8B-B14F-4D97-AF65-F5344CB8AC3E}">
        <p14:creationId xmlns:p14="http://schemas.microsoft.com/office/powerpoint/2010/main" xmlns="" val="4064398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Autofit/>
          </a:bodyPr>
          <a:lstStyle/>
          <a:p>
            <a:pPr algn="ctr"/>
            <a:r>
              <a:rPr lang="en-GB" sz="3200" b="1" dirty="0">
                <a:solidFill>
                  <a:schemeClr val="accent2"/>
                </a:solidFill>
              </a:rPr>
              <a:t>What are digital and multichannel marketing?</a:t>
            </a:r>
          </a:p>
        </p:txBody>
      </p:sp>
      <p:sp>
        <p:nvSpPr>
          <p:cNvPr id="3" name="TextBox 2"/>
          <p:cNvSpPr txBox="1"/>
          <p:nvPr/>
        </p:nvSpPr>
        <p:spPr>
          <a:xfrm>
            <a:off x="179512" y="1052736"/>
            <a:ext cx="8640960" cy="4893647"/>
          </a:xfrm>
          <a:prstGeom prst="rect">
            <a:avLst/>
          </a:prstGeom>
          <a:noFill/>
        </p:spPr>
        <p:txBody>
          <a:bodyPr wrap="square" rtlCol="0">
            <a:spAutoFit/>
          </a:bodyPr>
          <a:lstStyle/>
          <a:p>
            <a:endParaRPr lang="en-GB" sz="2400" b="1" dirty="0" smtClean="0">
              <a:solidFill>
                <a:srgbClr val="18293A"/>
              </a:solidFill>
              <a:latin typeface="+mj-lt"/>
            </a:endParaRPr>
          </a:p>
          <a:p>
            <a:endParaRPr lang="en-GB" sz="2400" b="1" dirty="0" smtClean="0">
              <a:solidFill>
                <a:srgbClr val="18293A"/>
              </a:solidFill>
              <a:latin typeface="+mj-lt"/>
            </a:endParaRPr>
          </a:p>
          <a:p>
            <a:pPr marL="342900" indent="-342900">
              <a:buClr>
                <a:schemeClr val="accent3"/>
              </a:buClr>
              <a:buFont typeface="Wingdings" pitchFamily="2" charset="2"/>
              <a:buChar char="Ø"/>
            </a:pPr>
            <a:r>
              <a:rPr lang="en-US" sz="2400" b="1" dirty="0"/>
              <a:t>Digital </a:t>
            </a:r>
            <a:r>
              <a:rPr lang="en-US" sz="2400" b="1" dirty="0" smtClean="0"/>
              <a:t>media:  </a:t>
            </a:r>
            <a:r>
              <a:rPr lang="en-US" sz="2400" dirty="0">
                <a:solidFill>
                  <a:srgbClr val="18293A"/>
                </a:solidFill>
                <a:latin typeface="+mj-lt"/>
              </a:rPr>
              <a:t>Communications are facilitated through content and interactive services delivered by different </a:t>
            </a:r>
            <a:r>
              <a:rPr lang="en-US" sz="2400" b="1" dirty="0">
                <a:solidFill>
                  <a:srgbClr val="EA5633"/>
                </a:solidFill>
                <a:latin typeface="+mj-lt"/>
              </a:rPr>
              <a:t>digital technology platforms </a:t>
            </a:r>
            <a:r>
              <a:rPr lang="en-US" sz="2400" dirty="0">
                <a:solidFill>
                  <a:srgbClr val="18293A"/>
                </a:solidFill>
                <a:latin typeface="+mj-lt"/>
              </a:rPr>
              <a:t>including the Internet, web, mobile phone, TV and digital </a:t>
            </a:r>
            <a:r>
              <a:rPr lang="en-US" sz="2400" dirty="0" smtClean="0">
                <a:solidFill>
                  <a:srgbClr val="18293A"/>
                </a:solidFill>
                <a:latin typeface="+mj-lt"/>
              </a:rPr>
              <a:t>signage (</a:t>
            </a:r>
            <a:r>
              <a:rPr lang="fr-FR" sz="2400" dirty="0" err="1" smtClean="0"/>
              <a:t>electronic</a:t>
            </a:r>
            <a:r>
              <a:rPr lang="fr-FR" sz="2400" dirty="0" smtClean="0"/>
              <a:t> </a:t>
            </a:r>
            <a:r>
              <a:rPr lang="fr-FR" sz="2400" dirty="0" err="1" smtClean="0"/>
              <a:t>signage</a:t>
            </a:r>
            <a:r>
              <a:rPr lang="en-US" sz="2400" dirty="0" smtClean="0">
                <a:solidFill>
                  <a:srgbClr val="18293A"/>
                </a:solidFill>
                <a:latin typeface="+mj-lt"/>
              </a:rPr>
              <a:t>).</a:t>
            </a:r>
            <a:endParaRPr lang="en-US" sz="2400" dirty="0">
              <a:solidFill>
                <a:srgbClr val="18293A"/>
              </a:solidFill>
              <a:latin typeface="+mj-lt"/>
            </a:endParaRPr>
          </a:p>
          <a:p>
            <a:endParaRPr lang="en-GB" sz="2400" b="1" dirty="0">
              <a:solidFill>
                <a:srgbClr val="18293A"/>
              </a:solidFill>
              <a:latin typeface="+mj-lt"/>
            </a:endParaRPr>
          </a:p>
          <a:p>
            <a:pPr marL="342900" indent="-342900">
              <a:buClr>
                <a:schemeClr val="accent3"/>
              </a:buClr>
              <a:buFont typeface="Wingdings" pitchFamily="2" charset="2"/>
              <a:buChar char="Ø"/>
            </a:pPr>
            <a:r>
              <a:rPr lang="en-GB" sz="2400" b="1" dirty="0"/>
              <a:t>Digital marketing </a:t>
            </a:r>
            <a:r>
              <a:rPr lang="en-GB" sz="2400" dirty="0">
                <a:solidFill>
                  <a:srgbClr val="18293A"/>
                </a:solidFill>
                <a:latin typeface="+mj-lt"/>
              </a:rPr>
              <a:t>can be defined </a:t>
            </a:r>
            <a:r>
              <a:rPr lang="en-GB" sz="2400" dirty="0" smtClean="0">
                <a:solidFill>
                  <a:srgbClr val="18293A"/>
                </a:solidFill>
                <a:latin typeface="+mj-lt"/>
              </a:rPr>
              <a:t>as: </a:t>
            </a:r>
          </a:p>
          <a:p>
            <a:pPr marL="342900" indent="-342900">
              <a:buClr>
                <a:schemeClr val="accent3"/>
              </a:buClr>
              <a:buFont typeface="Wingdings" pitchFamily="2" charset="2"/>
              <a:buChar char="§"/>
            </a:pPr>
            <a:r>
              <a:rPr lang="en-GB" sz="2400" dirty="0" smtClean="0">
                <a:solidFill>
                  <a:srgbClr val="18293A"/>
                </a:solidFill>
                <a:latin typeface="+mj-lt"/>
              </a:rPr>
              <a:t>Achieving </a:t>
            </a:r>
            <a:r>
              <a:rPr lang="en-GB" sz="2400" dirty="0">
                <a:solidFill>
                  <a:srgbClr val="18293A"/>
                </a:solidFill>
                <a:latin typeface="+mj-lt"/>
              </a:rPr>
              <a:t>marketing objectives </a:t>
            </a:r>
            <a:r>
              <a:rPr lang="en-GB" sz="2400" b="1" dirty="0">
                <a:solidFill>
                  <a:srgbClr val="EA5633"/>
                </a:solidFill>
                <a:latin typeface="+mj-lt"/>
              </a:rPr>
              <a:t>through applying digital media data and </a:t>
            </a:r>
            <a:r>
              <a:rPr lang="en-GB" sz="2400" b="1" dirty="0" smtClean="0">
                <a:solidFill>
                  <a:srgbClr val="EA5633"/>
                </a:solidFill>
                <a:latin typeface="+mj-lt"/>
              </a:rPr>
              <a:t>technology.</a:t>
            </a:r>
          </a:p>
          <a:p>
            <a:pPr marL="342900" indent="-342900">
              <a:buClr>
                <a:schemeClr val="accent3"/>
              </a:buClr>
              <a:buFont typeface="Wingdings" pitchFamily="2" charset="2"/>
              <a:buChar char="§"/>
            </a:pPr>
            <a:r>
              <a:rPr lang="en-US" sz="2400" dirty="0" smtClean="0">
                <a:solidFill>
                  <a:srgbClr val="18293A"/>
                </a:solidFill>
                <a:latin typeface="+mj-lt"/>
              </a:rPr>
              <a:t>The </a:t>
            </a:r>
            <a:r>
              <a:rPr lang="en-US" sz="2400" dirty="0">
                <a:solidFill>
                  <a:srgbClr val="18293A"/>
                </a:solidFill>
                <a:latin typeface="+mj-lt"/>
              </a:rPr>
              <a:t>application of digital media, data and technology </a:t>
            </a:r>
            <a:r>
              <a:rPr lang="en-US" sz="2400" u="sng" dirty="0">
                <a:solidFill>
                  <a:srgbClr val="18293A"/>
                </a:solidFill>
                <a:latin typeface="+mj-lt"/>
              </a:rPr>
              <a:t>integrated with traditional communications</a:t>
            </a:r>
            <a:r>
              <a:rPr lang="en-US" sz="2400" dirty="0">
                <a:solidFill>
                  <a:srgbClr val="18293A"/>
                </a:solidFill>
                <a:latin typeface="+mj-lt"/>
              </a:rPr>
              <a:t> to achieve marketing objectives. </a:t>
            </a:r>
            <a:endParaRPr lang="en-GB" sz="2400" dirty="0" smtClean="0">
              <a:solidFill>
                <a:srgbClr val="18293A"/>
              </a:solidFill>
              <a:latin typeface="+mj-lt"/>
            </a:endParaRPr>
          </a:p>
          <a:p>
            <a:endParaRPr lang="en-GB" sz="2400" dirty="0">
              <a:solidFill>
                <a:srgbClr val="18293A"/>
              </a:solidFill>
              <a:latin typeface="+mj-lt"/>
            </a:endParaRPr>
          </a:p>
        </p:txBody>
      </p:sp>
    </p:spTree>
    <p:extLst>
      <p:ext uri="{BB962C8B-B14F-4D97-AF65-F5344CB8AC3E}">
        <p14:creationId xmlns:p14="http://schemas.microsoft.com/office/powerpoint/2010/main" xmlns="" val="2658386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00042"/>
            <a:ext cx="9144000" cy="6309420"/>
          </a:xfrm>
          <a:prstGeom prst="rect">
            <a:avLst/>
          </a:prstGeom>
          <a:noFill/>
        </p:spPr>
        <p:txBody>
          <a:bodyPr wrap="square" rtlCol="0">
            <a:spAutoFit/>
          </a:bodyPr>
          <a:lstStyle/>
          <a:p>
            <a:pPr marL="342900" indent="-342900">
              <a:buFont typeface="Wingdings" pitchFamily="2" charset="2"/>
              <a:buChar char="Ø"/>
              <a:defRPr/>
            </a:pPr>
            <a:endParaRPr lang="en-US" sz="2800" dirty="0">
              <a:solidFill>
                <a:srgbClr val="18293A"/>
              </a:solidFill>
            </a:endParaRPr>
          </a:p>
          <a:p>
            <a:pPr marL="342900" indent="-342900">
              <a:buFont typeface="Wingdings" pitchFamily="2" charset="2"/>
              <a:buChar char="Ø"/>
              <a:defRPr/>
            </a:pPr>
            <a:r>
              <a:rPr lang="en-US" sz="2800" b="1" dirty="0">
                <a:solidFill>
                  <a:srgbClr val="FF0000"/>
                </a:solidFill>
              </a:rPr>
              <a:t>Online company </a:t>
            </a:r>
            <a:r>
              <a:rPr lang="en-US" sz="2800" b="1" dirty="0" smtClean="0">
                <a:solidFill>
                  <a:srgbClr val="FF0000"/>
                </a:solidFill>
              </a:rPr>
              <a:t>presence</a:t>
            </a:r>
            <a:r>
              <a:rPr lang="en-US" sz="2800" b="1" dirty="0" smtClean="0"/>
              <a:t>: </a:t>
            </a:r>
            <a:r>
              <a:rPr lang="en-US" sz="2800" dirty="0" smtClean="0"/>
              <a:t>Different </a:t>
            </a:r>
            <a:r>
              <a:rPr lang="en-US" sz="2800" dirty="0"/>
              <a:t>forms of online media controlled by a company including their website, blogs, email list and social media presences. Today, commonly known as </a:t>
            </a:r>
            <a:r>
              <a:rPr lang="en-US" sz="2800" b="1" dirty="0">
                <a:solidFill>
                  <a:srgbClr val="FF0000"/>
                </a:solidFill>
              </a:rPr>
              <a:t>‘owned media</a:t>
            </a:r>
            <a:r>
              <a:rPr lang="en-US" sz="2800" dirty="0"/>
              <a:t>’.</a:t>
            </a:r>
          </a:p>
          <a:p>
            <a:pPr marL="342900" indent="-342900">
              <a:buFont typeface="Wingdings" pitchFamily="2" charset="2"/>
              <a:buChar char="Ø"/>
              <a:defRPr/>
            </a:pPr>
            <a:endParaRPr lang="en-GB" sz="2400" dirty="0" smtClean="0">
              <a:solidFill>
                <a:srgbClr val="18293A"/>
              </a:solidFill>
            </a:endParaRPr>
          </a:p>
          <a:p>
            <a:pPr marL="342900" indent="-342900">
              <a:buFont typeface="Wingdings" pitchFamily="2" charset="2"/>
              <a:buChar char="Ø"/>
              <a:defRPr/>
            </a:pPr>
            <a:r>
              <a:rPr lang="en-US" sz="2400" dirty="0" smtClean="0">
                <a:solidFill>
                  <a:srgbClr val="18293A"/>
                </a:solidFill>
              </a:rPr>
              <a:t>In practice, digital marketing focuses on managing different forms of </a:t>
            </a:r>
            <a:r>
              <a:rPr lang="en-US" sz="2400" b="1" dirty="0" smtClean="0">
                <a:solidFill>
                  <a:srgbClr val="18293A"/>
                </a:solidFill>
              </a:rPr>
              <a:t>online company presence </a:t>
            </a:r>
            <a:r>
              <a:rPr lang="en-US" sz="2400" dirty="0" smtClean="0">
                <a:solidFill>
                  <a:srgbClr val="18293A"/>
                </a:solidFill>
              </a:rPr>
              <a:t>, such as </a:t>
            </a:r>
            <a:r>
              <a:rPr lang="en-US" sz="2400" dirty="0" smtClean="0">
                <a:solidFill>
                  <a:srgbClr val="EA5633"/>
                </a:solidFill>
              </a:rPr>
              <a:t>company websites, mobile apps and social media company pages</a:t>
            </a:r>
            <a:r>
              <a:rPr lang="en-US" sz="2400" dirty="0" smtClean="0">
                <a:solidFill>
                  <a:srgbClr val="18293A"/>
                </a:solidFill>
              </a:rPr>
              <a:t>, integrated with </a:t>
            </a:r>
            <a:r>
              <a:rPr lang="en-US" sz="2400" b="1" dirty="0" smtClean="0">
                <a:solidFill>
                  <a:srgbClr val="00B050"/>
                </a:solidFill>
              </a:rPr>
              <a:t>online communications techniques</a:t>
            </a:r>
            <a:r>
              <a:rPr lang="en-US" sz="2400" dirty="0" smtClean="0">
                <a:solidFill>
                  <a:srgbClr val="00B050"/>
                </a:solidFill>
              </a:rPr>
              <a:t> </a:t>
            </a:r>
            <a:r>
              <a:rPr lang="en-US" sz="2400" dirty="0" smtClean="0">
                <a:solidFill>
                  <a:srgbClr val="18293A"/>
                </a:solidFill>
              </a:rPr>
              <a:t>including search </a:t>
            </a:r>
            <a:r>
              <a:rPr lang="en-US" sz="2400" i="1" dirty="0" smtClean="0">
                <a:solidFill>
                  <a:srgbClr val="7030A0"/>
                </a:solidFill>
              </a:rPr>
              <a:t>engine marketing, social media marketing, online advertising, email marketing and partnership arrangements with other </a:t>
            </a:r>
            <a:r>
              <a:rPr lang="en-US" sz="2400" i="1" dirty="0" smtClean="0">
                <a:solidFill>
                  <a:srgbClr val="7030A0"/>
                </a:solidFill>
              </a:rPr>
              <a:t>websites</a:t>
            </a:r>
          </a:p>
          <a:p>
            <a:pPr marL="342900" indent="-342900">
              <a:buFont typeface="Wingdings" pitchFamily="2" charset="2"/>
              <a:buChar char="Ø"/>
              <a:defRPr/>
            </a:pPr>
            <a:r>
              <a:rPr lang="en-US" sz="2400" dirty="0" smtClean="0"/>
              <a:t>T</a:t>
            </a:r>
            <a:r>
              <a:rPr lang="en-US" sz="2400" dirty="0" smtClean="0"/>
              <a:t>hese </a:t>
            </a:r>
            <a:r>
              <a:rPr lang="en-US" sz="2400" dirty="0" smtClean="0"/>
              <a:t>techniques are used to </a:t>
            </a:r>
            <a:r>
              <a:rPr lang="en-US" sz="2400" dirty="0" smtClean="0"/>
              <a:t>acquire </a:t>
            </a:r>
            <a:r>
              <a:rPr lang="en-US" sz="2400" dirty="0" smtClean="0"/>
              <a:t>new </a:t>
            </a:r>
            <a:r>
              <a:rPr lang="en-US" sz="2400" dirty="0" smtClean="0"/>
              <a:t>customers, </a:t>
            </a:r>
            <a:r>
              <a:rPr lang="en-US" sz="2400" dirty="0" smtClean="0"/>
              <a:t>providing services to existing </a:t>
            </a:r>
            <a:r>
              <a:rPr lang="en-US" sz="2400" dirty="0" smtClean="0"/>
              <a:t>customers, and develop </a:t>
            </a:r>
            <a:r>
              <a:rPr lang="en-US" sz="2400" dirty="0" smtClean="0"/>
              <a:t>the customer relationship </a:t>
            </a:r>
            <a:r>
              <a:rPr lang="fr-FR" sz="2400" dirty="0" err="1" smtClean="0"/>
              <a:t>through</a:t>
            </a:r>
            <a:r>
              <a:rPr lang="fr-FR" sz="2400" dirty="0" smtClean="0"/>
              <a:t> </a:t>
            </a:r>
            <a:r>
              <a:rPr lang="fr-FR" sz="2400" b="1" dirty="0" smtClean="0"/>
              <a:t>CRM</a:t>
            </a:r>
            <a:r>
              <a:rPr lang="en-US" sz="2400" dirty="0" smtClean="0"/>
              <a:t> </a:t>
            </a:r>
            <a:endParaRPr lang="en-US" sz="2400" i="1" dirty="0" smtClean="0">
              <a:solidFill>
                <a:srgbClr val="7030A0"/>
              </a:solidFill>
            </a:endParaRPr>
          </a:p>
          <a:p>
            <a:pPr marL="342900" indent="-342900">
              <a:buFont typeface="Wingdings" pitchFamily="2" charset="2"/>
              <a:buChar char="Ø"/>
              <a:defRPr/>
            </a:pPr>
            <a:endParaRPr lang="en-GB" sz="2400" dirty="0">
              <a:solidFill>
                <a:srgbClr val="18293A"/>
              </a:solidFill>
            </a:endParaRPr>
          </a:p>
        </p:txBody>
      </p:sp>
    </p:spTree>
    <p:extLst>
      <p:ext uri="{BB962C8B-B14F-4D97-AF65-F5344CB8AC3E}">
        <p14:creationId xmlns:p14="http://schemas.microsoft.com/office/powerpoint/2010/main" xmlns="" val="1996287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85728"/>
            <a:ext cx="8964488" cy="5632311"/>
          </a:xfrm>
          <a:prstGeom prst="rect">
            <a:avLst/>
          </a:prstGeom>
          <a:noFill/>
        </p:spPr>
        <p:txBody>
          <a:bodyPr wrap="square" rtlCol="0">
            <a:spAutoFit/>
          </a:bodyPr>
          <a:lstStyle/>
          <a:p>
            <a:pPr marL="342900" indent="-342900">
              <a:buFont typeface="Wingdings" pitchFamily="2" charset="2"/>
              <a:buChar char="Ø"/>
            </a:pPr>
            <a:r>
              <a:rPr lang="en-US" sz="2400" b="1" dirty="0"/>
              <a:t>Customer relationship management (CRM</a:t>
            </a:r>
            <a:r>
              <a:rPr lang="en-US" sz="2400" b="1" dirty="0" smtClean="0"/>
              <a:t>): </a:t>
            </a:r>
            <a:r>
              <a:rPr lang="en-US" sz="2400" dirty="0"/>
              <a:t>Using digital communications technologies to </a:t>
            </a:r>
            <a:r>
              <a:rPr lang="en-US" sz="2400" dirty="0" err="1"/>
              <a:t>maximise</a:t>
            </a:r>
            <a:r>
              <a:rPr lang="en-US" sz="2400" dirty="0"/>
              <a:t> sales to existing customers and encourage continued usage of online services through techniques including a </a:t>
            </a:r>
            <a:r>
              <a:rPr lang="en-US" sz="2400" dirty="0">
                <a:solidFill>
                  <a:srgbClr val="FF0000"/>
                </a:solidFill>
              </a:rPr>
              <a:t>database, </a:t>
            </a:r>
            <a:r>
              <a:rPr lang="en-US" sz="2400" dirty="0" err="1">
                <a:solidFill>
                  <a:srgbClr val="FF0000"/>
                </a:solidFill>
              </a:rPr>
              <a:t>personalised</a:t>
            </a:r>
            <a:r>
              <a:rPr lang="en-US" sz="2400" dirty="0">
                <a:solidFill>
                  <a:srgbClr val="FF0000"/>
                </a:solidFill>
              </a:rPr>
              <a:t> web messaging, customer services, </a:t>
            </a:r>
            <a:r>
              <a:rPr lang="en-US" sz="2400" dirty="0" err="1" smtClean="0">
                <a:solidFill>
                  <a:srgbClr val="FF0000"/>
                </a:solidFill>
              </a:rPr>
              <a:t>chatbots</a:t>
            </a:r>
            <a:r>
              <a:rPr lang="en-US" sz="2400" dirty="0" smtClean="0">
                <a:solidFill>
                  <a:srgbClr val="FF0000"/>
                </a:solidFill>
              </a:rPr>
              <a:t> (</a:t>
            </a:r>
            <a:r>
              <a:rPr lang="en-US" sz="2400" dirty="0" smtClean="0"/>
              <a:t>a computer program designed to simulate conversation with human users</a:t>
            </a:r>
            <a:r>
              <a:rPr lang="en-US" sz="2400" dirty="0" smtClean="0">
                <a:solidFill>
                  <a:srgbClr val="FF0000"/>
                </a:solidFill>
              </a:rPr>
              <a:t>), </a:t>
            </a:r>
            <a:r>
              <a:rPr lang="en-US" sz="2400" dirty="0">
                <a:solidFill>
                  <a:srgbClr val="FF0000"/>
                </a:solidFill>
              </a:rPr>
              <a:t>email and social media marketing. </a:t>
            </a:r>
          </a:p>
          <a:p>
            <a:pPr marL="342900" indent="-342900">
              <a:buFont typeface="Wingdings" pitchFamily="2" charset="2"/>
              <a:buChar char="Ø"/>
            </a:pPr>
            <a:endParaRPr lang="en-US" sz="2400" b="1" dirty="0" smtClean="0"/>
          </a:p>
          <a:p>
            <a:pPr marL="342900" indent="-342900">
              <a:buFont typeface="Wingdings" pitchFamily="2" charset="2"/>
              <a:buChar char="Ø"/>
            </a:pPr>
            <a:endParaRPr lang="en-US" sz="2400" b="1" dirty="0"/>
          </a:p>
          <a:p>
            <a:pPr marL="342900" indent="-342900">
              <a:buFont typeface="Wingdings" pitchFamily="2" charset="2"/>
              <a:buChar char="Ø"/>
            </a:pPr>
            <a:r>
              <a:rPr lang="en-US" sz="2400" b="1" dirty="0" smtClean="0"/>
              <a:t>Multichannel </a:t>
            </a:r>
            <a:r>
              <a:rPr lang="en-US" sz="2400" b="1" dirty="0"/>
              <a:t>(</a:t>
            </a:r>
            <a:r>
              <a:rPr lang="en-US" sz="2400" b="1" dirty="0" err="1"/>
              <a:t>omnichannel</a:t>
            </a:r>
            <a:r>
              <a:rPr lang="en-US" sz="2400" b="1" dirty="0"/>
              <a:t>) </a:t>
            </a:r>
            <a:r>
              <a:rPr lang="en-US" sz="2400" b="1" dirty="0" smtClean="0"/>
              <a:t>marketing: </a:t>
            </a:r>
            <a:r>
              <a:rPr lang="en-US" sz="2400" dirty="0" smtClean="0"/>
              <a:t>Customer </a:t>
            </a:r>
            <a:r>
              <a:rPr lang="en-US" sz="2400" dirty="0"/>
              <a:t>communications and product distribution are supported by a </a:t>
            </a:r>
            <a:r>
              <a:rPr lang="en-US" sz="2400" dirty="0">
                <a:solidFill>
                  <a:srgbClr val="FF0000"/>
                </a:solidFill>
              </a:rPr>
              <a:t>combination of digital and traditional channels at different points in the buying cycle or ‘path to purchase’. </a:t>
            </a:r>
            <a:r>
              <a:rPr lang="en-US" sz="2400" dirty="0"/>
              <a:t>With the range of </a:t>
            </a:r>
            <a:r>
              <a:rPr lang="en-US" sz="2400" dirty="0">
                <a:solidFill>
                  <a:srgbClr val="00B050"/>
                </a:solidFill>
              </a:rPr>
              <a:t>mobile and </a:t>
            </a:r>
            <a:r>
              <a:rPr lang="en-US" sz="2400" dirty="0" err="1">
                <a:solidFill>
                  <a:srgbClr val="00B050"/>
                </a:solidFill>
              </a:rPr>
              <a:t>IoT</a:t>
            </a:r>
            <a:r>
              <a:rPr lang="en-US" sz="2400" dirty="0">
                <a:solidFill>
                  <a:srgbClr val="00B050"/>
                </a:solidFill>
              </a:rPr>
              <a:t> touchpoints</a:t>
            </a:r>
            <a:r>
              <a:rPr lang="en-US" sz="2400" dirty="0"/>
              <a:t>, some have expanded the term to </a:t>
            </a:r>
            <a:r>
              <a:rPr lang="en-US" sz="2400" dirty="0" err="1"/>
              <a:t>omnichannel</a:t>
            </a:r>
            <a:r>
              <a:rPr lang="en-US" sz="2400" dirty="0"/>
              <a:t> marketing</a:t>
            </a:r>
            <a:r>
              <a:rPr lang="en-US" sz="2400" dirty="0" smtClean="0"/>
              <a:t>.</a:t>
            </a:r>
          </a:p>
          <a:p>
            <a:r>
              <a:rPr lang="en-US" sz="2400" i="1" dirty="0" smtClean="0"/>
              <a:t>                                                                    </a:t>
            </a:r>
            <a:r>
              <a:rPr lang="en-US" sz="2400" i="1" dirty="0" err="1" smtClean="0"/>
              <a:t>IoT</a:t>
            </a:r>
            <a:r>
              <a:rPr lang="en-US" sz="2400" i="1" dirty="0" smtClean="0"/>
              <a:t> &gt;&gt; Internet </a:t>
            </a:r>
            <a:r>
              <a:rPr lang="en-US" sz="2400" i="1" dirty="0"/>
              <a:t>of Things</a:t>
            </a:r>
            <a:endParaRPr lang="en-US" sz="2400" dirty="0">
              <a:effectLst/>
            </a:endParaRPr>
          </a:p>
        </p:txBody>
      </p:sp>
    </p:spTree>
    <p:extLst>
      <p:ext uri="{BB962C8B-B14F-4D97-AF65-F5344CB8AC3E}">
        <p14:creationId xmlns:p14="http://schemas.microsoft.com/office/powerpoint/2010/main" xmlns="" val="1267959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6535937" cy="586541"/>
          </a:xfrm>
        </p:spPr>
        <p:txBody>
          <a:bodyPr>
            <a:normAutofit/>
          </a:bodyPr>
          <a:lstStyle/>
          <a:p>
            <a:pPr algn="ctr"/>
            <a:r>
              <a:rPr lang="en-GB" sz="3200" b="1" dirty="0">
                <a:solidFill>
                  <a:srgbClr val="007BA4"/>
                </a:solidFill>
              </a:rPr>
              <a:t>Paid, owned and earned media </a:t>
            </a:r>
          </a:p>
        </p:txBody>
      </p:sp>
      <p:sp>
        <p:nvSpPr>
          <p:cNvPr id="3" name="Content Placeholder 2"/>
          <p:cNvSpPr>
            <a:spLocks noGrp="1"/>
          </p:cNvSpPr>
          <p:nvPr>
            <p:ph idx="1"/>
          </p:nvPr>
        </p:nvSpPr>
        <p:spPr>
          <a:xfrm>
            <a:off x="179512" y="642918"/>
            <a:ext cx="8964488" cy="6215082"/>
          </a:xfrm>
        </p:spPr>
        <p:txBody>
          <a:bodyPr>
            <a:normAutofit/>
          </a:bodyPr>
          <a:lstStyle/>
          <a:p>
            <a:r>
              <a:rPr lang="en-US" sz="2400" dirty="0"/>
              <a:t>To help develop a strategy to reach and influence potential customers online, it’s commonplace to refer to </a:t>
            </a:r>
            <a:r>
              <a:rPr lang="en-US" sz="2400" b="1" dirty="0">
                <a:solidFill>
                  <a:srgbClr val="FF0000"/>
                </a:solidFill>
              </a:rPr>
              <a:t>three main types of media </a:t>
            </a:r>
            <a:r>
              <a:rPr lang="en-US" sz="2400" dirty="0"/>
              <a:t>channels that marketers need to consider </a:t>
            </a:r>
            <a:r>
              <a:rPr lang="en-US" sz="2400" dirty="0" smtClean="0"/>
              <a:t>today:</a:t>
            </a:r>
          </a:p>
          <a:p>
            <a:r>
              <a:rPr lang="en-US" sz="2400" dirty="0" smtClean="0"/>
              <a:t>1/ </a:t>
            </a:r>
            <a:r>
              <a:rPr lang="en-US" sz="2400" b="1" dirty="0"/>
              <a:t>Paid </a:t>
            </a:r>
            <a:r>
              <a:rPr lang="en-US" sz="2400" b="1" dirty="0" smtClean="0"/>
              <a:t>media: </a:t>
            </a:r>
            <a:r>
              <a:rPr lang="en-US" sz="2400" dirty="0">
                <a:solidFill>
                  <a:schemeClr val="tx1"/>
                </a:solidFill>
              </a:rPr>
              <a:t>These</a:t>
            </a:r>
            <a:r>
              <a:rPr lang="en-US" sz="2400" dirty="0"/>
              <a:t> are bought media where </a:t>
            </a:r>
            <a:r>
              <a:rPr lang="en-US" sz="2400" dirty="0">
                <a:solidFill>
                  <a:srgbClr val="0070C0"/>
                </a:solidFill>
              </a:rPr>
              <a:t>there is investment </a:t>
            </a:r>
            <a:r>
              <a:rPr lang="en-US" sz="2400" dirty="0"/>
              <a:t>to pay for visitors, reach or conversions through search, display ad networks or affiliate marketing. </a:t>
            </a:r>
            <a:r>
              <a:rPr lang="en-US" sz="2400" dirty="0">
                <a:solidFill>
                  <a:srgbClr val="0070C0"/>
                </a:solidFill>
              </a:rPr>
              <a:t>Offline, </a:t>
            </a:r>
            <a:r>
              <a:rPr lang="en-US" sz="2400" dirty="0" smtClean="0">
                <a:solidFill>
                  <a:srgbClr val="0070C0"/>
                </a:solidFill>
              </a:rPr>
              <a:t>traditional </a:t>
            </a:r>
            <a:r>
              <a:rPr lang="en-US" sz="2400" dirty="0">
                <a:solidFill>
                  <a:srgbClr val="0070C0"/>
                </a:solidFill>
              </a:rPr>
              <a:t>media </a:t>
            </a:r>
            <a:r>
              <a:rPr lang="en-US" sz="2400" dirty="0"/>
              <a:t>such as print and TV advertising and </a:t>
            </a:r>
            <a:r>
              <a:rPr lang="en-US" sz="2400" dirty="0">
                <a:solidFill>
                  <a:srgbClr val="0070C0"/>
                </a:solidFill>
              </a:rPr>
              <a:t>direct mail </a:t>
            </a:r>
            <a:r>
              <a:rPr lang="en-US" sz="2400" dirty="0"/>
              <a:t>remain important for some brands such as consumer goods brands.</a:t>
            </a:r>
          </a:p>
          <a:p>
            <a:r>
              <a:rPr lang="en-US" sz="2400" dirty="0" smtClean="0"/>
              <a:t>2/ </a:t>
            </a:r>
            <a:r>
              <a:rPr lang="en-US" sz="2400" b="1" dirty="0"/>
              <a:t>Owned </a:t>
            </a:r>
            <a:r>
              <a:rPr lang="en-US" sz="2400" b="1" dirty="0" smtClean="0"/>
              <a:t>media: </a:t>
            </a:r>
            <a:r>
              <a:rPr lang="en-US" sz="2400" dirty="0"/>
              <a:t>This is </a:t>
            </a:r>
            <a:r>
              <a:rPr lang="en-US" sz="2400" dirty="0">
                <a:solidFill>
                  <a:srgbClr val="0070C0"/>
                </a:solidFill>
              </a:rPr>
              <a:t>media owned by the brand</a:t>
            </a:r>
            <a:r>
              <a:rPr lang="en-US" sz="2400" dirty="0"/>
              <a:t>. </a:t>
            </a:r>
            <a:r>
              <a:rPr lang="en-US" sz="2400" b="1" dirty="0"/>
              <a:t>Online</a:t>
            </a:r>
            <a:r>
              <a:rPr lang="en-US" sz="2400" dirty="0"/>
              <a:t> this includes a </a:t>
            </a:r>
            <a:r>
              <a:rPr lang="en-US" sz="2400" dirty="0">
                <a:solidFill>
                  <a:srgbClr val="0070C0"/>
                </a:solidFill>
              </a:rPr>
              <a:t>company’s own websites, blogs, email list, mobile apps or their social presence </a:t>
            </a:r>
            <a:r>
              <a:rPr lang="en-US" sz="2400" dirty="0"/>
              <a:t>on Facebook, LinkedIn or Twitter</a:t>
            </a:r>
            <a:r>
              <a:rPr lang="en-US" sz="2400" dirty="0" smtClean="0"/>
              <a:t>. </a:t>
            </a:r>
            <a:r>
              <a:rPr lang="en-US" sz="2400" b="1" dirty="0" smtClean="0"/>
              <a:t>Offline</a:t>
            </a:r>
            <a:r>
              <a:rPr lang="en-US" sz="2400" dirty="0" smtClean="0"/>
              <a:t> </a:t>
            </a:r>
            <a:r>
              <a:rPr lang="en-US" sz="2400" b="1" dirty="0"/>
              <a:t>owned media</a:t>
            </a:r>
            <a:r>
              <a:rPr lang="en-US" sz="2400" dirty="0"/>
              <a:t> may include </a:t>
            </a:r>
            <a:r>
              <a:rPr lang="en-US" sz="2400" dirty="0">
                <a:solidFill>
                  <a:srgbClr val="0070C0"/>
                </a:solidFill>
              </a:rPr>
              <a:t>brochures or retail stores</a:t>
            </a:r>
            <a:r>
              <a:rPr lang="en-US" sz="2400" dirty="0"/>
              <a:t>. </a:t>
            </a:r>
            <a:endParaRPr lang="en-US" sz="2400" dirty="0" smtClean="0"/>
          </a:p>
          <a:p>
            <a:endParaRPr lang="en-US" sz="2400" dirty="0"/>
          </a:p>
        </p:txBody>
      </p:sp>
    </p:spTree>
    <p:extLst>
      <p:ext uri="{BB962C8B-B14F-4D97-AF65-F5344CB8AC3E}">
        <p14:creationId xmlns:p14="http://schemas.microsoft.com/office/powerpoint/2010/main" xmlns="" val="1826977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45734"/>
            <a:ext cx="9143999" cy="4023360"/>
          </a:xfrm>
        </p:spPr>
        <p:txBody>
          <a:bodyPr>
            <a:normAutofit/>
          </a:bodyPr>
          <a:lstStyle/>
          <a:p>
            <a:r>
              <a:rPr lang="en-US" sz="2400" dirty="0"/>
              <a:t>3/ </a:t>
            </a:r>
            <a:r>
              <a:rPr lang="en-US" sz="3200" b="1" dirty="0"/>
              <a:t>Earned media</a:t>
            </a:r>
            <a:r>
              <a:rPr lang="en-US" sz="3200" dirty="0"/>
              <a:t>: Traditionally, earned media has been the name given to </a:t>
            </a:r>
            <a:r>
              <a:rPr lang="en-US" sz="3200" dirty="0">
                <a:solidFill>
                  <a:srgbClr val="FF0000"/>
                </a:solidFill>
              </a:rPr>
              <a:t>publicity</a:t>
            </a:r>
            <a:r>
              <a:rPr lang="en-US" sz="3200" dirty="0"/>
              <a:t> generated through </a:t>
            </a:r>
            <a:r>
              <a:rPr lang="en-US" sz="3200" dirty="0" smtClean="0">
                <a:solidFill>
                  <a:srgbClr val="FF0000"/>
                </a:solidFill>
              </a:rPr>
              <a:t>PR</a:t>
            </a:r>
            <a:r>
              <a:rPr lang="en-US" sz="3200" dirty="0" smtClean="0"/>
              <a:t> (public relations) </a:t>
            </a:r>
            <a:r>
              <a:rPr lang="en-US" sz="3200" dirty="0"/>
              <a:t>invested in targeting influencers to increase awareness about a brand. Now earned media also includes </a:t>
            </a:r>
            <a:r>
              <a:rPr lang="en-US" sz="3200" dirty="0">
                <a:solidFill>
                  <a:srgbClr val="FF0000"/>
                </a:solidFill>
              </a:rPr>
              <a:t>word of mouth </a:t>
            </a:r>
            <a:r>
              <a:rPr lang="en-US" sz="3200" dirty="0"/>
              <a:t>that can be stimulated through </a:t>
            </a:r>
            <a:r>
              <a:rPr lang="en-US" sz="3200" dirty="0">
                <a:solidFill>
                  <a:srgbClr val="FF0000"/>
                </a:solidFill>
              </a:rPr>
              <a:t>viral and social media marketing, and conversations in social networks, blogs and other communities. </a:t>
            </a:r>
          </a:p>
        </p:txBody>
      </p:sp>
    </p:spTree>
    <p:extLst>
      <p:ext uri="{BB962C8B-B14F-4D97-AF65-F5344CB8AC3E}">
        <p14:creationId xmlns:p14="http://schemas.microsoft.com/office/powerpoint/2010/main" xmlns="" val="1760427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1">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4089</TotalTime>
  <Words>3555</Words>
  <Application>Microsoft Office PowerPoint</Application>
  <PresentationFormat>Affichage à l'écran (4:3)</PresentationFormat>
  <Paragraphs>239</Paragraphs>
  <Slides>43</Slides>
  <Notes>14</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Theme11</vt:lpstr>
      <vt:lpstr>Diapositive 1</vt:lpstr>
      <vt:lpstr>Chapter 1 – Introducing Digital Marketing</vt:lpstr>
      <vt:lpstr>How digital marketing has transformed marketing?</vt:lpstr>
      <vt:lpstr>Figure 1.1 Customer lifecycle marketing touchpoint summary for a retailer</vt:lpstr>
      <vt:lpstr>What are digital and multichannel marketing?</vt:lpstr>
      <vt:lpstr>Diapositive 6</vt:lpstr>
      <vt:lpstr>Diapositive 7</vt:lpstr>
      <vt:lpstr>Paid, owned and earned media </vt:lpstr>
      <vt:lpstr>Diapositive 9</vt:lpstr>
      <vt:lpstr>Diapositive 10</vt:lpstr>
      <vt:lpstr>The marketing technology landscape</vt:lpstr>
      <vt:lpstr>Introduction to digital marketing strategy </vt:lpstr>
      <vt:lpstr> Key features of digital marketing strategy</vt:lpstr>
      <vt:lpstr> Key features of digital marketing strategy</vt:lpstr>
      <vt:lpstr>   Applications of digital marketing </vt:lpstr>
      <vt:lpstr>Diapositive 16</vt:lpstr>
      <vt:lpstr>Benefits of digital marketing</vt:lpstr>
      <vt:lpstr>Diapositive 18</vt:lpstr>
      <vt:lpstr>Mini Case 1.2 Zalando exploits the power of digital media and distribution to grow a multi-billion Euro business in less than 5 years.</vt:lpstr>
      <vt:lpstr>  Alternative digital business models</vt:lpstr>
      <vt:lpstr>Diapositive 21</vt:lpstr>
      <vt:lpstr>Figure 1.5 Summary and examples of transaction alternatives between businesses, consumers and governmental organisations</vt:lpstr>
      <vt:lpstr>What is the difference between e-commerce and digital business?</vt:lpstr>
      <vt:lpstr>Figure 1.6 The distinction between buy-side and sell side of e-commerce</vt:lpstr>
      <vt:lpstr>Diapositive 25</vt:lpstr>
      <vt:lpstr>      Different forms of functionality of digital presence </vt:lpstr>
      <vt:lpstr>Challenges in developing and managing digital marketing strategy </vt:lpstr>
      <vt:lpstr> Strategic framework for developing a digital strategy   Figure 1.8 A generic digital marketing strategy development process </vt:lpstr>
      <vt:lpstr>Introduction to digital marketing communications</vt:lpstr>
      <vt:lpstr>Diapositive 30</vt:lpstr>
      <vt:lpstr>Diapositive 31</vt:lpstr>
      <vt:lpstr> The key types of digital media channels </vt:lpstr>
      <vt:lpstr>Figure 1.10 Six categories of digital communications tools or media channels</vt:lpstr>
      <vt:lpstr>Benefits of digital media  </vt:lpstr>
      <vt:lpstr>Figure 1.11 Summary of communication models for (a) traditional media, (b) new media</vt:lpstr>
      <vt:lpstr>Diapositive 36</vt:lpstr>
      <vt:lpstr>Diapositive 37</vt:lpstr>
      <vt:lpstr>Figure 1.13 Channels requiring integration as part of integrated digital marketing strategy </vt:lpstr>
      <vt:lpstr>Diapositive 39</vt:lpstr>
      <vt:lpstr>Key communication concepts for digital marketing </vt:lpstr>
      <vt:lpstr>Diapositive 41</vt:lpstr>
      <vt:lpstr>Diapositive 42</vt:lpstr>
      <vt:lpstr>Case study: eBay thrives in a global marketplace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Powerpoint Slides</dc:title>
  <dc:subject>Digital Marketing</dc:subject>
  <dc:creator>Kirsty Farrelly</dc:creator>
  <cp:keywords>Digital Marketing</cp:keywords>
  <cp:lastModifiedBy>TOSHIBA</cp:lastModifiedBy>
  <cp:revision>347</cp:revision>
  <dcterms:created xsi:type="dcterms:W3CDTF">2019-02-27T10:38:23Z</dcterms:created>
  <dcterms:modified xsi:type="dcterms:W3CDTF">2019-09-08T19:28:19Z</dcterms:modified>
</cp:coreProperties>
</file>