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59" r:id="rId1"/>
  </p:sldMasterIdLst>
  <p:notesMasterIdLst>
    <p:notesMasterId r:id="rId25"/>
  </p:notesMasterIdLst>
  <p:handoutMasterIdLst>
    <p:handoutMasterId r:id="rId26"/>
  </p:handoutMasterIdLst>
  <p:sldIdLst>
    <p:sldId id="287" r:id="rId2"/>
    <p:sldId id="282" r:id="rId3"/>
    <p:sldId id="283" r:id="rId4"/>
    <p:sldId id="279" r:id="rId5"/>
    <p:sldId id="257" r:id="rId6"/>
    <p:sldId id="258" r:id="rId7"/>
    <p:sldId id="285" r:id="rId8"/>
    <p:sldId id="259" r:id="rId9"/>
    <p:sldId id="260" r:id="rId10"/>
    <p:sldId id="261" r:id="rId11"/>
    <p:sldId id="262" r:id="rId12"/>
    <p:sldId id="263" r:id="rId13"/>
    <p:sldId id="286" r:id="rId14"/>
    <p:sldId id="266" r:id="rId15"/>
    <p:sldId id="288" r:id="rId16"/>
    <p:sldId id="289" r:id="rId17"/>
    <p:sldId id="268" r:id="rId18"/>
    <p:sldId id="269" r:id="rId19"/>
    <p:sldId id="270" r:id="rId20"/>
    <p:sldId id="271" r:id="rId21"/>
    <p:sldId id="272" r:id="rId22"/>
    <p:sldId id="274" r:id="rId23"/>
    <p:sldId id="275" r:id="rId2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e Stephenson"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E0D0"/>
    <a:srgbClr val="FDE328"/>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584" autoAdjust="0"/>
  </p:normalViewPr>
  <p:slideViewPr>
    <p:cSldViewPr snapToGrid="0" snapToObjects="1">
      <p:cViewPr varScale="1">
        <p:scale>
          <a:sx n="77" d="100"/>
          <a:sy n="77" d="100"/>
        </p:scale>
        <p:origin x="757" y="40"/>
      </p:cViewPr>
      <p:guideLst>
        <p:guide orient="horz" pos="2160"/>
        <p:guide pos="2880"/>
      </p:guideLst>
    </p:cSldViewPr>
  </p:slideViewPr>
  <p:outlineViewPr>
    <p:cViewPr>
      <p:scale>
        <a:sx n="33" d="100"/>
        <a:sy n="33" d="100"/>
      </p:scale>
      <p:origin x="0" y="302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8" d="100"/>
          <a:sy n="78" d="100"/>
        </p:scale>
        <p:origin x="-210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8C1FF5-B005-4CD4-8AFD-146D21E49F7F}" type="doc">
      <dgm:prSet loTypeId="urn:microsoft.com/office/officeart/2005/8/layout/rings+Icon" loCatId="relationship" qsTypeId="urn:microsoft.com/office/officeart/2005/8/quickstyle/simple1" qsCatId="simple" csTypeId="urn:microsoft.com/office/officeart/2005/8/colors/colorful5" csCatId="colorful" phldr="1"/>
      <dgm:spPr/>
    </dgm:pt>
    <dgm:pt modelId="{0FC6EBC3-5AB9-4738-BD3A-2155934A82D9}">
      <dgm:prSet phldrT="[Text]"/>
      <dgm:spPr/>
      <dgm:t>
        <a:bodyPr/>
        <a:lstStyle/>
        <a:p>
          <a:r>
            <a:rPr lang="en-US" b="1" dirty="0">
              <a:ea typeface="ＭＳ Ｐゴシック" charset="0"/>
              <a:cs typeface="ＭＳ Ｐゴシック" charset="0"/>
            </a:rPr>
            <a:t>Ethnocentric</a:t>
          </a:r>
          <a:endParaRPr lang="en-SG" dirty="0"/>
        </a:p>
      </dgm:t>
    </dgm:pt>
    <dgm:pt modelId="{18C803AD-FBF6-4723-95A3-C9D6A3AE2DB3}" type="parTrans" cxnId="{365927AA-AF20-4578-8E89-7D1BA883CBBC}">
      <dgm:prSet/>
      <dgm:spPr/>
      <dgm:t>
        <a:bodyPr/>
        <a:lstStyle/>
        <a:p>
          <a:endParaRPr lang="en-SG"/>
        </a:p>
      </dgm:t>
    </dgm:pt>
    <dgm:pt modelId="{395B9A47-2B15-4891-B1C5-FEC746D182FB}" type="sibTrans" cxnId="{365927AA-AF20-4578-8E89-7D1BA883CBBC}">
      <dgm:prSet/>
      <dgm:spPr/>
      <dgm:t>
        <a:bodyPr/>
        <a:lstStyle/>
        <a:p>
          <a:endParaRPr lang="en-SG"/>
        </a:p>
      </dgm:t>
    </dgm:pt>
    <dgm:pt modelId="{7030C4A9-A1FC-4CE1-9CBD-BF44DF28E70C}">
      <dgm:prSet phldrT="[Text]"/>
      <dgm:spPr/>
      <dgm:t>
        <a:bodyPr/>
        <a:lstStyle/>
        <a:p>
          <a:r>
            <a:rPr lang="en-US" b="1" dirty="0">
              <a:ea typeface="ＭＳ Ｐゴシック" pitchFamily="34" charset="-128"/>
            </a:rPr>
            <a:t>Polycentric</a:t>
          </a:r>
          <a:endParaRPr lang="en-SG" dirty="0"/>
        </a:p>
      </dgm:t>
    </dgm:pt>
    <dgm:pt modelId="{0043423B-48AA-462E-9257-D01BF48CFD6D}" type="parTrans" cxnId="{E49652BF-36C6-4833-B042-670E142B08FF}">
      <dgm:prSet/>
      <dgm:spPr/>
      <dgm:t>
        <a:bodyPr/>
        <a:lstStyle/>
        <a:p>
          <a:endParaRPr lang="en-SG"/>
        </a:p>
      </dgm:t>
    </dgm:pt>
    <dgm:pt modelId="{19DF0E92-5143-4B25-8E20-C810883B756E}" type="sibTrans" cxnId="{E49652BF-36C6-4833-B042-670E142B08FF}">
      <dgm:prSet/>
      <dgm:spPr/>
      <dgm:t>
        <a:bodyPr/>
        <a:lstStyle/>
        <a:p>
          <a:endParaRPr lang="en-SG"/>
        </a:p>
      </dgm:t>
    </dgm:pt>
    <dgm:pt modelId="{97B09D22-48B3-477A-880D-D442E7BE0B95}">
      <dgm:prSet phldrT="[Text]"/>
      <dgm:spPr/>
      <dgm:t>
        <a:bodyPr/>
        <a:lstStyle/>
        <a:p>
          <a:r>
            <a:rPr lang="en-US" b="1" dirty="0">
              <a:ea typeface="ＭＳ Ｐゴシック" pitchFamily="34" charset="-128"/>
            </a:rPr>
            <a:t>Geocentric</a:t>
          </a:r>
          <a:endParaRPr lang="en-SG" dirty="0"/>
        </a:p>
      </dgm:t>
    </dgm:pt>
    <dgm:pt modelId="{B7E78AE0-7551-4797-B220-54E06072CA60}" type="parTrans" cxnId="{9D54C1A4-32E5-4004-BDA8-FE9928186FDC}">
      <dgm:prSet/>
      <dgm:spPr/>
      <dgm:t>
        <a:bodyPr/>
        <a:lstStyle/>
        <a:p>
          <a:endParaRPr lang="en-SG"/>
        </a:p>
      </dgm:t>
    </dgm:pt>
    <dgm:pt modelId="{D792D843-5511-4AB9-B118-A03BCA0E67C7}" type="sibTrans" cxnId="{9D54C1A4-32E5-4004-BDA8-FE9928186FDC}">
      <dgm:prSet/>
      <dgm:spPr/>
      <dgm:t>
        <a:bodyPr/>
        <a:lstStyle/>
        <a:p>
          <a:endParaRPr lang="en-SG"/>
        </a:p>
      </dgm:t>
    </dgm:pt>
    <dgm:pt modelId="{BF67C307-F900-42B6-BF11-44B1ACB1C426}">
      <dgm:prSet/>
      <dgm:spPr/>
      <dgm:t>
        <a:bodyPr/>
        <a:lstStyle/>
        <a:p>
          <a:r>
            <a:rPr lang="en-US" b="1" dirty="0" err="1">
              <a:ea typeface="ＭＳ Ｐゴシック" charset="0"/>
              <a:cs typeface="ＭＳ Ｐゴシック" charset="0"/>
            </a:rPr>
            <a:t>Regiocentric</a:t>
          </a:r>
          <a:endParaRPr lang="en-SG" dirty="0"/>
        </a:p>
      </dgm:t>
    </dgm:pt>
    <dgm:pt modelId="{6C05804B-967D-4CCD-9D74-6DA3A0E995C7}" type="parTrans" cxnId="{8F152FFF-C225-4A2B-AFAA-508F71B33D5B}">
      <dgm:prSet/>
      <dgm:spPr/>
      <dgm:t>
        <a:bodyPr/>
        <a:lstStyle/>
        <a:p>
          <a:endParaRPr lang="en-SG"/>
        </a:p>
      </dgm:t>
    </dgm:pt>
    <dgm:pt modelId="{EC2775E2-4EAC-4308-BC2D-DB5C8B9E3F9A}" type="sibTrans" cxnId="{8F152FFF-C225-4A2B-AFAA-508F71B33D5B}">
      <dgm:prSet/>
      <dgm:spPr/>
      <dgm:t>
        <a:bodyPr/>
        <a:lstStyle/>
        <a:p>
          <a:endParaRPr lang="en-SG"/>
        </a:p>
      </dgm:t>
    </dgm:pt>
    <dgm:pt modelId="{5F62B0F0-3556-4C69-9106-0D187040A27A}" type="pres">
      <dgm:prSet presAssocID="{858C1FF5-B005-4CD4-8AFD-146D21E49F7F}" presName="Name0" presStyleCnt="0">
        <dgm:presLayoutVars>
          <dgm:chMax val="7"/>
          <dgm:dir/>
          <dgm:resizeHandles val="exact"/>
        </dgm:presLayoutVars>
      </dgm:prSet>
      <dgm:spPr/>
    </dgm:pt>
    <dgm:pt modelId="{4DF8734E-7B40-47A6-B2E9-FE6DF4ACEC6C}" type="pres">
      <dgm:prSet presAssocID="{858C1FF5-B005-4CD4-8AFD-146D21E49F7F}" presName="ellipse1" presStyleLbl="vennNode1" presStyleIdx="0" presStyleCnt="4" custLinFactNeighborX="15937" custLinFactNeighborY="-1417">
        <dgm:presLayoutVars>
          <dgm:bulletEnabled val="1"/>
        </dgm:presLayoutVars>
      </dgm:prSet>
      <dgm:spPr/>
    </dgm:pt>
    <dgm:pt modelId="{BE09976D-AB61-4E92-B6A1-1B0E95360D0C}" type="pres">
      <dgm:prSet presAssocID="{858C1FF5-B005-4CD4-8AFD-146D21E49F7F}" presName="ellipse2" presStyleLbl="vennNode1" presStyleIdx="1" presStyleCnt="4">
        <dgm:presLayoutVars>
          <dgm:bulletEnabled val="1"/>
        </dgm:presLayoutVars>
      </dgm:prSet>
      <dgm:spPr/>
    </dgm:pt>
    <dgm:pt modelId="{1111A907-B34C-4D0D-A97F-EB86147373EB}" type="pres">
      <dgm:prSet presAssocID="{858C1FF5-B005-4CD4-8AFD-146D21E49F7F}" presName="ellipse3" presStyleLbl="vennNode1" presStyleIdx="2" presStyleCnt="4">
        <dgm:presLayoutVars>
          <dgm:bulletEnabled val="1"/>
        </dgm:presLayoutVars>
      </dgm:prSet>
      <dgm:spPr/>
    </dgm:pt>
    <dgm:pt modelId="{4B3D88E0-3F61-4832-81F3-5125D9087293}" type="pres">
      <dgm:prSet presAssocID="{858C1FF5-B005-4CD4-8AFD-146D21E49F7F}" presName="ellipse4" presStyleLbl="vennNode1" presStyleIdx="3" presStyleCnt="4" custLinFactNeighborX="-17925" custLinFactNeighborY="3688">
        <dgm:presLayoutVars>
          <dgm:bulletEnabled val="1"/>
        </dgm:presLayoutVars>
      </dgm:prSet>
      <dgm:spPr/>
    </dgm:pt>
  </dgm:ptLst>
  <dgm:cxnLst>
    <dgm:cxn modelId="{661BD223-91A8-429A-B2DC-DDF0891DBCB2}" type="presOf" srcId="{BF67C307-F900-42B6-BF11-44B1ACB1C426}" destId="{BE09976D-AB61-4E92-B6A1-1B0E95360D0C}" srcOrd="0" destOrd="0" presId="urn:microsoft.com/office/officeart/2005/8/layout/rings+Icon"/>
    <dgm:cxn modelId="{0D320243-5884-41DA-8335-BCA14E500C96}" type="presOf" srcId="{97B09D22-48B3-477A-880D-D442E7BE0B95}" destId="{4B3D88E0-3F61-4832-81F3-5125D9087293}" srcOrd="0" destOrd="0" presId="urn:microsoft.com/office/officeart/2005/8/layout/rings+Icon"/>
    <dgm:cxn modelId="{9D54C1A4-32E5-4004-BDA8-FE9928186FDC}" srcId="{858C1FF5-B005-4CD4-8AFD-146D21E49F7F}" destId="{97B09D22-48B3-477A-880D-D442E7BE0B95}" srcOrd="3" destOrd="0" parTransId="{B7E78AE0-7551-4797-B220-54E06072CA60}" sibTransId="{D792D843-5511-4AB9-B118-A03BCA0E67C7}"/>
    <dgm:cxn modelId="{365927AA-AF20-4578-8E89-7D1BA883CBBC}" srcId="{858C1FF5-B005-4CD4-8AFD-146D21E49F7F}" destId="{0FC6EBC3-5AB9-4738-BD3A-2155934A82D9}" srcOrd="0" destOrd="0" parTransId="{18C803AD-FBF6-4723-95A3-C9D6A3AE2DB3}" sibTransId="{395B9A47-2B15-4891-B1C5-FEC746D182FB}"/>
    <dgm:cxn modelId="{A7625DB0-869A-4330-B37B-2047D191BB60}" type="presOf" srcId="{7030C4A9-A1FC-4CE1-9CBD-BF44DF28E70C}" destId="{1111A907-B34C-4D0D-A97F-EB86147373EB}" srcOrd="0" destOrd="0" presId="urn:microsoft.com/office/officeart/2005/8/layout/rings+Icon"/>
    <dgm:cxn modelId="{E49652BF-36C6-4833-B042-670E142B08FF}" srcId="{858C1FF5-B005-4CD4-8AFD-146D21E49F7F}" destId="{7030C4A9-A1FC-4CE1-9CBD-BF44DF28E70C}" srcOrd="2" destOrd="0" parTransId="{0043423B-48AA-462E-9257-D01BF48CFD6D}" sibTransId="{19DF0E92-5143-4B25-8E20-C810883B756E}"/>
    <dgm:cxn modelId="{402D7FBF-39D3-4399-B2E7-1993370D7BBD}" type="presOf" srcId="{0FC6EBC3-5AB9-4738-BD3A-2155934A82D9}" destId="{4DF8734E-7B40-47A6-B2E9-FE6DF4ACEC6C}" srcOrd="0" destOrd="0" presId="urn:microsoft.com/office/officeart/2005/8/layout/rings+Icon"/>
    <dgm:cxn modelId="{AA720CF0-4161-48CE-9F7E-832B995B9439}" type="presOf" srcId="{858C1FF5-B005-4CD4-8AFD-146D21E49F7F}" destId="{5F62B0F0-3556-4C69-9106-0D187040A27A}" srcOrd="0" destOrd="0" presId="urn:microsoft.com/office/officeart/2005/8/layout/rings+Icon"/>
    <dgm:cxn modelId="{8F152FFF-C225-4A2B-AFAA-508F71B33D5B}" srcId="{858C1FF5-B005-4CD4-8AFD-146D21E49F7F}" destId="{BF67C307-F900-42B6-BF11-44B1ACB1C426}" srcOrd="1" destOrd="0" parTransId="{6C05804B-967D-4CCD-9D74-6DA3A0E995C7}" sibTransId="{EC2775E2-4EAC-4308-BC2D-DB5C8B9E3F9A}"/>
    <dgm:cxn modelId="{0529EABD-335C-453D-9338-5ED55F4EC9BF}" type="presParOf" srcId="{5F62B0F0-3556-4C69-9106-0D187040A27A}" destId="{4DF8734E-7B40-47A6-B2E9-FE6DF4ACEC6C}" srcOrd="0" destOrd="0" presId="urn:microsoft.com/office/officeart/2005/8/layout/rings+Icon"/>
    <dgm:cxn modelId="{418AB7F9-A2FE-42C1-B383-FD66B90C8A56}" type="presParOf" srcId="{5F62B0F0-3556-4C69-9106-0D187040A27A}" destId="{BE09976D-AB61-4E92-B6A1-1B0E95360D0C}" srcOrd="1" destOrd="0" presId="urn:microsoft.com/office/officeart/2005/8/layout/rings+Icon"/>
    <dgm:cxn modelId="{55867B05-266A-469D-9FAF-1E5DA4C7DFB5}" type="presParOf" srcId="{5F62B0F0-3556-4C69-9106-0D187040A27A}" destId="{1111A907-B34C-4D0D-A97F-EB86147373EB}" srcOrd="2" destOrd="0" presId="urn:microsoft.com/office/officeart/2005/8/layout/rings+Icon"/>
    <dgm:cxn modelId="{9C8D28FB-A8A0-4517-A97B-6B437C8F33C1}" type="presParOf" srcId="{5F62B0F0-3556-4C69-9106-0D187040A27A}" destId="{4B3D88E0-3F61-4832-81F3-5125D9087293}" srcOrd="3"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8734E-7B40-47A6-B2E9-FE6DF4ACEC6C}">
      <dsp:nvSpPr>
        <dsp:cNvPr id="0" name=""/>
        <dsp:cNvSpPr/>
      </dsp:nvSpPr>
      <dsp:spPr>
        <a:xfrm>
          <a:off x="382001" y="0"/>
          <a:ext cx="2396947" cy="2397240"/>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ea typeface="ＭＳ Ｐゴシック" charset="0"/>
              <a:cs typeface="ＭＳ Ｐゴシック" charset="0"/>
            </a:rPr>
            <a:t>Ethnocentric</a:t>
          </a:r>
          <a:endParaRPr lang="en-SG" sz="2200" kern="1200" dirty="0"/>
        </a:p>
      </dsp:txBody>
      <dsp:txXfrm>
        <a:off x="733026" y="351068"/>
        <a:ext cx="1694897" cy="1695104"/>
      </dsp:txXfrm>
    </dsp:sp>
    <dsp:sp modelId="{BE09976D-AB61-4E92-B6A1-1B0E95360D0C}">
      <dsp:nvSpPr>
        <dsp:cNvPr id="0" name=""/>
        <dsp:cNvSpPr/>
      </dsp:nvSpPr>
      <dsp:spPr>
        <a:xfrm>
          <a:off x="1233220" y="1632792"/>
          <a:ext cx="2396947" cy="2397240"/>
        </a:xfrm>
        <a:prstGeom prst="ellipse">
          <a:avLst/>
        </a:prstGeom>
        <a:solidFill>
          <a:schemeClr val="accent5">
            <a:alpha val="50000"/>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err="1">
              <a:ea typeface="ＭＳ Ｐゴシック" charset="0"/>
              <a:cs typeface="ＭＳ Ｐゴシック" charset="0"/>
            </a:rPr>
            <a:t>Regiocentric</a:t>
          </a:r>
          <a:endParaRPr lang="en-SG" sz="2200" kern="1200" dirty="0"/>
        </a:p>
      </dsp:txBody>
      <dsp:txXfrm>
        <a:off x="1584245" y="1983860"/>
        <a:ext cx="1694897" cy="1695104"/>
      </dsp:txXfrm>
    </dsp:sp>
    <dsp:sp modelId="{1111A907-B34C-4D0D-A97F-EB86147373EB}">
      <dsp:nvSpPr>
        <dsp:cNvPr id="0" name=""/>
        <dsp:cNvSpPr/>
      </dsp:nvSpPr>
      <dsp:spPr>
        <a:xfrm>
          <a:off x="2465831" y="33966"/>
          <a:ext cx="2396947" cy="2397240"/>
        </a:xfrm>
        <a:prstGeom prst="ellipse">
          <a:avLst/>
        </a:prstGeom>
        <a:solidFill>
          <a:schemeClr val="accent5">
            <a:alpha val="50000"/>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ea typeface="ＭＳ Ｐゴシック" pitchFamily="34" charset="-128"/>
            </a:rPr>
            <a:t>Polycentric</a:t>
          </a:r>
          <a:endParaRPr lang="en-SG" sz="2200" kern="1200" dirty="0"/>
        </a:p>
      </dsp:txBody>
      <dsp:txXfrm>
        <a:off x="2816856" y="385034"/>
        <a:ext cx="1694897" cy="1695104"/>
      </dsp:txXfrm>
    </dsp:sp>
    <dsp:sp modelId="{4B3D88E0-3F61-4832-81F3-5125D9087293}">
      <dsp:nvSpPr>
        <dsp:cNvPr id="0" name=""/>
        <dsp:cNvSpPr/>
      </dsp:nvSpPr>
      <dsp:spPr>
        <a:xfrm>
          <a:off x="3269400" y="1666759"/>
          <a:ext cx="2396947" cy="2397240"/>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ea typeface="ＭＳ Ｐゴシック" pitchFamily="34" charset="-128"/>
            </a:rPr>
            <a:t>Geocentric</a:t>
          </a:r>
          <a:endParaRPr lang="en-SG" sz="2200" kern="1200" dirty="0"/>
        </a:p>
      </dsp:txBody>
      <dsp:txXfrm>
        <a:off x="3620425" y="2017827"/>
        <a:ext cx="1694897" cy="1695104"/>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26D56F5-A143-4A70-A77F-059239516205}" type="datetimeFigureOut">
              <a:rPr lang="en-US"/>
              <a:pPr>
                <a:defRPr/>
              </a:pPr>
              <a:t>9/14/2019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1B06447-8863-4552-B17C-4222DFF631CD}" type="slidenum">
              <a:rPr lang="en-US"/>
              <a:pPr>
                <a:defRPr/>
              </a:pPr>
              <a:t>‹#›</a:t>
            </a:fld>
            <a:endParaRPr lang="en-US"/>
          </a:p>
        </p:txBody>
      </p:sp>
    </p:spTree>
    <p:extLst>
      <p:ext uri="{BB962C8B-B14F-4D97-AF65-F5344CB8AC3E}">
        <p14:creationId xmlns:p14="http://schemas.microsoft.com/office/powerpoint/2010/main" val="4134159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B821971-B9CC-4FE2-8481-1F3E26AA5981}" type="datetimeFigureOut">
              <a:rPr lang="en-US"/>
              <a:pPr>
                <a:defRPr/>
              </a:pPr>
              <a:t>9/14/2019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5DE1120-08E0-4E5A-B9B1-97E5ACE78A89}" type="slidenum">
              <a:rPr lang="en-US"/>
              <a:pPr>
                <a:defRPr/>
              </a:pPr>
              <a:t>‹#›</a:t>
            </a:fld>
            <a:endParaRPr lang="en-US"/>
          </a:p>
        </p:txBody>
      </p:sp>
    </p:spTree>
    <p:extLst>
      <p:ext uri="{BB962C8B-B14F-4D97-AF65-F5344CB8AC3E}">
        <p14:creationId xmlns:p14="http://schemas.microsoft.com/office/powerpoint/2010/main" val="15851914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DE654AF-C95B-4F1E-842D-DBE522C17064}" type="slidenum">
              <a:rPr lang="en-US" smtClean="0"/>
              <a:pPr>
                <a:defRPr/>
              </a:pPr>
              <a:t>1</a:t>
            </a:fld>
            <a:endParaRPr lang="en-US" dirty="0"/>
          </a:p>
        </p:txBody>
      </p:sp>
    </p:spTree>
    <p:extLst>
      <p:ext uri="{BB962C8B-B14F-4D97-AF65-F5344CB8AC3E}">
        <p14:creationId xmlns:p14="http://schemas.microsoft.com/office/powerpoint/2010/main" val="4224024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Ethnocentric orientation leads to a standardized or extension approach. Foreign operations are typically viewed as being secondary or subordinate to the country in which the company is headquartered. Sometimes valuable managerial knowledge and experience in local markets may go unnoticed. Ethnocentric companies that conduct business outside the home country can be described as </a:t>
            </a:r>
            <a:r>
              <a:rPr lang="en-US" i="1"/>
              <a:t>international companies</a:t>
            </a:r>
            <a:r>
              <a:rPr lang="en-US"/>
              <a:t>; they adhere to the notion that the products that succeed in the home country are superior. </a:t>
            </a:r>
          </a:p>
          <a:p>
            <a:pPr eaLnBrk="1" hangingPunct="1">
              <a:spcBef>
                <a:spcPct val="0"/>
              </a:spcBef>
            </a:pPr>
            <a:r>
              <a:rPr lang="en-US"/>
              <a:t> </a:t>
            </a:r>
          </a:p>
          <a:p>
            <a:pPr eaLnBrk="1" hangingPunct="1">
              <a:spcBef>
                <a:spcPct val="0"/>
              </a:spcBef>
            </a:pPr>
            <a:r>
              <a:rPr lang="en-US"/>
              <a:t>Manufacturing firms may view foreign markets as dumping grounds with little or no marketing research conducted, manufacturing modifications made or attention paid to customer needs and wants.</a:t>
            </a:r>
          </a:p>
          <a:p>
            <a:pPr eaLnBrk="1" hangingPunct="1">
              <a:spcBef>
                <a:spcPct val="0"/>
              </a:spcBef>
            </a:pPr>
            <a:r>
              <a:rPr lang="en-US"/>
              <a:t> </a:t>
            </a:r>
          </a:p>
          <a:p>
            <a:pPr eaLnBrk="1" hangingPunct="1">
              <a:spcBef>
                <a:spcPct val="0"/>
              </a:spcBef>
            </a:pPr>
            <a:r>
              <a:rPr lang="en-US"/>
              <a:t>In Nissan</a:t>
            </a:r>
            <a:r>
              <a:rPr lang="ja-JP" altLang="en-US"/>
              <a:t>’</a:t>
            </a:r>
            <a:r>
              <a:rPr lang="en-US"/>
              <a:t>s early days of exporting to the U.S., the company shipped cars for the mild Japanese winters. Executives assumed that when the weather turned cold, Americans would put a blanket over their cars just like Japanese did.  Nissan</a:t>
            </a:r>
            <a:r>
              <a:rPr lang="ja-JP" altLang="en-US"/>
              <a:t>’</a:t>
            </a:r>
            <a:r>
              <a:rPr lang="en-US"/>
              <a:t>s spokesperson said, </a:t>
            </a:r>
            <a:r>
              <a:rPr lang="ja-JP" altLang="en-US"/>
              <a:t>“</a:t>
            </a:r>
            <a:r>
              <a:rPr lang="en-US"/>
              <a:t>We tried for a long time to design cars in Japan and shove them down the American consumer</a:t>
            </a:r>
            <a:r>
              <a:rPr lang="ja-JP" altLang="en-US"/>
              <a:t>’</a:t>
            </a:r>
            <a:r>
              <a:rPr lang="en-US"/>
              <a:t>s throat.  That didn</a:t>
            </a:r>
            <a:r>
              <a:rPr lang="ja-JP" altLang="en-US"/>
              <a:t>’</a:t>
            </a:r>
            <a:r>
              <a:rPr lang="en-US"/>
              <a:t>t work very well.</a:t>
            </a:r>
            <a:r>
              <a:rPr lang="ja-JP" altLang="en-US"/>
              <a:t>”</a:t>
            </a:r>
            <a:endParaRPr lang="en-US"/>
          </a:p>
          <a:p>
            <a:pPr eaLnBrk="1" hangingPunct="1">
              <a:spcBef>
                <a:spcPct val="0"/>
              </a:spcBef>
            </a:pPr>
            <a:r>
              <a:rPr lang="en-US"/>
              <a:t> </a:t>
            </a:r>
          </a:p>
          <a:p>
            <a:pPr eaLnBrk="1" hangingPunct="1">
              <a:spcBef>
                <a:spcPct val="0"/>
              </a:spcBef>
            </a:pPr>
            <a:r>
              <a:rPr lang="en-US"/>
              <a:t>Michael Mondavi, former CEO of the wine company said, </a:t>
            </a:r>
            <a:r>
              <a:rPr lang="ja-JP" altLang="en-US"/>
              <a:t>“</a:t>
            </a:r>
            <a:r>
              <a:rPr lang="en-US"/>
              <a:t>Robert Mondavi was a local winery that thought locally, grew locally, produced locally, and sold globally…To be a truly global company, I believe it</a:t>
            </a:r>
            <a:r>
              <a:rPr lang="ja-JP" altLang="en-US"/>
              <a:t>’</a:t>
            </a:r>
            <a:r>
              <a:rPr lang="en-US"/>
              <a:t>s imperative to grow and produce great wines in the world in the best wine-growing regions, regardless of the country or the borders.</a:t>
            </a:r>
            <a:r>
              <a:rPr lang="ja-JP" altLang="en-US"/>
              <a:t>”</a:t>
            </a:r>
            <a:endParaRPr lang="en-US" altLang="ja-JP"/>
          </a:p>
          <a:p>
            <a:pPr eaLnBrk="1" hangingPunct="1">
              <a:spcBef>
                <a:spcPct val="0"/>
              </a:spcBef>
            </a:pPr>
            <a:endParaRPr lang="en-US" altLang="ja-JP"/>
          </a:p>
          <a:p>
            <a:pPr eaLnBrk="1" hangingPunct="1">
              <a:spcBef>
                <a:spcPct val="0"/>
              </a:spcBef>
            </a:pPr>
            <a:r>
              <a:rPr lang="en-US"/>
              <a:t>Until the 1980s, Eli Lilly and Company operated as an ethnocentric company: Activity outside the United States was tightly controlled by headquarters, and the focus was on selling products originally developed for the U.S. market</a:t>
            </a:r>
            <a:endParaRPr lang="en-US" altLang="ja-JP"/>
          </a:p>
          <a:p>
            <a:pPr eaLnBrk="1" hangingPunct="1">
              <a:spcBef>
                <a:spcPct val="0"/>
              </a:spcBef>
            </a:pPr>
            <a:endParaRPr lang="en-US"/>
          </a:p>
          <a:p>
            <a:pPr eaLnBrk="1" hangingPunct="1">
              <a:spcBef>
                <a:spcPct val="0"/>
              </a:spcBef>
            </a:pPr>
            <a:endParaRPr lang="en-US"/>
          </a:p>
          <a:p>
            <a:pPr eaLnBrk="1" hangingPunct="1">
              <a:spcBef>
                <a:spcPct val="0"/>
              </a:spcBef>
            </a:pPr>
            <a:r>
              <a:rPr lang="en-US"/>
              <a:t>Japanese cell phone manufacturers concentrated on their home market. When it reached saturation, they looked outside their borders only to discover Nokia, Samsung, and Motorola dominated the global market.</a:t>
            </a:r>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FB5E50-68A0-4192-A2D9-ED85E86A8139}" type="slidenum">
              <a:rPr lang="en-US">
                <a:cs typeface="Arial" charset="0"/>
              </a:rPr>
              <a:pPr fontAlgn="base">
                <a:spcBef>
                  <a:spcPct val="0"/>
                </a:spcBef>
                <a:spcAft>
                  <a:spcPct val="0"/>
                </a:spcAft>
                <a:defRPr/>
              </a:pPr>
              <a:t>17</a:t>
            </a:fld>
            <a:endParaRPr lang="en-US">
              <a:cs typeface="Arial" charset="0"/>
            </a:endParaRPr>
          </a:p>
        </p:txBody>
      </p:sp>
    </p:spTree>
    <p:extLst>
      <p:ext uri="{BB962C8B-B14F-4D97-AF65-F5344CB8AC3E}">
        <p14:creationId xmlns:p14="http://schemas.microsoft.com/office/powerpoint/2010/main" val="4156809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At Procter &amp; Gamble, one of Pampers’ many problems in the 1990s was that various regional groups and 80-plus country teams were all acting independently. P&amp;G executives knew they had to address the issue in Pampers’ two biggest organizations, Pampers Europe (run by an Austrian), and Pampers North America (run by an American). The two executives were not collaborating, thereby stifling any potential for their organizations to cooperate in solving the global challenges Pampers faced in research and development, design, manufacturing, and marketing.</a:t>
            </a:r>
          </a:p>
          <a:p>
            <a:pPr eaLnBrk="1" hangingPunct="1">
              <a:spcBef>
                <a:spcPct val="0"/>
              </a:spcBef>
            </a:pPr>
            <a:endParaRPr lang="en-US"/>
          </a:p>
          <a:p>
            <a:pPr eaLnBrk="1" hangingPunct="1">
              <a:spcBef>
                <a:spcPct val="0"/>
              </a:spcBef>
            </a:pPr>
            <a:r>
              <a:rPr lang="en-US"/>
              <a:t>Unilever, the Anglo-Dutch consumer products company, once exhibited a polycentric orientation. For example, its Rexona deodorant brand had 30 different package designs and 48 different formulations. Advertising was also executed on a local basis. Top management has spent the last decade changing Unilever’s strategic orientation by implementing a reorganization plan that centralizes authority and reduces the power of local country managers.</a:t>
            </a:r>
          </a:p>
          <a:p>
            <a:pPr eaLnBrk="1" hangingPunct="1">
              <a:spcBef>
                <a:spcPct val="0"/>
              </a:spcBef>
            </a:pPr>
            <a:r>
              <a:rPr lang="en-US"/>
              <a:t> </a:t>
            </a:r>
          </a:p>
          <a:p>
            <a:pPr eaLnBrk="1" hangingPunct="1">
              <a:spcBef>
                <a:spcPct val="0"/>
              </a:spcBef>
            </a:pPr>
            <a:endParaRPr lang="en-US"/>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35C64B-3D78-4356-85EA-E4B3F5788B07}" type="slidenum">
              <a:rPr lang="en-US">
                <a:cs typeface="Arial" charset="0"/>
              </a:rPr>
              <a:pPr fontAlgn="base">
                <a:spcBef>
                  <a:spcPct val="0"/>
                </a:spcBef>
                <a:spcAft>
                  <a:spcPct val="0"/>
                </a:spcAft>
                <a:defRPr/>
              </a:pPr>
              <a:t>18</a:t>
            </a:fld>
            <a:endParaRPr lang="en-US">
              <a:cs typeface="Arial" charset="0"/>
            </a:endParaRPr>
          </a:p>
        </p:txBody>
      </p:sp>
    </p:spTree>
    <p:extLst>
      <p:ext uri="{BB962C8B-B14F-4D97-AF65-F5344CB8AC3E}">
        <p14:creationId xmlns:p14="http://schemas.microsoft.com/office/powerpoint/2010/main" val="799750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ea typeface="ＭＳ Ｐゴシック" pitchFamily="34" charset="-128"/>
              </a:rPr>
              <a:t>At GM, executives were given considerable autonomy in designing autos for their regions.  One result was the use of 270 different radios being installed around the world. </a:t>
            </a:r>
            <a:r>
              <a:rPr lang="en-US" dirty="0"/>
              <a:t>As GM Vice Chairman Robert Lutz told an interviewer in 2004, “GM’s global product plan used to be four regional plans stapled together.”</a:t>
            </a:r>
            <a:endParaRPr lang="en-US" dirty="0">
              <a:ea typeface="ＭＳ Ｐゴシック" pitchFamily="34" charset="-128"/>
            </a:endParaRPr>
          </a:p>
          <a:p>
            <a:pPr eaLnBrk="1" hangingPunct="1">
              <a:spcBef>
                <a:spcPct val="0"/>
              </a:spcBef>
            </a:pPr>
            <a:endParaRPr lang="en-US" dirty="0"/>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F03005-C80A-4789-842E-B326398A1DF4}" type="slidenum">
              <a:rPr lang="en-US">
                <a:cs typeface="Arial" charset="0"/>
              </a:rPr>
              <a:pPr fontAlgn="base">
                <a:spcBef>
                  <a:spcPct val="0"/>
                </a:spcBef>
                <a:spcAft>
                  <a:spcPct val="0"/>
                </a:spcAft>
                <a:defRPr/>
              </a:pPr>
              <a:t>19</a:t>
            </a:fld>
            <a:endParaRPr lang="en-US">
              <a:cs typeface="Arial" charset="0"/>
            </a:endParaRPr>
          </a:p>
        </p:txBody>
      </p:sp>
    </p:spTree>
    <p:extLst>
      <p:ext uri="{BB962C8B-B14F-4D97-AF65-F5344CB8AC3E}">
        <p14:creationId xmlns:p14="http://schemas.microsoft.com/office/powerpoint/2010/main" val="2706142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ea typeface="ＭＳ Ｐゴシック" pitchFamily="34" charset="-128"/>
              </a:rPr>
              <a:t>Ex:  GM now assigns engineering jobs worldwide.  GM’s </a:t>
            </a:r>
            <a:r>
              <a:rPr lang="en-US"/>
              <a:t>new policy calls for engineering jobs to be assigned on a worldwide basis, with a global council based in Detroit determining the allocation of the company’s $7 billion annual product development budget. One goal of the geocentric approach: Save 40 percent in radio costs by using a total of 50 different radios.</a:t>
            </a:r>
          </a:p>
          <a:p>
            <a:pPr eaLnBrk="1" hangingPunct="1">
              <a:spcBef>
                <a:spcPct val="0"/>
              </a:spcBef>
            </a:pPr>
            <a:endParaRPr lang="en-US">
              <a:ea typeface="ＭＳ Ｐゴシック" pitchFamily="34" charset="-128"/>
            </a:endParaRPr>
          </a:p>
          <a:p>
            <a:pPr eaLnBrk="1" hangingPunct="1">
              <a:spcBef>
                <a:spcPct val="0"/>
              </a:spcBef>
            </a:pPr>
            <a:endParaRPr lang="en-US">
              <a:ea typeface="ＭＳ Ｐゴシック" pitchFamily="34" charset="-128"/>
            </a:endParaRPr>
          </a:p>
          <a:p>
            <a:pPr eaLnBrk="1" hangingPunct="1">
              <a:spcBef>
                <a:spcPct val="0"/>
              </a:spcBef>
            </a:pPr>
            <a:r>
              <a:rPr lang="en-US"/>
              <a:t>Transnational companies serve global markets and use global supply chains, which often results in a blurring of national identity. A true transnational would be characterized as “stateless.” Toyota and Honda are two examples of companies that exhibit key characteristics of transnationality. At global and transnational companies, management uses a combination of standardized (extension) and localized (adaptation) elements in the marketing program. A key factor that distinguishes global and transnational companies from international or multinational companies is </a:t>
            </a:r>
            <a:r>
              <a:rPr lang="en-US" i="1"/>
              <a:t>mind-set</a:t>
            </a:r>
            <a:r>
              <a:rPr lang="en-US"/>
              <a:t>: At global and transnational companies, decisions regarding extension and adaptation are not based on assumptions. Rather, such decisions are made on the basis of ongoing research into market needs and wants.</a:t>
            </a:r>
          </a:p>
          <a:p>
            <a:pPr eaLnBrk="1" hangingPunct="1">
              <a:spcBef>
                <a:spcPct val="0"/>
              </a:spcBef>
            </a:pPr>
            <a:endParaRPr lang="en-US">
              <a:ea typeface="ＭＳ Ｐゴシック" pitchFamily="34" charset="-128"/>
            </a:endParaRPr>
          </a:p>
          <a:p>
            <a:pPr eaLnBrk="1" hangingPunct="1">
              <a:spcBef>
                <a:spcPct val="0"/>
              </a:spcBef>
            </a:pPr>
            <a:endParaRPr lang="en-US">
              <a:ea typeface="ＭＳ Ｐゴシック" pitchFamily="34" charset="-128"/>
            </a:endParaRPr>
          </a:p>
          <a:p>
            <a:pPr eaLnBrk="1" hangingPunct="1">
              <a:spcBef>
                <a:spcPct val="0"/>
              </a:spcBef>
            </a:pPr>
            <a:r>
              <a:rPr lang="en-US">
                <a:ea typeface="ＭＳ Ｐゴシック" pitchFamily="34" charset="-128"/>
              </a:rPr>
              <a:t>Other examples:  Harley-Davidson (U.S.), Waterford (Ireland), Gap (U.S.)</a:t>
            </a:r>
          </a:p>
          <a:p>
            <a:pPr eaLnBrk="1" hangingPunct="1">
              <a:spcBef>
                <a:spcPct val="0"/>
              </a:spcBef>
            </a:pPr>
            <a:endParaRPr lang="en-US"/>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509F48-ABAF-4B53-8B79-1F96CFEF1539}" type="slidenum">
              <a:rPr lang="en-US">
                <a:cs typeface="Arial" charset="0"/>
              </a:rPr>
              <a:pPr fontAlgn="base">
                <a:spcBef>
                  <a:spcPct val="0"/>
                </a:spcBef>
                <a:spcAft>
                  <a:spcPct val="0"/>
                </a:spcAft>
                <a:defRPr/>
              </a:pPr>
              <a:t>20</a:t>
            </a:fld>
            <a:endParaRPr lang="en-US">
              <a:cs typeface="Arial" charset="0"/>
            </a:endParaRPr>
          </a:p>
        </p:txBody>
      </p:sp>
    </p:spTree>
    <p:extLst>
      <p:ext uri="{BB962C8B-B14F-4D97-AF65-F5344CB8AC3E}">
        <p14:creationId xmlns:p14="http://schemas.microsoft.com/office/powerpoint/2010/main" val="1387772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dirty="0"/>
              <a:t>DRIVING FORCES</a:t>
            </a:r>
            <a:endParaRPr lang="en-US" dirty="0"/>
          </a:p>
          <a:p>
            <a:pPr eaLnBrk="1" hangingPunct="1">
              <a:spcBef>
                <a:spcPct val="0"/>
              </a:spcBef>
            </a:pPr>
            <a:r>
              <a:rPr lang="en-US" b="1" dirty="0"/>
              <a:t>Regional agreements:</a:t>
            </a:r>
            <a:r>
              <a:rPr lang="en-US" dirty="0"/>
              <a:t> NAFTA, EU expansion and single currency. WTO (1994)</a:t>
            </a:r>
          </a:p>
          <a:p>
            <a:pPr eaLnBrk="1" hangingPunct="1">
              <a:spcBef>
                <a:spcPct val="0"/>
              </a:spcBef>
            </a:pPr>
            <a:r>
              <a:rPr lang="en-US" b="1" dirty="0"/>
              <a:t> </a:t>
            </a:r>
            <a:endParaRPr lang="en-US" dirty="0"/>
          </a:p>
          <a:p>
            <a:pPr eaLnBrk="1" hangingPunct="1">
              <a:spcBef>
                <a:spcPct val="0"/>
              </a:spcBef>
            </a:pPr>
            <a:r>
              <a:rPr lang="en-US" b="1" dirty="0"/>
              <a:t>Market needs and wants and IT</a:t>
            </a:r>
            <a:r>
              <a:rPr lang="en-US" dirty="0"/>
              <a:t>:  There are cultural universals as well as differences. Common elements in human nature provide the opportunity to </a:t>
            </a:r>
            <a:r>
              <a:rPr lang="en-US" b="1" dirty="0"/>
              <a:t>create</a:t>
            </a:r>
            <a:r>
              <a:rPr lang="en-US" dirty="0"/>
              <a:t> and serve global markets, i.e. soft drinks. Companies must recognize that product adaptation is not always necessary and that competitors may be serving global customers. The information revolution which some call the </a:t>
            </a:r>
            <a:r>
              <a:rPr lang="en-US" i="1" dirty="0"/>
              <a:t>democratization of information </a:t>
            </a:r>
            <a:r>
              <a:rPr lang="en-US" dirty="0"/>
              <a:t>is one reason for the trend to convergence. The revolution is fueled by a variety of technologies, products, and services, including satellite dishes; globe-spanning TV networks such as CNN and MTV; widespread access to broadband Internet; and Facebook, Twitter, YouTube, and other social media allow people in remote areas to compare their lifestyles to others.  Advertising overlapping national boundaries like in Asia or Europe and the mobility of consumers in these markets has allowed for pan-regional positioning.  The Internet is perhaps the strongest force that allows people everywhere to buy and sell.</a:t>
            </a:r>
          </a:p>
          <a:p>
            <a:pPr eaLnBrk="1" hangingPunct="1">
              <a:spcBef>
                <a:spcPct val="0"/>
              </a:spcBef>
            </a:pPr>
            <a:r>
              <a:rPr lang="en-US" b="1" dirty="0"/>
              <a:t> </a:t>
            </a:r>
            <a:endParaRPr lang="en-US" dirty="0"/>
          </a:p>
          <a:p>
            <a:pPr eaLnBrk="1" hangingPunct="1">
              <a:spcBef>
                <a:spcPct val="0"/>
              </a:spcBef>
            </a:pPr>
            <a:r>
              <a:rPr lang="en-US" b="1" dirty="0"/>
              <a:t>Transportation and communication: </a:t>
            </a:r>
            <a:r>
              <a:rPr lang="en-US" dirty="0"/>
              <a:t>Jets allow around the world travel in less than 48 hours. 1970: 75 million international passengers. 2011: 980 million. Airlines sell each other</a:t>
            </a:r>
            <a:r>
              <a:rPr lang="ja-JP" altLang="en-US" dirty="0"/>
              <a:t>’</a:t>
            </a:r>
            <a:r>
              <a:rPr lang="en-US" dirty="0"/>
              <a:t>s seats thanks to modern technology. the cost of international data, voice, and video communication has fallen dramatically over the past several decades. Today, Skype, Google+, and Cisco Telepresence are powerful new communication channels.  International phone calls are inexpensive and there are many other ways to communicate like fax, e-mail, video conferencing, Wi-Fi and broadband internet.  Transportation costs have fallen. Due to specially designed ships, the cost of shipping autos from Japan to the U.S. is less than the cost to ship from Detroit to either U.S. coast. Intermodal transportation uses 20 to 40 foot containers that may be transferred from trucks to railroad cars to ships.</a:t>
            </a:r>
          </a:p>
          <a:p>
            <a:pPr eaLnBrk="1" hangingPunct="1">
              <a:spcBef>
                <a:spcPct val="0"/>
              </a:spcBef>
            </a:pPr>
            <a:r>
              <a:rPr lang="en-US" b="1" dirty="0"/>
              <a:t> </a:t>
            </a:r>
            <a:endParaRPr lang="en-US" dirty="0"/>
          </a:p>
          <a:p>
            <a:pPr eaLnBrk="1" hangingPunct="1">
              <a:spcBef>
                <a:spcPct val="0"/>
              </a:spcBef>
            </a:pPr>
            <a:r>
              <a:rPr lang="en-US" b="1" dirty="0"/>
              <a:t>Product Development Costs:  </a:t>
            </a:r>
            <a:r>
              <a:rPr lang="en-US" dirty="0"/>
              <a:t>New pharmaceutical cost in 1976 = $76 million; today = $400 million and up to 14 years to get a drug approved. Pharmaceutical companies go global to spread the costs. However, only seven countries account for 75% of sales. </a:t>
            </a:r>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ED4228-BFBE-46EC-BF30-EF47D9D6FD3B}" type="slidenum">
              <a:rPr lang="en-US">
                <a:cs typeface="Arial" charset="0"/>
              </a:rPr>
              <a:pPr fontAlgn="base">
                <a:spcBef>
                  <a:spcPct val="0"/>
                </a:spcBef>
                <a:spcAft>
                  <a:spcPct val="0"/>
                </a:spcAft>
                <a:defRPr/>
              </a:pPr>
              <a:t>21</a:t>
            </a:fld>
            <a:endParaRPr lang="en-US">
              <a:cs typeface="Arial" charset="0"/>
            </a:endParaRPr>
          </a:p>
        </p:txBody>
      </p:sp>
    </p:spTree>
    <p:extLst>
      <p:ext uri="{BB962C8B-B14F-4D97-AF65-F5344CB8AC3E}">
        <p14:creationId xmlns:p14="http://schemas.microsoft.com/office/powerpoint/2010/main" val="3165527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hangingPunct="1">
              <a:defRPr/>
            </a:pPr>
            <a:r>
              <a:rPr lang="en-US" b="1" dirty="0"/>
              <a:t>Leverage</a:t>
            </a:r>
            <a:r>
              <a:rPr lang="en-US" dirty="0"/>
              <a:t> means some type of advantage that a company enjoys by virtue of the fact that it has experience in more than one country. Leverage allows a company to conserve resources when pursuing opportunities in new geographical markets. In other words, leverage enables a company to expend less time, less effort, and/or less money.</a:t>
            </a:r>
          </a:p>
          <a:p>
            <a:pPr eaLnBrk="1" hangingPunct="1">
              <a:defRPr/>
            </a:pPr>
            <a:endParaRPr lang="en-US" dirty="0"/>
          </a:p>
          <a:p>
            <a:pPr eaLnBrk="1" hangingPunct="1">
              <a:defRPr/>
            </a:pPr>
            <a:r>
              <a:rPr lang="en-US" dirty="0"/>
              <a:t>Experience transfers:  Whirlpool’s experience with major retailers n the US (Sears., Best Buy) positions it to be ready for the development of power retailers in the EU.  </a:t>
            </a:r>
            <a:r>
              <a:rPr lang="en-US" dirty="0" err="1"/>
              <a:t>Chervon</a:t>
            </a:r>
            <a:r>
              <a:rPr lang="en-US" dirty="0"/>
              <a:t> has drilled in every kind of rock there is.  What it has learned in one geographic area can be transferred to another.</a:t>
            </a:r>
          </a:p>
          <a:p>
            <a:pPr eaLnBrk="1" hangingPunct="1">
              <a:defRPr/>
            </a:pPr>
            <a:endParaRPr lang="en-US" dirty="0"/>
          </a:p>
          <a:p>
            <a:pPr eaLnBrk="1" hangingPunct="1">
              <a:defRPr/>
            </a:pPr>
            <a:r>
              <a:rPr lang="en-US" dirty="0"/>
              <a:t>Scale economies:  Japan's Matsushita built manufacturing plants to export to the world market. Flexible manufacturing methods has made this less important.  Other companies eliminate duplicate staffing positions worldwide by centralizing functional activities.</a:t>
            </a:r>
          </a:p>
          <a:p>
            <a:pPr eaLnBrk="1" hangingPunct="1">
              <a:defRPr/>
            </a:pPr>
            <a:endParaRPr lang="en-US" dirty="0"/>
          </a:p>
          <a:p>
            <a:pPr eaLnBrk="1" hangingPunct="1">
              <a:defRPr/>
            </a:pPr>
            <a:r>
              <a:rPr lang="en-US" dirty="0"/>
              <a:t>Resource utilization:  A major strength of the global company is its ability to scan the entire world to identify people, money, and raw materials that will enable it to compete most effectively in world markets. For a global company, it is not problematic if the value of the “home” currency rises or falls dramatically, because there really is no such thing as a home currency. The world is full of currencies, and a global company seeks financial resources on the best available terms. </a:t>
            </a:r>
          </a:p>
          <a:p>
            <a:pPr eaLnBrk="1" hangingPunct="1">
              <a:defRPr/>
            </a:pPr>
            <a:endParaRPr lang="en-US" dirty="0"/>
          </a:p>
          <a:p>
            <a:pPr eaLnBrk="1" hangingPunct="1">
              <a:defRPr/>
            </a:pPr>
            <a:r>
              <a:rPr lang="en-US" dirty="0"/>
              <a:t>Global strategy:  </a:t>
            </a:r>
            <a:r>
              <a:rPr lang="en-US" i="1" dirty="0"/>
              <a:t>The global strategy is a design to create a winning offering on a global scale.</a:t>
            </a:r>
            <a:r>
              <a:rPr lang="en-US" dirty="0"/>
              <a:t>   French automaker Renault operated as a regional company for years but as the industry began to be dominated by global companies like Toyota, it had to develop a global strategy.   It acquired a majority stake in Nissan and the Romanian  Dacia, invested $1 billion in a plant in Brazil and spending billions in Korea.</a:t>
            </a:r>
          </a:p>
        </p:txBody>
      </p:sp>
      <p:sp>
        <p:nvSpPr>
          <p:cNvPr id="4" name="Slide Number Placeholder 3"/>
          <p:cNvSpPr>
            <a:spLocks noGrp="1"/>
          </p:cNvSpPr>
          <p:nvPr>
            <p:ph type="sldNum" sz="quarter" idx="5"/>
          </p:nvPr>
        </p:nvSpPr>
        <p:spPr/>
        <p:txBody>
          <a:bodyPr/>
          <a:lstStyle/>
          <a:p>
            <a:pPr>
              <a:defRPr/>
            </a:pPr>
            <a:fld id="{E8EB9F3D-04B6-44AD-8E1C-C69FB94C7952}" type="slidenum">
              <a:rPr lang="en-US" smtClean="0"/>
              <a:pPr>
                <a:defRPr/>
              </a:pPr>
              <a:t>22</a:t>
            </a:fld>
            <a:endParaRPr lang="en-US"/>
          </a:p>
        </p:txBody>
      </p:sp>
    </p:spTree>
    <p:extLst>
      <p:ext uri="{BB962C8B-B14F-4D97-AF65-F5344CB8AC3E}">
        <p14:creationId xmlns:p14="http://schemas.microsoft.com/office/powerpoint/2010/main" val="33994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a:t>Management Myopia and Organizational Culture:  </a:t>
            </a:r>
            <a:r>
              <a:rPr lang="en-US"/>
              <a:t>Ethnocentric companies will not expand geographically. Managers tend to dictate when they should create strong local teams that they can rely upon for market information. Know-it-all local teams won</a:t>
            </a:r>
            <a:r>
              <a:rPr lang="ja-JP" altLang="en-US"/>
              <a:t>’</a:t>
            </a:r>
            <a:r>
              <a:rPr lang="en-US"/>
              <a:t>t listen to management and all-knowing managers won</a:t>
            </a:r>
            <a:r>
              <a:rPr lang="ja-JP" altLang="en-US"/>
              <a:t>’</a:t>
            </a:r>
            <a:r>
              <a:rPr lang="en-US"/>
              <a:t>t listen to local experts. Successful global companies have learned to integrate global vision and perspective with local market initiative and input.</a:t>
            </a:r>
          </a:p>
          <a:p>
            <a:pPr eaLnBrk="1" hangingPunct="1">
              <a:spcBef>
                <a:spcPct val="0"/>
              </a:spcBef>
            </a:pPr>
            <a:r>
              <a:rPr lang="en-US" b="1"/>
              <a:t> </a:t>
            </a:r>
            <a:endParaRPr lang="en-US"/>
          </a:p>
          <a:p>
            <a:pPr eaLnBrk="1" hangingPunct="1">
              <a:spcBef>
                <a:spcPct val="0"/>
              </a:spcBef>
            </a:pPr>
            <a:r>
              <a:rPr lang="en-US" b="1"/>
              <a:t>National controls:  </a:t>
            </a:r>
            <a:r>
              <a:rPr lang="en-US"/>
              <a:t>Every country tries to protect its home industries and services through tariff and non-tariff controls. Thanks to organizations like GATT, WTO, NAFTA, EU, and other economic agreements, tariffs have been largely removed in high-income countries. Non-tariff barriers to trade include </a:t>
            </a:r>
            <a:r>
              <a:rPr lang="ja-JP" altLang="en-US"/>
              <a:t>“</a:t>
            </a:r>
            <a:r>
              <a:rPr lang="en-US"/>
              <a:t>Buy Local</a:t>
            </a:r>
            <a:r>
              <a:rPr lang="ja-JP" altLang="en-US"/>
              <a:t>”</a:t>
            </a:r>
            <a:r>
              <a:rPr lang="en-US"/>
              <a:t> campaigns, food safety rules and other bureaucratic obstacles.</a:t>
            </a:r>
          </a:p>
          <a:p>
            <a:pPr eaLnBrk="1" hangingPunct="1">
              <a:spcBef>
                <a:spcPct val="0"/>
              </a:spcBef>
            </a:pPr>
            <a:r>
              <a:rPr lang="en-US" b="1"/>
              <a:t> </a:t>
            </a:r>
            <a:endParaRPr lang="en-US"/>
          </a:p>
          <a:p>
            <a:pPr eaLnBrk="1" hangingPunct="1">
              <a:spcBef>
                <a:spcPct val="0"/>
              </a:spcBef>
            </a:pPr>
            <a:r>
              <a:rPr lang="en-US" b="1"/>
              <a:t>Opposition to Globalization: </a:t>
            </a:r>
            <a:r>
              <a:rPr lang="en-US" i="1"/>
              <a:t>Globophobia</a:t>
            </a:r>
            <a:r>
              <a:rPr lang="en-US"/>
              <a:t> is the term used to describe an attitude of hostility toward trade agreements, global brands, or company policies that appear to result in hardship for some individuals or countries while benefiting others. Opponents to globalization include college or university students, NGOs and labor unions. Some Americans believe that globalization has sent American jobs—both blue-and white-collar—overseas and also depressed wages at home. In developing countries, many believe that free trade agreements benefit the world</a:t>
            </a:r>
            <a:r>
              <a:rPr lang="ja-JP" altLang="en-US"/>
              <a:t>’</a:t>
            </a:r>
            <a:r>
              <a:rPr lang="en-US"/>
              <a:t>s most advanced countries.  An unemployed miner in Bolivia said, </a:t>
            </a:r>
            <a:r>
              <a:rPr lang="ja-JP" altLang="en-US"/>
              <a:t>“</a:t>
            </a:r>
            <a:r>
              <a:rPr lang="en-US"/>
              <a:t>Globalization is just another name for submission and domination. We</a:t>
            </a:r>
            <a:r>
              <a:rPr lang="ja-JP" altLang="en-US"/>
              <a:t>’</a:t>
            </a:r>
            <a:r>
              <a:rPr lang="en-US"/>
              <a:t>ve had to live with that here for 500 years and now we want to be our own masters.</a:t>
            </a:r>
            <a:r>
              <a:rPr lang="ja-JP" altLang="en-US"/>
              <a:t>”</a:t>
            </a:r>
            <a:endParaRPr lang="en-US"/>
          </a:p>
          <a:p>
            <a:pPr eaLnBrk="1" hangingPunct="1">
              <a:spcBef>
                <a:spcPct val="0"/>
              </a:spcBef>
            </a:pPr>
            <a:endParaRPr lang="en-US"/>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700F6F-1AC9-469D-8454-4491D53D6816}" type="slidenum">
              <a:rPr lang="en-US">
                <a:cs typeface="Arial" charset="0"/>
              </a:rPr>
              <a:pPr fontAlgn="base">
                <a:spcBef>
                  <a:spcPct val="0"/>
                </a:spcBef>
                <a:spcAft>
                  <a:spcPct val="0"/>
                </a:spcAft>
                <a:defRPr/>
              </a:pPr>
              <a:t>23</a:t>
            </a:fld>
            <a:endParaRPr lang="en-US">
              <a:cs typeface="Arial" charset="0"/>
            </a:endParaRPr>
          </a:p>
        </p:txBody>
      </p:sp>
    </p:spTree>
    <p:extLst>
      <p:ext uri="{BB962C8B-B14F-4D97-AF65-F5344CB8AC3E}">
        <p14:creationId xmlns:p14="http://schemas.microsoft.com/office/powerpoint/2010/main" val="409937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5DE1120-08E0-4E5A-B9B1-97E5ACE78A89}" type="slidenum">
              <a:rPr lang="en-US" smtClean="0"/>
              <a:pPr>
                <a:defRPr/>
              </a:pPr>
              <a:t>2</a:t>
            </a:fld>
            <a:endParaRPr lang="en-US"/>
          </a:p>
        </p:txBody>
      </p:sp>
    </p:spTree>
    <p:extLst>
      <p:ext uri="{BB962C8B-B14F-4D97-AF65-F5344CB8AC3E}">
        <p14:creationId xmlns:p14="http://schemas.microsoft.com/office/powerpoint/2010/main" val="4196307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The matrix shows that Market Penetration is defined as getting the existing customers to buy more of existing products.  Starbucks is building on its loyalty card and rewards program in the United States with a </a:t>
            </a:r>
            <a:r>
              <a:rPr lang="en-US" dirty="0" err="1"/>
              <a:t>smartphone</a:t>
            </a:r>
            <a:r>
              <a:rPr lang="en-US"/>
              <a:t> app that enables customers to pay for purchases electronically.</a:t>
            </a:r>
          </a:p>
          <a:p>
            <a:pPr eaLnBrk="1" hangingPunct="1">
              <a:spcBef>
                <a:spcPct val="0"/>
              </a:spcBef>
            </a:pPr>
            <a:endParaRPr lang="en-US"/>
          </a:p>
          <a:p>
            <a:pPr eaLnBrk="1" hangingPunct="1">
              <a:spcBef>
                <a:spcPct val="0"/>
              </a:spcBef>
            </a:pPr>
            <a:r>
              <a:rPr lang="en-US"/>
              <a:t>Market  Development is defined as taking existing products into new markets, for instance  Starbucks</a:t>
            </a:r>
            <a:r>
              <a:rPr lang="ja-JP" altLang="en-US"/>
              <a:t>’</a:t>
            </a:r>
            <a:r>
              <a:rPr lang="en-US"/>
              <a:t>s expansion into India via an alliance with the Tata Group.  SB will source coffee beans in India and sell worldwide then open cafes in Tata’s upscale Taj hotels in India.</a:t>
            </a:r>
          </a:p>
          <a:p>
            <a:pPr eaLnBrk="1" hangingPunct="1">
              <a:spcBef>
                <a:spcPct val="0"/>
              </a:spcBef>
            </a:pPr>
            <a:r>
              <a:rPr lang="en-US"/>
              <a:t> </a:t>
            </a:r>
          </a:p>
          <a:p>
            <a:pPr eaLnBrk="1" hangingPunct="1">
              <a:spcBef>
                <a:spcPct val="0"/>
              </a:spcBef>
            </a:pPr>
            <a:r>
              <a:rPr lang="en-US"/>
              <a:t>Product development is developing  new products and placing them in existing markets.  Starbucks created a brand of instant coffee, Via, to enable its customers to enjoy coffee at the office and other locations where brewed coffee is not available.  After a successful launch in the US, Starbucks rolled out Via in Great Britain, Japan, South Korea and several other Asian countries.</a:t>
            </a:r>
          </a:p>
          <a:p>
            <a:pPr eaLnBrk="1" hangingPunct="1">
              <a:spcBef>
                <a:spcPct val="0"/>
              </a:spcBef>
            </a:pPr>
            <a:r>
              <a:rPr lang="en-US"/>
              <a:t> </a:t>
            </a:r>
          </a:p>
          <a:p>
            <a:pPr eaLnBrk="1" hangingPunct="1">
              <a:spcBef>
                <a:spcPct val="0"/>
              </a:spcBef>
            </a:pPr>
            <a:r>
              <a:rPr lang="en-US"/>
              <a:t>Diversification is developing new products for new markets. Starbucks dropped the word “Coffee” its logo. It recently acquired a juice maker, Evolution Fresh; the Bay Bread bakery, and tea retailer Teavana Holdings. Next up: Revamping stores so they can serve as wine bars and attract new customers in the evening.</a:t>
            </a:r>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2F622D-CBC1-4664-A86D-21A757026F21}" type="slidenum">
              <a:rPr lang="en-US">
                <a:cs typeface="Arial" charset="0"/>
              </a:rPr>
              <a:pPr fontAlgn="base">
                <a:spcBef>
                  <a:spcPct val="0"/>
                </a:spcBef>
                <a:spcAft>
                  <a:spcPct val="0"/>
                </a:spcAft>
                <a:defRPr/>
              </a:pPr>
              <a:t>5</a:t>
            </a:fld>
            <a:endParaRPr lang="en-US">
              <a:cs typeface="Arial" charset="0"/>
            </a:endParaRPr>
          </a:p>
        </p:txBody>
      </p:sp>
    </p:spTree>
    <p:extLst>
      <p:ext uri="{BB962C8B-B14F-4D97-AF65-F5344CB8AC3E}">
        <p14:creationId xmlns:p14="http://schemas.microsoft.com/office/powerpoint/2010/main" val="2972409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Companies that use price as a competitive weapon may use global sourcing to access cheap raw materials or low-wage labor. Companies can seek to improve process efficiencies or gain economies of scale with high production volumes.</a:t>
            </a:r>
          </a:p>
          <a:p>
            <a:pPr eaLnBrk="1" hangingPunct="1">
              <a:spcBef>
                <a:spcPct val="0"/>
              </a:spcBef>
            </a:pPr>
            <a:r>
              <a:rPr lang="en-US"/>
              <a:t> </a:t>
            </a:r>
          </a:p>
          <a:p>
            <a:pPr eaLnBrk="1" hangingPunct="1">
              <a:spcBef>
                <a:spcPct val="0"/>
              </a:spcBef>
            </a:pPr>
            <a:r>
              <a:rPr lang="en-US"/>
              <a:t>Marketers may be able to reduce non-monetary costs by decreasing the time and effort customers expend to learn about or seek out the product.  </a:t>
            </a:r>
          </a:p>
          <a:p>
            <a:pPr eaLnBrk="1" hangingPunct="1">
              <a:spcBef>
                <a:spcPct val="0"/>
              </a:spcBef>
            </a:pPr>
            <a:r>
              <a:rPr lang="en-US"/>
              <a:t> </a:t>
            </a:r>
          </a:p>
          <a:p>
            <a:pPr eaLnBrk="1" hangingPunct="1">
              <a:spcBef>
                <a:spcPct val="0"/>
              </a:spcBef>
            </a:pPr>
            <a:r>
              <a:rPr lang="en-US"/>
              <a:t>A market is defined as </a:t>
            </a:r>
            <a:r>
              <a:rPr lang="en-US" i="1"/>
              <a:t>people and organizations that are both able and willing to buy. </a:t>
            </a:r>
            <a:r>
              <a:rPr lang="en-US"/>
              <a:t>A successful product or brand must be of acceptable quality and consistent with buyer behavior, expectations, and preferences. If a company is able to offer a combination of superior product, distribution or promotion benefits, and lower price than competitors, it should enjoy a competitive advantage. Japanese auto makers made significant gains in the American market in the 1980s by creating a superior value proposition. They offered cars with higher quality and lower prices than those made by American car companies. . Today, the auto industry is shifting its attention to emerging markets such as India and Africa. Renault and its rivals are racing to offer middle-class consumers a new value proposition: high-quality vehicles that sell for the equivalent of $10,000 or less. On the heels of Renault’s success with the Dacia Logan come the $2,500 Nano from India’s Tata Motors and a $3,000 Datsun from Nissan.</a:t>
            </a:r>
          </a:p>
          <a:p>
            <a:pPr eaLnBrk="1" hangingPunct="1">
              <a:spcBef>
                <a:spcPct val="0"/>
              </a:spcBef>
            </a:pPr>
            <a:endParaRPr lang="en-US"/>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1FC064-536B-4DCC-A1D2-F16D98A0FA75}" type="slidenum">
              <a:rPr lang="en-US">
                <a:cs typeface="Arial" charset="0"/>
              </a:rPr>
              <a:pPr fontAlgn="base">
                <a:spcBef>
                  <a:spcPct val="0"/>
                </a:spcBef>
                <a:spcAft>
                  <a:spcPct val="0"/>
                </a:spcAft>
                <a:defRPr/>
              </a:pPr>
              <a:t>6</a:t>
            </a:fld>
            <a:endParaRPr lang="en-US">
              <a:cs typeface="Arial" charset="0"/>
            </a:endParaRPr>
          </a:p>
        </p:txBody>
      </p:sp>
    </p:spTree>
    <p:extLst>
      <p:ext uri="{BB962C8B-B14F-4D97-AF65-F5344CB8AC3E}">
        <p14:creationId xmlns:p14="http://schemas.microsoft.com/office/powerpoint/2010/main" val="3035814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80% of Coca-Cola’s case sales come from outside the US.  Brazil, Mexico, China and Japan account for 31% of case sales (Annual Report, 2011)</a:t>
            </a:r>
          </a:p>
          <a:p>
            <a:pPr eaLnBrk="1" hangingPunct="1">
              <a:spcBef>
                <a:spcPct val="0"/>
              </a:spcBef>
            </a:pPr>
            <a:endParaRPr lang="en-US" dirty="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96559B-BF46-4C5C-932E-9ACD1F7D1257}" type="slidenum">
              <a:rPr lang="en-US">
                <a:cs typeface="Arial" charset="0"/>
              </a:rPr>
              <a:pPr fontAlgn="base">
                <a:spcBef>
                  <a:spcPct val="0"/>
                </a:spcBef>
                <a:spcAft>
                  <a:spcPct val="0"/>
                </a:spcAft>
                <a:defRPr/>
              </a:pPr>
              <a:t>9</a:t>
            </a:fld>
            <a:endParaRPr lang="en-US">
              <a:cs typeface="Arial" charset="0"/>
            </a:endParaRPr>
          </a:p>
        </p:txBody>
      </p:sp>
    </p:spTree>
    <p:extLst>
      <p:ext uri="{BB962C8B-B14F-4D97-AF65-F5344CB8AC3E}">
        <p14:creationId xmlns:p14="http://schemas.microsoft.com/office/powerpoint/2010/main" val="2702049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When a company succeeds in creating more value for customers than its competitors, that company is said to enjoy competitive advantage. CA is measured relative to rivals in an industry. A local laundromat is in a local industry and competes locally.  A national company competes within its country</a:t>
            </a:r>
            <a:r>
              <a:rPr lang="ja-JP" altLang="en-US"/>
              <a:t>’</a:t>
            </a:r>
            <a:r>
              <a:rPr lang="en-US"/>
              <a:t>s borders. Global industries compete globally—consumer electronics, apparel, automobiles, steel, pharmaceuticals, furniture, etc.</a:t>
            </a:r>
          </a:p>
          <a:p>
            <a:pPr eaLnBrk="1" hangingPunct="1">
              <a:spcBef>
                <a:spcPct val="0"/>
              </a:spcBef>
            </a:pPr>
            <a:endParaRPr lang="en-US"/>
          </a:p>
          <a:p>
            <a:pPr eaLnBrk="1" hangingPunct="1">
              <a:spcBef>
                <a:spcPct val="0"/>
              </a:spcBef>
            </a:pPr>
            <a:r>
              <a:rPr lang="en-US"/>
              <a:t>In recent years, Bertelsmann, Colgate, Danone, Electrolux, Fiat, Ford, Fortune Brands, General Motors, Harley-Davidson, Henkel, LEGO, McDonald’s, Royal Philips Electronics, Toshiba, and many other companies have stepped up efforts to sharpen their strategic focus on core businesses and brands. </a:t>
            </a:r>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920AEB-A914-4CBE-8A24-1E69005D0E34}" type="slidenum">
              <a:rPr lang="en-US">
                <a:cs typeface="Arial" charset="0"/>
              </a:rPr>
              <a:pPr fontAlgn="base">
                <a:spcBef>
                  <a:spcPct val="0"/>
                </a:spcBef>
                <a:spcAft>
                  <a:spcPct val="0"/>
                </a:spcAft>
                <a:defRPr/>
              </a:pPr>
              <a:t>10</a:t>
            </a:fld>
            <a:endParaRPr lang="en-US">
              <a:cs typeface="Arial" charset="0"/>
            </a:endParaRPr>
          </a:p>
        </p:txBody>
      </p:sp>
    </p:spTree>
    <p:extLst>
      <p:ext uri="{BB962C8B-B14F-4D97-AF65-F5344CB8AC3E}">
        <p14:creationId xmlns:p14="http://schemas.microsoft.com/office/powerpoint/2010/main" val="2198540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Since countries and people are different, marketing practices that work in one country will not necessarily work in another. Customer preferences, competitors, channels of distribution, and communication may differ.  Global marketers must realize the extent to which plans and programs may be extended or need adaptation. The way a company addresses this task is a reflection of its global marketing strategy (GMS). </a:t>
            </a:r>
            <a:r>
              <a:rPr lang="en-US" i="1"/>
              <a:t>Standardization versus adaptation</a:t>
            </a:r>
            <a:r>
              <a:rPr lang="en-US"/>
              <a:t> is the extent to which each marketing mix element can be executed in the same or different ways in various country markets.  </a:t>
            </a:r>
          </a:p>
          <a:p>
            <a:pPr eaLnBrk="1" hangingPunct="1">
              <a:spcBef>
                <a:spcPct val="0"/>
              </a:spcBef>
            </a:pPr>
            <a:endParaRPr lang="en-US" i="1"/>
          </a:p>
          <a:p>
            <a:pPr eaLnBrk="1" hangingPunct="1">
              <a:spcBef>
                <a:spcPct val="0"/>
              </a:spcBef>
            </a:pPr>
            <a:r>
              <a:rPr lang="en-US" i="1"/>
              <a:t>Concentration of marketing activities </a:t>
            </a:r>
            <a:r>
              <a:rPr lang="en-US"/>
              <a:t>is the extent to which marketing mix activities are performed in one or a few country locations.</a:t>
            </a:r>
          </a:p>
          <a:p>
            <a:pPr eaLnBrk="1" hangingPunct="1">
              <a:spcBef>
                <a:spcPct val="0"/>
              </a:spcBef>
            </a:pPr>
            <a:r>
              <a:rPr lang="en-US"/>
              <a:t> </a:t>
            </a:r>
          </a:p>
          <a:p>
            <a:pPr eaLnBrk="1" hangingPunct="1">
              <a:spcBef>
                <a:spcPct val="0"/>
              </a:spcBef>
            </a:pPr>
            <a:r>
              <a:rPr lang="en-US" i="1"/>
              <a:t>Coordination of marketing activities </a:t>
            </a:r>
            <a:r>
              <a:rPr lang="en-US"/>
              <a:t>refers to the extent to which marketing mix activities are planned and executed interdependently around the globe.</a:t>
            </a:r>
          </a:p>
          <a:p>
            <a:pPr eaLnBrk="1" hangingPunct="1">
              <a:spcBef>
                <a:spcPct val="0"/>
              </a:spcBef>
            </a:pPr>
            <a:r>
              <a:rPr lang="en-US"/>
              <a:t> </a:t>
            </a:r>
          </a:p>
          <a:p>
            <a:pPr eaLnBrk="1" hangingPunct="1">
              <a:spcBef>
                <a:spcPct val="0"/>
              </a:spcBef>
            </a:pPr>
            <a:r>
              <a:rPr lang="en-US" i="1"/>
              <a:t>Integration of competitive moves</a:t>
            </a:r>
            <a:r>
              <a:rPr lang="en-US"/>
              <a:t> is the extent to which a firm</a:t>
            </a:r>
            <a:r>
              <a:rPr lang="ja-JP" altLang="en-US"/>
              <a:t>’</a:t>
            </a:r>
            <a:r>
              <a:rPr lang="en-US"/>
              <a:t>s competitive marketing tactics are interdependent in different parts of the world.</a:t>
            </a:r>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849DDD-0EE0-483D-BF6E-686E19655877}" type="slidenum">
              <a:rPr lang="en-US">
                <a:cs typeface="Arial" charset="0"/>
              </a:rPr>
              <a:pPr fontAlgn="base">
                <a:spcBef>
                  <a:spcPct val="0"/>
                </a:spcBef>
                <a:spcAft>
                  <a:spcPct val="0"/>
                </a:spcAft>
                <a:defRPr/>
              </a:pPr>
              <a:t>11</a:t>
            </a:fld>
            <a:endParaRPr lang="en-US">
              <a:cs typeface="Arial" charset="0"/>
            </a:endParaRPr>
          </a:p>
        </p:txBody>
      </p:sp>
    </p:spTree>
    <p:extLst>
      <p:ext uri="{BB962C8B-B14F-4D97-AF65-F5344CB8AC3E}">
        <p14:creationId xmlns:p14="http://schemas.microsoft.com/office/powerpoint/2010/main" val="3234117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Global marketing may include a combination of standard (e.g., the actual product itself) and nonstandard (e.g., distribution or packaging) approaches. </a:t>
            </a:r>
          </a:p>
          <a:p>
            <a:pPr eaLnBrk="1" hangingPunct="1"/>
            <a:endParaRPr lang="en-US"/>
          </a:p>
          <a:p>
            <a:pPr eaLnBrk="1" hangingPunct="1"/>
            <a:endParaRPr lang="en-US"/>
          </a:p>
          <a:p>
            <a:pPr eaLnBrk="1" hangingPunct="1"/>
            <a:r>
              <a:rPr lang="en-US"/>
              <a:t>Many companies are learning that it is equally important to </a:t>
            </a:r>
            <a:r>
              <a:rPr lang="en-US" i="1"/>
              <a:t>think locally and act globally.</a:t>
            </a:r>
            <a:r>
              <a:rPr lang="en-US"/>
              <a:t> In practice, this means that companies are discovering the value of leveraging innovations that occur far from headquarters and transporting them back home. For example, McDonald’s restaurants in France don’t look like McDonald’s restaurants elsewhere. Décor colors are muted, and the golden arches are displayed more subtly. After seeing the sales increases posted in France, some American franchisees began undertaking similar renovations.</a:t>
            </a:r>
          </a:p>
        </p:txBody>
      </p:sp>
      <p:sp>
        <p:nvSpPr>
          <p:cNvPr id="4" name="Slide Number Placeholder 3"/>
          <p:cNvSpPr>
            <a:spLocks noGrp="1"/>
          </p:cNvSpPr>
          <p:nvPr>
            <p:ph type="sldNum" sz="quarter" idx="5"/>
          </p:nvPr>
        </p:nvSpPr>
        <p:spPr/>
        <p:txBody>
          <a:bodyPr/>
          <a:lstStyle/>
          <a:p>
            <a:pPr>
              <a:defRPr/>
            </a:pPr>
            <a:fld id="{361E2E52-5097-4CF9-8D15-B62DB3EA7606}" type="slidenum">
              <a:rPr lang="en-US" smtClean="0"/>
              <a:pPr>
                <a:defRPr/>
              </a:pPr>
              <a:t>12</a:t>
            </a:fld>
            <a:endParaRPr lang="en-US"/>
          </a:p>
        </p:txBody>
      </p:sp>
    </p:spTree>
    <p:extLst>
      <p:ext uri="{BB962C8B-B14F-4D97-AF65-F5344CB8AC3E}">
        <p14:creationId xmlns:p14="http://schemas.microsoft.com/office/powerpoint/2010/main" val="4111578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Industries that were essentially national in scope only a few years ago are dominated today by a handful of global companies. In most industries, the companies that will survive and prosper in the twenty-first century will be global enterprises. Some companies that fail to formulate adequate responses to the challenges and opportunities of globalization will be absorbed by more dynamic, visionary enterprises. Others will undergo wrenching transformations and, if their efforts succeed, will emerge from the process greatly transformed. Some companies will simply disappear.</a:t>
            </a:r>
          </a:p>
          <a:p>
            <a:pPr eaLnBrk="1" hangingPunct="1"/>
            <a:endParaRPr lang="en-US"/>
          </a:p>
        </p:txBody>
      </p:sp>
      <p:sp>
        <p:nvSpPr>
          <p:cNvPr id="4" name="Slide Number Placeholder 3"/>
          <p:cNvSpPr>
            <a:spLocks noGrp="1"/>
          </p:cNvSpPr>
          <p:nvPr>
            <p:ph type="sldNum" sz="quarter" idx="5"/>
          </p:nvPr>
        </p:nvSpPr>
        <p:spPr/>
        <p:txBody>
          <a:bodyPr/>
          <a:lstStyle/>
          <a:p>
            <a:pPr>
              <a:defRPr/>
            </a:pPr>
            <a:fld id="{5961B1DC-B9C1-463C-8E58-DF7836DCD630}" type="slidenum">
              <a:rPr lang="en-US" smtClean="0"/>
              <a:pPr>
                <a:defRPr/>
              </a:pPr>
              <a:t>14</a:t>
            </a:fld>
            <a:endParaRPr lang="en-US"/>
          </a:p>
        </p:txBody>
      </p:sp>
    </p:spTree>
    <p:extLst>
      <p:ext uri="{BB962C8B-B14F-4D97-AF65-F5344CB8AC3E}">
        <p14:creationId xmlns:p14="http://schemas.microsoft.com/office/powerpoint/2010/main" val="3541222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9144000" cy="3461272"/>
          </a:xfrm>
          <a:prstGeom prst="rect">
            <a:avLst/>
          </a:prstGeom>
          <a:solidFill>
            <a:srgbClr val="40E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sz="4000" baseline="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Global Marketing </a:t>
            </a:r>
            <a:br>
              <a:rPr lang="en-US" sz="6000" spc="-150" dirty="0">
                <a:latin typeface="HP Simplified" pitchFamily="34" charset="0"/>
                <a:cs typeface="BrowalliaUPC" pitchFamily="34" charset="-34"/>
              </a:rPr>
            </a:br>
            <a:r>
              <a:rPr lang="en-US" sz="2400" spc="-150" dirty="0">
                <a:solidFill>
                  <a:srgbClr val="46A1EC"/>
                </a:solidFill>
                <a:latin typeface="HP Simplified" pitchFamily="34" charset="0"/>
                <a:cs typeface="BrowalliaUPC" pitchFamily="34" charset="-34"/>
              </a:rPr>
              <a:t>WARREN  J.  KEEGAN       MARK C. GREEN               </a:t>
            </a:r>
            <a:r>
              <a:rPr lang="en-US" sz="1400" spc="-150" dirty="0">
                <a:latin typeface="HP Simplified Light" pitchFamily="34" charset="0"/>
                <a:cs typeface="BrowalliaUPC" pitchFamily="34" charset="-34"/>
              </a:rPr>
              <a:t>NINTH    EDITION</a:t>
            </a:r>
            <a:endParaRPr lang="en-US" dirty="0"/>
          </a:p>
        </p:txBody>
      </p:sp>
      <p:sp>
        <p:nvSpPr>
          <p:cNvPr id="2" name="Date Placeholder 1"/>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dirty="0"/>
              <a:t>Copyright © 2017 Pearson Education, Ltd. </a:t>
            </a:r>
          </a:p>
        </p:txBody>
      </p:sp>
      <p:sp>
        <p:nvSpPr>
          <p:cNvPr id="5" name="Slide Number Placeholder 4"/>
          <p:cNvSpPr>
            <a:spLocks noGrp="1"/>
          </p:cNvSpPr>
          <p:nvPr>
            <p:ph type="sldNum" sz="quarter" idx="12"/>
          </p:nvPr>
        </p:nvSpPr>
        <p:spPr/>
        <p:txBody>
          <a:bodyPr/>
          <a:lstStyle/>
          <a:p>
            <a:pPr>
              <a:defRPr/>
            </a:pPr>
            <a:r>
              <a:rPr lang="en-US"/>
              <a:t>1-</a:t>
            </a:r>
            <a:fld id="{DD4131D4-92CA-4767-AE8E-E505D1B82B5C}"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Copyright © 2017 Pearson Education, Ltd. </a:t>
            </a:r>
          </a:p>
        </p:txBody>
      </p:sp>
      <p:sp>
        <p:nvSpPr>
          <p:cNvPr id="6" name="Slide Number Placeholder 5"/>
          <p:cNvSpPr>
            <a:spLocks noGrp="1"/>
          </p:cNvSpPr>
          <p:nvPr>
            <p:ph type="sldNum" sz="quarter" idx="12"/>
          </p:nvPr>
        </p:nvSpPr>
        <p:spPr/>
        <p:txBody>
          <a:bodyPr/>
          <a:lstStyle/>
          <a:p>
            <a:pPr>
              <a:defRPr/>
            </a:pPr>
            <a:fld id="{5AF8452C-BA46-4F95-879C-F71503F6337D}"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Copyright © 2017 Pearson Education, Ltd. </a:t>
            </a:r>
          </a:p>
        </p:txBody>
      </p:sp>
      <p:sp>
        <p:nvSpPr>
          <p:cNvPr id="6" name="Slide Number Placeholder 5"/>
          <p:cNvSpPr>
            <a:spLocks noGrp="1"/>
          </p:cNvSpPr>
          <p:nvPr>
            <p:ph type="sldNum" sz="quarter" idx="12"/>
          </p:nvPr>
        </p:nvSpPr>
        <p:spPr/>
        <p:txBody>
          <a:bodyPr/>
          <a:lstStyle/>
          <a:p>
            <a:pPr>
              <a:defRPr/>
            </a:pPr>
            <a:fld id="{B1D0D81C-1E3B-476F-A1A0-D1DFB7957110}"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5" name="Slide Number Placeholder 4"/>
          <p:cNvSpPr>
            <a:spLocks noGrp="1"/>
          </p:cNvSpPr>
          <p:nvPr>
            <p:ph type="sldNum" sz="quarter" idx="12"/>
          </p:nvPr>
        </p:nvSpPr>
        <p:spPr/>
        <p:txBody>
          <a:bodyPr/>
          <a:lstStyle/>
          <a:p>
            <a:pPr>
              <a:defRPr/>
            </a:pPr>
            <a:r>
              <a:rPr lang="en-US" dirty="0"/>
              <a:t>1-</a:t>
            </a:r>
            <a:fld id="{DD4131D4-92CA-4767-AE8E-E505D1B82B5C}"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609600"/>
            <a:ext cx="4343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4191000" y="2743200"/>
            <a:ext cx="4038600" cy="2895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Copyright © 2017 Pearson Education, Ltd. </a:t>
            </a:r>
          </a:p>
        </p:txBody>
      </p:sp>
      <p:sp>
        <p:nvSpPr>
          <p:cNvPr id="6" name="Slide Number Placeholder 5"/>
          <p:cNvSpPr>
            <a:spLocks noGrp="1"/>
          </p:cNvSpPr>
          <p:nvPr>
            <p:ph type="sldNum" sz="quarter" idx="12"/>
          </p:nvPr>
        </p:nvSpPr>
        <p:spPr/>
        <p:txBody>
          <a:bodyPr/>
          <a:lstStyle>
            <a:lvl1pPr>
              <a:defRPr/>
            </a:lvl1pPr>
          </a:lstStyle>
          <a:p>
            <a:pPr>
              <a:defRPr/>
            </a:pPr>
            <a:fld id="{EC4A6902-D701-43CE-A20A-0C61C77B9B6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lvl1pPr>
              <a:defRPr b="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6" name="Slide Number Placeholder 5"/>
          <p:cNvSpPr>
            <a:spLocks noGrp="1"/>
          </p:cNvSpPr>
          <p:nvPr>
            <p:ph type="sldNum" sz="quarter" idx="12"/>
          </p:nvPr>
        </p:nvSpPr>
        <p:spPr/>
        <p:txBody>
          <a:bodyPr/>
          <a:lstStyle/>
          <a:p>
            <a:pPr>
              <a:defRPr/>
            </a:pPr>
            <a:r>
              <a:rPr lang="en-US" dirty="0"/>
              <a:t>1-</a:t>
            </a:r>
            <a:fld id="{3A4D2B59-6A6F-4C5D-B8EE-F1142CDB0BC1}"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a:t>Copyright © 2017 Pearson Education, Ltd. </a:t>
            </a:r>
          </a:p>
        </p:txBody>
      </p:sp>
      <p:sp>
        <p:nvSpPr>
          <p:cNvPr id="6" name="Slide Number Placeholder 5"/>
          <p:cNvSpPr>
            <a:spLocks noGrp="1"/>
          </p:cNvSpPr>
          <p:nvPr>
            <p:ph type="sldNum" sz="quarter" idx="12"/>
          </p:nvPr>
        </p:nvSpPr>
        <p:spPr/>
        <p:txBody>
          <a:bodyPr/>
          <a:lstStyle/>
          <a:p>
            <a:pPr>
              <a:defRPr/>
            </a:pPr>
            <a:fld id="{8250A7D0-D7F9-4D57-8FC9-53B0B2D48C09}"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b="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b="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7" name="Slide Number Placeholder 6"/>
          <p:cNvSpPr>
            <a:spLocks noGrp="1"/>
          </p:cNvSpPr>
          <p:nvPr>
            <p:ph type="sldNum" sz="quarter" idx="12"/>
          </p:nvPr>
        </p:nvSpPr>
        <p:spPr/>
        <p:txBody>
          <a:bodyPr/>
          <a:lstStyle/>
          <a:p>
            <a:pPr>
              <a:defRPr/>
            </a:pPr>
            <a:r>
              <a:rPr lang="en-US" dirty="0"/>
              <a:t>1-</a:t>
            </a:r>
            <a:fld id="{D453FF82-4F5E-456F-81CD-C70867091862}"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9" name="Slide Number Placeholder 8"/>
          <p:cNvSpPr>
            <a:spLocks noGrp="1"/>
          </p:cNvSpPr>
          <p:nvPr>
            <p:ph type="sldNum" sz="quarter" idx="12"/>
          </p:nvPr>
        </p:nvSpPr>
        <p:spPr/>
        <p:txBody>
          <a:bodyPr/>
          <a:lstStyle/>
          <a:p>
            <a:pPr>
              <a:defRPr/>
            </a:pPr>
            <a:r>
              <a:rPr lang="en-US" dirty="0"/>
              <a:t>1-</a:t>
            </a:r>
            <a:fld id="{58BDB147-723E-48BB-86B5-81D98D68CEF1}"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dirty="0"/>
              <a:t>Copyright © 2017 Pearson Education, Ltd. </a:t>
            </a:r>
          </a:p>
        </p:txBody>
      </p:sp>
      <p:sp>
        <p:nvSpPr>
          <p:cNvPr id="5" name="Slide Number Placeholder 4"/>
          <p:cNvSpPr>
            <a:spLocks noGrp="1"/>
          </p:cNvSpPr>
          <p:nvPr>
            <p:ph type="sldNum" sz="quarter" idx="12"/>
          </p:nvPr>
        </p:nvSpPr>
        <p:spPr/>
        <p:txBody>
          <a:bodyPr/>
          <a:lstStyle/>
          <a:p>
            <a:pPr>
              <a:defRPr/>
            </a:pPr>
            <a:fld id="{FBD06775-FAD8-49B6-9633-3C0F7E5FEA24}"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4" name="Slide Number Placeholder 3"/>
          <p:cNvSpPr>
            <a:spLocks noGrp="1"/>
          </p:cNvSpPr>
          <p:nvPr>
            <p:ph type="sldNum" sz="quarter" idx="12"/>
          </p:nvPr>
        </p:nvSpPr>
        <p:spPr/>
        <p:txBody>
          <a:bodyPr/>
          <a:lstStyle/>
          <a:p>
            <a:pPr>
              <a:defRPr/>
            </a:pPr>
            <a:r>
              <a:rPr lang="en-US" dirty="0"/>
              <a:t>1-</a:t>
            </a:r>
            <a:fld id="{5BF7C332-1202-4CF8-ABCD-56434747622C}"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Copyright © 2017 Pearson Education, Ltd. </a:t>
            </a:r>
          </a:p>
        </p:txBody>
      </p:sp>
      <p:sp>
        <p:nvSpPr>
          <p:cNvPr id="7" name="Slide Number Placeholder 6"/>
          <p:cNvSpPr>
            <a:spLocks noGrp="1"/>
          </p:cNvSpPr>
          <p:nvPr>
            <p:ph type="sldNum" sz="quarter" idx="12"/>
          </p:nvPr>
        </p:nvSpPr>
        <p:spPr/>
        <p:txBody>
          <a:bodyPr/>
          <a:lstStyle/>
          <a:p>
            <a:pPr>
              <a:defRPr/>
            </a:pPr>
            <a:fld id="{9D144640-4B57-4CD0-A284-443175A01303}"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a:t>Copyright © 2017 Pearson Education, Ltd. </a:t>
            </a:r>
          </a:p>
        </p:txBody>
      </p:sp>
      <p:sp>
        <p:nvSpPr>
          <p:cNvPr id="7" name="Slide Number Placeholder 6"/>
          <p:cNvSpPr>
            <a:spLocks noGrp="1"/>
          </p:cNvSpPr>
          <p:nvPr>
            <p:ph type="sldNum" sz="quarter" idx="12"/>
          </p:nvPr>
        </p:nvSpPr>
        <p:spPr/>
        <p:txBody>
          <a:bodyPr/>
          <a:lstStyle/>
          <a:p>
            <a:pPr>
              <a:defRPr/>
            </a:pPr>
            <a:fld id="{5CFC68B8-A1B7-44B8-9298-CE09BCF12B99}"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685800"/>
          </a:xfrm>
          <a:prstGeom prst="rect">
            <a:avLst/>
          </a:prstGeom>
          <a:solidFill>
            <a:srgbClr val="40E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2861534" y="6356350"/>
            <a:ext cx="315826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a:t>Copyright © 2017 Pearson Education, Ltd.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en-US" dirty="0"/>
              <a:t>1-</a:t>
            </a:r>
            <a:fld id="{DD4131D4-92CA-4767-AE8E-E505D1B82B5C}"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Lst>
  <p:hf hdr="0" dt="0"/>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China_National_Petroleum" TargetMode="External"/><Relationship Id="rId13" Type="http://schemas.openxmlformats.org/officeDocument/2006/relationships/hyperlink" Target="https://en.wikipedia.org/wiki/United_Kingdom" TargetMode="External"/><Relationship Id="rId18" Type="http://schemas.openxmlformats.org/officeDocument/2006/relationships/hyperlink" Target="https://en.wikipedia.org/wiki/Japan" TargetMode="External"/><Relationship Id="rId3" Type="http://schemas.openxmlformats.org/officeDocument/2006/relationships/hyperlink" Target="https://en.wikipedia.org/wiki/United_States" TargetMode="External"/><Relationship Id="rId7" Type="http://schemas.openxmlformats.org/officeDocument/2006/relationships/hyperlink" Target="https://en.wikipedia.org/wiki/Netherlands" TargetMode="External"/><Relationship Id="rId12" Type="http://schemas.openxmlformats.org/officeDocument/2006/relationships/hyperlink" Target="https://en.wikipedia.org/wiki/BP" TargetMode="External"/><Relationship Id="rId17" Type="http://schemas.openxmlformats.org/officeDocument/2006/relationships/hyperlink" Target="https://en.wikipedia.org/wiki/Toyota" TargetMode="External"/><Relationship Id="rId2" Type="http://schemas.openxmlformats.org/officeDocument/2006/relationships/hyperlink" Target="https://en.wikipedia.org/wiki/Walmart" TargetMode="External"/><Relationship Id="rId16" Type="http://schemas.openxmlformats.org/officeDocument/2006/relationships/hyperlink" Target="https://en.wikipedia.org/wiki/Germany" TargetMode="External"/><Relationship Id="rId1" Type="http://schemas.openxmlformats.org/officeDocument/2006/relationships/slideLayout" Target="../slideLayouts/slideLayout6.xml"/><Relationship Id="rId6" Type="http://schemas.openxmlformats.org/officeDocument/2006/relationships/hyperlink" Target="https://en.wikipedia.org/wiki/Royal_Dutch_Shell" TargetMode="External"/><Relationship Id="rId11" Type="http://schemas.openxmlformats.org/officeDocument/2006/relationships/hyperlink" Target="https://en.wikipedia.org/wiki/Saudi_Arabia" TargetMode="External"/><Relationship Id="rId5" Type="http://schemas.openxmlformats.org/officeDocument/2006/relationships/hyperlink" Target="https://en.wikipedia.org/wiki/China" TargetMode="External"/><Relationship Id="rId15" Type="http://schemas.openxmlformats.org/officeDocument/2006/relationships/hyperlink" Target="https://en.wikipedia.org/wiki/Volkswagen_Group" TargetMode="External"/><Relationship Id="rId10" Type="http://schemas.openxmlformats.org/officeDocument/2006/relationships/hyperlink" Target="https://en.wikipedia.org/wiki/Saudi_Aramco" TargetMode="External"/><Relationship Id="rId4" Type="http://schemas.openxmlformats.org/officeDocument/2006/relationships/hyperlink" Target="https://en.wikipedia.org/wiki/China_Petrochemical_Corporation" TargetMode="External"/><Relationship Id="rId9" Type="http://schemas.openxmlformats.org/officeDocument/2006/relationships/hyperlink" Target="https://en.wikipedia.org/wiki/State_Grid_Corporation_of_China" TargetMode="External"/><Relationship Id="rId14" Type="http://schemas.openxmlformats.org/officeDocument/2006/relationships/hyperlink" Target="https://en.wikipedia.org/wiki/ExxonMobil" TargetMode="Externa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Box 3"/>
          <p:cNvSpPr txBox="1">
            <a:spLocks noChangeArrowheads="1"/>
          </p:cNvSpPr>
          <p:nvPr/>
        </p:nvSpPr>
        <p:spPr bwMode="auto">
          <a:xfrm>
            <a:off x="749301" y="5169595"/>
            <a:ext cx="7715250" cy="954107"/>
          </a:xfrm>
          <a:prstGeom prst="rect">
            <a:avLst/>
          </a:prstGeom>
          <a:noFill/>
          <a:ln w="9525">
            <a:noFill/>
            <a:miter lim="800000"/>
            <a:headEnd/>
            <a:tailEnd/>
          </a:ln>
        </p:spPr>
        <p:txBody>
          <a:bodyPr wrap="square">
            <a:spAutoFit/>
          </a:bodyPr>
          <a:lstStyle/>
          <a:p>
            <a:pPr algn="ctr"/>
            <a:endParaRPr lang="en-US" sz="2800" b="1" dirty="0"/>
          </a:p>
          <a:p>
            <a:pPr algn="ctr"/>
            <a:endParaRPr lang="en-US" sz="2800" b="1" dirty="0"/>
          </a:p>
        </p:txBody>
      </p:sp>
      <p:sp>
        <p:nvSpPr>
          <p:cNvPr id="4" name="TextBox 3"/>
          <p:cNvSpPr txBox="1"/>
          <p:nvPr/>
        </p:nvSpPr>
        <p:spPr>
          <a:xfrm>
            <a:off x="1272448" y="103356"/>
            <a:ext cx="6379919" cy="1261884"/>
          </a:xfrm>
          <a:prstGeom prst="rect">
            <a:avLst/>
          </a:prstGeom>
          <a:noFill/>
        </p:spPr>
        <p:txBody>
          <a:bodyPr wrap="square" rtlCol="0">
            <a:spAutoFit/>
          </a:bodyPr>
          <a:lstStyle/>
          <a:p>
            <a:pPr algn="ctr"/>
            <a:r>
              <a:rPr lang="en-US" sz="2800" dirty="0"/>
              <a:t>Introduction to Global Marketing</a:t>
            </a:r>
          </a:p>
          <a:p>
            <a:pPr algn="ctr"/>
            <a:r>
              <a:rPr lang="en-US" sz="2800" b="1" dirty="0">
                <a:solidFill>
                  <a:srgbClr val="00B0F0"/>
                </a:solidFill>
              </a:rPr>
              <a:t>Chapter 1</a:t>
            </a:r>
          </a:p>
          <a:p>
            <a:pPr algn="ctr"/>
            <a:endParaRPr lang="en-US" sz="2000" dirty="0"/>
          </a:p>
        </p:txBody>
      </p:sp>
      <p:sp>
        <p:nvSpPr>
          <p:cNvPr id="6" name="Subtitle 2"/>
          <p:cNvSpPr>
            <a:spLocks noGrp="1"/>
          </p:cNvSpPr>
          <p:nvPr>
            <p:ph type="subTitle" idx="1"/>
          </p:nvPr>
        </p:nvSpPr>
        <p:spPr>
          <a:xfrm>
            <a:off x="1371600" y="3886200"/>
            <a:ext cx="6400800" cy="1752600"/>
          </a:xfrm>
        </p:spPr>
        <p:txBody>
          <a:bodyPr/>
          <a:lstStyle>
            <a:lvl1pPr marL="0" indent="0" algn="ctr">
              <a:buNone/>
              <a:defRPr sz="18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6700" spc="-150" dirty="0">
                <a:solidFill>
                  <a:schemeClr val="tx2">
                    <a:lumMod val="75000"/>
                  </a:schemeClr>
                </a:solidFill>
                <a:latin typeface="HP Simplified" pitchFamily="34" charset="0"/>
                <a:cs typeface="BrowalliaUPC" pitchFamily="34" charset="-34"/>
              </a:rPr>
              <a:t>Global Marketing </a:t>
            </a:r>
            <a:br>
              <a:rPr lang="en-US" sz="6000" spc="-150" dirty="0">
                <a:latin typeface="HP Simplified" pitchFamily="34" charset="0"/>
                <a:cs typeface="BrowalliaUPC" pitchFamily="34" charset="-34"/>
              </a:rPr>
            </a:br>
            <a:r>
              <a:rPr lang="en-US" sz="2400" b="0" spc="-150" dirty="0">
                <a:solidFill>
                  <a:srgbClr val="46A1EC"/>
                </a:solidFill>
                <a:latin typeface="HP Simplified" pitchFamily="34" charset="0"/>
                <a:cs typeface="BrowalliaUPC" pitchFamily="34" charset="-34"/>
              </a:rPr>
              <a:t>WARREN  J.  KEEGAN     MARK C. GREEN               </a:t>
            </a:r>
            <a:r>
              <a:rPr lang="en-US" sz="1400" spc="-150" dirty="0">
                <a:latin typeface="HP Simplified Light" pitchFamily="34" charset="0"/>
                <a:cs typeface="BrowalliaUPC" pitchFamily="34" charset="-34"/>
              </a:rPr>
              <a:t>Ninth Edition, Global Edition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3600" dirty="0">
                <a:latin typeface="+mn-lt"/>
              </a:rPr>
              <a:t>Competitive Advantage, Globalization </a:t>
            </a:r>
            <a:br>
              <a:rPr lang="en-US" sz="3600" dirty="0">
                <a:latin typeface="+mn-lt"/>
              </a:rPr>
            </a:br>
            <a:r>
              <a:rPr lang="en-US" sz="3600" dirty="0">
                <a:latin typeface="+mn-lt"/>
              </a:rPr>
              <a:t>&amp; Global Industries</a:t>
            </a:r>
          </a:p>
        </p:txBody>
      </p:sp>
      <p:sp>
        <p:nvSpPr>
          <p:cNvPr id="3" name="Content Placeholder 2"/>
          <p:cNvSpPr>
            <a:spLocks noGrp="1"/>
          </p:cNvSpPr>
          <p:nvPr>
            <p:ph sz="half" idx="1"/>
          </p:nvPr>
        </p:nvSpPr>
        <p:spPr>
          <a:xfrm>
            <a:off x="457200" y="1600200"/>
            <a:ext cx="8229600" cy="4525963"/>
          </a:xfrm>
        </p:spPr>
        <p:txBody>
          <a:bodyPr rtlCol="0">
            <a:normAutofit lnSpcReduction="10000"/>
          </a:bodyPr>
          <a:lstStyle/>
          <a:p>
            <a:pPr fontAlgn="auto">
              <a:lnSpc>
                <a:spcPct val="90000"/>
              </a:lnSpc>
              <a:spcAft>
                <a:spcPts val="0"/>
              </a:spcAft>
              <a:defRPr/>
            </a:pPr>
            <a:r>
              <a:rPr lang="en-US" sz="3200" dirty="0">
                <a:ea typeface="ＭＳ Ｐゴシック" pitchFamily="34" charset="-128"/>
              </a:rPr>
              <a:t>Focus</a:t>
            </a:r>
          </a:p>
          <a:p>
            <a:pPr lvl="1" fontAlgn="auto">
              <a:lnSpc>
                <a:spcPct val="90000"/>
              </a:lnSpc>
              <a:spcAft>
                <a:spcPts val="0"/>
              </a:spcAft>
              <a:defRPr/>
            </a:pPr>
            <a:r>
              <a:rPr lang="en-US" dirty="0">
                <a:ea typeface="ＭＳ Ｐゴシック" pitchFamily="34" charset="-128"/>
              </a:rPr>
              <a:t>Concentration and attention on core business and competence</a:t>
            </a:r>
          </a:p>
          <a:p>
            <a:pPr lvl="1" fontAlgn="auto">
              <a:lnSpc>
                <a:spcPct val="90000"/>
              </a:lnSpc>
              <a:spcAft>
                <a:spcPts val="0"/>
              </a:spcAft>
              <a:buFont typeface="Arial" charset="0"/>
              <a:buNone/>
              <a:defRPr/>
            </a:pPr>
            <a:endParaRPr lang="en-US" altLang="ja-JP" i="1" dirty="0"/>
          </a:p>
          <a:p>
            <a:pPr lvl="1" fontAlgn="auto">
              <a:lnSpc>
                <a:spcPct val="90000"/>
              </a:lnSpc>
              <a:spcAft>
                <a:spcPts val="0"/>
              </a:spcAft>
              <a:buFont typeface="Arial" charset="0"/>
              <a:buNone/>
              <a:defRPr/>
            </a:pPr>
            <a:r>
              <a:rPr lang="ja-JP" altLang="en-US" i="1"/>
              <a:t>“</a:t>
            </a:r>
            <a:r>
              <a:rPr lang="en-US" b="1" i="1" dirty="0">
                <a:ea typeface="ＭＳ Ｐゴシック" pitchFamily="34" charset="-128"/>
              </a:rPr>
              <a:t>Nestle is focused: We are food and beverages. We are not </a:t>
            </a:r>
          </a:p>
          <a:p>
            <a:pPr lvl="1" fontAlgn="auto">
              <a:lnSpc>
                <a:spcPct val="90000"/>
              </a:lnSpc>
              <a:spcAft>
                <a:spcPts val="0"/>
              </a:spcAft>
              <a:buFont typeface="Arial" charset="0"/>
              <a:buNone/>
              <a:defRPr/>
            </a:pPr>
            <a:r>
              <a:rPr lang="en-US" b="1" i="1" dirty="0">
                <a:ea typeface="ＭＳ Ｐゴシック" pitchFamily="34" charset="-128"/>
              </a:rPr>
              <a:t> running bicycle shops. Even in food we are not in all fields. </a:t>
            </a:r>
          </a:p>
          <a:p>
            <a:pPr lvl="1" fontAlgn="auto">
              <a:lnSpc>
                <a:spcPct val="90000"/>
              </a:lnSpc>
              <a:spcAft>
                <a:spcPts val="0"/>
              </a:spcAft>
              <a:buFont typeface="Arial" charset="0"/>
              <a:buNone/>
              <a:defRPr/>
            </a:pPr>
            <a:r>
              <a:rPr lang="en-US" b="1" i="1" dirty="0">
                <a:ea typeface="ＭＳ Ｐゴシック" pitchFamily="34" charset="-128"/>
              </a:rPr>
              <a:t>There are certain areas we do not touch…We have no soft </a:t>
            </a:r>
          </a:p>
          <a:p>
            <a:pPr lvl="1" fontAlgn="auto">
              <a:lnSpc>
                <a:spcPct val="90000"/>
              </a:lnSpc>
              <a:spcAft>
                <a:spcPts val="0"/>
              </a:spcAft>
              <a:buFont typeface="Arial" charset="0"/>
              <a:buNone/>
              <a:defRPr/>
            </a:pPr>
            <a:r>
              <a:rPr lang="en-US" b="1" i="1" dirty="0">
                <a:ea typeface="ＭＳ Ｐゴシック" pitchFamily="34" charset="-128"/>
              </a:rPr>
              <a:t>drinks because I have said we will either buy Coca-Cola or </a:t>
            </a:r>
          </a:p>
          <a:p>
            <a:pPr lvl="1" fontAlgn="auto">
              <a:lnSpc>
                <a:spcPct val="90000"/>
              </a:lnSpc>
              <a:spcAft>
                <a:spcPts val="0"/>
              </a:spcAft>
              <a:buFont typeface="Arial" charset="0"/>
              <a:buNone/>
              <a:defRPr/>
            </a:pPr>
            <a:r>
              <a:rPr lang="en-US" b="1" i="1" dirty="0">
                <a:ea typeface="ＭＳ Ｐゴシック" pitchFamily="34" charset="-128"/>
              </a:rPr>
              <a:t>we leave it alone. This is focus.</a:t>
            </a:r>
            <a:r>
              <a:rPr lang="ja-JP" altLang="en-US" b="1" i="1"/>
              <a:t>”</a:t>
            </a:r>
            <a:endParaRPr lang="en-US" b="1" i="1" dirty="0">
              <a:ea typeface="ＭＳ Ｐゴシック" pitchFamily="34" charset="-128"/>
            </a:endParaRPr>
          </a:p>
          <a:p>
            <a:pPr lvl="1" fontAlgn="auto">
              <a:lnSpc>
                <a:spcPct val="90000"/>
              </a:lnSpc>
              <a:spcAft>
                <a:spcPts val="0"/>
              </a:spcAft>
              <a:buFont typeface="Arial" charset="0"/>
              <a:buNone/>
              <a:defRPr/>
            </a:pPr>
            <a:r>
              <a:rPr lang="en-US" sz="1800" dirty="0">
                <a:ea typeface="ＭＳ Ｐゴシック" pitchFamily="34" charset="-128"/>
              </a:rPr>
              <a:t>                               </a:t>
            </a:r>
          </a:p>
          <a:p>
            <a:pPr lvl="1" fontAlgn="auto">
              <a:lnSpc>
                <a:spcPct val="90000"/>
              </a:lnSpc>
              <a:spcAft>
                <a:spcPts val="0"/>
              </a:spcAft>
              <a:buFont typeface="Arial" charset="0"/>
              <a:buNone/>
              <a:defRPr/>
            </a:pPr>
            <a:r>
              <a:rPr lang="en-US" sz="1800" dirty="0">
                <a:ea typeface="ＭＳ Ｐゴシック" pitchFamily="34" charset="-128"/>
              </a:rPr>
              <a:t>					 ~</a:t>
            </a:r>
            <a:r>
              <a:rPr lang="en-US" sz="2000" dirty="0">
                <a:ea typeface="ＭＳ Ｐゴシック" pitchFamily="34" charset="-128"/>
              </a:rPr>
              <a:t>Helmut </a:t>
            </a:r>
            <a:r>
              <a:rPr lang="en-US" sz="2000" dirty="0" err="1">
                <a:ea typeface="ＭＳ Ｐゴシック" pitchFamily="34" charset="-128"/>
              </a:rPr>
              <a:t>Maucher</a:t>
            </a:r>
            <a:r>
              <a:rPr lang="en-US" sz="2000" dirty="0">
                <a:ea typeface="ＭＳ Ｐゴシック" pitchFamily="34" charset="-128"/>
              </a:rPr>
              <a:t>, former chairman of 				                                                   Nestlé SA</a:t>
            </a:r>
            <a:r>
              <a:rPr lang="en-US" sz="2000" b="1" dirty="0">
                <a:ea typeface="ＭＳ Ｐゴシック" pitchFamily="34" charset="-128"/>
              </a:rPr>
              <a:t>~</a:t>
            </a:r>
          </a:p>
          <a:p>
            <a:pPr fontAlgn="auto">
              <a:lnSpc>
                <a:spcPct val="90000"/>
              </a:lnSpc>
              <a:spcAft>
                <a:spcPts val="0"/>
              </a:spcAft>
              <a:buFont typeface="Arial" charset="0"/>
              <a:buNone/>
              <a:defRPr/>
            </a:pPr>
            <a:endParaRPr lang="en-US" dirty="0"/>
          </a:p>
        </p:txBody>
      </p:sp>
      <p:sp>
        <p:nvSpPr>
          <p:cNvPr id="4" name="Footer Placeholder 3"/>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5" name="Slide Number Placeholder 4"/>
          <p:cNvSpPr>
            <a:spLocks noGrp="1"/>
          </p:cNvSpPr>
          <p:nvPr>
            <p:ph type="sldNum" sz="quarter" idx="12"/>
          </p:nvPr>
        </p:nvSpPr>
        <p:spPr/>
        <p:txBody>
          <a:bodyPr/>
          <a:lstStyle/>
          <a:p>
            <a:pPr>
              <a:defRPr/>
            </a:pPr>
            <a:r>
              <a:rPr lang="en-US"/>
              <a:t>1-</a:t>
            </a:r>
            <a:fld id="{D453FF82-4F5E-456F-81CD-C70867091862}"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3600" dirty="0">
                <a:latin typeface="+mn-lt"/>
              </a:rPr>
              <a:t>GLOBAL MARKETING: What It Is</a:t>
            </a:r>
            <a:br>
              <a:rPr lang="en-US" sz="3600" dirty="0">
                <a:latin typeface="+mn-lt"/>
              </a:rPr>
            </a:br>
            <a:r>
              <a:rPr lang="en-US" sz="3600" dirty="0">
                <a:latin typeface="+mn-lt"/>
              </a:rPr>
              <a:t> &amp; What It Isn’t</a:t>
            </a:r>
          </a:p>
        </p:txBody>
      </p:sp>
      <p:sp>
        <p:nvSpPr>
          <p:cNvPr id="45059" name="Content Placeholder 2"/>
          <p:cNvSpPr>
            <a:spLocks noGrp="1"/>
          </p:cNvSpPr>
          <p:nvPr>
            <p:ph sz="half" idx="1"/>
          </p:nvPr>
        </p:nvSpPr>
        <p:spPr>
          <a:xfrm>
            <a:off x="457200" y="1752600"/>
            <a:ext cx="4038600" cy="4525963"/>
          </a:xfrm>
          <a:ln>
            <a:solidFill>
              <a:schemeClr val="tx1"/>
            </a:solidFill>
          </a:ln>
        </p:spPr>
        <p:txBody>
          <a:bodyPr/>
          <a:lstStyle/>
          <a:p>
            <a:pPr algn="ctr">
              <a:buFont typeface="Arial" pitchFamily="34" charset="0"/>
              <a:buNone/>
            </a:pPr>
            <a:r>
              <a:rPr lang="en-US" sz="3200" i="1">
                <a:ea typeface="ＭＳ Ｐゴシック" pitchFamily="34" charset="-128"/>
              </a:rPr>
              <a:t>Single Country Marketing Strategy</a:t>
            </a:r>
            <a:endParaRPr lang="en-US" sz="2400">
              <a:ea typeface="ＭＳ Ｐゴシック" pitchFamily="34" charset="-128"/>
            </a:endParaRPr>
          </a:p>
          <a:p>
            <a:endParaRPr lang="en-US" sz="2400">
              <a:ea typeface="ＭＳ Ｐゴシック" pitchFamily="34" charset="-128"/>
            </a:endParaRPr>
          </a:p>
          <a:p>
            <a:r>
              <a:rPr lang="en-US" sz="2400">
                <a:ea typeface="ＭＳ Ｐゴシック" pitchFamily="34" charset="-128"/>
              </a:rPr>
              <a:t>Target Market Strategy</a:t>
            </a:r>
          </a:p>
          <a:p>
            <a:r>
              <a:rPr lang="en-US" sz="2400">
                <a:ea typeface="ＭＳ Ｐゴシック" pitchFamily="34" charset="-128"/>
              </a:rPr>
              <a:t>Marketing Mix </a:t>
            </a:r>
          </a:p>
          <a:p>
            <a:pPr lvl="1"/>
            <a:r>
              <a:rPr lang="en-US" sz="2000">
                <a:ea typeface="ＭＳ Ｐゴシック" pitchFamily="34" charset="-128"/>
              </a:rPr>
              <a:t>Product</a:t>
            </a:r>
          </a:p>
          <a:p>
            <a:pPr lvl="1"/>
            <a:r>
              <a:rPr lang="en-US" sz="2000">
                <a:ea typeface="ＭＳ Ｐゴシック" pitchFamily="34" charset="-128"/>
              </a:rPr>
              <a:t>Price</a:t>
            </a:r>
          </a:p>
          <a:p>
            <a:pPr lvl="1"/>
            <a:r>
              <a:rPr lang="en-US" sz="2000">
                <a:ea typeface="ＭＳ Ｐゴシック" pitchFamily="34" charset="-128"/>
              </a:rPr>
              <a:t>Promotion</a:t>
            </a:r>
          </a:p>
          <a:p>
            <a:pPr lvl="1"/>
            <a:r>
              <a:rPr lang="en-US" sz="2000">
                <a:ea typeface="ＭＳ Ｐゴシック" pitchFamily="34" charset="-128"/>
              </a:rPr>
              <a:t>Place</a:t>
            </a:r>
          </a:p>
          <a:p>
            <a:endParaRPr lang="en-US"/>
          </a:p>
        </p:txBody>
      </p:sp>
      <p:sp>
        <p:nvSpPr>
          <p:cNvPr id="45060" name="Content Placeholder 3"/>
          <p:cNvSpPr>
            <a:spLocks noGrp="1"/>
          </p:cNvSpPr>
          <p:nvPr>
            <p:ph sz="half" idx="2"/>
          </p:nvPr>
        </p:nvSpPr>
        <p:spPr>
          <a:xfrm>
            <a:off x="4648200" y="1752600"/>
            <a:ext cx="4038600" cy="4525963"/>
          </a:xfrm>
          <a:ln>
            <a:solidFill>
              <a:schemeClr val="tx1"/>
            </a:solidFill>
          </a:ln>
        </p:spPr>
        <p:txBody>
          <a:bodyPr/>
          <a:lstStyle/>
          <a:p>
            <a:pPr algn="ctr">
              <a:buFont typeface="Arial" pitchFamily="34" charset="0"/>
              <a:buNone/>
            </a:pPr>
            <a:r>
              <a:rPr lang="en-US" sz="3200" i="1" dirty="0">
                <a:ea typeface="ＭＳ Ｐゴシック" pitchFamily="34" charset="-128"/>
              </a:rPr>
              <a:t>Global Marketing Strategy</a:t>
            </a:r>
          </a:p>
          <a:p>
            <a:pPr algn="ctr">
              <a:buFont typeface="Arial" pitchFamily="34" charset="0"/>
              <a:buNone/>
            </a:pPr>
            <a:endParaRPr lang="en-US" sz="2000" dirty="0">
              <a:ea typeface="ＭＳ Ｐゴシック" pitchFamily="34" charset="-128"/>
            </a:endParaRPr>
          </a:p>
          <a:p>
            <a:r>
              <a:rPr lang="en-US" sz="2000" dirty="0">
                <a:ea typeface="ＭＳ Ｐゴシック" pitchFamily="34" charset="-128"/>
              </a:rPr>
              <a:t>Global Market Participation</a:t>
            </a:r>
          </a:p>
          <a:p>
            <a:r>
              <a:rPr lang="en-US" sz="2000" dirty="0">
                <a:ea typeface="ＭＳ Ｐゴシック" pitchFamily="34" charset="-128"/>
              </a:rPr>
              <a:t>Concentration of Marketing Activities (MX 1 country)</a:t>
            </a:r>
          </a:p>
          <a:p>
            <a:r>
              <a:rPr lang="en-US" sz="2000" dirty="0">
                <a:ea typeface="ＭＳ Ｐゴシック" pitchFamily="34" charset="-128"/>
              </a:rPr>
              <a:t>Coordination of Marketing Activities (MX Interdependently around the Globe)</a:t>
            </a:r>
          </a:p>
          <a:p>
            <a:r>
              <a:rPr lang="en-US" sz="2000" dirty="0">
                <a:ea typeface="ＭＳ Ｐゴシック" pitchFamily="34" charset="-128"/>
              </a:rPr>
              <a:t>Integration of Competitive Moves (Com Adv tactic interdependent)</a:t>
            </a:r>
          </a:p>
          <a:p>
            <a:endParaRPr lang="en-US" dirty="0"/>
          </a:p>
        </p:txBody>
      </p:sp>
      <p:sp>
        <p:nvSpPr>
          <p:cNvPr id="3" name="Footer Placeholder 2"/>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4" name="Slide Number Placeholder 3"/>
          <p:cNvSpPr>
            <a:spLocks noGrp="1"/>
          </p:cNvSpPr>
          <p:nvPr>
            <p:ph type="sldNum" sz="quarter" idx="12"/>
          </p:nvPr>
        </p:nvSpPr>
        <p:spPr/>
        <p:txBody>
          <a:bodyPr/>
          <a:lstStyle/>
          <a:p>
            <a:pPr>
              <a:defRPr/>
            </a:pPr>
            <a:r>
              <a:rPr lang="en-US"/>
              <a:t>1-</a:t>
            </a:r>
            <a:fld id="{D453FF82-4F5E-456F-81CD-C70867091862}"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rPr>
              <a:t>Standardization Vs. Adaptation</a:t>
            </a:r>
          </a:p>
        </p:txBody>
      </p:sp>
      <p:sp>
        <p:nvSpPr>
          <p:cNvPr id="3" name="Content Placeholder 2"/>
          <p:cNvSpPr>
            <a:spLocks noGrp="1"/>
          </p:cNvSpPr>
          <p:nvPr>
            <p:ph sz="half" idx="1"/>
          </p:nvPr>
        </p:nvSpPr>
        <p:spPr>
          <a:xfrm>
            <a:off x="457200" y="1600200"/>
            <a:ext cx="8229600" cy="4525963"/>
          </a:xfrm>
        </p:spPr>
        <p:txBody>
          <a:bodyPr rtlCol="0">
            <a:normAutofit fontScale="92500" lnSpcReduction="10000"/>
          </a:bodyPr>
          <a:lstStyle/>
          <a:p>
            <a:pPr fontAlgn="auto">
              <a:spcAft>
                <a:spcPts val="0"/>
              </a:spcAft>
              <a:buFont typeface="Arial"/>
              <a:buChar char="•"/>
              <a:defRPr/>
            </a:pPr>
            <a:r>
              <a:rPr lang="en-US" dirty="0">
                <a:ea typeface="ＭＳ Ｐゴシック" charset="0"/>
                <a:cs typeface="ＭＳ Ｐゴシック" charset="0"/>
              </a:rPr>
              <a:t>Globalization </a:t>
            </a:r>
            <a:r>
              <a:rPr lang="en-US" b="1" dirty="0">
                <a:ea typeface="ＭＳ Ｐゴシック" charset="0"/>
                <a:cs typeface="ＭＳ Ｐゴシック" charset="0"/>
              </a:rPr>
              <a:t>(Standardization)</a:t>
            </a:r>
          </a:p>
          <a:p>
            <a:pPr lvl="1" fontAlgn="auto">
              <a:spcAft>
                <a:spcPts val="0"/>
              </a:spcAft>
              <a:buFont typeface="Arial"/>
              <a:buChar char="–"/>
              <a:defRPr/>
            </a:pPr>
            <a:r>
              <a:rPr lang="en-US" dirty="0">
                <a:ea typeface="ＭＳ Ｐゴシック" charset="0"/>
              </a:rPr>
              <a:t>Developing standardized products marketed worldwide with a standardized marketing mix (Ray-Ban – Rolex- </a:t>
            </a:r>
            <a:r>
              <a:rPr lang="en-US" dirty="0" err="1">
                <a:ea typeface="ＭＳ Ｐゴシック" charset="0"/>
              </a:rPr>
              <a:t>Iphone</a:t>
            </a:r>
            <a:r>
              <a:rPr lang="en-US" dirty="0">
                <a:ea typeface="ＭＳ Ｐゴシック" charset="0"/>
              </a:rPr>
              <a:t>- </a:t>
            </a:r>
            <a:r>
              <a:rPr lang="en-US" dirty="0" err="1">
                <a:ea typeface="ＭＳ Ｐゴシック" charset="0"/>
              </a:rPr>
              <a:t>Gillete</a:t>
            </a:r>
            <a:r>
              <a:rPr lang="en-US" dirty="0">
                <a:ea typeface="ＭＳ Ｐゴシック" charset="0"/>
              </a:rPr>
              <a:t>- Caterpillar’s) </a:t>
            </a:r>
          </a:p>
          <a:p>
            <a:pPr lvl="1" fontAlgn="auto">
              <a:spcAft>
                <a:spcPts val="0"/>
              </a:spcAft>
              <a:buFont typeface="Arial"/>
              <a:buChar char="–"/>
              <a:defRPr/>
            </a:pPr>
            <a:r>
              <a:rPr lang="en-US" dirty="0">
                <a:ea typeface="ＭＳ Ｐゴシック" charset="0"/>
              </a:rPr>
              <a:t>Essence of mass marketing</a:t>
            </a:r>
          </a:p>
          <a:p>
            <a:pPr fontAlgn="auto">
              <a:spcAft>
                <a:spcPts val="0"/>
              </a:spcAft>
              <a:buFont typeface="Arial"/>
              <a:buChar char="•"/>
              <a:defRPr/>
            </a:pPr>
            <a:endParaRPr lang="en-US" dirty="0">
              <a:ea typeface="ＭＳ Ｐゴシック" charset="0"/>
              <a:cs typeface="ＭＳ Ｐゴシック" charset="0"/>
            </a:endParaRPr>
          </a:p>
          <a:p>
            <a:pPr fontAlgn="auto">
              <a:spcAft>
                <a:spcPts val="0"/>
              </a:spcAft>
              <a:buFont typeface="Arial"/>
              <a:buChar char="•"/>
              <a:defRPr/>
            </a:pPr>
            <a:r>
              <a:rPr lang="en-US" dirty="0">
                <a:ea typeface="ＭＳ Ｐゴシック" charset="0"/>
                <a:cs typeface="ＭＳ Ｐゴシック" charset="0"/>
              </a:rPr>
              <a:t>Global localization </a:t>
            </a:r>
            <a:r>
              <a:rPr lang="en-US" b="1" dirty="0">
                <a:ea typeface="ＭＳ Ｐゴシック" charset="0"/>
                <a:cs typeface="ＭＳ Ｐゴシック" charset="0"/>
              </a:rPr>
              <a:t>(Adaptation)</a:t>
            </a:r>
          </a:p>
          <a:p>
            <a:pPr lvl="1" fontAlgn="auto">
              <a:spcAft>
                <a:spcPts val="0"/>
              </a:spcAft>
              <a:buFont typeface="Arial"/>
              <a:buChar char="–"/>
              <a:defRPr/>
            </a:pPr>
            <a:r>
              <a:rPr lang="en-US" dirty="0">
                <a:ea typeface="ＭＳ Ｐゴシック" charset="0"/>
              </a:rPr>
              <a:t>Mixing standardization and customization in a way that minimizes costs while maximizing satisfaction</a:t>
            </a:r>
          </a:p>
          <a:p>
            <a:pPr lvl="1" fontAlgn="auto">
              <a:spcAft>
                <a:spcPts val="0"/>
              </a:spcAft>
              <a:buFont typeface="Arial"/>
              <a:buChar char="–"/>
              <a:defRPr/>
            </a:pPr>
            <a:r>
              <a:rPr lang="en-US" dirty="0">
                <a:ea typeface="ＭＳ Ｐゴシック" charset="0"/>
              </a:rPr>
              <a:t>Essence of segmentation  (Coke – Qoo Juice – canned coffee)</a:t>
            </a:r>
          </a:p>
          <a:p>
            <a:pPr lvl="1" fontAlgn="auto">
              <a:spcAft>
                <a:spcPts val="0"/>
              </a:spcAft>
              <a:buFont typeface="Arial"/>
              <a:buChar char="–"/>
              <a:defRPr/>
            </a:pPr>
            <a:r>
              <a:rPr lang="en-US" dirty="0">
                <a:ea typeface="ＭＳ Ｐゴシック" charset="0"/>
              </a:rPr>
              <a:t>Think globally, act locally  (Mean </a:t>
            </a:r>
            <a:r>
              <a:rPr lang="en-US" dirty="0" err="1">
                <a:ea typeface="ＭＳ Ｐゴシック" charset="0"/>
              </a:rPr>
              <a:t>menue</a:t>
            </a:r>
            <a:r>
              <a:rPr lang="en-US" dirty="0">
                <a:ea typeface="ＭＳ Ｐゴシック" charset="0"/>
              </a:rPr>
              <a:t>, Mc Arabia- Mc Aloo IN- </a:t>
            </a:r>
            <a:r>
              <a:rPr lang="en-US" dirty="0" err="1">
                <a:ea typeface="ＭＳ Ｐゴシック" charset="0"/>
              </a:rPr>
              <a:t>Makkari</a:t>
            </a:r>
            <a:r>
              <a:rPr lang="en-US" dirty="0">
                <a:ea typeface="ＭＳ Ｐゴシック" charset="0"/>
              </a:rPr>
              <a:t> Fl, </a:t>
            </a:r>
            <a:r>
              <a:rPr lang="en-US" dirty="0" err="1">
                <a:ea typeface="ＭＳ Ｐゴシック" charset="0"/>
              </a:rPr>
              <a:t>MakDO</a:t>
            </a:r>
            <a:r>
              <a:rPr lang="en-US" dirty="0">
                <a:ea typeface="ＭＳ Ｐゴシック" charset="0"/>
              </a:rPr>
              <a:t> PH)</a:t>
            </a:r>
          </a:p>
          <a:p>
            <a:pPr marL="0" indent="0" fontAlgn="auto">
              <a:spcAft>
                <a:spcPts val="0"/>
              </a:spcAft>
              <a:buFont typeface="Arial"/>
              <a:buNone/>
              <a:defRPr/>
            </a:pPr>
            <a:endParaRPr lang="en-US" dirty="0"/>
          </a:p>
        </p:txBody>
      </p:sp>
      <p:sp>
        <p:nvSpPr>
          <p:cNvPr id="4" name="Footer Placeholder 3"/>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5" name="Slide Number Placeholder 4"/>
          <p:cNvSpPr>
            <a:spLocks noGrp="1"/>
          </p:cNvSpPr>
          <p:nvPr>
            <p:ph type="sldNum" sz="quarter" idx="12"/>
          </p:nvPr>
        </p:nvSpPr>
        <p:spPr/>
        <p:txBody>
          <a:bodyPr/>
          <a:lstStyle/>
          <a:p>
            <a:pPr>
              <a:defRPr/>
            </a:pPr>
            <a:r>
              <a:rPr lang="en-US"/>
              <a:t>1-</a:t>
            </a:r>
            <a:fld id="{D453FF82-4F5E-456F-81CD-C70867091862}"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normAutofit/>
          </a:bodyPr>
          <a:lstStyle/>
          <a:p>
            <a:r>
              <a:rPr lang="en-US" sz="4800" dirty="0"/>
              <a:t>Global Localization</a:t>
            </a:r>
          </a:p>
        </p:txBody>
      </p:sp>
      <p:sp>
        <p:nvSpPr>
          <p:cNvPr id="50179" name="Content Placeholder 2"/>
          <p:cNvSpPr>
            <a:spLocks noGrp="1"/>
          </p:cNvSpPr>
          <p:nvPr>
            <p:ph idx="1"/>
          </p:nvPr>
        </p:nvSpPr>
        <p:spPr/>
        <p:txBody>
          <a:bodyPr/>
          <a:lstStyle/>
          <a:p>
            <a:r>
              <a:rPr lang="en-US" dirty="0"/>
              <a:t>“Think globally, act locally”</a:t>
            </a:r>
          </a:p>
          <a:p>
            <a:r>
              <a:rPr lang="en-US" dirty="0"/>
              <a:t>May be a combination of standard (product) and nonstandard approaches  ( distribution or packaging)</a:t>
            </a:r>
          </a:p>
          <a:p>
            <a:r>
              <a:rPr lang="en-US" dirty="0">
                <a:ea typeface="ＭＳ Ｐゴシック" charset="0"/>
              </a:rPr>
              <a:t>(Mean </a:t>
            </a:r>
            <a:r>
              <a:rPr lang="en-US" dirty="0" err="1">
                <a:ea typeface="ＭＳ Ｐゴシック" charset="0"/>
              </a:rPr>
              <a:t>menue</a:t>
            </a:r>
            <a:r>
              <a:rPr lang="en-US" dirty="0">
                <a:ea typeface="ＭＳ Ｐゴシック" charset="0"/>
              </a:rPr>
              <a:t>, Mc Arabia- Mc Aloo IN- </a:t>
            </a:r>
            <a:r>
              <a:rPr lang="en-US" dirty="0" err="1">
                <a:ea typeface="ＭＳ Ｐゴシック" charset="0"/>
              </a:rPr>
              <a:t>Makkari</a:t>
            </a:r>
            <a:r>
              <a:rPr lang="en-US" dirty="0">
                <a:ea typeface="ＭＳ Ｐゴシック" charset="0"/>
              </a:rPr>
              <a:t> Fl, </a:t>
            </a:r>
            <a:r>
              <a:rPr lang="en-US" dirty="0" err="1">
                <a:ea typeface="ＭＳ Ｐゴシック" charset="0"/>
              </a:rPr>
              <a:t>MakDO</a:t>
            </a:r>
            <a:r>
              <a:rPr lang="en-US" dirty="0">
                <a:ea typeface="ＭＳ Ｐゴシック" charset="0"/>
              </a:rPr>
              <a:t> PH) </a:t>
            </a:r>
          </a:p>
          <a:p>
            <a:r>
              <a:rPr lang="en-US" dirty="0"/>
              <a:t>Kraft developed Tang flavors of mango and pineapple for Latin America and the Mideast</a:t>
            </a:r>
          </a:p>
        </p:txBody>
      </p:sp>
      <p:sp>
        <p:nvSpPr>
          <p:cNvPr id="2" name="Footer Placeholder 1"/>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3" name="Slide Number Placeholder 2"/>
          <p:cNvSpPr>
            <a:spLocks noGrp="1"/>
          </p:cNvSpPr>
          <p:nvPr>
            <p:ph type="sldNum" sz="quarter" idx="12"/>
          </p:nvPr>
        </p:nvSpPr>
        <p:spPr/>
        <p:txBody>
          <a:bodyPr/>
          <a:lstStyle/>
          <a:p>
            <a:pPr>
              <a:defRPr/>
            </a:pPr>
            <a:r>
              <a:rPr lang="en-US"/>
              <a:t>1-</a:t>
            </a:r>
            <a:fld id="{3A4D2B59-6A6F-4C5D-B8EE-F1142CDB0BC1}"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rPr>
              <a:t>The Importance of Going Global</a:t>
            </a:r>
          </a:p>
        </p:txBody>
      </p:sp>
      <p:sp>
        <p:nvSpPr>
          <p:cNvPr id="51203" name="Content Placeholder 2"/>
          <p:cNvSpPr>
            <a:spLocks noGrp="1"/>
          </p:cNvSpPr>
          <p:nvPr>
            <p:ph sz="half" idx="1"/>
          </p:nvPr>
        </p:nvSpPr>
        <p:spPr>
          <a:xfrm>
            <a:off x="457200" y="1600200"/>
            <a:ext cx="8229600" cy="4525963"/>
          </a:xfrm>
        </p:spPr>
        <p:txBody>
          <a:bodyPr>
            <a:normAutofit fontScale="92500" lnSpcReduction="20000"/>
          </a:bodyPr>
          <a:lstStyle/>
          <a:p>
            <a:pPr>
              <a:lnSpc>
                <a:spcPct val="90000"/>
              </a:lnSpc>
            </a:pPr>
            <a:r>
              <a:rPr lang="en-US" sz="3200" b="0" dirty="0">
                <a:ea typeface="ＭＳ Ｐゴシック" pitchFamily="34" charset="-128"/>
              </a:rPr>
              <a:t>For U.S. companies, 75% of total world market for goods and services is outside the country</a:t>
            </a:r>
          </a:p>
          <a:p>
            <a:pPr lvl="1">
              <a:lnSpc>
                <a:spcPct val="90000"/>
              </a:lnSpc>
            </a:pPr>
            <a:endParaRPr lang="en-US" sz="2800" dirty="0">
              <a:ea typeface="ＭＳ Ｐゴシック" pitchFamily="34" charset="-128"/>
            </a:endParaRPr>
          </a:p>
          <a:p>
            <a:pPr lvl="1">
              <a:lnSpc>
                <a:spcPct val="90000"/>
              </a:lnSpc>
            </a:pPr>
            <a:r>
              <a:rPr lang="en-US" sz="3200" dirty="0">
                <a:ea typeface="ＭＳ Ｐゴシック" pitchFamily="34" charset="-128"/>
              </a:rPr>
              <a:t>Coca-Cola earns 75% of operating income and 2/3 of profit outside of North America</a:t>
            </a:r>
          </a:p>
          <a:p>
            <a:pPr>
              <a:lnSpc>
                <a:spcPct val="90000"/>
              </a:lnSpc>
            </a:pPr>
            <a:endParaRPr lang="en-US" sz="3200" b="0" dirty="0">
              <a:ea typeface="ＭＳ Ｐゴシック" pitchFamily="34" charset="-128"/>
            </a:endParaRPr>
          </a:p>
          <a:p>
            <a:pPr>
              <a:lnSpc>
                <a:spcPct val="90000"/>
              </a:lnSpc>
            </a:pPr>
            <a:r>
              <a:rPr lang="en-US" sz="3200" b="0" dirty="0">
                <a:ea typeface="ＭＳ Ｐゴシック" pitchFamily="34" charset="-128"/>
              </a:rPr>
              <a:t>For Japanese companies, 90% of world market is outside the country</a:t>
            </a:r>
          </a:p>
          <a:p>
            <a:pPr>
              <a:lnSpc>
                <a:spcPct val="90000"/>
              </a:lnSpc>
              <a:buFont typeface="Arial" pitchFamily="34" charset="0"/>
              <a:buNone/>
            </a:pPr>
            <a:endParaRPr lang="en-US" sz="3200" b="0" dirty="0">
              <a:ea typeface="ＭＳ Ｐゴシック" pitchFamily="34" charset="-128"/>
            </a:endParaRPr>
          </a:p>
          <a:p>
            <a:pPr>
              <a:lnSpc>
                <a:spcPct val="90000"/>
              </a:lnSpc>
            </a:pPr>
            <a:r>
              <a:rPr lang="en-US" sz="3200" b="0" dirty="0">
                <a:ea typeface="ＭＳ Ｐゴシック" pitchFamily="34" charset="-128"/>
              </a:rPr>
              <a:t>94% of market potential is outside of Germany for its companies even though it is the largest EU market</a:t>
            </a:r>
          </a:p>
          <a:p>
            <a:pPr>
              <a:lnSpc>
                <a:spcPct val="90000"/>
              </a:lnSpc>
            </a:pPr>
            <a:endParaRPr lang="en-US" sz="2600" dirty="0"/>
          </a:p>
        </p:txBody>
      </p:sp>
      <p:sp>
        <p:nvSpPr>
          <p:cNvPr id="3" name="Footer Placeholder 2"/>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4" name="Slide Number Placeholder 3"/>
          <p:cNvSpPr>
            <a:spLocks noGrp="1"/>
          </p:cNvSpPr>
          <p:nvPr>
            <p:ph type="sldNum" sz="quarter" idx="12"/>
          </p:nvPr>
        </p:nvSpPr>
        <p:spPr/>
        <p:txBody>
          <a:bodyPr/>
          <a:lstStyle/>
          <a:p>
            <a:pPr>
              <a:defRPr/>
            </a:pPr>
            <a:r>
              <a:rPr lang="en-US"/>
              <a:t>1-</a:t>
            </a:r>
            <a:fld id="{D453FF82-4F5E-456F-81CD-C70867091862}"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048C1DD-A7D6-4EF3-95BB-19AF9D0E36B3}"/>
              </a:ext>
            </a:extLst>
          </p:cNvPr>
          <p:cNvSpPr>
            <a:spLocks noGrp="1"/>
          </p:cNvSpPr>
          <p:nvPr>
            <p:ph type="ftr" sz="quarter" idx="11"/>
          </p:nvPr>
        </p:nvSpPr>
        <p:spPr/>
        <p:txBody>
          <a:bodyPr/>
          <a:lstStyle/>
          <a:p>
            <a:pPr>
              <a:defRPr/>
            </a:pPr>
            <a:r>
              <a:rPr lang="en-US"/>
              <a:t>Copyright © 2017 Pearson Education, Ltd. </a:t>
            </a:r>
            <a:endParaRPr lang="en-US" dirty="0"/>
          </a:p>
        </p:txBody>
      </p:sp>
      <p:sp>
        <p:nvSpPr>
          <p:cNvPr id="4" name="Slide Number Placeholder 3">
            <a:extLst>
              <a:ext uri="{FF2B5EF4-FFF2-40B4-BE49-F238E27FC236}">
                <a16:creationId xmlns:a16="http://schemas.microsoft.com/office/drawing/2014/main" id="{EB195654-D7D1-409E-B1BE-3B440F0F6DE9}"/>
              </a:ext>
            </a:extLst>
          </p:cNvPr>
          <p:cNvSpPr>
            <a:spLocks noGrp="1"/>
          </p:cNvSpPr>
          <p:nvPr>
            <p:ph type="sldNum" sz="quarter" idx="12"/>
          </p:nvPr>
        </p:nvSpPr>
        <p:spPr/>
        <p:txBody>
          <a:bodyPr/>
          <a:lstStyle/>
          <a:p>
            <a:pPr>
              <a:defRPr/>
            </a:pPr>
            <a:fld id="{FBD06775-FAD8-49B6-9633-3C0F7E5FEA24}" type="slidenum">
              <a:rPr lang="en-US" smtClean="0"/>
              <a:pPr>
                <a:defRPr/>
              </a:pPr>
              <a:t>15</a:t>
            </a:fld>
            <a:endParaRPr lang="en-US" dirty="0"/>
          </a:p>
        </p:txBody>
      </p:sp>
      <p:graphicFrame>
        <p:nvGraphicFramePr>
          <p:cNvPr id="5" name="Table 4">
            <a:extLst>
              <a:ext uri="{FF2B5EF4-FFF2-40B4-BE49-F238E27FC236}">
                <a16:creationId xmlns:a16="http://schemas.microsoft.com/office/drawing/2014/main" id="{61912CDA-2EF8-4D62-96B2-78ACFCD6E614}"/>
              </a:ext>
            </a:extLst>
          </p:cNvPr>
          <p:cNvGraphicFramePr>
            <a:graphicFrameLocks noGrp="1"/>
          </p:cNvGraphicFramePr>
          <p:nvPr>
            <p:extLst>
              <p:ext uri="{D42A27DB-BD31-4B8C-83A1-F6EECF244321}">
                <p14:modId xmlns:p14="http://schemas.microsoft.com/office/powerpoint/2010/main" val="3191490525"/>
              </p:ext>
            </p:extLst>
          </p:nvPr>
        </p:nvGraphicFramePr>
        <p:xfrm>
          <a:off x="654135" y="1567693"/>
          <a:ext cx="7273870" cy="4543865"/>
        </p:xfrm>
        <a:graphic>
          <a:graphicData uri="http://schemas.openxmlformats.org/drawingml/2006/table">
            <a:tbl>
              <a:tblPr/>
              <a:tblGrid>
                <a:gridCol w="673398">
                  <a:extLst>
                    <a:ext uri="{9D8B030D-6E8A-4147-A177-3AD203B41FA5}">
                      <a16:colId xmlns:a16="http://schemas.microsoft.com/office/drawing/2014/main" val="2894722379"/>
                    </a:ext>
                  </a:extLst>
                </a:gridCol>
                <a:gridCol w="2236150">
                  <a:extLst>
                    <a:ext uri="{9D8B030D-6E8A-4147-A177-3AD203B41FA5}">
                      <a16:colId xmlns:a16="http://schemas.microsoft.com/office/drawing/2014/main" val="1972018263"/>
                    </a:ext>
                  </a:extLst>
                </a:gridCol>
                <a:gridCol w="1454774">
                  <a:extLst>
                    <a:ext uri="{9D8B030D-6E8A-4147-A177-3AD203B41FA5}">
                      <a16:colId xmlns:a16="http://schemas.microsoft.com/office/drawing/2014/main" val="779249636"/>
                    </a:ext>
                  </a:extLst>
                </a:gridCol>
                <a:gridCol w="1454774">
                  <a:extLst>
                    <a:ext uri="{9D8B030D-6E8A-4147-A177-3AD203B41FA5}">
                      <a16:colId xmlns:a16="http://schemas.microsoft.com/office/drawing/2014/main" val="2557835598"/>
                    </a:ext>
                  </a:extLst>
                </a:gridCol>
                <a:gridCol w="1454774">
                  <a:extLst>
                    <a:ext uri="{9D8B030D-6E8A-4147-A177-3AD203B41FA5}">
                      <a16:colId xmlns:a16="http://schemas.microsoft.com/office/drawing/2014/main" val="1159778789"/>
                    </a:ext>
                  </a:extLst>
                </a:gridCol>
              </a:tblGrid>
              <a:tr h="565745">
                <a:tc>
                  <a:txBody>
                    <a:bodyPr/>
                    <a:lstStyle/>
                    <a:p>
                      <a:pPr algn="ctr"/>
                      <a:r>
                        <a:rPr lang="en-SG" sz="1600" dirty="0">
                          <a:effectLst/>
                        </a:rPr>
                        <a:t>Rank</a:t>
                      </a:r>
                    </a:p>
                  </a:txBody>
                  <a:tcPr marL="80821" marR="78576"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pPr algn="ctr"/>
                      <a:r>
                        <a:rPr lang="en-SG" sz="1600">
                          <a:effectLst/>
                        </a:rPr>
                        <a:t>Company</a:t>
                      </a:r>
                    </a:p>
                  </a:txBody>
                  <a:tcPr marL="80821" marR="78576"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pPr algn="ctr"/>
                      <a:r>
                        <a:rPr lang="en-SG" sz="1600">
                          <a:effectLst/>
                        </a:rPr>
                        <a:t>Country</a:t>
                      </a:r>
                    </a:p>
                  </a:txBody>
                  <a:tcPr marL="80821" marR="78576"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pPr algn="ctr"/>
                      <a:r>
                        <a:rPr lang="en-SG" sz="1600">
                          <a:effectLst/>
                        </a:rPr>
                        <a:t>Industry</a:t>
                      </a:r>
                    </a:p>
                  </a:txBody>
                  <a:tcPr marL="80821" marR="78576"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pPr algn="ctr"/>
                      <a:r>
                        <a:rPr lang="en-SG" sz="1600" dirty="0">
                          <a:effectLst/>
                        </a:rPr>
                        <a:t>Revenue in USD</a:t>
                      </a:r>
                    </a:p>
                  </a:txBody>
                  <a:tcPr marL="80821" marR="78576"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3444405356"/>
                  </a:ext>
                </a:extLst>
              </a:tr>
              <a:tr h="323283">
                <a:tc>
                  <a:txBody>
                    <a:bodyPr/>
                    <a:lstStyle/>
                    <a:p>
                      <a:pPr algn="ctr"/>
                      <a:r>
                        <a:rPr lang="en-SG" sz="1600" b="0" dirty="0">
                          <a:effectLst/>
                        </a:rPr>
                        <a:t>1</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r>
                        <a:rPr lang="en-SG" sz="1600" u="none" strike="noStrike">
                          <a:solidFill>
                            <a:srgbClr val="0B0080"/>
                          </a:solidFill>
                          <a:effectLst/>
                          <a:hlinkClick r:id="rId2" tooltip="Walmart"/>
                        </a:rPr>
                        <a:t>Walmart</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 </a:t>
                      </a:r>
                      <a:r>
                        <a:rPr lang="en-SG" sz="1600" u="none" strike="noStrike">
                          <a:solidFill>
                            <a:srgbClr val="0B0080"/>
                          </a:solidFill>
                          <a:effectLst/>
                          <a:hlinkClick r:id="rId3" tooltip="United States"/>
                        </a:rPr>
                        <a:t>United States</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Retail</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$514 billion</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extLst>
                  <a:ext uri="{0D108BD9-81ED-4DB2-BD59-A6C34878D82A}">
                    <a16:rowId xmlns:a16="http://schemas.microsoft.com/office/drawing/2014/main" val="1554063774"/>
                  </a:ext>
                </a:extLst>
              </a:tr>
              <a:tr h="323283">
                <a:tc>
                  <a:txBody>
                    <a:bodyPr/>
                    <a:lstStyle/>
                    <a:p>
                      <a:pPr algn="ctr"/>
                      <a:r>
                        <a:rPr lang="en-SG" sz="1600" b="0" dirty="0">
                          <a:effectLst/>
                        </a:rPr>
                        <a:t>2</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r>
                        <a:rPr lang="en-SG" sz="1600" u="none" strike="noStrike">
                          <a:solidFill>
                            <a:srgbClr val="0B0080"/>
                          </a:solidFill>
                          <a:effectLst/>
                          <a:hlinkClick r:id="rId4" tooltip="China Petrochemical Corporation"/>
                        </a:rPr>
                        <a:t>Sinopec Group</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 </a:t>
                      </a:r>
                      <a:r>
                        <a:rPr lang="en-SG" sz="1600" u="none" strike="noStrike">
                          <a:solidFill>
                            <a:srgbClr val="0B0080"/>
                          </a:solidFill>
                          <a:effectLst/>
                          <a:hlinkClick r:id="rId5" tooltip="China"/>
                        </a:rPr>
                        <a:t>China</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Petroleum</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$415 billion</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extLst>
                  <a:ext uri="{0D108BD9-81ED-4DB2-BD59-A6C34878D82A}">
                    <a16:rowId xmlns:a16="http://schemas.microsoft.com/office/drawing/2014/main" val="259588809"/>
                  </a:ext>
                </a:extLst>
              </a:tr>
              <a:tr h="565745">
                <a:tc>
                  <a:txBody>
                    <a:bodyPr/>
                    <a:lstStyle/>
                    <a:p>
                      <a:pPr algn="ctr"/>
                      <a:r>
                        <a:rPr lang="en-SG" sz="1600" b="0" dirty="0">
                          <a:effectLst/>
                        </a:rPr>
                        <a:t>3</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r>
                        <a:rPr lang="en-SG" sz="1600" u="none" strike="noStrike">
                          <a:solidFill>
                            <a:srgbClr val="0B0080"/>
                          </a:solidFill>
                          <a:effectLst/>
                          <a:hlinkClick r:id="rId6" tooltip="Royal Dutch Shell"/>
                        </a:rPr>
                        <a:t>Royal Dutch Shell</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 </a:t>
                      </a:r>
                      <a:r>
                        <a:rPr lang="en-SG" sz="1600" u="none" strike="noStrike">
                          <a:solidFill>
                            <a:srgbClr val="0B0080"/>
                          </a:solidFill>
                          <a:effectLst/>
                          <a:hlinkClick r:id="rId7" tooltip="Netherlands"/>
                        </a:rPr>
                        <a:t>Netherlands</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Petroleum</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$397 billion</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extLst>
                  <a:ext uri="{0D108BD9-81ED-4DB2-BD59-A6C34878D82A}">
                    <a16:rowId xmlns:a16="http://schemas.microsoft.com/office/drawing/2014/main" val="2620119377"/>
                  </a:ext>
                </a:extLst>
              </a:tr>
              <a:tr h="565745">
                <a:tc>
                  <a:txBody>
                    <a:bodyPr/>
                    <a:lstStyle/>
                    <a:p>
                      <a:pPr algn="ctr"/>
                      <a:r>
                        <a:rPr lang="en-SG" sz="1600" b="0" dirty="0">
                          <a:effectLst/>
                        </a:rPr>
                        <a:t>4</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r>
                        <a:rPr lang="en-SG" sz="1600" u="none" strike="noStrike">
                          <a:solidFill>
                            <a:srgbClr val="0B0080"/>
                          </a:solidFill>
                          <a:effectLst/>
                          <a:hlinkClick r:id="rId8" tooltip="China National Petroleum"/>
                        </a:rPr>
                        <a:t>China National Petroleum</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 </a:t>
                      </a:r>
                      <a:r>
                        <a:rPr lang="en-SG" sz="1600" u="none" strike="noStrike">
                          <a:solidFill>
                            <a:srgbClr val="0B0080"/>
                          </a:solidFill>
                          <a:effectLst/>
                          <a:hlinkClick r:id="rId5" tooltip="China"/>
                        </a:rPr>
                        <a:t>China</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Petroleum</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$393 billion</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extLst>
                  <a:ext uri="{0D108BD9-81ED-4DB2-BD59-A6C34878D82A}">
                    <a16:rowId xmlns:a16="http://schemas.microsoft.com/office/drawing/2014/main" val="3528089402"/>
                  </a:ext>
                </a:extLst>
              </a:tr>
              <a:tr h="323283">
                <a:tc>
                  <a:txBody>
                    <a:bodyPr/>
                    <a:lstStyle/>
                    <a:p>
                      <a:pPr algn="ctr"/>
                      <a:r>
                        <a:rPr lang="en-SG" sz="1600" b="0" dirty="0">
                          <a:effectLst/>
                        </a:rPr>
                        <a:t>5</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r>
                        <a:rPr lang="en-SG" sz="1600" u="none" strike="noStrike">
                          <a:solidFill>
                            <a:srgbClr val="0B0080"/>
                          </a:solidFill>
                          <a:effectLst/>
                          <a:hlinkClick r:id="rId9" tooltip="State Grid Corporation of China"/>
                        </a:rPr>
                        <a:t>State Grid</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 </a:t>
                      </a:r>
                      <a:r>
                        <a:rPr lang="en-SG" sz="1600" u="none" strike="noStrike">
                          <a:solidFill>
                            <a:srgbClr val="0B0080"/>
                          </a:solidFill>
                          <a:effectLst/>
                          <a:hlinkClick r:id="rId5" tooltip="China"/>
                        </a:rPr>
                        <a:t>China</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Energy</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$387 billion</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extLst>
                  <a:ext uri="{0D108BD9-81ED-4DB2-BD59-A6C34878D82A}">
                    <a16:rowId xmlns:a16="http://schemas.microsoft.com/office/drawing/2014/main" val="4274596382"/>
                  </a:ext>
                </a:extLst>
              </a:tr>
              <a:tr h="323283">
                <a:tc>
                  <a:txBody>
                    <a:bodyPr/>
                    <a:lstStyle/>
                    <a:p>
                      <a:pPr algn="ctr"/>
                      <a:r>
                        <a:rPr lang="en-SG" sz="1600" b="0" dirty="0">
                          <a:effectLst/>
                        </a:rPr>
                        <a:t>6</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r>
                        <a:rPr lang="en-SG" sz="1600" u="none" strike="noStrike">
                          <a:solidFill>
                            <a:srgbClr val="0B0080"/>
                          </a:solidFill>
                          <a:effectLst/>
                          <a:hlinkClick r:id="rId10" tooltip="Saudi Aramco"/>
                        </a:rPr>
                        <a:t>Saudi Aramco</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 </a:t>
                      </a:r>
                      <a:r>
                        <a:rPr lang="en-SG" sz="1600" u="none" strike="noStrike">
                          <a:solidFill>
                            <a:srgbClr val="0B0080"/>
                          </a:solidFill>
                          <a:effectLst/>
                          <a:hlinkClick r:id="rId11" tooltip="Saudi Arabia"/>
                        </a:rPr>
                        <a:t>Saudi Arabia</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Energy</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$356 billion</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extLst>
                  <a:ext uri="{0D108BD9-81ED-4DB2-BD59-A6C34878D82A}">
                    <a16:rowId xmlns:a16="http://schemas.microsoft.com/office/drawing/2014/main" val="3010316448"/>
                  </a:ext>
                </a:extLst>
              </a:tr>
              <a:tr h="565745">
                <a:tc>
                  <a:txBody>
                    <a:bodyPr/>
                    <a:lstStyle/>
                    <a:p>
                      <a:pPr algn="ctr"/>
                      <a:r>
                        <a:rPr lang="en-SG" sz="1600" b="0" dirty="0">
                          <a:effectLst/>
                        </a:rPr>
                        <a:t>7</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r>
                        <a:rPr lang="en-SG" sz="1600" u="none" strike="noStrike">
                          <a:solidFill>
                            <a:srgbClr val="0B0080"/>
                          </a:solidFill>
                          <a:effectLst/>
                          <a:hlinkClick r:id="rId12" tooltip="BP"/>
                        </a:rPr>
                        <a:t>BP</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 </a:t>
                      </a:r>
                      <a:r>
                        <a:rPr lang="en-SG" sz="1600" u="none" strike="noStrike">
                          <a:solidFill>
                            <a:srgbClr val="0B0080"/>
                          </a:solidFill>
                          <a:effectLst/>
                          <a:hlinkClick r:id="rId13" tooltip="United Kingdom"/>
                        </a:rPr>
                        <a:t>United Kingdom</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Petroleum</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$304 billion</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extLst>
                  <a:ext uri="{0D108BD9-81ED-4DB2-BD59-A6C34878D82A}">
                    <a16:rowId xmlns:a16="http://schemas.microsoft.com/office/drawing/2014/main" val="4208685871"/>
                  </a:ext>
                </a:extLst>
              </a:tr>
              <a:tr h="323283">
                <a:tc>
                  <a:txBody>
                    <a:bodyPr/>
                    <a:lstStyle/>
                    <a:p>
                      <a:pPr algn="ctr"/>
                      <a:r>
                        <a:rPr lang="en-SG" sz="1600" b="0" dirty="0">
                          <a:effectLst/>
                        </a:rPr>
                        <a:t>8</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r>
                        <a:rPr lang="en-SG" sz="1600" u="none" strike="noStrike">
                          <a:solidFill>
                            <a:srgbClr val="0B0080"/>
                          </a:solidFill>
                          <a:effectLst/>
                          <a:hlinkClick r:id="rId14" tooltip="ExxonMobil"/>
                        </a:rPr>
                        <a:t>Exxon Mobil</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 </a:t>
                      </a:r>
                      <a:r>
                        <a:rPr lang="en-SG" sz="1600" u="none" strike="noStrike">
                          <a:solidFill>
                            <a:srgbClr val="0B0080"/>
                          </a:solidFill>
                          <a:effectLst/>
                          <a:hlinkClick r:id="rId3" tooltip="United States"/>
                        </a:rPr>
                        <a:t>United States</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Petroleum</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$290 billion</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extLst>
                  <a:ext uri="{0D108BD9-81ED-4DB2-BD59-A6C34878D82A}">
                    <a16:rowId xmlns:a16="http://schemas.microsoft.com/office/drawing/2014/main" val="3180308167"/>
                  </a:ext>
                </a:extLst>
              </a:tr>
              <a:tr h="323283">
                <a:tc>
                  <a:txBody>
                    <a:bodyPr/>
                    <a:lstStyle/>
                    <a:p>
                      <a:pPr algn="ctr"/>
                      <a:r>
                        <a:rPr lang="en-SG" sz="1600" b="0" dirty="0">
                          <a:effectLst/>
                        </a:rPr>
                        <a:t>9</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r>
                        <a:rPr lang="en-SG" sz="1600" u="none" strike="noStrike">
                          <a:solidFill>
                            <a:srgbClr val="0B0080"/>
                          </a:solidFill>
                          <a:effectLst/>
                          <a:hlinkClick r:id="rId15" tooltip="Volkswagen Group"/>
                        </a:rPr>
                        <a:t>Volkswagen</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 </a:t>
                      </a:r>
                      <a:r>
                        <a:rPr lang="en-SG" sz="1600" u="none" strike="noStrike">
                          <a:solidFill>
                            <a:srgbClr val="0B0080"/>
                          </a:solidFill>
                          <a:effectLst/>
                          <a:hlinkClick r:id="rId16" tooltip="Germany"/>
                        </a:rPr>
                        <a:t>Germany</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Automobiles</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$278 billion</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extLst>
                  <a:ext uri="{0D108BD9-81ED-4DB2-BD59-A6C34878D82A}">
                    <a16:rowId xmlns:a16="http://schemas.microsoft.com/office/drawing/2014/main" val="4247155966"/>
                  </a:ext>
                </a:extLst>
              </a:tr>
              <a:tr h="323283">
                <a:tc>
                  <a:txBody>
                    <a:bodyPr/>
                    <a:lstStyle/>
                    <a:p>
                      <a:pPr algn="ctr"/>
                      <a:r>
                        <a:rPr lang="en-SG" sz="1600" b="0" dirty="0">
                          <a:effectLst/>
                        </a:rPr>
                        <a:t>10</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solidFill>
                      <a:srgbClr val="EAECF0"/>
                    </a:solidFill>
                  </a:tcPr>
                </a:tc>
                <a:tc>
                  <a:txBody>
                    <a:bodyPr/>
                    <a:lstStyle/>
                    <a:p>
                      <a:r>
                        <a:rPr lang="en-SG" sz="1600" u="none" strike="noStrike">
                          <a:solidFill>
                            <a:srgbClr val="0B0080"/>
                          </a:solidFill>
                          <a:effectLst/>
                          <a:hlinkClick r:id="rId17" tooltip="Toyota"/>
                        </a:rPr>
                        <a:t>Toyota Motor</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 </a:t>
                      </a:r>
                      <a:r>
                        <a:rPr lang="en-SG" sz="1600" u="none" strike="noStrike">
                          <a:solidFill>
                            <a:srgbClr val="0B0080"/>
                          </a:solidFill>
                          <a:effectLst/>
                          <a:hlinkClick r:id="rId18" tooltip="Japan"/>
                        </a:rPr>
                        <a:t>Japan</a:t>
                      </a:r>
                      <a:endParaRPr lang="en-SG" sz="1600">
                        <a:effectLst/>
                      </a:endParaRP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a:effectLst/>
                        </a:rPr>
                        <a:t>Automobiles</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tc>
                  <a:txBody>
                    <a:bodyPr/>
                    <a:lstStyle/>
                    <a:p>
                      <a:r>
                        <a:rPr lang="en-SG" sz="1600" dirty="0">
                          <a:effectLst/>
                        </a:rPr>
                        <a:t>$273 billion</a:t>
                      </a:r>
                    </a:p>
                  </a:txBody>
                  <a:tcPr marL="80821" marR="80821" marT="40410" marB="40410" anchor="ctr">
                    <a:lnL w="4233" cap="flat" cmpd="sng" algn="ctr">
                      <a:solidFill>
                        <a:srgbClr val="A2A9B1"/>
                      </a:solidFill>
                      <a:prstDash val="solid"/>
                      <a:round/>
                      <a:headEnd type="none" w="med" len="med"/>
                      <a:tailEnd type="none" w="med" len="med"/>
                    </a:lnL>
                    <a:lnR w="4233" cap="flat" cmpd="sng" algn="ctr">
                      <a:solidFill>
                        <a:srgbClr val="A2A9B1"/>
                      </a:solidFill>
                      <a:prstDash val="solid"/>
                      <a:round/>
                      <a:headEnd type="none" w="med" len="med"/>
                      <a:tailEnd type="none" w="med" len="med"/>
                    </a:lnR>
                    <a:lnT w="4233" cap="flat" cmpd="sng" algn="ctr">
                      <a:solidFill>
                        <a:srgbClr val="A2A9B1"/>
                      </a:solidFill>
                      <a:prstDash val="solid"/>
                      <a:round/>
                      <a:headEnd type="none" w="med" len="med"/>
                      <a:tailEnd type="none" w="med" len="med"/>
                    </a:lnT>
                    <a:lnB w="4233" cap="flat" cmpd="sng" algn="ctr">
                      <a:solidFill>
                        <a:srgbClr val="A2A9B1"/>
                      </a:solidFill>
                      <a:prstDash val="solid"/>
                      <a:round/>
                      <a:headEnd type="none" w="med" len="med"/>
                      <a:tailEnd type="none" w="med" len="med"/>
                    </a:lnB>
                  </a:tcPr>
                </a:tc>
                <a:extLst>
                  <a:ext uri="{0D108BD9-81ED-4DB2-BD59-A6C34878D82A}">
                    <a16:rowId xmlns:a16="http://schemas.microsoft.com/office/drawing/2014/main" val="2438922408"/>
                  </a:ext>
                </a:extLst>
              </a:tr>
            </a:tbl>
          </a:graphicData>
        </a:graphic>
      </p:graphicFrame>
      <p:sp>
        <p:nvSpPr>
          <p:cNvPr id="6" name="Rectangle 2">
            <a:extLst>
              <a:ext uri="{FF2B5EF4-FFF2-40B4-BE49-F238E27FC236}">
                <a16:creationId xmlns:a16="http://schemas.microsoft.com/office/drawing/2014/main" id="{CD53D043-1218-4284-B2EC-6DD96F640B67}"/>
              </a:ext>
            </a:extLst>
          </p:cNvPr>
          <p:cNvSpPr>
            <a:spLocks noChangeArrowheads="1"/>
          </p:cNvSpPr>
          <p:nvPr/>
        </p:nvSpPr>
        <p:spPr bwMode="auto">
          <a:xfrm>
            <a:off x="1718632" y="953570"/>
            <a:ext cx="70618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a:ln>
                  <a:noFill/>
                </a:ln>
                <a:solidFill>
                  <a:schemeClr val="tx1"/>
                </a:solidFill>
                <a:effectLst/>
                <a:latin typeface="Arial" panose="020B0604020202020204" pitchFamily="34" charset="0"/>
              </a:rPr>
              <a:t>Fortune</a:t>
            </a:r>
            <a:r>
              <a:rPr kumimoji="0" lang="en-US" altLang="en-US" sz="1800" b="1" i="0" u="none" strike="noStrike" cap="none" normalizeH="0" baseline="0" dirty="0">
                <a:ln>
                  <a:noFill/>
                </a:ln>
                <a:solidFill>
                  <a:schemeClr val="tx1"/>
                </a:solidFill>
                <a:effectLst/>
                <a:latin typeface="Arial" panose="020B0604020202020204" pitchFamily="34" charset="0"/>
              </a:rPr>
              <a:t> Global 500 list of 2019 </a:t>
            </a:r>
            <a:r>
              <a:rPr kumimoji="0" lang="en-US" altLang="en-US" sz="700" b="1"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a:ln>
                  <a:noFill/>
                </a:ln>
                <a:solidFill>
                  <a:schemeClr val="tx1"/>
                </a:solidFill>
                <a:effectLst/>
                <a:latin typeface="Arial" panose="020B0604020202020204" pitchFamily="34" charset="0"/>
              </a:rPr>
              <a:t> </a:t>
            </a:r>
            <a:r>
              <a:rPr kumimoji="0" lang="en-US" altLang="en-US" sz="900" b="1"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a:ln>
                  <a:noFill/>
                </a:ln>
                <a:solidFill>
                  <a:schemeClr val="tx1"/>
                </a:solidFill>
                <a:effectLst/>
                <a:latin typeface="Arial" panose="020B0604020202020204" pitchFamily="34" charset="0"/>
              </a:rPr>
              <a:t> </a:t>
            </a:r>
            <a:r>
              <a:rPr kumimoji="0" lang="en-US" altLang="en-US" sz="900" b="1"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a:ln>
                  <a:noFill/>
                </a:ln>
                <a:solidFill>
                  <a:schemeClr val="tx1"/>
                </a:solidFill>
                <a:effectLst/>
                <a:latin typeface="Arial" panose="020B0604020202020204" pitchFamily="34" charset="0"/>
              </a:rPr>
              <a:t> </a:t>
            </a:r>
            <a:r>
              <a:rPr kumimoji="0" lang="en-US" altLang="en-US" sz="900" b="1"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a:ln>
                  <a:noFill/>
                </a:ln>
                <a:solidFill>
                  <a:schemeClr val="tx1"/>
                </a:solidFill>
                <a:effectLst/>
                <a:latin typeface="Arial" panose="020B0604020202020204" pitchFamily="34" charset="0"/>
              </a:rPr>
              <a:t> </a:t>
            </a:r>
            <a:r>
              <a:rPr kumimoji="0" lang="en-US" altLang="en-US" sz="900" b="1"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a:ln>
                  <a:noFill/>
                </a:ln>
                <a:solidFill>
                  <a:schemeClr val="tx1"/>
                </a:solidFill>
                <a:effectLst/>
                <a:latin typeface="Arial" panose="020B0604020202020204" pitchFamily="34" charset="0"/>
              </a:rPr>
              <a:t> </a:t>
            </a:r>
            <a:r>
              <a:rPr kumimoji="0" lang="en-US" altLang="en-US" sz="900" b="1"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a:ln>
                  <a:noFill/>
                </a:ln>
                <a:solidFill>
                  <a:schemeClr val="tx1"/>
                </a:solidFill>
                <a:effectLst/>
                <a:latin typeface="Arial" panose="020B0604020202020204" pitchFamily="34" charset="0"/>
              </a:rPr>
              <a:t> </a:t>
            </a:r>
            <a:r>
              <a:rPr kumimoji="0" lang="en-US" altLang="en-US" sz="700" b="1"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a:ln>
                  <a:noFill/>
                </a:ln>
                <a:solidFill>
                  <a:schemeClr val="tx1"/>
                </a:solidFill>
                <a:effectLst/>
                <a:latin typeface="Arial" panose="020B0604020202020204" pitchFamily="34" charset="0"/>
              </a:rPr>
              <a:t> </a:t>
            </a:r>
            <a:r>
              <a:rPr kumimoji="0" lang="en-US" altLang="en-US" sz="700" b="1"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a:ln>
                  <a:noFill/>
                </a:ln>
                <a:solidFill>
                  <a:schemeClr val="tx1"/>
                </a:solidFill>
                <a:effectLst/>
                <a:latin typeface="Arial" panose="020B0604020202020204" pitchFamily="34" charset="0"/>
              </a:rPr>
              <a:t> </a:t>
            </a:r>
            <a:r>
              <a:rPr kumimoji="0" lang="en-US" altLang="en-US" sz="800" b="1" i="0" u="none" strike="noStrike" cap="none" normalizeH="0" baseline="0" dirty="0">
                <a:ln>
                  <a:noFill/>
                </a:ln>
                <a:solidFill>
                  <a:schemeClr val="tx1"/>
                </a:solidFill>
                <a:effectLst/>
                <a:latin typeface="Arial" panose="020B0604020202020204" pitchFamily="34" charset="0"/>
              </a:rPr>
              <a:t>        </a:t>
            </a:r>
            <a:r>
              <a:rPr kumimoji="0" lang="en-US" altLang="en-US" sz="1800" b="1" i="0" u="none" strike="noStrike" cap="none" normalizeH="0" baseline="0" dirty="0">
                <a:ln>
                  <a:noFill/>
                </a:ln>
                <a:solidFill>
                  <a:schemeClr val="tx1"/>
                </a:solidFill>
                <a:effectLst/>
                <a:latin typeface="Arial" panose="020B0604020202020204" pitchFamily="34" charset="0"/>
              </a:rPr>
              <a:t> </a:t>
            </a:r>
            <a:r>
              <a:rPr kumimoji="0" lang="en-US" altLang="en-US" sz="900" b="1" i="0" u="none" strike="noStrike" cap="none" normalizeH="0" baseline="0" dirty="0">
                <a:ln>
                  <a:noFill/>
                </a:ln>
                <a:solidFill>
                  <a:schemeClr val="tx1"/>
                </a:solidFill>
                <a:effectLst/>
                <a:latin typeface="Arial" panose="020B0604020202020204" pitchFamily="34" charset="0"/>
              </a:rPr>
              <a:t>       </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88264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964C4-624D-4CFB-9070-8EA8CAE6C374}"/>
              </a:ext>
            </a:extLst>
          </p:cNvPr>
          <p:cNvSpPr>
            <a:spLocks noGrp="1"/>
          </p:cNvSpPr>
          <p:nvPr>
            <p:ph type="title"/>
          </p:nvPr>
        </p:nvSpPr>
        <p:spPr>
          <a:xfrm>
            <a:off x="457200" y="1033751"/>
            <a:ext cx="8229600" cy="1143000"/>
          </a:xfrm>
        </p:spPr>
        <p:txBody>
          <a:bodyPr>
            <a:normAutofit fontScale="90000"/>
          </a:bodyPr>
          <a:lstStyle/>
          <a:p>
            <a:r>
              <a:rPr lang="en-US" dirty="0"/>
              <a:t>Management Orientations</a:t>
            </a:r>
            <a:br>
              <a:rPr lang="en-US" dirty="0"/>
            </a:br>
            <a:r>
              <a:rPr lang="en-SG" sz="3600" dirty="0"/>
              <a:t>EPRG Framework</a:t>
            </a:r>
            <a:br>
              <a:rPr lang="en-SG" dirty="0"/>
            </a:br>
            <a:endParaRPr lang="en-SG" dirty="0"/>
          </a:p>
        </p:txBody>
      </p:sp>
      <p:sp>
        <p:nvSpPr>
          <p:cNvPr id="3" name="Footer Placeholder 2">
            <a:extLst>
              <a:ext uri="{FF2B5EF4-FFF2-40B4-BE49-F238E27FC236}">
                <a16:creationId xmlns:a16="http://schemas.microsoft.com/office/drawing/2014/main" id="{9E67EB3C-509E-4C77-874E-ED6244A92DF7}"/>
              </a:ext>
            </a:extLst>
          </p:cNvPr>
          <p:cNvSpPr>
            <a:spLocks noGrp="1"/>
          </p:cNvSpPr>
          <p:nvPr>
            <p:ph type="ftr" sz="quarter" idx="11"/>
          </p:nvPr>
        </p:nvSpPr>
        <p:spPr/>
        <p:txBody>
          <a:bodyPr/>
          <a:lstStyle/>
          <a:p>
            <a:pPr>
              <a:defRPr/>
            </a:pPr>
            <a:r>
              <a:rPr lang="en-US"/>
              <a:t>Copyright © 2017 Pearson Education, Ltd. </a:t>
            </a:r>
            <a:endParaRPr lang="en-US" dirty="0"/>
          </a:p>
        </p:txBody>
      </p:sp>
      <p:sp>
        <p:nvSpPr>
          <p:cNvPr id="4" name="Slide Number Placeholder 3">
            <a:extLst>
              <a:ext uri="{FF2B5EF4-FFF2-40B4-BE49-F238E27FC236}">
                <a16:creationId xmlns:a16="http://schemas.microsoft.com/office/drawing/2014/main" id="{2588291D-4ABD-4D2D-8960-F0677312F26C}"/>
              </a:ext>
            </a:extLst>
          </p:cNvPr>
          <p:cNvSpPr>
            <a:spLocks noGrp="1"/>
          </p:cNvSpPr>
          <p:nvPr>
            <p:ph type="sldNum" sz="quarter" idx="12"/>
          </p:nvPr>
        </p:nvSpPr>
        <p:spPr/>
        <p:txBody>
          <a:bodyPr/>
          <a:lstStyle/>
          <a:p>
            <a:pPr>
              <a:defRPr/>
            </a:pPr>
            <a:fld id="{FBD06775-FAD8-49B6-9633-3C0F7E5FEA24}" type="slidenum">
              <a:rPr lang="en-US" smtClean="0"/>
              <a:pPr>
                <a:defRPr/>
              </a:pPr>
              <a:t>16</a:t>
            </a:fld>
            <a:endParaRPr lang="en-US" dirty="0"/>
          </a:p>
        </p:txBody>
      </p:sp>
      <p:graphicFrame>
        <p:nvGraphicFramePr>
          <p:cNvPr id="5" name="Diagram 4">
            <a:extLst>
              <a:ext uri="{FF2B5EF4-FFF2-40B4-BE49-F238E27FC236}">
                <a16:creationId xmlns:a16="http://schemas.microsoft.com/office/drawing/2014/main" id="{8C825CA0-5F3D-4F9A-84A2-3D3A22A49C6C}"/>
              </a:ext>
            </a:extLst>
          </p:cNvPr>
          <p:cNvGraphicFramePr/>
          <p:nvPr>
            <p:extLst>
              <p:ext uri="{D42A27DB-BD31-4B8C-83A1-F6EECF244321}">
                <p14:modId xmlns:p14="http://schemas.microsoft.com/office/powerpoint/2010/main" val="555375518"/>
              </p:ext>
            </p:extLst>
          </p:nvPr>
        </p:nvGraphicFramePr>
        <p:xfrm>
          <a:off x="1474424" y="2230533"/>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3291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rPr>
              <a:t>Management Orientations</a:t>
            </a:r>
          </a:p>
        </p:txBody>
      </p:sp>
      <p:sp>
        <p:nvSpPr>
          <p:cNvPr id="3" name="Content Placeholder 2"/>
          <p:cNvSpPr>
            <a:spLocks noGrp="1"/>
          </p:cNvSpPr>
          <p:nvPr>
            <p:ph sz="half" idx="1"/>
          </p:nvPr>
        </p:nvSpPr>
        <p:spPr>
          <a:xfrm>
            <a:off x="457200" y="1600200"/>
            <a:ext cx="8229600" cy="4525963"/>
          </a:xfrm>
          <a:ln>
            <a:noFill/>
          </a:ln>
        </p:spPr>
        <p:txBody>
          <a:bodyPr rtlCol="0">
            <a:normAutofit/>
          </a:bodyPr>
          <a:lstStyle/>
          <a:p>
            <a:pPr fontAlgn="auto">
              <a:spcAft>
                <a:spcPts val="0"/>
              </a:spcAft>
              <a:buFont typeface="Arial"/>
              <a:buChar char="•"/>
              <a:defRPr/>
            </a:pPr>
            <a:r>
              <a:rPr lang="en-US" sz="3600" b="1" dirty="0">
                <a:ea typeface="ＭＳ Ｐゴシック" charset="0"/>
                <a:cs typeface="ＭＳ Ｐゴシック" charset="0"/>
              </a:rPr>
              <a:t>Ethnocentric Orientation</a:t>
            </a:r>
          </a:p>
          <a:p>
            <a:pPr lvl="1" fontAlgn="auto">
              <a:spcAft>
                <a:spcPts val="0"/>
              </a:spcAft>
              <a:buFont typeface="Arial"/>
              <a:buChar char="–"/>
              <a:defRPr/>
            </a:pPr>
            <a:r>
              <a:rPr lang="en-US" sz="3200" dirty="0">
                <a:ea typeface="ＭＳ Ｐゴシック" charset="0"/>
              </a:rPr>
              <a:t> Home country is superior to others</a:t>
            </a:r>
          </a:p>
          <a:p>
            <a:pPr lvl="1" fontAlgn="auto">
              <a:spcAft>
                <a:spcPts val="0"/>
              </a:spcAft>
              <a:buFont typeface="Arial"/>
              <a:buChar char="–"/>
              <a:defRPr/>
            </a:pPr>
            <a:r>
              <a:rPr lang="en-US" sz="3200" dirty="0">
                <a:ea typeface="ＭＳ Ｐゴシック" charset="0"/>
              </a:rPr>
              <a:t> Sees only similarities in other countries </a:t>
            </a:r>
          </a:p>
          <a:p>
            <a:pPr lvl="1" fontAlgn="auto">
              <a:spcAft>
                <a:spcPts val="0"/>
              </a:spcAft>
              <a:buFont typeface="Arial"/>
              <a:buChar char="–"/>
              <a:defRPr/>
            </a:pPr>
            <a:r>
              <a:rPr lang="en-US" sz="3200" dirty="0">
                <a:ea typeface="ＭＳ Ｐゴシック" charset="0"/>
              </a:rPr>
              <a:t>Assumes products and practices that succeed at home will be successful everywhere  </a:t>
            </a:r>
          </a:p>
          <a:p>
            <a:pPr lvl="1" fontAlgn="auto">
              <a:spcAft>
                <a:spcPts val="0"/>
              </a:spcAft>
              <a:buFont typeface="Arial"/>
              <a:buChar char="–"/>
              <a:defRPr/>
            </a:pPr>
            <a:r>
              <a:rPr lang="en-US" sz="3200" dirty="0">
                <a:ea typeface="ＭＳ Ｐゴシック" charset="0"/>
              </a:rPr>
              <a:t>Leads to a </a:t>
            </a:r>
            <a:r>
              <a:rPr lang="en-US" sz="3200" b="1" i="1" dirty="0">
                <a:ea typeface="ＭＳ Ｐゴシック" charset="0"/>
              </a:rPr>
              <a:t>standardized</a:t>
            </a:r>
            <a:r>
              <a:rPr lang="en-US" sz="3200" dirty="0">
                <a:ea typeface="ＭＳ Ｐゴシック" charset="0"/>
              </a:rPr>
              <a:t> or </a:t>
            </a:r>
            <a:r>
              <a:rPr lang="en-US" sz="3200" b="1" i="1" dirty="0">
                <a:ea typeface="ＭＳ Ｐゴシック" charset="0"/>
              </a:rPr>
              <a:t>extension</a:t>
            </a:r>
            <a:r>
              <a:rPr lang="en-US" sz="3200" b="1" dirty="0">
                <a:ea typeface="ＭＳ Ｐゴシック" charset="0"/>
              </a:rPr>
              <a:t> </a:t>
            </a:r>
            <a:r>
              <a:rPr lang="en-US" sz="3200" b="1" i="1" dirty="0">
                <a:ea typeface="ＭＳ Ｐゴシック" charset="0"/>
              </a:rPr>
              <a:t>approach </a:t>
            </a:r>
            <a:r>
              <a:rPr lang="en-US" i="1" dirty="0">
                <a:ea typeface="ＭＳ Ｐゴシック" charset="0"/>
              </a:rPr>
              <a:t>(Toshiba – Sharp, Most US in 1960s)</a:t>
            </a:r>
            <a:endParaRPr lang="en-US" sz="3200" i="1" dirty="0">
              <a:ea typeface="ＭＳ Ｐゴシック" charset="0"/>
            </a:endParaRPr>
          </a:p>
          <a:p>
            <a:pPr marL="0" indent="0" fontAlgn="auto">
              <a:spcAft>
                <a:spcPts val="0"/>
              </a:spcAft>
              <a:buFont typeface="Arial"/>
              <a:buNone/>
              <a:defRPr/>
            </a:pPr>
            <a:endParaRPr lang="en-US" dirty="0"/>
          </a:p>
        </p:txBody>
      </p:sp>
      <p:sp>
        <p:nvSpPr>
          <p:cNvPr id="4" name="Footer Placeholder 3"/>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5" name="Slide Number Placeholder 4"/>
          <p:cNvSpPr>
            <a:spLocks noGrp="1"/>
          </p:cNvSpPr>
          <p:nvPr>
            <p:ph type="sldNum" sz="quarter" idx="12"/>
          </p:nvPr>
        </p:nvSpPr>
        <p:spPr/>
        <p:txBody>
          <a:bodyPr/>
          <a:lstStyle/>
          <a:p>
            <a:pPr>
              <a:defRPr/>
            </a:pPr>
            <a:r>
              <a:rPr lang="en-US"/>
              <a:t>1-</a:t>
            </a:r>
            <a:fld id="{D453FF82-4F5E-456F-81CD-C70867091862}"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rPr>
              <a:t>Management Orientations</a:t>
            </a:r>
          </a:p>
        </p:txBody>
      </p:sp>
      <p:sp>
        <p:nvSpPr>
          <p:cNvPr id="48130" name="Content Placeholder 2"/>
          <p:cNvSpPr>
            <a:spLocks noGrp="1"/>
          </p:cNvSpPr>
          <p:nvPr>
            <p:ph sz="half" idx="1"/>
          </p:nvPr>
        </p:nvSpPr>
        <p:spPr>
          <a:xfrm>
            <a:off x="457200" y="1600200"/>
            <a:ext cx="8229600" cy="4525963"/>
          </a:xfrm>
          <a:ln w="3175">
            <a:noFill/>
          </a:ln>
        </p:spPr>
        <p:txBody>
          <a:bodyPr rtlCol="0">
            <a:normAutofit/>
          </a:bodyPr>
          <a:lstStyle/>
          <a:p>
            <a:pPr fontAlgn="auto">
              <a:spcAft>
                <a:spcPts val="0"/>
              </a:spcAft>
              <a:defRPr/>
            </a:pPr>
            <a:r>
              <a:rPr lang="en-US" sz="3200" b="1" dirty="0">
                <a:ea typeface="ＭＳ Ｐゴシック" pitchFamily="34" charset="-128"/>
              </a:rPr>
              <a:t>Polycentric Orientation</a:t>
            </a:r>
          </a:p>
          <a:p>
            <a:pPr lvl="1" fontAlgn="auto">
              <a:spcAft>
                <a:spcPts val="0"/>
              </a:spcAft>
              <a:defRPr/>
            </a:pPr>
            <a:r>
              <a:rPr lang="en-US" sz="2800" dirty="0">
                <a:ea typeface="ＭＳ Ｐゴシック" pitchFamily="34" charset="-128"/>
              </a:rPr>
              <a:t>Each country is unique</a:t>
            </a:r>
          </a:p>
          <a:p>
            <a:pPr lvl="1" fontAlgn="auto">
              <a:spcAft>
                <a:spcPts val="0"/>
              </a:spcAft>
              <a:defRPr/>
            </a:pPr>
            <a:r>
              <a:rPr lang="en-US" sz="2800" dirty="0">
                <a:ea typeface="ＭＳ Ｐゴシック" pitchFamily="34" charset="-128"/>
              </a:rPr>
              <a:t>Each subsidiary develops its own unique business and marketing strategies</a:t>
            </a:r>
          </a:p>
          <a:p>
            <a:pPr lvl="1" fontAlgn="auto">
              <a:spcAft>
                <a:spcPts val="0"/>
              </a:spcAft>
              <a:defRPr/>
            </a:pPr>
            <a:r>
              <a:rPr lang="en-US" sz="2800" dirty="0">
                <a:ea typeface="ＭＳ Ｐゴシック" pitchFamily="34" charset="-128"/>
              </a:rPr>
              <a:t>Often referred to as </a:t>
            </a:r>
            <a:r>
              <a:rPr lang="en-US" sz="2800" i="1" dirty="0">
                <a:ea typeface="ＭＳ Ｐゴシック" pitchFamily="34" charset="-128"/>
              </a:rPr>
              <a:t>multinational</a:t>
            </a:r>
            <a:endParaRPr lang="en-US" sz="2800" dirty="0">
              <a:ea typeface="ＭＳ Ｐゴシック" pitchFamily="34" charset="-128"/>
            </a:endParaRPr>
          </a:p>
          <a:p>
            <a:pPr lvl="1" fontAlgn="auto">
              <a:spcAft>
                <a:spcPts val="0"/>
              </a:spcAft>
              <a:defRPr/>
            </a:pPr>
            <a:r>
              <a:rPr lang="en-US" sz="2800" dirty="0">
                <a:ea typeface="ＭＳ Ｐゴシック" pitchFamily="34" charset="-128"/>
              </a:rPr>
              <a:t>Leads to a </a:t>
            </a:r>
            <a:r>
              <a:rPr lang="en-US" sz="2800" i="1" dirty="0">
                <a:ea typeface="ＭＳ Ｐゴシック" pitchFamily="34" charset="-128"/>
              </a:rPr>
              <a:t>localized or adaptation</a:t>
            </a:r>
            <a:r>
              <a:rPr lang="en-US" sz="2800" dirty="0">
                <a:ea typeface="ＭＳ Ｐゴシック" pitchFamily="34" charset="-128"/>
              </a:rPr>
              <a:t> </a:t>
            </a:r>
            <a:r>
              <a:rPr lang="en-US" sz="2800" i="1" dirty="0">
                <a:ea typeface="ＭＳ Ｐゴシック" pitchFamily="34" charset="-128"/>
              </a:rPr>
              <a:t>approach </a:t>
            </a:r>
            <a:r>
              <a:rPr lang="en-US" sz="2800" dirty="0">
                <a:ea typeface="ＭＳ Ｐゴシック" pitchFamily="34" charset="-128"/>
              </a:rPr>
              <a:t>that assumes products must be adapted to local market conditions (</a:t>
            </a:r>
            <a:r>
              <a:rPr lang="en-US" dirty="0">
                <a:ea typeface="ＭＳ Ｐゴシック" pitchFamily="34" charset="-128"/>
              </a:rPr>
              <a:t>Unilever Rexona Deodorant</a:t>
            </a:r>
            <a:r>
              <a:rPr lang="en-US" sz="2800" dirty="0">
                <a:ea typeface="ＭＳ Ｐゴシック" pitchFamily="34" charset="-128"/>
              </a:rPr>
              <a:t>)</a:t>
            </a:r>
            <a:endParaRPr lang="en-US" sz="2800" i="1" dirty="0">
              <a:ea typeface="ＭＳ Ｐゴシック" pitchFamily="34" charset="-128"/>
            </a:endParaRPr>
          </a:p>
          <a:p>
            <a:pPr fontAlgn="auto">
              <a:spcAft>
                <a:spcPts val="0"/>
              </a:spcAft>
              <a:defRPr/>
            </a:pPr>
            <a:endParaRPr lang="en-US" dirty="0"/>
          </a:p>
        </p:txBody>
      </p:sp>
      <p:sp>
        <p:nvSpPr>
          <p:cNvPr id="3" name="Footer Placeholder 2"/>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4" name="Slide Number Placeholder 3"/>
          <p:cNvSpPr>
            <a:spLocks noGrp="1"/>
          </p:cNvSpPr>
          <p:nvPr>
            <p:ph type="sldNum" sz="quarter" idx="12"/>
          </p:nvPr>
        </p:nvSpPr>
        <p:spPr/>
        <p:txBody>
          <a:bodyPr/>
          <a:lstStyle/>
          <a:p>
            <a:pPr>
              <a:defRPr/>
            </a:pPr>
            <a:r>
              <a:rPr lang="en-US"/>
              <a:t>1-</a:t>
            </a:r>
            <a:fld id="{D453FF82-4F5E-456F-81CD-C70867091862}"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rPr>
              <a:t>Management Orientations</a:t>
            </a:r>
          </a:p>
        </p:txBody>
      </p:sp>
      <p:sp>
        <p:nvSpPr>
          <p:cNvPr id="3" name="Content Placeholder 2"/>
          <p:cNvSpPr>
            <a:spLocks noGrp="1"/>
          </p:cNvSpPr>
          <p:nvPr>
            <p:ph sz="half" idx="1"/>
          </p:nvPr>
        </p:nvSpPr>
        <p:spPr>
          <a:xfrm>
            <a:off x="457200" y="1600200"/>
            <a:ext cx="8229600" cy="4525963"/>
          </a:xfrm>
        </p:spPr>
        <p:txBody>
          <a:bodyPr rtlCol="0">
            <a:normAutofit fontScale="77500" lnSpcReduction="20000"/>
          </a:bodyPr>
          <a:lstStyle/>
          <a:p>
            <a:pPr fontAlgn="auto">
              <a:spcAft>
                <a:spcPts val="0"/>
              </a:spcAft>
              <a:buFont typeface="Arial"/>
              <a:buChar char="•"/>
              <a:defRPr/>
            </a:pPr>
            <a:r>
              <a:rPr lang="en-US" sz="4600" b="1" dirty="0" err="1">
                <a:ea typeface="ＭＳ Ｐゴシック" charset="0"/>
                <a:cs typeface="ＭＳ Ｐゴシック" charset="0"/>
              </a:rPr>
              <a:t>Regiocentric</a:t>
            </a:r>
            <a:r>
              <a:rPr lang="en-US" sz="4600" b="1" dirty="0">
                <a:ea typeface="ＭＳ Ｐゴシック" charset="0"/>
                <a:cs typeface="ＭＳ Ｐゴシック" charset="0"/>
              </a:rPr>
              <a:t> Orientation</a:t>
            </a:r>
          </a:p>
          <a:p>
            <a:pPr lvl="1" fontAlgn="auto">
              <a:spcAft>
                <a:spcPts val="0"/>
              </a:spcAft>
              <a:buFont typeface="Arial"/>
              <a:buChar char="–"/>
              <a:defRPr/>
            </a:pPr>
            <a:endParaRPr lang="en-US" dirty="0">
              <a:ea typeface="ＭＳ Ｐゴシック" charset="0"/>
            </a:endParaRPr>
          </a:p>
          <a:p>
            <a:pPr lvl="1" fontAlgn="auto">
              <a:spcAft>
                <a:spcPts val="0"/>
              </a:spcAft>
              <a:buFont typeface="Arial"/>
              <a:buChar char="–"/>
              <a:defRPr/>
            </a:pPr>
            <a:r>
              <a:rPr lang="en-US" sz="3900" dirty="0">
                <a:ea typeface="ＭＳ Ｐゴシック" charset="0"/>
              </a:rPr>
              <a:t>A region is the relevant geographic unit</a:t>
            </a:r>
          </a:p>
          <a:p>
            <a:pPr lvl="2" fontAlgn="auto">
              <a:spcAft>
                <a:spcPts val="0"/>
              </a:spcAft>
              <a:buFont typeface="Arial"/>
              <a:buChar char="•"/>
              <a:defRPr/>
            </a:pPr>
            <a:r>
              <a:rPr lang="en-US" sz="3500" dirty="0">
                <a:ea typeface="ＭＳ Ｐゴシック" charset="0"/>
              </a:rPr>
              <a:t>Ex: The NAFTA or European Union market, Gulf Market. GM - Ford</a:t>
            </a:r>
          </a:p>
          <a:p>
            <a:pPr lvl="1" fontAlgn="auto">
              <a:spcAft>
                <a:spcPts val="0"/>
              </a:spcAft>
              <a:buFont typeface="Arial"/>
              <a:buChar char="–"/>
              <a:defRPr/>
            </a:pPr>
            <a:r>
              <a:rPr lang="en-US" sz="3900" dirty="0">
                <a:ea typeface="ＭＳ Ｐゴシック" charset="0"/>
              </a:rPr>
              <a:t>Some companies serve markets throughout the world but on a regional basis</a:t>
            </a:r>
          </a:p>
          <a:p>
            <a:pPr lvl="2" fontAlgn="auto">
              <a:spcAft>
                <a:spcPts val="0"/>
              </a:spcAft>
              <a:buFont typeface="Arial"/>
              <a:buChar char="•"/>
              <a:defRPr/>
            </a:pPr>
            <a:r>
              <a:rPr lang="en-US" sz="3500" dirty="0">
                <a:ea typeface="ＭＳ Ｐゴシック" charset="0"/>
              </a:rPr>
              <a:t>Ex: General Motors had four regions for decades </a:t>
            </a:r>
          </a:p>
          <a:p>
            <a:pPr marL="914400" lvl="2" indent="0" fontAlgn="auto">
              <a:spcAft>
                <a:spcPts val="0"/>
              </a:spcAft>
              <a:buFont typeface="Arial"/>
              <a:buNone/>
              <a:defRPr/>
            </a:pPr>
            <a:endParaRPr lang="en-US" dirty="0">
              <a:ea typeface="ＭＳ Ｐゴシック" charset="0"/>
            </a:endParaRPr>
          </a:p>
          <a:p>
            <a:pPr marL="0" indent="0" fontAlgn="auto">
              <a:spcAft>
                <a:spcPts val="0"/>
              </a:spcAft>
              <a:buFont typeface="Arial"/>
              <a:buNone/>
              <a:defRPr/>
            </a:pPr>
            <a:r>
              <a:rPr lang="en-US" dirty="0"/>
              <a:t>						</a:t>
            </a:r>
          </a:p>
        </p:txBody>
      </p:sp>
      <p:sp>
        <p:nvSpPr>
          <p:cNvPr id="4" name="Footer Placeholder 3"/>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5" name="Slide Number Placeholder 4"/>
          <p:cNvSpPr>
            <a:spLocks noGrp="1"/>
          </p:cNvSpPr>
          <p:nvPr>
            <p:ph type="sldNum" sz="quarter" idx="12"/>
          </p:nvPr>
        </p:nvSpPr>
        <p:spPr/>
        <p:txBody>
          <a:bodyPr/>
          <a:lstStyle/>
          <a:p>
            <a:pPr>
              <a:defRPr/>
            </a:pPr>
            <a:r>
              <a:rPr lang="en-US"/>
              <a:t>1-</a:t>
            </a:r>
            <a:fld id="{D453FF82-4F5E-456F-81CD-C70867091862}"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4"/>
          <p:cNvSpPr>
            <a:spLocks noGrp="1"/>
          </p:cNvSpPr>
          <p:nvPr>
            <p:ph type="title"/>
          </p:nvPr>
        </p:nvSpPr>
        <p:spPr/>
        <p:txBody>
          <a:bodyPr/>
          <a:lstStyle/>
          <a:p>
            <a:pPr algn="ctr"/>
            <a:r>
              <a:rPr lang="en-US" b="1" dirty="0"/>
              <a:t>Learning Objectives</a:t>
            </a:r>
          </a:p>
        </p:txBody>
      </p:sp>
      <p:sp>
        <p:nvSpPr>
          <p:cNvPr id="6" name="Content Placeholder 5"/>
          <p:cNvSpPr>
            <a:spLocks noGrp="1"/>
          </p:cNvSpPr>
          <p:nvPr>
            <p:ph idx="1"/>
          </p:nvPr>
        </p:nvSpPr>
        <p:spPr/>
        <p:txBody>
          <a:bodyPr>
            <a:normAutofit fontScale="77500" lnSpcReduction="20000"/>
          </a:bodyPr>
          <a:lstStyle/>
          <a:p>
            <a:pPr marL="514350" indent="-514350">
              <a:buFont typeface="+mj-lt"/>
              <a:buAutoNum type="arabicPeriod"/>
              <a:defRPr/>
            </a:pPr>
            <a:r>
              <a:rPr lang="en-US" dirty="0"/>
              <a:t>Use the product/market growth matrix to explain the various ways a company can expand globally.</a:t>
            </a:r>
          </a:p>
          <a:p>
            <a:pPr marL="514350" indent="-514350">
              <a:buFont typeface="+mj-lt"/>
              <a:buAutoNum type="arabicPeriod"/>
              <a:defRPr/>
            </a:pPr>
            <a:r>
              <a:rPr lang="en-US" dirty="0"/>
              <a:t>Describe how companies in global industries pursue competitive advantage.</a:t>
            </a:r>
          </a:p>
          <a:p>
            <a:pPr marL="514350" indent="-514350">
              <a:buFont typeface="+mj-lt"/>
              <a:buAutoNum type="arabicPeriod"/>
              <a:defRPr/>
            </a:pPr>
            <a:r>
              <a:rPr lang="en-US" dirty="0"/>
              <a:t>Compare and contrast single-country marketing strategy with global marketing strategy (GMS).</a:t>
            </a:r>
          </a:p>
          <a:p>
            <a:pPr marL="514350" indent="-514350">
              <a:buFont typeface="+mj-lt"/>
              <a:buAutoNum type="arabicPeriod"/>
              <a:defRPr/>
            </a:pPr>
            <a:r>
              <a:rPr lang="en-US" dirty="0"/>
              <a:t>Identify the companies at the top of the Global 500 rankings.</a:t>
            </a:r>
          </a:p>
          <a:p>
            <a:pPr marL="514350" indent="-514350">
              <a:buFont typeface="+mj-lt"/>
              <a:buAutoNum type="arabicPeriod"/>
              <a:defRPr/>
            </a:pPr>
            <a:r>
              <a:rPr lang="en-US" dirty="0"/>
              <a:t>Explain the stages a company goes through as its management orientation evolves from domestic and ethnocentric to global and geocentric.</a:t>
            </a:r>
          </a:p>
          <a:p>
            <a:pPr marL="514350" indent="-514350">
              <a:buFont typeface="+mj-lt"/>
              <a:buAutoNum type="arabicPeriod"/>
              <a:defRPr/>
            </a:pPr>
            <a:r>
              <a:rPr lang="en-US" dirty="0"/>
              <a:t>Discuss the driving and restraining forces affecting global integration today.</a:t>
            </a:r>
          </a:p>
          <a:p>
            <a:pPr marL="514350" indent="-514350">
              <a:buFont typeface="+mj-lt"/>
              <a:buAutoNum type="arabicPeriod"/>
              <a:defRPr/>
            </a:pPr>
            <a:endParaRPr lang="en-US" dirty="0"/>
          </a:p>
          <a:p>
            <a:pPr marL="514350" indent="-514350" fontAlgn="auto">
              <a:spcAft>
                <a:spcPts val="0"/>
              </a:spcAft>
              <a:buClr>
                <a:schemeClr val="accent3"/>
              </a:buClr>
              <a:buFont typeface="+mj-lt"/>
              <a:buAutoNum type="arabicPeriod"/>
              <a:defRPr/>
            </a:pPr>
            <a:endParaRPr lang="en-US" dirty="0"/>
          </a:p>
          <a:p>
            <a:pPr marL="274320" indent="-274320" fontAlgn="auto">
              <a:spcAft>
                <a:spcPts val="0"/>
              </a:spcAft>
              <a:buClr>
                <a:schemeClr val="accent3"/>
              </a:buClr>
              <a:buFont typeface="Wingdings 2"/>
              <a:buChar char=""/>
              <a:defRPr/>
            </a:pPr>
            <a:endParaRPr lang="en-US" dirty="0"/>
          </a:p>
        </p:txBody>
      </p:sp>
      <p:sp>
        <p:nvSpPr>
          <p:cNvPr id="2" name="Footer Placeholder 1"/>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3" name="Slide Number Placeholder 2"/>
          <p:cNvSpPr>
            <a:spLocks noGrp="1"/>
          </p:cNvSpPr>
          <p:nvPr>
            <p:ph type="sldNum" sz="quarter" idx="12"/>
          </p:nvPr>
        </p:nvSpPr>
        <p:spPr/>
        <p:txBody>
          <a:bodyPr/>
          <a:lstStyle/>
          <a:p>
            <a:pPr>
              <a:defRPr/>
            </a:pPr>
            <a:r>
              <a:rPr lang="en-US"/>
              <a:t>1-</a:t>
            </a:r>
            <a:fld id="{3A4D2B59-6A6F-4C5D-B8EE-F1142CDB0BC1}"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rPr>
              <a:t>Management Orientations</a:t>
            </a:r>
          </a:p>
        </p:txBody>
      </p:sp>
      <p:sp>
        <p:nvSpPr>
          <p:cNvPr id="56323" name="Content Placeholder 2"/>
          <p:cNvSpPr>
            <a:spLocks noGrp="1"/>
          </p:cNvSpPr>
          <p:nvPr>
            <p:ph sz="half" idx="1"/>
          </p:nvPr>
        </p:nvSpPr>
        <p:spPr>
          <a:xfrm>
            <a:off x="457200" y="1600200"/>
            <a:ext cx="8229600" cy="4525963"/>
          </a:xfrm>
        </p:spPr>
        <p:txBody>
          <a:bodyPr>
            <a:normAutofit lnSpcReduction="10000"/>
          </a:bodyPr>
          <a:lstStyle/>
          <a:p>
            <a:pPr>
              <a:lnSpc>
                <a:spcPct val="90000"/>
              </a:lnSpc>
            </a:pPr>
            <a:r>
              <a:rPr lang="en-US" sz="3200" b="1" dirty="0">
                <a:ea typeface="ＭＳ Ｐゴシック" pitchFamily="34" charset="-128"/>
              </a:rPr>
              <a:t>Geocentric Orientation</a:t>
            </a:r>
          </a:p>
          <a:p>
            <a:pPr lvl="1">
              <a:lnSpc>
                <a:spcPct val="90000"/>
              </a:lnSpc>
            </a:pPr>
            <a:r>
              <a:rPr lang="en-US" sz="2800" dirty="0">
                <a:ea typeface="ＭＳ Ｐゴシック" pitchFamily="34" charset="-128"/>
              </a:rPr>
              <a:t>Entire world is a potential market</a:t>
            </a:r>
          </a:p>
          <a:p>
            <a:pPr lvl="1">
              <a:lnSpc>
                <a:spcPct val="90000"/>
              </a:lnSpc>
            </a:pPr>
            <a:r>
              <a:rPr lang="en-US" sz="2800" dirty="0">
                <a:ea typeface="ＭＳ Ｐゴシック" pitchFamily="34" charset="-128"/>
              </a:rPr>
              <a:t>Strives for integrated global strategies</a:t>
            </a:r>
          </a:p>
          <a:p>
            <a:pPr lvl="1">
              <a:lnSpc>
                <a:spcPct val="90000"/>
              </a:lnSpc>
            </a:pPr>
            <a:r>
              <a:rPr lang="en-US" sz="2800" dirty="0">
                <a:ea typeface="ＭＳ Ｐゴシック" pitchFamily="34" charset="-128"/>
              </a:rPr>
              <a:t>Also known as a </a:t>
            </a:r>
            <a:r>
              <a:rPr lang="en-US" sz="2800" b="1" i="1" dirty="0">
                <a:ea typeface="ＭＳ Ｐゴシック" pitchFamily="34" charset="-128"/>
              </a:rPr>
              <a:t>global or transnational company</a:t>
            </a:r>
          </a:p>
          <a:p>
            <a:pPr lvl="1">
              <a:lnSpc>
                <a:spcPct val="90000"/>
              </a:lnSpc>
            </a:pPr>
            <a:r>
              <a:rPr lang="en-US" sz="2800" dirty="0">
                <a:ea typeface="ＭＳ Ｐゴシック" pitchFamily="34" charset="-128"/>
              </a:rPr>
              <a:t>Retains an association with the headquarters country</a:t>
            </a:r>
          </a:p>
          <a:p>
            <a:pPr lvl="1">
              <a:lnSpc>
                <a:spcPct val="90000"/>
              </a:lnSpc>
            </a:pPr>
            <a:r>
              <a:rPr lang="en-US" sz="2800" dirty="0">
                <a:ea typeface="ＭＳ Ｐゴシック" pitchFamily="34" charset="-128"/>
              </a:rPr>
              <a:t>tries serving world markets from a single country or sources globally to focus on select country markets</a:t>
            </a:r>
          </a:p>
          <a:p>
            <a:pPr lvl="1">
              <a:lnSpc>
                <a:spcPct val="90000"/>
              </a:lnSpc>
            </a:pPr>
            <a:r>
              <a:rPr lang="en-US" sz="2800" dirty="0">
                <a:ea typeface="ＭＳ Ｐゴシック" pitchFamily="34" charset="-128"/>
              </a:rPr>
              <a:t>Leads to a combination of </a:t>
            </a:r>
            <a:r>
              <a:rPr lang="en-US" sz="2800" b="1" i="1" dirty="0">
                <a:ea typeface="ＭＳ Ｐゴシック" pitchFamily="34" charset="-128"/>
              </a:rPr>
              <a:t>extension and adaptation elements (</a:t>
            </a:r>
            <a:r>
              <a:rPr lang="en-US" i="1" dirty="0">
                <a:ea typeface="ＭＳ Ｐゴシック" pitchFamily="34" charset="-128"/>
              </a:rPr>
              <a:t>Nestle, Harley-</a:t>
            </a:r>
            <a:r>
              <a:rPr lang="en-US" i="1" dirty="0" err="1">
                <a:ea typeface="ＭＳ Ｐゴシック" pitchFamily="34" charset="-128"/>
              </a:rPr>
              <a:t>Devidson</a:t>
            </a:r>
            <a:r>
              <a:rPr lang="en-US" i="1" dirty="0">
                <a:ea typeface="ＭＳ Ｐゴシック" pitchFamily="34" charset="-128"/>
              </a:rPr>
              <a:t>, Gap</a:t>
            </a:r>
            <a:r>
              <a:rPr lang="en-US" sz="2800" b="1" i="1" dirty="0">
                <a:ea typeface="ＭＳ Ｐゴシック" pitchFamily="34" charset="-128"/>
              </a:rPr>
              <a:t>)</a:t>
            </a:r>
            <a:endParaRPr lang="en-US" sz="2800" b="1" dirty="0">
              <a:ea typeface="ＭＳ Ｐゴシック" pitchFamily="34" charset="-128"/>
            </a:endParaRPr>
          </a:p>
          <a:p>
            <a:endParaRPr lang="en-US" dirty="0"/>
          </a:p>
        </p:txBody>
      </p:sp>
      <p:sp>
        <p:nvSpPr>
          <p:cNvPr id="3" name="Footer Placeholder 2"/>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4" name="Slide Number Placeholder 3"/>
          <p:cNvSpPr>
            <a:spLocks noGrp="1"/>
          </p:cNvSpPr>
          <p:nvPr>
            <p:ph type="sldNum" sz="quarter" idx="12"/>
          </p:nvPr>
        </p:nvSpPr>
        <p:spPr/>
        <p:txBody>
          <a:bodyPr/>
          <a:lstStyle/>
          <a:p>
            <a:pPr>
              <a:defRPr/>
            </a:pPr>
            <a:r>
              <a:rPr lang="en-US"/>
              <a:t>1-</a:t>
            </a:r>
            <a:fld id="{D453FF82-4F5E-456F-81CD-C70867091862}"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US" sz="4000" dirty="0">
                <a:latin typeface="+mn-lt"/>
              </a:rPr>
              <a:t>Forces Affecting Global Integration</a:t>
            </a:r>
            <a:br>
              <a:rPr lang="en-US" sz="4000" dirty="0">
                <a:latin typeface="+mn-lt"/>
              </a:rPr>
            </a:br>
            <a:r>
              <a:rPr lang="en-US" sz="4000" dirty="0">
                <a:latin typeface="+mn-lt"/>
              </a:rPr>
              <a:t> &amp; Global Marketing</a:t>
            </a:r>
          </a:p>
        </p:txBody>
      </p:sp>
      <p:sp>
        <p:nvSpPr>
          <p:cNvPr id="3" name="Content Placeholder 2"/>
          <p:cNvSpPr>
            <a:spLocks noGrp="1"/>
          </p:cNvSpPr>
          <p:nvPr>
            <p:ph sz="half" idx="1"/>
          </p:nvPr>
        </p:nvSpPr>
        <p:spPr>
          <a:xfrm>
            <a:off x="457200" y="2355742"/>
            <a:ext cx="8229600" cy="3770421"/>
          </a:xfrm>
        </p:spPr>
        <p:txBody>
          <a:bodyPr rtlCol="0">
            <a:normAutofit fontScale="77500" lnSpcReduction="20000"/>
          </a:bodyPr>
          <a:lstStyle/>
          <a:p>
            <a:pPr fontAlgn="auto">
              <a:lnSpc>
                <a:spcPct val="90000"/>
              </a:lnSpc>
              <a:spcAft>
                <a:spcPts val="0"/>
              </a:spcAft>
              <a:buFont typeface="Arial"/>
              <a:buChar char="•"/>
              <a:defRPr/>
            </a:pPr>
            <a:r>
              <a:rPr lang="en-US" sz="3600" b="0" dirty="0">
                <a:ea typeface="ＭＳ Ｐゴシック" charset="0"/>
                <a:cs typeface="ＭＳ Ｐゴシック" charset="0"/>
              </a:rPr>
              <a:t>Multilateral trade agreements </a:t>
            </a:r>
            <a:r>
              <a:rPr lang="en-US" sz="2400" b="0" dirty="0">
                <a:ea typeface="ＭＳ Ｐゴシック" charset="0"/>
                <a:cs typeface="ＭＳ Ｐゴシック" charset="0"/>
              </a:rPr>
              <a:t>(NAFAT, WTO, EU, GCC)</a:t>
            </a:r>
            <a:endParaRPr lang="en-US" sz="3600" b="0" dirty="0">
              <a:ea typeface="ＭＳ Ｐゴシック" charset="0"/>
              <a:cs typeface="ＭＳ Ｐゴシック" charset="0"/>
            </a:endParaRPr>
          </a:p>
          <a:p>
            <a:pPr fontAlgn="auto">
              <a:lnSpc>
                <a:spcPct val="90000"/>
              </a:lnSpc>
              <a:spcAft>
                <a:spcPts val="0"/>
              </a:spcAft>
              <a:buFont typeface="Arial"/>
              <a:buChar char="•"/>
              <a:defRPr/>
            </a:pPr>
            <a:r>
              <a:rPr lang="en-US" sz="3600" b="0" dirty="0">
                <a:ea typeface="ＭＳ Ｐゴシック" charset="0"/>
                <a:cs typeface="ＭＳ Ｐゴシック" charset="0"/>
              </a:rPr>
              <a:t>Converging market needs and wants and </a:t>
            </a:r>
          </a:p>
          <a:p>
            <a:pPr marL="0" indent="0" fontAlgn="auto">
              <a:lnSpc>
                <a:spcPct val="90000"/>
              </a:lnSpc>
              <a:spcAft>
                <a:spcPts val="0"/>
              </a:spcAft>
              <a:buFont typeface="Arial"/>
              <a:buNone/>
              <a:defRPr/>
            </a:pPr>
            <a:r>
              <a:rPr lang="en-US" sz="3600" b="0" dirty="0">
                <a:ea typeface="ＭＳ Ｐゴシック" charset="0"/>
                <a:cs typeface="ＭＳ Ｐゴシック" charset="0"/>
              </a:rPr>
              <a:t>the information </a:t>
            </a:r>
            <a:r>
              <a:rPr lang="en-US" sz="3600" dirty="0">
                <a:ea typeface="ＭＳ Ｐゴシック" charset="0"/>
                <a:cs typeface="ＭＳ Ｐゴシック" charset="0"/>
              </a:rPr>
              <a:t>revolution </a:t>
            </a:r>
            <a:r>
              <a:rPr lang="en-US" sz="3000" dirty="0">
                <a:ea typeface="ＭＳ Ｐゴシック" charset="0"/>
                <a:cs typeface="ＭＳ Ｐゴシック" charset="0"/>
              </a:rPr>
              <a:t>(soft drink), (YouTube).  </a:t>
            </a:r>
            <a:endParaRPr lang="en-US" sz="3600" b="0" dirty="0">
              <a:ea typeface="ＭＳ Ｐゴシック" charset="0"/>
              <a:cs typeface="ＭＳ Ｐゴシック" charset="0"/>
            </a:endParaRPr>
          </a:p>
          <a:p>
            <a:pPr fontAlgn="auto">
              <a:lnSpc>
                <a:spcPct val="90000"/>
              </a:lnSpc>
              <a:spcAft>
                <a:spcPts val="0"/>
              </a:spcAft>
              <a:buFont typeface="Arial"/>
              <a:buChar char="•"/>
              <a:defRPr/>
            </a:pPr>
            <a:r>
              <a:rPr lang="en-US" sz="3600" b="0" dirty="0">
                <a:ea typeface="ＭＳ Ｐゴシック" charset="0"/>
                <a:cs typeface="ＭＳ Ｐゴシック" charset="0"/>
              </a:rPr>
              <a:t>Transportation and  communication improvements (</a:t>
            </a:r>
            <a:r>
              <a:rPr lang="en-US" sz="2600" b="0" dirty="0">
                <a:ea typeface="ＭＳ Ｐゴシック" charset="0"/>
                <a:cs typeface="ＭＳ Ｐゴシック" charset="0"/>
              </a:rPr>
              <a:t>Shipping, Travel 75(1970) 1.4Bl(2018), </a:t>
            </a:r>
            <a:r>
              <a:rPr lang="en-US" sz="2600" b="0" dirty="0" err="1">
                <a:ea typeface="ＭＳ Ｐゴシック" charset="0"/>
                <a:cs typeface="ＭＳ Ｐゴシック" charset="0"/>
              </a:rPr>
              <a:t>Televideo</a:t>
            </a:r>
            <a:r>
              <a:rPr lang="en-US" sz="2600" b="0" dirty="0">
                <a:ea typeface="ＭＳ Ｐゴシック" charset="0"/>
                <a:cs typeface="ＭＳ Ｐゴシック" charset="0"/>
              </a:rPr>
              <a:t>, Internet)</a:t>
            </a:r>
            <a:endParaRPr lang="en-US" sz="3600" b="0" dirty="0">
              <a:ea typeface="ＭＳ Ｐゴシック" charset="0"/>
              <a:cs typeface="ＭＳ Ｐゴシック" charset="0"/>
            </a:endParaRPr>
          </a:p>
          <a:p>
            <a:pPr fontAlgn="auto">
              <a:lnSpc>
                <a:spcPct val="90000"/>
              </a:lnSpc>
              <a:spcAft>
                <a:spcPts val="0"/>
              </a:spcAft>
              <a:buFont typeface="Arial"/>
              <a:buChar char="•"/>
              <a:defRPr/>
            </a:pPr>
            <a:r>
              <a:rPr lang="en-US" sz="3600" b="0" dirty="0">
                <a:ea typeface="ＭＳ Ｐゴシック" charset="0"/>
                <a:cs typeface="ＭＳ Ｐゴシック" charset="0"/>
              </a:rPr>
              <a:t>Product development costs (</a:t>
            </a:r>
            <a:r>
              <a:rPr lang="en-US" sz="2600" b="0" dirty="0">
                <a:ea typeface="ＭＳ Ｐゴシック" charset="0"/>
                <a:cs typeface="ＭＳ Ｐゴシック" charset="0"/>
              </a:rPr>
              <a:t>Drugs</a:t>
            </a:r>
            <a:r>
              <a:rPr lang="en-US" sz="3600" b="0" dirty="0">
                <a:ea typeface="ＭＳ Ｐゴシック" charset="0"/>
                <a:cs typeface="ＭＳ Ｐゴシック" charset="0"/>
              </a:rPr>
              <a:t>) </a:t>
            </a:r>
          </a:p>
          <a:p>
            <a:pPr fontAlgn="auto">
              <a:lnSpc>
                <a:spcPct val="90000"/>
              </a:lnSpc>
              <a:spcAft>
                <a:spcPts val="0"/>
              </a:spcAft>
              <a:buFont typeface="Arial"/>
              <a:buChar char="•"/>
              <a:defRPr/>
            </a:pPr>
            <a:r>
              <a:rPr lang="en-US" sz="3600" dirty="0">
                <a:ea typeface="ＭＳ Ｐゴシック" charset="0"/>
                <a:cs typeface="ＭＳ Ｐゴシック" charset="0"/>
              </a:rPr>
              <a:t>Quality  Global companies (raise the bar)</a:t>
            </a:r>
          </a:p>
          <a:p>
            <a:pPr fontAlgn="auto">
              <a:lnSpc>
                <a:spcPct val="90000"/>
              </a:lnSpc>
              <a:spcAft>
                <a:spcPts val="0"/>
              </a:spcAft>
              <a:buFont typeface="Arial"/>
              <a:buChar char="•"/>
              <a:defRPr/>
            </a:pPr>
            <a:r>
              <a:rPr lang="en-US" sz="3600" b="0" dirty="0">
                <a:ea typeface="ＭＳ Ｐゴシック" charset="0"/>
                <a:cs typeface="ＭＳ Ｐゴシック" charset="0"/>
              </a:rPr>
              <a:t>World Economic Trends (</a:t>
            </a:r>
            <a:r>
              <a:rPr lang="en-US" sz="2400" b="0" dirty="0">
                <a:ea typeface="ＭＳ Ｐゴシック" charset="0"/>
                <a:cs typeface="ＭＳ Ｐゴシック" charset="0"/>
              </a:rPr>
              <a:t>Free market, deregulation, Privatization</a:t>
            </a:r>
            <a:r>
              <a:rPr lang="en-US" sz="3600" b="0" dirty="0">
                <a:ea typeface="ＭＳ Ｐゴシック" charset="0"/>
                <a:cs typeface="ＭＳ Ｐゴシック" charset="0"/>
              </a:rPr>
              <a:t>)</a:t>
            </a:r>
          </a:p>
          <a:p>
            <a:pPr marL="0" indent="0" fontAlgn="auto">
              <a:spcAft>
                <a:spcPts val="0"/>
              </a:spcAft>
              <a:buFont typeface="Arial"/>
              <a:buNone/>
              <a:defRPr/>
            </a:pPr>
            <a:endParaRPr lang="en-US" dirty="0"/>
          </a:p>
        </p:txBody>
      </p:sp>
      <p:sp>
        <p:nvSpPr>
          <p:cNvPr id="4" name="Footer Placeholder 3"/>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5" name="Slide Number Placeholder 4"/>
          <p:cNvSpPr>
            <a:spLocks noGrp="1"/>
          </p:cNvSpPr>
          <p:nvPr>
            <p:ph type="sldNum" sz="quarter" idx="12"/>
          </p:nvPr>
        </p:nvSpPr>
        <p:spPr/>
        <p:txBody>
          <a:bodyPr/>
          <a:lstStyle/>
          <a:p>
            <a:pPr>
              <a:defRPr/>
            </a:pPr>
            <a:r>
              <a:rPr lang="en-US"/>
              <a:t>1-</a:t>
            </a:r>
            <a:fld id="{D453FF82-4F5E-456F-81CD-C70867091862}"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5360"/>
            <a:ext cx="8229600" cy="1143000"/>
          </a:xfrm>
        </p:spPr>
        <p:txBody>
          <a:bodyPr rtlCol="0">
            <a:noAutofit/>
          </a:bodyPr>
          <a:lstStyle/>
          <a:p>
            <a:pPr fontAlgn="auto">
              <a:spcAft>
                <a:spcPts val="0"/>
              </a:spcAft>
              <a:defRPr/>
            </a:pPr>
            <a:r>
              <a:rPr lang="en-US" sz="4000" b="1" dirty="0">
                <a:latin typeface="+mn-lt"/>
                <a:ea typeface="ＭＳ Ｐゴシック" charset="0"/>
                <a:cs typeface="ＭＳ Ｐゴシック" charset="0"/>
              </a:rPr>
              <a:t>Driving Forces Affecting Global Integration and Global Marketing</a:t>
            </a:r>
            <a:endParaRPr lang="en-US" sz="4000" b="1" dirty="0">
              <a:latin typeface="+mn-lt"/>
            </a:endParaRPr>
          </a:p>
        </p:txBody>
      </p:sp>
      <p:sp>
        <p:nvSpPr>
          <p:cNvPr id="3" name="Content Placeholder 2"/>
          <p:cNvSpPr>
            <a:spLocks noGrp="1"/>
          </p:cNvSpPr>
          <p:nvPr>
            <p:ph sz="half" idx="1"/>
          </p:nvPr>
        </p:nvSpPr>
        <p:spPr>
          <a:xfrm>
            <a:off x="914400" y="2241550"/>
            <a:ext cx="8042275" cy="3810000"/>
          </a:xfrm>
        </p:spPr>
        <p:txBody>
          <a:bodyPr rtlCol="0">
            <a:normAutofit fontScale="92500" lnSpcReduction="20000"/>
          </a:bodyPr>
          <a:lstStyle/>
          <a:p>
            <a:pPr fontAlgn="auto">
              <a:spcAft>
                <a:spcPts val="0"/>
              </a:spcAft>
              <a:buFont typeface="Arial"/>
              <a:buChar char="•"/>
              <a:defRPr/>
            </a:pPr>
            <a:r>
              <a:rPr lang="en-US" sz="4000" dirty="0">
                <a:ea typeface="ＭＳ Ｐゴシック" charset="0"/>
                <a:cs typeface="ＭＳ Ｐゴシック" charset="0"/>
              </a:rPr>
              <a:t>Leverage (</a:t>
            </a:r>
            <a:r>
              <a:rPr lang="en-US" dirty="0">
                <a:ea typeface="ＭＳ Ｐゴシック" charset="0"/>
                <a:cs typeface="ＭＳ Ｐゴシック" charset="0"/>
              </a:rPr>
              <a:t>Advantages a company enjoys by going global</a:t>
            </a:r>
            <a:r>
              <a:rPr lang="en-US" sz="4000" dirty="0">
                <a:ea typeface="ＭＳ Ｐゴシック" charset="0"/>
                <a:cs typeface="ＭＳ Ｐゴシック" charset="0"/>
              </a:rPr>
              <a:t>)</a:t>
            </a:r>
          </a:p>
          <a:p>
            <a:pPr lvl="1" fontAlgn="auto">
              <a:spcAft>
                <a:spcPts val="0"/>
              </a:spcAft>
              <a:buFont typeface="Arial"/>
              <a:buChar char="–"/>
              <a:defRPr/>
            </a:pPr>
            <a:r>
              <a:rPr lang="en-US" sz="3200" dirty="0">
                <a:ea typeface="ＭＳ Ｐゴシック" charset="0"/>
              </a:rPr>
              <a:t>Experience transfers Chevron</a:t>
            </a:r>
          </a:p>
          <a:p>
            <a:pPr lvl="1" fontAlgn="auto">
              <a:spcAft>
                <a:spcPts val="0"/>
              </a:spcAft>
              <a:buFont typeface="Arial"/>
              <a:buChar char="–"/>
              <a:defRPr/>
            </a:pPr>
            <a:r>
              <a:rPr lang="en-US" sz="3200" dirty="0">
                <a:ea typeface="ＭＳ Ｐゴシック" charset="0"/>
              </a:rPr>
              <a:t>Scale economies,  LG</a:t>
            </a:r>
            <a:r>
              <a:rPr lang="en-US" sz="2800" dirty="0">
                <a:ea typeface="ＭＳ Ｐゴシック" charset="0"/>
              </a:rPr>
              <a:t>(single factory – limited products)</a:t>
            </a:r>
            <a:endParaRPr lang="en-US" sz="3200" dirty="0">
              <a:ea typeface="ＭＳ Ｐゴシック" charset="0"/>
            </a:endParaRPr>
          </a:p>
          <a:p>
            <a:pPr lvl="1" fontAlgn="auto">
              <a:spcAft>
                <a:spcPts val="0"/>
              </a:spcAft>
              <a:buFont typeface="Arial"/>
              <a:buChar char="–"/>
              <a:defRPr/>
            </a:pPr>
            <a:r>
              <a:rPr lang="en-US" sz="3200" dirty="0">
                <a:ea typeface="ＭＳ Ｐゴシック" charset="0"/>
              </a:rPr>
              <a:t>Resource utilization</a:t>
            </a:r>
          </a:p>
          <a:p>
            <a:pPr lvl="1" fontAlgn="auto">
              <a:spcAft>
                <a:spcPts val="0"/>
              </a:spcAft>
              <a:buFont typeface="Arial"/>
              <a:buChar char="–"/>
              <a:defRPr/>
            </a:pPr>
            <a:r>
              <a:rPr lang="en-US" sz="3200" dirty="0">
                <a:ea typeface="ＭＳ Ｐゴシック" charset="0"/>
              </a:rPr>
              <a:t>Global strateg</a:t>
            </a:r>
            <a:r>
              <a:rPr lang="en-US" sz="3600" dirty="0">
                <a:ea typeface="ＭＳ Ｐゴシック" charset="0"/>
              </a:rPr>
              <a:t>y </a:t>
            </a:r>
            <a:r>
              <a:rPr lang="en-US" sz="3000" dirty="0">
                <a:ea typeface="ＭＳ Ｐゴシック" charset="0"/>
              </a:rPr>
              <a:t>(Renault – Brazil, S Korea, </a:t>
            </a:r>
            <a:r>
              <a:rPr lang="en-US" sz="3000" dirty="0" err="1">
                <a:ea typeface="ＭＳ Ｐゴシック" charset="0"/>
              </a:rPr>
              <a:t>Moroco</a:t>
            </a:r>
            <a:r>
              <a:rPr lang="en-US" sz="3000" dirty="0">
                <a:ea typeface="ＭＳ Ｐゴシック" charset="0"/>
              </a:rPr>
              <a:t>)</a:t>
            </a:r>
            <a:endParaRPr lang="en-US" sz="3600" dirty="0">
              <a:ea typeface="ＭＳ Ｐゴシック" charset="0"/>
            </a:endParaRPr>
          </a:p>
          <a:p>
            <a:pPr marL="0" indent="0" fontAlgn="auto">
              <a:spcAft>
                <a:spcPts val="0"/>
              </a:spcAft>
              <a:buFont typeface="Arial"/>
              <a:buNone/>
              <a:defRPr/>
            </a:pPr>
            <a:endParaRPr lang="en-US" dirty="0"/>
          </a:p>
        </p:txBody>
      </p:sp>
      <p:sp>
        <p:nvSpPr>
          <p:cNvPr id="4" name="Footer Placeholder 3"/>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5" name="Slide Number Placeholder 4"/>
          <p:cNvSpPr>
            <a:spLocks noGrp="1"/>
          </p:cNvSpPr>
          <p:nvPr>
            <p:ph type="sldNum" sz="quarter" idx="12"/>
          </p:nvPr>
        </p:nvSpPr>
        <p:spPr/>
        <p:txBody>
          <a:bodyPr/>
          <a:lstStyle/>
          <a:p>
            <a:pPr>
              <a:defRPr/>
            </a:pPr>
            <a:r>
              <a:rPr lang="en-US"/>
              <a:t>1-</a:t>
            </a:r>
            <a:fld id="{D453FF82-4F5E-456F-81CD-C70867091862}"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 y="724535"/>
            <a:ext cx="8473440" cy="1143000"/>
          </a:xfrm>
        </p:spPr>
        <p:txBody>
          <a:bodyPr rtlCol="0">
            <a:noAutofit/>
          </a:bodyPr>
          <a:lstStyle/>
          <a:p>
            <a:pPr fontAlgn="auto">
              <a:spcAft>
                <a:spcPts val="0"/>
              </a:spcAft>
              <a:defRPr/>
            </a:pPr>
            <a:r>
              <a:rPr lang="en-US" b="1" dirty="0">
                <a:latin typeface="+mn-lt"/>
              </a:rPr>
              <a:t>Restraining Forces </a:t>
            </a:r>
            <a:r>
              <a:rPr lang="en-US" b="1" dirty="0">
                <a:latin typeface="+mn-lt"/>
                <a:ea typeface="ＭＳ Ｐゴシック" charset="0"/>
                <a:cs typeface="ＭＳ Ｐゴシック" charset="0"/>
              </a:rPr>
              <a:t>Affecting Global Integration and Global Marketing</a:t>
            </a:r>
            <a:endParaRPr lang="en-US" b="1" dirty="0">
              <a:latin typeface="+mn-lt"/>
            </a:endParaRPr>
          </a:p>
        </p:txBody>
      </p:sp>
      <p:sp>
        <p:nvSpPr>
          <p:cNvPr id="3" name="Content Placeholder 2"/>
          <p:cNvSpPr>
            <a:spLocks noGrp="1"/>
          </p:cNvSpPr>
          <p:nvPr>
            <p:ph sz="half" idx="1"/>
          </p:nvPr>
        </p:nvSpPr>
        <p:spPr>
          <a:xfrm>
            <a:off x="609599" y="2440940"/>
            <a:ext cx="7942881" cy="3911600"/>
          </a:xfrm>
        </p:spPr>
        <p:txBody>
          <a:bodyPr rtlCol="0">
            <a:noAutofit/>
          </a:bodyPr>
          <a:lstStyle/>
          <a:p>
            <a:pPr marL="609600" indent="-609600" fontAlgn="auto">
              <a:spcAft>
                <a:spcPts val="0"/>
              </a:spcAft>
              <a:buFont typeface="Arial"/>
              <a:buChar char="•"/>
              <a:defRPr/>
            </a:pPr>
            <a:r>
              <a:rPr lang="en-US" sz="4000" b="0" dirty="0">
                <a:ea typeface="ＭＳ Ｐゴシック" charset="0"/>
                <a:cs typeface="ＭＳ Ｐゴシック" charset="0"/>
              </a:rPr>
              <a:t>Management myopia </a:t>
            </a:r>
          </a:p>
          <a:p>
            <a:pPr marL="609600" indent="-609600" fontAlgn="auto">
              <a:spcAft>
                <a:spcPts val="0"/>
              </a:spcAft>
              <a:buFont typeface="Arial"/>
              <a:buChar char="•"/>
              <a:defRPr/>
            </a:pPr>
            <a:r>
              <a:rPr lang="en-US" sz="4000" b="0" dirty="0">
                <a:ea typeface="ＭＳ Ｐゴシック" charset="0"/>
                <a:cs typeface="ＭＳ Ｐゴシック" charset="0"/>
              </a:rPr>
              <a:t>Organizational culture</a:t>
            </a:r>
          </a:p>
          <a:p>
            <a:pPr marL="609600" indent="-609600" fontAlgn="auto">
              <a:spcAft>
                <a:spcPts val="0"/>
              </a:spcAft>
              <a:buFont typeface="Arial"/>
              <a:buChar char="•"/>
              <a:defRPr/>
            </a:pPr>
            <a:r>
              <a:rPr lang="en-US" sz="4000" b="0" dirty="0">
                <a:ea typeface="ＭＳ Ｐゴシック" charset="0"/>
                <a:cs typeface="ＭＳ Ｐゴシック" charset="0"/>
              </a:rPr>
              <a:t>National controls </a:t>
            </a:r>
            <a:r>
              <a:rPr lang="en-US" sz="3200" b="0" dirty="0">
                <a:ea typeface="ＭＳ Ｐゴシック" charset="0"/>
                <a:cs typeface="ＭＳ Ｐゴシック" charset="0"/>
              </a:rPr>
              <a:t>(Tariff)</a:t>
            </a:r>
          </a:p>
          <a:p>
            <a:pPr marL="609600" indent="-609600" fontAlgn="auto">
              <a:spcAft>
                <a:spcPts val="0"/>
              </a:spcAft>
              <a:buFont typeface="Arial"/>
              <a:buChar char="•"/>
              <a:defRPr/>
            </a:pPr>
            <a:r>
              <a:rPr lang="en-US" sz="4000" b="0" dirty="0">
                <a:ea typeface="ＭＳ Ｐゴシック" charset="0"/>
                <a:cs typeface="ＭＳ Ｐゴシック" charset="0"/>
              </a:rPr>
              <a:t>Opposition to globalization </a:t>
            </a:r>
            <a:r>
              <a:rPr lang="en-US" b="0" dirty="0">
                <a:ea typeface="ＭＳ Ｐゴシック" charset="0"/>
                <a:cs typeface="ＭＳ Ｐゴシック" charset="0"/>
              </a:rPr>
              <a:t>(Labor unions, NGOs)</a:t>
            </a:r>
            <a:endParaRPr lang="en-US" sz="4000" b="0" dirty="0">
              <a:ea typeface="ＭＳ Ｐゴシック" charset="0"/>
              <a:cs typeface="ＭＳ Ｐゴシック" charset="0"/>
            </a:endParaRPr>
          </a:p>
          <a:p>
            <a:pPr fontAlgn="auto">
              <a:spcAft>
                <a:spcPts val="0"/>
              </a:spcAft>
              <a:buFont typeface="Arial"/>
              <a:buChar char="•"/>
              <a:defRPr/>
            </a:pPr>
            <a:endParaRPr lang="en-US" sz="3600" dirty="0"/>
          </a:p>
        </p:txBody>
      </p:sp>
      <p:sp>
        <p:nvSpPr>
          <p:cNvPr id="4" name="Footer Placeholder 3"/>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5" name="Slide Number Placeholder 4"/>
          <p:cNvSpPr>
            <a:spLocks noGrp="1"/>
          </p:cNvSpPr>
          <p:nvPr>
            <p:ph type="sldNum" sz="quarter" idx="12"/>
          </p:nvPr>
        </p:nvSpPr>
        <p:spPr/>
        <p:txBody>
          <a:bodyPr/>
          <a:lstStyle/>
          <a:p>
            <a:pPr>
              <a:defRPr/>
            </a:pPr>
            <a:r>
              <a:rPr lang="en-US"/>
              <a:t>1-</a:t>
            </a:r>
            <a:fld id="{D453FF82-4F5E-456F-81CD-C70867091862}" type="slidenum">
              <a:rPr lang="en-US" smtClean="0"/>
              <a:pPr>
                <a:defRPr/>
              </a:pPr>
              <a:t>23</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4"/>
          <p:cNvSpPr>
            <a:spLocks noGrp="1"/>
          </p:cNvSpPr>
          <p:nvPr>
            <p:ph type="title"/>
          </p:nvPr>
        </p:nvSpPr>
        <p:spPr/>
        <p:txBody>
          <a:bodyPr/>
          <a:lstStyle/>
          <a:p>
            <a:r>
              <a:rPr lang="en-US" dirty="0"/>
              <a:t>Going Global</a:t>
            </a:r>
          </a:p>
        </p:txBody>
      </p:sp>
      <p:sp>
        <p:nvSpPr>
          <p:cNvPr id="6" name="Content Placeholder 5"/>
          <p:cNvSpPr>
            <a:spLocks noGrp="1"/>
          </p:cNvSpPr>
          <p:nvPr>
            <p:ph idx="1"/>
          </p:nvPr>
        </p:nvSpPr>
        <p:spPr/>
        <p:txBody>
          <a:bodyPr rtlCol="0">
            <a:normAutofit lnSpcReduction="10000"/>
          </a:bodyPr>
          <a:lstStyle/>
          <a:p>
            <a:pPr fontAlgn="auto">
              <a:spcAft>
                <a:spcPts val="0"/>
              </a:spcAft>
              <a:defRPr/>
            </a:pPr>
            <a:r>
              <a:rPr lang="en-US" dirty="0"/>
              <a:t>The post WWII era brought unparalleled expansion by companies going outside their home markets.</a:t>
            </a:r>
          </a:p>
          <a:p>
            <a:pPr fontAlgn="auto">
              <a:spcAft>
                <a:spcPts val="0"/>
              </a:spcAft>
              <a:defRPr/>
            </a:pPr>
            <a:r>
              <a:rPr lang="en-US" dirty="0"/>
              <a:t>Four decades ago the phrase </a:t>
            </a:r>
            <a:r>
              <a:rPr lang="en-US" b="1" i="1" dirty="0"/>
              <a:t>global marketing </a:t>
            </a:r>
            <a:r>
              <a:rPr lang="en-US" dirty="0"/>
              <a:t>did not exist.</a:t>
            </a:r>
          </a:p>
          <a:p>
            <a:pPr fontAlgn="auto">
              <a:spcAft>
                <a:spcPts val="0"/>
              </a:spcAft>
              <a:defRPr/>
            </a:pPr>
            <a:r>
              <a:rPr lang="en-US" dirty="0"/>
              <a:t>Today companies go global </a:t>
            </a:r>
            <a:r>
              <a:rPr lang="en-US" b="1" dirty="0"/>
              <a:t>to survive </a:t>
            </a:r>
            <a:r>
              <a:rPr lang="en-US" dirty="0"/>
              <a:t>as competitors will enter the home market with lower costs, more experience and better products.</a:t>
            </a:r>
            <a:endParaRPr lang="en-US" b="1" dirty="0"/>
          </a:p>
        </p:txBody>
      </p:sp>
      <p:sp>
        <p:nvSpPr>
          <p:cNvPr id="2" name="Footer Placeholder 1"/>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3" name="Slide Number Placeholder 2"/>
          <p:cNvSpPr>
            <a:spLocks noGrp="1"/>
          </p:cNvSpPr>
          <p:nvPr>
            <p:ph type="sldNum" sz="quarter" idx="12"/>
          </p:nvPr>
        </p:nvSpPr>
        <p:spPr/>
        <p:txBody>
          <a:bodyPr/>
          <a:lstStyle/>
          <a:p>
            <a:pPr>
              <a:defRPr/>
            </a:pPr>
            <a:r>
              <a:rPr lang="en-US"/>
              <a:t>1-</a:t>
            </a:r>
            <a:fld id="{3A4D2B59-6A6F-4C5D-B8EE-F1142CDB0BC1}"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885022"/>
            <a:ext cx="8229600" cy="1143000"/>
          </a:xfrm>
        </p:spPr>
        <p:txBody>
          <a:bodyPr rtlCol="0">
            <a:normAutofit fontScale="90000"/>
          </a:bodyPr>
          <a:lstStyle/>
          <a:p>
            <a:pPr fontAlgn="auto">
              <a:spcAft>
                <a:spcPts val="0"/>
              </a:spcAft>
              <a:defRPr/>
            </a:pPr>
            <a:r>
              <a:rPr lang="en-US" dirty="0"/>
              <a:t>Marketing and </a:t>
            </a:r>
            <a:br>
              <a:rPr lang="en-US" dirty="0"/>
            </a:br>
            <a:r>
              <a:rPr lang="en-US" dirty="0"/>
              <a:t>Global Marketing Defined </a:t>
            </a:r>
          </a:p>
        </p:txBody>
      </p:sp>
      <p:sp>
        <p:nvSpPr>
          <p:cNvPr id="35843" name="Content Placeholder 5"/>
          <p:cNvSpPr>
            <a:spLocks noGrp="1"/>
          </p:cNvSpPr>
          <p:nvPr>
            <p:ph idx="1"/>
          </p:nvPr>
        </p:nvSpPr>
        <p:spPr>
          <a:xfrm>
            <a:off x="457200" y="2201863"/>
            <a:ext cx="8229600" cy="4297362"/>
          </a:xfrm>
        </p:spPr>
        <p:txBody>
          <a:bodyPr/>
          <a:lstStyle/>
          <a:p>
            <a:r>
              <a:rPr lang="en-US" dirty="0"/>
              <a:t>Marketing: “the activity, set of institutions, and processes for creating, communicating, delivering, and exchanging offerings that have value for customers, clients, partners, and society at large” </a:t>
            </a:r>
          </a:p>
          <a:p>
            <a:r>
              <a:rPr lang="en-US" dirty="0"/>
              <a:t>Marketing Mix: The 4 Ps</a:t>
            </a:r>
          </a:p>
          <a:p>
            <a:r>
              <a:rPr lang="en-US" dirty="0"/>
              <a:t>Global Marketing: The scope of activities outside the home market</a:t>
            </a:r>
          </a:p>
        </p:txBody>
      </p:sp>
      <p:sp>
        <p:nvSpPr>
          <p:cNvPr id="2" name="Footer Placeholder 1"/>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3" name="Slide Number Placeholder 2"/>
          <p:cNvSpPr>
            <a:spLocks noGrp="1"/>
          </p:cNvSpPr>
          <p:nvPr>
            <p:ph type="sldNum" sz="quarter" idx="12"/>
          </p:nvPr>
        </p:nvSpPr>
        <p:spPr/>
        <p:txBody>
          <a:bodyPr/>
          <a:lstStyle/>
          <a:p>
            <a:pPr>
              <a:defRPr/>
            </a:pPr>
            <a:r>
              <a:rPr lang="en-US"/>
              <a:t>1-</a:t>
            </a:r>
            <a:fld id="{3A4D2B59-6A6F-4C5D-B8EE-F1142CDB0BC1}"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rPr>
              <a:t>What is Global Marketing</a:t>
            </a:r>
          </a:p>
        </p:txBody>
      </p:sp>
      <p:sp>
        <p:nvSpPr>
          <p:cNvPr id="3" name="Content Placeholder 2"/>
          <p:cNvSpPr>
            <a:spLocks noGrp="1"/>
          </p:cNvSpPr>
          <p:nvPr>
            <p:ph sz="half" idx="1"/>
          </p:nvPr>
        </p:nvSpPr>
        <p:spPr>
          <a:xfrm>
            <a:off x="414338" y="1600200"/>
            <a:ext cx="8272462" cy="4525963"/>
          </a:xfrm>
        </p:spPr>
        <p:txBody>
          <a:bodyPr rtlCol="0">
            <a:normAutofit/>
          </a:bodyPr>
          <a:lstStyle/>
          <a:p>
            <a:pPr fontAlgn="auto">
              <a:spcAft>
                <a:spcPts val="0"/>
              </a:spcAft>
              <a:defRPr/>
            </a:pPr>
            <a:endParaRPr lang="en-US" sz="3200" dirty="0">
              <a:ea typeface="ＭＳ Ｐゴシック" charset="0"/>
              <a:cs typeface="ＭＳ Ｐゴシック" charset="0"/>
            </a:endParaRPr>
          </a:p>
          <a:p>
            <a:pPr fontAlgn="auto">
              <a:spcAft>
                <a:spcPts val="0"/>
              </a:spcAft>
              <a:buFont typeface="Arial"/>
              <a:buChar char="•"/>
              <a:defRPr/>
            </a:pPr>
            <a:r>
              <a:rPr lang="en-US" sz="3200" dirty="0">
                <a:ea typeface="ＭＳ Ｐゴシック" charset="0"/>
                <a:cs typeface="ＭＳ Ｐゴシック" charset="0"/>
              </a:rPr>
              <a:t>Global vs. </a:t>
            </a:r>
            <a:r>
              <a:rPr lang="ja-JP" altLang="en-US" sz="3200" dirty="0">
                <a:cs typeface="ＭＳ Ｐゴシック" charset="0"/>
              </a:rPr>
              <a:t>“</a:t>
            </a:r>
            <a:r>
              <a:rPr lang="en-US" sz="3200" dirty="0">
                <a:ea typeface="ＭＳ Ｐゴシック" charset="0"/>
                <a:cs typeface="ＭＳ Ｐゴシック" charset="0"/>
              </a:rPr>
              <a:t>Regular</a:t>
            </a:r>
            <a:r>
              <a:rPr lang="ja-JP" altLang="en-US" sz="3200" dirty="0">
                <a:cs typeface="ＭＳ Ｐゴシック" charset="0"/>
              </a:rPr>
              <a:t>”</a:t>
            </a:r>
            <a:r>
              <a:rPr lang="en-US" sz="3200" dirty="0">
                <a:ea typeface="ＭＳ Ｐゴシック" charset="0"/>
                <a:cs typeface="ＭＳ Ｐゴシック" charset="0"/>
              </a:rPr>
              <a:t> Marketing</a:t>
            </a:r>
          </a:p>
          <a:p>
            <a:pPr marL="457200" lvl="1" indent="0" fontAlgn="auto">
              <a:spcAft>
                <a:spcPts val="0"/>
              </a:spcAft>
              <a:buFont typeface="Arial"/>
              <a:buNone/>
              <a:defRPr/>
            </a:pPr>
            <a:r>
              <a:rPr lang="en-US" dirty="0">
                <a:ea typeface="ＭＳ Ｐゴシック" charset="0"/>
              </a:rPr>
              <a:t>- Scope of activities are outside the home-country market</a:t>
            </a:r>
          </a:p>
          <a:p>
            <a:pPr marL="0" indent="0" fontAlgn="auto">
              <a:spcAft>
                <a:spcPts val="0"/>
              </a:spcAft>
              <a:buFont typeface="Arial"/>
              <a:buNone/>
              <a:defRPr/>
            </a:pPr>
            <a:endParaRPr lang="en-US" dirty="0"/>
          </a:p>
        </p:txBody>
      </p:sp>
      <p:pic>
        <p:nvPicPr>
          <p:cNvPr id="1026" name="Picture 2"/>
          <p:cNvPicPr>
            <a:picLocks noChangeAspect="1" noChangeArrowheads="1"/>
          </p:cNvPicPr>
          <p:nvPr/>
        </p:nvPicPr>
        <p:blipFill>
          <a:blip r:embed="rId3"/>
          <a:srcRect/>
          <a:stretch>
            <a:fillRect/>
          </a:stretch>
        </p:blipFill>
        <p:spPr bwMode="auto">
          <a:xfrm>
            <a:off x="-1" y="3551638"/>
            <a:ext cx="9144001" cy="2574525"/>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5" name="Slide Number Placeholder 4"/>
          <p:cNvSpPr>
            <a:spLocks noGrp="1"/>
          </p:cNvSpPr>
          <p:nvPr>
            <p:ph type="sldNum" sz="quarter" idx="12"/>
          </p:nvPr>
        </p:nvSpPr>
        <p:spPr/>
        <p:txBody>
          <a:bodyPr/>
          <a:lstStyle/>
          <a:p>
            <a:pPr>
              <a:defRPr/>
            </a:pPr>
            <a:r>
              <a:rPr lang="en-US"/>
              <a:t>1-</a:t>
            </a:r>
            <a:fld id="{D453FF82-4F5E-456F-81CD-C70867091862}"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rPr>
              <a:t>Customer Perceived Value</a:t>
            </a:r>
          </a:p>
        </p:txBody>
      </p:sp>
      <p:sp>
        <p:nvSpPr>
          <p:cNvPr id="3" name="Content Placeholder 2"/>
          <p:cNvSpPr>
            <a:spLocks noGrp="1"/>
          </p:cNvSpPr>
          <p:nvPr>
            <p:ph sz="half" idx="1"/>
          </p:nvPr>
        </p:nvSpPr>
        <p:spPr>
          <a:xfrm>
            <a:off x="457200" y="1600200"/>
            <a:ext cx="8229600" cy="4525963"/>
          </a:xfrm>
        </p:spPr>
        <p:txBody>
          <a:bodyPr rtlCol="0">
            <a:normAutofit/>
          </a:bodyPr>
          <a:lstStyle/>
          <a:p>
            <a:pPr fontAlgn="auto">
              <a:spcAft>
                <a:spcPts val="0"/>
              </a:spcAft>
              <a:buFont typeface="Arial"/>
              <a:buChar char="•"/>
              <a:defRPr/>
            </a:pPr>
            <a:endParaRPr lang="en-US" dirty="0">
              <a:ea typeface="ＭＳ Ｐゴシック" charset="0"/>
              <a:cs typeface="ＭＳ Ｐゴシック" charset="0"/>
            </a:endParaRPr>
          </a:p>
          <a:p>
            <a:pPr fontAlgn="auto">
              <a:spcAft>
                <a:spcPts val="0"/>
              </a:spcAft>
              <a:buFont typeface="Arial"/>
              <a:buChar char="•"/>
              <a:defRPr/>
            </a:pPr>
            <a:r>
              <a:rPr lang="en-US" sz="3200" dirty="0">
                <a:ea typeface="ＭＳ Ｐゴシック" charset="0"/>
                <a:cs typeface="ＭＳ Ｐゴシック" charset="0"/>
              </a:rPr>
              <a:t>Create value for customers by improving benefits or reducing price</a:t>
            </a:r>
          </a:p>
          <a:p>
            <a:pPr lvl="1" fontAlgn="auto">
              <a:spcAft>
                <a:spcPts val="0"/>
              </a:spcAft>
              <a:buFont typeface="Arial"/>
              <a:buChar char="–"/>
              <a:defRPr/>
            </a:pPr>
            <a:r>
              <a:rPr lang="en-US" dirty="0">
                <a:ea typeface="ＭＳ Ｐゴシック" charset="0"/>
              </a:rPr>
              <a:t>Improve the product</a:t>
            </a:r>
          </a:p>
          <a:p>
            <a:pPr lvl="1" fontAlgn="auto">
              <a:spcAft>
                <a:spcPts val="0"/>
              </a:spcAft>
              <a:buFont typeface="Arial"/>
              <a:buChar char="–"/>
              <a:defRPr/>
            </a:pPr>
            <a:r>
              <a:rPr lang="en-US" dirty="0">
                <a:ea typeface="ＭＳ Ｐゴシック" charset="0"/>
              </a:rPr>
              <a:t>Find new distribution channels</a:t>
            </a:r>
          </a:p>
          <a:p>
            <a:pPr lvl="1" fontAlgn="auto">
              <a:spcAft>
                <a:spcPts val="0"/>
              </a:spcAft>
              <a:buFont typeface="Arial"/>
              <a:buChar char="–"/>
              <a:defRPr/>
            </a:pPr>
            <a:r>
              <a:rPr lang="en-US" dirty="0">
                <a:ea typeface="ＭＳ Ｐゴシック" charset="0"/>
              </a:rPr>
              <a:t>Create better communications</a:t>
            </a:r>
          </a:p>
          <a:p>
            <a:pPr lvl="1" fontAlgn="auto">
              <a:spcAft>
                <a:spcPts val="0"/>
              </a:spcAft>
              <a:buFont typeface="Arial"/>
              <a:buChar char="–"/>
              <a:defRPr/>
            </a:pPr>
            <a:r>
              <a:rPr lang="en-US" dirty="0">
                <a:ea typeface="ＭＳ Ｐゴシック" charset="0"/>
              </a:rPr>
              <a:t>Cut monetary and non-monetary costs and prices</a:t>
            </a:r>
          </a:p>
          <a:p>
            <a:pPr marL="0" indent="0" fontAlgn="auto">
              <a:spcAft>
                <a:spcPts val="0"/>
              </a:spcAft>
              <a:buFont typeface="Arial"/>
              <a:buNone/>
              <a:defRPr/>
            </a:pPr>
            <a:endParaRPr lang="en-US" dirty="0"/>
          </a:p>
          <a:p>
            <a:pPr marL="0" indent="0" fontAlgn="auto">
              <a:spcAft>
                <a:spcPts val="0"/>
              </a:spcAft>
              <a:buFont typeface="Arial"/>
              <a:buNone/>
              <a:defRPr/>
            </a:pPr>
            <a:endParaRPr lang="en-US" dirty="0"/>
          </a:p>
        </p:txBody>
      </p:sp>
      <p:sp>
        <p:nvSpPr>
          <p:cNvPr id="38916" name="Text Box 38"/>
          <p:cNvSpPr txBox="1">
            <a:spLocks noChangeArrowheads="1"/>
          </p:cNvSpPr>
          <p:nvPr/>
        </p:nvSpPr>
        <p:spPr bwMode="auto">
          <a:xfrm>
            <a:off x="2578100" y="5195888"/>
            <a:ext cx="3568700" cy="463550"/>
          </a:xfrm>
          <a:prstGeom prst="rect">
            <a:avLst/>
          </a:prstGeom>
          <a:noFill/>
          <a:ln w="57150">
            <a:solidFill>
              <a:schemeClr val="tx1"/>
            </a:solidFill>
            <a:miter lim="800000"/>
            <a:headEnd/>
            <a:tailEnd/>
          </a:ln>
        </p:spPr>
        <p:txBody>
          <a:bodyPr>
            <a:spAutoFit/>
          </a:bodyPr>
          <a:lstStyle/>
          <a:p>
            <a:pPr>
              <a:spcBef>
                <a:spcPct val="50000"/>
              </a:spcBef>
            </a:pPr>
            <a:r>
              <a:rPr lang="en-US" sz="2400" b="1">
                <a:latin typeface="Tahoma" pitchFamily="34" charset="0"/>
                <a:ea typeface="ＭＳ Ｐゴシック" pitchFamily="34" charset="-128"/>
              </a:rPr>
              <a:t>Value=Benefits/Price</a:t>
            </a:r>
          </a:p>
        </p:txBody>
      </p:sp>
      <p:sp>
        <p:nvSpPr>
          <p:cNvPr id="4" name="Footer Placeholder 3"/>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5" name="Slide Number Placeholder 4"/>
          <p:cNvSpPr>
            <a:spLocks noGrp="1"/>
          </p:cNvSpPr>
          <p:nvPr>
            <p:ph type="sldNum" sz="quarter" idx="12"/>
          </p:nvPr>
        </p:nvSpPr>
        <p:spPr/>
        <p:txBody>
          <a:bodyPr/>
          <a:lstStyle/>
          <a:p>
            <a:pPr>
              <a:defRPr/>
            </a:pPr>
            <a:r>
              <a:rPr lang="en-US"/>
              <a:t>1-</a:t>
            </a:r>
            <a:fld id="{D453FF82-4F5E-456F-81CD-C70867091862}"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4"/>
          <p:cNvSpPr>
            <a:spLocks noGrp="1"/>
          </p:cNvSpPr>
          <p:nvPr>
            <p:ph type="title"/>
          </p:nvPr>
        </p:nvSpPr>
        <p:spPr/>
        <p:txBody>
          <a:bodyPr/>
          <a:lstStyle/>
          <a:p>
            <a:pPr algn="ctr"/>
            <a:r>
              <a:rPr lang="en-US" b="1"/>
              <a:t>Competitive Advantage</a:t>
            </a:r>
          </a:p>
        </p:txBody>
      </p:sp>
      <p:sp>
        <p:nvSpPr>
          <p:cNvPr id="41987" name="Content Placeholder 5"/>
          <p:cNvSpPr>
            <a:spLocks noGrp="1"/>
          </p:cNvSpPr>
          <p:nvPr>
            <p:ph idx="1"/>
          </p:nvPr>
        </p:nvSpPr>
        <p:spPr/>
        <p:txBody>
          <a:bodyPr/>
          <a:lstStyle/>
          <a:p>
            <a:r>
              <a:rPr lang="en-US" dirty="0"/>
              <a:t>When a company succeeds in creating more value for customers than its competitors do</a:t>
            </a:r>
          </a:p>
          <a:p>
            <a:r>
              <a:rPr lang="en-US" dirty="0"/>
              <a:t>Measured relative to industry rivals</a:t>
            </a:r>
          </a:p>
          <a:p>
            <a:r>
              <a:rPr lang="en-US" dirty="0"/>
              <a:t>“Created when a firm has value-creating strategy not simultaneously being implemented by an current or potential competitors.”  ~ Jay Barney</a:t>
            </a:r>
          </a:p>
        </p:txBody>
      </p:sp>
      <p:sp>
        <p:nvSpPr>
          <p:cNvPr id="2" name="Footer Placeholder 1"/>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3" name="Slide Number Placeholder 2"/>
          <p:cNvSpPr>
            <a:spLocks noGrp="1"/>
          </p:cNvSpPr>
          <p:nvPr>
            <p:ph type="sldNum" sz="quarter" idx="12"/>
          </p:nvPr>
        </p:nvSpPr>
        <p:spPr/>
        <p:txBody>
          <a:bodyPr/>
          <a:lstStyle/>
          <a:p>
            <a:pPr>
              <a:defRPr/>
            </a:pPr>
            <a:r>
              <a:rPr lang="en-US"/>
              <a:t>1-</a:t>
            </a:r>
            <a:fld id="{3A4D2B59-6A6F-4C5D-B8EE-F1142CDB0BC1}"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a:t>Globalization</a:t>
            </a:r>
          </a:p>
        </p:txBody>
      </p:sp>
      <p:sp>
        <p:nvSpPr>
          <p:cNvPr id="32770" name="Content Placeholder 2"/>
          <p:cNvSpPr>
            <a:spLocks noGrp="1"/>
          </p:cNvSpPr>
          <p:nvPr>
            <p:ph sz="half" idx="1"/>
          </p:nvPr>
        </p:nvSpPr>
        <p:spPr>
          <a:xfrm>
            <a:off x="1447800" y="1752600"/>
            <a:ext cx="7243763" cy="4343400"/>
          </a:xfrm>
          <a:ln>
            <a:solidFill>
              <a:srgbClr val="C4BD97"/>
            </a:solidFill>
          </a:ln>
        </p:spPr>
        <p:txBody>
          <a:bodyPr rtlCol="0">
            <a:normAutofit lnSpcReduction="10000"/>
          </a:bodyPr>
          <a:lstStyle/>
          <a:p>
            <a:pPr marL="0" indent="0" algn="just" fontAlgn="auto">
              <a:spcAft>
                <a:spcPts val="0"/>
              </a:spcAft>
              <a:buFont typeface="Arial" charset="0"/>
              <a:buNone/>
              <a:defRPr/>
            </a:pPr>
            <a:r>
              <a:rPr lang="en-US" b="1" i="1" dirty="0">
                <a:ea typeface="New Times Roman"/>
                <a:cs typeface="New Times Roman"/>
              </a:rPr>
              <a:t>“Economic globalization constitutes </a:t>
            </a:r>
          </a:p>
          <a:p>
            <a:pPr marL="0" indent="0" algn="just" fontAlgn="auto">
              <a:spcAft>
                <a:spcPts val="0"/>
              </a:spcAft>
              <a:buFont typeface="Arial" charset="0"/>
              <a:buNone/>
              <a:defRPr/>
            </a:pPr>
            <a:r>
              <a:rPr lang="en-US" b="1" i="1" dirty="0">
                <a:ea typeface="New Times Roman"/>
                <a:cs typeface="New Times Roman"/>
              </a:rPr>
              <a:t>integration of national economies into the </a:t>
            </a:r>
          </a:p>
          <a:p>
            <a:pPr marL="0" indent="0" algn="just" fontAlgn="auto">
              <a:spcAft>
                <a:spcPts val="0"/>
              </a:spcAft>
              <a:buFont typeface="Arial" charset="0"/>
              <a:buNone/>
              <a:defRPr/>
            </a:pPr>
            <a:r>
              <a:rPr lang="en-US" b="1" i="1" dirty="0">
                <a:ea typeface="New Times Roman"/>
                <a:cs typeface="New Times Roman"/>
              </a:rPr>
              <a:t>international economy through trade, direct </a:t>
            </a:r>
          </a:p>
          <a:p>
            <a:pPr marL="0" indent="0" algn="just" fontAlgn="auto">
              <a:spcAft>
                <a:spcPts val="0"/>
              </a:spcAft>
              <a:buFont typeface="Arial" charset="0"/>
              <a:buNone/>
              <a:defRPr/>
            </a:pPr>
            <a:r>
              <a:rPr lang="en-US" b="1" i="1" dirty="0">
                <a:ea typeface="New Times Roman"/>
                <a:cs typeface="New Times Roman"/>
              </a:rPr>
              <a:t>foreign investment (by corporations and </a:t>
            </a:r>
          </a:p>
          <a:p>
            <a:pPr marL="0" indent="0" algn="just" fontAlgn="auto">
              <a:spcAft>
                <a:spcPts val="0"/>
              </a:spcAft>
              <a:buFont typeface="Arial" charset="0"/>
              <a:buNone/>
              <a:defRPr/>
            </a:pPr>
            <a:r>
              <a:rPr lang="en-US" b="1" i="1" dirty="0">
                <a:ea typeface="New Times Roman"/>
                <a:cs typeface="New Times Roman"/>
              </a:rPr>
              <a:t>multinationals), short-term capital flows, </a:t>
            </a:r>
          </a:p>
          <a:p>
            <a:pPr marL="0" indent="0" algn="just" fontAlgn="auto">
              <a:spcAft>
                <a:spcPts val="0"/>
              </a:spcAft>
              <a:buFont typeface="Arial" charset="0"/>
              <a:buNone/>
              <a:defRPr/>
            </a:pPr>
            <a:r>
              <a:rPr lang="en-US" b="1" i="1" dirty="0">
                <a:ea typeface="New Times Roman"/>
                <a:cs typeface="New Times Roman"/>
              </a:rPr>
              <a:t>international flows of workers and humanity </a:t>
            </a:r>
          </a:p>
          <a:p>
            <a:pPr marL="0" indent="0" algn="just" fontAlgn="auto">
              <a:spcAft>
                <a:spcPts val="0"/>
              </a:spcAft>
              <a:buFont typeface="Arial" charset="0"/>
              <a:buNone/>
              <a:defRPr/>
            </a:pPr>
            <a:r>
              <a:rPr lang="en-US" b="1" i="1" dirty="0">
                <a:ea typeface="New Times Roman"/>
                <a:cs typeface="New Times Roman"/>
              </a:rPr>
              <a:t>generally, and flows of technology.”</a:t>
            </a:r>
          </a:p>
          <a:p>
            <a:pPr marL="0" indent="0" fontAlgn="auto">
              <a:spcAft>
                <a:spcPts val="0"/>
              </a:spcAft>
              <a:buFont typeface="Arial" charset="0"/>
              <a:buNone/>
              <a:defRPr/>
            </a:pPr>
            <a:r>
              <a:rPr lang="en-US" b="1" i="1" dirty="0">
                <a:ea typeface="New Times Roman"/>
                <a:cs typeface="New Times Roman"/>
              </a:rPr>
              <a:t>										~</a:t>
            </a:r>
            <a:r>
              <a:rPr lang="en-US" b="1" i="1" dirty="0" err="1">
                <a:ea typeface="New Times Roman"/>
                <a:cs typeface="New Times Roman"/>
              </a:rPr>
              <a:t>Jagdish</a:t>
            </a:r>
            <a:r>
              <a:rPr lang="en-US" b="1" i="1" dirty="0">
                <a:ea typeface="New Times Roman"/>
                <a:cs typeface="New Times Roman"/>
              </a:rPr>
              <a:t> </a:t>
            </a:r>
            <a:r>
              <a:rPr lang="en-US" b="1" i="1" dirty="0" err="1">
                <a:ea typeface="New Times Roman"/>
                <a:cs typeface="New Times Roman"/>
              </a:rPr>
              <a:t>Bhagwati</a:t>
            </a:r>
            <a:r>
              <a:rPr lang="en-US" b="1" i="1" dirty="0">
                <a:ea typeface="New Times Roman"/>
                <a:cs typeface="New Times Roman"/>
              </a:rPr>
              <a:t>~</a:t>
            </a:r>
          </a:p>
        </p:txBody>
      </p:sp>
      <p:sp>
        <p:nvSpPr>
          <p:cNvPr id="2" name="Footer Placeholder 1"/>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3" name="Slide Number Placeholder 2"/>
          <p:cNvSpPr>
            <a:spLocks noGrp="1"/>
          </p:cNvSpPr>
          <p:nvPr>
            <p:ph type="sldNum" sz="quarter" idx="12"/>
          </p:nvPr>
        </p:nvSpPr>
        <p:spPr/>
        <p:txBody>
          <a:bodyPr/>
          <a:lstStyle/>
          <a:p>
            <a:pPr>
              <a:defRPr/>
            </a:pPr>
            <a:r>
              <a:rPr lang="en-US"/>
              <a:t>1-</a:t>
            </a:r>
            <a:fld id="{D453FF82-4F5E-456F-81CD-C70867091862}"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latin typeface="+mn-lt"/>
              </a:rPr>
              <a:t>Global Industries</a:t>
            </a:r>
          </a:p>
        </p:txBody>
      </p:sp>
      <p:sp>
        <p:nvSpPr>
          <p:cNvPr id="3" name="Content Placeholder 2"/>
          <p:cNvSpPr>
            <a:spLocks noGrp="1"/>
          </p:cNvSpPr>
          <p:nvPr>
            <p:ph sz="half" idx="1"/>
          </p:nvPr>
        </p:nvSpPr>
        <p:spPr>
          <a:xfrm>
            <a:off x="457200" y="1600200"/>
            <a:ext cx="8229600" cy="1257300"/>
          </a:xfrm>
        </p:spPr>
        <p:txBody>
          <a:bodyPr rtlCol="0">
            <a:normAutofit lnSpcReduction="10000"/>
          </a:bodyPr>
          <a:lstStyle/>
          <a:p>
            <a:pPr fontAlgn="auto">
              <a:spcAft>
                <a:spcPts val="0"/>
              </a:spcAft>
              <a:buFont typeface="Arial"/>
              <a:buChar char="•"/>
              <a:defRPr/>
            </a:pPr>
            <a:r>
              <a:rPr lang="en-US" dirty="0">
                <a:ea typeface="ＭＳ Ｐゴシック" charset="0"/>
                <a:cs typeface="ＭＳ Ｐゴシック" charset="0"/>
              </a:rPr>
              <a:t>An industry is global to the extent that a company</a:t>
            </a:r>
            <a:r>
              <a:rPr lang="ja-JP" altLang="en-US" dirty="0">
                <a:cs typeface="ＭＳ Ｐゴシック" charset="0"/>
              </a:rPr>
              <a:t>’</a:t>
            </a:r>
            <a:r>
              <a:rPr lang="en-US" dirty="0">
                <a:ea typeface="ＭＳ Ｐゴシック" charset="0"/>
                <a:cs typeface="ＭＳ Ｐゴシック" charset="0"/>
              </a:rPr>
              <a:t>s industry position in one country is interdependent with its industry position in another country</a:t>
            </a:r>
          </a:p>
          <a:p>
            <a:pPr marL="0" indent="0" fontAlgn="auto">
              <a:spcAft>
                <a:spcPts val="0"/>
              </a:spcAft>
              <a:buFont typeface="Arial"/>
              <a:buNone/>
              <a:defRPr/>
            </a:pPr>
            <a:endParaRPr lang="en-US" dirty="0"/>
          </a:p>
        </p:txBody>
      </p:sp>
      <p:sp>
        <p:nvSpPr>
          <p:cNvPr id="40964" name="TextBox 3"/>
          <p:cNvSpPr txBox="1">
            <a:spLocks noChangeArrowheads="1"/>
          </p:cNvSpPr>
          <p:nvPr/>
        </p:nvSpPr>
        <p:spPr bwMode="auto">
          <a:xfrm>
            <a:off x="847724" y="2990850"/>
            <a:ext cx="7305675" cy="2954655"/>
          </a:xfrm>
          <a:prstGeom prst="rect">
            <a:avLst/>
          </a:prstGeom>
          <a:noFill/>
          <a:ln w="9525">
            <a:noFill/>
            <a:miter lim="800000"/>
            <a:headEnd/>
            <a:tailEnd/>
          </a:ln>
        </p:spPr>
        <p:txBody>
          <a:bodyPr wrap="square">
            <a:spAutoFit/>
          </a:bodyPr>
          <a:lstStyle/>
          <a:p>
            <a:r>
              <a:rPr lang="en-US" sz="2400" dirty="0">
                <a:latin typeface="Tahoma" pitchFamily="34" charset="0"/>
                <a:ea typeface="ＭＳ Ｐゴシック" pitchFamily="34" charset="-128"/>
              </a:rPr>
              <a:t>Indicators of globalization:</a:t>
            </a:r>
          </a:p>
          <a:p>
            <a:pPr lvl="1">
              <a:buFont typeface="Arial" pitchFamily="34" charset="0"/>
              <a:buChar char="•"/>
            </a:pPr>
            <a:r>
              <a:rPr lang="en-US" sz="2400" dirty="0">
                <a:latin typeface="Tahoma" pitchFamily="34" charset="0"/>
                <a:ea typeface="ＭＳ Ｐゴシック" pitchFamily="34" charset="-128"/>
              </a:rPr>
              <a:t>Ratio of cross-border investment to total capital investment</a:t>
            </a:r>
          </a:p>
          <a:p>
            <a:pPr lvl="1">
              <a:buFont typeface="Arial" pitchFamily="34" charset="0"/>
              <a:buChar char="•"/>
            </a:pPr>
            <a:r>
              <a:rPr lang="en-US" sz="2400" dirty="0">
                <a:latin typeface="Tahoma" pitchFamily="34" charset="0"/>
                <a:ea typeface="ＭＳ Ｐゴシック" pitchFamily="34" charset="-128"/>
              </a:rPr>
              <a:t>Proportion of industry revenue generated by all companies that compete in key world regions</a:t>
            </a:r>
          </a:p>
          <a:p>
            <a:pPr lvl="1">
              <a:buFont typeface="Arial" pitchFamily="34" charset="0"/>
              <a:buChar char="•"/>
            </a:pPr>
            <a:r>
              <a:rPr lang="en-US" sz="2400" dirty="0">
                <a:latin typeface="Tahoma" pitchFamily="34" charset="0"/>
                <a:ea typeface="ＭＳ Ｐゴシック" pitchFamily="34" charset="-128"/>
              </a:rPr>
              <a:t>Ratio of cross-border trade to worldwide production</a:t>
            </a:r>
          </a:p>
          <a:p>
            <a:endParaRPr lang="en-US" dirty="0">
              <a:latin typeface="Calibri" pitchFamily="34" charset="0"/>
            </a:endParaRPr>
          </a:p>
        </p:txBody>
      </p:sp>
      <p:sp>
        <p:nvSpPr>
          <p:cNvPr id="4" name="Footer Placeholder 3"/>
          <p:cNvSpPr>
            <a:spLocks noGrp="1"/>
          </p:cNvSpPr>
          <p:nvPr>
            <p:ph type="ftr" sz="quarter" idx="11"/>
          </p:nvPr>
        </p:nvSpPr>
        <p:spPr/>
        <p:txBody>
          <a:bodyPr/>
          <a:lstStyle/>
          <a:p>
            <a:pPr>
              <a:defRPr/>
            </a:pPr>
            <a:r>
              <a:rPr lang="en-US" dirty="0"/>
              <a:t>Copyright © 2017 Pearson Education, Ltd.</a:t>
            </a:r>
          </a:p>
          <a:p>
            <a:pPr>
              <a:defRPr/>
            </a:pPr>
            <a:endParaRPr lang="en-US" dirty="0"/>
          </a:p>
        </p:txBody>
      </p:sp>
      <p:sp>
        <p:nvSpPr>
          <p:cNvPr id="5" name="Slide Number Placeholder 4"/>
          <p:cNvSpPr>
            <a:spLocks noGrp="1"/>
          </p:cNvSpPr>
          <p:nvPr>
            <p:ph type="sldNum" sz="quarter" idx="12"/>
          </p:nvPr>
        </p:nvSpPr>
        <p:spPr/>
        <p:txBody>
          <a:bodyPr/>
          <a:lstStyle/>
          <a:p>
            <a:pPr>
              <a:defRPr/>
            </a:pPr>
            <a:r>
              <a:rPr lang="en-US"/>
              <a:t>1-</a:t>
            </a:r>
            <a:fld id="{D453FF82-4F5E-456F-81CD-C70867091862}"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1_K&amp;G 9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26923</TotalTime>
  <Words>2940</Words>
  <Application>Microsoft Office PowerPoint</Application>
  <PresentationFormat>On-screen Show (4:3)</PresentationFormat>
  <Paragraphs>341</Paragraphs>
  <Slides>23</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ＭＳ Ｐゴシック</vt:lpstr>
      <vt:lpstr>Arial</vt:lpstr>
      <vt:lpstr>Calibri</vt:lpstr>
      <vt:lpstr>HP Simplified</vt:lpstr>
      <vt:lpstr>HP Simplified Light</vt:lpstr>
      <vt:lpstr>Tahoma</vt:lpstr>
      <vt:lpstr>Wingdings 2</vt:lpstr>
      <vt:lpstr>1_K&amp;G 9e</vt:lpstr>
      <vt:lpstr>PowerPoint Presentation</vt:lpstr>
      <vt:lpstr>Learning Objectives</vt:lpstr>
      <vt:lpstr>Going Global</vt:lpstr>
      <vt:lpstr>Marketing and  Global Marketing Defined </vt:lpstr>
      <vt:lpstr>What is Global Marketing</vt:lpstr>
      <vt:lpstr>Customer Perceived Value</vt:lpstr>
      <vt:lpstr>Competitive Advantage</vt:lpstr>
      <vt:lpstr>Globalization</vt:lpstr>
      <vt:lpstr>Global Industries</vt:lpstr>
      <vt:lpstr>Competitive Advantage, Globalization  &amp; Global Industries</vt:lpstr>
      <vt:lpstr>GLOBAL MARKETING: What It Is  &amp; What It Isn’t</vt:lpstr>
      <vt:lpstr>Standardization Vs. Adaptation</vt:lpstr>
      <vt:lpstr>Global Localization</vt:lpstr>
      <vt:lpstr>The Importance of Going Global</vt:lpstr>
      <vt:lpstr>PowerPoint Presentation</vt:lpstr>
      <vt:lpstr>Management Orientations EPRG Framework </vt:lpstr>
      <vt:lpstr>Management Orientations</vt:lpstr>
      <vt:lpstr>Management Orientations</vt:lpstr>
      <vt:lpstr>Management Orientations</vt:lpstr>
      <vt:lpstr>Management Orientations</vt:lpstr>
      <vt:lpstr>Forces Affecting Global Integration  &amp; Global Marketing</vt:lpstr>
      <vt:lpstr>Driving Forces Affecting Global Integration and Global Marketing</vt:lpstr>
      <vt:lpstr>Restraining Forces Affecting Global Integration and Global Marketing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Solomon</dc:creator>
  <cp:lastModifiedBy>Ahmed .</cp:lastModifiedBy>
  <cp:revision>111</cp:revision>
  <dcterms:created xsi:type="dcterms:W3CDTF">2012-01-25T15:29:12Z</dcterms:created>
  <dcterms:modified xsi:type="dcterms:W3CDTF">2019-09-14T10:41:45Z</dcterms:modified>
</cp:coreProperties>
</file>