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 id="2147483769" r:id="rId2"/>
  </p:sldMasterIdLst>
  <p:notesMasterIdLst>
    <p:notesMasterId r:id="rId42"/>
  </p:notesMasterIdLst>
  <p:sldIdLst>
    <p:sldId id="301" r:id="rId3"/>
    <p:sldId id="257" r:id="rId4"/>
    <p:sldId id="258" r:id="rId5"/>
    <p:sldId id="259" r:id="rId6"/>
    <p:sldId id="260" r:id="rId7"/>
    <p:sldId id="264" r:id="rId8"/>
    <p:sldId id="261" r:id="rId9"/>
    <p:sldId id="262" r:id="rId10"/>
    <p:sldId id="263"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96" r:id="rId29"/>
    <p:sldId id="282" r:id="rId30"/>
    <p:sldId id="283" r:id="rId31"/>
    <p:sldId id="284" r:id="rId32"/>
    <p:sldId id="285" r:id="rId33"/>
    <p:sldId id="288" r:id="rId34"/>
    <p:sldId id="289" r:id="rId35"/>
    <p:sldId id="290" r:id="rId36"/>
    <p:sldId id="291" r:id="rId37"/>
    <p:sldId id="292" r:id="rId38"/>
    <p:sldId id="293" r:id="rId39"/>
    <p:sldId id="294" r:id="rId40"/>
    <p:sldId id="295" r:id="rId41"/>
  </p:sldIdLst>
  <p:sldSz cx="9144000" cy="6858000" type="screen4x3"/>
  <p:notesSz cx="6889750" cy="9671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055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94713" autoAdjust="0"/>
  </p:normalViewPr>
  <p:slideViewPr>
    <p:cSldViewPr>
      <p:cViewPr varScale="1">
        <p:scale>
          <a:sx n="68" d="100"/>
          <a:sy n="68" d="100"/>
        </p:scale>
        <p:origin x="780" y="78"/>
      </p:cViewPr>
      <p:guideLst>
        <p:guide orient="horz" pos="2160"/>
        <p:guide pos="2880"/>
      </p:guideLst>
    </p:cSldViewPr>
  </p:slideViewPr>
  <p:outlineViewPr>
    <p:cViewPr>
      <p:scale>
        <a:sx n="33" d="100"/>
        <a:sy n="33" d="100"/>
      </p:scale>
      <p:origin x="0" y="2674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483553"/>
          </a:xfrm>
          <a:prstGeom prst="rect">
            <a:avLst/>
          </a:prstGeom>
        </p:spPr>
        <p:txBody>
          <a:bodyPr vert="horz" lIns="94631" tIns="47316" rIns="94631" bIns="47316" rtlCol="0"/>
          <a:lstStyle>
            <a:lvl1pPr algn="l">
              <a:defRPr sz="1200"/>
            </a:lvl1pPr>
          </a:lstStyle>
          <a:p>
            <a:endParaRPr lang="en-US"/>
          </a:p>
        </p:txBody>
      </p:sp>
      <p:sp>
        <p:nvSpPr>
          <p:cNvPr id="3" name="Date Placeholder 2"/>
          <p:cNvSpPr>
            <a:spLocks noGrp="1"/>
          </p:cNvSpPr>
          <p:nvPr>
            <p:ph type="dt" idx="1"/>
          </p:nvPr>
        </p:nvSpPr>
        <p:spPr>
          <a:xfrm>
            <a:off x="3902597" y="0"/>
            <a:ext cx="2985558" cy="483553"/>
          </a:xfrm>
          <a:prstGeom prst="rect">
            <a:avLst/>
          </a:prstGeom>
        </p:spPr>
        <p:txBody>
          <a:bodyPr vert="horz" lIns="94631" tIns="47316" rIns="94631" bIns="47316" rtlCol="0"/>
          <a:lstStyle>
            <a:lvl1pPr algn="r">
              <a:defRPr sz="1200"/>
            </a:lvl1pPr>
          </a:lstStyle>
          <a:p>
            <a:fld id="{A5E6ED89-E016-4888-8257-778C70A7B6AF}" type="datetimeFigureOut">
              <a:rPr lang="en-US" smtClean="0"/>
              <a:pPr/>
              <a:t>10/29/2018</a:t>
            </a:fld>
            <a:endParaRPr lang="en-US"/>
          </a:p>
        </p:txBody>
      </p:sp>
      <p:sp>
        <p:nvSpPr>
          <p:cNvPr id="4" name="Slide Image Placeholder 3"/>
          <p:cNvSpPr>
            <a:spLocks noGrp="1" noRot="1" noChangeAspect="1"/>
          </p:cNvSpPr>
          <p:nvPr>
            <p:ph type="sldImg" idx="2"/>
          </p:nvPr>
        </p:nvSpPr>
        <p:spPr>
          <a:xfrm>
            <a:off x="1028700" y="725488"/>
            <a:ext cx="4832350" cy="3625850"/>
          </a:xfrm>
          <a:prstGeom prst="rect">
            <a:avLst/>
          </a:prstGeom>
          <a:noFill/>
          <a:ln w="12700">
            <a:solidFill>
              <a:prstClr val="black"/>
            </a:solidFill>
          </a:ln>
        </p:spPr>
        <p:txBody>
          <a:bodyPr vert="horz" lIns="94631" tIns="47316" rIns="94631" bIns="47316" rtlCol="0" anchor="ctr"/>
          <a:lstStyle/>
          <a:p>
            <a:endParaRPr lang="en-US"/>
          </a:p>
        </p:txBody>
      </p:sp>
      <p:sp>
        <p:nvSpPr>
          <p:cNvPr id="5" name="Notes Placeholder 4"/>
          <p:cNvSpPr>
            <a:spLocks noGrp="1"/>
          </p:cNvSpPr>
          <p:nvPr>
            <p:ph type="body" sz="quarter" idx="3"/>
          </p:nvPr>
        </p:nvSpPr>
        <p:spPr>
          <a:xfrm>
            <a:off x="688975" y="4593749"/>
            <a:ext cx="5511800" cy="4351973"/>
          </a:xfrm>
          <a:prstGeom prst="rect">
            <a:avLst/>
          </a:prstGeom>
        </p:spPr>
        <p:txBody>
          <a:bodyPr vert="horz" lIns="94631" tIns="47316" rIns="94631" bIns="473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85819"/>
            <a:ext cx="2985558" cy="483553"/>
          </a:xfrm>
          <a:prstGeom prst="rect">
            <a:avLst/>
          </a:prstGeom>
        </p:spPr>
        <p:txBody>
          <a:bodyPr vert="horz" lIns="94631" tIns="47316" rIns="94631" bIns="47316" rtlCol="0" anchor="b"/>
          <a:lstStyle>
            <a:lvl1pPr algn="l">
              <a:defRPr sz="1200"/>
            </a:lvl1pPr>
          </a:lstStyle>
          <a:p>
            <a:endParaRPr lang="en-US"/>
          </a:p>
        </p:txBody>
      </p:sp>
      <p:sp>
        <p:nvSpPr>
          <p:cNvPr id="7" name="Slide Number Placeholder 6"/>
          <p:cNvSpPr>
            <a:spLocks noGrp="1"/>
          </p:cNvSpPr>
          <p:nvPr>
            <p:ph type="sldNum" sz="quarter" idx="5"/>
          </p:nvPr>
        </p:nvSpPr>
        <p:spPr>
          <a:xfrm>
            <a:off x="3902597" y="9185819"/>
            <a:ext cx="2985558" cy="483553"/>
          </a:xfrm>
          <a:prstGeom prst="rect">
            <a:avLst/>
          </a:prstGeom>
        </p:spPr>
        <p:txBody>
          <a:bodyPr vert="horz" lIns="94631" tIns="47316" rIns="94631" bIns="47316" rtlCol="0" anchor="b"/>
          <a:lstStyle>
            <a:lvl1pPr algn="r">
              <a:defRPr sz="1200"/>
            </a:lvl1pPr>
          </a:lstStyle>
          <a:p>
            <a:fld id="{FC70CA18-2CB2-4A83-AC97-7BAD1263095A}" type="slidenum">
              <a:rPr lang="en-US" smtClean="0"/>
              <a:pPr/>
              <a:t>‹#›</a:t>
            </a:fld>
            <a:endParaRPr lang="en-US"/>
          </a:p>
        </p:txBody>
      </p:sp>
    </p:spTree>
    <p:extLst>
      <p:ext uri="{BB962C8B-B14F-4D97-AF65-F5344CB8AC3E}">
        <p14:creationId xmlns:p14="http://schemas.microsoft.com/office/powerpoint/2010/main" val="411766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A611F92F-9D24-4FE2-A184-58DF3982DD4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1F92F-9D24-4FE2-A184-58DF3982DD4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1F92F-9D24-4FE2-A184-58DF3982DD4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a:defRPr/>
            </a:pPr>
            <a:endParaRPr lang="en-US" dirty="0"/>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7" descr="Ferrell6e.jpg"/>
          <p:cNvPicPr>
            <a:picLocks noChangeAspect="1"/>
          </p:cNvPicPr>
          <p:nvPr userDrawn="1"/>
        </p:nvPicPr>
        <p:blipFill>
          <a:blip r:embed="rId2" cstate="print">
            <a:extLst>
              <a:ext uri="{28A0092B-C50C-407E-A947-70E740481C1C}">
                <a14:useLocalDpi xmlns:a14="http://schemas.microsoft.com/office/drawing/2010/main" val="0"/>
              </a:ext>
            </a:extLst>
          </a:blip>
          <a:srcRect r="75556"/>
          <a:stretch>
            <a:fillRect/>
          </a:stretch>
        </p:blipFill>
        <p:spPr bwMode="auto">
          <a:xfrm>
            <a:off x="0" y="0"/>
            <a:ext cx="2235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a:spLocks noChangeArrowheads="1"/>
          </p:cNvSpPr>
          <p:nvPr userDrawn="1"/>
        </p:nvSpPr>
        <p:spPr bwMode="auto">
          <a:xfrm>
            <a:off x="5078413" y="0"/>
            <a:ext cx="11525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7200" dirty="0">
                <a:solidFill>
                  <a:srgbClr val="CC0000"/>
                </a:solidFill>
                <a:latin typeface="Rockwell" charset="0"/>
              </a:rPr>
              <a:t> 7</a:t>
            </a:r>
          </a:p>
        </p:txBody>
      </p:sp>
      <p:sp>
        <p:nvSpPr>
          <p:cNvPr id="5" name="TextBox 9"/>
          <p:cNvSpPr txBox="1">
            <a:spLocks noChangeArrowheads="1"/>
          </p:cNvSpPr>
          <p:nvPr userDrawn="1"/>
        </p:nvSpPr>
        <p:spPr bwMode="auto">
          <a:xfrm>
            <a:off x="3411538" y="665163"/>
            <a:ext cx="187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2000" b="1" dirty="0">
                <a:solidFill>
                  <a:prstClr val="black"/>
                </a:solidFill>
                <a:cs typeface="Arial" charset="0"/>
              </a:rPr>
              <a:t>C H A P T E R</a:t>
            </a:r>
          </a:p>
        </p:txBody>
      </p:sp>
      <p:sp>
        <p:nvSpPr>
          <p:cNvPr id="13" name="Title 12"/>
          <p:cNvSpPr>
            <a:spLocks noGrp="1"/>
          </p:cNvSpPr>
          <p:nvPr>
            <p:ph type="title"/>
          </p:nvPr>
        </p:nvSpPr>
        <p:spPr>
          <a:xfrm>
            <a:off x="3302012" y="1754187"/>
            <a:ext cx="5071514" cy="4079346"/>
          </a:xfrm>
        </p:spPr>
        <p:txBody>
          <a:bodyPr/>
          <a:lstStyle>
            <a:lvl1pPr algn="ctr">
              <a:lnSpc>
                <a:spcPts val="7120"/>
              </a:lnSpc>
              <a:defRPr sz="6600">
                <a:solidFill>
                  <a:schemeClr val="tx1"/>
                </a:solidFill>
              </a:defRPr>
            </a:lvl1pPr>
          </a:lstStyle>
          <a:p>
            <a:endParaRPr lang="en-US" dirty="0"/>
          </a:p>
        </p:txBody>
      </p:sp>
      <p:sp>
        <p:nvSpPr>
          <p:cNvPr id="6" name="Date Placeholder 3"/>
          <p:cNvSpPr>
            <a:spLocks noGrp="1"/>
          </p:cNvSpPr>
          <p:nvPr>
            <p:ph type="dt" sz="half" idx="10"/>
          </p:nvPr>
        </p:nvSpPr>
        <p:spPr>
          <a:xfrm>
            <a:off x="4800600" y="6426200"/>
            <a:ext cx="1231900" cy="365125"/>
          </a:xfrm>
          <a:prstGeom prst="rect">
            <a:avLst/>
          </a:prstGeom>
        </p:spPr>
        <p:txBody>
          <a:bodyPr vert="horz" wrap="square" lIns="91440" tIns="45720" rIns="91440" bIns="45720" numCol="1" anchor="t" anchorCtr="0" compatLnSpc="1">
            <a:prstTxWarp prst="textNoShape">
              <a:avLst/>
            </a:prstTxWarp>
          </a:bodyPr>
          <a:lstStyle>
            <a:lvl1pPr>
              <a:defRPr>
                <a:latin typeface="Rockwell" charset="0"/>
              </a:defRPr>
            </a:lvl1pPr>
          </a:lstStyle>
          <a:p>
            <a:pPr defTabSz="457200" fontAlgn="base">
              <a:spcBef>
                <a:spcPct val="0"/>
              </a:spcBef>
              <a:spcAft>
                <a:spcPct val="0"/>
              </a:spcAft>
              <a:defRPr/>
            </a:pPr>
            <a:endParaRPr lang="en-US" dirty="0">
              <a:solidFill>
                <a:prstClr val="black"/>
              </a:solidFill>
              <a:ea typeface="ＭＳ Ｐゴシック" charset="0"/>
            </a:endParaRPr>
          </a:p>
        </p:txBody>
      </p:sp>
      <p:sp>
        <p:nvSpPr>
          <p:cNvPr id="7" name="Footer Placeholder 4"/>
          <p:cNvSpPr>
            <a:spLocks noGrp="1"/>
          </p:cNvSpPr>
          <p:nvPr>
            <p:ph type="ftr" sz="quarter" idx="11"/>
          </p:nvPr>
        </p:nvSpPr>
        <p:spPr>
          <a:xfrm>
            <a:off x="2235200" y="6708775"/>
            <a:ext cx="7289800" cy="123825"/>
          </a:xfrm>
          <a:prstGeom prst="rect">
            <a:avLst/>
          </a:prstGeom>
        </p:spPr>
        <p:txBody>
          <a:bodyPr wrap="square" lIns="0" tIns="0" rIns="0" bIns="0">
            <a:spAutoFit/>
          </a:bodyPr>
          <a:lstStyle>
            <a:lvl1pPr algn="l">
              <a:defRPr sz="800" spc="-100"/>
            </a:lvl1pPr>
          </a:lstStyle>
          <a:p>
            <a:pPr defTabSz="457200" fontAlgn="base">
              <a:spcBef>
                <a:spcPct val="0"/>
              </a:spcBef>
              <a:spcAft>
                <a:spcPct val="0"/>
              </a:spcAft>
              <a:defRPr/>
            </a:pPr>
            <a:endParaRPr lang="en-US" dirty="0">
              <a:solidFill>
                <a:prstClr val="black"/>
              </a:solidFill>
              <a:latin typeface="Arial" charset="0"/>
              <a:ea typeface="ＭＳ Ｐゴシック" charset="0"/>
            </a:endParaRPr>
          </a:p>
        </p:txBody>
      </p:sp>
      <p:sp>
        <p:nvSpPr>
          <p:cNvPr id="8"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extLst>
      <p:ext uri="{BB962C8B-B14F-4D97-AF65-F5344CB8AC3E}">
        <p14:creationId xmlns:p14="http://schemas.microsoft.com/office/powerpoint/2010/main" val="3249889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Content Placeholder 2"/>
          <p:cNvSpPr>
            <a:spLocks noGrp="1"/>
          </p:cNvSpPr>
          <p:nvPr>
            <p:ph idx="1"/>
          </p:nvPr>
        </p:nvSpPr>
        <p:spPr>
          <a:xfrm>
            <a:off x="1311274" y="1295400"/>
            <a:ext cx="7693029" cy="4681013"/>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Title Placeholder 1"/>
          <p:cNvSpPr>
            <a:spLocks noGrp="1"/>
          </p:cNvSpPr>
          <p:nvPr>
            <p:ph type="title"/>
          </p:nvPr>
        </p:nvSpPr>
        <p:spPr bwMode="auto">
          <a:xfrm>
            <a:off x="1302808" y="179388"/>
            <a:ext cx="75565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4" name="Date Placeholder 3"/>
          <p:cNvSpPr>
            <a:spLocks noGrp="1"/>
          </p:cNvSpPr>
          <p:nvPr>
            <p:ph type="dt" sz="half" idx="10"/>
          </p:nvPr>
        </p:nvSpPr>
        <p:spPr>
          <a:xfrm>
            <a:off x="8326438" y="5976938"/>
            <a:ext cx="817562" cy="365125"/>
          </a:xfrm>
          <a:prstGeom prst="rect">
            <a:avLst/>
          </a:prstGeom>
        </p:spPr>
        <p:txBody>
          <a:bodyPr vert="horz" wrap="square" lIns="91440" tIns="45720" rIns="91440" bIns="45720" numCol="1" anchor="t" anchorCtr="0" compatLnSpc="1">
            <a:prstTxWarp prst="textNoShape">
              <a:avLst/>
            </a:prstTxWarp>
          </a:bodyPr>
          <a:lstStyle>
            <a:lvl1pPr>
              <a:defRPr sz="1200">
                <a:latin typeface="Rockwell" charset="0"/>
              </a:defRPr>
            </a:lvl1pPr>
          </a:lstStyle>
          <a:p>
            <a:pPr defTabSz="457200" fontAlgn="base">
              <a:spcBef>
                <a:spcPct val="0"/>
              </a:spcBef>
              <a:spcAft>
                <a:spcPct val="0"/>
              </a:spcAft>
              <a:defRPr/>
            </a:pPr>
            <a:endParaRPr lang="en-US" dirty="0">
              <a:solidFill>
                <a:prstClr val="black"/>
              </a:solidFill>
              <a:ea typeface="ＭＳ Ｐゴシック" charset="0"/>
            </a:endParaRPr>
          </a:p>
        </p:txBody>
      </p:sp>
      <p:sp>
        <p:nvSpPr>
          <p:cNvPr id="5" name="Slide Number Placeholder 5"/>
          <p:cNvSpPr>
            <a:spLocks noGrp="1"/>
          </p:cNvSpPr>
          <p:nvPr>
            <p:ph type="sldNum" sz="quarter" idx="11"/>
          </p:nvPr>
        </p:nvSpPr>
        <p:spPr/>
        <p:txBody>
          <a:bodyPr/>
          <a:lstStyle>
            <a:lvl1pPr algn="ctr">
              <a:defRPr sz="1000">
                <a:solidFill>
                  <a:srgbClr val="003399"/>
                </a:solidFill>
                <a:latin typeface="Rockwell" charset="0"/>
              </a:defRPr>
            </a:lvl1pPr>
          </a:lstStyle>
          <a:p>
            <a:pPr>
              <a:defRPr/>
            </a:pPr>
            <a:fld id="{7CA3B053-DD34-B645-BCE5-0B617BE5BFE4}" type="slidenum">
              <a:rPr lang="en-US"/>
              <a:pPr>
                <a:defRPr/>
              </a:pPr>
              <a:t>‹#›</a:t>
            </a:fld>
            <a:endParaRPr lang="en-US" dirty="0"/>
          </a:p>
        </p:txBody>
      </p:sp>
    </p:spTree>
    <p:extLst>
      <p:ext uri="{BB962C8B-B14F-4D97-AF65-F5344CB8AC3E}">
        <p14:creationId xmlns:p14="http://schemas.microsoft.com/office/powerpoint/2010/main" val="3566759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p:spTree>
      <p:nvGrpSpPr>
        <p:cNvPr id="1" name=""/>
        <p:cNvGrpSpPr/>
        <p:nvPr/>
      </p:nvGrpSpPr>
      <p:grpSpPr>
        <a:xfrm>
          <a:off x="0" y="0"/>
          <a:ext cx="0" cy="0"/>
          <a:chOff x="0" y="0"/>
          <a:chExt cx="0" cy="0"/>
        </a:xfrm>
      </p:grpSpPr>
      <p:pic>
        <p:nvPicPr>
          <p:cNvPr id="4" name="Picture 7" descr="Ferrell6e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8"/>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
        <p:nvSpPr>
          <p:cNvPr id="3" name="Content Placeholder 2"/>
          <p:cNvSpPr>
            <a:spLocks noGrp="1"/>
          </p:cNvSpPr>
          <p:nvPr>
            <p:ph idx="1"/>
          </p:nvPr>
        </p:nvSpPr>
        <p:spPr>
          <a:xfrm>
            <a:off x="1024467" y="160867"/>
            <a:ext cx="7107785" cy="4605866"/>
          </a:xfrm>
        </p:spPr>
        <p:txBody>
          <a:bodyPr anchor="ctr" anchorCtr="1"/>
          <a:lstStyle>
            <a:lvl1pPr marL="0" indent="0" algn="ctr">
              <a:spcBef>
                <a:spcPts val="3200"/>
              </a:spcBef>
              <a:buFontTx/>
              <a:buNone/>
              <a:defRPr sz="3200" b="0" i="0">
                <a:solidFill>
                  <a:schemeClr val="tx1"/>
                </a:solidFill>
                <a:latin typeface="Franklin Gothic Book"/>
                <a:cs typeface="Franklin Gothic Book"/>
              </a:defRPr>
            </a:lvl1pPr>
            <a:lvl2pPr marL="228600" indent="0">
              <a:buFontTx/>
              <a:buNone/>
              <a:defRPr>
                <a:solidFill>
                  <a:srgbClr val="000000"/>
                </a:solidFill>
              </a:defRPr>
            </a:lvl2pPr>
            <a:lvl3pPr marL="457200" indent="0">
              <a:buFontTx/>
              <a:buNone/>
              <a:defRPr>
                <a:solidFill>
                  <a:srgbClr val="000000"/>
                </a:solidFill>
              </a:defRPr>
            </a:lvl3pPr>
            <a:lvl4pPr marL="685800" indent="0">
              <a:buFontTx/>
              <a:buNone/>
              <a:defRPr>
                <a:solidFill>
                  <a:srgbClr val="000000"/>
                </a:solidFill>
              </a:defRPr>
            </a:lvl4pPr>
            <a:lvl5pPr marL="914400" indent="0">
              <a:buFontTx/>
              <a:buNone/>
              <a:defRPr>
                <a:solidFill>
                  <a:srgbClr val="000000"/>
                </a:solidFill>
              </a:defRPr>
            </a:lvl5pPr>
          </a:lstStyle>
          <a:p>
            <a:pPr lvl="0"/>
            <a:r>
              <a:rPr lang="en-US" dirty="0"/>
              <a:t>Click to edit Master text styles</a:t>
            </a:r>
            <a:endParaRPr dirty="0"/>
          </a:p>
        </p:txBody>
      </p:sp>
      <p:sp>
        <p:nvSpPr>
          <p:cNvPr id="6" name="Slide Number Placeholder 5"/>
          <p:cNvSpPr>
            <a:spLocks noGrp="1"/>
          </p:cNvSpPr>
          <p:nvPr>
            <p:ph type="sldNum" sz="quarter" idx="10"/>
          </p:nvPr>
        </p:nvSpPr>
        <p:spPr/>
        <p:txBody>
          <a:bodyPr/>
          <a:lstStyle>
            <a:lvl1pPr>
              <a:defRPr/>
            </a:lvl1pPr>
          </a:lstStyle>
          <a:p>
            <a:pPr>
              <a:defRPr/>
            </a:pPr>
            <a:fld id="{115EA427-4806-4E43-924A-FA8544444C45}" type="slidenum">
              <a:rPr lang="en-US"/>
              <a:pPr>
                <a:defRPr/>
              </a:pPr>
              <a:t>‹#›</a:t>
            </a:fld>
            <a:endParaRPr lang="en-US" dirty="0"/>
          </a:p>
        </p:txBody>
      </p:sp>
    </p:spTree>
    <p:extLst>
      <p:ext uri="{BB962C8B-B14F-4D97-AF65-F5344CB8AC3E}">
        <p14:creationId xmlns:p14="http://schemas.microsoft.com/office/powerpoint/2010/main" val="111112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ondary">
    <p:spTree>
      <p:nvGrpSpPr>
        <p:cNvPr id="1" name=""/>
        <p:cNvGrpSpPr/>
        <p:nvPr/>
      </p:nvGrpSpPr>
      <p:grpSpPr>
        <a:xfrm>
          <a:off x="0" y="0"/>
          <a:ext cx="0" cy="0"/>
          <a:chOff x="0" y="0"/>
          <a:chExt cx="0" cy="0"/>
        </a:xfrm>
      </p:grpSpPr>
      <p:sp useBgFill="1">
        <p:nvSpPr>
          <p:cNvPr id="3" name="Content Placeholder 2"/>
          <p:cNvSpPr>
            <a:spLocks noGrp="1"/>
          </p:cNvSpPr>
          <p:nvPr>
            <p:ph idx="1"/>
          </p:nvPr>
        </p:nvSpPr>
        <p:spPr>
          <a:xfrm>
            <a:off x="1323975" y="1721919"/>
            <a:ext cx="7545605" cy="3947044"/>
          </a:xfrm>
          <a:effectLst/>
        </p:spPr>
        <p:txBody>
          <a:bodyPr>
            <a:normAutofit/>
          </a:bodyPr>
          <a:lstStyle>
            <a:lvl1pPr>
              <a:buNone/>
              <a:defRPr sz="2400">
                <a:solidFill>
                  <a:srgbClr val="000000"/>
                </a:solidFill>
              </a:defRPr>
            </a:lvl1pPr>
            <a:lvl2pPr>
              <a:buNone/>
              <a:defRPr/>
            </a:lvl2pPr>
            <a:lvl3pPr>
              <a:buNone/>
              <a:defRPr/>
            </a:lvl3pPr>
            <a:lvl4pPr>
              <a:buNone/>
              <a:defRPr/>
            </a:lvl4pPr>
            <a:lvl5pPr>
              <a:buNone/>
              <a:defRPr/>
            </a:lvl5pPr>
          </a:lstStyle>
          <a:p>
            <a:pPr lvl="0"/>
            <a:r>
              <a:rPr lang="en-US" dirty="0"/>
              <a:t>Click to edit Master text styles</a:t>
            </a:r>
          </a:p>
        </p:txBody>
      </p:sp>
      <p:sp>
        <p:nvSpPr>
          <p:cNvPr id="9" name="Slide Number Placeholder 5"/>
          <p:cNvSpPr>
            <a:spLocks noGrp="1"/>
          </p:cNvSpPr>
          <p:nvPr>
            <p:ph type="sldNum" sz="quarter" idx="12"/>
          </p:nvPr>
        </p:nvSpPr>
        <p:spPr/>
        <p:txBody>
          <a:bodyPr/>
          <a:lstStyle>
            <a:lvl1pPr>
              <a:defRPr/>
            </a:lvl1pPr>
          </a:lstStyle>
          <a:p>
            <a:fld id="{F505FE01-04CB-2D4A-A805-1B10FA7DE977}" type="slidenum">
              <a:rPr lang="en-US"/>
              <a:pPr/>
              <a:t>‹#›</a:t>
            </a:fld>
            <a:endParaRPr lang="en-US" dirty="0"/>
          </a:p>
        </p:txBody>
      </p:sp>
    </p:spTree>
    <p:extLst>
      <p:ext uri="{BB962C8B-B14F-4D97-AF65-F5344CB8AC3E}">
        <p14:creationId xmlns:p14="http://schemas.microsoft.com/office/powerpoint/2010/main" val="4035185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lvl1pPr>
              <a:defRPr/>
            </a:lvl1pPr>
          </a:lstStyle>
          <a:p>
            <a:fld id="{3980E339-52F9-E141-880B-7D37E1780879}" type="slidenum">
              <a:rPr lang="en-US"/>
              <a:pPr/>
              <a:t>‹#›</a:t>
            </a:fld>
            <a:endParaRPr lang="en-US" dirty="0"/>
          </a:p>
        </p:txBody>
      </p:sp>
    </p:spTree>
    <p:extLst>
      <p:ext uri="{BB962C8B-B14F-4D97-AF65-F5344CB8AC3E}">
        <p14:creationId xmlns:p14="http://schemas.microsoft.com/office/powerpoint/2010/main" val="118460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1F92F-9D24-4FE2-A184-58DF3982DD4A}"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1F92F-9D24-4FE2-A184-58DF3982DD4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1F92F-9D24-4FE2-A184-58DF3982DD4A}"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1F92F-9D24-4FE2-A184-58DF3982DD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1F92F-9D24-4FE2-A184-58DF3982DD4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1F92F-9D24-4FE2-A184-58DF3982DD4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A611F92F-9D24-4FE2-A184-58DF3982DD4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A611F92F-9D24-4FE2-A184-58DF3982DD4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Ferrell6e2.jpg"/>
          <p:cNvPicPr>
            <a:picLocks noChangeAspect="1"/>
          </p:cNvPicPr>
          <p:nvPr userDrawn="1"/>
        </p:nvPicPr>
        <p:blipFill>
          <a:blip r:embed="rId7" cstate="print">
            <a:extLst>
              <a:ext uri="{28A0092B-C50C-407E-A947-70E740481C1C}">
                <a14:useLocalDpi xmlns:a14="http://schemas.microsoft.com/office/drawing/2010/main" val="0"/>
              </a:ext>
            </a:extLst>
          </a:blip>
          <a:srcRect r="88396"/>
          <a:stretch>
            <a:fillRect/>
          </a:stretch>
        </p:blipFill>
        <p:spPr bwMode="auto">
          <a:xfrm>
            <a:off x="0" y="0"/>
            <a:ext cx="106104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1439863" y="230188"/>
            <a:ext cx="756443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1439863" y="1346200"/>
            <a:ext cx="76327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50263" y="6321425"/>
            <a:ext cx="554037"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003399"/>
                </a:solidFill>
                <a:latin typeface="Rockwell" charset="0"/>
              </a:defRPr>
            </a:lvl1pPr>
          </a:lstStyle>
          <a:p>
            <a:pPr defTabSz="457200" fontAlgn="base">
              <a:spcBef>
                <a:spcPct val="0"/>
              </a:spcBef>
              <a:spcAft>
                <a:spcPct val="0"/>
              </a:spcAft>
              <a:defRPr/>
            </a:pPr>
            <a:fld id="{6FF3BC2E-E0E9-6C4C-A2D1-14DD24563841}" type="slidenum">
              <a:rPr lang="en-US">
                <a:ea typeface="ＭＳ Ｐゴシック" charset="0"/>
              </a:rPr>
              <a:pPr defTabSz="457200" fontAlgn="base">
                <a:spcBef>
                  <a:spcPct val="0"/>
                </a:spcBef>
                <a:spcAft>
                  <a:spcPct val="0"/>
                </a:spcAft>
                <a:defRPr/>
              </a:pPr>
              <a:t>‹#›</a:t>
            </a:fld>
            <a:endParaRPr lang="en-US" dirty="0">
              <a:ea typeface="ＭＳ Ｐゴシック" charset="0"/>
            </a:endParaRPr>
          </a:p>
        </p:txBody>
      </p:sp>
      <p:sp>
        <p:nvSpPr>
          <p:cNvPr id="1030" name="TextBox 2"/>
          <p:cNvSpPr txBox="1">
            <a:spLocks noChangeArrowheads="1"/>
          </p:cNvSpPr>
          <p:nvPr userDrawn="1"/>
        </p:nvSpPr>
        <p:spPr bwMode="auto">
          <a:xfrm>
            <a:off x="1312863" y="6632575"/>
            <a:ext cx="7950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457200" eaLnBrk="1" fontAlgn="base" hangingPunct="1">
              <a:spcBef>
                <a:spcPct val="0"/>
              </a:spcBef>
              <a:spcAft>
                <a:spcPct val="0"/>
              </a:spcAft>
              <a:defRPr/>
            </a:pPr>
            <a:r>
              <a:rPr lang="en-US" sz="800" dirty="0">
                <a:solidFill>
                  <a:srgbClr val="595959"/>
                </a:solidFill>
                <a:latin typeface="Rockwell" charset="0"/>
              </a:rPr>
              <a:t>© 2014 Cengage Learning.  All Rights Reserved.  May not be scanned, copied or duplicated, or posted to a publicly accessible website, in whole or in part.</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Lst>
  <p:hf hdr="0" ftr="0" dt="0"/>
  <p:txStyles>
    <p:titleStyle>
      <a:lvl1pPr algn="l" rtl="0" eaLnBrk="0" fontAlgn="base" hangingPunct="0">
        <a:spcBef>
          <a:spcPct val="0"/>
        </a:spcBef>
        <a:spcAft>
          <a:spcPct val="0"/>
        </a:spcAft>
        <a:defRPr sz="3200" kern="1200">
          <a:ln w="3175" cap="flat" cmpd="sng" algn="ctr">
            <a:noFill/>
            <a:prstDash val="solid"/>
            <a:round/>
            <a:headEnd type="none" w="med" len="med"/>
            <a:tailEnd type="none" w="med" len="med"/>
          </a:ln>
          <a:solidFill>
            <a:srgbClr val="003399"/>
          </a:solidFill>
          <a:effectLst>
            <a:outerShdw blurRad="50800" dist="38100" dir="2700000" algn="tl" rotWithShape="0">
              <a:prstClr val="black">
                <a:alpha val="40000"/>
              </a:prstClr>
            </a:outerShdw>
          </a:effectLst>
          <a:latin typeface="+mj-lt"/>
          <a:ea typeface="ＭＳ Ｐゴシック" charset="-128"/>
          <a:cs typeface="ＭＳ Ｐゴシック" charset="-128"/>
        </a:defRPr>
      </a:lvl1pPr>
      <a:lvl2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2pPr>
      <a:lvl3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3pPr>
      <a:lvl4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4pPr>
      <a:lvl5pPr algn="l" rtl="0" eaLnBrk="0" fontAlgn="base" hangingPunct="0">
        <a:spcBef>
          <a:spcPct val="0"/>
        </a:spcBef>
        <a:spcAft>
          <a:spcPct val="0"/>
        </a:spcAft>
        <a:defRPr sz="3600">
          <a:solidFill>
            <a:srgbClr val="003399"/>
          </a:solidFill>
          <a:latin typeface="Rockwell" charset="0"/>
          <a:ea typeface="ＭＳ Ｐゴシック" charset="-128"/>
          <a:cs typeface="ＭＳ Ｐゴシック" charset="-128"/>
        </a:defRPr>
      </a:lvl5pPr>
      <a:lvl6pPr marL="457200" algn="l" rtl="0" fontAlgn="base">
        <a:spcBef>
          <a:spcPct val="0"/>
        </a:spcBef>
        <a:spcAft>
          <a:spcPct val="0"/>
        </a:spcAft>
        <a:defRPr sz="3600">
          <a:solidFill>
            <a:srgbClr val="86311B"/>
          </a:solidFill>
          <a:latin typeface="Rockwell" charset="0"/>
          <a:ea typeface="ＭＳ Ｐゴシック" charset="-128"/>
          <a:cs typeface="ＭＳ Ｐゴシック" charset="-128"/>
        </a:defRPr>
      </a:lvl6pPr>
      <a:lvl7pPr marL="914400" algn="l" rtl="0" fontAlgn="base">
        <a:spcBef>
          <a:spcPct val="0"/>
        </a:spcBef>
        <a:spcAft>
          <a:spcPct val="0"/>
        </a:spcAft>
        <a:defRPr sz="3600">
          <a:solidFill>
            <a:srgbClr val="86311B"/>
          </a:solidFill>
          <a:latin typeface="Rockwell" charset="0"/>
          <a:ea typeface="ＭＳ Ｐゴシック" charset="-128"/>
          <a:cs typeface="ＭＳ Ｐゴシック" charset="-128"/>
        </a:defRPr>
      </a:lvl7pPr>
      <a:lvl8pPr marL="1371600" algn="l" rtl="0" fontAlgn="base">
        <a:spcBef>
          <a:spcPct val="0"/>
        </a:spcBef>
        <a:spcAft>
          <a:spcPct val="0"/>
        </a:spcAft>
        <a:defRPr sz="3600">
          <a:solidFill>
            <a:srgbClr val="86311B"/>
          </a:solidFill>
          <a:latin typeface="Rockwell" charset="0"/>
          <a:ea typeface="ＭＳ Ｐゴシック" charset="-128"/>
          <a:cs typeface="ＭＳ Ｐゴシック" charset="-128"/>
        </a:defRPr>
      </a:lvl8pPr>
      <a:lvl9pPr marL="1828800" algn="l" rtl="0" fontAlgn="base">
        <a:spcBef>
          <a:spcPct val="0"/>
        </a:spcBef>
        <a:spcAft>
          <a:spcPct val="0"/>
        </a:spcAft>
        <a:defRPr sz="3600">
          <a:solidFill>
            <a:srgbClr val="86311B"/>
          </a:solidFill>
          <a:latin typeface="Rockwell" charset="0"/>
          <a:ea typeface="ＭＳ Ｐゴシック" charset="-128"/>
          <a:cs typeface="ＭＳ Ｐゴシック" charset="-128"/>
        </a:defRPr>
      </a:lvl9pPr>
    </p:titleStyle>
    <p:bodyStyle>
      <a:lvl1pPr marL="228600" indent="-228600" algn="l" rtl="0" eaLnBrk="0" fontAlgn="base" hangingPunct="0">
        <a:spcBef>
          <a:spcPts val="2000"/>
        </a:spcBef>
        <a:spcAft>
          <a:spcPct val="0"/>
        </a:spcAft>
        <a:buClr>
          <a:srgbClr val="003399"/>
        </a:buClr>
        <a:buSzPct val="75000"/>
        <a:buFont typeface="Wingdings" charset="0"/>
        <a:buChar char="n"/>
        <a:defRPr sz="2400" kern="1200">
          <a:ln w="0" cap="flat" cmpd="sng" algn="ctr">
            <a:noFill/>
            <a:prstDash val="solid"/>
            <a:round/>
            <a:headEnd type="none" w="med" len="med"/>
            <a:tailEnd type="none" w="med" len="med"/>
          </a:ln>
          <a:solidFill>
            <a:schemeClr val="tx1"/>
          </a:solidFill>
          <a:latin typeface="+mn-lt"/>
          <a:ea typeface="ＭＳ Ｐゴシック" charset="-128"/>
          <a:cs typeface="ＭＳ Ｐゴシック" charset="-128"/>
        </a:defRPr>
      </a:lvl1pPr>
      <a:lvl2pPr marL="457200" indent="-228600" algn="l" rtl="0" eaLnBrk="0" fontAlgn="base" hangingPunct="0">
        <a:spcBef>
          <a:spcPts val="600"/>
        </a:spcBef>
        <a:spcAft>
          <a:spcPct val="0"/>
        </a:spcAft>
        <a:buClr>
          <a:srgbClr val="C96D07"/>
        </a:buClr>
        <a:buSzPct val="75000"/>
        <a:buFont typeface="Wingdings" charset="0"/>
        <a:buChar char="n"/>
        <a:defRPr sz="2000" i="1" kern="1200">
          <a:ln w="0" cap="flat" cmpd="sng" algn="ctr">
            <a:noFill/>
            <a:prstDash val="solid"/>
            <a:round/>
            <a:headEnd type="none" w="med" len="med"/>
            <a:tailEnd type="none" w="med" len="med"/>
          </a:ln>
          <a:solidFill>
            <a:schemeClr val="tx1"/>
          </a:solidFill>
          <a:latin typeface="Rockwell"/>
          <a:ea typeface="ＭＳ Ｐゴシック" charset="-128"/>
          <a:cs typeface="Rockwell"/>
        </a:defRPr>
      </a:lvl2pPr>
      <a:lvl3pPr marL="6858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3pPr>
      <a:lvl4pPr marL="914400" indent="-228600" algn="l" rtl="0" eaLnBrk="0" fontAlgn="base" hangingPunct="0">
        <a:spcBef>
          <a:spcPts val="600"/>
        </a:spcBef>
        <a:spcAft>
          <a:spcPct val="0"/>
        </a:spcAft>
        <a:buClr>
          <a:srgbClr val="C96D07"/>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4pPr>
      <a:lvl5pPr marL="1143000" indent="-228600" algn="l" rtl="0" eaLnBrk="0" fontAlgn="base" hangingPunct="0">
        <a:spcBef>
          <a:spcPts val="600"/>
        </a:spcBef>
        <a:spcAft>
          <a:spcPct val="0"/>
        </a:spcAft>
        <a:buClr>
          <a:srgbClr val="864905"/>
        </a:buClr>
        <a:buSzPct val="75000"/>
        <a:buFont typeface="Wingdings" charset="0"/>
        <a:buChar char="n"/>
        <a:defRPr kern="1200">
          <a:ln w="0" cap="flat" cmpd="sng" algn="ctr">
            <a:noFill/>
            <a:prstDash val="solid"/>
            <a:round/>
            <a:headEnd type="none" w="med" len="med"/>
            <a:tailEnd type="none" w="med" len="med"/>
          </a:ln>
          <a:solidFill>
            <a:schemeClr val="tx1"/>
          </a:solidFill>
          <a:latin typeface="+mn-lt"/>
          <a:ea typeface="Rockwell" charset="0"/>
          <a:cs typeface="Rockwel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CA3B053-DD34-B645-BCE5-0B617BE5BFE4}" type="slidenum">
              <a:rPr lang="en-US" smtClean="0"/>
              <a:pPr>
                <a:defRPr/>
              </a:pPr>
              <a:t>1</a:t>
            </a:fld>
            <a:endParaRPr lang="en-US" dirty="0"/>
          </a:p>
        </p:txBody>
      </p:sp>
      <p:sp>
        <p:nvSpPr>
          <p:cNvPr id="5" name="Rectangle 4"/>
          <p:cNvSpPr/>
          <p:nvPr/>
        </p:nvSpPr>
        <p:spPr>
          <a:xfrm>
            <a:off x="1752600" y="3105835"/>
            <a:ext cx="5105400" cy="2123658"/>
          </a:xfrm>
          <a:prstGeom prst="rect">
            <a:avLst/>
          </a:prstGeom>
        </p:spPr>
        <p:txBody>
          <a:bodyPr wrap="square">
            <a:spAutoFit/>
          </a:bodyPr>
          <a:lstStyle/>
          <a:p>
            <a:pPr algn="ctr">
              <a:buNone/>
            </a:pPr>
            <a:r>
              <a:rPr lang="en-US" sz="4400" b="1"/>
              <a:t>Marketing Implementation and Control</a:t>
            </a:r>
            <a:endParaRPr lang="ar-KW" sz="4400" b="1"/>
          </a:p>
        </p:txBody>
      </p:sp>
      <p:sp>
        <p:nvSpPr>
          <p:cNvPr id="6" name="Rectangle 5"/>
          <p:cNvSpPr/>
          <p:nvPr/>
        </p:nvSpPr>
        <p:spPr>
          <a:xfrm>
            <a:off x="3813618" y="1295400"/>
            <a:ext cx="4949381" cy="923330"/>
          </a:xfrm>
          <a:prstGeom prst="rect">
            <a:avLst/>
          </a:prstGeom>
        </p:spPr>
        <p:txBody>
          <a:bodyPr wrap="square">
            <a:spAutoFit/>
          </a:bodyPr>
          <a:lstStyle/>
          <a:p>
            <a:r>
              <a:rPr lang="en-US" sz="5400" b="1">
                <a:solidFill>
                  <a:srgbClr val="FF0000"/>
                </a:solidFill>
              </a:rPr>
              <a:t>CHAPTER 9</a:t>
            </a:r>
            <a:endParaRPr lang="en-US" sz="5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11F92F-9D24-4FE2-A184-58DF3982DD4A}" type="slidenum">
              <a:rPr lang="en-US" smtClean="0"/>
              <a:pPr/>
              <a:t>10</a:t>
            </a:fld>
            <a:endParaRPr lang="en-US"/>
          </a:p>
        </p:txBody>
      </p:sp>
      <p:sp>
        <p:nvSpPr>
          <p:cNvPr id="3" name="Content Placeholder 2"/>
          <p:cNvSpPr>
            <a:spLocks noGrp="1"/>
          </p:cNvSpPr>
          <p:nvPr>
            <p:ph idx="4294967295"/>
          </p:nvPr>
        </p:nvSpPr>
        <p:spPr>
          <a:xfrm>
            <a:off x="1143000" y="1371600"/>
            <a:ext cx="7620000" cy="5181600"/>
          </a:xfrm>
        </p:spPr>
        <p:txBody>
          <a:bodyPr>
            <a:normAutofit/>
          </a:bodyPr>
          <a:lstStyle/>
          <a:p>
            <a:r>
              <a:rPr lang="en-US" b="1"/>
              <a:t>The Elements of Marketing Implementation</a:t>
            </a:r>
          </a:p>
          <a:p>
            <a:pPr lvl="1">
              <a:buNone/>
            </a:pPr>
            <a:r>
              <a:rPr lang="en-US"/>
              <a:t>1-Marketing Strategy</a:t>
            </a:r>
          </a:p>
          <a:p>
            <a:pPr lvl="1">
              <a:buNone/>
            </a:pPr>
            <a:r>
              <a:rPr lang="en-US"/>
              <a:t>2-Shared Goals and Values</a:t>
            </a:r>
          </a:p>
          <a:p>
            <a:pPr lvl="1">
              <a:buNone/>
            </a:pPr>
            <a:r>
              <a:rPr lang="en-US"/>
              <a:t>3--Marketing Structure</a:t>
            </a:r>
          </a:p>
          <a:p>
            <a:pPr lvl="1">
              <a:buNone/>
            </a:pPr>
            <a:r>
              <a:rPr lang="en-US"/>
              <a:t>4-Systems and Processes</a:t>
            </a:r>
          </a:p>
          <a:p>
            <a:pPr lvl="1">
              <a:buNone/>
            </a:pPr>
            <a:r>
              <a:rPr lang="en-US"/>
              <a:t>5-Resources</a:t>
            </a:r>
          </a:p>
          <a:p>
            <a:pPr lvl="1">
              <a:buNone/>
            </a:pPr>
            <a:r>
              <a:rPr lang="en-US"/>
              <a:t>6-People (Human Resources)</a:t>
            </a:r>
          </a:p>
          <a:p>
            <a:pPr lvl="2"/>
            <a:r>
              <a:rPr lang="en-US"/>
              <a:t>Employee selection and training</a:t>
            </a:r>
          </a:p>
          <a:p>
            <a:pPr lvl="2"/>
            <a:r>
              <a:rPr lang="en-US"/>
              <a:t>Employee evaluation and compensation</a:t>
            </a:r>
          </a:p>
          <a:p>
            <a:pPr lvl="2"/>
            <a:r>
              <a:rPr lang="en-US"/>
              <a:t>Employee motivation, satisfaction and commitment</a:t>
            </a:r>
          </a:p>
          <a:p>
            <a:pPr lvl="1">
              <a:buNone/>
            </a:pPr>
            <a:r>
              <a:rPr lang="en-US"/>
              <a:t>7-Leadership</a:t>
            </a:r>
          </a:p>
          <a:p>
            <a:pPr lvl="1">
              <a:buNone/>
            </a:pPr>
            <a:r>
              <a:rPr lang="en-US"/>
              <a:t>-</a:t>
            </a:r>
            <a:r>
              <a:rPr lang="en-US" b="1">
                <a:solidFill>
                  <a:schemeClr val="accent6">
                    <a:lumMod val="50000"/>
                  </a:schemeClr>
                </a:solidFill>
              </a:rPr>
              <a:t>This 7 elements must work together for strategy to be implemented effectively.</a:t>
            </a:r>
          </a:p>
          <a:p>
            <a:endParaRPr lang="en-US"/>
          </a:p>
        </p:txBody>
      </p:sp>
      <p:sp>
        <p:nvSpPr>
          <p:cNvPr id="2" name="Title 1"/>
          <p:cNvSpPr>
            <a:spLocks noGrp="1"/>
          </p:cNvSpPr>
          <p:nvPr>
            <p:ph type="title" idx="4294967295"/>
          </p:nvPr>
        </p:nvSpPr>
        <p:spPr>
          <a:xfrm>
            <a:off x="1066800" y="0"/>
            <a:ext cx="7772400" cy="1417638"/>
          </a:xfrm>
        </p:spPr>
        <p:txBody>
          <a:bodyPr>
            <a:noAutofit/>
          </a:bodyPr>
          <a:lstStyle/>
          <a:p>
            <a:r>
              <a:rPr lang="en-US" b="1">
                <a:solidFill>
                  <a:srgbClr val="FF0000"/>
                </a:solidFill>
              </a:rPr>
              <a:t>The Elements of Marketing Implementation [Exhibit 11.3]</a:t>
            </a:r>
            <a:br>
              <a:rPr lang="en-US" b="1">
                <a:solidFill>
                  <a:srgbClr val="FF0000"/>
                </a:solidFill>
              </a:rPr>
            </a:br>
            <a:endParaRPr lang="en-US" b="1">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11F92F-9D24-4FE2-A184-58DF3982DD4A}" type="slidenum">
              <a:rPr lang="en-US" smtClean="0"/>
              <a:pPr/>
              <a:t>11</a:t>
            </a:fld>
            <a:endParaRPr lang="en-US"/>
          </a:p>
        </p:txBody>
      </p:sp>
      <p:pic>
        <p:nvPicPr>
          <p:cNvPr id="6" name="Picture 6" descr="X11"/>
          <p:cNvPicPr>
            <a:picLocks noGrp="1" noChangeAspect="1" noChangeArrowheads="1"/>
          </p:cNvPicPr>
          <p:nvPr>
            <p:ph idx="4294967295"/>
          </p:nvPr>
        </p:nvPicPr>
        <p:blipFill>
          <a:blip r:embed="rId2" cstate="print"/>
          <a:srcRect/>
          <a:stretch>
            <a:fillRect/>
          </a:stretch>
        </p:blipFill>
        <p:spPr>
          <a:xfrm>
            <a:off x="1219200" y="1600200"/>
            <a:ext cx="7924800" cy="4525963"/>
          </a:xfrm>
          <a:noFill/>
          <a:ln w="38100">
            <a:solidFill>
              <a:srgbClr val="99CCFF"/>
            </a:solidFill>
          </a:ln>
        </p:spPr>
      </p:pic>
      <p:sp>
        <p:nvSpPr>
          <p:cNvPr id="2" name="Title 1"/>
          <p:cNvSpPr>
            <a:spLocks noGrp="1"/>
          </p:cNvSpPr>
          <p:nvPr>
            <p:ph type="title" idx="4294967295"/>
          </p:nvPr>
        </p:nvSpPr>
        <p:spPr>
          <a:xfrm>
            <a:off x="1143000" y="274638"/>
            <a:ext cx="7086600" cy="1143000"/>
          </a:xfrm>
        </p:spPr>
        <p:txBody>
          <a:bodyPr>
            <a:normAutofit/>
          </a:bodyPr>
          <a:lstStyle/>
          <a:p>
            <a:r>
              <a:rPr lang="en-US" b="1">
                <a:solidFill>
                  <a:srgbClr val="0070C0"/>
                </a:solidFill>
              </a:rPr>
              <a:t>The Elements of</a:t>
            </a:r>
            <a:r>
              <a:rPr lang="ar-KW" b="1">
                <a:solidFill>
                  <a:srgbClr val="0070C0"/>
                </a:solidFill>
              </a:rPr>
              <a:t> </a:t>
            </a:r>
            <a:r>
              <a:rPr lang="en-US" b="1">
                <a:solidFill>
                  <a:srgbClr val="0070C0"/>
                </a:solidFill>
              </a:rPr>
              <a:t>Marketing Implementation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a:solidFill>
                  <a:srgbClr val="7030A0"/>
                </a:solidFill>
              </a:rPr>
              <a:t>• </a:t>
            </a:r>
            <a:r>
              <a:rPr lang="en-US" sz="4000"/>
              <a:t>The firm’s planned marketing program.</a:t>
            </a:r>
          </a:p>
          <a:p>
            <a:endParaRPr lang="en-US" sz="4000"/>
          </a:p>
          <a:p>
            <a:pPr>
              <a:buNone/>
            </a:pPr>
            <a:endParaRPr lang="en-US" sz="4000"/>
          </a:p>
          <a:p>
            <a:pPr>
              <a:buNone/>
            </a:pPr>
            <a:r>
              <a:rPr lang="en-US" sz="4000"/>
              <a:t>           </a:t>
            </a:r>
            <a:r>
              <a:rPr lang="en-US" sz="4000" b="1">
                <a:solidFill>
                  <a:srgbClr val="7030A0"/>
                </a:solidFill>
              </a:rPr>
              <a:t> </a:t>
            </a:r>
            <a:endParaRPr lang="en-US" sz="4000" b="1" i="1">
              <a:solidFill>
                <a:srgbClr val="7030A0"/>
              </a:solidFill>
            </a:endParaRPr>
          </a:p>
          <a:p>
            <a:pPr>
              <a:buNone/>
            </a:pPr>
            <a:endParaRPr lang="en-US" sz="4000" b="1">
              <a:solidFill>
                <a:srgbClr val="7030A0"/>
              </a:solidFill>
            </a:endParaRPr>
          </a:p>
        </p:txBody>
      </p:sp>
      <p:sp>
        <p:nvSpPr>
          <p:cNvPr id="2" name="Title 1"/>
          <p:cNvSpPr>
            <a:spLocks noGrp="1"/>
          </p:cNvSpPr>
          <p:nvPr>
            <p:ph type="title"/>
          </p:nvPr>
        </p:nvSpPr>
        <p:spPr/>
        <p:txBody>
          <a:bodyPr/>
          <a:lstStyle/>
          <a:p>
            <a:r>
              <a:rPr lang="en-US" b="1">
                <a:solidFill>
                  <a:srgbClr val="7030A0"/>
                </a:solidFill>
              </a:rPr>
              <a:t>1-</a:t>
            </a:r>
            <a:r>
              <a:rPr lang="en-US" b="1" i="1">
                <a:solidFill>
                  <a:srgbClr val="7030A0"/>
                </a:solidFill>
              </a:rPr>
              <a:t>Marketing Strategy</a:t>
            </a:r>
            <a:endParaRPr lang="en-US" b="1">
              <a:solidFill>
                <a:srgbClr val="7030A0"/>
              </a:solidFill>
            </a:endParaRPr>
          </a:p>
        </p:txBody>
      </p:sp>
      <p:sp>
        <p:nvSpPr>
          <p:cNvPr id="5" name="Slide Number Placeholder 4"/>
          <p:cNvSpPr>
            <a:spLocks noGrp="1"/>
          </p:cNvSpPr>
          <p:nvPr>
            <p:ph type="sldNum" sz="quarter" idx="11"/>
          </p:nvPr>
        </p:nvSpPr>
        <p:spPr/>
        <p:txBody>
          <a:bodyPr/>
          <a:lstStyle/>
          <a:p>
            <a:fld id="{A611F92F-9D24-4FE2-A184-58DF3982DD4A}"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762000"/>
            <a:ext cx="7861303" cy="5214413"/>
          </a:xfrm>
        </p:spPr>
        <p:txBody>
          <a:bodyPr>
            <a:normAutofit fontScale="25000" lnSpcReduction="20000"/>
          </a:bodyPr>
          <a:lstStyle/>
          <a:p>
            <a:pPr>
              <a:buNone/>
            </a:pPr>
            <a:r>
              <a:rPr lang="en-US" sz="5100" b="1">
                <a:solidFill>
                  <a:srgbClr val="7030A0"/>
                </a:solidFill>
              </a:rPr>
              <a:t>• </a:t>
            </a:r>
            <a:r>
              <a:rPr lang="en-US" sz="5100"/>
              <a:t>Shared Goals and Values among all employees within the firm are the "glue" of successful implementation—they bind the entire organization together as a single, functioning unit.</a:t>
            </a:r>
          </a:p>
          <a:p>
            <a:pPr>
              <a:buNone/>
            </a:pPr>
            <a:endParaRPr lang="en-US" sz="5100"/>
          </a:p>
          <a:p>
            <a:pPr>
              <a:buNone/>
            </a:pPr>
            <a:r>
              <a:rPr lang="en-US" sz="5100" b="1">
                <a:solidFill>
                  <a:srgbClr val="7030A0"/>
                </a:solidFill>
              </a:rPr>
              <a:t>• </a:t>
            </a:r>
            <a:r>
              <a:rPr lang="en-US" sz="5100"/>
              <a:t>When all employees share the firms goals and values, all actions will be more closely aligned and directed toward the betterment of the organization.</a:t>
            </a:r>
          </a:p>
          <a:p>
            <a:pPr>
              <a:buNone/>
            </a:pPr>
            <a:endParaRPr lang="en-US" sz="5100"/>
          </a:p>
          <a:p>
            <a:pPr>
              <a:buNone/>
            </a:pPr>
            <a:r>
              <a:rPr lang="en-US" sz="5100" b="1">
                <a:solidFill>
                  <a:srgbClr val="7030A0"/>
                </a:solidFill>
              </a:rPr>
              <a:t>•</a:t>
            </a:r>
            <a:r>
              <a:rPr lang="en-US" sz="5100"/>
              <a:t>Institutionalizing shared goals and values within a firms culture is a long-term process.</a:t>
            </a:r>
          </a:p>
          <a:p>
            <a:pPr>
              <a:buNone/>
            </a:pPr>
            <a:endParaRPr lang="en-US" sz="5100"/>
          </a:p>
          <a:p>
            <a:pPr>
              <a:buNone/>
            </a:pPr>
            <a:r>
              <a:rPr lang="en-US" sz="5100" b="1">
                <a:solidFill>
                  <a:srgbClr val="7030A0"/>
                </a:solidFill>
              </a:rPr>
              <a:t>• </a:t>
            </a:r>
            <a:r>
              <a:rPr lang="en-US" sz="5100"/>
              <a:t>The primary means of creating shared goals and values is through employee training and socialization programs.</a:t>
            </a:r>
          </a:p>
          <a:p>
            <a:pPr>
              <a:buNone/>
            </a:pPr>
            <a:endParaRPr lang="en-US" sz="5100"/>
          </a:p>
          <a:p>
            <a:pPr>
              <a:buNone/>
            </a:pPr>
            <a:r>
              <a:rPr lang="en-US" sz="5100" b="1">
                <a:solidFill>
                  <a:srgbClr val="7030A0"/>
                </a:solidFill>
              </a:rPr>
              <a:t>• </a:t>
            </a:r>
            <a:r>
              <a:rPr lang="en-US" sz="5100"/>
              <a:t>Although creating shared goals and values is a difficult process, the rewards are worth the effort.</a:t>
            </a:r>
          </a:p>
          <a:p>
            <a:pPr>
              <a:buNone/>
            </a:pPr>
            <a:endParaRPr lang="en-US" sz="2000"/>
          </a:p>
        </p:txBody>
      </p:sp>
      <p:sp>
        <p:nvSpPr>
          <p:cNvPr id="2" name="Title 1"/>
          <p:cNvSpPr>
            <a:spLocks noGrp="1"/>
          </p:cNvSpPr>
          <p:nvPr>
            <p:ph type="title"/>
          </p:nvPr>
        </p:nvSpPr>
        <p:spPr/>
        <p:txBody>
          <a:bodyPr/>
          <a:lstStyle/>
          <a:p>
            <a:r>
              <a:rPr lang="en-US" b="1">
                <a:solidFill>
                  <a:srgbClr val="7030A0"/>
                </a:solidFill>
              </a:rPr>
              <a:t>2- </a:t>
            </a:r>
            <a:r>
              <a:rPr lang="en-US" b="1" i="1">
                <a:solidFill>
                  <a:srgbClr val="7030A0"/>
                </a:solidFill>
              </a:rPr>
              <a:t>Shared Goals and Values</a:t>
            </a:r>
            <a:endParaRPr lang="en-US"/>
          </a:p>
        </p:txBody>
      </p:sp>
      <p:sp>
        <p:nvSpPr>
          <p:cNvPr id="5" name="Slide Number Placeholder 4"/>
          <p:cNvSpPr>
            <a:spLocks noGrp="1"/>
          </p:cNvSpPr>
          <p:nvPr>
            <p:ph type="sldNum" sz="quarter" idx="11"/>
          </p:nvPr>
        </p:nvSpPr>
        <p:spPr/>
        <p:txBody>
          <a:bodyPr/>
          <a:lstStyle/>
          <a:p>
            <a:fld id="{A611F92F-9D24-4FE2-A184-58DF3982DD4A}"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906963"/>
          </a:xfrm>
        </p:spPr>
        <p:txBody>
          <a:bodyPr>
            <a:normAutofit fontScale="92500" lnSpcReduction="10000"/>
          </a:bodyPr>
          <a:lstStyle/>
          <a:p>
            <a:pPr>
              <a:buNone/>
            </a:pPr>
            <a:r>
              <a:rPr lang="en-US" sz="2000" b="1">
                <a:solidFill>
                  <a:srgbClr val="7030A0"/>
                </a:solidFill>
              </a:rPr>
              <a:t>• </a:t>
            </a:r>
            <a:r>
              <a:rPr lang="en-US" sz="2000"/>
              <a:t>refers to the methods of organizing a firm's marketing activities, the formal lines of authority, and the division of labor within the marketing function.</a:t>
            </a:r>
          </a:p>
          <a:p>
            <a:pPr>
              <a:buNone/>
            </a:pPr>
            <a:r>
              <a:rPr lang="en-US" sz="2000" b="1">
                <a:solidFill>
                  <a:srgbClr val="7030A0"/>
                </a:solidFill>
              </a:rPr>
              <a:t>• </a:t>
            </a:r>
            <a:r>
              <a:rPr lang="en-US" sz="2000" b="1"/>
              <a:t>It will be centralization versus decentralization:</a:t>
            </a:r>
          </a:p>
          <a:p>
            <a:pPr>
              <a:buNone/>
            </a:pPr>
            <a:r>
              <a:rPr lang="en-US" sz="2000"/>
              <a:t>a)	</a:t>
            </a:r>
            <a:r>
              <a:rPr lang="en-US" sz="2000" b="1">
                <a:solidFill>
                  <a:schemeClr val="accent6">
                    <a:lumMod val="50000"/>
                  </a:schemeClr>
                </a:solidFill>
              </a:rPr>
              <a:t>Centralized structure</a:t>
            </a:r>
            <a:r>
              <a:rPr lang="en-US" sz="2000"/>
              <a:t>—the top of the marketing hierarchy coordinates and manages all marketing activities and decisions.</a:t>
            </a:r>
          </a:p>
          <a:p>
            <a:pPr marL="457200" indent="-457200">
              <a:buAutoNum type="alphaLcParenR" startAt="2"/>
            </a:pPr>
            <a:r>
              <a:rPr lang="en-US" sz="2000" b="1">
                <a:solidFill>
                  <a:schemeClr val="accent6">
                    <a:lumMod val="50000"/>
                  </a:schemeClr>
                </a:solidFill>
              </a:rPr>
              <a:t>Decentralized structure</a:t>
            </a:r>
            <a:r>
              <a:rPr lang="en-US" sz="2000"/>
              <a:t>—the frontline of the firm coordinates and manages marketing activities and decisions.</a:t>
            </a:r>
            <a:endParaRPr lang="ar-KW" sz="2000"/>
          </a:p>
          <a:p>
            <a:pPr marL="457200" indent="-457200">
              <a:buNone/>
            </a:pPr>
            <a:r>
              <a:rPr lang="en-US" sz="2000" b="1">
                <a:solidFill>
                  <a:srgbClr val="7030A0"/>
                </a:solidFill>
              </a:rPr>
              <a:t>•</a:t>
            </a:r>
            <a:r>
              <a:rPr lang="ar-KW" sz="2000" b="1">
                <a:solidFill>
                  <a:srgbClr val="7030A0"/>
                </a:solidFill>
              </a:rPr>
              <a:t> </a:t>
            </a:r>
            <a:r>
              <a:rPr lang="en-US" sz="2000"/>
              <a:t>The decision to </a:t>
            </a:r>
            <a:r>
              <a:rPr lang="en-US" sz="2000" b="1"/>
              <a:t>centralization</a:t>
            </a:r>
            <a:r>
              <a:rPr lang="en-US" sz="2000" b="1" u="sng"/>
              <a:t> or </a:t>
            </a:r>
            <a:r>
              <a:rPr lang="en-US" sz="2000" b="1"/>
              <a:t>decentralization </a:t>
            </a:r>
            <a:r>
              <a:rPr lang="en-US" sz="2000"/>
              <a:t>marketing activities is a trade-off between reduced costs and enhanced flexibility.</a:t>
            </a:r>
          </a:p>
          <a:p>
            <a:pPr>
              <a:buNone/>
            </a:pPr>
            <a:r>
              <a:rPr lang="en-US" sz="2000" b="1">
                <a:solidFill>
                  <a:srgbClr val="7030A0"/>
                </a:solidFill>
              </a:rPr>
              <a:t>• </a:t>
            </a:r>
            <a:r>
              <a:rPr lang="en-US" sz="2000" b="1">
                <a:solidFill>
                  <a:srgbClr val="0555CB"/>
                </a:solidFill>
              </a:rPr>
              <a:t>There is no one correct way to organize the marketing function.</a:t>
            </a:r>
          </a:p>
          <a:p>
            <a:pPr>
              <a:buNone/>
            </a:pPr>
            <a:r>
              <a:rPr lang="en-US" sz="2000" b="1">
                <a:solidFill>
                  <a:srgbClr val="7030A0"/>
                </a:solidFill>
              </a:rPr>
              <a:t>• </a:t>
            </a:r>
            <a:r>
              <a:rPr lang="en-US" sz="2000" b="1" u="sng"/>
              <a:t>The right marketing structure will depend on the:</a:t>
            </a:r>
          </a:p>
          <a:p>
            <a:pPr>
              <a:buFontTx/>
              <a:buChar char="-"/>
            </a:pPr>
            <a:r>
              <a:rPr lang="en-US" sz="2000"/>
              <a:t>Specific firm.</a:t>
            </a:r>
          </a:p>
          <a:p>
            <a:pPr>
              <a:buFontTx/>
              <a:buChar char="-"/>
            </a:pPr>
            <a:r>
              <a:rPr lang="en-US" sz="2000"/>
              <a:t>The nature of its internal and external environment,and its chosen marketing strategy.</a:t>
            </a:r>
          </a:p>
        </p:txBody>
      </p:sp>
      <p:sp>
        <p:nvSpPr>
          <p:cNvPr id="5" name="Slide Number Placeholder 4"/>
          <p:cNvSpPr>
            <a:spLocks noGrp="1"/>
          </p:cNvSpPr>
          <p:nvPr>
            <p:ph type="sldNum" sz="quarter" idx="12"/>
          </p:nvPr>
        </p:nvSpPr>
        <p:spPr/>
        <p:txBody>
          <a:bodyPr/>
          <a:lstStyle/>
          <a:p>
            <a:fld id="{A611F92F-9D24-4FE2-A184-58DF3982DD4A}" type="slidenum">
              <a:rPr lang="en-US" smtClean="0"/>
              <a:pPr/>
              <a:t>14</a:t>
            </a:fld>
            <a:endParaRPr lang="en-US"/>
          </a:p>
        </p:txBody>
      </p:sp>
      <p:sp>
        <p:nvSpPr>
          <p:cNvPr id="2" name="Title 1"/>
          <p:cNvSpPr>
            <a:spLocks noGrp="1"/>
          </p:cNvSpPr>
          <p:nvPr>
            <p:ph type="title"/>
          </p:nvPr>
        </p:nvSpPr>
        <p:spPr>
          <a:xfrm>
            <a:off x="457200" y="274638"/>
            <a:ext cx="8229600" cy="868362"/>
          </a:xfrm>
        </p:spPr>
        <p:txBody>
          <a:bodyPr/>
          <a:lstStyle/>
          <a:p>
            <a:r>
              <a:rPr lang="en-US" b="1">
                <a:solidFill>
                  <a:srgbClr val="7030A0"/>
                </a:solidFill>
                <a:effectLst>
                  <a:outerShdw blurRad="38100" dist="38100" dir="2700000" algn="tl">
                    <a:srgbClr val="000000">
                      <a:alpha val="43137"/>
                    </a:srgbClr>
                  </a:outerShdw>
                </a:effectLst>
              </a:rPr>
              <a:t>3-</a:t>
            </a:r>
            <a:r>
              <a:rPr lang="en-US" b="1" i="1">
                <a:solidFill>
                  <a:srgbClr val="7030A0"/>
                </a:solidFill>
                <a:effectLst>
                  <a:outerShdw blurRad="38100" dist="38100" dir="2700000" algn="tl">
                    <a:srgbClr val="000000">
                      <a:alpha val="43137"/>
                    </a:srgbClr>
                  </a:outerShdw>
                </a:effectLst>
              </a:rPr>
              <a:t> Marketing Structure</a:t>
            </a:r>
            <a:endParaRPr lang="en-US" b="1">
              <a:solidFill>
                <a:srgbClr val="7030A0"/>
              </a:solidFill>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1"/>
            <a:ext cx="8229600" cy="4602163"/>
          </a:xfrm>
        </p:spPr>
        <p:txBody>
          <a:bodyPr/>
          <a:lstStyle/>
          <a:p>
            <a:r>
              <a:rPr lang="en-US"/>
              <a:t>Are collections of work activities that absorb a variety of inputs to create information and communication outputs that ensure the consistent day-to-day operation of the firm.</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15</a:t>
            </a:fld>
            <a:endParaRPr lang="en-US"/>
          </a:p>
        </p:txBody>
      </p:sp>
      <p:sp>
        <p:nvSpPr>
          <p:cNvPr id="2" name="Title 1"/>
          <p:cNvSpPr>
            <a:spLocks noGrp="1"/>
          </p:cNvSpPr>
          <p:nvPr>
            <p:ph type="title"/>
          </p:nvPr>
        </p:nvSpPr>
        <p:spPr>
          <a:xfrm>
            <a:off x="457200" y="274638"/>
            <a:ext cx="8229600" cy="1096962"/>
          </a:xfrm>
        </p:spPr>
        <p:txBody>
          <a:bodyPr>
            <a:normAutofit/>
          </a:bodyPr>
          <a:lstStyle/>
          <a:p>
            <a:r>
              <a:rPr lang="en-US" b="1">
                <a:solidFill>
                  <a:srgbClr val="7030A0"/>
                </a:solidFill>
              </a:rPr>
              <a:t>4-</a:t>
            </a:r>
            <a:r>
              <a:rPr lang="en-US" b="1" i="1">
                <a:solidFill>
                  <a:srgbClr val="7030A0"/>
                </a:solidFill>
              </a:rPr>
              <a:t> Systems and Processes</a:t>
            </a:r>
            <a:endParaRPr lang="en-US" b="1">
              <a:solidFill>
                <a:srgbClr val="7030A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t>Can include a wide variety of tangible and intangible assets that can be brought together during marketing implementation.</a:t>
            </a:r>
          </a:p>
          <a:p>
            <a:endParaRPr lang="en-US"/>
          </a:p>
          <a:p>
            <a:r>
              <a:rPr lang="en-US"/>
              <a:t>Regadless of the type of resources, the amount of resources availble can make or break a marketing strategy.</a:t>
            </a:r>
          </a:p>
          <a:p>
            <a:pPr>
              <a:buNone/>
            </a:pPr>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16</a:t>
            </a:fld>
            <a:endParaRPr lang="en-US"/>
          </a:p>
        </p:txBody>
      </p:sp>
      <p:sp>
        <p:nvSpPr>
          <p:cNvPr id="2" name="Title 1"/>
          <p:cNvSpPr>
            <a:spLocks noGrp="1"/>
          </p:cNvSpPr>
          <p:nvPr>
            <p:ph type="title"/>
          </p:nvPr>
        </p:nvSpPr>
        <p:spPr/>
        <p:txBody>
          <a:bodyPr/>
          <a:lstStyle/>
          <a:p>
            <a:r>
              <a:rPr lang="en-US" b="1">
                <a:solidFill>
                  <a:srgbClr val="7030A0"/>
                </a:solidFill>
              </a:rPr>
              <a:t>5-</a:t>
            </a:r>
            <a:r>
              <a:rPr lang="en-US" b="1" i="1">
                <a:solidFill>
                  <a:srgbClr val="7030A0"/>
                </a:solidFill>
              </a:rPr>
              <a:t> Resources</a:t>
            </a:r>
            <a:endParaRPr lang="en-US" b="1">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287964"/>
          </a:xfrm>
        </p:spPr>
        <p:txBody>
          <a:bodyPr>
            <a:noAutofit/>
          </a:bodyPr>
          <a:lstStyle/>
          <a:p>
            <a:r>
              <a:rPr lang="en-US" sz="2000"/>
              <a:t>The quality, diversity, and skill of a firm's human resources can also make or break implementation.</a:t>
            </a:r>
            <a:endParaRPr lang="ar-KW" sz="2000"/>
          </a:p>
          <a:p>
            <a:pPr>
              <a:buNone/>
            </a:pPr>
            <a:endParaRPr lang="en-US" sz="2000"/>
          </a:p>
          <a:p>
            <a:r>
              <a:rPr lang="en-US" sz="2000" b="1"/>
              <a:t>A number of Human Resources activites are vitally important to marketing implementation:</a:t>
            </a:r>
          </a:p>
          <a:p>
            <a:pPr marL="566928" indent="-457200">
              <a:buNone/>
            </a:pPr>
            <a:r>
              <a:rPr lang="en-US" sz="2000" b="1"/>
              <a:t>a) Employee selection and training</a:t>
            </a:r>
            <a:r>
              <a:rPr lang="en-US" sz="2000"/>
              <a:t>—matching employees' skills and abilities to the marketing tasks to be performed.</a:t>
            </a:r>
            <a:endParaRPr lang="ar-KW" sz="2000"/>
          </a:p>
          <a:p>
            <a:pPr marL="566928" indent="-457200">
              <a:buNone/>
            </a:pPr>
            <a:endParaRPr lang="en-US" sz="2000"/>
          </a:p>
          <a:p>
            <a:pPr marL="566928" indent="-457200">
              <a:buNone/>
            </a:pPr>
            <a:r>
              <a:rPr lang="en-US" sz="2000" b="1"/>
              <a:t>b) Employee evaluation and compensation</a:t>
            </a:r>
            <a:r>
              <a:rPr lang="en-US" sz="2000"/>
              <a:t>—tying employee rewards to performance levels on required marketing activities.</a:t>
            </a:r>
            <a:endParaRPr lang="ar-KW" sz="2000"/>
          </a:p>
          <a:p>
            <a:pPr marL="566928" indent="-457200">
              <a:buNone/>
            </a:pPr>
            <a:endParaRPr lang="en-US" sz="2000"/>
          </a:p>
          <a:p>
            <a:pPr>
              <a:buNone/>
            </a:pPr>
            <a:r>
              <a:rPr lang="en-US" sz="2000"/>
              <a:t>c)</a:t>
            </a:r>
            <a:r>
              <a:rPr lang="en-US" sz="2000" b="1">
                <a:solidFill>
                  <a:schemeClr val="accent6">
                    <a:lumMod val="50000"/>
                  </a:schemeClr>
                </a:solidFill>
              </a:rPr>
              <a:t>	Employee motivation, satisfaction, and commitment</a:t>
            </a:r>
            <a:r>
              <a:rPr lang="en-US" sz="2000"/>
              <a:t>—the extent to which employees have the motivation to implement the strategy, their overall feelings of job satisfaction, and the commitment they feel toward the organization and its goals.</a:t>
            </a:r>
          </a:p>
          <a:p>
            <a:endParaRPr lang="en-US" sz="2000"/>
          </a:p>
        </p:txBody>
      </p:sp>
      <p:sp>
        <p:nvSpPr>
          <p:cNvPr id="5" name="Slide Number Placeholder 4"/>
          <p:cNvSpPr>
            <a:spLocks noGrp="1"/>
          </p:cNvSpPr>
          <p:nvPr>
            <p:ph type="sldNum" sz="quarter" idx="12"/>
          </p:nvPr>
        </p:nvSpPr>
        <p:spPr/>
        <p:txBody>
          <a:bodyPr/>
          <a:lstStyle/>
          <a:p>
            <a:fld id="{A611F92F-9D24-4FE2-A184-58DF3982DD4A}" type="slidenum">
              <a:rPr lang="en-US" smtClean="0"/>
              <a:pPr/>
              <a:t>17</a:t>
            </a:fld>
            <a:endParaRPr lang="en-US"/>
          </a:p>
        </p:txBody>
      </p:sp>
      <p:sp>
        <p:nvSpPr>
          <p:cNvPr id="2" name="Title 1"/>
          <p:cNvSpPr>
            <a:spLocks noGrp="1"/>
          </p:cNvSpPr>
          <p:nvPr>
            <p:ph type="title"/>
          </p:nvPr>
        </p:nvSpPr>
        <p:spPr>
          <a:xfrm>
            <a:off x="457200" y="152400"/>
            <a:ext cx="8229600" cy="762000"/>
          </a:xfrm>
        </p:spPr>
        <p:txBody>
          <a:bodyPr>
            <a:normAutofit/>
          </a:bodyPr>
          <a:lstStyle/>
          <a:p>
            <a:r>
              <a:rPr lang="en-US" b="1">
                <a:solidFill>
                  <a:srgbClr val="7030A0"/>
                </a:solidFill>
              </a:rPr>
              <a:t>6-</a:t>
            </a:r>
            <a:r>
              <a:rPr lang="en-US" b="1" i="1">
                <a:solidFill>
                  <a:srgbClr val="7030A0"/>
                </a:solidFill>
              </a:rPr>
              <a:t> People (Human Resources)</a:t>
            </a:r>
            <a:endParaRPr lang="en-US" b="1">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906963"/>
          </a:xfrm>
        </p:spPr>
        <p:txBody>
          <a:bodyPr>
            <a:normAutofit/>
          </a:bodyPr>
          <a:lstStyle/>
          <a:p>
            <a:r>
              <a:rPr lang="en-US"/>
              <a:t>Includes how managers communicate with employees, as well as how they motivate their people to implement the marketing strategy.</a:t>
            </a:r>
          </a:p>
          <a:p>
            <a:endParaRPr lang="en-US"/>
          </a:p>
          <a:p>
            <a:r>
              <a:rPr lang="en-US"/>
              <a:t>Today business leaders must be courageous enough to take a long-term view of corporate success-one that often sacrifices short-term gains for the sake of the future.</a:t>
            </a:r>
            <a:endParaRPr lang="ar-KW"/>
          </a:p>
          <a:p>
            <a:endParaRPr lang="ar-KW"/>
          </a:p>
          <a:p>
            <a:pPr>
              <a:buNone/>
            </a:pPr>
            <a:endParaRPr lang="en-US"/>
          </a:p>
          <a:p>
            <a:r>
              <a:rPr lang="en-US"/>
              <a:t> go to  https://youtu.be/B0w-ASaOb94</a:t>
            </a:r>
          </a:p>
          <a:p>
            <a:pPr>
              <a:buNone/>
            </a:pPr>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18</a:t>
            </a:fld>
            <a:endParaRPr lang="en-US"/>
          </a:p>
        </p:txBody>
      </p:sp>
      <p:sp>
        <p:nvSpPr>
          <p:cNvPr id="2" name="Title 1"/>
          <p:cNvSpPr>
            <a:spLocks noGrp="1"/>
          </p:cNvSpPr>
          <p:nvPr>
            <p:ph type="title"/>
          </p:nvPr>
        </p:nvSpPr>
        <p:spPr>
          <a:xfrm>
            <a:off x="457200" y="274638"/>
            <a:ext cx="8229600" cy="868362"/>
          </a:xfrm>
        </p:spPr>
        <p:txBody>
          <a:bodyPr/>
          <a:lstStyle/>
          <a:p>
            <a:r>
              <a:rPr lang="en-US" b="1">
                <a:solidFill>
                  <a:srgbClr val="7030A0"/>
                </a:solidFill>
              </a:rPr>
              <a:t>7-</a:t>
            </a:r>
            <a:r>
              <a:rPr lang="en-US" b="1" i="1">
                <a:solidFill>
                  <a:srgbClr val="7030A0"/>
                </a:solidFill>
              </a:rPr>
              <a:t> Leadership</a:t>
            </a:r>
            <a:endParaRPr lang="en-US" b="1">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4449764"/>
          </a:xfrm>
        </p:spPr>
        <p:txBody>
          <a:bodyPr>
            <a:noAutofit/>
          </a:bodyPr>
          <a:lstStyle/>
          <a:p>
            <a:pPr>
              <a:lnSpc>
                <a:spcPct val="90000"/>
              </a:lnSpc>
              <a:buNone/>
            </a:pPr>
            <a:r>
              <a:rPr lang="en-US" b="1"/>
              <a:t>• </a:t>
            </a:r>
            <a:r>
              <a:rPr lang="en-US"/>
              <a:t>Managers can use a variety of approaches in implementing marketing strategy and motivating employees to perform implementation activities.</a:t>
            </a:r>
            <a:endParaRPr lang="ar-KW"/>
          </a:p>
          <a:p>
            <a:pPr>
              <a:lnSpc>
                <a:spcPct val="90000"/>
              </a:lnSpc>
              <a:buNone/>
            </a:pPr>
            <a:endParaRPr lang="en-US"/>
          </a:p>
          <a:p>
            <a:pPr>
              <a:lnSpc>
                <a:spcPct val="90000"/>
              </a:lnSpc>
              <a:buNone/>
            </a:pPr>
            <a:r>
              <a:rPr lang="en-US"/>
              <a:t>•</a:t>
            </a:r>
            <a:r>
              <a:rPr lang="en-US" b="1" u="sng"/>
              <a:t>Four of these approaches :</a:t>
            </a:r>
          </a:p>
          <a:p>
            <a:pPr>
              <a:lnSpc>
                <a:spcPct val="90000"/>
              </a:lnSpc>
              <a:buNone/>
            </a:pPr>
            <a:r>
              <a:rPr lang="en-US"/>
              <a:t>1-Implementation by Command</a:t>
            </a:r>
          </a:p>
          <a:p>
            <a:pPr>
              <a:lnSpc>
                <a:spcPct val="90000"/>
              </a:lnSpc>
              <a:buNone/>
            </a:pPr>
            <a:r>
              <a:rPr lang="en-US"/>
              <a:t>2-Implementation through Change</a:t>
            </a:r>
          </a:p>
          <a:p>
            <a:pPr>
              <a:lnSpc>
                <a:spcPct val="90000"/>
              </a:lnSpc>
              <a:buNone/>
            </a:pPr>
            <a:r>
              <a:rPr lang="en-US"/>
              <a:t>3-Implementation through Consensus</a:t>
            </a:r>
          </a:p>
          <a:p>
            <a:pPr>
              <a:lnSpc>
                <a:spcPct val="90000"/>
              </a:lnSpc>
              <a:buNone/>
            </a:pPr>
            <a:r>
              <a:rPr lang="en-US"/>
              <a:t>4-Implementation as Organizational Culture</a:t>
            </a:r>
          </a:p>
          <a:p>
            <a:pPr>
              <a:buNone/>
            </a:pPr>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19</a:t>
            </a:fld>
            <a:endParaRPr lang="en-US"/>
          </a:p>
        </p:txBody>
      </p:sp>
      <p:sp>
        <p:nvSpPr>
          <p:cNvPr id="2" name="Title 1"/>
          <p:cNvSpPr>
            <a:spLocks noGrp="1"/>
          </p:cNvSpPr>
          <p:nvPr>
            <p:ph type="title"/>
          </p:nvPr>
        </p:nvSpPr>
        <p:spPr>
          <a:xfrm>
            <a:off x="228600" y="838200"/>
            <a:ext cx="8763000" cy="838200"/>
          </a:xfrm>
        </p:spPr>
        <p:txBody>
          <a:bodyPr>
            <a:noAutofit/>
          </a:bodyPr>
          <a:lstStyle/>
          <a:p>
            <a:pPr algn="ctr"/>
            <a:r>
              <a:rPr lang="en-US" sz="3600" b="1">
                <a:solidFill>
                  <a:srgbClr val="FF0000"/>
                </a:solidFill>
              </a:rPr>
              <a:t>Approaches to Marketing</a:t>
            </a:r>
            <a:r>
              <a:rPr lang="ar-KW" sz="3600" b="1">
                <a:solidFill>
                  <a:srgbClr val="FF0000"/>
                </a:solidFill>
              </a:rPr>
              <a:t> </a:t>
            </a:r>
            <a:r>
              <a:rPr lang="en-US" sz="3600" b="1">
                <a:solidFill>
                  <a:srgbClr val="FF0000"/>
                </a:solidFill>
              </a:rPr>
              <a:t>Implementation </a:t>
            </a:r>
            <a:br>
              <a:rPr lang="en-US" sz="3600" b="1">
                <a:solidFill>
                  <a:srgbClr val="FF0000"/>
                </a:solidFill>
              </a:rPr>
            </a:br>
            <a:r>
              <a:rPr lang="en-US" sz="3600" b="1">
                <a:solidFill>
                  <a:srgbClr val="FF0000"/>
                </a:solidFill>
              </a:rPr>
              <a:t>                     </a:t>
            </a:r>
            <a:br>
              <a:rPr lang="en-US" sz="3600" b="1">
                <a:solidFill>
                  <a:srgbClr val="FF0000"/>
                </a:solidFill>
              </a:rPr>
            </a:br>
            <a:endParaRPr lang="en-US" sz="3600" b="1">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2</a:t>
            </a:fld>
            <a:endParaRPr lang="en-US"/>
          </a:p>
        </p:txBody>
      </p:sp>
      <p:sp>
        <p:nvSpPr>
          <p:cNvPr id="3" name="Content Placeholder 2"/>
          <p:cNvSpPr>
            <a:spLocks noGrp="1"/>
          </p:cNvSpPr>
          <p:nvPr>
            <p:ph idx="4294967295"/>
          </p:nvPr>
        </p:nvSpPr>
        <p:spPr>
          <a:xfrm>
            <a:off x="1143000" y="990600"/>
            <a:ext cx="7086600" cy="5135563"/>
          </a:xfrm>
        </p:spPr>
        <p:txBody>
          <a:bodyPr>
            <a:normAutofit fontScale="92500" lnSpcReduction="20000"/>
          </a:bodyPr>
          <a:lstStyle/>
          <a:p>
            <a:r>
              <a:rPr lang="en-US"/>
              <a:t>Throughout the history of business, many firms and their top executives have emphasized strategic planning at the expense of strategic implementation.</a:t>
            </a:r>
          </a:p>
          <a:p>
            <a:pPr>
              <a:buNone/>
            </a:pPr>
            <a:endParaRPr lang="en-US"/>
          </a:p>
          <a:p>
            <a:r>
              <a:rPr lang="en-US" i="1"/>
              <a:t>Marketing implementation</a:t>
            </a:r>
            <a:r>
              <a:rPr lang="en-US"/>
              <a:t> is the process of executing the marketing strategy by creating and performing specific actions that will ensure the achievement of the firm's marketing objectives.</a:t>
            </a:r>
          </a:p>
          <a:p>
            <a:pPr>
              <a:buNone/>
            </a:pPr>
            <a:endParaRPr lang="en-US"/>
          </a:p>
          <a:p>
            <a:r>
              <a:rPr lang="en-US"/>
              <a:t>To track the implementation process, firms must have ways of evaluating and controlling marketing activities, as well as monitoring performance to determine whether marketing goals and objectives have been achieved</a:t>
            </a:r>
          </a:p>
        </p:txBody>
      </p:sp>
      <p:sp>
        <p:nvSpPr>
          <p:cNvPr id="2" name="Title 1"/>
          <p:cNvSpPr>
            <a:spLocks noGrp="1"/>
          </p:cNvSpPr>
          <p:nvPr>
            <p:ph type="title" idx="4294967295"/>
          </p:nvPr>
        </p:nvSpPr>
        <p:spPr>
          <a:xfrm>
            <a:off x="1219200" y="274638"/>
            <a:ext cx="7010400" cy="868362"/>
          </a:xfrm>
        </p:spPr>
        <p:txBody>
          <a:bodyPr/>
          <a:lstStyle/>
          <a:p>
            <a:r>
              <a:rPr lang="en-US" b="1">
                <a:solidFill>
                  <a:srgbClr val="FF0000"/>
                </a:solidFill>
              </a:rPr>
              <a:t>Introduction</a:t>
            </a:r>
            <a:endParaRPr lang="en-US">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1"/>
            <a:ext cx="8229600" cy="5211763"/>
          </a:xfrm>
        </p:spPr>
        <p:txBody>
          <a:bodyPr>
            <a:normAutofit fontScale="77500" lnSpcReduction="20000"/>
          </a:bodyPr>
          <a:lstStyle/>
          <a:p>
            <a:r>
              <a:rPr lang="en-US"/>
              <a:t>The firm's top executives develop and select the marketing strategies, which are transmitted to lower levels where frontline managers and employees implement them.</a:t>
            </a:r>
            <a:endParaRPr lang="ar-KW"/>
          </a:p>
          <a:p>
            <a:pPr>
              <a:buNone/>
            </a:pPr>
            <a:endParaRPr lang="en-US"/>
          </a:p>
          <a:p>
            <a:r>
              <a:rPr lang="en-US" b="1" u="sng"/>
              <a:t>Advantages of this approach:</a:t>
            </a:r>
          </a:p>
          <a:p>
            <a:pPr>
              <a:buNone/>
            </a:pPr>
            <a:r>
              <a:rPr lang="en-US"/>
              <a:t>a)It makes decision making much easier.</a:t>
            </a:r>
          </a:p>
          <a:p>
            <a:pPr>
              <a:buNone/>
            </a:pPr>
            <a:r>
              <a:rPr lang="en-US"/>
              <a:t>b)It reduces uncertainty as to what is to be done to implement the marketing strategy.</a:t>
            </a:r>
            <a:endParaRPr lang="ar-KW"/>
          </a:p>
          <a:p>
            <a:pPr>
              <a:buNone/>
            </a:pPr>
            <a:endParaRPr lang="en-US"/>
          </a:p>
          <a:p>
            <a:r>
              <a:rPr lang="en-US" b="1" u="sng"/>
              <a:t>Disadvantages of this approach:</a:t>
            </a:r>
          </a:p>
          <a:p>
            <a:pPr>
              <a:buNone/>
            </a:pPr>
            <a:r>
              <a:rPr lang="en-US"/>
              <a:t>a)It does not consider the feasibility of implementing the strategy.</a:t>
            </a:r>
          </a:p>
          <a:p>
            <a:pPr>
              <a:buNone/>
            </a:pPr>
            <a:r>
              <a:rPr lang="en-US"/>
              <a:t>b)It divides the firm into strategists and implementers, and does not consider how strategy and implementation affect each other.</a:t>
            </a:r>
          </a:p>
          <a:p>
            <a:pPr>
              <a:buNone/>
            </a:pPr>
            <a:r>
              <a:rPr lang="en-US"/>
              <a:t>c)It can create employee motivation problems.</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20</a:t>
            </a:fld>
            <a:endParaRPr lang="en-US"/>
          </a:p>
        </p:txBody>
      </p:sp>
      <p:sp>
        <p:nvSpPr>
          <p:cNvPr id="2" name="Title 1"/>
          <p:cNvSpPr>
            <a:spLocks noGrp="1"/>
          </p:cNvSpPr>
          <p:nvPr>
            <p:ph type="title"/>
          </p:nvPr>
        </p:nvSpPr>
        <p:spPr>
          <a:xfrm>
            <a:off x="457200" y="457200"/>
            <a:ext cx="8229600" cy="533400"/>
          </a:xfrm>
        </p:spPr>
        <p:txBody>
          <a:bodyPr>
            <a:normAutofit fontScale="90000"/>
          </a:bodyPr>
          <a:lstStyle/>
          <a:p>
            <a:r>
              <a:rPr lang="en-US" b="1">
                <a:solidFill>
                  <a:srgbClr val="7030A0"/>
                </a:solidFill>
              </a:rPr>
              <a:t>1-Implementation by Command</a:t>
            </a:r>
            <a:br>
              <a:rPr lang="en-US" b="1">
                <a:solidFill>
                  <a:srgbClr val="7030A0"/>
                </a:solidFill>
              </a:rPr>
            </a:b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906963"/>
          </a:xfrm>
        </p:spPr>
        <p:txBody>
          <a:bodyPr>
            <a:normAutofit fontScale="77500" lnSpcReduction="20000"/>
          </a:bodyPr>
          <a:lstStyle/>
          <a:p>
            <a:r>
              <a:rPr lang="en-US"/>
              <a:t>Executives focus explicitly on implementation by modifying the firm in ways that will ensure successful implementation</a:t>
            </a:r>
            <a:r>
              <a:rPr lang="ar-KW"/>
              <a:t>.</a:t>
            </a:r>
          </a:p>
          <a:p>
            <a:endParaRPr lang="en-US"/>
          </a:p>
          <a:p>
            <a:r>
              <a:rPr lang="en-US" b="1" u="sng"/>
              <a:t>Advantages of this approach:</a:t>
            </a:r>
          </a:p>
          <a:p>
            <a:pPr>
              <a:buNone/>
            </a:pPr>
            <a:r>
              <a:rPr lang="en-US"/>
              <a:t>a)It is used successfully by many firms.</a:t>
            </a:r>
          </a:p>
          <a:p>
            <a:pPr>
              <a:buNone/>
            </a:pPr>
            <a:r>
              <a:rPr lang="en-US"/>
              <a:t>b)It achieves a good balance between command and consensus.</a:t>
            </a:r>
            <a:endParaRPr lang="ar-KW"/>
          </a:p>
          <a:p>
            <a:pPr>
              <a:buNone/>
            </a:pPr>
            <a:endParaRPr lang="en-US"/>
          </a:p>
          <a:p>
            <a:r>
              <a:rPr lang="en-US" b="1" u="sng"/>
              <a:t>Disadvantages of this approach:</a:t>
            </a:r>
          </a:p>
          <a:p>
            <a:pPr>
              <a:buNone/>
            </a:pPr>
            <a:r>
              <a:rPr lang="en-US"/>
              <a:t>a)It still suffers from the separation of planning and implementation.</a:t>
            </a:r>
          </a:p>
          <a:p>
            <a:pPr>
              <a:buNone/>
            </a:pPr>
            <a:r>
              <a:rPr lang="en-US"/>
              <a:t>b)It may not fully resolve issues of employee motivation.</a:t>
            </a:r>
          </a:p>
          <a:p>
            <a:pPr>
              <a:buNone/>
            </a:pPr>
            <a:r>
              <a:rPr lang="en-US"/>
              <a:t>c)	It can take a great deal of time to design and implement.</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21</a:t>
            </a:fld>
            <a:endParaRPr lang="en-US"/>
          </a:p>
        </p:txBody>
      </p:sp>
      <p:sp>
        <p:nvSpPr>
          <p:cNvPr id="2" name="Title 1"/>
          <p:cNvSpPr>
            <a:spLocks noGrp="1"/>
          </p:cNvSpPr>
          <p:nvPr>
            <p:ph type="title"/>
          </p:nvPr>
        </p:nvSpPr>
        <p:spPr>
          <a:xfrm>
            <a:off x="457200" y="274638"/>
            <a:ext cx="8229600" cy="944562"/>
          </a:xfrm>
        </p:spPr>
        <p:txBody>
          <a:bodyPr>
            <a:normAutofit fontScale="90000"/>
          </a:bodyPr>
          <a:lstStyle/>
          <a:p>
            <a:r>
              <a:rPr lang="en-US" b="1">
                <a:solidFill>
                  <a:srgbClr val="7030A0"/>
                </a:solidFill>
              </a:rPr>
              <a:t>2-Implementation through Change</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4"/>
          </a:xfrm>
        </p:spPr>
        <p:txBody>
          <a:bodyPr>
            <a:normAutofit fontScale="70000" lnSpcReduction="20000"/>
          </a:bodyPr>
          <a:lstStyle/>
          <a:p>
            <a:r>
              <a:rPr lang="en-US"/>
              <a:t>Upper- and lower-level managers from many areas and levels work together to evaluate and develop marketing strategies.</a:t>
            </a:r>
            <a:endParaRPr lang="ar-KW"/>
          </a:p>
          <a:p>
            <a:pPr>
              <a:buNone/>
            </a:pPr>
            <a:endParaRPr lang="en-US"/>
          </a:p>
          <a:p>
            <a:r>
              <a:rPr lang="en-US" b="1" u="sng"/>
              <a:t>Advantages of this approach:</a:t>
            </a:r>
          </a:p>
          <a:p>
            <a:pPr>
              <a:buNone/>
            </a:pPr>
            <a:r>
              <a:rPr lang="en-US"/>
              <a:t>a)	It moves some of the decision-making authority closer to the frontline of the firm.</a:t>
            </a:r>
          </a:p>
          <a:p>
            <a:pPr>
              <a:buNone/>
            </a:pPr>
            <a:r>
              <a:rPr lang="en-US"/>
              <a:t>b)	Lower-level managers often have a stronger commitment and motivation to the strategy to see that it is properly implemented.</a:t>
            </a:r>
          </a:p>
          <a:p>
            <a:pPr marL="624078" indent="-514350">
              <a:buNone/>
            </a:pPr>
            <a:r>
              <a:rPr lang="en-US"/>
              <a:t>c)It can help to ensure the coordination of the strategy across the entire firm.</a:t>
            </a:r>
            <a:endParaRPr lang="ar-KW"/>
          </a:p>
          <a:p>
            <a:pPr marL="624078" indent="-514350">
              <a:buNone/>
            </a:pPr>
            <a:endParaRPr lang="en-US"/>
          </a:p>
          <a:p>
            <a:r>
              <a:rPr lang="en-US" b="1" u="sng"/>
              <a:t>Disadvantages of this approach:</a:t>
            </a:r>
          </a:p>
          <a:p>
            <a:pPr>
              <a:buNone/>
            </a:pPr>
            <a:r>
              <a:rPr lang="en-US"/>
              <a:t>a)	It works best in complex, uncertain, and highly unstable environments.</a:t>
            </a:r>
          </a:p>
          <a:p>
            <a:pPr>
              <a:buNone/>
            </a:pPr>
            <a:r>
              <a:rPr lang="en-US"/>
              <a:t>b)	It often retains the barrier between strategists and implementers.</a:t>
            </a:r>
          </a:p>
          <a:p>
            <a:pPr>
              <a:buNone/>
            </a:pPr>
            <a:r>
              <a:rPr lang="en-US"/>
              <a:t>c)	It requires ongoing, open communication within the firm—something that may be difficult to achieve.</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22</a:t>
            </a:fld>
            <a:endParaRPr lang="en-US"/>
          </a:p>
        </p:txBody>
      </p:sp>
      <p:sp>
        <p:nvSpPr>
          <p:cNvPr id="2" name="Title 1"/>
          <p:cNvSpPr>
            <a:spLocks noGrp="1"/>
          </p:cNvSpPr>
          <p:nvPr>
            <p:ph type="title"/>
          </p:nvPr>
        </p:nvSpPr>
        <p:spPr>
          <a:xfrm>
            <a:off x="457200" y="609600"/>
            <a:ext cx="8229600" cy="1066800"/>
          </a:xfrm>
        </p:spPr>
        <p:txBody>
          <a:bodyPr>
            <a:normAutofit fontScale="90000"/>
          </a:bodyPr>
          <a:lstStyle/>
          <a:p>
            <a:r>
              <a:rPr lang="en-US" b="1">
                <a:solidFill>
                  <a:srgbClr val="7030A0"/>
                </a:solidFill>
              </a:rPr>
              <a:t>3-Implementation through Consensus</a:t>
            </a:r>
            <a:br>
              <a:rPr lang="en-US" b="1">
                <a:solidFill>
                  <a:srgbClr val="7030A0"/>
                </a:solidFill>
              </a:rPr>
            </a:b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754563"/>
          </a:xfrm>
        </p:spPr>
        <p:txBody>
          <a:bodyPr>
            <a:normAutofit fontScale="85000" lnSpcReduction="20000"/>
          </a:bodyPr>
          <a:lstStyle/>
          <a:p>
            <a:r>
              <a:rPr lang="en-US"/>
              <a:t>Marketing strategy and its implementation become extensions of the firm's mission, vision, and organizational culture.</a:t>
            </a:r>
          </a:p>
          <a:p>
            <a:pPr>
              <a:buNone/>
            </a:pPr>
            <a:endParaRPr lang="en-US"/>
          </a:p>
          <a:p>
            <a:r>
              <a:rPr lang="en-US" b="1" u="sng"/>
              <a:t>Advantages of this approach:</a:t>
            </a:r>
          </a:p>
          <a:p>
            <a:pPr>
              <a:buNone/>
            </a:pPr>
            <a:r>
              <a:rPr lang="en-US"/>
              <a:t>a)It completely dissolves the barrier between strategists and implementers.</a:t>
            </a:r>
          </a:p>
          <a:p>
            <a:pPr marL="624078" indent="-514350">
              <a:buNone/>
            </a:pPr>
            <a:r>
              <a:rPr lang="en-US"/>
              <a:t>b)It makes implementation much easier to accomplish.</a:t>
            </a:r>
          </a:p>
          <a:p>
            <a:pPr marL="624078" indent="-514350">
              <a:buNone/>
            </a:pPr>
            <a:endParaRPr lang="en-US"/>
          </a:p>
          <a:p>
            <a:r>
              <a:rPr lang="en-US" b="1" u="sng"/>
              <a:t>Disadvantages of this approach:</a:t>
            </a:r>
          </a:p>
          <a:p>
            <a:pPr>
              <a:buNone/>
            </a:pPr>
            <a:r>
              <a:rPr lang="en-US"/>
              <a:t>a)It requires a strong corporate culture—something that does not happen overnight.</a:t>
            </a:r>
          </a:p>
          <a:p>
            <a:pPr>
              <a:buNone/>
            </a:pPr>
            <a:r>
              <a:rPr lang="en-US"/>
              <a:t>b)It requires extensive employee training and socialization.</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23</a:t>
            </a:fld>
            <a:endParaRPr lang="en-US"/>
          </a:p>
        </p:txBody>
      </p:sp>
      <p:sp>
        <p:nvSpPr>
          <p:cNvPr id="2" name="Title 1"/>
          <p:cNvSpPr>
            <a:spLocks noGrp="1"/>
          </p:cNvSpPr>
          <p:nvPr>
            <p:ph type="title"/>
          </p:nvPr>
        </p:nvSpPr>
        <p:spPr>
          <a:xfrm>
            <a:off x="304800" y="274638"/>
            <a:ext cx="8610600" cy="1143000"/>
          </a:xfrm>
        </p:spPr>
        <p:txBody>
          <a:bodyPr>
            <a:normAutofit fontScale="90000"/>
          </a:bodyPr>
          <a:lstStyle/>
          <a:p>
            <a:pPr algn="ctr">
              <a:lnSpc>
                <a:spcPct val="90000"/>
              </a:lnSpc>
            </a:pPr>
            <a:r>
              <a:rPr lang="en-US" b="1">
                <a:solidFill>
                  <a:srgbClr val="7030A0"/>
                </a:solidFill>
              </a:rPr>
              <a:t>4-Implementation as Organizational Culture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1"/>
            <a:ext cx="8229600" cy="4678363"/>
          </a:xfrm>
        </p:spPr>
        <p:txBody>
          <a:bodyPr>
            <a:normAutofit fontScale="77500" lnSpcReduction="20000"/>
          </a:bodyPr>
          <a:lstStyle/>
          <a:p>
            <a:r>
              <a:rPr lang="en-US"/>
              <a:t>The practice of internal marketing comes from service industries, where it was first used as a means of making all employees aware of the need for customer satisfaction.</a:t>
            </a:r>
            <a:endParaRPr lang="ar-KW"/>
          </a:p>
          <a:p>
            <a:pPr>
              <a:buNone/>
            </a:pPr>
            <a:endParaRPr lang="en-US"/>
          </a:p>
          <a:p>
            <a:r>
              <a:rPr lang="en-US" i="1"/>
              <a:t>Internal marketing</a:t>
            </a:r>
            <a:r>
              <a:rPr lang="en-US"/>
              <a:t> refers to the use of a marketing-like approach to motivate, coordinate, and integrate employees toward the implementation of the firm's marketing strategy. </a:t>
            </a:r>
            <a:endParaRPr lang="ar-KW"/>
          </a:p>
          <a:p>
            <a:pPr>
              <a:buNone/>
            </a:pPr>
            <a:endParaRPr lang="en-US"/>
          </a:p>
          <a:p>
            <a:r>
              <a:rPr lang="en-US" b="1" u="sng"/>
              <a:t>The goals of internal marketing are:</a:t>
            </a:r>
          </a:p>
          <a:p>
            <a:pPr>
              <a:buNone/>
            </a:pPr>
            <a:r>
              <a:rPr lang="en-US"/>
              <a:t>1.to help all employees understand and accept their roles in implementing the marketing strategy</a:t>
            </a:r>
          </a:p>
          <a:p>
            <a:pPr>
              <a:buNone/>
            </a:pPr>
            <a:r>
              <a:rPr lang="en-US"/>
              <a:t>2.to create motivated and customer-oriented employees</a:t>
            </a:r>
          </a:p>
          <a:p>
            <a:pPr>
              <a:buNone/>
            </a:pPr>
            <a:r>
              <a:rPr lang="en-US"/>
              <a:t>3.to deliver external customer satisfaction</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24</a:t>
            </a:fld>
            <a:endParaRPr lang="en-US"/>
          </a:p>
        </p:txBody>
      </p:sp>
      <p:sp>
        <p:nvSpPr>
          <p:cNvPr id="2" name="Title 1"/>
          <p:cNvSpPr>
            <a:spLocks noGrp="1"/>
          </p:cNvSpPr>
          <p:nvPr>
            <p:ph type="title"/>
          </p:nvPr>
        </p:nvSpPr>
        <p:spPr/>
        <p:txBody>
          <a:bodyPr>
            <a:normAutofit fontScale="90000"/>
          </a:bodyPr>
          <a:lstStyle/>
          <a:p>
            <a:r>
              <a:rPr lang="en-US" b="1">
                <a:solidFill>
                  <a:srgbClr val="FF0000"/>
                </a:solidFill>
              </a:rPr>
              <a:t>Internal Marketing and Marketing Implementation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1"/>
            <a:ext cx="8229600" cy="5135563"/>
          </a:xfrm>
        </p:spPr>
        <p:txBody>
          <a:bodyPr>
            <a:normAutofit/>
          </a:bodyPr>
          <a:lstStyle/>
          <a:p>
            <a:r>
              <a:rPr lang="en-US"/>
              <a:t>Every employee has two customers: external and internal. If the internal customers do not receive proper information and training about the strategy and are not motivated to implement it, then it is unlikely that the external customers will be satisfied completely.</a:t>
            </a:r>
          </a:p>
          <a:p>
            <a:pPr>
              <a:buNone/>
            </a:pPr>
            <a:endParaRPr lang="en-US"/>
          </a:p>
          <a:p>
            <a:r>
              <a:rPr lang="en-US"/>
              <a:t>Unlike traditional approaches, the internal marketing approach places the responsibility for implementation on all employees regardless of their level within the firm.</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25</a:t>
            </a:fld>
            <a:endParaRPr lang="en-US"/>
          </a:p>
        </p:txBody>
      </p:sp>
      <p:sp>
        <p:nvSpPr>
          <p:cNvPr id="2" name="Title 1"/>
          <p:cNvSpPr>
            <a:spLocks noGrp="1"/>
          </p:cNvSpPr>
          <p:nvPr>
            <p:ph type="title"/>
          </p:nvPr>
        </p:nvSpPr>
        <p:spPr>
          <a:xfrm>
            <a:off x="457200" y="533400"/>
            <a:ext cx="8229600" cy="609600"/>
          </a:xfrm>
        </p:spPr>
        <p:txBody>
          <a:bodyPr>
            <a:normAutofit fontScale="90000"/>
          </a:bodyPr>
          <a:lstStyle/>
          <a:p>
            <a:r>
              <a:rPr lang="en-US" b="1">
                <a:solidFill>
                  <a:srgbClr val="00B050"/>
                </a:solidFill>
              </a:rPr>
              <a:t>The Internal Marketing Approach</a:t>
            </a:r>
            <a:br>
              <a:rPr lang="en-US"/>
            </a:b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1"/>
            <a:ext cx="8763000" cy="4906964"/>
          </a:xfrm>
        </p:spPr>
        <p:txBody>
          <a:bodyPr>
            <a:noAutofit/>
          </a:bodyPr>
          <a:lstStyle/>
          <a:p>
            <a:r>
              <a:rPr lang="en-US" sz="2400"/>
              <a:t>The product, price, distribution, and promotion elements of the internal marketing program are similar to the elements in the external program.</a:t>
            </a:r>
          </a:p>
          <a:p>
            <a:endParaRPr lang="en-US" sz="2400"/>
          </a:p>
          <a:p>
            <a:r>
              <a:rPr lang="en-US" sz="2400" b="1" u="sng"/>
              <a:t>There are five elements of the internal marketing programs:</a:t>
            </a:r>
            <a:endParaRPr lang="ar-KW" sz="2400" b="1" u="sng"/>
          </a:p>
          <a:p>
            <a:pPr marL="624078" indent="-514350">
              <a:buNone/>
            </a:pPr>
            <a:endParaRPr lang="en-US" sz="2400"/>
          </a:p>
          <a:p>
            <a:pPr marL="624078" indent="-514350">
              <a:buNone/>
            </a:pPr>
            <a:r>
              <a:rPr lang="en-US" sz="2400" b="1" i="1">
                <a:solidFill>
                  <a:schemeClr val="accent2">
                    <a:lumMod val="75000"/>
                  </a:schemeClr>
                </a:solidFill>
              </a:rPr>
              <a:t>a)Internal products</a:t>
            </a:r>
            <a:r>
              <a:rPr lang="en-US" sz="2400" b="1">
                <a:solidFill>
                  <a:schemeClr val="accent2">
                    <a:lumMod val="75000"/>
                  </a:schemeClr>
                </a:solidFill>
              </a:rPr>
              <a:t> </a:t>
            </a:r>
            <a:r>
              <a:rPr lang="en-US" sz="2400"/>
              <a:t>refer to marketing strategies that must be “sold” internally, as well as to any employee tasks, behaviors, attitudes, or values necessary to ensure implementation.</a:t>
            </a:r>
          </a:p>
          <a:p>
            <a:pPr marL="624078" indent="-514350">
              <a:buNone/>
            </a:pPr>
            <a:endParaRPr lang="en-US" sz="2400"/>
          </a:p>
          <a:p>
            <a:pPr>
              <a:buNone/>
            </a:pPr>
            <a:endParaRPr lang="en-US" sz="2400"/>
          </a:p>
        </p:txBody>
      </p:sp>
      <p:sp>
        <p:nvSpPr>
          <p:cNvPr id="5" name="Slide Number Placeholder 4"/>
          <p:cNvSpPr>
            <a:spLocks noGrp="1"/>
          </p:cNvSpPr>
          <p:nvPr>
            <p:ph type="sldNum" sz="quarter" idx="12"/>
          </p:nvPr>
        </p:nvSpPr>
        <p:spPr/>
        <p:txBody>
          <a:bodyPr/>
          <a:lstStyle/>
          <a:p>
            <a:fld id="{A611F92F-9D24-4FE2-A184-58DF3982DD4A}" type="slidenum">
              <a:rPr lang="en-US" smtClean="0"/>
              <a:pPr/>
              <a:t>26</a:t>
            </a:fld>
            <a:endParaRPr lang="en-US"/>
          </a:p>
        </p:txBody>
      </p:sp>
      <p:sp>
        <p:nvSpPr>
          <p:cNvPr id="2" name="Title 1"/>
          <p:cNvSpPr>
            <a:spLocks noGrp="1"/>
          </p:cNvSpPr>
          <p:nvPr>
            <p:ph type="title"/>
          </p:nvPr>
        </p:nvSpPr>
        <p:spPr>
          <a:xfrm>
            <a:off x="457200" y="152400"/>
            <a:ext cx="8229600" cy="1143000"/>
          </a:xfrm>
        </p:spPr>
        <p:txBody>
          <a:bodyPr>
            <a:normAutofit fontScale="90000"/>
          </a:bodyPr>
          <a:lstStyle/>
          <a:p>
            <a:r>
              <a:rPr lang="en-US" b="1">
                <a:solidFill>
                  <a:srgbClr val="00B050"/>
                </a:solidFill>
              </a:rPr>
              <a:t>The Internal Marketing Process [Exhibit 11.5]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fontScale="92500" lnSpcReduction="10000"/>
          </a:bodyPr>
          <a:lstStyle/>
          <a:p>
            <a:pPr marL="624078" indent="-514350">
              <a:buNone/>
            </a:pPr>
            <a:r>
              <a:rPr lang="en-US" sz="2800" b="1" i="1">
                <a:solidFill>
                  <a:schemeClr val="accent2">
                    <a:lumMod val="75000"/>
                  </a:schemeClr>
                </a:solidFill>
              </a:rPr>
              <a:t>b)Internal prices</a:t>
            </a:r>
            <a:r>
              <a:rPr lang="en-US" sz="2800" b="1">
                <a:solidFill>
                  <a:schemeClr val="accent2">
                    <a:lumMod val="75000"/>
                  </a:schemeClr>
                </a:solidFill>
              </a:rPr>
              <a:t> </a:t>
            </a:r>
            <a:r>
              <a:rPr lang="ar-KW" sz="2800" b="1">
                <a:solidFill>
                  <a:schemeClr val="accent2">
                    <a:lumMod val="75000"/>
                  </a:schemeClr>
                </a:solidFill>
              </a:rPr>
              <a:t> </a:t>
            </a:r>
            <a:r>
              <a:rPr lang="en-US" sz="2800"/>
              <a:t>include the increased effort and changes that employees must exhibit in implementing the strategy. Employees pay these prices through what they must do, change, or give up when implementing the marketing strategy.</a:t>
            </a:r>
          </a:p>
          <a:p>
            <a:pPr marL="624078" indent="-514350">
              <a:buNone/>
            </a:pPr>
            <a:endParaRPr lang="en-US" sz="2800" b="1" i="1">
              <a:solidFill>
                <a:schemeClr val="accent2">
                  <a:lumMod val="75000"/>
                </a:schemeClr>
              </a:solidFill>
            </a:endParaRPr>
          </a:p>
          <a:p>
            <a:pPr marL="624078" indent="-514350">
              <a:buNone/>
            </a:pPr>
            <a:r>
              <a:rPr lang="en-US" sz="2800" b="1" i="1">
                <a:solidFill>
                  <a:schemeClr val="accent2">
                    <a:lumMod val="75000"/>
                  </a:schemeClr>
                </a:solidFill>
              </a:rPr>
              <a:t>c) Internal distribution</a:t>
            </a:r>
            <a:r>
              <a:rPr lang="en-US" sz="2800" b="1">
                <a:solidFill>
                  <a:schemeClr val="accent2">
                    <a:lumMod val="75000"/>
                  </a:schemeClr>
                </a:solidFill>
              </a:rPr>
              <a:t> </a:t>
            </a:r>
            <a:r>
              <a:rPr lang="ar-KW" sz="2800" b="1">
                <a:solidFill>
                  <a:schemeClr val="accent2">
                    <a:lumMod val="75000"/>
                  </a:schemeClr>
                </a:solidFill>
              </a:rPr>
              <a:t> </a:t>
            </a:r>
            <a:r>
              <a:rPr lang="en-US" sz="2800"/>
              <a:t>refers to the internal communication of the marketing strategy.</a:t>
            </a:r>
            <a:endParaRPr lang="ar-KW" sz="2800"/>
          </a:p>
          <a:p>
            <a:pPr marL="624078" indent="-514350">
              <a:buNone/>
            </a:pPr>
            <a:endParaRPr lang="en-US" sz="2800"/>
          </a:p>
          <a:p>
            <a:pPr marL="624078" indent="-514350">
              <a:buNone/>
            </a:pPr>
            <a:r>
              <a:rPr lang="en-US" sz="2800" b="1" i="1">
                <a:solidFill>
                  <a:schemeClr val="accent2">
                    <a:lumMod val="75000"/>
                  </a:schemeClr>
                </a:solidFill>
              </a:rPr>
              <a:t>d)Internal promotion</a:t>
            </a:r>
            <a:r>
              <a:rPr lang="en-US" sz="2800" b="1">
                <a:solidFill>
                  <a:schemeClr val="accent2">
                    <a:lumMod val="75000"/>
                  </a:schemeClr>
                </a:solidFill>
              </a:rPr>
              <a:t> </a:t>
            </a:r>
            <a:r>
              <a:rPr lang="ar-KW" sz="2800" b="1">
                <a:solidFill>
                  <a:schemeClr val="accent2">
                    <a:lumMod val="75000"/>
                  </a:schemeClr>
                </a:solidFill>
              </a:rPr>
              <a:t> </a:t>
            </a:r>
            <a:r>
              <a:rPr lang="en-US" sz="2800"/>
              <a:t>involves communication aimed at informing and persuading employees about the merits of the marketing strategy.</a:t>
            </a:r>
          </a:p>
          <a:p>
            <a:pPr>
              <a:buNone/>
            </a:pPr>
            <a:endParaRPr lang="en-US"/>
          </a:p>
        </p:txBody>
      </p:sp>
      <p:sp>
        <p:nvSpPr>
          <p:cNvPr id="4" name="Slide Number Placeholder 3"/>
          <p:cNvSpPr>
            <a:spLocks noGrp="1"/>
          </p:cNvSpPr>
          <p:nvPr>
            <p:ph type="sldNum" sz="quarter" idx="12"/>
          </p:nvPr>
        </p:nvSpPr>
        <p:spPr/>
        <p:txBody>
          <a:bodyPr/>
          <a:lstStyle/>
          <a:p>
            <a:fld id="{A611F92F-9D24-4FE2-A184-58DF3982DD4A}"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X11"/>
          <p:cNvPicPr>
            <a:picLocks noGrp="1" noChangeAspect="1" noChangeArrowheads="1"/>
          </p:cNvPicPr>
          <p:nvPr>
            <p:ph idx="1"/>
          </p:nvPr>
        </p:nvPicPr>
        <p:blipFill>
          <a:blip r:embed="rId2" cstate="print"/>
          <a:srcRect/>
          <a:stretch>
            <a:fillRect/>
          </a:stretch>
        </p:blipFill>
        <p:spPr>
          <a:xfrm>
            <a:off x="609600" y="1371601"/>
            <a:ext cx="7848600" cy="4754563"/>
          </a:xfrm>
          <a:noFill/>
          <a:ln w="38100">
            <a:solidFill>
              <a:srgbClr val="99CCFF"/>
            </a:solidFill>
          </a:ln>
        </p:spPr>
      </p:pic>
      <p:sp>
        <p:nvSpPr>
          <p:cNvPr id="5" name="Slide Number Placeholder 4"/>
          <p:cNvSpPr>
            <a:spLocks noGrp="1"/>
          </p:cNvSpPr>
          <p:nvPr>
            <p:ph type="sldNum" sz="quarter" idx="12"/>
          </p:nvPr>
        </p:nvSpPr>
        <p:spPr/>
        <p:txBody>
          <a:bodyPr/>
          <a:lstStyle/>
          <a:p>
            <a:fld id="{A611F92F-9D24-4FE2-A184-58DF3982DD4A}" type="slidenum">
              <a:rPr lang="en-US" smtClean="0"/>
              <a:pPr/>
              <a:t>28</a:t>
            </a:fld>
            <a:endParaRPr lang="en-US"/>
          </a:p>
        </p:txBody>
      </p:sp>
      <p:sp>
        <p:nvSpPr>
          <p:cNvPr id="2" name="Title 1"/>
          <p:cNvSpPr>
            <a:spLocks noGrp="1"/>
          </p:cNvSpPr>
          <p:nvPr>
            <p:ph type="title"/>
          </p:nvPr>
        </p:nvSpPr>
        <p:spPr/>
        <p:txBody>
          <a:bodyPr>
            <a:normAutofit/>
          </a:bodyPr>
          <a:lstStyle/>
          <a:p>
            <a:r>
              <a:rPr lang="en-US" b="1">
                <a:solidFill>
                  <a:srgbClr val="0555CB"/>
                </a:solidFill>
              </a:rPr>
              <a:t>The Internal Marketing Proces</a:t>
            </a:r>
            <a:r>
              <a:rPr lang="en-US"/>
              <a: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1"/>
            <a:ext cx="8229600" cy="5745163"/>
          </a:xfrm>
        </p:spPr>
        <p:txBody>
          <a:bodyPr>
            <a:normAutofit fontScale="92500" lnSpcReduction="10000"/>
          </a:bodyPr>
          <a:lstStyle/>
          <a:p>
            <a:r>
              <a:rPr lang="en-US" b="1" u="sng">
                <a:solidFill>
                  <a:schemeClr val="accent3">
                    <a:lumMod val="50000"/>
                  </a:schemeClr>
                </a:solidFill>
              </a:rPr>
              <a:t>The internal marketing approach requires an integration of many factors:</a:t>
            </a:r>
          </a:p>
          <a:p>
            <a:pPr>
              <a:buNone/>
            </a:pPr>
            <a:r>
              <a:rPr lang="en-US"/>
              <a:t>a)The recruitment, selection, and training of employees must be considered an important part of implementation.</a:t>
            </a:r>
          </a:p>
          <a:p>
            <a:pPr>
              <a:buNone/>
            </a:pPr>
            <a:r>
              <a:rPr lang="en-US"/>
              <a:t>b)Top executives must be completely committed to the strategy and the overall marketing plan.</a:t>
            </a:r>
          </a:p>
          <a:p>
            <a:pPr>
              <a:buNone/>
            </a:pPr>
            <a:r>
              <a:rPr lang="en-US"/>
              <a:t>c)Employee compensation programs must be linked to the implementation of the marketing strategy.</a:t>
            </a:r>
          </a:p>
          <a:p>
            <a:pPr>
              <a:buNone/>
            </a:pPr>
            <a:r>
              <a:rPr lang="en-US"/>
              <a:t>d)The firm should be characterized by open communication among all employees, regardless of their level in the firm.</a:t>
            </a:r>
          </a:p>
          <a:p>
            <a:pPr>
              <a:buNone/>
            </a:pPr>
            <a:r>
              <a:rPr lang="en-US"/>
              <a:t>e)The firm's structure, policies, and processes should match the marketing strategy.</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3</a:t>
            </a:fld>
            <a:endParaRPr lang="en-US"/>
          </a:p>
        </p:txBody>
      </p:sp>
      <p:sp>
        <p:nvSpPr>
          <p:cNvPr id="3" name="Content Placeholder 2"/>
          <p:cNvSpPr>
            <a:spLocks noGrp="1"/>
          </p:cNvSpPr>
          <p:nvPr>
            <p:ph idx="4294967295"/>
          </p:nvPr>
        </p:nvSpPr>
        <p:spPr>
          <a:xfrm>
            <a:off x="1143000" y="1295400"/>
            <a:ext cx="7620000" cy="4830763"/>
          </a:xfrm>
        </p:spPr>
        <p:txBody>
          <a:bodyPr>
            <a:normAutofit fontScale="92500" lnSpcReduction="20000"/>
          </a:bodyPr>
          <a:lstStyle/>
          <a:p>
            <a:r>
              <a:rPr lang="en-US" b="1"/>
              <a:t>Marketing strategies almost always turn out differently than expected:</a:t>
            </a:r>
          </a:p>
          <a:p>
            <a:pPr marL="514350" indent="-514350">
              <a:buAutoNum type="arabicPeriod"/>
            </a:pPr>
            <a:r>
              <a:rPr lang="en-US" i="1"/>
              <a:t>Intended marketing strategy</a:t>
            </a:r>
            <a:r>
              <a:rPr lang="en-US"/>
              <a:t> is what the firm wants to happen—it is the firm's planned strategic choices that appear in the marketing plan itself.</a:t>
            </a:r>
          </a:p>
          <a:p>
            <a:pPr marL="514350" indent="-514350">
              <a:buNone/>
            </a:pPr>
            <a:endParaRPr lang="en-US"/>
          </a:p>
          <a:p>
            <a:pPr marL="514350" indent="-514350">
              <a:buAutoNum type="arabicPeriod" startAt="2"/>
            </a:pPr>
            <a:r>
              <a:rPr lang="en-US" i="1"/>
              <a:t>Realized marketing strategy</a:t>
            </a:r>
            <a:r>
              <a:rPr lang="en-US"/>
              <a:t> is the strategy that actually takes place.</a:t>
            </a:r>
          </a:p>
          <a:p>
            <a:pPr marL="514350" indent="-514350">
              <a:buNone/>
            </a:pPr>
            <a:endParaRPr lang="en-US"/>
          </a:p>
          <a:p>
            <a:pPr>
              <a:buNone/>
            </a:pPr>
            <a:r>
              <a:rPr lang="en-US"/>
              <a:t>•More often than not, the difference between the intended and the realized strategy is a matter of the implementation of the intended strategy.</a:t>
            </a:r>
          </a:p>
          <a:p>
            <a:endParaRPr lang="en-US"/>
          </a:p>
        </p:txBody>
      </p:sp>
      <p:sp>
        <p:nvSpPr>
          <p:cNvPr id="2" name="Title 1"/>
          <p:cNvSpPr>
            <a:spLocks noGrp="1"/>
          </p:cNvSpPr>
          <p:nvPr>
            <p:ph type="title" idx="4294967295"/>
          </p:nvPr>
        </p:nvSpPr>
        <p:spPr>
          <a:xfrm>
            <a:off x="1066800" y="304800"/>
            <a:ext cx="7162800" cy="762000"/>
          </a:xfrm>
        </p:spPr>
        <p:txBody>
          <a:bodyPr>
            <a:normAutofit fontScale="90000"/>
          </a:bodyPr>
          <a:lstStyle/>
          <a:p>
            <a:r>
              <a:rPr lang="en-US" b="1">
                <a:solidFill>
                  <a:srgbClr val="FF0000"/>
                </a:solidFill>
              </a:rPr>
              <a:t>Strategic Issues in Marketing Implementation</a:t>
            </a:r>
            <a:br>
              <a:rPr lang="en-US" b="1"/>
            </a:b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754564"/>
          </a:xfrm>
        </p:spPr>
        <p:txBody>
          <a:bodyPr>
            <a:normAutofit fontScale="92500" lnSpcReduction="10000"/>
          </a:bodyPr>
          <a:lstStyle/>
          <a:p>
            <a:r>
              <a:rPr lang="en-US" b="1"/>
              <a:t>Actual marketing performance typically differs from expected performance for one of four reasons:</a:t>
            </a:r>
          </a:p>
          <a:p>
            <a:pPr>
              <a:buNone/>
            </a:pPr>
            <a:r>
              <a:rPr lang="en-US"/>
              <a:t>1.The marketing strategy was inappropriate or unrealistic.</a:t>
            </a:r>
          </a:p>
          <a:p>
            <a:pPr>
              <a:buNone/>
            </a:pPr>
            <a:r>
              <a:rPr lang="en-US"/>
              <a:t>2.The implementation was inappropriate for the strategy.</a:t>
            </a:r>
          </a:p>
          <a:p>
            <a:pPr>
              <a:buNone/>
            </a:pPr>
            <a:r>
              <a:rPr lang="en-US"/>
              <a:t>3.The implementation process was mismanaged.</a:t>
            </a:r>
          </a:p>
          <a:p>
            <a:pPr>
              <a:buNone/>
            </a:pPr>
            <a:r>
              <a:rPr lang="en-US"/>
              <a:t>4.The internal and/or external environments changed substantially between the development of the marketing strategy and its implementation.</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30</a:t>
            </a:fld>
            <a:endParaRPr lang="en-US"/>
          </a:p>
        </p:txBody>
      </p:sp>
      <p:sp>
        <p:nvSpPr>
          <p:cNvPr id="2" name="Title 1"/>
          <p:cNvSpPr>
            <a:spLocks noGrp="1"/>
          </p:cNvSpPr>
          <p:nvPr>
            <p:ph type="title"/>
          </p:nvPr>
        </p:nvSpPr>
        <p:spPr>
          <a:xfrm>
            <a:off x="457200" y="457200"/>
            <a:ext cx="8229600" cy="960438"/>
          </a:xfrm>
        </p:spPr>
        <p:txBody>
          <a:bodyPr>
            <a:normAutofit fontScale="90000"/>
          </a:bodyPr>
          <a:lstStyle/>
          <a:p>
            <a:r>
              <a:rPr lang="en-US" b="1">
                <a:solidFill>
                  <a:srgbClr val="FF0000"/>
                </a:solidFill>
              </a:rPr>
              <a:t>Evaluating and Controlling Marketing Activities</a:t>
            </a:r>
            <a:br>
              <a:rPr lang="en-US" b="1"/>
            </a:b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287963"/>
          </a:xfrm>
        </p:spPr>
        <p:txBody>
          <a:bodyPr>
            <a:normAutofit lnSpcReduction="10000"/>
          </a:bodyPr>
          <a:lstStyle/>
          <a:p>
            <a:r>
              <a:rPr lang="en-US"/>
              <a:t>To reduce the difference between what actually happened and what the company expected and to correct any of these four problems marketing activities must be evaluated and controlled on an ongoing basis.</a:t>
            </a:r>
          </a:p>
          <a:p>
            <a:endParaRPr lang="en-US"/>
          </a:p>
          <a:p>
            <a:r>
              <a:rPr lang="en-US"/>
              <a:t>It is important that the potential for implementation failures be managed strategically by having a system of marketing controls in place that allows the firm to spot potential problems before they cause real trouble.</a:t>
            </a:r>
          </a:p>
        </p:txBody>
      </p:sp>
      <p:sp>
        <p:nvSpPr>
          <p:cNvPr id="5" name="Slide Number Placeholder 4"/>
          <p:cNvSpPr>
            <a:spLocks noGrp="1"/>
          </p:cNvSpPr>
          <p:nvPr>
            <p:ph type="sldNum" sz="quarter" idx="12"/>
          </p:nvPr>
        </p:nvSpPr>
        <p:spPr/>
        <p:txBody>
          <a:bodyPr/>
          <a:lstStyle/>
          <a:p>
            <a:fld id="{A611F92F-9D24-4FE2-A184-58DF3982DD4A}"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40363"/>
          </a:xfrm>
        </p:spPr>
        <p:txBody>
          <a:bodyPr>
            <a:normAutofit/>
          </a:bodyPr>
          <a:lstStyle/>
          <a:p>
            <a:r>
              <a:rPr lang="en-US"/>
              <a:t>Formal marketing controls are activities, mechanisms, or processes designed by the firm to help ensure the successful implementation of the marketing strategy.</a:t>
            </a:r>
            <a:br>
              <a:rPr lang="en-US"/>
            </a:br>
            <a:endParaRPr lang="en-US"/>
          </a:p>
          <a:p>
            <a:r>
              <a:rPr lang="en-US"/>
              <a:t>The elements of formal control influence the behaviors of employees before and during implementation,and are used to assess performance outcomes at the completion of the implementation process.</a:t>
            </a:r>
          </a:p>
        </p:txBody>
      </p:sp>
      <p:sp>
        <p:nvSpPr>
          <p:cNvPr id="5" name="Slide Number Placeholder 4"/>
          <p:cNvSpPr>
            <a:spLocks noGrp="1"/>
          </p:cNvSpPr>
          <p:nvPr>
            <p:ph type="sldNum" sz="quarter" idx="12"/>
          </p:nvPr>
        </p:nvSpPr>
        <p:spPr/>
        <p:txBody>
          <a:bodyPr/>
          <a:lstStyle/>
          <a:p>
            <a:fld id="{A611F92F-9D24-4FE2-A184-58DF3982DD4A}"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a:normAutofit/>
          </a:bodyPr>
          <a:lstStyle/>
          <a:p>
            <a:r>
              <a:rPr lang="en-US" b="1" u="sng">
                <a:latin typeface="Rockwell" charset="0"/>
                <a:ea typeface="ＭＳ Ｐゴシック" charset="0"/>
                <a:cs typeface="ＭＳ Ｐゴシック" charset="0"/>
              </a:rPr>
              <a:t>These elements are referred to: </a:t>
            </a:r>
          </a:p>
          <a:p>
            <a:pPr>
              <a:buNone/>
            </a:pPr>
            <a:r>
              <a:rPr lang="en-US">
                <a:latin typeface="Rockwell" charset="0"/>
                <a:ea typeface="ＭＳ Ｐゴシック" charset="0"/>
                <a:cs typeface="ＭＳ Ｐゴシック" charset="0"/>
              </a:rPr>
              <a:t>1- </a:t>
            </a:r>
            <a:r>
              <a:rPr lang="en-US" b="1">
                <a:solidFill>
                  <a:schemeClr val="accent6">
                    <a:lumMod val="50000"/>
                  </a:schemeClr>
                </a:solidFill>
                <a:latin typeface="Rockwell" charset="0"/>
                <a:ea typeface="ＭＳ Ｐゴシック" charset="0"/>
                <a:cs typeface="ＭＳ Ｐゴシック" charset="0"/>
              </a:rPr>
              <a:t>Input Controls (prior to implementation)</a:t>
            </a:r>
          </a:p>
          <a:p>
            <a:pPr lvl="1"/>
            <a:r>
              <a:rPr lang="en-US">
                <a:latin typeface="Rockwell" charset="0"/>
                <a:ea typeface="ＭＳ Ｐゴシック" charset="0"/>
              </a:rPr>
              <a:t>Recruiting, selecting, and training employees</a:t>
            </a:r>
          </a:p>
          <a:p>
            <a:pPr lvl="1"/>
            <a:r>
              <a:rPr lang="en-US">
                <a:latin typeface="Rockwell" charset="0"/>
                <a:ea typeface="ＭＳ Ｐゴシック" charset="0"/>
              </a:rPr>
              <a:t>Resource allocation decisions.</a:t>
            </a:r>
          </a:p>
          <a:p>
            <a:pPr lvl="1">
              <a:buNone/>
            </a:pPr>
            <a:endParaRPr lang="en-US">
              <a:latin typeface="Rockwell" charset="0"/>
              <a:ea typeface="ＭＳ Ｐゴシック" charset="0"/>
            </a:endParaRPr>
          </a:p>
          <a:p>
            <a:pPr>
              <a:buNone/>
            </a:pPr>
            <a:r>
              <a:rPr lang="en-US" b="1">
                <a:solidFill>
                  <a:schemeClr val="accent6">
                    <a:lumMod val="50000"/>
                  </a:schemeClr>
                </a:solidFill>
                <a:latin typeface="Rockwell" charset="0"/>
                <a:ea typeface="ＭＳ Ｐゴシック" charset="0"/>
                <a:cs typeface="ＭＳ Ｐゴシック" charset="0"/>
              </a:rPr>
              <a:t>2-Process Controls (during implementation)</a:t>
            </a:r>
          </a:p>
          <a:p>
            <a:pPr lvl="1"/>
            <a:r>
              <a:rPr lang="en-US">
                <a:latin typeface="Rockwell" charset="0"/>
                <a:ea typeface="ＭＳ Ｐゴシック" charset="0"/>
              </a:rPr>
              <a:t>Commitment to the strategy</a:t>
            </a:r>
          </a:p>
          <a:p>
            <a:pPr lvl="1"/>
            <a:r>
              <a:rPr lang="en-US">
                <a:latin typeface="Rockwell" charset="0"/>
                <a:ea typeface="ＭＳ Ｐゴシック" charset="0"/>
              </a:rPr>
              <a:t>System for evaluating and compensating employees.</a:t>
            </a:r>
          </a:p>
          <a:p>
            <a:pPr lvl="1">
              <a:buNone/>
            </a:pPr>
            <a:endParaRPr lang="en-US">
              <a:latin typeface="Rockwell" charset="0"/>
              <a:ea typeface="ＭＳ Ｐゴシック" charset="0"/>
            </a:endParaRPr>
          </a:p>
          <a:p>
            <a:pPr>
              <a:buNone/>
            </a:pPr>
            <a:r>
              <a:rPr lang="en-US" b="1">
                <a:solidFill>
                  <a:schemeClr val="accent6">
                    <a:lumMod val="50000"/>
                  </a:schemeClr>
                </a:solidFill>
                <a:latin typeface="Rockwell" charset="0"/>
                <a:ea typeface="ＭＳ Ｐゴシック" charset="0"/>
                <a:cs typeface="ＭＳ Ｐゴシック" charset="0"/>
              </a:rPr>
              <a:t>3-Output Controls (after implementation)</a:t>
            </a:r>
          </a:p>
          <a:p>
            <a:pPr lvl="1"/>
            <a:r>
              <a:rPr lang="en-US">
                <a:latin typeface="Rockwell" charset="0"/>
                <a:ea typeface="ＭＳ Ｐゴシック" charset="0"/>
              </a:rPr>
              <a:t>Performance standards</a:t>
            </a:r>
          </a:p>
          <a:p>
            <a:pPr lvl="1"/>
            <a:r>
              <a:rPr lang="en-US">
                <a:latin typeface="Rockwell" charset="0"/>
                <a:ea typeface="ＭＳ Ｐゴシック" charset="0"/>
              </a:rPr>
              <a:t>Marketing audits</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34</a:t>
            </a:fld>
            <a:endParaRPr lang="en-US"/>
          </a:p>
        </p:txBody>
      </p:sp>
      <p:sp>
        <p:nvSpPr>
          <p:cNvPr id="6" name="Title 1"/>
          <p:cNvSpPr txBox="1">
            <a:spLocks/>
          </p:cNvSpPr>
          <p:nvPr/>
        </p:nvSpPr>
        <p:spPr>
          <a:xfrm>
            <a:off x="457200" y="152400"/>
            <a:ext cx="8229600" cy="1265238"/>
          </a:xfrm>
          <a:prstGeom prst="rect">
            <a:avLst/>
          </a:prstGeom>
        </p:spPr>
        <p:txBody>
          <a:bodyPr vert="horz" lIns="91440" tIns="45720" rIns="91440" bIns="45720" rtlCol="0" anchor="ctr">
            <a:normAutofit fontScale="6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a:ln>
                  <a:noFill/>
                </a:ln>
                <a:solidFill>
                  <a:srgbClr val="00B050"/>
                </a:solidFill>
                <a:effectLst/>
                <a:uLnTx/>
                <a:uFillTx/>
                <a:latin typeface="+mj-lt"/>
                <a:ea typeface="+mj-ea"/>
                <a:cs typeface="+mj-cs"/>
              </a:rPr>
              <a:t>Formal Marketing Controls</a:t>
            </a:r>
            <a:br>
              <a:rPr kumimoji="0" lang="en-US" sz="4400" b="1" i="0" u="none" strike="noStrike" kern="1200" cap="none" spc="0" normalizeH="0" baseline="0" noProof="0">
                <a:ln>
                  <a:noFill/>
                </a:ln>
                <a:solidFill>
                  <a:srgbClr val="00B050"/>
                </a:solidFill>
                <a:effectLst/>
                <a:uLnTx/>
                <a:uFillTx/>
                <a:latin typeface="+mj-lt"/>
                <a:ea typeface="+mj-ea"/>
                <a:cs typeface="+mj-cs"/>
              </a:rPr>
            </a:br>
            <a:r>
              <a:rPr kumimoji="0" lang="en-US" sz="4400" b="1" i="0" u="none" strike="noStrike" kern="1200" cap="none" spc="0" normalizeH="0" baseline="0" noProof="0">
                <a:ln>
                  <a:noFill/>
                </a:ln>
                <a:solidFill>
                  <a:srgbClr val="00B050"/>
                </a:solidFill>
                <a:effectLst/>
                <a:uLnTx/>
                <a:uFillTx/>
                <a:latin typeface="+mj-lt"/>
                <a:ea typeface="+mj-ea"/>
                <a:cs typeface="+mj-cs"/>
              </a:rPr>
              <a:t> [Exhibit 11.6]</a:t>
            </a:r>
            <a:br>
              <a:rPr kumimoji="0" lang="en-US" sz="4400" b="0" i="0" u="none" strike="noStrike" kern="1200" cap="none" spc="0" normalizeH="0" baseline="0" noProof="0">
                <a:ln>
                  <a:noFill/>
                </a:ln>
                <a:solidFill>
                  <a:schemeClr val="tx1"/>
                </a:solidFill>
                <a:effectLst/>
                <a:uLnTx/>
                <a:uFillTx/>
                <a:latin typeface="+mj-lt"/>
                <a:ea typeface="+mj-ea"/>
                <a:cs typeface="+mj-cs"/>
              </a:rPr>
            </a:br>
            <a:endParaRPr kumimoji="0" lang="en-US" sz="4400" b="0" i="0" u="none" strike="noStrike" kern="1200" cap="none" spc="0" normalizeH="0" baseline="0" noProof="0">
              <a:ln>
                <a:noFill/>
              </a:ln>
              <a:solidFill>
                <a:schemeClr val="tx1"/>
              </a:solidFill>
              <a:effectLst/>
              <a:uLnTx/>
              <a:uFillTx/>
              <a:latin typeface="+mj-lt"/>
              <a:ea typeface="+mj-ea"/>
              <a:cs typeface="+mj-cs"/>
            </a:endParaRPr>
          </a:p>
        </p:txBody>
      </p:sp>
      <p:sp>
        <p:nvSpPr>
          <p:cNvPr id="7" name="Footer Placeholder 3"/>
          <p:cNvSpPr txBox="1">
            <a:spLocks/>
          </p:cNvSpPr>
          <p:nvPr/>
        </p:nvSpPr>
        <p:spPr>
          <a:xfrm>
            <a:off x="3124200" y="6356351"/>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Add by: DR.Heyam Al Mousa</a:t>
            </a:r>
          </a:p>
        </p:txBody>
      </p:sp>
      <p:sp>
        <p:nvSpPr>
          <p:cNvPr id="8" name="Slide Number Placeholder 4"/>
          <p:cNvSpPr txBox="1">
            <a:spLocks/>
          </p:cNvSpPr>
          <p:nvPr/>
        </p:nvSpPr>
        <p:spPr>
          <a:xfrm>
            <a:off x="6553200" y="6356351"/>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611F92F-9D24-4FE2-A184-58DF3982DD4A}"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9" name="Picture 2"/>
          <p:cNvPicPr>
            <a:picLocks noChangeAspect="1" noChangeArrowheads="1"/>
          </p:cNvPicPr>
          <p:nvPr/>
        </p:nvPicPr>
        <p:blipFill>
          <a:blip r:embed="rId2" cstate="print"/>
          <a:srcRect/>
          <a:stretch>
            <a:fillRect/>
          </a:stretch>
        </p:blipFill>
        <p:spPr bwMode="auto">
          <a:xfrm>
            <a:off x="228600" y="1143000"/>
            <a:ext cx="8763000" cy="51816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4754563"/>
          </a:xfrm>
        </p:spPr>
        <p:txBody>
          <a:bodyPr>
            <a:normAutofit fontScale="92500" lnSpcReduction="10000"/>
          </a:bodyPr>
          <a:lstStyle/>
          <a:p>
            <a:r>
              <a:rPr lang="en-US"/>
              <a:t>Informal controls are unwritten, employee-based mechanisms that subtly affect the behaviors of employees, both as individuals and in groups.</a:t>
            </a:r>
          </a:p>
          <a:p>
            <a:pPr>
              <a:buNone/>
            </a:pPr>
            <a:endParaRPr lang="en-US"/>
          </a:p>
          <a:p>
            <a:r>
              <a:rPr lang="en-US" b="1"/>
              <a:t>There are three types of informal control:</a:t>
            </a:r>
          </a:p>
          <a:p>
            <a:pPr>
              <a:buNone/>
            </a:pPr>
            <a:r>
              <a:rPr lang="en-US">
                <a:solidFill>
                  <a:schemeClr val="accent2">
                    <a:lumMod val="75000"/>
                  </a:schemeClr>
                </a:solidFill>
              </a:rPr>
              <a:t>a)</a:t>
            </a:r>
            <a:r>
              <a:rPr lang="en-US" b="1">
                <a:solidFill>
                  <a:schemeClr val="accent2">
                    <a:lumMod val="75000"/>
                  </a:schemeClr>
                </a:solidFill>
              </a:rPr>
              <a:t>Employee self</a:t>
            </a:r>
            <a:r>
              <a:rPr lang="en-US" b="1">
                <a:solidFill>
                  <a:srgbClr val="993300"/>
                </a:solidFill>
              </a:rPr>
              <a:t>-</a:t>
            </a:r>
            <a:r>
              <a:rPr lang="en-US" b="1">
                <a:solidFill>
                  <a:schemeClr val="accent2">
                    <a:lumMod val="75000"/>
                  </a:schemeClr>
                </a:solidFill>
              </a:rPr>
              <a:t>control</a:t>
            </a:r>
            <a:r>
              <a:rPr lang="en-US"/>
              <a:t>—employees manage their own behaviors by establishing personal objectives and monitoring their results.</a:t>
            </a:r>
          </a:p>
          <a:p>
            <a:pPr>
              <a:buNone/>
            </a:pPr>
            <a:r>
              <a:rPr lang="en-US">
                <a:solidFill>
                  <a:schemeClr val="accent2">
                    <a:lumMod val="75000"/>
                  </a:schemeClr>
                </a:solidFill>
              </a:rPr>
              <a:t>b)</a:t>
            </a:r>
            <a:r>
              <a:rPr lang="en-US" b="1">
                <a:solidFill>
                  <a:schemeClr val="accent2">
                    <a:lumMod val="75000"/>
                  </a:schemeClr>
                </a:solidFill>
              </a:rPr>
              <a:t>Social control</a:t>
            </a:r>
            <a:r>
              <a:rPr lang="en-US">
                <a:solidFill>
                  <a:schemeClr val="accent2">
                    <a:lumMod val="75000"/>
                  </a:schemeClr>
                </a:solidFill>
              </a:rPr>
              <a:t>—</a:t>
            </a:r>
            <a:r>
              <a:rPr lang="en-US"/>
              <a:t>the</a:t>
            </a:r>
            <a:r>
              <a:rPr lang="en-US">
                <a:solidFill>
                  <a:schemeClr val="accent2">
                    <a:lumMod val="75000"/>
                  </a:schemeClr>
                </a:solidFill>
              </a:rPr>
              <a:t> </a:t>
            </a:r>
            <a:r>
              <a:rPr lang="en-US"/>
              <a:t>standards, norms, and ethics found in workgroups within the firm.</a:t>
            </a:r>
          </a:p>
          <a:p>
            <a:pPr>
              <a:buNone/>
            </a:pPr>
            <a:r>
              <a:rPr lang="en-US">
                <a:solidFill>
                  <a:schemeClr val="accent2">
                    <a:lumMod val="75000"/>
                  </a:schemeClr>
                </a:solidFill>
              </a:rPr>
              <a:t>c)</a:t>
            </a:r>
            <a:r>
              <a:rPr lang="en-US" b="1">
                <a:solidFill>
                  <a:schemeClr val="accent2">
                    <a:lumMod val="75000"/>
                  </a:schemeClr>
                </a:solidFill>
              </a:rPr>
              <a:t>Cultural control</a:t>
            </a:r>
            <a:r>
              <a:rPr lang="en-US"/>
              <a:t>—the behavioral and social norms of the entire firm.</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35</a:t>
            </a:fld>
            <a:endParaRPr lang="en-US"/>
          </a:p>
        </p:txBody>
      </p:sp>
      <p:sp>
        <p:nvSpPr>
          <p:cNvPr id="2" name="Title 1"/>
          <p:cNvSpPr>
            <a:spLocks noGrp="1"/>
          </p:cNvSpPr>
          <p:nvPr>
            <p:ph type="title"/>
          </p:nvPr>
        </p:nvSpPr>
        <p:spPr>
          <a:xfrm>
            <a:off x="457200" y="274638"/>
            <a:ext cx="8229600" cy="944562"/>
          </a:xfrm>
        </p:spPr>
        <p:txBody>
          <a:bodyPr/>
          <a:lstStyle/>
          <a:p>
            <a:r>
              <a:rPr lang="en-US" b="1">
                <a:solidFill>
                  <a:srgbClr val="00B050"/>
                </a:solidFill>
              </a:rPr>
              <a:t>Formal marketing controls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1"/>
            <a:ext cx="8229600" cy="5287963"/>
          </a:xfrm>
        </p:spPr>
        <p:txBody>
          <a:bodyPr/>
          <a:lstStyle/>
          <a:p>
            <a:r>
              <a:rPr lang="en-US"/>
              <a:t>Marketing implementation is most effective and efficient when every employee, guided by the same organizational values or beliefs, has a commitment to the same organizational goals.</a:t>
            </a:r>
          </a:p>
          <a:p>
            <a:pPr>
              <a:buNone/>
            </a:pPr>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1"/>
            <a:ext cx="8229600" cy="4906963"/>
          </a:xfrm>
        </p:spPr>
        <p:txBody>
          <a:bodyPr>
            <a:normAutofit/>
          </a:bodyPr>
          <a:lstStyle/>
          <a:p>
            <a:r>
              <a:rPr lang="en-US"/>
              <a:t>Successful implementation requires that employees know the specific activities for which they are responsible and the timetable for completing each activity.</a:t>
            </a:r>
          </a:p>
          <a:p>
            <a:pPr>
              <a:buNone/>
            </a:pPr>
            <a:endParaRPr lang="en-US"/>
          </a:p>
          <a:p>
            <a:r>
              <a:rPr lang="en-US"/>
              <a:t>Creating a master schedule of marketing activities can be a challenging task because of the wide variety of activities required to execute the plan, the sequential nature of many activities, and the fact that time is of the essence in implementing the plan. </a:t>
            </a:r>
          </a:p>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37</a:t>
            </a:fld>
            <a:endParaRPr lang="en-US"/>
          </a:p>
        </p:txBody>
      </p:sp>
      <p:sp>
        <p:nvSpPr>
          <p:cNvPr id="2" name="Title 1"/>
          <p:cNvSpPr>
            <a:spLocks noGrp="1"/>
          </p:cNvSpPr>
          <p:nvPr>
            <p:ph type="title"/>
          </p:nvPr>
        </p:nvSpPr>
        <p:spPr>
          <a:xfrm>
            <a:off x="457200" y="274638"/>
            <a:ext cx="8229600" cy="868362"/>
          </a:xfrm>
        </p:spPr>
        <p:txBody>
          <a:bodyPr>
            <a:normAutofit/>
          </a:bodyPr>
          <a:lstStyle/>
          <a:p>
            <a:r>
              <a:rPr lang="en-US" b="1">
                <a:solidFill>
                  <a:srgbClr val="00B050"/>
                </a:solidFill>
              </a:rPr>
              <a:t>Scheduling Marketing Activities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102291"/>
          </a:xfrm>
        </p:spPr>
        <p:txBody>
          <a:bodyPr>
            <a:normAutofit/>
          </a:bodyPr>
          <a:lstStyle/>
          <a:p>
            <a:pPr marL="457200" indent="-457200">
              <a:buFont typeface="Rockwell" charset="0"/>
              <a:buAutoNum type="arabicPeriod"/>
            </a:pPr>
            <a:r>
              <a:rPr lang="en-US" sz="2800">
                <a:latin typeface="Rockwell" charset="0"/>
                <a:ea typeface="ＭＳ Ｐゴシック" charset="0"/>
                <a:cs typeface="ＭＳ Ｐゴシック" charset="0"/>
              </a:rPr>
              <a:t>Identify the specific activities to be performed</a:t>
            </a:r>
          </a:p>
          <a:p>
            <a:pPr marL="457200" indent="-457200">
              <a:buFont typeface="Rockwell" charset="0"/>
              <a:buAutoNum type="arabicPeriod"/>
            </a:pPr>
            <a:r>
              <a:rPr lang="en-US" sz="2800">
                <a:latin typeface="Rockwell" charset="0"/>
                <a:ea typeface="ＭＳ Ｐゴシック" charset="0"/>
                <a:cs typeface="ＭＳ Ｐゴシック" charset="0"/>
              </a:rPr>
              <a:t>Determine the time required to complete each activity.</a:t>
            </a:r>
          </a:p>
          <a:p>
            <a:pPr marL="457200" indent="-457200">
              <a:buFont typeface="Rockwell" charset="0"/>
              <a:buAutoNum type="arabicPeriod"/>
            </a:pPr>
            <a:r>
              <a:rPr lang="en-US" sz="2800">
                <a:latin typeface="Rockwell" charset="0"/>
                <a:ea typeface="ＭＳ Ｐゴシック" charset="0"/>
                <a:cs typeface="ＭＳ Ｐゴシック" charset="0"/>
              </a:rPr>
              <a:t>Determine which activities must precede others.</a:t>
            </a:r>
          </a:p>
          <a:p>
            <a:pPr marL="457200" indent="-457200">
              <a:buFont typeface="Rockwell" charset="0"/>
              <a:buAutoNum type="arabicPeriod"/>
            </a:pPr>
            <a:r>
              <a:rPr lang="en-US" sz="2800">
                <a:latin typeface="Rockwell" charset="0"/>
                <a:ea typeface="ＭＳ Ｐゴシック" charset="0"/>
                <a:cs typeface="ＭＳ Ｐゴシック" charset="0"/>
              </a:rPr>
              <a:t>Arrange the proper sequence and timing of all activities.</a:t>
            </a:r>
          </a:p>
          <a:p>
            <a:pPr marL="457200" indent="-457200">
              <a:buFont typeface="Rockwell" charset="0"/>
              <a:buAutoNum type="arabicPeriod"/>
            </a:pPr>
            <a:r>
              <a:rPr lang="en-US" sz="2800">
                <a:latin typeface="Rockwell" charset="0"/>
                <a:ea typeface="ＭＳ Ｐゴシック" charset="0"/>
                <a:cs typeface="ＭＳ Ｐゴシック" charset="0"/>
              </a:rPr>
              <a:t>Assign responsibility</a:t>
            </a:r>
          </a:p>
          <a:p>
            <a:pPr>
              <a:buNone/>
            </a:pPr>
            <a:endParaRPr lang="en-US" sz="2800"/>
          </a:p>
        </p:txBody>
      </p:sp>
      <p:sp>
        <p:nvSpPr>
          <p:cNvPr id="5" name="Slide Number Placeholder 4"/>
          <p:cNvSpPr>
            <a:spLocks noGrp="1"/>
          </p:cNvSpPr>
          <p:nvPr>
            <p:ph type="sldNum" sz="quarter" idx="12"/>
          </p:nvPr>
        </p:nvSpPr>
        <p:spPr/>
        <p:txBody>
          <a:bodyPr/>
          <a:lstStyle/>
          <a:p>
            <a:fld id="{A611F92F-9D24-4FE2-A184-58DF3982DD4A}" type="slidenum">
              <a:rPr lang="en-US" smtClean="0"/>
              <a:pPr/>
              <a:t>38</a:t>
            </a:fld>
            <a:endParaRPr lang="en-US"/>
          </a:p>
        </p:txBody>
      </p:sp>
      <p:sp>
        <p:nvSpPr>
          <p:cNvPr id="2" name="Title 1"/>
          <p:cNvSpPr>
            <a:spLocks noGrp="1"/>
          </p:cNvSpPr>
          <p:nvPr>
            <p:ph type="title"/>
          </p:nvPr>
        </p:nvSpPr>
        <p:spPr/>
        <p:txBody>
          <a:bodyPr>
            <a:noAutofit/>
          </a:bodyPr>
          <a:lstStyle/>
          <a:p>
            <a:r>
              <a:rPr lang="en-US" sz="3200" b="1">
                <a:solidFill>
                  <a:srgbClr val="7030A0"/>
                </a:solidFill>
              </a:rPr>
              <a:t>•The basic steps involved in creating a schedule and timeline for implementation include the following:</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A611F92F-9D24-4FE2-A184-58DF3982DD4A}" type="slidenum">
              <a:rPr lang="en-US" smtClean="0"/>
              <a:pPr/>
              <a:t>39</a:t>
            </a:fld>
            <a:endParaRPr lang="en-US"/>
          </a:p>
        </p:txBody>
      </p:sp>
      <p:sp>
        <p:nvSpPr>
          <p:cNvPr id="2" name="Title 1"/>
          <p:cNvSpPr>
            <a:spLocks noGrp="1"/>
          </p:cNvSpPr>
          <p:nvPr>
            <p:ph type="title"/>
          </p:nvPr>
        </p:nvSpPr>
        <p:spPr/>
        <p:txBody>
          <a:bodyPr>
            <a:normAutofit fontScale="90000"/>
          </a:bodyPr>
          <a:lstStyle/>
          <a:p>
            <a:r>
              <a:rPr lang="en-US" b="1">
                <a:solidFill>
                  <a:srgbClr val="0555CB"/>
                </a:solidFill>
              </a:rPr>
              <a:t>A Hypothetical 3-Month</a:t>
            </a:r>
            <a:br>
              <a:rPr lang="en-US" b="1">
                <a:solidFill>
                  <a:srgbClr val="0555CB"/>
                </a:solidFill>
              </a:rPr>
            </a:br>
            <a:r>
              <a:rPr lang="en-US" b="1">
                <a:solidFill>
                  <a:srgbClr val="0555CB"/>
                </a:solidFill>
              </a:rPr>
              <a:t>Marketing Implementation Schedule</a:t>
            </a:r>
          </a:p>
        </p:txBody>
      </p:sp>
      <p:sp>
        <p:nvSpPr>
          <p:cNvPr id="7" name="Slide Number Placeholder 3"/>
          <p:cNvSpPr txBox="1">
            <a:spLocks/>
          </p:cNvSpPr>
          <p:nvPr/>
        </p:nvSpPr>
        <p:spPr>
          <a:xfrm>
            <a:off x="8337485" y="6321426"/>
            <a:ext cx="666816"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CA3B053-DD34-B645-BCE5-0B617BE5BFE4}"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2"/>
          <p:cNvPicPr>
            <a:picLocks noChangeAspect="1" noChangeArrowheads="1"/>
          </p:cNvPicPr>
          <p:nvPr/>
        </p:nvPicPr>
        <p:blipFill>
          <a:blip r:embed="rId2" cstate="print"/>
          <a:srcRect/>
          <a:stretch>
            <a:fillRect/>
          </a:stretch>
        </p:blipFill>
        <p:spPr bwMode="auto">
          <a:xfrm>
            <a:off x="381001" y="1537856"/>
            <a:ext cx="7932200" cy="478357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4</a:t>
            </a:fld>
            <a:endParaRPr lang="en-US"/>
          </a:p>
        </p:txBody>
      </p:sp>
      <p:sp>
        <p:nvSpPr>
          <p:cNvPr id="3" name="Content Placeholder 2"/>
          <p:cNvSpPr>
            <a:spLocks noGrp="1"/>
          </p:cNvSpPr>
          <p:nvPr>
            <p:ph idx="4294967295"/>
          </p:nvPr>
        </p:nvSpPr>
        <p:spPr>
          <a:xfrm>
            <a:off x="1219200" y="2057400"/>
            <a:ext cx="7315200" cy="4068763"/>
          </a:xfrm>
        </p:spPr>
        <p:txBody>
          <a:bodyPr/>
          <a:lstStyle/>
          <a:p>
            <a:r>
              <a:rPr lang="en-US" sz="3600" b="1"/>
              <a:t>The three most common issues  in this relationship are</a:t>
            </a:r>
            <a:r>
              <a:rPr lang="ar-KW" sz="3600" b="1"/>
              <a:t>:</a:t>
            </a:r>
            <a:endParaRPr lang="en-US" sz="3600" b="1"/>
          </a:p>
          <a:p>
            <a:pPr lvl="1">
              <a:buNone/>
            </a:pPr>
            <a:r>
              <a:rPr lang="en-US" sz="3600"/>
              <a:t>1-Interdependency</a:t>
            </a:r>
          </a:p>
          <a:p>
            <a:pPr lvl="1">
              <a:buNone/>
            </a:pPr>
            <a:r>
              <a:rPr lang="en-US" sz="3600"/>
              <a:t>2-Evolution</a:t>
            </a:r>
          </a:p>
          <a:p>
            <a:pPr lvl="1">
              <a:buNone/>
            </a:pPr>
            <a:r>
              <a:rPr lang="en-US" sz="3600"/>
              <a:t>3-Separation</a:t>
            </a:r>
          </a:p>
          <a:p>
            <a:endParaRPr lang="en-US"/>
          </a:p>
        </p:txBody>
      </p:sp>
      <p:sp>
        <p:nvSpPr>
          <p:cNvPr id="2" name="Title 1"/>
          <p:cNvSpPr>
            <a:spLocks noGrp="1"/>
          </p:cNvSpPr>
          <p:nvPr>
            <p:ph type="title" idx="4294967295"/>
          </p:nvPr>
        </p:nvSpPr>
        <p:spPr>
          <a:xfrm>
            <a:off x="1143000" y="228600"/>
            <a:ext cx="7696200" cy="1524000"/>
          </a:xfrm>
        </p:spPr>
        <p:txBody>
          <a:bodyPr>
            <a:normAutofit fontScale="90000"/>
          </a:bodyPr>
          <a:lstStyle/>
          <a:p>
            <a:r>
              <a:rPr lang="en-US" sz="4400" b="1">
                <a:solidFill>
                  <a:srgbClr val="00B050"/>
                </a:solidFill>
              </a:rPr>
              <a:t>The Link Between Strategic Planning and Implementation</a:t>
            </a:r>
            <a:br>
              <a:rPr lang="en-US"/>
            </a:b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5</a:t>
            </a:fld>
            <a:endParaRPr lang="en-US"/>
          </a:p>
        </p:txBody>
      </p:sp>
      <p:sp>
        <p:nvSpPr>
          <p:cNvPr id="3" name="Content Placeholder 2"/>
          <p:cNvSpPr>
            <a:spLocks noGrp="1"/>
          </p:cNvSpPr>
          <p:nvPr>
            <p:ph idx="4294967295"/>
          </p:nvPr>
        </p:nvSpPr>
        <p:spPr>
          <a:xfrm>
            <a:off x="1143000" y="1143000"/>
            <a:ext cx="7772400" cy="4983163"/>
          </a:xfrm>
        </p:spPr>
        <p:txBody>
          <a:bodyPr/>
          <a:lstStyle/>
          <a:p>
            <a:r>
              <a:rPr lang="en-US" sz="3200"/>
              <a:t>Although it is true that the content of the marketing plan determines how it will be implemented, it is also true that how the marketing strategy is to be implemented determines the content of the marketing plan.</a:t>
            </a:r>
          </a:p>
          <a:p>
            <a:pPr>
              <a:buNone/>
            </a:pPr>
            <a:endParaRPr lang="en-US" sz="3200"/>
          </a:p>
          <a:p>
            <a:r>
              <a:rPr lang="en-US" sz="3200"/>
              <a:t>Certain marketing strategies define their implementation by default.</a:t>
            </a:r>
          </a:p>
          <a:p>
            <a:endParaRPr lang="en-US"/>
          </a:p>
        </p:txBody>
      </p:sp>
      <p:sp>
        <p:nvSpPr>
          <p:cNvPr id="2" name="Title 1"/>
          <p:cNvSpPr>
            <a:spLocks noGrp="1"/>
          </p:cNvSpPr>
          <p:nvPr>
            <p:ph type="title" idx="4294967295"/>
          </p:nvPr>
        </p:nvSpPr>
        <p:spPr>
          <a:xfrm>
            <a:off x="1066800" y="274638"/>
            <a:ext cx="7162800" cy="868362"/>
          </a:xfrm>
        </p:spPr>
        <p:txBody>
          <a:bodyPr>
            <a:normAutofit/>
          </a:bodyPr>
          <a:lstStyle/>
          <a:p>
            <a:r>
              <a:rPr lang="en-US" b="1">
                <a:solidFill>
                  <a:srgbClr val="7030A0"/>
                </a:solidFill>
              </a:rPr>
              <a:t>1-Interdependency[Exhibit 11.1]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611F92F-9D24-4FE2-A184-58DF3982DD4A}" type="slidenum">
              <a:rPr lang="en-US" smtClean="0"/>
              <a:pPr/>
              <a:t>6</a:t>
            </a:fld>
            <a:endParaRPr lang="en-US"/>
          </a:p>
        </p:txBody>
      </p:sp>
      <p:sp>
        <p:nvSpPr>
          <p:cNvPr id="2" name="Title 1"/>
          <p:cNvSpPr>
            <a:spLocks noGrp="1"/>
          </p:cNvSpPr>
          <p:nvPr>
            <p:ph type="title" idx="4294967295"/>
          </p:nvPr>
        </p:nvSpPr>
        <p:spPr>
          <a:xfrm>
            <a:off x="1066800" y="228600"/>
            <a:ext cx="7162800" cy="1189038"/>
          </a:xfrm>
        </p:spPr>
        <p:txBody>
          <a:bodyPr>
            <a:normAutofit fontScale="90000"/>
          </a:bodyPr>
          <a:lstStyle/>
          <a:p>
            <a:r>
              <a:rPr lang="en-US" b="1">
                <a:solidFill>
                  <a:srgbClr val="0070C0"/>
                </a:solidFill>
              </a:rPr>
              <a:t>The Symbiotic Relationship Between Marketing Strategy and Marketing Implementation</a:t>
            </a:r>
          </a:p>
        </p:txBody>
      </p:sp>
      <p:pic>
        <p:nvPicPr>
          <p:cNvPr id="4" name="Picture 1030" descr="X11"/>
          <p:cNvPicPr>
            <a:picLocks noChangeAspect="1" noChangeArrowheads="1"/>
          </p:cNvPicPr>
          <p:nvPr/>
        </p:nvPicPr>
        <p:blipFill>
          <a:blip r:embed="rId2" cstate="print"/>
          <a:srcRect/>
          <a:stretch>
            <a:fillRect/>
          </a:stretch>
        </p:blipFill>
        <p:spPr>
          <a:xfrm>
            <a:off x="1066800" y="2057400"/>
            <a:ext cx="7772400" cy="4068763"/>
          </a:xfrm>
          <a:prstGeom prst="rect">
            <a:avLst/>
          </a:prstGeom>
          <a:noFill/>
          <a:ln w="38100">
            <a:solidFill>
              <a:srgbClr val="99CCFF"/>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7</a:t>
            </a:fld>
            <a:endParaRPr lang="en-US"/>
          </a:p>
        </p:txBody>
      </p:sp>
      <p:sp>
        <p:nvSpPr>
          <p:cNvPr id="2" name="Title 1"/>
          <p:cNvSpPr>
            <a:spLocks noGrp="1"/>
          </p:cNvSpPr>
          <p:nvPr>
            <p:ph type="title" idx="4294967295"/>
          </p:nvPr>
        </p:nvSpPr>
        <p:spPr>
          <a:xfrm>
            <a:off x="1066800" y="274638"/>
            <a:ext cx="7162800" cy="1143000"/>
          </a:xfrm>
        </p:spPr>
        <p:txBody>
          <a:bodyPr/>
          <a:lstStyle/>
          <a:p>
            <a:r>
              <a:rPr lang="en-US" b="1">
                <a:solidFill>
                  <a:srgbClr val="7030A0"/>
                </a:solidFill>
              </a:rPr>
              <a:t>2-Evolution</a:t>
            </a:r>
          </a:p>
        </p:txBody>
      </p:sp>
      <p:sp>
        <p:nvSpPr>
          <p:cNvPr id="3" name="Content Placeholder 2"/>
          <p:cNvSpPr>
            <a:spLocks noGrp="1"/>
          </p:cNvSpPr>
          <p:nvPr>
            <p:ph idx="4294967295"/>
          </p:nvPr>
        </p:nvSpPr>
        <p:spPr>
          <a:xfrm>
            <a:off x="1066800" y="990600"/>
            <a:ext cx="7848600" cy="5016500"/>
          </a:xfrm>
        </p:spPr>
        <p:txBody>
          <a:bodyPr>
            <a:normAutofit fontScale="47500" lnSpcReduction="20000"/>
          </a:bodyPr>
          <a:lstStyle/>
          <a:p>
            <a:r>
              <a:rPr lang="en-US" sz="5900"/>
              <a:t>Like the firm’s strategy, marketing implementation must adapt to constantly changing environmental factors.</a:t>
            </a:r>
          </a:p>
          <a:p>
            <a:pPr>
              <a:buNone/>
            </a:pPr>
            <a:endParaRPr lang="en-US" sz="5900"/>
          </a:p>
          <a:p>
            <a:r>
              <a:rPr lang="en-US" sz="5900"/>
              <a:t>Because planning and implementation are intertwined, both must constantly evolve to fit the other.</a:t>
            </a:r>
          </a:p>
          <a:p>
            <a:pPr>
              <a:buNone/>
            </a:pPr>
            <a:endParaRPr lang="en-US" sz="5900"/>
          </a:p>
          <a:p>
            <a:r>
              <a:rPr lang="en-US" sz="5900"/>
              <a:t>Marketing implementation, much like the development of marketing strategy, often results from trial and error.</a:t>
            </a:r>
          </a:p>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8</a:t>
            </a:fld>
            <a:endParaRPr lang="en-US"/>
          </a:p>
        </p:txBody>
      </p:sp>
      <p:sp>
        <p:nvSpPr>
          <p:cNvPr id="3" name="Content Placeholder 2"/>
          <p:cNvSpPr>
            <a:spLocks noGrp="1"/>
          </p:cNvSpPr>
          <p:nvPr>
            <p:ph idx="4294967295"/>
          </p:nvPr>
        </p:nvSpPr>
        <p:spPr>
          <a:xfrm>
            <a:off x="1143000" y="990600"/>
            <a:ext cx="7086600" cy="5135563"/>
          </a:xfrm>
        </p:spPr>
        <p:txBody>
          <a:bodyPr/>
          <a:lstStyle/>
          <a:p>
            <a:r>
              <a:rPr lang="en-US" sz="2800"/>
              <a:t>Middle- or upper-level managers often do strategic planning; however, the responsibility for implementation almost always falls on lower-level managers and frontline employees.</a:t>
            </a:r>
          </a:p>
          <a:p>
            <a:pPr>
              <a:buNone/>
            </a:pPr>
            <a:endParaRPr lang="en-US" sz="2800"/>
          </a:p>
          <a:p>
            <a:r>
              <a:rPr lang="en-US" sz="2800"/>
              <a:t>Top executives often do not understand the unique problems associated with implementing marketing strategy.</a:t>
            </a:r>
          </a:p>
          <a:p>
            <a:endParaRPr lang="en-US"/>
          </a:p>
        </p:txBody>
      </p:sp>
      <p:sp>
        <p:nvSpPr>
          <p:cNvPr id="2" name="Title 1"/>
          <p:cNvSpPr>
            <a:spLocks noGrp="1"/>
          </p:cNvSpPr>
          <p:nvPr>
            <p:ph type="title" idx="4294967295"/>
          </p:nvPr>
        </p:nvSpPr>
        <p:spPr>
          <a:xfrm>
            <a:off x="1066800" y="228600"/>
            <a:ext cx="7162800" cy="990600"/>
          </a:xfrm>
        </p:spPr>
        <p:txBody>
          <a:bodyPr>
            <a:noAutofit/>
          </a:bodyPr>
          <a:lstStyle/>
          <a:p>
            <a:pPr lvl="1" rtl="0">
              <a:spcBef>
                <a:spcPct val="0"/>
              </a:spcBef>
            </a:pPr>
            <a:r>
              <a:rPr lang="en-US" sz="4400" b="1">
                <a:solidFill>
                  <a:srgbClr val="7030A0"/>
                </a:solidFill>
                <a:latin typeface="+mn-lt"/>
              </a:rPr>
              <a:t>3-Separation</a:t>
            </a:r>
            <a:br>
              <a:rPr lang="en-US" sz="4400"/>
            </a:br>
            <a:br>
              <a:rPr lang="en-US" sz="4400">
                <a:latin typeface="+mn-lt"/>
              </a:rPr>
            </a:br>
            <a:endParaRPr lang="en-US" sz="4400">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611F92F-9D24-4FE2-A184-58DF3982DD4A}" type="slidenum">
              <a:rPr lang="en-US" smtClean="0"/>
              <a:pPr/>
              <a:t>9</a:t>
            </a:fld>
            <a:endParaRPr lang="en-US"/>
          </a:p>
        </p:txBody>
      </p:sp>
      <p:pic>
        <p:nvPicPr>
          <p:cNvPr id="5" name="Picture 1030" descr="X11"/>
          <p:cNvPicPr>
            <a:picLocks noGrp="1" noChangeAspect="1" noChangeArrowheads="1"/>
          </p:cNvPicPr>
          <p:nvPr>
            <p:ph idx="4294967295"/>
          </p:nvPr>
        </p:nvPicPr>
        <p:blipFill>
          <a:blip r:embed="rId2" cstate="print"/>
          <a:srcRect/>
          <a:stretch>
            <a:fillRect/>
          </a:stretch>
        </p:blipFill>
        <p:spPr>
          <a:xfrm>
            <a:off x="1219200" y="1600200"/>
            <a:ext cx="6934200" cy="4572000"/>
          </a:xfrm>
          <a:noFill/>
          <a:ln w="38100">
            <a:solidFill>
              <a:srgbClr val="99CCFF"/>
            </a:solidFill>
          </a:ln>
        </p:spPr>
      </p:pic>
      <p:sp>
        <p:nvSpPr>
          <p:cNvPr id="2" name="Title 1"/>
          <p:cNvSpPr>
            <a:spLocks noGrp="1"/>
          </p:cNvSpPr>
          <p:nvPr>
            <p:ph type="title" idx="4294967295"/>
          </p:nvPr>
        </p:nvSpPr>
        <p:spPr>
          <a:xfrm>
            <a:off x="533400" y="274638"/>
            <a:ext cx="8610600" cy="1143000"/>
          </a:xfrm>
        </p:spPr>
        <p:txBody>
          <a:bodyPr>
            <a:normAutofit/>
          </a:bodyPr>
          <a:lstStyle/>
          <a:p>
            <a:pPr algn="ctr"/>
            <a:r>
              <a:rPr lang="en-US" b="1">
                <a:solidFill>
                  <a:srgbClr val="0070C0"/>
                </a:solidFill>
              </a:rPr>
              <a:t>The Separation of Planning and Implementation</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eng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620</TotalTime>
  <Words>2070</Words>
  <Application>Microsoft Office PowerPoint</Application>
  <PresentationFormat>عرض على الشاشة (4:3)</PresentationFormat>
  <Paragraphs>265</Paragraphs>
  <Slides>39</Slides>
  <Notes>0</Notes>
  <HiddenSlides>0</HiddenSlides>
  <MMClips>0</MMClips>
  <ScaleCrop>false</ScaleCrop>
  <HeadingPairs>
    <vt:vector size="6" baseType="variant">
      <vt:variant>
        <vt:lpstr>الخطوط المستخدمة</vt:lpstr>
      </vt:variant>
      <vt:variant>
        <vt:i4>10</vt:i4>
      </vt:variant>
      <vt:variant>
        <vt:lpstr>نسق</vt:lpstr>
      </vt:variant>
      <vt:variant>
        <vt:i4>2</vt:i4>
      </vt:variant>
      <vt:variant>
        <vt:lpstr>عناوين الشرائح</vt:lpstr>
      </vt:variant>
      <vt:variant>
        <vt:i4>39</vt:i4>
      </vt:variant>
    </vt:vector>
  </HeadingPairs>
  <TitlesOfParts>
    <vt:vector size="51" baseType="lpstr">
      <vt:lpstr>ＭＳ Ｐゴシック</vt:lpstr>
      <vt:lpstr>Arial</vt:lpstr>
      <vt:lpstr>Calibri</vt:lpstr>
      <vt:lpstr>Franklin Gothic Book</vt:lpstr>
      <vt:lpstr>Lucida Sans Unicode</vt:lpstr>
      <vt:lpstr>Rockwell</vt:lpstr>
      <vt:lpstr>Verdana</vt:lpstr>
      <vt:lpstr>Wingdings</vt:lpstr>
      <vt:lpstr>Wingdings 2</vt:lpstr>
      <vt:lpstr>Wingdings 3</vt:lpstr>
      <vt:lpstr>Concourse</vt:lpstr>
      <vt:lpstr>Cengage</vt:lpstr>
      <vt:lpstr>عرض تقديمي في PowerPoint</vt:lpstr>
      <vt:lpstr>Introduction</vt:lpstr>
      <vt:lpstr>Strategic Issues in Marketing Implementation </vt:lpstr>
      <vt:lpstr>The Link Between Strategic Planning and Implementation </vt:lpstr>
      <vt:lpstr>1-Interdependency[Exhibit 11.1]</vt:lpstr>
      <vt:lpstr>The Symbiotic Relationship Between Marketing Strategy and Marketing Implementation</vt:lpstr>
      <vt:lpstr>2-Evolution</vt:lpstr>
      <vt:lpstr>3-Separation  </vt:lpstr>
      <vt:lpstr>The Separation of Planning and Implementation</vt:lpstr>
      <vt:lpstr>The Elements of Marketing Implementation [Exhibit 11.3] </vt:lpstr>
      <vt:lpstr>The Elements of Marketing Implementation</vt:lpstr>
      <vt:lpstr>1-Marketing Strategy</vt:lpstr>
      <vt:lpstr>2- Shared Goals and Values</vt:lpstr>
      <vt:lpstr>3- Marketing Structure</vt:lpstr>
      <vt:lpstr>4- Systems and Processes</vt:lpstr>
      <vt:lpstr>5- Resources</vt:lpstr>
      <vt:lpstr>6- People (Human Resources)</vt:lpstr>
      <vt:lpstr>7- Leadership</vt:lpstr>
      <vt:lpstr>Approaches to Marketing Implementation                        </vt:lpstr>
      <vt:lpstr>1-Implementation by Command </vt:lpstr>
      <vt:lpstr>2-Implementation through Change</vt:lpstr>
      <vt:lpstr>3-Implementation through Consensus </vt:lpstr>
      <vt:lpstr>4-Implementation as Organizational Culture</vt:lpstr>
      <vt:lpstr>Internal Marketing and Marketing Implementation</vt:lpstr>
      <vt:lpstr>The Internal Marketing Approach </vt:lpstr>
      <vt:lpstr>The Internal Marketing Process [Exhibit 11.5]</vt:lpstr>
      <vt:lpstr>عرض تقديمي في PowerPoint</vt:lpstr>
      <vt:lpstr>The Internal Marketing Process</vt:lpstr>
      <vt:lpstr>عرض تقديمي في PowerPoint</vt:lpstr>
      <vt:lpstr>Evaluating and Controlling Marketing Activities </vt:lpstr>
      <vt:lpstr>عرض تقديمي في PowerPoint</vt:lpstr>
      <vt:lpstr>عرض تقديمي في PowerPoint</vt:lpstr>
      <vt:lpstr>عرض تقديمي في PowerPoint</vt:lpstr>
      <vt:lpstr>عرض تقديمي في PowerPoint</vt:lpstr>
      <vt:lpstr>Formal marketing controls</vt:lpstr>
      <vt:lpstr>عرض تقديمي في PowerPoint</vt:lpstr>
      <vt:lpstr>Scheduling Marketing Activities</vt:lpstr>
      <vt:lpstr>•The basic steps involved in creating a schedule and timeline for implementation include the following:</vt:lpstr>
      <vt:lpstr>A Hypothetical 3-Month Marketing Implementation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WIN7HPTOUCH64</dc:creator>
  <cp:lastModifiedBy>yasmeen alkelabi</cp:lastModifiedBy>
  <cp:revision>23</cp:revision>
  <cp:lastPrinted>2018-10-29T20:08:36Z</cp:lastPrinted>
  <dcterms:created xsi:type="dcterms:W3CDTF">2017-11-26T13:02:28Z</dcterms:created>
  <dcterms:modified xsi:type="dcterms:W3CDTF">2018-10-29T20:26:07Z</dcterms:modified>
</cp:coreProperties>
</file>