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resh, Anandan" initials="SA" lastIdx="17" clrIdx="0">
    <p:extLst>
      <p:ext uri="{19B8F6BF-5375-455C-9EA6-DF929625EA0E}">
        <p15:presenceInfo xmlns:p15="http://schemas.microsoft.com/office/powerpoint/2012/main" userId="S-1-5-21-2752970185-40930380-1894245210-21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633"/>
    <a:srgbClr val="18293A"/>
    <a:srgbClr val="00A4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20" autoAdjust="0"/>
    <p:restoredTop sz="94599" autoAdjust="0"/>
  </p:normalViewPr>
  <p:slideViewPr>
    <p:cSldViewPr>
      <p:cViewPr varScale="1">
        <p:scale>
          <a:sx n="109" d="100"/>
          <a:sy n="109" d="100"/>
        </p:scale>
        <p:origin x="194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19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BE231-3047-46CC-8EB7-0A9C6A23B5E3}" type="datetimeFigureOut">
              <a:rPr lang="en-GB" smtClean="0"/>
              <a:pPr/>
              <a:t>19/07/2019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D405B-D0BD-49FD-B9CE-587CD7BE639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238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29C7B-D5A1-4F4F-81D6-26274366EFEE}" type="datetimeFigureOut">
              <a:rPr lang="en-GB" smtClean="0"/>
              <a:t>19/07/2019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C9930-0A10-4D51-BF8B-58A66CF9DE8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Figure 9.2 Search engine results page in Google ( www.google.co.uk ) illustrating the </a:t>
            </a:r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natural and paid listings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C9930-0A10-4D51-BF8B-58A66CF9DE8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727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Figure 9.8 Smart Insights blog ( www.smartinsights.com ) showing content available from within a category of </a:t>
            </a:r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‘social media marketing’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C9930-0A10-4D51-BF8B-58A66CF9DE8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590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Figure 9.10 Ad buying ecosystem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C9930-0A10-4D51-BF8B-58A66CF9DE8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107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Figure 9.12 MQ charity Facebook page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C9930-0A10-4D51-BF8B-58A66CF9DE84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182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Figure 9.13 Sky spend by medium compared with market share of UK internet searches, 5 June–6 March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C9930-0A10-4D51-BF8B-58A66CF9DE84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234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198884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115616" y="4077072"/>
            <a:ext cx="3528392" cy="1944216"/>
          </a:xfrm>
        </p:spPr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003800" y="3860800"/>
            <a:ext cx="3240088" cy="2232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187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2D165E-2ED9-4DA9-99B2-16E4DB74B7D0}" type="datetimeFigureOut">
              <a:rPr lang="en-GB" smtClean="0"/>
              <a:pPr/>
              <a:t>19/07/2019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14E08-3E27-4330-BBCC-108ACDB8E4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137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2D165E-2ED9-4DA9-99B2-16E4DB74B7D0}" type="datetimeFigureOut">
              <a:rPr lang="en-GB" smtClean="0"/>
              <a:pPr/>
              <a:t>19/07/2019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14E08-3E27-4330-BBCC-108ACDB8E4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buClr>
                <a:srgbClr val="EA5633"/>
              </a:buCl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2D165E-2ED9-4DA9-99B2-16E4DB74B7D0}" type="datetimeFigureOut">
              <a:rPr lang="en-GB" smtClean="0"/>
              <a:pPr/>
              <a:t>19/07/2019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14E08-3E27-4330-BBCC-108ACDB8E4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328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2D165E-2ED9-4DA9-99B2-16E4DB74B7D0}" type="datetimeFigureOut">
              <a:rPr lang="en-GB" smtClean="0"/>
              <a:pPr/>
              <a:t>19/07/2019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14E08-3E27-4330-BBCC-108ACDB8E4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322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2D165E-2ED9-4DA9-99B2-16E4DB74B7D0}" type="datetimeFigureOut">
              <a:rPr lang="en-GB" smtClean="0"/>
              <a:pPr/>
              <a:t>19/07/2019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14E08-3E27-4330-BBCC-108ACDB8E4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071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2D165E-2ED9-4DA9-99B2-16E4DB74B7D0}" type="datetimeFigureOut">
              <a:rPr lang="en-GB" smtClean="0"/>
              <a:pPr/>
              <a:t>19/07/2019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14E08-3E27-4330-BBCC-108ACDB8E4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027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2D165E-2ED9-4DA9-99B2-16E4DB74B7D0}" type="datetimeFigureOut">
              <a:rPr lang="en-GB" smtClean="0"/>
              <a:pPr/>
              <a:t>19/07/2019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14E08-3E27-4330-BBCC-108ACDB8E4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528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2D165E-2ED9-4DA9-99B2-16E4DB74B7D0}" type="datetimeFigureOut">
              <a:rPr lang="en-GB" smtClean="0"/>
              <a:pPr/>
              <a:t>19/07/2019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14E08-3E27-4330-BBCC-108ACDB8E4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314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2D165E-2ED9-4DA9-99B2-16E4DB74B7D0}" type="datetimeFigureOut">
              <a:rPr lang="en-GB" smtClean="0"/>
              <a:pPr/>
              <a:t>19/07/2019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14E08-3E27-4330-BBCC-108ACDB8E4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294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2D165E-2ED9-4DA9-99B2-16E4DB74B7D0}" type="datetimeFigureOut">
              <a:rPr lang="en-GB" smtClean="0"/>
              <a:pPr/>
              <a:t>19/07/2019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14E08-3E27-4330-BBCC-108ACDB8E4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509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600200" y="6429345"/>
            <a:ext cx="716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Tx/>
              <a:defRPr/>
            </a:pPr>
            <a:r>
              <a:rPr lang="en-IN" sz="1200" b="0" i="0" u="none" strike="noStrike" kern="1200" baseline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Copyright © </a:t>
            </a:r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2019, 2016, 2012</a:t>
            </a:r>
            <a:r>
              <a:rPr lang="en-US" alt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Pearson Education, Inc. All Rights Reserved</a:t>
            </a:r>
          </a:p>
        </p:txBody>
      </p:sp>
      <p:pic>
        <p:nvPicPr>
          <p:cNvPr id="8" name="Picture 7" descr="Pearson Logo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259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00A4B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18293A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18293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18293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18293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18293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75782"/>
            <a:ext cx="3336811" cy="4536504"/>
          </a:xfrm>
          <a:prstGeom prst="rect">
            <a:avLst/>
          </a:prstGeom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F7EB6F3-A41E-4D17-8801-90AAAD8F406A}"/>
              </a:ext>
            </a:extLst>
          </p:cNvPr>
          <p:cNvSpPr txBox="1">
            <a:spLocks/>
          </p:cNvSpPr>
          <p:nvPr/>
        </p:nvSpPr>
        <p:spPr bwMode="auto">
          <a:xfrm>
            <a:off x="4522682" y="3573016"/>
            <a:ext cx="400975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Chapter 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</a:t>
            </a:r>
          </a:p>
          <a:p>
            <a:pPr marL="0" lvl="0" indent="0">
              <a:spcBef>
                <a:spcPts val="1200"/>
              </a:spcBef>
              <a:buNone/>
              <a:defRPr/>
            </a:pPr>
            <a:r>
              <a:rPr lang="en-US" sz="2200" dirty="0">
                <a:solidFill>
                  <a:srgbClr val="000000"/>
                </a:solidFill>
              </a:rPr>
              <a:t>Marketing communications using digital media channels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F7EB6F3-A41E-4D17-8801-90AAAD8F406A}"/>
              </a:ext>
            </a:extLst>
          </p:cNvPr>
          <p:cNvSpPr txBox="1">
            <a:spLocks/>
          </p:cNvSpPr>
          <p:nvPr/>
        </p:nvSpPr>
        <p:spPr bwMode="auto">
          <a:xfrm>
            <a:off x="4522682" y="2013894"/>
            <a:ext cx="414870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Part 3</a:t>
            </a:r>
          </a:p>
          <a:p>
            <a:pPr marL="0" lvl="0" indent="0">
              <a:spcBef>
                <a:spcPts val="1200"/>
              </a:spcBef>
              <a:buNone/>
              <a:defRPr/>
            </a:pPr>
            <a:r>
              <a:rPr lang="en-US" sz="2200" dirty="0">
                <a:solidFill>
                  <a:srgbClr val="000000"/>
                </a:solidFill>
              </a:rPr>
              <a:t>Digital marketing: implementation and practice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16024" y="14759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>
                <a:solidFill>
                  <a:srgbClr val="007BA4"/>
                </a:solidFill>
              </a:rPr>
              <a:t>DIGITAL MARKETING</a:t>
            </a:r>
            <a:br>
              <a:rPr lang="en-GB" b="1" dirty="0">
                <a:solidFill>
                  <a:srgbClr val="007BA4"/>
                </a:solidFill>
              </a:rPr>
            </a:br>
            <a:r>
              <a:rPr lang="en-GB" sz="2700" b="1" dirty="0">
                <a:solidFill>
                  <a:srgbClr val="007BA4"/>
                </a:solidFill>
              </a:rPr>
              <a:t>STRATEGY, IMPLEMENTATION AND </a:t>
            </a:r>
            <a:r>
              <a:rPr lang="en-GB" sz="2700" b="1" dirty="0" smtClean="0">
                <a:solidFill>
                  <a:srgbClr val="007BA4"/>
                </a:solidFill>
              </a:rPr>
              <a:t>PRACTICE</a:t>
            </a:r>
            <a:br>
              <a:rPr lang="en-GB" sz="2700" b="1" dirty="0" smtClean="0">
                <a:solidFill>
                  <a:srgbClr val="007BA4"/>
                </a:solidFill>
              </a:rPr>
            </a:br>
            <a:r>
              <a:rPr lang="en-GB" sz="2700" dirty="0" smtClean="0">
                <a:solidFill>
                  <a:srgbClr val="007BA4"/>
                </a:solidFill>
              </a:rPr>
              <a:t>Seventh Edition</a:t>
            </a:r>
            <a:endParaRPr lang="en-GB" sz="2700" b="1" dirty="0">
              <a:solidFill>
                <a:srgbClr val="007B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29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033" y="319204"/>
            <a:ext cx="5109935" cy="645195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rgbClr val="007BA4"/>
                </a:solidFill>
              </a:rPr>
              <a:t>Paid search marketing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15107"/>
            <a:ext cx="5987008" cy="532656"/>
          </a:xfrm>
        </p:spPr>
        <p:txBody>
          <a:bodyPr/>
          <a:lstStyle/>
          <a:p>
            <a:r>
              <a:rPr lang="en-GB"/>
              <a:t>Examples Google Ads and Microsoft Bing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9552" y="1763179"/>
            <a:ext cx="3888432" cy="432047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rgbClr val="18293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18293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EA5633"/>
              </a:buClr>
              <a:buFont typeface="Arial" panose="020B0604020202020204" pitchFamily="34" charset="0"/>
              <a:buChar char="•"/>
              <a:defRPr sz="2000" kern="1200">
                <a:solidFill>
                  <a:srgbClr val="18293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18293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18293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Advantages </a:t>
            </a:r>
          </a:p>
          <a:p>
            <a:r>
              <a:rPr lang="en-GB" dirty="0"/>
              <a:t> </a:t>
            </a:r>
            <a:endParaRPr lang="en-GB" sz="1600" dirty="0"/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dirty="0"/>
              <a:t>Advertiser is not paying for the ads to be displayed</a:t>
            </a:r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dirty="0"/>
              <a:t>PPC advertising is highly targeted</a:t>
            </a:r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dirty="0"/>
              <a:t>Good accountability </a:t>
            </a:r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dirty="0"/>
              <a:t>Predictability </a:t>
            </a:r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dirty="0"/>
              <a:t>Technically simpler than SEO</a:t>
            </a:r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dirty="0"/>
              <a:t>Remarketing</a:t>
            </a:r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dirty="0"/>
              <a:t>Prospecting with the customer match</a:t>
            </a:r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dirty="0"/>
              <a:t>Branding</a:t>
            </a:r>
          </a:p>
          <a:p>
            <a:pPr>
              <a:buClr>
                <a:srgbClr val="007BA4"/>
              </a:buClr>
            </a:pP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63807" y="1691171"/>
            <a:ext cx="3816424" cy="3096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rgbClr val="18293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18293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EA5633"/>
              </a:buClr>
              <a:buFont typeface="Arial" panose="020B0604020202020204" pitchFamily="34" charset="0"/>
              <a:buChar char="•"/>
              <a:defRPr sz="2000" kern="1200">
                <a:solidFill>
                  <a:srgbClr val="18293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18293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18293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/>
              <a:t>Disadvantages</a:t>
            </a:r>
          </a:p>
          <a:p>
            <a:r>
              <a:rPr lang="en-GB" sz="1400" dirty="0"/>
              <a:t> </a:t>
            </a:r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Competitive and expensive</a:t>
            </a:r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Inappropriate</a:t>
            </a:r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Requires specialist knowledge</a:t>
            </a:r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Time-consuming</a:t>
            </a:r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Irrelevant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057" y="4211450"/>
            <a:ext cx="1940912" cy="1872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175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482"/>
            <a:ext cx="8507288" cy="94462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7BA4"/>
                </a:solidFill>
              </a:rPr>
              <a:t>Figure 9.7 Google Ads campaign structures: (a) clothing retailer; (b) restaurant chain</a:t>
            </a:r>
            <a:endParaRPr lang="en-GB" dirty="0">
              <a:solidFill>
                <a:srgbClr val="007BA4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505" y="1760278"/>
            <a:ext cx="6172967" cy="4387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468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729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3200">
                <a:solidFill>
                  <a:srgbClr val="007BA4"/>
                </a:solidFill>
              </a:rPr>
              <a:t>Online influences and influencers relationship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223" y="1458818"/>
            <a:ext cx="8229600" cy="2188840"/>
          </a:xfrm>
        </p:spPr>
        <p:txBody>
          <a:bodyPr/>
          <a:lstStyle/>
          <a:p>
            <a:r>
              <a:rPr lang="en-GB"/>
              <a:t>What is online public relations? </a:t>
            </a:r>
          </a:p>
          <a:p>
            <a:endParaRPr lang="en-GB"/>
          </a:p>
          <a:p>
            <a:r>
              <a:rPr lang="en-GB"/>
              <a:t>Public relations are about reputations.  The main online activity are media relations or managing outreach with different online influences or key opinion leaders. </a:t>
            </a:r>
          </a:p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029" y="3666548"/>
            <a:ext cx="2296562" cy="2498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434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0967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3200">
                <a:solidFill>
                  <a:srgbClr val="007BA4"/>
                </a:solidFill>
              </a:rPr>
              <a:t>Advantages and disadvantages of online public relations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60893" y="1484784"/>
            <a:ext cx="3888432" cy="2160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rgbClr val="18293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18293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EA5633"/>
              </a:buClr>
              <a:buFont typeface="Arial" panose="020B0604020202020204" pitchFamily="34" charset="0"/>
              <a:buChar char="•"/>
              <a:defRPr sz="2000" kern="1200">
                <a:solidFill>
                  <a:srgbClr val="18293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18293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18293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/>
              <a:t>Advantages</a:t>
            </a:r>
            <a:r>
              <a:rPr lang="en-GB" dirty="0" smtClean="0"/>
              <a:t> </a:t>
            </a:r>
            <a:endParaRPr lang="en-GB" sz="1600" dirty="0" smtClean="0"/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sz="2000" dirty="0" smtClean="0"/>
              <a:t>Reach </a:t>
            </a:r>
            <a:r>
              <a:rPr lang="en-GB" sz="2000" dirty="0"/>
              <a:t>cost</a:t>
            </a:r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Credibility </a:t>
            </a:r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SEO</a:t>
            </a:r>
          </a:p>
          <a:p>
            <a:pPr>
              <a:buClr>
                <a:srgbClr val="007BA4"/>
              </a:buClr>
            </a:pP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63807" y="1484784"/>
            <a:ext cx="3816424" cy="3096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rgbClr val="18293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18293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EA5633"/>
              </a:buClr>
              <a:buFont typeface="Arial" panose="020B0604020202020204" pitchFamily="34" charset="0"/>
              <a:buChar char="•"/>
              <a:defRPr sz="2000" kern="1200">
                <a:solidFill>
                  <a:srgbClr val="18293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18293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18293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 smtClean="0"/>
              <a:t>Disadvantages</a:t>
            </a:r>
            <a:r>
              <a:rPr lang="en-GB" sz="1400" dirty="0"/>
              <a:t> </a:t>
            </a:r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Limited control unlike online advertising</a:t>
            </a:r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May generate negative as well as positive comments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316" y="3273078"/>
            <a:ext cx="5265368" cy="2989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194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729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3200">
                <a:solidFill>
                  <a:srgbClr val="007BA4"/>
                </a:solidFill>
              </a:rPr>
              <a:t>Online partnerships including affiliate marketing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354" y="1600201"/>
            <a:ext cx="8229600" cy="892696"/>
          </a:xfrm>
        </p:spPr>
        <p:txBody>
          <a:bodyPr/>
          <a:lstStyle/>
          <a:p>
            <a:r>
              <a:rPr lang="en-GB"/>
              <a:t>Affiliate marketing is known as pay-per-performance marketing. </a:t>
            </a:r>
          </a:p>
        </p:txBody>
      </p:sp>
      <p:sp>
        <p:nvSpPr>
          <p:cNvPr id="5" name="Rectangle 4"/>
          <p:cNvSpPr/>
          <p:nvPr/>
        </p:nvSpPr>
        <p:spPr>
          <a:xfrm>
            <a:off x="529915" y="249289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/>
              <a:t>Digital marketers have options for this type of marketing: </a:t>
            </a:r>
          </a:p>
          <a:p>
            <a:pPr marL="342900" lvl="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8293A"/>
                </a:solidFill>
              </a:rPr>
              <a:t>Aggregators</a:t>
            </a:r>
          </a:p>
          <a:p>
            <a:pPr marL="342900" lvl="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8293A"/>
                </a:solidFill>
              </a:rPr>
              <a:t>review sites</a:t>
            </a:r>
          </a:p>
          <a:p>
            <a:pPr marL="342900" lvl="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8293A"/>
                </a:solidFill>
              </a:rPr>
              <a:t>Reward sites</a:t>
            </a:r>
          </a:p>
          <a:p>
            <a:pPr marL="342900" lvl="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8293A"/>
                </a:solidFill>
              </a:rPr>
              <a:t>Voucher code sites </a:t>
            </a:r>
          </a:p>
          <a:p>
            <a:pPr marL="342900" lvl="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8293A"/>
                </a:solidFill>
              </a:rPr>
              <a:t>Uber bloggers</a:t>
            </a:r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8293A"/>
                </a:solidFill>
              </a:rPr>
              <a:t>Everyone else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636912"/>
            <a:ext cx="3132856" cy="3456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469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" y="274638"/>
            <a:ext cx="9052560" cy="1143000"/>
          </a:xfrm>
        </p:spPr>
        <p:txBody>
          <a:bodyPr>
            <a:noAutofit/>
          </a:bodyPr>
          <a:lstStyle/>
          <a:p>
            <a:pPr algn="ctr"/>
            <a:r>
              <a:rPr lang="en-US" sz="2700" dirty="0">
                <a:solidFill>
                  <a:srgbClr val="007BA4"/>
                </a:solidFill>
              </a:rPr>
              <a:t>Figure 9.9 The affiliate marketing model (note that </a:t>
            </a:r>
            <a:r>
              <a:rPr lang="en-US" sz="2700" dirty="0" smtClean="0">
                <a:solidFill>
                  <a:srgbClr val="007BA4"/>
                </a:solidFill>
              </a:rPr>
              <a:t>the </a:t>
            </a:r>
            <a:r>
              <a:rPr lang="en-US" sz="2700" dirty="0">
                <a:solidFill>
                  <a:srgbClr val="007BA4"/>
                </a:solidFill>
              </a:rPr>
              <a:t>tracking software and fee </a:t>
            </a:r>
            <a:r>
              <a:rPr lang="en-US" sz="2700" dirty="0" smtClean="0">
                <a:solidFill>
                  <a:srgbClr val="007BA4"/>
                </a:solidFill>
              </a:rPr>
              <a:t>payment may </a:t>
            </a:r>
            <a:r>
              <a:rPr lang="en-US" sz="2700" dirty="0">
                <a:solidFill>
                  <a:srgbClr val="007BA4"/>
                </a:solidFill>
              </a:rPr>
              <a:t>be managed through an independent affiliate </a:t>
            </a:r>
            <a:r>
              <a:rPr lang="en-US" sz="2700" dirty="0" smtClean="0">
                <a:solidFill>
                  <a:srgbClr val="007BA4"/>
                </a:solidFill>
              </a:rPr>
              <a:t>network manager</a:t>
            </a:r>
            <a:r>
              <a:rPr lang="en-US" sz="2700" dirty="0">
                <a:solidFill>
                  <a:srgbClr val="007BA4"/>
                </a:solidFill>
              </a:rPr>
              <a:t>)</a:t>
            </a:r>
            <a:endParaRPr lang="en-GB" sz="2700" dirty="0">
              <a:solidFill>
                <a:srgbClr val="007BA4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2276872"/>
            <a:ext cx="8280920" cy="2849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016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906" y="284288"/>
            <a:ext cx="8874189" cy="709714"/>
          </a:xfrm>
        </p:spPr>
        <p:txBody>
          <a:bodyPr>
            <a:normAutofit/>
          </a:bodyPr>
          <a:lstStyle/>
          <a:p>
            <a:pPr algn="ctr"/>
            <a:r>
              <a:rPr lang="en-GB" sz="3200">
                <a:solidFill>
                  <a:srgbClr val="007BA4"/>
                </a:solidFill>
              </a:rPr>
              <a:t>Best practice in managing affiliate marketing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208" y="1472513"/>
            <a:ext cx="3754760" cy="1900808"/>
          </a:xfrm>
        </p:spPr>
        <p:txBody>
          <a:bodyPr/>
          <a:lstStyle/>
          <a:p>
            <a:pPr marL="342900" lvl="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dirty="0"/>
              <a:t>Affiliate networks</a:t>
            </a:r>
          </a:p>
          <a:p>
            <a:pPr marL="342900" lvl="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dirty="0"/>
              <a:t>Commission </a:t>
            </a:r>
          </a:p>
          <a:p>
            <a:pPr marL="342900" lvl="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dirty="0"/>
              <a:t>Cookie expiry period</a:t>
            </a:r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dirty="0"/>
              <a:t>Create links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492896"/>
            <a:ext cx="3312368" cy="3630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606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490" y="276977"/>
            <a:ext cx="6183021" cy="709714"/>
          </a:xfrm>
        </p:spPr>
        <p:txBody>
          <a:bodyPr>
            <a:normAutofit/>
          </a:bodyPr>
          <a:lstStyle/>
          <a:p>
            <a:pPr algn="ctr"/>
            <a:r>
              <a:rPr lang="en-GB" sz="3200">
                <a:solidFill>
                  <a:srgbClr val="007BA4"/>
                </a:solidFill>
              </a:rPr>
              <a:t>Interactive Display Advertising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18052"/>
            <a:ext cx="8229600" cy="964704"/>
          </a:xfrm>
        </p:spPr>
        <p:txBody>
          <a:bodyPr/>
          <a:lstStyle/>
          <a:p>
            <a:r>
              <a:rPr lang="en-GB"/>
              <a:t>An advertiser pays for the placement of an advert on a third-party site.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306" y="1919757"/>
            <a:ext cx="4215966" cy="4317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821687" y="6194898"/>
            <a:ext cx="4198585" cy="17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800" i="1" dirty="0">
                <a:latin typeface="HelveticaNeueLTW1G-LtIt" panose="020B0403020202090204" pitchFamily="34" charset="0"/>
              </a:rPr>
              <a:t>Source</a:t>
            </a:r>
            <a:r>
              <a:rPr lang="en-IN" sz="800" dirty="0">
                <a:latin typeface="HelveticaNeueLTW1G-Lt" panose="020B0403020202020204" pitchFamily="34" charset="0"/>
              </a:rPr>
              <a:t>: IAB (https://www.adweek.com/digital/iab-unveils-own-ad-tech-org-chart-147533/)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6803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758" y="307296"/>
            <a:ext cx="7908484" cy="1143000"/>
          </a:xfrm>
        </p:spPr>
        <p:txBody>
          <a:bodyPr>
            <a:normAutofit/>
          </a:bodyPr>
          <a:lstStyle/>
          <a:p>
            <a:pPr algn="ctr"/>
            <a:r>
              <a:rPr lang="en-GB" sz="3200">
                <a:solidFill>
                  <a:srgbClr val="007BA4"/>
                </a:solidFill>
              </a:rPr>
              <a:t>Advantages and disadvantages of display advertising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9552" y="1524134"/>
            <a:ext cx="3888432" cy="43204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rgbClr val="18293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18293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EA5633"/>
              </a:buClr>
              <a:buFont typeface="Arial" panose="020B0604020202020204" pitchFamily="34" charset="0"/>
              <a:buChar char="•"/>
              <a:defRPr sz="2000" kern="1200">
                <a:solidFill>
                  <a:srgbClr val="18293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18293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18293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b="1" dirty="0"/>
              <a:t>Advantages </a:t>
            </a:r>
            <a:endParaRPr lang="en-GB" b="1" dirty="0"/>
          </a:p>
          <a:p>
            <a:r>
              <a:rPr lang="en-GB" dirty="0"/>
              <a:t> </a:t>
            </a:r>
            <a:endParaRPr lang="en-GB" sz="1600" dirty="0"/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sz="2200" dirty="0"/>
              <a:t>Reach to drive awareness</a:t>
            </a:r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sz="2200" dirty="0"/>
              <a:t>Direct response</a:t>
            </a:r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sz="2200" dirty="0"/>
              <a:t>Retargeting</a:t>
            </a:r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sz="2200" dirty="0"/>
              <a:t>Advertising now available for smaller advertisers</a:t>
            </a:r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sz="2200" dirty="0"/>
              <a:t>Indirect response</a:t>
            </a:r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sz="2200" dirty="0"/>
              <a:t>Media multiplier or halo effect</a:t>
            </a:r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sz="2200" dirty="0"/>
              <a:t>Brand interactions</a:t>
            </a:r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sz="2200" dirty="0"/>
              <a:t>Targeting</a:t>
            </a:r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sz="2200" dirty="0"/>
              <a:t>Cost dynamic updates </a:t>
            </a:r>
          </a:p>
          <a:p>
            <a:pPr>
              <a:buClr>
                <a:srgbClr val="007BA4"/>
              </a:buClr>
            </a:pP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63807" y="1524134"/>
            <a:ext cx="3816424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rgbClr val="18293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18293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EA5633"/>
              </a:buClr>
              <a:buFont typeface="Arial" panose="020B0604020202020204" pitchFamily="34" charset="0"/>
              <a:buChar char="•"/>
              <a:defRPr sz="2000" kern="1200">
                <a:solidFill>
                  <a:srgbClr val="18293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18293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18293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/>
              <a:t>Disadvantages</a:t>
            </a:r>
          </a:p>
          <a:p>
            <a:r>
              <a:rPr lang="en-GB" sz="1400" dirty="0"/>
              <a:t> </a:t>
            </a:r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Relatively low click-</a:t>
            </a:r>
            <a:r>
              <a:rPr lang="en-GB" sz="2000" dirty="0" err="1"/>
              <a:t>throughs</a:t>
            </a:r>
            <a:endParaRPr lang="en-GB" sz="2000" dirty="0"/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Relatively high costs</a:t>
            </a:r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Brand reputation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396342"/>
            <a:ext cx="2880320" cy="2736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134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906" y="284288"/>
            <a:ext cx="8874189" cy="709714"/>
          </a:xfrm>
        </p:spPr>
        <p:txBody>
          <a:bodyPr>
            <a:noAutofit/>
          </a:bodyPr>
          <a:lstStyle/>
          <a:p>
            <a:pPr algn="ctr"/>
            <a:r>
              <a:rPr lang="en-US" sz="3200">
                <a:solidFill>
                  <a:srgbClr val="007BA4"/>
                </a:solidFill>
              </a:rPr>
              <a:t>Figure 9.11 </a:t>
            </a:r>
            <a:r>
              <a:rPr lang="en-US" sz="3200" dirty="0" err="1">
                <a:solidFill>
                  <a:srgbClr val="007BA4"/>
                </a:solidFill>
              </a:rPr>
              <a:t>Behavioural</a:t>
            </a:r>
            <a:r>
              <a:rPr lang="en-US" sz="3200" dirty="0">
                <a:solidFill>
                  <a:srgbClr val="007BA4"/>
                </a:solidFill>
              </a:rPr>
              <a:t> ad targeting process</a:t>
            </a:r>
            <a:endParaRPr lang="en-GB" sz="3200" dirty="0">
              <a:solidFill>
                <a:srgbClr val="007BA4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60"/>
            <a:ext cx="7681230" cy="4500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84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7164"/>
            <a:ext cx="8229600" cy="1143000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007BA4"/>
                </a:solidFill>
              </a:rPr>
              <a:t>Chapter 9 Marketing Communications using digital media channels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04206" y="1509836"/>
            <a:ext cx="4752528" cy="4265811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/>
              <a:t>Main topics</a:t>
            </a:r>
          </a:p>
          <a:p>
            <a:pPr marL="342900" lvl="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dirty="0"/>
              <a:t>Search engine marketing</a:t>
            </a:r>
          </a:p>
          <a:p>
            <a:pPr marL="342900" lvl="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dirty="0"/>
              <a:t>Online public relations and influencer relationship management</a:t>
            </a:r>
          </a:p>
          <a:p>
            <a:pPr marL="342900" lvl="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dirty="0"/>
              <a:t>Online partnerships including affiliate marketing</a:t>
            </a:r>
          </a:p>
          <a:p>
            <a:pPr marL="342900" lvl="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dirty="0"/>
              <a:t>Interactive display advertising</a:t>
            </a:r>
          </a:p>
          <a:p>
            <a:pPr marL="342900" lvl="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dirty="0"/>
              <a:t>Opt-in email marketing and mobile messaging</a:t>
            </a:r>
          </a:p>
          <a:p>
            <a:pPr marL="342900" lvl="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dirty="0"/>
              <a:t>Social media and viral marketing</a:t>
            </a:r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dirty="0"/>
              <a:t>Offline promotion techniques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085900"/>
            <a:ext cx="1885877" cy="2563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539552" y="5775647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/>
              <a:t>Case study: Facebook – a Titan of the digital age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53852"/>
            <a:ext cx="1080119" cy="108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28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7" y="67645"/>
            <a:ext cx="9104827" cy="1143000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rgbClr val="007BA4"/>
                </a:solidFill>
              </a:rPr>
              <a:t>Opt-in email marketing and mobile messaging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208" y="1484784"/>
            <a:ext cx="3682752" cy="2764904"/>
          </a:xfrm>
        </p:spPr>
        <p:txBody>
          <a:bodyPr/>
          <a:lstStyle/>
          <a:p>
            <a:r>
              <a:rPr lang="en-GB" sz="2000" b="1" dirty="0"/>
              <a:t>What is email marketing? </a:t>
            </a:r>
          </a:p>
          <a:p>
            <a:endParaRPr lang="en-GB" sz="2000" dirty="0"/>
          </a:p>
          <a:p>
            <a:r>
              <a:rPr lang="en-GB" sz="2000" dirty="0"/>
              <a:t>Opt-in email marketing:</a:t>
            </a:r>
          </a:p>
          <a:p>
            <a:r>
              <a:rPr lang="en-GB" sz="2000" dirty="0"/>
              <a:t>Cold-email campaign</a:t>
            </a:r>
          </a:p>
          <a:p>
            <a:r>
              <a:rPr lang="en-GB" sz="2000" dirty="0"/>
              <a:t>Co-branded email</a:t>
            </a:r>
          </a:p>
          <a:p>
            <a:r>
              <a:rPr lang="en-GB" sz="2000" dirty="0"/>
              <a:t>Third party e-</a:t>
            </a:r>
            <a:r>
              <a:rPr lang="en-GB" sz="2000" dirty="0" err="1"/>
              <a:t>newsheet</a:t>
            </a:r>
            <a:endParaRPr lang="en-GB" sz="2000" dirty="0"/>
          </a:p>
          <a:p>
            <a:r>
              <a:rPr lang="en-GB" sz="2000" dirty="0"/>
              <a:t>Inbound email marketing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636912"/>
            <a:ext cx="3110519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381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729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rgbClr val="007BA4"/>
                </a:solidFill>
              </a:rPr>
              <a:t>Advantages and disadvantages of email marketing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55881" y="1461764"/>
            <a:ext cx="3888432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rgbClr val="18293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18293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EA5633"/>
              </a:buClr>
              <a:buFont typeface="Arial" panose="020B0604020202020204" pitchFamily="34" charset="0"/>
              <a:buChar char="•"/>
              <a:defRPr sz="2000" kern="1200">
                <a:solidFill>
                  <a:srgbClr val="18293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18293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18293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/>
              <a:t>Advantages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80136" y="1461763"/>
            <a:ext cx="3816424" cy="2592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rgbClr val="18293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18293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EA5633"/>
              </a:buClr>
              <a:buFont typeface="Arial" panose="020B0604020202020204" pitchFamily="34" charset="0"/>
              <a:buChar char="•"/>
              <a:defRPr sz="2000" kern="1200">
                <a:solidFill>
                  <a:srgbClr val="18293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18293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18293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Disadvantages</a:t>
            </a:r>
          </a:p>
          <a:p>
            <a:r>
              <a:rPr lang="en-GB" sz="1400" dirty="0"/>
              <a:t> </a:t>
            </a:r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Deliverability</a:t>
            </a:r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sz="2000" dirty="0" err="1"/>
              <a:t>Renderability</a:t>
            </a:r>
            <a:endParaRPr lang="en-GB" sz="2000" dirty="0"/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Email response decay</a:t>
            </a:r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Communication preferences</a:t>
            </a:r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Resource intensive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55452" y="2217848"/>
            <a:ext cx="3888432" cy="2412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rgbClr val="18293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18293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EA5633"/>
              </a:buClr>
              <a:buFont typeface="Arial" panose="020B0604020202020204" pitchFamily="34" charset="0"/>
              <a:buChar char="•"/>
              <a:defRPr sz="2000" kern="1200">
                <a:solidFill>
                  <a:srgbClr val="18293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18293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18293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Relatively low cost</a:t>
            </a:r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Direct-response mechanism</a:t>
            </a:r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Faster deployments</a:t>
            </a:r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Ease of personalisation </a:t>
            </a:r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Options for testing</a:t>
            </a:r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Integration </a:t>
            </a:r>
          </a:p>
          <a:p>
            <a:pPr>
              <a:buClr>
                <a:srgbClr val="007BA4"/>
              </a:buClr>
            </a:pP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963" y="4054051"/>
            <a:ext cx="1955838" cy="2143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720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3" y="337603"/>
            <a:ext cx="7481455" cy="580733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rgbClr val="007BA4"/>
                </a:solidFill>
              </a:rPr>
              <a:t>Social media and viral </a:t>
            </a:r>
            <a:r>
              <a:rPr lang="en-GB" sz="3200" dirty="0" smtClean="0">
                <a:solidFill>
                  <a:srgbClr val="007BA4"/>
                </a:solidFill>
              </a:rPr>
              <a:t>marketing</a:t>
            </a:r>
            <a:endParaRPr lang="en-GB" sz="3200" dirty="0">
              <a:solidFill>
                <a:srgbClr val="007BA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1684784"/>
          </a:xfrm>
        </p:spPr>
        <p:txBody>
          <a:bodyPr/>
          <a:lstStyle/>
          <a:p>
            <a:r>
              <a:rPr lang="en-GB" dirty="0"/>
              <a:t>Viral marketing is closely related to social media and is a marketing approach which involves harnessing the network effect of the Internet; can be effective in reaching large number of people rapidly</a:t>
            </a:r>
          </a:p>
        </p:txBody>
      </p:sp>
    </p:spTree>
    <p:extLst>
      <p:ext uri="{BB962C8B-B14F-4D97-AF65-F5344CB8AC3E}">
        <p14:creationId xmlns:p14="http://schemas.microsoft.com/office/powerpoint/2010/main" val="55380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1339" y="227990"/>
            <a:ext cx="6801323" cy="780685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rgbClr val="007BA4"/>
                </a:solidFill>
              </a:rPr>
              <a:t>Online promotion techniques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62" y="1772816"/>
            <a:ext cx="7786277" cy="3838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611560" y="5758656"/>
            <a:ext cx="37721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latin typeface="+mj-lt"/>
              </a:rPr>
              <a:t>Source</a:t>
            </a:r>
            <a:r>
              <a:rPr lang="en-US" sz="1000" dirty="0">
                <a:latin typeface="+mj-lt"/>
              </a:rPr>
              <a:t>: The </a:t>
            </a:r>
            <a:r>
              <a:rPr lang="en-US" sz="1000" dirty="0" err="1">
                <a:latin typeface="+mj-lt"/>
              </a:rPr>
              <a:t>Hitwise</a:t>
            </a:r>
            <a:r>
              <a:rPr lang="en-US" sz="1000" dirty="0">
                <a:latin typeface="+mj-lt"/>
              </a:rPr>
              <a:t> UK Media Impact Report, September 2006</a:t>
            </a:r>
            <a:endParaRPr lang="en-IN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4687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1339" y="213692"/>
            <a:ext cx="6801323" cy="780685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rgbClr val="007BA4"/>
                </a:solidFill>
              </a:rPr>
              <a:t>Search Engine marketing (SEM)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2700" y="1433304"/>
            <a:ext cx="3024336" cy="3075816"/>
          </a:xfrm>
        </p:spPr>
        <p:txBody>
          <a:bodyPr/>
          <a:lstStyle/>
          <a:p>
            <a:r>
              <a:rPr lang="en-GB" dirty="0"/>
              <a:t>Two main types:</a:t>
            </a:r>
          </a:p>
          <a:p>
            <a:pPr marL="457200" indent="-457200">
              <a:buClr>
                <a:srgbClr val="007BA4"/>
              </a:buClr>
              <a:buFont typeface="+mj-lt"/>
              <a:buAutoNum type="arabicPeriod"/>
            </a:pPr>
            <a:r>
              <a:rPr lang="en-GB" dirty="0" smtClean="0"/>
              <a:t>Search engine optimisation </a:t>
            </a:r>
            <a:endParaRPr lang="en-GB" dirty="0"/>
          </a:p>
          <a:p>
            <a:pPr marL="457200" indent="-457200">
              <a:buClr>
                <a:srgbClr val="007BA4"/>
              </a:buClr>
              <a:buFont typeface="+mj-lt"/>
              <a:buAutoNum type="arabicPeriod"/>
            </a:pPr>
            <a:r>
              <a:rPr lang="en-GB" dirty="0" smtClean="0"/>
              <a:t>Paid </a:t>
            </a:r>
            <a:r>
              <a:rPr lang="en-GB" dirty="0"/>
              <a:t>search (pay-per-click) marketing (PPC)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79912" y="1556792"/>
            <a:ext cx="4683336" cy="3602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3455220" y="5343885"/>
            <a:ext cx="53680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>
                <a:latin typeface="+mj-lt"/>
              </a:rPr>
              <a:t>Source</a:t>
            </a:r>
            <a:r>
              <a:rPr lang="en-US" sz="1000" dirty="0">
                <a:latin typeface="+mj-lt"/>
              </a:rPr>
              <a:t>: Reprinted by permission of Google, Inc. Google™ search engine is a trademark of Google, Inc.</a:t>
            </a:r>
            <a:endParaRPr lang="en-IN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6247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" y="373824"/>
            <a:ext cx="9052561" cy="944628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rgbClr val="007BA4"/>
                </a:solidFill>
              </a:rPr>
              <a:t>Figure 9.3 Popularity of different Google Search features for a selection of </a:t>
            </a:r>
            <a:r>
              <a:rPr lang="en-US" sz="2800" dirty="0" smtClean="0">
                <a:solidFill>
                  <a:srgbClr val="007BA4"/>
                </a:solidFill>
              </a:rPr>
              <a:t>10,000 keywords</a:t>
            </a:r>
            <a:endParaRPr lang="en-GB" sz="2800" dirty="0">
              <a:solidFill>
                <a:srgbClr val="007BA4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429920"/>
            <a:ext cx="3755645" cy="4709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627784" y="6170218"/>
            <a:ext cx="285206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000" i="1" dirty="0">
                <a:latin typeface="+mj-lt"/>
              </a:rPr>
              <a:t>Source</a:t>
            </a:r>
            <a:r>
              <a:rPr lang="en-IN" sz="1000" dirty="0">
                <a:latin typeface="+mj-lt"/>
              </a:rPr>
              <a:t>: </a:t>
            </a:r>
            <a:r>
              <a:rPr lang="en-IN" sz="1000" dirty="0" err="1">
                <a:latin typeface="+mj-lt"/>
              </a:rPr>
              <a:t>MozCast</a:t>
            </a:r>
            <a:r>
              <a:rPr lang="en-IN" sz="1000" dirty="0">
                <a:latin typeface="+mj-lt"/>
              </a:rPr>
              <a:t> (http://mozcast.com/features)</a:t>
            </a:r>
            <a:endParaRPr lang="en-IN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6796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" y="274638"/>
            <a:ext cx="9052560" cy="1143000"/>
          </a:xfrm>
        </p:spPr>
        <p:txBody>
          <a:bodyPr>
            <a:noAutofit/>
          </a:bodyPr>
          <a:lstStyle/>
          <a:p>
            <a:pPr algn="ctr"/>
            <a:r>
              <a:rPr lang="en-GB" sz="3200">
                <a:solidFill>
                  <a:srgbClr val="007BA4"/>
                </a:solidFill>
              </a:rPr>
              <a:t>What is SEO? </a:t>
            </a:r>
            <a:br>
              <a:rPr lang="en-GB" sz="3200">
                <a:solidFill>
                  <a:srgbClr val="007BA4"/>
                </a:solidFill>
              </a:rPr>
            </a:br>
            <a:r>
              <a:rPr lang="en-GB" sz="3200">
                <a:solidFill>
                  <a:srgbClr val="007BA4"/>
                </a:solidFill>
              </a:rPr>
              <a:t>Improving positions in the natural listings.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26" y="1556792"/>
            <a:ext cx="5554960" cy="2548880"/>
          </a:xfrm>
        </p:spPr>
        <p:txBody>
          <a:bodyPr/>
          <a:lstStyle/>
          <a:p>
            <a:r>
              <a:rPr lang="en-GB" dirty="0"/>
              <a:t>Processes include:  </a:t>
            </a:r>
          </a:p>
          <a:p>
            <a:pPr marL="457200" lvl="0" indent="-457200">
              <a:buClr>
                <a:srgbClr val="007BA4"/>
              </a:buClr>
              <a:buFont typeface="+mj-lt"/>
              <a:buAutoNum type="arabicPeriod"/>
            </a:pPr>
            <a:r>
              <a:rPr lang="en-GB" dirty="0"/>
              <a:t>Crawling</a:t>
            </a:r>
          </a:p>
          <a:p>
            <a:pPr marL="457200" lvl="0" indent="-457200">
              <a:buClr>
                <a:srgbClr val="007BA4"/>
              </a:buClr>
              <a:buFont typeface="+mj-lt"/>
              <a:buAutoNum type="arabicPeriod"/>
            </a:pPr>
            <a:r>
              <a:rPr lang="en-GB" dirty="0"/>
              <a:t>Indexing</a:t>
            </a:r>
          </a:p>
          <a:p>
            <a:pPr marL="457200" lvl="0" indent="-457200">
              <a:buClr>
                <a:srgbClr val="007BA4"/>
              </a:buClr>
              <a:buFont typeface="+mj-lt"/>
              <a:buAutoNum type="arabicPeriod"/>
            </a:pPr>
            <a:r>
              <a:rPr lang="en-GB" dirty="0"/>
              <a:t>Ranking or scoring</a:t>
            </a:r>
          </a:p>
          <a:p>
            <a:pPr marL="457200" lvl="0" indent="-457200">
              <a:buClr>
                <a:srgbClr val="007BA4"/>
              </a:buClr>
              <a:buFont typeface="+mj-lt"/>
              <a:buAutoNum type="arabicPeriod"/>
            </a:pPr>
            <a:r>
              <a:rPr lang="en-GB" dirty="0"/>
              <a:t>Query request and results serving</a:t>
            </a:r>
          </a:p>
          <a:p>
            <a:pPr>
              <a:buClr>
                <a:srgbClr val="007BA4"/>
              </a:buClr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501008"/>
            <a:ext cx="2595896" cy="2582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698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7BA4"/>
                </a:solidFill>
              </a:rPr>
              <a:t>Figure 9.4 Click-through rates depending on position in the natural search results</a:t>
            </a:r>
            <a:endParaRPr lang="en-GB" dirty="0">
              <a:solidFill>
                <a:srgbClr val="007BA4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13334"/>
            <a:ext cx="7777089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611560" y="5949860"/>
            <a:ext cx="200407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latin typeface="+mj-lt"/>
              </a:rPr>
              <a:t>Source</a:t>
            </a:r>
            <a:r>
              <a:rPr lang="en-US" sz="800" dirty="0">
                <a:latin typeface="+mj-lt"/>
              </a:rPr>
              <a:t>: Advanced Web Ranking (2018)</a:t>
            </a:r>
            <a:endParaRPr lang="en-IN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6433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rgbClr val="007BA4"/>
                </a:solidFill>
              </a:rPr>
              <a:t>Figure 9.5 Stages involved in producing search engine listing for the natural listing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506374"/>
            <a:ext cx="5561954" cy="4599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037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990"/>
            <a:ext cx="8229600" cy="780685"/>
          </a:xfrm>
        </p:spPr>
        <p:txBody>
          <a:bodyPr>
            <a:normAutofit/>
          </a:bodyPr>
          <a:lstStyle/>
          <a:p>
            <a:pPr algn="ctr"/>
            <a:r>
              <a:rPr lang="en-GB" sz="3200">
                <a:solidFill>
                  <a:srgbClr val="007BA4"/>
                </a:solidFill>
              </a:rPr>
              <a:t>Advantages and disadvantages of SEO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223" y="1131436"/>
            <a:ext cx="3610744" cy="3024335"/>
          </a:xfrm>
        </p:spPr>
        <p:txBody>
          <a:bodyPr/>
          <a:lstStyle/>
          <a:p>
            <a:r>
              <a:rPr lang="en-GB" b="1" dirty="0"/>
              <a:t>Advantages </a:t>
            </a:r>
          </a:p>
          <a:p>
            <a:r>
              <a:rPr lang="en-GB" dirty="0"/>
              <a:t> </a:t>
            </a:r>
            <a:endParaRPr lang="en-GB" sz="1400" dirty="0"/>
          </a:p>
          <a:p>
            <a:pPr marL="342900" lvl="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dirty="0"/>
              <a:t>Traffic driver</a:t>
            </a:r>
          </a:p>
          <a:p>
            <a:pPr marL="342900" lvl="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dirty="0"/>
              <a:t>Highly targeted</a:t>
            </a:r>
          </a:p>
          <a:p>
            <a:pPr marL="342900" lvl="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dirty="0"/>
              <a:t>Potentially low cost</a:t>
            </a:r>
          </a:p>
          <a:p>
            <a:pPr marL="342900" lvl="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dirty="0"/>
              <a:t>Dynamic</a:t>
            </a:r>
          </a:p>
          <a:p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60032" y="1115106"/>
            <a:ext cx="3816424" cy="4906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rgbClr val="18293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18293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EA5633"/>
              </a:buClr>
              <a:buFont typeface="Arial" panose="020B0604020202020204" pitchFamily="34" charset="0"/>
              <a:buChar char="•"/>
              <a:defRPr sz="2000" kern="1200">
                <a:solidFill>
                  <a:srgbClr val="18293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18293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18293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Disadvantages</a:t>
            </a:r>
          </a:p>
          <a:p>
            <a:r>
              <a:rPr lang="en-GB" dirty="0"/>
              <a:t> </a:t>
            </a:r>
            <a:endParaRPr lang="en-GB" sz="1400" dirty="0"/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dirty="0"/>
              <a:t>Lack of predictability </a:t>
            </a:r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dirty="0"/>
              <a:t>Time for results to be implemented</a:t>
            </a:r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dirty="0"/>
              <a:t>Complexity and dynamic nature</a:t>
            </a:r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dirty="0"/>
              <a:t>Ongoing investment</a:t>
            </a:r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dirty="0"/>
              <a:t>Poor for developing awareness in comparison with other media channels </a:t>
            </a:r>
          </a:p>
          <a:p>
            <a:pPr>
              <a:buClr>
                <a:srgbClr val="007BA4"/>
              </a:buClr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480" y="3573016"/>
            <a:ext cx="2319528" cy="2523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780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033" y="221298"/>
            <a:ext cx="5109935" cy="780685"/>
          </a:xfrm>
        </p:spPr>
        <p:txBody>
          <a:bodyPr>
            <a:normAutofit/>
          </a:bodyPr>
          <a:lstStyle/>
          <a:p>
            <a:pPr algn="ctr"/>
            <a:r>
              <a:rPr lang="en-GB" sz="3200">
                <a:solidFill>
                  <a:srgbClr val="007BA4"/>
                </a:solidFill>
              </a:rPr>
              <a:t>Best practice in SEO: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222" y="1452126"/>
            <a:ext cx="4768857" cy="3417034"/>
          </a:xfrm>
        </p:spPr>
        <p:txBody>
          <a:bodyPr>
            <a:noAutofit/>
          </a:bodyPr>
          <a:lstStyle/>
          <a:p>
            <a:pPr marL="342900" lvl="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Search engine submission </a:t>
            </a:r>
          </a:p>
          <a:p>
            <a:pPr marL="342900" lvl="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Index inclusion</a:t>
            </a:r>
          </a:p>
          <a:p>
            <a:pPr marL="342900" lvl="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Key-phrase analysis</a:t>
            </a:r>
          </a:p>
          <a:p>
            <a:pPr marL="342900" lvl="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On-page optimisation</a:t>
            </a:r>
          </a:p>
          <a:p>
            <a:pPr marL="342900" lvl="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External linking</a:t>
            </a:r>
          </a:p>
          <a:p>
            <a:pPr marL="342900" lvl="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SEO for mobile devices</a:t>
            </a:r>
          </a:p>
          <a:p>
            <a:pPr>
              <a:buClr>
                <a:srgbClr val="007BA4"/>
              </a:buClr>
            </a:pP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136" y="2996952"/>
            <a:ext cx="3021320" cy="2981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593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Digital Marketing">
      <a:dk1>
        <a:sysClr val="windowText" lastClr="000000"/>
      </a:dk1>
      <a:lt1>
        <a:srgbClr val="FFFFFF"/>
      </a:lt1>
      <a:dk2>
        <a:srgbClr val="18293A"/>
      </a:dk2>
      <a:lt2>
        <a:srgbClr val="EEECE1"/>
      </a:lt2>
      <a:accent1>
        <a:srgbClr val="00A4B7"/>
      </a:accent1>
      <a:accent2>
        <a:srgbClr val="EA5633"/>
      </a:accent2>
      <a:accent3>
        <a:srgbClr val="18293A"/>
      </a:accent3>
      <a:accent4>
        <a:srgbClr val="00A4B7"/>
      </a:accent4>
      <a:accent5>
        <a:srgbClr val="18293A"/>
      </a:accent5>
      <a:accent6>
        <a:srgbClr val="EA5633"/>
      </a:accent6>
      <a:hlink>
        <a:srgbClr val="00A4B7"/>
      </a:hlink>
      <a:folHlink>
        <a:srgbClr val="EA563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2813</TotalTime>
  <Words>573</Words>
  <Application>Microsoft Office PowerPoint</Application>
  <PresentationFormat>On-screen Show (4:3)</PresentationFormat>
  <Paragraphs>157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HelveticaNeueLTW1G-Lt</vt:lpstr>
      <vt:lpstr>HelveticaNeueLTW1G-LtIt</vt:lpstr>
      <vt:lpstr>Verdana</vt:lpstr>
      <vt:lpstr>Office Theme</vt:lpstr>
      <vt:lpstr>DIGITAL MARKETING STRATEGY, IMPLEMENTATION AND PRACTICE Seventh Edition</vt:lpstr>
      <vt:lpstr>Chapter 9 Marketing Communications using digital media channels</vt:lpstr>
      <vt:lpstr>Search Engine marketing (SEM)</vt:lpstr>
      <vt:lpstr>Figure 9.3 Popularity of different Google Search features for a selection of 10,000 keywords</vt:lpstr>
      <vt:lpstr>What is SEO?  Improving positions in the natural listings. </vt:lpstr>
      <vt:lpstr>Figure 9.4 Click-through rates depending on position in the natural search results</vt:lpstr>
      <vt:lpstr>Figure 9.5 Stages involved in producing search engine listing for the natural listing</vt:lpstr>
      <vt:lpstr>Advantages and disadvantages of SEO </vt:lpstr>
      <vt:lpstr>Best practice in SEO: </vt:lpstr>
      <vt:lpstr>Paid search marketing </vt:lpstr>
      <vt:lpstr>Figure 9.7 Google Ads campaign structures: (a) clothing retailer; (b) restaurant chain</vt:lpstr>
      <vt:lpstr>Online influences and influencers relationship management</vt:lpstr>
      <vt:lpstr>Advantages and disadvantages of online public relations</vt:lpstr>
      <vt:lpstr>Online partnerships including affiliate marketing</vt:lpstr>
      <vt:lpstr>Figure 9.9 The affiliate marketing model (note that the tracking software and fee payment may be managed through an independent affiliate network manager)</vt:lpstr>
      <vt:lpstr>Best practice in managing affiliate marketing</vt:lpstr>
      <vt:lpstr>Interactive Display Advertising </vt:lpstr>
      <vt:lpstr>Advantages and disadvantages of display advertising</vt:lpstr>
      <vt:lpstr>Figure 9.11 Behavioural ad targeting process</vt:lpstr>
      <vt:lpstr>Opt-in email marketing and mobile messaging</vt:lpstr>
      <vt:lpstr>Advantages and disadvantages of email marketing</vt:lpstr>
      <vt:lpstr>Social media and viral marketing</vt:lpstr>
      <vt:lpstr>Online promotion techniques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Marketing Powerpoint Slides</dc:title>
  <dc:subject>Digital Marketing</dc:subject>
  <dc:creator>Kirsty Farrelly</dc:creator>
  <cp:keywords>Digital Marketing</cp:keywords>
  <cp:lastModifiedBy>G, Vivekan</cp:lastModifiedBy>
  <cp:revision>169</cp:revision>
  <dcterms:created xsi:type="dcterms:W3CDTF">2019-02-27T10:38:23Z</dcterms:created>
  <dcterms:modified xsi:type="dcterms:W3CDTF">2019-07-19T14:33:23Z</dcterms:modified>
</cp:coreProperties>
</file>