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51CF62-C411-49DB-9BBA-6816F0C8860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00AE776-EDB4-481D-8A21-1F5B869E0D8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1CF62-C411-49DB-9BBA-6816F0C8860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1CF62-C411-49DB-9BBA-6816F0C8860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1CF62-C411-49DB-9BBA-6816F0C88605}"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51CF62-C411-49DB-9BBA-6816F0C88605}" type="datetimeFigureOut">
              <a:rPr lang="en-US" smtClean="0"/>
              <a:t>2/3/2016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E776-EDB4-481D-8A21-1F5B869E0D8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51CF62-C411-49DB-9BBA-6816F0C88605}"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51CF62-C411-49DB-9BBA-6816F0C88605}"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1CF62-C411-49DB-9BBA-6816F0C88605}"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E51CF62-C411-49DB-9BBA-6816F0C88605}"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AE776-EDB4-481D-8A21-1F5B869E0D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51CF62-C411-49DB-9BBA-6816F0C88605}"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E51CF62-C411-49DB-9BBA-6816F0C88605}" type="datetimeFigureOut">
              <a:rPr lang="en-US" smtClean="0"/>
              <a:t>2/3/2016</a:t>
            </a:fld>
            <a:endParaRPr lang="en-US"/>
          </a:p>
        </p:txBody>
      </p:sp>
      <p:sp>
        <p:nvSpPr>
          <p:cNvPr id="7" name="Slide Number Placeholder 6"/>
          <p:cNvSpPr>
            <a:spLocks noGrp="1"/>
          </p:cNvSpPr>
          <p:nvPr>
            <p:ph type="sldNum" sz="quarter" idx="12"/>
          </p:nvPr>
        </p:nvSpPr>
        <p:spPr/>
        <p:txBody>
          <a:bodyPr/>
          <a:lstStyle/>
          <a:p>
            <a:fld id="{E00AE776-EDB4-481D-8A21-1F5B869E0D8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E51CF62-C411-49DB-9BBA-6816F0C88605}"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00AE776-EDB4-481D-8A21-1F5B869E0D8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 9</a:t>
            </a:r>
            <a:endParaRPr lang="en-US" dirty="0"/>
          </a:p>
        </p:txBody>
      </p:sp>
      <p:sp>
        <p:nvSpPr>
          <p:cNvPr id="2" name="Title 1"/>
          <p:cNvSpPr>
            <a:spLocks noGrp="1"/>
          </p:cNvSpPr>
          <p:nvPr>
            <p:ph type="ctrTitle"/>
          </p:nvPr>
        </p:nvSpPr>
        <p:spPr/>
        <p:txBody>
          <a:bodyPr>
            <a:normAutofit fontScale="90000"/>
          </a:bodyPr>
          <a:lstStyle/>
          <a:p>
            <a:pPr>
              <a:spcAft>
                <a:spcPts val="0"/>
              </a:spcAft>
              <a:tabLst>
                <a:tab pos="2743200" algn="ctr"/>
                <a:tab pos="5486400" algn="r"/>
              </a:tabLst>
            </a:pPr>
            <a:r>
              <a:rPr lang="en-US" dirty="0" smtClean="0">
                <a:effectLst/>
                <a:latin typeface="Cambria"/>
                <a:ea typeface="MS Mincho"/>
                <a:cs typeface="Arial"/>
              </a:rPr>
              <a:t>NET PRESENT VALUE AND OTHER INVESTMENT CRETERIA</a:t>
            </a:r>
            <a:endParaRPr lang="en-US" dirty="0"/>
          </a:p>
        </p:txBody>
      </p:sp>
    </p:spTree>
    <p:extLst>
      <p:ext uri="{BB962C8B-B14F-4D97-AF65-F5344CB8AC3E}">
        <p14:creationId xmlns:p14="http://schemas.microsoft.com/office/powerpoint/2010/main" val="86015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10000"/>
          </a:bodyPr>
          <a:lstStyle/>
          <a:p>
            <a:pPr marL="114300" indent="0">
              <a:buNone/>
            </a:pPr>
            <a:r>
              <a:rPr lang="en-US" dirty="0"/>
              <a:t>Cutoff period is two years. What is going to be the payback period for each of the followings</a:t>
            </a:r>
            <a:r>
              <a:rPr lang="en-US" dirty="0" smtClean="0"/>
              <a:t>?</a:t>
            </a:r>
          </a:p>
          <a:p>
            <a:pPr marL="114300" indent="0">
              <a:buNone/>
            </a:pPr>
            <a:endParaRPr lang="en-US" dirty="0"/>
          </a:p>
          <a:p>
            <a:pPr marL="114300" indent="0">
              <a:buNone/>
            </a:pPr>
            <a:endParaRPr lang="en-US" dirty="0" smtClean="0"/>
          </a:p>
          <a:p>
            <a:pPr marL="114300" indent="0">
              <a:buNone/>
            </a:pPr>
            <a:endParaRPr lang="en-US" dirty="0" smtClean="0"/>
          </a:p>
          <a:p>
            <a:pPr marL="114300" indent="0">
              <a:buNone/>
            </a:pPr>
            <a:endParaRPr lang="en-US" dirty="0"/>
          </a:p>
          <a:p>
            <a:pPr marL="114300" indent="0">
              <a:buNone/>
            </a:pPr>
            <a:r>
              <a:rPr lang="en-US" dirty="0"/>
              <a:t>A: 2 years + (30/50) = 2.6 years is the payback period. Reject the project</a:t>
            </a:r>
          </a:p>
          <a:p>
            <a:pPr marL="114300" indent="0">
              <a:buNone/>
            </a:pPr>
            <a:r>
              <a:rPr lang="en-US" dirty="0"/>
              <a:t>B: I will never recover my initial cost. Reject the project</a:t>
            </a:r>
          </a:p>
          <a:p>
            <a:pPr marL="114300" indent="0">
              <a:buNone/>
            </a:pPr>
            <a:r>
              <a:rPr lang="en-US" dirty="0"/>
              <a:t>C: 4 years, so reject the project </a:t>
            </a:r>
          </a:p>
          <a:p>
            <a:pPr marL="114300" indent="0">
              <a:buNone/>
            </a:pPr>
            <a:r>
              <a:rPr lang="en-US" dirty="0"/>
              <a:t>D: 2 years and four years</a:t>
            </a:r>
          </a:p>
          <a:p>
            <a:pPr marL="114300" indent="0">
              <a:buNone/>
            </a:pPr>
            <a:r>
              <a:rPr lang="en-US" dirty="0"/>
              <a:t>E: 6 months. Accept the project (however, the method here ignores the huge number of loses happens in the next year)</a:t>
            </a:r>
          </a:p>
          <a:p>
            <a:pPr marL="114300" indent="0">
              <a:buNone/>
            </a:pPr>
            <a:endParaRPr lang="en-US" dirty="0" smtClean="0"/>
          </a:p>
          <a:p>
            <a:pPr marL="11430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70602356"/>
              </p:ext>
            </p:extLst>
          </p:nvPr>
        </p:nvGraphicFramePr>
        <p:xfrm>
          <a:off x="1619672" y="2492896"/>
          <a:ext cx="5624830" cy="1099185"/>
        </p:xfrm>
        <a:graphic>
          <a:graphicData uri="http://schemas.openxmlformats.org/drawingml/2006/table">
            <a:tbl>
              <a:tblPr firstRow="1" firstCol="1" bandRow="1"/>
              <a:tblGrid>
                <a:gridCol w="937895"/>
                <a:gridCol w="935355"/>
                <a:gridCol w="935355"/>
                <a:gridCol w="935355"/>
                <a:gridCol w="935355"/>
                <a:gridCol w="945515"/>
              </a:tblGrid>
              <a:tr h="0">
                <a:tc>
                  <a:txBody>
                    <a:bodyPr/>
                    <a:lstStyle/>
                    <a:p>
                      <a:pPr>
                        <a:spcAft>
                          <a:spcPts val="0"/>
                        </a:spcAft>
                      </a:pPr>
                      <a:r>
                        <a:rPr lang="en-US" sz="1200" dirty="0">
                          <a:effectLst/>
                          <a:latin typeface="Cambria"/>
                          <a:ea typeface="MS Mincho"/>
                          <a:cs typeface="Arial"/>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0 (cost)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1 cash flows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-50,000,000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85">
                <a:tc>
                  <a:txBody>
                    <a:bodyPr/>
                    <a:lstStyle/>
                    <a:p>
                      <a:pPr>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65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a:t>Comparison  between a long term investment and a short term investment and each one of them </a:t>
                </a:r>
                <a:r>
                  <a:rPr lang="en-US" dirty="0" smtClean="0"/>
                  <a:t>has the </a:t>
                </a:r>
                <a:r>
                  <a:rPr lang="en-US" dirty="0"/>
                  <a:t>same cost and the discount rate is 15</a:t>
                </a:r>
                <a:r>
                  <a:rPr lang="en-US" dirty="0" smtClean="0"/>
                  <a:t>%:</a:t>
                </a:r>
              </a:p>
              <a:p>
                <a:endParaRPr lang="en-US" dirty="0"/>
              </a:p>
              <a:p>
                <a:endParaRPr lang="en-US" dirty="0" smtClean="0"/>
              </a:p>
              <a:p>
                <a:endParaRPr lang="en-US" dirty="0" smtClean="0"/>
              </a:p>
              <a:p>
                <a:pPr marL="114300" indent="0">
                  <a:buNone/>
                </a:pPr>
                <a:endParaRPr lang="en-US" dirty="0" smtClean="0"/>
              </a:p>
              <a:p>
                <a:pPr marL="114300" indent="0">
                  <a:buNone/>
                </a:pPr>
                <a:endParaRPr lang="en-US" dirty="0"/>
              </a:p>
              <a:p>
                <a:pPr>
                  <a:spcAft>
                    <a:spcPts val="0"/>
                  </a:spcAft>
                </a:pPr>
                <a:r>
                  <a:rPr lang="en-US" dirty="0">
                    <a:latin typeface="Cambria"/>
                    <a:ea typeface="MS Mincho"/>
                    <a:cs typeface="Arial"/>
                  </a:rPr>
                  <a:t>Payback Rule:</a:t>
                </a:r>
              </a:p>
              <a:p>
                <a:pPr>
                  <a:spcAft>
                    <a:spcPts val="0"/>
                  </a:spcAft>
                </a:pPr>
                <a:r>
                  <a:rPr lang="en-US" dirty="0">
                    <a:effectLst/>
                    <a:latin typeface="Cambria"/>
                    <a:ea typeface="MS Mincho"/>
                    <a:cs typeface="Arial"/>
                  </a:rPr>
                  <a:t>Short = 1.75 years</a:t>
                </a:r>
              </a:p>
              <a:p>
                <a:pPr>
                  <a:spcAft>
                    <a:spcPts val="0"/>
                  </a:spcAft>
                </a:pPr>
                <a:r>
                  <a:rPr lang="en-US" dirty="0">
                    <a:effectLst/>
                    <a:latin typeface="Cambria"/>
                    <a:ea typeface="MS Mincho"/>
                    <a:cs typeface="Arial"/>
                  </a:rPr>
                  <a:t>Long = 2.5 years</a:t>
                </a:r>
              </a:p>
              <a:p>
                <a:pPr>
                  <a:spcAft>
                    <a:spcPts val="0"/>
                  </a:spcAft>
                </a:pPr>
                <a:r>
                  <a:rPr lang="en-US" dirty="0">
                    <a:effectLst/>
                    <a:latin typeface="Cambria"/>
                    <a:ea typeface="MS Mincho"/>
                    <a:cs typeface="Arial"/>
                  </a:rPr>
                  <a:t> </a:t>
                </a:r>
              </a:p>
              <a:p>
                <a:pPr>
                  <a:spcAft>
                    <a:spcPts val="0"/>
                  </a:spcAft>
                </a:pPr>
                <a:r>
                  <a:rPr lang="en-US" dirty="0">
                    <a:effectLst/>
                    <a:latin typeface="Cambria"/>
                    <a:ea typeface="MS Mincho"/>
                    <a:cs typeface="Arial"/>
                  </a:rPr>
                  <a:t>NPV:</a:t>
                </a:r>
              </a:p>
              <a:p>
                <a:pPr>
                  <a:spcAft>
                    <a:spcPts val="0"/>
                  </a:spcAft>
                </a:pPr>
                <a:r>
                  <a:rPr lang="en-US" dirty="0">
                    <a:effectLst/>
                    <a:latin typeface="Cambria"/>
                    <a:ea typeface="MS Mincho"/>
                    <a:cs typeface="Arial"/>
                  </a:rPr>
                  <a:t>Short NPV=  -$250 + (100/1.15) + (200/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15</m:t>
                        </m:r>
                      </m:e>
                      <m:sup>
                        <m:r>
                          <a:rPr lang="en-US" i="1">
                            <a:effectLst/>
                            <a:latin typeface="Cambria Math"/>
                            <a:ea typeface="MS Mincho"/>
                            <a:cs typeface="Arial"/>
                          </a:rPr>
                          <m:t>2</m:t>
                        </m:r>
                      </m:sup>
                    </m:sSup>
                  </m:oMath>
                </a14:m>
                <a:r>
                  <a:rPr lang="en-US" dirty="0">
                    <a:effectLst/>
                    <a:latin typeface="Cambria"/>
                    <a:ea typeface="MS Mincho"/>
                    <a:cs typeface="Arial"/>
                  </a:rPr>
                  <a:t>) = - $11.81</a:t>
                </a:r>
              </a:p>
              <a:p>
                <a:pPr>
                  <a:spcAft>
                    <a:spcPts val="0"/>
                  </a:spcAft>
                </a:pPr>
                <a:r>
                  <a:rPr lang="en-US" dirty="0">
                    <a:effectLst/>
                    <a:latin typeface="Cambria"/>
                    <a:ea typeface="MS Mincho"/>
                    <a:cs typeface="Arial"/>
                  </a:rPr>
                  <a:t>Long NPV = - $250 + (100 </a:t>
                </a:r>
                <a:r>
                  <a:rPr lang="en-US" sz="2800" dirty="0">
                    <a:effectLst/>
                    <a:latin typeface="Cambria"/>
                    <a:ea typeface="MS Mincho"/>
                    <a:cs typeface="Arial"/>
                  </a:rPr>
                  <a:t> </a:t>
                </a:r>
                <a14:m>
                  <m:oMath xmlns:m="http://schemas.openxmlformats.org/officeDocument/2006/math">
                    <m:r>
                      <a:rPr lang="en-US" sz="2800" i="1">
                        <a:effectLst/>
                        <a:latin typeface="Cambria Math"/>
                        <a:ea typeface="MS Mincho"/>
                        <a:cs typeface="Arial"/>
                      </a:rPr>
                      <m:t>× </m:t>
                    </m:r>
                    <m:f>
                      <m:fPr>
                        <m:ctrlPr>
                          <a:rPr lang="en-US" sz="2800" i="1">
                            <a:effectLst/>
                            <a:latin typeface="Cambria Math"/>
                            <a:ea typeface="MS Mincho"/>
                            <a:cs typeface="Arial"/>
                          </a:rPr>
                        </m:ctrlPr>
                      </m:fPr>
                      <m:num>
                        <m:d>
                          <m:dPr>
                            <m:begChr m:val="["/>
                            <m:endChr m:val="]"/>
                            <m:ctrlPr>
                              <a:rPr lang="en-US" sz="2800" i="1">
                                <a:effectLst/>
                                <a:latin typeface="Cambria Math"/>
                                <a:ea typeface="MS Mincho"/>
                                <a:cs typeface="Arial"/>
                              </a:rPr>
                            </m:ctrlPr>
                          </m:dPr>
                          <m:e>
                            <m:r>
                              <a:rPr lang="en-US" sz="2800" i="1">
                                <a:effectLst/>
                                <a:latin typeface="Cambria Math"/>
                                <a:ea typeface="MS Mincho"/>
                                <a:cs typeface="Arial"/>
                              </a:rPr>
                              <m:t>1</m:t>
                            </m:r>
                            <m:r>
                              <a:rPr lang="en-US" sz="2800" i="1">
                                <a:effectLst/>
                                <a:latin typeface="Cambria Math"/>
                                <a:ea typeface="MS Mincho"/>
                                <a:cs typeface="Arial"/>
                              </a:rPr>
                              <m:t>−</m:t>
                            </m:r>
                            <m:f>
                              <m:fPr>
                                <m:ctrlPr>
                                  <a:rPr lang="en-US" sz="2800" i="1">
                                    <a:effectLst/>
                                    <a:latin typeface="Cambria Math"/>
                                    <a:ea typeface="MS Mincho"/>
                                    <a:cs typeface="Arial"/>
                                  </a:rPr>
                                </m:ctrlPr>
                              </m:fPr>
                              <m:num>
                                <m:r>
                                  <a:rPr lang="en-US" sz="2800" i="1">
                                    <a:effectLst/>
                                    <a:latin typeface="Cambria Math"/>
                                    <a:ea typeface="MS Mincho"/>
                                    <a:cs typeface="Arial"/>
                                  </a:rPr>
                                  <m:t>1</m:t>
                                </m:r>
                              </m:num>
                              <m:den>
                                <m:sSup>
                                  <m:sSupPr>
                                    <m:ctrlPr>
                                      <a:rPr lang="en-US" sz="2800" i="1">
                                        <a:effectLst/>
                                        <a:latin typeface="Cambria Math"/>
                                        <a:ea typeface="MS Mincho"/>
                                        <a:cs typeface="Arial"/>
                                      </a:rPr>
                                    </m:ctrlPr>
                                  </m:sSupPr>
                                  <m:e>
                                    <m:r>
                                      <a:rPr lang="en-US" sz="2800" i="1">
                                        <a:effectLst/>
                                        <a:latin typeface="Cambria Math"/>
                                        <a:ea typeface="MS Mincho"/>
                                        <a:cs typeface="Arial"/>
                                      </a:rPr>
                                      <m:t>(</m:t>
                                    </m:r>
                                    <m:r>
                                      <a:rPr lang="en-US" sz="2800" i="1">
                                        <a:effectLst/>
                                        <a:latin typeface="Cambria Math"/>
                                        <a:ea typeface="MS Mincho"/>
                                        <a:cs typeface="Arial"/>
                                      </a:rPr>
                                      <m:t>1</m:t>
                                    </m:r>
                                    <m:r>
                                      <a:rPr lang="en-US" sz="2800" i="1">
                                        <a:effectLst/>
                                        <a:latin typeface="Cambria Math"/>
                                        <a:ea typeface="MS Mincho"/>
                                        <a:cs typeface="Arial"/>
                                      </a:rPr>
                                      <m:t>.</m:t>
                                    </m:r>
                                    <m:r>
                                      <a:rPr lang="en-US" sz="2800" i="1">
                                        <a:effectLst/>
                                        <a:latin typeface="Cambria Math"/>
                                        <a:ea typeface="MS Mincho"/>
                                        <a:cs typeface="Arial"/>
                                      </a:rPr>
                                      <m:t>15</m:t>
                                    </m:r>
                                    <m:r>
                                      <a:rPr lang="en-US" sz="2800" i="1">
                                        <a:effectLst/>
                                        <a:latin typeface="Cambria Math"/>
                                        <a:ea typeface="MS Mincho"/>
                                        <a:cs typeface="Arial"/>
                                      </a:rPr>
                                      <m:t>)</m:t>
                                    </m:r>
                                  </m:e>
                                  <m:sup>
                                    <m:r>
                                      <a:rPr lang="en-US" sz="2800" i="1">
                                        <a:effectLst/>
                                        <a:latin typeface="Cambria Math"/>
                                        <a:ea typeface="MS Mincho"/>
                                        <a:cs typeface="Arial"/>
                                      </a:rPr>
                                      <m:t>4</m:t>
                                    </m:r>
                                  </m:sup>
                                </m:sSup>
                              </m:den>
                            </m:f>
                          </m:e>
                        </m:d>
                      </m:num>
                      <m:den>
                        <m:r>
                          <a:rPr lang="en-US" sz="2800" i="1">
                            <a:effectLst/>
                            <a:latin typeface="Cambria Math"/>
                            <a:ea typeface="MS Mincho"/>
                            <a:cs typeface="Arial"/>
                          </a:rPr>
                          <m:t>0</m:t>
                        </m:r>
                        <m:r>
                          <a:rPr lang="en-US" sz="2800" i="1">
                            <a:effectLst/>
                            <a:latin typeface="Cambria Math"/>
                            <a:ea typeface="MS Mincho"/>
                            <a:cs typeface="Arial"/>
                          </a:rPr>
                          <m:t>.</m:t>
                        </m:r>
                        <m:r>
                          <a:rPr lang="en-US" sz="2800" i="1">
                            <a:effectLst/>
                            <a:latin typeface="Cambria Math"/>
                            <a:ea typeface="MS Mincho"/>
                            <a:cs typeface="Arial"/>
                          </a:rPr>
                          <m:t>15</m:t>
                        </m:r>
                      </m:den>
                    </m:f>
                  </m:oMath>
                </a14:m>
                <a:r>
                  <a:rPr lang="en-US" sz="2800" dirty="0">
                    <a:effectLst/>
                    <a:latin typeface="Cambria"/>
                    <a:ea typeface="MS Mincho"/>
                    <a:cs typeface="Arial"/>
                  </a:rPr>
                  <a:t>   =   </a:t>
                </a:r>
                <a:r>
                  <a:rPr lang="en-US" dirty="0">
                    <a:effectLst/>
                    <a:latin typeface="Cambria"/>
                    <a:ea typeface="MS Mincho"/>
                    <a:cs typeface="Arial"/>
                  </a:rPr>
                  <a:t>$</a:t>
                </a:r>
                <a:r>
                  <a:rPr lang="en-US" dirty="0" smtClean="0">
                    <a:effectLst/>
                    <a:latin typeface="Cambria"/>
                    <a:ea typeface="MS Mincho"/>
                    <a:cs typeface="Arial"/>
                  </a:rPr>
                  <a:t>35.50</a:t>
                </a:r>
                <a:endParaRPr lang="en-US" dirty="0" smtClean="0"/>
              </a:p>
              <a:p>
                <a:pPr marL="11430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34"/>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277456343"/>
              </p:ext>
            </p:extLst>
          </p:nvPr>
        </p:nvGraphicFramePr>
        <p:xfrm>
          <a:off x="2195736" y="2564904"/>
          <a:ext cx="5754491" cy="1118870"/>
        </p:xfrm>
        <a:graphic>
          <a:graphicData uri="http://schemas.openxmlformats.org/drawingml/2006/table">
            <a:tbl>
              <a:tblPr firstRow="1" firstCol="1" bandRow="1"/>
              <a:tblGrid>
                <a:gridCol w="1877060"/>
                <a:gridCol w="1873250"/>
                <a:gridCol w="135376"/>
                <a:gridCol w="1868805"/>
              </a:tblGrid>
              <a:tr h="0">
                <a:tc>
                  <a:txBody>
                    <a:bodyPr/>
                    <a:lstStyle/>
                    <a:p>
                      <a:pPr>
                        <a:spcAft>
                          <a:spcPts val="0"/>
                        </a:spcAft>
                      </a:pPr>
                      <a:r>
                        <a:rPr lang="en-US" sz="1200" dirty="0">
                          <a:effectLst/>
                          <a:latin typeface="Cambria"/>
                          <a:ea typeface="MS Mincho"/>
                          <a:cs typeface="Arial"/>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Long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200">
                          <a:effectLst/>
                          <a:latin typeface="Cambria"/>
                          <a:ea typeface="MS Mincho"/>
                          <a:cs typeface="Arial"/>
                        </a:rPr>
                        <a:t>Short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spcAft>
                          <a:spcPts val="0"/>
                        </a:spcAft>
                      </a:pPr>
                      <a:r>
                        <a:rPr lang="en-US" sz="1200" dirty="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200">
                          <a:effectLst/>
                          <a:latin typeface="Cambria"/>
                          <a:ea typeface="MS Mincho"/>
                          <a:cs typeface="Arial"/>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200">
                          <a:effectLst/>
                          <a:latin typeface="Cambria"/>
                          <a:ea typeface="MS Mincho"/>
                          <a:cs typeface="Arial"/>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spcAft>
                          <a:spcPts val="0"/>
                        </a:spcAft>
                      </a:pPr>
                      <a:r>
                        <a:rPr lang="en-US" sz="1200" dirty="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4470">
                <a:tc>
                  <a:txBody>
                    <a:bodyPr/>
                    <a:lstStyle/>
                    <a:p>
                      <a:pPr marL="68580">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a:spcAft>
                          <a:spcPts val="0"/>
                        </a:spcAft>
                      </a:pPr>
                      <a:r>
                        <a:rPr lang="en-US" sz="1200">
                          <a:effectLst/>
                          <a:latin typeface="Cambria"/>
                          <a:ea typeface="MS Mincho"/>
                          <a:cs typeface="Aria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68580">
                        <a:spcAft>
                          <a:spcPts val="0"/>
                        </a:spcAft>
                      </a:pPr>
                      <a:r>
                        <a:rPr lang="en-US" sz="1200" dirty="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744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spcAft>
                <a:spcPts val="0"/>
              </a:spcAft>
            </a:pPr>
            <a:r>
              <a:rPr lang="en-US" b="1" u="sng" dirty="0">
                <a:latin typeface="Cambria"/>
                <a:ea typeface="MS Mincho"/>
                <a:cs typeface="Arial"/>
              </a:rPr>
              <a:t>Analyzing the rule:</a:t>
            </a:r>
            <a:endParaRPr lang="en-US" dirty="0">
              <a:latin typeface="Cambria"/>
              <a:ea typeface="MS Mincho"/>
              <a:cs typeface="Arial"/>
            </a:endParaRPr>
          </a:p>
          <a:p>
            <a:pPr>
              <a:spcAft>
                <a:spcPts val="0"/>
              </a:spcAft>
            </a:pPr>
            <a:r>
              <a:rPr lang="en-US" dirty="0">
                <a:latin typeface="Cambria"/>
                <a:ea typeface="MS Mincho"/>
                <a:cs typeface="Arial"/>
              </a:rPr>
              <a:t> </a:t>
            </a:r>
          </a:p>
          <a:p>
            <a:pPr lvl="0" indent="-342900">
              <a:buFont typeface="Wingdings 2"/>
              <a:buChar char=""/>
              <a:tabLst>
                <a:tab pos="457200" algn="l"/>
              </a:tabLst>
            </a:pPr>
            <a:r>
              <a:rPr lang="en-US" dirty="0">
                <a:latin typeface="Cambria"/>
                <a:ea typeface="MS Mincho"/>
                <a:cs typeface="Arial"/>
              </a:rPr>
              <a:t>Does the payback rule account for the time value of money? NO</a:t>
            </a:r>
          </a:p>
          <a:p>
            <a:pPr lvl="0" indent="-342900">
              <a:buFont typeface="Wingdings 2"/>
              <a:buChar char=""/>
              <a:tabLst>
                <a:tab pos="457200" algn="l"/>
              </a:tabLst>
            </a:pPr>
            <a:r>
              <a:rPr lang="en-US" dirty="0">
                <a:latin typeface="Cambria"/>
                <a:ea typeface="MS Mincho"/>
                <a:cs typeface="Arial"/>
              </a:rPr>
              <a:t>Does the payback rule account for the risk of the cash flows? NO</a:t>
            </a:r>
          </a:p>
          <a:p>
            <a:pPr lvl="0" indent="-342900">
              <a:buFont typeface="Wingdings 2"/>
              <a:buChar char=""/>
              <a:tabLst>
                <a:tab pos="457200" algn="l"/>
              </a:tabLst>
            </a:pPr>
            <a:r>
              <a:rPr lang="en-US" dirty="0">
                <a:latin typeface="Cambria"/>
                <a:ea typeface="MS Mincho"/>
                <a:cs typeface="Arial"/>
              </a:rPr>
              <a:t>Does the payback rule provide an indication about the increase in value? NO</a:t>
            </a:r>
          </a:p>
          <a:p>
            <a:pPr lvl="0" indent="-342900">
              <a:buFont typeface="Wingdings 2"/>
              <a:buChar char=""/>
              <a:tabLst>
                <a:tab pos="457200" algn="l"/>
              </a:tabLst>
            </a:pPr>
            <a:r>
              <a:rPr lang="en-US" dirty="0">
                <a:latin typeface="Cambria"/>
                <a:ea typeface="MS Mincho"/>
                <a:cs typeface="Arial"/>
              </a:rPr>
              <a:t>Should we consider the payback rule for our primary decision rule? </a:t>
            </a:r>
          </a:p>
          <a:p>
            <a:pPr marL="457200">
              <a:spcAft>
                <a:spcPts val="0"/>
              </a:spcAft>
            </a:pPr>
            <a:r>
              <a:rPr lang="en-US" dirty="0">
                <a:latin typeface="Cambria"/>
                <a:ea typeface="MS Mincho"/>
                <a:cs typeface="Arial"/>
              </a:rPr>
              <a:t> </a:t>
            </a:r>
          </a:p>
          <a:p>
            <a:pPr lvl="0" indent="-342900">
              <a:buFont typeface="Courier New"/>
              <a:buChar char="o"/>
            </a:pPr>
            <a:r>
              <a:rPr lang="en-US" dirty="0">
                <a:latin typeface="Cambria"/>
                <a:ea typeface="MS Mincho"/>
                <a:cs typeface="Times New Roman"/>
              </a:rPr>
              <a:t>Because of its simplicity, we use it in minor decisions that doesn’t need detailed analyses because the cost of the analysis would exceed the possible loss from a mistake (by accepting the project)</a:t>
            </a:r>
          </a:p>
          <a:p>
            <a:pPr marL="457200">
              <a:spcAft>
                <a:spcPts val="0"/>
              </a:spcAft>
            </a:pPr>
            <a:r>
              <a:rPr lang="en-US" dirty="0">
                <a:latin typeface="Cambria"/>
                <a:ea typeface="MS Mincho"/>
                <a:cs typeface="Arial"/>
              </a:rPr>
              <a:t>               So, we use the payback for short-term projects that is biased toward liquidity. Usually used as a</a:t>
            </a:r>
            <a:r>
              <a:rPr lang="en-US" i="1" dirty="0">
                <a:latin typeface="Cambria"/>
                <a:ea typeface="MS Mincho"/>
                <a:cs typeface="Arial"/>
              </a:rPr>
              <a:t> secondary</a:t>
            </a:r>
            <a:r>
              <a:rPr lang="en-US" dirty="0">
                <a:latin typeface="Cambria"/>
                <a:ea typeface="MS Mincho"/>
                <a:cs typeface="Arial"/>
              </a:rPr>
              <a:t> decision measure.</a:t>
            </a:r>
          </a:p>
          <a:p>
            <a:pPr lvl="0" indent="-342900">
              <a:buFont typeface="Courier New"/>
              <a:buChar char="o"/>
            </a:pPr>
            <a:r>
              <a:rPr lang="en-US" dirty="0">
                <a:latin typeface="Cambria"/>
                <a:ea typeface="MS Mincho"/>
                <a:cs typeface="Times New Roman"/>
              </a:rPr>
              <a:t>The main purpose of evaluating an investment is to see the impact it is going to have on the value of the firm, not how long it takes to recover the initial investment</a:t>
            </a:r>
          </a:p>
          <a:p>
            <a:endParaRPr lang="en-US" dirty="0"/>
          </a:p>
        </p:txBody>
      </p:sp>
    </p:spTree>
    <p:extLst>
      <p:ext uri="{BB962C8B-B14F-4D97-AF65-F5344CB8AC3E}">
        <p14:creationId xmlns:p14="http://schemas.microsoft.com/office/powerpoint/2010/main" val="22799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Aft>
                <a:spcPts val="0"/>
              </a:spcAft>
            </a:pPr>
            <a:r>
              <a:rPr lang="en-US" b="1" u="sng" dirty="0">
                <a:latin typeface="Cambria"/>
                <a:ea typeface="MS Mincho"/>
                <a:cs typeface="Arial"/>
              </a:rPr>
              <a:t>Advantages and Disadvantages of Payback</a:t>
            </a:r>
            <a:endParaRPr lang="en-US" dirty="0">
              <a:latin typeface="Cambria"/>
              <a:ea typeface="MS Mincho"/>
              <a:cs typeface="Arial"/>
            </a:endParaRPr>
          </a:p>
          <a:p>
            <a:pPr marL="457200">
              <a:spcAft>
                <a:spcPts val="0"/>
              </a:spcAft>
            </a:pPr>
            <a:r>
              <a:rPr lang="en-US" dirty="0">
                <a:latin typeface="Cambria"/>
                <a:ea typeface="MS Mincho"/>
                <a:cs typeface="Arial"/>
              </a:rPr>
              <a:t> </a:t>
            </a:r>
          </a:p>
          <a:p>
            <a:pPr lvl="0" indent="-342900">
              <a:buFont typeface="Times"/>
              <a:buChar char="•"/>
              <a:tabLst>
                <a:tab pos="457200" algn="l"/>
              </a:tabLst>
            </a:pPr>
            <a:r>
              <a:rPr lang="en-US" i="1" dirty="0">
                <a:latin typeface="Cambria"/>
                <a:ea typeface="MS Mincho"/>
                <a:cs typeface="Times New Roman"/>
              </a:rPr>
              <a:t>Advantages</a:t>
            </a:r>
            <a:endParaRPr lang="en-US" dirty="0">
              <a:latin typeface="Cambria"/>
              <a:ea typeface="MS Mincho"/>
              <a:cs typeface="Times New Roman"/>
            </a:endParaRPr>
          </a:p>
          <a:p>
            <a:pPr marL="742950" lvl="1" indent="-285750">
              <a:spcAft>
                <a:spcPts val="0"/>
              </a:spcAft>
              <a:buFont typeface="Times"/>
              <a:buChar char="–"/>
              <a:tabLst>
                <a:tab pos="914400" algn="l"/>
              </a:tabLst>
            </a:pPr>
            <a:r>
              <a:rPr lang="en-US" dirty="0">
                <a:latin typeface="Cambria"/>
                <a:ea typeface="MS Mincho"/>
                <a:cs typeface="Times New Roman"/>
              </a:rPr>
              <a:t>Easy to understand and used</a:t>
            </a:r>
          </a:p>
          <a:p>
            <a:pPr marL="742950" lvl="1" indent="-285750">
              <a:spcAft>
                <a:spcPts val="0"/>
              </a:spcAft>
              <a:buFont typeface="Times"/>
              <a:buChar char="–"/>
              <a:tabLst>
                <a:tab pos="914400" algn="l"/>
              </a:tabLst>
            </a:pPr>
            <a:r>
              <a:rPr lang="en-US" dirty="0">
                <a:latin typeface="Cambria"/>
                <a:ea typeface="MS Mincho"/>
                <a:cs typeface="Times New Roman"/>
              </a:rPr>
              <a:t>Adjusts for uncertainty of later cash flows</a:t>
            </a:r>
          </a:p>
          <a:p>
            <a:pPr marL="742950" lvl="1" indent="-285750">
              <a:spcAft>
                <a:spcPts val="0"/>
              </a:spcAft>
              <a:buFont typeface="Times"/>
              <a:buChar char="–"/>
              <a:tabLst>
                <a:tab pos="914400" algn="l"/>
              </a:tabLst>
            </a:pPr>
            <a:r>
              <a:rPr lang="en-US" dirty="0">
                <a:latin typeface="Cambria"/>
                <a:ea typeface="MS Mincho"/>
                <a:cs typeface="Times New Roman"/>
              </a:rPr>
              <a:t>Biased toward liquidity</a:t>
            </a:r>
          </a:p>
          <a:p>
            <a:pPr>
              <a:spcAft>
                <a:spcPts val="0"/>
              </a:spcAft>
            </a:pPr>
            <a:r>
              <a:rPr lang="en-US" dirty="0">
                <a:latin typeface="Cambria"/>
                <a:ea typeface="MS Mincho"/>
                <a:cs typeface="Arial"/>
              </a:rPr>
              <a:t> </a:t>
            </a:r>
          </a:p>
          <a:p>
            <a:pPr lvl="0" indent="-342900">
              <a:buFont typeface="Times"/>
              <a:buChar char="•"/>
              <a:tabLst>
                <a:tab pos="457200" algn="l"/>
              </a:tabLst>
            </a:pPr>
            <a:r>
              <a:rPr lang="en-US" i="1" dirty="0">
                <a:latin typeface="Cambria"/>
                <a:ea typeface="MS Mincho"/>
                <a:cs typeface="Times New Roman"/>
              </a:rPr>
              <a:t>Disadvantages</a:t>
            </a:r>
            <a:endParaRPr lang="en-US" dirty="0">
              <a:latin typeface="Cambria"/>
              <a:ea typeface="MS Mincho"/>
              <a:cs typeface="Times New Roman"/>
            </a:endParaRPr>
          </a:p>
          <a:p>
            <a:pPr marL="742950" lvl="1" indent="-285750">
              <a:spcAft>
                <a:spcPts val="0"/>
              </a:spcAft>
              <a:buFont typeface="Times"/>
              <a:buChar char="–"/>
              <a:tabLst>
                <a:tab pos="914400" algn="l"/>
              </a:tabLst>
            </a:pPr>
            <a:r>
              <a:rPr lang="en-US" dirty="0">
                <a:latin typeface="Cambria"/>
                <a:ea typeface="MS Mincho"/>
                <a:cs typeface="Times New Roman"/>
              </a:rPr>
              <a:t>Ignores the time value of money</a:t>
            </a:r>
          </a:p>
          <a:p>
            <a:pPr marL="742950" lvl="1" indent="-285750">
              <a:spcAft>
                <a:spcPts val="0"/>
              </a:spcAft>
              <a:buFont typeface="Times"/>
              <a:buChar char="–"/>
              <a:tabLst>
                <a:tab pos="914400" algn="l"/>
              </a:tabLst>
            </a:pPr>
            <a:r>
              <a:rPr lang="en-US" dirty="0">
                <a:latin typeface="Cambria"/>
                <a:ea typeface="MS Mincho"/>
                <a:cs typeface="Times New Roman"/>
              </a:rPr>
              <a:t>Requires an arbitrary cutoff point</a:t>
            </a:r>
          </a:p>
          <a:p>
            <a:pPr marL="742950" lvl="1" indent="-285750">
              <a:spcAft>
                <a:spcPts val="0"/>
              </a:spcAft>
              <a:buFont typeface="Times"/>
              <a:buChar char="–"/>
              <a:tabLst>
                <a:tab pos="914400" algn="l"/>
              </a:tabLst>
            </a:pPr>
            <a:r>
              <a:rPr lang="en-US" dirty="0">
                <a:latin typeface="Cambria"/>
                <a:ea typeface="MS Mincho"/>
                <a:cs typeface="Times New Roman"/>
              </a:rPr>
              <a:t>Ignores cash flows beyond the cutoff date</a:t>
            </a:r>
          </a:p>
          <a:p>
            <a:pPr marL="742950" lvl="1" indent="-285750">
              <a:spcAft>
                <a:spcPts val="0"/>
              </a:spcAft>
              <a:buFont typeface="Times"/>
              <a:buChar char="–"/>
              <a:tabLst>
                <a:tab pos="914400" algn="l"/>
              </a:tabLst>
            </a:pPr>
            <a:r>
              <a:rPr lang="en-US" dirty="0">
                <a:latin typeface="Cambria"/>
                <a:ea typeface="MS Mincho"/>
                <a:cs typeface="Times New Roman"/>
              </a:rPr>
              <a:t>Biased against long-term projects, such as research and development, and new projects</a:t>
            </a:r>
          </a:p>
          <a:p>
            <a:endParaRPr lang="en-US" dirty="0"/>
          </a:p>
        </p:txBody>
      </p:sp>
    </p:spTree>
    <p:extLst>
      <p:ext uri="{BB962C8B-B14F-4D97-AF65-F5344CB8AC3E}">
        <p14:creationId xmlns:p14="http://schemas.microsoft.com/office/powerpoint/2010/main" val="189413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Discounted Payback </a:t>
            </a:r>
          </a:p>
        </p:txBody>
      </p:sp>
      <p:sp>
        <p:nvSpPr>
          <p:cNvPr id="3" name="Content Placeholder 2"/>
          <p:cNvSpPr>
            <a:spLocks noGrp="1"/>
          </p:cNvSpPr>
          <p:nvPr>
            <p:ph idx="1"/>
          </p:nvPr>
        </p:nvSpPr>
        <p:spPr/>
        <p:txBody>
          <a:bodyPr/>
          <a:lstStyle/>
          <a:p>
            <a:pPr>
              <a:spcAft>
                <a:spcPts val="0"/>
              </a:spcAft>
            </a:pPr>
            <a:r>
              <a:rPr lang="en-US" b="1" u="sng" dirty="0">
                <a:latin typeface="Cambria"/>
                <a:ea typeface="MS Mincho"/>
                <a:cs typeface="Arial"/>
              </a:rPr>
              <a:t>The Discounted Payback </a:t>
            </a:r>
            <a:r>
              <a:rPr lang="en-US" dirty="0">
                <a:latin typeface="Cambria"/>
                <a:ea typeface="MS Mincho"/>
                <a:cs typeface="Arial"/>
              </a:rPr>
              <a:t>is the length of time  until the sum of discounted cash flow is equal to the initial investment.</a:t>
            </a:r>
          </a:p>
          <a:p>
            <a:pPr>
              <a:spcAft>
                <a:spcPts val="0"/>
              </a:spcAft>
            </a:pPr>
            <a:r>
              <a:rPr lang="en-US" i="1" u="sng" dirty="0">
                <a:latin typeface="Cambria"/>
                <a:ea typeface="MS Mincho"/>
                <a:cs typeface="Arial"/>
              </a:rPr>
              <a:t>Decision Rule:</a:t>
            </a:r>
            <a:r>
              <a:rPr lang="en-US" dirty="0">
                <a:latin typeface="Cambria"/>
                <a:ea typeface="MS Mincho"/>
                <a:cs typeface="Arial"/>
              </a:rPr>
              <a:t> Based on the discounted payback rule, an investment is acceptable if its discounted payback is </a:t>
            </a:r>
            <a:r>
              <a:rPr lang="en-US" b="1" dirty="0">
                <a:latin typeface="Cambria"/>
                <a:ea typeface="MS Mincho"/>
                <a:cs typeface="Arial"/>
              </a:rPr>
              <a:t>less</a:t>
            </a:r>
            <a:r>
              <a:rPr lang="en-US" dirty="0">
                <a:latin typeface="Cambria"/>
                <a:ea typeface="MS Mincho"/>
                <a:cs typeface="Arial"/>
              </a:rPr>
              <a:t> than </a:t>
            </a:r>
            <a:r>
              <a:rPr lang="en-US" dirty="0" err="1">
                <a:latin typeface="Cambria"/>
                <a:ea typeface="MS Mincho"/>
                <a:cs typeface="Arial"/>
              </a:rPr>
              <a:t>prespecified</a:t>
            </a:r>
            <a:r>
              <a:rPr lang="en-US" dirty="0">
                <a:latin typeface="Cambria"/>
                <a:ea typeface="MS Mincho"/>
                <a:cs typeface="Arial"/>
              </a:rPr>
              <a:t> number of years.</a:t>
            </a:r>
          </a:p>
          <a:p>
            <a:pPr marL="114300" indent="0">
              <a:buNone/>
            </a:pPr>
            <a:endParaRPr lang="en-US" dirty="0"/>
          </a:p>
        </p:txBody>
      </p:sp>
    </p:spTree>
    <p:extLst>
      <p:ext uri="{BB962C8B-B14F-4D97-AF65-F5344CB8AC3E}">
        <p14:creationId xmlns:p14="http://schemas.microsoft.com/office/powerpoint/2010/main" val="24346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spcAft>
                <a:spcPts val="0"/>
              </a:spcAft>
            </a:pPr>
            <a:r>
              <a:rPr lang="en-US" b="1" dirty="0">
                <a:latin typeface="Cambria"/>
                <a:ea typeface="MS Mincho"/>
                <a:cs typeface="Arial"/>
              </a:rPr>
              <a:t>An investment costs $300 and has cash flows of $100 per year for five years. What is the discounted payback period if the discount rate is 12%? What is NPV?</a:t>
            </a:r>
            <a:endParaRPr lang="en-US" dirty="0">
              <a:latin typeface="Cambria"/>
              <a:ea typeface="MS Mincho"/>
              <a:cs typeface="Arial"/>
            </a:endParaRPr>
          </a:p>
          <a:p>
            <a:endParaRPr lang="en-US" dirty="0" smtClean="0"/>
          </a:p>
          <a:p>
            <a:endParaRPr lang="en-US" dirty="0"/>
          </a:p>
          <a:p>
            <a:endParaRPr lang="en-US" dirty="0" smtClean="0"/>
          </a:p>
          <a:p>
            <a:endParaRPr lang="en-US" dirty="0"/>
          </a:p>
          <a:p>
            <a:pPr>
              <a:spcAft>
                <a:spcPts val="0"/>
              </a:spcAft>
            </a:pPr>
            <a:r>
              <a:rPr lang="en-US" dirty="0">
                <a:latin typeface="Cambria"/>
                <a:ea typeface="MS Mincho"/>
                <a:cs typeface="Arial"/>
              </a:rPr>
              <a:t>From the table, it shows that the discounted payback period is 4 years. NPV=55</a:t>
            </a:r>
          </a:p>
          <a:p>
            <a:endParaRPr lang="en-US" dirty="0"/>
          </a:p>
        </p:txBody>
      </p:sp>
      <p:graphicFrame>
        <p:nvGraphicFramePr>
          <p:cNvPr id="5" name="Table 4"/>
          <p:cNvGraphicFramePr>
            <a:graphicFrameLocks noGrp="1"/>
          </p:cNvGraphicFramePr>
          <p:nvPr/>
        </p:nvGraphicFramePr>
        <p:xfrm>
          <a:off x="1760220" y="3390741"/>
          <a:ext cx="5623560" cy="1097280"/>
        </p:xfrm>
        <a:graphic>
          <a:graphicData uri="http://schemas.openxmlformats.org/drawingml/2006/table">
            <a:tbl>
              <a:tblPr firstRow="1" firstCol="1" bandRow="1"/>
              <a:tblGrid>
                <a:gridCol w="1124585"/>
                <a:gridCol w="1124585"/>
                <a:gridCol w="1124585"/>
                <a:gridCol w="1124585"/>
                <a:gridCol w="1125220"/>
              </a:tblGrid>
              <a:tr h="0">
                <a:tc>
                  <a:txBody>
                    <a:bodyPr/>
                    <a:lstStyle/>
                    <a:p>
                      <a:pPr>
                        <a:spcAft>
                          <a:spcPts val="0"/>
                        </a:spcAft>
                      </a:pPr>
                      <a:r>
                        <a:rPr lang="en-US" sz="1200" b="1">
                          <a:solidFill>
                            <a:srgbClr val="5F497A"/>
                          </a:solidFill>
                          <a:effectLst/>
                          <a:latin typeface="Cambria"/>
                          <a:ea typeface="MS Mincho"/>
                          <a:cs typeface="Arial"/>
                        </a:rPr>
                        <a:t>YEAR</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b="1">
                          <a:solidFill>
                            <a:srgbClr val="5F497A"/>
                          </a:solidFill>
                          <a:effectLst/>
                          <a:latin typeface="Cambria"/>
                          <a:ea typeface="MS Mincho"/>
                          <a:cs typeface="Arial"/>
                        </a:rPr>
                        <a:t>Undiscounted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u="sng">
                          <a:solidFill>
                            <a:srgbClr val="5F497A"/>
                          </a:solidFill>
                          <a:effectLst/>
                          <a:latin typeface="Cambria"/>
                          <a:ea typeface="MS Mincho"/>
                          <a:cs typeface="Arial"/>
                        </a:rPr>
                        <a:t>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b="1">
                          <a:solidFill>
                            <a:srgbClr val="5F497A"/>
                          </a:solidFill>
                          <a:effectLst/>
                          <a:latin typeface="Cambria"/>
                          <a:ea typeface="MS Mincho"/>
                          <a:cs typeface="Arial"/>
                        </a:rPr>
                        <a:t>Undiscounted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spcAft>
                          <a:spcPts val="0"/>
                        </a:spcAft>
                      </a:pPr>
                      <a:r>
                        <a:rPr lang="en-US" sz="1200" u="sng">
                          <a:solidFill>
                            <a:srgbClr val="5F497A"/>
                          </a:solidFill>
                          <a:effectLst/>
                          <a:latin typeface="Cambria"/>
                          <a:ea typeface="MS Mincho"/>
                          <a:cs typeface="Arial"/>
                        </a:rPr>
                        <a:t>Discounted</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0">
                <a:tc>
                  <a:txBody>
                    <a:bodyPr/>
                    <a:lstStyle/>
                    <a:p>
                      <a:pPr algn="ctr">
                        <a:spcAft>
                          <a:spcPts val="0"/>
                        </a:spcAft>
                      </a:pPr>
                      <a:r>
                        <a:rPr lang="en-US" sz="1200" u="sng">
                          <a:solidFill>
                            <a:srgbClr val="5F497A"/>
                          </a:solidFill>
                          <a:effectLst/>
                          <a:latin typeface="Cambria"/>
                          <a:ea typeface="MS Mincho"/>
                          <a:cs typeface="Arial"/>
                        </a:rPr>
                        <a:t>1</a:t>
                      </a:r>
                      <a:endParaRPr lang="en-US" sz="1200">
                        <a:solidFill>
                          <a:srgbClr val="5F497A"/>
                        </a:solidFill>
                        <a:effectLst/>
                        <a:latin typeface="Cambria"/>
                        <a:ea typeface="MS Mincho"/>
                        <a:cs typeface="Arial"/>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$89</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  $89</a:t>
                      </a: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0">
                <a:tc>
                  <a:txBody>
                    <a:bodyPr/>
                    <a:lstStyle/>
                    <a:p>
                      <a:pPr algn="ctr">
                        <a:spcAft>
                          <a:spcPts val="0"/>
                        </a:spcAft>
                      </a:pPr>
                      <a:r>
                        <a:rPr lang="en-US" sz="1200" u="sng">
                          <a:solidFill>
                            <a:srgbClr val="5F497A"/>
                          </a:solidFill>
                          <a:effectLst/>
                          <a:latin typeface="Cambria"/>
                          <a:ea typeface="MS Mincho"/>
                          <a:cs typeface="Arial"/>
                        </a:rPr>
                        <a:t>2</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79</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$200</a:t>
                      </a:r>
                    </a:p>
                  </a:txBody>
                  <a:tcPr marL="68580" marR="68580" marT="0" marB="0">
                    <a:lnL>
                      <a:noFill/>
                    </a:lnL>
                    <a:lnR>
                      <a:noFill/>
                    </a:lnR>
                    <a:lnT>
                      <a:noFill/>
                    </a:lnT>
                    <a:lnB>
                      <a:noFill/>
                    </a:lnB>
                  </a:tcPr>
                </a:tc>
                <a:tc>
                  <a:txBody>
                    <a:bodyPr/>
                    <a:lstStyle/>
                    <a:p>
                      <a:pPr>
                        <a:spcAft>
                          <a:spcPts val="0"/>
                        </a:spcAft>
                      </a:pPr>
                      <a:r>
                        <a:rPr lang="en-US" sz="1200">
                          <a:solidFill>
                            <a:srgbClr val="5F497A"/>
                          </a:solidFill>
                          <a:effectLst/>
                          <a:latin typeface="Cambria"/>
                          <a:ea typeface="MS Mincho"/>
                          <a:cs typeface="Arial"/>
                        </a:rPr>
                        <a:t>$168</a:t>
                      </a:r>
                    </a:p>
                  </a:txBody>
                  <a:tcPr marL="68580" marR="68580" marT="0" marB="0">
                    <a:lnL>
                      <a:noFill/>
                    </a:lnL>
                    <a:lnR>
                      <a:noFill/>
                    </a:lnR>
                    <a:lnT>
                      <a:noFill/>
                    </a:lnT>
                    <a:lnB>
                      <a:noFill/>
                    </a:lnB>
                  </a:tcPr>
                </a:tc>
              </a:tr>
              <a:tr h="0">
                <a:tc>
                  <a:txBody>
                    <a:bodyPr/>
                    <a:lstStyle/>
                    <a:p>
                      <a:pPr algn="ctr">
                        <a:spcAft>
                          <a:spcPts val="0"/>
                        </a:spcAft>
                      </a:pPr>
                      <a:r>
                        <a:rPr lang="en-US" sz="1200" u="sng">
                          <a:solidFill>
                            <a:srgbClr val="5F497A"/>
                          </a:solidFill>
                          <a:effectLst/>
                          <a:latin typeface="Cambria"/>
                          <a:ea typeface="MS Mincho"/>
                          <a:cs typeface="Arial"/>
                        </a:rPr>
                        <a:t>3</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a:noFill/>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70</a:t>
                      </a:r>
                    </a:p>
                  </a:txBody>
                  <a:tcPr marL="68580" marR="68580" marT="0" marB="0">
                    <a:lnL>
                      <a:noFill/>
                    </a:lnL>
                    <a:lnR>
                      <a:noFill/>
                    </a:lnR>
                    <a:lnT>
                      <a:noFill/>
                    </a:lnT>
                    <a:lnB>
                      <a:noFill/>
                    </a:lnB>
                    <a:solidFill>
                      <a:srgbClr val="DFD8E8"/>
                    </a:solidFill>
                  </a:tcPr>
                </a:tc>
                <a:tc>
                  <a:txBody>
                    <a:bodyPr/>
                    <a:lstStyle/>
                    <a:p>
                      <a:pPr algn="ctr">
                        <a:spcAft>
                          <a:spcPts val="0"/>
                        </a:spcAft>
                      </a:pPr>
                      <a:r>
                        <a:rPr lang="en-US" sz="1200" b="1">
                          <a:solidFill>
                            <a:srgbClr val="C0504D"/>
                          </a:solidFill>
                          <a:effectLst/>
                          <a:latin typeface="Cambria"/>
                          <a:ea typeface="MS Mincho"/>
                          <a:cs typeface="Arial"/>
                        </a:rPr>
                        <a:t>$300</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solidFill>
                      <a:srgbClr val="DFD8E8"/>
                    </a:solidFill>
                  </a:tcPr>
                </a:tc>
                <a:tc>
                  <a:txBody>
                    <a:bodyPr/>
                    <a:lstStyle/>
                    <a:p>
                      <a:pPr>
                        <a:spcAft>
                          <a:spcPts val="0"/>
                        </a:spcAft>
                      </a:pPr>
                      <a:r>
                        <a:rPr lang="en-US" sz="1200">
                          <a:solidFill>
                            <a:srgbClr val="5F497A"/>
                          </a:solidFill>
                          <a:effectLst/>
                          <a:latin typeface="Cambria"/>
                          <a:ea typeface="MS Mincho"/>
                          <a:cs typeface="Arial"/>
                        </a:rPr>
                        <a:t>$238</a:t>
                      </a:r>
                    </a:p>
                  </a:txBody>
                  <a:tcPr marL="68580" marR="68580" marT="0" marB="0">
                    <a:lnL>
                      <a:noFill/>
                    </a:lnL>
                    <a:lnR>
                      <a:noFill/>
                    </a:lnR>
                    <a:lnT>
                      <a:noFill/>
                    </a:lnT>
                    <a:lnB>
                      <a:noFill/>
                    </a:lnB>
                    <a:solidFill>
                      <a:srgbClr val="DFD8E8"/>
                    </a:solidFill>
                  </a:tcPr>
                </a:tc>
              </a:tr>
              <a:tr h="0">
                <a:tc>
                  <a:txBody>
                    <a:bodyPr/>
                    <a:lstStyle/>
                    <a:p>
                      <a:pPr algn="ctr">
                        <a:spcAft>
                          <a:spcPts val="0"/>
                        </a:spcAft>
                      </a:pPr>
                      <a:r>
                        <a:rPr lang="en-US" sz="1200" u="sng">
                          <a:solidFill>
                            <a:srgbClr val="5F497A"/>
                          </a:solidFill>
                          <a:effectLst/>
                          <a:latin typeface="Cambria"/>
                          <a:ea typeface="MS Mincho"/>
                          <a:cs typeface="Arial"/>
                        </a:rPr>
                        <a:t>4</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62</a:t>
                      </a:r>
                    </a:p>
                  </a:txBody>
                  <a:tcPr marL="68580" marR="68580" marT="0" marB="0">
                    <a:lnL>
                      <a:noFill/>
                    </a:lnL>
                    <a:lnR>
                      <a:noFill/>
                    </a:lnR>
                    <a:lnT>
                      <a:noFill/>
                    </a:lnT>
                    <a:lnB>
                      <a:noFill/>
                    </a:lnB>
                  </a:tcPr>
                </a:tc>
                <a:tc>
                  <a:txBody>
                    <a:bodyPr/>
                    <a:lstStyle/>
                    <a:p>
                      <a:pPr algn="ctr">
                        <a:spcAft>
                          <a:spcPts val="0"/>
                        </a:spcAft>
                      </a:pPr>
                      <a:r>
                        <a:rPr lang="en-US" sz="1200">
                          <a:solidFill>
                            <a:srgbClr val="5F497A"/>
                          </a:solidFill>
                          <a:effectLst/>
                          <a:latin typeface="Cambria"/>
                          <a:ea typeface="MS Mincho"/>
                          <a:cs typeface="Arial"/>
                        </a:rPr>
                        <a:t>$400</a:t>
                      </a:r>
                    </a:p>
                  </a:txBody>
                  <a:tcPr marL="68580" marR="68580" marT="0" marB="0">
                    <a:lnL>
                      <a:noFill/>
                    </a:lnL>
                    <a:lnR>
                      <a:noFill/>
                    </a:lnR>
                    <a:lnT>
                      <a:noFill/>
                    </a:lnT>
                    <a:lnB>
                      <a:noFill/>
                    </a:lnB>
                  </a:tcPr>
                </a:tc>
                <a:tc>
                  <a:txBody>
                    <a:bodyPr/>
                    <a:lstStyle/>
                    <a:p>
                      <a:pPr>
                        <a:spcAft>
                          <a:spcPts val="0"/>
                        </a:spcAft>
                      </a:pPr>
                      <a:r>
                        <a:rPr lang="en-US" sz="1200" b="1">
                          <a:solidFill>
                            <a:srgbClr val="C0504D"/>
                          </a:solidFill>
                          <a:effectLst/>
                          <a:latin typeface="Cambria"/>
                          <a:ea typeface="MS Mincho"/>
                          <a:cs typeface="Arial"/>
                        </a:rPr>
                        <a:t>$300</a:t>
                      </a:r>
                      <a:endParaRPr lang="en-US" sz="1200">
                        <a:solidFill>
                          <a:srgbClr val="5F497A"/>
                        </a:solidFill>
                        <a:effectLst/>
                        <a:latin typeface="Cambria"/>
                        <a:ea typeface="MS Mincho"/>
                        <a:cs typeface="Arial"/>
                      </a:endParaRPr>
                    </a:p>
                  </a:txBody>
                  <a:tcPr marL="68580" marR="68580" marT="0" marB="0">
                    <a:lnL>
                      <a:noFill/>
                    </a:lnL>
                    <a:lnR>
                      <a:noFill/>
                    </a:lnR>
                    <a:lnT>
                      <a:noFill/>
                    </a:lnT>
                    <a:lnB>
                      <a:noFill/>
                    </a:lnB>
                  </a:tcPr>
                </a:tc>
              </a:tr>
              <a:tr h="0">
                <a:tc>
                  <a:txBody>
                    <a:bodyPr/>
                    <a:lstStyle/>
                    <a:p>
                      <a:pPr algn="ctr">
                        <a:spcAft>
                          <a:spcPts val="0"/>
                        </a:spcAft>
                      </a:pPr>
                      <a:r>
                        <a:rPr lang="en-US" sz="1200" u="sng">
                          <a:solidFill>
                            <a:srgbClr val="5F497A"/>
                          </a:solidFill>
                          <a:effectLst/>
                          <a:latin typeface="Cambria"/>
                          <a:ea typeface="MS Mincho"/>
                          <a:cs typeface="Arial"/>
                        </a:rPr>
                        <a:t>5</a:t>
                      </a:r>
                      <a:endParaRPr lang="en-US" sz="1200">
                        <a:solidFill>
                          <a:srgbClr val="5F497A"/>
                        </a:solidFill>
                        <a:effectLst/>
                        <a:latin typeface="Cambria"/>
                        <a:ea typeface="MS Mincho"/>
                        <a:cs typeface="Arial"/>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spcAft>
                          <a:spcPts val="0"/>
                        </a:spcAft>
                      </a:pPr>
                      <a:r>
                        <a:rPr lang="en-US" sz="1200">
                          <a:solidFill>
                            <a:srgbClr val="5F497A"/>
                          </a:solidFill>
                          <a:effectLst/>
                          <a:latin typeface="Cambria"/>
                          <a:ea typeface="MS Mincho"/>
                          <a:cs typeface="Arial"/>
                        </a:rPr>
                        <a:t>$100</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55</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spcAft>
                          <a:spcPts val="0"/>
                        </a:spcAft>
                      </a:pPr>
                      <a:r>
                        <a:rPr lang="en-US" sz="1200">
                          <a:solidFill>
                            <a:srgbClr val="5F497A"/>
                          </a:solidFill>
                          <a:effectLst/>
                          <a:latin typeface="Cambria"/>
                          <a:ea typeface="MS Mincho"/>
                          <a:cs typeface="Arial"/>
                        </a:rPr>
                        <a:t>$500</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spcAft>
                          <a:spcPts val="0"/>
                        </a:spcAft>
                      </a:pPr>
                      <a:r>
                        <a:rPr lang="en-US" sz="1200" dirty="0">
                          <a:solidFill>
                            <a:srgbClr val="5F497A"/>
                          </a:solidFill>
                          <a:effectLst/>
                          <a:latin typeface="Cambria"/>
                          <a:ea typeface="MS Mincho"/>
                          <a:cs typeface="Arial"/>
                        </a:rPr>
                        <a:t>$355</a:t>
                      </a: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
        <p:nvSpPr>
          <p:cNvPr id="6" name="Rectangle 1"/>
          <p:cNvSpPr>
            <a:spLocks noChangeArrowheads="1"/>
          </p:cNvSpPr>
          <p:nvPr/>
        </p:nvSpPr>
        <p:spPr bwMode="auto">
          <a:xfrm>
            <a:off x="1763688" y="3111152"/>
            <a:ext cx="61206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ambria" pitchFamily="18" charset="0"/>
                <a:ea typeface="MS Mincho" pitchFamily="49" charset="-128"/>
                <a:cs typeface="Arial" pitchFamily="34" charset="0"/>
              </a:rPr>
              <a:t>	                     CASH FLOW</a:t>
            </a:r>
            <a:r>
              <a:rPr kumimoji="0" lang="en-US" altLang="en-US" sz="1200" b="1" i="0" u="sng" strike="noStrike" cap="none" normalizeH="0" dirty="0" smtClean="0">
                <a:ln>
                  <a:noFill/>
                </a:ln>
                <a:solidFill>
                  <a:schemeClr val="tx1"/>
                </a:solidFill>
                <a:effectLst/>
                <a:latin typeface="Cambria" pitchFamily="18" charset="0"/>
                <a:ea typeface="MS Mincho" pitchFamily="49" charset="-128"/>
                <a:cs typeface="Arial" pitchFamily="34" charset="0"/>
              </a:rPr>
              <a:t> 	</a:t>
            </a:r>
            <a:r>
              <a:rPr kumimoji="0" lang="en-US" altLang="en-US" sz="1200" b="1" i="0" u="sng" strike="noStrike" cap="none" normalizeH="0" baseline="0" dirty="0" smtClean="0">
                <a:ln>
                  <a:noFill/>
                </a:ln>
                <a:solidFill>
                  <a:schemeClr val="tx1"/>
                </a:solidFill>
                <a:effectLst/>
                <a:latin typeface="Cambria" pitchFamily="18" charset="0"/>
                <a:ea typeface="MS Mincho" pitchFamily="49" charset="-128"/>
                <a:cs typeface="Arial" pitchFamily="34" charset="0"/>
              </a:rPr>
              <a:t>	Accumulated Cash Flow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237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spcAft>
                <a:spcPts val="0"/>
              </a:spcAft>
            </a:pPr>
            <a:r>
              <a:rPr lang="en-US" b="1" dirty="0">
                <a:latin typeface="Cambria"/>
                <a:ea typeface="MS Mincho"/>
                <a:cs typeface="Arial"/>
              </a:rPr>
              <a:t>Analyzing the Discounted Payback Rule:	</a:t>
            </a:r>
            <a:endParaRPr lang="en-US" dirty="0">
              <a:latin typeface="Cambria"/>
              <a:ea typeface="MS Mincho"/>
              <a:cs typeface="Arial"/>
            </a:endParaRPr>
          </a:p>
          <a:p>
            <a:pPr>
              <a:spcAft>
                <a:spcPts val="0"/>
              </a:spcAft>
            </a:pPr>
            <a:r>
              <a:rPr lang="en-US" b="1" dirty="0">
                <a:latin typeface="Cambria"/>
                <a:ea typeface="MS Mincho"/>
                <a:cs typeface="Arial"/>
              </a:rPr>
              <a:t> </a:t>
            </a:r>
            <a:endParaRPr lang="en-US" dirty="0">
              <a:latin typeface="Cambria"/>
              <a:ea typeface="MS Mincho"/>
              <a:cs typeface="Arial"/>
            </a:endParaRPr>
          </a:p>
          <a:p>
            <a:pPr lvl="0" indent="-342900">
              <a:buFont typeface="Courier New"/>
              <a:buChar char="o"/>
            </a:pPr>
            <a:r>
              <a:rPr lang="en-US" dirty="0">
                <a:latin typeface="Cambria"/>
                <a:ea typeface="MS Mincho"/>
                <a:cs typeface="Times New Roman"/>
              </a:rPr>
              <a:t>Does the discounted payback rule account for the time value of money? YES</a:t>
            </a:r>
          </a:p>
          <a:p>
            <a:pPr lvl="0" indent="-342900">
              <a:buFont typeface="Courier New"/>
              <a:buChar char="o"/>
            </a:pPr>
            <a:r>
              <a:rPr lang="en-US" dirty="0">
                <a:latin typeface="Cambria"/>
                <a:ea typeface="MS Mincho"/>
                <a:cs typeface="Times New Roman"/>
              </a:rPr>
              <a:t>Does the discounted payback rule account for the risk of the cash flows? Yes</a:t>
            </a:r>
          </a:p>
          <a:p>
            <a:pPr lvl="0" indent="-342900">
              <a:buFont typeface="Courier New"/>
              <a:buChar char="o"/>
            </a:pPr>
            <a:r>
              <a:rPr lang="en-US" dirty="0">
                <a:latin typeface="Cambria"/>
                <a:ea typeface="MS Mincho"/>
                <a:cs typeface="Times New Roman"/>
              </a:rPr>
              <a:t>Does the discounted payback rule provide an indication about the increase in value? NO</a:t>
            </a:r>
          </a:p>
          <a:p>
            <a:pPr lvl="0" indent="-342900">
              <a:buFont typeface="Courier New"/>
              <a:buChar char="o"/>
            </a:pPr>
            <a:r>
              <a:rPr lang="en-US" dirty="0">
                <a:latin typeface="Cambria"/>
                <a:ea typeface="MS Mincho"/>
                <a:cs typeface="Times New Roman"/>
              </a:rPr>
              <a:t>Should we consider the discounted payback rule for our primary decision rule?</a:t>
            </a:r>
          </a:p>
          <a:p>
            <a:pPr lvl="0" indent="-342900">
              <a:buFont typeface="Courier New"/>
              <a:buChar char="o"/>
            </a:pPr>
            <a:r>
              <a:rPr lang="en-US" dirty="0">
                <a:latin typeface="Cambria"/>
                <a:ea typeface="MS Mincho"/>
                <a:cs typeface="Times New Roman"/>
              </a:rPr>
              <a:t>The difference between the ordinary payback and the discounted payback is the time value of money.  The ordinary payback is the time it takes to break even in an accounting sense. The discounted payback is the time it takes to break even in an economic or financial sense.</a:t>
            </a:r>
          </a:p>
          <a:p>
            <a:pPr lvl="0" indent="-342900">
              <a:buFont typeface="Courier New"/>
              <a:buChar char="o"/>
            </a:pPr>
            <a:r>
              <a:rPr lang="en-US" dirty="0">
                <a:latin typeface="Cambria"/>
                <a:ea typeface="MS Mincho"/>
                <a:cs typeface="Times New Roman"/>
              </a:rPr>
              <a:t>It is rarely used in practice because it is as hard as NPV so if the firm is </a:t>
            </a:r>
            <a:r>
              <a:rPr lang="en-US" dirty="0" err="1">
                <a:latin typeface="Cambria"/>
                <a:ea typeface="MS Mincho"/>
                <a:cs typeface="Times New Roman"/>
              </a:rPr>
              <a:t>welling</a:t>
            </a:r>
            <a:r>
              <a:rPr lang="en-US" dirty="0">
                <a:latin typeface="Cambria"/>
                <a:ea typeface="MS Mincho"/>
                <a:cs typeface="Times New Roman"/>
              </a:rPr>
              <a:t> to make this kind of detailed long analysis, </a:t>
            </a:r>
            <a:r>
              <a:rPr lang="en-US" dirty="0" err="1">
                <a:latin typeface="Cambria"/>
                <a:ea typeface="MS Mincho"/>
                <a:cs typeface="Times New Roman"/>
              </a:rPr>
              <a:t>its</a:t>
            </a:r>
            <a:r>
              <a:rPr lang="en-US" dirty="0">
                <a:latin typeface="Cambria"/>
                <a:ea typeface="MS Mincho"/>
                <a:cs typeface="Times New Roman"/>
              </a:rPr>
              <a:t> better to use NPV than discounted payback period.</a:t>
            </a:r>
          </a:p>
          <a:p>
            <a:pPr lvl="0" indent="-342900">
              <a:buFont typeface="Courier New"/>
              <a:buChar char="o"/>
            </a:pPr>
            <a:r>
              <a:rPr lang="en-US" dirty="0">
                <a:latin typeface="Cambria"/>
                <a:ea typeface="MS Mincho"/>
                <a:cs typeface="Times New Roman"/>
              </a:rPr>
              <a:t>With an assumption that all future cash flow are positive, if a project has a discounted payback period then NPV is &gt;= 0 (positive NPV). </a:t>
            </a:r>
          </a:p>
          <a:p>
            <a:endParaRPr lang="en-US" dirty="0"/>
          </a:p>
        </p:txBody>
      </p:sp>
    </p:spTree>
    <p:extLst>
      <p:ext uri="{BB962C8B-B14F-4D97-AF65-F5344CB8AC3E}">
        <p14:creationId xmlns:p14="http://schemas.microsoft.com/office/powerpoint/2010/main" val="373167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spcAft>
                <a:spcPts val="0"/>
              </a:spcAft>
            </a:pPr>
            <a:r>
              <a:rPr lang="en-US" b="1" u="sng" dirty="0">
                <a:latin typeface="Cambria"/>
                <a:ea typeface="MS Mincho"/>
                <a:cs typeface="Arial"/>
              </a:rPr>
              <a:t>Advantages and Disadvantages of  Discounted Payback</a:t>
            </a:r>
            <a:endParaRPr lang="en-US" dirty="0">
              <a:latin typeface="Cambria"/>
              <a:ea typeface="MS Mincho"/>
              <a:cs typeface="Arial"/>
            </a:endParaRPr>
          </a:p>
          <a:p>
            <a:pPr marL="914400">
              <a:spcAft>
                <a:spcPts val="0"/>
              </a:spcAft>
            </a:pPr>
            <a:r>
              <a:rPr lang="en-US" dirty="0">
                <a:latin typeface="Cambria"/>
                <a:ea typeface="MS Mincho"/>
                <a:cs typeface="Arial"/>
              </a:rPr>
              <a:t> </a:t>
            </a:r>
          </a:p>
          <a:p>
            <a:pPr lvl="0" indent="-342900">
              <a:buFont typeface="Wingdings 2"/>
              <a:buChar char=""/>
              <a:tabLst>
                <a:tab pos="457200" algn="l"/>
              </a:tabLst>
            </a:pPr>
            <a:r>
              <a:rPr lang="en-US" dirty="0">
                <a:latin typeface="Cambria"/>
                <a:ea typeface="MS Mincho"/>
                <a:cs typeface="Arial"/>
              </a:rPr>
              <a:t>Advantages</a:t>
            </a:r>
          </a:p>
          <a:p>
            <a:pPr marL="742950" lvl="1" indent="-285750">
              <a:spcAft>
                <a:spcPts val="0"/>
              </a:spcAft>
              <a:buFont typeface="Wingdings"/>
              <a:buChar char=""/>
              <a:tabLst>
                <a:tab pos="914400" algn="l"/>
              </a:tabLst>
            </a:pPr>
            <a:r>
              <a:rPr lang="en-US" dirty="0">
                <a:latin typeface="Cambria"/>
                <a:ea typeface="MS Mincho"/>
                <a:cs typeface="Arial"/>
              </a:rPr>
              <a:t>Includes time value of money</a:t>
            </a:r>
          </a:p>
          <a:p>
            <a:pPr marL="742950" lvl="1" indent="-285750">
              <a:spcAft>
                <a:spcPts val="0"/>
              </a:spcAft>
              <a:buFont typeface="Wingdings"/>
              <a:buChar char=""/>
              <a:tabLst>
                <a:tab pos="914400" algn="l"/>
              </a:tabLst>
            </a:pPr>
            <a:r>
              <a:rPr lang="en-US" dirty="0">
                <a:latin typeface="Cambria"/>
                <a:ea typeface="MS Mincho"/>
                <a:cs typeface="Arial"/>
              </a:rPr>
              <a:t>Easy to understand</a:t>
            </a:r>
          </a:p>
          <a:p>
            <a:pPr marL="742950" lvl="1" indent="-285750">
              <a:spcAft>
                <a:spcPts val="0"/>
              </a:spcAft>
              <a:buFont typeface="Wingdings"/>
              <a:buChar char=""/>
              <a:tabLst>
                <a:tab pos="914400" algn="l"/>
              </a:tabLst>
            </a:pPr>
            <a:r>
              <a:rPr lang="en-US" dirty="0">
                <a:latin typeface="Cambria"/>
                <a:ea typeface="MS Mincho"/>
                <a:cs typeface="Arial"/>
              </a:rPr>
              <a:t>Does not accept negative estimated NPV investments when all future cash flows are positive.</a:t>
            </a:r>
          </a:p>
          <a:p>
            <a:pPr marL="742950" lvl="1" indent="-285750">
              <a:spcAft>
                <a:spcPts val="0"/>
              </a:spcAft>
              <a:buFont typeface="Wingdings"/>
              <a:buChar char=""/>
              <a:tabLst>
                <a:tab pos="914400" algn="l"/>
              </a:tabLst>
            </a:pPr>
            <a:r>
              <a:rPr lang="en-US" dirty="0">
                <a:latin typeface="Cambria"/>
                <a:ea typeface="MS Mincho"/>
                <a:cs typeface="Arial"/>
              </a:rPr>
              <a:t>Biased towards liquidity.</a:t>
            </a:r>
          </a:p>
          <a:p>
            <a:pPr marL="914400">
              <a:spcAft>
                <a:spcPts val="0"/>
              </a:spcAft>
            </a:pPr>
            <a:r>
              <a:rPr lang="en-US" dirty="0">
                <a:latin typeface="Cambria"/>
                <a:ea typeface="MS Mincho"/>
                <a:cs typeface="Arial"/>
              </a:rPr>
              <a:t> </a:t>
            </a:r>
          </a:p>
          <a:p>
            <a:pPr lvl="0" indent="-342900">
              <a:buFont typeface="Wingdings 2"/>
              <a:buChar char=""/>
              <a:tabLst>
                <a:tab pos="457200" algn="l"/>
              </a:tabLst>
            </a:pPr>
            <a:r>
              <a:rPr lang="en-US" dirty="0">
                <a:latin typeface="Cambria"/>
                <a:ea typeface="MS Mincho"/>
                <a:cs typeface="Arial"/>
              </a:rPr>
              <a:t>Disadvantages</a:t>
            </a:r>
          </a:p>
          <a:p>
            <a:pPr marL="742950" lvl="1" indent="-285750">
              <a:spcAft>
                <a:spcPts val="0"/>
              </a:spcAft>
              <a:buFont typeface="Wingdings"/>
              <a:buChar char=""/>
              <a:tabLst>
                <a:tab pos="914400" algn="l"/>
              </a:tabLst>
            </a:pPr>
            <a:r>
              <a:rPr lang="en-US" dirty="0">
                <a:latin typeface="Cambria"/>
                <a:ea typeface="MS Mincho"/>
                <a:cs typeface="Arial"/>
              </a:rPr>
              <a:t>May reject positive NPV investments</a:t>
            </a:r>
          </a:p>
          <a:p>
            <a:pPr marL="742950" lvl="1" indent="-285750">
              <a:spcAft>
                <a:spcPts val="0"/>
              </a:spcAft>
              <a:buFont typeface="Wingdings"/>
              <a:buChar char=""/>
              <a:tabLst>
                <a:tab pos="914400" algn="l"/>
              </a:tabLst>
            </a:pPr>
            <a:r>
              <a:rPr lang="en-US" dirty="0">
                <a:latin typeface="Cambria"/>
                <a:ea typeface="MS Mincho"/>
                <a:cs typeface="Arial"/>
              </a:rPr>
              <a:t>Requires an arbitrary cutoff point</a:t>
            </a:r>
          </a:p>
          <a:p>
            <a:pPr marL="742950" lvl="1" indent="-285750">
              <a:spcAft>
                <a:spcPts val="0"/>
              </a:spcAft>
              <a:buFont typeface="Wingdings"/>
              <a:buChar char=""/>
              <a:tabLst>
                <a:tab pos="914400" algn="l"/>
              </a:tabLst>
            </a:pPr>
            <a:r>
              <a:rPr lang="en-US" dirty="0">
                <a:latin typeface="Cambria"/>
                <a:ea typeface="MS Mincho"/>
                <a:cs typeface="Arial"/>
              </a:rPr>
              <a:t>Ignores cash flows beyond the cutoff point</a:t>
            </a:r>
          </a:p>
          <a:p>
            <a:pPr marL="914400">
              <a:spcAft>
                <a:spcPts val="0"/>
              </a:spcAft>
            </a:pPr>
            <a:r>
              <a:rPr lang="en-US" dirty="0">
                <a:latin typeface="Cambria"/>
                <a:ea typeface="MS Mincho"/>
                <a:cs typeface="Arial"/>
              </a:rPr>
              <a:t>Biased against long-term projects, such as R&amp;D.</a:t>
            </a:r>
          </a:p>
          <a:p>
            <a:endParaRPr lang="en-US" dirty="0"/>
          </a:p>
        </p:txBody>
      </p:sp>
    </p:spTree>
    <p:extLst>
      <p:ext uri="{BB962C8B-B14F-4D97-AF65-F5344CB8AC3E}">
        <p14:creationId xmlns:p14="http://schemas.microsoft.com/office/powerpoint/2010/main" val="94303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US" sz="3600" dirty="0">
                <a:solidFill>
                  <a:srgbClr val="C0504D"/>
                </a:solidFill>
                <a:latin typeface="Cambria"/>
                <a:ea typeface="MS Mincho"/>
                <a:cs typeface="Arial"/>
              </a:rPr>
              <a:t>Ex 8/313</a:t>
            </a:r>
            <a:r>
              <a:rPr lang="en-US" sz="3600" dirty="0">
                <a:latin typeface="Cambria"/>
                <a:ea typeface="MS Mincho"/>
                <a:cs typeface="Arial"/>
              </a:rPr>
              <a:t/>
            </a:r>
            <a:br>
              <a:rPr lang="en-US" sz="3600" dirty="0">
                <a:latin typeface="Cambria"/>
                <a:ea typeface="MS Mincho"/>
                <a:cs typeface="Arial"/>
              </a:rPr>
            </a:br>
            <a:endParaRPr lang="en-US" dirty="0"/>
          </a:p>
        </p:txBody>
      </p:sp>
      <p:sp>
        <p:nvSpPr>
          <p:cNvPr id="3" name="Content Placeholder 2"/>
          <p:cNvSpPr>
            <a:spLocks noGrp="1"/>
          </p:cNvSpPr>
          <p:nvPr>
            <p:ph idx="1"/>
          </p:nvPr>
        </p:nvSpPr>
        <p:spPr/>
        <p:txBody>
          <a:bodyPr>
            <a:normAutofit fontScale="70000" lnSpcReduction="20000"/>
          </a:bodyPr>
          <a:lstStyle/>
          <a:p>
            <a:pPr>
              <a:spcAft>
                <a:spcPts val="0"/>
              </a:spcAft>
            </a:pPr>
            <a:r>
              <a:rPr lang="en-US" dirty="0">
                <a:solidFill>
                  <a:schemeClr val="tx1"/>
                </a:solidFill>
                <a:latin typeface="Cambria"/>
                <a:ea typeface="MS Mincho"/>
                <a:cs typeface="Arial"/>
              </a:rPr>
              <a:t>Suppose the firm uses the NPV decision rule. At a required return of 11 percent, should the firm accept the project? What of the required return was 30 percent</a:t>
            </a:r>
            <a:r>
              <a:rPr lang="en-US" dirty="0" smtClean="0">
                <a:solidFill>
                  <a:schemeClr val="tx1"/>
                </a:solidFill>
                <a:latin typeface="Cambria"/>
                <a:ea typeface="MS Mincho"/>
                <a:cs typeface="Arial"/>
              </a:rPr>
              <a:t>?</a:t>
            </a:r>
          </a:p>
          <a:p>
            <a:pPr>
              <a:spcAft>
                <a:spcPts val="0"/>
              </a:spcAft>
            </a:pPr>
            <a:endParaRPr lang="en-US" dirty="0">
              <a:solidFill>
                <a:schemeClr val="tx1"/>
              </a:solidFill>
              <a:latin typeface="Cambria"/>
              <a:ea typeface="MS Mincho"/>
              <a:cs typeface="Arial"/>
            </a:endParaRPr>
          </a:p>
          <a:p>
            <a:pPr>
              <a:spcAft>
                <a:spcPts val="0"/>
              </a:spcAft>
            </a:pPr>
            <a:endParaRPr lang="en-US" dirty="0" smtClean="0">
              <a:solidFill>
                <a:schemeClr val="tx1"/>
              </a:solidFill>
              <a:latin typeface="Cambria"/>
              <a:ea typeface="MS Mincho"/>
              <a:cs typeface="Arial"/>
            </a:endParaRPr>
          </a:p>
          <a:p>
            <a:pPr>
              <a:spcAft>
                <a:spcPts val="0"/>
              </a:spcAft>
            </a:pPr>
            <a:endParaRPr lang="en-US" dirty="0" smtClean="0">
              <a:solidFill>
                <a:schemeClr val="tx1"/>
              </a:solidFill>
              <a:latin typeface="Cambria"/>
              <a:ea typeface="MS Mincho"/>
              <a:cs typeface="Arial"/>
            </a:endParaRPr>
          </a:p>
          <a:p>
            <a:pPr>
              <a:spcAft>
                <a:spcPts val="0"/>
              </a:spcAft>
            </a:pPr>
            <a:endParaRPr lang="en-US" dirty="0">
              <a:solidFill>
                <a:schemeClr val="tx1"/>
              </a:solidFill>
              <a:latin typeface="Cambria"/>
              <a:ea typeface="MS Mincho"/>
              <a:cs typeface="Arial"/>
            </a:endParaRPr>
          </a:p>
          <a:p>
            <a:pPr>
              <a:spcAft>
                <a:spcPts val="0"/>
              </a:spcAft>
            </a:pPr>
            <a:endParaRPr lang="en-US" dirty="0" smtClean="0">
              <a:solidFill>
                <a:schemeClr val="tx1"/>
              </a:solidFill>
              <a:latin typeface="Cambria"/>
              <a:ea typeface="MS Mincho"/>
              <a:cs typeface="Arial"/>
            </a:endParaRPr>
          </a:p>
          <a:p>
            <a:pPr marL="0" indent="0" algn="just">
              <a:spcAft>
                <a:spcPts val="0"/>
              </a:spcAft>
              <a:buNone/>
              <a:tabLst>
                <a:tab pos="279400" algn="l"/>
              </a:tabLst>
            </a:pPr>
            <a:endParaRPr lang="en-US" dirty="0">
              <a:solidFill>
                <a:schemeClr val="tx1"/>
              </a:solidFill>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The </a:t>
            </a:r>
            <a:r>
              <a:rPr lang="en-US" dirty="0">
                <a:latin typeface="Cambria"/>
                <a:ea typeface="MS Mincho"/>
                <a:cs typeface="Arial"/>
              </a:rPr>
              <a:t>NPV of a project is the cost minus PV of future cash flow. The equation for the NPV of this project at an 11 percent required return is</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NPV </a:t>
            </a:r>
            <a:r>
              <a:rPr lang="en-US" dirty="0">
                <a:latin typeface="Cambria"/>
                <a:ea typeface="MS Mincho"/>
                <a:cs typeface="Arial"/>
              </a:rPr>
              <a:t>= – $34,000 + $16,000/1.11 + $18,000/1.11</a:t>
            </a:r>
            <a:r>
              <a:rPr lang="en-US" baseline="30000" dirty="0">
                <a:latin typeface="Cambria"/>
                <a:ea typeface="MS Mincho"/>
                <a:cs typeface="Arial"/>
              </a:rPr>
              <a:t>2</a:t>
            </a:r>
            <a:r>
              <a:rPr lang="en-US" dirty="0">
                <a:latin typeface="Cambria"/>
                <a:ea typeface="MS Mincho"/>
                <a:cs typeface="Arial"/>
              </a:rPr>
              <a:t> + $15,000/1.11</a:t>
            </a:r>
            <a:r>
              <a:rPr lang="en-US" baseline="30000" dirty="0">
                <a:latin typeface="Cambria"/>
                <a:ea typeface="MS Mincho"/>
                <a:cs typeface="Arial"/>
              </a:rPr>
              <a:t>3</a:t>
            </a:r>
            <a:r>
              <a:rPr lang="en-US" dirty="0">
                <a:latin typeface="Cambria"/>
                <a:ea typeface="MS Mincho"/>
                <a:cs typeface="Arial"/>
              </a:rPr>
              <a:t> = $5,991.49 </a:t>
            </a:r>
          </a:p>
          <a:p>
            <a:pPr marL="0" indent="0" algn="just">
              <a:spcAft>
                <a:spcPts val="0"/>
              </a:spcAft>
              <a:buNone/>
              <a:tabLst>
                <a:tab pos="279400" algn="l"/>
              </a:tabLst>
            </a:pPr>
            <a:r>
              <a:rPr lang="en-US" dirty="0" smtClean="0">
                <a:latin typeface="Cambria"/>
                <a:ea typeface="MS Mincho"/>
                <a:cs typeface="Arial"/>
              </a:rPr>
              <a:t>At </a:t>
            </a:r>
            <a:r>
              <a:rPr lang="en-US" dirty="0">
                <a:latin typeface="Cambria"/>
                <a:ea typeface="MS Mincho"/>
                <a:cs typeface="Arial"/>
              </a:rPr>
              <a:t>an 11 percent required return, the NPV is positive, so we would accept the project</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The </a:t>
            </a:r>
            <a:r>
              <a:rPr lang="en-US" dirty="0">
                <a:latin typeface="Cambria"/>
                <a:ea typeface="MS Mincho"/>
                <a:cs typeface="Arial"/>
              </a:rPr>
              <a:t>equation for the NPV of the project at a 30 percent required return is</a:t>
            </a:r>
            <a:r>
              <a:rPr lang="en-US" dirty="0" smtClean="0">
                <a:latin typeface="Cambria"/>
                <a:ea typeface="MS Mincho"/>
                <a:cs typeface="Arial"/>
              </a:rPr>
              <a:t>:</a:t>
            </a: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NPV </a:t>
            </a:r>
            <a:r>
              <a:rPr lang="en-US" dirty="0">
                <a:latin typeface="Cambria"/>
                <a:ea typeface="MS Mincho"/>
                <a:cs typeface="Arial"/>
              </a:rPr>
              <a:t>= – $34,000 + $16,000/1.30 + $18,000/1.30</a:t>
            </a:r>
            <a:r>
              <a:rPr lang="en-US" baseline="30000" dirty="0">
                <a:latin typeface="Cambria"/>
                <a:ea typeface="MS Mincho"/>
                <a:cs typeface="Arial"/>
              </a:rPr>
              <a:t>2</a:t>
            </a:r>
            <a:r>
              <a:rPr lang="en-US" dirty="0">
                <a:latin typeface="Cambria"/>
                <a:ea typeface="MS Mincho"/>
                <a:cs typeface="Arial"/>
              </a:rPr>
              <a:t> + $15,000/1.30</a:t>
            </a:r>
            <a:r>
              <a:rPr lang="en-US" baseline="30000" dirty="0">
                <a:latin typeface="Cambria"/>
                <a:ea typeface="MS Mincho"/>
                <a:cs typeface="Arial"/>
              </a:rPr>
              <a:t>3</a:t>
            </a:r>
            <a:r>
              <a:rPr lang="en-US" dirty="0">
                <a:latin typeface="Cambria"/>
                <a:ea typeface="MS Mincho"/>
                <a:cs typeface="Arial"/>
              </a:rPr>
              <a:t> = –$4,213.93  </a:t>
            </a:r>
          </a:p>
          <a:p>
            <a:pPr marL="0" indent="0" algn="just">
              <a:spcAft>
                <a:spcPts val="0"/>
              </a:spcAft>
              <a:buNone/>
              <a:tabLst>
                <a:tab pos="279400" algn="l"/>
              </a:tabLst>
            </a:pPr>
            <a:r>
              <a:rPr lang="en-US" dirty="0" smtClean="0">
                <a:latin typeface="Cambria"/>
                <a:ea typeface="MS Mincho"/>
                <a:cs typeface="Arial"/>
              </a:rPr>
              <a:t>At </a:t>
            </a:r>
            <a:r>
              <a:rPr lang="en-US" dirty="0">
                <a:latin typeface="Cambria"/>
                <a:ea typeface="MS Mincho"/>
                <a:cs typeface="Arial"/>
              </a:rPr>
              <a:t>a 30 percent required return, the NPV is negative, so we would reject the project</a:t>
            </a:r>
            <a:r>
              <a:rPr lang="en-US" dirty="0" smtClean="0">
                <a:latin typeface="Cambria"/>
                <a:ea typeface="MS Mincho"/>
                <a:cs typeface="Arial"/>
              </a:rPr>
              <a:t>.</a:t>
            </a:r>
            <a:endParaRPr lang="en-US" dirty="0">
              <a:solidFill>
                <a:schemeClr val="tx1"/>
              </a:solidFill>
              <a:latin typeface="Cambria"/>
              <a:ea typeface="MS Mincho"/>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097755763"/>
              </p:ext>
            </p:extLst>
          </p:nvPr>
        </p:nvGraphicFramePr>
        <p:xfrm>
          <a:off x="1403648" y="2564904"/>
          <a:ext cx="1893570" cy="914400"/>
        </p:xfrm>
        <a:graphic>
          <a:graphicData uri="http://schemas.openxmlformats.org/drawingml/2006/table">
            <a:tbl>
              <a:tblPr firstRow="1" firstCol="1" bandRow="1"/>
              <a:tblGrid>
                <a:gridCol w="946785"/>
                <a:gridCol w="946785"/>
              </a:tblGrid>
              <a:tr h="169545">
                <a:tc>
                  <a:txBody>
                    <a:bodyPr/>
                    <a:lstStyle/>
                    <a:p>
                      <a:pPr>
                        <a:spcAft>
                          <a:spcPts val="0"/>
                        </a:spcAft>
                      </a:pPr>
                      <a:r>
                        <a:rPr lang="en-US" sz="1200" dirty="0">
                          <a:solidFill>
                            <a:srgbClr val="C0504D"/>
                          </a:solidFill>
                          <a:effectLst/>
                          <a:latin typeface="Cambria"/>
                          <a:ea typeface="MS Mincho"/>
                          <a:cs typeface="Arial"/>
                        </a:rPr>
                        <a:t>Year </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Cash Flow</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spcAft>
                          <a:spcPts val="0"/>
                        </a:spcAft>
                      </a:pPr>
                      <a:r>
                        <a:rPr lang="en-US" sz="1200" dirty="0">
                          <a:solidFill>
                            <a:srgbClr val="C0504D"/>
                          </a:solidFill>
                          <a:effectLst/>
                          <a:latin typeface="Cambria"/>
                          <a:ea typeface="MS Mincho"/>
                          <a:cs typeface="Arial"/>
                        </a:rPr>
                        <a:t>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 $34,000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spcAft>
                          <a:spcPts val="0"/>
                        </a:spcAf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16,000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spcAft>
                          <a:spcPts val="0"/>
                        </a:spcAf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18,000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70">
                <a:tc>
                  <a:txBody>
                    <a:bodyPr/>
                    <a:lstStyle/>
                    <a:p>
                      <a:pPr>
                        <a:spcAft>
                          <a:spcPts val="0"/>
                        </a:spcAft>
                      </a:pPr>
                      <a:r>
                        <a:rPr lang="en-US" sz="1200">
                          <a:solidFill>
                            <a:srgbClr val="C0504D"/>
                          </a:solidFill>
                          <a:effectLst/>
                          <a:latin typeface="Cambria"/>
                          <a:ea typeface="MS Mincho"/>
                          <a:cs typeface="Arial"/>
                        </a:rPr>
                        <a:t>3</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C0504D"/>
                          </a:solidFill>
                          <a:effectLst/>
                          <a:latin typeface="Cambria"/>
                          <a:ea typeface="MS Mincho"/>
                          <a:cs typeface="Arial"/>
                        </a:rPr>
                        <a:t>15,000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395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US" sz="3600" dirty="0">
                <a:solidFill>
                  <a:srgbClr val="C0504D"/>
                </a:solidFill>
                <a:latin typeface="Cambria"/>
                <a:ea typeface="MS Mincho"/>
                <a:cs typeface="Arial"/>
              </a:rPr>
              <a:t>Ex.11/313</a:t>
            </a:r>
            <a:r>
              <a:rPr lang="en-US" sz="3600" dirty="0">
                <a:latin typeface="Cambria"/>
                <a:ea typeface="MS Mincho"/>
                <a:cs typeface="Arial"/>
              </a:rPr>
              <a:t>   </a:t>
            </a:r>
            <a:br>
              <a:rPr lang="en-US" sz="3600" dirty="0">
                <a:latin typeface="Cambria"/>
                <a:ea typeface="MS Mincho"/>
                <a:cs typeface="Arial"/>
              </a:rPr>
            </a:br>
            <a:endParaRPr lang="en-US" dirty="0"/>
          </a:p>
        </p:txBody>
      </p:sp>
      <p:sp>
        <p:nvSpPr>
          <p:cNvPr id="3" name="Content Placeholder 2"/>
          <p:cNvSpPr>
            <a:spLocks noGrp="1"/>
          </p:cNvSpPr>
          <p:nvPr>
            <p:ph idx="1"/>
          </p:nvPr>
        </p:nvSpPr>
        <p:spPr/>
        <p:txBody>
          <a:bodyPr/>
          <a:lstStyle/>
          <a:p>
            <a:pPr>
              <a:spcAft>
                <a:spcPts val="0"/>
              </a:spcAft>
            </a:pPr>
            <a:r>
              <a:rPr lang="en-US" dirty="0">
                <a:solidFill>
                  <a:srgbClr val="C0504D"/>
                </a:solidFill>
                <a:latin typeface="Cambria"/>
                <a:ea typeface="MS Mincho"/>
                <a:cs typeface="Arial"/>
              </a:rPr>
              <a:t>What is NPV at a discount rate of 0</a:t>
            </a:r>
            <a:r>
              <a:rPr lang="en-US" dirty="0" smtClean="0">
                <a:solidFill>
                  <a:srgbClr val="C0504D"/>
                </a:solidFill>
                <a:latin typeface="Cambria"/>
                <a:ea typeface="MS Mincho"/>
                <a:cs typeface="Arial"/>
              </a:rPr>
              <a:t>%?</a:t>
            </a:r>
          </a:p>
          <a:p>
            <a:pPr>
              <a:spcAft>
                <a:spcPts val="0"/>
              </a:spcAft>
            </a:pPr>
            <a:endParaRPr lang="en-US" dirty="0">
              <a:solidFill>
                <a:srgbClr val="C0504D"/>
              </a:solidFill>
              <a:latin typeface="Cambria"/>
              <a:ea typeface="MS Mincho"/>
              <a:cs typeface="Arial"/>
            </a:endParaRPr>
          </a:p>
          <a:p>
            <a:pPr>
              <a:spcAft>
                <a:spcPts val="0"/>
              </a:spcAft>
            </a:pPr>
            <a:endParaRPr lang="en-US" dirty="0" smtClean="0">
              <a:solidFill>
                <a:srgbClr val="C0504D"/>
              </a:solidFill>
              <a:latin typeface="Cambria"/>
              <a:ea typeface="MS Mincho"/>
              <a:cs typeface="Arial"/>
            </a:endParaRPr>
          </a:p>
          <a:p>
            <a:pPr>
              <a:spcAft>
                <a:spcPts val="0"/>
              </a:spcAft>
            </a:pPr>
            <a:endParaRPr lang="en-US" dirty="0" smtClean="0">
              <a:latin typeface="Cambria"/>
              <a:ea typeface="MS Mincho"/>
              <a:cs typeface="Arial"/>
            </a:endParaRPr>
          </a:p>
          <a:p>
            <a:pPr>
              <a:spcAft>
                <a:spcPts val="0"/>
              </a:spcAft>
            </a:pPr>
            <a:endParaRPr lang="en-US" dirty="0">
              <a:latin typeface="Cambria"/>
              <a:ea typeface="MS Mincho"/>
              <a:cs typeface="Arial"/>
            </a:endParaRPr>
          </a:p>
          <a:p>
            <a:pPr>
              <a:spcAft>
                <a:spcPts val="0"/>
              </a:spcAft>
            </a:pPr>
            <a:r>
              <a:rPr lang="en-US" dirty="0">
                <a:latin typeface="Cambria"/>
                <a:ea typeface="MS Mincho"/>
                <a:cs typeface="Arial"/>
              </a:rPr>
              <a:t>NPV	= –$19,500 + 9,800 + 10,300 + 8,600 = $9,200</a:t>
            </a:r>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7903702"/>
              </p:ext>
            </p:extLst>
          </p:nvPr>
        </p:nvGraphicFramePr>
        <p:xfrm>
          <a:off x="2627784" y="2348880"/>
          <a:ext cx="2304256" cy="1224135"/>
        </p:xfrm>
        <a:graphic>
          <a:graphicData uri="http://schemas.openxmlformats.org/drawingml/2006/table">
            <a:tbl>
              <a:tblPr firstRow="1" firstCol="1" bandRow="1"/>
              <a:tblGrid>
                <a:gridCol w="1152128"/>
                <a:gridCol w="1152128"/>
              </a:tblGrid>
              <a:tr h="244827">
                <a:tc>
                  <a:txBody>
                    <a:bodyPr/>
                    <a:lstStyle/>
                    <a:p>
                      <a:pPr>
                        <a:spcAft>
                          <a:spcPts val="0"/>
                        </a:spcAft>
                      </a:pPr>
                      <a:r>
                        <a:rPr lang="en-US" sz="1200">
                          <a:effectLst/>
                          <a:latin typeface="Cambria"/>
                          <a:ea typeface="MS Mincho"/>
                          <a:cs typeface="Arial"/>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$-19,500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9,800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8,600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462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goal of financial management</a:t>
            </a:r>
          </a:p>
        </p:txBody>
      </p:sp>
      <p:sp>
        <p:nvSpPr>
          <p:cNvPr id="3" name="Content Placeholder 2"/>
          <p:cNvSpPr>
            <a:spLocks noGrp="1"/>
          </p:cNvSpPr>
          <p:nvPr>
            <p:ph idx="1"/>
          </p:nvPr>
        </p:nvSpPr>
        <p:spPr/>
        <p:txBody>
          <a:bodyPr/>
          <a:lstStyle/>
          <a:p>
            <a:r>
              <a:rPr lang="en-US" dirty="0">
                <a:latin typeface="Cambria"/>
                <a:ea typeface="MS Mincho"/>
                <a:cs typeface="Arial"/>
              </a:rPr>
              <a:t>is to maximize the value of </a:t>
            </a:r>
            <a:r>
              <a:rPr lang="en-US" dirty="0" smtClean="0">
                <a:latin typeface="Cambria"/>
                <a:ea typeface="MS Mincho"/>
                <a:cs typeface="Arial"/>
              </a:rPr>
              <a:t>stockholders.</a:t>
            </a:r>
          </a:p>
          <a:p>
            <a:pPr>
              <a:spcAft>
                <a:spcPts val="0"/>
              </a:spcAft>
            </a:pPr>
            <a:r>
              <a:rPr lang="en-US" dirty="0">
                <a:latin typeface="Cambria"/>
                <a:ea typeface="MS Mincho"/>
                <a:cs typeface="Arial"/>
              </a:rPr>
              <a:t>Capital Budgeting:  has to answer </a:t>
            </a:r>
            <a:r>
              <a:rPr lang="en-US" dirty="0" smtClean="0">
                <a:latin typeface="Cambria"/>
                <a:ea typeface="MS Mincho"/>
                <a:cs typeface="Arial"/>
              </a:rPr>
              <a:t>question: What </a:t>
            </a:r>
            <a:r>
              <a:rPr lang="en-US" dirty="0">
                <a:latin typeface="Cambria"/>
                <a:ea typeface="MS Mincho"/>
                <a:cs typeface="Arial"/>
              </a:rPr>
              <a:t>long- term investments the firm should take? </a:t>
            </a:r>
            <a:endParaRPr lang="en-US" dirty="0" smtClean="0">
              <a:latin typeface="Cambria"/>
              <a:ea typeface="MS Mincho"/>
              <a:cs typeface="Arial"/>
            </a:endParaRPr>
          </a:p>
          <a:p>
            <a:pPr>
              <a:spcAft>
                <a:spcPts val="0"/>
              </a:spcAft>
            </a:pPr>
            <a:r>
              <a:rPr lang="en-US" dirty="0" smtClean="0">
                <a:latin typeface="Cambria"/>
                <a:ea typeface="MS Mincho"/>
                <a:cs typeface="Arial"/>
              </a:rPr>
              <a:t>Any </a:t>
            </a:r>
            <a:r>
              <a:rPr lang="en-US" dirty="0">
                <a:latin typeface="Cambria"/>
                <a:ea typeface="MS Mincho"/>
                <a:cs typeface="Arial"/>
              </a:rPr>
              <a:t>firm has a verity of possible investments. Some of them are valuable and some are not. The main job of financial management is identifying which is which</a:t>
            </a:r>
            <a:r>
              <a:rPr lang="en-US" dirty="0" smtClean="0">
                <a:latin typeface="Cambria"/>
                <a:ea typeface="MS Mincho"/>
                <a:cs typeface="Arial"/>
              </a:rPr>
              <a:t>.</a:t>
            </a:r>
          </a:p>
          <a:p>
            <a:pPr>
              <a:spcAft>
                <a:spcPts val="0"/>
              </a:spcAft>
            </a:pPr>
            <a:r>
              <a:rPr lang="en-US" b="1" u="sng" dirty="0">
                <a:latin typeface="Cambria"/>
                <a:ea typeface="MS Mincho"/>
                <a:cs typeface="Arial"/>
              </a:rPr>
              <a:t>Capital Budgeting</a:t>
            </a:r>
            <a:r>
              <a:rPr lang="en-US" dirty="0">
                <a:latin typeface="Cambria"/>
                <a:ea typeface="MS Mincho"/>
                <a:cs typeface="Arial"/>
              </a:rPr>
              <a:t>: is the process of planning and managing a firm’s long term investments and identifying investments’ opportunities that are worth more to the firm than they cost to acquire.</a:t>
            </a:r>
          </a:p>
          <a:p>
            <a:pPr>
              <a:spcAft>
                <a:spcPts val="0"/>
              </a:spcAft>
            </a:pP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305587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C0504D"/>
                </a:solidFill>
                <a:latin typeface="Cambria"/>
                <a:ea typeface="MS Mincho"/>
                <a:cs typeface="Arial"/>
              </a:rPr>
              <a:t>EX1/312</a:t>
            </a:r>
            <a:endParaRPr lang="en-US" dirty="0"/>
          </a:p>
        </p:txBody>
      </p:sp>
      <p:sp>
        <p:nvSpPr>
          <p:cNvPr id="3" name="Content Placeholder 2"/>
          <p:cNvSpPr>
            <a:spLocks noGrp="1"/>
          </p:cNvSpPr>
          <p:nvPr>
            <p:ph idx="1"/>
          </p:nvPr>
        </p:nvSpPr>
        <p:spPr/>
        <p:txBody>
          <a:bodyPr>
            <a:normAutofit fontScale="70000" lnSpcReduction="20000"/>
          </a:bodyPr>
          <a:lstStyle/>
          <a:p>
            <a:pPr>
              <a:spcAft>
                <a:spcPts val="0"/>
              </a:spcAft>
            </a:pPr>
            <a:r>
              <a:rPr lang="en-US" b="1" dirty="0">
                <a:solidFill>
                  <a:schemeClr val="tx1"/>
                </a:solidFill>
                <a:latin typeface="Cambria"/>
                <a:ea typeface="MS Mincho"/>
                <a:cs typeface="Arial"/>
              </a:rPr>
              <a:t>What is the payback period for the following set of cash flows?</a:t>
            </a:r>
          </a:p>
          <a:p>
            <a:pPr marL="0" indent="0" algn="just">
              <a:spcAft>
                <a:spcPts val="0"/>
              </a:spcAft>
              <a:buNone/>
              <a:tabLst>
                <a:tab pos="279400" algn="l"/>
              </a:tabLst>
            </a:pPr>
            <a:r>
              <a:rPr lang="en-US" dirty="0">
                <a:latin typeface="Cambria"/>
                <a:ea typeface="MS Mincho"/>
                <a:cs typeface="Arial"/>
              </a:rPr>
              <a:t>we need to find the time that the project has recovered its initial investment. After three years, the project has created:</a:t>
            </a:r>
          </a:p>
          <a:p>
            <a:pPr marL="0" indent="0" algn="just">
              <a:spcAft>
                <a:spcPts val="0"/>
              </a:spcAft>
              <a:buNone/>
              <a:tabLst>
                <a:tab pos="279400" algn="l"/>
              </a:tabLst>
            </a:pPr>
            <a:r>
              <a:rPr lang="en-US" dirty="0">
                <a:latin typeface="Cambria"/>
                <a:ea typeface="MS Mincho"/>
                <a:cs typeface="Arial"/>
              </a:rPr>
              <a:t> </a:t>
            </a:r>
            <a:endParaRPr lang="en-US" dirty="0" smtClean="0">
              <a:latin typeface="Cambria"/>
              <a:ea typeface="MS Mincho"/>
              <a:cs typeface="Arial"/>
            </a:endParaRPr>
          </a:p>
          <a:p>
            <a:pPr marL="279400" indent="-279400" algn="just">
              <a:spcAft>
                <a:spcPts val="0"/>
              </a:spcAft>
              <a:tabLst>
                <a:tab pos="279400" algn="l"/>
              </a:tabLst>
            </a:pPr>
            <a:endParaRPr lang="en-US" dirty="0">
              <a:latin typeface="Cambria"/>
              <a:ea typeface="MS Mincho"/>
              <a:cs typeface="Arial"/>
            </a:endParaRPr>
          </a:p>
          <a:p>
            <a:pPr marL="0" indent="0" algn="just">
              <a:spcAft>
                <a:spcPts val="0"/>
              </a:spcAft>
              <a:buNone/>
              <a:tabLst>
                <a:tab pos="279400" algn="l"/>
              </a:tabLst>
            </a:pP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a:t>
            </a:r>
            <a:r>
              <a:rPr lang="en-US" dirty="0">
                <a:latin typeface="Cambria"/>
                <a:ea typeface="MS Mincho"/>
                <a:cs typeface="Arial"/>
              </a:rPr>
              <a:t>1,600 + 1,900 + 2,300 = $5,800</a:t>
            </a:r>
          </a:p>
          <a:p>
            <a:pPr marL="0" indent="0" algn="just">
              <a:spcAft>
                <a:spcPts val="0"/>
              </a:spcAft>
              <a:buNone/>
              <a:tabLst>
                <a:tab pos="279400" algn="l"/>
              </a:tabLst>
            </a:pPr>
            <a:r>
              <a:rPr lang="en-US" dirty="0" smtClean="0">
                <a:latin typeface="Cambria"/>
                <a:ea typeface="MS Mincho"/>
                <a:cs typeface="Arial"/>
              </a:rPr>
              <a:t>The </a:t>
            </a:r>
            <a:r>
              <a:rPr lang="en-US" dirty="0">
                <a:latin typeface="Cambria"/>
                <a:ea typeface="MS Mincho"/>
                <a:cs typeface="Arial"/>
              </a:rPr>
              <a:t>project still needs to create another: </a:t>
            </a:r>
          </a:p>
          <a:p>
            <a:pPr marL="0" indent="0" algn="just">
              <a:spcAft>
                <a:spcPts val="0"/>
              </a:spcAft>
              <a:buNone/>
              <a:tabLst>
                <a:tab pos="279400" algn="l"/>
              </a:tabLst>
            </a:pP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a:t>
            </a:r>
            <a:r>
              <a:rPr lang="en-US" dirty="0">
                <a:latin typeface="Cambria"/>
                <a:ea typeface="MS Mincho"/>
                <a:cs typeface="Arial"/>
              </a:rPr>
              <a:t>6,400 – 5,800 = $600</a:t>
            </a:r>
          </a:p>
          <a:p>
            <a:pPr marL="0" indent="0" algn="just">
              <a:spcAft>
                <a:spcPts val="0"/>
              </a:spcAft>
              <a:buNone/>
              <a:tabLst>
                <a:tab pos="279400" algn="l"/>
              </a:tabLst>
            </a:pPr>
            <a:r>
              <a:rPr lang="en-US" dirty="0">
                <a:latin typeface="Cambria"/>
                <a:ea typeface="MS Mincho"/>
                <a:cs typeface="Arial"/>
              </a:rPr>
              <a:t> </a:t>
            </a:r>
          </a:p>
          <a:p>
            <a:pPr marL="0" indent="0" algn="just">
              <a:spcAft>
                <a:spcPts val="0"/>
              </a:spcAft>
              <a:buNone/>
              <a:tabLst>
                <a:tab pos="279400" algn="l"/>
              </a:tabLst>
            </a:pPr>
            <a:r>
              <a:rPr lang="en-US" dirty="0" smtClean="0">
                <a:latin typeface="Cambria"/>
                <a:ea typeface="MS Mincho"/>
                <a:cs typeface="Arial"/>
              </a:rPr>
              <a:t>in </a:t>
            </a:r>
            <a:r>
              <a:rPr lang="en-US" dirty="0">
                <a:latin typeface="Cambria"/>
                <a:ea typeface="MS Mincho"/>
                <a:cs typeface="Arial"/>
              </a:rPr>
              <a:t>cash flows. During the fourth year, the cash flows from the project will be $1,400. So, the payback period will be 3 years, </a:t>
            </a:r>
            <a:r>
              <a:rPr lang="en-US" b="1" dirty="0">
                <a:latin typeface="Cambria"/>
                <a:ea typeface="MS Mincho"/>
                <a:cs typeface="Arial"/>
              </a:rPr>
              <a:t>plus</a:t>
            </a:r>
            <a:r>
              <a:rPr lang="en-US" dirty="0">
                <a:latin typeface="Cambria"/>
                <a:ea typeface="MS Mincho"/>
                <a:cs typeface="Arial"/>
              </a:rPr>
              <a:t> </a:t>
            </a:r>
            <a:r>
              <a:rPr lang="en-US" u="sng" dirty="0">
                <a:latin typeface="Cambria"/>
                <a:ea typeface="MS Mincho"/>
                <a:cs typeface="Arial"/>
              </a:rPr>
              <a:t>what we still need to make</a:t>
            </a:r>
            <a:r>
              <a:rPr lang="en-US" dirty="0">
                <a:latin typeface="Cambria"/>
                <a:ea typeface="MS Mincho"/>
                <a:cs typeface="Arial"/>
              </a:rPr>
              <a:t> </a:t>
            </a:r>
            <a:r>
              <a:rPr lang="en-US" b="1" dirty="0">
                <a:latin typeface="Cambria"/>
                <a:ea typeface="MS Mincho"/>
                <a:cs typeface="Arial"/>
              </a:rPr>
              <a:t>divided by</a:t>
            </a:r>
            <a:r>
              <a:rPr lang="en-US" dirty="0">
                <a:latin typeface="Cambria"/>
                <a:ea typeface="MS Mincho"/>
                <a:cs typeface="Arial"/>
              </a:rPr>
              <a:t> </a:t>
            </a:r>
            <a:r>
              <a:rPr lang="en-US" u="sng" dirty="0">
                <a:latin typeface="Cambria"/>
                <a:ea typeface="MS Mincho"/>
                <a:cs typeface="Arial"/>
              </a:rPr>
              <a:t>what we will make</a:t>
            </a:r>
            <a:r>
              <a:rPr lang="en-US" dirty="0">
                <a:latin typeface="Cambria"/>
                <a:ea typeface="MS Mincho"/>
                <a:cs typeface="Arial"/>
              </a:rPr>
              <a:t> </a:t>
            </a:r>
            <a:r>
              <a:rPr lang="en-US" u="sng" dirty="0">
                <a:latin typeface="Cambria"/>
                <a:ea typeface="MS Mincho"/>
                <a:cs typeface="Arial"/>
              </a:rPr>
              <a:t>during the fourth year</a:t>
            </a:r>
            <a:r>
              <a:rPr lang="en-US" dirty="0">
                <a:latin typeface="Cambria"/>
                <a:ea typeface="MS Mincho"/>
                <a:cs typeface="Arial"/>
              </a:rPr>
              <a:t>. The payback period is:</a:t>
            </a:r>
          </a:p>
          <a:p>
            <a:pPr marL="0" indent="0" algn="just">
              <a:spcAft>
                <a:spcPts val="0"/>
              </a:spcAft>
              <a:buNone/>
              <a:tabLst>
                <a:tab pos="279400" algn="l"/>
              </a:tabLst>
            </a:pPr>
            <a:endParaRPr lang="en-US" dirty="0">
              <a:latin typeface="Cambria"/>
              <a:ea typeface="MS Mincho"/>
              <a:cs typeface="Arial"/>
            </a:endParaRPr>
          </a:p>
          <a:p>
            <a:pPr marL="0" indent="0" algn="just">
              <a:spcAft>
                <a:spcPts val="0"/>
              </a:spcAft>
              <a:buNone/>
              <a:tabLst>
                <a:tab pos="279400" algn="l"/>
              </a:tabLst>
            </a:pPr>
            <a:r>
              <a:rPr lang="en-US" dirty="0" smtClean="0">
                <a:latin typeface="Cambria"/>
                <a:ea typeface="MS Mincho"/>
                <a:cs typeface="Arial"/>
              </a:rPr>
              <a:t>Payback </a:t>
            </a:r>
            <a:r>
              <a:rPr lang="en-US" dirty="0">
                <a:latin typeface="Cambria"/>
                <a:ea typeface="MS Mincho"/>
                <a:cs typeface="Arial"/>
              </a:rPr>
              <a:t>= 3 + ($600 / $1,400) = 3.43 years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47183154"/>
              </p:ext>
            </p:extLst>
          </p:nvPr>
        </p:nvGraphicFramePr>
        <p:xfrm>
          <a:off x="5580112" y="2492896"/>
          <a:ext cx="1661160" cy="1097280"/>
        </p:xfrm>
        <a:graphic>
          <a:graphicData uri="http://schemas.openxmlformats.org/drawingml/2006/table">
            <a:tbl>
              <a:tblPr firstRow="1" firstCol="1" bandRow="1"/>
              <a:tblGrid>
                <a:gridCol w="830580"/>
                <a:gridCol w="830580"/>
              </a:tblGrid>
              <a:tr h="167005">
                <a:tc>
                  <a:txBody>
                    <a:bodyPr/>
                    <a:lstStyle/>
                    <a:p>
                      <a:pPr>
                        <a:spcAft>
                          <a:spcPts val="0"/>
                        </a:spcAft>
                      </a:pPr>
                      <a:r>
                        <a:rPr lang="en-US" sz="1200">
                          <a:effectLst/>
                          <a:latin typeface="Cambria"/>
                          <a:ea typeface="MS Mincho"/>
                          <a:cs typeface="Arial"/>
                        </a:rPr>
                        <a:t>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622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228600">
              <a:spcBef>
                <a:spcPct val="20000"/>
              </a:spcBef>
            </a:pPr>
            <a:r>
              <a:rPr lang="en-US" sz="2400" cap="none" smtClean="0">
                <a:solidFill>
                  <a:srgbClr val="C0504D"/>
                </a:solidFill>
                <a:latin typeface="Cambria"/>
                <a:ea typeface="MS Mincho"/>
                <a:cs typeface="Arial"/>
              </a:rPr>
              <a:t>EX2 /312</a:t>
            </a:r>
            <a:r>
              <a:rPr lang="en-US" sz="2400" cap="none" smtClean="0">
                <a:solidFill>
                  <a:srgbClr val="564B3C"/>
                </a:solidFill>
                <a:latin typeface="Cambria"/>
                <a:ea typeface="MS Mincho"/>
                <a:cs typeface="Arial"/>
              </a:rPr>
              <a:t/>
            </a:r>
            <a:br>
              <a:rPr lang="en-US" sz="2400" cap="none" smtClean="0">
                <a:solidFill>
                  <a:srgbClr val="564B3C"/>
                </a:solidFill>
                <a:latin typeface="Cambria"/>
                <a:ea typeface="MS Mincho"/>
                <a:cs typeface="Arial"/>
              </a:rPr>
            </a:br>
            <a:endParaRPr lang="en-US" dirty="0"/>
          </a:p>
        </p:txBody>
      </p:sp>
      <p:sp>
        <p:nvSpPr>
          <p:cNvPr id="3" name="Content Placeholder 2"/>
          <p:cNvSpPr>
            <a:spLocks noGrp="1"/>
          </p:cNvSpPr>
          <p:nvPr>
            <p:ph idx="1"/>
          </p:nvPr>
        </p:nvSpPr>
        <p:spPr/>
        <p:txBody>
          <a:bodyPr/>
          <a:lstStyle/>
          <a:p>
            <a:pPr marL="0" lvl="0" indent="0">
              <a:buNone/>
              <a:tabLst>
                <a:tab pos="457200" algn="l"/>
              </a:tabLst>
            </a:pPr>
            <a:r>
              <a:rPr lang="en-US" b="1" smtClean="0">
                <a:solidFill>
                  <a:schemeClr val="tx1"/>
                </a:solidFill>
                <a:latin typeface="Cambria"/>
                <a:ea typeface="MS Mincho"/>
                <a:cs typeface="Arial"/>
              </a:rPr>
              <a:t>An investment project provides cash inflows of 765$ per year for eight years. What is the project payback period if the initial cost is 2,400$?</a:t>
            </a:r>
          </a:p>
          <a:p>
            <a:pPr marL="457200" algn="just">
              <a:spcAft>
                <a:spcPts val="0"/>
              </a:spcAft>
              <a:tabLst>
                <a:tab pos="279400" algn="l"/>
                <a:tab pos="850900" algn="l"/>
              </a:tabLst>
            </a:pPr>
            <a:r>
              <a:rPr lang="en-US" smtClean="0">
                <a:latin typeface="Cambria"/>
                <a:ea typeface="MS Mincho"/>
                <a:cs typeface="Arial"/>
              </a:rPr>
              <a:t>If the initial cost is $2,400, the payback period is:</a:t>
            </a:r>
          </a:p>
          <a:p>
            <a:pPr marL="457200" algn="just">
              <a:spcAft>
                <a:spcPts val="0"/>
              </a:spcAft>
              <a:tabLst>
                <a:tab pos="279400" algn="l"/>
                <a:tab pos="850900" algn="l"/>
              </a:tabLst>
            </a:pPr>
            <a:endParaRPr lang="en-US" smtClean="0">
              <a:latin typeface="Cambria"/>
              <a:ea typeface="MS Mincho"/>
              <a:cs typeface="Arial"/>
            </a:endParaRPr>
          </a:p>
          <a:p>
            <a:pPr marL="457200" algn="just">
              <a:spcAft>
                <a:spcPts val="0"/>
              </a:spcAft>
              <a:tabLst>
                <a:tab pos="279400" algn="l"/>
                <a:tab pos="850900" algn="l"/>
              </a:tabLst>
            </a:pPr>
            <a:r>
              <a:rPr lang="en-US" smtClean="0">
                <a:latin typeface="Cambria"/>
                <a:ea typeface="MS Mincho"/>
                <a:cs typeface="Arial"/>
              </a:rPr>
              <a:t>Payback = 3 + ($105 / $765) = 3.14 years</a:t>
            </a:r>
          </a:p>
          <a:p>
            <a:pPr marL="228600" indent="0" algn="just">
              <a:spcAft>
                <a:spcPts val="0"/>
              </a:spcAft>
              <a:buNone/>
              <a:tabLst>
                <a:tab pos="279400" algn="l"/>
                <a:tab pos="850900" algn="l"/>
              </a:tabLst>
            </a:pPr>
            <a:r>
              <a:rPr lang="en-US" smtClean="0">
                <a:latin typeface="Cambria"/>
                <a:ea typeface="MS Mincho"/>
                <a:cs typeface="Arial"/>
              </a:rPr>
              <a:t> </a:t>
            </a:r>
          </a:p>
          <a:p>
            <a:endParaRPr lang="en-US" dirty="0"/>
          </a:p>
        </p:txBody>
      </p:sp>
    </p:spTree>
    <p:extLst>
      <p:ext uri="{BB962C8B-B14F-4D97-AF65-F5344CB8AC3E}">
        <p14:creationId xmlns:p14="http://schemas.microsoft.com/office/powerpoint/2010/main" val="30617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228600">
              <a:spcBef>
                <a:spcPct val="20000"/>
              </a:spcBef>
            </a:pPr>
            <a:r>
              <a:rPr lang="en-US" sz="1800" cap="none" dirty="0">
                <a:solidFill>
                  <a:srgbClr val="C0504D"/>
                </a:solidFill>
                <a:latin typeface="Cambria"/>
                <a:ea typeface="MS Mincho"/>
                <a:cs typeface="Arial"/>
              </a:rPr>
              <a:t>Ex 4/ </a:t>
            </a:r>
            <a:r>
              <a:rPr lang="en-US" sz="1800" cap="none" dirty="0" smtClean="0">
                <a:solidFill>
                  <a:srgbClr val="C0504D"/>
                </a:solidFill>
                <a:latin typeface="Cambria"/>
                <a:ea typeface="MS Mincho"/>
                <a:cs typeface="Arial"/>
              </a:rPr>
              <a:t>312</a:t>
            </a:r>
            <a:endParaRPr lang="en-US" dirty="0"/>
          </a:p>
        </p:txBody>
      </p:sp>
      <p:sp>
        <p:nvSpPr>
          <p:cNvPr id="3" name="Content Placeholder 2"/>
          <p:cNvSpPr>
            <a:spLocks noGrp="1"/>
          </p:cNvSpPr>
          <p:nvPr>
            <p:ph idx="1"/>
          </p:nvPr>
        </p:nvSpPr>
        <p:spPr>
          <a:xfrm>
            <a:off x="457200" y="1752600"/>
            <a:ext cx="8229600" cy="4700736"/>
          </a:xfrm>
        </p:spPr>
        <p:txBody>
          <a:bodyPr>
            <a:normAutofit fontScale="70000" lnSpcReduction="20000"/>
          </a:bodyPr>
          <a:lstStyle/>
          <a:p>
            <a:pPr lvl="0" indent="-342900">
              <a:buFont typeface="Wingdings 2"/>
              <a:buChar char=""/>
              <a:tabLst>
                <a:tab pos="457200" algn="l"/>
              </a:tabLst>
            </a:pPr>
            <a:r>
              <a:rPr lang="en-US" sz="2800" b="1" dirty="0" smtClean="0">
                <a:solidFill>
                  <a:schemeClr val="tx1"/>
                </a:solidFill>
                <a:latin typeface="Cambria"/>
                <a:ea typeface="MS Mincho"/>
                <a:cs typeface="Arial"/>
              </a:rPr>
              <a:t>An </a:t>
            </a:r>
            <a:r>
              <a:rPr lang="en-US" sz="2800" b="1" dirty="0">
                <a:solidFill>
                  <a:schemeClr val="tx1"/>
                </a:solidFill>
                <a:latin typeface="Cambria"/>
                <a:ea typeface="MS Mincho"/>
                <a:cs typeface="Arial"/>
              </a:rPr>
              <a:t>investment project has annual cash inflows of 4,200$ , 5,300$ , 6,100$ and 7,400$, and a discount rate of 14 percent. What is the discounted payback period for these cash flows if the initial cost is 13,00</a:t>
            </a:r>
            <a:r>
              <a:rPr lang="en-US" sz="2800" b="1" dirty="0" smtClean="0">
                <a:solidFill>
                  <a:schemeClr val="tx1"/>
                </a:solidFill>
                <a:latin typeface="Cambria"/>
                <a:ea typeface="MS Mincho"/>
                <a:cs typeface="Arial"/>
              </a:rPr>
              <a:t>?</a:t>
            </a:r>
            <a:endParaRPr lang="en-US" b="1" dirty="0">
              <a:solidFill>
                <a:schemeClr val="tx1"/>
              </a:solidFill>
              <a:latin typeface="Cambria"/>
              <a:ea typeface="MS Mincho"/>
              <a:cs typeface="Arial"/>
            </a:endParaRPr>
          </a:p>
          <a:p>
            <a:pPr marL="457200" algn="just">
              <a:lnSpc>
                <a:spcPct val="200000"/>
              </a:lnSpc>
              <a:spcAft>
                <a:spcPts val="0"/>
              </a:spcAft>
              <a:tabLst>
                <a:tab pos="279400" algn="l"/>
              </a:tabLst>
            </a:pPr>
            <a:r>
              <a:rPr lang="en-US" dirty="0">
                <a:latin typeface="Cambria"/>
                <a:ea typeface="MS Mincho"/>
                <a:cs typeface="Arial"/>
              </a:rPr>
              <a:t>When we use discounted payback, we need to find the value of all cash flows today. The value today of the project cash flows for the first four years is:</a:t>
            </a:r>
          </a:p>
          <a:p>
            <a:pPr algn="just">
              <a:lnSpc>
                <a:spcPct val="200000"/>
              </a:lnSpc>
              <a:spcAft>
                <a:spcPts val="0"/>
              </a:spcAft>
              <a:tabLst>
                <a:tab pos="279400" algn="l"/>
                <a:tab pos="2971800" algn="l"/>
                <a:tab pos="2990215" algn="l"/>
                <a:tab pos="4754880" algn="l"/>
              </a:tabLst>
            </a:pPr>
            <a:r>
              <a:rPr lang="en-US" dirty="0">
                <a:latin typeface="Cambria"/>
                <a:ea typeface="MS Mincho"/>
                <a:cs typeface="Arial"/>
              </a:rPr>
              <a:t>PV of Year 1 cash flow = $4,200/1.14 = $3,684.21</a:t>
            </a:r>
          </a:p>
          <a:p>
            <a:pPr algn="just">
              <a:lnSpc>
                <a:spcPct val="200000"/>
              </a:lnSpc>
              <a:spcAft>
                <a:spcPts val="0"/>
              </a:spcAft>
              <a:tabLst>
                <a:tab pos="279400" algn="l"/>
                <a:tab pos="2971800" algn="l"/>
                <a:tab pos="2990215" algn="l"/>
              </a:tabLst>
            </a:pPr>
            <a:r>
              <a:rPr lang="en-US" dirty="0">
                <a:latin typeface="Cambria"/>
                <a:ea typeface="MS Mincho"/>
                <a:cs typeface="Arial"/>
              </a:rPr>
              <a:t>PV of Year 2 cash flow = $5,300/1.14</a:t>
            </a:r>
            <a:r>
              <a:rPr lang="en-US" baseline="30000" dirty="0">
                <a:latin typeface="Cambria"/>
                <a:ea typeface="MS Mincho"/>
                <a:cs typeface="Arial"/>
              </a:rPr>
              <a:t>2</a:t>
            </a:r>
            <a:r>
              <a:rPr lang="en-US" dirty="0">
                <a:latin typeface="Cambria"/>
                <a:ea typeface="MS Mincho"/>
                <a:cs typeface="Arial"/>
              </a:rPr>
              <a:t> = $4,078.18</a:t>
            </a:r>
          </a:p>
          <a:p>
            <a:pPr algn="just">
              <a:lnSpc>
                <a:spcPct val="200000"/>
              </a:lnSpc>
              <a:spcAft>
                <a:spcPts val="0"/>
              </a:spcAft>
              <a:tabLst>
                <a:tab pos="279400" algn="l"/>
                <a:tab pos="2990215" algn="l"/>
              </a:tabLst>
            </a:pPr>
            <a:r>
              <a:rPr lang="en-US" dirty="0">
                <a:latin typeface="Cambria"/>
                <a:ea typeface="MS Mincho"/>
                <a:cs typeface="Arial"/>
              </a:rPr>
              <a:t>PV of Year 3 cash flow = $6,100/1.14</a:t>
            </a:r>
            <a:r>
              <a:rPr lang="en-US" baseline="30000" dirty="0">
                <a:latin typeface="Cambria"/>
                <a:ea typeface="MS Mincho"/>
                <a:cs typeface="Arial"/>
              </a:rPr>
              <a:t>3</a:t>
            </a:r>
            <a:r>
              <a:rPr lang="en-US" dirty="0">
                <a:latin typeface="Cambria"/>
                <a:ea typeface="MS Mincho"/>
                <a:cs typeface="Arial"/>
              </a:rPr>
              <a:t> = $4,117.33</a:t>
            </a:r>
          </a:p>
          <a:p>
            <a:pPr algn="just">
              <a:lnSpc>
                <a:spcPct val="200000"/>
              </a:lnSpc>
              <a:spcAft>
                <a:spcPts val="0"/>
              </a:spcAft>
              <a:tabLst>
                <a:tab pos="279400" algn="l"/>
                <a:tab pos="2990215" algn="l"/>
              </a:tabLst>
            </a:pPr>
            <a:r>
              <a:rPr lang="en-US" dirty="0">
                <a:latin typeface="Cambria"/>
                <a:ea typeface="MS Mincho"/>
                <a:cs typeface="Arial"/>
              </a:rPr>
              <a:t>PV of Year 4 cash flow = $7,400/1.14</a:t>
            </a:r>
            <a:r>
              <a:rPr lang="en-US" baseline="30000" dirty="0">
                <a:latin typeface="Cambria"/>
                <a:ea typeface="MS Mincho"/>
                <a:cs typeface="Arial"/>
              </a:rPr>
              <a:t>4</a:t>
            </a:r>
            <a:r>
              <a:rPr lang="en-US" dirty="0">
                <a:latin typeface="Cambria"/>
                <a:ea typeface="MS Mincho"/>
                <a:cs typeface="Arial"/>
              </a:rPr>
              <a:t> = $</a:t>
            </a:r>
            <a:r>
              <a:rPr lang="en-US" dirty="0" smtClean="0">
                <a:latin typeface="Cambria"/>
                <a:ea typeface="MS Mincho"/>
                <a:cs typeface="Arial"/>
              </a:rPr>
              <a:t>4,381.39</a:t>
            </a:r>
          </a:p>
          <a:p>
            <a:pPr>
              <a:spcAft>
                <a:spcPts val="0"/>
              </a:spcAft>
            </a:pPr>
            <a:r>
              <a:rPr lang="en-US" dirty="0">
                <a:solidFill>
                  <a:srgbClr val="4F81BD"/>
                </a:solidFill>
                <a:latin typeface="Cambria"/>
                <a:ea typeface="MS Mincho"/>
                <a:cs typeface="Arial"/>
              </a:rPr>
              <a:t>13000 -11989.72 = 1,010.28</a:t>
            </a:r>
            <a:endParaRPr lang="en-US" dirty="0">
              <a:latin typeface="Cambria"/>
              <a:ea typeface="MS Mincho"/>
              <a:cs typeface="Arial"/>
            </a:endParaRPr>
          </a:p>
          <a:p>
            <a:pPr>
              <a:spcAft>
                <a:spcPts val="0"/>
              </a:spcAft>
            </a:pPr>
            <a:r>
              <a:rPr lang="en-US" dirty="0">
                <a:latin typeface="Cambria"/>
                <a:ea typeface="MS Mincho"/>
                <a:cs typeface="Arial"/>
              </a:rPr>
              <a:t>discounted payback period = 3 years + (1,010.28/4,381.39) = 3.23 </a:t>
            </a:r>
            <a:r>
              <a:rPr lang="en-US" dirty="0" smtClean="0">
                <a:latin typeface="Cambria"/>
                <a:ea typeface="MS Mincho"/>
                <a:cs typeface="Arial"/>
              </a:rPr>
              <a:t>year.</a:t>
            </a:r>
            <a:endParaRPr lang="en-US" dirty="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a:latin typeface="Cambria"/>
              <a:ea typeface="MS Mincho"/>
              <a:cs typeface="Arial"/>
            </a:endParaRPr>
          </a:p>
          <a:p>
            <a:pPr marL="114300" indent="0" algn="just">
              <a:lnSpc>
                <a:spcPct val="200000"/>
              </a:lnSpc>
              <a:spcAft>
                <a:spcPts val="0"/>
              </a:spcAft>
              <a:buNone/>
              <a:tabLst>
                <a:tab pos="279400" algn="l"/>
                <a:tab pos="2990215" algn="l"/>
              </a:tabLst>
            </a:pPr>
            <a:endParaRPr lang="en-US" dirty="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a:latin typeface="Cambria"/>
              <a:ea typeface="MS Mincho"/>
              <a:cs typeface="Arial"/>
            </a:endParaRPr>
          </a:p>
          <a:p>
            <a:pPr marL="114300" indent="0" algn="just">
              <a:lnSpc>
                <a:spcPct val="200000"/>
              </a:lnSpc>
              <a:spcAft>
                <a:spcPts val="0"/>
              </a:spcAft>
              <a:buNone/>
              <a:tabLst>
                <a:tab pos="279400" algn="l"/>
                <a:tab pos="2990215" algn="l"/>
              </a:tabLst>
            </a:pPr>
            <a:endParaRPr lang="en-US" dirty="0" smtClean="0">
              <a:latin typeface="Cambria"/>
              <a:ea typeface="MS Mincho"/>
              <a:cs typeface="Arial"/>
            </a:endParaRPr>
          </a:p>
          <a:p>
            <a:pPr algn="just">
              <a:lnSpc>
                <a:spcPct val="200000"/>
              </a:lnSpc>
              <a:spcAft>
                <a:spcPts val="0"/>
              </a:spcAft>
              <a:tabLst>
                <a:tab pos="279400" algn="l"/>
                <a:tab pos="2990215" algn="l"/>
              </a:tabLst>
            </a:pPr>
            <a:endParaRPr lang="en-US" dirty="0" smtClean="0">
              <a:latin typeface="Cambria"/>
              <a:ea typeface="MS Mincho"/>
              <a:cs typeface="Arial"/>
            </a:endParaRPr>
          </a:p>
          <a:p>
            <a:pPr marL="114300" indent="0" algn="just">
              <a:lnSpc>
                <a:spcPct val="200000"/>
              </a:lnSpc>
              <a:spcAft>
                <a:spcPts val="0"/>
              </a:spcAft>
              <a:buNone/>
              <a:tabLst>
                <a:tab pos="279400" algn="l"/>
                <a:tab pos="2990215" algn="l"/>
              </a:tabLst>
            </a:pPr>
            <a:endParaRPr lang="en-US" dirty="0">
              <a:latin typeface="Cambria"/>
              <a:ea typeface="MS Mincho"/>
              <a:cs typeface="Aria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878240"/>
              </p:ext>
            </p:extLst>
          </p:nvPr>
        </p:nvGraphicFramePr>
        <p:xfrm>
          <a:off x="5796136" y="4221088"/>
          <a:ext cx="3031907" cy="1177290"/>
        </p:xfrm>
        <a:graphic>
          <a:graphicData uri="http://schemas.openxmlformats.org/drawingml/2006/table">
            <a:tbl>
              <a:tblPr firstRow="1" firstCol="1" bandRow="1"/>
              <a:tblGrid>
                <a:gridCol w="1515783"/>
                <a:gridCol w="1516124"/>
              </a:tblGrid>
              <a:tr h="0">
                <a:tc>
                  <a:txBody>
                    <a:bodyPr/>
                    <a:lstStyle/>
                    <a:p>
                      <a:pPr algn="just">
                        <a:spcAft>
                          <a:spcPts val="0"/>
                        </a:spcAft>
                        <a:tabLst>
                          <a:tab pos="279400" algn="l"/>
                          <a:tab pos="2990215" algn="l"/>
                        </a:tabLst>
                      </a:pPr>
                      <a:r>
                        <a:rPr lang="en-US" sz="1200" dirty="0">
                          <a:effectLst/>
                          <a:latin typeface="Cambria"/>
                          <a:ea typeface="MS Mincho"/>
                          <a:cs typeface="Arial"/>
                        </a:rPr>
                        <a:t>Discount 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a:effectLst/>
                          <a:latin typeface="Cambria"/>
                          <a:ea typeface="MS Mincho"/>
                          <a:cs typeface="Arial"/>
                        </a:rPr>
                        <a:t>Accumulated discounted cash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279400" algn="l"/>
                          <a:tab pos="2990215" algn="l"/>
                        </a:tabLst>
                      </a:pPr>
                      <a:r>
                        <a:rPr lang="en-US" sz="1200">
                          <a:effectLst/>
                          <a:latin typeface="Cambria"/>
                          <a:ea typeface="MS Mincho"/>
                          <a:cs typeface="Arial"/>
                        </a:rPr>
                        <a:t>3,684.21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a:effectLst/>
                          <a:latin typeface="Cambria"/>
                          <a:ea typeface="MS Mincho"/>
                          <a:cs typeface="Arial"/>
                        </a:rPr>
                        <a:t>3,684.21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279400" algn="l"/>
                          <a:tab pos="2990215" algn="l"/>
                        </a:tabLst>
                      </a:pPr>
                      <a:r>
                        <a:rPr lang="en-US" sz="1200" dirty="0">
                          <a:effectLst/>
                          <a:latin typeface="Cambria"/>
                          <a:ea typeface="MS Mincho"/>
                          <a:cs typeface="Arial"/>
                        </a:rPr>
                        <a:t>4,078.18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dirty="0">
                          <a:effectLst/>
                          <a:latin typeface="Cambria"/>
                          <a:ea typeface="MS Mincho"/>
                          <a:cs typeface="Arial"/>
                        </a:rPr>
                        <a:t>7,762.39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279400" algn="l"/>
                          <a:tab pos="2990215" algn="l"/>
                        </a:tabLst>
                      </a:pPr>
                      <a:r>
                        <a:rPr lang="en-US" sz="1200">
                          <a:effectLst/>
                          <a:latin typeface="Cambria"/>
                          <a:ea typeface="MS Mincho"/>
                          <a:cs typeface="Arial"/>
                        </a:rPr>
                        <a:t>4,227.33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79400" algn="l"/>
                          <a:tab pos="2990215" algn="l"/>
                        </a:tabLst>
                      </a:pPr>
                      <a:r>
                        <a:rPr lang="en-US" sz="1200">
                          <a:solidFill>
                            <a:srgbClr val="4F81BD"/>
                          </a:solidFill>
                          <a:effectLst/>
                          <a:latin typeface="Cambria"/>
                          <a:ea typeface="MS Mincho"/>
                          <a:cs typeface="Arial"/>
                        </a:rPr>
                        <a:t>11,989.72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90">
                <a:tc>
                  <a:txBody>
                    <a:bodyPr/>
                    <a:lstStyle/>
                    <a:p>
                      <a:pPr algn="just">
                        <a:spcAft>
                          <a:spcPts val="0"/>
                        </a:spcAft>
                        <a:tabLst>
                          <a:tab pos="279400" algn="l"/>
                          <a:tab pos="2990215" algn="l"/>
                        </a:tabLst>
                      </a:pPr>
                      <a:r>
                        <a:rPr lang="en-US" sz="1200">
                          <a:solidFill>
                            <a:srgbClr val="4F81BD"/>
                          </a:solidFill>
                          <a:effectLst/>
                          <a:latin typeface="Cambria"/>
                          <a:ea typeface="MS Mincho"/>
                          <a:cs typeface="Arial"/>
                        </a:rPr>
                        <a:t>4,381.39</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just">
                        <a:spcAft>
                          <a:spcPts val="0"/>
                        </a:spcAft>
                        <a:tabLst>
                          <a:tab pos="279400" algn="l"/>
                          <a:tab pos="2990215" algn="l"/>
                        </a:tabLst>
                      </a:pPr>
                      <a:r>
                        <a:rPr lang="en-US" sz="1200" dirty="0">
                          <a:effectLst/>
                          <a:latin typeface="Cambria"/>
                          <a:ea typeface="MS Mincho"/>
                          <a:cs typeface="Arial"/>
                        </a:rPr>
                        <a:t>16,371.11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809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Average Accounting Return </a:t>
            </a:r>
          </a:p>
        </p:txBody>
      </p:sp>
      <p:sp>
        <p:nvSpPr>
          <p:cNvPr id="3" name="Content Placeholder 2"/>
          <p:cNvSpPr>
            <a:spLocks noGrp="1"/>
          </p:cNvSpPr>
          <p:nvPr>
            <p:ph idx="1"/>
          </p:nvPr>
        </p:nvSpPr>
        <p:spPr/>
        <p:txBody>
          <a:bodyPr/>
          <a:lstStyle/>
          <a:p>
            <a:r>
              <a:rPr lang="en-US" dirty="0"/>
              <a:t>The Average Accounting Return AAR : An investment average income divided by its  average book value. (</a:t>
            </a:r>
            <a:r>
              <a:rPr lang="en-US" dirty="0" smtClean="0"/>
              <a:t>accounting </a:t>
            </a:r>
            <a:r>
              <a:rPr lang="en-US" dirty="0"/>
              <a:t>measures</a:t>
            </a:r>
            <a:r>
              <a:rPr lang="en-US" dirty="0" smtClean="0"/>
              <a:t>)</a:t>
            </a:r>
          </a:p>
          <a:p>
            <a:endParaRPr lang="en-US" dirty="0" smtClean="0"/>
          </a:p>
          <a:p>
            <a:pPr lvl="0" indent="-342900">
              <a:buFont typeface="Wingdings 2"/>
              <a:buChar char=""/>
              <a:tabLst>
                <a:tab pos="457200" algn="l"/>
              </a:tabLst>
            </a:pPr>
            <a:r>
              <a:rPr lang="en-US" i="1" dirty="0">
                <a:latin typeface="Cambria"/>
                <a:ea typeface="MS Mincho"/>
                <a:cs typeface="Arial"/>
              </a:rPr>
              <a:t>A project is acceptable if its average accounting return exceeds a target average accounting return</a:t>
            </a: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188932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10000"/>
          </a:bodyPr>
          <a:lstStyle/>
          <a:p>
            <a:pPr>
              <a:spcAft>
                <a:spcPts val="0"/>
              </a:spcAft>
            </a:pPr>
            <a:r>
              <a:rPr lang="en-US" dirty="0" smtClean="0">
                <a:latin typeface="Cambria"/>
                <a:ea typeface="MS Mincho"/>
                <a:cs typeface="Arial"/>
              </a:rPr>
              <a:t>Suppose </a:t>
            </a:r>
            <a:r>
              <a:rPr lang="en-US" dirty="0">
                <a:latin typeface="Cambria"/>
                <a:ea typeface="MS Mincho"/>
                <a:cs typeface="Arial"/>
              </a:rPr>
              <a:t>we are deciding whether to open a store in </a:t>
            </a:r>
            <a:r>
              <a:rPr lang="en-US" dirty="0" err="1">
                <a:latin typeface="Cambria"/>
                <a:ea typeface="MS Mincho"/>
                <a:cs typeface="Arial"/>
              </a:rPr>
              <a:t>anew</a:t>
            </a:r>
            <a:r>
              <a:rPr lang="en-US" dirty="0">
                <a:latin typeface="Cambria"/>
                <a:ea typeface="MS Mincho"/>
                <a:cs typeface="Arial"/>
              </a:rPr>
              <a:t> shopping mall. The required investment in improvements is 500,000$. The store would have a five-year life. Net income will be as followed</a:t>
            </a:r>
            <a:r>
              <a:rPr lang="en-US" dirty="0" smtClean="0">
                <a:latin typeface="Cambria"/>
                <a:ea typeface="MS Mincho"/>
                <a:cs typeface="Arial"/>
              </a:rPr>
              <a:t>:</a:t>
            </a:r>
            <a:endParaRPr lang="en-US" dirty="0">
              <a:latin typeface="Cambria"/>
              <a:ea typeface="MS Mincho"/>
              <a:cs typeface="Arial"/>
            </a:endParaRPr>
          </a:p>
          <a:p>
            <a:pPr marL="114300" indent="0">
              <a:spcAft>
                <a:spcPts val="0"/>
              </a:spcAft>
              <a:buNone/>
            </a:pPr>
            <a:r>
              <a:rPr lang="en-US" dirty="0">
                <a:latin typeface="Cambria"/>
                <a:ea typeface="MS Mincho"/>
                <a:cs typeface="Arial"/>
              </a:rPr>
              <a:t>What is the AAR and do we accept the project or not in the target AAR is 18</a:t>
            </a:r>
            <a:r>
              <a:rPr lang="en-US" dirty="0" smtClean="0">
                <a:latin typeface="Cambria"/>
                <a:ea typeface="MS Mincho"/>
                <a:cs typeface="Arial"/>
              </a:rPr>
              <a:t>%?</a:t>
            </a:r>
          </a:p>
          <a:p>
            <a:pPr marL="114300" indent="0">
              <a:spcAft>
                <a:spcPts val="0"/>
              </a:spcAft>
              <a:buNone/>
            </a:pPr>
            <a:endParaRPr lang="en-US" dirty="0">
              <a:latin typeface="Cambria"/>
              <a:ea typeface="MS Mincho"/>
              <a:cs typeface="Arial"/>
            </a:endParaRPr>
          </a:p>
          <a:p>
            <a:pPr marL="114300" indent="0">
              <a:spcAft>
                <a:spcPts val="0"/>
              </a:spcAft>
              <a:buNone/>
            </a:pPr>
            <a:endParaRPr lang="en-US" dirty="0" smtClean="0">
              <a:latin typeface="Cambria"/>
              <a:ea typeface="MS Mincho"/>
              <a:cs typeface="Arial"/>
            </a:endParaRPr>
          </a:p>
          <a:p>
            <a:pPr marL="114300" indent="0">
              <a:spcAft>
                <a:spcPts val="0"/>
              </a:spcAft>
              <a:buNone/>
            </a:pPr>
            <a:endParaRPr lang="en-US" dirty="0">
              <a:latin typeface="Cambria"/>
              <a:ea typeface="MS Mincho"/>
              <a:cs typeface="Arial"/>
            </a:endParaRPr>
          </a:p>
          <a:p>
            <a:pPr marL="114300" indent="0">
              <a:spcAft>
                <a:spcPts val="0"/>
              </a:spcAft>
              <a:buNone/>
            </a:pPr>
            <a:r>
              <a:rPr lang="en-US" dirty="0">
                <a:latin typeface="Cambria"/>
                <a:ea typeface="MS Mincho"/>
                <a:cs typeface="Arial"/>
              </a:rPr>
              <a:t>Average net income = 100,000+ 150,000+50,000+0-50,000/5 = $50,000</a:t>
            </a:r>
          </a:p>
          <a:p>
            <a:pPr marL="114300" indent="0">
              <a:spcAft>
                <a:spcPts val="0"/>
              </a:spcAft>
              <a:buNone/>
            </a:pPr>
            <a:r>
              <a:rPr lang="en-US" dirty="0">
                <a:latin typeface="Cambria"/>
                <a:ea typeface="MS Mincho"/>
                <a:cs typeface="Arial"/>
              </a:rPr>
              <a:t>Average book value = 500,000 + 0/2  = </a:t>
            </a:r>
            <a:r>
              <a:rPr lang="en-US" dirty="0" smtClean="0">
                <a:latin typeface="Cambria"/>
                <a:ea typeface="MS Mincho"/>
                <a:cs typeface="Arial"/>
              </a:rPr>
              <a:t>250,000</a:t>
            </a:r>
            <a:endParaRPr lang="en-US" dirty="0">
              <a:latin typeface="Cambria"/>
              <a:ea typeface="MS Mincho"/>
              <a:cs typeface="Arial"/>
            </a:endParaRPr>
          </a:p>
          <a:p>
            <a:pPr marL="114300" indent="0">
              <a:spcAft>
                <a:spcPts val="0"/>
              </a:spcAft>
              <a:buNone/>
            </a:pPr>
            <a:r>
              <a:rPr lang="en-US" dirty="0">
                <a:latin typeface="Cambria"/>
                <a:ea typeface="MS Mincho"/>
                <a:cs typeface="Arial"/>
              </a:rPr>
              <a:t>AAR= Average net income/Average book value = 50,000/25,000= 20</a:t>
            </a:r>
            <a:r>
              <a:rPr lang="en-US" dirty="0" smtClean="0">
                <a:latin typeface="Cambria"/>
                <a:ea typeface="MS Mincho"/>
                <a:cs typeface="Arial"/>
              </a:rPr>
              <a:t>%</a:t>
            </a:r>
            <a:endParaRPr lang="en-US" dirty="0">
              <a:latin typeface="Cambria"/>
              <a:ea typeface="MS Mincho"/>
              <a:cs typeface="Arial"/>
            </a:endParaRPr>
          </a:p>
          <a:p>
            <a:pPr marL="114300" indent="0">
              <a:spcAft>
                <a:spcPts val="0"/>
              </a:spcAft>
              <a:buNone/>
            </a:pPr>
            <a:r>
              <a:rPr lang="en-US" dirty="0">
                <a:latin typeface="Cambria"/>
                <a:ea typeface="MS Mincho"/>
                <a:cs typeface="Arial"/>
              </a:rPr>
              <a:t>Since AAR = 20% &gt; target AAR 28% then we accept the project.  </a:t>
            </a:r>
          </a:p>
          <a:p>
            <a:pPr>
              <a:spcAft>
                <a:spcPts val="0"/>
              </a:spcAft>
            </a:pPr>
            <a:endParaRPr lang="en-US" dirty="0" smtClean="0">
              <a:latin typeface="Cambria"/>
              <a:ea typeface="MS Mincho"/>
              <a:cs typeface="Aria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4115362"/>
              </p:ext>
            </p:extLst>
          </p:nvPr>
        </p:nvGraphicFramePr>
        <p:xfrm>
          <a:off x="5076056" y="3068960"/>
          <a:ext cx="2236470" cy="1097280"/>
        </p:xfrm>
        <a:graphic>
          <a:graphicData uri="http://schemas.openxmlformats.org/drawingml/2006/table">
            <a:tbl>
              <a:tblPr firstRow="1" firstCol="1" bandRow="1"/>
              <a:tblGrid>
                <a:gridCol w="1118235"/>
                <a:gridCol w="1118235"/>
              </a:tblGrid>
              <a:tr h="164465">
                <a:tc>
                  <a:txBody>
                    <a:bodyPr/>
                    <a:lstStyle/>
                    <a:p>
                      <a:pPr>
                        <a:spcAft>
                          <a:spcPts val="0"/>
                        </a:spcAft>
                      </a:pPr>
                      <a:r>
                        <a:rPr lang="en-US" sz="1200">
                          <a:effectLst/>
                          <a:latin typeface="Cambria"/>
                          <a:ea typeface="MS Mincho"/>
                          <a:cs typeface="Arial"/>
                        </a:rPr>
                        <a:t>Year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US" sz="1200">
                          <a:effectLst/>
                          <a:latin typeface="Cambria"/>
                          <a:ea typeface="MS Mincho"/>
                          <a:cs typeface="Arial"/>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65">
                <a:tc>
                  <a:txBody>
                    <a:bodyPr/>
                    <a:lstStyle/>
                    <a:p>
                      <a:pPr>
                        <a:spcAft>
                          <a:spcPts val="0"/>
                        </a:spcAft>
                      </a:pPr>
                      <a:r>
                        <a:rPr lang="en-US" sz="1200">
                          <a:effectLst/>
                          <a:latin typeface="Cambria"/>
                          <a:ea typeface="MS Mincho"/>
                          <a:cs typeface="Ari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615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spcAft>
                <a:spcPts val="0"/>
              </a:spcAft>
            </a:pPr>
            <a:r>
              <a:rPr lang="en-US" dirty="0">
                <a:latin typeface="Cambria"/>
                <a:ea typeface="MS Mincho"/>
                <a:cs typeface="Arial"/>
              </a:rPr>
              <a:t>Analyzing the rule: </a:t>
            </a:r>
          </a:p>
          <a:p>
            <a:pPr lvl="0" indent="-342900">
              <a:buFont typeface="Symbol"/>
              <a:buChar char=""/>
            </a:pPr>
            <a:r>
              <a:rPr lang="en-US" dirty="0">
                <a:latin typeface="Cambria"/>
                <a:ea typeface="MS Mincho"/>
                <a:cs typeface="Arial"/>
              </a:rPr>
              <a:t>AAR is not a true rate of return because it ignores time value of money.</a:t>
            </a:r>
          </a:p>
          <a:p>
            <a:pPr lvl="0" indent="-342900">
              <a:buFont typeface="Symbol"/>
              <a:buChar char=""/>
            </a:pPr>
            <a:r>
              <a:rPr lang="en-US" dirty="0">
                <a:latin typeface="Cambria"/>
                <a:ea typeface="MS Mincho"/>
                <a:cs typeface="Arial"/>
              </a:rPr>
              <a:t>AAR is not comparable to the return that is offered in the financial market. </a:t>
            </a:r>
          </a:p>
          <a:p>
            <a:pPr marL="457200">
              <a:spcAft>
                <a:spcPts val="0"/>
              </a:spcAft>
            </a:pPr>
            <a:r>
              <a:rPr lang="en-US" dirty="0">
                <a:latin typeface="Cambria"/>
                <a:ea typeface="MS Mincho"/>
                <a:cs typeface="Arial"/>
              </a:rPr>
              <a:t> </a:t>
            </a:r>
          </a:p>
          <a:p>
            <a:pPr marL="457200">
              <a:spcAft>
                <a:spcPts val="0"/>
              </a:spcAft>
            </a:pPr>
            <a:r>
              <a:rPr lang="en-US" b="1" dirty="0">
                <a:latin typeface="Cambria"/>
                <a:ea typeface="MS Mincho"/>
                <a:cs typeface="Arial"/>
              </a:rPr>
              <a:t>Advantages and disadvantages of AAR:</a:t>
            </a:r>
            <a:endParaRPr lang="en-US" dirty="0">
              <a:latin typeface="Cambria"/>
              <a:ea typeface="MS Mincho"/>
              <a:cs typeface="Arial"/>
            </a:endParaRPr>
          </a:p>
          <a:p>
            <a:pPr lvl="0" indent="-342900">
              <a:buFont typeface="Wingdings 2"/>
              <a:buChar char=""/>
              <a:tabLst>
                <a:tab pos="457200" algn="l"/>
              </a:tabLst>
            </a:pPr>
            <a:r>
              <a:rPr lang="en-US" dirty="0">
                <a:latin typeface="Cambria"/>
                <a:ea typeface="MS Mincho"/>
                <a:cs typeface="Arial"/>
              </a:rPr>
              <a:t>Advantages</a:t>
            </a:r>
          </a:p>
          <a:p>
            <a:pPr marL="742950" lvl="1" indent="-285750">
              <a:spcAft>
                <a:spcPts val="0"/>
              </a:spcAft>
              <a:buFont typeface="Wingdings"/>
              <a:buChar char=""/>
              <a:tabLst>
                <a:tab pos="914400" algn="l"/>
              </a:tabLst>
            </a:pPr>
            <a:r>
              <a:rPr lang="en-US" dirty="0">
                <a:latin typeface="Cambria"/>
                <a:ea typeface="MS Mincho"/>
                <a:cs typeface="Arial"/>
              </a:rPr>
              <a:t>Easy to calculate</a:t>
            </a:r>
          </a:p>
          <a:p>
            <a:pPr marL="742950" lvl="1" indent="-285750">
              <a:spcAft>
                <a:spcPts val="0"/>
              </a:spcAft>
              <a:buFont typeface="Wingdings"/>
              <a:buChar char=""/>
              <a:tabLst>
                <a:tab pos="914400" algn="l"/>
              </a:tabLst>
            </a:pPr>
            <a:r>
              <a:rPr lang="en-US" dirty="0">
                <a:latin typeface="Cambria"/>
                <a:ea typeface="MS Mincho"/>
                <a:cs typeface="Arial"/>
              </a:rPr>
              <a:t>Needed information will usually be available.</a:t>
            </a:r>
          </a:p>
          <a:p>
            <a:pPr lvl="0" indent="-342900">
              <a:buFont typeface="Symbol"/>
              <a:buChar char=""/>
            </a:pPr>
            <a:r>
              <a:rPr lang="en-US" dirty="0">
                <a:latin typeface="Cambria"/>
                <a:ea typeface="MS Mincho"/>
                <a:cs typeface="Arial"/>
              </a:rPr>
              <a:t>Disadvantages</a:t>
            </a:r>
          </a:p>
          <a:p>
            <a:pPr marL="742950" lvl="1" indent="-285750">
              <a:spcAft>
                <a:spcPts val="0"/>
              </a:spcAft>
              <a:buFont typeface="Wingdings"/>
              <a:buChar char=""/>
              <a:tabLst>
                <a:tab pos="914400" algn="l"/>
              </a:tabLst>
            </a:pPr>
            <a:r>
              <a:rPr lang="en-US" dirty="0">
                <a:latin typeface="Cambria"/>
                <a:ea typeface="MS Mincho"/>
                <a:cs typeface="Arial"/>
              </a:rPr>
              <a:t>Not a true rate of return; time value of money is ignored</a:t>
            </a:r>
          </a:p>
          <a:p>
            <a:pPr marL="742950" lvl="1" indent="-285750">
              <a:spcAft>
                <a:spcPts val="0"/>
              </a:spcAft>
              <a:buFont typeface="Wingdings"/>
              <a:buChar char=""/>
              <a:tabLst>
                <a:tab pos="914400" algn="l"/>
              </a:tabLst>
            </a:pPr>
            <a:r>
              <a:rPr lang="en-US" dirty="0">
                <a:latin typeface="Cambria"/>
                <a:ea typeface="MS Mincho"/>
                <a:cs typeface="Arial"/>
              </a:rPr>
              <a:t>Based on accounting net income and book values, not cash flows and market values</a:t>
            </a:r>
          </a:p>
          <a:p>
            <a:pPr marL="914400">
              <a:spcAft>
                <a:spcPts val="0"/>
              </a:spcAft>
            </a:pPr>
            <a:r>
              <a:rPr lang="en-US" dirty="0">
                <a:latin typeface="Cambria"/>
                <a:ea typeface="MS Mincho"/>
                <a:cs typeface="Arial"/>
              </a:rPr>
              <a:t> </a:t>
            </a:r>
          </a:p>
          <a:p>
            <a:endParaRPr lang="en-US" dirty="0"/>
          </a:p>
        </p:txBody>
      </p:sp>
    </p:spTree>
    <p:extLst>
      <p:ext uri="{BB962C8B-B14F-4D97-AF65-F5344CB8AC3E}">
        <p14:creationId xmlns:p14="http://schemas.microsoft.com/office/powerpoint/2010/main" val="155336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internal Rate of Return </a:t>
            </a:r>
          </a:p>
        </p:txBody>
      </p:sp>
      <p:sp>
        <p:nvSpPr>
          <p:cNvPr id="3" name="Content Placeholder 2"/>
          <p:cNvSpPr>
            <a:spLocks noGrp="1"/>
          </p:cNvSpPr>
          <p:nvPr>
            <p:ph idx="1"/>
          </p:nvPr>
        </p:nvSpPr>
        <p:spPr/>
        <p:txBody>
          <a:bodyPr/>
          <a:lstStyle/>
          <a:p>
            <a:pPr>
              <a:spcAft>
                <a:spcPts val="0"/>
              </a:spcAft>
            </a:pPr>
            <a:r>
              <a:rPr lang="en-US" u="sng" dirty="0">
                <a:latin typeface="Cambria"/>
                <a:ea typeface="MS Mincho"/>
                <a:cs typeface="Arial"/>
              </a:rPr>
              <a:t>The internal Rate of Return IRR </a:t>
            </a:r>
            <a:r>
              <a:rPr lang="en-US" dirty="0">
                <a:latin typeface="Cambria"/>
                <a:ea typeface="MS Mincho"/>
                <a:cs typeface="Arial"/>
              </a:rPr>
              <a:t>is the discount rate that makes the NPV of an investment zero</a:t>
            </a:r>
          </a:p>
          <a:p>
            <a:pPr marL="114300" indent="0">
              <a:spcAft>
                <a:spcPts val="0"/>
              </a:spcAft>
              <a:buNone/>
            </a:pPr>
            <a:endParaRPr lang="en-US" dirty="0">
              <a:latin typeface="Cambria"/>
              <a:ea typeface="MS Mincho"/>
              <a:cs typeface="Arial"/>
            </a:endParaRPr>
          </a:p>
          <a:p>
            <a:pPr lvl="0" indent="-342900">
              <a:buFont typeface="Wingdings 2"/>
              <a:buChar char=""/>
              <a:tabLst>
                <a:tab pos="457200" algn="l"/>
              </a:tabLst>
            </a:pPr>
            <a:r>
              <a:rPr lang="en-US" i="1" dirty="0">
                <a:latin typeface="Cambria"/>
                <a:ea typeface="MS Mincho"/>
                <a:cs typeface="Arial"/>
              </a:rPr>
              <a:t>An investment is acceptable if the IRR exceeds the required return</a:t>
            </a:r>
            <a:endParaRPr lang="en-US" dirty="0">
              <a:latin typeface="Cambria"/>
              <a:ea typeface="MS Mincho"/>
              <a:cs typeface="Arial"/>
            </a:endParaRPr>
          </a:p>
          <a:p>
            <a:pPr marL="228600" indent="0">
              <a:spcAft>
                <a:spcPts val="0"/>
              </a:spcAft>
              <a:buNone/>
            </a:pPr>
            <a:endParaRPr lang="en-US" dirty="0">
              <a:latin typeface="Cambria"/>
              <a:ea typeface="MS Mincho"/>
              <a:cs typeface="Arial"/>
            </a:endParaRPr>
          </a:p>
          <a:p>
            <a:pPr lvl="0" indent="-342900">
              <a:buFont typeface="Symbol"/>
              <a:buChar char=""/>
            </a:pPr>
            <a:r>
              <a:rPr lang="en-US" dirty="0">
                <a:latin typeface="Cambria"/>
                <a:ea typeface="MS Mincho"/>
                <a:cs typeface="Arial"/>
              </a:rPr>
              <a:t>NPV has a negative relationship with r.</a:t>
            </a:r>
          </a:p>
          <a:p>
            <a:endParaRPr lang="en-US" dirty="0"/>
          </a:p>
        </p:txBody>
      </p:sp>
    </p:spTree>
    <p:extLst>
      <p:ext uri="{BB962C8B-B14F-4D97-AF65-F5344CB8AC3E}">
        <p14:creationId xmlns:p14="http://schemas.microsoft.com/office/powerpoint/2010/main" val="390566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114300" indent="0">
              <a:spcAft>
                <a:spcPts val="0"/>
              </a:spcAft>
              <a:buNone/>
            </a:pPr>
            <a:r>
              <a:rPr lang="en-US" dirty="0">
                <a:solidFill>
                  <a:schemeClr val="tx1"/>
                </a:solidFill>
                <a:latin typeface="Cambria"/>
                <a:ea typeface="MS Mincho"/>
                <a:cs typeface="Arial"/>
              </a:rPr>
              <a:t>Ex. If the cost of a project is $100 and the cash inflow for the first year is 60 and for the second year is 60 as well. What is the IRR and if the required rate of return is 10%, should we accept the project or not</a:t>
            </a:r>
            <a:r>
              <a:rPr lang="en-US" dirty="0" smtClean="0">
                <a:solidFill>
                  <a:schemeClr val="tx1"/>
                </a:solidFill>
                <a:latin typeface="Cambria"/>
                <a:ea typeface="MS Mincho"/>
                <a:cs typeface="Arial"/>
              </a:rPr>
              <a:t>?</a:t>
            </a:r>
          </a:p>
          <a:p>
            <a:pPr marL="114300" indent="0">
              <a:spcAft>
                <a:spcPts val="0"/>
              </a:spcAft>
              <a:buNone/>
            </a:pPr>
            <a:endParaRPr lang="en-US" dirty="0" smtClean="0">
              <a:solidFill>
                <a:schemeClr val="tx1"/>
              </a:solidFill>
              <a:latin typeface="Cambria"/>
              <a:ea typeface="MS Mincho"/>
              <a:cs typeface="Arial"/>
            </a:endParaRPr>
          </a:p>
          <a:p>
            <a:pPr marL="114300" indent="0">
              <a:spcAft>
                <a:spcPts val="0"/>
              </a:spcAft>
              <a:buNone/>
            </a:pPr>
            <a:endParaRPr lang="en-US" dirty="0">
              <a:solidFill>
                <a:schemeClr val="tx1"/>
              </a:solidFill>
              <a:latin typeface="Cambria"/>
              <a:ea typeface="MS Mincho"/>
              <a:cs typeface="Arial"/>
            </a:endParaRPr>
          </a:p>
          <a:p>
            <a:pPr marL="114300" indent="0">
              <a:spcAft>
                <a:spcPts val="0"/>
              </a:spcAft>
              <a:buNone/>
            </a:pPr>
            <a:endParaRPr lang="en-US" dirty="0" smtClean="0">
              <a:solidFill>
                <a:schemeClr val="tx1"/>
              </a:solidFill>
              <a:latin typeface="Cambria"/>
              <a:ea typeface="MS Mincho"/>
              <a:cs typeface="Arial"/>
            </a:endParaRPr>
          </a:p>
          <a:p>
            <a:pPr marL="114300" indent="0">
              <a:spcAft>
                <a:spcPts val="0"/>
              </a:spcAft>
              <a:buNone/>
            </a:pPr>
            <a:endParaRPr lang="en-US" dirty="0" smtClean="0">
              <a:solidFill>
                <a:schemeClr val="tx1"/>
              </a:solidFill>
              <a:latin typeface="Cambria"/>
              <a:ea typeface="MS Mincho"/>
              <a:cs typeface="Arial"/>
            </a:endParaRPr>
          </a:p>
          <a:p>
            <a:pPr marL="114300" indent="0">
              <a:spcAft>
                <a:spcPts val="0"/>
              </a:spcAft>
              <a:buNone/>
            </a:pPr>
            <a:r>
              <a:rPr lang="en-US" dirty="0">
                <a:latin typeface="Cambria"/>
                <a:ea typeface="MS Mincho"/>
                <a:cs typeface="Arial"/>
              </a:rPr>
              <a:t>We either find the IRR using the financial calculator, or by trial and error. </a:t>
            </a:r>
          </a:p>
          <a:p>
            <a:pPr marL="114300" indent="0">
              <a:spcAft>
                <a:spcPts val="0"/>
              </a:spcAft>
              <a:buNone/>
            </a:pPr>
            <a:r>
              <a:rPr lang="en-US" dirty="0">
                <a:latin typeface="Cambria"/>
                <a:ea typeface="MS Mincho"/>
                <a:cs typeface="Arial"/>
              </a:rPr>
              <a:t>First step in finding the rate using the trail error is using 0% rate and find the NPV.</a:t>
            </a:r>
          </a:p>
          <a:p>
            <a:pPr marL="114300" indent="0">
              <a:spcAft>
                <a:spcPts val="0"/>
              </a:spcAft>
              <a:buNone/>
            </a:pPr>
            <a:r>
              <a:rPr lang="en-US" dirty="0">
                <a:latin typeface="Cambria"/>
                <a:ea typeface="MS Mincho"/>
                <a:cs typeface="Arial"/>
              </a:rPr>
              <a:t>NPV = 120 -100 = </a:t>
            </a:r>
            <a:r>
              <a:rPr lang="en-US" b="1" u="sng" dirty="0">
                <a:latin typeface="Cambria"/>
                <a:ea typeface="MS Mincho"/>
                <a:cs typeface="Arial"/>
              </a:rPr>
              <a:t>$</a:t>
            </a:r>
            <a:r>
              <a:rPr lang="en-US" b="1" u="sng" dirty="0" smtClean="0">
                <a:latin typeface="Cambria"/>
                <a:ea typeface="MS Mincho"/>
                <a:cs typeface="Arial"/>
              </a:rPr>
              <a:t>20</a:t>
            </a:r>
            <a:r>
              <a:rPr lang="en-US" dirty="0">
                <a:latin typeface="Cambria"/>
                <a:ea typeface="MS Mincho"/>
                <a:cs typeface="Arial"/>
              </a:rPr>
              <a:t> </a:t>
            </a:r>
          </a:p>
          <a:p>
            <a:pPr marL="114300" indent="0">
              <a:spcAft>
                <a:spcPts val="0"/>
              </a:spcAft>
              <a:buNone/>
            </a:pPr>
            <a:r>
              <a:rPr lang="en-US" dirty="0">
                <a:latin typeface="Cambria"/>
                <a:ea typeface="MS Mincho"/>
                <a:cs typeface="Arial"/>
              </a:rPr>
              <a:t>In order to decrease the NPV to get  our target (NPV=0), we will increase the rate.</a:t>
            </a:r>
          </a:p>
          <a:p>
            <a:pPr marL="114300" indent="0">
              <a:spcAft>
                <a:spcPts val="0"/>
              </a:spcAft>
              <a:buNone/>
            </a:pPr>
            <a:r>
              <a:rPr lang="en-US" dirty="0">
                <a:latin typeface="Cambria"/>
                <a:ea typeface="MS Mincho"/>
                <a:cs typeface="Arial"/>
              </a:rPr>
              <a:t>Trying 10%: </a:t>
            </a:r>
          </a:p>
          <a:p>
            <a:pPr marL="114300" indent="0">
              <a:spcAft>
                <a:spcPts val="0"/>
              </a:spcAft>
              <a:buNone/>
            </a:pPr>
            <a:r>
              <a:rPr lang="en-US" dirty="0">
                <a:latin typeface="Cambria"/>
                <a:ea typeface="MS Mincho"/>
                <a:cs typeface="Arial"/>
              </a:rPr>
              <a:t>NPV= -100 +(60/1.1) +(60/1.1^2) = </a:t>
            </a:r>
            <a:r>
              <a:rPr lang="en-US" b="1" u="sng" dirty="0">
                <a:latin typeface="Cambria"/>
                <a:ea typeface="MS Mincho"/>
                <a:cs typeface="Arial"/>
              </a:rPr>
              <a:t>4.13</a:t>
            </a:r>
            <a:endParaRPr lang="en-US" dirty="0">
              <a:latin typeface="Cambria"/>
              <a:ea typeface="MS Mincho"/>
              <a:cs typeface="Arial"/>
            </a:endParaRPr>
          </a:p>
          <a:p>
            <a:pPr>
              <a:spcAft>
                <a:spcPts val="0"/>
              </a:spcAft>
            </a:pPr>
            <a:endParaRPr lang="en-US" dirty="0">
              <a:solidFill>
                <a:schemeClr val="tx1"/>
              </a:solidFill>
              <a:latin typeface="Cambria"/>
              <a:ea typeface="MS Mincho"/>
              <a:cs typeface="Arial"/>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73253141"/>
              </p:ext>
            </p:extLst>
          </p:nvPr>
        </p:nvGraphicFramePr>
        <p:xfrm>
          <a:off x="6084168" y="2636912"/>
          <a:ext cx="1781810" cy="1080120"/>
        </p:xfrm>
        <a:graphic>
          <a:graphicData uri="http://schemas.openxmlformats.org/drawingml/2006/table">
            <a:tbl>
              <a:tblPr firstRow="1" firstCol="1" bandRow="1"/>
              <a:tblGrid>
                <a:gridCol w="890905"/>
                <a:gridCol w="890905"/>
              </a:tblGrid>
              <a:tr h="270030">
                <a:tc>
                  <a:txBody>
                    <a:bodyPr/>
                    <a:lstStyle/>
                    <a:p>
                      <a:pPr>
                        <a:spcAft>
                          <a:spcPts val="0"/>
                        </a:spcAft>
                      </a:pPr>
                      <a:r>
                        <a:rPr lang="en-US" sz="1200" dirty="0">
                          <a:solidFill>
                            <a:srgbClr val="C0504D"/>
                          </a:solidFill>
                          <a:effectLst/>
                          <a:latin typeface="Cambria"/>
                          <a:ea typeface="MS Mincho"/>
                          <a:cs typeface="Arial"/>
                        </a:rPr>
                        <a:t>year</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Cash flow</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30">
                <a:tc>
                  <a:txBody>
                    <a:bodyPr/>
                    <a:lstStyle/>
                    <a:p>
                      <a:pPr>
                        <a:spcAft>
                          <a:spcPts val="0"/>
                        </a:spcAft>
                      </a:pPr>
                      <a:r>
                        <a:rPr lang="en-US" sz="1200">
                          <a:solidFill>
                            <a:srgbClr val="C0504D"/>
                          </a:solidFill>
                          <a:effectLst/>
                          <a:latin typeface="Cambria"/>
                          <a:ea typeface="MS Mincho"/>
                          <a:cs typeface="Arial"/>
                        </a:rPr>
                        <a:t>cost</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30">
                <a:tc>
                  <a:txBody>
                    <a:bodyPr/>
                    <a:lstStyle/>
                    <a:p>
                      <a:pPr>
                        <a:spcAft>
                          <a:spcPts val="0"/>
                        </a:spcAf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60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30">
                <a:tc>
                  <a:txBody>
                    <a:bodyPr/>
                    <a:lstStyle/>
                    <a:p>
                      <a:pPr>
                        <a:spcAft>
                          <a:spcPts val="0"/>
                        </a:spcAf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C0504D"/>
                          </a:solidFill>
                          <a:effectLst/>
                          <a:latin typeface="Cambria"/>
                          <a:ea typeface="MS Mincho"/>
                          <a:cs typeface="Arial"/>
                        </a:rPr>
                        <a:t>60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78119903"/>
              </p:ext>
            </p:extLst>
          </p:nvPr>
        </p:nvGraphicFramePr>
        <p:xfrm>
          <a:off x="5796136" y="5301208"/>
          <a:ext cx="2520280" cy="1368153"/>
        </p:xfrm>
        <a:graphic>
          <a:graphicData uri="http://schemas.openxmlformats.org/drawingml/2006/table">
            <a:tbl>
              <a:tblPr firstRow="1" firstCol="1" bandRow="1"/>
              <a:tblGrid>
                <a:gridCol w="1260140"/>
                <a:gridCol w="1260140"/>
              </a:tblGrid>
              <a:tr h="225913">
                <a:tc>
                  <a:txBody>
                    <a:bodyPr/>
                    <a:lstStyle/>
                    <a:p>
                      <a:pPr>
                        <a:spcAft>
                          <a:spcPts val="0"/>
                        </a:spcAft>
                      </a:pPr>
                      <a:r>
                        <a:rPr lang="en-US" sz="1200">
                          <a:effectLst/>
                          <a:latin typeface="Cambria"/>
                          <a:ea typeface="MS Mincho"/>
                          <a:cs typeface="Arial"/>
                        </a:rPr>
                        <a:t>Discount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NPV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effectLst/>
                          <a:latin typeface="Cambria"/>
                          <a:ea typeface="MS Mincho"/>
                          <a:cs typeface="Arial"/>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effectLst/>
                          <a:latin typeface="Cambria"/>
                          <a:ea typeface="MS Mincho"/>
                          <a:cs typeface="Arial"/>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Cambria"/>
                          <a:ea typeface="MS Mincho"/>
                          <a:cs typeface="Arial"/>
                        </a:rPr>
                        <a:t>11.56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solidFill>
                            <a:srgbClr val="4F81BD"/>
                          </a:solidFill>
                          <a:effectLst/>
                          <a:latin typeface="Cambria"/>
                          <a:ea typeface="MS Mincho"/>
                          <a:cs typeface="Arial"/>
                        </a:rPr>
                        <a:t>10%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4F81BD"/>
                          </a:solidFill>
                          <a:effectLst/>
                          <a:latin typeface="Cambria"/>
                          <a:ea typeface="MS Mincho"/>
                          <a:cs typeface="Arial"/>
                        </a:rPr>
                        <a:t>4.13</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913">
                <a:tc>
                  <a:txBody>
                    <a:bodyPr/>
                    <a:lstStyle/>
                    <a:p>
                      <a:pPr>
                        <a:spcAft>
                          <a:spcPts val="0"/>
                        </a:spcAft>
                      </a:pPr>
                      <a:r>
                        <a:rPr lang="en-US" sz="1200">
                          <a:solidFill>
                            <a:srgbClr val="4F81BD"/>
                          </a:solidFill>
                          <a:effectLst/>
                          <a:latin typeface="Cambria"/>
                          <a:ea typeface="MS Mincho"/>
                          <a:cs typeface="Arial"/>
                        </a:rPr>
                        <a:t>15%</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4F81BD"/>
                          </a:solidFill>
                          <a:effectLst/>
                          <a:latin typeface="Cambria"/>
                          <a:ea typeface="MS Mincho"/>
                          <a:cs typeface="Arial"/>
                        </a:rPr>
                        <a:t>-2.46</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88">
                <a:tc>
                  <a:txBody>
                    <a:bodyPr/>
                    <a:lstStyle/>
                    <a:p>
                      <a:pPr>
                        <a:spcAft>
                          <a:spcPts val="0"/>
                        </a:spcAft>
                      </a:pPr>
                      <a:r>
                        <a:rPr lang="en-US" sz="1200">
                          <a:effectLst/>
                          <a:latin typeface="Cambria"/>
                          <a:ea typeface="MS Mincho"/>
                          <a:cs typeface="Arial"/>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Cambria"/>
                          <a:ea typeface="MS Mincho"/>
                          <a:cs typeface="Arial"/>
                        </a:rPr>
                        <a:t>-8.33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515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0994" y="1752600"/>
            <a:ext cx="6342012" cy="4373563"/>
          </a:xfrm>
          <a:prstGeom prst="rect">
            <a:avLst/>
          </a:prstGeom>
          <a:noFill/>
          <a:ln>
            <a:noFill/>
          </a:ln>
        </p:spPr>
      </p:pic>
    </p:spTree>
    <p:extLst>
      <p:ext uri="{BB962C8B-B14F-4D97-AF65-F5344CB8AC3E}">
        <p14:creationId xmlns:p14="http://schemas.microsoft.com/office/powerpoint/2010/main" val="3741558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spcAft>
                <a:spcPts val="0"/>
              </a:spcAft>
            </a:pPr>
            <a:r>
              <a:rPr lang="en-US" dirty="0">
                <a:latin typeface="Cambria"/>
                <a:ea typeface="MS Mincho"/>
                <a:cs typeface="Arial"/>
              </a:rPr>
              <a:t>Analyzing the IRR:</a:t>
            </a:r>
          </a:p>
          <a:p>
            <a:pPr lvl="0" indent="-342900">
              <a:buFont typeface="Symbol"/>
              <a:buChar char=""/>
            </a:pPr>
            <a:r>
              <a:rPr lang="en-US" dirty="0">
                <a:latin typeface="Cambria"/>
                <a:ea typeface="MS Mincho"/>
                <a:cs typeface="Arial"/>
              </a:rPr>
              <a:t>IRR and NPV always lead to identical decisions.</a:t>
            </a:r>
          </a:p>
          <a:p>
            <a:pPr lvl="0" indent="-342900">
              <a:buFont typeface="Symbol"/>
              <a:buChar char=""/>
            </a:pPr>
            <a:r>
              <a:rPr lang="en-US" dirty="0">
                <a:latin typeface="Cambria"/>
                <a:ea typeface="MS Mincho"/>
                <a:cs typeface="Arial"/>
              </a:rPr>
              <a:t>Two important conditions are very important when using IRR:</a:t>
            </a:r>
          </a:p>
          <a:p>
            <a:pPr lvl="0" indent="-342900">
              <a:buFont typeface="Wingdings"/>
              <a:buChar char=""/>
            </a:pPr>
            <a:r>
              <a:rPr lang="en-US" dirty="0">
                <a:latin typeface="Cambria"/>
                <a:ea typeface="MS Mincho"/>
                <a:cs typeface="Arial"/>
              </a:rPr>
              <a:t>The project cash flow must be conventional, meaning the first cash flow (the initial investment) is negative and all the rest is positive.</a:t>
            </a:r>
          </a:p>
          <a:p>
            <a:pPr lvl="0" indent="-342900">
              <a:buFont typeface="Wingdings"/>
              <a:buChar char=""/>
            </a:pPr>
            <a:r>
              <a:rPr lang="en-US" dirty="0">
                <a:latin typeface="Cambria"/>
                <a:ea typeface="MS Mincho"/>
                <a:cs typeface="Arial"/>
              </a:rPr>
              <a:t>The project must be independent, meaning that the decision to accept or reject the project does not affect </a:t>
            </a:r>
          </a:p>
          <a:p>
            <a:pPr marL="1828800">
              <a:spcAft>
                <a:spcPts val="0"/>
              </a:spcAft>
            </a:pPr>
            <a:r>
              <a:rPr lang="en-US" dirty="0">
                <a:latin typeface="Cambria"/>
                <a:ea typeface="MS Mincho"/>
                <a:cs typeface="Arial"/>
              </a:rPr>
              <a:t>the decision to accept or reject any other project.</a:t>
            </a:r>
          </a:p>
          <a:p>
            <a:endParaRPr lang="en-US" dirty="0"/>
          </a:p>
        </p:txBody>
      </p:sp>
    </p:spTree>
    <p:extLst>
      <p:ext uri="{BB962C8B-B14F-4D97-AF65-F5344CB8AC3E}">
        <p14:creationId xmlns:p14="http://schemas.microsoft.com/office/powerpoint/2010/main" val="428106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342900" algn="just">
              <a:buFont typeface="Symbol"/>
              <a:buChar char=""/>
              <a:tabLst>
                <a:tab pos="1624330" algn="l"/>
              </a:tabLst>
            </a:pPr>
            <a:r>
              <a:rPr lang="en-US" dirty="0">
                <a:latin typeface="Cambria"/>
                <a:ea typeface="MS Mincho"/>
                <a:cs typeface="Arial"/>
              </a:rPr>
              <a:t>There are techniques used to analyze potential business ventures to decide which are worth undertaking.</a:t>
            </a:r>
          </a:p>
          <a:p>
            <a:pPr lvl="0" indent="-342900" algn="just">
              <a:buFont typeface="Wingdings"/>
              <a:buChar char=""/>
              <a:tabLst>
                <a:tab pos="1624330" algn="l"/>
              </a:tabLst>
            </a:pPr>
            <a:r>
              <a:rPr lang="en-US" dirty="0">
                <a:latin typeface="Cambria"/>
                <a:ea typeface="MS Mincho"/>
                <a:cs typeface="Arial"/>
              </a:rPr>
              <a:t>Net Present Value (NPV)</a:t>
            </a:r>
          </a:p>
          <a:p>
            <a:pPr lvl="0" indent="-342900" algn="just">
              <a:buFont typeface="Wingdings"/>
              <a:buChar char=""/>
              <a:tabLst>
                <a:tab pos="1624330" algn="l"/>
              </a:tabLst>
            </a:pPr>
            <a:r>
              <a:rPr lang="en-US" dirty="0">
                <a:latin typeface="Cambria"/>
                <a:ea typeface="MS Mincho"/>
                <a:cs typeface="Arial"/>
              </a:rPr>
              <a:t>The Payback Rule</a:t>
            </a:r>
          </a:p>
          <a:p>
            <a:pPr lvl="0" indent="-342900" algn="just">
              <a:buFont typeface="Wingdings"/>
              <a:buChar char=""/>
              <a:tabLst>
                <a:tab pos="1624330" algn="l"/>
              </a:tabLst>
            </a:pPr>
            <a:r>
              <a:rPr lang="en-US" dirty="0">
                <a:latin typeface="Cambria"/>
                <a:ea typeface="MS Mincho"/>
                <a:cs typeface="Arial"/>
              </a:rPr>
              <a:t>The Discounted Payback</a:t>
            </a:r>
          </a:p>
          <a:p>
            <a:pPr lvl="0" indent="-342900" algn="just">
              <a:buFont typeface="Wingdings"/>
              <a:buChar char=""/>
              <a:tabLst>
                <a:tab pos="1624330" algn="l"/>
              </a:tabLst>
            </a:pPr>
            <a:r>
              <a:rPr lang="en-US" dirty="0">
                <a:latin typeface="Cambria"/>
                <a:ea typeface="MS Mincho"/>
                <a:cs typeface="Arial"/>
              </a:rPr>
              <a:t>The Average Accounting Return (AAR)</a:t>
            </a:r>
          </a:p>
          <a:p>
            <a:pPr lvl="0" indent="-342900" algn="just">
              <a:buFont typeface="Wingdings"/>
              <a:buChar char=""/>
              <a:tabLst>
                <a:tab pos="1624330" algn="l"/>
              </a:tabLst>
            </a:pPr>
            <a:r>
              <a:rPr lang="en-US" dirty="0">
                <a:latin typeface="Cambria"/>
                <a:ea typeface="MS Mincho"/>
                <a:cs typeface="Arial"/>
              </a:rPr>
              <a:t>The Internal Rate of Return (IRR)</a:t>
            </a:r>
          </a:p>
          <a:p>
            <a:pPr marL="943610" algn="just">
              <a:spcAft>
                <a:spcPts val="0"/>
              </a:spcAft>
              <a:tabLst>
                <a:tab pos="1624330" algn="l"/>
              </a:tabLst>
            </a:pPr>
            <a:r>
              <a:rPr lang="en-US" dirty="0">
                <a:latin typeface="Cambria"/>
                <a:ea typeface="MS Mincho"/>
                <a:cs typeface="Arial"/>
              </a:rPr>
              <a:t> </a:t>
            </a:r>
          </a:p>
          <a:p>
            <a:endParaRPr lang="en-US" dirty="0"/>
          </a:p>
        </p:txBody>
      </p:sp>
    </p:spTree>
    <p:extLst>
      <p:ext uri="{BB962C8B-B14F-4D97-AF65-F5344CB8AC3E}">
        <p14:creationId xmlns:p14="http://schemas.microsoft.com/office/powerpoint/2010/main" val="342781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Aft>
                <a:spcPts val="0"/>
              </a:spcAft>
            </a:pPr>
            <a:r>
              <a:rPr lang="en-US" b="1" u="sng" dirty="0">
                <a:latin typeface="Cambria"/>
                <a:ea typeface="MS Mincho"/>
                <a:cs typeface="Arial"/>
              </a:rPr>
              <a:t>Capital Budgeting in Practice:</a:t>
            </a:r>
            <a:endParaRPr lang="en-US" dirty="0">
              <a:latin typeface="Cambria"/>
              <a:ea typeface="MS Mincho"/>
              <a:cs typeface="Arial"/>
            </a:endParaRPr>
          </a:p>
          <a:p>
            <a:pPr>
              <a:spcAft>
                <a:spcPts val="0"/>
              </a:spcAft>
            </a:pPr>
            <a:r>
              <a:rPr lang="en-US" dirty="0">
                <a:latin typeface="Cambria"/>
                <a:ea typeface="MS Mincho"/>
                <a:cs typeface="Arial"/>
              </a:rPr>
              <a:t> </a:t>
            </a:r>
          </a:p>
          <a:p>
            <a:pPr lvl="0" indent="-342900">
              <a:buFont typeface="Wingdings 2"/>
              <a:buChar char=""/>
              <a:tabLst>
                <a:tab pos="457200" algn="l"/>
              </a:tabLst>
            </a:pPr>
            <a:r>
              <a:rPr lang="en-US" dirty="0">
                <a:latin typeface="Cambria"/>
                <a:ea typeface="MS Mincho"/>
                <a:cs typeface="Arial"/>
              </a:rPr>
              <a:t>We should consider several investment criteria when making decisions</a:t>
            </a:r>
          </a:p>
          <a:p>
            <a:pPr lvl="0" indent="-342900">
              <a:buFont typeface="Wingdings 2"/>
              <a:buChar char=""/>
              <a:tabLst>
                <a:tab pos="457200" algn="l"/>
              </a:tabLst>
            </a:pPr>
            <a:r>
              <a:rPr lang="en-US" dirty="0">
                <a:latin typeface="Cambria"/>
                <a:ea typeface="MS Mincho"/>
                <a:cs typeface="Arial"/>
              </a:rPr>
              <a:t>NPV and IRR are the most commonly used primary investment criteria</a:t>
            </a:r>
          </a:p>
          <a:p>
            <a:pPr lvl="0" indent="-342900">
              <a:buFont typeface="Wingdings 2"/>
              <a:buChar char=""/>
              <a:tabLst>
                <a:tab pos="457200" algn="l"/>
              </a:tabLst>
            </a:pPr>
            <a:r>
              <a:rPr lang="en-US" dirty="0">
                <a:latin typeface="Cambria"/>
                <a:ea typeface="MS Mincho"/>
                <a:cs typeface="Arial"/>
              </a:rPr>
              <a:t>Payback is a commonly used as a secondary investment criteria</a:t>
            </a:r>
          </a:p>
          <a:p>
            <a:endParaRPr lang="en-US" dirty="0"/>
          </a:p>
        </p:txBody>
      </p:sp>
    </p:spTree>
    <p:extLst>
      <p:ext uri="{BB962C8B-B14F-4D97-AF65-F5344CB8AC3E}">
        <p14:creationId xmlns:p14="http://schemas.microsoft.com/office/powerpoint/2010/main" val="434729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7 </a:t>
            </a:r>
          </a:p>
        </p:txBody>
      </p:sp>
      <p:sp>
        <p:nvSpPr>
          <p:cNvPr id="3" name="Content Placeholder 2"/>
          <p:cNvSpPr>
            <a:spLocks noGrp="1"/>
          </p:cNvSpPr>
          <p:nvPr>
            <p:ph idx="1"/>
          </p:nvPr>
        </p:nvSpPr>
        <p:spPr/>
        <p:txBody>
          <a:bodyPr>
            <a:normAutofit fontScale="55000" lnSpcReduction="20000"/>
          </a:bodyPr>
          <a:lstStyle/>
          <a:p>
            <a:pPr>
              <a:spcAft>
                <a:spcPts val="0"/>
              </a:spcAft>
            </a:pPr>
            <a:r>
              <a:rPr lang="en-US" dirty="0" smtClean="0">
                <a:solidFill>
                  <a:schemeClr val="tx1"/>
                </a:solidFill>
                <a:latin typeface="Cambria"/>
                <a:ea typeface="MS Mincho"/>
                <a:cs typeface="Arial"/>
              </a:rPr>
              <a:t>A </a:t>
            </a:r>
            <a:r>
              <a:rPr lang="en-US" dirty="0">
                <a:solidFill>
                  <a:schemeClr val="tx1"/>
                </a:solidFill>
                <a:latin typeface="Cambria"/>
                <a:ea typeface="MS Mincho"/>
                <a:cs typeface="Arial"/>
              </a:rPr>
              <a:t>firm evaluates all of its projects by applying the IRR. If the required return is 16 percent, should the firm accept the following project</a:t>
            </a:r>
          </a:p>
          <a:p>
            <a:pPr marL="279400" indent="-279400" algn="just">
              <a:spcAft>
                <a:spcPts val="0"/>
              </a:spcAft>
              <a:tabLst>
                <a:tab pos="279400" algn="l"/>
              </a:tabLst>
            </a:pPr>
            <a:r>
              <a:rPr lang="en-US" dirty="0">
                <a:latin typeface="Cambria"/>
                <a:ea typeface="MS Mincho"/>
                <a:cs typeface="Arial"/>
              </a:rPr>
              <a:t>0 = – $34,000 + $16,000/(1+IRR) + $18,000/(1+IRR)</a:t>
            </a:r>
            <a:r>
              <a:rPr lang="en-US" baseline="30000" dirty="0">
                <a:latin typeface="Cambria"/>
                <a:ea typeface="MS Mincho"/>
                <a:cs typeface="Arial"/>
              </a:rPr>
              <a:t>2</a:t>
            </a:r>
            <a:r>
              <a:rPr lang="en-US" dirty="0">
                <a:latin typeface="Cambria"/>
                <a:ea typeface="MS Mincho"/>
                <a:cs typeface="Arial"/>
              </a:rPr>
              <a:t> + $15,000/(1+IRR)</a:t>
            </a:r>
            <a:r>
              <a:rPr lang="en-US" baseline="30000" dirty="0">
                <a:latin typeface="Cambria"/>
                <a:ea typeface="MS Mincho"/>
                <a:cs typeface="Arial"/>
              </a:rPr>
              <a:t>3</a:t>
            </a: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using trial and error:</a:t>
            </a:r>
          </a:p>
          <a:p>
            <a:pPr marL="279400" indent="-279400" algn="just">
              <a:spcAft>
                <a:spcPts val="0"/>
              </a:spcAft>
              <a:tabLst>
                <a:tab pos="279400" algn="l"/>
              </a:tabLst>
            </a:pPr>
            <a:r>
              <a:rPr lang="en-US" dirty="0">
                <a:latin typeface="Cambria"/>
                <a:ea typeface="MS Mincho"/>
                <a:cs typeface="Arial"/>
              </a:rPr>
              <a:t>first find NPV when </a:t>
            </a:r>
            <a:r>
              <a:rPr lang="en-US" b="1" dirty="0">
                <a:latin typeface="Cambria"/>
                <a:ea typeface="MS Mincho"/>
                <a:cs typeface="Arial"/>
              </a:rPr>
              <a:t>r =0%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NPV= -34000 + 49000 = </a:t>
            </a:r>
            <a:r>
              <a:rPr lang="en-US" b="1" dirty="0">
                <a:latin typeface="Cambria"/>
                <a:ea typeface="MS Mincho"/>
                <a:cs typeface="Arial"/>
              </a:rPr>
              <a:t>15,000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Since NPV is very high, I will increase </a:t>
            </a:r>
            <a:r>
              <a:rPr lang="en-US" b="1" dirty="0">
                <a:latin typeface="Cambria"/>
                <a:ea typeface="MS Mincho"/>
                <a:cs typeface="Arial"/>
              </a:rPr>
              <a:t>r=10%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NPV= – $34,000 + $16,000/(1.10) + $18,000/(1.10)</a:t>
            </a:r>
            <a:r>
              <a:rPr lang="en-US" baseline="30000" dirty="0">
                <a:latin typeface="Cambria"/>
                <a:ea typeface="MS Mincho"/>
                <a:cs typeface="Arial"/>
              </a:rPr>
              <a:t>2</a:t>
            </a:r>
            <a:r>
              <a:rPr lang="en-US" dirty="0">
                <a:latin typeface="Cambria"/>
                <a:ea typeface="MS Mincho"/>
                <a:cs typeface="Arial"/>
              </a:rPr>
              <a:t> + $15,000/(1.10)</a:t>
            </a:r>
            <a:r>
              <a:rPr lang="en-US" baseline="30000" dirty="0">
                <a:latin typeface="Cambria"/>
                <a:ea typeface="MS Mincho"/>
                <a:cs typeface="Arial"/>
              </a:rPr>
              <a:t>3</a:t>
            </a: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          = -34,000 + 14,545.45 + 14,876.03 + 11,269.7 = </a:t>
            </a:r>
            <a:r>
              <a:rPr lang="en-US" b="1" dirty="0">
                <a:latin typeface="Cambria"/>
                <a:ea typeface="MS Mincho"/>
                <a:cs typeface="Arial"/>
              </a:rPr>
              <a:t>6,691.18</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Using </a:t>
            </a:r>
            <a:r>
              <a:rPr lang="en-US" b="1" dirty="0">
                <a:latin typeface="Cambria"/>
                <a:ea typeface="MS Mincho"/>
                <a:cs typeface="Arial"/>
              </a:rPr>
              <a:t>r=20%</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13333.33 +12500+8,680.5 – 34,000 = </a:t>
            </a:r>
            <a:r>
              <a:rPr lang="en-US" b="1" dirty="0">
                <a:latin typeface="Cambria"/>
                <a:ea typeface="MS Mincho"/>
                <a:cs typeface="Arial"/>
              </a:rPr>
              <a:t>513.88</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 </a:t>
            </a:r>
          </a:p>
          <a:p>
            <a:pPr marL="279400" indent="-279400" algn="just">
              <a:spcAft>
                <a:spcPts val="0"/>
              </a:spcAft>
              <a:tabLst>
                <a:tab pos="279400" algn="l"/>
              </a:tabLst>
            </a:pPr>
            <a:r>
              <a:rPr lang="en-US" dirty="0">
                <a:latin typeface="Cambria"/>
                <a:ea typeface="MS Mincho"/>
                <a:cs typeface="Arial"/>
              </a:rPr>
              <a:t>	</a:t>
            </a:r>
            <a:r>
              <a:rPr lang="en-US" b="1" dirty="0">
                <a:latin typeface="Cambria"/>
                <a:ea typeface="MS Mincho"/>
                <a:cs typeface="Arial"/>
              </a:rPr>
              <a:t>IRR = 20.97% </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Since the required rate of return is less than 20%, then we accept the project.</a:t>
            </a:r>
          </a:p>
          <a:p>
            <a:pPr marL="279400" indent="-279400" algn="just">
              <a:spcAft>
                <a:spcPts val="0"/>
              </a:spcAft>
              <a:tabLst>
                <a:tab pos="279400" algn="l"/>
              </a:tabLst>
            </a:pPr>
            <a:r>
              <a:rPr lang="en-US" b="1" dirty="0">
                <a:latin typeface="Cambria"/>
                <a:ea typeface="MS Mincho"/>
                <a:cs typeface="Arial"/>
              </a:rPr>
              <a:t> </a:t>
            </a:r>
            <a:endParaRPr lang="en-US" dirty="0">
              <a:latin typeface="Cambria"/>
              <a:ea typeface="MS Mincho"/>
              <a:cs typeface="Arial"/>
            </a:endParaRPr>
          </a:p>
          <a:p>
            <a:pPr marL="279400" indent="-279400" algn="just">
              <a:spcAft>
                <a:spcPts val="0"/>
              </a:spcAft>
              <a:tabLst>
                <a:tab pos="279400" algn="l"/>
              </a:tabLst>
            </a:pPr>
            <a:r>
              <a:rPr lang="en-US" dirty="0">
                <a:solidFill>
                  <a:srgbClr val="C0504D"/>
                </a:solidFill>
                <a:latin typeface="Cambria"/>
                <a:ea typeface="MS Mincho"/>
                <a:cs typeface="Arial"/>
              </a:rPr>
              <a:t>B. what is the profitability index ratio? </a:t>
            </a:r>
            <a:endParaRPr lang="en-US" dirty="0">
              <a:latin typeface="Cambria"/>
              <a:ea typeface="MS Mincho"/>
              <a:cs typeface="Arial"/>
            </a:endParaRPr>
          </a:p>
          <a:p>
            <a:pPr marL="279400" indent="-279400" algn="just">
              <a:spcAft>
                <a:spcPts val="0"/>
              </a:spcAft>
              <a:tabLst>
                <a:tab pos="279400" algn="l"/>
              </a:tabLst>
            </a:pPr>
            <a:r>
              <a:rPr lang="en-US" dirty="0">
                <a:latin typeface="Cambria"/>
                <a:ea typeface="MS Mincho"/>
                <a:cs typeface="Arial"/>
              </a:rPr>
              <a:t>36,779.89/34000=1.08</a:t>
            </a:r>
          </a:p>
          <a:p>
            <a:pPr marL="279400" indent="-279400" algn="just">
              <a:spcAft>
                <a:spcPts val="0"/>
              </a:spcAft>
              <a:tabLst>
                <a:tab pos="279400" algn="l"/>
              </a:tabLst>
            </a:pPr>
            <a:r>
              <a:rPr lang="en-US" dirty="0">
                <a:solidFill>
                  <a:srgbClr val="C0504D"/>
                </a:solidFill>
                <a:latin typeface="Cambria"/>
                <a:ea typeface="MS Mincho"/>
                <a:cs typeface="Arial"/>
              </a:rPr>
              <a:t> </a:t>
            </a:r>
            <a:endParaRPr lang="en-US" dirty="0">
              <a:latin typeface="Cambria"/>
              <a:ea typeface="MS Mincho"/>
              <a:cs typeface="Aria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7843088"/>
              </p:ext>
            </p:extLst>
          </p:nvPr>
        </p:nvGraphicFramePr>
        <p:xfrm>
          <a:off x="6228184" y="2780928"/>
          <a:ext cx="2346960" cy="1339215"/>
        </p:xfrm>
        <a:graphic>
          <a:graphicData uri="http://schemas.openxmlformats.org/drawingml/2006/table">
            <a:tbl>
              <a:tblPr firstRow="1" firstCol="1" bandRow="1"/>
              <a:tblGrid>
                <a:gridCol w="1173480"/>
                <a:gridCol w="1173480"/>
              </a:tblGrid>
              <a:tr h="264795">
                <a:tc>
                  <a:txBody>
                    <a:bodyPr/>
                    <a:lstStyle/>
                    <a:p>
                      <a:pPr>
                        <a:spcAft>
                          <a:spcPts val="0"/>
                        </a:spcAft>
                      </a:pPr>
                      <a:r>
                        <a:rPr lang="en-US" sz="1200">
                          <a:solidFill>
                            <a:srgbClr val="C0504D"/>
                          </a:solidFill>
                          <a:effectLst/>
                          <a:latin typeface="Cambria"/>
                          <a:ea typeface="MS Mincho"/>
                          <a:cs typeface="Arial"/>
                        </a:rPr>
                        <a:t>Year </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CF</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spcAft>
                          <a:spcPts val="0"/>
                        </a:spcAft>
                      </a:pPr>
                      <a:r>
                        <a:rPr lang="en-US" sz="1200">
                          <a:solidFill>
                            <a:srgbClr val="C0504D"/>
                          </a:solidFill>
                          <a:effectLst/>
                          <a:latin typeface="Cambria"/>
                          <a:ea typeface="MS Mincho"/>
                          <a:cs typeface="Arial"/>
                        </a:rPr>
                        <a:t>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-34,000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spcAft>
                          <a:spcPts val="0"/>
                        </a:spcAf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16,000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spcAft>
                          <a:spcPts val="0"/>
                        </a:spcAf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solidFill>
                            <a:srgbClr val="C0504D"/>
                          </a:solidFill>
                          <a:effectLst/>
                          <a:latin typeface="Cambria"/>
                          <a:ea typeface="MS Mincho"/>
                          <a:cs typeface="Arial"/>
                        </a:rPr>
                        <a:t>18,000</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35">
                <a:tc>
                  <a:txBody>
                    <a:bodyPr/>
                    <a:lstStyle/>
                    <a:p>
                      <a:pPr>
                        <a:spcAft>
                          <a:spcPts val="0"/>
                        </a:spcAft>
                      </a:pPr>
                      <a:r>
                        <a:rPr lang="en-US" sz="1200">
                          <a:solidFill>
                            <a:srgbClr val="C0504D"/>
                          </a:solidFill>
                          <a:effectLst/>
                          <a:latin typeface="Cambria"/>
                          <a:ea typeface="MS Mincho"/>
                          <a:cs typeface="Arial"/>
                        </a:rPr>
                        <a:t>3</a:t>
                      </a:r>
                      <a:endParaRPr lang="en-US" sz="120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solidFill>
                            <a:srgbClr val="C0504D"/>
                          </a:solidFill>
                          <a:effectLst/>
                          <a:latin typeface="Cambria"/>
                          <a:ea typeface="MS Mincho"/>
                          <a:cs typeface="Arial"/>
                        </a:rPr>
                        <a:t>15,000</a:t>
                      </a:r>
                      <a:endParaRPr lang="en-US" sz="1200" dirty="0">
                        <a:effectLst/>
                        <a:latin typeface="Cambria"/>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186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a:lnSpc>
                <a:spcPct val="115000"/>
              </a:lnSpc>
              <a:spcAft>
                <a:spcPts val="0"/>
              </a:spcAft>
              <a:tabLst>
                <a:tab pos="-800100" algn="l"/>
              </a:tabLst>
            </a:pPr>
            <a:r>
              <a:rPr lang="en-US" dirty="0">
                <a:solidFill>
                  <a:schemeClr val="tx1"/>
                </a:solidFill>
                <a:latin typeface="Cambria"/>
                <a:ea typeface="MS Mincho"/>
                <a:cs typeface="Arial"/>
              </a:rPr>
              <a:t>Two independent projects in this year’s capital project: Project A and a Project B: The cash outlay for project A is 17,100, and for project B is 22,430. The firm’s  WACC is 14%. The after tax cash flow </a:t>
            </a:r>
          </a:p>
          <a:p>
            <a:pPr>
              <a:lnSpc>
                <a:spcPct val="150000"/>
              </a:lnSpc>
              <a:spcAft>
                <a:spcPts val="0"/>
              </a:spcAft>
              <a:tabLst>
                <a:tab pos="-800100" algn="l"/>
              </a:tabLst>
            </a:pPr>
            <a:r>
              <a:rPr lang="en-US" dirty="0">
                <a:latin typeface="Cambria"/>
                <a:ea typeface="MS Mincho"/>
                <a:cs typeface="Arial"/>
              </a:rPr>
              <a:t>** The inflow is an annuity since they all are the same amount</a:t>
            </a:r>
          </a:p>
          <a:p>
            <a:pPr>
              <a:lnSpc>
                <a:spcPct val="150000"/>
              </a:lnSpc>
              <a:spcAft>
                <a:spcPts val="0"/>
              </a:spcAft>
              <a:tabLst>
                <a:tab pos="-800100" algn="l"/>
              </a:tabLst>
            </a:pPr>
            <a:r>
              <a:rPr lang="en-US" dirty="0">
                <a:latin typeface="Cambria"/>
                <a:ea typeface="MS Mincho"/>
                <a:cs typeface="Arial"/>
              </a:rPr>
              <a:t>Using the financial calculator: (you can also do it by the annuity formula) </a:t>
            </a:r>
          </a:p>
          <a:p>
            <a:pPr>
              <a:lnSpc>
                <a:spcPct val="150000"/>
              </a:lnSpc>
              <a:spcAft>
                <a:spcPts val="0"/>
              </a:spcAft>
              <a:tabLst>
                <a:tab pos="-800100" algn="l"/>
              </a:tabLst>
            </a:pPr>
            <a:r>
              <a:rPr lang="en-US" dirty="0">
                <a:latin typeface="Cambria"/>
                <a:ea typeface="MS Mincho"/>
                <a:cs typeface="Arial"/>
              </a:rPr>
              <a:t>NPV</a:t>
            </a:r>
            <a:r>
              <a:rPr lang="en-US" baseline="-25000" dirty="0">
                <a:latin typeface="Cambria"/>
                <a:ea typeface="MS Mincho"/>
                <a:cs typeface="Arial"/>
              </a:rPr>
              <a:t>A</a:t>
            </a:r>
            <a:r>
              <a:rPr lang="en-US" dirty="0">
                <a:latin typeface="Cambria"/>
                <a:ea typeface="MS Mincho"/>
                <a:cs typeface="Arial"/>
              </a:rPr>
              <a:t> = [ PMT = 5,100	     </a:t>
            </a:r>
            <a:r>
              <a:rPr lang="en-US" dirty="0" err="1">
                <a:latin typeface="Cambria"/>
                <a:ea typeface="MS Mincho"/>
                <a:cs typeface="Arial"/>
              </a:rPr>
              <a:t>i</a:t>
            </a:r>
            <a:r>
              <a:rPr lang="en-US" dirty="0">
                <a:latin typeface="Cambria"/>
                <a:ea typeface="MS Mincho"/>
                <a:cs typeface="Arial"/>
              </a:rPr>
              <a:t>=14%	n=5]   -  $17,100</a:t>
            </a:r>
          </a:p>
          <a:p>
            <a:pPr>
              <a:lnSpc>
                <a:spcPct val="150000"/>
              </a:lnSpc>
              <a:spcAft>
                <a:spcPts val="0"/>
              </a:spcAft>
              <a:tabLst>
                <a:tab pos="-800100" algn="l"/>
              </a:tabLst>
            </a:pPr>
            <a:r>
              <a:rPr lang="en-US" dirty="0">
                <a:latin typeface="Cambria"/>
                <a:ea typeface="MS Mincho"/>
                <a:cs typeface="Arial"/>
              </a:rPr>
              <a:t>		= 17,509  - 17,100</a:t>
            </a:r>
          </a:p>
          <a:p>
            <a:pPr>
              <a:lnSpc>
                <a:spcPct val="150000"/>
              </a:lnSpc>
              <a:spcAft>
                <a:spcPts val="0"/>
              </a:spcAft>
              <a:tabLst>
                <a:tab pos="-800100" algn="l"/>
              </a:tabLst>
            </a:pPr>
            <a:r>
              <a:rPr lang="en-US" dirty="0">
                <a:latin typeface="Cambria"/>
                <a:ea typeface="MS Mincho"/>
                <a:cs typeface="Arial"/>
              </a:rPr>
              <a:t>		= $409</a:t>
            </a:r>
          </a:p>
          <a:p>
            <a:pPr>
              <a:lnSpc>
                <a:spcPct val="150000"/>
              </a:lnSpc>
              <a:spcAft>
                <a:spcPts val="0"/>
              </a:spcAft>
              <a:tabLst>
                <a:tab pos="-800100" algn="l"/>
              </a:tabLst>
            </a:pPr>
            <a:r>
              <a:rPr lang="en-US" dirty="0">
                <a:latin typeface="Cambria"/>
                <a:ea typeface="MS Mincho"/>
                <a:cs typeface="Arial"/>
              </a:rPr>
              <a:t>NPV</a:t>
            </a:r>
            <a:r>
              <a:rPr lang="en-US" baseline="-25000" dirty="0">
                <a:latin typeface="Cambria"/>
                <a:ea typeface="MS Mincho"/>
                <a:cs typeface="Arial"/>
              </a:rPr>
              <a:t>B</a:t>
            </a:r>
            <a:r>
              <a:rPr lang="en-US" dirty="0">
                <a:latin typeface="Cambria"/>
                <a:ea typeface="MS Mincho"/>
                <a:cs typeface="Arial"/>
              </a:rPr>
              <a:t>= [PMT= 7,500	  </a:t>
            </a:r>
            <a:r>
              <a:rPr lang="en-US" dirty="0" err="1">
                <a:latin typeface="Cambria"/>
                <a:ea typeface="MS Mincho"/>
                <a:cs typeface="Arial"/>
              </a:rPr>
              <a:t>i</a:t>
            </a:r>
            <a:r>
              <a:rPr lang="en-US" dirty="0">
                <a:latin typeface="Cambria"/>
                <a:ea typeface="MS Mincho"/>
                <a:cs typeface="Arial"/>
              </a:rPr>
              <a:t>=14%           n=5]   -  22,430</a:t>
            </a:r>
          </a:p>
          <a:p>
            <a:pPr>
              <a:lnSpc>
                <a:spcPct val="150000"/>
              </a:lnSpc>
              <a:spcAft>
                <a:spcPts val="0"/>
              </a:spcAft>
              <a:tabLst>
                <a:tab pos="-800100" algn="l"/>
              </a:tabLst>
            </a:pPr>
            <a:r>
              <a:rPr lang="en-US" dirty="0">
                <a:latin typeface="Cambria"/>
                <a:ea typeface="MS Mincho"/>
                <a:cs typeface="Arial"/>
              </a:rPr>
              <a:t>	    = 25,748  -  22,430</a:t>
            </a:r>
          </a:p>
          <a:p>
            <a:pPr>
              <a:lnSpc>
                <a:spcPct val="150000"/>
              </a:lnSpc>
              <a:spcAft>
                <a:spcPts val="0"/>
              </a:spcAft>
              <a:tabLst>
                <a:tab pos="-800100" algn="l"/>
              </a:tabLst>
            </a:pPr>
            <a:r>
              <a:rPr lang="en-US" dirty="0">
                <a:latin typeface="Cambria"/>
                <a:ea typeface="MS Mincho"/>
                <a:cs typeface="Arial"/>
              </a:rPr>
              <a:t>	    = $3,318</a:t>
            </a:r>
          </a:p>
          <a:p>
            <a:pPr>
              <a:lnSpc>
                <a:spcPct val="150000"/>
              </a:lnSpc>
              <a:spcAft>
                <a:spcPts val="0"/>
              </a:spcAft>
              <a:tabLst>
                <a:tab pos="-800100" algn="l"/>
              </a:tabLst>
            </a:pPr>
            <a:r>
              <a:rPr lang="en-US" dirty="0">
                <a:latin typeface="Cambria"/>
                <a:ea typeface="MS Mincho"/>
                <a:cs typeface="Arial"/>
              </a:rPr>
              <a:t>Project B has a better NPV than Project A.</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02207517"/>
              </p:ext>
            </p:extLst>
          </p:nvPr>
        </p:nvGraphicFramePr>
        <p:xfrm>
          <a:off x="6300192" y="3573015"/>
          <a:ext cx="2232249" cy="1788921"/>
        </p:xfrm>
        <a:graphic>
          <a:graphicData uri="http://schemas.openxmlformats.org/drawingml/2006/table">
            <a:tbl>
              <a:tblPr firstRow="1" firstCol="1" bandRow="1"/>
              <a:tblGrid>
                <a:gridCol w="744083"/>
                <a:gridCol w="744083"/>
                <a:gridCol w="744083"/>
              </a:tblGrid>
              <a:tr h="457451">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Year</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Project A</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Project B</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1</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2</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3</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623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4</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$7,500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3808">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a:solidFill>
                            <a:srgbClr val="C0504D"/>
                          </a:solidFill>
                          <a:effectLst/>
                          <a:latin typeface="Cambria"/>
                          <a:ea typeface="MS Mincho"/>
                          <a:cs typeface="Arial"/>
                        </a:rPr>
                        <a:t>$5,100</a:t>
                      </a:r>
                      <a:endParaRPr lang="en-US" sz="120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tabLst>
                          <a:tab pos="-800100" algn="l"/>
                        </a:tabLst>
                      </a:pPr>
                      <a:r>
                        <a:rPr lang="en-US" sz="1200" dirty="0">
                          <a:solidFill>
                            <a:srgbClr val="C0504D"/>
                          </a:solidFill>
                          <a:effectLst/>
                          <a:latin typeface="Cambria"/>
                          <a:ea typeface="MS Mincho"/>
                          <a:cs typeface="Arial"/>
                        </a:rPr>
                        <a:t>$7,500</a:t>
                      </a:r>
                      <a:endParaRPr lang="en-US" sz="1200" dirty="0">
                        <a:effectLst/>
                        <a:latin typeface="Cambria"/>
                        <a:ea typeface="MS Mincho"/>
                        <a:cs typeface="Arial"/>
                      </a:endParaRPr>
                    </a:p>
                  </a:txBody>
                  <a:tcPr marL="68580" marR="68580"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6128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example</a:t>
            </a:r>
          </a:p>
        </p:txBody>
      </p:sp>
      <p:sp>
        <p:nvSpPr>
          <p:cNvPr id="3" name="Content Placeholder 2"/>
          <p:cNvSpPr>
            <a:spLocks noGrp="1"/>
          </p:cNvSpPr>
          <p:nvPr>
            <p:ph idx="1"/>
          </p:nvPr>
        </p:nvSpPr>
        <p:spPr/>
        <p:txBody>
          <a:bodyPr/>
          <a:lstStyle/>
          <a:p>
            <a:pPr marL="457200">
              <a:spcAft>
                <a:spcPts val="0"/>
              </a:spcAft>
            </a:pPr>
            <a:r>
              <a:rPr lang="en-US" dirty="0">
                <a:solidFill>
                  <a:srgbClr val="C0504D"/>
                </a:solidFill>
                <a:latin typeface="Cambria"/>
                <a:ea typeface="MS Mincho"/>
                <a:cs typeface="Arial"/>
              </a:rPr>
              <a:t>An investment project has the following cash flows: CF0 = -1,000,000; C01 – C08 = 200,000 each</a:t>
            </a:r>
            <a:endParaRPr lang="en-US" dirty="0">
              <a:latin typeface="Cambria"/>
              <a:ea typeface="MS Mincho"/>
              <a:cs typeface="Arial"/>
            </a:endParaRPr>
          </a:p>
          <a:p>
            <a:pPr marL="457200">
              <a:spcAft>
                <a:spcPts val="0"/>
              </a:spcAft>
            </a:pPr>
            <a:r>
              <a:rPr lang="en-US" dirty="0">
                <a:solidFill>
                  <a:srgbClr val="C0504D"/>
                </a:solidFill>
                <a:latin typeface="Cambria"/>
                <a:ea typeface="MS Mincho"/>
                <a:cs typeface="Arial"/>
              </a:rPr>
              <a:t>If the required rate of return is 12%, what decision should be made using NPV?</a:t>
            </a:r>
            <a:endParaRPr lang="en-US" dirty="0">
              <a:latin typeface="Cambria"/>
              <a:ea typeface="MS Mincho"/>
              <a:cs typeface="Arial"/>
            </a:endParaRPr>
          </a:p>
          <a:p>
            <a:pPr marL="457200">
              <a:spcAft>
                <a:spcPts val="0"/>
              </a:spcAft>
            </a:pPr>
            <a:r>
              <a:rPr lang="en-US" dirty="0">
                <a:solidFill>
                  <a:srgbClr val="C0504D"/>
                </a:solidFill>
                <a:latin typeface="Cambria"/>
                <a:ea typeface="MS Mincho"/>
                <a:cs typeface="Arial"/>
              </a:rPr>
              <a:t>How would the IRR decision rule be used for this project, and what decision would be reached?</a:t>
            </a:r>
            <a:endParaRPr lang="en-US" dirty="0">
              <a:latin typeface="Cambria"/>
              <a:ea typeface="MS Mincho"/>
              <a:cs typeface="Arial"/>
            </a:endParaRPr>
          </a:p>
          <a:p>
            <a:pPr>
              <a:spcAft>
                <a:spcPts val="0"/>
              </a:spcAft>
            </a:pP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76122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a:ea typeface="MS Mincho"/>
                <a:cs typeface="Arial"/>
              </a:rPr>
              <a:t>Net Present Value (NPV</a:t>
            </a:r>
            <a:r>
              <a:rPr lang="en-US" sz="3600" dirty="0" smtClean="0">
                <a:latin typeface="Cambria"/>
                <a:ea typeface="MS Mincho"/>
                <a:cs typeface="Arial"/>
              </a:rPr>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Net Present Value (NPV): Is the difference between an investment’s market value and its cost. It is a measure of how value is created today by undertaking an investment</a:t>
            </a:r>
            <a:r>
              <a:rPr lang="en-US" dirty="0" smtClean="0"/>
              <a:t>.</a:t>
            </a:r>
          </a:p>
          <a:p>
            <a:r>
              <a:rPr lang="en-US" dirty="0"/>
              <a:t>NPV= </a:t>
            </a:r>
            <a:r>
              <a:rPr lang="en-US" dirty="0" err="1"/>
              <a:t>pv</a:t>
            </a:r>
            <a:r>
              <a:rPr lang="en-US" dirty="0"/>
              <a:t> of future cash flow </a:t>
            </a:r>
            <a:r>
              <a:rPr lang="en-US" dirty="0" smtClean="0"/>
              <a:t>– cost</a:t>
            </a:r>
          </a:p>
          <a:p>
            <a:r>
              <a:rPr lang="en-US" dirty="0"/>
              <a:t>Estimating NPV:</a:t>
            </a:r>
          </a:p>
          <a:p>
            <a:pPr marL="114300" indent="0">
              <a:buNone/>
            </a:pPr>
            <a:r>
              <a:rPr lang="en-US" dirty="0"/>
              <a:t>–	The first step is to estimate the expected future cash flows. (will be given)</a:t>
            </a:r>
          </a:p>
          <a:p>
            <a:pPr marL="114300" indent="0">
              <a:buNone/>
            </a:pPr>
            <a:r>
              <a:rPr lang="en-US" dirty="0"/>
              <a:t>–	The second step is to estimate the required return for projects of this risk level. (will be given)</a:t>
            </a:r>
          </a:p>
          <a:p>
            <a:pPr marL="114300" indent="0">
              <a:buNone/>
            </a:pPr>
            <a:r>
              <a:rPr lang="en-US" dirty="0"/>
              <a:t>–	The third step is to find the present value of the cash flows and subtract the initial investment. (DCF)</a:t>
            </a:r>
          </a:p>
          <a:p>
            <a:endParaRPr lang="en-US" dirty="0"/>
          </a:p>
        </p:txBody>
      </p:sp>
    </p:spTree>
    <p:extLst>
      <p:ext uri="{BB962C8B-B14F-4D97-AF65-F5344CB8AC3E}">
        <p14:creationId xmlns:p14="http://schemas.microsoft.com/office/powerpoint/2010/main" val="107428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Discounted Cash flow (DCF): the process of valuing an </a:t>
            </a:r>
            <a:r>
              <a:rPr lang="en-US" dirty="0" smtClean="0"/>
              <a:t>Investment </a:t>
            </a:r>
            <a:r>
              <a:rPr lang="en-US" dirty="0"/>
              <a:t>by discounting its future cash flows</a:t>
            </a:r>
            <a:r>
              <a:rPr lang="en-US" dirty="0" smtClean="0"/>
              <a:t>.</a:t>
            </a:r>
          </a:p>
          <a:p>
            <a:r>
              <a:rPr lang="en-US" dirty="0"/>
              <a:t>NPV- Decision Rule:  An investment should be accepted if the net present value is positive an rejected if its negative.</a:t>
            </a:r>
          </a:p>
        </p:txBody>
      </p:sp>
    </p:spTree>
    <p:extLst>
      <p:ext uri="{BB962C8B-B14F-4D97-AF65-F5344CB8AC3E}">
        <p14:creationId xmlns:p14="http://schemas.microsoft.com/office/powerpoint/2010/main" val="1306288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b="1" dirty="0" smtClean="0"/>
              <a:t>Suppose </a:t>
            </a:r>
            <a:r>
              <a:rPr lang="en-US" b="1" dirty="0"/>
              <a:t>that the cash revenue from a project will be $20,000 per year. Costs will be $14,000 per year. The business will last for eight years. The plant, property, and equipment will be worth $2,000 when we sell them at the end of eight years (salvage value). The project costs $30,000 to launch. We use a 15% discount rate on a project such as this one. Is this a </a:t>
            </a:r>
            <a:r>
              <a:rPr lang="en-US" b="1" dirty="0" smtClean="0"/>
              <a:t>good investment?</a:t>
            </a:r>
          </a:p>
          <a:p>
            <a:pPr marL="11430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797152"/>
            <a:ext cx="54864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06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752600"/>
                <a:ext cx="8229600" cy="4556720"/>
              </a:xfrm>
            </p:spPr>
            <p:txBody>
              <a:bodyPr>
                <a:normAutofit fontScale="85000" lnSpcReduction="20000"/>
              </a:bodyPr>
              <a:lstStyle/>
              <a:p>
                <a:pPr>
                  <a:spcAft>
                    <a:spcPts val="0"/>
                  </a:spcAft>
                </a:pPr>
                <a:r>
                  <a:rPr lang="en-US" dirty="0">
                    <a:latin typeface="Cambria"/>
                    <a:ea typeface="MS Mincho"/>
                    <a:cs typeface="Arial"/>
                  </a:rPr>
                  <a:t>Present value of an annuity  = </a:t>
                </a:r>
                <a:r>
                  <a:rPr lang="en-US" sz="2800" dirty="0">
                    <a:effectLst/>
                    <a:latin typeface="Cambria"/>
                    <a:ea typeface="MS Mincho"/>
                    <a:cs typeface="Arial"/>
                  </a:rPr>
                  <a:t>C </a:t>
                </a:r>
                <a14:m>
                  <m:oMath xmlns:m="http://schemas.openxmlformats.org/officeDocument/2006/math">
                    <m:r>
                      <a:rPr lang="en-US" sz="2800" i="1">
                        <a:effectLst/>
                        <a:latin typeface="Cambria Math"/>
                        <a:ea typeface="MS Mincho"/>
                        <a:cs typeface="Arial"/>
                      </a:rPr>
                      <m:t>× </m:t>
                    </m:r>
                    <m:f>
                      <m:fPr>
                        <m:ctrlPr>
                          <a:rPr lang="en-US" sz="2800" i="1">
                            <a:effectLst/>
                            <a:latin typeface="Cambria Math"/>
                            <a:ea typeface="MS Mincho"/>
                            <a:cs typeface="Arial"/>
                          </a:rPr>
                        </m:ctrlPr>
                      </m:fPr>
                      <m:num>
                        <m:d>
                          <m:dPr>
                            <m:begChr m:val="["/>
                            <m:endChr m:val="]"/>
                            <m:ctrlPr>
                              <a:rPr lang="en-US" sz="2800" i="1">
                                <a:effectLst/>
                                <a:latin typeface="Cambria Math"/>
                                <a:ea typeface="MS Mincho"/>
                                <a:cs typeface="Arial"/>
                              </a:rPr>
                            </m:ctrlPr>
                          </m:dPr>
                          <m:e>
                            <m:r>
                              <a:rPr lang="en-US" sz="2800" i="1">
                                <a:effectLst/>
                                <a:latin typeface="Cambria Math"/>
                                <a:ea typeface="MS Mincho"/>
                                <a:cs typeface="Arial"/>
                              </a:rPr>
                              <m:t>1</m:t>
                            </m:r>
                            <m:r>
                              <a:rPr lang="en-US" sz="2800" i="1">
                                <a:effectLst/>
                                <a:latin typeface="Cambria Math"/>
                                <a:ea typeface="MS Mincho"/>
                                <a:cs typeface="Arial"/>
                              </a:rPr>
                              <m:t>−</m:t>
                            </m:r>
                            <m:f>
                              <m:fPr>
                                <m:ctrlPr>
                                  <a:rPr lang="en-US" sz="2800" i="1">
                                    <a:effectLst/>
                                    <a:latin typeface="Cambria Math"/>
                                    <a:ea typeface="MS Mincho"/>
                                    <a:cs typeface="Arial"/>
                                  </a:rPr>
                                </m:ctrlPr>
                              </m:fPr>
                              <m:num>
                                <m:r>
                                  <a:rPr lang="en-US" sz="2800" i="1">
                                    <a:effectLst/>
                                    <a:latin typeface="Cambria Math"/>
                                    <a:ea typeface="MS Mincho"/>
                                    <a:cs typeface="Arial"/>
                                  </a:rPr>
                                  <m:t>1</m:t>
                                </m:r>
                              </m:num>
                              <m:den>
                                <m:sSup>
                                  <m:sSupPr>
                                    <m:ctrlPr>
                                      <a:rPr lang="en-US" sz="2800" i="1">
                                        <a:effectLst/>
                                        <a:latin typeface="Cambria Math"/>
                                        <a:ea typeface="MS Mincho"/>
                                        <a:cs typeface="Arial"/>
                                      </a:rPr>
                                    </m:ctrlPr>
                                  </m:sSupPr>
                                  <m:e>
                                    <m:r>
                                      <a:rPr lang="en-US" sz="2800" i="1">
                                        <a:effectLst/>
                                        <a:latin typeface="Cambria Math"/>
                                        <a:ea typeface="MS Mincho"/>
                                        <a:cs typeface="Arial"/>
                                      </a:rPr>
                                      <m:t>(</m:t>
                                    </m:r>
                                    <m:r>
                                      <a:rPr lang="en-US" sz="2800" i="1">
                                        <a:effectLst/>
                                        <a:latin typeface="Cambria Math"/>
                                        <a:ea typeface="MS Mincho"/>
                                        <a:cs typeface="Arial"/>
                                      </a:rPr>
                                      <m:t>1</m:t>
                                    </m:r>
                                    <m:r>
                                      <a:rPr lang="en-US" sz="2800" i="1">
                                        <a:effectLst/>
                                        <a:latin typeface="Cambria Math"/>
                                        <a:ea typeface="MS Mincho"/>
                                        <a:cs typeface="Arial"/>
                                      </a:rPr>
                                      <m:t>+</m:t>
                                    </m:r>
                                    <m:r>
                                      <a:rPr lang="en-US" sz="2800" i="1">
                                        <a:effectLst/>
                                        <a:latin typeface="Cambria Math"/>
                                        <a:ea typeface="MS Mincho"/>
                                        <a:cs typeface="Arial"/>
                                      </a:rPr>
                                      <m:t>𝑟</m:t>
                                    </m:r>
                                    <m:r>
                                      <a:rPr lang="en-US" sz="2800" i="1">
                                        <a:effectLst/>
                                        <a:latin typeface="Cambria Math"/>
                                        <a:ea typeface="MS Mincho"/>
                                        <a:cs typeface="Arial"/>
                                      </a:rPr>
                                      <m:t>)</m:t>
                                    </m:r>
                                  </m:e>
                                  <m:sup>
                                    <m:r>
                                      <a:rPr lang="en-US" sz="2800" i="1">
                                        <a:effectLst/>
                                        <a:latin typeface="Cambria Math"/>
                                        <a:ea typeface="MS Mincho"/>
                                        <a:cs typeface="Arial"/>
                                      </a:rPr>
                                      <m:t>𝑡</m:t>
                                    </m:r>
                                  </m:sup>
                                </m:sSup>
                              </m:den>
                            </m:f>
                          </m:e>
                        </m:d>
                      </m:num>
                      <m:den>
                        <m:r>
                          <a:rPr lang="en-US" sz="2800" i="1">
                            <a:effectLst/>
                            <a:latin typeface="Cambria Math"/>
                            <a:ea typeface="MS Mincho"/>
                            <a:cs typeface="Arial"/>
                          </a:rPr>
                          <m:t>𝑟</m:t>
                        </m:r>
                      </m:den>
                    </m:f>
                  </m:oMath>
                </a14:m>
                <a:r>
                  <a:rPr lang="en-US" sz="2800" dirty="0">
                    <a:effectLst/>
                    <a:latin typeface="Cambria"/>
                    <a:ea typeface="MS Mincho"/>
                    <a:cs typeface="Arial"/>
                  </a:rPr>
                  <a:t>          + </a:t>
                </a:r>
                <a:r>
                  <a:rPr lang="en-US" dirty="0">
                    <a:effectLst/>
                    <a:latin typeface="Cambria"/>
                    <a:ea typeface="MS Mincho"/>
                    <a:cs typeface="Arial"/>
                  </a:rPr>
                  <a:t>present value of lump sum</a:t>
                </a:r>
                <a:r>
                  <a:rPr lang="en-US" sz="2800" dirty="0">
                    <a:effectLst/>
                    <a:latin typeface="Cambria"/>
                    <a:ea typeface="MS Mincho"/>
                    <a:cs typeface="Arial"/>
                  </a:rPr>
                  <a:t> </a:t>
                </a:r>
                <a:endParaRPr lang="en-US" dirty="0">
                  <a:effectLst/>
                  <a:latin typeface="Cambria"/>
                  <a:ea typeface="MS Mincho"/>
                  <a:cs typeface="Arial"/>
                </a:endParaRPr>
              </a:p>
              <a:p>
                <a:pPr>
                  <a:spcAft>
                    <a:spcPts val="0"/>
                  </a:spcAft>
                </a:pPr>
                <a:r>
                  <a:rPr lang="en-US" dirty="0">
                    <a:effectLst/>
                    <a:latin typeface="Cambria"/>
                    <a:ea typeface="MS Mincho"/>
                    <a:cs typeface="Arial"/>
                  </a:rPr>
                  <a:t> </a:t>
                </a:r>
              </a:p>
              <a:p>
                <a:pPr>
                  <a:spcAft>
                    <a:spcPts val="0"/>
                  </a:spcAft>
                </a:pPr>
                <a:r>
                  <a:rPr lang="en-US" dirty="0">
                    <a:effectLst/>
                    <a:latin typeface="Cambria"/>
                    <a:ea typeface="MS Mincho"/>
                    <a:cs typeface="Arial"/>
                  </a:rPr>
                  <a:t>= </a:t>
                </a:r>
                <a:r>
                  <a:rPr lang="en-US" sz="2800" dirty="0">
                    <a:effectLst/>
                    <a:latin typeface="Cambria"/>
                    <a:ea typeface="MS Mincho"/>
                    <a:cs typeface="Arial"/>
                  </a:rPr>
                  <a:t>6,000 </a:t>
                </a:r>
                <a14:m>
                  <m:oMath xmlns:m="http://schemas.openxmlformats.org/officeDocument/2006/math">
                    <m:r>
                      <a:rPr lang="en-US" sz="2800" i="1">
                        <a:effectLst/>
                        <a:latin typeface="Cambria Math"/>
                        <a:ea typeface="MS Mincho"/>
                        <a:cs typeface="Arial"/>
                      </a:rPr>
                      <m:t>× </m:t>
                    </m:r>
                    <m:f>
                      <m:fPr>
                        <m:ctrlPr>
                          <a:rPr lang="en-US" sz="2800" i="1">
                            <a:effectLst/>
                            <a:latin typeface="Cambria Math"/>
                            <a:ea typeface="MS Mincho"/>
                            <a:cs typeface="Arial"/>
                          </a:rPr>
                        </m:ctrlPr>
                      </m:fPr>
                      <m:num>
                        <m:d>
                          <m:dPr>
                            <m:begChr m:val="["/>
                            <m:endChr m:val="]"/>
                            <m:ctrlPr>
                              <a:rPr lang="en-US" sz="2800" i="1">
                                <a:effectLst/>
                                <a:latin typeface="Cambria Math"/>
                                <a:ea typeface="MS Mincho"/>
                                <a:cs typeface="Arial"/>
                              </a:rPr>
                            </m:ctrlPr>
                          </m:dPr>
                          <m:e>
                            <m:r>
                              <a:rPr lang="en-US" sz="2800" i="1">
                                <a:effectLst/>
                                <a:latin typeface="Cambria Math"/>
                                <a:ea typeface="MS Mincho"/>
                                <a:cs typeface="Arial"/>
                              </a:rPr>
                              <m:t>1</m:t>
                            </m:r>
                            <m:r>
                              <a:rPr lang="en-US" sz="2800" i="1">
                                <a:effectLst/>
                                <a:latin typeface="Cambria Math"/>
                                <a:ea typeface="MS Mincho"/>
                                <a:cs typeface="Arial"/>
                              </a:rPr>
                              <m:t>−</m:t>
                            </m:r>
                            <m:f>
                              <m:fPr>
                                <m:ctrlPr>
                                  <a:rPr lang="en-US" sz="2800" i="1">
                                    <a:effectLst/>
                                    <a:latin typeface="Cambria Math"/>
                                    <a:ea typeface="MS Mincho"/>
                                    <a:cs typeface="Arial"/>
                                  </a:rPr>
                                </m:ctrlPr>
                              </m:fPr>
                              <m:num>
                                <m:r>
                                  <a:rPr lang="en-US" sz="2800" i="1">
                                    <a:effectLst/>
                                    <a:latin typeface="Cambria Math"/>
                                    <a:ea typeface="MS Mincho"/>
                                    <a:cs typeface="Arial"/>
                                  </a:rPr>
                                  <m:t>1</m:t>
                                </m:r>
                              </m:num>
                              <m:den>
                                <m:sSup>
                                  <m:sSupPr>
                                    <m:ctrlPr>
                                      <a:rPr lang="en-US" sz="2800" i="1">
                                        <a:effectLst/>
                                        <a:latin typeface="Cambria Math"/>
                                        <a:ea typeface="MS Mincho"/>
                                        <a:cs typeface="Arial"/>
                                      </a:rPr>
                                    </m:ctrlPr>
                                  </m:sSupPr>
                                  <m:e>
                                    <m:r>
                                      <a:rPr lang="en-US" sz="2800" i="1">
                                        <a:effectLst/>
                                        <a:latin typeface="Cambria Math"/>
                                        <a:ea typeface="MS Mincho"/>
                                        <a:cs typeface="Arial"/>
                                      </a:rPr>
                                      <m:t>(</m:t>
                                    </m:r>
                                    <m:r>
                                      <a:rPr lang="en-US" sz="2800" i="1">
                                        <a:effectLst/>
                                        <a:latin typeface="Cambria Math"/>
                                        <a:ea typeface="MS Mincho"/>
                                        <a:cs typeface="Arial"/>
                                      </a:rPr>
                                      <m:t>1</m:t>
                                    </m:r>
                                    <m:r>
                                      <a:rPr lang="en-US" sz="2800" i="1">
                                        <a:effectLst/>
                                        <a:latin typeface="Cambria Math"/>
                                        <a:ea typeface="MS Mincho"/>
                                        <a:cs typeface="Arial"/>
                                      </a:rPr>
                                      <m:t>.</m:t>
                                    </m:r>
                                    <m:r>
                                      <a:rPr lang="en-US" sz="2800" i="1">
                                        <a:effectLst/>
                                        <a:latin typeface="Cambria Math"/>
                                        <a:ea typeface="MS Mincho"/>
                                        <a:cs typeface="Arial"/>
                                      </a:rPr>
                                      <m:t>15</m:t>
                                    </m:r>
                                    <m:r>
                                      <a:rPr lang="en-US" sz="2800" i="1">
                                        <a:effectLst/>
                                        <a:latin typeface="Cambria Math"/>
                                        <a:ea typeface="MS Mincho"/>
                                        <a:cs typeface="Arial"/>
                                      </a:rPr>
                                      <m:t>)</m:t>
                                    </m:r>
                                  </m:e>
                                  <m:sup>
                                    <m:r>
                                      <a:rPr lang="en-US" sz="2800" i="1">
                                        <a:effectLst/>
                                        <a:latin typeface="Cambria Math"/>
                                        <a:ea typeface="MS Mincho"/>
                                        <a:cs typeface="Arial"/>
                                      </a:rPr>
                                      <m:t>8</m:t>
                                    </m:r>
                                  </m:sup>
                                </m:sSup>
                              </m:den>
                            </m:f>
                          </m:e>
                        </m:d>
                      </m:num>
                      <m:den>
                        <m:r>
                          <a:rPr lang="en-US" sz="2800" i="1">
                            <a:effectLst/>
                            <a:latin typeface="Cambria Math"/>
                            <a:ea typeface="MS Mincho"/>
                            <a:cs typeface="Arial"/>
                          </a:rPr>
                          <m:t>0</m:t>
                        </m:r>
                        <m:r>
                          <a:rPr lang="en-US" sz="2800" i="1">
                            <a:effectLst/>
                            <a:latin typeface="Cambria Math"/>
                            <a:ea typeface="MS Mincho"/>
                            <a:cs typeface="Arial"/>
                          </a:rPr>
                          <m:t>.</m:t>
                        </m:r>
                        <m:r>
                          <a:rPr lang="en-US" sz="2800" i="1">
                            <a:effectLst/>
                            <a:latin typeface="Cambria Math"/>
                            <a:ea typeface="MS Mincho"/>
                            <a:cs typeface="Arial"/>
                          </a:rPr>
                          <m:t>15</m:t>
                        </m:r>
                      </m:den>
                    </m:f>
                  </m:oMath>
                </a14:m>
                <a:r>
                  <a:rPr lang="en-US" sz="2800" dirty="0">
                    <a:effectLst/>
                    <a:latin typeface="Cambria"/>
                    <a:ea typeface="MS Mincho"/>
                    <a:cs typeface="Arial"/>
                  </a:rPr>
                  <a:t>   + </a:t>
                </a:r>
                <a14:m>
                  <m:oMath xmlns:m="http://schemas.openxmlformats.org/officeDocument/2006/math">
                    <m:f>
                      <m:fPr>
                        <m:ctrlPr>
                          <a:rPr lang="en-US" sz="2800" i="1">
                            <a:effectLst/>
                            <a:latin typeface="Cambria Math"/>
                            <a:ea typeface="MS Mincho"/>
                            <a:cs typeface="Arial"/>
                          </a:rPr>
                        </m:ctrlPr>
                      </m:fPr>
                      <m:num>
                        <m:r>
                          <a:rPr lang="en-US" sz="2800" i="1">
                            <a:effectLst/>
                            <a:latin typeface="Cambria Math"/>
                            <a:ea typeface="MS Mincho"/>
                            <a:cs typeface="Arial"/>
                          </a:rPr>
                          <m:t>2</m:t>
                        </m:r>
                        <m:r>
                          <a:rPr lang="en-US" sz="2800" i="1">
                            <a:effectLst/>
                            <a:latin typeface="Cambria Math"/>
                            <a:ea typeface="MS Mincho"/>
                            <a:cs typeface="Arial"/>
                          </a:rPr>
                          <m:t>,</m:t>
                        </m:r>
                        <m:r>
                          <a:rPr lang="en-US" sz="2800" i="1">
                            <a:effectLst/>
                            <a:latin typeface="Cambria Math"/>
                            <a:ea typeface="MS Mincho"/>
                            <a:cs typeface="Arial"/>
                          </a:rPr>
                          <m:t>000</m:t>
                        </m:r>
                      </m:num>
                      <m:den>
                        <m:sSup>
                          <m:sSupPr>
                            <m:ctrlPr>
                              <a:rPr lang="en-US" sz="2800" i="1">
                                <a:effectLst/>
                                <a:latin typeface="Cambria Math"/>
                                <a:ea typeface="MS Mincho"/>
                                <a:cs typeface="Arial"/>
                              </a:rPr>
                            </m:ctrlPr>
                          </m:sSupPr>
                          <m:e>
                            <m:r>
                              <a:rPr lang="en-US" sz="2800" i="1">
                                <a:effectLst/>
                                <a:latin typeface="Cambria Math"/>
                                <a:ea typeface="MS Mincho"/>
                                <a:cs typeface="Arial"/>
                              </a:rPr>
                              <m:t>1</m:t>
                            </m:r>
                            <m:r>
                              <a:rPr lang="en-US" sz="2800" i="1">
                                <a:effectLst/>
                                <a:latin typeface="Cambria Math"/>
                                <a:ea typeface="MS Mincho"/>
                                <a:cs typeface="Arial"/>
                              </a:rPr>
                              <m:t>.</m:t>
                            </m:r>
                            <m:r>
                              <a:rPr lang="en-US" sz="2800" i="1">
                                <a:effectLst/>
                                <a:latin typeface="Cambria Math"/>
                                <a:ea typeface="MS Mincho"/>
                                <a:cs typeface="Arial"/>
                              </a:rPr>
                              <m:t>15</m:t>
                            </m:r>
                          </m:e>
                          <m:sup>
                            <m:r>
                              <a:rPr lang="en-US" sz="2800" i="1">
                                <a:effectLst/>
                                <a:latin typeface="Cambria Math"/>
                                <a:ea typeface="MS Mincho"/>
                                <a:cs typeface="Arial"/>
                              </a:rPr>
                              <m:t>8</m:t>
                            </m:r>
                          </m:sup>
                        </m:sSup>
                      </m:den>
                    </m:f>
                  </m:oMath>
                </a14:m>
                <a:r>
                  <a:rPr lang="en-US" sz="2800" dirty="0">
                    <a:effectLst/>
                    <a:latin typeface="Cambria"/>
                    <a:ea typeface="MS Mincho"/>
                    <a:cs typeface="Arial"/>
                  </a:rPr>
                  <a:t>   </a:t>
                </a:r>
                <a:r>
                  <a:rPr lang="en-US" dirty="0">
                    <a:effectLst/>
                    <a:latin typeface="Cambria"/>
                    <a:ea typeface="MS Mincho"/>
                    <a:cs typeface="Arial"/>
                  </a:rPr>
                  <a:t>= 26,924+ 654 = $27,578</a:t>
                </a:r>
              </a:p>
              <a:p>
                <a:pPr>
                  <a:spcAft>
                    <a:spcPts val="0"/>
                  </a:spcAft>
                </a:pPr>
                <a:r>
                  <a:rPr lang="en-US" dirty="0">
                    <a:effectLst/>
                    <a:latin typeface="Cambria"/>
                    <a:ea typeface="MS Mincho"/>
                    <a:cs typeface="Arial"/>
                  </a:rPr>
                  <a:t> </a:t>
                </a:r>
              </a:p>
              <a:p>
                <a:pPr>
                  <a:spcAft>
                    <a:spcPts val="0"/>
                  </a:spcAft>
                </a:pPr>
                <a:r>
                  <a:rPr lang="en-US" dirty="0">
                    <a:effectLst/>
                    <a:latin typeface="Cambria"/>
                    <a:ea typeface="MS Mincho"/>
                    <a:cs typeface="Arial"/>
                  </a:rPr>
                  <a:t>so the NPV = -30,000 +27,578 = -$2,422</a:t>
                </a:r>
              </a:p>
              <a:p>
                <a:pPr>
                  <a:spcAft>
                    <a:spcPts val="0"/>
                  </a:spcAft>
                </a:pPr>
                <a:r>
                  <a:rPr lang="en-US" dirty="0">
                    <a:effectLst/>
                    <a:latin typeface="Cambria"/>
                    <a:ea typeface="MS Mincho"/>
                    <a:cs typeface="Arial"/>
                  </a:rPr>
                  <a:t>So we should reject this investment because it will decrease the value of the firm.</a:t>
                </a:r>
              </a:p>
              <a:p>
                <a:pPr>
                  <a:spcAft>
                    <a:spcPts val="0"/>
                  </a:spcAft>
                </a:pPr>
                <a:r>
                  <a:rPr lang="en-US" dirty="0">
                    <a:effectLst/>
                    <a:latin typeface="Cambria"/>
                    <a:ea typeface="MS Mincho"/>
                    <a:cs typeface="Arial"/>
                  </a:rPr>
                  <a:t> </a:t>
                </a:r>
              </a:p>
              <a:p>
                <a:pPr>
                  <a:spcAft>
                    <a:spcPts val="0"/>
                  </a:spcAft>
                </a:pPr>
                <a:r>
                  <a:rPr lang="en-US" dirty="0">
                    <a:solidFill>
                      <a:srgbClr val="C0504D"/>
                    </a:solidFill>
                    <a:effectLst/>
                    <a:latin typeface="Cambria"/>
                    <a:ea typeface="MS Mincho"/>
                    <a:cs typeface="Arial"/>
                  </a:rPr>
                  <a:t>If there are 1,000 shares of stock outstanding , what will be the effect of the price per share of taking this investment?</a:t>
                </a:r>
                <a:endParaRPr lang="en-US" dirty="0">
                  <a:effectLst/>
                  <a:latin typeface="Cambria"/>
                  <a:ea typeface="MS Mincho"/>
                  <a:cs typeface="Arial"/>
                </a:endParaRPr>
              </a:p>
              <a:p>
                <a:pPr>
                  <a:spcAft>
                    <a:spcPts val="0"/>
                  </a:spcAft>
                </a:pPr>
                <a:r>
                  <a:rPr lang="en-US" dirty="0">
                    <a:effectLst/>
                    <a:latin typeface="Cambria"/>
                    <a:ea typeface="MS Mincho"/>
                    <a:cs typeface="Arial"/>
                  </a:rPr>
                  <a:t>The impact is a project loss of $2,422/1,000 = $2.42 per </a:t>
                </a:r>
                <a:r>
                  <a:rPr lang="en-US" dirty="0" smtClean="0">
                    <a:effectLst/>
                    <a:latin typeface="Cambria"/>
                    <a:ea typeface="MS Mincho"/>
                    <a:cs typeface="Arial"/>
                  </a:rPr>
                  <a:t>share</a:t>
                </a:r>
                <a:endParaRPr lang="en-US" dirty="0">
                  <a:effectLst/>
                  <a:latin typeface="Cambria"/>
                  <a:ea typeface="MS Mincho"/>
                  <a:cs typeface="Aria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752600"/>
                <a:ext cx="8229600" cy="4556720"/>
              </a:xfrm>
              <a:blipFill rotWithShape="1">
                <a:blip r:embed="rId2"/>
                <a:stretch>
                  <a:fillRect t="-1473" r="-1185"/>
                </a:stretch>
              </a:blipFill>
            </p:spPr>
            <p:txBody>
              <a:bodyPr/>
              <a:lstStyle/>
              <a:p>
                <a:r>
                  <a:rPr lang="en-US">
                    <a:noFill/>
                  </a:rPr>
                  <a:t> </a:t>
                </a:r>
              </a:p>
            </p:txBody>
          </p:sp>
        </mc:Fallback>
      </mc:AlternateContent>
    </p:spTree>
    <p:extLst>
      <p:ext uri="{BB962C8B-B14F-4D97-AF65-F5344CB8AC3E}">
        <p14:creationId xmlns:p14="http://schemas.microsoft.com/office/powerpoint/2010/main" val="295348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Ex.9.1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28800"/>
                <a:ext cx="8229600" cy="4752528"/>
              </a:xfrm>
            </p:spPr>
            <p:txBody>
              <a:bodyPr>
                <a:normAutofit fontScale="92500" lnSpcReduction="20000"/>
              </a:bodyPr>
              <a:lstStyle/>
              <a:p>
                <a:r>
                  <a:rPr lang="en-US" b="1" dirty="0"/>
                  <a:t>Suppose we are asked to decide </a:t>
                </a:r>
                <a:r>
                  <a:rPr lang="en-US" b="1" dirty="0" err="1"/>
                  <a:t>weather</a:t>
                </a:r>
                <a:r>
                  <a:rPr lang="en-US" b="1" dirty="0"/>
                  <a:t> a new consumer product should be launched based on projected sales and costs, we expect that the cash flows over the five year life of the project will be $2,000 in the first two years, $4,000 in the next two years, and $5,000 in the last year. It will cost about 10,000 to begin production. We use a 10% discount rate to evaluate new products. Should we accept the project</a:t>
                </a:r>
                <a:r>
                  <a:rPr lang="en-US" b="1" dirty="0" smtClean="0"/>
                  <a:t>?</a:t>
                </a:r>
              </a:p>
              <a:p>
                <a:pPr marL="114300" indent="0">
                  <a:buNone/>
                </a:pPr>
                <a:r>
                  <a:rPr lang="en-US" dirty="0" smtClean="0"/>
                  <a:t>Answer: </a:t>
                </a:r>
              </a:p>
              <a:p>
                <a:pPr marL="114300" indent="0">
                  <a:spcAft>
                    <a:spcPts val="0"/>
                  </a:spcAft>
                  <a:buNone/>
                </a:pPr>
                <a:r>
                  <a:rPr lang="en-US" dirty="0">
                    <a:latin typeface="Cambria"/>
                    <a:ea typeface="MS Mincho"/>
                    <a:cs typeface="Arial"/>
                  </a:rPr>
                  <a:t>Discounting the future cash flow to the present.</a:t>
                </a:r>
              </a:p>
              <a:p>
                <a:pPr marL="114300" indent="0">
                  <a:spcAft>
                    <a:spcPts val="0"/>
                  </a:spcAft>
                  <a:buNone/>
                </a:pPr>
                <a:r>
                  <a:rPr lang="en-US" dirty="0">
                    <a:effectLst/>
                    <a:latin typeface="Cambria"/>
                    <a:ea typeface="MS Mincho"/>
                    <a:cs typeface="Arial"/>
                  </a:rPr>
                  <a:t>Present value = ($2,000/1.1) + (2,000/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2</m:t>
                        </m:r>
                      </m:sup>
                    </m:sSup>
                    <m:r>
                      <a:rPr lang="en-US" i="1">
                        <a:effectLst/>
                        <a:latin typeface="Cambria Math"/>
                        <a:ea typeface="MS Mincho"/>
                        <a:cs typeface="Arial"/>
                      </a:rPr>
                      <m:t>)</m:t>
                    </m:r>
                  </m:oMath>
                </a14:m>
                <a:r>
                  <a:rPr lang="en-US" dirty="0">
                    <a:effectLst/>
                    <a:latin typeface="Cambria"/>
                    <a:ea typeface="MS Mincho"/>
                    <a:cs typeface="Arial"/>
                  </a:rPr>
                  <a:t> + (4,000/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3</m:t>
                        </m:r>
                      </m:sup>
                    </m:sSup>
                  </m:oMath>
                </a14:m>
                <a:r>
                  <a:rPr lang="en-US" dirty="0">
                    <a:effectLst/>
                    <a:latin typeface="Cambria"/>
                    <a:ea typeface="MS Mincho"/>
                    <a:cs typeface="Arial"/>
                  </a:rPr>
                  <a:t>) + (4,000/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4</m:t>
                        </m:r>
                      </m:sup>
                    </m:sSup>
                  </m:oMath>
                </a14:m>
                <a:r>
                  <a:rPr lang="en-US" dirty="0">
                    <a:effectLst/>
                    <a:latin typeface="Cambria"/>
                    <a:ea typeface="MS Mincho"/>
                    <a:cs typeface="Arial"/>
                  </a:rPr>
                  <a:t>)+ (5,000/</a:t>
                </a:r>
                <a14:m>
                  <m:oMath xmlns:m="http://schemas.openxmlformats.org/officeDocument/2006/math">
                    <m:sSup>
                      <m:sSupPr>
                        <m:ctrlPr>
                          <a:rPr lang="en-US" i="1">
                            <a:effectLst/>
                            <a:latin typeface="Cambria Math"/>
                            <a:ea typeface="MS Mincho"/>
                            <a:cs typeface="Arial"/>
                          </a:rPr>
                        </m:ctrlPr>
                      </m:sSupPr>
                      <m:e>
                        <m:r>
                          <a:rPr lang="en-US" i="1">
                            <a:effectLst/>
                            <a:latin typeface="Cambria Math"/>
                            <a:ea typeface="MS Mincho"/>
                            <a:cs typeface="Arial"/>
                          </a:rPr>
                          <m:t>1</m:t>
                        </m:r>
                        <m:r>
                          <a:rPr lang="en-US" i="1">
                            <a:effectLst/>
                            <a:latin typeface="Cambria Math"/>
                            <a:ea typeface="MS Mincho"/>
                            <a:cs typeface="Arial"/>
                          </a:rPr>
                          <m:t>.</m:t>
                        </m:r>
                        <m:r>
                          <a:rPr lang="en-US" i="1">
                            <a:effectLst/>
                            <a:latin typeface="Cambria Math"/>
                            <a:ea typeface="MS Mincho"/>
                            <a:cs typeface="Arial"/>
                          </a:rPr>
                          <m:t>1</m:t>
                        </m:r>
                      </m:e>
                      <m:sup>
                        <m:r>
                          <a:rPr lang="en-US" i="1">
                            <a:effectLst/>
                            <a:latin typeface="Cambria Math"/>
                            <a:ea typeface="MS Mincho"/>
                            <a:cs typeface="Arial"/>
                          </a:rPr>
                          <m:t>5</m:t>
                        </m:r>
                      </m:sup>
                    </m:sSup>
                  </m:oMath>
                </a14:m>
                <a:r>
                  <a:rPr lang="en-US" dirty="0">
                    <a:effectLst/>
                    <a:latin typeface="Cambria"/>
                    <a:ea typeface="MS Mincho"/>
                    <a:cs typeface="Arial"/>
                  </a:rPr>
                  <a:t>)</a:t>
                </a:r>
              </a:p>
              <a:p>
                <a:pPr marL="114300" indent="0">
                  <a:spcAft>
                    <a:spcPts val="0"/>
                  </a:spcAft>
                  <a:buNone/>
                </a:pPr>
                <a:r>
                  <a:rPr lang="en-US" dirty="0">
                    <a:effectLst/>
                    <a:latin typeface="Cambria"/>
                    <a:ea typeface="MS Mincho"/>
                    <a:cs typeface="Arial"/>
                  </a:rPr>
                  <a:t>= $1,818 + $1,653+ $3,005 +$2,732 + 3,105 = $12,313.</a:t>
                </a:r>
              </a:p>
              <a:p>
                <a:pPr marL="114300" indent="0">
                  <a:spcAft>
                    <a:spcPts val="0"/>
                  </a:spcAft>
                  <a:buNone/>
                </a:pPr>
                <a:r>
                  <a:rPr lang="en-US" dirty="0">
                    <a:effectLst/>
                    <a:latin typeface="Cambria"/>
                    <a:ea typeface="MS Mincho"/>
                    <a:cs typeface="Arial"/>
                  </a:rPr>
                  <a:t>Since the cost is $10,000 so NPV = 12,313-10,000 = $2,313. , we should accept the project because we got a positive result.</a:t>
                </a:r>
              </a:p>
              <a:p>
                <a:pPr marL="11430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28800"/>
                <a:ext cx="8229600" cy="4752528"/>
              </a:xfrm>
              <a:blipFill rotWithShape="1">
                <a:blip r:embed="rId2"/>
                <a:stretch>
                  <a:fillRect t="-2179" r="-1259"/>
                </a:stretch>
              </a:blipFill>
            </p:spPr>
            <p:txBody>
              <a:bodyPr/>
              <a:lstStyle/>
              <a:p>
                <a:r>
                  <a:rPr lang="en-US">
                    <a:noFill/>
                  </a:rPr>
                  <a:t> </a:t>
                </a:r>
              </a:p>
            </p:txBody>
          </p:sp>
        </mc:Fallback>
      </mc:AlternateContent>
    </p:spTree>
    <p:extLst>
      <p:ext uri="{BB962C8B-B14F-4D97-AF65-F5344CB8AC3E}">
        <p14:creationId xmlns:p14="http://schemas.microsoft.com/office/powerpoint/2010/main" val="321966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Payback Rule</a:t>
            </a:r>
          </a:p>
        </p:txBody>
      </p:sp>
      <p:sp>
        <p:nvSpPr>
          <p:cNvPr id="3" name="Content Placeholder 2"/>
          <p:cNvSpPr>
            <a:spLocks noGrp="1"/>
          </p:cNvSpPr>
          <p:nvPr>
            <p:ph idx="1"/>
          </p:nvPr>
        </p:nvSpPr>
        <p:spPr/>
        <p:txBody>
          <a:bodyPr/>
          <a:lstStyle/>
          <a:p>
            <a:pPr>
              <a:spcAft>
                <a:spcPts val="0"/>
              </a:spcAft>
            </a:pPr>
            <a:r>
              <a:rPr lang="en-US" b="1" u="sng" dirty="0">
                <a:latin typeface="Cambria"/>
                <a:ea typeface="MS Mincho"/>
                <a:cs typeface="Arial"/>
              </a:rPr>
              <a:t>The Payback Rule</a:t>
            </a:r>
            <a:r>
              <a:rPr lang="en-US" dirty="0">
                <a:latin typeface="Cambria"/>
                <a:ea typeface="MS Mincho"/>
                <a:cs typeface="Arial"/>
              </a:rPr>
              <a:t>: The amount of time required for an investment to generate cash flows sufficient to recover its initial cost.</a:t>
            </a:r>
          </a:p>
          <a:p>
            <a:pPr lvl="0" indent="-342900">
              <a:buFont typeface="Wingdings 2"/>
              <a:buChar char=""/>
              <a:tabLst>
                <a:tab pos="457200" algn="l"/>
              </a:tabLst>
            </a:pPr>
            <a:r>
              <a:rPr lang="en-US" b="1" i="1" dirty="0">
                <a:latin typeface="Cambria"/>
                <a:ea typeface="MS Mincho"/>
                <a:cs typeface="Arial"/>
              </a:rPr>
              <a:t>An investment is accepted if its calculated period is less than some </a:t>
            </a:r>
            <a:r>
              <a:rPr lang="en-US" b="1" i="1" dirty="0" err="1">
                <a:latin typeface="Cambria"/>
                <a:ea typeface="MS Mincho"/>
                <a:cs typeface="Arial"/>
              </a:rPr>
              <a:t>prespecified</a:t>
            </a:r>
            <a:r>
              <a:rPr lang="en-US" b="1" i="1" dirty="0">
                <a:latin typeface="Cambria"/>
                <a:ea typeface="MS Mincho"/>
                <a:cs typeface="Arial"/>
              </a:rPr>
              <a:t> number of years.</a:t>
            </a:r>
            <a:endParaRPr lang="en-US" dirty="0">
              <a:latin typeface="Cambria"/>
              <a:ea typeface="MS Mincho"/>
              <a:cs typeface="Arial"/>
            </a:endParaRPr>
          </a:p>
          <a:p>
            <a:endParaRPr lang="en-US" dirty="0"/>
          </a:p>
        </p:txBody>
      </p:sp>
    </p:spTree>
    <p:extLst>
      <p:ext uri="{BB962C8B-B14F-4D97-AF65-F5344CB8AC3E}">
        <p14:creationId xmlns:p14="http://schemas.microsoft.com/office/powerpoint/2010/main" val="497193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224</TotalTime>
  <Words>2084</Words>
  <Application>Microsoft Office PowerPoint</Application>
  <PresentationFormat>On-screen Show (4:3)</PresentationFormat>
  <Paragraphs>458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Apothecary</vt:lpstr>
      <vt:lpstr>NET PRESENT VALUE AND OTHER INVESTMENT CRETERIA</vt:lpstr>
      <vt:lpstr>The goal of financial management</vt:lpstr>
      <vt:lpstr>PowerPoint Presentation</vt:lpstr>
      <vt:lpstr>Net Present Value (NPV) </vt:lpstr>
      <vt:lpstr>PowerPoint Presentation</vt:lpstr>
      <vt:lpstr>Example</vt:lpstr>
      <vt:lpstr>answer</vt:lpstr>
      <vt:lpstr>Ex.9.1</vt:lpstr>
      <vt:lpstr>The Payback Rule</vt:lpstr>
      <vt:lpstr>example</vt:lpstr>
      <vt:lpstr>PowerPoint Presentation</vt:lpstr>
      <vt:lpstr>PowerPoint Presentation</vt:lpstr>
      <vt:lpstr>PowerPoint Presentation</vt:lpstr>
      <vt:lpstr>The Discounted Payback </vt:lpstr>
      <vt:lpstr>Example</vt:lpstr>
      <vt:lpstr>PowerPoint Presentation</vt:lpstr>
      <vt:lpstr>PowerPoint Presentation</vt:lpstr>
      <vt:lpstr>Ex 8/313 </vt:lpstr>
      <vt:lpstr>Ex.11/313    </vt:lpstr>
      <vt:lpstr>EX1/312</vt:lpstr>
      <vt:lpstr>EX2 /312 </vt:lpstr>
      <vt:lpstr>Ex 4/ 312</vt:lpstr>
      <vt:lpstr>The Average Accounting Return </vt:lpstr>
      <vt:lpstr>example</vt:lpstr>
      <vt:lpstr>PowerPoint Presentation</vt:lpstr>
      <vt:lpstr>The internal Rate of Return </vt:lpstr>
      <vt:lpstr>PowerPoint Presentation</vt:lpstr>
      <vt:lpstr>PowerPoint Presentation</vt:lpstr>
      <vt:lpstr>PowerPoint Presentation</vt:lpstr>
      <vt:lpstr>PowerPoint Presentation</vt:lpstr>
      <vt:lpstr>Ex. 7 </vt:lpstr>
      <vt:lpstr>PowerPoint Presentation</vt:lpstr>
      <vt:lpstr>Practice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PRESENT VALUE AND OTHER INVESTMENT CRETERIA</dc:title>
  <dc:creator>Noha Daghestani</dc:creator>
  <cp:lastModifiedBy>Noha Daghestani</cp:lastModifiedBy>
  <cp:revision>17</cp:revision>
  <dcterms:created xsi:type="dcterms:W3CDTF">2016-02-03T05:21:22Z</dcterms:created>
  <dcterms:modified xsi:type="dcterms:W3CDTF">2016-02-03T09:06:04Z</dcterms:modified>
</cp:coreProperties>
</file>