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0"/>
  </p:notesMasterIdLst>
  <p:handoutMasterIdLst>
    <p:handoutMasterId r:id="rId121"/>
  </p:handoutMasterIdLst>
  <p:sldIdLst>
    <p:sldId id="256" r:id="rId2"/>
    <p:sldId id="273" r:id="rId3"/>
    <p:sldId id="313" r:id="rId4"/>
    <p:sldId id="312" r:id="rId5"/>
    <p:sldId id="281" r:id="rId6"/>
    <p:sldId id="282" r:id="rId7"/>
    <p:sldId id="257" r:id="rId8"/>
    <p:sldId id="274" r:id="rId9"/>
    <p:sldId id="275" r:id="rId10"/>
    <p:sldId id="276" r:id="rId11"/>
    <p:sldId id="258" r:id="rId12"/>
    <p:sldId id="278" r:id="rId13"/>
    <p:sldId id="314" r:id="rId14"/>
    <p:sldId id="280" r:id="rId15"/>
    <p:sldId id="259" r:id="rId16"/>
    <p:sldId id="315" r:id="rId17"/>
    <p:sldId id="316" r:id="rId18"/>
    <p:sldId id="283" r:id="rId19"/>
    <p:sldId id="284" r:id="rId20"/>
    <p:sldId id="260" r:id="rId21"/>
    <p:sldId id="285" r:id="rId22"/>
    <p:sldId id="317" r:id="rId23"/>
    <p:sldId id="318" r:id="rId24"/>
    <p:sldId id="286" r:id="rId25"/>
    <p:sldId id="321" r:id="rId26"/>
    <p:sldId id="287" r:id="rId27"/>
    <p:sldId id="261" r:id="rId28"/>
    <p:sldId id="262" r:id="rId29"/>
    <p:sldId id="288" r:id="rId30"/>
    <p:sldId id="289" r:id="rId31"/>
    <p:sldId id="319" r:id="rId32"/>
    <p:sldId id="320" r:id="rId33"/>
    <p:sldId id="290" r:id="rId34"/>
    <p:sldId id="263" r:id="rId35"/>
    <p:sldId id="268" r:id="rId36"/>
    <p:sldId id="271" r:id="rId37"/>
    <p:sldId id="272" r:id="rId38"/>
    <p:sldId id="291" r:id="rId39"/>
    <p:sldId id="322" r:id="rId40"/>
    <p:sldId id="324" r:id="rId41"/>
    <p:sldId id="264" r:id="rId42"/>
    <p:sldId id="325" r:id="rId43"/>
    <p:sldId id="297" r:id="rId44"/>
    <p:sldId id="265" r:id="rId45"/>
    <p:sldId id="309" r:id="rId46"/>
    <p:sldId id="308" r:id="rId47"/>
    <p:sldId id="310" r:id="rId48"/>
    <p:sldId id="299" r:id="rId49"/>
    <p:sldId id="311" r:id="rId50"/>
    <p:sldId id="298" r:id="rId51"/>
    <p:sldId id="326" r:id="rId52"/>
    <p:sldId id="327" r:id="rId53"/>
    <p:sldId id="266" r:id="rId54"/>
    <p:sldId id="306" r:id="rId55"/>
    <p:sldId id="301" r:id="rId56"/>
    <p:sldId id="302" r:id="rId57"/>
    <p:sldId id="267" r:id="rId58"/>
    <p:sldId id="303" r:id="rId59"/>
    <p:sldId id="304" r:id="rId60"/>
    <p:sldId id="305" r:id="rId61"/>
    <p:sldId id="328" r:id="rId62"/>
    <p:sldId id="329" r:id="rId63"/>
    <p:sldId id="330" r:id="rId64"/>
    <p:sldId id="331" r:id="rId65"/>
    <p:sldId id="332" r:id="rId66"/>
    <p:sldId id="333" r:id="rId67"/>
    <p:sldId id="334" r:id="rId68"/>
    <p:sldId id="335" r:id="rId69"/>
    <p:sldId id="336" r:id="rId70"/>
    <p:sldId id="337" r:id="rId71"/>
    <p:sldId id="338" r:id="rId72"/>
    <p:sldId id="339" r:id="rId73"/>
    <p:sldId id="340" r:id="rId74"/>
    <p:sldId id="341" r:id="rId75"/>
    <p:sldId id="342" r:id="rId76"/>
    <p:sldId id="343" r:id="rId77"/>
    <p:sldId id="344" r:id="rId78"/>
    <p:sldId id="345" r:id="rId79"/>
    <p:sldId id="346" r:id="rId80"/>
    <p:sldId id="347" r:id="rId81"/>
    <p:sldId id="348" r:id="rId82"/>
    <p:sldId id="349" r:id="rId83"/>
    <p:sldId id="350" r:id="rId84"/>
    <p:sldId id="351" r:id="rId85"/>
    <p:sldId id="352" r:id="rId86"/>
    <p:sldId id="353" r:id="rId87"/>
    <p:sldId id="354" r:id="rId88"/>
    <p:sldId id="355" r:id="rId89"/>
    <p:sldId id="356" r:id="rId90"/>
    <p:sldId id="357" r:id="rId91"/>
    <p:sldId id="358" r:id="rId92"/>
    <p:sldId id="359" r:id="rId93"/>
    <p:sldId id="360" r:id="rId94"/>
    <p:sldId id="361" r:id="rId95"/>
    <p:sldId id="362" r:id="rId96"/>
    <p:sldId id="363" r:id="rId97"/>
    <p:sldId id="364" r:id="rId98"/>
    <p:sldId id="365" r:id="rId99"/>
    <p:sldId id="366" r:id="rId100"/>
    <p:sldId id="367" r:id="rId101"/>
    <p:sldId id="368" r:id="rId102"/>
    <p:sldId id="369" r:id="rId103"/>
    <p:sldId id="370" r:id="rId104"/>
    <p:sldId id="371" r:id="rId105"/>
    <p:sldId id="372" r:id="rId106"/>
    <p:sldId id="373" r:id="rId107"/>
    <p:sldId id="374" r:id="rId108"/>
    <p:sldId id="375" r:id="rId109"/>
    <p:sldId id="376" r:id="rId110"/>
    <p:sldId id="377" r:id="rId111"/>
    <p:sldId id="378" r:id="rId112"/>
    <p:sldId id="379" r:id="rId113"/>
    <p:sldId id="380" r:id="rId114"/>
    <p:sldId id="381" r:id="rId115"/>
    <p:sldId id="382" r:id="rId116"/>
    <p:sldId id="383" r:id="rId117"/>
    <p:sldId id="384" r:id="rId118"/>
    <p:sldId id="385" r:id="rId1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56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92EF69-4580-D948-9358-37D6C6E355D3}" type="datetimeFigureOut">
              <a:rPr lang="en-US" smtClean="0"/>
              <a:pPr/>
              <a:t>11/1/2016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3EC278-5BB2-7E49-BE38-1FF54E21785F}" type="slidenum">
              <a:rPr lang="en-US" smtClean="0"/>
              <a:pPr/>
              <a:t>‹#›</a:t>
            </a:fld>
            <a:endParaRPr lang="en-US"/>
          </a:p>
        </p:txBody>
      </p:sp>
    </p:spTree>
    <p:extLst>
      <p:ext uri="{BB962C8B-B14F-4D97-AF65-F5344CB8AC3E}">
        <p14:creationId xmlns:p14="http://schemas.microsoft.com/office/powerpoint/2010/main" val="42231560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F659B-3BFD-7C4F-8593-16CDDE7417A4}" type="datetimeFigureOut">
              <a:rPr lang="en-US" smtClean="0"/>
              <a:pPr/>
              <a:t>11/1/2016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82A43-FD40-714E-BD60-4E5210E14341}" type="slidenum">
              <a:rPr lang="en-US" smtClean="0"/>
              <a:pPr/>
              <a:t>‹#›</a:t>
            </a:fld>
            <a:endParaRPr lang="en-US"/>
          </a:p>
        </p:txBody>
      </p:sp>
    </p:spTree>
    <p:extLst>
      <p:ext uri="{BB962C8B-B14F-4D97-AF65-F5344CB8AC3E}">
        <p14:creationId xmlns:p14="http://schemas.microsoft.com/office/powerpoint/2010/main" val="29266257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699202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49533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endParaRPr lang="en-US"/>
          </a:p>
        </p:txBody>
      </p:sp>
      <p:sp>
        <p:nvSpPr>
          <p:cNvPr id="4608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068037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ln/>
        </p:spPr>
        <p:txBody>
          <a:bodyPr/>
          <a:lstStyle/>
          <a:p>
            <a:endParaRPr lang="en-US"/>
          </a:p>
        </p:txBody>
      </p:sp>
      <p:sp>
        <p:nvSpPr>
          <p:cNvPr id="2867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244591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008282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498707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708341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a:p>
        </p:txBody>
      </p:sp>
      <p:sp>
        <p:nvSpPr>
          <p:cNvPr id="3174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280106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ln/>
        </p:spPr>
        <p:txBody>
          <a:bodyPr/>
          <a:lstStyle/>
          <a:p>
            <a:endParaRPr lang="en-US"/>
          </a:p>
        </p:txBody>
      </p:sp>
      <p:sp>
        <p:nvSpPr>
          <p:cNvPr id="3686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681766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97D52D3-1B6E-8F4B-8B7F-77170D7F0928}" type="datetime1">
              <a:rPr lang="en-US" smtClean="0"/>
              <a:pPr/>
              <a:t>11/1/2016</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DE3AE67-DC4E-D847-B357-619357F4C6DC}" type="datetime1">
              <a:rPr lang="en-US" smtClean="0"/>
              <a:pPr/>
              <a:t>11/1/2016</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0FBFE89C-50B1-2048-9505-7824B8639D8D}" type="datetime1">
              <a:rPr lang="en-US" smtClean="0"/>
              <a:pPr/>
              <a:t>11/1/2016</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D8589E55-4A83-544A-8B19-F1A16EC9B64F}" type="datetime1">
              <a:rPr lang="en-US" smtClean="0"/>
              <a:pPr/>
              <a:t>11/1/2016</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0C342A1C-928F-B544-94B3-4D4EC2F5EAE5}" type="datetime1">
              <a:rPr lang="en-US" smtClean="0"/>
              <a:pPr/>
              <a:t>11/1/2016</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D23026CC-1AF2-234B-92BC-E226AD8BC345}" type="datetime1">
              <a:rPr lang="en-US" smtClean="0"/>
              <a:pPr/>
              <a:t>11/1/2016</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B2528047-DF63-3F4F-B15B-A53AB67E64C4}" type="datetime1">
              <a:rPr lang="en-US" smtClean="0"/>
              <a:pPr/>
              <a:t>11/1/2016</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9"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D175AE8-5817-6347-89E8-9F50BEEBA5B5}" type="datetime1">
              <a:rPr lang="en-US" smtClean="0"/>
              <a:pPr/>
              <a:t>11/1/2016</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5"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E1B2E29-2615-EA48-B2E1-E2239B40C897}" type="datetime1">
              <a:rPr lang="en-US" smtClean="0"/>
              <a:pPr/>
              <a:t>11/1/2016</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4"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3C80AC5C-DDBA-EE42-9757-03393CEB2571}" type="datetime1">
              <a:rPr lang="en-US" smtClean="0"/>
              <a:pPr/>
              <a:t>11/1/2016</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BBCCC5E3-C3BF-E645-BC58-A123741A7D00}" type="datetime1">
              <a:rPr lang="en-US" smtClean="0"/>
              <a:pPr/>
              <a:t>11/1/2016</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7F6EF6B6-DB9C-2F42-9BE8-A2BBD82B47FD}" type="datetime1">
              <a:rPr lang="en-US" smtClean="0"/>
              <a:pPr/>
              <a:t>11/1/2016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8 Software testing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B105B8D-1C36-1C40-961B-CAAB1DD98B28}"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2.pdf"/><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4.pdf"/><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pdf"/><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pd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7.pd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9.pd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1.pd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 – Software Testing</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912813" y="1982788"/>
            <a:ext cx="7805737" cy="4129087"/>
          </a:xfrm>
          <a:noFill/>
          <a:ln/>
        </p:spPr>
        <p:txBody>
          <a:bodyPr lIns="90840" tIns="44623" rIns="90840" bIns="44623"/>
          <a:lstStyle/>
          <a:p>
            <a:r>
              <a:rPr lang="en-GB" sz="2400" dirty="0">
                <a:solidFill>
                  <a:srgbClr val="FF0000"/>
                </a:solidFill>
              </a:rPr>
              <a:t>Software </a:t>
            </a:r>
            <a:r>
              <a:rPr lang="en-GB" sz="2400" dirty="0" smtClean="0">
                <a:solidFill>
                  <a:srgbClr val="FF0000"/>
                </a:solidFill>
              </a:rPr>
              <a:t>inspections</a:t>
            </a:r>
            <a:r>
              <a:rPr lang="en-GB" i="1" dirty="0" smtClean="0">
                <a:solidFill>
                  <a:srgbClr val="FF0000"/>
                </a:solidFill>
              </a:rPr>
              <a:t> </a:t>
            </a:r>
            <a:r>
              <a:rPr lang="en-GB" dirty="0" smtClean="0"/>
              <a:t>Concerned </a:t>
            </a:r>
            <a:r>
              <a:rPr lang="en-GB" dirty="0"/>
              <a:t>with analysis of </a:t>
            </a:r>
            <a:br>
              <a:rPr lang="en-GB" dirty="0"/>
            </a:br>
            <a:r>
              <a:rPr lang="en-GB" dirty="0"/>
              <a:t>the static system representation to discover problems</a:t>
            </a:r>
            <a:r>
              <a:rPr lang="en-GB" i="1" dirty="0"/>
              <a:t>  (</a:t>
            </a:r>
            <a:r>
              <a:rPr lang="en-GB" dirty="0"/>
              <a:t>static verification)</a:t>
            </a:r>
          </a:p>
          <a:p>
            <a:pPr lvl="1"/>
            <a:r>
              <a:rPr lang="en-GB" sz="2000" dirty="0"/>
              <a:t>May be supplement by tool-based document and code </a:t>
            </a:r>
            <a:r>
              <a:rPr lang="en-GB" sz="2000" dirty="0" smtClean="0"/>
              <a:t>analysis.</a:t>
            </a:r>
          </a:p>
          <a:p>
            <a:pPr lvl="1"/>
            <a:r>
              <a:rPr lang="en-GB" dirty="0" smtClean="0"/>
              <a:t>Discussed in Chapter 15.</a:t>
            </a:r>
            <a:endParaRPr lang="en-GB" sz="2000" dirty="0" smtClean="0"/>
          </a:p>
          <a:p>
            <a:r>
              <a:rPr lang="en-GB" sz="2400" dirty="0">
                <a:solidFill>
                  <a:srgbClr val="FF0000"/>
                </a:solidFill>
              </a:rPr>
              <a:t>Software </a:t>
            </a:r>
            <a:r>
              <a:rPr lang="en-GB" sz="2400" dirty="0" smtClean="0">
                <a:solidFill>
                  <a:srgbClr val="FF0000"/>
                </a:solidFill>
              </a:rPr>
              <a:t>testing</a:t>
            </a:r>
            <a:r>
              <a:rPr lang="en-GB" i="1" dirty="0" smtClean="0">
                <a:solidFill>
                  <a:srgbClr val="FF0000"/>
                </a:solidFill>
              </a:rPr>
              <a:t> </a:t>
            </a:r>
            <a:r>
              <a:rPr lang="en-GB" sz="2400" dirty="0" smtClean="0"/>
              <a:t>Concerned </a:t>
            </a:r>
            <a:r>
              <a:rPr lang="en-GB" sz="2400" dirty="0"/>
              <a:t>with exercising and </a:t>
            </a:r>
            <a:br>
              <a:rPr lang="en-GB" sz="2400" dirty="0"/>
            </a:br>
            <a:r>
              <a:rPr lang="en-GB" sz="2400" dirty="0"/>
              <a:t>observing product behaviour (dynamic verification)</a:t>
            </a:r>
          </a:p>
          <a:p>
            <a:pPr lvl="1"/>
            <a:r>
              <a:rPr lang="en-GB" sz="2000" dirty="0"/>
              <a:t>The system is executed with test data and its operational behaviour is </a:t>
            </a:r>
            <a:r>
              <a:rPr lang="en-GB" sz="2000" dirty="0" smtClean="0"/>
              <a:t>observed.</a:t>
            </a:r>
          </a:p>
          <a:p>
            <a:endParaRPr lang="en-GB" sz="2400" dirty="0"/>
          </a:p>
        </p:txBody>
      </p:sp>
      <p:sp>
        <p:nvSpPr>
          <p:cNvPr id="12291" name="Rectangle 3"/>
          <p:cNvSpPr>
            <a:spLocks noGrp="1" noChangeArrowheads="1"/>
          </p:cNvSpPr>
          <p:nvPr>
            <p:ph type="title"/>
          </p:nvPr>
        </p:nvSpPr>
        <p:spPr>
          <a:noFill/>
          <a:ln/>
        </p:spPr>
        <p:txBody>
          <a:bodyPr lIns="90840" tIns="44623" rIns="90840" bIns="44623"/>
          <a:lstStyle/>
          <a:p>
            <a:r>
              <a:rPr lang="en-GB" dirty="0" smtClean="0"/>
              <a:t>Inspections and testing</a:t>
            </a:r>
            <a:endParaRPr lang="en-GB"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a:t>
            </a:r>
            <a:r>
              <a:rPr lang="en-US" dirty="0"/>
              <a:t>9.12</a:t>
            </a:r>
            <a:r>
              <a:rPr lang="en-US" dirty="0" smtClean="0"/>
              <a:t> Reengineering </a:t>
            </a:r>
            <a:r>
              <a:rPr lang="en-US" dirty="0"/>
              <a:t>approaches</a:t>
            </a:r>
            <a:r>
              <a:rPr lang="en-GB" dirty="0" smtClean="0"/>
              <a:t> </a:t>
            </a:r>
            <a:endParaRPr lang="en-US" dirty="0"/>
          </a:p>
        </p:txBody>
      </p:sp>
      <p:pic>
        <p:nvPicPr>
          <p:cNvPr id="4" name="Content Placeholder 3" descr="9.12 Re-EngApproach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5178" b="-25178"/>
              <a:stretch>
                <a:fillRect/>
              </a:stretch>
            </p:blipFill>
          </mc:Choice>
          <mc:Fallback>
            <p:blipFill>
              <a:blip r:embed="rId3"/>
              <a:srcRect t="-25178" b="-25178"/>
              <a:stretch>
                <a:fillRect/>
              </a:stretch>
            </p:blipFill>
          </mc:Fallback>
        </mc:AlternateContent>
        <p:spPr>
          <a:xfrm>
            <a:off x="1143643" y="1851923"/>
            <a:ext cx="6933509" cy="3813163"/>
          </a:xfrm>
        </p:spPr>
      </p:pic>
      <p:sp>
        <p:nvSpPr>
          <p:cNvPr id="7" name="Slide Number Placeholder 6"/>
          <p:cNvSpPr>
            <a:spLocks noGrp="1"/>
          </p:cNvSpPr>
          <p:nvPr>
            <p:ph type="sldNum" sz="quarter" idx="12"/>
          </p:nvPr>
        </p:nvSpPr>
        <p:spPr/>
        <p:txBody>
          <a:bodyPr/>
          <a:lstStyle/>
          <a:p>
            <a:fld id="{C8735F24-F0A4-DB4E-AAD6-0E2C6B4C4636}" type="slidenum">
              <a:rPr lang="en-US" smtClean="0"/>
              <a:pPr/>
              <a:t>100</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30301262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Reengineering cost factors</a:t>
            </a:r>
          </a:p>
        </p:txBody>
      </p:sp>
      <p:sp>
        <p:nvSpPr>
          <p:cNvPr id="107523" name="Rectangle 3"/>
          <p:cNvSpPr>
            <a:spLocks noGrp="1" noChangeArrowheads="1"/>
          </p:cNvSpPr>
          <p:nvPr>
            <p:ph type="body" idx="1"/>
          </p:nvPr>
        </p:nvSpPr>
        <p:spPr/>
        <p:txBody>
          <a:bodyPr/>
          <a:lstStyle/>
          <a:p>
            <a:pPr>
              <a:lnSpc>
                <a:spcPct val="90000"/>
              </a:lnSpc>
            </a:pPr>
            <a:r>
              <a:rPr lang="en-GB"/>
              <a:t>The quality of the software to be reengineered.</a:t>
            </a:r>
          </a:p>
          <a:p>
            <a:pPr>
              <a:lnSpc>
                <a:spcPct val="90000"/>
              </a:lnSpc>
            </a:pPr>
            <a:r>
              <a:rPr lang="en-GB"/>
              <a:t>The tool support available for reengineering.</a:t>
            </a:r>
          </a:p>
          <a:p>
            <a:pPr>
              <a:lnSpc>
                <a:spcPct val="90000"/>
              </a:lnSpc>
            </a:pPr>
            <a:r>
              <a:rPr lang="en-GB"/>
              <a:t>The extent of the data conversion which is required.</a:t>
            </a:r>
          </a:p>
          <a:p>
            <a:pPr>
              <a:lnSpc>
                <a:spcPct val="90000"/>
              </a:lnSpc>
            </a:pPr>
            <a:r>
              <a:rPr lang="en-GB"/>
              <a:t>The availability of expert staff for reengineering. </a:t>
            </a:r>
          </a:p>
          <a:p>
            <a:pPr lvl="1">
              <a:lnSpc>
                <a:spcPct val="90000"/>
              </a:lnSpc>
            </a:pPr>
            <a:r>
              <a:rPr lang="en-GB"/>
              <a:t>This can be a problem with old systems based on technology that is no longer widely used.</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101</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71131249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Preventative maintenance by refactoring</a:t>
            </a:r>
            <a:endParaRPr lang="en-US" dirty="0"/>
          </a:p>
        </p:txBody>
      </p:sp>
      <p:sp>
        <p:nvSpPr>
          <p:cNvPr id="3" name="Content Placeholder 2"/>
          <p:cNvSpPr>
            <a:spLocks noGrp="1"/>
          </p:cNvSpPr>
          <p:nvPr>
            <p:ph idx="1"/>
          </p:nvPr>
        </p:nvSpPr>
        <p:spPr/>
        <p:txBody>
          <a:bodyPr/>
          <a:lstStyle/>
          <a:p>
            <a:r>
              <a:rPr lang="en-US" dirty="0" smtClean="0"/>
              <a:t>Refactoring is the process of making improvements to a program to slow down degradation through change.</a:t>
            </a:r>
          </a:p>
          <a:p>
            <a:r>
              <a:rPr lang="en-US" dirty="0" smtClean="0"/>
              <a:t>You can think of refactoring as ‘preventative maintenance’ that reduces the problems of future change. </a:t>
            </a:r>
          </a:p>
          <a:p>
            <a:r>
              <a:rPr lang="en-US" dirty="0" smtClean="0"/>
              <a:t>Refactoring involves modifying a program to improve its structure, reduce its complexity or make it easier to understand. </a:t>
            </a:r>
          </a:p>
          <a:p>
            <a:r>
              <a:rPr lang="en-US" dirty="0" smtClean="0"/>
              <a:t>When you </a:t>
            </a:r>
            <a:r>
              <a:rPr lang="en-US" dirty="0" err="1" smtClean="0"/>
              <a:t>refactor</a:t>
            </a:r>
            <a:r>
              <a:rPr lang="en-US" dirty="0" smtClean="0"/>
              <a:t> a program, you should not add functionality but rather concentrate on program improvement. </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102</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396616551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Refactoring and reengineering</a:t>
            </a:r>
            <a:endParaRPr lang="en-US" dirty="0"/>
          </a:p>
        </p:txBody>
      </p:sp>
      <p:sp>
        <p:nvSpPr>
          <p:cNvPr id="3" name="Content Placeholder 2"/>
          <p:cNvSpPr>
            <a:spLocks noGrp="1"/>
          </p:cNvSpPr>
          <p:nvPr>
            <p:ph idx="1"/>
          </p:nvPr>
        </p:nvSpPr>
        <p:spPr/>
        <p:txBody>
          <a:bodyPr/>
          <a:lstStyle/>
          <a:p>
            <a:r>
              <a:rPr lang="en-US" dirty="0" smtClean="0"/>
              <a:t>Re-engineering takes place after a system has been maintained for some time and maintenance costs are increasing. You use automated tools to process and re-engineer a legacy system to create a new system that is more maintainable. </a:t>
            </a:r>
          </a:p>
          <a:p>
            <a:r>
              <a:rPr lang="en-US" dirty="0" smtClean="0"/>
              <a:t>Refactoring is a continuous process of improvement throughout the development and evolution process. It is intended to avoid the structure and code degradation that increases the costs and difficulties of maintaining a system.</a:t>
            </a:r>
            <a:r>
              <a:rPr lang="en-GB" dirty="0" smtClean="0"/>
              <a:t> </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103</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4441066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smells’ in program code</a:t>
            </a:r>
            <a:endParaRPr lang="en-US" dirty="0"/>
          </a:p>
        </p:txBody>
      </p:sp>
      <p:sp>
        <p:nvSpPr>
          <p:cNvPr id="3" name="Content Placeholder 2"/>
          <p:cNvSpPr>
            <a:spLocks noGrp="1"/>
          </p:cNvSpPr>
          <p:nvPr>
            <p:ph idx="1"/>
          </p:nvPr>
        </p:nvSpPr>
        <p:spPr/>
        <p:txBody>
          <a:bodyPr/>
          <a:lstStyle/>
          <a:p>
            <a:r>
              <a:rPr lang="en-US" dirty="0" smtClean="0"/>
              <a:t>Duplicate code </a:t>
            </a:r>
          </a:p>
          <a:p>
            <a:pPr lvl="1"/>
            <a:r>
              <a:rPr lang="en-US" dirty="0" smtClean="0"/>
              <a:t>The same or very similar code may be included at different places in a program. This can be removed and implemented as a single method or function that is called as required.</a:t>
            </a:r>
            <a:endParaRPr lang="en-GB" dirty="0" smtClean="0"/>
          </a:p>
          <a:p>
            <a:r>
              <a:rPr lang="en-US" dirty="0" smtClean="0"/>
              <a:t>Long methods</a:t>
            </a:r>
          </a:p>
          <a:p>
            <a:pPr lvl="1"/>
            <a:r>
              <a:rPr lang="en-US" dirty="0" smtClean="0"/>
              <a:t> If a method is too long, it should be redesigned as a number of shorter methods.</a:t>
            </a:r>
            <a:endParaRPr lang="en-GB" dirty="0" smtClean="0"/>
          </a:p>
          <a:p>
            <a:r>
              <a:rPr lang="en-US" dirty="0" smtClean="0"/>
              <a:t>Switch (case) statements </a:t>
            </a:r>
          </a:p>
          <a:p>
            <a:pPr lvl="1"/>
            <a:r>
              <a:rPr lang="en-US" dirty="0" smtClean="0"/>
              <a:t>These often involve duplication, where the switch depends on the type of a value. The switch statements may be scattered around a program. In object-oriented languages, you can often use polymorphism to achieve the same thing.</a:t>
            </a:r>
            <a:endParaRPr lang="en-GB" dirty="0" smtClean="0"/>
          </a:p>
        </p:txBody>
      </p:sp>
      <p:sp>
        <p:nvSpPr>
          <p:cNvPr id="6" name="Slide Number Placeholder 5"/>
          <p:cNvSpPr>
            <a:spLocks noGrp="1"/>
          </p:cNvSpPr>
          <p:nvPr>
            <p:ph type="sldNum" sz="quarter" idx="12"/>
          </p:nvPr>
        </p:nvSpPr>
        <p:spPr/>
        <p:txBody>
          <a:bodyPr/>
          <a:lstStyle/>
          <a:p>
            <a:fld id="{C8735F24-F0A4-DB4E-AAD6-0E2C6B4C4636}" type="slidenum">
              <a:rPr lang="en-US" smtClean="0"/>
              <a:pPr/>
              <a:t>104</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364253365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smells’ in program code</a:t>
            </a:r>
            <a:endParaRPr lang="en-US" dirty="0"/>
          </a:p>
        </p:txBody>
      </p:sp>
      <p:sp>
        <p:nvSpPr>
          <p:cNvPr id="3" name="Content Placeholder 2"/>
          <p:cNvSpPr>
            <a:spLocks noGrp="1"/>
          </p:cNvSpPr>
          <p:nvPr>
            <p:ph idx="1"/>
          </p:nvPr>
        </p:nvSpPr>
        <p:spPr/>
        <p:txBody>
          <a:bodyPr/>
          <a:lstStyle/>
          <a:p>
            <a:r>
              <a:rPr lang="en-US" dirty="0" smtClean="0"/>
              <a:t>Data clumping </a:t>
            </a:r>
          </a:p>
          <a:p>
            <a:pPr lvl="1"/>
            <a:r>
              <a:rPr lang="en-US" dirty="0" smtClean="0"/>
              <a:t>Data clumps occur when the same group of data items (fields in classes, parameters in methods) re-occur in several places in a program. These can often be replaced with an object that encapsulates all of the data.</a:t>
            </a:r>
            <a:endParaRPr lang="en-GB" dirty="0" smtClean="0"/>
          </a:p>
          <a:p>
            <a:r>
              <a:rPr lang="en-US" dirty="0" smtClean="0"/>
              <a:t>Speculative generality </a:t>
            </a:r>
          </a:p>
          <a:p>
            <a:pPr lvl="1"/>
            <a:r>
              <a:rPr lang="en-US" dirty="0" smtClean="0"/>
              <a:t>This occurs when developers include generality in a program in case it is required in the future. This can often simply be removed.</a:t>
            </a:r>
            <a:r>
              <a:rPr lang="en-GB" dirty="0" smtClean="0"/>
              <a:t> </a:t>
            </a:r>
            <a:endParaRPr lang="en-US" dirty="0" smtClean="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105</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43101160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dirty="0"/>
              <a:t>Legacy system</a:t>
            </a:r>
            <a:r>
              <a:rPr lang="en-GB" dirty="0" smtClean="0"/>
              <a:t> management</a:t>
            </a:r>
            <a:endParaRPr lang="en-GB" dirty="0"/>
          </a:p>
        </p:txBody>
      </p:sp>
      <p:sp>
        <p:nvSpPr>
          <p:cNvPr id="81923" name="Rectangle 3"/>
          <p:cNvSpPr>
            <a:spLocks noGrp="1" noChangeArrowheads="1"/>
          </p:cNvSpPr>
          <p:nvPr>
            <p:ph type="body" idx="1"/>
          </p:nvPr>
        </p:nvSpPr>
        <p:spPr/>
        <p:txBody>
          <a:bodyPr/>
          <a:lstStyle/>
          <a:p>
            <a:r>
              <a:rPr lang="en-GB" sz="2400"/>
              <a:t>Organisations that rely on legacy systems must choose a strategy for evolving these systems</a:t>
            </a:r>
          </a:p>
          <a:p>
            <a:pPr lvl="1"/>
            <a:r>
              <a:rPr lang="en-GB" sz="2000"/>
              <a:t>Scrap the system completely and modify business processes so that it is no longer required;</a:t>
            </a:r>
          </a:p>
          <a:p>
            <a:pPr lvl="1"/>
            <a:r>
              <a:rPr lang="en-GB" sz="2000"/>
              <a:t>Continue maintaining the system;</a:t>
            </a:r>
          </a:p>
          <a:p>
            <a:pPr lvl="1"/>
            <a:r>
              <a:rPr lang="en-GB" sz="2000"/>
              <a:t>Transform the system by re-engineering to improve its maintainability;</a:t>
            </a:r>
          </a:p>
          <a:p>
            <a:pPr lvl="1"/>
            <a:r>
              <a:rPr lang="en-GB" sz="2000"/>
              <a:t>Replace the system with a new system.</a:t>
            </a:r>
          </a:p>
          <a:p>
            <a:r>
              <a:rPr lang="en-GB" sz="2400"/>
              <a:t>The strategy chosen should depend on the system quality and its business value.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106</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47829398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9.13</a:t>
            </a:r>
            <a:r>
              <a:rPr lang="en-US" dirty="0" smtClean="0"/>
              <a:t>  An </a:t>
            </a:r>
            <a:r>
              <a:rPr lang="en-US" dirty="0"/>
              <a:t>example of a legacy system assessment</a:t>
            </a:r>
            <a:r>
              <a:rPr lang="en-GB" dirty="0" smtClean="0"/>
              <a:t> </a:t>
            </a:r>
            <a:endParaRPr lang="en-US" dirty="0"/>
          </a:p>
        </p:txBody>
      </p:sp>
      <p:pic>
        <p:nvPicPr>
          <p:cNvPr id="4" name="Content Placeholder 3" descr="9.13 LegacySysA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967" r="-10967"/>
              <a:stretch>
                <a:fillRect/>
              </a:stretch>
            </p:blipFill>
          </mc:Choice>
          <mc:Fallback>
            <p:blipFill>
              <a:blip r:embed="rId3"/>
              <a:srcRect l="-10967" r="-10967"/>
              <a:stretch>
                <a:fillRect/>
              </a:stretch>
            </p:blipFill>
          </mc:Fallback>
        </mc:AlternateContent>
        <p:spPr>
          <a:xfrm>
            <a:off x="914829" y="1886248"/>
            <a:ext cx="6931080" cy="3811827"/>
          </a:xfrm>
        </p:spPr>
      </p:pic>
      <p:sp>
        <p:nvSpPr>
          <p:cNvPr id="7" name="Slide Number Placeholder 6"/>
          <p:cNvSpPr>
            <a:spLocks noGrp="1"/>
          </p:cNvSpPr>
          <p:nvPr>
            <p:ph type="sldNum" sz="quarter" idx="12"/>
          </p:nvPr>
        </p:nvSpPr>
        <p:spPr/>
        <p:txBody>
          <a:bodyPr/>
          <a:lstStyle/>
          <a:p>
            <a:fld id="{C8735F24-F0A4-DB4E-AAD6-0E2C6B4C4636}" type="slidenum">
              <a:rPr lang="en-US" smtClean="0"/>
              <a:pPr/>
              <a:t>107</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9455325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a:t>Legacy system categories</a:t>
            </a:r>
          </a:p>
        </p:txBody>
      </p:sp>
      <p:sp>
        <p:nvSpPr>
          <p:cNvPr id="83971" name="Rectangle 3"/>
          <p:cNvSpPr>
            <a:spLocks noGrp="1" noChangeArrowheads="1"/>
          </p:cNvSpPr>
          <p:nvPr>
            <p:ph type="body" idx="1"/>
          </p:nvPr>
        </p:nvSpPr>
        <p:spPr/>
        <p:txBody>
          <a:bodyPr/>
          <a:lstStyle/>
          <a:p>
            <a:r>
              <a:rPr lang="en-GB" sz="2400"/>
              <a:t>Low quality, low business value</a:t>
            </a:r>
          </a:p>
          <a:p>
            <a:pPr lvl="1"/>
            <a:r>
              <a:rPr lang="en-GB" sz="2000"/>
              <a:t>These systems should be scrapped. </a:t>
            </a:r>
          </a:p>
          <a:p>
            <a:r>
              <a:rPr lang="en-GB" sz="2400"/>
              <a:t>Low-quality, high-business value</a:t>
            </a:r>
          </a:p>
          <a:p>
            <a:pPr lvl="1"/>
            <a:r>
              <a:rPr lang="en-GB" sz="2000"/>
              <a:t>These make an important business contribution but are expensive to maintain. Should be re-engineered or replaced if a suitable system is available.</a:t>
            </a:r>
          </a:p>
          <a:p>
            <a:r>
              <a:rPr lang="en-GB" sz="2400"/>
              <a:t>High-quality, low-business value</a:t>
            </a:r>
          </a:p>
          <a:p>
            <a:pPr lvl="1"/>
            <a:r>
              <a:rPr lang="en-GB" sz="2000"/>
              <a:t>Replace with COTS, scrap completely or maintain.</a:t>
            </a:r>
          </a:p>
          <a:p>
            <a:r>
              <a:rPr lang="en-GB" sz="2400"/>
              <a:t>High-quality, high business value</a:t>
            </a:r>
          </a:p>
          <a:p>
            <a:pPr lvl="1"/>
            <a:r>
              <a:rPr lang="en-GB" sz="2000"/>
              <a:t>Continue in operation using normal system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108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29478772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a:t>Business value assessment</a:t>
            </a:r>
          </a:p>
        </p:txBody>
      </p:sp>
      <p:sp>
        <p:nvSpPr>
          <p:cNvPr id="84995" name="Rectangle 3"/>
          <p:cNvSpPr>
            <a:spLocks noGrp="1" noChangeArrowheads="1"/>
          </p:cNvSpPr>
          <p:nvPr>
            <p:ph type="body" idx="1"/>
          </p:nvPr>
        </p:nvSpPr>
        <p:spPr/>
        <p:txBody>
          <a:bodyPr/>
          <a:lstStyle/>
          <a:p>
            <a:r>
              <a:rPr lang="en-GB"/>
              <a:t>Assessment should take different viewpoints into account</a:t>
            </a:r>
          </a:p>
          <a:p>
            <a:pPr lvl="1"/>
            <a:r>
              <a:rPr lang="en-GB"/>
              <a:t>System end-users;</a:t>
            </a:r>
          </a:p>
          <a:p>
            <a:pPr lvl="1"/>
            <a:r>
              <a:rPr lang="en-GB"/>
              <a:t>Business customers;</a:t>
            </a:r>
          </a:p>
          <a:p>
            <a:pPr lvl="1"/>
            <a:r>
              <a:rPr lang="en-GB"/>
              <a:t>Line managers;</a:t>
            </a:r>
          </a:p>
          <a:p>
            <a:pPr lvl="1"/>
            <a:r>
              <a:rPr lang="en-GB"/>
              <a:t>IT managers;</a:t>
            </a:r>
          </a:p>
          <a:p>
            <a:pPr lvl="1"/>
            <a:r>
              <a:rPr lang="en-GB"/>
              <a:t>Senior managers.</a:t>
            </a:r>
          </a:p>
          <a:p>
            <a:r>
              <a:rPr lang="en-GB"/>
              <a:t>Interview different stakeholders and collate results.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109</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3639731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Inspections </a:t>
            </a:r>
            <a:r>
              <a:rPr lang="en-US" dirty="0"/>
              <a:t>and testing</a:t>
            </a:r>
            <a:r>
              <a:rPr lang="en-GB" dirty="0" smtClean="0"/>
              <a:t> </a:t>
            </a:r>
            <a:endParaRPr lang="en-US" dirty="0"/>
          </a:p>
        </p:txBody>
      </p:sp>
      <p:pic>
        <p:nvPicPr>
          <p:cNvPr id="4" name="Content Placeholder 3" descr="8.2 InspectionsTest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5603" b="-15603"/>
              <a:stretch>
                <a:fillRect/>
              </a:stretch>
            </p:blipFill>
          </mc:Choice>
          <mc:Fallback>
            <p:blipFill>
              <a:blip r:embed="rId3"/>
              <a:srcRect t="-15603" b="-15603"/>
              <a:stretch>
                <a:fillRect/>
              </a:stretch>
            </p:blipFill>
          </mc:Fallback>
        </mc:AlternateContent>
        <p:spPr>
          <a:xfrm>
            <a:off x="688377" y="1748944"/>
            <a:ext cx="7874265" cy="4330543"/>
          </a:xfrm>
        </p:spPr>
      </p:pic>
      <p:sp>
        <p:nvSpPr>
          <p:cNvPr id="5" name="Slide Number Placeholder 4"/>
          <p:cNvSpPr>
            <a:spLocks noGrp="1"/>
          </p:cNvSpPr>
          <p:nvPr>
            <p:ph type="sldNum" sz="quarter" idx="12"/>
          </p:nvPr>
        </p:nvSpPr>
        <p:spPr/>
        <p:txBody>
          <a:bodyPr/>
          <a:lstStyle/>
          <a:p>
            <a:fld id="{CB105B8D-1C36-1C40-961B-CAAB1DD98B28}"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business value assessment</a:t>
            </a:r>
            <a:endParaRPr lang="en-US" dirty="0"/>
          </a:p>
        </p:txBody>
      </p:sp>
      <p:sp>
        <p:nvSpPr>
          <p:cNvPr id="3" name="Content Placeholder 2"/>
          <p:cNvSpPr>
            <a:spLocks noGrp="1"/>
          </p:cNvSpPr>
          <p:nvPr>
            <p:ph idx="1"/>
          </p:nvPr>
        </p:nvSpPr>
        <p:spPr>
          <a:xfrm>
            <a:off x="457200" y="1532650"/>
            <a:ext cx="8229600" cy="4525963"/>
          </a:xfrm>
        </p:spPr>
        <p:txBody>
          <a:bodyPr/>
          <a:lstStyle/>
          <a:p>
            <a:r>
              <a:rPr lang="en-US" dirty="0" smtClean="0"/>
              <a:t>The use of the system </a:t>
            </a:r>
          </a:p>
          <a:p>
            <a:pPr lvl="1"/>
            <a:r>
              <a:rPr lang="en-US" dirty="0" smtClean="0"/>
              <a:t>If systems are only used occasionally or by a small number of people, they may have a low business value. </a:t>
            </a:r>
            <a:endParaRPr lang="en-GB" dirty="0" smtClean="0"/>
          </a:p>
          <a:p>
            <a:r>
              <a:rPr lang="en-US" dirty="0" smtClean="0"/>
              <a:t>The business processes that are supported </a:t>
            </a:r>
          </a:p>
          <a:p>
            <a:pPr lvl="1"/>
            <a:r>
              <a:rPr lang="en-US" dirty="0" smtClean="0"/>
              <a:t>A system may have a low business value if it forces the use of inefficient business processes. </a:t>
            </a:r>
            <a:endParaRPr lang="en-GB" dirty="0" smtClean="0"/>
          </a:p>
          <a:p>
            <a:r>
              <a:rPr lang="en-US" dirty="0" smtClean="0"/>
              <a:t>System dependability </a:t>
            </a:r>
          </a:p>
          <a:p>
            <a:pPr lvl="1"/>
            <a:r>
              <a:rPr lang="en-US" dirty="0" smtClean="0"/>
              <a:t>If a system is not dependable and the problems directly affect business customers, the system has a low business value.</a:t>
            </a:r>
            <a:endParaRPr lang="en-GB" dirty="0" smtClean="0"/>
          </a:p>
          <a:p>
            <a:r>
              <a:rPr lang="en-US" dirty="0" smtClean="0"/>
              <a:t>The system outputs </a:t>
            </a:r>
          </a:p>
          <a:p>
            <a:pPr lvl="1"/>
            <a:r>
              <a:rPr lang="en-US" dirty="0" smtClean="0"/>
              <a:t>If the business depends on system outputs, then the system has a high business value. </a:t>
            </a:r>
            <a:endParaRPr lang="en-GB" dirty="0" smtClean="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110</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23252668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a:t>System quality assessment</a:t>
            </a:r>
          </a:p>
        </p:txBody>
      </p:sp>
      <p:sp>
        <p:nvSpPr>
          <p:cNvPr id="86019" name="Rectangle 3"/>
          <p:cNvSpPr>
            <a:spLocks noGrp="1" noChangeArrowheads="1"/>
          </p:cNvSpPr>
          <p:nvPr>
            <p:ph type="body" idx="1"/>
          </p:nvPr>
        </p:nvSpPr>
        <p:spPr/>
        <p:txBody>
          <a:bodyPr/>
          <a:lstStyle/>
          <a:p>
            <a:r>
              <a:rPr lang="en-GB"/>
              <a:t>Business process assessment</a:t>
            </a:r>
          </a:p>
          <a:p>
            <a:pPr lvl="1"/>
            <a:r>
              <a:rPr lang="en-GB"/>
              <a:t>How well does the business process support the current goals of the business?</a:t>
            </a:r>
          </a:p>
          <a:p>
            <a:r>
              <a:rPr lang="en-GB"/>
              <a:t>Environment assessment</a:t>
            </a:r>
          </a:p>
          <a:p>
            <a:pPr lvl="1"/>
            <a:r>
              <a:rPr lang="en-GB"/>
              <a:t>How effective is the system’s environment and how expensive is it to maintain?</a:t>
            </a:r>
          </a:p>
          <a:p>
            <a:r>
              <a:rPr lang="en-GB"/>
              <a:t>Application assessment</a:t>
            </a:r>
          </a:p>
          <a:p>
            <a:pPr lvl="1"/>
            <a:r>
              <a:rPr lang="en-GB"/>
              <a:t>What is the quality of the application software system?</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111</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39988109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GB"/>
              <a:t>Business process assessment</a:t>
            </a:r>
          </a:p>
        </p:txBody>
      </p:sp>
      <p:sp>
        <p:nvSpPr>
          <p:cNvPr id="87043" name="Rectangle 3"/>
          <p:cNvSpPr>
            <a:spLocks noGrp="1" noChangeArrowheads="1"/>
          </p:cNvSpPr>
          <p:nvPr>
            <p:ph type="body" idx="1"/>
          </p:nvPr>
        </p:nvSpPr>
        <p:spPr/>
        <p:txBody>
          <a:bodyPr/>
          <a:lstStyle/>
          <a:p>
            <a:pPr>
              <a:lnSpc>
                <a:spcPct val="90000"/>
              </a:lnSpc>
            </a:pPr>
            <a:r>
              <a:rPr lang="en-GB" sz="2400"/>
              <a:t>Use a viewpoint-oriented approach and seek answers from system stakeholders</a:t>
            </a:r>
          </a:p>
          <a:p>
            <a:pPr lvl="1">
              <a:lnSpc>
                <a:spcPct val="90000"/>
              </a:lnSpc>
            </a:pPr>
            <a:r>
              <a:rPr lang="en-GB" sz="2000"/>
              <a:t>Is there a defined process model and is it followed?</a:t>
            </a:r>
          </a:p>
          <a:p>
            <a:pPr lvl="1">
              <a:lnSpc>
                <a:spcPct val="90000"/>
              </a:lnSpc>
            </a:pPr>
            <a:r>
              <a:rPr lang="en-GB" sz="2000"/>
              <a:t>Do different parts of the organisation use different processes for the same function?</a:t>
            </a:r>
          </a:p>
          <a:p>
            <a:pPr lvl="1">
              <a:lnSpc>
                <a:spcPct val="90000"/>
              </a:lnSpc>
            </a:pPr>
            <a:r>
              <a:rPr lang="en-GB" sz="2000"/>
              <a:t>How has the process been adapted?</a:t>
            </a:r>
          </a:p>
          <a:p>
            <a:pPr lvl="1">
              <a:lnSpc>
                <a:spcPct val="90000"/>
              </a:lnSpc>
            </a:pPr>
            <a:r>
              <a:rPr lang="en-GB" sz="2000"/>
              <a:t>What are the relationships with other business processes and are these necessary?</a:t>
            </a:r>
          </a:p>
          <a:p>
            <a:pPr lvl="1">
              <a:lnSpc>
                <a:spcPct val="90000"/>
              </a:lnSpc>
            </a:pPr>
            <a:r>
              <a:rPr lang="en-GB" sz="2000"/>
              <a:t>Is the process effectively supported by the legacy application software?</a:t>
            </a:r>
          </a:p>
          <a:p>
            <a:pPr>
              <a:lnSpc>
                <a:spcPct val="90000"/>
              </a:lnSpc>
            </a:pPr>
            <a:r>
              <a:rPr lang="en-GB" sz="2400"/>
              <a:t>Example - a travel ordering system may have a low business value because of the widespread use of web-based ordering.</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112</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83283131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used in environment assessment</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864376"/>
          <a:ext cx="8229600" cy="3364230"/>
        </p:xfrm>
        <a:graphic>
          <a:graphicData uri="http://schemas.openxmlformats.org/drawingml/2006/table">
            <a:tbl>
              <a:tblPr firstRow="1" bandRow="1">
                <a:tableStyleId>{5C22544A-7EE6-4342-B048-85BDC9FD1C3A}</a:tableStyleId>
              </a:tblPr>
              <a:tblGrid>
                <a:gridCol w="1785732"/>
                <a:gridCol w="6443868"/>
              </a:tblGrid>
              <a:tr h="370840">
                <a:tc>
                  <a:txBody>
                    <a:bodyPr/>
                    <a:lstStyle/>
                    <a:p>
                      <a:pPr>
                        <a:spcAft>
                          <a:spcPts val="600"/>
                        </a:spcAft>
                      </a:pPr>
                      <a:r>
                        <a:rPr lang="en-US" sz="1600" dirty="0" smtClean="0">
                          <a:latin typeface="Arial"/>
                          <a:ea typeface="Calibri"/>
                          <a:cs typeface="Times New Roman"/>
                        </a:rPr>
                        <a:t>Factor</a:t>
                      </a:r>
                      <a:endParaRPr lang="en-GB" sz="1600" dirty="0">
                        <a:latin typeface="Arial"/>
                        <a:ea typeface="Calibri"/>
                        <a:cs typeface="Times New Roman"/>
                      </a:endParaRPr>
                    </a:p>
                  </a:txBody>
                  <a:tcPr marL="73025" marR="73025" marT="73025" marB="73025"/>
                </a:tc>
                <a:tc>
                  <a:txBody>
                    <a:bodyPr/>
                    <a:lstStyle/>
                    <a:p>
                      <a:pPr>
                        <a:spcAft>
                          <a:spcPts val="600"/>
                        </a:spcAft>
                      </a:pPr>
                      <a:r>
                        <a:rPr lang="en-US" sz="1600" dirty="0" smtClean="0">
                          <a:latin typeface="Arial"/>
                          <a:ea typeface="Calibri"/>
                          <a:cs typeface="Times New Roman"/>
                        </a:rPr>
                        <a:t>Questions</a:t>
                      </a:r>
                      <a:endParaRPr lang="en-GB" sz="1600" dirty="0">
                        <a:latin typeface="Arial"/>
                        <a:ea typeface="Calibri"/>
                        <a:cs typeface="Times New Roman"/>
                      </a:endParaRPr>
                    </a:p>
                  </a:txBody>
                  <a:tcPr marL="73025" marR="73025" marT="73025" marB="73025"/>
                </a:tc>
              </a:tr>
              <a:tr h="370840">
                <a:tc>
                  <a:txBody>
                    <a:bodyPr/>
                    <a:lstStyle/>
                    <a:p>
                      <a:pPr>
                        <a:spcAft>
                          <a:spcPts val="600"/>
                        </a:spcAft>
                      </a:pPr>
                      <a:r>
                        <a:rPr lang="en-US" sz="1600" dirty="0" smtClean="0">
                          <a:latin typeface="Arial"/>
                          <a:ea typeface="Calibri"/>
                          <a:cs typeface="Times New Roman"/>
                        </a:rPr>
                        <a:t>Supplier </a:t>
                      </a:r>
                      <a:r>
                        <a:rPr lang="en-US" sz="1600" dirty="0">
                          <a:latin typeface="Arial"/>
                          <a:ea typeface="Calibri"/>
                          <a:cs typeface="Times New Roman"/>
                        </a:rPr>
                        <a:t>stability</a:t>
                      </a:r>
                      <a:endParaRPr lang="en-GB" sz="1600" dirty="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Is the supplier still in existence? Is the supplier financially stable and likely to continue in existence? If the supplier is no longer in business, does someone else maintain the systems? </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Failure rate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Does the hardware have a high rate of reported failures? Does the support software crash and force system restarts? </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Age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How old is the hardware and software? The older the hardware and support software, the more obsolete it will be. It may still function correctly but there could be significant economic and business benefits to moving to a more modern system.</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Performance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Is the performance of the system adequate? Do performance problems have a significant effect on system users?</a:t>
                      </a:r>
                      <a:endParaRPr lang="en-GB" sz="1600" dirty="0">
                        <a:latin typeface="Arial"/>
                        <a:ea typeface="Calibri"/>
                        <a:cs typeface="Times New Roman"/>
                      </a:endParaRPr>
                    </a:p>
                  </a:txBody>
                  <a:tcPr marL="73025" marR="73025" marT="0" marB="73025"/>
                </a:tc>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113</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56661076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used in environment assessment</a:t>
            </a:r>
            <a:endParaRPr lang="en-US" dirty="0"/>
          </a:p>
        </p:txBody>
      </p:sp>
      <p:graphicFrame>
        <p:nvGraphicFramePr>
          <p:cNvPr id="4" name="Content Placeholder 3"/>
          <p:cNvGraphicFramePr>
            <a:graphicFrameLocks noGrp="1"/>
          </p:cNvGraphicFramePr>
          <p:nvPr>
            <p:ph idx="1"/>
          </p:nvPr>
        </p:nvGraphicFramePr>
        <p:xfrm>
          <a:off x="457200" y="1877886"/>
          <a:ext cx="8229600" cy="3028315"/>
        </p:xfrm>
        <a:graphic>
          <a:graphicData uri="http://schemas.openxmlformats.org/drawingml/2006/table">
            <a:tbl>
              <a:tblPr firstRow="1" bandRow="1">
                <a:tableStyleId>{5C22544A-7EE6-4342-B048-85BDC9FD1C3A}</a:tableStyleId>
              </a:tblPr>
              <a:tblGrid>
                <a:gridCol w="2650476"/>
                <a:gridCol w="5579124"/>
              </a:tblGrid>
              <a:tr h="370840">
                <a:tc>
                  <a:txBody>
                    <a:bodyPr/>
                    <a:lstStyle/>
                    <a:p>
                      <a:r>
                        <a:rPr lang="en-US" dirty="0" smtClean="0"/>
                        <a:t>Factor</a:t>
                      </a:r>
                      <a:endParaRPr lang="en-US" dirty="0"/>
                    </a:p>
                  </a:txBody>
                  <a:tcPr/>
                </a:tc>
                <a:tc>
                  <a:txBody>
                    <a:bodyPr/>
                    <a:lstStyle/>
                    <a:p>
                      <a:r>
                        <a:rPr lang="en-US" dirty="0" smtClean="0"/>
                        <a:t>Questions</a:t>
                      </a:r>
                      <a:endParaRPr lang="en-US" dirty="0"/>
                    </a:p>
                  </a:txBody>
                  <a:tcPr/>
                </a:tc>
              </a:tr>
              <a:tr h="370840">
                <a:tc>
                  <a:txBody>
                    <a:bodyPr/>
                    <a:lstStyle/>
                    <a:p>
                      <a:pPr>
                        <a:spcAft>
                          <a:spcPts val="600"/>
                        </a:spcAft>
                      </a:pPr>
                      <a:r>
                        <a:rPr lang="en-US" sz="1600" dirty="0">
                          <a:latin typeface="Arial"/>
                          <a:ea typeface="Calibri"/>
                          <a:cs typeface="Times New Roman"/>
                        </a:rPr>
                        <a:t>Support requirements</a:t>
                      </a:r>
                      <a:endParaRPr lang="en-GB" sz="1600" dirty="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What local support is required by the hardware and software? If there are high costs associated with this support, it may be worth considering system replacement.</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Maintenance costs</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What are the costs of hardware maintenance and support software </a:t>
                      </a:r>
                      <a:r>
                        <a:rPr lang="en-US" sz="1600" dirty="0" err="1">
                          <a:latin typeface="Arial"/>
                          <a:ea typeface="Calibri"/>
                          <a:cs typeface="Times New Roman"/>
                        </a:rPr>
                        <a:t>licences</a:t>
                      </a:r>
                      <a:r>
                        <a:rPr lang="en-US" sz="1600" dirty="0">
                          <a:latin typeface="Arial"/>
                          <a:ea typeface="Calibri"/>
                          <a:cs typeface="Times New Roman"/>
                        </a:rPr>
                        <a:t>? Older hardware may have higher maintenance costs than modern systems. Support software may have high annual licensing costs.</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Interoperability</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Are there problems interfacing the system to other systems? Can compilers, for example, be used with current versions of the operating system? Is hardware emulation required</a:t>
                      </a:r>
                      <a:r>
                        <a:rPr lang="en-US" sz="1600" dirty="0" smtClean="0">
                          <a:latin typeface="Arial"/>
                          <a:ea typeface="Calibri"/>
                          <a:cs typeface="Times New Roman"/>
                        </a:rPr>
                        <a:t>?</a:t>
                      </a:r>
                      <a:endParaRPr lang="en-GB" sz="1600" dirty="0">
                        <a:latin typeface="Arial"/>
                        <a:ea typeface="Calibri"/>
                        <a:cs typeface="Times New Roman"/>
                      </a:endParaRPr>
                    </a:p>
                  </a:txBody>
                  <a:tcPr marL="73025" marR="73025" marT="0" marB="73025"/>
                </a:tc>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114</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95702777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538"/>
            <a:ext cx="8229600" cy="1143000"/>
          </a:xfrm>
        </p:spPr>
        <p:txBody>
          <a:bodyPr/>
          <a:lstStyle/>
          <a:p>
            <a:r>
              <a:rPr lang="en-US" dirty="0" smtClean="0"/>
              <a:t>Factors </a:t>
            </a:r>
            <a:r>
              <a:rPr lang="en-US" dirty="0"/>
              <a:t>used in application assessment</a:t>
            </a:r>
            <a:r>
              <a:rPr lang="en-GB" dirty="0" smtClean="0"/>
              <a:t> </a:t>
            </a:r>
            <a:endParaRPr lang="en-US" dirty="0"/>
          </a:p>
        </p:txBody>
      </p:sp>
      <p:graphicFrame>
        <p:nvGraphicFramePr>
          <p:cNvPr id="6" name="Content Placeholder 5"/>
          <p:cNvGraphicFramePr>
            <a:graphicFrameLocks noGrp="1"/>
          </p:cNvGraphicFramePr>
          <p:nvPr>
            <p:ph idx="1"/>
          </p:nvPr>
        </p:nvGraphicFramePr>
        <p:xfrm>
          <a:off x="457200" y="2290118"/>
          <a:ext cx="8229600" cy="3120390"/>
        </p:xfrm>
        <a:graphic>
          <a:graphicData uri="http://schemas.openxmlformats.org/drawingml/2006/table">
            <a:tbl>
              <a:tblPr firstRow="1" bandRow="1">
                <a:tableStyleId>{5C22544A-7EE6-4342-B048-85BDC9FD1C3A}</a:tableStyleId>
              </a:tblPr>
              <a:tblGrid>
                <a:gridCol w="2123523"/>
                <a:gridCol w="6106077"/>
              </a:tblGrid>
              <a:tr h="370840">
                <a:tc>
                  <a:txBody>
                    <a:bodyPr/>
                    <a:lstStyle/>
                    <a:p>
                      <a:pPr>
                        <a:spcAft>
                          <a:spcPts val="600"/>
                        </a:spcAft>
                      </a:pPr>
                      <a:r>
                        <a:rPr lang="en-US" sz="1600" dirty="0" smtClean="0">
                          <a:latin typeface="Arial"/>
                          <a:ea typeface="Calibri"/>
                          <a:cs typeface="Arial"/>
                        </a:rPr>
                        <a:t>Factor</a:t>
                      </a:r>
                      <a:endParaRPr lang="en-GB" sz="1600" dirty="0">
                        <a:latin typeface="Arial"/>
                        <a:ea typeface="Calibri"/>
                        <a:cs typeface="Arial"/>
                      </a:endParaRPr>
                    </a:p>
                  </a:txBody>
                  <a:tcPr marL="73025" marR="73025" marT="73025" marB="73025"/>
                </a:tc>
                <a:tc>
                  <a:txBody>
                    <a:bodyPr/>
                    <a:lstStyle/>
                    <a:p>
                      <a:pPr>
                        <a:spcAft>
                          <a:spcPts val="600"/>
                        </a:spcAft>
                      </a:pPr>
                      <a:r>
                        <a:rPr lang="en-US" sz="1600" dirty="0" smtClean="0">
                          <a:latin typeface="Arial"/>
                          <a:ea typeface="Calibri"/>
                          <a:cs typeface="Arial"/>
                        </a:rPr>
                        <a:t>Questions</a:t>
                      </a:r>
                      <a:endParaRPr lang="en-GB" sz="1600" dirty="0">
                        <a:latin typeface="Arial"/>
                        <a:ea typeface="Calibri"/>
                        <a:cs typeface="Arial"/>
                      </a:endParaRPr>
                    </a:p>
                  </a:txBody>
                  <a:tcPr marL="73025" marR="73025" marT="73025" marB="73025"/>
                </a:tc>
              </a:tr>
              <a:tr h="370840">
                <a:tc>
                  <a:txBody>
                    <a:bodyPr/>
                    <a:lstStyle/>
                    <a:p>
                      <a:pPr>
                        <a:spcAft>
                          <a:spcPts val="600"/>
                        </a:spcAft>
                      </a:pPr>
                      <a:r>
                        <a:rPr lang="en-US" sz="1600" dirty="0" smtClean="0">
                          <a:latin typeface="Arial"/>
                          <a:ea typeface="Calibri"/>
                          <a:cs typeface="Arial"/>
                        </a:rPr>
                        <a:t>Understandability</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How difficult is it to understand the source code of the current system? How complex are the control structures that are used? Do variables have meaningful names that reflect their function?</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Documentation</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What system documentation is available? Is the documentation complete, consistent, and current?</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Data</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Is there an explicit data model for the system? To what extent is data duplicated across files? Is the data used by the system up to date and consistent?</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Performance</a:t>
                      </a:r>
                      <a:endParaRPr lang="en-GB" sz="1600">
                        <a:latin typeface="Arial"/>
                        <a:ea typeface="Calibri"/>
                        <a:cs typeface="Arial"/>
                      </a:endParaRPr>
                    </a:p>
                  </a:txBody>
                  <a:tcPr marL="73025" marR="73025" marT="0" marB="73025"/>
                </a:tc>
                <a:tc>
                  <a:txBody>
                    <a:bodyPr/>
                    <a:lstStyle/>
                    <a:p>
                      <a:pPr>
                        <a:spcAft>
                          <a:spcPts val="600"/>
                        </a:spcAft>
                      </a:pPr>
                      <a:r>
                        <a:rPr lang="en-US" sz="1600" dirty="0">
                          <a:latin typeface="Arial"/>
                          <a:ea typeface="Calibri"/>
                          <a:cs typeface="Arial"/>
                        </a:rPr>
                        <a:t>Is the performance of the application adequate? Do performance problems have a significant effect on system users?</a:t>
                      </a:r>
                      <a:endParaRPr lang="en-GB" sz="1600" dirty="0">
                        <a:latin typeface="Arial"/>
                        <a:ea typeface="Calibri"/>
                        <a:cs typeface="Arial"/>
                      </a:endParaRPr>
                    </a:p>
                  </a:txBody>
                  <a:tcPr marL="73025" marR="73025" marT="0" marB="73025"/>
                </a:tc>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115</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18696909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used in application assessment</a:t>
            </a:r>
            <a:endParaRPr lang="en-US" dirty="0"/>
          </a:p>
        </p:txBody>
      </p:sp>
      <p:graphicFrame>
        <p:nvGraphicFramePr>
          <p:cNvPr id="4" name="Content Placeholder 3"/>
          <p:cNvGraphicFramePr>
            <a:graphicFrameLocks noGrp="1"/>
          </p:cNvGraphicFramePr>
          <p:nvPr>
            <p:ph idx="1"/>
          </p:nvPr>
        </p:nvGraphicFramePr>
        <p:xfrm>
          <a:off x="457200" y="1999476"/>
          <a:ext cx="8229600" cy="3832860"/>
        </p:xfrm>
        <a:graphic>
          <a:graphicData uri="http://schemas.openxmlformats.org/drawingml/2006/table">
            <a:tbl>
              <a:tblPr firstRow="1" bandRow="1">
                <a:tableStyleId>{5C22544A-7EE6-4342-B048-85BDC9FD1C3A}</a:tableStyleId>
              </a:tblPr>
              <a:tblGrid>
                <a:gridCol w="2569407"/>
                <a:gridCol w="5660193"/>
              </a:tblGrid>
              <a:tr h="370840">
                <a:tc>
                  <a:txBody>
                    <a:bodyPr/>
                    <a:lstStyle/>
                    <a:p>
                      <a:r>
                        <a:rPr lang="en-US" dirty="0" smtClean="0"/>
                        <a:t>Factor</a:t>
                      </a:r>
                      <a:endParaRPr lang="en-US" dirty="0"/>
                    </a:p>
                  </a:txBody>
                  <a:tcPr/>
                </a:tc>
                <a:tc>
                  <a:txBody>
                    <a:bodyPr/>
                    <a:lstStyle/>
                    <a:p>
                      <a:r>
                        <a:rPr lang="en-US" dirty="0" smtClean="0"/>
                        <a:t>Questions</a:t>
                      </a:r>
                      <a:endParaRPr lang="en-US" dirty="0"/>
                    </a:p>
                  </a:txBody>
                  <a:tcPr/>
                </a:tc>
              </a:tr>
              <a:tr h="370840">
                <a:tc>
                  <a:txBody>
                    <a:bodyPr/>
                    <a:lstStyle/>
                    <a:p>
                      <a:pPr>
                        <a:spcAft>
                          <a:spcPts val="600"/>
                        </a:spcAft>
                      </a:pPr>
                      <a:r>
                        <a:rPr lang="en-US" sz="1600" dirty="0">
                          <a:latin typeface="Arial"/>
                          <a:ea typeface="Calibri"/>
                          <a:cs typeface="Arial"/>
                        </a:rPr>
                        <a:t>Programming language</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Are modern compilers available for the programming language used to develop the system? Is the programming language still used for new system development?</a:t>
                      </a:r>
                      <a:endParaRPr lang="en-GB" sz="1600">
                        <a:latin typeface="Arial"/>
                        <a:ea typeface="Calibri"/>
                        <a:cs typeface="Arial"/>
                      </a:endParaRPr>
                    </a:p>
                  </a:txBody>
                  <a:tcPr marL="73025" marR="73025" marT="0" marB="73025"/>
                </a:tc>
              </a:tr>
              <a:tr h="370840">
                <a:tc>
                  <a:txBody>
                    <a:bodyPr/>
                    <a:lstStyle/>
                    <a:p>
                      <a:pPr>
                        <a:spcAft>
                          <a:spcPts val="600"/>
                        </a:spcAft>
                      </a:pPr>
                      <a:r>
                        <a:rPr lang="en-US" sz="1600" dirty="0">
                          <a:latin typeface="Arial"/>
                          <a:ea typeface="Calibri"/>
                          <a:cs typeface="Arial"/>
                        </a:rPr>
                        <a:t>Configuration management</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Are all versions of all parts of the system managed by a configuration management system? Is there an explicit description of the versions of components that are used in the current system?</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Test data</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Does test data for the system exist? Is there a record of regression tests carried out when new features have been added to the system? </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Personnel skills</a:t>
                      </a:r>
                      <a:endParaRPr lang="en-GB" sz="1600">
                        <a:latin typeface="Arial"/>
                        <a:ea typeface="Calibri"/>
                        <a:cs typeface="Arial"/>
                      </a:endParaRPr>
                    </a:p>
                  </a:txBody>
                  <a:tcPr marL="73025" marR="73025" marT="0" marB="73025"/>
                </a:tc>
                <a:tc>
                  <a:txBody>
                    <a:bodyPr/>
                    <a:lstStyle/>
                    <a:p>
                      <a:pPr>
                        <a:spcAft>
                          <a:spcPts val="600"/>
                        </a:spcAft>
                      </a:pPr>
                      <a:r>
                        <a:rPr lang="en-US" sz="1600" dirty="0">
                          <a:latin typeface="Arial"/>
                          <a:ea typeface="Calibri"/>
                          <a:cs typeface="Arial"/>
                        </a:rPr>
                        <a:t>Are there people available who have the skills to maintain the application? Are there people available who have experience with the system?</a:t>
                      </a:r>
                      <a:r>
                        <a:rPr lang="en-US" sz="1600" dirty="0" smtClean="0">
                          <a:latin typeface="Arial"/>
                          <a:ea typeface="Calibri"/>
                          <a:cs typeface="Arial"/>
                        </a:rPr>
                        <a:t> </a:t>
                      </a:r>
                      <a:endParaRPr lang="en-GB" sz="1600" dirty="0">
                        <a:latin typeface="Arial"/>
                        <a:ea typeface="Calibri"/>
                        <a:cs typeface="Arial"/>
                      </a:endParaRPr>
                    </a:p>
                  </a:txBody>
                  <a:tcPr marL="73025" marR="73025" marT="0" marB="73025"/>
                </a:tc>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116</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75418779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GB"/>
              <a:t>System measurement</a:t>
            </a:r>
          </a:p>
        </p:txBody>
      </p:sp>
      <p:sp>
        <p:nvSpPr>
          <p:cNvPr id="90115" name="Rectangle 3"/>
          <p:cNvSpPr>
            <a:spLocks noGrp="1" noChangeArrowheads="1"/>
          </p:cNvSpPr>
          <p:nvPr>
            <p:ph type="body" idx="1"/>
          </p:nvPr>
        </p:nvSpPr>
        <p:spPr/>
        <p:txBody>
          <a:bodyPr/>
          <a:lstStyle/>
          <a:p>
            <a:r>
              <a:rPr lang="en-GB"/>
              <a:t>You may collect quantitative data to make an assessment of the quality of the application system</a:t>
            </a:r>
          </a:p>
          <a:p>
            <a:pPr lvl="1"/>
            <a:r>
              <a:rPr lang="en-GB"/>
              <a:t>The number of system change requests; </a:t>
            </a:r>
          </a:p>
          <a:p>
            <a:pPr lvl="1"/>
            <a:r>
              <a:rPr lang="en-GB"/>
              <a:t>The number of different user interfaces used by the system;</a:t>
            </a:r>
          </a:p>
          <a:p>
            <a:pPr lvl="1"/>
            <a:r>
              <a:rPr lang="en-GB"/>
              <a:t>The volume of data used by the system.</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117</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11387995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There are 3 types of software maintenance, namely bug fixing, modifying software to work in a new environment, and implementing new or changed requirements.</a:t>
            </a:r>
            <a:endParaRPr lang="en-GB" dirty="0" smtClean="0"/>
          </a:p>
          <a:p>
            <a:r>
              <a:rPr lang="en-US" dirty="0" smtClean="0"/>
              <a:t>Software re-engineering is concerned with re-structuring and re-documenting software to make it easier to understand and change. </a:t>
            </a:r>
            <a:endParaRPr lang="en-GB" dirty="0" smtClean="0"/>
          </a:p>
          <a:p>
            <a:r>
              <a:rPr lang="en-US" dirty="0" smtClean="0"/>
              <a:t>Refactoring, making program changes that preserve functionality, is a form of preventative maintenance.</a:t>
            </a:r>
            <a:endParaRPr lang="en-GB" dirty="0" smtClean="0"/>
          </a:p>
          <a:p>
            <a:r>
              <a:rPr lang="en-US" dirty="0" smtClean="0"/>
              <a:t>The business value of a legacy system and the quality of the application should be assessed to help decide if a system should be replaced, transformed or maintained.</a:t>
            </a:r>
            <a:r>
              <a:rPr lang="en-GB" dirty="0" smtClean="0"/>
              <a:t> </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118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4267696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Software inspections</a:t>
            </a:r>
          </a:p>
        </p:txBody>
      </p:sp>
      <p:sp>
        <p:nvSpPr>
          <p:cNvPr id="56323" name="Rectangle 3"/>
          <p:cNvSpPr>
            <a:spLocks noGrp="1" noChangeArrowheads="1"/>
          </p:cNvSpPr>
          <p:nvPr>
            <p:ph type="body" idx="1"/>
          </p:nvPr>
        </p:nvSpPr>
        <p:spPr/>
        <p:txBody>
          <a:bodyPr/>
          <a:lstStyle/>
          <a:p>
            <a:r>
              <a:rPr lang="en-GB" sz="2400"/>
              <a:t>These involve people examining the source representation with the aim of discovering anomalies and defects.</a:t>
            </a:r>
          </a:p>
          <a:p>
            <a:r>
              <a:rPr lang="en-GB" sz="2400"/>
              <a:t>Inspections not require execution of a system so may be used before implementation.</a:t>
            </a:r>
          </a:p>
          <a:p>
            <a:r>
              <a:rPr lang="en-GB" sz="2400"/>
              <a:t>They may be applied to any representation of the system (requirements, design,configuration data, test data, etc.).</a:t>
            </a:r>
          </a:p>
          <a:p>
            <a:r>
              <a:rPr lang="en-GB" sz="2400"/>
              <a:t>They have been shown to be an effective technique for discovering program errors.</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inspections</a:t>
            </a:r>
            <a:endParaRPr lang="en-US" dirty="0"/>
          </a:p>
        </p:txBody>
      </p:sp>
      <p:sp>
        <p:nvSpPr>
          <p:cNvPr id="3" name="Content Placeholder 2"/>
          <p:cNvSpPr>
            <a:spLocks noGrp="1"/>
          </p:cNvSpPr>
          <p:nvPr>
            <p:ph idx="1"/>
          </p:nvPr>
        </p:nvSpPr>
        <p:spPr/>
        <p:txBody>
          <a:bodyPr/>
          <a:lstStyle/>
          <a:p>
            <a:r>
              <a:rPr lang="en-US" dirty="0" smtClean="0"/>
              <a:t>During testing, errors can mask (hide) other errors. Because inspection is a static process, you don’t have to be concerned with interactions between errors.</a:t>
            </a:r>
          </a:p>
          <a:p>
            <a:r>
              <a:rPr lang="en-US" dirty="0" smtClean="0"/>
              <a:t>Incomplete versions of a system can be inspected without additional costs. If a program is incomplete, then you need to develop specialized test harnesses to test the parts that are available. </a:t>
            </a:r>
          </a:p>
          <a:p>
            <a:r>
              <a:rPr lang="en-US" dirty="0" smtClean="0"/>
              <a:t>As well as searching for program defects, an inspection can also consider broader quality attributes of a program, such as compliance with standards, portability and maintainability.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Inspections and testing</a:t>
            </a:r>
          </a:p>
        </p:txBody>
      </p:sp>
      <p:sp>
        <p:nvSpPr>
          <p:cNvPr id="73731" name="Rectangle 3"/>
          <p:cNvSpPr>
            <a:spLocks noGrp="1" noChangeArrowheads="1"/>
          </p:cNvSpPr>
          <p:nvPr>
            <p:ph type="body" idx="1"/>
          </p:nvPr>
        </p:nvSpPr>
        <p:spPr/>
        <p:txBody>
          <a:bodyPr/>
          <a:lstStyle/>
          <a:p>
            <a:r>
              <a:rPr lang="en-GB" sz="2400"/>
              <a:t>Inspections and testing are complementary and not opposing verification techniques.</a:t>
            </a:r>
          </a:p>
          <a:p>
            <a:r>
              <a:rPr lang="en-GB" sz="2400"/>
              <a:t>Both should be used during the V &amp; V process.</a:t>
            </a:r>
          </a:p>
          <a:p>
            <a:r>
              <a:rPr lang="en-GB" sz="2400"/>
              <a:t>Inspections can check conformance with a specification but not conformance with the customer’s real requirements.</a:t>
            </a:r>
          </a:p>
          <a:p>
            <a:r>
              <a:rPr lang="en-GB" sz="2400"/>
              <a:t>Inspections cannot check non-functional characteristics such as performance, usability, etc.</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model of the software testing process</a:t>
            </a:r>
            <a:r>
              <a:rPr lang="en-GB" dirty="0" smtClean="0"/>
              <a:t> </a:t>
            </a:r>
            <a:endParaRPr lang="en-US" dirty="0"/>
          </a:p>
        </p:txBody>
      </p:sp>
      <p:pic>
        <p:nvPicPr>
          <p:cNvPr id="4" name="Content Placeholder 3" descr="8.3 Testing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81002" b="-81002"/>
              <a:stretch>
                <a:fillRect/>
              </a:stretch>
            </p:blipFill>
          </mc:Choice>
          <mc:Fallback>
            <p:blipFill>
              <a:blip r:embed="rId3"/>
              <a:srcRect t="-81002" b="-81002"/>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testing</a:t>
            </a:r>
            <a:endParaRPr lang="en-US" dirty="0"/>
          </a:p>
        </p:txBody>
      </p:sp>
      <p:sp>
        <p:nvSpPr>
          <p:cNvPr id="3" name="Content Placeholder 2"/>
          <p:cNvSpPr>
            <a:spLocks noGrp="1"/>
          </p:cNvSpPr>
          <p:nvPr>
            <p:ph idx="1"/>
          </p:nvPr>
        </p:nvSpPr>
        <p:spPr/>
        <p:txBody>
          <a:bodyPr/>
          <a:lstStyle/>
          <a:p>
            <a:r>
              <a:rPr lang="en-US" dirty="0" smtClean="0"/>
              <a:t>Development testing, where the system is tested during development to discover bugs and defects. </a:t>
            </a:r>
          </a:p>
          <a:p>
            <a:r>
              <a:rPr lang="en-US" dirty="0" smtClean="0"/>
              <a:t>Release testing, where a separate testing team test a complete version of the system before it is released to users. </a:t>
            </a:r>
          </a:p>
          <a:p>
            <a:r>
              <a:rPr lang="en-US" dirty="0" smtClean="0"/>
              <a:t>User testing, where users or potential users of a system test the system in their own environment.</a:t>
            </a:r>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testing</a:t>
            </a:r>
            <a:endParaRPr lang="en-US" dirty="0"/>
          </a:p>
        </p:txBody>
      </p:sp>
      <p:sp>
        <p:nvSpPr>
          <p:cNvPr id="3" name="Content Placeholder 2"/>
          <p:cNvSpPr>
            <a:spLocks noGrp="1"/>
          </p:cNvSpPr>
          <p:nvPr>
            <p:ph idx="1"/>
          </p:nvPr>
        </p:nvSpPr>
        <p:spPr/>
        <p:txBody>
          <a:bodyPr/>
          <a:lstStyle/>
          <a:p>
            <a:r>
              <a:rPr lang="en-US" dirty="0" smtClean="0"/>
              <a:t>Development testing includes all testing activities that are carried out by the team developing the system. </a:t>
            </a:r>
          </a:p>
          <a:p>
            <a:pPr lvl="1"/>
            <a:r>
              <a:rPr lang="en-US" dirty="0" smtClean="0"/>
              <a:t>Unit testing, where individual program units or object classes are tested. Unit testing should focus on testing the functionality of objects or methods.</a:t>
            </a:r>
            <a:endParaRPr lang="en-GB" dirty="0" smtClean="0"/>
          </a:p>
          <a:p>
            <a:pPr lvl="1"/>
            <a:r>
              <a:rPr lang="en-US" dirty="0" smtClean="0"/>
              <a:t>Component testing, where several individual units are integrated to create composite components. Component testing should focus on testing component interfaces.</a:t>
            </a:r>
            <a:endParaRPr lang="en-GB" dirty="0" smtClean="0"/>
          </a:p>
          <a:p>
            <a:pPr lvl="1"/>
            <a:r>
              <a:rPr lang="en-US" dirty="0" smtClean="0"/>
              <a:t>System testing, where some or all of the components in a system are integrated and the system is tested as a whole. System testing should focus on testing component interactions.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Unit testing</a:t>
            </a:r>
            <a:endParaRPr lang="en-US" dirty="0"/>
          </a:p>
        </p:txBody>
      </p:sp>
      <p:sp>
        <p:nvSpPr>
          <p:cNvPr id="40963" name="Rectangle 3"/>
          <p:cNvSpPr>
            <a:spLocks noGrp="1" noChangeArrowheads="1"/>
          </p:cNvSpPr>
          <p:nvPr>
            <p:ph type="body" idx="1"/>
          </p:nvPr>
        </p:nvSpPr>
        <p:spPr/>
        <p:txBody>
          <a:bodyPr/>
          <a:lstStyle/>
          <a:p>
            <a:r>
              <a:rPr lang="en-US" dirty="0" smtClean="0"/>
              <a:t>Unit testing </a:t>
            </a:r>
            <a:r>
              <a:rPr lang="en-US" dirty="0"/>
              <a:t>is the process of testing individual components in isolation.</a:t>
            </a:r>
          </a:p>
          <a:p>
            <a:r>
              <a:rPr lang="en-US" dirty="0"/>
              <a:t>It is a defect testing process.</a:t>
            </a:r>
            <a:endParaRPr lang="en-US" dirty="0" smtClean="0"/>
          </a:p>
          <a:p>
            <a:r>
              <a:rPr lang="en-US" dirty="0" smtClean="0"/>
              <a:t>Units may </a:t>
            </a:r>
            <a:r>
              <a:rPr lang="en-US" dirty="0"/>
              <a:t>be:</a:t>
            </a:r>
          </a:p>
          <a:p>
            <a:pPr lvl="1"/>
            <a:r>
              <a:rPr lang="en-US" dirty="0"/>
              <a:t>Individual functions or methods within an </a:t>
            </a:r>
            <a:r>
              <a:rPr lang="en-US" dirty="0" smtClean="0"/>
              <a:t>object </a:t>
            </a:r>
          </a:p>
          <a:p>
            <a:pPr lvl="1"/>
            <a:r>
              <a:rPr lang="en-US" dirty="0"/>
              <a:t>Object classes with several attributes and </a:t>
            </a:r>
            <a:r>
              <a:rPr lang="en-US" dirty="0" smtClean="0"/>
              <a:t>methods </a:t>
            </a:r>
          </a:p>
          <a:p>
            <a:pPr lvl="1"/>
            <a:r>
              <a:rPr lang="en-US" dirty="0"/>
              <a:t>Composite components with defined interfaces used to access their functionality.</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t>Object class testing</a:t>
            </a:r>
          </a:p>
        </p:txBody>
      </p:sp>
      <p:sp>
        <p:nvSpPr>
          <p:cNvPr id="41987" name="Rectangle 3"/>
          <p:cNvSpPr>
            <a:spLocks noGrp="1" noChangeArrowheads="1"/>
          </p:cNvSpPr>
          <p:nvPr>
            <p:ph type="body" idx="1"/>
          </p:nvPr>
        </p:nvSpPr>
        <p:spPr/>
        <p:txBody>
          <a:bodyPr/>
          <a:lstStyle/>
          <a:p>
            <a:r>
              <a:rPr lang="en-GB" dirty="0"/>
              <a:t>Complete test coverage of a class involves</a:t>
            </a:r>
          </a:p>
          <a:p>
            <a:pPr lvl="1"/>
            <a:r>
              <a:rPr lang="en-GB" dirty="0"/>
              <a:t>Testing all operations associated with an </a:t>
            </a:r>
            <a:r>
              <a:rPr lang="en-GB" dirty="0" smtClean="0"/>
              <a:t>object</a:t>
            </a:r>
            <a:r>
              <a:rPr lang="en-US" dirty="0" smtClean="0"/>
              <a:t> </a:t>
            </a:r>
            <a:endParaRPr lang="en-GB" dirty="0" smtClean="0"/>
          </a:p>
          <a:p>
            <a:pPr lvl="1"/>
            <a:r>
              <a:rPr lang="en-GB" dirty="0"/>
              <a:t>Setting and interrogating all object </a:t>
            </a:r>
            <a:r>
              <a:rPr lang="en-GB" dirty="0" smtClean="0"/>
              <a:t>attributes</a:t>
            </a:r>
            <a:r>
              <a:rPr lang="en-US" dirty="0" smtClean="0"/>
              <a:t> </a:t>
            </a:r>
            <a:endParaRPr lang="en-GB" dirty="0" smtClean="0"/>
          </a:p>
          <a:p>
            <a:pPr lvl="1"/>
            <a:r>
              <a:rPr lang="en-GB" dirty="0"/>
              <a:t>Exercising the object in all possible states.</a:t>
            </a:r>
          </a:p>
          <a:p>
            <a:r>
              <a:rPr lang="en-GB" dirty="0"/>
              <a:t>Inheritance makes it more difficult to design object class tests as the information to be tested is not localised.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Development testing</a:t>
            </a:r>
            <a:endParaRPr lang="en-GB" dirty="0" smtClean="0"/>
          </a:p>
          <a:p>
            <a:r>
              <a:rPr lang="en-US" dirty="0" smtClean="0"/>
              <a:t>Test-driven development</a:t>
            </a:r>
            <a:endParaRPr lang="en-GB" dirty="0" smtClean="0"/>
          </a:p>
          <a:p>
            <a:r>
              <a:rPr lang="en-US" dirty="0" smtClean="0"/>
              <a:t>Release testing</a:t>
            </a:r>
            <a:endParaRPr lang="en-GB" dirty="0" smtClean="0"/>
          </a:p>
          <a:p>
            <a:r>
              <a:rPr lang="en-US" dirty="0" smtClean="0"/>
              <a:t>User testing </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weather station object interface</a:t>
            </a:r>
            <a:r>
              <a:rPr lang="en-GB" dirty="0" smtClean="0"/>
              <a:t> </a:t>
            </a:r>
            <a:endParaRPr lang="en-US" dirty="0"/>
          </a:p>
        </p:txBody>
      </p:sp>
      <p:pic>
        <p:nvPicPr>
          <p:cNvPr id="4" name="Content Placeholder 3" descr="8.4 WeatherStationIface.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45966" r="-45966"/>
              <a:stretch>
                <a:fillRect/>
              </a:stretch>
            </p:blipFill>
          </mc:Choice>
          <mc:Fallback>
            <p:blipFill>
              <a:blip r:embed="rId3"/>
              <a:srcRect l="-45966" r="-45966"/>
              <a:stretch>
                <a:fillRect/>
              </a:stretch>
            </p:blipFill>
          </mc:Fallback>
        </mc:AlternateContent>
        <p:spPr>
          <a:xfrm>
            <a:off x="1269491" y="1886249"/>
            <a:ext cx="6773339" cy="3725075"/>
          </a:xfrm>
        </p:spPr>
      </p:pic>
      <p:sp>
        <p:nvSpPr>
          <p:cNvPr id="5" name="Slide Number Placeholder 4"/>
          <p:cNvSpPr>
            <a:spLocks noGrp="1"/>
          </p:cNvSpPr>
          <p:nvPr>
            <p:ph type="sldNum" sz="quarter" idx="12"/>
          </p:nvPr>
        </p:nvSpPr>
        <p:spPr/>
        <p:txBody>
          <a:bodyPr/>
          <a:lstStyle/>
          <a:p>
            <a:fld id="{CB105B8D-1C36-1C40-961B-CAAB1DD98B28}"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Weather station testing</a:t>
            </a:r>
          </a:p>
        </p:txBody>
      </p:sp>
      <p:sp>
        <p:nvSpPr>
          <p:cNvPr id="44035" name="Rectangle 3"/>
          <p:cNvSpPr>
            <a:spLocks noGrp="1" noChangeArrowheads="1"/>
          </p:cNvSpPr>
          <p:nvPr>
            <p:ph type="body" idx="1"/>
          </p:nvPr>
        </p:nvSpPr>
        <p:spPr/>
        <p:txBody>
          <a:bodyPr/>
          <a:lstStyle/>
          <a:p>
            <a:r>
              <a:rPr lang="en-US" dirty="0"/>
              <a:t>Need to define test cases for </a:t>
            </a:r>
            <a:r>
              <a:rPr lang="en-US" dirty="0" err="1"/>
              <a:t>reportWeather</a:t>
            </a:r>
            <a:r>
              <a:rPr lang="en-US" dirty="0"/>
              <a:t>, calibrate, test, startup and shutdown.</a:t>
            </a:r>
          </a:p>
          <a:p>
            <a:r>
              <a:rPr lang="en-US" dirty="0"/>
              <a:t>Using a state model, identify sequences of state transitions to be tested and the event sequences to cause these transitions</a:t>
            </a:r>
          </a:p>
          <a:p>
            <a:r>
              <a:rPr lang="en-US" dirty="0"/>
              <a:t>For example:</a:t>
            </a:r>
            <a:endParaRPr lang="en-US" dirty="0" smtClean="0"/>
          </a:p>
          <a:p>
            <a:pPr lvl="1"/>
            <a:r>
              <a:rPr lang="en-US" dirty="0" smtClean="0"/>
              <a:t>Shutdown </a:t>
            </a:r>
            <a:r>
              <a:rPr lang="en-US" dirty="0"/>
              <a:t>-&gt;</a:t>
            </a:r>
            <a:r>
              <a:rPr lang="en-US" dirty="0" smtClean="0"/>
              <a:t> Running-</a:t>
            </a:r>
            <a:r>
              <a:rPr lang="en-US" dirty="0"/>
              <a:t>&gt;</a:t>
            </a:r>
            <a:r>
              <a:rPr lang="en-US" dirty="0" smtClean="0"/>
              <a:t> Shutdown</a:t>
            </a:r>
          </a:p>
          <a:p>
            <a:pPr lvl="1"/>
            <a:r>
              <a:rPr lang="en-US" dirty="0" smtClean="0"/>
              <a:t>Configuring-&gt; Running-&gt; Testing -&gt; Transmitting -&gt; Running</a:t>
            </a:r>
          </a:p>
          <a:p>
            <a:pPr lvl="1"/>
            <a:r>
              <a:rPr lang="en-US" dirty="0" smtClean="0"/>
              <a:t>Running-&gt; Collecting-&gt; Running-&gt; Summarizing -&gt; Transmitting -&gt; Running</a:t>
            </a:r>
          </a:p>
          <a:p>
            <a:pPr lvl="1"/>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testing</a:t>
            </a:r>
            <a:endParaRPr lang="en-US" dirty="0"/>
          </a:p>
        </p:txBody>
      </p:sp>
      <p:sp>
        <p:nvSpPr>
          <p:cNvPr id="3" name="Content Placeholder 2"/>
          <p:cNvSpPr>
            <a:spLocks noGrp="1"/>
          </p:cNvSpPr>
          <p:nvPr>
            <p:ph idx="1"/>
          </p:nvPr>
        </p:nvSpPr>
        <p:spPr/>
        <p:txBody>
          <a:bodyPr/>
          <a:lstStyle/>
          <a:p>
            <a:r>
              <a:rPr lang="en-US" dirty="0" smtClean="0"/>
              <a:t>Whenever possible, unit testing should be automated so that tests are run and checked without manual intervention.</a:t>
            </a:r>
          </a:p>
          <a:p>
            <a:r>
              <a:rPr lang="en-US" dirty="0" smtClean="0"/>
              <a:t>In automated unit testing, you make use of a test automation framework (such as </a:t>
            </a:r>
            <a:r>
              <a:rPr lang="en-US" dirty="0" err="1" smtClean="0"/>
              <a:t>JUnit</a:t>
            </a:r>
            <a:r>
              <a:rPr lang="en-US" dirty="0" smtClean="0"/>
              <a:t>) to write and run your program tests. </a:t>
            </a:r>
          </a:p>
          <a:p>
            <a:r>
              <a:rPr lang="en-US" dirty="0" smtClean="0"/>
              <a:t>Unit testing frameworks provide generic test classes that you extend to create specific test cases. They can then run all of the tests that you have implemented and report, often through some GUI, on the success of otherwise of the tests.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test components</a:t>
            </a:r>
            <a:endParaRPr lang="en-US" dirty="0"/>
          </a:p>
        </p:txBody>
      </p:sp>
      <p:sp>
        <p:nvSpPr>
          <p:cNvPr id="3" name="Content Placeholder 2"/>
          <p:cNvSpPr>
            <a:spLocks noGrp="1"/>
          </p:cNvSpPr>
          <p:nvPr>
            <p:ph idx="1"/>
          </p:nvPr>
        </p:nvSpPr>
        <p:spPr/>
        <p:txBody>
          <a:bodyPr/>
          <a:lstStyle/>
          <a:p>
            <a:r>
              <a:rPr lang="en-US" dirty="0" smtClean="0"/>
              <a:t>A setup part, where you initialize the system with the test case, namely the inputs and expected outputs.</a:t>
            </a:r>
            <a:endParaRPr lang="en-GB" dirty="0" smtClean="0"/>
          </a:p>
          <a:p>
            <a:r>
              <a:rPr lang="en-US" dirty="0" smtClean="0"/>
              <a:t>A call part, where you call the object or method to be tested.</a:t>
            </a:r>
            <a:endParaRPr lang="en-GB" dirty="0" smtClean="0"/>
          </a:p>
          <a:p>
            <a:r>
              <a:rPr lang="en-US" dirty="0" smtClean="0"/>
              <a:t>An assertion part where you compare the result of the call with the expected result. If the assertion evaluates to true, the test has been successful  if false, then it has failed.</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 effectiveness</a:t>
            </a:r>
            <a:endParaRPr lang="en-US" dirty="0"/>
          </a:p>
        </p:txBody>
      </p:sp>
      <p:sp>
        <p:nvSpPr>
          <p:cNvPr id="3" name="Content Placeholder 2"/>
          <p:cNvSpPr>
            <a:spLocks noGrp="1"/>
          </p:cNvSpPr>
          <p:nvPr>
            <p:ph idx="1"/>
          </p:nvPr>
        </p:nvSpPr>
        <p:spPr/>
        <p:txBody>
          <a:bodyPr/>
          <a:lstStyle/>
          <a:p>
            <a:r>
              <a:rPr lang="en-US" dirty="0" smtClean="0"/>
              <a:t>The test cases should show that, when used as expected, the component that you are testing does what it is supposed to do.</a:t>
            </a:r>
            <a:endParaRPr lang="en-GB" dirty="0" smtClean="0"/>
          </a:p>
          <a:p>
            <a:r>
              <a:rPr lang="en-US" dirty="0" smtClean="0"/>
              <a:t>If there are defects in the component, these should be revealed by test cases. </a:t>
            </a:r>
            <a:endParaRPr lang="en-GB" dirty="0" smtClean="0"/>
          </a:p>
          <a:p>
            <a:r>
              <a:rPr lang="en-US" dirty="0" smtClean="0"/>
              <a:t>This leads to 2 types of unit test case:</a:t>
            </a:r>
          </a:p>
          <a:p>
            <a:pPr lvl="1"/>
            <a:r>
              <a:rPr lang="en-US" dirty="0" smtClean="0"/>
              <a:t>The first of these should reflect normal operation of a program and should show that the component works as expected. </a:t>
            </a:r>
          </a:p>
          <a:p>
            <a:pPr lvl="1"/>
            <a:r>
              <a:rPr lang="en-US" dirty="0" smtClean="0"/>
              <a:t>The other kind of test case should be based on testing experience of where common problems arise. It should use abnormal inputs to check that these are properly processed and do not crash the component.</a:t>
            </a:r>
            <a:r>
              <a:rPr lang="en-GB" dirty="0" smtClean="0"/>
              <a:t> </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strategies</a:t>
            </a:r>
            <a:endParaRPr lang="en-US" dirty="0"/>
          </a:p>
        </p:txBody>
      </p:sp>
      <p:sp>
        <p:nvSpPr>
          <p:cNvPr id="3" name="Content Placeholder 2"/>
          <p:cNvSpPr>
            <a:spLocks noGrp="1"/>
          </p:cNvSpPr>
          <p:nvPr>
            <p:ph idx="1"/>
          </p:nvPr>
        </p:nvSpPr>
        <p:spPr/>
        <p:txBody>
          <a:bodyPr/>
          <a:lstStyle/>
          <a:p>
            <a:r>
              <a:rPr lang="en-US" dirty="0" smtClean="0"/>
              <a:t>Partition testing, where you identify groups of inputs that have common characteristics and should be processed in the same way. </a:t>
            </a:r>
          </a:p>
          <a:p>
            <a:pPr lvl="1"/>
            <a:r>
              <a:rPr lang="en-US" dirty="0" smtClean="0"/>
              <a:t>You should choose tests from within each of these groups.</a:t>
            </a:r>
            <a:endParaRPr lang="en-GB" dirty="0" smtClean="0"/>
          </a:p>
          <a:p>
            <a:r>
              <a:rPr lang="en-US" dirty="0" smtClean="0"/>
              <a:t>Guideline-based testing, where you use testing guidelines to choose test cases. </a:t>
            </a:r>
          </a:p>
          <a:p>
            <a:pPr lvl="1"/>
            <a:r>
              <a:rPr lang="en-US" dirty="0" smtClean="0"/>
              <a:t>These guidelines reflect previous experience of the kinds of errors that programmers often make when developing components.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Partition testing</a:t>
            </a:r>
          </a:p>
        </p:txBody>
      </p:sp>
      <p:sp>
        <p:nvSpPr>
          <p:cNvPr id="55299" name="Rectangle 3"/>
          <p:cNvSpPr>
            <a:spLocks noGrp="1" noChangeArrowheads="1"/>
          </p:cNvSpPr>
          <p:nvPr>
            <p:ph type="body" idx="1"/>
          </p:nvPr>
        </p:nvSpPr>
        <p:spPr/>
        <p:txBody>
          <a:bodyPr/>
          <a:lstStyle/>
          <a:p>
            <a:r>
              <a:rPr lang="en-GB"/>
              <a:t>Input data and output results often fall into different classes where all members of a class are related.</a:t>
            </a:r>
          </a:p>
          <a:p>
            <a:r>
              <a:rPr lang="en-GB"/>
              <a:t>Each of these classes is an </a:t>
            </a:r>
            <a:r>
              <a:rPr lang="en-GB">
                <a:solidFill>
                  <a:srgbClr val="FF0000"/>
                </a:solidFill>
              </a:rPr>
              <a:t>equivalence partition</a:t>
            </a:r>
            <a:r>
              <a:rPr lang="en-GB"/>
              <a:t> or domain where the program behaves in an equivalent way for each class member.</a:t>
            </a:r>
          </a:p>
          <a:p>
            <a:r>
              <a:rPr lang="en-GB"/>
              <a:t>Test cases should be chosen from each partition.</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a:t>
            </a:r>
            <a:r>
              <a:rPr lang="en-US" dirty="0"/>
              <a:t>partitioning</a:t>
            </a:r>
            <a:r>
              <a:rPr lang="en-GB" dirty="0" smtClean="0"/>
              <a:t> </a:t>
            </a:r>
            <a:endParaRPr lang="en-US" dirty="0"/>
          </a:p>
        </p:txBody>
      </p:sp>
      <p:pic>
        <p:nvPicPr>
          <p:cNvPr id="4" name="Content Placeholder 3" descr="8.5 EquivPartition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3531" r="-13531"/>
              <a:stretch>
                <a:fillRect/>
              </a:stretch>
            </p:blipFill>
          </mc:Choice>
          <mc:Fallback>
            <p:blipFill>
              <a:blip r:embed="rId3"/>
              <a:srcRect l="-13531" r="-13531"/>
              <a:stretch>
                <a:fillRect/>
              </a:stretch>
            </p:blipFill>
          </mc:Fallback>
        </mc:AlternateContent>
        <p:spPr>
          <a:xfrm>
            <a:off x="1166525" y="1794712"/>
            <a:ext cx="7013594" cy="3857207"/>
          </a:xfrm>
        </p:spPr>
      </p:pic>
      <p:sp>
        <p:nvSpPr>
          <p:cNvPr id="5" name="Slide Number Placeholder 4"/>
          <p:cNvSpPr>
            <a:spLocks noGrp="1"/>
          </p:cNvSpPr>
          <p:nvPr>
            <p:ph type="sldNum" sz="quarter" idx="12"/>
          </p:nvPr>
        </p:nvSpPr>
        <p:spPr/>
        <p:txBody>
          <a:bodyPr/>
          <a:lstStyle/>
          <a:p>
            <a:fld id="{CB105B8D-1C36-1C40-961B-CAAB1DD98B28}"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a:t>
            </a:r>
            <a:r>
              <a:rPr lang="en-US" dirty="0"/>
              <a:t>partitions</a:t>
            </a:r>
            <a:r>
              <a:rPr lang="en-GB" dirty="0" smtClean="0"/>
              <a:t> </a:t>
            </a:r>
            <a:endParaRPr lang="en-US" dirty="0"/>
          </a:p>
        </p:txBody>
      </p:sp>
      <p:pic>
        <p:nvPicPr>
          <p:cNvPr id="4" name="Content Placeholder 3" descr="8.6 Partition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9407" r="-9407"/>
              <a:stretch>
                <a:fillRect/>
              </a:stretch>
            </p:blipFill>
          </mc:Choice>
          <mc:Fallback>
            <p:blipFill>
              <a:blip r:embed="rId3"/>
              <a:srcRect l="-9407" r="-9407"/>
              <a:stretch>
                <a:fillRect/>
              </a:stretch>
            </p:blipFill>
          </mc:Fallback>
        </mc:AlternateContent>
        <p:spPr>
          <a:xfrm>
            <a:off x="914829" y="1886249"/>
            <a:ext cx="7311053" cy="4020798"/>
          </a:xfrm>
        </p:spPr>
      </p:pic>
      <p:sp>
        <p:nvSpPr>
          <p:cNvPr id="5" name="Slide Number Placeholder 4"/>
          <p:cNvSpPr>
            <a:spLocks noGrp="1"/>
          </p:cNvSpPr>
          <p:nvPr>
            <p:ph type="sldNum" sz="quarter" idx="12"/>
          </p:nvPr>
        </p:nvSpPr>
        <p:spPr/>
        <p:txBody>
          <a:bodyPr/>
          <a:lstStyle/>
          <a:p>
            <a:fld id="{CB105B8D-1C36-1C40-961B-CAAB1DD98B28}"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p:spPr>
        <p:txBody>
          <a:bodyPr lIns="90840" tIns="44623" rIns="90840" bIns="44623"/>
          <a:lstStyle/>
          <a:p>
            <a:r>
              <a:rPr lang="en-GB"/>
              <a:t>Testing guidelines (sequences)</a:t>
            </a:r>
          </a:p>
        </p:txBody>
      </p:sp>
      <p:sp>
        <p:nvSpPr>
          <p:cNvPr id="63491" name="Rectangle 3"/>
          <p:cNvSpPr>
            <a:spLocks noGrp="1" noChangeArrowheads="1"/>
          </p:cNvSpPr>
          <p:nvPr>
            <p:ph type="body" idx="1"/>
          </p:nvPr>
        </p:nvSpPr>
        <p:spPr>
          <a:noFill/>
        </p:spPr>
        <p:txBody>
          <a:bodyPr lIns="90840" tIns="44623" rIns="90840" bIns="44623"/>
          <a:lstStyle/>
          <a:p>
            <a:r>
              <a:rPr lang="en-GB"/>
              <a:t>Test software with sequences which have only a single value.</a:t>
            </a:r>
          </a:p>
          <a:p>
            <a:r>
              <a:rPr lang="en-GB"/>
              <a:t>Use sequences of different sizes in different tests.</a:t>
            </a:r>
          </a:p>
          <a:p>
            <a:r>
              <a:rPr lang="en-GB"/>
              <a:t>Derive tests so that the first, middle and last elements of the sequence are accessed.</a:t>
            </a:r>
          </a:p>
          <a:p>
            <a:r>
              <a:rPr lang="en-GB"/>
              <a:t>Test with sequences of zero length.</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testing</a:t>
            </a:r>
            <a:endParaRPr lang="en-US" dirty="0"/>
          </a:p>
        </p:txBody>
      </p:sp>
      <p:sp>
        <p:nvSpPr>
          <p:cNvPr id="3" name="Content Placeholder 2"/>
          <p:cNvSpPr>
            <a:spLocks noGrp="1"/>
          </p:cNvSpPr>
          <p:nvPr>
            <p:ph idx="1"/>
          </p:nvPr>
        </p:nvSpPr>
        <p:spPr/>
        <p:txBody>
          <a:bodyPr/>
          <a:lstStyle/>
          <a:p>
            <a:r>
              <a:rPr lang="en-US" sz="2200" dirty="0" smtClean="0"/>
              <a:t>Testing is intended to show that a program does what it is intended to do and to discover program defects before it is put into use. </a:t>
            </a:r>
          </a:p>
          <a:p>
            <a:r>
              <a:rPr lang="en-US" sz="2200" dirty="0" smtClean="0"/>
              <a:t>When you test software, you execute a program using artificial data. </a:t>
            </a:r>
          </a:p>
          <a:p>
            <a:r>
              <a:rPr lang="en-US" sz="2200" dirty="0" smtClean="0"/>
              <a:t>You check the results of the test run for errors, anomalies or information about the program’s non-functional attributes. </a:t>
            </a:r>
          </a:p>
          <a:p>
            <a:r>
              <a:rPr lang="en-GB" sz="2200" dirty="0" smtClean="0"/>
              <a:t>Can reveal the presence of errors NOT their </a:t>
            </a:r>
            <a:br>
              <a:rPr lang="en-GB" sz="2200" dirty="0" smtClean="0"/>
            </a:br>
            <a:r>
              <a:rPr lang="en-GB" sz="2200" dirty="0" smtClean="0"/>
              <a:t>absence.</a:t>
            </a:r>
          </a:p>
          <a:p>
            <a:r>
              <a:rPr lang="en-GB" sz="2200" dirty="0" smtClean="0"/>
              <a:t>Testing is part of a more general verification and validation process, which also includes static validation techniques.</a:t>
            </a:r>
            <a:endParaRPr lang="en-GB" sz="2200" i="1"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testing guidelines</a:t>
            </a:r>
            <a:endParaRPr lang="en-US" dirty="0"/>
          </a:p>
        </p:txBody>
      </p:sp>
      <p:sp>
        <p:nvSpPr>
          <p:cNvPr id="3" name="Content Placeholder 2"/>
          <p:cNvSpPr>
            <a:spLocks noGrp="1"/>
          </p:cNvSpPr>
          <p:nvPr>
            <p:ph idx="1"/>
          </p:nvPr>
        </p:nvSpPr>
        <p:spPr/>
        <p:txBody>
          <a:bodyPr/>
          <a:lstStyle/>
          <a:p>
            <a:pPr lvl="0"/>
            <a:r>
              <a:rPr lang="en-US" dirty="0" smtClean="0"/>
              <a:t>Choose inputs that force the system to generate all error messages </a:t>
            </a:r>
            <a:endParaRPr lang="en-GB" dirty="0" smtClean="0"/>
          </a:p>
          <a:p>
            <a:r>
              <a:rPr lang="en-US" dirty="0" smtClean="0"/>
              <a:t>Design inputs that cause input buffers to overflow </a:t>
            </a:r>
            <a:endParaRPr lang="en-GB" dirty="0" smtClean="0"/>
          </a:p>
          <a:p>
            <a:r>
              <a:rPr lang="en-US" dirty="0" smtClean="0"/>
              <a:t>Repeat the same input or series of inputs numerous times </a:t>
            </a:r>
            <a:endParaRPr lang="en-GB" dirty="0" smtClean="0"/>
          </a:p>
          <a:p>
            <a:r>
              <a:rPr lang="en-US" dirty="0" smtClean="0"/>
              <a:t>Force invalid outputs to be generated </a:t>
            </a:r>
            <a:endParaRPr lang="en-GB" dirty="0" smtClean="0"/>
          </a:p>
          <a:p>
            <a:r>
              <a:rPr lang="en-US" dirty="0" smtClean="0"/>
              <a:t>Force computation results to be too large or too small.</a:t>
            </a:r>
            <a:endParaRPr lang="en-GB" dirty="0" smtClean="0"/>
          </a:p>
          <a:p>
            <a:pPr>
              <a:buNone/>
            </a:pP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Testing can only show the presence of errors in a program. It cannot demonstrate that there are no remaining faults.</a:t>
            </a:r>
            <a:endParaRPr lang="en-GB" dirty="0" smtClean="0"/>
          </a:p>
          <a:p>
            <a:r>
              <a:rPr lang="en-US" dirty="0" smtClean="0"/>
              <a:t>Development testing is the responsibility of the software development team. A separate team should be responsible for testing a system before it is released to customers. </a:t>
            </a:r>
            <a:endParaRPr lang="en-GB" dirty="0" smtClean="0"/>
          </a:p>
          <a:p>
            <a:r>
              <a:rPr lang="en-US" dirty="0" smtClean="0"/>
              <a:t>Development testing includes unit testing, in which you test individual objects and methods  component testing in which you test related groups of objects  and system testing, in which you test partial or complete systems.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 – Software Testing</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Component testing</a:t>
            </a:r>
            <a:endParaRPr lang="en-US" dirty="0"/>
          </a:p>
        </p:txBody>
      </p:sp>
      <p:sp>
        <p:nvSpPr>
          <p:cNvPr id="3" name="Content Placeholder 2"/>
          <p:cNvSpPr>
            <a:spLocks noGrp="1"/>
          </p:cNvSpPr>
          <p:nvPr>
            <p:ph idx="1"/>
          </p:nvPr>
        </p:nvSpPr>
        <p:spPr/>
        <p:txBody>
          <a:bodyPr/>
          <a:lstStyle/>
          <a:p>
            <a:r>
              <a:rPr lang="en-US" dirty="0" smtClean="0"/>
              <a:t>Software components are often composite components that are made up of several interacting objects. </a:t>
            </a:r>
          </a:p>
          <a:p>
            <a:pPr lvl="1"/>
            <a:r>
              <a:rPr lang="en-US" dirty="0" smtClean="0"/>
              <a:t>For example, in the weather station system, the reconfiguration component includes objects that deal with each aspect of the reconfiguration. </a:t>
            </a:r>
          </a:p>
          <a:p>
            <a:r>
              <a:rPr lang="en-US" dirty="0" smtClean="0"/>
              <a:t>You access the functionality of these objects through the defined component interface. </a:t>
            </a:r>
          </a:p>
          <a:p>
            <a:r>
              <a:rPr lang="en-US" dirty="0" smtClean="0"/>
              <a:t>Testing composite components should therefore focus on showing that the component interface behaves according to its specification. </a:t>
            </a:r>
          </a:p>
          <a:p>
            <a:pPr lvl="1"/>
            <a:r>
              <a:rPr lang="en-US" dirty="0" smtClean="0"/>
              <a:t>You can assume that unit tests on the individual objects within the component have been completed.</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a:t>
            </a:r>
            <a:r>
              <a:rPr lang="en-US" dirty="0"/>
              <a:t>testing</a:t>
            </a:r>
            <a:r>
              <a:rPr lang="en-GB" dirty="0" smtClean="0"/>
              <a:t> </a:t>
            </a:r>
            <a:endParaRPr lang="en-US" dirty="0"/>
          </a:p>
        </p:txBody>
      </p:sp>
      <p:pic>
        <p:nvPicPr>
          <p:cNvPr id="4" name="Content Placeholder 3" descr="8.7 IfaceTest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35390" r="-35390"/>
              <a:stretch>
                <a:fillRect/>
              </a:stretch>
            </p:blipFill>
          </mc:Choice>
          <mc:Fallback>
            <p:blipFill>
              <a:blip r:embed="rId3"/>
              <a:srcRect l="-35390" r="-35390"/>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a:noFill/>
        </p:spPr>
        <p:txBody>
          <a:bodyPr lIns="90840" tIns="44623" rIns="90840" bIns="44623"/>
          <a:lstStyle/>
          <a:p>
            <a:r>
              <a:rPr lang="en-GB"/>
              <a:t>Interface testing</a:t>
            </a:r>
          </a:p>
        </p:txBody>
      </p:sp>
      <p:sp>
        <p:nvSpPr>
          <p:cNvPr id="45058" name="Rectangle 2"/>
          <p:cNvSpPr>
            <a:spLocks noGrp="1" noChangeArrowheads="1"/>
          </p:cNvSpPr>
          <p:nvPr>
            <p:ph idx="1"/>
          </p:nvPr>
        </p:nvSpPr>
        <p:spPr>
          <a:noFill/>
        </p:spPr>
        <p:txBody>
          <a:bodyPr lIns="90840" tIns="44623" rIns="90840" bIns="44623"/>
          <a:lstStyle/>
          <a:p>
            <a:r>
              <a:rPr lang="en-GB" dirty="0"/>
              <a:t>Objectives are to detect faults due to interface errors or invalid assumptions about interfaces.</a:t>
            </a:r>
            <a:endParaRPr lang="en-GB" dirty="0" smtClean="0"/>
          </a:p>
          <a:p>
            <a:r>
              <a:rPr lang="en-GB" dirty="0" smtClean="0"/>
              <a:t>Interface types</a:t>
            </a:r>
          </a:p>
          <a:p>
            <a:pPr lvl="1"/>
            <a:r>
              <a:rPr lang="en-GB" dirty="0" smtClean="0">
                <a:solidFill>
                  <a:srgbClr val="FF0000"/>
                </a:solidFill>
              </a:rPr>
              <a:t>Parameter interfaces </a:t>
            </a:r>
            <a:r>
              <a:rPr lang="en-GB" dirty="0" smtClean="0"/>
              <a:t>Data passed from one method or procedure to another.</a:t>
            </a:r>
          </a:p>
          <a:p>
            <a:pPr lvl="1"/>
            <a:r>
              <a:rPr lang="en-GB" dirty="0" smtClean="0">
                <a:solidFill>
                  <a:srgbClr val="FF0000"/>
                </a:solidFill>
              </a:rPr>
              <a:t>Shared memory interfaces </a:t>
            </a:r>
            <a:r>
              <a:rPr lang="en-GB" dirty="0" smtClean="0"/>
              <a:t>Block of memory is shared between procedures or functions.</a:t>
            </a:r>
          </a:p>
          <a:p>
            <a:pPr lvl="1"/>
            <a:r>
              <a:rPr lang="en-GB" dirty="0" smtClean="0">
                <a:solidFill>
                  <a:srgbClr val="FF0000"/>
                </a:solidFill>
              </a:rPr>
              <a:t>Procedural interfaces </a:t>
            </a:r>
            <a:r>
              <a:rPr lang="en-GB" dirty="0" smtClean="0"/>
              <a:t>Sub-system encapsulates a set of procedures to be called by other sub-systems.</a:t>
            </a:r>
          </a:p>
          <a:p>
            <a:pPr lvl="1"/>
            <a:r>
              <a:rPr lang="en-GB" dirty="0" smtClean="0">
                <a:solidFill>
                  <a:srgbClr val="FF0000"/>
                </a:solidFill>
              </a:rPr>
              <a:t>Message passing interfaces </a:t>
            </a:r>
            <a:r>
              <a:rPr lang="en-GB" dirty="0" smtClean="0"/>
              <a:t>Sub-systems request services from other sub-systems</a:t>
            </a:r>
          </a:p>
          <a:p>
            <a:endParaRPr lang="en-GB"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lIns="90840" tIns="44623" rIns="90840" bIns="44623"/>
          <a:lstStyle/>
          <a:p>
            <a:r>
              <a:rPr lang="en-GB"/>
              <a:t>Interface errors</a:t>
            </a:r>
          </a:p>
        </p:txBody>
      </p:sp>
      <p:sp>
        <p:nvSpPr>
          <p:cNvPr id="49155" name="Rectangle 3"/>
          <p:cNvSpPr>
            <a:spLocks noGrp="1" noChangeArrowheads="1"/>
          </p:cNvSpPr>
          <p:nvPr>
            <p:ph idx="1"/>
          </p:nvPr>
        </p:nvSpPr>
        <p:spPr>
          <a:noFill/>
        </p:spPr>
        <p:txBody>
          <a:bodyPr lIns="90840" tIns="44623" rIns="90840" bIns="44623"/>
          <a:lstStyle/>
          <a:p>
            <a:r>
              <a:rPr lang="en-GB" sz="2400"/>
              <a:t>Interface misuse</a:t>
            </a:r>
          </a:p>
          <a:p>
            <a:pPr lvl="1"/>
            <a:r>
              <a:rPr lang="en-GB" sz="2000"/>
              <a:t>A calling component calls another component and makes an error in its use of its interface e.g. parameters in the wrong order.</a:t>
            </a:r>
          </a:p>
          <a:p>
            <a:r>
              <a:rPr lang="en-GB" sz="2400"/>
              <a:t>Interface misunderstanding</a:t>
            </a:r>
          </a:p>
          <a:p>
            <a:pPr lvl="1"/>
            <a:r>
              <a:rPr lang="en-GB" sz="2000"/>
              <a:t>A calling component embeds assumptions about the behaviour of the called component which are incorrect.</a:t>
            </a:r>
          </a:p>
          <a:p>
            <a:r>
              <a:rPr lang="en-GB" sz="2400"/>
              <a:t>Timing errors</a:t>
            </a:r>
          </a:p>
          <a:p>
            <a:pPr lvl="1"/>
            <a:r>
              <a:rPr lang="en-GB" sz="2000"/>
              <a:t>The called and the calling component operate at different speeds and out-of-date information is accessed.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lIns="90840" tIns="44623" rIns="90840" bIns="44623"/>
          <a:lstStyle/>
          <a:p>
            <a:r>
              <a:rPr lang="en-GB"/>
              <a:t>Interface testing guidelines</a:t>
            </a:r>
          </a:p>
        </p:txBody>
      </p:sp>
      <p:sp>
        <p:nvSpPr>
          <p:cNvPr id="50179" name="Rectangle 3"/>
          <p:cNvSpPr>
            <a:spLocks noGrp="1" noChangeArrowheads="1"/>
          </p:cNvSpPr>
          <p:nvPr>
            <p:ph idx="1"/>
          </p:nvPr>
        </p:nvSpPr>
        <p:spPr>
          <a:noFill/>
        </p:spPr>
        <p:txBody>
          <a:bodyPr lIns="90840" tIns="44623" rIns="90840" bIns="44623"/>
          <a:lstStyle/>
          <a:p>
            <a:r>
              <a:rPr lang="en-GB" sz="2400"/>
              <a:t>Design tests so that parameters to a called procedure are at the extreme ends of their ranges.</a:t>
            </a:r>
          </a:p>
          <a:p>
            <a:r>
              <a:rPr lang="en-GB" sz="2400"/>
              <a:t>Always test pointer parameters with null pointers.</a:t>
            </a:r>
          </a:p>
          <a:p>
            <a:r>
              <a:rPr lang="en-GB" sz="2400"/>
              <a:t>Design tests which cause the component to fail.</a:t>
            </a:r>
          </a:p>
          <a:p>
            <a:r>
              <a:rPr lang="en-GB" sz="2400"/>
              <a:t>Use stress testing in message passing systems.</a:t>
            </a:r>
          </a:p>
          <a:p>
            <a:r>
              <a:rPr lang="en-GB" sz="2400"/>
              <a:t>In shared memory systems, vary the order in which components are activated.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testing</a:t>
            </a:r>
            <a:endParaRPr lang="en-US" dirty="0"/>
          </a:p>
        </p:txBody>
      </p:sp>
      <p:sp>
        <p:nvSpPr>
          <p:cNvPr id="3" name="Content Placeholder 2"/>
          <p:cNvSpPr>
            <a:spLocks noGrp="1"/>
          </p:cNvSpPr>
          <p:nvPr>
            <p:ph idx="1"/>
          </p:nvPr>
        </p:nvSpPr>
        <p:spPr/>
        <p:txBody>
          <a:bodyPr/>
          <a:lstStyle/>
          <a:p>
            <a:r>
              <a:rPr lang="en-US" dirty="0" smtClean="0"/>
              <a:t>System testing during development involves integrating components to create a version of the system and then testing the integrated system.</a:t>
            </a:r>
          </a:p>
          <a:p>
            <a:r>
              <a:rPr lang="en-US" dirty="0" smtClean="0"/>
              <a:t>The focus in system testing is testing the interactions between components. </a:t>
            </a:r>
          </a:p>
          <a:p>
            <a:r>
              <a:rPr lang="en-US" dirty="0" smtClean="0"/>
              <a:t>System testing checks that components are compatible, interact correctly and transfer the right data at the right time across their interfaces. </a:t>
            </a:r>
          </a:p>
          <a:p>
            <a:r>
              <a:rPr lang="en-US" dirty="0" smtClean="0"/>
              <a:t>System testing tests the emergent </a:t>
            </a:r>
            <a:r>
              <a:rPr lang="en-US" dirty="0" err="1" smtClean="0"/>
              <a:t>behaviour</a:t>
            </a:r>
            <a:r>
              <a:rPr lang="en-US" dirty="0" smtClean="0"/>
              <a:t> of a system. </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and component testing</a:t>
            </a:r>
            <a:endParaRPr lang="en-US" dirty="0"/>
          </a:p>
        </p:txBody>
      </p:sp>
      <p:sp>
        <p:nvSpPr>
          <p:cNvPr id="3" name="Content Placeholder 2"/>
          <p:cNvSpPr>
            <a:spLocks noGrp="1"/>
          </p:cNvSpPr>
          <p:nvPr>
            <p:ph idx="1"/>
          </p:nvPr>
        </p:nvSpPr>
        <p:spPr/>
        <p:txBody>
          <a:bodyPr/>
          <a:lstStyle/>
          <a:p>
            <a:r>
              <a:rPr lang="en-US" dirty="0" smtClean="0"/>
              <a:t>During system testing, reusable components that have been separately developed and off-the-shelf systems may be integrated with newly developed components. The complete system is then tested.</a:t>
            </a:r>
            <a:endParaRPr lang="en-GB" dirty="0" smtClean="0"/>
          </a:p>
          <a:p>
            <a:r>
              <a:rPr lang="en-US" dirty="0" smtClean="0"/>
              <a:t>Components developed by different team members or sub-teams may be integrated at this stage. System testing is a collective rather than an individual process. </a:t>
            </a:r>
          </a:p>
          <a:p>
            <a:pPr lvl="1"/>
            <a:r>
              <a:rPr lang="en-US" dirty="0" smtClean="0"/>
              <a:t>In some companies, system testing may involve a separate testing team with no involvement from designers and programmers.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testing goals</a:t>
            </a:r>
            <a:endParaRPr lang="en-US" dirty="0"/>
          </a:p>
        </p:txBody>
      </p:sp>
      <p:sp>
        <p:nvSpPr>
          <p:cNvPr id="3" name="Content Placeholder 2"/>
          <p:cNvSpPr>
            <a:spLocks noGrp="1"/>
          </p:cNvSpPr>
          <p:nvPr>
            <p:ph idx="1"/>
          </p:nvPr>
        </p:nvSpPr>
        <p:spPr/>
        <p:txBody>
          <a:bodyPr/>
          <a:lstStyle/>
          <a:p>
            <a:r>
              <a:rPr lang="en-US" dirty="0" smtClean="0"/>
              <a:t>To demonstrate to the developer and the customer that the software meets its requirements. </a:t>
            </a:r>
          </a:p>
          <a:p>
            <a:pPr lvl="1"/>
            <a:r>
              <a:rPr lang="en-US" dirty="0" smtClean="0"/>
              <a:t>For custom software, this means that there should be at least one test for every requirement in the requirements document. For generic software products, it means that there should be tests for all of the system features, plus combinations of these features, that will be incorporated in the product release.  </a:t>
            </a:r>
            <a:endParaRPr lang="en-GB" dirty="0" smtClean="0"/>
          </a:p>
          <a:p>
            <a:r>
              <a:rPr lang="en-US" dirty="0" smtClean="0"/>
              <a:t>To discover situations in which the behavior of the software is incorrect, undesirable or does not conform to its specification. </a:t>
            </a:r>
          </a:p>
          <a:p>
            <a:pPr lvl="1"/>
            <a:r>
              <a:rPr lang="en-US" dirty="0" smtClean="0"/>
              <a:t>Defect testing is concerned with rooting out undesirable system behavior such as system crashes, unwanted interactions with other systems, incorrect computations and data corruption.</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Use-case testing</a:t>
            </a:r>
            <a:endParaRPr lang="en-US" dirty="0"/>
          </a:p>
        </p:txBody>
      </p:sp>
      <p:sp>
        <p:nvSpPr>
          <p:cNvPr id="3" name="Content Placeholder 2"/>
          <p:cNvSpPr>
            <a:spLocks noGrp="1"/>
          </p:cNvSpPr>
          <p:nvPr>
            <p:ph idx="1"/>
          </p:nvPr>
        </p:nvSpPr>
        <p:spPr/>
        <p:txBody>
          <a:bodyPr/>
          <a:lstStyle/>
          <a:p>
            <a:r>
              <a:rPr lang="en-US" dirty="0" smtClean="0"/>
              <a:t>The use-cases developed to identify system interactions can be used as a basis for system testing.</a:t>
            </a:r>
          </a:p>
          <a:p>
            <a:r>
              <a:rPr lang="en-US" dirty="0" smtClean="0"/>
              <a:t>Each use case usually involves several system components so testing the use case forces these interactions to occur.</a:t>
            </a:r>
          </a:p>
          <a:p>
            <a:r>
              <a:rPr lang="en-US" dirty="0" smtClean="0"/>
              <a:t>The sequence diagrams associated with the use case documents the components and interactions that are being tested.</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a:t>
            </a:r>
            <a:r>
              <a:rPr lang="en-US" b="1" dirty="0" smtClean="0"/>
              <a:t> </a:t>
            </a:r>
            <a:r>
              <a:rPr lang="en-US" dirty="0"/>
              <a:t>weather data sequence chart</a:t>
            </a:r>
            <a:r>
              <a:rPr lang="en-GB" dirty="0" smtClean="0"/>
              <a:t> </a:t>
            </a:r>
            <a:endParaRPr lang="en-US" dirty="0"/>
          </a:p>
        </p:txBody>
      </p:sp>
      <p:pic>
        <p:nvPicPr>
          <p:cNvPr id="4" name="Content Placeholder 3" descr="8.8 WS-SeqDiagram.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4798" r="-4798"/>
              <a:stretch>
                <a:fillRect/>
              </a:stretch>
            </p:blipFill>
          </mc:Choice>
          <mc:Fallback>
            <p:blipFill>
              <a:blip r:embed="rId3"/>
              <a:srcRect l="-4798" r="-4798"/>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policies</a:t>
            </a:r>
            <a:endParaRPr lang="en-US" dirty="0"/>
          </a:p>
        </p:txBody>
      </p:sp>
      <p:sp>
        <p:nvSpPr>
          <p:cNvPr id="3" name="Content Placeholder 2"/>
          <p:cNvSpPr>
            <a:spLocks noGrp="1"/>
          </p:cNvSpPr>
          <p:nvPr>
            <p:ph idx="1"/>
          </p:nvPr>
        </p:nvSpPr>
        <p:spPr/>
        <p:txBody>
          <a:bodyPr/>
          <a:lstStyle/>
          <a:p>
            <a:r>
              <a:rPr lang="en-US" dirty="0" smtClean="0"/>
              <a:t>Exhaustive system testing is impossible so testing policies which define the required system test coverage may be developed.</a:t>
            </a:r>
          </a:p>
          <a:p>
            <a:r>
              <a:rPr lang="en-US" dirty="0" smtClean="0"/>
              <a:t>Examples of testing policies:</a:t>
            </a:r>
          </a:p>
          <a:p>
            <a:pPr lvl="1"/>
            <a:r>
              <a:rPr lang="en-US" dirty="0" smtClean="0"/>
              <a:t>All system functions that are accessed through menus should be tested.</a:t>
            </a:r>
            <a:endParaRPr lang="en-GB" dirty="0" smtClean="0"/>
          </a:p>
          <a:p>
            <a:pPr lvl="1"/>
            <a:r>
              <a:rPr lang="en-US" dirty="0" smtClean="0"/>
              <a:t>Combinations of functions (e.g. text formatting) that are accessed through the same menu must be tested.</a:t>
            </a:r>
            <a:endParaRPr lang="en-GB" dirty="0" smtClean="0"/>
          </a:p>
          <a:p>
            <a:pPr lvl="1"/>
            <a:r>
              <a:rPr lang="en-US" dirty="0" smtClean="0"/>
              <a:t>Where user input is provided, all functions must be tested with both correct and incorrect input.</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Test-driven development</a:t>
            </a:r>
            <a:endParaRPr lang="en-US" dirty="0"/>
          </a:p>
        </p:txBody>
      </p:sp>
      <p:sp>
        <p:nvSpPr>
          <p:cNvPr id="3" name="Content Placeholder 2"/>
          <p:cNvSpPr>
            <a:spLocks noGrp="1"/>
          </p:cNvSpPr>
          <p:nvPr>
            <p:ph idx="1"/>
          </p:nvPr>
        </p:nvSpPr>
        <p:spPr/>
        <p:txBody>
          <a:bodyPr/>
          <a:lstStyle/>
          <a:p>
            <a:r>
              <a:rPr lang="en-US" dirty="0" smtClean="0"/>
              <a:t>Test-driven development (TDD) is an approach to program development in which you inter-leave testing and code development.</a:t>
            </a:r>
          </a:p>
          <a:p>
            <a:r>
              <a:rPr lang="en-US" dirty="0" smtClean="0"/>
              <a:t>Tests are written before code and ‘passing’ the tests is the critical driver of development. </a:t>
            </a:r>
          </a:p>
          <a:p>
            <a:r>
              <a:rPr lang="en-US" dirty="0" smtClean="0"/>
              <a:t>You develop code incrementally, along with a test for that increment. You don’t move on to the next increment until the code that you have developed passes its test. </a:t>
            </a:r>
          </a:p>
          <a:p>
            <a:r>
              <a:rPr lang="en-US" dirty="0" smtClean="0"/>
              <a:t>TDD was introduced as part of agile methods such as Extreme Programming. However, it can also be used in plan-driven development processes. </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a:t>
            </a:r>
            <a:r>
              <a:rPr lang="en-US" dirty="0"/>
              <a:t>-driven </a:t>
            </a:r>
            <a:r>
              <a:rPr lang="en-US" dirty="0" smtClean="0"/>
              <a:t>development</a:t>
            </a:r>
            <a:endParaRPr lang="en-US" dirty="0"/>
          </a:p>
        </p:txBody>
      </p:sp>
      <p:pic>
        <p:nvPicPr>
          <p:cNvPr id="4" name="Content Placeholder 3" descr="8.9 TestDrivenDev.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3665" b="-43665"/>
              <a:stretch>
                <a:fillRect/>
              </a:stretch>
            </p:blipFill>
          </mc:Choice>
          <mc:Fallback>
            <p:blipFill>
              <a:blip r:embed="rId3"/>
              <a:srcRect t="-43665" b="-43665"/>
              <a:stretch>
                <a:fillRect/>
              </a:stretch>
            </p:blipFill>
          </mc:Fallback>
        </mc:AlternateContent>
        <p:spPr>
          <a:xfrm>
            <a:off x="754464" y="2023551"/>
            <a:ext cx="7636270" cy="4199654"/>
          </a:xfrm>
        </p:spPr>
      </p:pic>
      <p:sp>
        <p:nvSpPr>
          <p:cNvPr id="5" name="Slide Number Placeholder 4"/>
          <p:cNvSpPr>
            <a:spLocks noGrp="1"/>
          </p:cNvSpPr>
          <p:nvPr>
            <p:ph type="sldNum" sz="quarter" idx="12"/>
          </p:nvPr>
        </p:nvSpPr>
        <p:spPr/>
        <p:txBody>
          <a:bodyPr/>
          <a:lstStyle/>
          <a:p>
            <a:fld id="{CB105B8D-1C36-1C40-961B-CAAB1DD98B28}"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TDD process activities</a:t>
            </a:r>
            <a:endParaRPr lang="en-US" dirty="0"/>
          </a:p>
        </p:txBody>
      </p:sp>
      <p:sp>
        <p:nvSpPr>
          <p:cNvPr id="3" name="Content Placeholder 2"/>
          <p:cNvSpPr>
            <a:spLocks noGrp="1"/>
          </p:cNvSpPr>
          <p:nvPr>
            <p:ph idx="1"/>
          </p:nvPr>
        </p:nvSpPr>
        <p:spPr/>
        <p:txBody>
          <a:bodyPr/>
          <a:lstStyle/>
          <a:p>
            <a:r>
              <a:rPr lang="en-US" dirty="0" smtClean="0"/>
              <a:t>Start by identifying the increment of functionality that is required. This should normally be small and implementable in a few lines of code.</a:t>
            </a:r>
            <a:endParaRPr lang="en-GB" dirty="0" smtClean="0"/>
          </a:p>
          <a:p>
            <a:r>
              <a:rPr lang="en-US" dirty="0" smtClean="0"/>
              <a:t>Write a test for this functionality and implement this as an automated test. </a:t>
            </a:r>
            <a:endParaRPr lang="en-GB" dirty="0" smtClean="0"/>
          </a:p>
          <a:p>
            <a:r>
              <a:rPr lang="en-US" dirty="0" smtClean="0"/>
              <a:t>Run the test, along with all other tests that have been implemented. Initially, you have not implemented the functionality so the new test will fail. </a:t>
            </a:r>
            <a:endParaRPr lang="en-GB" dirty="0" smtClean="0"/>
          </a:p>
          <a:p>
            <a:r>
              <a:rPr lang="en-US" dirty="0" smtClean="0"/>
              <a:t>Implement the functionality and re-run the test. </a:t>
            </a:r>
            <a:endParaRPr lang="en-GB" dirty="0" smtClean="0"/>
          </a:p>
          <a:p>
            <a:r>
              <a:rPr lang="en-US" dirty="0" smtClean="0"/>
              <a:t>Once all tests run successfully, you move on to implementing the next chunk of functionality.</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test-driven development</a:t>
            </a:r>
            <a:endParaRPr lang="en-US" dirty="0"/>
          </a:p>
        </p:txBody>
      </p:sp>
      <p:sp>
        <p:nvSpPr>
          <p:cNvPr id="3" name="Content Placeholder 2"/>
          <p:cNvSpPr>
            <a:spLocks noGrp="1"/>
          </p:cNvSpPr>
          <p:nvPr>
            <p:ph idx="1"/>
          </p:nvPr>
        </p:nvSpPr>
        <p:spPr/>
        <p:txBody>
          <a:bodyPr/>
          <a:lstStyle/>
          <a:p>
            <a:r>
              <a:rPr lang="en-US" dirty="0" smtClean="0">
                <a:solidFill>
                  <a:srgbClr val="000000"/>
                </a:solidFill>
              </a:rPr>
              <a:t>Code coverage </a:t>
            </a:r>
          </a:p>
          <a:p>
            <a:pPr lvl="1"/>
            <a:r>
              <a:rPr lang="en-US" dirty="0" smtClean="0"/>
              <a:t>Every code segment that you write has at least one associated test so all code written has at least one test.</a:t>
            </a:r>
            <a:endParaRPr lang="en-GB" dirty="0" smtClean="0"/>
          </a:p>
          <a:p>
            <a:r>
              <a:rPr lang="en-US" dirty="0" smtClean="0">
                <a:solidFill>
                  <a:srgbClr val="000000"/>
                </a:solidFill>
              </a:rPr>
              <a:t>Regression testing </a:t>
            </a:r>
          </a:p>
          <a:p>
            <a:pPr lvl="1"/>
            <a:r>
              <a:rPr lang="en-US" dirty="0" smtClean="0"/>
              <a:t>A regression test suite is developed incrementally as a program is developed. </a:t>
            </a:r>
            <a:endParaRPr lang="en-GB" dirty="0" smtClean="0"/>
          </a:p>
          <a:p>
            <a:r>
              <a:rPr lang="en-US" dirty="0" smtClean="0">
                <a:solidFill>
                  <a:srgbClr val="000000"/>
                </a:solidFill>
              </a:rPr>
              <a:t>Simplified debugging </a:t>
            </a:r>
          </a:p>
          <a:p>
            <a:pPr lvl="1"/>
            <a:r>
              <a:rPr lang="en-US" dirty="0" smtClean="0"/>
              <a:t>When a test fails, it should be obvious where the problem lies. The newly written code needs to be checked and modified. </a:t>
            </a:r>
            <a:endParaRPr lang="en-GB" dirty="0" smtClean="0"/>
          </a:p>
          <a:p>
            <a:r>
              <a:rPr lang="en-US" dirty="0" smtClean="0">
                <a:solidFill>
                  <a:srgbClr val="000000"/>
                </a:solidFill>
              </a:rPr>
              <a:t>System documentation </a:t>
            </a:r>
          </a:p>
          <a:p>
            <a:pPr lvl="1"/>
            <a:r>
              <a:rPr lang="en-US" dirty="0" smtClean="0"/>
              <a:t>The tests themselves are a form of documentation that describe what the code should be doing. </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testing</a:t>
            </a:r>
            <a:endParaRPr lang="en-US" dirty="0"/>
          </a:p>
        </p:txBody>
      </p:sp>
      <p:sp>
        <p:nvSpPr>
          <p:cNvPr id="3" name="Content Placeholder 2"/>
          <p:cNvSpPr>
            <a:spLocks noGrp="1"/>
          </p:cNvSpPr>
          <p:nvPr>
            <p:ph idx="1"/>
          </p:nvPr>
        </p:nvSpPr>
        <p:spPr/>
        <p:txBody>
          <a:bodyPr/>
          <a:lstStyle/>
          <a:p>
            <a:r>
              <a:rPr lang="en-US" dirty="0" smtClean="0"/>
              <a:t>Regression testing is testing the system to check that changes have not ‘broken’ previously working code.</a:t>
            </a:r>
          </a:p>
          <a:p>
            <a:r>
              <a:rPr lang="en-US" dirty="0" smtClean="0"/>
              <a:t>In a manual testing process, regression testing is expensive but, with automated testing, it is simple and straightforward. All tests are rerun every time a change is made to the program.</a:t>
            </a:r>
          </a:p>
          <a:p>
            <a:r>
              <a:rPr lang="en-US" dirty="0" smtClean="0"/>
              <a:t>Tests must run ‘successfully’ before the change is committed.</a:t>
            </a:r>
          </a:p>
          <a:p>
            <a:pPr>
              <a:buNone/>
            </a:pP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testing</a:t>
            </a:r>
            <a:endParaRPr lang="en-US" dirty="0"/>
          </a:p>
        </p:txBody>
      </p:sp>
      <p:sp>
        <p:nvSpPr>
          <p:cNvPr id="3" name="Content Placeholder 2"/>
          <p:cNvSpPr>
            <a:spLocks noGrp="1"/>
          </p:cNvSpPr>
          <p:nvPr>
            <p:ph idx="1"/>
          </p:nvPr>
        </p:nvSpPr>
        <p:spPr>
          <a:xfrm>
            <a:off x="229698" y="1600200"/>
            <a:ext cx="8633936" cy="4525963"/>
          </a:xfrm>
        </p:spPr>
        <p:txBody>
          <a:bodyPr/>
          <a:lstStyle/>
          <a:p>
            <a:r>
              <a:rPr lang="en-US" dirty="0" smtClean="0"/>
              <a:t>Release testing is the process of testing a particular release of a system that is intended for use outside of the development team.</a:t>
            </a:r>
            <a:r>
              <a:rPr lang="en-GB" dirty="0" smtClean="0"/>
              <a:t> </a:t>
            </a:r>
          </a:p>
          <a:p>
            <a:r>
              <a:rPr lang="en-US" dirty="0" smtClean="0"/>
              <a:t>The primary goal of the release testing process is to convince the supplier of the system that it is good enough for use</a:t>
            </a:r>
            <a:r>
              <a:rPr lang="en-GB" dirty="0" smtClean="0"/>
              <a:t>.</a:t>
            </a:r>
          </a:p>
          <a:p>
            <a:pPr lvl="1"/>
            <a:r>
              <a:rPr lang="en-US" dirty="0" smtClean="0"/>
              <a:t>Release testing, therefore, has to show that the system delivers its specified functionality, performance and dependability, and that it does not fail during normal use.</a:t>
            </a:r>
            <a:r>
              <a:rPr lang="en-GB" dirty="0" smtClean="0"/>
              <a:t> </a:t>
            </a:r>
          </a:p>
          <a:p>
            <a:r>
              <a:rPr lang="en-US" dirty="0" smtClean="0"/>
              <a:t>Release testing is usually a black-box testing process where tests are only derived from the system specification. </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testing and system testing</a:t>
            </a:r>
            <a:endParaRPr lang="en-US" dirty="0"/>
          </a:p>
        </p:txBody>
      </p:sp>
      <p:sp>
        <p:nvSpPr>
          <p:cNvPr id="3" name="Content Placeholder 2"/>
          <p:cNvSpPr>
            <a:spLocks noGrp="1"/>
          </p:cNvSpPr>
          <p:nvPr>
            <p:ph idx="1"/>
          </p:nvPr>
        </p:nvSpPr>
        <p:spPr/>
        <p:txBody>
          <a:bodyPr/>
          <a:lstStyle/>
          <a:p>
            <a:r>
              <a:rPr lang="en-US" dirty="0" smtClean="0"/>
              <a:t>Release testing is a form of system testing.</a:t>
            </a:r>
          </a:p>
          <a:p>
            <a:r>
              <a:rPr lang="en-US" dirty="0" smtClean="0"/>
              <a:t>Important differences:</a:t>
            </a:r>
          </a:p>
          <a:p>
            <a:pPr lvl="1"/>
            <a:r>
              <a:rPr lang="en-US" dirty="0" smtClean="0"/>
              <a:t>A separate team that has not been involved in the system development, should be responsible for release testing.</a:t>
            </a:r>
            <a:endParaRPr lang="en-GB" dirty="0" smtClean="0"/>
          </a:p>
          <a:p>
            <a:pPr lvl="1"/>
            <a:r>
              <a:rPr lang="en-US" dirty="0" smtClean="0"/>
              <a:t>System testing by the development team should focus on discovering bugs in the system (defect testing). The objective of release testing is to check that the system meets its requirements and is good enough for external use (validation testing).</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and defect testing</a:t>
            </a:r>
            <a:endParaRPr lang="en-US" dirty="0"/>
          </a:p>
        </p:txBody>
      </p:sp>
      <p:sp>
        <p:nvSpPr>
          <p:cNvPr id="3" name="Content Placeholder 2"/>
          <p:cNvSpPr>
            <a:spLocks noGrp="1"/>
          </p:cNvSpPr>
          <p:nvPr>
            <p:ph idx="1"/>
          </p:nvPr>
        </p:nvSpPr>
        <p:spPr/>
        <p:txBody>
          <a:bodyPr/>
          <a:lstStyle/>
          <a:p>
            <a:r>
              <a:rPr lang="en-US" dirty="0" smtClean="0"/>
              <a:t>The first goal leads to </a:t>
            </a:r>
            <a:r>
              <a:rPr lang="en-US" dirty="0" smtClean="0">
                <a:solidFill>
                  <a:srgbClr val="FF0000"/>
                </a:solidFill>
              </a:rPr>
              <a:t>validation testing</a:t>
            </a:r>
          </a:p>
          <a:p>
            <a:pPr lvl="1"/>
            <a:r>
              <a:rPr lang="en-US" dirty="0" smtClean="0"/>
              <a:t>You expect the system to perform correctly using a given set of test cases that reflect the system’s expected use. </a:t>
            </a:r>
          </a:p>
          <a:p>
            <a:r>
              <a:rPr lang="en-US" dirty="0" smtClean="0"/>
              <a:t>The second goal leads to </a:t>
            </a:r>
            <a:r>
              <a:rPr lang="en-US" dirty="0" smtClean="0">
                <a:solidFill>
                  <a:srgbClr val="FF0000"/>
                </a:solidFill>
              </a:rPr>
              <a:t>defect testing</a:t>
            </a:r>
          </a:p>
          <a:p>
            <a:pPr lvl="1"/>
            <a:r>
              <a:rPr lang="en-US" dirty="0" smtClean="0"/>
              <a:t>The test cases are designed to expose defects. The test cases in defect testing can be deliberately obscure and need not reflect how the system is normally used. </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based testing</a:t>
            </a:r>
            <a:endParaRPr lang="en-US" dirty="0"/>
          </a:p>
        </p:txBody>
      </p:sp>
      <p:sp>
        <p:nvSpPr>
          <p:cNvPr id="3" name="Content Placeholder 2"/>
          <p:cNvSpPr>
            <a:spLocks noGrp="1"/>
          </p:cNvSpPr>
          <p:nvPr>
            <p:ph idx="1"/>
          </p:nvPr>
        </p:nvSpPr>
        <p:spPr/>
        <p:txBody>
          <a:bodyPr/>
          <a:lstStyle/>
          <a:p>
            <a:r>
              <a:rPr lang="en-US" dirty="0" smtClean="0"/>
              <a:t>Requirements-based testing involves examining each requirement and developing a test or tests for it.</a:t>
            </a:r>
          </a:p>
          <a:p>
            <a:r>
              <a:rPr lang="en-US" dirty="0" smtClean="0"/>
              <a:t>MHC-PMS requirements:</a:t>
            </a:r>
          </a:p>
          <a:p>
            <a:pPr lvl="1"/>
            <a:r>
              <a:rPr lang="en-US" dirty="0" smtClean="0"/>
              <a:t>If a patient is known to be allergic to any particular medication, then prescription of that medication shall result in a warning message being issued to the system user.</a:t>
            </a:r>
            <a:endParaRPr lang="en-GB" dirty="0" smtClean="0"/>
          </a:p>
          <a:p>
            <a:pPr lvl="1"/>
            <a:r>
              <a:rPr lang="en-US" dirty="0" smtClean="0"/>
              <a:t>If a prescriber chooses to ignore an allergy warning, they shall provide a reason why this has been ignored.</a:t>
            </a:r>
            <a:endParaRPr lang="en-GB" dirty="0" smtClean="0"/>
          </a:p>
          <a:p>
            <a:pPr lvl="1"/>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50</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tests</a:t>
            </a:r>
            <a:endParaRPr lang="en-US" dirty="0"/>
          </a:p>
        </p:txBody>
      </p:sp>
      <p:sp>
        <p:nvSpPr>
          <p:cNvPr id="3" name="Content Placeholder 2"/>
          <p:cNvSpPr>
            <a:spLocks noGrp="1"/>
          </p:cNvSpPr>
          <p:nvPr>
            <p:ph idx="1"/>
          </p:nvPr>
        </p:nvSpPr>
        <p:spPr/>
        <p:txBody>
          <a:bodyPr/>
          <a:lstStyle/>
          <a:p>
            <a:r>
              <a:rPr lang="en-US" sz="1800" dirty="0" smtClean="0"/>
              <a:t>Set up a patient record with no known allergies. Prescribe medication for allergies that are known to exist. Check that a warning message is not issued by the system.</a:t>
            </a:r>
            <a:endParaRPr lang="en-GB" sz="1800" dirty="0" smtClean="0"/>
          </a:p>
          <a:p>
            <a:r>
              <a:rPr lang="en-US" sz="1800" dirty="0" smtClean="0"/>
              <a:t>Set up a patient record with a known allergy. Prescribe the medication to that the patient is allergic to, and check that the warning is issued by the system.</a:t>
            </a:r>
            <a:endParaRPr lang="en-GB" sz="1800" dirty="0" smtClean="0"/>
          </a:p>
          <a:p>
            <a:r>
              <a:rPr lang="en-US" sz="1800" dirty="0" smtClean="0"/>
              <a:t>Set up a patient record in which allergies to two or more drugs are recorded. Prescribe both of these drugs separately and check that the correct warning for each drug is issued.</a:t>
            </a:r>
            <a:endParaRPr lang="en-GB" sz="1800" dirty="0" smtClean="0"/>
          </a:p>
          <a:p>
            <a:r>
              <a:rPr lang="en-US" sz="1800" dirty="0" smtClean="0"/>
              <a:t>Prescribe two drugs that the patient is allergic to. Check that two warnings are correctly issued.</a:t>
            </a:r>
            <a:endParaRPr lang="en-GB" sz="1800" dirty="0" smtClean="0"/>
          </a:p>
          <a:p>
            <a:r>
              <a:rPr lang="en-US" sz="1800" dirty="0" smtClean="0"/>
              <a:t>Prescribe a drug that issues a warning and overrule that warning. Check that the system requires the user to provide information explaining why the warning was overruled. </a:t>
            </a:r>
            <a:endParaRPr lang="en-US" sz="1800"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tested by scenario</a:t>
            </a:r>
            <a:endParaRPr lang="en-US" dirty="0"/>
          </a:p>
        </p:txBody>
      </p:sp>
      <p:sp>
        <p:nvSpPr>
          <p:cNvPr id="3" name="Content Placeholder 2"/>
          <p:cNvSpPr>
            <a:spLocks noGrp="1"/>
          </p:cNvSpPr>
          <p:nvPr>
            <p:ph idx="1"/>
          </p:nvPr>
        </p:nvSpPr>
        <p:spPr/>
        <p:txBody>
          <a:bodyPr/>
          <a:lstStyle/>
          <a:p>
            <a:r>
              <a:rPr lang="en-US" dirty="0" smtClean="0"/>
              <a:t>Authentication by logging on to the system.</a:t>
            </a:r>
            <a:endParaRPr lang="en-GB" dirty="0" smtClean="0"/>
          </a:p>
          <a:p>
            <a:r>
              <a:rPr lang="en-US" dirty="0" smtClean="0"/>
              <a:t>Downloading and uploading of specified patient records to a laptop.</a:t>
            </a:r>
            <a:endParaRPr lang="en-GB" dirty="0" smtClean="0"/>
          </a:p>
          <a:p>
            <a:r>
              <a:rPr lang="en-US" dirty="0" smtClean="0"/>
              <a:t>Home visit scheduling.</a:t>
            </a:r>
            <a:endParaRPr lang="en-GB" dirty="0" smtClean="0"/>
          </a:p>
          <a:p>
            <a:r>
              <a:rPr lang="en-US" dirty="0" smtClean="0"/>
              <a:t>Encryption and decryption of patient records on a mobile device. </a:t>
            </a:r>
            <a:endParaRPr lang="en-GB" dirty="0" smtClean="0"/>
          </a:p>
          <a:p>
            <a:r>
              <a:rPr lang="en-US" dirty="0" smtClean="0"/>
              <a:t>Record retrieval and modification.</a:t>
            </a:r>
            <a:endParaRPr lang="en-GB" dirty="0" smtClean="0"/>
          </a:p>
          <a:p>
            <a:r>
              <a:rPr lang="en-US" dirty="0" smtClean="0"/>
              <a:t>Links with the drugs database that maintains side-effect information.</a:t>
            </a:r>
            <a:endParaRPr lang="en-GB" dirty="0" smtClean="0"/>
          </a:p>
          <a:p>
            <a:r>
              <a:rPr lang="en-US" dirty="0" smtClean="0"/>
              <a:t>The system for call prompting.</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usage scenario for the MHC-PMS</a:t>
            </a:r>
            <a:r>
              <a:rPr lang="en-GB" dirty="0" smtClean="0"/>
              <a:t> </a:t>
            </a:r>
            <a:endParaRPr lang="en-US" dirty="0"/>
          </a:p>
        </p:txBody>
      </p:sp>
      <p:sp>
        <p:nvSpPr>
          <p:cNvPr id="7" name="Rectangle 6"/>
          <p:cNvSpPr/>
          <p:nvPr/>
        </p:nvSpPr>
        <p:spPr>
          <a:xfrm>
            <a:off x="766100" y="1315819"/>
            <a:ext cx="7597071" cy="5416869"/>
          </a:xfrm>
          <a:prstGeom prst="rect">
            <a:avLst/>
          </a:prstGeom>
          <a:solidFill>
            <a:srgbClr val="FFFF00">
              <a:alpha val="34000"/>
            </a:srgbClr>
          </a:solidFill>
        </p:spPr>
        <p:txBody>
          <a:bodyPr wrap="square">
            <a:spAutoFit/>
          </a:bodyPr>
          <a:lstStyle/>
          <a:p>
            <a:pPr lvl="0" algn="just" defTabSz="914400" fontAlgn="base">
              <a:spcBef>
                <a:spcPct val="0"/>
              </a:spcBef>
              <a:spcAft>
                <a:spcPct val="0"/>
              </a:spcAft>
            </a:pPr>
            <a:r>
              <a:rPr kumimoji="0" lang="en-GB" sz="1600" b="0" i="0" u="none" strike="noStrike" cap="none" normalizeH="0" baseline="0" dirty="0" smtClean="0">
                <a:ln>
                  <a:noFill/>
                </a:ln>
                <a:solidFill>
                  <a:srgbClr val="000000"/>
                </a:solidFill>
                <a:effectLst/>
                <a:latin typeface="Arial"/>
                <a:ea typeface="ＭＳ Ｐゴシック" charset="-128"/>
              </a:rPr>
              <a:t>Kate is a nurse who specializes in mental health care. One of her responsibilities is to visit patients at home to check that their treatment is effective and that they are not suffering from medication side -effects.</a:t>
            </a:r>
          </a:p>
          <a:p>
            <a:pPr lvl="0" defTabSz="914400" fontAlgn="base">
              <a:spcBef>
                <a:spcPct val="0"/>
              </a:spcBef>
              <a:spcAft>
                <a:spcPts val="600"/>
              </a:spcAft>
            </a:pPr>
            <a:r>
              <a:rPr kumimoji="0" lang="en-US" sz="1600" b="0" i="0" u="none" strike="noStrike" cap="none" normalizeH="0" baseline="0" dirty="0" smtClean="0">
                <a:ln>
                  <a:noFill/>
                </a:ln>
                <a:solidFill>
                  <a:schemeClr val="tx1"/>
                </a:solidFill>
                <a:effectLst/>
                <a:latin typeface="Arial"/>
                <a:ea typeface="Calibri" charset="0"/>
              </a:rPr>
              <a:t>On a day for home visits, Kate logs into the MHC-PMS and  uses it to print her schedule of home visits for that day, along with summary information about the patients to be visited. She requests that the records for these patients be downloaded to her laptop. She is prompted for her key phrase to encrypt the records on the laptop.</a:t>
            </a:r>
          </a:p>
          <a:p>
            <a:pPr lvl="0" defTabSz="914400" fontAlgn="base">
              <a:spcBef>
                <a:spcPct val="0"/>
              </a:spcBef>
              <a:spcAft>
                <a:spcPts val="600"/>
              </a:spcAft>
            </a:pPr>
            <a:r>
              <a:rPr kumimoji="0" lang="en-US" sz="1600" b="0" i="0" u="none" strike="noStrike" cap="none" normalizeH="0" baseline="0" dirty="0" smtClean="0">
                <a:ln>
                  <a:noFill/>
                </a:ln>
                <a:solidFill>
                  <a:schemeClr val="tx1"/>
                </a:solidFill>
                <a:effectLst/>
                <a:latin typeface="Arial"/>
                <a:ea typeface="Calibri" charset="0"/>
              </a:rPr>
              <a:t>One of the patients that she visits is Jim, who is being treated with medication for depression. Jim feels that the medication is helping him but believes that it has the side -effect of keeping him awake at night. Kate looks up Jim’s record and is prompted for her key phrase to decrypt the record. She checks the drug prescribed and queries its side effects. Sleeplessness is a known side effect so she notes the problem in Jim’s record and suggests that he visits the clinic to have his medication changed. He agrees so Kate enters a prompt to call him when she gets back to the clinic to make an appointment with a physician. She ends the consultation and the system re-encrypts Jim’s record.</a:t>
            </a:r>
          </a:p>
          <a:p>
            <a:pPr lvl="0" defTabSz="914400" fontAlgn="base">
              <a:spcBef>
                <a:spcPct val="0"/>
              </a:spcBef>
              <a:spcAft>
                <a:spcPts val="600"/>
              </a:spcAft>
            </a:pPr>
            <a:r>
              <a:rPr kumimoji="0" lang="en-US" sz="1600" b="0" i="0" u="none" strike="noStrike" cap="none" normalizeH="0" baseline="0" dirty="0" smtClean="0">
                <a:ln>
                  <a:noFill/>
                </a:ln>
                <a:solidFill>
                  <a:schemeClr val="tx1"/>
                </a:solidFill>
                <a:effectLst/>
                <a:latin typeface="Arial"/>
                <a:ea typeface="Calibri" charset="0"/>
              </a:rPr>
              <a:t>After, finishing her consultations, Kate returns to the clinic and uploads the records of patients visited to the database. The system generates a call list for Kate of those patients who she has to contact for follow-up information and make clinic appointments.</a:t>
            </a:r>
            <a:endParaRPr kumimoji="0" lang="en-US" sz="1600" b="0" i="0" u="none" strike="noStrike" cap="none" normalizeH="0" baseline="0" dirty="0">
              <a:ln>
                <a:noFill/>
              </a:ln>
              <a:solidFill>
                <a:schemeClr val="tx1"/>
              </a:solidFill>
              <a:effectLst/>
              <a:latin typeface="Arial"/>
              <a:ea typeface="Calibri" charset="0"/>
            </a:endParaRPr>
          </a:p>
        </p:txBody>
      </p:sp>
      <p:sp>
        <p:nvSpPr>
          <p:cNvPr id="4" name="Slide Number Placeholder 3"/>
          <p:cNvSpPr>
            <a:spLocks noGrp="1"/>
          </p:cNvSpPr>
          <p:nvPr>
            <p:ph type="sldNum" sz="quarter" idx="12"/>
          </p:nvPr>
        </p:nvSpPr>
        <p:spPr/>
        <p:txBody>
          <a:bodyPr/>
          <a:lstStyle/>
          <a:p>
            <a:fld id="{CB105B8D-1C36-1C40-961B-CAAB1DD98B28}" type="slidenum">
              <a:rPr lang="en-US" smtClean="0"/>
              <a:pPr/>
              <a:t>53</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Performance testing</a:t>
            </a:r>
          </a:p>
        </p:txBody>
      </p:sp>
      <p:sp>
        <p:nvSpPr>
          <p:cNvPr id="38915" name="Rectangle 3"/>
          <p:cNvSpPr>
            <a:spLocks noGrp="1" noChangeArrowheads="1"/>
          </p:cNvSpPr>
          <p:nvPr>
            <p:ph type="body" idx="1"/>
          </p:nvPr>
        </p:nvSpPr>
        <p:spPr/>
        <p:txBody>
          <a:bodyPr/>
          <a:lstStyle/>
          <a:p>
            <a:r>
              <a:rPr lang="en-US" dirty="0"/>
              <a:t>Part of release testing may involve testing the emergent properties of a system, such as performance and reliability.</a:t>
            </a:r>
            <a:endParaRPr lang="en-US" dirty="0" smtClean="0"/>
          </a:p>
          <a:p>
            <a:r>
              <a:rPr lang="en-US" dirty="0" smtClean="0"/>
              <a:t>Tests should reflect the profile of use of the system.</a:t>
            </a:r>
          </a:p>
          <a:p>
            <a:r>
              <a:rPr lang="en-US" dirty="0" smtClean="0"/>
              <a:t>Performance tests usually involve planning a series of tests where the load is steadily increased until the system performance becomes unacceptable.</a:t>
            </a:r>
          </a:p>
          <a:p>
            <a:r>
              <a:rPr lang="en-US" dirty="0" smtClean="0"/>
              <a:t>Stress testing is a form of performance testing where the system is deliberately overloaded to test its failure </a:t>
            </a:r>
            <a:r>
              <a:rPr lang="en-US" dirty="0" err="1" smtClean="0"/>
              <a:t>behaviour</a:t>
            </a:r>
            <a:r>
              <a:rPr lang="en-US" dirty="0" smtClean="0"/>
              <a:t>.</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54</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testing</a:t>
            </a:r>
            <a:endParaRPr lang="en-US" dirty="0"/>
          </a:p>
        </p:txBody>
      </p:sp>
      <p:sp>
        <p:nvSpPr>
          <p:cNvPr id="3" name="Content Placeholder 2"/>
          <p:cNvSpPr>
            <a:spLocks noGrp="1"/>
          </p:cNvSpPr>
          <p:nvPr>
            <p:ph idx="1"/>
          </p:nvPr>
        </p:nvSpPr>
        <p:spPr/>
        <p:txBody>
          <a:bodyPr/>
          <a:lstStyle/>
          <a:p>
            <a:r>
              <a:rPr lang="en-US" dirty="0" smtClean="0"/>
              <a:t>User or customer testing is a stage in the testing process in which users or customers provide input and advice on system testing. </a:t>
            </a:r>
          </a:p>
          <a:p>
            <a:r>
              <a:rPr lang="en-US" dirty="0" smtClean="0"/>
              <a:t>User testing is essential, even when comprehensive system and release testing have been carried out. </a:t>
            </a:r>
          </a:p>
          <a:p>
            <a:pPr lvl="1"/>
            <a:r>
              <a:rPr lang="en-US" dirty="0" smtClean="0"/>
              <a:t>The reason for this is that influences from the user’s working environment have a major effect on the reliability, performance, usability and robustness of a system. These cannot be replicated in a testing environment.</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55</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user testing</a:t>
            </a:r>
            <a:endParaRPr lang="en-US" dirty="0"/>
          </a:p>
        </p:txBody>
      </p:sp>
      <p:sp>
        <p:nvSpPr>
          <p:cNvPr id="3" name="Content Placeholder 2"/>
          <p:cNvSpPr>
            <a:spLocks noGrp="1"/>
          </p:cNvSpPr>
          <p:nvPr>
            <p:ph idx="1"/>
          </p:nvPr>
        </p:nvSpPr>
        <p:spPr/>
        <p:txBody>
          <a:bodyPr/>
          <a:lstStyle/>
          <a:p>
            <a:r>
              <a:rPr lang="en-US" dirty="0" smtClean="0"/>
              <a:t>Alpha testing</a:t>
            </a:r>
          </a:p>
          <a:p>
            <a:pPr lvl="1"/>
            <a:r>
              <a:rPr lang="en-US" dirty="0" smtClean="0"/>
              <a:t>Users of the software work with the development team to test the software at the developer’s site.</a:t>
            </a:r>
            <a:endParaRPr lang="en-GB" dirty="0" smtClean="0"/>
          </a:p>
          <a:p>
            <a:r>
              <a:rPr lang="en-US" dirty="0" smtClean="0"/>
              <a:t>Beta testing</a:t>
            </a:r>
          </a:p>
          <a:p>
            <a:pPr lvl="1"/>
            <a:r>
              <a:rPr lang="en-US" dirty="0" smtClean="0"/>
              <a:t>A release of the software is made available to users to allow them to experiment and to raise problems that they discover with the system developers.</a:t>
            </a:r>
            <a:endParaRPr lang="en-GB" dirty="0" smtClean="0"/>
          </a:p>
          <a:p>
            <a:r>
              <a:rPr lang="en-US" dirty="0" smtClean="0"/>
              <a:t>Acceptance testing</a:t>
            </a:r>
          </a:p>
          <a:p>
            <a:pPr lvl="1"/>
            <a:r>
              <a:rPr lang="en-US" dirty="0" smtClean="0"/>
              <a:t>Customers test a system to decide whether or not it is ready to be accepted from the system developers and deployed in the customer environment. Primarily for custom systems.</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acceptance testing process</a:t>
            </a:r>
            <a:r>
              <a:rPr lang="en-GB" dirty="0" smtClean="0"/>
              <a:t> </a:t>
            </a:r>
            <a:endParaRPr lang="en-US" dirty="0"/>
          </a:p>
        </p:txBody>
      </p:sp>
      <p:pic>
        <p:nvPicPr>
          <p:cNvPr id="4" name="Content Placeholder 3" descr="8.11 AcceptanceTest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05822" b="-105822"/>
              <a:stretch>
                <a:fillRect/>
              </a:stretch>
            </p:blipFill>
          </mc:Choice>
          <mc:Fallback>
            <p:blipFill>
              <a:blip r:embed="rId3"/>
              <a:srcRect t="-105822" b="-105822"/>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57</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in the acceptance testing process</a:t>
            </a:r>
            <a:endParaRPr lang="en-US" dirty="0"/>
          </a:p>
        </p:txBody>
      </p:sp>
      <p:sp>
        <p:nvSpPr>
          <p:cNvPr id="3" name="Content Placeholder 2"/>
          <p:cNvSpPr>
            <a:spLocks noGrp="1"/>
          </p:cNvSpPr>
          <p:nvPr>
            <p:ph idx="1"/>
          </p:nvPr>
        </p:nvSpPr>
        <p:spPr/>
        <p:txBody>
          <a:bodyPr/>
          <a:lstStyle/>
          <a:p>
            <a:r>
              <a:rPr lang="en-US" dirty="0" smtClean="0"/>
              <a:t>Define acceptance criteria</a:t>
            </a:r>
          </a:p>
          <a:p>
            <a:r>
              <a:rPr lang="en-US" dirty="0" smtClean="0"/>
              <a:t>Plan acceptance testing</a:t>
            </a:r>
          </a:p>
          <a:p>
            <a:r>
              <a:rPr lang="en-US" dirty="0" smtClean="0"/>
              <a:t>Derive acceptance tests</a:t>
            </a:r>
          </a:p>
          <a:p>
            <a:r>
              <a:rPr lang="en-US" dirty="0" smtClean="0"/>
              <a:t>Run acceptance tests</a:t>
            </a:r>
          </a:p>
          <a:p>
            <a:r>
              <a:rPr lang="en-US" dirty="0" smtClean="0"/>
              <a:t>Negotiate test results</a:t>
            </a:r>
          </a:p>
          <a:p>
            <a:r>
              <a:rPr lang="en-US" dirty="0" smtClean="0"/>
              <a:t>Reject/accept system</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acceptance testing</a:t>
            </a:r>
            <a:endParaRPr lang="en-US" dirty="0"/>
          </a:p>
        </p:txBody>
      </p:sp>
      <p:sp>
        <p:nvSpPr>
          <p:cNvPr id="3" name="Content Placeholder 2"/>
          <p:cNvSpPr>
            <a:spLocks noGrp="1"/>
          </p:cNvSpPr>
          <p:nvPr>
            <p:ph idx="1"/>
          </p:nvPr>
        </p:nvSpPr>
        <p:spPr/>
        <p:txBody>
          <a:bodyPr/>
          <a:lstStyle/>
          <a:p>
            <a:r>
              <a:rPr lang="en-US" dirty="0" smtClean="0"/>
              <a:t>In agile methods, the user/customer is part of the development team and is responsible for making decisions on the acceptability of the system.</a:t>
            </a:r>
          </a:p>
          <a:p>
            <a:r>
              <a:rPr lang="en-US" dirty="0" smtClean="0"/>
              <a:t>Tests are defined by the user/customer and are integrated with other tests in that they are run automatically when changes are made.</a:t>
            </a:r>
          </a:p>
          <a:p>
            <a:r>
              <a:rPr lang="en-US" dirty="0" smtClean="0"/>
              <a:t>There is no separate acceptance testing process.</a:t>
            </a:r>
          </a:p>
          <a:p>
            <a:r>
              <a:rPr lang="en-US" dirty="0" smtClean="0"/>
              <a:t>Main problem here is whether or not the embedded user is ‘typical’ and can represent the interests of all system stakeholders.</a:t>
            </a:r>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Testing process goals</a:t>
            </a:r>
          </a:p>
        </p:txBody>
      </p:sp>
      <p:sp>
        <p:nvSpPr>
          <p:cNvPr id="22531" name="Rectangle 3"/>
          <p:cNvSpPr>
            <a:spLocks noGrp="1" noChangeArrowheads="1"/>
          </p:cNvSpPr>
          <p:nvPr>
            <p:ph type="body" idx="1"/>
          </p:nvPr>
        </p:nvSpPr>
        <p:spPr/>
        <p:txBody>
          <a:bodyPr/>
          <a:lstStyle/>
          <a:p>
            <a:r>
              <a:rPr lang="en-US" sz="2400" dirty="0">
                <a:solidFill>
                  <a:schemeClr val="tx1"/>
                </a:solidFill>
              </a:rPr>
              <a:t>Validation testing</a:t>
            </a:r>
          </a:p>
          <a:p>
            <a:pPr lvl="1"/>
            <a:r>
              <a:rPr lang="en-US" sz="2000" dirty="0"/>
              <a:t>To demonstrate to the developer and the system customer that the software meets its </a:t>
            </a:r>
            <a:r>
              <a:rPr lang="en-US" sz="2000" dirty="0" smtClean="0"/>
              <a:t>requirements </a:t>
            </a:r>
          </a:p>
          <a:p>
            <a:pPr lvl="1"/>
            <a:r>
              <a:rPr lang="en-US" sz="2000" dirty="0"/>
              <a:t>A successful test shows that the system operates as intended.</a:t>
            </a:r>
          </a:p>
          <a:p>
            <a:r>
              <a:rPr lang="en-US" sz="2400" dirty="0">
                <a:solidFill>
                  <a:srgbClr val="000000"/>
                </a:solidFill>
              </a:rPr>
              <a:t>Defect testing</a:t>
            </a:r>
          </a:p>
          <a:p>
            <a:pPr lvl="1"/>
            <a:r>
              <a:rPr lang="en-US" sz="2000" dirty="0"/>
              <a:t>To discover faults or defects in the software where its </a:t>
            </a:r>
            <a:r>
              <a:rPr lang="en-US" sz="2000" dirty="0" err="1"/>
              <a:t>behaviour</a:t>
            </a:r>
            <a:r>
              <a:rPr lang="en-US" sz="2000" dirty="0"/>
              <a:t> is incorrect or not in conformance with its </a:t>
            </a:r>
            <a:r>
              <a:rPr lang="en-US" sz="2000" dirty="0" smtClean="0"/>
              <a:t>specification </a:t>
            </a:r>
          </a:p>
          <a:p>
            <a:pPr lvl="1"/>
            <a:r>
              <a:rPr lang="en-US" sz="2000" dirty="0"/>
              <a:t>A successful test is a test that makes the system perform incorrectly and so exposes a defect in the system.</a:t>
            </a:r>
          </a:p>
        </p:txBody>
      </p:sp>
      <p:sp>
        <p:nvSpPr>
          <p:cNvPr id="4" name="Slide Number Placeholder 3"/>
          <p:cNvSpPr>
            <a:spLocks noGrp="1"/>
          </p:cNvSpPr>
          <p:nvPr>
            <p:ph type="sldNum" sz="quarter" idx="12"/>
          </p:nvPr>
        </p:nvSpPr>
        <p:spPr/>
        <p:txBody>
          <a:bodyPr/>
          <a:lstStyle/>
          <a:p>
            <a:fld id="{CB105B8D-1C36-1C40-961B-CAAB1DD98B28}"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When testing software, you should try to ‘break’ the software by using experience and guidelines to choose types of test case that have been effective in discovering defects in other systems.</a:t>
            </a:r>
            <a:endParaRPr lang="en-GB" sz="2000" dirty="0" smtClean="0"/>
          </a:p>
          <a:p>
            <a:r>
              <a:rPr lang="en-US" sz="2000" dirty="0" smtClean="0"/>
              <a:t>Wherever possible, you should write automated tests. The tests are embedded in a program that can be run every time a change is made to a system.</a:t>
            </a:r>
            <a:endParaRPr lang="en-GB" sz="2000" dirty="0" smtClean="0"/>
          </a:p>
          <a:p>
            <a:r>
              <a:rPr lang="en-US" sz="2000" dirty="0" smtClean="0"/>
              <a:t>Test-first development is an approach to development where tests are written before the code to be tested. </a:t>
            </a:r>
            <a:endParaRPr lang="en-GB" sz="2000" dirty="0" smtClean="0"/>
          </a:p>
          <a:p>
            <a:r>
              <a:rPr lang="en-US" sz="2000" dirty="0" smtClean="0"/>
              <a:t>Scenario testing involves inventing a typical usage scenario and using this to derive test cases.</a:t>
            </a:r>
            <a:endParaRPr lang="en-GB" sz="2000" dirty="0" smtClean="0"/>
          </a:p>
          <a:p>
            <a:r>
              <a:rPr lang="en-US" sz="2000" dirty="0" smtClean="0"/>
              <a:t>Acceptance testing is a user testing process where the aim is to decide if the software is good enough to be deployed and used in its operational environment.</a:t>
            </a:r>
            <a:endParaRPr lang="en-GB" sz="2000" dirty="0" smtClean="0"/>
          </a:p>
        </p:txBody>
      </p:sp>
      <p:sp>
        <p:nvSpPr>
          <p:cNvPr id="4" name="Slide Number Placeholder 3"/>
          <p:cNvSpPr>
            <a:spLocks noGrp="1"/>
          </p:cNvSpPr>
          <p:nvPr>
            <p:ph type="sldNum" sz="quarter" idx="12"/>
          </p:nvPr>
        </p:nvSpPr>
        <p:spPr/>
        <p:txBody>
          <a:bodyPr/>
          <a:lstStyle/>
          <a:p>
            <a:fld id="{CB105B8D-1C36-1C40-961B-CAAB1DD98B28}" type="slidenum">
              <a:rPr lang="en-US" smtClean="0"/>
              <a:pPr/>
              <a:t>60</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61</a:t>
            </a:fld>
            <a:endParaRPr lang="en-US"/>
          </a:p>
        </p:txBody>
      </p:sp>
    </p:spTree>
    <p:extLst>
      <p:ext uri="{BB962C8B-B14F-4D97-AF65-F5344CB8AC3E}">
        <p14:creationId xmlns:p14="http://schemas.microsoft.com/office/powerpoint/2010/main" val="12340277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 – Software Evolution</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C8735F24-F0A4-DB4E-AAD6-0E2C6B4C4636}" type="slidenum">
              <a:rPr lang="en-US" smtClean="0"/>
              <a:pPr/>
              <a:t>62</a:t>
            </a:fld>
            <a:endParaRPr lang="en-US"/>
          </a:p>
        </p:txBody>
      </p:sp>
      <p:sp>
        <p:nvSpPr>
          <p:cNvPr id="5" name="Footer Placeholder 4"/>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5586380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Evolution processes</a:t>
            </a:r>
          </a:p>
          <a:p>
            <a:pPr lvl="1"/>
            <a:r>
              <a:rPr lang="en-US" dirty="0" smtClean="0"/>
              <a:t>Change processes for software systems </a:t>
            </a:r>
            <a:endParaRPr lang="en-GB" dirty="0" smtClean="0"/>
          </a:p>
          <a:p>
            <a:r>
              <a:rPr lang="en-US" dirty="0" smtClean="0"/>
              <a:t>Program evolution dynamics</a:t>
            </a:r>
          </a:p>
          <a:p>
            <a:pPr lvl="1"/>
            <a:r>
              <a:rPr lang="en-US" dirty="0" smtClean="0"/>
              <a:t>Understanding software evolution</a:t>
            </a:r>
            <a:endParaRPr lang="en-GB" dirty="0" smtClean="0"/>
          </a:p>
          <a:p>
            <a:r>
              <a:rPr lang="en-US" dirty="0" smtClean="0"/>
              <a:t>Software maintenance</a:t>
            </a:r>
          </a:p>
          <a:p>
            <a:pPr lvl="1"/>
            <a:r>
              <a:rPr lang="en-US" dirty="0" smtClean="0"/>
              <a:t>Making changes to operational software systems</a:t>
            </a:r>
            <a:endParaRPr lang="en-GB" dirty="0" smtClean="0"/>
          </a:p>
          <a:p>
            <a:r>
              <a:rPr lang="en-US" dirty="0" smtClean="0"/>
              <a:t>Legacy system management</a:t>
            </a:r>
          </a:p>
          <a:p>
            <a:pPr lvl="1"/>
            <a:r>
              <a:rPr lang="en-US" dirty="0" smtClean="0"/>
              <a:t>Making decisions about software change</a:t>
            </a:r>
            <a:r>
              <a:rPr lang="en-GB" dirty="0" smtClean="0"/>
              <a:t> </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63</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9820012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t>Software change</a:t>
            </a:r>
          </a:p>
        </p:txBody>
      </p:sp>
      <p:sp>
        <p:nvSpPr>
          <p:cNvPr id="66563" name="Rectangle 3"/>
          <p:cNvSpPr>
            <a:spLocks noGrp="1" noChangeArrowheads="1"/>
          </p:cNvSpPr>
          <p:nvPr>
            <p:ph type="body" idx="1"/>
          </p:nvPr>
        </p:nvSpPr>
        <p:spPr/>
        <p:txBody>
          <a:bodyPr/>
          <a:lstStyle/>
          <a:p>
            <a:r>
              <a:rPr lang="en-GB" sz="2400" dirty="0"/>
              <a:t>Software change is inevitable</a:t>
            </a:r>
          </a:p>
          <a:p>
            <a:pPr lvl="1"/>
            <a:r>
              <a:rPr lang="en-GB" sz="2000" dirty="0"/>
              <a:t>New requirements emerge when the software is used;</a:t>
            </a:r>
          </a:p>
          <a:p>
            <a:pPr lvl="1"/>
            <a:r>
              <a:rPr lang="en-GB" sz="2000" dirty="0"/>
              <a:t>The business environment changes;</a:t>
            </a:r>
          </a:p>
          <a:p>
            <a:pPr lvl="1"/>
            <a:r>
              <a:rPr lang="en-GB" sz="2000" dirty="0"/>
              <a:t>Errors must be repaired;</a:t>
            </a:r>
          </a:p>
          <a:p>
            <a:pPr lvl="1"/>
            <a:r>
              <a:rPr lang="en-GB" sz="2000" dirty="0"/>
              <a:t>New computers and equipment is added to the system;</a:t>
            </a:r>
          </a:p>
          <a:p>
            <a:pPr lvl="1"/>
            <a:r>
              <a:rPr lang="en-GB" sz="2000" dirty="0"/>
              <a:t>The performance or reliability of the system may have to be improved.</a:t>
            </a:r>
          </a:p>
          <a:p>
            <a:r>
              <a:rPr lang="en-GB" sz="2400" dirty="0"/>
              <a:t>A key problem for</a:t>
            </a:r>
            <a:r>
              <a:rPr lang="en-GB" sz="2400" dirty="0" smtClean="0"/>
              <a:t> all organizations </a:t>
            </a:r>
            <a:r>
              <a:rPr lang="en-GB" sz="2400" dirty="0"/>
              <a:t>is implementing and managing change to their existing software systems.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64</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4706357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Importance of evolution</a:t>
            </a:r>
          </a:p>
        </p:txBody>
      </p:sp>
      <p:sp>
        <p:nvSpPr>
          <p:cNvPr id="91139" name="Rectangle 3"/>
          <p:cNvSpPr>
            <a:spLocks noGrp="1" noChangeArrowheads="1"/>
          </p:cNvSpPr>
          <p:nvPr>
            <p:ph type="body" idx="1"/>
          </p:nvPr>
        </p:nvSpPr>
        <p:spPr/>
        <p:txBody>
          <a:bodyPr/>
          <a:lstStyle/>
          <a:p>
            <a:pPr>
              <a:lnSpc>
                <a:spcPct val="90000"/>
              </a:lnSpc>
            </a:pPr>
            <a:r>
              <a:rPr lang="en-US" dirty="0" err="1"/>
              <a:t>Organisations</a:t>
            </a:r>
            <a:r>
              <a:rPr lang="en-US" dirty="0"/>
              <a:t> have huge investments in their software systems - they are critical business assets.</a:t>
            </a:r>
          </a:p>
          <a:p>
            <a:pPr>
              <a:lnSpc>
                <a:spcPct val="90000"/>
              </a:lnSpc>
            </a:pPr>
            <a:r>
              <a:rPr lang="en-US" dirty="0"/>
              <a:t>To maintain the value of these assets to the business, they must be changed and updated.</a:t>
            </a:r>
          </a:p>
          <a:p>
            <a:pPr>
              <a:lnSpc>
                <a:spcPct val="90000"/>
              </a:lnSpc>
            </a:pPr>
            <a:r>
              <a:rPr lang="en-US" dirty="0"/>
              <a:t>The majority of the software budget in large companies is devoted to</a:t>
            </a:r>
            <a:r>
              <a:rPr lang="en-US" dirty="0" smtClean="0"/>
              <a:t> changing and evolving </a:t>
            </a:r>
            <a:r>
              <a:rPr lang="en-US" dirty="0"/>
              <a:t>existing software rather than developing new software.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65</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5214471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spiral model of development and evolution</a:t>
            </a:r>
            <a:r>
              <a:rPr lang="en-GB" dirty="0" smtClean="0"/>
              <a:t> </a:t>
            </a:r>
            <a:endParaRPr lang="en-US" dirty="0"/>
          </a:p>
        </p:txBody>
      </p:sp>
      <p:pic>
        <p:nvPicPr>
          <p:cNvPr id="4" name="Content Placeholder 3" descr="9.1 SpiralEvolution.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7970" r="-7970"/>
              <a:stretch>
                <a:fillRect/>
              </a:stretch>
            </p:blipFill>
          </mc:Choice>
          <mc:Fallback>
            <p:blipFill>
              <a:blip r:embed="rId3"/>
              <a:srcRect l="-7970" r="-7970"/>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66</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589753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a:t>
            </a:r>
            <a:r>
              <a:rPr lang="en-US" dirty="0"/>
              <a:t>and servicing</a:t>
            </a:r>
            <a:r>
              <a:rPr lang="en-GB" dirty="0" smtClean="0"/>
              <a:t> </a:t>
            </a:r>
            <a:endParaRPr lang="en-US" dirty="0"/>
          </a:p>
        </p:txBody>
      </p:sp>
      <p:pic>
        <p:nvPicPr>
          <p:cNvPr id="4" name="Content Placeholder 3" descr="9.2 EvolutionServic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23809" b="-123809"/>
              <a:stretch>
                <a:fillRect/>
              </a:stretch>
            </p:blipFill>
          </mc:Choice>
          <mc:Fallback>
            <p:blipFill>
              <a:blip r:embed="rId3"/>
              <a:srcRect t="-123809" b="-123809"/>
              <a:stretch>
                <a:fillRect/>
              </a:stretch>
            </p:blipFill>
          </mc:Fallback>
        </mc:AlternateContent>
        <p:spPr>
          <a:xfrm>
            <a:off x="788981" y="1600200"/>
            <a:ext cx="7576034" cy="4166527"/>
          </a:xfrm>
        </p:spPr>
      </p:pic>
      <p:sp>
        <p:nvSpPr>
          <p:cNvPr id="7" name="Slide Number Placeholder 6"/>
          <p:cNvSpPr>
            <a:spLocks noGrp="1"/>
          </p:cNvSpPr>
          <p:nvPr>
            <p:ph type="sldNum" sz="quarter" idx="12"/>
          </p:nvPr>
        </p:nvSpPr>
        <p:spPr/>
        <p:txBody>
          <a:bodyPr/>
          <a:lstStyle/>
          <a:p>
            <a:fld id="{C8735F24-F0A4-DB4E-AAD6-0E2C6B4C4636}" type="slidenum">
              <a:rPr lang="en-US" smtClean="0"/>
              <a:pPr/>
              <a:t>67</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7162784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and servicing</a:t>
            </a:r>
            <a:endParaRPr lang="en-US" dirty="0"/>
          </a:p>
        </p:txBody>
      </p:sp>
      <p:sp>
        <p:nvSpPr>
          <p:cNvPr id="3" name="Content Placeholder 2"/>
          <p:cNvSpPr>
            <a:spLocks noGrp="1"/>
          </p:cNvSpPr>
          <p:nvPr>
            <p:ph idx="1"/>
          </p:nvPr>
        </p:nvSpPr>
        <p:spPr/>
        <p:txBody>
          <a:bodyPr/>
          <a:lstStyle/>
          <a:p>
            <a:r>
              <a:rPr lang="en-US" dirty="0" smtClean="0"/>
              <a:t>Evolution</a:t>
            </a:r>
          </a:p>
          <a:p>
            <a:pPr lvl="1"/>
            <a:r>
              <a:rPr lang="en-US" dirty="0" smtClean="0"/>
              <a:t>The stage in a software system’s life cycle where it is in operational use and is evolving as new requirements are proposed and implemented in the system.</a:t>
            </a:r>
          </a:p>
          <a:p>
            <a:r>
              <a:rPr lang="en-US" dirty="0" smtClean="0"/>
              <a:t>Servicing</a:t>
            </a:r>
          </a:p>
          <a:p>
            <a:pPr lvl="1"/>
            <a:r>
              <a:rPr lang="en-US" dirty="0" smtClean="0"/>
              <a:t>At this stage, the software remains useful but the only changes made are those required to keep it operational i.e. bug fixes and changes to reflect changes in the software’s environment. No new functionality is added.</a:t>
            </a:r>
          </a:p>
          <a:p>
            <a:r>
              <a:rPr lang="en-US" dirty="0" smtClean="0"/>
              <a:t>Phase-out</a:t>
            </a:r>
          </a:p>
          <a:p>
            <a:pPr lvl="1"/>
            <a:r>
              <a:rPr lang="en-US" dirty="0" smtClean="0"/>
              <a:t>The software may still be used but no further changes are made to it.</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68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5199969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Evolution processes</a:t>
            </a:r>
          </a:p>
        </p:txBody>
      </p:sp>
      <p:sp>
        <p:nvSpPr>
          <p:cNvPr id="93187" name="Rectangle 3"/>
          <p:cNvSpPr>
            <a:spLocks noGrp="1" noChangeArrowheads="1"/>
          </p:cNvSpPr>
          <p:nvPr>
            <p:ph type="body" idx="1"/>
          </p:nvPr>
        </p:nvSpPr>
        <p:spPr/>
        <p:txBody>
          <a:bodyPr/>
          <a:lstStyle/>
          <a:p>
            <a:r>
              <a:rPr lang="en-US" dirty="0" smtClean="0"/>
              <a:t>Software evolution </a:t>
            </a:r>
            <a:r>
              <a:rPr lang="en-US" dirty="0"/>
              <a:t>processes depend on</a:t>
            </a:r>
          </a:p>
          <a:p>
            <a:pPr lvl="1"/>
            <a:r>
              <a:rPr lang="en-US" dirty="0"/>
              <a:t>The type of software being maintained;</a:t>
            </a:r>
          </a:p>
          <a:p>
            <a:pPr lvl="1"/>
            <a:r>
              <a:rPr lang="en-US" dirty="0"/>
              <a:t>The development processes used;</a:t>
            </a:r>
          </a:p>
          <a:p>
            <a:pPr lvl="1"/>
            <a:r>
              <a:rPr lang="en-US" dirty="0"/>
              <a:t>The skills and experience of the people involved.</a:t>
            </a:r>
          </a:p>
          <a:p>
            <a:r>
              <a:rPr lang="en-US" dirty="0"/>
              <a:t>Proposals for change are the driver for system </a:t>
            </a:r>
            <a:r>
              <a:rPr lang="en-US" dirty="0" smtClean="0"/>
              <a:t>evolution.</a:t>
            </a:r>
          </a:p>
          <a:p>
            <a:pPr lvl="1"/>
            <a:r>
              <a:rPr lang="en-US" dirty="0" smtClean="0"/>
              <a:t>Should be linked with components that are affected by the change, thus allowing the cost and impact of the change to be estimated.</a:t>
            </a:r>
          </a:p>
          <a:p>
            <a:r>
              <a:rPr lang="en-US" dirty="0" smtClean="0"/>
              <a:t>Change </a:t>
            </a:r>
            <a:r>
              <a:rPr lang="en-US" dirty="0"/>
              <a:t>identification and evolution </a:t>
            </a:r>
            <a:r>
              <a:rPr lang="en-US" dirty="0" smtClean="0"/>
              <a:t>continues </a:t>
            </a:r>
            <a:r>
              <a:rPr lang="en-US" dirty="0"/>
              <a:t>throughout the system lifetime.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69</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28752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input-output model of program testing</a:t>
            </a:r>
            <a:r>
              <a:rPr lang="en-GB" dirty="0" smtClean="0"/>
              <a:t> </a:t>
            </a:r>
            <a:endParaRPr lang="en-US" dirty="0"/>
          </a:p>
        </p:txBody>
      </p:sp>
      <p:pic>
        <p:nvPicPr>
          <p:cNvPr id="4" name="Content Placeholder 3" descr="8.1 IOModelofTest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4077" r="-14077"/>
              <a:stretch>
                <a:fillRect/>
              </a:stretch>
            </p:blipFill>
          </mc:Choice>
          <mc:Fallback>
            <p:blipFill>
              <a:blip r:embed="rId3"/>
              <a:srcRect l="-14077" r="-14077"/>
              <a:stretch>
                <a:fillRect/>
              </a:stretch>
            </p:blipFill>
          </mc:Fallback>
        </mc:AlternateContent>
        <p:spPr>
          <a:xfrm>
            <a:off x="1315254" y="1886248"/>
            <a:ext cx="7097521" cy="3903363"/>
          </a:xfrm>
        </p:spPr>
      </p:pic>
      <p:sp>
        <p:nvSpPr>
          <p:cNvPr id="5" name="Slide Number Placeholder 4"/>
          <p:cNvSpPr>
            <a:spLocks noGrp="1"/>
          </p:cNvSpPr>
          <p:nvPr>
            <p:ph type="sldNum" sz="quarter" idx="12"/>
          </p:nvPr>
        </p:nvSpPr>
        <p:spPr/>
        <p:txBody>
          <a:bodyPr/>
          <a:lstStyle/>
          <a:p>
            <a:fld id="{CB105B8D-1C36-1C40-961B-CAAB1DD98B28}"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t>
            </a:r>
            <a:r>
              <a:rPr lang="en-US" dirty="0"/>
              <a:t>identification and evolution processes</a:t>
            </a:r>
            <a:r>
              <a:rPr lang="en-GB" dirty="0" smtClean="0"/>
              <a:t> </a:t>
            </a:r>
            <a:endParaRPr lang="en-US" dirty="0"/>
          </a:p>
        </p:txBody>
      </p:sp>
      <p:pic>
        <p:nvPicPr>
          <p:cNvPr id="4" name="Content Placeholder 3" descr="9.3 ChangeEvolProc.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7888" r="-7888"/>
              <a:stretch>
                <a:fillRect/>
              </a:stretch>
            </p:blipFill>
          </mc:Choice>
          <mc:Fallback>
            <p:blipFill>
              <a:blip r:embed="rId3"/>
              <a:srcRect l="-7888" r="-7888"/>
              <a:stretch>
                <a:fillRect/>
              </a:stretch>
            </p:blipFill>
          </mc:Fallback>
        </mc:AlternateContent>
        <p:spPr>
          <a:xfrm>
            <a:off x="1200848" y="1966341"/>
            <a:ext cx="6350032" cy="3492273"/>
          </a:xfrm>
        </p:spPr>
      </p:pic>
      <p:sp>
        <p:nvSpPr>
          <p:cNvPr id="7" name="Slide Number Placeholder 6"/>
          <p:cNvSpPr>
            <a:spLocks noGrp="1"/>
          </p:cNvSpPr>
          <p:nvPr>
            <p:ph type="sldNum" sz="quarter" idx="12"/>
          </p:nvPr>
        </p:nvSpPr>
        <p:spPr/>
        <p:txBody>
          <a:bodyPr/>
          <a:lstStyle/>
          <a:p>
            <a:fld id="{C8735F24-F0A4-DB4E-AAD6-0E2C6B4C4636}" type="slidenum">
              <a:rPr lang="en-US" smtClean="0"/>
              <a:pPr/>
              <a:t>70</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39950985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software evolution process</a:t>
            </a:r>
            <a:r>
              <a:rPr lang="en-GB" dirty="0" smtClean="0"/>
              <a:t> </a:t>
            </a:r>
            <a:endParaRPr lang="en-US" dirty="0"/>
          </a:p>
        </p:txBody>
      </p:sp>
      <p:pic>
        <p:nvPicPr>
          <p:cNvPr id="4" name="Content Placeholder 3" descr="9.4 Evolution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50826" b="-50826"/>
              <a:stretch>
                <a:fillRect/>
              </a:stretch>
            </p:blipFill>
          </mc:Choice>
          <mc:Fallback>
            <p:blipFill>
              <a:blip r:embed="rId3"/>
              <a:srcRect t="-50826" b="-50826"/>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71</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6422638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t>
            </a:r>
            <a:r>
              <a:rPr lang="en-US" dirty="0"/>
              <a:t>implementation</a:t>
            </a:r>
            <a:r>
              <a:rPr lang="en-GB" dirty="0" smtClean="0"/>
              <a:t> </a:t>
            </a:r>
            <a:endParaRPr lang="en-US" dirty="0"/>
          </a:p>
        </p:txBody>
      </p:sp>
      <p:pic>
        <p:nvPicPr>
          <p:cNvPr id="4" name="Content Placeholder 3" descr="9.5 ChangeImple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16672" b="-116672"/>
              <a:stretch>
                <a:fillRect/>
              </a:stretch>
            </p:blipFill>
          </mc:Choice>
          <mc:Fallback>
            <p:blipFill>
              <a:blip r:embed="rId3"/>
              <a:srcRect t="-116672" b="-116672"/>
              <a:stretch>
                <a:fillRect/>
              </a:stretch>
            </p:blipFill>
          </mc:Fallback>
        </mc:AlternateContent>
        <p:spPr>
          <a:xfrm>
            <a:off x="1143644" y="1600200"/>
            <a:ext cx="6956390" cy="3825747"/>
          </a:xfrm>
        </p:spPr>
      </p:pic>
      <p:sp>
        <p:nvSpPr>
          <p:cNvPr id="7" name="Slide Number Placeholder 6"/>
          <p:cNvSpPr>
            <a:spLocks noGrp="1"/>
          </p:cNvSpPr>
          <p:nvPr>
            <p:ph type="sldNum" sz="quarter" idx="12"/>
          </p:nvPr>
        </p:nvSpPr>
        <p:spPr/>
        <p:txBody>
          <a:bodyPr/>
          <a:lstStyle/>
          <a:p>
            <a:fld id="{C8735F24-F0A4-DB4E-AAD6-0E2C6B4C4636}" type="slidenum">
              <a:rPr lang="en-US" smtClean="0"/>
              <a:pPr/>
              <a:t>72</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4464428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implementation</a:t>
            </a:r>
            <a:endParaRPr lang="en-US" dirty="0"/>
          </a:p>
        </p:txBody>
      </p:sp>
      <p:sp>
        <p:nvSpPr>
          <p:cNvPr id="3" name="Content Placeholder 2"/>
          <p:cNvSpPr>
            <a:spLocks noGrp="1"/>
          </p:cNvSpPr>
          <p:nvPr>
            <p:ph idx="1"/>
          </p:nvPr>
        </p:nvSpPr>
        <p:spPr/>
        <p:txBody>
          <a:bodyPr/>
          <a:lstStyle/>
          <a:p>
            <a:r>
              <a:rPr lang="en-US" dirty="0" smtClean="0"/>
              <a:t>Iteration of the development process where the revisions to the system are designed, implemented and tested.</a:t>
            </a:r>
          </a:p>
          <a:p>
            <a:r>
              <a:rPr lang="en-US" dirty="0" smtClean="0"/>
              <a:t>A critical difference is that the first stage of change implementation may involve program understanding, especially if the original system developers are not responsible for  the change implementation. </a:t>
            </a:r>
          </a:p>
          <a:p>
            <a:r>
              <a:rPr lang="en-US" dirty="0" smtClean="0"/>
              <a:t>During the program understanding phase, you have to understand how the program is structured, how it delivers functionality and how the proposed change might affect the program. </a:t>
            </a:r>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73</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2108366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Urgent change requests</a:t>
            </a:r>
          </a:p>
        </p:txBody>
      </p:sp>
      <p:sp>
        <p:nvSpPr>
          <p:cNvPr id="104451" name="Rectangle 3"/>
          <p:cNvSpPr>
            <a:spLocks noGrp="1" noChangeArrowheads="1"/>
          </p:cNvSpPr>
          <p:nvPr>
            <p:ph type="body" idx="1"/>
          </p:nvPr>
        </p:nvSpPr>
        <p:spPr/>
        <p:txBody>
          <a:bodyPr/>
          <a:lstStyle/>
          <a:p>
            <a:r>
              <a:rPr lang="en-US" dirty="0"/>
              <a:t>Urgent changes may have to be implemented without going through all stages of the software engineering process</a:t>
            </a:r>
          </a:p>
          <a:p>
            <a:pPr lvl="1"/>
            <a:r>
              <a:rPr lang="en-US" dirty="0"/>
              <a:t>If a serious system fault has to be </a:t>
            </a:r>
            <a:r>
              <a:rPr lang="en-US" dirty="0" smtClean="0"/>
              <a:t>repaired to allow normal operation to continue;</a:t>
            </a:r>
            <a:endParaRPr lang="en-US" dirty="0"/>
          </a:p>
          <a:p>
            <a:pPr lvl="1"/>
            <a:r>
              <a:rPr lang="en-US" dirty="0"/>
              <a:t>If changes to the system’s environment (e.g. an OS upgrade) have unexpected effects;</a:t>
            </a:r>
          </a:p>
          <a:p>
            <a:pPr lvl="1"/>
            <a:r>
              <a:rPr lang="en-US" dirty="0"/>
              <a:t>If there are business changes that require a very rapid response (e.g. the release of a competing product).</a:t>
            </a:r>
          </a:p>
        </p:txBody>
      </p:sp>
      <p:sp>
        <p:nvSpPr>
          <p:cNvPr id="6" name="Slide Number Placeholder 5"/>
          <p:cNvSpPr>
            <a:spLocks noGrp="1"/>
          </p:cNvSpPr>
          <p:nvPr>
            <p:ph type="sldNum" sz="quarter" idx="12"/>
          </p:nvPr>
        </p:nvSpPr>
        <p:spPr/>
        <p:txBody>
          <a:bodyPr/>
          <a:lstStyle/>
          <a:p>
            <a:fld id="{C8735F24-F0A4-DB4E-AAD6-0E2C6B4C4636}" type="slidenum">
              <a:rPr lang="en-US" smtClean="0"/>
              <a:pPr/>
              <a:t>74</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39478820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emergency repair </a:t>
            </a:r>
            <a:r>
              <a:rPr lang="en-US" dirty="0" smtClean="0"/>
              <a:t>process</a:t>
            </a:r>
            <a:endParaRPr lang="en-US" dirty="0"/>
          </a:p>
        </p:txBody>
      </p:sp>
      <p:pic>
        <p:nvPicPr>
          <p:cNvPr id="4" name="Content Placeholder 3" descr="9.6 EmergencyRepair.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12562" b="-212562"/>
              <a:stretch>
                <a:fillRect/>
              </a:stretch>
            </p:blipFill>
          </mc:Choice>
          <mc:Fallback>
            <p:blipFill>
              <a:blip r:embed="rId3"/>
              <a:srcRect t="-212562" b="-212562"/>
              <a:stretch>
                <a:fillRect/>
              </a:stretch>
            </p:blipFill>
          </mc:Fallback>
        </mc:AlternateContent>
        <p:spPr>
          <a:xfrm>
            <a:off x="1280932" y="1897690"/>
            <a:ext cx="6269947" cy="3448229"/>
          </a:xfrm>
        </p:spPr>
      </p:pic>
      <p:sp>
        <p:nvSpPr>
          <p:cNvPr id="7" name="Slide Number Placeholder 6"/>
          <p:cNvSpPr>
            <a:spLocks noGrp="1"/>
          </p:cNvSpPr>
          <p:nvPr>
            <p:ph type="sldNum" sz="quarter" idx="12"/>
          </p:nvPr>
        </p:nvSpPr>
        <p:spPr/>
        <p:txBody>
          <a:bodyPr/>
          <a:lstStyle/>
          <a:p>
            <a:fld id="{C8735F24-F0A4-DB4E-AAD6-0E2C6B4C4636}" type="slidenum">
              <a:rPr lang="en-US" smtClean="0"/>
              <a:pPr/>
              <a:t>75</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413664177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evolution</a:t>
            </a:r>
            <a:endParaRPr lang="en-US" dirty="0"/>
          </a:p>
        </p:txBody>
      </p:sp>
      <p:sp>
        <p:nvSpPr>
          <p:cNvPr id="3" name="Content Placeholder 2"/>
          <p:cNvSpPr>
            <a:spLocks noGrp="1"/>
          </p:cNvSpPr>
          <p:nvPr>
            <p:ph idx="1"/>
          </p:nvPr>
        </p:nvSpPr>
        <p:spPr/>
        <p:txBody>
          <a:bodyPr/>
          <a:lstStyle/>
          <a:p>
            <a:r>
              <a:rPr lang="en-US" dirty="0" smtClean="0"/>
              <a:t>Agile methods are based on incremental development so the transition from development to evolution is a seamless one.</a:t>
            </a:r>
          </a:p>
          <a:p>
            <a:pPr lvl="1"/>
            <a:r>
              <a:rPr lang="en-US" dirty="0" smtClean="0"/>
              <a:t>Evolution is simply a continuation of the development process based on frequent system releases.</a:t>
            </a:r>
          </a:p>
          <a:p>
            <a:r>
              <a:rPr lang="en-US" dirty="0" smtClean="0"/>
              <a:t>Automated regression testing is particularly valuable when changes are made to a system.</a:t>
            </a:r>
          </a:p>
          <a:p>
            <a:r>
              <a:rPr lang="en-US" dirty="0" smtClean="0"/>
              <a:t>Changes may be expressed as additional user stories.</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76</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9258169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Handover problems</a:t>
            </a:r>
            <a:endParaRPr lang="en-US" dirty="0"/>
          </a:p>
        </p:txBody>
      </p:sp>
      <p:sp>
        <p:nvSpPr>
          <p:cNvPr id="3" name="Content Placeholder 2"/>
          <p:cNvSpPr>
            <a:spLocks noGrp="1"/>
          </p:cNvSpPr>
          <p:nvPr>
            <p:ph idx="1"/>
          </p:nvPr>
        </p:nvSpPr>
        <p:spPr/>
        <p:txBody>
          <a:bodyPr/>
          <a:lstStyle/>
          <a:p>
            <a:r>
              <a:rPr lang="en-US" dirty="0" smtClean="0"/>
              <a:t>Where the development team have used an agile approach but the evolution team is unfamiliar with agile methods and prefer a plan-based approach. </a:t>
            </a:r>
          </a:p>
          <a:p>
            <a:pPr lvl="1"/>
            <a:r>
              <a:rPr lang="en-US" dirty="0" smtClean="0"/>
              <a:t>The evolution team may expect detailed documentation to support evolution and this is not produced in agile processes. </a:t>
            </a:r>
            <a:endParaRPr lang="en-GB" dirty="0" smtClean="0"/>
          </a:p>
          <a:p>
            <a:r>
              <a:rPr lang="en-US" dirty="0" smtClean="0"/>
              <a:t>Where a plan-based approach has been used for development but the evolution team prefer to use agile methods. </a:t>
            </a:r>
          </a:p>
          <a:p>
            <a:pPr lvl="1"/>
            <a:r>
              <a:rPr lang="en-US" dirty="0" smtClean="0"/>
              <a:t>The evolution team may have to start from scratch developing automated tests and the code in the system may not have been </a:t>
            </a:r>
            <a:r>
              <a:rPr lang="en-US" dirty="0" err="1" smtClean="0"/>
              <a:t>refactored</a:t>
            </a:r>
            <a:r>
              <a:rPr lang="en-US" dirty="0" smtClean="0"/>
              <a:t> and simplified as is expected in agile development.  </a:t>
            </a:r>
            <a:endParaRPr lang="en-GB" dirty="0" smtClean="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77</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0766858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lIns="90840" tIns="44623" rIns="90840" bIns="44623"/>
          <a:lstStyle/>
          <a:p>
            <a:pPr>
              <a:lnSpc>
                <a:spcPct val="90000"/>
              </a:lnSpc>
            </a:pPr>
            <a:r>
              <a:rPr lang="en-GB" i="1" dirty="0">
                <a:solidFill>
                  <a:schemeClr val="accent2">
                    <a:lumMod val="75000"/>
                  </a:schemeClr>
                </a:solidFill>
              </a:rPr>
              <a:t>Program evolution dynamics </a:t>
            </a:r>
            <a:r>
              <a:rPr lang="en-GB" dirty="0"/>
              <a:t>is the study of the processes of system change.</a:t>
            </a:r>
          </a:p>
          <a:p>
            <a:pPr>
              <a:lnSpc>
                <a:spcPct val="90000"/>
              </a:lnSpc>
            </a:pPr>
            <a:r>
              <a:rPr lang="en-GB" dirty="0"/>
              <a:t>After</a:t>
            </a:r>
            <a:r>
              <a:rPr lang="en-GB" dirty="0" smtClean="0"/>
              <a:t> several major </a:t>
            </a:r>
            <a:r>
              <a:rPr lang="en-GB" dirty="0"/>
              <a:t>empirical studies, Lehman and </a:t>
            </a:r>
            <a:r>
              <a:rPr lang="en-GB" dirty="0" err="1"/>
              <a:t>Belady</a:t>
            </a:r>
            <a:r>
              <a:rPr lang="en-GB" dirty="0"/>
              <a:t> proposed that there were a number of ‘laws’ which applied to all systems as they evolved.</a:t>
            </a:r>
          </a:p>
          <a:p>
            <a:pPr>
              <a:lnSpc>
                <a:spcPct val="90000"/>
              </a:lnSpc>
            </a:pPr>
            <a:r>
              <a:rPr lang="en-GB" dirty="0"/>
              <a:t>There are sensible observations rather than laws. They are applicable to large systems developed by large organisations.</a:t>
            </a:r>
            <a:r>
              <a:rPr lang="en-GB" dirty="0" smtClean="0"/>
              <a:t> </a:t>
            </a:r>
          </a:p>
          <a:p>
            <a:pPr lvl="1">
              <a:lnSpc>
                <a:spcPct val="90000"/>
              </a:lnSpc>
            </a:pPr>
            <a:r>
              <a:rPr lang="en-GB" dirty="0" smtClean="0"/>
              <a:t>It is not clear if these are applicable to other types of software system.</a:t>
            </a:r>
            <a:endParaRPr lang="en-GB" dirty="0"/>
          </a:p>
        </p:txBody>
      </p:sp>
      <p:sp>
        <p:nvSpPr>
          <p:cNvPr id="27651" name="Rectangle 3"/>
          <p:cNvSpPr>
            <a:spLocks noGrp="1" noChangeArrowheads="1"/>
          </p:cNvSpPr>
          <p:nvPr>
            <p:ph type="title"/>
          </p:nvPr>
        </p:nvSpPr>
        <p:spPr>
          <a:noFill/>
          <a:ln/>
        </p:spPr>
        <p:txBody>
          <a:bodyPr lIns="90840" tIns="44623" rIns="90840" bIns="44623"/>
          <a:lstStyle/>
          <a:p>
            <a:r>
              <a:rPr lang="en-GB"/>
              <a:t>Program evolution dynamics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78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770636136"/>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noFill/>
          <a:ln/>
        </p:spPr>
        <p:txBody>
          <a:bodyPr lIns="90840" tIns="44623" rIns="90840" bIns="44623"/>
          <a:lstStyle/>
          <a:p>
            <a:r>
              <a:rPr lang="en-GB" sz="2400" dirty="0"/>
              <a:t>The system requirements are likely to change </a:t>
            </a:r>
            <a:br>
              <a:rPr lang="en-GB" sz="2400" dirty="0"/>
            </a:br>
            <a:r>
              <a:rPr lang="en-GB" sz="2400" dirty="0"/>
              <a:t>while the system is being developed because </a:t>
            </a:r>
            <a:br>
              <a:rPr lang="en-GB" sz="2400" dirty="0"/>
            </a:br>
            <a:r>
              <a:rPr lang="en-GB" sz="2400" dirty="0"/>
              <a:t>the environment is changing. Therefore a </a:t>
            </a:r>
            <a:br>
              <a:rPr lang="en-GB" sz="2400" dirty="0"/>
            </a:br>
            <a:r>
              <a:rPr lang="en-GB" sz="2400" dirty="0"/>
              <a:t>delivered system won't meet its requirements!</a:t>
            </a:r>
          </a:p>
          <a:p>
            <a:r>
              <a:rPr lang="en-GB" sz="2400" dirty="0"/>
              <a:t>Systems are tightly coupled with their environment. When a system is installed in an </a:t>
            </a:r>
            <a:br>
              <a:rPr lang="en-GB" sz="2400" dirty="0"/>
            </a:br>
            <a:r>
              <a:rPr lang="en-GB" sz="2400" dirty="0"/>
              <a:t>environment it changes that environment and </a:t>
            </a:r>
            <a:br>
              <a:rPr lang="en-GB" sz="2400" dirty="0"/>
            </a:br>
            <a:r>
              <a:rPr lang="en-GB" sz="2400" dirty="0"/>
              <a:t>therefore changes the system requirements.</a:t>
            </a:r>
          </a:p>
          <a:p>
            <a:r>
              <a:rPr lang="en-GB" sz="2400" dirty="0"/>
              <a:t>Systems MUST be</a:t>
            </a:r>
            <a:r>
              <a:rPr lang="en-GB" sz="2400" dirty="0" smtClean="0"/>
              <a:t> changed if </a:t>
            </a:r>
            <a:r>
              <a:rPr lang="en-GB" sz="2400" dirty="0"/>
              <a:t>they </a:t>
            </a:r>
            <a:br>
              <a:rPr lang="en-GB" sz="2400" dirty="0"/>
            </a:br>
            <a:r>
              <a:rPr lang="en-GB" sz="2400" dirty="0"/>
              <a:t>are to remain useful in an environment.</a:t>
            </a:r>
          </a:p>
        </p:txBody>
      </p:sp>
      <p:sp>
        <p:nvSpPr>
          <p:cNvPr id="10243" name="Rectangle 3"/>
          <p:cNvSpPr>
            <a:spLocks noGrp="1" noChangeArrowheads="1"/>
          </p:cNvSpPr>
          <p:nvPr>
            <p:ph type="title"/>
          </p:nvPr>
        </p:nvSpPr>
        <p:spPr>
          <a:noFill/>
          <a:ln/>
        </p:spPr>
        <p:txBody>
          <a:bodyPr lIns="90840" tIns="44623" rIns="90840" bIns="44623"/>
          <a:lstStyle/>
          <a:p>
            <a:r>
              <a:rPr lang="en-GB" dirty="0" smtClean="0"/>
              <a:t>Change is </a:t>
            </a:r>
            <a:r>
              <a:rPr lang="en-GB" dirty="0"/>
              <a:t>inevitable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79</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41712396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noFill/>
          <a:ln/>
        </p:spPr>
        <p:txBody>
          <a:bodyPr lIns="90840" tIns="44623" rIns="90840" bIns="44623"/>
          <a:lstStyle/>
          <a:p>
            <a:r>
              <a:rPr lang="en-GB" dirty="0">
                <a:solidFill>
                  <a:srgbClr val="000000"/>
                </a:solidFill>
              </a:rPr>
              <a:t>Verification</a:t>
            </a:r>
            <a:r>
              <a:rPr lang="en-GB" dirty="0"/>
              <a:t>: </a:t>
            </a:r>
            <a:br>
              <a:rPr lang="en-GB" dirty="0"/>
            </a:br>
            <a:r>
              <a:rPr lang="en-GB" dirty="0"/>
              <a:t>	"Are we building the product right”.</a:t>
            </a:r>
          </a:p>
          <a:p>
            <a:r>
              <a:rPr lang="en-GB" dirty="0"/>
              <a:t>The software should conform to its specification.</a:t>
            </a:r>
          </a:p>
          <a:p>
            <a:r>
              <a:rPr lang="en-GB" dirty="0">
                <a:solidFill>
                  <a:srgbClr val="000000"/>
                </a:solidFill>
              </a:rPr>
              <a:t>Validation</a:t>
            </a:r>
            <a:r>
              <a:rPr lang="en-GB" dirty="0"/>
              <a:t>:</a:t>
            </a:r>
            <a:br>
              <a:rPr lang="en-GB" dirty="0"/>
            </a:br>
            <a:r>
              <a:rPr lang="en-GB" dirty="0"/>
              <a:t>	 "Are we building the right product”.</a:t>
            </a:r>
          </a:p>
          <a:p>
            <a:r>
              <a:rPr lang="en-GB" dirty="0"/>
              <a:t>The software should do what the user really requires.</a:t>
            </a:r>
          </a:p>
        </p:txBody>
      </p:sp>
      <p:sp>
        <p:nvSpPr>
          <p:cNvPr id="8195" name="Rectangle 3"/>
          <p:cNvSpPr>
            <a:spLocks noGrp="1" noChangeArrowheads="1"/>
          </p:cNvSpPr>
          <p:nvPr>
            <p:ph type="title"/>
          </p:nvPr>
        </p:nvSpPr>
        <p:spPr>
          <a:noFill/>
          <a:ln/>
        </p:spPr>
        <p:txBody>
          <a:bodyPr lIns="90840" tIns="44623" rIns="90840" bIns="44623"/>
          <a:lstStyle/>
          <a:p>
            <a:r>
              <a:rPr lang="en-GB"/>
              <a:t>Verification vs validation</a:t>
            </a:r>
          </a:p>
        </p:txBody>
      </p:sp>
      <p:sp>
        <p:nvSpPr>
          <p:cNvPr id="4" name="Slide Number Placeholder 3"/>
          <p:cNvSpPr>
            <a:spLocks noGrp="1"/>
          </p:cNvSpPr>
          <p:nvPr>
            <p:ph type="sldNum" sz="quarter" idx="12"/>
          </p:nvPr>
        </p:nvSpPr>
        <p:spPr/>
        <p:txBody>
          <a:bodyPr/>
          <a:lstStyle/>
          <a:p>
            <a:fld id="{CB105B8D-1C36-1C40-961B-CAAB1DD98B28}"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Lehman’s </a:t>
            </a:r>
            <a:r>
              <a:rPr lang="en-US" dirty="0"/>
              <a:t>laws</a:t>
            </a:r>
            <a:r>
              <a:rPr lang="en-GB" dirty="0" smtClean="0"/>
              <a:t> </a:t>
            </a:r>
            <a:endParaRPr lang="en-US" dirty="0"/>
          </a:p>
        </p:txBody>
      </p:sp>
      <p:graphicFrame>
        <p:nvGraphicFramePr>
          <p:cNvPr id="4" name="Content Placeholder 3"/>
          <p:cNvGraphicFramePr>
            <a:graphicFrameLocks noGrp="1"/>
          </p:cNvGraphicFramePr>
          <p:nvPr>
            <p:ph idx="1"/>
          </p:nvPr>
        </p:nvGraphicFramePr>
        <p:xfrm>
          <a:off x="445885" y="1850866"/>
          <a:ext cx="8240916" cy="3608070"/>
        </p:xfrm>
        <a:graphic>
          <a:graphicData uri="http://schemas.openxmlformats.org/drawingml/2006/table">
            <a:tbl>
              <a:tblPr firstRow="1" bandRow="1">
                <a:tableStyleId>{5C22544A-7EE6-4342-B048-85BDC9FD1C3A}</a:tableStyleId>
              </a:tblPr>
              <a:tblGrid>
                <a:gridCol w="1918652"/>
                <a:gridCol w="6322264"/>
              </a:tblGrid>
              <a:tr h="370840">
                <a:tc>
                  <a:txBody>
                    <a:bodyPr/>
                    <a:lstStyle/>
                    <a:p>
                      <a:pPr>
                        <a:spcAft>
                          <a:spcPts val="600"/>
                        </a:spcAft>
                      </a:pPr>
                      <a:r>
                        <a:rPr lang="en-US" sz="1600" dirty="0" smtClean="0">
                          <a:latin typeface="Arial"/>
                          <a:ea typeface="Calibri"/>
                          <a:cs typeface="Times New Roman"/>
                        </a:rPr>
                        <a:t>Law</a:t>
                      </a:r>
                      <a:endParaRPr lang="en-GB" sz="1600" dirty="0">
                        <a:latin typeface="Arial"/>
                        <a:ea typeface="Calibri"/>
                        <a:cs typeface="Times New Roman"/>
                      </a:endParaRPr>
                    </a:p>
                  </a:txBody>
                  <a:tcPr marL="54610" marR="54610" marT="73025" marB="73025"/>
                </a:tc>
                <a:tc>
                  <a:txBody>
                    <a:bodyPr/>
                    <a:lstStyle/>
                    <a:p>
                      <a:pPr>
                        <a:spcAft>
                          <a:spcPts val="600"/>
                        </a:spcAft>
                      </a:pPr>
                      <a:r>
                        <a:rPr lang="en-US" sz="1600" dirty="0" smtClean="0">
                          <a:latin typeface="Arial"/>
                          <a:ea typeface="Calibri"/>
                          <a:cs typeface="Times New Roman"/>
                        </a:rPr>
                        <a:t>Description</a:t>
                      </a:r>
                      <a:endParaRPr lang="en-GB" sz="1600" dirty="0">
                        <a:latin typeface="Arial"/>
                        <a:ea typeface="Calibri"/>
                        <a:cs typeface="Times New Roman"/>
                      </a:endParaRPr>
                    </a:p>
                  </a:txBody>
                  <a:tcPr marL="54610" marR="54610" marT="73025" marB="73025"/>
                </a:tc>
              </a:tr>
              <a:tr h="370840">
                <a:tc>
                  <a:txBody>
                    <a:bodyPr/>
                    <a:lstStyle/>
                    <a:p>
                      <a:pPr>
                        <a:spcAft>
                          <a:spcPts val="600"/>
                        </a:spcAft>
                      </a:pPr>
                      <a:r>
                        <a:rPr lang="en-US" sz="1600" dirty="0" smtClean="0">
                          <a:latin typeface="Arial"/>
                          <a:ea typeface="Calibri"/>
                          <a:cs typeface="Times New Roman"/>
                        </a:rPr>
                        <a:t>Continuing </a:t>
                      </a:r>
                      <a:r>
                        <a:rPr lang="en-US" sz="1600" dirty="0">
                          <a:latin typeface="Arial"/>
                          <a:ea typeface="Calibri"/>
                          <a:cs typeface="Times New Roman"/>
                        </a:rPr>
                        <a:t>change</a:t>
                      </a:r>
                      <a:endParaRPr lang="en-GB" sz="1600" dirty="0">
                        <a:latin typeface="Arial"/>
                        <a:ea typeface="Calibri"/>
                        <a:cs typeface="Times New Roman"/>
                      </a:endParaRPr>
                    </a:p>
                  </a:txBody>
                  <a:tcPr marL="54610" marR="54610" marT="0" marB="73025"/>
                </a:tc>
                <a:tc>
                  <a:txBody>
                    <a:bodyPr/>
                    <a:lstStyle/>
                    <a:p>
                      <a:pPr>
                        <a:spcAft>
                          <a:spcPts val="600"/>
                        </a:spcAft>
                      </a:pPr>
                      <a:r>
                        <a:rPr lang="en-US" sz="1600" dirty="0">
                          <a:latin typeface="Arial"/>
                          <a:ea typeface="Calibri"/>
                          <a:cs typeface="Times New Roman"/>
                        </a:rPr>
                        <a:t>A program that is used in a real-world environment must necessarily change, or else become progressively less useful in that environment.</a:t>
                      </a:r>
                      <a:endParaRPr lang="en-GB" sz="1600" dirty="0">
                        <a:latin typeface="Arial"/>
                        <a:ea typeface="Calibri"/>
                        <a:cs typeface="Times New Roman"/>
                      </a:endParaRPr>
                    </a:p>
                  </a:txBody>
                  <a:tcPr marL="54610" marR="54610" marT="0" marB="73025"/>
                </a:tc>
              </a:tr>
              <a:tr h="370840">
                <a:tc>
                  <a:txBody>
                    <a:bodyPr/>
                    <a:lstStyle/>
                    <a:p>
                      <a:pPr>
                        <a:spcAft>
                          <a:spcPts val="600"/>
                        </a:spcAft>
                      </a:pPr>
                      <a:r>
                        <a:rPr lang="en-US" sz="1600" dirty="0">
                          <a:latin typeface="Arial"/>
                          <a:ea typeface="Calibri"/>
                          <a:cs typeface="Times New Roman"/>
                        </a:rPr>
                        <a:t>Increasing complexity</a:t>
                      </a:r>
                      <a:endParaRPr lang="en-GB" sz="1600" dirty="0">
                        <a:latin typeface="Arial"/>
                        <a:ea typeface="Calibri"/>
                        <a:cs typeface="Times New Roman"/>
                      </a:endParaRPr>
                    </a:p>
                  </a:txBody>
                  <a:tcPr marL="54610" marR="54610" marT="0" marB="73025"/>
                </a:tc>
                <a:tc>
                  <a:txBody>
                    <a:bodyPr/>
                    <a:lstStyle/>
                    <a:p>
                      <a:pPr>
                        <a:spcAft>
                          <a:spcPts val="600"/>
                        </a:spcAft>
                      </a:pPr>
                      <a:r>
                        <a:rPr lang="en-US" sz="1600">
                          <a:latin typeface="Arial"/>
                          <a:ea typeface="Calibri"/>
                          <a:cs typeface="Times New Roman"/>
                        </a:rPr>
                        <a:t>As an evolving program changes, its structure tends to become more complex. Extra resources must be devoted to preserving and simplifying the structure.</a:t>
                      </a:r>
                      <a:endParaRPr lang="en-GB" sz="1600">
                        <a:latin typeface="Arial"/>
                        <a:ea typeface="Calibri"/>
                        <a:cs typeface="Times New Roman"/>
                      </a:endParaRPr>
                    </a:p>
                  </a:txBody>
                  <a:tcPr marL="54610" marR="54610" marT="0" marB="73025"/>
                </a:tc>
              </a:tr>
              <a:tr h="370840">
                <a:tc>
                  <a:txBody>
                    <a:bodyPr/>
                    <a:lstStyle/>
                    <a:p>
                      <a:pPr>
                        <a:spcAft>
                          <a:spcPts val="600"/>
                        </a:spcAft>
                      </a:pPr>
                      <a:r>
                        <a:rPr lang="en-US" sz="1600">
                          <a:latin typeface="Arial"/>
                          <a:ea typeface="Calibri"/>
                          <a:cs typeface="Times New Roman"/>
                        </a:rPr>
                        <a:t>Large program evolution</a:t>
                      </a:r>
                      <a:endParaRPr lang="en-GB" sz="1600">
                        <a:latin typeface="Arial"/>
                        <a:ea typeface="Calibri"/>
                        <a:cs typeface="Times New Roman"/>
                      </a:endParaRPr>
                    </a:p>
                  </a:txBody>
                  <a:tcPr marL="54610" marR="54610" marT="0" marB="73025"/>
                </a:tc>
                <a:tc>
                  <a:txBody>
                    <a:bodyPr/>
                    <a:lstStyle/>
                    <a:p>
                      <a:pPr>
                        <a:spcAft>
                          <a:spcPts val="600"/>
                        </a:spcAft>
                      </a:pPr>
                      <a:r>
                        <a:rPr lang="en-US" sz="1600">
                          <a:latin typeface="Arial"/>
                          <a:ea typeface="Calibri"/>
                          <a:cs typeface="Times New Roman"/>
                        </a:rPr>
                        <a:t>Program evolution is a self-regulating process. System attributes such as size, time between releases, and the number of reported errors is approximately invariant for each system release.</a:t>
                      </a:r>
                      <a:endParaRPr lang="en-GB" sz="1600">
                        <a:latin typeface="Arial"/>
                        <a:ea typeface="Calibri"/>
                        <a:cs typeface="Times New Roman"/>
                      </a:endParaRPr>
                    </a:p>
                  </a:txBody>
                  <a:tcPr marL="54610" marR="54610" marT="0" marB="73025"/>
                </a:tc>
              </a:tr>
              <a:tr h="370840">
                <a:tc>
                  <a:txBody>
                    <a:bodyPr/>
                    <a:lstStyle/>
                    <a:p>
                      <a:pPr>
                        <a:spcAft>
                          <a:spcPts val="600"/>
                        </a:spcAft>
                      </a:pPr>
                      <a:r>
                        <a:rPr lang="en-US" sz="1600">
                          <a:latin typeface="Arial"/>
                          <a:ea typeface="Calibri"/>
                          <a:cs typeface="Times New Roman"/>
                        </a:rPr>
                        <a:t>Organizational stability</a:t>
                      </a:r>
                      <a:endParaRPr lang="en-GB" sz="1600">
                        <a:latin typeface="Arial"/>
                        <a:ea typeface="Calibri"/>
                        <a:cs typeface="Times New Roman"/>
                      </a:endParaRPr>
                    </a:p>
                  </a:txBody>
                  <a:tcPr marL="54610" marR="54610" marT="0" marB="73025"/>
                </a:tc>
                <a:tc>
                  <a:txBody>
                    <a:bodyPr/>
                    <a:lstStyle/>
                    <a:p>
                      <a:pPr>
                        <a:spcAft>
                          <a:spcPts val="600"/>
                        </a:spcAft>
                      </a:pPr>
                      <a:r>
                        <a:rPr lang="en-US" sz="1600" dirty="0">
                          <a:latin typeface="Arial"/>
                          <a:ea typeface="Calibri"/>
                          <a:cs typeface="Times New Roman"/>
                        </a:rPr>
                        <a:t>Over a program’s lifetime, its rate of development is approximately constant and independent of the resources devoted to system development.</a:t>
                      </a:r>
                      <a:endParaRPr lang="en-GB" sz="1600" dirty="0">
                        <a:latin typeface="Arial"/>
                        <a:ea typeface="Calibri"/>
                        <a:cs typeface="Times New Roman"/>
                      </a:endParaRPr>
                    </a:p>
                  </a:txBody>
                  <a:tcPr marL="54610" marR="54610" marT="0" marB="73025"/>
                </a:tc>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80</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66804412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Lehman’s laws</a:t>
            </a:r>
            <a:endParaRPr lang="en-US" dirty="0"/>
          </a:p>
        </p:txBody>
      </p:sp>
      <p:graphicFrame>
        <p:nvGraphicFramePr>
          <p:cNvPr id="4" name="Content Placeholder 3"/>
          <p:cNvGraphicFramePr>
            <a:graphicFrameLocks noGrp="1"/>
          </p:cNvGraphicFramePr>
          <p:nvPr>
            <p:ph idx="1"/>
          </p:nvPr>
        </p:nvGraphicFramePr>
        <p:xfrm>
          <a:off x="457200" y="1891396"/>
          <a:ext cx="8229600" cy="2857500"/>
        </p:xfrm>
        <a:graphic>
          <a:graphicData uri="http://schemas.openxmlformats.org/drawingml/2006/table">
            <a:tbl>
              <a:tblPr firstRow="1" bandRow="1">
                <a:tableStyleId>{5C22544A-7EE6-4342-B048-85BDC9FD1C3A}</a:tableStyleId>
              </a:tblPr>
              <a:tblGrid>
                <a:gridCol w="2501848"/>
                <a:gridCol w="5727752"/>
              </a:tblGrid>
              <a:tr h="370840">
                <a:tc>
                  <a:txBody>
                    <a:bodyPr/>
                    <a:lstStyle/>
                    <a:p>
                      <a:r>
                        <a:rPr lang="en-US" sz="1600" dirty="0" smtClean="0">
                          <a:latin typeface="Arial"/>
                          <a:cs typeface="Arial"/>
                        </a:rPr>
                        <a:t>Law</a:t>
                      </a:r>
                      <a:endParaRPr lang="en-US" sz="1600" dirty="0">
                        <a:latin typeface="Arial"/>
                        <a:cs typeface="Arial"/>
                      </a:endParaRPr>
                    </a:p>
                  </a:txBody>
                  <a:tcPr/>
                </a:tc>
                <a:tc>
                  <a:txBody>
                    <a:bodyPr/>
                    <a:lstStyle/>
                    <a:p>
                      <a:r>
                        <a:rPr lang="en-US" sz="1600" dirty="0" smtClean="0">
                          <a:latin typeface="Arial"/>
                          <a:cs typeface="Arial"/>
                        </a:rPr>
                        <a:t>Description</a:t>
                      </a:r>
                      <a:endParaRPr lang="en-US" sz="1600" dirty="0">
                        <a:latin typeface="Arial"/>
                        <a:cs typeface="Arial"/>
                      </a:endParaRPr>
                    </a:p>
                  </a:txBody>
                  <a:tcPr/>
                </a:tc>
              </a:tr>
              <a:tr h="370840">
                <a:tc>
                  <a:txBody>
                    <a:bodyPr/>
                    <a:lstStyle/>
                    <a:p>
                      <a:pPr>
                        <a:spcAft>
                          <a:spcPts val="600"/>
                        </a:spcAft>
                      </a:pPr>
                      <a:r>
                        <a:rPr lang="en-US" sz="1600" dirty="0">
                          <a:latin typeface="Arial"/>
                          <a:ea typeface="Calibri"/>
                          <a:cs typeface="Arial"/>
                        </a:rPr>
                        <a:t>Conservation of familiarity</a:t>
                      </a:r>
                      <a:endParaRPr lang="en-GB" sz="1600" dirty="0">
                        <a:latin typeface="Arial"/>
                        <a:ea typeface="Calibri"/>
                        <a:cs typeface="Arial"/>
                      </a:endParaRPr>
                    </a:p>
                  </a:txBody>
                  <a:tcPr marL="54610" marR="54610" marT="0" marB="73025"/>
                </a:tc>
                <a:tc>
                  <a:txBody>
                    <a:bodyPr/>
                    <a:lstStyle/>
                    <a:p>
                      <a:pPr>
                        <a:spcAft>
                          <a:spcPts val="600"/>
                        </a:spcAft>
                      </a:pPr>
                      <a:r>
                        <a:rPr lang="en-US" sz="1600">
                          <a:latin typeface="Arial"/>
                          <a:ea typeface="Calibri"/>
                          <a:cs typeface="Arial"/>
                        </a:rPr>
                        <a:t>Over the lifetime of a system, the incremental change in each release is approximately constant.</a:t>
                      </a:r>
                      <a:endParaRPr lang="en-GB" sz="1600">
                        <a:latin typeface="Arial"/>
                        <a:ea typeface="Calibri"/>
                        <a:cs typeface="Arial"/>
                      </a:endParaRPr>
                    </a:p>
                  </a:txBody>
                  <a:tcPr marL="54610" marR="54610" marT="0" marB="73025"/>
                </a:tc>
              </a:tr>
              <a:tr h="370840">
                <a:tc>
                  <a:txBody>
                    <a:bodyPr/>
                    <a:lstStyle/>
                    <a:p>
                      <a:pPr>
                        <a:spcAft>
                          <a:spcPts val="600"/>
                        </a:spcAft>
                      </a:pPr>
                      <a:r>
                        <a:rPr lang="en-US" sz="1600">
                          <a:latin typeface="Arial"/>
                          <a:ea typeface="Calibri"/>
                          <a:cs typeface="Arial"/>
                        </a:rPr>
                        <a:t>Continuing growth</a:t>
                      </a:r>
                      <a:endParaRPr lang="en-GB" sz="1600">
                        <a:latin typeface="Arial"/>
                        <a:ea typeface="Calibri"/>
                        <a:cs typeface="Arial"/>
                      </a:endParaRPr>
                    </a:p>
                  </a:txBody>
                  <a:tcPr marL="54610" marR="54610" marT="0" marB="73025"/>
                </a:tc>
                <a:tc>
                  <a:txBody>
                    <a:bodyPr/>
                    <a:lstStyle/>
                    <a:p>
                      <a:pPr>
                        <a:spcAft>
                          <a:spcPts val="600"/>
                        </a:spcAft>
                      </a:pPr>
                      <a:r>
                        <a:rPr lang="en-US" sz="1600" dirty="0">
                          <a:latin typeface="Arial"/>
                          <a:ea typeface="Calibri"/>
                          <a:cs typeface="Arial"/>
                        </a:rPr>
                        <a:t>The functionality offered by systems has to continually increase to maintain user satisfaction.</a:t>
                      </a:r>
                      <a:endParaRPr lang="en-GB" sz="1600" dirty="0">
                        <a:latin typeface="Arial"/>
                        <a:ea typeface="Calibri"/>
                        <a:cs typeface="Arial"/>
                      </a:endParaRPr>
                    </a:p>
                  </a:txBody>
                  <a:tcPr marL="54610" marR="54610" marT="0" marB="73025"/>
                </a:tc>
              </a:tr>
              <a:tr h="370840">
                <a:tc>
                  <a:txBody>
                    <a:bodyPr/>
                    <a:lstStyle/>
                    <a:p>
                      <a:pPr>
                        <a:spcAft>
                          <a:spcPts val="600"/>
                        </a:spcAft>
                      </a:pPr>
                      <a:r>
                        <a:rPr lang="en-US" sz="1600">
                          <a:latin typeface="Arial"/>
                          <a:ea typeface="Calibri"/>
                          <a:cs typeface="Arial"/>
                        </a:rPr>
                        <a:t>Declining quality</a:t>
                      </a:r>
                      <a:endParaRPr lang="en-GB" sz="1600">
                        <a:latin typeface="Arial"/>
                        <a:ea typeface="Calibri"/>
                        <a:cs typeface="Arial"/>
                      </a:endParaRPr>
                    </a:p>
                  </a:txBody>
                  <a:tcPr marL="54610" marR="54610" marT="0" marB="73025"/>
                </a:tc>
                <a:tc>
                  <a:txBody>
                    <a:bodyPr/>
                    <a:lstStyle/>
                    <a:p>
                      <a:pPr>
                        <a:spcAft>
                          <a:spcPts val="600"/>
                        </a:spcAft>
                      </a:pPr>
                      <a:r>
                        <a:rPr lang="en-US" sz="1600" dirty="0">
                          <a:latin typeface="Arial"/>
                          <a:ea typeface="Calibri"/>
                          <a:cs typeface="Arial"/>
                        </a:rPr>
                        <a:t>The quality of systems will decline unless they are modified to reflect changes in their operational environment.</a:t>
                      </a:r>
                      <a:endParaRPr lang="en-GB" sz="1600" dirty="0">
                        <a:latin typeface="Arial"/>
                        <a:ea typeface="Calibri"/>
                        <a:cs typeface="Arial"/>
                      </a:endParaRPr>
                    </a:p>
                  </a:txBody>
                  <a:tcPr marL="54610" marR="54610" marT="0" marB="73025"/>
                </a:tc>
              </a:tr>
              <a:tr h="370840">
                <a:tc>
                  <a:txBody>
                    <a:bodyPr/>
                    <a:lstStyle/>
                    <a:p>
                      <a:pPr>
                        <a:spcAft>
                          <a:spcPts val="600"/>
                        </a:spcAft>
                      </a:pPr>
                      <a:r>
                        <a:rPr lang="en-US" sz="1600">
                          <a:latin typeface="Arial"/>
                          <a:ea typeface="Calibri"/>
                          <a:cs typeface="Arial"/>
                        </a:rPr>
                        <a:t>Feedback system</a:t>
                      </a:r>
                      <a:endParaRPr lang="en-GB" sz="1600">
                        <a:latin typeface="Arial"/>
                        <a:ea typeface="Calibri"/>
                        <a:cs typeface="Arial"/>
                      </a:endParaRPr>
                    </a:p>
                  </a:txBody>
                  <a:tcPr marL="54610" marR="54610" marT="0" marB="73025"/>
                </a:tc>
                <a:tc>
                  <a:txBody>
                    <a:bodyPr/>
                    <a:lstStyle/>
                    <a:p>
                      <a:pPr>
                        <a:spcAft>
                          <a:spcPts val="600"/>
                        </a:spcAft>
                      </a:pPr>
                      <a:r>
                        <a:rPr lang="en-US" sz="1600" dirty="0">
                          <a:latin typeface="Arial"/>
                          <a:ea typeface="Calibri"/>
                          <a:cs typeface="Arial"/>
                        </a:rPr>
                        <a:t>Evolution processes incorporate </a:t>
                      </a:r>
                      <a:r>
                        <a:rPr lang="en-US" sz="1600" dirty="0" err="1">
                          <a:latin typeface="Arial"/>
                          <a:ea typeface="Calibri"/>
                          <a:cs typeface="Arial"/>
                        </a:rPr>
                        <a:t>multiagent</a:t>
                      </a:r>
                      <a:r>
                        <a:rPr lang="en-US" sz="1600" dirty="0">
                          <a:latin typeface="Arial"/>
                          <a:ea typeface="Calibri"/>
                          <a:cs typeface="Arial"/>
                        </a:rPr>
                        <a:t>, </a:t>
                      </a:r>
                      <a:r>
                        <a:rPr lang="en-US" sz="1600" dirty="0" err="1">
                          <a:latin typeface="Arial"/>
                          <a:ea typeface="Calibri"/>
                          <a:cs typeface="Arial"/>
                        </a:rPr>
                        <a:t>multiloop</a:t>
                      </a:r>
                      <a:r>
                        <a:rPr lang="en-US" sz="1600" dirty="0">
                          <a:latin typeface="Arial"/>
                          <a:ea typeface="Calibri"/>
                          <a:cs typeface="Arial"/>
                        </a:rPr>
                        <a:t> feedback systems and you have to treat them as feedback systems to achieve significant product improvement</a:t>
                      </a:r>
                      <a:r>
                        <a:rPr lang="en-US" sz="1600" dirty="0" smtClean="0">
                          <a:latin typeface="Arial"/>
                          <a:ea typeface="Calibri"/>
                          <a:cs typeface="Arial"/>
                        </a:rPr>
                        <a:t>.</a:t>
                      </a:r>
                      <a:endParaRPr lang="en-GB" sz="1600" dirty="0">
                        <a:latin typeface="Arial"/>
                        <a:ea typeface="Calibri"/>
                        <a:cs typeface="Arial"/>
                      </a:endParaRPr>
                    </a:p>
                  </a:txBody>
                  <a:tcPr marL="54610" marR="54610" marT="0" marB="73025"/>
                </a:tc>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81</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381391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smtClean="0"/>
              <a:t>Applicability of Lehman’s laws</a:t>
            </a:r>
            <a:endParaRPr lang="en-GB"/>
          </a:p>
        </p:txBody>
      </p:sp>
      <p:sp>
        <p:nvSpPr>
          <p:cNvPr id="68611" name="Rectangle 3"/>
          <p:cNvSpPr>
            <a:spLocks noGrp="1" noChangeArrowheads="1"/>
          </p:cNvSpPr>
          <p:nvPr>
            <p:ph type="body" idx="1"/>
          </p:nvPr>
        </p:nvSpPr>
        <p:spPr/>
        <p:txBody>
          <a:bodyPr/>
          <a:lstStyle/>
          <a:p>
            <a:r>
              <a:rPr lang="en-GB" dirty="0" smtClean="0"/>
              <a:t>Lehman’s laws seem to be generally applicable to large, tailored systems developed by large organisations.</a:t>
            </a:r>
          </a:p>
          <a:p>
            <a:pPr lvl="1"/>
            <a:r>
              <a:rPr lang="en-GB" dirty="0" smtClean="0"/>
              <a:t>Confirmed in early 2000’s by work by Lehman on the FEAST project.</a:t>
            </a:r>
          </a:p>
          <a:p>
            <a:r>
              <a:rPr lang="en-GB" dirty="0" smtClean="0"/>
              <a:t>It is not clear how they should be modified for</a:t>
            </a:r>
          </a:p>
          <a:p>
            <a:pPr lvl="1"/>
            <a:r>
              <a:rPr lang="en-GB" dirty="0" smtClean="0"/>
              <a:t>Shrink-wrapped software products;</a:t>
            </a:r>
          </a:p>
          <a:p>
            <a:pPr lvl="1"/>
            <a:r>
              <a:rPr lang="en-GB" dirty="0" smtClean="0"/>
              <a:t>Systems that incorporate a significant number of COTS components;</a:t>
            </a:r>
          </a:p>
          <a:p>
            <a:pPr lvl="1"/>
            <a:r>
              <a:rPr lang="en-GB" dirty="0" smtClean="0"/>
              <a:t>Small organisations;</a:t>
            </a:r>
          </a:p>
          <a:p>
            <a:pPr lvl="1"/>
            <a:r>
              <a:rPr lang="en-GB" dirty="0" smtClean="0"/>
              <a:t>Medium sized systems.</a:t>
            </a:r>
            <a:endParaRPr lang="en-GB" dirty="0"/>
          </a:p>
        </p:txBody>
      </p:sp>
      <p:sp>
        <p:nvSpPr>
          <p:cNvPr id="8" name="Slide Number Placeholder 7"/>
          <p:cNvSpPr>
            <a:spLocks noGrp="1"/>
          </p:cNvSpPr>
          <p:nvPr>
            <p:ph type="sldNum" sz="quarter" idx="12"/>
          </p:nvPr>
        </p:nvSpPr>
        <p:spPr/>
        <p:txBody>
          <a:bodyPr/>
          <a:lstStyle/>
          <a:p>
            <a:fld id="{C8735F24-F0A4-DB4E-AAD6-0E2C6B4C4636}" type="slidenum">
              <a:rPr lang="en-US" smtClean="0"/>
              <a:pPr/>
              <a:t>82</a:t>
            </a:fld>
            <a:endParaRPr lang="en-US"/>
          </a:p>
        </p:txBody>
      </p:sp>
      <p:sp>
        <p:nvSpPr>
          <p:cNvPr id="9" name="Footer Placeholder 8"/>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5545980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Software development and evolution can be thought of as an integrated, iterative process that can be represented using a spiral model.</a:t>
            </a:r>
            <a:endParaRPr lang="en-GB" dirty="0" smtClean="0"/>
          </a:p>
          <a:p>
            <a:r>
              <a:rPr lang="en-US" dirty="0" smtClean="0"/>
              <a:t>For custom systems, the costs of software maintenance usually exceed the software development costs.</a:t>
            </a:r>
            <a:endParaRPr lang="en-GB" dirty="0" smtClean="0"/>
          </a:p>
          <a:p>
            <a:r>
              <a:rPr lang="en-US" dirty="0" smtClean="0"/>
              <a:t>The process of software evolution is driven by requests for changes and includes change impact analysis, release planning and change implementation. </a:t>
            </a:r>
            <a:endParaRPr lang="en-GB" dirty="0" smtClean="0"/>
          </a:p>
          <a:p>
            <a:r>
              <a:rPr lang="en-US" dirty="0" smtClean="0"/>
              <a:t>Lehman’s laws, such as the notion that change is continuous, describe a number of insights derived from long-term studies of system evolution.</a:t>
            </a:r>
            <a:endParaRPr lang="en-GB" dirty="0" smtClean="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83</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976849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 – Software Evolution</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C8735F24-F0A4-DB4E-AAD6-0E2C6B4C4636}" type="slidenum">
              <a:rPr lang="en-US" smtClean="0"/>
              <a:pPr/>
              <a:t>84</a:t>
            </a:fld>
            <a:endParaRPr lang="en-US"/>
          </a:p>
        </p:txBody>
      </p:sp>
      <p:sp>
        <p:nvSpPr>
          <p:cNvPr id="5" name="Footer Placeholder 4"/>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20944610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noFill/>
          <a:ln/>
        </p:spPr>
        <p:txBody>
          <a:bodyPr lIns="90840" tIns="44623" rIns="90840" bIns="44623"/>
          <a:lstStyle/>
          <a:p>
            <a:r>
              <a:rPr lang="en-GB" dirty="0"/>
              <a:t>Modifying a program after it has been put into use</a:t>
            </a:r>
            <a:r>
              <a:rPr lang="en-GB" dirty="0" smtClean="0"/>
              <a:t>.</a:t>
            </a:r>
          </a:p>
          <a:p>
            <a:r>
              <a:rPr lang="en-GB" dirty="0" smtClean="0"/>
              <a:t>The term is mostly used for changing custom software. Generic software products are said to evolve to create new versions.</a:t>
            </a:r>
          </a:p>
          <a:p>
            <a:r>
              <a:rPr lang="en-GB" dirty="0"/>
              <a:t>Maintenance does not normally involve major changes to the system’s architecture.</a:t>
            </a:r>
          </a:p>
          <a:p>
            <a:r>
              <a:rPr lang="en-GB" dirty="0"/>
              <a:t>Changes are implemented by modifying existing components and adding new components to the system.</a:t>
            </a:r>
          </a:p>
        </p:txBody>
      </p:sp>
      <p:sp>
        <p:nvSpPr>
          <p:cNvPr id="8195" name="Rectangle 3"/>
          <p:cNvSpPr>
            <a:spLocks noGrp="1" noChangeArrowheads="1"/>
          </p:cNvSpPr>
          <p:nvPr>
            <p:ph type="title"/>
          </p:nvPr>
        </p:nvSpPr>
        <p:spPr>
          <a:noFill/>
          <a:ln/>
        </p:spPr>
        <p:txBody>
          <a:bodyPr lIns="90840" tIns="44623" rIns="90840" bIns="44623"/>
          <a:lstStyle/>
          <a:p>
            <a:r>
              <a:rPr lang="en-GB"/>
              <a:t>Software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85</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919598199"/>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noFill/>
          <a:ln/>
        </p:spPr>
        <p:txBody>
          <a:bodyPr lIns="90840" tIns="44623" rIns="90840" bIns="44623"/>
          <a:lstStyle/>
          <a:p>
            <a:r>
              <a:rPr lang="en-GB" sz="2400"/>
              <a:t>Maintenance to repair software faults</a:t>
            </a:r>
          </a:p>
          <a:p>
            <a:pPr lvl="1"/>
            <a:r>
              <a:rPr lang="en-GB" sz="2000"/>
              <a:t>Changing a system to correct deficiencies in the way meets its requirements.</a:t>
            </a:r>
          </a:p>
          <a:p>
            <a:r>
              <a:rPr lang="en-GB" sz="2400"/>
              <a:t>Maintenance to adapt software to a different operating environment</a:t>
            </a:r>
          </a:p>
          <a:p>
            <a:pPr lvl="1"/>
            <a:r>
              <a:rPr lang="en-GB" sz="2000"/>
              <a:t>Changing a system so that it operates in a different environment (computer, OS, etc.) from its initial implementation.</a:t>
            </a:r>
          </a:p>
          <a:p>
            <a:r>
              <a:rPr lang="en-GB" sz="2400"/>
              <a:t>Maintenance to add to or modify the system’s functionality</a:t>
            </a:r>
          </a:p>
          <a:p>
            <a:pPr lvl="1"/>
            <a:r>
              <a:rPr lang="en-GB" sz="2000"/>
              <a:t>Modifying the system to satisfy new requirements.</a:t>
            </a:r>
          </a:p>
        </p:txBody>
      </p:sp>
      <p:sp>
        <p:nvSpPr>
          <p:cNvPr id="12291" name="Rectangle 3"/>
          <p:cNvSpPr>
            <a:spLocks noGrp="1" noChangeArrowheads="1"/>
          </p:cNvSpPr>
          <p:nvPr>
            <p:ph type="title"/>
          </p:nvPr>
        </p:nvSpPr>
        <p:spPr>
          <a:noFill/>
          <a:ln/>
        </p:spPr>
        <p:txBody>
          <a:bodyPr lIns="90840" tIns="44623" rIns="90840" bIns="44623"/>
          <a:lstStyle/>
          <a:p>
            <a:r>
              <a:rPr lang="en-GB"/>
              <a:t>Types of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86</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4089177947"/>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9.8</a:t>
            </a:r>
            <a:r>
              <a:rPr lang="en-US" dirty="0" smtClean="0"/>
              <a:t> </a:t>
            </a:r>
            <a:r>
              <a:rPr lang="en-US" dirty="0"/>
              <a:t> </a:t>
            </a:r>
            <a:r>
              <a:rPr lang="en-US" dirty="0" smtClean="0"/>
              <a:t>Maintenance </a:t>
            </a:r>
            <a:r>
              <a:rPr lang="en-US" dirty="0"/>
              <a:t>effort distribution</a:t>
            </a:r>
            <a:r>
              <a:rPr lang="en-GB" dirty="0" smtClean="0"/>
              <a:t> </a:t>
            </a:r>
            <a:endParaRPr lang="en-US" dirty="0"/>
          </a:p>
        </p:txBody>
      </p:sp>
      <p:pic>
        <p:nvPicPr>
          <p:cNvPr id="4" name="Content Placeholder 3" descr="9.8 MaintEffor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40915" r="-40915"/>
              <a:stretch>
                <a:fillRect/>
              </a:stretch>
            </p:blipFill>
          </mc:Choice>
          <mc:Fallback>
            <p:blipFill>
              <a:blip r:embed="rId3"/>
              <a:srcRect l="-40915" r="-40915"/>
              <a:stretch>
                <a:fillRect/>
              </a:stretch>
            </p:blipFill>
          </mc:Fallback>
        </mc:AlternateContent>
        <p:spPr>
          <a:xfrm>
            <a:off x="1258051" y="1989226"/>
            <a:ext cx="6029691" cy="3316098"/>
          </a:xfrm>
        </p:spPr>
      </p:pic>
      <p:sp>
        <p:nvSpPr>
          <p:cNvPr id="7" name="Slide Number Placeholder 6"/>
          <p:cNvSpPr>
            <a:spLocks noGrp="1"/>
          </p:cNvSpPr>
          <p:nvPr>
            <p:ph type="sldNum" sz="quarter" idx="12"/>
          </p:nvPr>
        </p:nvSpPr>
        <p:spPr/>
        <p:txBody>
          <a:bodyPr/>
          <a:lstStyle/>
          <a:p>
            <a:fld id="{C8735F24-F0A4-DB4E-AAD6-0E2C6B4C4636}" type="slidenum">
              <a:rPr lang="en-US" smtClean="0"/>
              <a:pPr/>
              <a:t>87</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4421248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noFill/>
          <a:ln/>
        </p:spPr>
        <p:txBody>
          <a:bodyPr lIns="90840" tIns="44623" rIns="90840" bIns="44623"/>
          <a:lstStyle/>
          <a:p>
            <a:r>
              <a:rPr lang="en-GB" sz="2400"/>
              <a:t>Usually greater than development costs (2* to </a:t>
            </a:r>
            <a:br>
              <a:rPr lang="en-GB" sz="2400"/>
            </a:br>
            <a:r>
              <a:rPr lang="en-GB" sz="2400"/>
              <a:t>100* depending on the application).</a:t>
            </a:r>
          </a:p>
          <a:p>
            <a:r>
              <a:rPr lang="en-GB" sz="2400"/>
              <a:t>Affected by both technical and non-technical </a:t>
            </a:r>
            <a:br>
              <a:rPr lang="en-GB" sz="2400"/>
            </a:br>
            <a:r>
              <a:rPr lang="en-GB" sz="2400"/>
              <a:t>factors.</a:t>
            </a:r>
          </a:p>
          <a:p>
            <a:r>
              <a:rPr lang="en-GB" sz="2400"/>
              <a:t>Increases as software is maintained. </a:t>
            </a:r>
            <a:br>
              <a:rPr lang="en-GB" sz="2400"/>
            </a:br>
            <a:r>
              <a:rPr lang="en-GB" sz="2400"/>
              <a:t>Maintenance corrupts the software structure so </a:t>
            </a:r>
            <a:br>
              <a:rPr lang="en-GB" sz="2400"/>
            </a:br>
            <a:r>
              <a:rPr lang="en-GB" sz="2400"/>
              <a:t>makes further maintenance more difficult.</a:t>
            </a:r>
          </a:p>
          <a:p>
            <a:r>
              <a:rPr lang="en-GB" sz="2400"/>
              <a:t>Ageing software can have high support costs </a:t>
            </a:r>
            <a:br>
              <a:rPr lang="en-GB" sz="2400"/>
            </a:br>
            <a:r>
              <a:rPr lang="en-GB" sz="2400"/>
              <a:t>(e.g. old languages, compilers etc.).</a:t>
            </a:r>
          </a:p>
        </p:txBody>
      </p:sp>
      <p:sp>
        <p:nvSpPr>
          <p:cNvPr id="30723" name="Rectangle 3"/>
          <p:cNvSpPr>
            <a:spLocks noGrp="1" noChangeArrowheads="1"/>
          </p:cNvSpPr>
          <p:nvPr>
            <p:ph type="title"/>
          </p:nvPr>
        </p:nvSpPr>
        <p:spPr>
          <a:noFill/>
          <a:ln/>
        </p:spPr>
        <p:txBody>
          <a:bodyPr lIns="90840" tIns="44623" rIns="90840" bIns="44623"/>
          <a:lstStyle/>
          <a:p>
            <a:r>
              <a:rPr lang="en-GB"/>
              <a:t>Maintenance costs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88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470246210"/>
      </p:ext>
    </p:extLst>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9.9</a:t>
            </a:r>
            <a:r>
              <a:rPr lang="en-US" dirty="0" smtClean="0"/>
              <a:t> </a:t>
            </a:r>
            <a:r>
              <a:rPr lang="en-US" dirty="0"/>
              <a:t> </a:t>
            </a:r>
            <a:r>
              <a:rPr lang="en-US" dirty="0" smtClean="0"/>
              <a:t>Development </a:t>
            </a:r>
            <a:r>
              <a:rPr lang="en-US" dirty="0"/>
              <a:t>and maintenance costs</a:t>
            </a:r>
            <a:r>
              <a:rPr lang="en-GB" dirty="0" smtClean="0"/>
              <a:t> </a:t>
            </a:r>
            <a:endParaRPr lang="en-US" dirty="0"/>
          </a:p>
        </p:txBody>
      </p:sp>
      <p:pic>
        <p:nvPicPr>
          <p:cNvPr id="4" name="Content Placeholder 3" descr="9.9 DevMaintCost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7580" b="-17580"/>
              <a:stretch>
                <a:fillRect/>
              </a:stretch>
            </p:blipFill>
          </mc:Choice>
          <mc:Fallback>
            <p:blipFill>
              <a:blip r:embed="rId3"/>
              <a:srcRect t="-17580" b="-17580"/>
              <a:stretch>
                <a:fillRect/>
              </a:stretch>
            </p:blipFill>
          </mc:Fallback>
        </mc:AlternateContent>
        <p:spPr>
          <a:xfrm>
            <a:off x="1292373" y="1932016"/>
            <a:ext cx="6578846" cy="3618112"/>
          </a:xfrm>
        </p:spPr>
      </p:pic>
      <p:sp>
        <p:nvSpPr>
          <p:cNvPr id="7" name="Slide Number Placeholder 6"/>
          <p:cNvSpPr>
            <a:spLocks noGrp="1"/>
          </p:cNvSpPr>
          <p:nvPr>
            <p:ph type="sldNum" sz="quarter" idx="12"/>
          </p:nvPr>
        </p:nvSpPr>
        <p:spPr/>
        <p:txBody>
          <a:bodyPr/>
          <a:lstStyle/>
          <a:p>
            <a:fld id="{C8735F24-F0A4-DB4E-AAD6-0E2C6B4C4636}" type="slidenum">
              <a:rPr lang="en-US" smtClean="0"/>
              <a:pPr/>
              <a:t>89</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536437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V &amp; V confidence</a:t>
            </a:r>
          </a:p>
        </p:txBody>
      </p:sp>
      <p:sp>
        <p:nvSpPr>
          <p:cNvPr id="55299" name="Rectangle 3"/>
          <p:cNvSpPr>
            <a:spLocks noGrp="1" noChangeArrowheads="1"/>
          </p:cNvSpPr>
          <p:nvPr>
            <p:ph type="body" idx="1"/>
          </p:nvPr>
        </p:nvSpPr>
        <p:spPr/>
        <p:txBody>
          <a:bodyPr/>
          <a:lstStyle/>
          <a:p>
            <a:pPr>
              <a:lnSpc>
                <a:spcPct val="90000"/>
              </a:lnSpc>
            </a:pPr>
            <a:r>
              <a:rPr lang="en-GB" dirty="0" smtClean="0"/>
              <a:t>Aim of V &amp; V is to establish confidence that the system is ‘fit for purpose’.</a:t>
            </a:r>
          </a:p>
          <a:p>
            <a:pPr>
              <a:lnSpc>
                <a:spcPct val="90000"/>
              </a:lnSpc>
            </a:pPr>
            <a:r>
              <a:rPr lang="en-GB" dirty="0" smtClean="0"/>
              <a:t>Depends </a:t>
            </a:r>
            <a:r>
              <a:rPr lang="en-GB" dirty="0"/>
              <a:t>on system’s purpose, user expectations and marketing environment</a:t>
            </a:r>
          </a:p>
          <a:p>
            <a:pPr lvl="1">
              <a:lnSpc>
                <a:spcPct val="90000"/>
              </a:lnSpc>
            </a:pPr>
            <a:r>
              <a:rPr lang="en-GB" dirty="0">
                <a:solidFill>
                  <a:srgbClr val="000000"/>
                </a:solidFill>
              </a:rPr>
              <a:t>Software</a:t>
            </a:r>
            <a:r>
              <a:rPr lang="en-GB" dirty="0" smtClean="0">
                <a:solidFill>
                  <a:srgbClr val="000000"/>
                </a:solidFill>
              </a:rPr>
              <a:t> purpose</a:t>
            </a:r>
          </a:p>
          <a:p>
            <a:pPr lvl="2">
              <a:lnSpc>
                <a:spcPct val="90000"/>
              </a:lnSpc>
            </a:pPr>
            <a:r>
              <a:rPr lang="en-GB" dirty="0"/>
              <a:t>The level of confidence depends on how critical the software is to an organisation.</a:t>
            </a:r>
          </a:p>
          <a:p>
            <a:pPr lvl="1">
              <a:lnSpc>
                <a:spcPct val="90000"/>
              </a:lnSpc>
            </a:pPr>
            <a:r>
              <a:rPr lang="en-GB" dirty="0">
                <a:solidFill>
                  <a:srgbClr val="000000"/>
                </a:solidFill>
              </a:rPr>
              <a:t>User expectations</a:t>
            </a:r>
          </a:p>
          <a:p>
            <a:pPr lvl="2">
              <a:lnSpc>
                <a:spcPct val="90000"/>
              </a:lnSpc>
            </a:pPr>
            <a:r>
              <a:rPr lang="en-GB" dirty="0"/>
              <a:t>Users may have low expectations of certain kinds of software.</a:t>
            </a:r>
          </a:p>
          <a:p>
            <a:pPr lvl="1">
              <a:lnSpc>
                <a:spcPct val="90000"/>
              </a:lnSpc>
            </a:pPr>
            <a:r>
              <a:rPr lang="en-GB" dirty="0">
                <a:solidFill>
                  <a:srgbClr val="000000"/>
                </a:solidFill>
              </a:rPr>
              <a:t>Marketing environment</a:t>
            </a:r>
          </a:p>
          <a:p>
            <a:pPr lvl="2">
              <a:lnSpc>
                <a:spcPct val="90000"/>
              </a:lnSpc>
            </a:pPr>
            <a:r>
              <a:rPr lang="en-GB" dirty="0"/>
              <a:t>Getting a product to market early may be more important than finding defects in the program.</a:t>
            </a:r>
          </a:p>
        </p:txBody>
      </p:sp>
      <p:sp>
        <p:nvSpPr>
          <p:cNvPr id="4" name="Slide Number Placeholder 3"/>
          <p:cNvSpPr>
            <a:spLocks noGrp="1"/>
          </p:cNvSpPr>
          <p:nvPr>
            <p:ph type="sldNum" sz="quarter" idx="12"/>
          </p:nvPr>
        </p:nvSpPr>
        <p:spPr/>
        <p:txBody>
          <a:bodyPr/>
          <a:lstStyle/>
          <a:p>
            <a:fld id="{CB105B8D-1C36-1C40-961B-CAAB1DD98B28}"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534988" y="1530350"/>
            <a:ext cx="8112125" cy="4359275"/>
          </a:xfrm>
          <a:noFill/>
          <a:ln/>
        </p:spPr>
        <p:txBody>
          <a:bodyPr lIns="90840" tIns="44623" rIns="90840" bIns="44623"/>
          <a:lstStyle/>
          <a:p>
            <a:pPr>
              <a:lnSpc>
                <a:spcPct val="90000"/>
              </a:lnSpc>
            </a:pPr>
            <a:r>
              <a:rPr lang="en-GB" sz="2400"/>
              <a:t>Team stability</a:t>
            </a:r>
          </a:p>
          <a:p>
            <a:pPr lvl="1">
              <a:lnSpc>
                <a:spcPct val="90000"/>
              </a:lnSpc>
            </a:pPr>
            <a:r>
              <a:rPr lang="en-GB" sz="2000"/>
              <a:t>Maintenance costs are reduced if the same staff are involved with them for some time.</a:t>
            </a:r>
          </a:p>
          <a:p>
            <a:pPr>
              <a:lnSpc>
                <a:spcPct val="90000"/>
              </a:lnSpc>
            </a:pPr>
            <a:r>
              <a:rPr lang="en-GB" sz="2400"/>
              <a:t>Contractual responsibility</a:t>
            </a:r>
          </a:p>
          <a:p>
            <a:pPr lvl="1">
              <a:lnSpc>
                <a:spcPct val="90000"/>
              </a:lnSpc>
            </a:pPr>
            <a:r>
              <a:rPr lang="en-GB" sz="2000"/>
              <a:t>The developers of a system may have no contractual responsibility for maintenance so there is no incentive to design for future change.</a:t>
            </a:r>
          </a:p>
          <a:p>
            <a:pPr>
              <a:lnSpc>
                <a:spcPct val="90000"/>
              </a:lnSpc>
            </a:pPr>
            <a:r>
              <a:rPr lang="en-GB" sz="2400"/>
              <a:t>Staff skills</a:t>
            </a:r>
          </a:p>
          <a:p>
            <a:pPr lvl="1">
              <a:lnSpc>
                <a:spcPct val="90000"/>
              </a:lnSpc>
            </a:pPr>
            <a:r>
              <a:rPr lang="en-GB" sz="2000"/>
              <a:t>Maintenance staff are often inexperienced and have limited domain knowledge.</a:t>
            </a:r>
          </a:p>
          <a:p>
            <a:pPr>
              <a:lnSpc>
                <a:spcPct val="90000"/>
              </a:lnSpc>
            </a:pPr>
            <a:r>
              <a:rPr lang="en-GB" sz="2400"/>
              <a:t>Program age and structure</a:t>
            </a:r>
          </a:p>
          <a:p>
            <a:pPr lvl="1">
              <a:lnSpc>
                <a:spcPct val="90000"/>
              </a:lnSpc>
            </a:pPr>
            <a:r>
              <a:rPr lang="en-GB" sz="2000"/>
              <a:t>As programs age, their structure is degraded and they become harder to understand and change.</a:t>
            </a:r>
          </a:p>
        </p:txBody>
      </p:sp>
      <p:sp>
        <p:nvSpPr>
          <p:cNvPr id="35843" name="Rectangle 3"/>
          <p:cNvSpPr>
            <a:spLocks noGrp="1" noChangeArrowheads="1"/>
          </p:cNvSpPr>
          <p:nvPr>
            <p:ph type="title"/>
          </p:nvPr>
        </p:nvSpPr>
        <p:spPr>
          <a:noFill/>
          <a:ln/>
        </p:spPr>
        <p:txBody>
          <a:bodyPr lIns="90840" tIns="44623" rIns="90840" bIns="44623"/>
          <a:lstStyle/>
          <a:p>
            <a:r>
              <a:rPr lang="en-GB"/>
              <a:t>Maintenance cost factors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90</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221810854"/>
      </p:ext>
    </p:extLst>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Maintenance prediction</a:t>
            </a:r>
          </a:p>
        </p:txBody>
      </p:sp>
      <p:sp>
        <p:nvSpPr>
          <p:cNvPr id="73731" name="Rectangle 3"/>
          <p:cNvSpPr>
            <a:spLocks noGrp="1" noChangeArrowheads="1"/>
          </p:cNvSpPr>
          <p:nvPr>
            <p:ph type="body" idx="1"/>
          </p:nvPr>
        </p:nvSpPr>
        <p:spPr/>
        <p:txBody>
          <a:bodyPr/>
          <a:lstStyle/>
          <a:p>
            <a:r>
              <a:rPr lang="en-GB" sz="2400"/>
              <a:t>Maintenance prediction is concerned with assessing which parts of the system may cause problems and have high maintenance costs</a:t>
            </a:r>
          </a:p>
          <a:p>
            <a:pPr lvl="1"/>
            <a:r>
              <a:rPr lang="en-GB" sz="2000"/>
              <a:t>Change acceptance depends on the maintainability of the components affected by the change;</a:t>
            </a:r>
          </a:p>
          <a:p>
            <a:pPr lvl="1"/>
            <a:r>
              <a:rPr lang="en-GB" sz="2000"/>
              <a:t>Implementing changes degrades the system and reduces its maintainability;</a:t>
            </a:r>
          </a:p>
          <a:p>
            <a:pPr lvl="1"/>
            <a:r>
              <a:rPr lang="en-GB" sz="2000"/>
              <a:t>Maintenance costs depend on the number of changes and costs of change depend on maintainability.</a:t>
            </a:r>
          </a:p>
        </p:txBody>
      </p:sp>
      <p:sp>
        <p:nvSpPr>
          <p:cNvPr id="6" name="Slide Number Placeholder 5"/>
          <p:cNvSpPr>
            <a:spLocks noGrp="1"/>
          </p:cNvSpPr>
          <p:nvPr>
            <p:ph type="sldNum" sz="quarter" idx="12"/>
          </p:nvPr>
        </p:nvSpPr>
        <p:spPr/>
        <p:txBody>
          <a:bodyPr/>
          <a:lstStyle/>
          <a:p>
            <a:fld id="{C8735F24-F0A4-DB4E-AAD6-0E2C6B4C4636}" type="slidenum">
              <a:rPr lang="en-US" smtClean="0"/>
              <a:pPr/>
              <a:t>91</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32199723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a:t>
            </a:r>
            <a:r>
              <a:rPr lang="en-US" dirty="0"/>
              <a:t>prediction</a:t>
            </a:r>
            <a:r>
              <a:rPr lang="en-GB" dirty="0" smtClean="0"/>
              <a:t> </a:t>
            </a:r>
            <a:endParaRPr lang="en-US" dirty="0"/>
          </a:p>
        </p:txBody>
      </p:sp>
      <p:pic>
        <p:nvPicPr>
          <p:cNvPr id="4" name="Content Placeholder 3" descr="9.10 MaintPredic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5549" b="-5549"/>
              <a:stretch>
                <a:fillRect/>
              </a:stretch>
            </p:blipFill>
          </mc:Choice>
          <mc:Fallback>
            <p:blipFill>
              <a:blip r:embed="rId3"/>
              <a:srcRect t="-5549" b="-5549"/>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92</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045591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t>Change prediction</a:t>
            </a:r>
          </a:p>
        </p:txBody>
      </p:sp>
      <p:sp>
        <p:nvSpPr>
          <p:cNvPr id="74755" name="Rectangle 3"/>
          <p:cNvSpPr>
            <a:spLocks noGrp="1" noChangeArrowheads="1"/>
          </p:cNvSpPr>
          <p:nvPr>
            <p:ph type="body" idx="1"/>
          </p:nvPr>
        </p:nvSpPr>
        <p:spPr/>
        <p:txBody>
          <a:bodyPr/>
          <a:lstStyle/>
          <a:p>
            <a:r>
              <a:rPr lang="en-GB" sz="2400"/>
              <a:t>Predicting the number of changes requires and understanding of the relationships between a system and its environment.</a:t>
            </a:r>
          </a:p>
          <a:p>
            <a:r>
              <a:rPr lang="en-GB" sz="2400"/>
              <a:t>Tightly coupled systems require changes whenever the environment is changed.</a:t>
            </a:r>
          </a:p>
          <a:p>
            <a:r>
              <a:rPr lang="en-GB" sz="2400"/>
              <a:t>Factors influencing this relationship are</a:t>
            </a:r>
          </a:p>
          <a:p>
            <a:pPr lvl="1"/>
            <a:r>
              <a:rPr lang="en-GB" sz="2000"/>
              <a:t>Number and complexity of system interfaces;</a:t>
            </a:r>
          </a:p>
          <a:p>
            <a:pPr lvl="1"/>
            <a:r>
              <a:rPr lang="en-GB" sz="2000"/>
              <a:t>Number of inherently volatile system requirements;</a:t>
            </a:r>
          </a:p>
          <a:p>
            <a:pPr lvl="1"/>
            <a:r>
              <a:rPr lang="en-GB" sz="2000"/>
              <a:t>The business processes where the system is used.</a:t>
            </a:r>
          </a:p>
        </p:txBody>
      </p:sp>
      <p:sp>
        <p:nvSpPr>
          <p:cNvPr id="6" name="Slide Number Placeholder 5"/>
          <p:cNvSpPr>
            <a:spLocks noGrp="1"/>
          </p:cNvSpPr>
          <p:nvPr>
            <p:ph type="sldNum" sz="quarter" idx="12"/>
          </p:nvPr>
        </p:nvSpPr>
        <p:spPr/>
        <p:txBody>
          <a:bodyPr/>
          <a:lstStyle/>
          <a:p>
            <a:fld id="{C8735F24-F0A4-DB4E-AAD6-0E2C6B4C4636}" type="slidenum">
              <a:rPr lang="en-US" smtClean="0"/>
              <a:pPr/>
              <a:t>93</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10812295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GB"/>
              <a:t>Complexity metrics</a:t>
            </a:r>
          </a:p>
        </p:txBody>
      </p:sp>
      <p:sp>
        <p:nvSpPr>
          <p:cNvPr id="75779" name="Rectangle 3"/>
          <p:cNvSpPr>
            <a:spLocks noGrp="1" noChangeArrowheads="1"/>
          </p:cNvSpPr>
          <p:nvPr>
            <p:ph type="body" idx="1"/>
          </p:nvPr>
        </p:nvSpPr>
        <p:spPr/>
        <p:txBody>
          <a:bodyPr/>
          <a:lstStyle/>
          <a:p>
            <a:r>
              <a:rPr lang="en-GB" sz="2400"/>
              <a:t>Predictions of maintainability can be made by assessing the complexity of system components.</a:t>
            </a:r>
          </a:p>
          <a:p>
            <a:r>
              <a:rPr lang="en-GB" sz="2400"/>
              <a:t>Studies have shown that most maintenance effort is spent on a relatively small number of system components.</a:t>
            </a:r>
          </a:p>
          <a:p>
            <a:r>
              <a:rPr lang="en-GB" sz="2400"/>
              <a:t>Complexity depends on</a:t>
            </a:r>
          </a:p>
          <a:p>
            <a:pPr lvl="1"/>
            <a:r>
              <a:rPr lang="en-GB" sz="2000"/>
              <a:t>Complexity of control structures;</a:t>
            </a:r>
          </a:p>
          <a:p>
            <a:pPr lvl="1"/>
            <a:r>
              <a:rPr lang="en-GB" sz="2000"/>
              <a:t>Complexity of data structures;</a:t>
            </a:r>
          </a:p>
          <a:p>
            <a:pPr lvl="1"/>
            <a:r>
              <a:rPr lang="en-GB" sz="2000"/>
              <a:t>Object, method (procedure) and module size.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94</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85343071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p:spPr>
        <p:txBody>
          <a:bodyPr lIns="90840" tIns="44623" rIns="90840" bIns="44623"/>
          <a:lstStyle/>
          <a:p>
            <a:r>
              <a:rPr lang="en-GB"/>
              <a:t>Process metrics</a:t>
            </a:r>
          </a:p>
        </p:txBody>
      </p:sp>
      <p:sp>
        <p:nvSpPr>
          <p:cNvPr id="50179" name="Rectangle 3"/>
          <p:cNvSpPr>
            <a:spLocks noGrp="1" noChangeArrowheads="1"/>
          </p:cNvSpPr>
          <p:nvPr>
            <p:ph type="body" idx="1"/>
          </p:nvPr>
        </p:nvSpPr>
        <p:spPr>
          <a:noFill/>
          <a:ln/>
        </p:spPr>
        <p:txBody>
          <a:bodyPr lIns="90840" tIns="44623" rIns="90840" bIns="44623"/>
          <a:lstStyle/>
          <a:p>
            <a:r>
              <a:rPr lang="en-GB" dirty="0"/>
              <a:t>Process</a:t>
            </a:r>
            <a:r>
              <a:rPr lang="en-GB" dirty="0" smtClean="0"/>
              <a:t> metrics may </a:t>
            </a:r>
            <a:r>
              <a:rPr lang="en-GB" dirty="0"/>
              <a:t>be used to assess maintainability</a:t>
            </a:r>
          </a:p>
          <a:p>
            <a:pPr lvl="1"/>
            <a:r>
              <a:rPr lang="en-GB" dirty="0"/>
              <a:t>Number of requests for corrective maintenance;</a:t>
            </a:r>
          </a:p>
          <a:p>
            <a:pPr lvl="1"/>
            <a:r>
              <a:rPr lang="en-GB" dirty="0"/>
              <a:t>Average time required for impact analysis;</a:t>
            </a:r>
          </a:p>
          <a:p>
            <a:pPr lvl="1"/>
            <a:r>
              <a:rPr lang="en-GB" dirty="0"/>
              <a:t>Average time taken to implement a change request;</a:t>
            </a:r>
          </a:p>
          <a:p>
            <a:pPr lvl="1"/>
            <a:r>
              <a:rPr lang="en-GB" dirty="0"/>
              <a:t>Number of outstanding change requests.</a:t>
            </a:r>
          </a:p>
          <a:p>
            <a:r>
              <a:rPr lang="en-GB" dirty="0"/>
              <a:t>If any or all of these is increasing, this may indicate a decline in maintainability.</a:t>
            </a:r>
          </a:p>
        </p:txBody>
      </p:sp>
      <p:sp>
        <p:nvSpPr>
          <p:cNvPr id="6" name="Slide Number Placeholder 5"/>
          <p:cNvSpPr>
            <a:spLocks noGrp="1"/>
          </p:cNvSpPr>
          <p:nvPr>
            <p:ph type="sldNum" sz="quarter" idx="12"/>
          </p:nvPr>
        </p:nvSpPr>
        <p:spPr/>
        <p:txBody>
          <a:bodyPr/>
          <a:lstStyle/>
          <a:p>
            <a:fld id="{C8735F24-F0A4-DB4E-AAD6-0E2C6B4C4636}" type="slidenum">
              <a:rPr lang="en-US" smtClean="0"/>
              <a:pPr/>
              <a:t>95</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636279428"/>
      </p:ext>
    </p:extLst>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System re-engineering</a:t>
            </a:r>
          </a:p>
        </p:txBody>
      </p:sp>
      <p:sp>
        <p:nvSpPr>
          <p:cNvPr id="98307" name="Rectangle 3"/>
          <p:cNvSpPr>
            <a:spLocks noGrp="1" noChangeArrowheads="1"/>
          </p:cNvSpPr>
          <p:nvPr>
            <p:ph type="body" idx="1"/>
          </p:nvPr>
        </p:nvSpPr>
        <p:spPr/>
        <p:txBody>
          <a:bodyPr/>
          <a:lstStyle/>
          <a:p>
            <a:r>
              <a:rPr lang="en-GB" sz="2400"/>
              <a:t>Re-structuring or re-writing part or all of a </a:t>
            </a:r>
            <a:br>
              <a:rPr lang="en-GB" sz="2400"/>
            </a:br>
            <a:r>
              <a:rPr lang="en-GB" sz="2400"/>
              <a:t>legacy system without changing its </a:t>
            </a:r>
            <a:br>
              <a:rPr lang="en-GB" sz="2400"/>
            </a:br>
            <a:r>
              <a:rPr lang="en-GB" sz="2400"/>
              <a:t>functionality.</a:t>
            </a:r>
          </a:p>
          <a:p>
            <a:r>
              <a:rPr lang="en-GB" sz="2400"/>
              <a:t>Applicable where some but not all sub-systems </a:t>
            </a:r>
            <a:br>
              <a:rPr lang="en-GB" sz="2400"/>
            </a:br>
            <a:r>
              <a:rPr lang="en-GB" sz="2400"/>
              <a:t>of a larger system require frequent </a:t>
            </a:r>
            <a:br>
              <a:rPr lang="en-GB" sz="2400"/>
            </a:br>
            <a:r>
              <a:rPr lang="en-GB" sz="2400"/>
              <a:t>maintenance.</a:t>
            </a:r>
          </a:p>
          <a:p>
            <a:r>
              <a:rPr lang="en-GB" sz="2400"/>
              <a:t>Re-engineering involves adding effort to make </a:t>
            </a:r>
            <a:br>
              <a:rPr lang="en-GB" sz="2400"/>
            </a:br>
            <a:r>
              <a:rPr lang="en-GB" sz="2400"/>
              <a:t>them easier to maintain. The system may be re-structured and re-documented.</a:t>
            </a:r>
          </a:p>
          <a:p>
            <a:endParaRPr lang="en-US" sz="2400"/>
          </a:p>
        </p:txBody>
      </p:sp>
      <p:sp>
        <p:nvSpPr>
          <p:cNvPr id="6" name="Slide Number Placeholder 5"/>
          <p:cNvSpPr>
            <a:spLocks noGrp="1"/>
          </p:cNvSpPr>
          <p:nvPr>
            <p:ph type="sldNum" sz="quarter" idx="12"/>
          </p:nvPr>
        </p:nvSpPr>
        <p:spPr/>
        <p:txBody>
          <a:bodyPr/>
          <a:lstStyle/>
          <a:p>
            <a:fld id="{C8735F24-F0A4-DB4E-AAD6-0E2C6B4C4636}" type="slidenum">
              <a:rPr lang="en-US" smtClean="0"/>
              <a:pPr/>
              <a:t>96</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52082779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Advantages of reengineering</a:t>
            </a:r>
          </a:p>
        </p:txBody>
      </p:sp>
      <p:sp>
        <p:nvSpPr>
          <p:cNvPr id="105475" name="Rectangle 3"/>
          <p:cNvSpPr>
            <a:spLocks noGrp="1" noChangeArrowheads="1"/>
          </p:cNvSpPr>
          <p:nvPr>
            <p:ph type="body" idx="1"/>
          </p:nvPr>
        </p:nvSpPr>
        <p:spPr/>
        <p:txBody>
          <a:bodyPr/>
          <a:lstStyle/>
          <a:p>
            <a:r>
              <a:rPr lang="en-GB"/>
              <a:t>Reduced risk</a:t>
            </a:r>
          </a:p>
          <a:p>
            <a:pPr lvl="1"/>
            <a:r>
              <a:rPr lang="en-GB"/>
              <a:t>There is a high risk in new software development. There may be development problems, staffing problems and specification problems.</a:t>
            </a:r>
          </a:p>
          <a:p>
            <a:r>
              <a:rPr lang="en-GB"/>
              <a:t>Reduced cost</a:t>
            </a:r>
          </a:p>
          <a:p>
            <a:pPr lvl="1"/>
            <a:r>
              <a:rPr lang="en-GB"/>
              <a:t>The cost of re-engineering is often significantly less than the costs of developing new software.</a:t>
            </a:r>
          </a:p>
          <a:p>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97</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184202093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reengineering process</a:t>
            </a:r>
            <a:r>
              <a:rPr lang="en-GB" dirty="0" smtClean="0"/>
              <a:t> </a:t>
            </a:r>
            <a:endParaRPr lang="en-US" dirty="0"/>
          </a:p>
        </p:txBody>
      </p:sp>
      <p:pic>
        <p:nvPicPr>
          <p:cNvPr id="4" name="Content Placeholder 3" descr="9.11 Re-Eng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2696" b="-12696"/>
              <a:stretch>
                <a:fillRect/>
              </a:stretch>
            </p:blipFill>
          </mc:Choice>
          <mc:Fallback>
            <p:blipFill>
              <a:blip r:embed="rId3"/>
              <a:srcRect t="-12696" b="-12696"/>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98</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4132550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Reengineering process activities</a:t>
            </a:r>
          </a:p>
        </p:txBody>
      </p:sp>
      <p:sp>
        <p:nvSpPr>
          <p:cNvPr id="106499" name="Rectangle 3"/>
          <p:cNvSpPr>
            <a:spLocks noGrp="1" noChangeArrowheads="1"/>
          </p:cNvSpPr>
          <p:nvPr>
            <p:ph type="body" idx="1"/>
          </p:nvPr>
        </p:nvSpPr>
        <p:spPr/>
        <p:txBody>
          <a:bodyPr/>
          <a:lstStyle/>
          <a:p>
            <a:r>
              <a:rPr lang="en-US" sz="2400"/>
              <a:t>Source code translation</a:t>
            </a:r>
          </a:p>
          <a:p>
            <a:pPr lvl="1"/>
            <a:r>
              <a:rPr lang="en-US" sz="2000"/>
              <a:t>Convert code to a new language.</a:t>
            </a:r>
          </a:p>
          <a:p>
            <a:r>
              <a:rPr lang="en-US" sz="2400"/>
              <a:t>Reverse engineering</a:t>
            </a:r>
          </a:p>
          <a:p>
            <a:pPr lvl="1"/>
            <a:r>
              <a:rPr lang="en-US" sz="2000"/>
              <a:t>Analyse the program to understand it;</a:t>
            </a:r>
          </a:p>
          <a:p>
            <a:r>
              <a:rPr lang="en-US" sz="2400"/>
              <a:t>Program structure improvement</a:t>
            </a:r>
          </a:p>
          <a:p>
            <a:pPr lvl="1"/>
            <a:r>
              <a:rPr lang="en-US" sz="2000"/>
              <a:t>Restructure automatically for understandability;</a:t>
            </a:r>
          </a:p>
          <a:p>
            <a:r>
              <a:rPr lang="en-US" sz="2400"/>
              <a:t>Program modularisation</a:t>
            </a:r>
          </a:p>
          <a:p>
            <a:pPr lvl="1"/>
            <a:r>
              <a:rPr lang="en-US" sz="2000"/>
              <a:t>Reorganise the program structure;</a:t>
            </a:r>
          </a:p>
          <a:p>
            <a:r>
              <a:rPr lang="en-US" sz="2400"/>
              <a:t>Data reengineering</a:t>
            </a:r>
          </a:p>
          <a:p>
            <a:pPr lvl="1"/>
            <a:r>
              <a:rPr lang="en-US" sz="2000"/>
              <a:t>Clean-up and restructure system data.</a:t>
            </a:r>
          </a:p>
        </p:txBody>
      </p:sp>
      <p:sp>
        <p:nvSpPr>
          <p:cNvPr id="6" name="Slide Number Placeholder 5"/>
          <p:cNvSpPr>
            <a:spLocks noGrp="1"/>
          </p:cNvSpPr>
          <p:nvPr>
            <p:ph type="sldNum" sz="quarter" idx="12"/>
          </p:nvPr>
        </p:nvSpPr>
        <p:spPr/>
        <p:txBody>
          <a:bodyPr/>
          <a:lstStyle/>
          <a:p>
            <a:fld id="{C8735F24-F0A4-DB4E-AAD6-0E2C6B4C4636}" type="slidenum">
              <a:rPr lang="en-US" smtClean="0"/>
              <a:pPr/>
              <a:t>99</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extLst>
      <p:ext uri="{BB962C8B-B14F-4D97-AF65-F5344CB8AC3E}">
        <p14:creationId xmlns:p14="http://schemas.microsoft.com/office/powerpoint/2010/main" val="2240606456"/>
      </p:ext>
    </p:extLst>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796</TotalTime>
  <Words>7469</Words>
  <Application>Microsoft Office PowerPoint</Application>
  <PresentationFormat>On-screen Show (4:3)</PresentationFormat>
  <Paragraphs>829</Paragraphs>
  <Slides>118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118</vt:i4>
      </vt:variant>
    </vt:vector>
  </HeadingPairs>
  <TitlesOfParts>
    <vt:vector size="124" baseType="lpstr">
      <vt:lpstr>ＭＳ Ｐゴシック</vt:lpstr>
      <vt:lpstr>Arial</vt:lpstr>
      <vt:lpstr>Calibri</vt:lpstr>
      <vt:lpstr>Times New Roman</vt:lpstr>
      <vt:lpstr>Wingdings</vt:lpstr>
      <vt:lpstr>SE9</vt:lpstr>
      <vt:lpstr>Chapter 8 – Software Testing</vt:lpstr>
      <vt:lpstr>Topics covered</vt:lpstr>
      <vt:lpstr>Program testing</vt:lpstr>
      <vt:lpstr>Program testing goals</vt:lpstr>
      <vt:lpstr>Validation and defect testing</vt:lpstr>
      <vt:lpstr>Testing process goals</vt:lpstr>
      <vt:lpstr>An input-output model of program testing </vt:lpstr>
      <vt:lpstr>Verification vs validation</vt:lpstr>
      <vt:lpstr>V &amp; V confidence</vt:lpstr>
      <vt:lpstr>Inspections and testing</vt:lpstr>
      <vt:lpstr>Inspections and testing </vt:lpstr>
      <vt:lpstr>Software inspections</vt:lpstr>
      <vt:lpstr>Advantages of inspections</vt:lpstr>
      <vt:lpstr>Inspections and testing</vt:lpstr>
      <vt:lpstr>A model of the software testing process </vt:lpstr>
      <vt:lpstr>Stages of testing</vt:lpstr>
      <vt:lpstr>Development testing</vt:lpstr>
      <vt:lpstr>Unit testing</vt:lpstr>
      <vt:lpstr>Object class testing</vt:lpstr>
      <vt:lpstr>The weather station object interface </vt:lpstr>
      <vt:lpstr>Weather station testing</vt:lpstr>
      <vt:lpstr>Automated testing</vt:lpstr>
      <vt:lpstr>Automated test components</vt:lpstr>
      <vt:lpstr>Unit test effectiveness</vt:lpstr>
      <vt:lpstr>Testing strategies</vt:lpstr>
      <vt:lpstr>Partition testing</vt:lpstr>
      <vt:lpstr>Equivalence partitioning </vt:lpstr>
      <vt:lpstr>Equivalence partitions </vt:lpstr>
      <vt:lpstr>Testing guidelines (sequences)</vt:lpstr>
      <vt:lpstr>General testing guidelines</vt:lpstr>
      <vt:lpstr>Key points</vt:lpstr>
      <vt:lpstr>Chapter 8 – Software Testing</vt:lpstr>
      <vt:lpstr>Component testing</vt:lpstr>
      <vt:lpstr>Interface testing </vt:lpstr>
      <vt:lpstr>Interface testing</vt:lpstr>
      <vt:lpstr>Interface errors</vt:lpstr>
      <vt:lpstr>Interface testing guidelines</vt:lpstr>
      <vt:lpstr>System testing</vt:lpstr>
      <vt:lpstr>System and component testing</vt:lpstr>
      <vt:lpstr>Use-case testing</vt:lpstr>
      <vt:lpstr>Collect weather data sequence chart </vt:lpstr>
      <vt:lpstr>Testing policies</vt:lpstr>
      <vt:lpstr>Test-driven development</vt:lpstr>
      <vt:lpstr>Test-driven development</vt:lpstr>
      <vt:lpstr>TDD process activities</vt:lpstr>
      <vt:lpstr>Benefits of test-driven development</vt:lpstr>
      <vt:lpstr>Regression testing</vt:lpstr>
      <vt:lpstr>Release testing</vt:lpstr>
      <vt:lpstr>Release testing and system testing</vt:lpstr>
      <vt:lpstr>Requirements based testing</vt:lpstr>
      <vt:lpstr>Requirements tests</vt:lpstr>
      <vt:lpstr>Features tested by scenario</vt:lpstr>
      <vt:lpstr>A usage scenario for the MHC-PMS </vt:lpstr>
      <vt:lpstr>Performance testing</vt:lpstr>
      <vt:lpstr>User testing</vt:lpstr>
      <vt:lpstr>Types of user testing</vt:lpstr>
      <vt:lpstr>The acceptance testing process </vt:lpstr>
      <vt:lpstr>Stages in the acceptance testing process</vt:lpstr>
      <vt:lpstr>Agile methods and acceptance testing</vt:lpstr>
      <vt:lpstr>Key points</vt:lpstr>
      <vt:lpstr>PowerPoint Presentation</vt:lpstr>
      <vt:lpstr>Chapter 9 – Software Evolution</vt:lpstr>
      <vt:lpstr>Topics covered</vt:lpstr>
      <vt:lpstr>Software change</vt:lpstr>
      <vt:lpstr>Importance of evolution</vt:lpstr>
      <vt:lpstr>A spiral model of development and evolution </vt:lpstr>
      <vt:lpstr>Evolution and servicing </vt:lpstr>
      <vt:lpstr>Evolution and servicing</vt:lpstr>
      <vt:lpstr>Evolution processes</vt:lpstr>
      <vt:lpstr>Change identification and evolution processes </vt:lpstr>
      <vt:lpstr>The software evolution process </vt:lpstr>
      <vt:lpstr>Change implementation </vt:lpstr>
      <vt:lpstr>Change implementation</vt:lpstr>
      <vt:lpstr>Urgent change requests</vt:lpstr>
      <vt:lpstr>The emergency repair process</vt:lpstr>
      <vt:lpstr>Agile methods and evolution</vt:lpstr>
      <vt:lpstr>Handover problems</vt:lpstr>
      <vt:lpstr>Program evolution dynamics</vt:lpstr>
      <vt:lpstr>Change is inevitable</vt:lpstr>
      <vt:lpstr>Lehman’s laws </vt:lpstr>
      <vt:lpstr>Lehman’s laws</vt:lpstr>
      <vt:lpstr>Applicability of Lehman’s laws</vt:lpstr>
      <vt:lpstr>Key points</vt:lpstr>
      <vt:lpstr>Chapter 9 – Software Evolution</vt:lpstr>
      <vt:lpstr>Software maintenance</vt:lpstr>
      <vt:lpstr>Types of maintenance</vt:lpstr>
      <vt:lpstr>Figure 9.8  Maintenance effort distribution </vt:lpstr>
      <vt:lpstr>Maintenance costs</vt:lpstr>
      <vt:lpstr>Figure 9.9  Development and maintenance costs </vt:lpstr>
      <vt:lpstr>Maintenance cost factors</vt:lpstr>
      <vt:lpstr>Maintenance prediction</vt:lpstr>
      <vt:lpstr>Maintenance prediction </vt:lpstr>
      <vt:lpstr>Change prediction</vt:lpstr>
      <vt:lpstr>Complexity metrics</vt:lpstr>
      <vt:lpstr>Process metrics</vt:lpstr>
      <vt:lpstr>System re-engineering</vt:lpstr>
      <vt:lpstr>Advantages of reengineering</vt:lpstr>
      <vt:lpstr>The reengineering process </vt:lpstr>
      <vt:lpstr>Reengineering process activities</vt:lpstr>
      <vt:lpstr>Figure 9.12 Reengineering approaches </vt:lpstr>
      <vt:lpstr>Reengineering cost factors</vt:lpstr>
      <vt:lpstr>Preventative maintenance by refactoring</vt:lpstr>
      <vt:lpstr>Refactoring and reengineering</vt:lpstr>
      <vt:lpstr>‘Bad smells’ in program code</vt:lpstr>
      <vt:lpstr>‘Bad smells’ in program code</vt:lpstr>
      <vt:lpstr>Legacy system management</vt:lpstr>
      <vt:lpstr>Figure 9.13  An example of a legacy system assessment </vt:lpstr>
      <vt:lpstr>Legacy system categories</vt:lpstr>
      <vt:lpstr>Business value assessment</vt:lpstr>
      <vt:lpstr>Issues in business value assessment</vt:lpstr>
      <vt:lpstr>System quality assessment</vt:lpstr>
      <vt:lpstr>Business process assessment</vt:lpstr>
      <vt:lpstr>Factors used in environment assessment </vt:lpstr>
      <vt:lpstr>Factors used in environment assessment</vt:lpstr>
      <vt:lpstr>Factors used in application assessment </vt:lpstr>
      <vt:lpstr>Factors used in application assessment</vt:lpstr>
      <vt:lpstr>System measurement</vt:lpstr>
      <vt:lpstr>Key points</vt:lpstr>
    </vt:vector>
  </TitlesOfParts>
  <Company>St 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8</dc:title>
  <dc:creator>Ian Sommerville</dc:creator>
  <cp:lastModifiedBy>sammouda</cp:lastModifiedBy>
  <cp:revision>18</cp:revision>
  <dcterms:created xsi:type="dcterms:W3CDTF">2010-01-14T08:17:23Z</dcterms:created>
  <dcterms:modified xsi:type="dcterms:W3CDTF">2016-11-01T20:37:11Z</dcterms:modified>
</cp:coreProperties>
</file>