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5"/>
  </p:notesMasterIdLst>
  <p:sldIdLst>
    <p:sldId id="256" r:id="rId2"/>
    <p:sldId id="302" r:id="rId3"/>
    <p:sldId id="313" r:id="rId4"/>
    <p:sldId id="303" r:id="rId5"/>
    <p:sldId id="258" r:id="rId6"/>
    <p:sldId id="259" r:id="rId7"/>
    <p:sldId id="314" r:id="rId8"/>
    <p:sldId id="261" r:id="rId9"/>
    <p:sldId id="262" r:id="rId10"/>
    <p:sldId id="263" r:id="rId11"/>
    <p:sldId id="327" r:id="rId12"/>
    <p:sldId id="271" r:id="rId13"/>
    <p:sldId id="272" r:id="rId14"/>
    <p:sldId id="316" r:id="rId15"/>
    <p:sldId id="297" r:id="rId16"/>
    <p:sldId id="328" r:id="rId17"/>
    <p:sldId id="273" r:id="rId18"/>
    <p:sldId id="317" r:id="rId19"/>
    <p:sldId id="274" r:id="rId20"/>
    <p:sldId id="298" r:id="rId21"/>
    <p:sldId id="319" r:id="rId22"/>
    <p:sldId id="318" r:id="rId23"/>
    <p:sldId id="275" r:id="rId24"/>
    <p:sldId id="276" r:id="rId25"/>
    <p:sldId id="277" r:id="rId26"/>
    <p:sldId id="299" r:id="rId27"/>
    <p:sldId id="310" r:id="rId28"/>
    <p:sldId id="320" r:id="rId29"/>
    <p:sldId id="279" r:id="rId30"/>
    <p:sldId id="329" r:id="rId31"/>
    <p:sldId id="330" r:id="rId32"/>
    <p:sldId id="280" r:id="rId33"/>
    <p:sldId id="281" r:id="rId34"/>
    <p:sldId id="282" r:id="rId35"/>
    <p:sldId id="283" r:id="rId36"/>
    <p:sldId id="311" r:id="rId37"/>
    <p:sldId id="284" r:id="rId38"/>
    <p:sldId id="285" r:id="rId39"/>
    <p:sldId id="321" r:id="rId40"/>
    <p:sldId id="286" r:id="rId41"/>
    <p:sldId id="288" r:id="rId42"/>
    <p:sldId id="289" r:id="rId43"/>
    <p:sldId id="290" r:id="rId44"/>
    <p:sldId id="322" r:id="rId45"/>
    <p:sldId id="312" r:id="rId46"/>
    <p:sldId id="291" r:id="rId47"/>
    <p:sldId id="323" r:id="rId48"/>
    <p:sldId id="292" r:id="rId49"/>
    <p:sldId id="324" r:id="rId50"/>
    <p:sldId id="293" r:id="rId51"/>
    <p:sldId id="326" r:id="rId52"/>
    <p:sldId id="294" r:id="rId53"/>
    <p:sldId id="300" r:id="rId54"/>
  </p:sldIdLst>
  <p:sldSz cx="9144000" cy="6858000" type="screen4x3"/>
  <p:notesSz cx="6858000" cy="9144000"/>
  <p:embeddedFontLst>
    <p:embeddedFont>
      <p:font typeface="Calibri" panose="020F0502020204030204" pitchFamily="34" charset="0"/>
      <p:regular r:id="rId56"/>
      <p:bold r:id="rId57"/>
      <p:italic r:id="rId58"/>
      <p:boldItalic r:id="rId59"/>
    </p:embeddedFont>
    <p:embeddedFont>
      <p:font typeface="Trebuchet MS" panose="020B060302020202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720">
          <p15:clr>
            <a:srgbClr val="A4A3A4"/>
          </p15:clr>
        </p15:guide>
        <p15:guide id="3" orient="horz" pos="1152">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0747" autoAdjust="0"/>
  </p:normalViewPr>
  <p:slideViewPr>
    <p:cSldViewPr>
      <p:cViewPr varScale="1">
        <p:scale>
          <a:sx n="105" d="100"/>
          <a:sy n="105" d="100"/>
        </p:scale>
        <p:origin x="1416" y="102"/>
      </p:cViewPr>
      <p:guideLst>
        <p:guide orient="horz" pos="2160"/>
        <p:guide orient="horz" pos="720"/>
        <p:guide orient="horz" pos="115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9B552-BDEA-41CC-A38D-A0287448AE0A}" type="datetimeFigureOut">
              <a:rPr lang="en-US" smtClean="0"/>
              <a:pPr/>
              <a:t>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A6750-2EA3-45E6-BBE1-7E922BF6E0E1}" type="slidenum">
              <a:rPr lang="en-US" smtClean="0"/>
              <a:pPr/>
              <a:t>‹#›</a:t>
            </a:fld>
            <a:endParaRPr lang="en-US"/>
          </a:p>
        </p:txBody>
      </p:sp>
    </p:spTree>
    <p:extLst>
      <p:ext uri="{BB962C8B-B14F-4D97-AF65-F5344CB8AC3E}">
        <p14:creationId xmlns:p14="http://schemas.microsoft.com/office/powerpoint/2010/main" val="182221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a:t>
            </a:fld>
            <a:endParaRPr lang="en-US"/>
          </a:p>
        </p:txBody>
      </p:sp>
    </p:spTree>
    <p:extLst>
      <p:ext uri="{BB962C8B-B14F-4D97-AF65-F5344CB8AC3E}">
        <p14:creationId xmlns:p14="http://schemas.microsoft.com/office/powerpoint/2010/main" val="691635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Changed title</a:t>
            </a:r>
          </a:p>
        </p:txBody>
      </p:sp>
      <p:sp>
        <p:nvSpPr>
          <p:cNvPr id="4" name="Slide Number Placeholder 3"/>
          <p:cNvSpPr>
            <a:spLocks noGrp="1"/>
          </p:cNvSpPr>
          <p:nvPr>
            <p:ph type="sldNum" sz="quarter" idx="5"/>
          </p:nvPr>
        </p:nvSpPr>
        <p:spPr/>
        <p:txBody>
          <a:bodyPr/>
          <a:lstStyle/>
          <a:p>
            <a:pPr>
              <a:defRPr/>
            </a:pPr>
            <a:fld id="{323B25C4-E7A1-47B2-8BD5-B55F670D3EF8}"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12</a:t>
            </a:fld>
            <a:endParaRPr lang="en-US"/>
          </a:p>
        </p:txBody>
      </p:sp>
    </p:spTree>
    <p:extLst>
      <p:ext uri="{BB962C8B-B14F-4D97-AF65-F5344CB8AC3E}">
        <p14:creationId xmlns:p14="http://schemas.microsoft.com/office/powerpoint/2010/main" val="3909188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13</a:t>
            </a:fld>
            <a:endParaRPr lang="en-US"/>
          </a:p>
        </p:txBody>
      </p:sp>
    </p:spTree>
    <p:extLst>
      <p:ext uri="{BB962C8B-B14F-4D97-AF65-F5344CB8AC3E}">
        <p14:creationId xmlns:p14="http://schemas.microsoft.com/office/powerpoint/2010/main" val="2894796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14</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15</a:t>
            </a:fld>
            <a:endParaRPr lang="en-US"/>
          </a:p>
        </p:txBody>
      </p:sp>
    </p:spTree>
    <p:extLst>
      <p:ext uri="{BB962C8B-B14F-4D97-AF65-F5344CB8AC3E}">
        <p14:creationId xmlns:p14="http://schemas.microsoft.com/office/powerpoint/2010/main" val="228429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17</a:t>
            </a:fld>
            <a:endParaRPr lang="en-US"/>
          </a:p>
        </p:txBody>
      </p:sp>
    </p:spTree>
    <p:extLst>
      <p:ext uri="{BB962C8B-B14F-4D97-AF65-F5344CB8AC3E}">
        <p14:creationId xmlns:p14="http://schemas.microsoft.com/office/powerpoint/2010/main" val="538288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18</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for symmetric and </a:t>
            </a:r>
            <a:r>
              <a:rPr lang="en-US" dirty="0" err="1" smtClean="0"/>
              <a:t>nonsymmetric</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20</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21</a:t>
            </a:fld>
            <a:endParaRPr lang="en-US"/>
          </a:p>
        </p:txBody>
      </p:sp>
    </p:spTree>
    <p:extLst>
      <p:ext uri="{BB962C8B-B14F-4D97-AF65-F5344CB8AC3E}">
        <p14:creationId xmlns:p14="http://schemas.microsoft.com/office/powerpoint/2010/main" val="2765433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a:t>
            </a:fld>
            <a:endParaRPr lang="en-US"/>
          </a:p>
        </p:txBody>
      </p:sp>
    </p:spTree>
    <p:extLst>
      <p:ext uri="{BB962C8B-B14F-4D97-AF65-F5344CB8AC3E}">
        <p14:creationId xmlns:p14="http://schemas.microsoft.com/office/powerpoint/2010/main" val="908362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22</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23</a:t>
            </a:fld>
            <a:endParaRPr lang="en-US"/>
          </a:p>
        </p:txBody>
      </p:sp>
    </p:spTree>
    <p:extLst>
      <p:ext uri="{BB962C8B-B14F-4D97-AF65-F5344CB8AC3E}">
        <p14:creationId xmlns:p14="http://schemas.microsoft.com/office/powerpoint/2010/main" val="152219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definition for questionnaire</a:t>
            </a:r>
            <a:endParaRPr lang="en-US" dirty="0"/>
          </a:p>
        </p:txBody>
      </p:sp>
      <p:sp>
        <p:nvSpPr>
          <p:cNvPr id="4" name="Slide Number Placeholder 3"/>
          <p:cNvSpPr>
            <a:spLocks noGrp="1"/>
          </p:cNvSpPr>
          <p:nvPr>
            <p:ph type="sldNum" sz="quarter" idx="10"/>
          </p:nvPr>
        </p:nvSpPr>
        <p:spPr/>
        <p:txBody>
          <a:bodyPr/>
          <a:lstStyle/>
          <a:p>
            <a:fld id="{23DA6750-2EA3-45E6-BBE1-7E922BF6E0E1}"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25</a:t>
            </a:fld>
            <a:endParaRPr lang="en-US"/>
          </a:p>
        </p:txBody>
      </p:sp>
    </p:spTree>
    <p:extLst>
      <p:ext uri="{BB962C8B-B14F-4D97-AF65-F5344CB8AC3E}">
        <p14:creationId xmlns:p14="http://schemas.microsoft.com/office/powerpoint/2010/main" val="3993211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26</a:t>
            </a:fld>
            <a:endParaRPr lang="en-US"/>
          </a:p>
        </p:txBody>
      </p:sp>
    </p:spTree>
    <p:extLst>
      <p:ext uri="{BB962C8B-B14F-4D97-AF65-F5344CB8AC3E}">
        <p14:creationId xmlns:p14="http://schemas.microsoft.com/office/powerpoint/2010/main" val="1425735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27</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29</a:t>
            </a:fld>
            <a:endParaRPr lang="en-US"/>
          </a:p>
        </p:txBody>
      </p:sp>
    </p:spTree>
    <p:extLst>
      <p:ext uri="{BB962C8B-B14F-4D97-AF65-F5344CB8AC3E}">
        <p14:creationId xmlns:p14="http://schemas.microsoft.com/office/powerpoint/2010/main" val="2172956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32</a:t>
            </a:fld>
            <a:endParaRPr lang="en-US"/>
          </a:p>
        </p:txBody>
      </p:sp>
    </p:spTree>
    <p:extLst>
      <p:ext uri="{BB962C8B-B14F-4D97-AF65-F5344CB8AC3E}">
        <p14:creationId xmlns:p14="http://schemas.microsoft.com/office/powerpoint/2010/main" val="2537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33</a:t>
            </a:fld>
            <a:endParaRPr lang="en-US"/>
          </a:p>
        </p:txBody>
      </p:sp>
    </p:spTree>
    <p:extLst>
      <p:ext uri="{BB962C8B-B14F-4D97-AF65-F5344CB8AC3E}">
        <p14:creationId xmlns:p14="http://schemas.microsoft.com/office/powerpoint/2010/main" val="942246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34</a:t>
            </a:fld>
            <a:endParaRPr lang="en-US"/>
          </a:p>
        </p:txBody>
      </p:sp>
    </p:spTree>
    <p:extLst>
      <p:ext uri="{BB962C8B-B14F-4D97-AF65-F5344CB8AC3E}">
        <p14:creationId xmlns:p14="http://schemas.microsoft.com/office/powerpoint/2010/main" val="2546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a:t>
            </a:fld>
            <a:endParaRPr lang="en-US"/>
          </a:p>
        </p:txBody>
      </p:sp>
    </p:spTree>
    <p:extLst>
      <p:ext uri="{BB962C8B-B14F-4D97-AF65-F5344CB8AC3E}">
        <p14:creationId xmlns:p14="http://schemas.microsoft.com/office/powerpoint/2010/main" val="908362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35</a:t>
            </a:fld>
            <a:endParaRPr lang="en-US"/>
          </a:p>
        </p:txBody>
      </p:sp>
    </p:spTree>
    <p:extLst>
      <p:ext uri="{BB962C8B-B14F-4D97-AF65-F5344CB8AC3E}">
        <p14:creationId xmlns:p14="http://schemas.microsoft.com/office/powerpoint/2010/main" val="3216632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36</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37</a:t>
            </a:fld>
            <a:endParaRPr lang="en-US"/>
          </a:p>
        </p:txBody>
      </p:sp>
    </p:spTree>
    <p:extLst>
      <p:ext uri="{BB962C8B-B14F-4D97-AF65-F5344CB8AC3E}">
        <p14:creationId xmlns:p14="http://schemas.microsoft.com/office/powerpoint/2010/main" val="3942129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38</a:t>
            </a:fld>
            <a:endParaRPr lang="en-US"/>
          </a:p>
        </p:txBody>
      </p:sp>
    </p:spTree>
    <p:extLst>
      <p:ext uri="{BB962C8B-B14F-4D97-AF65-F5344CB8AC3E}">
        <p14:creationId xmlns:p14="http://schemas.microsoft.com/office/powerpoint/2010/main" val="3620355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40</a:t>
            </a:fld>
            <a:endParaRPr lang="en-US"/>
          </a:p>
        </p:txBody>
      </p:sp>
    </p:spTree>
    <p:extLst>
      <p:ext uri="{BB962C8B-B14F-4D97-AF65-F5344CB8AC3E}">
        <p14:creationId xmlns:p14="http://schemas.microsoft.com/office/powerpoint/2010/main" val="1200277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41</a:t>
            </a:fld>
            <a:endParaRPr lang="en-US"/>
          </a:p>
        </p:txBody>
      </p:sp>
    </p:spTree>
    <p:extLst>
      <p:ext uri="{BB962C8B-B14F-4D97-AF65-F5344CB8AC3E}">
        <p14:creationId xmlns:p14="http://schemas.microsoft.com/office/powerpoint/2010/main" val="929891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42</a:t>
            </a:fld>
            <a:endParaRPr lang="en-US"/>
          </a:p>
        </p:txBody>
      </p:sp>
    </p:spTree>
    <p:extLst>
      <p:ext uri="{BB962C8B-B14F-4D97-AF65-F5344CB8AC3E}">
        <p14:creationId xmlns:p14="http://schemas.microsoft.com/office/powerpoint/2010/main" val="1512286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43</a:t>
            </a:fld>
            <a:endParaRPr lang="en-US"/>
          </a:p>
        </p:txBody>
      </p:sp>
    </p:spTree>
    <p:extLst>
      <p:ext uri="{BB962C8B-B14F-4D97-AF65-F5344CB8AC3E}">
        <p14:creationId xmlns:p14="http://schemas.microsoft.com/office/powerpoint/2010/main" val="3656390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45</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46</a:t>
            </a:fld>
            <a:endParaRPr lang="en-US"/>
          </a:p>
        </p:txBody>
      </p:sp>
    </p:spTree>
    <p:extLst>
      <p:ext uri="{BB962C8B-B14F-4D97-AF65-F5344CB8AC3E}">
        <p14:creationId xmlns:p14="http://schemas.microsoft.com/office/powerpoint/2010/main" val="3408482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a:t>
            </a:fld>
            <a:endParaRPr lang="en-US"/>
          </a:p>
        </p:txBody>
      </p:sp>
    </p:spTree>
    <p:extLst>
      <p:ext uri="{BB962C8B-B14F-4D97-AF65-F5344CB8AC3E}">
        <p14:creationId xmlns:p14="http://schemas.microsoft.com/office/powerpoint/2010/main" val="2408340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48</a:t>
            </a:fld>
            <a:endParaRPr lang="en-US"/>
          </a:p>
        </p:txBody>
      </p:sp>
    </p:spTree>
    <p:extLst>
      <p:ext uri="{BB962C8B-B14F-4D97-AF65-F5344CB8AC3E}">
        <p14:creationId xmlns:p14="http://schemas.microsoft.com/office/powerpoint/2010/main" val="36209102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50</a:t>
            </a:fld>
            <a:endParaRPr lang="en-US"/>
          </a:p>
        </p:txBody>
      </p:sp>
    </p:spTree>
    <p:extLst>
      <p:ext uri="{BB962C8B-B14F-4D97-AF65-F5344CB8AC3E}">
        <p14:creationId xmlns:p14="http://schemas.microsoft.com/office/powerpoint/2010/main" val="226766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52</a:t>
            </a:fld>
            <a:endParaRPr lang="en-US"/>
          </a:p>
        </p:txBody>
      </p:sp>
    </p:spTree>
    <p:extLst>
      <p:ext uri="{BB962C8B-B14F-4D97-AF65-F5344CB8AC3E}">
        <p14:creationId xmlns:p14="http://schemas.microsoft.com/office/powerpoint/2010/main" val="1830607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5</a:t>
            </a:fld>
            <a:endParaRPr lang="en-US"/>
          </a:p>
        </p:txBody>
      </p:sp>
    </p:spTree>
    <p:extLst>
      <p:ext uri="{BB962C8B-B14F-4D97-AF65-F5344CB8AC3E}">
        <p14:creationId xmlns:p14="http://schemas.microsoft.com/office/powerpoint/2010/main" val="163580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6</a:t>
            </a:fld>
            <a:endParaRPr lang="en-US"/>
          </a:p>
        </p:txBody>
      </p:sp>
    </p:spTree>
    <p:extLst>
      <p:ext uri="{BB962C8B-B14F-4D97-AF65-F5344CB8AC3E}">
        <p14:creationId xmlns:p14="http://schemas.microsoft.com/office/powerpoint/2010/main" val="143584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7</a:t>
            </a:fld>
            <a:endParaRPr lang="en-US"/>
          </a:p>
        </p:txBody>
      </p:sp>
    </p:spTree>
    <p:extLst>
      <p:ext uri="{BB962C8B-B14F-4D97-AF65-F5344CB8AC3E}">
        <p14:creationId xmlns:p14="http://schemas.microsoft.com/office/powerpoint/2010/main" val="46707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DA6750-2EA3-45E6-BBE1-7E922BF6E0E1}" type="slidenum">
              <a:rPr lang="en-US" smtClean="0"/>
              <a:pPr/>
              <a:t>8</a:t>
            </a:fld>
            <a:endParaRPr lang="en-US"/>
          </a:p>
        </p:txBody>
      </p:sp>
    </p:spTree>
    <p:extLst>
      <p:ext uri="{BB962C8B-B14F-4D97-AF65-F5344CB8AC3E}">
        <p14:creationId xmlns:p14="http://schemas.microsoft.com/office/powerpoint/2010/main" val="148316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Added slide</a:t>
            </a:r>
          </a:p>
        </p:txBody>
      </p:sp>
      <p:sp>
        <p:nvSpPr>
          <p:cNvPr id="4" name="Slide Number Placeholder 3"/>
          <p:cNvSpPr>
            <a:spLocks noGrp="1"/>
          </p:cNvSpPr>
          <p:nvPr>
            <p:ph type="sldNum" sz="quarter" idx="5"/>
          </p:nvPr>
        </p:nvSpPr>
        <p:spPr/>
        <p:txBody>
          <a:bodyPr/>
          <a:lstStyle/>
          <a:p>
            <a:pPr>
              <a:defRPr/>
            </a:pPr>
            <a:fld id="{9C5D5F1F-2FF3-477A-86B6-71671C8805C3}"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01B87-6D9D-4DC6-B561-0222A75A52BE}"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1B87-6D9D-4DC6-B561-0222A75A52BE}"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1B87-6D9D-4DC6-B561-0222A75A52BE}"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1B87-6D9D-4DC6-B561-0222A75A52BE}"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2CFF0-1C98-498D-BB85-200BC7BE4C56}" type="slidenum">
              <a:rPr lang="en-US" smtClean="0"/>
              <a:pPr/>
              <a:t>‹#›</a:t>
            </a:fld>
            <a:endParaRPr lang="en-US"/>
          </a:p>
        </p:txBody>
      </p:sp>
      <p:sp>
        <p:nvSpPr>
          <p:cNvPr id="7"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8"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901B87-6D9D-4DC6-B561-0222A75A52BE}" type="datetimeFigureOut">
              <a:rPr lang="en-US" smtClean="0"/>
              <a:pPr/>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01B87-6D9D-4DC6-B561-0222A75A52BE}"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01B87-6D9D-4DC6-B561-0222A75A52BE}" type="datetimeFigureOut">
              <a:rPr lang="en-US" smtClean="0"/>
              <a:pPr/>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01B87-6D9D-4DC6-B561-0222A75A52BE}" type="datetimeFigureOut">
              <a:rPr lang="en-US" smtClean="0"/>
              <a:pPr/>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2CFF0-1C98-498D-BB85-200BC7BE4C56}" type="slidenum">
              <a:rPr lang="en-US" smtClean="0"/>
              <a:pPr/>
              <a:t>‹#›</a:t>
            </a:fld>
            <a:endParaRPr lang="en-US"/>
          </a:p>
        </p:txBody>
      </p:sp>
      <p:sp>
        <p:nvSpPr>
          <p:cNvPr id="6"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7"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1B87-6D9D-4DC6-B561-0222A75A52BE}" type="datetimeFigureOut">
              <a:rPr lang="en-US" smtClean="0"/>
              <a:pPr/>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2CFF0-1C98-498D-BB85-200BC7BE4C56}" type="slidenum">
              <a:rPr lang="en-US" smtClean="0"/>
              <a:pPr/>
              <a:t>‹#›</a:t>
            </a:fld>
            <a:endParaRPr lang="en-US"/>
          </a:p>
        </p:txBody>
      </p:sp>
      <p:sp>
        <p:nvSpPr>
          <p:cNvPr id="5" name="Footer Placeholder 4"/>
          <p:cNvSpPr txBox="1">
            <a:spLocks/>
          </p:cNvSpPr>
          <p:nvPr userDrawn="1"/>
        </p:nvSpPr>
        <p:spPr>
          <a:xfrm>
            <a:off x="2895600" y="6416675"/>
            <a:ext cx="3352800" cy="365125"/>
          </a:xfrm>
          <a:prstGeom prst="rect">
            <a:avLst/>
          </a:prstGeom>
        </p:spPr>
        <p:txBody>
          <a:bodyPr vert="horz" lIns="0" tIns="0" rIns="0" bIns="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Copyright © 2014 Pearson Education, Inc.</a:t>
            </a:r>
          </a:p>
        </p:txBody>
      </p:sp>
      <p:sp>
        <p:nvSpPr>
          <p:cNvPr id="6" name="Slide Number Placeholder 5"/>
          <p:cNvSpPr txBox="1">
            <a:spLocks/>
          </p:cNvSpPr>
          <p:nvPr userDrawn="1"/>
        </p:nvSpPr>
        <p:spPr>
          <a:xfrm>
            <a:off x="7935032" y="6416675"/>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2">
                    <a:shade val="90000"/>
                  </a:schemeClr>
                </a:solidFill>
                <a:effectLst/>
                <a:uLnTx/>
                <a:uFillTx/>
                <a:latin typeface="+mn-lt"/>
                <a:ea typeface="+mn-ea"/>
                <a:cs typeface="+mn-cs"/>
              </a:rPr>
              <a:t>8-</a:t>
            </a:r>
            <a:fld id="{1BCD9C4D-1B47-6546-9C1D-D9FE8EAFC7B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01B87-6D9D-4DC6-B561-0222A75A52BE}"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901B87-6D9D-4DC6-B561-0222A75A52BE}" type="datetimeFigureOut">
              <a:rPr lang="en-US" smtClean="0"/>
              <a:pPr/>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1C22-9B0F-4B42-8A4B-A1CEC391DA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01B87-6D9D-4DC6-B561-0222A75A52BE}" type="datetimeFigureOut">
              <a:rPr lang="en-US" smtClean="0"/>
              <a:pPr/>
              <a:t>1/15/2019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11C22-9B0F-4B42-8A4B-A1CEC391DA43}" type="slidenum">
              <a:rPr lang="en-US" smtClean="0"/>
              <a:pPr/>
              <a:t>‹#›</a:t>
            </a:fld>
            <a:endParaRPr lang="en-US"/>
          </a:p>
        </p:txBody>
      </p:sp>
      <p:grpSp>
        <p:nvGrpSpPr>
          <p:cNvPr id="7" name="Group 6"/>
          <p:cNvGrpSpPr/>
          <p:nvPr userDrawn="1"/>
        </p:nvGrpSpPr>
        <p:grpSpPr>
          <a:xfrm>
            <a:off x="-19017" y="202408"/>
            <a:ext cx="9180548" cy="649224"/>
            <a:chOff x="-19045" y="216550"/>
            <a:chExt cx="9180548" cy="649224"/>
          </a:xfrm>
        </p:grpSpPr>
        <p:sp>
          <p:nvSpPr>
            <p:cNvPr id="8" name="Freeform 7"/>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523999"/>
          </a:xfrm>
        </p:spPr>
        <p:txBody>
          <a:bodyPr/>
          <a:lstStyle/>
          <a:p>
            <a:r>
              <a:rPr lang="en-US" dirty="0" smtClean="0"/>
              <a:t>Chapter 8</a:t>
            </a:r>
            <a:endParaRPr lang="en-US" dirty="0"/>
          </a:p>
        </p:txBody>
      </p:sp>
      <p:sp>
        <p:nvSpPr>
          <p:cNvPr id="4" name="Subtitle 3"/>
          <p:cNvSpPr>
            <a:spLocks noGrp="1"/>
          </p:cNvSpPr>
          <p:nvPr>
            <p:ph type="subTitle" idx="1"/>
          </p:nvPr>
        </p:nvSpPr>
        <p:spPr>
          <a:xfrm>
            <a:off x="1371600" y="2286000"/>
            <a:ext cx="6400800" cy="3352800"/>
          </a:xfrm>
        </p:spPr>
        <p:txBody>
          <a:bodyPr>
            <a:normAutofit/>
          </a:bodyPr>
          <a:lstStyle/>
          <a:p>
            <a:r>
              <a:rPr lang="en-US" b="1" dirty="0" smtClean="0">
                <a:solidFill>
                  <a:srgbClr val="0070C0"/>
                </a:solidFill>
              </a:rPr>
              <a:t>Understanding Measurement, Developing Questions, and Designing the Questionnaire</a:t>
            </a:r>
            <a:r>
              <a:rPr lang="en-US" b="1" dirty="0" smtClean="0">
                <a:solidFill>
                  <a:srgbClr val="FF0000"/>
                </a:solidFill>
              </a:rPr>
              <a:t/>
            </a:r>
            <a:br>
              <a:rPr lang="en-US" b="1" dirty="0" smtClean="0">
                <a:solidFill>
                  <a:srgbClr val="FF0000"/>
                </a:solidFill>
              </a:rPr>
            </a:br>
            <a:endParaRPr lang="en-US" b="1" dirty="0" smtClean="0">
              <a:solidFill>
                <a:srgbClr val="FF0000"/>
              </a:solidFill>
            </a:endParaRPr>
          </a:p>
          <a:p>
            <a:endParaRPr lang="en-US" dirty="0"/>
          </a:p>
        </p:txBody>
      </p:sp>
      <p:sp>
        <p:nvSpPr>
          <p:cNvPr id="3" name="Rectangle 2"/>
          <p:cNvSpPr/>
          <p:nvPr/>
        </p:nvSpPr>
        <p:spPr>
          <a:xfrm>
            <a:off x="2667000" y="6398825"/>
            <a:ext cx="2986138" cy="276999"/>
          </a:xfrm>
          <a:prstGeom prst="rect">
            <a:avLst/>
          </a:prstGeom>
        </p:spPr>
        <p:txBody>
          <a:bodyPr wrap="none">
            <a:spAutoFit/>
          </a:bodyPr>
          <a:lstStyle/>
          <a:p>
            <a:pPr>
              <a:defRPr/>
            </a:pPr>
            <a:r>
              <a:rPr lang="en-US" sz="1200" dirty="0"/>
              <a:t>Copyright © 2014 Pearson Education, Inc. </a:t>
            </a:r>
          </a:p>
        </p:txBody>
      </p:sp>
      <p:sp>
        <p:nvSpPr>
          <p:cNvPr id="6" name="Slide Number Placeholder 8"/>
          <p:cNvSpPr>
            <a:spLocks noGrp="1"/>
          </p:cNvSpPr>
          <p:nvPr/>
        </p:nvSpPr>
        <p:spPr>
          <a:xfrm>
            <a:off x="8077200" y="6172200"/>
            <a:ext cx="762000" cy="365125"/>
          </a:xfrm>
          <a:prstGeom prst="rect">
            <a:avLst/>
          </a:prstGeom>
        </p:spPr>
        <p:txBody>
          <a:bodyPr vert="horz" lIns="0" tIns="0" rIns="0" bIns="0" anchor="b"/>
          <a:lstStyle>
            <a:defPPr>
              <a:defRPr lang="en-US"/>
            </a:defPPr>
            <a:lvl1pPr marL="0" algn="r"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D6AD1BC-F889-4157-8665-9115F7B06F84}" type="slidenum">
              <a:rPr lang="en-US" smtClean="0"/>
              <a:pPr>
                <a:defRPr/>
              </a:pPr>
              <a:t>1</a:t>
            </a:fld>
            <a:endParaRPr lang="en-US" dirty="0"/>
          </a:p>
        </p:txBody>
      </p:sp>
    </p:spTree>
    <p:extLst>
      <p:ext uri="{BB962C8B-B14F-4D97-AF65-F5344CB8AC3E}">
        <p14:creationId xmlns:p14="http://schemas.microsoft.com/office/powerpoint/2010/main" val="1794239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28600"/>
            <a:ext cx="8229600" cy="762000"/>
          </a:xfrm>
        </p:spPr>
        <p:txBody>
          <a:bodyPr/>
          <a:lstStyle/>
          <a:p>
            <a:r>
              <a:rPr lang="en-US" b="1" dirty="0" smtClean="0">
                <a:solidFill>
                  <a:srgbClr val="FF0000"/>
                </a:solidFill>
              </a:rPr>
              <a:t>Types of Measures</a:t>
            </a:r>
          </a:p>
        </p:txBody>
      </p:sp>
      <p:sp>
        <p:nvSpPr>
          <p:cNvPr id="19459" name="Content Placeholder 2"/>
          <p:cNvSpPr>
            <a:spLocks noGrp="1"/>
          </p:cNvSpPr>
          <p:nvPr>
            <p:ph idx="1"/>
          </p:nvPr>
        </p:nvSpPr>
        <p:spPr>
          <a:xfrm>
            <a:off x="457200" y="838200"/>
            <a:ext cx="8229600" cy="5287963"/>
          </a:xfrm>
        </p:spPr>
        <p:txBody>
          <a:bodyPr>
            <a:normAutofit fontScale="40000" lnSpcReduction="20000"/>
          </a:bodyPr>
          <a:lstStyle/>
          <a:p>
            <a:r>
              <a:rPr lang="en-US" sz="6400" b="1" dirty="0" smtClean="0"/>
              <a:t>We will describe three measures used by SPSS;</a:t>
            </a:r>
          </a:p>
          <a:p>
            <a:pPr>
              <a:buNone/>
            </a:pPr>
            <a:r>
              <a:rPr lang="en-US" sz="6400" b="1" dirty="0" smtClean="0">
                <a:solidFill>
                  <a:srgbClr val="FF00FF"/>
                </a:solidFill>
              </a:rPr>
              <a:t>1-Nominal scales</a:t>
            </a:r>
            <a:r>
              <a:rPr lang="en-US" sz="6400" dirty="0" smtClean="0"/>
              <a:t>: those that use only labels</a:t>
            </a:r>
            <a:endParaRPr lang="ar-KW" sz="6400" dirty="0" smtClean="0"/>
          </a:p>
          <a:p>
            <a:r>
              <a:rPr lang="en-US" sz="6400" dirty="0" smtClean="0"/>
              <a:t>Such as are you Married? –Yes( ) –No( )</a:t>
            </a:r>
          </a:p>
          <a:p>
            <a:pPr>
              <a:buNone/>
            </a:pPr>
            <a:r>
              <a:rPr lang="en-US" sz="6400" dirty="0" smtClean="0"/>
              <a:t>-What is your brand name of TV at home?  </a:t>
            </a:r>
            <a:endParaRPr lang="ar-KW" sz="6400" dirty="0" smtClean="0"/>
          </a:p>
          <a:p>
            <a:pPr>
              <a:buNone/>
            </a:pPr>
            <a:r>
              <a:rPr lang="en-US" sz="6400" dirty="0" smtClean="0"/>
              <a:t>-Sony ( ) –LG( )  -Samsung( )</a:t>
            </a:r>
            <a:endParaRPr lang="ar-KW" sz="6400" dirty="0" smtClean="0"/>
          </a:p>
          <a:p>
            <a:pPr>
              <a:buNone/>
            </a:pPr>
            <a:endParaRPr lang="en-US" sz="6400" dirty="0" smtClean="0"/>
          </a:p>
          <a:p>
            <a:pPr>
              <a:buNone/>
            </a:pPr>
            <a:r>
              <a:rPr lang="en-US" sz="6400" b="1" dirty="0" smtClean="0">
                <a:solidFill>
                  <a:srgbClr val="FF00FF"/>
                </a:solidFill>
              </a:rPr>
              <a:t>2-Ordinal scales: </a:t>
            </a:r>
            <a:r>
              <a:rPr lang="en-US" sz="6400" dirty="0" smtClean="0"/>
              <a:t>those with which the researcher can rank-order the respondents or responses</a:t>
            </a:r>
            <a:endParaRPr lang="ar-KW" sz="6400" dirty="0" smtClean="0"/>
          </a:p>
          <a:p>
            <a:r>
              <a:rPr lang="en-US" sz="6400" dirty="0" smtClean="0"/>
              <a:t>Such as “If you are manger in OSN company you will make the price of monthly payment  </a:t>
            </a:r>
          </a:p>
          <a:p>
            <a:pPr>
              <a:buNone/>
            </a:pPr>
            <a:r>
              <a:rPr lang="en-US" sz="6400" dirty="0" smtClean="0"/>
              <a:t>-Higher than ----</a:t>
            </a:r>
          </a:p>
          <a:p>
            <a:pPr>
              <a:buNone/>
            </a:pPr>
            <a:r>
              <a:rPr lang="en-US" sz="6400" dirty="0" smtClean="0"/>
              <a:t>-About the same -----</a:t>
            </a:r>
          </a:p>
          <a:p>
            <a:pPr>
              <a:buNone/>
            </a:pPr>
            <a:r>
              <a:rPr lang="en-US" sz="6400" dirty="0" smtClean="0"/>
              <a:t>-Lower than ----</a:t>
            </a:r>
          </a:p>
          <a:p>
            <a:pPr lvl="1">
              <a:buNone/>
            </a:pPr>
            <a:endParaRPr lang="en-US" sz="6400" dirty="0" smtClean="0"/>
          </a:p>
          <a:p>
            <a:pPr lvl="1">
              <a:buNone/>
            </a:pPr>
            <a:endParaRPr lang="en-US" dirty="0"/>
          </a:p>
          <a:p>
            <a:endParaRPr lang="en-US" dirty="0" smtClean="0"/>
          </a:p>
          <a:p>
            <a:pPr>
              <a:buNone/>
            </a:pPr>
            <a:endParaRPr lang="en-US" dirty="0" smtClean="0"/>
          </a:p>
        </p:txBody>
      </p:sp>
    </p:spTree>
    <p:extLst>
      <p:ext uri="{BB962C8B-B14F-4D97-AF65-F5344CB8AC3E}">
        <p14:creationId xmlns:p14="http://schemas.microsoft.com/office/powerpoint/2010/main" val="522573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381000"/>
            <a:ext cx="8229600" cy="5745163"/>
          </a:xfrm>
        </p:spPr>
        <p:txBody>
          <a:bodyPr>
            <a:noAutofit/>
          </a:bodyPr>
          <a:lstStyle/>
          <a:p>
            <a:pPr>
              <a:buNone/>
            </a:pPr>
            <a:r>
              <a:rPr lang="en-US" sz="2400" b="1" dirty="0" smtClean="0">
                <a:solidFill>
                  <a:srgbClr val="FF00FF"/>
                </a:solidFill>
              </a:rPr>
              <a:t>3-Scale measures</a:t>
            </a:r>
            <a:r>
              <a:rPr lang="en-US" sz="2400" dirty="0" smtClean="0">
                <a:solidFill>
                  <a:srgbClr val="FF00FF"/>
                </a:solidFill>
              </a:rPr>
              <a:t>: </a:t>
            </a:r>
            <a:r>
              <a:rPr lang="en-US" sz="2400" dirty="0" smtClean="0"/>
              <a:t>those in which the distance between each level is known.</a:t>
            </a:r>
          </a:p>
          <a:p>
            <a:pPr>
              <a:buNone/>
            </a:pPr>
            <a:r>
              <a:rPr lang="en-US" sz="2400" dirty="0" smtClean="0"/>
              <a:t>-</a:t>
            </a:r>
            <a:r>
              <a:rPr lang="en-US" sz="2400" b="1" dirty="0" smtClean="0"/>
              <a:t>There are two types of scale measures;</a:t>
            </a:r>
            <a:endParaRPr lang="en-US" sz="2400" dirty="0" smtClean="0"/>
          </a:p>
          <a:p>
            <a:pPr lvl="1">
              <a:buNone/>
            </a:pPr>
            <a:r>
              <a:rPr lang="en-US" sz="2400" b="1" dirty="0" smtClean="0">
                <a:solidFill>
                  <a:srgbClr val="002060"/>
                </a:solidFill>
              </a:rPr>
              <a:t>a)Interval scales: </a:t>
            </a:r>
            <a:r>
              <a:rPr lang="en-US" sz="2400" dirty="0" smtClean="0"/>
              <a:t>those in which the distance between each descriptor is equal</a:t>
            </a:r>
            <a:endParaRPr lang="ar-KW" sz="2400" dirty="0" smtClean="0"/>
          </a:p>
          <a:p>
            <a:pPr>
              <a:buNone/>
            </a:pPr>
            <a:r>
              <a:rPr lang="en-US" sz="2400" dirty="0" smtClean="0"/>
              <a:t>-such as “Make your evaluation of each item listed to our product”</a:t>
            </a:r>
          </a:p>
          <a:p>
            <a:pPr>
              <a:buNone/>
            </a:pPr>
            <a:r>
              <a:rPr lang="ar-KW" sz="2400" dirty="0" smtClean="0"/>
              <a:t>                                        </a:t>
            </a:r>
            <a:r>
              <a:rPr lang="en-US" sz="2400" dirty="0" smtClean="0"/>
              <a:t>strongly</a:t>
            </a:r>
          </a:p>
          <a:p>
            <a:pPr>
              <a:buNone/>
            </a:pPr>
            <a:r>
              <a:rPr lang="en-US" sz="2400" dirty="0" smtClean="0"/>
              <a:t>                 agree                         </a:t>
            </a:r>
            <a:r>
              <a:rPr lang="en-US" sz="2400" dirty="0" err="1" smtClean="0"/>
              <a:t>agree</a:t>
            </a:r>
            <a:endParaRPr lang="en-US" sz="2400" dirty="0" smtClean="0"/>
          </a:p>
          <a:p>
            <a:pPr>
              <a:buNone/>
            </a:pPr>
            <a:r>
              <a:rPr lang="en-US" sz="2400" dirty="0" smtClean="0"/>
              <a:t>Low pickup   1       2      3      4          5 </a:t>
            </a:r>
          </a:p>
          <a:p>
            <a:pPr>
              <a:buNone/>
            </a:pPr>
            <a:r>
              <a:rPr lang="en-US" sz="2400" dirty="0" smtClean="0"/>
              <a:t>Low price</a:t>
            </a:r>
          </a:p>
          <a:p>
            <a:pPr lvl="1">
              <a:buNone/>
            </a:pPr>
            <a:r>
              <a:rPr lang="en-US" sz="2400" b="1" dirty="0" smtClean="0">
                <a:solidFill>
                  <a:srgbClr val="002060"/>
                </a:solidFill>
              </a:rPr>
              <a:t>b)Ratio scales: </a:t>
            </a:r>
            <a:r>
              <a:rPr lang="en-US" sz="2400" dirty="0" smtClean="0"/>
              <a:t>ones in which a true zero exists</a:t>
            </a:r>
            <a:endParaRPr lang="ar-KW" sz="2400" dirty="0" smtClean="0"/>
          </a:p>
          <a:p>
            <a:pPr>
              <a:buNone/>
            </a:pPr>
            <a:r>
              <a:rPr lang="en-US" sz="2400" dirty="0" smtClean="0"/>
              <a:t>-Such as “Please indicate your age?”</a:t>
            </a:r>
          </a:p>
          <a:p>
            <a:pPr marL="342900" lvl="1" indent="-342900">
              <a:buNone/>
            </a:pPr>
            <a:r>
              <a:rPr lang="en-US" sz="2400" dirty="0" smtClean="0"/>
              <a:t>------------ year.</a:t>
            </a:r>
            <a:r>
              <a:rPr lang="ar-KW" sz="2400" dirty="0" smtClean="0"/>
              <a:t> </a:t>
            </a:r>
            <a:r>
              <a:rPr lang="en-US" sz="2400" dirty="0" smtClean="0"/>
              <a:t>*Go to p.206 for Example</a:t>
            </a:r>
          </a:p>
          <a:p>
            <a:pPr>
              <a:buNone/>
            </a:pPr>
            <a:r>
              <a:rPr lang="ar-KW" sz="2400" dirty="0" smtClean="0"/>
              <a:t>        </a:t>
            </a:r>
            <a:endParaRPr 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229600" cy="1295400"/>
          </a:xfrm>
        </p:spPr>
        <p:txBody>
          <a:bodyPr>
            <a:normAutofit fontScale="90000"/>
          </a:bodyPr>
          <a:lstStyle/>
          <a:p>
            <a:r>
              <a:rPr lang="en-US" b="1" dirty="0" smtClean="0">
                <a:solidFill>
                  <a:srgbClr val="FF0000"/>
                </a:solidFill>
              </a:rPr>
              <a:t>Interval Scales Commonly Used </a:t>
            </a:r>
            <a:br>
              <a:rPr lang="en-US" b="1" dirty="0" smtClean="0">
                <a:solidFill>
                  <a:srgbClr val="FF0000"/>
                </a:solidFill>
              </a:rPr>
            </a:br>
            <a:r>
              <a:rPr lang="en-US" b="1" dirty="0" smtClean="0">
                <a:solidFill>
                  <a:srgbClr val="FF0000"/>
                </a:solidFill>
              </a:rPr>
              <a:t>in Marketing Research</a:t>
            </a:r>
          </a:p>
        </p:txBody>
      </p:sp>
      <p:sp>
        <p:nvSpPr>
          <p:cNvPr id="27651" name="Content Placeholder 2"/>
          <p:cNvSpPr>
            <a:spLocks noGrp="1"/>
          </p:cNvSpPr>
          <p:nvPr>
            <p:ph idx="1"/>
          </p:nvPr>
        </p:nvSpPr>
        <p:spPr>
          <a:xfrm>
            <a:off x="457200" y="1447800"/>
            <a:ext cx="8229600" cy="4572000"/>
          </a:xfrm>
        </p:spPr>
        <p:txBody>
          <a:bodyPr>
            <a:normAutofit fontScale="85000" lnSpcReduction="20000"/>
          </a:bodyPr>
          <a:lstStyle/>
          <a:p>
            <a:r>
              <a:rPr lang="en-US" dirty="0" smtClean="0"/>
              <a:t>Marketing researchers use standard scales rather than inventing new ones for each research project.</a:t>
            </a:r>
          </a:p>
          <a:p>
            <a:r>
              <a:rPr lang="en-US" dirty="0" smtClean="0"/>
              <a:t>Marketing researcher often measure subjective properties of consumers.</a:t>
            </a:r>
          </a:p>
          <a:p>
            <a:r>
              <a:rPr lang="en-US" dirty="0" smtClean="0"/>
              <a:t>There are various terms and labels given to these construct, including attitudes, opinions, evaluations, beliefs, impression, perceptions, feeling and intentions, because these constructs are unobservable. The marketing researcher must develop some means of allowing respondents to express the direction and intensity of their impression in a convenient and understandable manner.</a:t>
            </a:r>
          </a:p>
        </p:txBody>
      </p:sp>
    </p:spTree>
    <p:extLst>
      <p:ext uri="{BB962C8B-B14F-4D97-AF65-F5344CB8AC3E}">
        <p14:creationId xmlns:p14="http://schemas.microsoft.com/office/powerpoint/2010/main" val="700449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gn="l"/>
            <a:r>
              <a:rPr lang="en-US" b="1" dirty="0" smtClean="0">
                <a:solidFill>
                  <a:srgbClr val="FF00FF"/>
                </a:solidFill>
              </a:rPr>
              <a:t>1-Likert Scale</a:t>
            </a:r>
          </a:p>
        </p:txBody>
      </p:sp>
      <p:sp>
        <p:nvSpPr>
          <p:cNvPr id="28675" name="Content Placeholder 2"/>
          <p:cNvSpPr>
            <a:spLocks noGrp="1"/>
          </p:cNvSpPr>
          <p:nvPr>
            <p:ph idx="1"/>
          </p:nvPr>
        </p:nvSpPr>
        <p:spPr/>
        <p:txBody>
          <a:bodyPr/>
          <a:lstStyle/>
          <a:p>
            <a:r>
              <a:rPr lang="en-US" dirty="0" smtClean="0"/>
              <a:t>An interval scale commonly used by marketing researchers is the </a:t>
            </a:r>
            <a:r>
              <a:rPr lang="en-US" b="1" dirty="0" err="1" smtClean="0"/>
              <a:t>Likert</a:t>
            </a:r>
            <a:r>
              <a:rPr lang="en-US" b="1" dirty="0" smtClean="0"/>
              <a:t> scale</a:t>
            </a:r>
            <a:r>
              <a:rPr lang="en-US" dirty="0" smtClean="0"/>
              <a:t>, in which respondents are asked to indicate their degree of agreement or disagreement on a symmetric agree–disagree scale for each of a series of statements.</a:t>
            </a:r>
          </a:p>
        </p:txBody>
      </p:sp>
    </p:spTree>
    <p:extLst>
      <p:ext uri="{BB962C8B-B14F-4D97-AF65-F5344CB8AC3E}">
        <p14:creationId xmlns:p14="http://schemas.microsoft.com/office/powerpoint/2010/main" val="1653177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13" y="1009650"/>
            <a:ext cx="85629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57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FF"/>
                </a:solidFill>
              </a:rPr>
              <a:t>2-Lifestyle Inventory</a:t>
            </a:r>
            <a:endParaRPr lang="en-US" b="1" dirty="0">
              <a:solidFill>
                <a:srgbClr val="FF00FF"/>
              </a:solidFill>
            </a:endParaRPr>
          </a:p>
        </p:txBody>
      </p:sp>
      <p:sp>
        <p:nvSpPr>
          <p:cNvPr id="3" name="Content Placeholder 2"/>
          <p:cNvSpPr>
            <a:spLocks noGrp="1"/>
          </p:cNvSpPr>
          <p:nvPr>
            <p:ph idx="1"/>
          </p:nvPr>
        </p:nvSpPr>
        <p:spPr/>
        <p:txBody>
          <a:bodyPr/>
          <a:lstStyle/>
          <a:p>
            <a:r>
              <a:rPr lang="en-US" dirty="0" smtClean="0"/>
              <a:t>A special application of the </a:t>
            </a:r>
            <a:r>
              <a:rPr lang="en-US" dirty="0" err="1" smtClean="0"/>
              <a:t>Likert</a:t>
            </a:r>
            <a:r>
              <a:rPr lang="en-US" dirty="0" smtClean="0"/>
              <a:t> scale question form called the </a:t>
            </a:r>
            <a:r>
              <a:rPr lang="en-US" b="1" dirty="0" smtClean="0"/>
              <a:t>lifestyle inventory </a:t>
            </a:r>
            <a:r>
              <a:rPr lang="en-US" dirty="0" smtClean="0"/>
              <a:t>takes into account the values and personality traits of people as reflected in their unique activities, interests, and opinions (AIOs) toward their work, leisure time, and purchases.</a:t>
            </a:r>
          </a:p>
          <a:p>
            <a:r>
              <a:rPr lang="en-US" dirty="0" smtClean="0"/>
              <a:t>Go to p.209 for example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b="1" dirty="0" smtClean="0">
                <a:solidFill>
                  <a:srgbClr val="FF00FF"/>
                </a:solidFill>
              </a:rPr>
              <a:t>Lifestyle Inventory</a:t>
            </a:r>
            <a:r>
              <a:rPr lang="ar-KW" b="1" dirty="0" smtClean="0">
                <a:solidFill>
                  <a:srgbClr val="FF00FF"/>
                </a:solidFill>
              </a:rPr>
              <a:t> </a:t>
            </a:r>
            <a:r>
              <a:rPr lang="en-US" b="1" dirty="0" smtClean="0">
                <a:solidFill>
                  <a:srgbClr val="FF00FF"/>
                </a:solidFill>
              </a:rPr>
              <a:t>( </a:t>
            </a:r>
            <a:r>
              <a:rPr lang="en-US" b="1" dirty="0" err="1" smtClean="0">
                <a:solidFill>
                  <a:srgbClr val="FF00FF"/>
                </a:solidFill>
              </a:rPr>
              <a:t>Likert</a:t>
            </a:r>
            <a:r>
              <a:rPr lang="en-US" b="1" dirty="0" smtClean="0">
                <a:solidFill>
                  <a:srgbClr val="FF00FF"/>
                </a:solidFill>
              </a:rPr>
              <a:t> scale)</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990600" y="1828800"/>
            <a:ext cx="7157324" cy="438340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b="1" dirty="0" smtClean="0">
                <a:solidFill>
                  <a:srgbClr val="FF00FF"/>
                </a:solidFill>
              </a:rPr>
              <a:t>3-The Semantic Differential Scale </a:t>
            </a:r>
          </a:p>
        </p:txBody>
      </p:sp>
      <p:sp>
        <p:nvSpPr>
          <p:cNvPr id="29699" name="Content Placeholder 2"/>
          <p:cNvSpPr>
            <a:spLocks noGrp="1"/>
          </p:cNvSpPr>
          <p:nvPr>
            <p:ph idx="1"/>
          </p:nvPr>
        </p:nvSpPr>
        <p:spPr/>
        <p:txBody>
          <a:bodyPr>
            <a:normAutofit fontScale="92500" lnSpcReduction="20000"/>
          </a:bodyPr>
          <a:lstStyle/>
          <a:p>
            <a:r>
              <a:rPr lang="en-US" dirty="0" smtClean="0"/>
              <a:t>A</a:t>
            </a:r>
            <a:r>
              <a:rPr lang="en-US" b="1" dirty="0" smtClean="0"/>
              <a:t> semantic differential </a:t>
            </a:r>
            <a:r>
              <a:rPr lang="en-US" dirty="0" smtClean="0"/>
              <a:t>scale contains a series of bipolar adjectives for the various properties of the object under study, and respondents indicate their impressions of each property by indicating locations along its continuum.</a:t>
            </a:r>
          </a:p>
          <a:p>
            <a:r>
              <a:rPr lang="en-US" dirty="0" smtClean="0"/>
              <a:t>A concern with this type of scale is the halo effect, in which a general overall feeling about a brand or store could bias responses on its specific properties.</a:t>
            </a:r>
          </a:p>
          <a:p>
            <a:r>
              <a:rPr lang="en-US" dirty="0" smtClean="0"/>
              <a:t>It is good way to measure a brand, company or store image.</a:t>
            </a:r>
          </a:p>
        </p:txBody>
      </p:sp>
    </p:spTree>
    <p:extLst>
      <p:ext uri="{BB962C8B-B14F-4D97-AF65-F5344CB8AC3E}">
        <p14:creationId xmlns:p14="http://schemas.microsoft.com/office/powerpoint/2010/main" val="3306213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9075" y="798334"/>
            <a:ext cx="5902325" cy="550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87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l"/>
            <a:r>
              <a:rPr lang="en-US" b="1" dirty="0" smtClean="0">
                <a:solidFill>
                  <a:srgbClr val="FF00FF"/>
                </a:solidFill>
              </a:rPr>
              <a:t>4-Stapel Scale</a:t>
            </a:r>
          </a:p>
        </p:txBody>
      </p:sp>
      <p:sp>
        <p:nvSpPr>
          <p:cNvPr id="30723" name="Content Placeholder 2"/>
          <p:cNvSpPr>
            <a:spLocks noGrp="1"/>
          </p:cNvSpPr>
          <p:nvPr>
            <p:ph idx="1"/>
          </p:nvPr>
        </p:nvSpPr>
        <p:spPr/>
        <p:txBody>
          <a:bodyPr/>
          <a:lstStyle/>
          <a:p>
            <a:r>
              <a:rPr lang="en-US" dirty="0" smtClean="0"/>
              <a:t>The </a:t>
            </a:r>
            <a:r>
              <a:rPr lang="en-US" b="1" dirty="0" err="1" smtClean="0"/>
              <a:t>Stapel</a:t>
            </a:r>
            <a:r>
              <a:rPr lang="en-US" b="1" dirty="0" smtClean="0"/>
              <a:t> scale </a:t>
            </a:r>
            <a:r>
              <a:rPr lang="en-US" dirty="0" smtClean="0"/>
              <a:t>relies on positive and negative numbers, typically ranging from +5 to –5.</a:t>
            </a:r>
          </a:p>
          <a:p>
            <a:r>
              <a:rPr lang="en-US" dirty="0" smtClean="0"/>
              <a:t>The </a:t>
            </a:r>
            <a:r>
              <a:rPr lang="en-US" b="1" dirty="0" smtClean="0"/>
              <a:t>Staple scale </a:t>
            </a:r>
            <a:r>
              <a:rPr lang="en-US" dirty="0" smtClean="0"/>
              <a:t>is easier to construct than the semantic differential scale because the researcher does not need to come up with bipolar adjectives for each attribute.</a:t>
            </a:r>
            <a:endParaRPr lang="en-US" b="1" dirty="0" smtClean="0"/>
          </a:p>
        </p:txBody>
      </p:sp>
    </p:spTree>
    <p:extLst>
      <p:ext uri="{BB962C8B-B14F-4D97-AF65-F5344CB8AC3E}">
        <p14:creationId xmlns:p14="http://schemas.microsoft.com/office/powerpoint/2010/main" val="2934318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Learning Objectives</a:t>
            </a:r>
            <a:endParaRPr lang="en-US" dirty="0">
              <a:solidFill>
                <a:srgbClr val="FF0000"/>
              </a:solidFill>
            </a:endParaRPr>
          </a:p>
        </p:txBody>
      </p:sp>
      <p:sp>
        <p:nvSpPr>
          <p:cNvPr id="4" name="Content Placeholder 3"/>
          <p:cNvSpPr>
            <a:spLocks noGrp="1"/>
          </p:cNvSpPr>
          <p:nvPr>
            <p:ph idx="1"/>
          </p:nvPr>
        </p:nvSpPr>
        <p:spPr/>
        <p:txBody>
          <a:bodyPr/>
          <a:lstStyle/>
          <a:p>
            <a:r>
              <a:rPr lang="en-US" dirty="0" smtClean="0"/>
              <a:t>To understand the basics of measurement regarding people, places, and things</a:t>
            </a:r>
          </a:p>
          <a:p>
            <a:r>
              <a:rPr lang="en-US" dirty="0" smtClean="0"/>
              <a:t>To recognize the three types of measures used by marketing researchers</a:t>
            </a:r>
          </a:p>
          <a:p>
            <a:r>
              <a:rPr lang="en-US" dirty="0" smtClean="0"/>
              <a:t>To examine three scale formats commonly used by marketing researchers</a:t>
            </a:r>
          </a:p>
          <a:p>
            <a:r>
              <a:rPr lang="en-US" dirty="0" smtClean="0"/>
              <a:t>To see other scale formats commonly used in marketing research</a:t>
            </a:r>
          </a:p>
          <a:p>
            <a:endParaRPr lang="en-US" dirty="0"/>
          </a:p>
        </p:txBody>
      </p:sp>
    </p:spTree>
    <p:extLst>
      <p:ext uri="{BB962C8B-B14F-4D97-AF65-F5344CB8AC3E}">
        <p14:creationId xmlns:p14="http://schemas.microsoft.com/office/powerpoint/2010/main" val="35286854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24000"/>
          </a:xfrm>
        </p:spPr>
        <p:txBody>
          <a:bodyPr>
            <a:normAutofit/>
          </a:bodyPr>
          <a:lstStyle/>
          <a:p>
            <a:r>
              <a:rPr lang="en-US" b="1" dirty="0" smtClean="0">
                <a:solidFill>
                  <a:srgbClr val="00B050"/>
                </a:solidFill>
              </a:rPr>
              <a:t>More Interval Scales Used in </a:t>
            </a:r>
            <a:br>
              <a:rPr lang="en-US" b="1" dirty="0" smtClean="0">
                <a:solidFill>
                  <a:srgbClr val="00B050"/>
                </a:solidFill>
              </a:rPr>
            </a:br>
            <a:r>
              <a:rPr lang="en-US" b="1" dirty="0" smtClean="0">
                <a:solidFill>
                  <a:srgbClr val="00B050"/>
                </a:solidFill>
              </a:rPr>
              <a:t>Marketing Research</a:t>
            </a:r>
            <a:endParaRPr lang="en-US" b="1" dirty="0">
              <a:solidFill>
                <a:srgbClr val="00B050"/>
              </a:solidFill>
            </a:endParaRPr>
          </a:p>
        </p:txBody>
      </p:sp>
      <p:sp>
        <p:nvSpPr>
          <p:cNvPr id="3" name="Content Placeholder 2"/>
          <p:cNvSpPr>
            <a:spLocks noGrp="1"/>
          </p:cNvSpPr>
          <p:nvPr>
            <p:ph idx="1"/>
          </p:nvPr>
        </p:nvSpPr>
        <p:spPr>
          <a:xfrm>
            <a:off x="457200" y="2461260"/>
            <a:ext cx="8229600" cy="4389120"/>
          </a:xfrm>
        </p:spPr>
        <p:txBody>
          <a:bodyPr/>
          <a:lstStyle/>
          <a:p>
            <a:r>
              <a:rPr lang="en-US" dirty="0" smtClean="0"/>
              <a:t>Should the scale include a neutral point? </a:t>
            </a:r>
          </a:p>
          <a:p>
            <a:r>
              <a:rPr lang="en-US" dirty="0" smtClean="0"/>
              <a:t>Should the scale be symmetric or </a:t>
            </a:r>
            <a:r>
              <a:rPr lang="en-US" dirty="0" err="1" smtClean="0"/>
              <a:t>nonsymmetric</a:t>
            </a:r>
            <a:r>
              <a:rPr lang="en-US" dirty="0" smtClean="0"/>
              <a:t>?</a:t>
            </a:r>
            <a:endParaRPr lang="en-US" dirty="0"/>
          </a:p>
        </p:txBody>
      </p:sp>
    </p:spTree>
    <p:extLst>
      <p:ext uri="{BB962C8B-B14F-4D97-AF65-F5344CB8AC3E}">
        <p14:creationId xmlns:p14="http://schemas.microsoft.com/office/powerpoint/2010/main" val="3296697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760720"/>
          </a:xfrm>
        </p:spPr>
        <p:txBody>
          <a:bodyPr>
            <a:normAutofit/>
          </a:bodyPr>
          <a:lstStyle/>
          <a:p>
            <a:r>
              <a:rPr lang="en-US" b="1" dirty="0" smtClean="0">
                <a:solidFill>
                  <a:srgbClr val="0070C0"/>
                </a:solidFill>
              </a:rPr>
              <a:t>A symmetric interval scale </a:t>
            </a:r>
            <a:r>
              <a:rPr lang="en-US" dirty="0" smtClean="0"/>
              <a:t>is “balanced,” as it has equal amounts of positive and negative positions, and typically it has “no opinion” or “neutral” separating the negative and positive sides.</a:t>
            </a:r>
          </a:p>
          <a:p>
            <a:r>
              <a:rPr lang="en-US" b="1" dirty="0" smtClean="0">
                <a:solidFill>
                  <a:srgbClr val="0070C0"/>
                </a:solidFill>
              </a:rPr>
              <a:t>A </a:t>
            </a:r>
            <a:r>
              <a:rPr lang="en-US" b="1" dirty="0" err="1" smtClean="0">
                <a:solidFill>
                  <a:srgbClr val="0070C0"/>
                </a:solidFill>
              </a:rPr>
              <a:t>nonsymmetric</a:t>
            </a:r>
            <a:r>
              <a:rPr lang="en-US" b="1" dirty="0" smtClean="0">
                <a:solidFill>
                  <a:srgbClr val="0070C0"/>
                </a:solidFill>
              </a:rPr>
              <a:t> interval scale </a:t>
            </a:r>
            <a:r>
              <a:rPr lang="en-US" dirty="0" smtClean="0"/>
              <a:t>has mainly degrees of positive positions and would be more appropriate because most people do not think in degrees of negative importance.</a:t>
            </a:r>
            <a:endParaRPr lang="en-US" dirty="0"/>
          </a:p>
        </p:txBody>
      </p:sp>
    </p:spTree>
    <p:extLst>
      <p:ext uri="{BB962C8B-B14F-4D97-AF65-F5344CB8AC3E}">
        <p14:creationId xmlns:p14="http://schemas.microsoft.com/office/powerpoint/2010/main" val="2286309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475" y="811137"/>
            <a:ext cx="5800725" cy="553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990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81000"/>
            <a:ext cx="8229600" cy="914400"/>
          </a:xfrm>
        </p:spPr>
        <p:txBody>
          <a:bodyPr>
            <a:normAutofit fontScale="90000"/>
          </a:bodyPr>
          <a:lstStyle/>
          <a:p>
            <a:r>
              <a:rPr lang="en-US" b="1" dirty="0" smtClean="0">
                <a:solidFill>
                  <a:srgbClr val="FF0000"/>
                </a:solidFill>
              </a:rPr>
              <a:t>Reliability and Validity of Measurement</a:t>
            </a:r>
          </a:p>
        </p:txBody>
      </p:sp>
      <p:sp>
        <p:nvSpPr>
          <p:cNvPr id="31747" name="Content Placeholder 2"/>
          <p:cNvSpPr>
            <a:spLocks noGrp="1"/>
          </p:cNvSpPr>
          <p:nvPr>
            <p:ph idx="1"/>
          </p:nvPr>
        </p:nvSpPr>
        <p:spPr>
          <a:xfrm>
            <a:off x="533400" y="1371600"/>
            <a:ext cx="8229600" cy="5379720"/>
          </a:xfrm>
        </p:spPr>
        <p:txBody>
          <a:bodyPr/>
          <a:lstStyle/>
          <a:p>
            <a:r>
              <a:rPr lang="en-US" b="1" dirty="0" smtClean="0"/>
              <a:t>A measurement used by marketing researcher should be;</a:t>
            </a:r>
          </a:p>
          <a:p>
            <a:pPr>
              <a:buNone/>
            </a:pPr>
            <a:r>
              <a:rPr lang="en-US" b="1" dirty="0" smtClean="0">
                <a:solidFill>
                  <a:srgbClr val="0070C0"/>
                </a:solidFill>
              </a:rPr>
              <a:t>1-Reliability</a:t>
            </a:r>
            <a:r>
              <a:rPr lang="en-US" dirty="0" smtClean="0">
                <a:solidFill>
                  <a:srgbClr val="0070C0"/>
                </a:solidFill>
              </a:rPr>
              <a:t>: </a:t>
            </a:r>
            <a:r>
              <a:rPr lang="en-US" dirty="0" smtClean="0"/>
              <a:t>respondent responds in the same or a similar manner to an identical or nearly identical measure.</a:t>
            </a:r>
          </a:p>
          <a:p>
            <a:pPr>
              <a:buNone/>
            </a:pPr>
            <a:r>
              <a:rPr lang="en-US" b="1" dirty="0" smtClean="0">
                <a:solidFill>
                  <a:srgbClr val="0070C0"/>
                </a:solidFill>
              </a:rPr>
              <a:t>2-Validity</a:t>
            </a:r>
            <a:r>
              <a:rPr lang="en-US" dirty="0" smtClean="0">
                <a:solidFill>
                  <a:srgbClr val="0070C0"/>
                </a:solidFill>
              </a:rPr>
              <a:t>: </a:t>
            </a:r>
            <a:r>
              <a:rPr lang="en-US" dirty="0" smtClean="0"/>
              <a:t>accuracy of the measurement</a:t>
            </a:r>
          </a:p>
          <a:p>
            <a:endParaRPr lang="en-US" dirty="0" smtClean="0"/>
          </a:p>
        </p:txBody>
      </p:sp>
    </p:spTree>
    <p:extLst>
      <p:ext uri="{BB962C8B-B14F-4D97-AF65-F5344CB8AC3E}">
        <p14:creationId xmlns:p14="http://schemas.microsoft.com/office/powerpoint/2010/main" val="110065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dirty="0" smtClean="0">
                <a:solidFill>
                  <a:srgbClr val="FF0000"/>
                </a:solidFill>
              </a:rPr>
              <a:t>Designing A Questionnaire</a:t>
            </a:r>
          </a:p>
        </p:txBody>
      </p:sp>
      <p:sp>
        <p:nvSpPr>
          <p:cNvPr id="32771" name="Content Placeholder 2"/>
          <p:cNvSpPr>
            <a:spLocks noGrp="1"/>
          </p:cNvSpPr>
          <p:nvPr>
            <p:ph idx="1"/>
          </p:nvPr>
        </p:nvSpPr>
        <p:spPr/>
        <p:txBody>
          <a:bodyPr>
            <a:normAutofit fontScale="85000" lnSpcReduction="20000"/>
          </a:bodyPr>
          <a:lstStyle/>
          <a:p>
            <a:r>
              <a:rPr lang="en-US" dirty="0" smtClean="0"/>
              <a:t>A </a:t>
            </a:r>
            <a:r>
              <a:rPr lang="en-US" b="1" dirty="0" smtClean="0"/>
              <a:t>questionnaire </a:t>
            </a:r>
            <a:r>
              <a:rPr lang="en-US" dirty="0" smtClean="0"/>
              <a:t>is the vehicle used to present the questions the researcher desires respondents to answer.</a:t>
            </a:r>
          </a:p>
          <a:p>
            <a:pPr>
              <a:buNone/>
            </a:pPr>
            <a:endParaRPr lang="en-US" dirty="0" smtClean="0"/>
          </a:p>
          <a:p>
            <a:r>
              <a:rPr lang="en-US" b="1" dirty="0" smtClean="0">
                <a:solidFill>
                  <a:srgbClr val="00B050"/>
                </a:solidFill>
              </a:rPr>
              <a:t>A Questionnaire serves six key functions;</a:t>
            </a:r>
          </a:p>
          <a:p>
            <a:pPr>
              <a:buNone/>
            </a:pPr>
            <a:r>
              <a:rPr lang="en-US" dirty="0" smtClean="0"/>
              <a:t>1-Translates the research objectives into specific questions asked of respondents.</a:t>
            </a:r>
          </a:p>
          <a:p>
            <a:pPr>
              <a:buNone/>
            </a:pPr>
            <a:endParaRPr lang="en-US" dirty="0" smtClean="0"/>
          </a:p>
          <a:p>
            <a:pPr>
              <a:buNone/>
            </a:pPr>
            <a:r>
              <a:rPr lang="en-US" dirty="0" smtClean="0"/>
              <a:t>2-Standardizes those questions and the response categories so every participant responds to identical stimuli.</a:t>
            </a:r>
          </a:p>
          <a:p>
            <a:pPr>
              <a:buNone/>
            </a:pPr>
            <a:endParaRPr lang="en-US" b="1" dirty="0" smtClean="0">
              <a:solidFill>
                <a:srgbClr val="00B050"/>
              </a:solidFill>
            </a:endParaRPr>
          </a:p>
        </p:txBody>
      </p:sp>
    </p:spTree>
    <p:extLst>
      <p:ext uri="{BB962C8B-B14F-4D97-AF65-F5344CB8AC3E}">
        <p14:creationId xmlns:p14="http://schemas.microsoft.com/office/powerpoint/2010/main" val="1024890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258762"/>
          </a:xfrm>
        </p:spPr>
        <p:txBody>
          <a:bodyPr>
            <a:normAutofit fontScale="90000"/>
          </a:bodyPr>
          <a:lstStyle/>
          <a:p>
            <a:endParaRPr lang="en-US" dirty="0" smtClean="0"/>
          </a:p>
        </p:txBody>
      </p:sp>
      <p:sp>
        <p:nvSpPr>
          <p:cNvPr id="3" name="Content Placeholder 2"/>
          <p:cNvSpPr>
            <a:spLocks noGrp="1"/>
          </p:cNvSpPr>
          <p:nvPr>
            <p:ph idx="1"/>
          </p:nvPr>
        </p:nvSpPr>
        <p:spPr>
          <a:xfrm>
            <a:off x="457200" y="838200"/>
            <a:ext cx="8229600" cy="5287963"/>
          </a:xfrm>
        </p:spPr>
        <p:txBody>
          <a:bodyPr>
            <a:normAutofit/>
          </a:bodyPr>
          <a:lstStyle/>
          <a:p>
            <a:pPr>
              <a:buNone/>
            </a:pPr>
            <a:r>
              <a:rPr lang="en-US" sz="2400" dirty="0" smtClean="0"/>
              <a:t>3- By its wording ,question flow, and appearance, it fosters cooperation and keeps respondents motivated throughout the interview.</a:t>
            </a:r>
          </a:p>
          <a:p>
            <a:pPr>
              <a:buNone/>
            </a:pPr>
            <a:endParaRPr lang="en-US" sz="2400" dirty="0" smtClean="0"/>
          </a:p>
          <a:p>
            <a:pPr>
              <a:buNone/>
            </a:pPr>
            <a:r>
              <a:rPr lang="en-US" sz="2400" dirty="0" smtClean="0"/>
              <a:t>4-Serves as an enduring record of the research .</a:t>
            </a:r>
          </a:p>
          <a:p>
            <a:pPr>
              <a:buNone/>
            </a:pPr>
            <a:endParaRPr lang="en-US" sz="2400" dirty="0" smtClean="0"/>
          </a:p>
          <a:p>
            <a:pPr>
              <a:buNone/>
            </a:pPr>
            <a:r>
              <a:rPr lang="en-US" sz="2400" dirty="0" smtClean="0"/>
              <a:t>5-Depending on the data collection mode used, such as online, can speed up the process of data analysis.</a:t>
            </a:r>
          </a:p>
          <a:p>
            <a:pPr>
              <a:buNone/>
            </a:pPr>
            <a:r>
              <a:rPr lang="en-US" sz="2400" dirty="0" smtClean="0"/>
              <a:t> </a:t>
            </a:r>
          </a:p>
          <a:p>
            <a:pPr>
              <a:buNone/>
            </a:pPr>
            <a:r>
              <a:rPr lang="en-US" sz="2400" dirty="0" smtClean="0"/>
              <a:t>6-Contains the information on which reliability and validity assessments may be made.</a:t>
            </a:r>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2548857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Questionnaire Design Process</a:t>
            </a:r>
            <a:endParaRPr lang="en-US" b="1" dirty="0">
              <a:solidFill>
                <a:srgbClr val="00B050"/>
              </a:solidFill>
            </a:endParaRPr>
          </a:p>
        </p:txBody>
      </p:sp>
      <p:sp>
        <p:nvSpPr>
          <p:cNvPr id="3" name="Content Placeholder 2"/>
          <p:cNvSpPr>
            <a:spLocks noGrp="1"/>
          </p:cNvSpPr>
          <p:nvPr>
            <p:ph idx="1"/>
          </p:nvPr>
        </p:nvSpPr>
        <p:spPr/>
        <p:txBody>
          <a:bodyPr/>
          <a:lstStyle/>
          <a:p>
            <a:r>
              <a:rPr lang="en-US" b="1" dirty="0" smtClean="0"/>
              <a:t>Questionnaire design </a:t>
            </a:r>
            <a:r>
              <a:rPr lang="en-US" dirty="0" smtClean="0"/>
              <a:t>is a systematic process in which the researcher contemplates various question formats, considers a number of factors characterizing the survey at hand, ultimately words the various questions carefully, and organizes the questionnaire’s layout.</a:t>
            </a:r>
            <a:endParaRPr lang="en-US" dirty="0"/>
          </a:p>
        </p:txBody>
      </p:sp>
    </p:spTree>
    <p:extLst>
      <p:ext uri="{BB962C8B-B14F-4D97-AF65-F5344CB8AC3E}">
        <p14:creationId xmlns:p14="http://schemas.microsoft.com/office/powerpoint/2010/main" val="1152349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199" y="762000"/>
            <a:ext cx="5667375" cy="561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753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researcher should strive to minimize </a:t>
            </a:r>
            <a:r>
              <a:rPr lang="en-US" b="1" dirty="0" smtClean="0"/>
              <a:t>question bias</a:t>
            </a:r>
            <a:r>
              <a:rPr lang="en-US" dirty="0" smtClean="0"/>
              <a:t>. </a:t>
            </a:r>
          </a:p>
          <a:p>
            <a:pPr>
              <a:buNone/>
            </a:pPr>
            <a:endParaRPr lang="en-US" dirty="0" smtClean="0"/>
          </a:p>
          <a:p>
            <a:r>
              <a:rPr lang="en-US" dirty="0" smtClean="0"/>
              <a:t>Question bias is the ability of a question’s wording or format to influence respondents’ answers.</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dirty="0" smtClean="0">
                <a:solidFill>
                  <a:srgbClr val="FF0000"/>
                </a:solidFill>
              </a:rPr>
              <a:t>Developing Questions</a:t>
            </a:r>
          </a:p>
        </p:txBody>
      </p:sp>
      <p:sp>
        <p:nvSpPr>
          <p:cNvPr id="35843" name="Content Placeholder 2"/>
          <p:cNvSpPr>
            <a:spLocks noGrp="1"/>
          </p:cNvSpPr>
          <p:nvPr>
            <p:ph idx="1"/>
          </p:nvPr>
        </p:nvSpPr>
        <p:spPr/>
        <p:txBody>
          <a:bodyPr>
            <a:normAutofit fontScale="92500" lnSpcReduction="20000"/>
          </a:bodyPr>
          <a:lstStyle/>
          <a:p>
            <a:r>
              <a:rPr lang="en-US" b="1" dirty="0" smtClean="0">
                <a:solidFill>
                  <a:srgbClr val="FF00FF"/>
                </a:solidFill>
              </a:rPr>
              <a:t>Questionnaire development </a:t>
            </a:r>
            <a:r>
              <a:rPr lang="en-US" dirty="0" smtClean="0"/>
              <a:t>is the practice of selecting appropriate response formats and wording questions that are understandable, unambiguous, and unbiased. </a:t>
            </a:r>
          </a:p>
          <a:p>
            <a:r>
              <a:rPr lang="en-US" b="1" dirty="0" smtClean="0"/>
              <a:t>Marketing researchers take great care in developing research questions that measure the following:</a:t>
            </a:r>
          </a:p>
          <a:p>
            <a:pPr lvl="1">
              <a:buNone/>
            </a:pPr>
            <a:r>
              <a:rPr lang="en-US" dirty="0" smtClean="0"/>
              <a:t>1-Attitudes </a:t>
            </a:r>
          </a:p>
          <a:p>
            <a:pPr lvl="1">
              <a:buNone/>
            </a:pPr>
            <a:r>
              <a:rPr lang="en-US" dirty="0" smtClean="0"/>
              <a:t>2-Beliefs </a:t>
            </a:r>
          </a:p>
          <a:p>
            <a:pPr lvl="1">
              <a:buNone/>
            </a:pPr>
            <a:r>
              <a:rPr lang="en-US" dirty="0" smtClean="0"/>
              <a:t>3-Behaviors </a:t>
            </a:r>
          </a:p>
          <a:p>
            <a:pPr lvl="1">
              <a:buNone/>
            </a:pPr>
            <a:r>
              <a:rPr lang="en-US" dirty="0" smtClean="0"/>
              <a:t>4-Demographics</a:t>
            </a:r>
          </a:p>
        </p:txBody>
      </p:sp>
    </p:spTree>
    <p:extLst>
      <p:ext uri="{BB962C8B-B14F-4D97-AF65-F5344CB8AC3E}">
        <p14:creationId xmlns:p14="http://schemas.microsoft.com/office/powerpoint/2010/main" val="3264324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smtClean="0"/>
              <a:t>To appreciate the basic functions of a questionnaire</a:t>
            </a:r>
          </a:p>
          <a:p>
            <a:r>
              <a:rPr lang="en-US" smtClean="0"/>
              <a:t>To learn the dos and don’ts of question wording</a:t>
            </a:r>
          </a:p>
          <a:p>
            <a:r>
              <a:rPr lang="en-US" smtClean="0"/>
              <a:t>To learn the basics of questionnaire organization</a:t>
            </a:r>
          </a:p>
          <a:p>
            <a:r>
              <a:rPr lang="en-US" smtClean="0"/>
              <a:t>To understand the advantages of computer-assisted questionnaire design software </a:t>
            </a:r>
          </a:p>
          <a:p>
            <a:r>
              <a:rPr lang="en-US" smtClean="0"/>
              <a:t>To comprehend coding of questionnaires</a:t>
            </a:r>
          </a:p>
          <a:p>
            <a:endParaRPr lang="en-US" dirty="0"/>
          </a:p>
        </p:txBody>
      </p:sp>
    </p:spTree>
    <p:extLst>
      <p:ext uri="{BB962C8B-B14F-4D97-AF65-F5344CB8AC3E}">
        <p14:creationId xmlns:p14="http://schemas.microsoft.com/office/powerpoint/2010/main" val="933199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66"/>
                </a:solidFill>
              </a:rPr>
              <a:t>Words to Avoid in </a:t>
            </a:r>
            <a:br>
              <a:rPr lang="en-US" b="1" dirty="0" smtClean="0">
                <a:solidFill>
                  <a:srgbClr val="FF0066"/>
                </a:solidFill>
              </a:rPr>
            </a:br>
            <a:r>
              <a:rPr lang="en-US" b="1" dirty="0" smtClean="0">
                <a:solidFill>
                  <a:srgbClr val="FF0066"/>
                </a:solidFill>
              </a:rPr>
              <a:t>Questionnaire Development</a:t>
            </a:r>
            <a:endParaRPr lang="en-US" dirty="0"/>
          </a:p>
        </p:txBody>
      </p:sp>
      <p:sp>
        <p:nvSpPr>
          <p:cNvPr id="3" name="Content Placeholder 2"/>
          <p:cNvSpPr>
            <a:spLocks noGrp="1"/>
          </p:cNvSpPr>
          <p:nvPr>
            <p:ph idx="1"/>
          </p:nvPr>
        </p:nvSpPr>
        <p:spPr/>
        <p:txBody>
          <a:bodyPr/>
          <a:lstStyle/>
          <a:p>
            <a:pPr>
              <a:buFont typeface="Arial" charset="0"/>
              <a:buChar char="•"/>
            </a:pPr>
            <a:r>
              <a:rPr lang="en-US" dirty="0" smtClean="0"/>
              <a:t>All			</a:t>
            </a:r>
            <a:endParaRPr lang="en-US" dirty="0" smtClean="0">
              <a:latin typeface="Trebuchet MS" pitchFamily="34" charset="0"/>
            </a:endParaRPr>
          </a:p>
          <a:p>
            <a:pPr>
              <a:buFont typeface="Arial" charset="0"/>
              <a:buChar char="•"/>
            </a:pPr>
            <a:r>
              <a:rPr lang="en-US" dirty="0" smtClean="0">
                <a:latin typeface="Trebuchet MS" pitchFamily="34" charset="0"/>
              </a:rPr>
              <a:t>Every</a:t>
            </a:r>
          </a:p>
          <a:p>
            <a:pPr>
              <a:buFont typeface="Arial" charset="0"/>
              <a:buChar char="•"/>
            </a:pPr>
            <a:r>
              <a:rPr lang="en-US" dirty="0" smtClean="0">
                <a:latin typeface="Trebuchet MS" pitchFamily="34" charset="0"/>
              </a:rPr>
              <a:t>Never</a:t>
            </a:r>
          </a:p>
          <a:p>
            <a:pPr>
              <a:buFont typeface="Arial" charset="0"/>
              <a:buChar char="•"/>
            </a:pPr>
            <a:r>
              <a:rPr lang="en-US" dirty="0" smtClean="0">
                <a:latin typeface="Trebuchet MS" pitchFamily="34" charset="0"/>
              </a:rPr>
              <a:t>Ever</a:t>
            </a:r>
            <a:endParaRPr lang="en-US" dirty="0" smtClean="0"/>
          </a:p>
          <a:p>
            <a:r>
              <a:rPr lang="en-US" dirty="0" smtClean="0"/>
              <a:t>Always</a:t>
            </a:r>
          </a:p>
          <a:p>
            <a:r>
              <a:rPr lang="en-US" dirty="0" smtClean="0"/>
              <a:t>Any</a:t>
            </a:r>
          </a:p>
          <a:p>
            <a:r>
              <a:rPr lang="en-US" dirty="0" smtClean="0"/>
              <a:t>Anybody</a:t>
            </a:r>
          </a:p>
          <a:p>
            <a:pPr>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600"/>
            <a:ext cx="8229600" cy="990600"/>
          </a:xfrm>
        </p:spPr>
        <p:txBody>
          <a:bodyPr>
            <a:normAutofit/>
          </a:bodyPr>
          <a:lstStyle/>
          <a:p>
            <a:r>
              <a:rPr lang="en-US" b="1" dirty="0" smtClean="0">
                <a:solidFill>
                  <a:srgbClr val="FF0066"/>
                </a:solidFill>
              </a:rPr>
              <a:t>Why Avoid These Words?</a:t>
            </a:r>
            <a:endParaRPr lang="en-US" dirty="0"/>
          </a:p>
        </p:txBody>
      </p:sp>
      <p:sp>
        <p:nvSpPr>
          <p:cNvPr id="3" name="Content Placeholder 2"/>
          <p:cNvSpPr>
            <a:spLocks noGrp="1"/>
          </p:cNvSpPr>
          <p:nvPr>
            <p:ph idx="1"/>
          </p:nvPr>
        </p:nvSpPr>
        <p:spPr>
          <a:xfrm>
            <a:off x="457200" y="1447800"/>
            <a:ext cx="8229600" cy="4678363"/>
          </a:xfrm>
        </p:spPr>
        <p:txBody>
          <a:bodyPr>
            <a:normAutofit lnSpcReduction="10000"/>
          </a:bodyPr>
          <a:lstStyle/>
          <a:p>
            <a:r>
              <a:rPr lang="en-US" dirty="0" smtClean="0"/>
              <a:t>These words: all, any, anybody, best, ever, every, never, etc. are all </a:t>
            </a:r>
            <a:r>
              <a:rPr lang="en-US" b="1" dirty="0" smtClean="0"/>
              <a:t>EXTREME ABSOLUTES….</a:t>
            </a:r>
          </a:p>
          <a:p>
            <a:r>
              <a:rPr lang="en-US" dirty="0" smtClean="0"/>
              <a:t>They place respondents in a situation where they must either fully agree or they must completely disagree with the extreme position in the question.</a:t>
            </a:r>
          </a:p>
          <a:p>
            <a:pPr lvl="1"/>
            <a:r>
              <a:rPr lang="en-US" sz="3200" i="1" dirty="0" smtClean="0"/>
              <a:t>Do you always observe traffic signs?</a:t>
            </a:r>
          </a:p>
          <a:p>
            <a:pPr lvl="1"/>
            <a:r>
              <a:rPr lang="en-US" sz="3200" i="1" dirty="0" smtClean="0"/>
              <a:t>Would you say all cats have four legs?</a:t>
            </a:r>
          </a:p>
          <a:p>
            <a:pPr>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b="1" dirty="0" smtClean="0">
                <a:solidFill>
                  <a:srgbClr val="00B050"/>
                </a:solidFill>
              </a:rPr>
              <a:t>Four “Dos” of Question Wording</a:t>
            </a:r>
          </a:p>
        </p:txBody>
      </p:sp>
      <p:sp>
        <p:nvSpPr>
          <p:cNvPr id="36867" name="Content Placeholder 2"/>
          <p:cNvSpPr>
            <a:spLocks noGrp="1"/>
          </p:cNvSpPr>
          <p:nvPr>
            <p:ph idx="1"/>
          </p:nvPr>
        </p:nvSpPr>
        <p:spPr/>
        <p:txBody>
          <a:bodyPr/>
          <a:lstStyle/>
          <a:p>
            <a:r>
              <a:rPr lang="en-US" b="1" dirty="0" smtClean="0"/>
              <a:t>Question evaluation </a:t>
            </a:r>
            <a:r>
              <a:rPr lang="en-US" dirty="0" smtClean="0"/>
              <a:t>is scrutinizing the wording of a question to ensure that question bias is minimized and that the question is worded so that respondents understand it and can respond to it with relative ease.</a:t>
            </a:r>
          </a:p>
        </p:txBody>
      </p:sp>
    </p:spTree>
    <p:extLst>
      <p:ext uri="{BB962C8B-B14F-4D97-AF65-F5344CB8AC3E}">
        <p14:creationId xmlns:p14="http://schemas.microsoft.com/office/powerpoint/2010/main" val="1339515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flipV="1">
            <a:off x="457200" y="0"/>
            <a:ext cx="8229600" cy="274638"/>
          </a:xfrm>
        </p:spPr>
        <p:txBody>
          <a:bodyPr>
            <a:normAutofit fontScale="90000"/>
          </a:bodyPr>
          <a:lstStyle/>
          <a:p>
            <a:endParaRPr lang="en-US" dirty="0" smtClean="0"/>
          </a:p>
        </p:txBody>
      </p:sp>
      <p:sp>
        <p:nvSpPr>
          <p:cNvPr id="37891" name="Content Placeholder 2"/>
          <p:cNvSpPr>
            <a:spLocks noGrp="1"/>
          </p:cNvSpPr>
          <p:nvPr>
            <p:ph idx="1"/>
          </p:nvPr>
        </p:nvSpPr>
        <p:spPr>
          <a:xfrm>
            <a:off x="457200" y="533400"/>
            <a:ext cx="8229600" cy="5592763"/>
          </a:xfrm>
        </p:spPr>
        <p:txBody>
          <a:bodyPr>
            <a:normAutofit fontScale="77500" lnSpcReduction="20000"/>
          </a:bodyPr>
          <a:lstStyle/>
          <a:p>
            <a:r>
              <a:rPr lang="en-US" b="1" u="sng" dirty="0" smtClean="0"/>
              <a:t>We strongly advise ensuring that ;</a:t>
            </a:r>
          </a:p>
          <a:p>
            <a:pPr marL="349250" indent="-349250">
              <a:lnSpc>
                <a:spcPct val="90000"/>
              </a:lnSpc>
              <a:buFontTx/>
              <a:buAutoNum type="arabicPeriod"/>
              <a:defRPr/>
            </a:pPr>
            <a:r>
              <a:rPr lang="en-US" dirty="0" smtClean="0"/>
              <a:t>The question should be </a:t>
            </a:r>
            <a:r>
              <a:rPr lang="en-US" b="1" u="sng" dirty="0" smtClean="0"/>
              <a:t>focused</a:t>
            </a:r>
            <a:r>
              <a:rPr lang="en-US" dirty="0" smtClean="0"/>
              <a:t> on a single issue or topic. “What type of hotel do you stay in on a trip?”  Pleasure or business trip? En route or final destination?</a:t>
            </a:r>
          </a:p>
          <a:p>
            <a:pPr marL="349250" indent="-349250">
              <a:lnSpc>
                <a:spcPct val="90000"/>
              </a:lnSpc>
              <a:buFontTx/>
              <a:buAutoNum type="arabicPeriod"/>
              <a:defRPr/>
            </a:pPr>
            <a:r>
              <a:rPr lang="en-US" dirty="0" smtClean="0"/>
              <a:t>The question should be </a:t>
            </a:r>
            <a:r>
              <a:rPr lang="en-US" b="1" u="sng" dirty="0" smtClean="0"/>
              <a:t>brief.</a:t>
            </a:r>
          </a:p>
          <a:p>
            <a:pPr marL="349250" indent="-349250">
              <a:lnSpc>
                <a:spcPct val="90000"/>
              </a:lnSpc>
              <a:buNone/>
              <a:defRPr/>
            </a:pPr>
            <a:r>
              <a:rPr lang="en-US" dirty="0" smtClean="0"/>
              <a:t>3.The question should be </a:t>
            </a:r>
            <a:r>
              <a:rPr lang="en-US" b="1" u="sng" dirty="0" smtClean="0"/>
              <a:t>grammatically simple, if possible</a:t>
            </a:r>
            <a:r>
              <a:rPr lang="en-US" dirty="0" smtClean="0"/>
              <a:t>, by using only simple sentence structure-even if two separate sentences are necessary to communicate the essence of the question.</a:t>
            </a:r>
          </a:p>
          <a:p>
            <a:pPr>
              <a:buFont typeface="Arial" charset="0"/>
              <a:buNone/>
            </a:pPr>
            <a:r>
              <a:rPr lang="en-US" dirty="0" smtClean="0"/>
              <a:t>4.The question should be </a:t>
            </a:r>
            <a:r>
              <a:rPr lang="en-US" b="1" u="sng" dirty="0" smtClean="0"/>
              <a:t>crystal clear.</a:t>
            </a:r>
          </a:p>
          <a:p>
            <a:pPr>
              <a:buFont typeface="Arial" charset="0"/>
              <a:buNone/>
            </a:pPr>
            <a:r>
              <a:rPr lang="en-US" dirty="0" smtClean="0"/>
              <a:t>-such as “How many children do you have?”</a:t>
            </a:r>
          </a:p>
          <a:p>
            <a:pPr>
              <a:buFont typeface="Arial" charset="0"/>
              <a:buNone/>
            </a:pPr>
            <a:r>
              <a:rPr lang="en-US" dirty="0" smtClean="0"/>
              <a:t>And your study need the children under 18 years so the clear questions is</a:t>
            </a:r>
          </a:p>
          <a:p>
            <a:pPr>
              <a:buFont typeface="Arial" charset="0"/>
              <a:buNone/>
            </a:pPr>
            <a:r>
              <a:rPr lang="en-US" dirty="0" smtClean="0"/>
              <a:t>“How many children under the age of </a:t>
            </a:r>
          </a:p>
          <a:p>
            <a:pPr>
              <a:buFont typeface="Arial" charset="0"/>
              <a:buNone/>
            </a:pPr>
            <a:r>
              <a:rPr lang="en-US" dirty="0" smtClean="0"/>
              <a:t>18 years live with you?”</a:t>
            </a:r>
          </a:p>
          <a:p>
            <a:pPr>
              <a:buFont typeface="Arial" charset="0"/>
              <a:buNone/>
            </a:pPr>
            <a:r>
              <a:rPr lang="en-US" dirty="0" smtClean="0"/>
              <a:t>   </a:t>
            </a:r>
          </a:p>
          <a:p>
            <a:pPr marL="349250" indent="-349250">
              <a:lnSpc>
                <a:spcPct val="90000"/>
              </a:lnSpc>
              <a:buNone/>
              <a:defRPr/>
            </a:pPr>
            <a:endParaRPr lang="en-US" dirty="0" smtClean="0"/>
          </a:p>
          <a:p>
            <a:pPr>
              <a:buNone/>
            </a:pPr>
            <a:endParaRPr lang="en-US" b="1" u="sng" dirty="0" smtClean="0"/>
          </a:p>
        </p:txBody>
      </p:sp>
    </p:spTree>
    <p:extLst>
      <p:ext uri="{BB962C8B-B14F-4D97-AF65-F5344CB8AC3E}">
        <p14:creationId xmlns:p14="http://schemas.microsoft.com/office/powerpoint/2010/main" val="1819880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r>
              <a:rPr lang="en-US" b="1" dirty="0" smtClean="0">
                <a:solidFill>
                  <a:srgbClr val="00B050"/>
                </a:solidFill>
              </a:rPr>
              <a:t>Four “</a:t>
            </a:r>
            <a:r>
              <a:rPr lang="en-US" b="1" dirty="0" err="1" smtClean="0">
                <a:solidFill>
                  <a:srgbClr val="00B050"/>
                </a:solidFill>
              </a:rPr>
              <a:t>Dont’s</a:t>
            </a:r>
            <a:r>
              <a:rPr lang="en-US" b="1" dirty="0" smtClean="0">
                <a:solidFill>
                  <a:srgbClr val="00B050"/>
                </a:solidFill>
              </a:rPr>
              <a:t>” of Question Wording</a:t>
            </a:r>
          </a:p>
        </p:txBody>
      </p:sp>
      <p:sp>
        <p:nvSpPr>
          <p:cNvPr id="38915" name="Content Placeholder 2"/>
          <p:cNvSpPr>
            <a:spLocks noGrp="1"/>
          </p:cNvSpPr>
          <p:nvPr>
            <p:ph idx="1"/>
          </p:nvPr>
        </p:nvSpPr>
        <p:spPr/>
        <p:txBody>
          <a:bodyPr>
            <a:normAutofit/>
          </a:bodyPr>
          <a:lstStyle/>
          <a:p>
            <a:pPr>
              <a:buNone/>
              <a:defRPr/>
            </a:pPr>
            <a:r>
              <a:rPr lang="en-US" dirty="0" smtClean="0"/>
              <a:t>1.The question should not </a:t>
            </a:r>
            <a:r>
              <a:rPr lang="en-US" b="1" dirty="0" smtClean="0"/>
              <a:t>“lead” </a:t>
            </a:r>
            <a:r>
              <a:rPr lang="en-US" dirty="0" smtClean="0"/>
              <a:t>the respondent to a particular answer.  “Don’t you see any problem with using credit cards for online purchases?”</a:t>
            </a:r>
          </a:p>
          <a:p>
            <a:pPr>
              <a:buNone/>
              <a:defRPr/>
            </a:pPr>
            <a:r>
              <a:rPr lang="en-US" dirty="0" smtClean="0"/>
              <a:t>2. The question should not have </a:t>
            </a:r>
            <a:r>
              <a:rPr lang="en-US" b="1" dirty="0" smtClean="0"/>
              <a:t>“loaded” </a:t>
            </a:r>
            <a:r>
              <a:rPr lang="en-US" dirty="0" smtClean="0"/>
              <a:t>wording or phrasing.</a:t>
            </a:r>
            <a:r>
              <a:rPr lang="en-US" dirty="0" smtClean="0">
                <a:solidFill>
                  <a:schemeClr val="accent2"/>
                </a:solidFill>
              </a:rPr>
              <a:t>  </a:t>
            </a:r>
            <a:r>
              <a:rPr lang="en-US" dirty="0" smtClean="0"/>
              <a:t>Use universal beliefs…Since our Founding Fathers gave us the right to bear arms….</a:t>
            </a:r>
          </a:p>
          <a:p>
            <a:pPr>
              <a:buNone/>
            </a:pPr>
            <a:endParaRPr lang="en-US" dirty="0" smtClean="0"/>
          </a:p>
        </p:txBody>
      </p:sp>
    </p:spTree>
    <p:extLst>
      <p:ext uri="{BB962C8B-B14F-4D97-AF65-F5344CB8AC3E}">
        <p14:creationId xmlns:p14="http://schemas.microsoft.com/office/powerpoint/2010/main" val="39396723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endParaRPr lang="en-US" dirty="0" smtClean="0"/>
          </a:p>
        </p:txBody>
      </p:sp>
      <p:sp>
        <p:nvSpPr>
          <p:cNvPr id="3" name="Content Placeholder 2"/>
          <p:cNvSpPr>
            <a:spLocks noGrp="1"/>
          </p:cNvSpPr>
          <p:nvPr>
            <p:ph idx="1"/>
          </p:nvPr>
        </p:nvSpPr>
        <p:spPr/>
        <p:txBody>
          <a:bodyPr/>
          <a:lstStyle/>
          <a:p>
            <a:pPr marL="514350" indent="-514350">
              <a:buFont typeface="+mj-lt"/>
              <a:buAutoNum type="arabicPeriod" startAt="3"/>
              <a:defRPr/>
            </a:pPr>
            <a:r>
              <a:rPr lang="en-US" dirty="0" smtClean="0"/>
              <a:t>The question should not be “</a:t>
            </a:r>
            <a:r>
              <a:rPr lang="en-US" b="1" dirty="0" smtClean="0"/>
              <a:t>double-barreled” , </a:t>
            </a:r>
            <a:r>
              <a:rPr lang="en-US" dirty="0" smtClean="0"/>
              <a:t>that ask two questions at the same time&gt;</a:t>
            </a:r>
            <a:endParaRPr lang="en-US" b="1" dirty="0" smtClean="0"/>
          </a:p>
          <a:p>
            <a:pPr marL="514350" indent="-514350">
              <a:buFont typeface="+mj-lt"/>
              <a:buAutoNum type="arabicPeriod" startAt="3"/>
              <a:defRPr/>
            </a:pPr>
            <a:r>
              <a:rPr lang="en-US" dirty="0" smtClean="0"/>
              <a:t>The question should not use words that overstate the condition…do not use “</a:t>
            </a:r>
            <a:r>
              <a:rPr lang="en-US" b="1" dirty="0" smtClean="0"/>
              <a:t>dramatics.”  </a:t>
            </a:r>
            <a:r>
              <a:rPr lang="en-US" dirty="0" smtClean="0"/>
              <a:t>“Would you buy sunglasses that protect your eyes from harmful ultraviolent rays that cause blindness?”</a:t>
            </a:r>
          </a:p>
          <a:p>
            <a:pPr>
              <a:buNone/>
            </a:pPr>
            <a:endParaRPr lang="en-US" dirty="0"/>
          </a:p>
        </p:txBody>
      </p:sp>
    </p:spTree>
    <p:extLst>
      <p:ext uri="{BB962C8B-B14F-4D97-AF65-F5344CB8AC3E}">
        <p14:creationId xmlns:p14="http://schemas.microsoft.com/office/powerpoint/2010/main" val="1879849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80" y="838200"/>
            <a:ext cx="805237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639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dirty="0" smtClean="0">
                <a:solidFill>
                  <a:srgbClr val="FF0000"/>
                </a:solidFill>
              </a:rPr>
              <a:t>Questionnaire Organization</a:t>
            </a:r>
          </a:p>
        </p:txBody>
      </p:sp>
      <p:sp>
        <p:nvSpPr>
          <p:cNvPr id="40963" name="Content Placeholder 2"/>
          <p:cNvSpPr>
            <a:spLocks noGrp="1"/>
          </p:cNvSpPr>
          <p:nvPr>
            <p:ph idx="1"/>
          </p:nvPr>
        </p:nvSpPr>
        <p:spPr/>
        <p:txBody>
          <a:bodyPr/>
          <a:lstStyle/>
          <a:p>
            <a:r>
              <a:rPr lang="en-US" b="1" dirty="0" smtClean="0"/>
              <a:t>Questionnaire organization </a:t>
            </a:r>
            <a:r>
              <a:rPr lang="en-US" dirty="0" smtClean="0"/>
              <a:t>is the sequence of statements and questions that make up the questionnaire.</a:t>
            </a:r>
          </a:p>
          <a:p>
            <a:r>
              <a:rPr lang="en-US" b="1" dirty="0" smtClean="0"/>
              <a:t>It is important because </a:t>
            </a:r>
            <a:r>
              <a:rPr lang="en-US" dirty="0" smtClean="0"/>
              <a:t>the questionnaire appearance and ease of flow affect the quality of the information gathered.</a:t>
            </a:r>
          </a:p>
          <a:p>
            <a:r>
              <a:rPr lang="en-US" dirty="0" smtClean="0"/>
              <a:t>We should started with introduction and then actual flow of questions on the questionnaire.</a:t>
            </a:r>
          </a:p>
          <a:p>
            <a:pPr>
              <a:buNone/>
            </a:pPr>
            <a:endParaRPr lang="en-US" dirty="0" smtClean="0"/>
          </a:p>
        </p:txBody>
      </p:sp>
    </p:spTree>
    <p:extLst>
      <p:ext uri="{BB962C8B-B14F-4D97-AF65-F5344CB8AC3E}">
        <p14:creationId xmlns:p14="http://schemas.microsoft.com/office/powerpoint/2010/main" val="2165086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u="sng" dirty="0" smtClean="0">
                <a:solidFill>
                  <a:srgbClr val="00B050"/>
                </a:solidFill>
              </a:rPr>
              <a:t>Two critical aspects of </a:t>
            </a:r>
            <a:r>
              <a:rPr lang="en-US" b="1" u="sng" dirty="0" err="1" smtClean="0">
                <a:solidFill>
                  <a:srgbClr val="00B050"/>
                </a:solidFill>
              </a:rPr>
              <a:t>questionnare</a:t>
            </a:r>
            <a:r>
              <a:rPr lang="en-US" b="1" u="sng" dirty="0" smtClean="0">
                <a:solidFill>
                  <a:srgbClr val="00B050"/>
                </a:solidFill>
              </a:rPr>
              <a:t> organization</a:t>
            </a:r>
            <a:endParaRPr lang="en-US" b="1" u="sng" dirty="0">
              <a:solidFill>
                <a:srgbClr val="00B050"/>
              </a:solidFill>
            </a:endParaRPr>
          </a:p>
        </p:txBody>
      </p:sp>
      <p:sp>
        <p:nvSpPr>
          <p:cNvPr id="41987" name="Content Placeholder 2"/>
          <p:cNvSpPr>
            <a:spLocks noGrp="1"/>
          </p:cNvSpPr>
          <p:nvPr>
            <p:ph idx="1"/>
          </p:nvPr>
        </p:nvSpPr>
        <p:spPr>
          <a:xfrm>
            <a:off x="457200" y="1447800"/>
            <a:ext cx="8229600" cy="4678363"/>
          </a:xfrm>
        </p:spPr>
        <p:txBody>
          <a:bodyPr>
            <a:normAutofit fontScale="92500" lnSpcReduction="20000"/>
          </a:bodyPr>
          <a:lstStyle/>
          <a:p>
            <a:pPr>
              <a:buNone/>
            </a:pPr>
            <a:r>
              <a:rPr lang="en-US" b="1" u="sng" dirty="0" smtClean="0">
                <a:solidFill>
                  <a:srgbClr val="FF0000"/>
                </a:solidFill>
              </a:rPr>
              <a:t>First; </a:t>
            </a:r>
            <a:r>
              <a:rPr lang="en-US" b="1" u="sng" dirty="0" smtClean="0">
                <a:solidFill>
                  <a:srgbClr val="FF00FF"/>
                </a:solidFill>
              </a:rPr>
              <a:t>The Introduction</a:t>
            </a:r>
          </a:p>
          <a:p>
            <a:r>
              <a:rPr lang="en-US" dirty="0" smtClean="0"/>
              <a:t>The introduction sets the stage; it is what a potential respondent reads or hears before he or she begins answering survey questions.</a:t>
            </a:r>
          </a:p>
          <a:p>
            <a:r>
              <a:rPr lang="en-US" b="1" dirty="0" smtClean="0"/>
              <a:t>We discuss five functions that are accomplished by the introduction;</a:t>
            </a:r>
          </a:p>
          <a:p>
            <a:pPr>
              <a:buNone/>
            </a:pPr>
            <a:r>
              <a:rPr lang="en-US" dirty="0" smtClean="0"/>
              <a:t>1- the interviewer introduces himself at the beginning of a survey there are two options</a:t>
            </a:r>
          </a:p>
          <a:p>
            <a:pPr marL="514350" indent="-514350">
              <a:buAutoNum type="alphaLcParenR"/>
            </a:pPr>
            <a:r>
              <a:rPr lang="en-US" dirty="0" smtClean="0"/>
              <a:t>an undisguised survey, the sponsor is identified</a:t>
            </a:r>
          </a:p>
          <a:p>
            <a:pPr marL="514350" indent="-514350">
              <a:buAutoNum type="alphaLcParenR"/>
            </a:pPr>
            <a:r>
              <a:rPr lang="en-US" dirty="0" smtClean="0"/>
              <a:t>but with a disguised survey, the sponsor’s name is not divulged to respondents.</a:t>
            </a:r>
          </a:p>
        </p:txBody>
      </p:sp>
    </p:spTree>
    <p:extLst>
      <p:ext uri="{BB962C8B-B14F-4D97-AF65-F5344CB8AC3E}">
        <p14:creationId xmlns:p14="http://schemas.microsoft.com/office/powerpoint/2010/main" val="28704917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943600"/>
          </a:xfrm>
        </p:spPr>
        <p:txBody>
          <a:bodyPr/>
          <a:lstStyle/>
          <a:p>
            <a:pPr>
              <a:buFontTx/>
              <a:buChar char="-"/>
            </a:pPr>
            <a:r>
              <a:rPr lang="en-US" dirty="0" smtClean="0"/>
              <a:t>The decision about wither to use a disguised survey depends on the surveys objectives, possible undue influence with knowledge of the client, or desire not to alert competitors of the survey.</a:t>
            </a:r>
          </a:p>
          <a:p>
            <a:pPr>
              <a:buNone/>
            </a:pPr>
            <a:endParaRPr lang="en-US" dirty="0" smtClean="0"/>
          </a:p>
          <a:p>
            <a:pPr>
              <a:buNone/>
            </a:pPr>
            <a:r>
              <a:rPr lang="en-US" dirty="0" smtClean="0"/>
              <a:t>2- The general purpose of the survey should be described clearly and simply.</a:t>
            </a:r>
          </a:p>
          <a:p>
            <a:pPr>
              <a:buNone/>
            </a:pPr>
            <a:endParaRPr lang="en-US" dirty="0" smtClean="0"/>
          </a:p>
          <a:p>
            <a:pPr>
              <a:buNone/>
            </a:pPr>
            <a:r>
              <a:rPr lang="en-US" dirty="0" smtClean="0"/>
              <a:t>3- Prospective respondents must be made aware of how and why they were selected.</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990600"/>
            <a:ext cx="50577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097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228600"/>
            <a:ext cx="8229600" cy="46038"/>
          </a:xfrm>
        </p:spPr>
        <p:txBody>
          <a:bodyPr>
            <a:normAutofit fontScale="90000"/>
          </a:bodyPr>
          <a:lstStyle/>
          <a:p>
            <a:endParaRPr lang="en-US" dirty="0"/>
          </a:p>
        </p:txBody>
      </p:sp>
      <p:sp>
        <p:nvSpPr>
          <p:cNvPr id="43011" name="Content Placeholder 2"/>
          <p:cNvSpPr>
            <a:spLocks noGrp="1"/>
          </p:cNvSpPr>
          <p:nvPr>
            <p:ph idx="1"/>
          </p:nvPr>
        </p:nvSpPr>
        <p:spPr>
          <a:xfrm>
            <a:off x="457200" y="609600"/>
            <a:ext cx="8229600" cy="5516563"/>
          </a:xfrm>
        </p:spPr>
        <p:txBody>
          <a:bodyPr>
            <a:normAutofit fontScale="92500" lnSpcReduction="10000"/>
          </a:bodyPr>
          <a:lstStyle/>
          <a:p>
            <a:pPr>
              <a:buNone/>
            </a:pPr>
            <a:r>
              <a:rPr lang="en-US" dirty="0" smtClean="0"/>
              <a:t>4-Prospective respondents must be asked for their participation in the survey.</a:t>
            </a:r>
          </a:p>
          <a:p>
            <a:pPr>
              <a:buNone/>
            </a:pPr>
            <a:r>
              <a:rPr lang="en-US" b="1" dirty="0" smtClean="0"/>
              <a:t>-Incentives</a:t>
            </a:r>
            <a:r>
              <a:rPr lang="en-US" dirty="0" smtClean="0"/>
              <a:t> are offers to do something for the respondent to increase the probability that the respondent will participate in the survey.</a:t>
            </a:r>
          </a:p>
          <a:p>
            <a:pPr>
              <a:buNone/>
            </a:pPr>
            <a:r>
              <a:rPr lang="en-US" b="1" dirty="0" smtClean="0"/>
              <a:t>-Two methods tend to reduce anxieties and, therefore, increase participation; </a:t>
            </a:r>
          </a:p>
          <a:p>
            <a:pPr lvl="1"/>
            <a:r>
              <a:rPr lang="en-US" dirty="0" smtClean="0"/>
              <a:t>The first is ensuring </a:t>
            </a:r>
            <a:r>
              <a:rPr lang="en-US" b="1" dirty="0" smtClean="0">
                <a:solidFill>
                  <a:srgbClr val="0070C0"/>
                </a:solidFill>
              </a:rPr>
              <a:t>anonymity</a:t>
            </a:r>
            <a:r>
              <a:rPr lang="en-US" dirty="0" smtClean="0"/>
              <a:t>; means the respondents is not known and, there for, may not be identified</a:t>
            </a:r>
            <a:r>
              <a:rPr lang="en-US" dirty="0"/>
              <a:t>.</a:t>
            </a:r>
            <a:endParaRPr lang="en-US" dirty="0" smtClean="0"/>
          </a:p>
          <a:p>
            <a:pPr lvl="1"/>
            <a:r>
              <a:rPr lang="en-US" dirty="0" smtClean="0"/>
              <a:t>The second method is </a:t>
            </a:r>
            <a:r>
              <a:rPr lang="en-US" b="1" dirty="0" smtClean="0">
                <a:solidFill>
                  <a:srgbClr val="0070C0"/>
                </a:solidFill>
              </a:rPr>
              <a:t>confidentiality</a:t>
            </a:r>
            <a:r>
              <a:rPr lang="en-US" dirty="0" smtClean="0"/>
              <a:t>; means the respondents identify is not to be divulged to client or any other third part.</a:t>
            </a:r>
          </a:p>
          <a:p>
            <a:endParaRPr lang="en-US" dirty="0" smtClean="0"/>
          </a:p>
        </p:txBody>
      </p:sp>
    </p:spTree>
    <p:extLst>
      <p:ext uri="{BB962C8B-B14F-4D97-AF65-F5344CB8AC3E}">
        <p14:creationId xmlns:p14="http://schemas.microsoft.com/office/powerpoint/2010/main" val="1823993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74638"/>
            <a:ext cx="8229600" cy="182562"/>
          </a:xfrm>
        </p:spPr>
        <p:txBody>
          <a:bodyPr>
            <a:normAutofit fontScale="90000"/>
          </a:bodyPr>
          <a:lstStyle/>
          <a:p>
            <a:endParaRPr lang="en-US" dirty="0"/>
          </a:p>
        </p:txBody>
      </p:sp>
      <p:sp>
        <p:nvSpPr>
          <p:cNvPr id="45058" name="Content Placeholder 2"/>
          <p:cNvSpPr>
            <a:spLocks noGrp="1"/>
          </p:cNvSpPr>
          <p:nvPr>
            <p:ph idx="1"/>
          </p:nvPr>
        </p:nvSpPr>
        <p:spPr>
          <a:xfrm>
            <a:off x="457200" y="990600"/>
            <a:ext cx="8229600" cy="5135563"/>
          </a:xfrm>
        </p:spPr>
        <p:txBody>
          <a:bodyPr/>
          <a:lstStyle/>
          <a:p>
            <a:pPr>
              <a:buNone/>
            </a:pPr>
            <a:r>
              <a:rPr lang="en-US" dirty="0" smtClean="0"/>
              <a:t>5- Last function of introduction is to qualify prospective respondents if they are to be screed for their appropriateness to take part in the survey. </a:t>
            </a:r>
          </a:p>
        </p:txBody>
      </p:sp>
    </p:spTree>
    <p:extLst>
      <p:ext uri="{BB962C8B-B14F-4D97-AF65-F5344CB8AC3E}">
        <p14:creationId xmlns:p14="http://schemas.microsoft.com/office/powerpoint/2010/main" val="18266914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US" b="1" u="sng" dirty="0" smtClean="0">
                <a:solidFill>
                  <a:srgbClr val="FF0000"/>
                </a:solidFill>
              </a:rPr>
              <a:t>Second; </a:t>
            </a:r>
            <a:r>
              <a:rPr lang="en-US" b="1" u="sng" dirty="0" smtClean="0">
                <a:solidFill>
                  <a:srgbClr val="FF00FF"/>
                </a:solidFill>
              </a:rPr>
              <a:t>Question Flow</a:t>
            </a:r>
          </a:p>
        </p:txBody>
      </p:sp>
      <p:sp>
        <p:nvSpPr>
          <p:cNvPr id="46083" name="Content Placeholder 2"/>
          <p:cNvSpPr>
            <a:spLocks noGrp="1"/>
          </p:cNvSpPr>
          <p:nvPr>
            <p:ph idx="1"/>
          </p:nvPr>
        </p:nvSpPr>
        <p:spPr>
          <a:xfrm>
            <a:off x="457200" y="1219200"/>
            <a:ext cx="8229600" cy="4906963"/>
          </a:xfrm>
        </p:spPr>
        <p:txBody>
          <a:bodyPr>
            <a:normAutofit lnSpcReduction="10000"/>
          </a:bodyPr>
          <a:lstStyle/>
          <a:p>
            <a:r>
              <a:rPr lang="en-US" b="1" dirty="0" smtClean="0"/>
              <a:t>Question flow </a:t>
            </a:r>
            <a:r>
              <a:rPr lang="en-US" dirty="0" smtClean="0"/>
              <a:t>pertains to the sequencing of questions or blocks of questions, including any instructions, on the questionnaire.</a:t>
            </a:r>
          </a:p>
          <a:p>
            <a:r>
              <a:rPr lang="en-US" dirty="0" smtClean="0"/>
              <a:t>Once the individual qualifies to take the survey, the next questions may </a:t>
            </a:r>
            <a:r>
              <a:rPr lang="en-US" dirty="0" err="1" smtClean="0"/>
              <a:t>erve</a:t>
            </a:r>
            <a:r>
              <a:rPr lang="en-US" dirty="0" smtClean="0"/>
              <a:t> a “warm-up” function.</a:t>
            </a:r>
          </a:p>
          <a:p>
            <a:r>
              <a:rPr lang="en-US" b="1" dirty="0" smtClean="0"/>
              <a:t>Warm-up questions </a:t>
            </a:r>
            <a:r>
              <a:rPr lang="en-US" dirty="0" smtClean="0"/>
              <a:t>are simple and easy-to-answer questions that are used to get the respondents’ interest and to demonstrate the ease of responding to the research request.</a:t>
            </a:r>
          </a:p>
        </p:txBody>
      </p:sp>
    </p:spTree>
    <p:extLst>
      <p:ext uri="{BB962C8B-B14F-4D97-AF65-F5344CB8AC3E}">
        <p14:creationId xmlns:p14="http://schemas.microsoft.com/office/powerpoint/2010/main" val="5436459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itle 1"/>
          <p:cNvSpPr>
            <a:spLocks noGrp="1"/>
          </p:cNvSpPr>
          <p:nvPr>
            <p:ph type="title"/>
          </p:nvPr>
        </p:nvSpPr>
        <p:spPr>
          <a:xfrm flipV="1">
            <a:off x="457200" y="152400"/>
            <a:ext cx="8229600" cy="122238"/>
          </a:xfrm>
        </p:spPr>
        <p:txBody>
          <a:bodyPr>
            <a:normAutofit fontScale="90000"/>
          </a:bodyPr>
          <a:lstStyle/>
          <a:p>
            <a:endParaRPr lang="en-US" dirty="0" smtClean="0"/>
          </a:p>
        </p:txBody>
      </p:sp>
      <p:sp>
        <p:nvSpPr>
          <p:cNvPr id="47106" name="Content Placeholder 2"/>
          <p:cNvSpPr>
            <a:spLocks noGrp="1"/>
          </p:cNvSpPr>
          <p:nvPr>
            <p:ph idx="1"/>
          </p:nvPr>
        </p:nvSpPr>
        <p:spPr>
          <a:xfrm>
            <a:off x="457200" y="685800"/>
            <a:ext cx="8229600" cy="5440363"/>
          </a:xfrm>
        </p:spPr>
        <p:txBody>
          <a:bodyPr/>
          <a:lstStyle/>
          <a:p>
            <a:r>
              <a:rPr lang="en-US" b="1" dirty="0" smtClean="0">
                <a:solidFill>
                  <a:srgbClr val="7030A0"/>
                </a:solidFill>
              </a:rPr>
              <a:t>Transitions</a:t>
            </a:r>
            <a:r>
              <a:rPr lang="en-US" dirty="0" smtClean="0"/>
              <a:t> are statements or questions used to let the respondent know that changes in question topic or format are about to happen, such as “Now, I would like to ask you a few questions about your family “TV viewing habits”</a:t>
            </a:r>
          </a:p>
          <a:p>
            <a:pPr>
              <a:buNone/>
            </a:pPr>
            <a:endParaRPr lang="en-US" dirty="0" smtClean="0"/>
          </a:p>
          <a:p>
            <a:r>
              <a:rPr lang="en-US" dirty="0" smtClean="0"/>
              <a:t>Response to a </a:t>
            </a:r>
            <a:r>
              <a:rPr lang="en-US" b="1" dirty="0" smtClean="0">
                <a:solidFill>
                  <a:srgbClr val="7030A0"/>
                </a:solidFill>
              </a:rPr>
              <a:t>skipped question </a:t>
            </a:r>
            <a:r>
              <a:rPr lang="en-US" dirty="0" smtClean="0"/>
              <a:t>affects which question will be answered next.</a:t>
            </a:r>
          </a:p>
        </p:txBody>
      </p:sp>
    </p:spTree>
    <p:extLst>
      <p:ext uri="{BB962C8B-B14F-4D97-AF65-F5344CB8AC3E}">
        <p14:creationId xmlns:p14="http://schemas.microsoft.com/office/powerpoint/2010/main" val="24559454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r>
              <a:rPr lang="en-US" dirty="0" smtClean="0"/>
              <a:t>The final section is </a:t>
            </a:r>
            <a:r>
              <a:rPr lang="en-US" b="1" dirty="0" smtClean="0">
                <a:solidFill>
                  <a:srgbClr val="7030A0"/>
                </a:solidFill>
              </a:rPr>
              <a:t>Classification questions </a:t>
            </a:r>
            <a:r>
              <a:rPr lang="en-US" dirty="0" smtClean="0"/>
              <a:t>are used to classify respondents.</a:t>
            </a:r>
          </a:p>
          <a:p>
            <a:endParaRPr lang="en-US" dirty="0"/>
          </a:p>
          <a:p>
            <a:r>
              <a:rPr lang="en-US" dirty="0" smtClean="0"/>
              <a:t>Demographics questions, sometimes called classification questions, are used to classify respondents into various groups for purposes of analysis.</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63600"/>
            <a:ext cx="7899054" cy="56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168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a:normAutofit fontScale="90000"/>
          </a:bodyPr>
          <a:lstStyle/>
          <a:p>
            <a:r>
              <a:rPr lang="en-US" b="1" dirty="0" smtClean="0">
                <a:solidFill>
                  <a:srgbClr val="FF0000"/>
                </a:solidFill>
              </a:rPr>
              <a:t>Computer-Assisted Questionnaire Design</a:t>
            </a:r>
            <a:endParaRPr lang="en-US" b="1" dirty="0">
              <a:solidFill>
                <a:srgbClr val="FF0000"/>
              </a:solidFill>
            </a:endParaRPr>
          </a:p>
        </p:txBody>
      </p:sp>
      <p:sp>
        <p:nvSpPr>
          <p:cNvPr id="48131" name="Content Placeholder 2"/>
          <p:cNvSpPr>
            <a:spLocks noGrp="1"/>
          </p:cNvSpPr>
          <p:nvPr>
            <p:ph idx="1"/>
          </p:nvPr>
        </p:nvSpPr>
        <p:spPr>
          <a:xfrm>
            <a:off x="152400" y="1752600"/>
            <a:ext cx="8991600" cy="4846320"/>
          </a:xfrm>
        </p:spPr>
        <p:txBody>
          <a:bodyPr>
            <a:normAutofit fontScale="92500" lnSpcReduction="10000"/>
          </a:bodyPr>
          <a:lstStyle/>
          <a:p>
            <a:r>
              <a:rPr lang="en-US" b="1" dirty="0" smtClean="0"/>
              <a:t>Computer-assisted questionnaire design </a:t>
            </a:r>
            <a:r>
              <a:rPr lang="en-US" dirty="0" smtClean="0"/>
              <a:t>refers to software that allows users to use computer technology to develop and disseminate questionnaires and to retrieve and analyze data gathered by the questionnaire.</a:t>
            </a:r>
          </a:p>
          <a:p>
            <a:r>
              <a:rPr lang="en-US" b="1" dirty="0" smtClean="0">
                <a:solidFill>
                  <a:srgbClr val="00B050"/>
                </a:solidFill>
              </a:rPr>
              <a:t>The functions of computer-assisted questionnaire design programs:</a:t>
            </a:r>
          </a:p>
          <a:p>
            <a:pPr>
              <a:buNone/>
            </a:pPr>
            <a:r>
              <a:rPr lang="en-US" b="1" dirty="0" smtClean="0">
                <a:solidFill>
                  <a:srgbClr val="7030A0"/>
                </a:solidFill>
              </a:rPr>
              <a:t>1- Question creation; </a:t>
            </a:r>
            <a:r>
              <a:rPr lang="en-US" dirty="0" smtClean="0"/>
              <a:t>the typical questionnaire design program will query the user on , for example “What type of question to use-how many response categories to include.</a:t>
            </a:r>
            <a:endParaRPr lang="en-US" b="1" dirty="0" smtClean="0">
              <a:solidFill>
                <a:srgbClr val="7030A0"/>
              </a:solidFill>
            </a:endParaRPr>
          </a:p>
        </p:txBody>
      </p:sp>
    </p:spTree>
    <p:extLst>
      <p:ext uri="{BB962C8B-B14F-4D97-AF65-F5344CB8AC3E}">
        <p14:creationId xmlns:p14="http://schemas.microsoft.com/office/powerpoint/2010/main" val="37809347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-Usually, the program offers a selections list of question types such as closed-ended ,numeric. Or scaled-response questions.</a:t>
            </a:r>
          </a:p>
          <a:p>
            <a:pPr>
              <a:buNone/>
            </a:pPr>
            <a:endParaRPr lang="en-US" dirty="0"/>
          </a:p>
          <a:p>
            <a:pPr>
              <a:buNone/>
            </a:pPr>
            <a:r>
              <a:rPr lang="en-US" dirty="0" smtClean="0"/>
              <a:t>-The program may even have a question library feature such as demographics, importance, satisfaction, usage or performance.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0"/>
            <a:ext cx="8229600" cy="1066800"/>
          </a:xfrm>
        </p:spPr>
        <p:txBody>
          <a:bodyPr/>
          <a:lstStyle/>
          <a:p>
            <a:pPr algn="l"/>
            <a:r>
              <a:rPr lang="en-US" b="1" dirty="0" smtClean="0">
                <a:solidFill>
                  <a:srgbClr val="7030A0"/>
                </a:solidFill>
              </a:rPr>
              <a:t>2-Skip and Display Logic</a:t>
            </a:r>
          </a:p>
        </p:txBody>
      </p:sp>
      <p:sp>
        <p:nvSpPr>
          <p:cNvPr id="48131" name="Content Placeholder 2"/>
          <p:cNvSpPr>
            <a:spLocks noGrp="1"/>
          </p:cNvSpPr>
          <p:nvPr>
            <p:ph idx="1"/>
          </p:nvPr>
        </p:nvSpPr>
        <p:spPr>
          <a:xfrm>
            <a:off x="457200" y="990600"/>
            <a:ext cx="8229600" cy="5135563"/>
          </a:xfrm>
        </p:spPr>
        <p:txBody>
          <a:bodyPr/>
          <a:lstStyle/>
          <a:p>
            <a:r>
              <a:rPr lang="en-US" b="1" dirty="0" smtClean="0"/>
              <a:t>Skip logic </a:t>
            </a:r>
            <a:r>
              <a:rPr lang="en-US" dirty="0" smtClean="0"/>
              <a:t>lets the questionnaire designer direct the online survey to ask questions based on previous answers.</a:t>
            </a:r>
          </a:p>
          <a:p>
            <a:pPr>
              <a:buNone/>
            </a:pPr>
            <a:endParaRPr lang="en-US" dirty="0" smtClean="0"/>
          </a:p>
          <a:p>
            <a:r>
              <a:rPr lang="en-US" b="1" dirty="0" smtClean="0"/>
              <a:t>Display logic </a:t>
            </a:r>
            <a:r>
              <a:rPr lang="en-US" dirty="0" smtClean="0"/>
              <a:t>is similar to skip logic. The survey displays or asks questions that are appropriate based on the respondent’s prior answers.</a:t>
            </a:r>
          </a:p>
          <a:p>
            <a:pPr>
              <a:buNone/>
            </a:pPr>
            <a:endParaRPr lang="en-US" dirty="0" smtClean="0"/>
          </a:p>
        </p:txBody>
      </p:sp>
    </p:spTree>
    <p:extLst>
      <p:ext uri="{BB962C8B-B14F-4D97-AF65-F5344CB8AC3E}">
        <p14:creationId xmlns:p14="http://schemas.microsoft.com/office/powerpoint/2010/main" val="33465446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52400"/>
            <a:ext cx="8229600" cy="122238"/>
          </a:xfrm>
        </p:spPr>
        <p:txBody>
          <a:bodyPr>
            <a:normAutofit fontScale="90000"/>
          </a:bodyPr>
          <a:lstStyle/>
          <a:p>
            <a:endParaRPr lang="en-US" b="1" dirty="0">
              <a:solidFill>
                <a:srgbClr val="7030A0"/>
              </a:solidFill>
            </a:endParaRPr>
          </a:p>
        </p:txBody>
      </p:sp>
      <p:sp>
        <p:nvSpPr>
          <p:cNvPr id="3" name="Content Placeholder 2"/>
          <p:cNvSpPr>
            <a:spLocks noGrp="1"/>
          </p:cNvSpPr>
          <p:nvPr>
            <p:ph idx="1"/>
          </p:nvPr>
        </p:nvSpPr>
        <p:spPr>
          <a:xfrm>
            <a:off x="457200" y="304800"/>
            <a:ext cx="8229600" cy="5821363"/>
          </a:xfrm>
        </p:spPr>
        <p:txBody>
          <a:bodyPr>
            <a:normAutofit lnSpcReduction="10000"/>
          </a:bodyPr>
          <a:lstStyle/>
          <a:p>
            <a:pPr>
              <a:buNone/>
            </a:pPr>
            <a:r>
              <a:rPr lang="en-US" b="1" dirty="0" smtClean="0">
                <a:solidFill>
                  <a:srgbClr val="7030A0"/>
                </a:solidFill>
              </a:rPr>
              <a:t>3-Data collection and creation of data files</a:t>
            </a:r>
          </a:p>
          <a:p>
            <a:pPr>
              <a:buNone/>
            </a:pPr>
            <a:r>
              <a:rPr lang="en-US" b="1" dirty="0" smtClean="0">
                <a:solidFill>
                  <a:srgbClr val="7030A0"/>
                </a:solidFill>
              </a:rPr>
              <a:t>4- Data Analysis and Graphs</a:t>
            </a:r>
          </a:p>
          <a:p>
            <a:r>
              <a:rPr lang="en-US" dirty="0" smtClean="0"/>
              <a:t>Many of the software programs for questionnaire design have provisions for data analysis, graphic presentations and report formats of results. </a:t>
            </a:r>
          </a:p>
          <a:p>
            <a:pPr>
              <a:lnSpc>
                <a:spcPct val="90000"/>
              </a:lnSpc>
            </a:pPr>
            <a:r>
              <a:rPr lang="en-US" b="1" u="sng" dirty="0" smtClean="0"/>
              <a:t>Advantages: </a:t>
            </a:r>
          </a:p>
          <a:p>
            <a:pPr lvl="1">
              <a:lnSpc>
                <a:spcPct val="90000"/>
              </a:lnSpc>
            </a:pPr>
            <a:r>
              <a:rPr lang="en-US" sz="3200" dirty="0" smtClean="0"/>
              <a:t>Easier</a:t>
            </a:r>
          </a:p>
          <a:p>
            <a:pPr lvl="1">
              <a:lnSpc>
                <a:spcPct val="90000"/>
              </a:lnSpc>
            </a:pPr>
            <a:r>
              <a:rPr lang="en-US" sz="3200" dirty="0" smtClean="0"/>
              <a:t>Faster</a:t>
            </a:r>
          </a:p>
          <a:p>
            <a:pPr lvl="1">
              <a:lnSpc>
                <a:spcPct val="90000"/>
              </a:lnSpc>
            </a:pPr>
            <a:r>
              <a:rPr lang="en-US" sz="3200" dirty="0" smtClean="0"/>
              <a:t>Friendlier</a:t>
            </a:r>
          </a:p>
          <a:p>
            <a:pPr lvl="1">
              <a:lnSpc>
                <a:spcPct val="90000"/>
              </a:lnSpc>
            </a:pPr>
            <a:r>
              <a:rPr lang="en-US" sz="3200" dirty="0" smtClean="0"/>
              <a:t>More flexibility</a:t>
            </a:r>
            <a:endParaRPr lang="en-US" dirty="0" smtClean="0"/>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b="1" dirty="0" smtClean="0">
                <a:solidFill>
                  <a:srgbClr val="FF0000"/>
                </a:solidFill>
              </a:rPr>
              <a:t>Basic Concepts in Measurement</a:t>
            </a:r>
          </a:p>
        </p:txBody>
      </p:sp>
      <p:sp>
        <p:nvSpPr>
          <p:cNvPr id="14339" name="Content Placeholder 2"/>
          <p:cNvSpPr>
            <a:spLocks noGrp="1"/>
          </p:cNvSpPr>
          <p:nvPr>
            <p:ph idx="1"/>
          </p:nvPr>
        </p:nvSpPr>
        <p:spPr>
          <a:xfrm>
            <a:off x="457200" y="1143000"/>
            <a:ext cx="8229600" cy="4983163"/>
          </a:xfrm>
        </p:spPr>
        <p:txBody>
          <a:bodyPr/>
          <a:lstStyle/>
          <a:p>
            <a:r>
              <a:rPr lang="en-US" b="1" dirty="0" smtClean="0">
                <a:solidFill>
                  <a:srgbClr val="FF00FF"/>
                </a:solidFill>
              </a:rPr>
              <a:t>Measurement</a:t>
            </a:r>
            <a:r>
              <a:rPr lang="en-US" dirty="0" smtClean="0">
                <a:solidFill>
                  <a:srgbClr val="FF00FF"/>
                </a:solidFill>
              </a:rPr>
              <a:t>: </a:t>
            </a:r>
            <a:r>
              <a:rPr lang="en-US" dirty="0" smtClean="0"/>
              <a:t>determining how much of a property is possessed by an object</a:t>
            </a:r>
            <a:r>
              <a:rPr lang="en-US" dirty="0"/>
              <a:t>.</a:t>
            </a:r>
            <a:endParaRPr lang="ar-KW" dirty="0" smtClean="0"/>
          </a:p>
          <a:p>
            <a:r>
              <a:rPr lang="en-US" b="1" dirty="0" smtClean="0"/>
              <a:t>What are we really measuring? </a:t>
            </a:r>
            <a:r>
              <a:rPr lang="en-US" dirty="0" smtClean="0"/>
              <a:t>We are measuring properties sometimes called characteristic, attributes or qualities of object.</a:t>
            </a:r>
          </a:p>
          <a:p>
            <a:r>
              <a:rPr lang="en-US" b="1" dirty="0" smtClean="0"/>
              <a:t>Object </a:t>
            </a:r>
            <a:r>
              <a:rPr lang="en-US" dirty="0" smtClean="0"/>
              <a:t>include consumers, brands, stores, advertisements, or what ever construct is of interest to the researcher working with a particular manager.</a:t>
            </a:r>
            <a:endParaRPr lang="en-US" b="1" dirty="0" smtClean="0"/>
          </a:p>
          <a:p>
            <a:pPr marL="0" indent="0">
              <a:buNone/>
            </a:pPr>
            <a:endParaRPr lang="en-US" dirty="0" smtClean="0"/>
          </a:p>
        </p:txBody>
      </p:sp>
    </p:spTree>
    <p:extLst>
      <p:ext uri="{BB962C8B-B14F-4D97-AF65-F5344CB8AC3E}">
        <p14:creationId xmlns:p14="http://schemas.microsoft.com/office/powerpoint/2010/main" val="42404645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868362"/>
          </a:xfrm>
        </p:spPr>
        <p:txBody>
          <a:bodyPr/>
          <a:lstStyle/>
          <a:p>
            <a:r>
              <a:rPr lang="en-US" b="1" dirty="0" smtClean="0">
                <a:solidFill>
                  <a:srgbClr val="FF0000"/>
                </a:solidFill>
              </a:rPr>
              <a:t>Coding The Questionnaire</a:t>
            </a:r>
          </a:p>
        </p:txBody>
      </p:sp>
      <p:sp>
        <p:nvSpPr>
          <p:cNvPr id="50179" name="Content Placeholder 2"/>
          <p:cNvSpPr>
            <a:spLocks noGrp="1"/>
          </p:cNvSpPr>
          <p:nvPr>
            <p:ph idx="1"/>
          </p:nvPr>
        </p:nvSpPr>
        <p:spPr>
          <a:xfrm>
            <a:off x="457200" y="1219200"/>
            <a:ext cx="8229600" cy="4906963"/>
          </a:xfrm>
        </p:spPr>
        <p:txBody>
          <a:bodyPr>
            <a:normAutofit fontScale="77500" lnSpcReduction="20000"/>
          </a:bodyPr>
          <a:lstStyle/>
          <a:p>
            <a:r>
              <a:rPr lang="en-US" dirty="0" smtClean="0"/>
              <a:t>A final task in questionnaire design is </a:t>
            </a:r>
            <a:r>
              <a:rPr lang="en-US" b="1" dirty="0" smtClean="0"/>
              <a:t>coding.</a:t>
            </a:r>
          </a:p>
          <a:p>
            <a:r>
              <a:rPr lang="en-US" b="1" dirty="0" smtClean="0">
                <a:solidFill>
                  <a:srgbClr val="FF00FF"/>
                </a:solidFill>
              </a:rPr>
              <a:t>Codes</a:t>
            </a:r>
            <a:r>
              <a:rPr lang="en-US" dirty="0" smtClean="0"/>
              <a:t> are numbers associated with question responses to facilitate data entry and analysis.</a:t>
            </a:r>
          </a:p>
          <a:p>
            <a:pPr>
              <a:buNone/>
            </a:pPr>
            <a:endParaRPr lang="en-US" dirty="0" smtClean="0"/>
          </a:p>
          <a:p>
            <a:r>
              <a:rPr lang="en-US" b="1" dirty="0" smtClean="0">
                <a:solidFill>
                  <a:srgbClr val="00B050"/>
                </a:solidFill>
              </a:rPr>
              <a:t>Here are the basic rules for questionnaire coding;</a:t>
            </a:r>
          </a:p>
          <a:p>
            <a:pPr>
              <a:buNone/>
            </a:pPr>
            <a:r>
              <a:rPr lang="en-US" dirty="0" smtClean="0"/>
              <a:t>1- Every closed-ended question should have a code number associated with every possible response.</a:t>
            </a:r>
          </a:p>
          <a:p>
            <a:pPr>
              <a:buNone/>
            </a:pPr>
            <a:endParaRPr lang="en-US" dirty="0" smtClean="0"/>
          </a:p>
          <a:p>
            <a:pPr>
              <a:buNone/>
            </a:pPr>
            <a:r>
              <a:rPr lang="en-US" dirty="0" smtClean="0"/>
              <a:t>2- Use single-digit code numbers, beginning with 1.</a:t>
            </a:r>
          </a:p>
          <a:p>
            <a:pPr>
              <a:buNone/>
            </a:pPr>
            <a:endParaRPr lang="en-US" dirty="0" smtClean="0"/>
          </a:p>
          <a:p>
            <a:pPr>
              <a:buNone/>
            </a:pPr>
            <a:r>
              <a:rPr lang="en-US" dirty="0" smtClean="0"/>
              <a:t>3- Use the same coding system for questions with identical response options regardless of where these question are positioned in the questionnaire.</a:t>
            </a:r>
          </a:p>
        </p:txBody>
      </p:sp>
    </p:spTree>
    <p:extLst>
      <p:ext uri="{BB962C8B-B14F-4D97-AF65-F5344CB8AC3E}">
        <p14:creationId xmlns:p14="http://schemas.microsoft.com/office/powerpoint/2010/main" val="17708213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sp>
        <p:nvSpPr>
          <p:cNvPr id="3" name="Content Placeholder 2"/>
          <p:cNvSpPr>
            <a:spLocks noGrp="1"/>
          </p:cNvSpPr>
          <p:nvPr>
            <p:ph idx="1"/>
          </p:nvPr>
        </p:nvSpPr>
        <p:spPr>
          <a:xfrm>
            <a:off x="457200" y="762000"/>
            <a:ext cx="8229600" cy="5364163"/>
          </a:xfrm>
        </p:spPr>
        <p:txBody>
          <a:bodyPr/>
          <a:lstStyle/>
          <a:p>
            <a:pPr>
              <a:buNone/>
            </a:pPr>
            <a:r>
              <a:rPr lang="en-US" dirty="0" smtClean="0"/>
              <a:t>4- Remember that a “check all that apply” question is just a special case of  “yes” or “no” question, so use 1(=yes) and 0(=no)</a:t>
            </a:r>
          </a:p>
          <a:p>
            <a:pPr>
              <a:buNone/>
            </a:pPr>
            <a:endParaRPr lang="en-US" dirty="0" smtClean="0"/>
          </a:p>
          <a:p>
            <a:pPr>
              <a:buNone/>
            </a:pPr>
            <a:r>
              <a:rPr lang="en-US" dirty="0" smtClean="0"/>
              <a:t>5- Whenever possible, set up the coding system before the questionnaire in finalized.</a:t>
            </a:r>
          </a:p>
          <a:p>
            <a:pPr>
              <a:buNone/>
            </a:pPr>
            <a:endParaRPr lang="en-US" dirty="0" smtClean="0"/>
          </a:p>
          <a:p>
            <a:pPr>
              <a:buNone/>
            </a:pP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b="1" dirty="0" smtClean="0">
                <a:solidFill>
                  <a:srgbClr val="FF0000"/>
                </a:solidFill>
              </a:rPr>
              <a:t>Pretesting The Questionnaire</a:t>
            </a:r>
          </a:p>
        </p:txBody>
      </p:sp>
      <p:sp>
        <p:nvSpPr>
          <p:cNvPr id="51203" name="Content Placeholder 2"/>
          <p:cNvSpPr>
            <a:spLocks noGrp="1"/>
          </p:cNvSpPr>
          <p:nvPr>
            <p:ph idx="1"/>
          </p:nvPr>
        </p:nvSpPr>
        <p:spPr/>
        <p:txBody>
          <a:bodyPr/>
          <a:lstStyle/>
          <a:p>
            <a:r>
              <a:rPr lang="en-US" dirty="0" smtClean="0"/>
              <a:t>A </a:t>
            </a:r>
            <a:r>
              <a:rPr lang="en-US" b="1" dirty="0" smtClean="0"/>
              <a:t>pretest </a:t>
            </a:r>
            <a:r>
              <a:rPr lang="en-US" dirty="0" smtClean="0"/>
              <a:t>is a dry run of a questionnaire to find and repair difficulties that respondents encounter while taking the survey.</a:t>
            </a:r>
          </a:p>
        </p:txBody>
      </p:sp>
    </p:spTree>
    <p:extLst>
      <p:ext uri="{BB962C8B-B14F-4D97-AF65-F5344CB8AC3E}">
        <p14:creationId xmlns:p14="http://schemas.microsoft.com/office/powerpoint/2010/main" val="4340488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4"/>
          <p:cNvSpPr>
            <a:spLocks noChangeArrowheads="1"/>
          </p:cNvSpPr>
          <p:nvPr/>
        </p:nvSpPr>
        <p:spPr bwMode="auto">
          <a:xfrm>
            <a:off x="-3725863" y="2297113"/>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n-US">
              <a:latin typeface="Calibri" pitchFamily="34" charset="0"/>
            </a:endParaRPr>
          </a:p>
        </p:txBody>
      </p:sp>
      <p:pic>
        <p:nvPicPr>
          <p:cNvPr id="41987" name="Picture 5" descr="cid:3287383400_2177562"/>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41988" name="Rectangle 6"/>
          <p:cNvSpPr>
            <a:spLocks noChangeArrowheads="1"/>
          </p:cNvSpPr>
          <p:nvPr/>
        </p:nvSpPr>
        <p:spPr bwMode="auto">
          <a:xfrm>
            <a:off x="708025" y="3894138"/>
            <a:ext cx="7589838"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extLst>
      <p:ext uri="{BB962C8B-B14F-4D97-AF65-F5344CB8AC3E}">
        <p14:creationId xmlns:p14="http://schemas.microsoft.com/office/powerpoint/2010/main" val="33664658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flipV="1">
            <a:off x="457200" y="228600"/>
            <a:ext cx="8229600" cy="46038"/>
          </a:xfrm>
        </p:spPr>
        <p:txBody>
          <a:bodyPr>
            <a:normAutofit fontScale="90000"/>
          </a:bodyPr>
          <a:lstStyle/>
          <a:p>
            <a:endParaRPr lang="en-US" dirty="0" smtClean="0"/>
          </a:p>
        </p:txBody>
      </p:sp>
      <p:sp>
        <p:nvSpPr>
          <p:cNvPr id="15363" name="Content Placeholder 2"/>
          <p:cNvSpPr>
            <a:spLocks noGrp="1"/>
          </p:cNvSpPr>
          <p:nvPr>
            <p:ph idx="1"/>
          </p:nvPr>
        </p:nvSpPr>
        <p:spPr>
          <a:xfrm>
            <a:off x="457200" y="762000"/>
            <a:ext cx="8229600" cy="5364163"/>
          </a:xfrm>
        </p:spPr>
        <p:txBody>
          <a:bodyPr/>
          <a:lstStyle/>
          <a:p>
            <a:r>
              <a:rPr lang="en-US" b="1" dirty="0" smtClean="0"/>
              <a:t>Properties</a:t>
            </a:r>
            <a:r>
              <a:rPr lang="en-US" dirty="0" smtClean="0"/>
              <a:t>: specific features or characteristics of an object that can be used to distinguish it from another object.</a:t>
            </a:r>
          </a:p>
          <a:p>
            <a:pPr>
              <a:buNone/>
            </a:pPr>
            <a:endParaRPr lang="en-US" dirty="0" smtClean="0"/>
          </a:p>
          <a:p>
            <a:pPr lvl="1">
              <a:buNone/>
            </a:pPr>
            <a:r>
              <a:rPr lang="en-US" b="1" dirty="0" smtClean="0"/>
              <a:t>-Objective properties </a:t>
            </a:r>
            <a:r>
              <a:rPr lang="en-US" dirty="0" smtClean="0"/>
              <a:t>are physically verifiable characteristics such as age, gender, or number of bottles purchased.</a:t>
            </a:r>
          </a:p>
          <a:p>
            <a:pPr lvl="1">
              <a:buNone/>
            </a:pPr>
            <a:endParaRPr lang="en-US" dirty="0" smtClean="0"/>
          </a:p>
          <a:p>
            <a:endParaRPr lang="en-US" dirty="0" smtClean="0"/>
          </a:p>
        </p:txBody>
      </p:sp>
    </p:spTree>
    <p:extLst>
      <p:ext uri="{BB962C8B-B14F-4D97-AF65-F5344CB8AC3E}">
        <p14:creationId xmlns:p14="http://schemas.microsoft.com/office/powerpoint/2010/main" val="1754708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703" y="1446740"/>
            <a:ext cx="8889897" cy="381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618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flipV="1">
            <a:off x="457200" y="304800"/>
            <a:ext cx="8382000" cy="399288"/>
          </a:xfrm>
        </p:spPr>
        <p:txBody>
          <a:bodyPr>
            <a:noAutofit/>
          </a:bodyPr>
          <a:lstStyle/>
          <a:p>
            <a:endParaRPr lang="en-US" dirty="0" smtClean="0"/>
          </a:p>
        </p:txBody>
      </p:sp>
      <p:sp>
        <p:nvSpPr>
          <p:cNvPr id="17411" name="Content Placeholder 2"/>
          <p:cNvSpPr>
            <a:spLocks noGrp="1"/>
          </p:cNvSpPr>
          <p:nvPr>
            <p:ph idx="1"/>
          </p:nvPr>
        </p:nvSpPr>
        <p:spPr>
          <a:xfrm>
            <a:off x="457200" y="762000"/>
            <a:ext cx="8229600" cy="5364163"/>
          </a:xfrm>
        </p:spPr>
        <p:txBody>
          <a:bodyPr>
            <a:normAutofit/>
          </a:bodyPr>
          <a:lstStyle/>
          <a:p>
            <a:r>
              <a:rPr lang="en-US" b="1" dirty="0" smtClean="0"/>
              <a:t>Subjective </a:t>
            </a:r>
            <a:r>
              <a:rPr lang="en-US" b="1" dirty="0"/>
              <a:t>properties </a:t>
            </a:r>
            <a:r>
              <a:rPr lang="en-US" dirty="0" smtClean="0"/>
              <a:t>cannot be directly observed because they are mental constructs such as a person’s attitudes, opinions, or intentions.</a:t>
            </a:r>
          </a:p>
          <a:p>
            <a:pPr marL="342900" lvl="1" indent="-342900">
              <a:buFont typeface="Arial" pitchFamily="34" charset="0"/>
              <a:buChar char="•"/>
            </a:pPr>
            <a:r>
              <a:rPr lang="en-US" b="1" dirty="0" smtClean="0"/>
              <a:t>Subjective properties </a:t>
            </a:r>
            <a:r>
              <a:rPr lang="en-US" dirty="0" smtClean="0"/>
              <a:t>are mental constructs.</a:t>
            </a:r>
          </a:p>
          <a:p>
            <a:pPr marL="342900" lvl="1" indent="-342900">
              <a:buFont typeface="Arial" pitchFamily="34" charset="0"/>
              <a:buChar char="•"/>
            </a:pPr>
            <a:r>
              <a:rPr lang="en-US" dirty="0" smtClean="0"/>
              <a:t>Subjective properties are unobservable and intangible.</a:t>
            </a:r>
          </a:p>
          <a:p>
            <a:r>
              <a:rPr lang="en-US" dirty="0" smtClean="0"/>
              <a:t>For subjective properties, researchers must translate mental constructs onto an intensity continuum.</a:t>
            </a:r>
          </a:p>
          <a:p>
            <a:endParaRPr lang="en-US" dirty="0" smtClean="0"/>
          </a:p>
        </p:txBody>
      </p:sp>
    </p:spTree>
    <p:extLst>
      <p:ext uri="{BB962C8B-B14F-4D97-AF65-F5344CB8AC3E}">
        <p14:creationId xmlns:p14="http://schemas.microsoft.com/office/powerpoint/2010/main" val="4099464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endParaRPr lang="en-US" dirty="0" smtClean="0"/>
          </a:p>
        </p:txBody>
      </p:sp>
      <p:sp>
        <p:nvSpPr>
          <p:cNvPr id="18435" name="Content Placeholder 2"/>
          <p:cNvSpPr>
            <a:spLocks noGrp="1"/>
          </p:cNvSpPr>
          <p:nvPr>
            <p:ph idx="1"/>
          </p:nvPr>
        </p:nvSpPr>
        <p:spPr/>
        <p:txBody>
          <a:bodyPr/>
          <a:lstStyle/>
          <a:p>
            <a:r>
              <a:rPr lang="en-US" b="1" dirty="0" smtClean="0"/>
              <a:t>Scale development </a:t>
            </a:r>
            <a:r>
              <a:rPr lang="en-US" dirty="0" smtClean="0"/>
              <a:t>is designing questions and response formats to measure the subjective properties of an object. </a:t>
            </a:r>
          </a:p>
        </p:txBody>
      </p:sp>
    </p:spTree>
    <p:extLst>
      <p:ext uri="{BB962C8B-B14F-4D97-AF65-F5344CB8AC3E}">
        <p14:creationId xmlns:p14="http://schemas.microsoft.com/office/powerpoint/2010/main" val="3381795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3894</TotalTime>
  <Words>2452</Words>
  <Application>Microsoft Office PowerPoint</Application>
  <PresentationFormat>عرض على الشاشة (4:3)</PresentationFormat>
  <Paragraphs>248</Paragraphs>
  <Slides>53</Slides>
  <Notes>43</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53</vt:i4>
      </vt:variant>
    </vt:vector>
  </HeadingPairs>
  <TitlesOfParts>
    <vt:vector size="58" baseType="lpstr">
      <vt:lpstr>Arial</vt:lpstr>
      <vt:lpstr>Calibri</vt:lpstr>
      <vt:lpstr>Times New Roman</vt:lpstr>
      <vt:lpstr>Trebuchet MS</vt:lpstr>
      <vt:lpstr>Office Theme</vt:lpstr>
      <vt:lpstr>Chapter 8</vt:lpstr>
      <vt:lpstr>Learning Objectives</vt:lpstr>
      <vt:lpstr>عرض تقديمي في PowerPoint</vt:lpstr>
      <vt:lpstr>عرض تقديمي في PowerPoint</vt:lpstr>
      <vt:lpstr>Basic Concepts in Measurement</vt:lpstr>
      <vt:lpstr>عرض تقديمي في PowerPoint</vt:lpstr>
      <vt:lpstr>عرض تقديمي في PowerPoint</vt:lpstr>
      <vt:lpstr>عرض تقديمي في PowerPoint</vt:lpstr>
      <vt:lpstr>عرض تقديمي في PowerPoint</vt:lpstr>
      <vt:lpstr>Types of Measures</vt:lpstr>
      <vt:lpstr>عرض تقديمي في PowerPoint</vt:lpstr>
      <vt:lpstr>Interval Scales Commonly Used  in Marketing Research</vt:lpstr>
      <vt:lpstr>1-Likert Scale</vt:lpstr>
      <vt:lpstr>عرض تقديمي في PowerPoint</vt:lpstr>
      <vt:lpstr>2-Lifestyle Inventory</vt:lpstr>
      <vt:lpstr>Lifestyle Inventory ( Likert scale)</vt:lpstr>
      <vt:lpstr>3-The Semantic Differential Scale </vt:lpstr>
      <vt:lpstr>عرض تقديمي في PowerPoint</vt:lpstr>
      <vt:lpstr>4-Stapel Scale</vt:lpstr>
      <vt:lpstr>More Interval Scales Used in  Marketing Research</vt:lpstr>
      <vt:lpstr>عرض تقديمي في PowerPoint</vt:lpstr>
      <vt:lpstr>عرض تقديمي في PowerPoint</vt:lpstr>
      <vt:lpstr>Reliability and Validity of Measurement</vt:lpstr>
      <vt:lpstr>Designing A Questionnaire</vt:lpstr>
      <vt:lpstr>عرض تقديمي في PowerPoint</vt:lpstr>
      <vt:lpstr>Questionnaire Design Process</vt:lpstr>
      <vt:lpstr>عرض تقديمي في PowerPoint</vt:lpstr>
      <vt:lpstr>عرض تقديمي في PowerPoint</vt:lpstr>
      <vt:lpstr>Developing Questions</vt:lpstr>
      <vt:lpstr>Words to Avoid in  Questionnaire Development</vt:lpstr>
      <vt:lpstr>Why Avoid These Words?</vt:lpstr>
      <vt:lpstr>Four “Dos” of Question Wording</vt:lpstr>
      <vt:lpstr>عرض تقديمي في PowerPoint</vt:lpstr>
      <vt:lpstr>Four “Dont’s” of Question Wording</vt:lpstr>
      <vt:lpstr>عرض تقديمي في PowerPoint</vt:lpstr>
      <vt:lpstr>عرض تقديمي في PowerPoint</vt:lpstr>
      <vt:lpstr>Questionnaire Organization</vt:lpstr>
      <vt:lpstr>Two critical aspects of questionnare organization</vt:lpstr>
      <vt:lpstr>عرض تقديمي في PowerPoint</vt:lpstr>
      <vt:lpstr>عرض تقديمي في PowerPoint</vt:lpstr>
      <vt:lpstr>عرض تقديمي في PowerPoint</vt:lpstr>
      <vt:lpstr>Second; Question Flow</vt:lpstr>
      <vt:lpstr>عرض تقديمي في PowerPoint</vt:lpstr>
      <vt:lpstr>عرض تقديمي في PowerPoint</vt:lpstr>
      <vt:lpstr>عرض تقديمي في PowerPoint</vt:lpstr>
      <vt:lpstr>Computer-Assisted Questionnaire Design</vt:lpstr>
      <vt:lpstr>عرض تقديمي في PowerPoint</vt:lpstr>
      <vt:lpstr>2-Skip and Display Logic</vt:lpstr>
      <vt:lpstr>عرض تقديمي في PowerPoint</vt:lpstr>
      <vt:lpstr>Coding The Questionnaire</vt:lpstr>
      <vt:lpstr>عرض تقديمي في PowerPoint</vt:lpstr>
      <vt:lpstr>Pretesting The Questionnaire</vt:lpstr>
      <vt:lpstr>عرض تقديمي في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Measurement, Developing Questions, and Designing the Questionnaire</dc:title>
  <dc:creator>Christina</dc:creator>
  <cp:lastModifiedBy>HP</cp:lastModifiedBy>
  <cp:revision>93</cp:revision>
  <dcterms:created xsi:type="dcterms:W3CDTF">2012-11-09T19:16:39Z</dcterms:created>
  <dcterms:modified xsi:type="dcterms:W3CDTF">2019-01-15T15:44:20Z</dcterms:modified>
</cp:coreProperties>
</file>