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7"/>
  </p:notesMasterIdLst>
  <p:sldIdLst>
    <p:sldId id="256" r:id="rId2"/>
    <p:sldId id="302" r:id="rId3"/>
    <p:sldId id="313" r:id="rId4"/>
    <p:sldId id="303" r:id="rId5"/>
    <p:sldId id="258" r:id="rId6"/>
    <p:sldId id="259" r:id="rId7"/>
    <p:sldId id="314" r:id="rId8"/>
    <p:sldId id="260" r:id="rId9"/>
    <p:sldId id="261" r:id="rId10"/>
    <p:sldId id="262" r:id="rId11"/>
    <p:sldId id="263" r:id="rId12"/>
    <p:sldId id="271" r:id="rId13"/>
    <p:sldId id="272" r:id="rId14"/>
    <p:sldId id="316" r:id="rId15"/>
    <p:sldId id="297" r:id="rId16"/>
    <p:sldId id="273" r:id="rId17"/>
    <p:sldId id="317" r:id="rId18"/>
    <p:sldId id="274" r:id="rId19"/>
    <p:sldId id="298" r:id="rId20"/>
    <p:sldId id="319" r:id="rId21"/>
    <p:sldId id="318" r:id="rId22"/>
    <p:sldId id="275" r:id="rId23"/>
    <p:sldId id="276" r:id="rId24"/>
    <p:sldId id="277" r:id="rId25"/>
    <p:sldId id="299" r:id="rId26"/>
    <p:sldId id="278" r:id="rId27"/>
    <p:sldId id="310" r:id="rId28"/>
    <p:sldId id="279" r:id="rId29"/>
    <p:sldId id="280" r:id="rId30"/>
    <p:sldId id="281" r:id="rId31"/>
    <p:sldId id="282" r:id="rId32"/>
    <p:sldId id="283" r:id="rId33"/>
    <p:sldId id="311" r:id="rId34"/>
    <p:sldId id="284" r:id="rId35"/>
    <p:sldId id="285" r:id="rId36"/>
    <p:sldId id="286" r:id="rId37"/>
    <p:sldId id="288" r:id="rId38"/>
    <p:sldId id="289" r:id="rId39"/>
    <p:sldId id="290" r:id="rId40"/>
    <p:sldId id="312" r:id="rId41"/>
    <p:sldId id="291" r:id="rId42"/>
    <p:sldId id="292" r:id="rId43"/>
    <p:sldId id="293" r:id="rId44"/>
    <p:sldId id="294" r:id="rId45"/>
    <p:sldId id="300" r:id="rId46"/>
  </p:sldIdLst>
  <p:sldSz cx="9144000" cy="6858000" type="screen4x3"/>
  <p:notesSz cx="6858000" cy="9144000"/>
  <p:embeddedFontLst>
    <p:embeddedFont>
      <p:font typeface="Calibri" pitchFamily="34" charset="0"/>
      <p:regular r:id="rId48"/>
      <p:bold r:id="rId49"/>
      <p:italic r:id="rId50"/>
      <p:boldItalic r:id="rId51"/>
    </p:embeddedFont>
    <p:embeddedFont>
      <p:font typeface="Wingdings 2" pitchFamily="18" charset="2"/>
      <p:regular r:id="rId52"/>
    </p:embeddedFont>
    <p:embeddedFont>
      <p:font typeface="Constantia" pitchFamily="18"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0747" autoAdjust="0"/>
  </p:normalViewPr>
  <p:slideViewPr>
    <p:cSldViewPr>
      <p:cViewPr varScale="1">
        <p:scale>
          <a:sx n="84" d="100"/>
          <a:sy n="84" d="100"/>
        </p:scale>
        <p:origin x="-258" y="-78"/>
      </p:cViewPr>
      <p:guideLst>
        <p:guide orient="horz" pos="2160"/>
        <p:guide orient="horz" pos="720"/>
        <p:guide orient="horz" pos="115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9B552-BDEA-41CC-A38D-A0287448AE0A}" type="datetimeFigureOut">
              <a:rPr lang="en-US" smtClean="0"/>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A6750-2EA3-45E6-BBE1-7E922BF6E0E1}" type="slidenum">
              <a:rPr lang="en-US" smtClean="0"/>
              <a:pPr/>
              <a:t>‹#›</a:t>
            </a:fld>
            <a:endParaRPr lang="en-US"/>
          </a:p>
        </p:txBody>
      </p:sp>
    </p:spTree>
    <p:extLst>
      <p:ext uri="{BB962C8B-B14F-4D97-AF65-F5344CB8AC3E}">
        <p14:creationId xmlns:p14="http://schemas.microsoft.com/office/powerpoint/2010/main" val="18222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a:t>
            </a:fld>
            <a:endParaRPr lang="en-US"/>
          </a:p>
        </p:txBody>
      </p:sp>
    </p:spTree>
    <p:extLst>
      <p:ext uri="{BB962C8B-B14F-4D97-AF65-F5344CB8AC3E}">
        <p14:creationId xmlns:p14="http://schemas.microsoft.com/office/powerpoint/2010/main" val="69163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Added slide</a:t>
            </a:r>
          </a:p>
        </p:txBody>
      </p:sp>
      <p:sp>
        <p:nvSpPr>
          <p:cNvPr id="4" name="Slide Number Placeholder 3"/>
          <p:cNvSpPr>
            <a:spLocks noGrp="1"/>
          </p:cNvSpPr>
          <p:nvPr>
            <p:ph type="sldNum" sz="quarter" idx="5"/>
          </p:nvPr>
        </p:nvSpPr>
        <p:spPr/>
        <p:txBody>
          <a:bodyPr/>
          <a:lstStyle/>
          <a:p>
            <a:pPr>
              <a:defRPr/>
            </a:pPr>
            <a:fld id="{9C5D5F1F-2FF3-477A-86B6-71671C8805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Changed title</a:t>
            </a:r>
          </a:p>
        </p:txBody>
      </p:sp>
      <p:sp>
        <p:nvSpPr>
          <p:cNvPr id="4" name="Slide Number Placeholder 3"/>
          <p:cNvSpPr>
            <a:spLocks noGrp="1"/>
          </p:cNvSpPr>
          <p:nvPr>
            <p:ph type="sldNum" sz="quarter" idx="5"/>
          </p:nvPr>
        </p:nvSpPr>
        <p:spPr/>
        <p:txBody>
          <a:bodyPr/>
          <a:lstStyle/>
          <a:p>
            <a:pPr>
              <a:defRPr/>
            </a:pPr>
            <a:fld id="{323B25C4-E7A1-47B2-8BD5-B55F670D3EF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12</a:t>
            </a:fld>
            <a:endParaRPr lang="en-US"/>
          </a:p>
        </p:txBody>
      </p:sp>
    </p:spTree>
    <p:extLst>
      <p:ext uri="{BB962C8B-B14F-4D97-AF65-F5344CB8AC3E}">
        <p14:creationId xmlns:p14="http://schemas.microsoft.com/office/powerpoint/2010/main" val="390918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13</a:t>
            </a:fld>
            <a:endParaRPr lang="en-US"/>
          </a:p>
        </p:txBody>
      </p:sp>
    </p:spTree>
    <p:extLst>
      <p:ext uri="{BB962C8B-B14F-4D97-AF65-F5344CB8AC3E}">
        <p14:creationId xmlns:p14="http://schemas.microsoft.com/office/powerpoint/2010/main" val="2894796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14</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15</a:t>
            </a:fld>
            <a:endParaRPr lang="en-US"/>
          </a:p>
        </p:txBody>
      </p:sp>
    </p:spTree>
    <p:extLst>
      <p:ext uri="{BB962C8B-B14F-4D97-AF65-F5344CB8AC3E}">
        <p14:creationId xmlns:p14="http://schemas.microsoft.com/office/powerpoint/2010/main" val="228429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16</a:t>
            </a:fld>
            <a:endParaRPr lang="en-US"/>
          </a:p>
        </p:txBody>
      </p:sp>
    </p:spTree>
    <p:extLst>
      <p:ext uri="{BB962C8B-B14F-4D97-AF65-F5344CB8AC3E}">
        <p14:creationId xmlns:p14="http://schemas.microsoft.com/office/powerpoint/2010/main" val="538288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17</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for symmetric and </a:t>
            </a:r>
            <a:r>
              <a:rPr lang="en-US" dirty="0" err="1" smtClean="0"/>
              <a:t>nonsymmetric</a:t>
            </a:r>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19</a:t>
            </a:fld>
            <a:endParaRPr lang="en-US"/>
          </a:p>
        </p:txBody>
      </p:sp>
    </p:spTree>
    <p:extLst>
      <p:ext uri="{BB962C8B-B14F-4D97-AF65-F5344CB8AC3E}">
        <p14:creationId xmlns:p14="http://schemas.microsoft.com/office/powerpoint/2010/main" val="276543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a:t>
            </a:fld>
            <a:endParaRPr lang="en-US"/>
          </a:p>
        </p:txBody>
      </p:sp>
    </p:spTree>
    <p:extLst>
      <p:ext uri="{BB962C8B-B14F-4D97-AF65-F5344CB8AC3E}">
        <p14:creationId xmlns:p14="http://schemas.microsoft.com/office/powerpoint/2010/main" val="90836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20</a:t>
            </a:fld>
            <a:endParaRPr lang="en-US"/>
          </a:p>
        </p:txBody>
      </p:sp>
    </p:spTree>
    <p:extLst>
      <p:ext uri="{BB962C8B-B14F-4D97-AF65-F5344CB8AC3E}">
        <p14:creationId xmlns:p14="http://schemas.microsoft.com/office/powerpoint/2010/main" val="2765433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21</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22</a:t>
            </a:fld>
            <a:endParaRPr lang="en-US"/>
          </a:p>
        </p:txBody>
      </p:sp>
    </p:spTree>
    <p:extLst>
      <p:ext uri="{BB962C8B-B14F-4D97-AF65-F5344CB8AC3E}">
        <p14:creationId xmlns:p14="http://schemas.microsoft.com/office/powerpoint/2010/main" val="152219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definition for questionnaire</a:t>
            </a:r>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24</a:t>
            </a:fld>
            <a:endParaRPr lang="en-US"/>
          </a:p>
        </p:txBody>
      </p:sp>
    </p:spTree>
    <p:extLst>
      <p:ext uri="{BB962C8B-B14F-4D97-AF65-F5344CB8AC3E}">
        <p14:creationId xmlns:p14="http://schemas.microsoft.com/office/powerpoint/2010/main" val="3993211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25</a:t>
            </a:fld>
            <a:endParaRPr lang="en-US"/>
          </a:p>
        </p:txBody>
      </p:sp>
    </p:spTree>
    <p:extLst>
      <p:ext uri="{BB962C8B-B14F-4D97-AF65-F5344CB8AC3E}">
        <p14:creationId xmlns:p14="http://schemas.microsoft.com/office/powerpoint/2010/main" val="142573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definition for questionnaire design</a:t>
            </a:r>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27</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28</a:t>
            </a:fld>
            <a:endParaRPr lang="en-US"/>
          </a:p>
        </p:txBody>
      </p:sp>
    </p:spTree>
    <p:extLst>
      <p:ext uri="{BB962C8B-B14F-4D97-AF65-F5344CB8AC3E}">
        <p14:creationId xmlns:p14="http://schemas.microsoft.com/office/powerpoint/2010/main" val="2172956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29</a:t>
            </a:fld>
            <a:endParaRPr lang="en-US"/>
          </a:p>
        </p:txBody>
      </p:sp>
    </p:spTree>
    <p:extLst>
      <p:ext uri="{BB962C8B-B14F-4D97-AF65-F5344CB8AC3E}">
        <p14:creationId xmlns:p14="http://schemas.microsoft.com/office/powerpoint/2010/main" val="2537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a:t>
            </a:fld>
            <a:endParaRPr lang="en-US"/>
          </a:p>
        </p:txBody>
      </p:sp>
    </p:spTree>
    <p:extLst>
      <p:ext uri="{BB962C8B-B14F-4D97-AF65-F5344CB8AC3E}">
        <p14:creationId xmlns:p14="http://schemas.microsoft.com/office/powerpoint/2010/main" val="908362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30</a:t>
            </a:fld>
            <a:endParaRPr lang="en-US"/>
          </a:p>
        </p:txBody>
      </p:sp>
    </p:spTree>
    <p:extLst>
      <p:ext uri="{BB962C8B-B14F-4D97-AF65-F5344CB8AC3E}">
        <p14:creationId xmlns:p14="http://schemas.microsoft.com/office/powerpoint/2010/main" val="942246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31</a:t>
            </a:fld>
            <a:endParaRPr lang="en-US"/>
          </a:p>
        </p:txBody>
      </p:sp>
    </p:spTree>
    <p:extLst>
      <p:ext uri="{BB962C8B-B14F-4D97-AF65-F5344CB8AC3E}">
        <p14:creationId xmlns:p14="http://schemas.microsoft.com/office/powerpoint/2010/main" val="25468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32</a:t>
            </a:fld>
            <a:endParaRPr lang="en-US"/>
          </a:p>
        </p:txBody>
      </p:sp>
    </p:spTree>
    <p:extLst>
      <p:ext uri="{BB962C8B-B14F-4D97-AF65-F5344CB8AC3E}">
        <p14:creationId xmlns:p14="http://schemas.microsoft.com/office/powerpoint/2010/main" val="3216632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33</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34</a:t>
            </a:fld>
            <a:endParaRPr lang="en-US"/>
          </a:p>
        </p:txBody>
      </p:sp>
    </p:spTree>
    <p:extLst>
      <p:ext uri="{BB962C8B-B14F-4D97-AF65-F5344CB8AC3E}">
        <p14:creationId xmlns:p14="http://schemas.microsoft.com/office/powerpoint/2010/main" val="3942129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35</a:t>
            </a:fld>
            <a:endParaRPr lang="en-US"/>
          </a:p>
        </p:txBody>
      </p:sp>
    </p:spTree>
    <p:extLst>
      <p:ext uri="{BB962C8B-B14F-4D97-AF65-F5344CB8AC3E}">
        <p14:creationId xmlns:p14="http://schemas.microsoft.com/office/powerpoint/2010/main" val="3620355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36</a:t>
            </a:fld>
            <a:endParaRPr lang="en-US"/>
          </a:p>
        </p:txBody>
      </p:sp>
    </p:spTree>
    <p:extLst>
      <p:ext uri="{BB962C8B-B14F-4D97-AF65-F5344CB8AC3E}">
        <p14:creationId xmlns:p14="http://schemas.microsoft.com/office/powerpoint/2010/main" val="1200277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37</a:t>
            </a:fld>
            <a:endParaRPr lang="en-US"/>
          </a:p>
        </p:txBody>
      </p:sp>
    </p:spTree>
    <p:extLst>
      <p:ext uri="{BB962C8B-B14F-4D97-AF65-F5344CB8AC3E}">
        <p14:creationId xmlns:p14="http://schemas.microsoft.com/office/powerpoint/2010/main" val="929891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38</a:t>
            </a:fld>
            <a:endParaRPr lang="en-US"/>
          </a:p>
        </p:txBody>
      </p:sp>
    </p:spTree>
    <p:extLst>
      <p:ext uri="{BB962C8B-B14F-4D97-AF65-F5344CB8AC3E}">
        <p14:creationId xmlns:p14="http://schemas.microsoft.com/office/powerpoint/2010/main" val="1512286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39</a:t>
            </a:fld>
            <a:endParaRPr lang="en-US"/>
          </a:p>
        </p:txBody>
      </p:sp>
    </p:spTree>
    <p:extLst>
      <p:ext uri="{BB962C8B-B14F-4D97-AF65-F5344CB8AC3E}">
        <p14:creationId xmlns:p14="http://schemas.microsoft.com/office/powerpoint/2010/main" val="365639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a:t>
            </a:fld>
            <a:endParaRPr lang="en-US"/>
          </a:p>
        </p:txBody>
      </p:sp>
    </p:spTree>
    <p:extLst>
      <p:ext uri="{BB962C8B-B14F-4D97-AF65-F5344CB8AC3E}">
        <p14:creationId xmlns:p14="http://schemas.microsoft.com/office/powerpoint/2010/main" val="2408340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40</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41</a:t>
            </a:fld>
            <a:endParaRPr lang="en-US"/>
          </a:p>
        </p:txBody>
      </p:sp>
    </p:spTree>
    <p:extLst>
      <p:ext uri="{BB962C8B-B14F-4D97-AF65-F5344CB8AC3E}">
        <p14:creationId xmlns:p14="http://schemas.microsoft.com/office/powerpoint/2010/main" val="3408482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42</a:t>
            </a:fld>
            <a:endParaRPr lang="en-US"/>
          </a:p>
        </p:txBody>
      </p:sp>
    </p:spTree>
    <p:extLst>
      <p:ext uri="{BB962C8B-B14F-4D97-AF65-F5344CB8AC3E}">
        <p14:creationId xmlns:p14="http://schemas.microsoft.com/office/powerpoint/2010/main" val="3620910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43</a:t>
            </a:fld>
            <a:endParaRPr lang="en-US"/>
          </a:p>
        </p:txBody>
      </p:sp>
    </p:spTree>
    <p:extLst>
      <p:ext uri="{BB962C8B-B14F-4D97-AF65-F5344CB8AC3E}">
        <p14:creationId xmlns:p14="http://schemas.microsoft.com/office/powerpoint/2010/main" val="226766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44</a:t>
            </a:fld>
            <a:endParaRPr lang="en-US"/>
          </a:p>
        </p:txBody>
      </p:sp>
    </p:spTree>
    <p:extLst>
      <p:ext uri="{BB962C8B-B14F-4D97-AF65-F5344CB8AC3E}">
        <p14:creationId xmlns:p14="http://schemas.microsoft.com/office/powerpoint/2010/main" val="1830607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5</a:t>
            </a:fld>
            <a:endParaRPr lang="en-US"/>
          </a:p>
        </p:txBody>
      </p:sp>
    </p:spTree>
    <p:extLst>
      <p:ext uri="{BB962C8B-B14F-4D97-AF65-F5344CB8AC3E}">
        <p14:creationId xmlns:p14="http://schemas.microsoft.com/office/powerpoint/2010/main" val="163580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6</a:t>
            </a:fld>
            <a:endParaRPr lang="en-US"/>
          </a:p>
        </p:txBody>
      </p:sp>
    </p:spTree>
    <p:extLst>
      <p:ext uri="{BB962C8B-B14F-4D97-AF65-F5344CB8AC3E}">
        <p14:creationId xmlns:p14="http://schemas.microsoft.com/office/powerpoint/2010/main" val="143584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7</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8</a:t>
            </a:fld>
            <a:endParaRPr lang="en-US"/>
          </a:p>
        </p:txBody>
      </p:sp>
    </p:spTree>
    <p:extLst>
      <p:ext uri="{BB962C8B-B14F-4D97-AF65-F5344CB8AC3E}">
        <p14:creationId xmlns:p14="http://schemas.microsoft.com/office/powerpoint/2010/main" val="390583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9</a:t>
            </a:fld>
            <a:endParaRPr lang="en-US"/>
          </a:p>
        </p:txBody>
      </p:sp>
    </p:spTree>
    <p:extLst>
      <p:ext uri="{BB962C8B-B14F-4D97-AF65-F5344CB8AC3E}">
        <p14:creationId xmlns:p14="http://schemas.microsoft.com/office/powerpoint/2010/main" val="148316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901B87-6D9D-4DC6-B561-0222A75A52BE}" type="datetimeFigureOut">
              <a:rPr lang="en-US" smtClean="0"/>
              <a:pPr/>
              <a:t>1/22/2013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FA11C22-9B0F-4B42-8A4B-A1CEC391DA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01B87-6D9D-4DC6-B561-0222A75A52BE}"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01B87-6D9D-4DC6-B561-0222A75A52BE}"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901B87-6D9D-4DC6-B561-0222A75A52BE}" type="datetimeFigureOut">
              <a:rPr lang="en-US" smtClean="0"/>
              <a:pPr/>
              <a:t>1/22/2013</a:t>
            </a:fld>
            <a:endParaRPr lang="en-US"/>
          </a:p>
        </p:txBody>
      </p:sp>
      <p:sp>
        <p:nvSpPr>
          <p:cNvPr id="7" name="Footer Placeholder 4"/>
          <p:cNvSpPr txBox="1">
            <a:spLocks/>
          </p:cNvSpPr>
          <p:nvPr userDrawn="1"/>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8" name="Slide Number Placeholder 5"/>
          <p:cNvSpPr txBox="1">
            <a:spLocks/>
          </p:cNvSpPr>
          <p:nvPr userDrawn="1"/>
        </p:nvSpPr>
        <p:spPr>
          <a:xfrm>
            <a:off x="7935032" y="64166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8-</a:t>
            </a:r>
            <a:fld id="{1BCD9C4D-1B47-6546-9C1D-D9FE8EAFC7B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901B87-6D9D-4DC6-B561-0222A75A52BE}" type="datetimeFigureOut">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901B87-6D9D-4DC6-B561-0222A75A52BE}"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901B87-6D9D-4DC6-B561-0222A75A52BE}" type="datetimeFigureOut">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143000"/>
          </a:xfrm>
        </p:spPr>
        <p:txBody>
          <a:bodyPr vert="horz" tIns="45720" bIns="0" anchor="ctr" anchorCtr="0">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901B87-6D9D-4DC6-B561-0222A75A52BE}" type="datetimeFigureOut">
              <a:rPr lang="en-US" smtClean="0"/>
              <a:pPr/>
              <a:t>1/22/2013</a:t>
            </a:fld>
            <a:endParaRPr lang="en-US"/>
          </a:p>
        </p:txBody>
      </p:sp>
      <p:sp>
        <p:nvSpPr>
          <p:cNvPr id="6" name="Footer Placeholder 4"/>
          <p:cNvSpPr txBox="1">
            <a:spLocks/>
          </p:cNvSpPr>
          <p:nvPr userDrawn="1"/>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7" name="Slide Number Placeholder 5"/>
          <p:cNvSpPr txBox="1">
            <a:spLocks/>
          </p:cNvSpPr>
          <p:nvPr userDrawn="1"/>
        </p:nvSpPr>
        <p:spPr>
          <a:xfrm>
            <a:off x="7935032" y="64166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8-</a:t>
            </a:r>
            <a:fld id="{1BCD9C4D-1B47-6546-9C1D-D9FE8EAFC7B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01B87-6D9D-4DC6-B561-0222A75A52BE}" type="datetimeFigureOut">
              <a:rPr lang="en-US" smtClean="0"/>
              <a:pPr/>
              <a:t>1/22/2013</a:t>
            </a:fld>
            <a:endParaRPr lang="en-US"/>
          </a:p>
        </p:txBody>
      </p:sp>
      <p:sp>
        <p:nvSpPr>
          <p:cNvPr id="5" name="Footer Placeholder 4"/>
          <p:cNvSpPr txBox="1">
            <a:spLocks/>
          </p:cNvSpPr>
          <p:nvPr userDrawn="1"/>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6" name="Slide Number Placeholder 5"/>
          <p:cNvSpPr txBox="1">
            <a:spLocks/>
          </p:cNvSpPr>
          <p:nvPr userDrawn="1"/>
        </p:nvSpPr>
        <p:spPr>
          <a:xfrm>
            <a:off x="7935032" y="64166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8-</a:t>
            </a:r>
            <a:fld id="{1BCD9C4D-1B47-6546-9C1D-D9FE8EAFC7B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901B87-6D9D-4DC6-B561-0222A75A52BE}"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901B87-6D9D-4DC6-B561-0222A75A52BE}" type="datetimeFigureOut">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FA11C22-9B0F-4B42-8A4B-A1CEC391DA4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33400"/>
            <a:ext cx="8229600" cy="1143000"/>
          </a:xfrm>
          <a:prstGeom prst="rect">
            <a:avLst/>
          </a:prstGeom>
        </p:spPr>
        <p:txBody>
          <a:bodyPr vert="horz" lIns="0" rIns="0" bIns="0" anchor="ctr" anchorCtr="0">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901B87-6D9D-4DC6-B561-0222A75A52BE}" type="datetimeFigureOut">
              <a:rPr lang="en-US" smtClean="0"/>
              <a:pPr/>
              <a:t>1/22/2013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A11C22-9B0F-4B42-8A4B-A1CEC391DA43}" type="slidenum">
              <a:rPr lang="en-US" smtClean="0"/>
              <a:pPr/>
              <a:t>‹#›</a:t>
            </a:fld>
            <a:endParaRPr lang="en-US"/>
          </a:p>
        </p:txBody>
      </p:sp>
      <p:grpSp>
        <p:nvGrpSpPr>
          <p:cNvPr id="2" name="Group 1"/>
          <p:cNvGrpSpPr/>
          <p:nvPr userDrawn="1"/>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8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8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Chapter 8</a:t>
            </a:r>
            <a:endParaRPr lang="en-US" dirty="0"/>
          </a:p>
        </p:txBody>
      </p:sp>
      <p:sp>
        <p:nvSpPr>
          <p:cNvPr id="4" name="Subtitle 3"/>
          <p:cNvSpPr>
            <a:spLocks noGrp="1"/>
          </p:cNvSpPr>
          <p:nvPr>
            <p:ph type="subTitle" idx="1"/>
          </p:nvPr>
        </p:nvSpPr>
        <p:spPr/>
        <p:txBody>
          <a:bodyPr/>
          <a:lstStyle/>
          <a:p>
            <a:r>
              <a:rPr lang="en-US" smtClean="0"/>
              <a:t>Understanding Measurement, Developing Questions, and Designing the Questionnaire</a:t>
            </a:r>
            <a:br>
              <a:rPr lang="en-US" smtClean="0"/>
            </a:br>
            <a:endParaRPr lang="en-US" smtClean="0"/>
          </a:p>
          <a:p>
            <a:endParaRPr lang="en-US" dirty="0"/>
          </a:p>
        </p:txBody>
      </p:sp>
      <p:sp>
        <p:nvSpPr>
          <p:cNvPr id="3" name="Rectangle 2"/>
          <p:cNvSpPr/>
          <p:nvPr/>
        </p:nvSpPr>
        <p:spPr>
          <a:xfrm>
            <a:off x="2667000" y="6398825"/>
            <a:ext cx="2986138" cy="276999"/>
          </a:xfrm>
          <a:prstGeom prst="rect">
            <a:avLst/>
          </a:prstGeom>
        </p:spPr>
        <p:txBody>
          <a:bodyPr wrap="none">
            <a:spAutoFit/>
          </a:bodyPr>
          <a:lstStyle/>
          <a:p>
            <a:pPr>
              <a:defRPr/>
            </a:pPr>
            <a:r>
              <a:rPr lang="en-US" sz="1200" dirty="0"/>
              <a:t>Copyright © 2014 Pearson Education, Inc. </a:t>
            </a:r>
          </a:p>
        </p:txBody>
      </p:sp>
      <p:sp>
        <p:nvSpPr>
          <p:cNvPr id="6" name="Slide Number Placeholder 8"/>
          <p:cNvSpPr>
            <a:spLocks noGrp="1"/>
          </p:cNvSpPr>
          <p:nvPr/>
        </p:nvSpPr>
        <p:spPr>
          <a:xfrm>
            <a:off x="8077200" y="617220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D6AD1BC-F889-4157-8665-9115F7B06F84}" type="slidenum">
              <a:rPr lang="en-US" smtClean="0"/>
              <a:pPr>
                <a:defRPr/>
              </a:pPr>
              <a:t>1</a:t>
            </a:fld>
            <a:endParaRPr lang="en-US" dirty="0"/>
          </a:p>
        </p:txBody>
      </p:sp>
    </p:spTree>
    <p:extLst>
      <p:ext uri="{BB962C8B-B14F-4D97-AF65-F5344CB8AC3E}">
        <p14:creationId xmlns:p14="http://schemas.microsoft.com/office/powerpoint/2010/main" val="1794239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dirty="0" smtClean="0"/>
              <a:t>Basic Concepts in Measurement</a:t>
            </a:r>
          </a:p>
        </p:txBody>
      </p:sp>
      <p:sp>
        <p:nvSpPr>
          <p:cNvPr id="18435" name="Content Placeholder 2"/>
          <p:cNvSpPr>
            <a:spLocks noGrp="1"/>
          </p:cNvSpPr>
          <p:nvPr>
            <p:ph idx="1"/>
          </p:nvPr>
        </p:nvSpPr>
        <p:spPr/>
        <p:txBody>
          <a:bodyPr/>
          <a:lstStyle/>
          <a:p>
            <a:r>
              <a:rPr lang="en-US" b="1" dirty="0" smtClean="0"/>
              <a:t>Scale development </a:t>
            </a:r>
            <a:r>
              <a:rPr lang="en-US" dirty="0" smtClean="0"/>
              <a:t>is designing questions and response formats to measure the subjective properties of an object. </a:t>
            </a:r>
          </a:p>
        </p:txBody>
      </p:sp>
    </p:spTree>
    <p:extLst>
      <p:ext uri="{BB962C8B-B14F-4D97-AF65-F5344CB8AC3E}">
        <p14:creationId xmlns:p14="http://schemas.microsoft.com/office/powerpoint/2010/main" val="338179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Types of Measures</a:t>
            </a:r>
            <a:endParaRPr lang="en-US" dirty="0" smtClean="0"/>
          </a:p>
        </p:txBody>
      </p:sp>
      <p:sp>
        <p:nvSpPr>
          <p:cNvPr id="19459" name="Content Placeholder 2"/>
          <p:cNvSpPr>
            <a:spLocks noGrp="1"/>
          </p:cNvSpPr>
          <p:nvPr>
            <p:ph idx="1"/>
          </p:nvPr>
        </p:nvSpPr>
        <p:spPr/>
        <p:txBody>
          <a:bodyPr/>
          <a:lstStyle/>
          <a:p>
            <a:r>
              <a:rPr lang="en-US" b="1" dirty="0" smtClean="0"/>
              <a:t>Nominal </a:t>
            </a:r>
            <a:r>
              <a:rPr lang="en-US" dirty="0" smtClean="0"/>
              <a:t>scales: those that use only labels</a:t>
            </a:r>
          </a:p>
          <a:p>
            <a:r>
              <a:rPr lang="en-US" b="1" dirty="0" smtClean="0"/>
              <a:t>Ordinal</a:t>
            </a:r>
            <a:r>
              <a:rPr lang="en-US" dirty="0" smtClean="0"/>
              <a:t> scales: those with which the researcher can rank-order the respondents or responses</a:t>
            </a:r>
          </a:p>
          <a:p>
            <a:r>
              <a:rPr lang="en-US" b="1" dirty="0" smtClean="0"/>
              <a:t>Scale measures</a:t>
            </a:r>
            <a:r>
              <a:rPr lang="en-US" dirty="0" smtClean="0"/>
              <a:t>: those in which the distance between each level is known</a:t>
            </a:r>
          </a:p>
          <a:p>
            <a:pPr lvl="1"/>
            <a:r>
              <a:rPr lang="en-US" b="1" dirty="0"/>
              <a:t>Interval </a:t>
            </a:r>
            <a:r>
              <a:rPr lang="en-US" dirty="0"/>
              <a:t>scales: those in which the distance between each descriptor is equal</a:t>
            </a:r>
          </a:p>
          <a:p>
            <a:pPr lvl="1"/>
            <a:r>
              <a:rPr lang="en-US" b="1" dirty="0"/>
              <a:t>Ratio</a:t>
            </a:r>
            <a:r>
              <a:rPr lang="en-US" dirty="0"/>
              <a:t> scales: ones in which a true zero exists</a:t>
            </a:r>
          </a:p>
          <a:p>
            <a:endParaRPr lang="en-US" dirty="0" smtClean="0"/>
          </a:p>
          <a:p>
            <a:endParaRPr lang="en-US" dirty="0" smtClean="0"/>
          </a:p>
        </p:txBody>
      </p:sp>
    </p:spTree>
    <p:extLst>
      <p:ext uri="{BB962C8B-B14F-4D97-AF65-F5344CB8AC3E}">
        <p14:creationId xmlns:p14="http://schemas.microsoft.com/office/powerpoint/2010/main" val="522573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990600"/>
            <a:ext cx="8229600" cy="1143000"/>
          </a:xfrm>
        </p:spPr>
        <p:txBody>
          <a:bodyPr>
            <a:normAutofit fontScale="90000"/>
          </a:bodyPr>
          <a:lstStyle/>
          <a:p>
            <a:r>
              <a:rPr lang="en-US" dirty="0" smtClean="0"/>
              <a:t>Interval Scales Commonly Used </a:t>
            </a:r>
            <a:br>
              <a:rPr lang="en-US" dirty="0" smtClean="0"/>
            </a:br>
            <a:r>
              <a:rPr lang="en-US" dirty="0" smtClean="0"/>
              <a:t>in Marketing Research</a:t>
            </a:r>
          </a:p>
        </p:txBody>
      </p:sp>
      <p:sp>
        <p:nvSpPr>
          <p:cNvPr id="27651" name="Content Placeholder 2"/>
          <p:cNvSpPr>
            <a:spLocks noGrp="1"/>
          </p:cNvSpPr>
          <p:nvPr>
            <p:ph idx="1"/>
          </p:nvPr>
        </p:nvSpPr>
        <p:spPr>
          <a:xfrm>
            <a:off x="457200" y="2468880"/>
            <a:ext cx="8229600" cy="4389120"/>
          </a:xfrm>
        </p:spPr>
        <p:txBody>
          <a:bodyPr/>
          <a:lstStyle/>
          <a:p>
            <a:r>
              <a:rPr lang="en-US" dirty="0" err="1" smtClean="0"/>
              <a:t>Likert</a:t>
            </a:r>
            <a:r>
              <a:rPr lang="en-US" dirty="0" smtClean="0"/>
              <a:t> scale</a:t>
            </a:r>
          </a:p>
          <a:p>
            <a:pPr lvl="1"/>
            <a:r>
              <a:rPr lang="en-US" dirty="0" smtClean="0"/>
              <a:t>Lifestyle inventory</a:t>
            </a:r>
          </a:p>
          <a:p>
            <a:r>
              <a:rPr lang="en-US" dirty="0" smtClean="0"/>
              <a:t>Semantic differential </a:t>
            </a:r>
            <a:r>
              <a:rPr lang="en-US" dirty="0"/>
              <a:t>s</a:t>
            </a:r>
            <a:r>
              <a:rPr lang="en-US" dirty="0" smtClean="0"/>
              <a:t>cale </a:t>
            </a:r>
          </a:p>
          <a:p>
            <a:r>
              <a:rPr lang="en-US" dirty="0" err="1" smtClean="0"/>
              <a:t>Stapel</a:t>
            </a:r>
            <a:r>
              <a:rPr lang="en-US" dirty="0" smtClean="0"/>
              <a:t> </a:t>
            </a:r>
            <a:r>
              <a:rPr lang="en-US" dirty="0"/>
              <a:t>s</a:t>
            </a:r>
            <a:r>
              <a:rPr lang="en-US" dirty="0" smtClean="0"/>
              <a:t>cale</a:t>
            </a:r>
          </a:p>
        </p:txBody>
      </p:sp>
    </p:spTree>
    <p:extLst>
      <p:ext uri="{BB962C8B-B14F-4D97-AF65-F5344CB8AC3E}">
        <p14:creationId xmlns:p14="http://schemas.microsoft.com/office/powerpoint/2010/main" val="70044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Likert Scale</a:t>
            </a:r>
            <a:endParaRPr lang="en-US" dirty="0" smtClean="0"/>
          </a:p>
        </p:txBody>
      </p:sp>
      <p:sp>
        <p:nvSpPr>
          <p:cNvPr id="28675" name="Content Placeholder 2"/>
          <p:cNvSpPr>
            <a:spLocks noGrp="1"/>
          </p:cNvSpPr>
          <p:nvPr>
            <p:ph idx="1"/>
          </p:nvPr>
        </p:nvSpPr>
        <p:spPr/>
        <p:txBody>
          <a:bodyPr/>
          <a:lstStyle/>
          <a:p>
            <a:r>
              <a:rPr lang="en-US" dirty="0" smtClean="0"/>
              <a:t>An interval scale commonly used by marketing researchers is the </a:t>
            </a:r>
            <a:r>
              <a:rPr lang="en-US" b="1" dirty="0" err="1" smtClean="0"/>
              <a:t>Likert</a:t>
            </a:r>
            <a:r>
              <a:rPr lang="en-US" b="1" dirty="0" smtClean="0"/>
              <a:t> scale</a:t>
            </a:r>
            <a:r>
              <a:rPr lang="en-US" dirty="0" smtClean="0"/>
              <a:t>, in which respondents are asked to indicate their degree of agreement or disagreement on a symmetric agree–disagree scale for each of a series of statements.</a:t>
            </a:r>
          </a:p>
        </p:txBody>
      </p:sp>
    </p:spTree>
    <p:extLst>
      <p:ext uri="{BB962C8B-B14F-4D97-AF65-F5344CB8AC3E}">
        <p14:creationId xmlns:p14="http://schemas.microsoft.com/office/powerpoint/2010/main" val="165317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009650"/>
            <a:ext cx="85629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57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Lifestyle Inventory</a:t>
            </a:r>
            <a:endParaRPr lang="en-US" dirty="0"/>
          </a:p>
        </p:txBody>
      </p:sp>
      <p:sp>
        <p:nvSpPr>
          <p:cNvPr id="3" name="Content Placeholder 2"/>
          <p:cNvSpPr>
            <a:spLocks noGrp="1"/>
          </p:cNvSpPr>
          <p:nvPr>
            <p:ph idx="1"/>
          </p:nvPr>
        </p:nvSpPr>
        <p:spPr/>
        <p:txBody>
          <a:bodyPr/>
          <a:lstStyle/>
          <a:p>
            <a:r>
              <a:rPr lang="en-US" dirty="0" smtClean="0"/>
              <a:t>A special application of the </a:t>
            </a:r>
            <a:r>
              <a:rPr lang="en-US" dirty="0" err="1" smtClean="0"/>
              <a:t>Likert</a:t>
            </a:r>
            <a:r>
              <a:rPr lang="en-US" dirty="0" smtClean="0"/>
              <a:t> scale question form called the </a:t>
            </a:r>
            <a:r>
              <a:rPr lang="en-US" b="1" dirty="0" smtClean="0"/>
              <a:t>lifestyle inventory </a:t>
            </a:r>
            <a:r>
              <a:rPr lang="en-US" dirty="0" smtClean="0"/>
              <a:t>takes into account the values and personality traits of people as reflected in their unique activities, interests, and opinions (AIOs) toward their work, leisure time, and purchases.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Semantic Differential</a:t>
            </a:r>
            <a:endParaRPr lang="en-US" dirty="0" smtClean="0"/>
          </a:p>
        </p:txBody>
      </p:sp>
      <p:sp>
        <p:nvSpPr>
          <p:cNvPr id="29699" name="Content Placeholder 2"/>
          <p:cNvSpPr>
            <a:spLocks noGrp="1"/>
          </p:cNvSpPr>
          <p:nvPr>
            <p:ph idx="1"/>
          </p:nvPr>
        </p:nvSpPr>
        <p:spPr/>
        <p:txBody>
          <a:bodyPr/>
          <a:lstStyle/>
          <a:p>
            <a:r>
              <a:rPr lang="en-US" dirty="0" smtClean="0"/>
              <a:t>A</a:t>
            </a:r>
            <a:r>
              <a:rPr lang="en-US" b="1" dirty="0" smtClean="0"/>
              <a:t> semantic differential </a:t>
            </a:r>
            <a:r>
              <a:rPr lang="en-US" dirty="0" smtClean="0"/>
              <a:t>scale contains a series of bipolar adjectives for the various properties of the object under study, and respondents indicate their impressions of each property by indicating locations along its continuum.</a:t>
            </a:r>
          </a:p>
          <a:p>
            <a:r>
              <a:rPr lang="en-US" dirty="0" smtClean="0"/>
              <a:t>A concern with this type of scale is the halo effect, in which a general overall feeling about a brand or store could bias responses on its specific properties.</a:t>
            </a:r>
          </a:p>
        </p:txBody>
      </p:sp>
    </p:spTree>
    <p:extLst>
      <p:ext uri="{BB962C8B-B14F-4D97-AF65-F5344CB8AC3E}">
        <p14:creationId xmlns:p14="http://schemas.microsoft.com/office/powerpoint/2010/main" val="3306213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798334"/>
            <a:ext cx="5902325" cy="550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873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Stapel Scale</a:t>
            </a:r>
            <a:endParaRPr lang="en-US" dirty="0" smtClean="0"/>
          </a:p>
        </p:txBody>
      </p:sp>
      <p:sp>
        <p:nvSpPr>
          <p:cNvPr id="30723" name="Content Placeholder 2"/>
          <p:cNvSpPr>
            <a:spLocks noGrp="1"/>
          </p:cNvSpPr>
          <p:nvPr>
            <p:ph idx="1"/>
          </p:nvPr>
        </p:nvSpPr>
        <p:spPr/>
        <p:txBody>
          <a:bodyPr/>
          <a:lstStyle/>
          <a:p>
            <a:r>
              <a:rPr lang="en-US" dirty="0" smtClean="0"/>
              <a:t>The </a:t>
            </a:r>
            <a:r>
              <a:rPr lang="en-US" b="1" dirty="0" err="1" smtClean="0"/>
              <a:t>Stapel</a:t>
            </a:r>
            <a:r>
              <a:rPr lang="en-US" b="1" dirty="0" smtClean="0"/>
              <a:t> scale </a:t>
            </a:r>
            <a:r>
              <a:rPr lang="en-US" dirty="0" smtClean="0"/>
              <a:t>relies on positive and negative numbers, typically ranging from +5 to –5.</a:t>
            </a:r>
          </a:p>
        </p:txBody>
      </p:sp>
    </p:spTree>
    <p:extLst>
      <p:ext uri="{BB962C8B-B14F-4D97-AF65-F5344CB8AC3E}">
        <p14:creationId xmlns:p14="http://schemas.microsoft.com/office/powerpoint/2010/main" val="293431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Interval Scales Used in </a:t>
            </a:r>
            <a:br>
              <a:rPr lang="en-US" dirty="0" smtClean="0"/>
            </a:br>
            <a:r>
              <a:rPr lang="en-US" dirty="0" smtClean="0"/>
              <a:t>Marketing Research</a:t>
            </a:r>
            <a:endParaRPr lang="en-US" dirty="0"/>
          </a:p>
        </p:txBody>
      </p:sp>
      <p:sp>
        <p:nvSpPr>
          <p:cNvPr id="3" name="Content Placeholder 2"/>
          <p:cNvSpPr>
            <a:spLocks noGrp="1"/>
          </p:cNvSpPr>
          <p:nvPr>
            <p:ph idx="1"/>
          </p:nvPr>
        </p:nvSpPr>
        <p:spPr>
          <a:xfrm>
            <a:off x="457200" y="2461260"/>
            <a:ext cx="8229600" cy="4389120"/>
          </a:xfrm>
        </p:spPr>
        <p:txBody>
          <a:bodyPr/>
          <a:lstStyle/>
          <a:p>
            <a:r>
              <a:rPr lang="en-US" dirty="0" smtClean="0"/>
              <a:t>Should the scale include a neutral point? </a:t>
            </a:r>
          </a:p>
          <a:p>
            <a:r>
              <a:rPr lang="en-US" dirty="0" smtClean="0"/>
              <a:t>Should the scale be symmetric or </a:t>
            </a:r>
            <a:r>
              <a:rPr lang="en-US" dirty="0" err="1" smtClean="0"/>
              <a:t>nonsymmetric</a:t>
            </a:r>
            <a:r>
              <a:rPr lang="en-US" dirty="0" smtClean="0"/>
              <a:t>?</a:t>
            </a:r>
            <a:endParaRPr lang="en-US" dirty="0"/>
          </a:p>
        </p:txBody>
      </p:sp>
    </p:spTree>
    <p:extLst>
      <p:ext uri="{BB962C8B-B14F-4D97-AF65-F5344CB8AC3E}">
        <p14:creationId xmlns:p14="http://schemas.microsoft.com/office/powerpoint/2010/main" val="3296697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Objectives</a:t>
            </a:r>
            <a:endParaRPr lang="en-US" dirty="0"/>
          </a:p>
        </p:txBody>
      </p:sp>
      <p:sp>
        <p:nvSpPr>
          <p:cNvPr id="4" name="Content Placeholder 3"/>
          <p:cNvSpPr>
            <a:spLocks noGrp="1"/>
          </p:cNvSpPr>
          <p:nvPr>
            <p:ph idx="1"/>
          </p:nvPr>
        </p:nvSpPr>
        <p:spPr/>
        <p:txBody>
          <a:bodyPr/>
          <a:lstStyle/>
          <a:p>
            <a:r>
              <a:rPr lang="en-US" dirty="0" smtClean="0"/>
              <a:t>To understand the basics of measurement regarding people, places, and things</a:t>
            </a:r>
          </a:p>
          <a:p>
            <a:r>
              <a:rPr lang="en-US" dirty="0" smtClean="0"/>
              <a:t>To recognize the three types of measures used by marketing researchers</a:t>
            </a:r>
          </a:p>
          <a:p>
            <a:r>
              <a:rPr lang="en-US" dirty="0" smtClean="0"/>
              <a:t>To examine three scale formats commonly used by marketing researchers</a:t>
            </a:r>
          </a:p>
          <a:p>
            <a:r>
              <a:rPr lang="en-US" dirty="0" smtClean="0"/>
              <a:t>To see other scale formats commonly used in marketing research</a:t>
            </a:r>
          </a:p>
          <a:p>
            <a:endParaRPr lang="en-US" dirty="0"/>
          </a:p>
        </p:txBody>
      </p:sp>
    </p:spTree>
    <p:extLst>
      <p:ext uri="{BB962C8B-B14F-4D97-AF65-F5344CB8AC3E}">
        <p14:creationId xmlns:p14="http://schemas.microsoft.com/office/powerpoint/2010/main" val="3528685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r>
              <a:rPr lang="en-US" dirty="0" smtClean="0"/>
              <a:t>Interval Scales Used in </a:t>
            </a:r>
            <a:br>
              <a:rPr lang="en-US" dirty="0" smtClean="0"/>
            </a:br>
            <a:r>
              <a:rPr lang="en-US" dirty="0" smtClean="0"/>
              <a:t>Marketing Research</a:t>
            </a:r>
            <a:endParaRPr lang="en-US" dirty="0"/>
          </a:p>
        </p:txBody>
      </p:sp>
      <p:sp>
        <p:nvSpPr>
          <p:cNvPr id="3" name="Content Placeholder 2"/>
          <p:cNvSpPr>
            <a:spLocks noGrp="1"/>
          </p:cNvSpPr>
          <p:nvPr>
            <p:ph idx="1"/>
          </p:nvPr>
        </p:nvSpPr>
        <p:spPr>
          <a:xfrm>
            <a:off x="457200" y="2133600"/>
            <a:ext cx="8229600" cy="4389120"/>
          </a:xfrm>
        </p:spPr>
        <p:txBody>
          <a:bodyPr/>
          <a:lstStyle/>
          <a:p>
            <a:r>
              <a:rPr lang="en-US" dirty="0" smtClean="0"/>
              <a:t>A symmetric interval scale is “balanced,” as it has equal amounts of positive and negative positions, and typically it has “no opinion” or “neutral” separating the negative and positive sides.</a:t>
            </a:r>
          </a:p>
          <a:p>
            <a:r>
              <a:rPr lang="en-US" dirty="0" smtClean="0"/>
              <a:t>A </a:t>
            </a:r>
            <a:r>
              <a:rPr lang="en-US" dirty="0" err="1" smtClean="0"/>
              <a:t>nonsymmetric</a:t>
            </a:r>
            <a:r>
              <a:rPr lang="en-US" dirty="0" smtClean="0"/>
              <a:t> interval scale has mainly degrees of positive positions and would be more appropriate because most people do not think in degrees of negative importance.</a:t>
            </a:r>
            <a:endParaRPr lang="en-US" dirty="0"/>
          </a:p>
        </p:txBody>
      </p:sp>
    </p:spTree>
    <p:extLst>
      <p:ext uri="{BB962C8B-B14F-4D97-AF65-F5344CB8AC3E}">
        <p14:creationId xmlns:p14="http://schemas.microsoft.com/office/powerpoint/2010/main" val="2286309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811137"/>
            <a:ext cx="5800725" cy="55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99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914400"/>
            <a:ext cx="8229600" cy="1143000"/>
          </a:xfrm>
        </p:spPr>
        <p:txBody>
          <a:bodyPr>
            <a:normAutofit fontScale="90000"/>
          </a:bodyPr>
          <a:lstStyle/>
          <a:p>
            <a:r>
              <a:rPr lang="en-US" dirty="0" smtClean="0"/>
              <a:t>Reliability and Validity of Measurement</a:t>
            </a:r>
          </a:p>
        </p:txBody>
      </p:sp>
      <p:sp>
        <p:nvSpPr>
          <p:cNvPr id="31747" name="Content Placeholder 2"/>
          <p:cNvSpPr>
            <a:spLocks noGrp="1"/>
          </p:cNvSpPr>
          <p:nvPr>
            <p:ph idx="1"/>
          </p:nvPr>
        </p:nvSpPr>
        <p:spPr>
          <a:xfrm>
            <a:off x="533400" y="2362200"/>
            <a:ext cx="8229600" cy="4389120"/>
          </a:xfrm>
        </p:spPr>
        <p:txBody>
          <a:bodyPr/>
          <a:lstStyle/>
          <a:p>
            <a:r>
              <a:rPr lang="en-US" b="1" dirty="0" smtClean="0"/>
              <a:t>Reliability</a:t>
            </a:r>
            <a:r>
              <a:rPr lang="en-US" dirty="0" smtClean="0"/>
              <a:t>: respondent responds in the same or a similar manner to an identical or nearly identical measure.</a:t>
            </a:r>
          </a:p>
          <a:p>
            <a:r>
              <a:rPr lang="en-US" b="1" dirty="0" smtClean="0"/>
              <a:t>Validity</a:t>
            </a:r>
            <a:r>
              <a:rPr lang="en-US" dirty="0" smtClean="0"/>
              <a:t>: accuracy of the measurement</a:t>
            </a:r>
          </a:p>
          <a:p>
            <a:endParaRPr lang="en-US" dirty="0" smtClean="0"/>
          </a:p>
        </p:txBody>
      </p:sp>
    </p:spTree>
    <p:extLst>
      <p:ext uri="{BB962C8B-B14F-4D97-AF65-F5344CB8AC3E}">
        <p14:creationId xmlns:p14="http://schemas.microsoft.com/office/powerpoint/2010/main" val="1100656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Designing A Questionnaire</a:t>
            </a:r>
            <a:endParaRPr lang="en-US" dirty="0" smtClean="0"/>
          </a:p>
        </p:txBody>
      </p:sp>
      <p:sp>
        <p:nvSpPr>
          <p:cNvPr id="32771" name="Content Placeholder 2"/>
          <p:cNvSpPr>
            <a:spLocks noGrp="1"/>
          </p:cNvSpPr>
          <p:nvPr>
            <p:ph idx="1"/>
          </p:nvPr>
        </p:nvSpPr>
        <p:spPr/>
        <p:txBody>
          <a:bodyPr/>
          <a:lstStyle/>
          <a:p>
            <a:r>
              <a:rPr lang="en-US" dirty="0" smtClean="0"/>
              <a:t>A </a:t>
            </a:r>
            <a:r>
              <a:rPr lang="en-US" b="1" dirty="0" smtClean="0"/>
              <a:t>questionnaire </a:t>
            </a:r>
            <a:r>
              <a:rPr lang="en-US" dirty="0" smtClean="0"/>
              <a:t>is the vehicle used to present the questions the researcher desires respondents to answer.</a:t>
            </a:r>
          </a:p>
        </p:txBody>
      </p:sp>
    </p:spTree>
    <p:extLst>
      <p:ext uri="{BB962C8B-B14F-4D97-AF65-F5344CB8AC3E}">
        <p14:creationId xmlns:p14="http://schemas.microsoft.com/office/powerpoint/2010/main" val="102489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 Questionnaire</a:t>
            </a:r>
            <a:endParaRPr lang="en-US" dirty="0" smtClean="0"/>
          </a:p>
        </p:txBody>
      </p:sp>
      <p:sp>
        <p:nvSpPr>
          <p:cNvPr id="3" name="Content Placeholder 2"/>
          <p:cNvSpPr>
            <a:spLocks noGrp="1"/>
          </p:cNvSpPr>
          <p:nvPr>
            <p:ph idx="1"/>
          </p:nvPr>
        </p:nvSpPr>
        <p:spPr/>
        <p:txBody>
          <a:bodyPr>
            <a:normAutofit/>
          </a:bodyPr>
          <a:lstStyle/>
          <a:p>
            <a:r>
              <a:rPr lang="en-US" sz="2400" dirty="0" smtClean="0"/>
              <a:t>Translates the research objectives into specific questions asked of respondents</a:t>
            </a:r>
          </a:p>
          <a:p>
            <a:r>
              <a:rPr lang="en-US" sz="2400" dirty="0" smtClean="0"/>
              <a:t>Standardizes those questions and the response categories so every participant responds to identical stimuli</a:t>
            </a:r>
          </a:p>
          <a:p>
            <a:r>
              <a:rPr lang="en-US" sz="2400" dirty="0" smtClean="0"/>
              <a:t>Serves as an enduring record of the research </a:t>
            </a:r>
          </a:p>
          <a:p>
            <a:r>
              <a:rPr lang="en-US" sz="2400" dirty="0" smtClean="0"/>
              <a:t>Depending on the data collection mode used, such as online, can speed up the process of data analysis </a:t>
            </a:r>
          </a:p>
          <a:p>
            <a:r>
              <a:rPr lang="en-US" sz="2400" dirty="0" smtClean="0"/>
              <a:t>Contains the information on which reliability and validity assessments may be made</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254885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Questionnaire Design Process</a:t>
            </a:r>
            <a:endParaRPr lang="en-US" dirty="0"/>
          </a:p>
        </p:txBody>
      </p:sp>
      <p:sp>
        <p:nvSpPr>
          <p:cNvPr id="3" name="Content Placeholder 2"/>
          <p:cNvSpPr>
            <a:spLocks noGrp="1"/>
          </p:cNvSpPr>
          <p:nvPr>
            <p:ph idx="1"/>
          </p:nvPr>
        </p:nvSpPr>
        <p:spPr/>
        <p:txBody>
          <a:bodyPr/>
          <a:lstStyle/>
          <a:p>
            <a:r>
              <a:rPr lang="en-US" b="1" dirty="0" smtClean="0"/>
              <a:t>Questionnaire design </a:t>
            </a:r>
            <a:r>
              <a:rPr lang="en-US" dirty="0" smtClean="0"/>
              <a:t>is a systematic process in which the researcher contemplates various question formats, considers a number of factors characterizing the survey at hand, ultimately words the various questions carefully, and organizes the questionnaire’s layout.</a:t>
            </a:r>
            <a:endParaRPr lang="en-US" dirty="0"/>
          </a:p>
        </p:txBody>
      </p:sp>
    </p:spTree>
    <p:extLst>
      <p:ext uri="{BB962C8B-B14F-4D97-AF65-F5344CB8AC3E}">
        <p14:creationId xmlns:p14="http://schemas.microsoft.com/office/powerpoint/2010/main" val="1152349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Questionnaire Design Process</a:t>
            </a:r>
            <a:endParaRPr lang="en-US" dirty="0" smtClean="0"/>
          </a:p>
        </p:txBody>
      </p:sp>
      <p:sp>
        <p:nvSpPr>
          <p:cNvPr id="34819" name="Content Placeholder 2"/>
          <p:cNvSpPr>
            <a:spLocks noGrp="1"/>
          </p:cNvSpPr>
          <p:nvPr>
            <p:ph idx="1"/>
          </p:nvPr>
        </p:nvSpPr>
        <p:spPr/>
        <p:txBody>
          <a:bodyPr/>
          <a:lstStyle/>
          <a:p>
            <a:r>
              <a:rPr lang="en-US" dirty="0" smtClean="0"/>
              <a:t>The researcher should strive to minimize </a:t>
            </a:r>
            <a:r>
              <a:rPr lang="en-US" b="1" dirty="0" smtClean="0"/>
              <a:t>question bias</a:t>
            </a:r>
            <a:r>
              <a:rPr lang="en-US" dirty="0" smtClean="0"/>
              <a:t>. </a:t>
            </a:r>
          </a:p>
          <a:p>
            <a:r>
              <a:rPr lang="en-US" dirty="0" smtClean="0"/>
              <a:t>Question bias is the ability of a question’s wording or format to influence respondents’ answers.</a:t>
            </a:r>
          </a:p>
        </p:txBody>
      </p:sp>
    </p:spTree>
    <p:extLst>
      <p:ext uri="{BB962C8B-B14F-4D97-AF65-F5344CB8AC3E}">
        <p14:creationId xmlns:p14="http://schemas.microsoft.com/office/powerpoint/2010/main" val="4195844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199" y="762000"/>
            <a:ext cx="5667375" cy="5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75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Developing Questions</a:t>
            </a:r>
            <a:endParaRPr lang="en-US" dirty="0" smtClean="0"/>
          </a:p>
        </p:txBody>
      </p:sp>
      <p:sp>
        <p:nvSpPr>
          <p:cNvPr id="35843" name="Content Placeholder 2"/>
          <p:cNvSpPr>
            <a:spLocks noGrp="1"/>
          </p:cNvSpPr>
          <p:nvPr>
            <p:ph idx="1"/>
          </p:nvPr>
        </p:nvSpPr>
        <p:spPr/>
        <p:txBody>
          <a:bodyPr>
            <a:normAutofit fontScale="92500" lnSpcReduction="10000"/>
          </a:bodyPr>
          <a:lstStyle/>
          <a:p>
            <a:r>
              <a:rPr lang="en-US" b="1" dirty="0" smtClean="0"/>
              <a:t>Questionnaire development </a:t>
            </a:r>
            <a:r>
              <a:rPr lang="en-US" dirty="0" smtClean="0"/>
              <a:t>is the practice of selecting appropriate response formats and wording questions that are understandable, unambiguous, and unbiased. </a:t>
            </a:r>
          </a:p>
          <a:p>
            <a:r>
              <a:rPr lang="en-US" dirty="0" smtClean="0"/>
              <a:t>Marketing researchers take great care in developing research questions that measure the following:</a:t>
            </a:r>
          </a:p>
          <a:p>
            <a:pPr lvl="1"/>
            <a:r>
              <a:rPr lang="en-US" dirty="0" smtClean="0"/>
              <a:t>Attitudes </a:t>
            </a:r>
          </a:p>
          <a:p>
            <a:pPr lvl="1"/>
            <a:r>
              <a:rPr lang="en-US" dirty="0" smtClean="0"/>
              <a:t>Beliefs </a:t>
            </a:r>
          </a:p>
          <a:p>
            <a:pPr lvl="1"/>
            <a:r>
              <a:rPr lang="en-US" dirty="0" smtClean="0"/>
              <a:t>Behaviors </a:t>
            </a:r>
          </a:p>
          <a:p>
            <a:pPr lvl="1"/>
            <a:r>
              <a:rPr lang="en-US" dirty="0" smtClean="0"/>
              <a:t>Demographics</a:t>
            </a:r>
          </a:p>
        </p:txBody>
      </p:sp>
    </p:spTree>
    <p:extLst>
      <p:ext uri="{BB962C8B-B14F-4D97-AF65-F5344CB8AC3E}">
        <p14:creationId xmlns:p14="http://schemas.microsoft.com/office/powerpoint/2010/main" val="3264324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smtClean="0"/>
              <a:t>Four “Dos” of Question Wording</a:t>
            </a:r>
            <a:endParaRPr lang="en-US" dirty="0" smtClean="0"/>
          </a:p>
        </p:txBody>
      </p:sp>
      <p:sp>
        <p:nvSpPr>
          <p:cNvPr id="36867" name="Content Placeholder 2"/>
          <p:cNvSpPr>
            <a:spLocks noGrp="1"/>
          </p:cNvSpPr>
          <p:nvPr>
            <p:ph idx="1"/>
          </p:nvPr>
        </p:nvSpPr>
        <p:spPr/>
        <p:txBody>
          <a:bodyPr/>
          <a:lstStyle/>
          <a:p>
            <a:r>
              <a:rPr lang="en-US" dirty="0" smtClean="0"/>
              <a:t>Question evaluation is scrutinizing the wording of a question to ensure that question bias is minimized and that the question is worded so that respondents understand it and can respond to it with relative ease.</a:t>
            </a:r>
          </a:p>
        </p:txBody>
      </p:sp>
    </p:spTree>
    <p:extLst>
      <p:ext uri="{BB962C8B-B14F-4D97-AF65-F5344CB8AC3E}">
        <p14:creationId xmlns:p14="http://schemas.microsoft.com/office/powerpoint/2010/main" val="133951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Objectives</a:t>
            </a:r>
            <a:endParaRPr lang="en-US" dirty="0"/>
          </a:p>
        </p:txBody>
      </p:sp>
      <p:sp>
        <p:nvSpPr>
          <p:cNvPr id="3" name="Content Placeholder 2"/>
          <p:cNvSpPr>
            <a:spLocks noGrp="1"/>
          </p:cNvSpPr>
          <p:nvPr>
            <p:ph idx="1"/>
          </p:nvPr>
        </p:nvSpPr>
        <p:spPr/>
        <p:txBody>
          <a:bodyPr/>
          <a:lstStyle/>
          <a:p>
            <a:r>
              <a:rPr lang="en-US" smtClean="0"/>
              <a:t>To appreciate the basic functions of a questionnaire</a:t>
            </a:r>
          </a:p>
          <a:p>
            <a:r>
              <a:rPr lang="en-US" smtClean="0"/>
              <a:t>To learn the dos and don’ts of question wording</a:t>
            </a:r>
          </a:p>
          <a:p>
            <a:r>
              <a:rPr lang="en-US" smtClean="0"/>
              <a:t>To learn the basics of questionnaire organization</a:t>
            </a:r>
          </a:p>
          <a:p>
            <a:r>
              <a:rPr lang="en-US" smtClean="0"/>
              <a:t>To understand the advantages of computer-assisted questionnaire design software </a:t>
            </a:r>
          </a:p>
          <a:p>
            <a:r>
              <a:rPr lang="en-US" smtClean="0"/>
              <a:t>To comprehend coding of questionnaires</a:t>
            </a:r>
          </a:p>
          <a:p>
            <a:endParaRPr lang="en-US" dirty="0"/>
          </a:p>
        </p:txBody>
      </p:sp>
    </p:spTree>
    <p:extLst>
      <p:ext uri="{BB962C8B-B14F-4D97-AF65-F5344CB8AC3E}">
        <p14:creationId xmlns:p14="http://schemas.microsoft.com/office/powerpoint/2010/main" val="933199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mtClean="0"/>
              <a:t>Four “Dos” of Question Wording</a:t>
            </a:r>
            <a:endParaRPr lang="en-US" dirty="0" smtClean="0"/>
          </a:p>
        </p:txBody>
      </p:sp>
      <p:sp>
        <p:nvSpPr>
          <p:cNvPr id="37891" name="Content Placeholder 2"/>
          <p:cNvSpPr>
            <a:spLocks noGrp="1"/>
          </p:cNvSpPr>
          <p:nvPr>
            <p:ph idx="1"/>
          </p:nvPr>
        </p:nvSpPr>
        <p:spPr/>
        <p:txBody>
          <a:bodyPr/>
          <a:lstStyle/>
          <a:p>
            <a:r>
              <a:rPr lang="en-US" smtClean="0"/>
              <a:t>The question should be focused on a single issue or topic.</a:t>
            </a:r>
          </a:p>
          <a:p>
            <a:r>
              <a:rPr lang="en-US" smtClean="0"/>
              <a:t>The question should be brief.</a:t>
            </a:r>
          </a:p>
          <a:p>
            <a:r>
              <a:rPr lang="en-US" smtClean="0"/>
              <a:t>The question should be grammatically simple.</a:t>
            </a:r>
          </a:p>
          <a:p>
            <a:r>
              <a:rPr lang="en-US" smtClean="0"/>
              <a:t>The question should be crystal clear.</a:t>
            </a:r>
            <a:endParaRPr lang="en-US" dirty="0" smtClean="0"/>
          </a:p>
        </p:txBody>
      </p:sp>
    </p:spTree>
    <p:extLst>
      <p:ext uri="{BB962C8B-B14F-4D97-AF65-F5344CB8AC3E}">
        <p14:creationId xmlns:p14="http://schemas.microsoft.com/office/powerpoint/2010/main" val="1819880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smtClean="0"/>
              <a:t>Four “Dont’s” of Question Wording</a:t>
            </a:r>
            <a:endParaRPr lang="en-US" dirty="0" smtClean="0"/>
          </a:p>
        </p:txBody>
      </p:sp>
      <p:sp>
        <p:nvSpPr>
          <p:cNvPr id="38915" name="Content Placeholder 2"/>
          <p:cNvSpPr>
            <a:spLocks noGrp="1"/>
          </p:cNvSpPr>
          <p:nvPr>
            <p:ph idx="1"/>
          </p:nvPr>
        </p:nvSpPr>
        <p:spPr/>
        <p:txBody>
          <a:bodyPr/>
          <a:lstStyle/>
          <a:p>
            <a:r>
              <a:rPr lang="en-US" dirty="0" smtClean="0"/>
              <a:t>Do not “lead” the respondent to a particular answer.</a:t>
            </a:r>
          </a:p>
          <a:p>
            <a:pPr lvl="1"/>
            <a:r>
              <a:rPr lang="en-US" dirty="0" smtClean="0"/>
              <a:t>A leading question gives a strong cue or expectation as what answer to provide.</a:t>
            </a:r>
          </a:p>
          <a:p>
            <a:r>
              <a:rPr lang="en-US" dirty="0" smtClean="0"/>
              <a:t>Do not use “loaded” wording or phrasing. </a:t>
            </a:r>
          </a:p>
          <a:p>
            <a:pPr lvl="1"/>
            <a:r>
              <a:rPr lang="en-US" dirty="0" smtClean="0"/>
              <a:t>A loaded question has buried in its wording elements a sneaky presupposition, or it might make reference to universal beliefs or rules of behavior.</a:t>
            </a:r>
          </a:p>
        </p:txBody>
      </p:sp>
    </p:spTree>
    <p:extLst>
      <p:ext uri="{BB962C8B-B14F-4D97-AF65-F5344CB8AC3E}">
        <p14:creationId xmlns:p14="http://schemas.microsoft.com/office/powerpoint/2010/main" val="3939672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smtClean="0"/>
              <a:t>Four “Dont’s” of Question Wording</a:t>
            </a:r>
            <a:endParaRPr lang="en-US" dirty="0" smtClean="0"/>
          </a:p>
        </p:txBody>
      </p:sp>
      <p:sp>
        <p:nvSpPr>
          <p:cNvPr id="3" name="Content Placeholder 2"/>
          <p:cNvSpPr>
            <a:spLocks noGrp="1"/>
          </p:cNvSpPr>
          <p:nvPr>
            <p:ph idx="1"/>
          </p:nvPr>
        </p:nvSpPr>
        <p:spPr/>
        <p:txBody>
          <a:bodyPr/>
          <a:lstStyle/>
          <a:p>
            <a:r>
              <a:rPr lang="en-US" dirty="0" smtClean="0"/>
              <a:t>Do not use a “double-barreled” question. </a:t>
            </a:r>
          </a:p>
          <a:p>
            <a:pPr lvl="1"/>
            <a:r>
              <a:rPr lang="en-US" dirty="0" smtClean="0"/>
              <a:t>A double-barreled question is really two different questions posed in one question.</a:t>
            </a:r>
          </a:p>
          <a:p>
            <a:r>
              <a:rPr lang="en-US" dirty="0" smtClean="0"/>
              <a:t>Do not use words that overstate the case. </a:t>
            </a:r>
          </a:p>
          <a:p>
            <a:pPr lvl="1"/>
            <a:r>
              <a:rPr lang="en-US" dirty="0" smtClean="0"/>
              <a:t>An overstated question places undue emphasis on some aspect of the topic.</a:t>
            </a:r>
            <a:endParaRPr lang="en-US" dirty="0"/>
          </a:p>
        </p:txBody>
      </p:sp>
    </p:spTree>
    <p:extLst>
      <p:ext uri="{BB962C8B-B14F-4D97-AF65-F5344CB8AC3E}">
        <p14:creationId xmlns:p14="http://schemas.microsoft.com/office/powerpoint/2010/main" val="1879849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80" y="838200"/>
            <a:ext cx="805237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639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Questionnaire Organization</a:t>
            </a:r>
            <a:endParaRPr lang="en-US" dirty="0" smtClean="0"/>
          </a:p>
        </p:txBody>
      </p:sp>
      <p:sp>
        <p:nvSpPr>
          <p:cNvPr id="40963" name="Content Placeholder 2"/>
          <p:cNvSpPr>
            <a:spLocks noGrp="1"/>
          </p:cNvSpPr>
          <p:nvPr>
            <p:ph idx="1"/>
          </p:nvPr>
        </p:nvSpPr>
        <p:spPr/>
        <p:txBody>
          <a:bodyPr/>
          <a:lstStyle/>
          <a:p>
            <a:r>
              <a:rPr lang="en-US" b="1" dirty="0" smtClean="0"/>
              <a:t>Questionnaire organization </a:t>
            </a:r>
            <a:r>
              <a:rPr lang="en-US" dirty="0" smtClean="0"/>
              <a:t>pertains to the sequence of statements and questions that make up a questionnaire.</a:t>
            </a:r>
          </a:p>
          <a:p>
            <a:pPr lvl="1"/>
            <a:r>
              <a:rPr lang="en-US" dirty="0" smtClean="0"/>
              <a:t>Well-organized questionnaires motivate respondents to be conscientious and complete.</a:t>
            </a:r>
          </a:p>
          <a:p>
            <a:pPr lvl="1"/>
            <a:r>
              <a:rPr lang="en-US" dirty="0" smtClean="0"/>
              <a:t>Poorly organized questionnaires discourage and frustrate respondents and may even cause them to stop answering questions in the middle of the survey.</a:t>
            </a:r>
          </a:p>
        </p:txBody>
      </p:sp>
    </p:spTree>
    <p:extLst>
      <p:ext uri="{BB962C8B-B14F-4D97-AF65-F5344CB8AC3E}">
        <p14:creationId xmlns:p14="http://schemas.microsoft.com/office/powerpoint/2010/main" val="2165086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Introduction</a:t>
            </a:r>
            <a:endParaRPr lang="en-US" dirty="0"/>
          </a:p>
        </p:txBody>
      </p:sp>
      <p:sp>
        <p:nvSpPr>
          <p:cNvPr id="41987" name="Content Placeholder 2"/>
          <p:cNvSpPr>
            <a:spLocks noGrp="1"/>
          </p:cNvSpPr>
          <p:nvPr>
            <p:ph idx="1"/>
          </p:nvPr>
        </p:nvSpPr>
        <p:spPr/>
        <p:txBody>
          <a:bodyPr/>
          <a:lstStyle/>
          <a:p>
            <a:r>
              <a:rPr lang="en-US" smtClean="0"/>
              <a:t>The introduction sets the stage; it is what a potential respondent reads or hears before he or she begins answering survey questions.</a:t>
            </a:r>
          </a:p>
          <a:p>
            <a:r>
              <a:rPr lang="en-US" smtClean="0"/>
              <a:t>With an undisguised survey, the sponsor is identified, but with a disguised survey, the sponsor’s name is not divulged to respondents.</a:t>
            </a:r>
            <a:endParaRPr lang="en-US" dirty="0" smtClean="0"/>
          </a:p>
        </p:txBody>
      </p:sp>
    </p:spTree>
    <p:extLst>
      <p:ext uri="{BB962C8B-B14F-4D97-AF65-F5344CB8AC3E}">
        <p14:creationId xmlns:p14="http://schemas.microsoft.com/office/powerpoint/2010/main" val="2870491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Introduction</a:t>
            </a:r>
            <a:endParaRPr lang="en-US" dirty="0"/>
          </a:p>
        </p:txBody>
      </p:sp>
      <p:sp>
        <p:nvSpPr>
          <p:cNvPr id="43011" name="Content Placeholder 2"/>
          <p:cNvSpPr>
            <a:spLocks noGrp="1"/>
          </p:cNvSpPr>
          <p:nvPr>
            <p:ph idx="1"/>
          </p:nvPr>
        </p:nvSpPr>
        <p:spPr/>
        <p:txBody>
          <a:bodyPr/>
          <a:lstStyle/>
          <a:p>
            <a:r>
              <a:rPr lang="en-US" b="1" dirty="0" smtClean="0"/>
              <a:t>Incentives</a:t>
            </a:r>
            <a:r>
              <a:rPr lang="en-US" dirty="0" smtClean="0"/>
              <a:t> are offers to do something for the respondent to increase the probability that the respondent will participate in the survey.</a:t>
            </a:r>
          </a:p>
          <a:p>
            <a:r>
              <a:rPr lang="en-US" dirty="0" smtClean="0"/>
              <a:t>Other forms of incentives address respondent anxieties concerning privacy. Two methods tend to reduce anxieties and, therefore, increase participation. </a:t>
            </a:r>
          </a:p>
          <a:p>
            <a:pPr lvl="1"/>
            <a:r>
              <a:rPr lang="en-US" dirty="0" smtClean="0"/>
              <a:t>The first is ensuring anonymity.</a:t>
            </a:r>
          </a:p>
          <a:p>
            <a:pPr lvl="1"/>
            <a:r>
              <a:rPr lang="en-US" dirty="0" smtClean="0"/>
              <a:t>The second method is confidentiality.</a:t>
            </a:r>
          </a:p>
          <a:p>
            <a:endParaRPr lang="en-US" dirty="0" smtClean="0"/>
          </a:p>
        </p:txBody>
      </p:sp>
    </p:spTree>
    <p:extLst>
      <p:ext uri="{BB962C8B-B14F-4D97-AF65-F5344CB8AC3E}">
        <p14:creationId xmlns:p14="http://schemas.microsoft.com/office/powerpoint/2010/main" val="182399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The Introduction</a:t>
            </a:r>
            <a:endParaRPr lang="en-US" dirty="0"/>
          </a:p>
        </p:txBody>
      </p:sp>
      <p:sp>
        <p:nvSpPr>
          <p:cNvPr id="45058" name="Content Placeholder 2"/>
          <p:cNvSpPr>
            <a:spLocks noGrp="1"/>
          </p:cNvSpPr>
          <p:nvPr>
            <p:ph idx="1"/>
          </p:nvPr>
        </p:nvSpPr>
        <p:spPr/>
        <p:txBody>
          <a:bodyPr/>
          <a:lstStyle/>
          <a:p>
            <a:r>
              <a:rPr lang="en-US" b="1" dirty="0" smtClean="0"/>
              <a:t>Screening questions </a:t>
            </a:r>
            <a:r>
              <a:rPr lang="en-US" dirty="0" smtClean="0"/>
              <a:t>are used to ferret out respondents who do not meet qualifications necessary to take part in the research study.</a:t>
            </a:r>
          </a:p>
        </p:txBody>
      </p:sp>
    </p:spTree>
    <p:extLst>
      <p:ext uri="{BB962C8B-B14F-4D97-AF65-F5344CB8AC3E}">
        <p14:creationId xmlns:p14="http://schemas.microsoft.com/office/powerpoint/2010/main" val="1826691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Question Flow</a:t>
            </a:r>
            <a:endParaRPr lang="en-US" dirty="0" smtClean="0"/>
          </a:p>
        </p:txBody>
      </p:sp>
      <p:sp>
        <p:nvSpPr>
          <p:cNvPr id="46083" name="Content Placeholder 2"/>
          <p:cNvSpPr>
            <a:spLocks noGrp="1"/>
          </p:cNvSpPr>
          <p:nvPr>
            <p:ph idx="1"/>
          </p:nvPr>
        </p:nvSpPr>
        <p:spPr/>
        <p:txBody>
          <a:bodyPr/>
          <a:lstStyle/>
          <a:p>
            <a:r>
              <a:rPr lang="en-US" b="1" dirty="0" smtClean="0"/>
              <a:t>Question flow </a:t>
            </a:r>
            <a:r>
              <a:rPr lang="en-US" dirty="0" smtClean="0"/>
              <a:t>pertains to the sequencing of questions or blocks of questions, including any instructions, on the questionnaire.</a:t>
            </a:r>
          </a:p>
          <a:p>
            <a:r>
              <a:rPr lang="en-US" dirty="0" smtClean="0"/>
              <a:t>Warm-up questions are simple and easy-to-answer questions that are used to get the respondents’ interest and to demonstrate the ease of responding to the research request.</a:t>
            </a:r>
          </a:p>
        </p:txBody>
      </p:sp>
    </p:spTree>
    <p:extLst>
      <p:ext uri="{BB962C8B-B14F-4D97-AF65-F5344CB8AC3E}">
        <p14:creationId xmlns:p14="http://schemas.microsoft.com/office/powerpoint/2010/main" val="543645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itle 1"/>
          <p:cNvSpPr>
            <a:spLocks noGrp="1"/>
          </p:cNvSpPr>
          <p:nvPr>
            <p:ph type="title"/>
          </p:nvPr>
        </p:nvSpPr>
        <p:spPr/>
        <p:txBody>
          <a:bodyPr/>
          <a:lstStyle/>
          <a:p>
            <a:r>
              <a:rPr lang="en-US" smtClean="0"/>
              <a:t>Question Flow</a:t>
            </a:r>
            <a:endParaRPr lang="en-US" dirty="0" smtClean="0"/>
          </a:p>
        </p:txBody>
      </p:sp>
      <p:sp>
        <p:nvSpPr>
          <p:cNvPr id="47106" name="Content Placeholder 2"/>
          <p:cNvSpPr>
            <a:spLocks noGrp="1"/>
          </p:cNvSpPr>
          <p:nvPr>
            <p:ph idx="1"/>
          </p:nvPr>
        </p:nvSpPr>
        <p:spPr/>
        <p:txBody>
          <a:bodyPr/>
          <a:lstStyle/>
          <a:p>
            <a:r>
              <a:rPr lang="en-US" dirty="0" smtClean="0"/>
              <a:t>Transitions are statements or questions used to let the respondent know that changes in question topic or format are about to happen.</a:t>
            </a:r>
          </a:p>
          <a:p>
            <a:r>
              <a:rPr lang="en-US" dirty="0" smtClean="0"/>
              <a:t>Response to a skipped question affects which question will be answered next.</a:t>
            </a:r>
          </a:p>
          <a:p>
            <a:r>
              <a:rPr lang="en-US" dirty="0" smtClean="0"/>
              <a:t>Classification questions are used to classify respondents.</a:t>
            </a:r>
          </a:p>
        </p:txBody>
      </p:sp>
    </p:spTree>
    <p:extLst>
      <p:ext uri="{BB962C8B-B14F-4D97-AF65-F5344CB8AC3E}">
        <p14:creationId xmlns:p14="http://schemas.microsoft.com/office/powerpoint/2010/main" val="2455945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90600"/>
            <a:ext cx="50577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097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63600"/>
            <a:ext cx="7899054" cy="56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16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Computer-Assisted Questionnaire Design</a:t>
            </a:r>
            <a:endParaRPr lang="en-US" dirty="0"/>
          </a:p>
        </p:txBody>
      </p:sp>
      <p:sp>
        <p:nvSpPr>
          <p:cNvPr id="48131" name="Content Placeholder 2"/>
          <p:cNvSpPr>
            <a:spLocks noGrp="1"/>
          </p:cNvSpPr>
          <p:nvPr>
            <p:ph idx="1"/>
          </p:nvPr>
        </p:nvSpPr>
        <p:spPr>
          <a:xfrm>
            <a:off x="381000" y="2209800"/>
            <a:ext cx="8229600" cy="4389120"/>
          </a:xfrm>
        </p:spPr>
        <p:txBody>
          <a:bodyPr/>
          <a:lstStyle/>
          <a:p>
            <a:r>
              <a:rPr lang="en-US" dirty="0" smtClean="0"/>
              <a:t>Computer-assisted questionnaire design refers to software that allows users to use computer technology to develop and disseminate questionnaires and to retrieve and analyze data gathered by the questionnaire.</a:t>
            </a:r>
          </a:p>
        </p:txBody>
      </p:sp>
    </p:spTree>
    <p:extLst>
      <p:ext uri="{BB962C8B-B14F-4D97-AF65-F5344CB8AC3E}">
        <p14:creationId xmlns:p14="http://schemas.microsoft.com/office/powerpoint/2010/main" val="3780934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Skip and Display Logic</a:t>
            </a:r>
            <a:endParaRPr lang="en-US" dirty="0" smtClean="0"/>
          </a:p>
        </p:txBody>
      </p:sp>
      <p:sp>
        <p:nvSpPr>
          <p:cNvPr id="48131" name="Content Placeholder 2"/>
          <p:cNvSpPr>
            <a:spLocks noGrp="1"/>
          </p:cNvSpPr>
          <p:nvPr>
            <p:ph idx="1"/>
          </p:nvPr>
        </p:nvSpPr>
        <p:spPr/>
        <p:txBody>
          <a:bodyPr/>
          <a:lstStyle/>
          <a:p>
            <a:r>
              <a:rPr lang="en-US" b="1" dirty="0" smtClean="0"/>
              <a:t>Skip logic </a:t>
            </a:r>
            <a:r>
              <a:rPr lang="en-US" dirty="0" smtClean="0"/>
              <a:t>lets the questionnaire designer direct the online survey to ask questions based on previous answers.</a:t>
            </a:r>
          </a:p>
          <a:p>
            <a:r>
              <a:rPr lang="en-US" b="1" dirty="0" smtClean="0"/>
              <a:t>Display logic </a:t>
            </a:r>
            <a:r>
              <a:rPr lang="en-US" dirty="0" smtClean="0"/>
              <a:t>is similar to skip logic. The survey displays or asks questions that are appropriate based on the respondent’s prior answers.</a:t>
            </a:r>
          </a:p>
        </p:txBody>
      </p:sp>
    </p:spTree>
    <p:extLst>
      <p:ext uri="{BB962C8B-B14F-4D97-AF65-F5344CB8AC3E}">
        <p14:creationId xmlns:p14="http://schemas.microsoft.com/office/powerpoint/2010/main" val="3346544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Coding The Questionnaire</a:t>
            </a:r>
            <a:endParaRPr lang="en-US" dirty="0" smtClean="0"/>
          </a:p>
        </p:txBody>
      </p:sp>
      <p:sp>
        <p:nvSpPr>
          <p:cNvPr id="50179" name="Content Placeholder 2"/>
          <p:cNvSpPr>
            <a:spLocks noGrp="1"/>
          </p:cNvSpPr>
          <p:nvPr>
            <p:ph idx="1"/>
          </p:nvPr>
        </p:nvSpPr>
        <p:spPr/>
        <p:txBody>
          <a:bodyPr/>
          <a:lstStyle/>
          <a:p>
            <a:r>
              <a:rPr lang="en-US" b="1" dirty="0" smtClean="0"/>
              <a:t>Codes</a:t>
            </a:r>
            <a:r>
              <a:rPr lang="en-US" dirty="0" smtClean="0"/>
              <a:t> are numbers associated with question responses to facilitate data entry and analysis.</a:t>
            </a:r>
          </a:p>
          <a:p>
            <a:r>
              <a:rPr lang="en-US" dirty="0" smtClean="0"/>
              <a:t>The codes for an “all that apply” question are set up as though each possible response was answered with “yes” or “no.”</a:t>
            </a:r>
          </a:p>
        </p:txBody>
      </p:sp>
    </p:spTree>
    <p:extLst>
      <p:ext uri="{BB962C8B-B14F-4D97-AF65-F5344CB8AC3E}">
        <p14:creationId xmlns:p14="http://schemas.microsoft.com/office/powerpoint/2010/main" val="1770821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Pretesting The Questionnaire</a:t>
            </a:r>
            <a:endParaRPr lang="en-US" dirty="0" smtClean="0"/>
          </a:p>
        </p:txBody>
      </p:sp>
      <p:sp>
        <p:nvSpPr>
          <p:cNvPr id="51203" name="Content Placeholder 2"/>
          <p:cNvSpPr>
            <a:spLocks noGrp="1"/>
          </p:cNvSpPr>
          <p:nvPr>
            <p:ph idx="1"/>
          </p:nvPr>
        </p:nvSpPr>
        <p:spPr/>
        <p:txBody>
          <a:bodyPr/>
          <a:lstStyle/>
          <a:p>
            <a:r>
              <a:rPr lang="en-US" dirty="0" smtClean="0"/>
              <a:t>A </a:t>
            </a:r>
            <a:r>
              <a:rPr lang="en-US" b="1" dirty="0" smtClean="0"/>
              <a:t>pretest </a:t>
            </a:r>
            <a:r>
              <a:rPr lang="en-US" dirty="0" smtClean="0"/>
              <a:t>is a dry run of a questionnaire to find and repair difficulties that respondents encounter while taking the survey.</a:t>
            </a:r>
          </a:p>
        </p:txBody>
      </p:sp>
    </p:spTree>
    <p:extLst>
      <p:ext uri="{BB962C8B-B14F-4D97-AF65-F5344CB8AC3E}">
        <p14:creationId xmlns:p14="http://schemas.microsoft.com/office/powerpoint/2010/main" val="434048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725863" y="22971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n-US">
              <a:latin typeface="Calibri" pitchFamily="34" charset="0"/>
            </a:endParaRPr>
          </a:p>
        </p:txBody>
      </p:sp>
      <p:pic>
        <p:nvPicPr>
          <p:cNvPr id="41987" name="Picture 5" descr="cid:3287383400_2177562"/>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41988" name="Rectangle 6"/>
          <p:cNvSpPr>
            <a:spLocks noChangeArrowheads="1"/>
          </p:cNvSpPr>
          <p:nvPr/>
        </p:nvSpPr>
        <p:spPr bwMode="auto">
          <a:xfrm>
            <a:off x="708025" y="3894138"/>
            <a:ext cx="7589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extLst>
      <p:ext uri="{BB962C8B-B14F-4D97-AF65-F5344CB8AC3E}">
        <p14:creationId xmlns:p14="http://schemas.microsoft.com/office/powerpoint/2010/main" val="33664658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mtClean="0"/>
              <a:t>Basic Concepts in Measurement</a:t>
            </a:r>
            <a:endParaRPr lang="en-US" dirty="0" smtClean="0"/>
          </a:p>
        </p:txBody>
      </p:sp>
      <p:sp>
        <p:nvSpPr>
          <p:cNvPr id="14339" name="Content Placeholder 2"/>
          <p:cNvSpPr>
            <a:spLocks noGrp="1"/>
          </p:cNvSpPr>
          <p:nvPr>
            <p:ph idx="1"/>
          </p:nvPr>
        </p:nvSpPr>
        <p:spPr/>
        <p:txBody>
          <a:bodyPr/>
          <a:lstStyle/>
          <a:p>
            <a:r>
              <a:rPr lang="en-US" b="1" dirty="0" smtClean="0"/>
              <a:t>Measurement</a:t>
            </a:r>
            <a:r>
              <a:rPr lang="en-US" dirty="0" smtClean="0"/>
              <a:t>: determining how much of a property is possessed by an object</a:t>
            </a:r>
          </a:p>
          <a:p>
            <a:pPr marL="0" indent="0">
              <a:buNone/>
            </a:pPr>
            <a:endParaRPr lang="en-US" dirty="0" smtClean="0"/>
          </a:p>
        </p:txBody>
      </p:sp>
    </p:spTree>
    <p:extLst>
      <p:ext uri="{BB962C8B-B14F-4D97-AF65-F5344CB8AC3E}">
        <p14:creationId xmlns:p14="http://schemas.microsoft.com/office/powerpoint/2010/main" val="4240464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t>Basic Concepts in Measurement</a:t>
            </a:r>
            <a:endParaRPr lang="en-US" dirty="0" smtClean="0"/>
          </a:p>
        </p:txBody>
      </p:sp>
      <p:sp>
        <p:nvSpPr>
          <p:cNvPr id="15363" name="Content Placeholder 2"/>
          <p:cNvSpPr>
            <a:spLocks noGrp="1"/>
          </p:cNvSpPr>
          <p:nvPr>
            <p:ph idx="1"/>
          </p:nvPr>
        </p:nvSpPr>
        <p:spPr/>
        <p:txBody>
          <a:bodyPr/>
          <a:lstStyle/>
          <a:p>
            <a:r>
              <a:rPr lang="en-US" b="1" dirty="0" smtClean="0"/>
              <a:t>Properties</a:t>
            </a:r>
            <a:r>
              <a:rPr lang="en-US" dirty="0" smtClean="0"/>
              <a:t>: specific features or characteristics of an object that can be used to distinguish it from another object</a:t>
            </a:r>
          </a:p>
          <a:p>
            <a:pPr lvl="1"/>
            <a:r>
              <a:rPr lang="en-US" b="1" dirty="0" smtClean="0"/>
              <a:t>Objective properties </a:t>
            </a:r>
            <a:r>
              <a:rPr lang="en-US" dirty="0" smtClean="0"/>
              <a:t>are physically verifiable.</a:t>
            </a:r>
          </a:p>
          <a:p>
            <a:pPr lvl="1"/>
            <a:r>
              <a:rPr lang="en-US" b="1" dirty="0" smtClean="0"/>
              <a:t>Subjective properties </a:t>
            </a:r>
            <a:r>
              <a:rPr lang="en-US" dirty="0" smtClean="0"/>
              <a:t>are mental constructs.</a:t>
            </a:r>
          </a:p>
          <a:p>
            <a:endParaRPr lang="en-US" dirty="0" smtClean="0"/>
          </a:p>
        </p:txBody>
      </p:sp>
    </p:spTree>
    <p:extLst>
      <p:ext uri="{BB962C8B-B14F-4D97-AF65-F5344CB8AC3E}">
        <p14:creationId xmlns:p14="http://schemas.microsoft.com/office/powerpoint/2010/main" val="175470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03" y="1446740"/>
            <a:ext cx="8889897" cy="381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61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Measuring Objective Properties</a:t>
            </a:r>
          </a:p>
        </p:txBody>
      </p:sp>
      <p:sp>
        <p:nvSpPr>
          <p:cNvPr id="16387" name="Content Placeholder 2"/>
          <p:cNvSpPr>
            <a:spLocks noGrp="1"/>
          </p:cNvSpPr>
          <p:nvPr>
            <p:ph idx="1"/>
          </p:nvPr>
        </p:nvSpPr>
        <p:spPr/>
        <p:txBody>
          <a:bodyPr/>
          <a:lstStyle/>
          <a:p>
            <a:r>
              <a:rPr lang="en-US" b="1" dirty="0"/>
              <a:t>Objective </a:t>
            </a:r>
            <a:r>
              <a:rPr lang="en-US" b="1" dirty="0" smtClean="0"/>
              <a:t>properties </a:t>
            </a:r>
            <a:r>
              <a:rPr lang="en-US" dirty="0" smtClean="0"/>
              <a:t>are physically verifiable characteristics such as age, gender, or number of bottles purchased.</a:t>
            </a:r>
          </a:p>
        </p:txBody>
      </p:sp>
    </p:spTree>
    <p:extLst>
      <p:ext uri="{BB962C8B-B14F-4D97-AF65-F5344CB8AC3E}">
        <p14:creationId xmlns:p14="http://schemas.microsoft.com/office/powerpoint/2010/main" val="78937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04088"/>
            <a:ext cx="8382000" cy="1143000"/>
          </a:xfrm>
        </p:spPr>
        <p:txBody>
          <a:bodyPr>
            <a:noAutofit/>
          </a:bodyPr>
          <a:lstStyle/>
          <a:p>
            <a:r>
              <a:rPr lang="en-US" dirty="0" smtClean="0"/>
              <a:t>Measuring Subjective Properties</a:t>
            </a:r>
          </a:p>
        </p:txBody>
      </p:sp>
      <p:sp>
        <p:nvSpPr>
          <p:cNvPr id="17411" name="Content Placeholder 2"/>
          <p:cNvSpPr>
            <a:spLocks noGrp="1"/>
          </p:cNvSpPr>
          <p:nvPr>
            <p:ph idx="1"/>
          </p:nvPr>
        </p:nvSpPr>
        <p:spPr/>
        <p:txBody>
          <a:bodyPr/>
          <a:lstStyle/>
          <a:p>
            <a:r>
              <a:rPr lang="en-US" b="1" dirty="0" smtClean="0"/>
              <a:t>Subjective </a:t>
            </a:r>
            <a:r>
              <a:rPr lang="en-US" b="1" dirty="0"/>
              <a:t>properties </a:t>
            </a:r>
            <a:r>
              <a:rPr lang="en-US" dirty="0" smtClean="0"/>
              <a:t>cannot be directly observed because they are mental constructs such as a person’s attitudes, opinions, or intentions.</a:t>
            </a:r>
          </a:p>
          <a:p>
            <a:r>
              <a:rPr lang="en-US" dirty="0" smtClean="0"/>
              <a:t>For subjective properties, researchers must translate mental constructs onto an intensity continuum.</a:t>
            </a:r>
          </a:p>
          <a:p>
            <a:endParaRPr lang="en-US" dirty="0" smtClean="0"/>
          </a:p>
        </p:txBody>
      </p:sp>
    </p:spTree>
    <p:extLst>
      <p:ext uri="{BB962C8B-B14F-4D97-AF65-F5344CB8AC3E}">
        <p14:creationId xmlns:p14="http://schemas.microsoft.com/office/powerpoint/2010/main" val="4099464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3320</TotalTime>
  <Words>1559</Words>
  <Application>Microsoft Office PowerPoint</Application>
  <PresentationFormat>On-screen Show (4:3)</PresentationFormat>
  <Paragraphs>176</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Wingdings 2</vt:lpstr>
      <vt:lpstr>Constantia</vt:lpstr>
      <vt:lpstr>Times New Roman</vt:lpstr>
      <vt:lpstr>Flow</vt:lpstr>
      <vt:lpstr>Chapter 8</vt:lpstr>
      <vt:lpstr>Learning Objectives</vt:lpstr>
      <vt:lpstr>Learning Objectives</vt:lpstr>
      <vt:lpstr>PowerPoint Presentation</vt:lpstr>
      <vt:lpstr>Basic Concepts in Measurement</vt:lpstr>
      <vt:lpstr>Basic Concepts in Measurement</vt:lpstr>
      <vt:lpstr>PowerPoint Presentation</vt:lpstr>
      <vt:lpstr>Measuring Objective Properties</vt:lpstr>
      <vt:lpstr>Measuring Subjective Properties</vt:lpstr>
      <vt:lpstr>Basic Concepts in Measurement</vt:lpstr>
      <vt:lpstr>Types of Measures</vt:lpstr>
      <vt:lpstr>Interval Scales Commonly Used  in Marketing Research</vt:lpstr>
      <vt:lpstr>Likert Scale</vt:lpstr>
      <vt:lpstr>PowerPoint Presentation</vt:lpstr>
      <vt:lpstr>Lifestyle Inventory</vt:lpstr>
      <vt:lpstr>Semantic Differential</vt:lpstr>
      <vt:lpstr>PowerPoint Presentation</vt:lpstr>
      <vt:lpstr>Stapel Scale</vt:lpstr>
      <vt:lpstr>Interval Scales Used in  Marketing Research</vt:lpstr>
      <vt:lpstr>Interval Scales Used in  Marketing Research</vt:lpstr>
      <vt:lpstr>PowerPoint Presentation</vt:lpstr>
      <vt:lpstr>Reliability and Validity of Measurement</vt:lpstr>
      <vt:lpstr>Designing A Questionnaire</vt:lpstr>
      <vt:lpstr>A Questionnaire</vt:lpstr>
      <vt:lpstr>Questionnaire Design Process</vt:lpstr>
      <vt:lpstr>Questionnaire Design Process</vt:lpstr>
      <vt:lpstr>PowerPoint Presentation</vt:lpstr>
      <vt:lpstr>Developing Questions</vt:lpstr>
      <vt:lpstr>Four “Dos” of Question Wording</vt:lpstr>
      <vt:lpstr>Four “Dos” of Question Wording</vt:lpstr>
      <vt:lpstr>Four “Dont’s” of Question Wording</vt:lpstr>
      <vt:lpstr>Four “Dont’s” of Question Wording</vt:lpstr>
      <vt:lpstr>PowerPoint Presentation</vt:lpstr>
      <vt:lpstr>Questionnaire Organization</vt:lpstr>
      <vt:lpstr>The Introduction</vt:lpstr>
      <vt:lpstr>The Introduction</vt:lpstr>
      <vt:lpstr>The Introduction</vt:lpstr>
      <vt:lpstr>Question Flow</vt:lpstr>
      <vt:lpstr>Question Flow</vt:lpstr>
      <vt:lpstr>PowerPoint Presentation</vt:lpstr>
      <vt:lpstr>Computer-Assisted Questionnaire Design</vt:lpstr>
      <vt:lpstr>Skip and Display Logic</vt:lpstr>
      <vt:lpstr>Coding The Questionnaire</vt:lpstr>
      <vt:lpstr>Pretesting The Questionnaire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Measurement, Developing Questions, and Designing the Questionnaire</dc:title>
  <dc:creator>Christina</dc:creator>
  <cp:lastModifiedBy>Norine Strang</cp:lastModifiedBy>
  <cp:revision>34</cp:revision>
  <dcterms:created xsi:type="dcterms:W3CDTF">2012-11-09T19:16:39Z</dcterms:created>
  <dcterms:modified xsi:type="dcterms:W3CDTF">2013-01-22T20:45:01Z</dcterms:modified>
</cp:coreProperties>
</file>