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65"/>
  </p:notesMasterIdLst>
  <p:handoutMasterIdLst>
    <p:handoutMasterId r:id="rId66"/>
  </p:handout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96" r:id="rId16"/>
    <p:sldId id="345" r:id="rId17"/>
    <p:sldId id="397" r:id="rId18"/>
    <p:sldId id="398" r:id="rId19"/>
    <p:sldId id="347" r:id="rId20"/>
    <p:sldId id="348" r:id="rId21"/>
    <p:sldId id="399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400" r:id="rId44"/>
    <p:sldId id="370" r:id="rId45"/>
    <p:sldId id="37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1" r:id="rId56"/>
    <p:sldId id="382" r:id="rId57"/>
    <p:sldId id="383" r:id="rId58"/>
    <p:sldId id="384" r:id="rId59"/>
    <p:sldId id="385" r:id="rId60"/>
    <p:sldId id="386" r:id="rId61"/>
    <p:sldId id="401" r:id="rId62"/>
    <p:sldId id="394" r:id="rId63"/>
    <p:sldId id="395" r:id="rId6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0000"/>
    <a:srgbClr val="66CCFF"/>
    <a:srgbClr val="CCFFFF"/>
    <a:srgbClr val="F8F8F8"/>
    <a:srgbClr val="EAEAEA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1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560" y="-90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algn="r"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algn="r" defTabSz="883169">
              <a:defRPr sz="1100">
                <a:latin typeface="Helvetica" pitchFamily="-84" charset="0"/>
              </a:defRPr>
            </a:lvl1pPr>
          </a:lstStyle>
          <a:p>
            <a:pPr>
              <a:defRPr/>
            </a:pPr>
            <a:fld id="{AC262BD0-2E8F-4DCD-83FE-213077A82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algn="r"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1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0E2992F-F5A0-4306-ADFF-8D09C5EA9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0289834A-42CE-4B1F-9E8F-FF7DF791876A}" type="slidenum">
              <a:rPr lang="en-US" altLang="en-US" smtClean="0">
                <a:latin typeface="Helvetica" pitchFamily="-84" charset="0"/>
              </a:rPr>
              <a:pPr defTabSz="930275"/>
              <a:t>1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03E1B926-2BF0-4927-A287-FEBEC8B92824}" type="slidenum">
              <a:rPr lang="en-US" altLang="en-US" smtClean="0">
                <a:latin typeface="Helvetica" pitchFamily="-84" charset="0"/>
              </a:rPr>
              <a:pPr defTabSz="930275"/>
              <a:t>12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F4A3B02D-4375-4AC8-A0C1-15DB79B7151A}" type="slidenum">
              <a:rPr lang="en-US" altLang="en-US" smtClean="0">
                <a:latin typeface="Helvetica" pitchFamily="-84" charset="0"/>
              </a:rPr>
              <a:pPr defTabSz="930275"/>
              <a:t>13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DDF02A2E-15C1-49CE-9299-CC27C7D545F7}" type="slidenum">
              <a:rPr lang="en-US" altLang="en-US" smtClean="0">
                <a:latin typeface="Helvetica" pitchFamily="-84" charset="0"/>
              </a:rPr>
              <a:pPr defTabSz="930275"/>
              <a:t>14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BF236449-8F9C-4EC4-A000-3940FAA0AF96}" type="slidenum">
              <a:rPr lang="en-US" altLang="en-US" smtClean="0">
                <a:latin typeface="Helvetica" pitchFamily="-84" charset="0"/>
              </a:rPr>
              <a:pPr defTabSz="930275"/>
              <a:t>15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A301D402-8289-47A2-B35B-6F15E9BB1DA5}" type="slidenum">
              <a:rPr lang="en-US" altLang="en-US" smtClean="0">
                <a:latin typeface="Helvetica" pitchFamily="-84" charset="0"/>
              </a:rPr>
              <a:pPr defTabSz="930275"/>
              <a:t>16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CDB5910-FCC6-414D-B3F4-119EEEB104CE}" type="slidenum">
              <a:rPr lang="en-US" altLang="en-US" smtClean="0">
                <a:latin typeface="Helvetica" pitchFamily="-84" charset="0"/>
              </a:rPr>
              <a:pPr defTabSz="930275"/>
              <a:t>20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9939A51D-E325-44AB-A22F-F2D818BC2B8B}" type="slidenum">
              <a:rPr lang="en-US" altLang="en-US" smtClean="0">
                <a:latin typeface="Helvetica" pitchFamily="-84" charset="0"/>
              </a:rPr>
              <a:pPr defTabSz="930275"/>
              <a:t>21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9B078FB5-B42F-4B31-B528-5E744F536B87}" type="slidenum">
              <a:rPr lang="en-US" altLang="en-US" smtClean="0">
                <a:latin typeface="Helvetica" pitchFamily="-84" charset="0"/>
              </a:rPr>
              <a:pPr defTabSz="930275"/>
              <a:t>22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AC193385-BAD3-45B4-8095-CAC91C4CE0BB}" type="slidenum">
              <a:rPr lang="en-US" altLang="en-US" smtClean="0">
                <a:latin typeface="Helvetica" pitchFamily="-84" charset="0"/>
              </a:rPr>
              <a:pPr defTabSz="930275"/>
              <a:t>23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2523DB25-4E77-4FDF-95C1-AAF434903925}" type="slidenum">
              <a:rPr lang="en-US" altLang="en-US" smtClean="0">
                <a:latin typeface="Helvetica" pitchFamily="-84" charset="0"/>
              </a:rPr>
              <a:pPr defTabSz="930275"/>
              <a:t>24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DA2E9E58-E209-4311-B5D5-0EFC49991E47}" type="slidenum">
              <a:rPr lang="en-US" altLang="en-US" smtClean="0">
                <a:latin typeface="Helvetica" pitchFamily="-84" charset="0"/>
              </a:rPr>
              <a:pPr defTabSz="930275"/>
              <a:t>2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70F830EF-DCE3-4E42-9D5B-F97517FCDB06}" type="slidenum">
              <a:rPr lang="en-US" altLang="en-US" smtClean="0">
                <a:latin typeface="Helvetica" pitchFamily="-84" charset="0"/>
              </a:rPr>
              <a:pPr defTabSz="930275"/>
              <a:t>25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9243A6A8-C7E0-4D7F-B06A-1195CB64A0A2}" type="slidenum">
              <a:rPr lang="en-US" altLang="en-US" smtClean="0">
                <a:latin typeface="Helvetica" pitchFamily="-84" charset="0"/>
              </a:rPr>
              <a:pPr defTabSz="930275"/>
              <a:t>27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B719723-FD99-471C-8272-CC1BF13174D2}" type="slidenum">
              <a:rPr lang="en-US" altLang="en-US" smtClean="0">
                <a:latin typeface="Helvetica" pitchFamily="-84" charset="0"/>
              </a:rPr>
              <a:pPr defTabSz="930275"/>
              <a:t>28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3CE6FA2D-94A7-416F-BD19-22E3DA925961}" type="slidenum">
              <a:rPr lang="en-US" altLang="en-US" smtClean="0">
                <a:latin typeface="Helvetica" pitchFamily="-84" charset="0"/>
              </a:rPr>
              <a:pPr defTabSz="930275"/>
              <a:t>29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4DFA543B-0C07-40D1-BF7E-411ED46144F6}" type="slidenum">
              <a:rPr lang="en-US" altLang="en-US" smtClean="0">
                <a:latin typeface="Helvetica" pitchFamily="-84" charset="0"/>
              </a:rPr>
              <a:pPr defTabSz="930275"/>
              <a:t>30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319248E7-20ED-4C51-A6B4-DC5B7941E7B0}" type="slidenum">
              <a:rPr lang="en-US" altLang="en-US" smtClean="0">
                <a:latin typeface="Helvetica" pitchFamily="-84" charset="0"/>
              </a:rPr>
              <a:pPr defTabSz="930275"/>
              <a:t>31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ADE475F3-C277-44C6-B69E-332F9BD9169C}" type="slidenum">
              <a:rPr lang="en-US" altLang="en-US" smtClean="0">
                <a:latin typeface="Helvetica" pitchFamily="-84" charset="0"/>
              </a:rPr>
              <a:pPr defTabSz="930275"/>
              <a:t>32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9F4D896D-B290-47BE-8820-B7FD5B18FAB0}" type="slidenum">
              <a:rPr lang="en-US" altLang="en-US" smtClean="0">
                <a:latin typeface="Helvetica" pitchFamily="-84" charset="0"/>
              </a:rPr>
              <a:pPr defTabSz="930275"/>
              <a:t>33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6D483C20-2C3A-400C-AF51-50A6ABEE730E}" type="slidenum">
              <a:rPr lang="en-US" altLang="en-US" smtClean="0">
                <a:latin typeface="Helvetica" pitchFamily="-84" charset="0"/>
              </a:rPr>
              <a:pPr defTabSz="930275"/>
              <a:t>34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772983A1-82F7-422D-A8F0-0F8F53CB69C7}" type="slidenum">
              <a:rPr lang="en-US" altLang="en-US" smtClean="0">
                <a:latin typeface="Helvetica" pitchFamily="-84" charset="0"/>
              </a:rPr>
              <a:pPr defTabSz="930275"/>
              <a:t>35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0B17B5A5-EC02-4551-99CF-A09BABCC20A8}" type="slidenum">
              <a:rPr lang="en-US" altLang="en-US" smtClean="0">
                <a:latin typeface="Helvetica" pitchFamily="-84" charset="0"/>
              </a:rPr>
              <a:pPr defTabSz="930275"/>
              <a:t>3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66800DFC-2434-4F48-9E21-A8BC5D4C10D3}" type="slidenum">
              <a:rPr lang="en-US" altLang="en-US" smtClean="0">
                <a:latin typeface="Helvetica" pitchFamily="-84" charset="0"/>
              </a:rPr>
              <a:pPr defTabSz="930275"/>
              <a:t>36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8C3466A5-D0AB-482F-A139-C162A72CC630}" type="slidenum">
              <a:rPr lang="en-US" altLang="en-US" smtClean="0">
                <a:latin typeface="Helvetica" pitchFamily="-84" charset="0"/>
              </a:rPr>
              <a:pPr defTabSz="930275"/>
              <a:t>37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7645D096-EFB4-467A-817D-B62381735BC1}" type="slidenum">
              <a:rPr lang="en-US" altLang="en-US" smtClean="0">
                <a:latin typeface="Helvetica" pitchFamily="-84" charset="0"/>
              </a:rPr>
              <a:pPr defTabSz="930275"/>
              <a:t>39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2B0613DE-E880-4057-BF76-5D2167D9C597}" type="slidenum">
              <a:rPr lang="en-US" altLang="en-US" smtClean="0">
                <a:latin typeface="Helvetica" pitchFamily="-84" charset="0"/>
              </a:rPr>
              <a:pPr defTabSz="930275"/>
              <a:t>40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693CE900-33B6-4E8D-B6F4-BF0980067DC6}" type="slidenum">
              <a:rPr lang="en-US" altLang="en-US" smtClean="0">
                <a:latin typeface="Helvetica" pitchFamily="-84" charset="0"/>
              </a:rPr>
              <a:pPr defTabSz="930275"/>
              <a:t>41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7278B70C-7F2F-48AD-8FB1-FF7452EE6AAC}" type="slidenum">
              <a:rPr lang="en-US" altLang="en-US" smtClean="0">
                <a:latin typeface="Helvetica" pitchFamily="-84" charset="0"/>
              </a:rPr>
              <a:pPr defTabSz="930275"/>
              <a:t>42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08448925-25FE-4E42-A5BA-24F962DB0EF4}" type="slidenum">
              <a:rPr lang="en-US" altLang="en-US" smtClean="0">
                <a:latin typeface="Helvetica" pitchFamily="-84" charset="0"/>
              </a:rPr>
              <a:pPr defTabSz="930275"/>
              <a:t>43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41A588FC-A1E8-4242-B848-515BE5417DF5}" type="slidenum">
              <a:rPr lang="en-US" altLang="en-US" smtClean="0">
                <a:latin typeface="Helvetica" pitchFamily="-84" charset="0"/>
              </a:rPr>
              <a:pPr defTabSz="930275"/>
              <a:t>44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D8693079-E8C1-41C0-AE0B-AABB1116B4C1}" type="slidenum">
              <a:rPr lang="en-US" altLang="en-US" smtClean="0">
                <a:latin typeface="Helvetica" pitchFamily="-84" charset="0"/>
              </a:rPr>
              <a:pPr defTabSz="930275"/>
              <a:t>45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4FEDCC8B-E812-4C06-9CCD-6FADEE792FFA}" type="slidenum">
              <a:rPr lang="en-US" altLang="en-US" smtClean="0">
                <a:latin typeface="Helvetica" pitchFamily="-84" charset="0"/>
              </a:rPr>
              <a:pPr defTabSz="930275"/>
              <a:t>46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C706617B-17AB-4776-9B1C-ED00BC1EA29D}" type="slidenum">
              <a:rPr lang="en-US" altLang="en-US" smtClean="0">
                <a:latin typeface="Helvetica" pitchFamily="-84" charset="0"/>
              </a:rPr>
              <a:pPr defTabSz="930275"/>
              <a:t>4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02164B49-501A-4220-BE9D-01DF0D04AA39}" type="slidenum">
              <a:rPr lang="en-US" altLang="en-US" smtClean="0">
                <a:latin typeface="Helvetica" pitchFamily="-84" charset="0"/>
              </a:rPr>
              <a:pPr defTabSz="930275"/>
              <a:t>47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14B06B89-1189-485D-B1C4-AB506EF5E0A1}" type="slidenum">
              <a:rPr lang="en-US" altLang="en-US" smtClean="0">
                <a:latin typeface="Helvetica" pitchFamily="-84" charset="0"/>
              </a:rPr>
              <a:pPr defTabSz="930275"/>
              <a:t>48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A0FA28E4-22C5-4B9C-8517-56E802B8D338}" type="slidenum">
              <a:rPr lang="en-US" altLang="en-US" smtClean="0">
                <a:latin typeface="Helvetica" pitchFamily="-84" charset="0"/>
              </a:rPr>
              <a:pPr defTabSz="930275"/>
              <a:t>49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55248F52-AC16-444B-9F75-9E6828C6D0DA}" type="slidenum">
              <a:rPr lang="en-US" altLang="en-US" smtClean="0">
                <a:latin typeface="Helvetica" pitchFamily="-84" charset="0"/>
              </a:rPr>
              <a:pPr defTabSz="930275"/>
              <a:t>50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BE11A9EA-75C8-44A7-8358-ECFDD93A2150}" type="slidenum">
              <a:rPr lang="en-US" altLang="en-US" smtClean="0">
                <a:latin typeface="Helvetica" pitchFamily="-84" charset="0"/>
              </a:rPr>
              <a:pPr defTabSz="930275"/>
              <a:t>51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8B819828-82A9-404B-9FF0-04A5E0791694}" type="slidenum">
              <a:rPr lang="en-US" altLang="en-US" smtClean="0">
                <a:latin typeface="Helvetica" pitchFamily="-84" charset="0"/>
              </a:rPr>
              <a:pPr defTabSz="930275"/>
              <a:t>52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6C5AB67-AFC4-49DC-8F6E-36DF0D7BC0C9}" type="slidenum">
              <a:rPr lang="en-US" altLang="en-US" smtClean="0">
                <a:latin typeface="Helvetica" pitchFamily="-84" charset="0"/>
              </a:rPr>
              <a:pPr defTabSz="930275"/>
              <a:t>53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B7346EFB-B5F1-4766-BD22-FD7702D1A6EB}" type="slidenum">
              <a:rPr lang="en-US" altLang="en-US" smtClean="0">
                <a:latin typeface="Helvetica" pitchFamily="-84" charset="0"/>
              </a:rPr>
              <a:pPr defTabSz="930275"/>
              <a:t>55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4B8F9290-036C-4783-8080-BE43FFBD2880}" type="slidenum">
              <a:rPr lang="en-US" altLang="en-US" smtClean="0">
                <a:latin typeface="Helvetica" pitchFamily="-84" charset="0"/>
              </a:rPr>
              <a:pPr defTabSz="930275"/>
              <a:t>56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439E3F36-0D3A-4225-8A51-1F363830FA9B}" type="slidenum">
              <a:rPr lang="en-US" altLang="en-US" smtClean="0">
                <a:latin typeface="Helvetica" pitchFamily="-84" charset="0"/>
              </a:rPr>
              <a:pPr defTabSz="930275"/>
              <a:t>57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C916E8D4-9643-414E-A13D-4332589E2EC0}" type="slidenum">
              <a:rPr lang="en-US" altLang="en-US" smtClean="0">
                <a:latin typeface="Helvetica" pitchFamily="-84" charset="0"/>
              </a:rPr>
              <a:pPr defTabSz="930275"/>
              <a:t>5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7BD7679-F2E8-413C-8111-C2B588260607}" type="slidenum">
              <a:rPr lang="en-US" altLang="en-US" smtClean="0">
                <a:latin typeface="Helvetica" pitchFamily="-84" charset="0"/>
              </a:rPr>
              <a:pPr defTabSz="930275"/>
              <a:t>58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B8286F73-F0CC-46B5-B3CD-78A03E5FAE99}" type="slidenum">
              <a:rPr lang="en-US" altLang="en-US" smtClean="0">
                <a:latin typeface="Helvetica" pitchFamily="-84" charset="0"/>
              </a:rPr>
              <a:pPr defTabSz="930275"/>
              <a:t>59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082A4545-9B50-4A91-B98B-12CBC8179066}" type="slidenum">
              <a:rPr lang="en-US" altLang="en-US" smtClean="0">
                <a:latin typeface="Helvetica" pitchFamily="-84" charset="0"/>
              </a:rPr>
              <a:pPr defTabSz="930275"/>
              <a:t>60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CE57C365-6AA7-4F32-86F4-57E87E7AB2C5}" type="slidenum">
              <a:rPr lang="en-US" altLang="en-US" smtClean="0">
                <a:latin typeface="Helvetica" pitchFamily="-84" charset="0"/>
              </a:rPr>
              <a:pPr defTabSz="930275"/>
              <a:t>61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AEBC8844-D817-4064-83E9-64E34FD50C56}" type="slidenum">
              <a:rPr lang="en-US" altLang="en-US" smtClean="0">
                <a:latin typeface="Helvetica" pitchFamily="-84" charset="0"/>
              </a:rPr>
              <a:pPr defTabSz="930275"/>
              <a:t>62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2C02FA70-186D-4B1C-AD34-19FEC3356990}" type="slidenum">
              <a:rPr lang="en-US" altLang="en-US" smtClean="0">
                <a:latin typeface="Helvetica" pitchFamily="-84" charset="0"/>
              </a:rPr>
              <a:pPr defTabSz="930275"/>
              <a:t>63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5871D774-AFEE-4A0D-AABA-31FBCDAA8246}" type="slidenum">
              <a:rPr lang="en-US" altLang="en-US" smtClean="0">
                <a:latin typeface="Helvetica" pitchFamily="-84" charset="0"/>
              </a:rPr>
              <a:pPr defTabSz="930275"/>
              <a:t>8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2881C0E8-EAA6-48DA-A275-7DDED49BEF21}" type="slidenum">
              <a:rPr lang="en-US" altLang="en-US" smtClean="0">
                <a:latin typeface="Helvetica" pitchFamily="-84" charset="0"/>
              </a:rPr>
              <a:pPr defTabSz="930275"/>
              <a:t>9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921D2F69-EB99-43F2-8D2C-8738835EF72F}" type="slidenum">
              <a:rPr lang="en-US" altLang="en-US" smtClean="0">
                <a:latin typeface="Helvetica" pitchFamily="-84" charset="0"/>
              </a:rPr>
              <a:pPr defTabSz="930275"/>
              <a:t>10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BB3D1642-6088-4D26-969C-0388BF7B9C5A}" type="slidenum">
              <a:rPr lang="en-US" altLang="en-US" smtClean="0">
                <a:latin typeface="Helvetica" pitchFamily="-84" charset="0"/>
              </a:rPr>
              <a:pPr defTabSz="930275"/>
              <a:t>11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33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95575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336699"/>
                </a:solidFill>
                <a:latin typeface="Helvetica" pitchFamily="-84" charset="0"/>
              </a:rPr>
              <a:t>Operating System Concepts – 9</a:t>
            </a:r>
            <a:r>
              <a:rPr lang="en-US" altLang="en-US" sz="1000" b="1" baseline="30000" smtClean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smtClean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 smtClean="0">
                <a:solidFill>
                  <a:srgbClr val="006699"/>
                </a:solidFill>
                <a:latin typeface="Helvetica" pitchFamily="-84" charset="0"/>
              </a:rPr>
              <a:t>8.</a:t>
            </a:r>
            <a:fld id="{907FFE5A-766E-4618-BB03-B1A2B3DB1ED0}" type="slidenum">
              <a:rPr lang="en-US" altLang="en-US" sz="1000" b="1" smtClean="0">
                <a:solidFill>
                  <a:srgbClr val="006699"/>
                </a:solidFill>
                <a:latin typeface="Helvetica" pitchFamily="-8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 smtClean="0">
              <a:solidFill>
                <a:srgbClr val="006699"/>
              </a:solidFill>
              <a:latin typeface="Helvetica" pitchFamily="-8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00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8425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006699"/>
                </a:solidFill>
                <a:latin typeface="Helvetica" pitchFamily="-84" charset="0"/>
              </a:rPr>
              <a:t>Operating System Concepts – 9</a:t>
            </a:r>
            <a:r>
              <a:rPr lang="en-US" altLang="en-US" sz="1000" b="1" baseline="30000" smtClean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smtClean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-84" charset="2"/>
        <a:buChar char="n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-84" charset="2"/>
        <a:buChar char="l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93750"/>
            <a:ext cx="7772400" cy="21288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Topic 7</a:t>
            </a:r>
            <a:br>
              <a:rPr lang="en-US" altLang="en-US" dirty="0" smtClean="0"/>
            </a:br>
            <a:r>
              <a:rPr lang="en-US" altLang="en-US" dirty="0" smtClean="0"/>
              <a:t>(Text book - </a:t>
            </a:r>
            <a:r>
              <a:rPr lang="en-US" altLang="en-US" smtClean="0"/>
              <a:t>Chapter </a:t>
            </a:r>
            <a:r>
              <a:rPr lang="en-US" altLang="en-US" smtClean="0"/>
              <a:t>8)  </a:t>
            </a:r>
            <a:br>
              <a:rPr lang="en-US" altLang="en-US" smtClean="0"/>
            </a:br>
            <a:r>
              <a:rPr lang="en-US" altLang="en-US" smtClean="0"/>
              <a:t>Main Memory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6363" y="198438"/>
            <a:ext cx="7548562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Logical vs. Physical Address Space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125" y="1236663"/>
            <a:ext cx="7127875" cy="4468812"/>
          </a:xfrm>
        </p:spPr>
        <p:txBody>
          <a:bodyPr/>
          <a:lstStyle/>
          <a:p>
            <a:r>
              <a:rPr lang="en-US" altLang="en-US" smtClean="0"/>
              <a:t>The concept of a logical address space that is bound to a separate </a:t>
            </a:r>
            <a:r>
              <a:rPr lang="en-US" altLang="en-US" b="1" smtClean="0">
                <a:solidFill>
                  <a:srgbClr val="3366FF"/>
                </a:solidFill>
              </a:rPr>
              <a:t>physical address space</a:t>
            </a:r>
            <a:r>
              <a:rPr lang="en-US" altLang="en-US" smtClean="0">
                <a:solidFill>
                  <a:srgbClr val="3366FF"/>
                </a:solidFill>
              </a:rPr>
              <a:t> </a:t>
            </a:r>
            <a:r>
              <a:rPr lang="en-US" altLang="en-US" smtClean="0"/>
              <a:t>is central to proper memory management</a:t>
            </a:r>
          </a:p>
          <a:p>
            <a:pPr lvl="1"/>
            <a:r>
              <a:rPr lang="en-US" altLang="en-US" b="1" smtClean="0">
                <a:solidFill>
                  <a:srgbClr val="3366FF"/>
                </a:solidFill>
              </a:rPr>
              <a:t>Logical address</a:t>
            </a:r>
            <a:r>
              <a:rPr lang="en-US" altLang="en-US" smtClean="0">
                <a:solidFill>
                  <a:srgbClr val="3366FF"/>
                </a:solidFill>
              </a:rPr>
              <a:t> </a:t>
            </a:r>
            <a:r>
              <a:rPr lang="en-US" altLang="en-US" smtClean="0"/>
              <a:t>– generated by the CPU; also referred to as </a:t>
            </a:r>
            <a:r>
              <a:rPr lang="en-US" altLang="en-US" b="1" smtClean="0">
                <a:solidFill>
                  <a:srgbClr val="3366FF"/>
                </a:solidFill>
              </a:rPr>
              <a:t>virtual address</a:t>
            </a:r>
          </a:p>
          <a:p>
            <a:pPr lvl="1"/>
            <a:r>
              <a:rPr lang="en-US" altLang="en-US" b="1" smtClean="0">
                <a:solidFill>
                  <a:srgbClr val="3366FF"/>
                </a:solidFill>
              </a:rPr>
              <a:t>Physical address</a:t>
            </a:r>
            <a:r>
              <a:rPr lang="en-US" altLang="en-US" smtClean="0">
                <a:solidFill>
                  <a:srgbClr val="3366FF"/>
                </a:solidFill>
              </a:rPr>
              <a:t> </a:t>
            </a:r>
            <a:r>
              <a:rPr lang="en-US" altLang="en-US" smtClean="0"/>
              <a:t>– address seen by the memory unit</a:t>
            </a:r>
          </a:p>
          <a:p>
            <a:r>
              <a:rPr lang="en-US" altLang="en-US" smtClean="0"/>
              <a:t>Logical and physical addresses are the same in compile-time and load-time address-binding schemes; logical (virtual) and physical addresses differ in execution-time address-binding scheme</a:t>
            </a:r>
          </a:p>
          <a:p>
            <a:r>
              <a:rPr lang="en-US" altLang="en-US" b="1" smtClean="0">
                <a:solidFill>
                  <a:srgbClr val="3366FF"/>
                </a:solidFill>
              </a:rPr>
              <a:t>Logical address space </a:t>
            </a:r>
            <a:r>
              <a:rPr lang="en-US" altLang="en-US" smtClean="0"/>
              <a:t>is the set of all logical addresses generated by a program</a:t>
            </a:r>
          </a:p>
          <a:p>
            <a:r>
              <a:rPr lang="en-US" altLang="en-US" b="1" smtClean="0">
                <a:solidFill>
                  <a:srgbClr val="3366FF"/>
                </a:solidFill>
              </a:rPr>
              <a:t>Physical address space </a:t>
            </a:r>
            <a:r>
              <a:rPr lang="en-US" altLang="en-US" smtClean="0"/>
              <a:t>is the set of all physical addresses generated by a program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141288"/>
            <a:ext cx="7839075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Memory-Management Unit (</a:t>
            </a:r>
            <a:r>
              <a:rPr lang="en-US" altLang="en-US" sz="2800" smtClean="0"/>
              <a:t>MMU</a:t>
            </a:r>
            <a:r>
              <a:rPr lang="en-US" altLang="en-US" smtClean="0"/>
              <a:t>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063625"/>
            <a:ext cx="7080250" cy="4484688"/>
          </a:xfrm>
        </p:spPr>
        <p:txBody>
          <a:bodyPr/>
          <a:lstStyle/>
          <a:p>
            <a:r>
              <a:rPr lang="en-US" altLang="en-US" smtClean="0"/>
              <a:t>Hardware device that at run time maps virtual to physical address</a:t>
            </a:r>
            <a:endParaRPr lang="en-US" altLang="en-US" sz="800" smtClean="0"/>
          </a:p>
          <a:p>
            <a:r>
              <a:rPr lang="en-US" altLang="en-US" smtClean="0"/>
              <a:t>Many methods possible, covered in the rest of this chapter</a:t>
            </a:r>
          </a:p>
          <a:p>
            <a:r>
              <a:rPr lang="en-US" altLang="en-US" smtClean="0"/>
              <a:t>To start, consider simple scheme where the value in the relocation register is added to every address generated by a user process at the time it is sent to memory</a:t>
            </a:r>
          </a:p>
          <a:p>
            <a:pPr lvl="1"/>
            <a:r>
              <a:rPr lang="en-US" altLang="en-US" smtClean="0"/>
              <a:t>Base register now called </a:t>
            </a:r>
            <a:r>
              <a:rPr lang="en-US" altLang="en-US" b="1" smtClean="0">
                <a:solidFill>
                  <a:srgbClr val="0000FF"/>
                </a:solidFill>
              </a:rPr>
              <a:t>relocation register</a:t>
            </a:r>
            <a:endParaRPr lang="en-US" altLang="en-US" smtClean="0"/>
          </a:p>
          <a:p>
            <a:pPr lvl="1"/>
            <a:r>
              <a:rPr lang="en-US" altLang="en-US" smtClean="0"/>
              <a:t>MS-DOS on Intel 80x86 used 4 relocation registers</a:t>
            </a:r>
            <a:endParaRPr lang="en-US" altLang="en-US" sz="800" smtClean="0"/>
          </a:p>
          <a:p>
            <a:r>
              <a:rPr lang="en-US" altLang="en-US" smtClean="0"/>
              <a:t>The user program deals with </a:t>
            </a:r>
            <a:r>
              <a:rPr lang="en-US" altLang="en-US" i="1" smtClean="0"/>
              <a:t>logical</a:t>
            </a:r>
            <a:r>
              <a:rPr lang="en-US" altLang="en-US" smtClean="0"/>
              <a:t> addresses; it never sees the </a:t>
            </a:r>
            <a:r>
              <a:rPr lang="en-US" altLang="en-US" i="1" smtClean="0"/>
              <a:t>real</a:t>
            </a:r>
            <a:r>
              <a:rPr lang="en-US" altLang="en-US" smtClean="0"/>
              <a:t> physical addresses</a:t>
            </a:r>
          </a:p>
          <a:p>
            <a:pPr lvl="1"/>
            <a:r>
              <a:rPr lang="en-US" altLang="en-US" smtClean="0"/>
              <a:t>Execution-time binding occurs when reference is made to location in memory</a:t>
            </a:r>
          </a:p>
          <a:p>
            <a:pPr lvl="1"/>
            <a:r>
              <a:rPr lang="en-US" altLang="en-US" smtClean="0"/>
              <a:t>Logical address bound to physical addresses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79375"/>
            <a:ext cx="8224837" cy="5715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Dynamic relocation using a relocation register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8863" y="1655763"/>
            <a:ext cx="371475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 txBox="1">
            <a:spLocks noChangeArrowheads="1"/>
          </p:cNvSpPr>
          <p:nvPr/>
        </p:nvSpPr>
        <p:spPr bwMode="auto">
          <a:xfrm>
            <a:off x="966788" y="1063625"/>
            <a:ext cx="3921125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/>
          <a:lstStyle/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itchFamily="-84" charset="0"/>
              </a:rPr>
              <a:t>Routine is not loaded until it is called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itchFamily="-84" charset="0"/>
              </a:rPr>
              <a:t>Better memory-space utilization; unused routine is never loaded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itchFamily="-84" charset="0"/>
              </a:rPr>
              <a:t>All routines kept on disk in relocatable load format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itchFamily="-84" charset="0"/>
              </a:rPr>
              <a:t>Useful when large amounts of code are needed to handle infrequently occurring cases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itchFamily="-84" charset="0"/>
              </a:rPr>
              <a:t>No special support from the operating system is required</a:t>
            </a:r>
          </a:p>
          <a:p>
            <a:pPr marL="1060450" lvl="1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 sz="1400">
                <a:latin typeface="Helvetica" pitchFamily="-84" charset="0"/>
              </a:rPr>
              <a:t>Implemented through program design</a:t>
            </a:r>
          </a:p>
          <a:p>
            <a:pPr marL="1060450" lvl="1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 sz="1400">
                <a:latin typeface="Helvetica" pitchFamily="-84" charset="0"/>
              </a:rPr>
              <a:t>OS can help by providing libraries to implement dynamic loading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Dynamic Linking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1062038"/>
            <a:ext cx="7116762" cy="4660900"/>
          </a:xfrm>
        </p:spPr>
        <p:txBody>
          <a:bodyPr/>
          <a:lstStyle/>
          <a:p>
            <a:r>
              <a:rPr lang="en-US" altLang="en-US" b="1" smtClean="0">
                <a:solidFill>
                  <a:srgbClr val="3366FF"/>
                </a:solidFill>
              </a:rPr>
              <a:t>Static linking </a:t>
            </a:r>
            <a:r>
              <a:rPr lang="en-US" altLang="en-US" smtClean="0"/>
              <a:t>– system libraries and program code combined by the loader into the binary program image</a:t>
            </a:r>
          </a:p>
          <a:p>
            <a:r>
              <a:rPr lang="en-US" altLang="en-US" smtClean="0"/>
              <a:t>Dynamic linking –linking postponed until execution time</a:t>
            </a:r>
            <a:endParaRPr lang="en-US" altLang="en-US" sz="800" smtClean="0"/>
          </a:p>
          <a:p>
            <a:r>
              <a:rPr lang="en-US" altLang="en-US" smtClean="0"/>
              <a:t>Small piece of code, </a:t>
            </a:r>
            <a:r>
              <a:rPr lang="en-US" altLang="en-US" b="1" smtClean="0">
                <a:solidFill>
                  <a:srgbClr val="3366FF"/>
                </a:solidFill>
              </a:rPr>
              <a:t>stub</a:t>
            </a:r>
            <a:r>
              <a:rPr lang="en-US" altLang="en-US" smtClean="0"/>
              <a:t>, used to locate the appropriate memory-resident library routine</a:t>
            </a:r>
            <a:endParaRPr lang="en-US" altLang="en-US" sz="800" smtClean="0"/>
          </a:p>
          <a:p>
            <a:r>
              <a:rPr lang="en-US" altLang="en-US" smtClean="0"/>
              <a:t>Stub replaces itself with the address of the routine, and executes the routine</a:t>
            </a:r>
            <a:endParaRPr lang="en-US" altLang="en-US" sz="800" smtClean="0"/>
          </a:p>
          <a:p>
            <a:r>
              <a:rPr lang="en-US" altLang="en-US" smtClean="0"/>
              <a:t>Operating system checks if routine is in processes</a:t>
            </a:r>
            <a:r>
              <a:rPr lang="ja-JP" altLang="en-US" smtClean="0"/>
              <a:t>’</a:t>
            </a:r>
            <a:r>
              <a:rPr lang="en-US" altLang="ja-JP" smtClean="0"/>
              <a:t> memory address</a:t>
            </a:r>
          </a:p>
          <a:p>
            <a:pPr lvl="1"/>
            <a:r>
              <a:rPr lang="en-US" altLang="en-US" smtClean="0"/>
              <a:t>If not in address space, add to address space</a:t>
            </a:r>
            <a:endParaRPr lang="en-US" altLang="en-US" sz="800" smtClean="0"/>
          </a:p>
          <a:p>
            <a:r>
              <a:rPr lang="en-US" altLang="en-US" smtClean="0"/>
              <a:t>Dynamic linking is particularly useful for libraries</a:t>
            </a:r>
            <a:endParaRPr lang="en-US" altLang="en-US" sz="800" smtClean="0"/>
          </a:p>
          <a:p>
            <a:r>
              <a:rPr lang="en-US" altLang="en-US" smtClean="0"/>
              <a:t>System also known as </a:t>
            </a:r>
            <a:r>
              <a:rPr lang="en-US" altLang="en-US" b="1" smtClean="0">
                <a:solidFill>
                  <a:srgbClr val="3366FF"/>
                </a:solidFill>
              </a:rPr>
              <a:t>shared libraries</a:t>
            </a:r>
          </a:p>
          <a:p>
            <a:r>
              <a:rPr lang="en-US" altLang="en-US" smtClean="0">
                <a:solidFill>
                  <a:srgbClr val="000000"/>
                </a:solidFill>
              </a:rPr>
              <a:t>Consider applicability to patching system libraries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Versioning may be needed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1190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Swapping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125" y="1122363"/>
            <a:ext cx="7051675" cy="5067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/>
              <a:t>A process can be </a:t>
            </a:r>
            <a:r>
              <a:rPr lang="en-US" altLang="en-US" b="1" smtClean="0">
                <a:solidFill>
                  <a:srgbClr val="3366FF"/>
                </a:solidFill>
              </a:rPr>
              <a:t>swapped</a:t>
            </a:r>
            <a:r>
              <a:rPr lang="en-US" altLang="en-US" smtClean="0"/>
              <a:t> temporarily out of memory to a backing store, and then brought back into memory for continued execution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Total physical memory space of processes can exceed physical memory</a:t>
            </a:r>
          </a:p>
          <a:p>
            <a:pPr>
              <a:lnSpc>
                <a:spcPct val="80000"/>
              </a:lnSpc>
            </a:pPr>
            <a:r>
              <a:rPr lang="en-US" altLang="en-US" b="1" smtClean="0">
                <a:solidFill>
                  <a:srgbClr val="3366FF"/>
                </a:solidFill>
              </a:rPr>
              <a:t>Backing store</a:t>
            </a:r>
            <a:r>
              <a:rPr lang="en-US" altLang="en-US" smtClean="0">
                <a:solidFill>
                  <a:srgbClr val="3366FF"/>
                </a:solidFill>
              </a:rPr>
              <a:t> </a:t>
            </a:r>
            <a:r>
              <a:rPr lang="en-US" altLang="en-US" smtClean="0"/>
              <a:t>– fast disk large enough to accommodate copies of all memory images for all users; must provide direct access to these memory images</a:t>
            </a:r>
          </a:p>
          <a:p>
            <a:pPr>
              <a:lnSpc>
                <a:spcPct val="80000"/>
              </a:lnSpc>
            </a:pPr>
            <a:r>
              <a:rPr lang="en-US" altLang="en-US" b="1" smtClean="0">
                <a:solidFill>
                  <a:srgbClr val="3366FF"/>
                </a:solidFill>
              </a:rPr>
              <a:t>Roll out, roll in</a:t>
            </a:r>
            <a:r>
              <a:rPr lang="en-US" altLang="en-US" smtClean="0">
                <a:solidFill>
                  <a:srgbClr val="3366FF"/>
                </a:solidFill>
              </a:rPr>
              <a:t> </a:t>
            </a:r>
            <a:r>
              <a:rPr lang="en-US" altLang="en-US" smtClean="0"/>
              <a:t>– swapping variant used for priority-based scheduling algorithms; lower-priority process is swapped out so higher-priority process can be loaded and executed</a:t>
            </a:r>
          </a:p>
          <a:p>
            <a:pPr>
              <a:lnSpc>
                <a:spcPct val="80000"/>
              </a:lnSpc>
            </a:pPr>
            <a:r>
              <a:rPr lang="en-US" altLang="en-US" smtClean="0"/>
              <a:t>Major part of swap time is transfer time; total transfer time is directly proportional to the amount of memory swapped</a:t>
            </a:r>
          </a:p>
          <a:p>
            <a:pPr>
              <a:lnSpc>
                <a:spcPct val="80000"/>
              </a:lnSpc>
            </a:pPr>
            <a:r>
              <a:rPr lang="en-US" altLang="en-US" smtClean="0"/>
              <a:t>System maintains a </a:t>
            </a:r>
            <a:r>
              <a:rPr lang="en-US" altLang="en-US" b="1" smtClean="0">
                <a:solidFill>
                  <a:srgbClr val="3366FF"/>
                </a:solidFill>
              </a:rPr>
              <a:t>ready queue</a:t>
            </a:r>
            <a:r>
              <a:rPr lang="en-US" altLang="en-US" smtClean="0">
                <a:solidFill>
                  <a:srgbClr val="3366FF"/>
                </a:solidFill>
              </a:rPr>
              <a:t> </a:t>
            </a:r>
            <a:r>
              <a:rPr lang="en-US" altLang="en-US" smtClean="0"/>
              <a:t>of ready-to-run processes which have memory images on disk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1825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Swapping (Cont.)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1058863"/>
            <a:ext cx="7169150" cy="5067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/>
              <a:t>Does the swapped out process need to swap back in to same physical addresses?</a:t>
            </a:r>
          </a:p>
          <a:p>
            <a:pPr>
              <a:lnSpc>
                <a:spcPct val="80000"/>
              </a:lnSpc>
            </a:pPr>
            <a:r>
              <a:rPr lang="en-US" altLang="en-US" smtClean="0"/>
              <a:t>Depends on address binding method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Plus consider pending I/O to / from process memory space</a:t>
            </a:r>
          </a:p>
          <a:p>
            <a:pPr>
              <a:lnSpc>
                <a:spcPct val="80000"/>
              </a:lnSpc>
            </a:pPr>
            <a:r>
              <a:rPr lang="en-US" altLang="en-US" smtClean="0"/>
              <a:t>Modified versions of swapping are found on many systems (i.e., UNIX, Linux, and Windows)</a:t>
            </a:r>
          </a:p>
          <a:p>
            <a:pPr lvl="1"/>
            <a:r>
              <a:rPr lang="en-US" altLang="en-US" smtClean="0"/>
              <a:t>Swapping normally disabled</a:t>
            </a:r>
          </a:p>
          <a:p>
            <a:pPr lvl="1"/>
            <a:r>
              <a:rPr lang="en-US" altLang="en-US" smtClean="0"/>
              <a:t>Started if more than threshold amount of memory allocated</a:t>
            </a:r>
          </a:p>
          <a:p>
            <a:pPr lvl="1"/>
            <a:r>
              <a:rPr lang="en-US" altLang="en-US" smtClean="0"/>
              <a:t>Disabled again once memory demand reduced below threshold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4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17563" y="182563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Schematic View of Swapping</a:t>
            </a:r>
            <a:endParaRPr lang="en-US" altLang="en-US" sz="2400" smtClean="0"/>
          </a:p>
        </p:txBody>
      </p:sp>
      <p:pic>
        <p:nvPicPr>
          <p:cNvPr id="18435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1213" y="1400175"/>
            <a:ext cx="5099050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271588" y="166688"/>
            <a:ext cx="7635875" cy="576262"/>
          </a:xfrm>
        </p:spPr>
        <p:txBody>
          <a:bodyPr/>
          <a:lstStyle/>
          <a:p>
            <a:r>
              <a:rPr lang="en-US" altLang="en-US" sz="2800" smtClean="0"/>
              <a:t>Context Switch Time including Swapping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69950" y="1112838"/>
            <a:ext cx="6950075" cy="4754562"/>
          </a:xfrm>
        </p:spPr>
        <p:txBody>
          <a:bodyPr/>
          <a:lstStyle/>
          <a:p>
            <a:r>
              <a:rPr lang="en-US" altLang="en-US" smtClean="0"/>
              <a:t>If next processes to be put on CPU is not in memory, need to swap out a process and swap in target process</a:t>
            </a:r>
          </a:p>
          <a:p>
            <a:r>
              <a:rPr lang="en-US" altLang="en-US" smtClean="0"/>
              <a:t>Context switch time can then be very high</a:t>
            </a:r>
          </a:p>
          <a:p>
            <a:r>
              <a:rPr lang="en-US" altLang="en-US" smtClean="0"/>
              <a:t>100MB process swapping to hard disk with transfer rate of 50MB/sec</a:t>
            </a:r>
          </a:p>
          <a:p>
            <a:pPr lvl="1"/>
            <a:r>
              <a:rPr lang="en-US" altLang="en-US" smtClean="0"/>
              <a:t>Swap out time of 2000 ms</a:t>
            </a:r>
          </a:p>
          <a:p>
            <a:pPr lvl="1"/>
            <a:r>
              <a:rPr lang="en-US" altLang="en-US" smtClean="0"/>
              <a:t>Plus swap in of same sized process</a:t>
            </a:r>
          </a:p>
          <a:p>
            <a:pPr lvl="1"/>
            <a:r>
              <a:rPr lang="en-US" altLang="en-US" smtClean="0"/>
              <a:t>Total context switch swapping component time of 4000ms (4 seconds)</a:t>
            </a:r>
          </a:p>
          <a:p>
            <a:r>
              <a:rPr lang="en-US" altLang="en-US" smtClean="0"/>
              <a:t>Can reduce if reduce size of memory swapped – by knowing how much memory really being used</a:t>
            </a:r>
          </a:p>
          <a:p>
            <a:pPr lvl="1"/>
            <a:r>
              <a:rPr lang="en-US" altLang="en-US" smtClean="0"/>
              <a:t>System calls to inform OS of memory use via </a:t>
            </a: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request_memory() </a:t>
            </a:r>
            <a:r>
              <a:rPr lang="en-US" altLang="en-US" smtClean="0"/>
              <a:t>and </a:t>
            </a: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release_memory()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382713" y="166688"/>
            <a:ext cx="7635875" cy="576262"/>
          </a:xfrm>
        </p:spPr>
        <p:txBody>
          <a:bodyPr/>
          <a:lstStyle/>
          <a:p>
            <a:r>
              <a:rPr lang="en-US" altLang="en-US" sz="2800" smtClean="0"/>
              <a:t>Context Switch Time and Swapping (Cont.)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806450" y="1160463"/>
            <a:ext cx="7343775" cy="4754562"/>
          </a:xfrm>
        </p:spPr>
        <p:txBody>
          <a:bodyPr/>
          <a:lstStyle/>
          <a:p>
            <a:r>
              <a:rPr lang="en-US" altLang="en-US" smtClean="0"/>
              <a:t>Other constraints as well on swapping</a:t>
            </a:r>
          </a:p>
          <a:p>
            <a:pPr lvl="1"/>
            <a:r>
              <a:rPr lang="en-US" altLang="en-US" smtClean="0"/>
              <a:t>Pending I/O – can’t swap out as I/O would occur to wrong process</a:t>
            </a:r>
          </a:p>
          <a:p>
            <a:pPr lvl="1"/>
            <a:r>
              <a:rPr lang="en-US" altLang="en-US" smtClean="0"/>
              <a:t>Or always transfer I/O to kernel space, then to I/O device</a:t>
            </a:r>
          </a:p>
          <a:p>
            <a:pPr lvl="2"/>
            <a:r>
              <a:rPr lang="en-US" altLang="en-US" smtClean="0"/>
              <a:t>Known as </a:t>
            </a:r>
            <a:r>
              <a:rPr lang="en-US" altLang="en-US" b="1" smtClean="0">
                <a:solidFill>
                  <a:srgbClr val="3366FF"/>
                </a:solidFill>
              </a:rPr>
              <a:t>double buffering</a:t>
            </a:r>
            <a:r>
              <a:rPr lang="en-US" altLang="en-US" smtClean="0"/>
              <a:t>, adds overhead</a:t>
            </a:r>
          </a:p>
          <a:p>
            <a:r>
              <a:rPr lang="en-US" altLang="en-US" smtClean="0"/>
              <a:t>Standard swapping not used in modern operating systems</a:t>
            </a:r>
          </a:p>
          <a:p>
            <a:pPr lvl="1"/>
            <a:r>
              <a:rPr lang="en-US" altLang="en-US" smtClean="0"/>
              <a:t>But modified version common</a:t>
            </a:r>
          </a:p>
          <a:p>
            <a:pPr lvl="2"/>
            <a:r>
              <a:rPr lang="en-US" altLang="en-US" smtClean="0"/>
              <a:t>Swap only when free memory extremely low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88950" y="166688"/>
            <a:ext cx="8229600" cy="576262"/>
          </a:xfrm>
        </p:spPr>
        <p:txBody>
          <a:bodyPr/>
          <a:lstStyle/>
          <a:p>
            <a:r>
              <a:rPr lang="en-US" altLang="en-US" smtClean="0"/>
              <a:t>Swapping on Mobile Systems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947738" y="1060450"/>
            <a:ext cx="7723187" cy="4935538"/>
          </a:xfrm>
        </p:spPr>
        <p:txBody>
          <a:bodyPr/>
          <a:lstStyle/>
          <a:p>
            <a:r>
              <a:rPr lang="en-US" altLang="en-US" smtClean="0"/>
              <a:t>Not typically supported</a:t>
            </a:r>
          </a:p>
          <a:p>
            <a:pPr lvl="1"/>
            <a:r>
              <a:rPr lang="en-US" altLang="en-US" smtClean="0"/>
              <a:t>Flash memory based</a:t>
            </a:r>
          </a:p>
          <a:p>
            <a:pPr lvl="2"/>
            <a:r>
              <a:rPr lang="en-US" altLang="en-US" smtClean="0"/>
              <a:t>Small amount of space</a:t>
            </a:r>
          </a:p>
          <a:p>
            <a:pPr lvl="2"/>
            <a:r>
              <a:rPr lang="en-US" altLang="en-US" smtClean="0"/>
              <a:t>Limited number of write cycles</a:t>
            </a:r>
          </a:p>
          <a:p>
            <a:pPr lvl="2"/>
            <a:r>
              <a:rPr lang="en-US" altLang="en-US" smtClean="0"/>
              <a:t>Poor throughput between flash memory and CPU on mobile platform</a:t>
            </a:r>
          </a:p>
          <a:p>
            <a:r>
              <a:rPr lang="en-US" altLang="en-US" smtClean="0"/>
              <a:t>Instead use other methods to free memory if low</a:t>
            </a:r>
          </a:p>
          <a:p>
            <a:pPr lvl="1"/>
            <a:r>
              <a:rPr lang="en-US" altLang="en-US" smtClean="0"/>
              <a:t>iOS </a:t>
            </a:r>
            <a:r>
              <a:rPr lang="en-US" altLang="en-US" b="1" i="1" smtClean="0"/>
              <a:t>asks</a:t>
            </a:r>
            <a:r>
              <a:rPr lang="en-US" altLang="en-US" smtClean="0"/>
              <a:t> apps to voluntarily relinquish allocated memory</a:t>
            </a:r>
          </a:p>
          <a:p>
            <a:pPr lvl="2"/>
            <a:r>
              <a:rPr lang="en-US" altLang="en-US" smtClean="0"/>
              <a:t>Read-only data thrown out and reloaded from flash if needed</a:t>
            </a:r>
          </a:p>
          <a:p>
            <a:pPr lvl="2"/>
            <a:r>
              <a:rPr lang="en-US" altLang="en-US" smtClean="0"/>
              <a:t>Failure to free can result in termination</a:t>
            </a:r>
          </a:p>
          <a:p>
            <a:pPr lvl="1"/>
            <a:r>
              <a:rPr lang="en-US" altLang="en-US" smtClean="0"/>
              <a:t>Android terminates apps if low free memory, but first writes </a:t>
            </a:r>
            <a:r>
              <a:rPr lang="en-US" altLang="en-US" b="1" smtClean="0">
                <a:solidFill>
                  <a:srgbClr val="3366FF"/>
                </a:solidFill>
              </a:rPr>
              <a:t>application state</a:t>
            </a:r>
            <a:r>
              <a:rPr lang="en-US" altLang="en-US" smtClean="0"/>
              <a:t> to flash for fast restart</a:t>
            </a:r>
          </a:p>
          <a:p>
            <a:pPr lvl="1"/>
            <a:r>
              <a:rPr lang="en-US" altLang="en-US" smtClean="0"/>
              <a:t>Both OSes support paging as discussed below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475" y="214313"/>
            <a:ext cx="7743825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Chapter 8:  Memory Management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174750"/>
            <a:ext cx="7351713" cy="4483100"/>
          </a:xfrm>
        </p:spPr>
        <p:txBody>
          <a:bodyPr/>
          <a:lstStyle/>
          <a:p>
            <a:r>
              <a:rPr lang="en-US" altLang="en-US" dirty="0" smtClean="0"/>
              <a:t>Background</a:t>
            </a:r>
          </a:p>
          <a:p>
            <a:r>
              <a:rPr lang="en-US" altLang="en-US" dirty="0" smtClean="0"/>
              <a:t>Swapping </a:t>
            </a:r>
          </a:p>
          <a:p>
            <a:r>
              <a:rPr lang="en-US" altLang="en-US" dirty="0" smtClean="0"/>
              <a:t>Contiguous Memory Allocation</a:t>
            </a:r>
          </a:p>
          <a:p>
            <a:r>
              <a:rPr lang="en-US" altLang="en-US" dirty="0" smtClean="0"/>
              <a:t>Segmentation</a:t>
            </a:r>
          </a:p>
          <a:p>
            <a:r>
              <a:rPr lang="en-US" altLang="en-US" dirty="0" smtClean="0"/>
              <a:t>Paging</a:t>
            </a:r>
          </a:p>
          <a:p>
            <a:r>
              <a:rPr lang="en-US" altLang="en-US" dirty="0" smtClean="0"/>
              <a:t>Structure of the Page Table</a:t>
            </a:r>
          </a:p>
          <a:p>
            <a:r>
              <a:rPr lang="en-US" altLang="en-US" dirty="0" smtClean="0"/>
              <a:t>Example: ARM Architecture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66775" y="166688"/>
            <a:ext cx="7820025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Contiguous Allocation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25500" y="1077913"/>
            <a:ext cx="7262813" cy="4991100"/>
          </a:xfrm>
        </p:spPr>
        <p:txBody>
          <a:bodyPr/>
          <a:lstStyle/>
          <a:p>
            <a:r>
              <a:rPr lang="en-US" altLang="en-US" dirty="0" smtClean="0"/>
              <a:t>Main memory must support both OS and user processes</a:t>
            </a:r>
          </a:p>
          <a:p>
            <a:r>
              <a:rPr lang="en-US" altLang="en-US" dirty="0" smtClean="0"/>
              <a:t>Limited resource, must allocate efficiently</a:t>
            </a:r>
          </a:p>
          <a:p>
            <a:r>
              <a:rPr lang="en-US" altLang="en-US" dirty="0" smtClean="0"/>
              <a:t>Contiguous allocation is one early method</a:t>
            </a:r>
          </a:p>
          <a:p>
            <a:r>
              <a:rPr lang="en-US" altLang="en-US" dirty="0" smtClean="0"/>
              <a:t>Main memory usually divided into two </a:t>
            </a:r>
            <a:r>
              <a:rPr lang="en-US" altLang="en-US" b="1" dirty="0" smtClean="0">
                <a:solidFill>
                  <a:srgbClr val="0000FF"/>
                </a:solidFill>
              </a:rPr>
              <a:t>partitions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Resident operating system, usually held in low memory with interrupt vector</a:t>
            </a:r>
          </a:p>
          <a:p>
            <a:pPr lvl="1"/>
            <a:r>
              <a:rPr lang="en-US" altLang="en-US" dirty="0" smtClean="0"/>
              <a:t>User processes then held in high memory</a:t>
            </a:r>
          </a:p>
          <a:p>
            <a:pPr lvl="1"/>
            <a:r>
              <a:rPr lang="en-US" altLang="en-US" dirty="0" smtClean="0"/>
              <a:t>Each process contained in single contiguous section of memory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66775" y="166688"/>
            <a:ext cx="7820025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Contiguous Allocation (Cont.)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9163" y="1093788"/>
            <a:ext cx="7262812" cy="4991100"/>
          </a:xfrm>
        </p:spPr>
        <p:txBody>
          <a:bodyPr/>
          <a:lstStyle/>
          <a:p>
            <a:r>
              <a:rPr lang="en-US" altLang="en-US" smtClean="0"/>
              <a:t>Relocation registers used to protect user processes from each other, and from changing operating-system code and data</a:t>
            </a:r>
          </a:p>
          <a:p>
            <a:pPr lvl="1"/>
            <a:r>
              <a:rPr lang="en-US" altLang="en-US" smtClean="0"/>
              <a:t>Base register contains value of smallest physical address</a:t>
            </a:r>
          </a:p>
          <a:p>
            <a:pPr lvl="1"/>
            <a:r>
              <a:rPr lang="en-US" altLang="en-US" smtClean="0"/>
              <a:t>Limit register contains range of logical addresses – each logical address must be less than the limit register </a:t>
            </a:r>
          </a:p>
          <a:p>
            <a:pPr lvl="1"/>
            <a:r>
              <a:rPr lang="en-US" altLang="en-US" smtClean="0"/>
              <a:t>MMU maps logical address </a:t>
            </a:r>
            <a:r>
              <a:rPr lang="en-US" altLang="en-US" i="1" smtClean="0"/>
              <a:t>dynamically</a:t>
            </a:r>
          </a:p>
          <a:p>
            <a:pPr lvl="1"/>
            <a:r>
              <a:rPr lang="en-US" altLang="en-US" smtClean="0"/>
              <a:t>Can then allow actions such as kernel code being </a:t>
            </a:r>
            <a:r>
              <a:rPr lang="en-US" altLang="en-US" b="1" smtClean="0">
                <a:solidFill>
                  <a:srgbClr val="0000FF"/>
                </a:solidFill>
              </a:rPr>
              <a:t>transient </a:t>
            </a:r>
            <a:r>
              <a:rPr lang="en-US" altLang="en-US" smtClean="0"/>
              <a:t>and kernel changing size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300" y="166688"/>
            <a:ext cx="8442325" cy="576262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Hardware Support for Relocation and Limit Registers</a:t>
            </a:r>
          </a:p>
        </p:txBody>
      </p:sp>
      <p:pic>
        <p:nvPicPr>
          <p:cNvPr id="24579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4675" y="1347788"/>
            <a:ext cx="584517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98488"/>
            <a:ext cx="7740650" cy="615950"/>
          </a:xfrm>
        </p:spPr>
        <p:txBody>
          <a:bodyPr/>
          <a:lstStyle/>
          <a:p>
            <a:pPr eaLnBrk="1" hangingPunct="1"/>
            <a:r>
              <a:rPr lang="en-US" altLang="en-US" smtClean="0"/>
              <a:t>Multiple-partition allocation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400" y="1004888"/>
            <a:ext cx="7770813" cy="3262312"/>
          </a:xfrm>
        </p:spPr>
        <p:txBody>
          <a:bodyPr/>
          <a:lstStyle/>
          <a:p>
            <a:r>
              <a:rPr lang="en-US" altLang="en-US" smtClean="0"/>
              <a:t>Multiple-partition allocation</a:t>
            </a:r>
          </a:p>
          <a:p>
            <a:pPr lvl="1"/>
            <a:r>
              <a:rPr lang="en-US" altLang="en-US" sz="1600" smtClean="0"/>
              <a:t>Degree of multiprogramming limited by number of partitions</a:t>
            </a:r>
          </a:p>
          <a:p>
            <a:pPr lvl="1"/>
            <a:r>
              <a:rPr lang="en-US" altLang="en-US" sz="1600" b="1" smtClean="0">
                <a:solidFill>
                  <a:srgbClr val="0000FF"/>
                </a:solidFill>
              </a:rPr>
              <a:t>Variable-partition </a:t>
            </a:r>
            <a:r>
              <a:rPr lang="en-US" altLang="en-US" sz="1600" smtClean="0"/>
              <a:t>sizes for efficiency (sized to a given process’ needs)</a:t>
            </a:r>
          </a:p>
          <a:p>
            <a:pPr lvl="1"/>
            <a:r>
              <a:rPr lang="en-US" altLang="en-US" sz="1600" b="1" smtClean="0">
                <a:solidFill>
                  <a:srgbClr val="0000FF"/>
                </a:solidFill>
              </a:rPr>
              <a:t>Hole</a:t>
            </a:r>
            <a:r>
              <a:rPr lang="en-US" altLang="en-US" sz="1600" smtClean="0"/>
              <a:t> – block of available memory; holes of various size are scattered throughout memory</a:t>
            </a:r>
          </a:p>
          <a:p>
            <a:pPr lvl="1"/>
            <a:r>
              <a:rPr lang="en-US" altLang="en-US" sz="1600" smtClean="0"/>
              <a:t>When a process arrives, it is allocated memory from a hole large enough to accommodate it</a:t>
            </a:r>
          </a:p>
          <a:p>
            <a:pPr lvl="1"/>
            <a:r>
              <a:rPr lang="en-US" altLang="en-US" sz="1600" smtClean="0"/>
              <a:t>Process exiting frees its partition, adjacent free partitions combined</a:t>
            </a:r>
          </a:p>
          <a:p>
            <a:pPr lvl="1"/>
            <a:r>
              <a:rPr lang="en-US" altLang="en-US" sz="1600" smtClean="0"/>
              <a:t>Operating system maintains information about:</a:t>
            </a:r>
            <a:br>
              <a:rPr lang="en-US" altLang="en-US" sz="1600" smtClean="0"/>
            </a:br>
            <a:r>
              <a:rPr lang="en-US" altLang="en-US" sz="1600" smtClean="0"/>
              <a:t>a) allocated partitions    b) free partitions (hole)</a:t>
            </a: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9538" y="4178300"/>
            <a:ext cx="6675437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198438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Dynamic Storage-Allocation Problem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513" y="1709738"/>
            <a:ext cx="7062787" cy="36242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smtClean="0">
                <a:solidFill>
                  <a:srgbClr val="3366FF"/>
                </a:solidFill>
              </a:rPr>
              <a:t>First-fit</a:t>
            </a:r>
            <a:r>
              <a:rPr lang="en-US" altLang="en-US" smtClean="0"/>
              <a:t>:  Allocate the </a:t>
            </a:r>
            <a:r>
              <a:rPr lang="en-US" altLang="en-US" b="1" i="1" smtClean="0"/>
              <a:t>first</a:t>
            </a:r>
            <a:r>
              <a:rPr lang="en-US" altLang="en-US" smtClean="0"/>
              <a:t> hole that is big enough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b="1" smtClean="0">
                <a:solidFill>
                  <a:srgbClr val="3366FF"/>
                </a:solidFill>
              </a:rPr>
              <a:t>Best-fit</a:t>
            </a:r>
            <a:r>
              <a:rPr lang="en-US" altLang="en-US" smtClean="0"/>
              <a:t>:  Allocate the </a:t>
            </a:r>
            <a:r>
              <a:rPr lang="en-US" altLang="en-US" b="1" i="1" smtClean="0"/>
              <a:t>smallest</a:t>
            </a:r>
            <a:r>
              <a:rPr lang="en-US" altLang="en-US" smtClean="0"/>
              <a:t> hole that is big enough; must search entire list, unless ordered by size  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Produces the smallest leftover hole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b="1" smtClean="0">
                <a:solidFill>
                  <a:srgbClr val="3366FF"/>
                </a:solidFill>
              </a:rPr>
              <a:t>Worst-fit</a:t>
            </a:r>
            <a:r>
              <a:rPr lang="en-US" altLang="en-US" smtClean="0"/>
              <a:t>:  Allocate the </a:t>
            </a:r>
            <a:r>
              <a:rPr lang="en-US" altLang="en-US" b="1" i="1" smtClean="0"/>
              <a:t>largest</a:t>
            </a:r>
            <a:r>
              <a:rPr lang="en-US" altLang="en-US" smtClean="0"/>
              <a:t> hole; must also search entire list  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Produces the largest leftover hole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19163" y="1169988"/>
            <a:ext cx="6108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Helvetica" pitchFamily="-84" charset="0"/>
              </a:rPr>
              <a:t>How to satisfy a request of size </a:t>
            </a:r>
            <a:r>
              <a:rPr lang="en-US" altLang="en-US" b="1" i="1">
                <a:latin typeface="Helvetica" pitchFamily="-84" charset="0"/>
              </a:rPr>
              <a:t>n</a:t>
            </a:r>
            <a:r>
              <a:rPr lang="en-US" altLang="en-US">
                <a:latin typeface="Helvetica" pitchFamily="-84" charset="0"/>
              </a:rPr>
              <a:t> from a list of free holes?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046163" y="4621213"/>
            <a:ext cx="7600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Helvetica" pitchFamily="-84" charset="0"/>
              </a:rPr>
              <a:t>First-fit and best-fit better than worst-fit in terms of speed and storage utilization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55663" y="152400"/>
            <a:ext cx="7831137" cy="576263"/>
          </a:xfrm>
        </p:spPr>
        <p:txBody>
          <a:bodyPr/>
          <a:lstStyle/>
          <a:p>
            <a:pPr eaLnBrk="1" hangingPunct="1"/>
            <a:r>
              <a:rPr lang="en-US" altLang="en-US" smtClean="0"/>
              <a:t>Fragmentation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50913" y="1114425"/>
            <a:ext cx="6770687" cy="4999038"/>
          </a:xfrm>
        </p:spPr>
        <p:txBody>
          <a:bodyPr/>
          <a:lstStyle/>
          <a:p>
            <a:r>
              <a:rPr lang="en-US" altLang="en-US" b="1" smtClean="0">
                <a:solidFill>
                  <a:srgbClr val="3366FF"/>
                </a:solidFill>
              </a:rPr>
              <a:t>External Fragmentation</a:t>
            </a:r>
            <a:r>
              <a:rPr lang="en-US" altLang="en-US" smtClean="0">
                <a:solidFill>
                  <a:srgbClr val="3366FF"/>
                </a:solidFill>
              </a:rPr>
              <a:t> </a:t>
            </a:r>
            <a:r>
              <a:rPr lang="en-US" altLang="en-US" smtClean="0"/>
              <a:t>– total memory space exists to satisfy a request, but it is not contiguous</a:t>
            </a:r>
            <a:endParaRPr lang="en-US" altLang="en-US" b="1" smtClean="0">
              <a:solidFill>
                <a:srgbClr val="3366FF"/>
              </a:solidFill>
            </a:endParaRPr>
          </a:p>
          <a:p>
            <a:r>
              <a:rPr lang="en-US" altLang="en-US" b="1" smtClean="0">
                <a:solidFill>
                  <a:srgbClr val="3366FF"/>
                </a:solidFill>
              </a:rPr>
              <a:t>Internal Fragmentation</a:t>
            </a:r>
            <a:r>
              <a:rPr lang="en-US" altLang="en-US" smtClean="0">
                <a:solidFill>
                  <a:srgbClr val="3366FF"/>
                </a:solidFill>
              </a:rPr>
              <a:t> </a:t>
            </a:r>
            <a:r>
              <a:rPr lang="en-US" altLang="en-US" smtClean="0"/>
              <a:t>– allocated memory may be slightly larger than requested memory; this size difference is memory internal to a partition, but not being used</a:t>
            </a:r>
          </a:p>
          <a:p>
            <a:r>
              <a:rPr lang="en-US" altLang="en-US" smtClean="0"/>
              <a:t>First fit analysis reveals that given </a:t>
            </a:r>
            <a:r>
              <a:rPr lang="en-US" altLang="en-US" i="1" smtClean="0"/>
              <a:t>N</a:t>
            </a:r>
            <a:r>
              <a:rPr lang="en-US" altLang="en-US" smtClean="0"/>
              <a:t> blocks allocated, 0.5 </a:t>
            </a:r>
            <a:r>
              <a:rPr lang="en-US" altLang="en-US" i="1" smtClean="0"/>
              <a:t>N</a:t>
            </a:r>
            <a:r>
              <a:rPr lang="en-US" altLang="en-US" smtClean="0"/>
              <a:t> blocks lost to fragmentation</a:t>
            </a:r>
          </a:p>
          <a:p>
            <a:pPr lvl="1"/>
            <a:r>
              <a:rPr lang="en-US" altLang="en-US" smtClean="0"/>
              <a:t>1/3 may be unusable -&gt; </a:t>
            </a:r>
            <a:r>
              <a:rPr lang="en-US" altLang="en-US" b="1" smtClean="0">
                <a:solidFill>
                  <a:srgbClr val="3366FF"/>
                </a:solidFill>
              </a:rPr>
              <a:t>50-percent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576263"/>
          </a:xfrm>
        </p:spPr>
        <p:txBody>
          <a:bodyPr/>
          <a:lstStyle/>
          <a:p>
            <a:r>
              <a:rPr lang="en-US" altLang="en-US" smtClean="0"/>
              <a:t>Fragmentation (Cont.)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901700" y="1154113"/>
            <a:ext cx="6959600" cy="4530725"/>
          </a:xfrm>
        </p:spPr>
        <p:txBody>
          <a:bodyPr/>
          <a:lstStyle/>
          <a:p>
            <a:r>
              <a:rPr lang="en-US" altLang="en-US" smtClean="0"/>
              <a:t>Reduce external fragmentation by </a:t>
            </a:r>
            <a:r>
              <a:rPr lang="en-US" altLang="en-US" b="1" smtClean="0">
                <a:solidFill>
                  <a:srgbClr val="3366FF"/>
                </a:solidFill>
              </a:rPr>
              <a:t>compaction</a:t>
            </a:r>
          </a:p>
          <a:p>
            <a:pPr lvl="1"/>
            <a:r>
              <a:rPr lang="en-US" altLang="en-US" smtClean="0"/>
              <a:t>Shuffle memory contents to place all free memory together in one large block</a:t>
            </a:r>
          </a:p>
          <a:p>
            <a:pPr lvl="1"/>
            <a:r>
              <a:rPr lang="en-US" altLang="en-US" smtClean="0"/>
              <a:t>Compaction is possible </a:t>
            </a:r>
            <a:r>
              <a:rPr lang="en-US" altLang="en-US" i="1" smtClean="0"/>
              <a:t>only</a:t>
            </a:r>
            <a:r>
              <a:rPr lang="en-US" altLang="en-US" smtClean="0"/>
              <a:t> if relocation is dynamic, and is done at execution time</a:t>
            </a:r>
          </a:p>
          <a:p>
            <a:pPr lvl="1"/>
            <a:r>
              <a:rPr lang="en-US" altLang="en-US" smtClean="0"/>
              <a:t>I/O problem</a:t>
            </a:r>
          </a:p>
          <a:p>
            <a:pPr lvl="2"/>
            <a:r>
              <a:rPr lang="en-US" altLang="en-US" smtClean="0"/>
              <a:t>Latch job in memory while it is involved in I/O</a:t>
            </a:r>
          </a:p>
          <a:p>
            <a:pPr lvl="2"/>
            <a:r>
              <a:rPr lang="en-US" altLang="en-US" smtClean="0"/>
              <a:t>Do I/O only into OS buffers</a:t>
            </a:r>
          </a:p>
          <a:p>
            <a:r>
              <a:rPr lang="en-US" altLang="en-US" smtClean="0"/>
              <a:t>Now consider that backing store has same fragmentation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Segmentation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125" y="1157288"/>
            <a:ext cx="7702550" cy="49403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831975" algn="l"/>
              </a:tabLst>
            </a:pPr>
            <a:r>
              <a:rPr lang="en-US" altLang="en-US" smtClean="0"/>
              <a:t>Memory-management scheme that supports user view of memory </a:t>
            </a:r>
            <a:endParaRPr lang="en-US" altLang="en-US" sz="800" smtClean="0"/>
          </a:p>
          <a:p>
            <a:pPr>
              <a:lnSpc>
                <a:spcPct val="90000"/>
              </a:lnSpc>
              <a:tabLst>
                <a:tab pos="1831975" algn="l"/>
              </a:tabLst>
            </a:pPr>
            <a:r>
              <a:rPr lang="en-US" altLang="en-US" smtClean="0"/>
              <a:t>A program is a collection of segments</a:t>
            </a:r>
          </a:p>
          <a:p>
            <a:pPr lvl="1">
              <a:lnSpc>
                <a:spcPct val="90000"/>
              </a:lnSpc>
              <a:tabLst>
                <a:tab pos="1831975" algn="l"/>
              </a:tabLst>
            </a:pPr>
            <a:r>
              <a:rPr lang="en-US" altLang="en-US" smtClean="0"/>
              <a:t>A segment is a logical unit such as: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 smtClean="0"/>
              <a:t>		main program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 smtClean="0"/>
              <a:t>		procedure 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 smtClean="0"/>
              <a:t>		function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 smtClean="0"/>
              <a:t>		method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 smtClean="0"/>
              <a:t>		object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 smtClean="0"/>
              <a:t>		local variables, global variables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 smtClean="0"/>
              <a:t>		common block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 smtClean="0"/>
              <a:t>		stack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 smtClean="0"/>
              <a:t>		symbol table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 smtClean="0"/>
              <a:t>		arrays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User</a:t>
            </a:r>
            <a:r>
              <a:rPr lang="ja-JP" altLang="en-US" smtClean="0"/>
              <a:t>’</a:t>
            </a:r>
            <a:r>
              <a:rPr lang="en-US" altLang="ja-JP" smtClean="0"/>
              <a:t>s View of a Program</a:t>
            </a:r>
            <a:endParaRPr lang="en-US" altLang="en-US" sz="2400" smtClean="0"/>
          </a:p>
        </p:txBody>
      </p:sp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6975" y="1233488"/>
            <a:ext cx="36957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136525"/>
            <a:ext cx="7800975" cy="576263"/>
          </a:xfrm>
        </p:spPr>
        <p:txBody>
          <a:bodyPr/>
          <a:lstStyle/>
          <a:p>
            <a:pPr eaLnBrk="1" hangingPunct="1"/>
            <a:r>
              <a:rPr lang="en-US" altLang="en-US" smtClean="0"/>
              <a:t>Logical View of Segmentation</a:t>
            </a: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1371600" y="1171575"/>
            <a:ext cx="2895600" cy="396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endParaRPr lang="en-US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905000" y="1857375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/>
            <a:r>
              <a:rPr lang="en-US" altLang="en-US">
                <a:latin typeface="Helvetica" pitchFamily="-84" charset="0"/>
              </a:rPr>
              <a:t>1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752600" y="30003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/>
            <a:r>
              <a:rPr lang="en-US" altLang="en-US">
                <a:latin typeface="Helvetica" pitchFamily="-84" charset="0"/>
              </a:rPr>
              <a:t>3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200400" y="2466975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/>
            <a:r>
              <a:rPr lang="en-US" altLang="en-US">
                <a:latin typeface="Helvetica" pitchFamily="-84" charset="0"/>
              </a:rPr>
              <a:t>2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124200" y="3457575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/>
            <a:r>
              <a:rPr lang="en-US" altLang="en-US">
                <a:latin typeface="Helvetica" pitchFamily="-84" charset="0"/>
              </a:rPr>
              <a:t>4</a:t>
            </a:r>
          </a:p>
        </p:txBody>
      </p:sp>
      <p:grpSp>
        <p:nvGrpSpPr>
          <p:cNvPr id="31752" name="Group 24"/>
          <p:cNvGrpSpPr>
            <a:grpSpLocks/>
          </p:cNvGrpSpPr>
          <p:nvPr/>
        </p:nvGrpSpPr>
        <p:grpSpPr bwMode="auto">
          <a:xfrm>
            <a:off x="5638800" y="1171575"/>
            <a:ext cx="1143000" cy="3962400"/>
            <a:chOff x="3888" y="1056"/>
            <a:chExt cx="720" cy="2496"/>
          </a:xfrm>
        </p:grpSpPr>
        <p:grpSp>
          <p:nvGrpSpPr>
            <p:cNvPr id="31755" name="Group 11"/>
            <p:cNvGrpSpPr>
              <a:grpSpLocks/>
            </p:cNvGrpSpPr>
            <p:nvPr/>
          </p:nvGrpSpPr>
          <p:grpSpPr bwMode="auto">
            <a:xfrm>
              <a:off x="3888" y="1056"/>
              <a:ext cx="720" cy="672"/>
              <a:chOff x="3888" y="1056"/>
              <a:chExt cx="720" cy="672"/>
            </a:xfrm>
          </p:grpSpPr>
          <p:sp>
            <p:nvSpPr>
              <p:cNvPr id="31766" name="Rectangle 8"/>
              <p:cNvSpPr>
                <a:spLocks noChangeArrowheads="1"/>
              </p:cNvSpPr>
              <p:nvPr/>
            </p:nvSpPr>
            <p:spPr bwMode="auto">
              <a:xfrm>
                <a:off x="3888" y="1056"/>
                <a:ext cx="720" cy="6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31767" name="Line 9"/>
              <p:cNvSpPr>
                <a:spLocks noChangeShapeType="1"/>
              </p:cNvSpPr>
              <p:nvPr/>
            </p:nvSpPr>
            <p:spPr bwMode="auto">
              <a:xfrm>
                <a:off x="3888" y="139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56" name="Group 12"/>
            <p:cNvGrpSpPr>
              <a:grpSpLocks/>
            </p:cNvGrpSpPr>
            <p:nvPr/>
          </p:nvGrpSpPr>
          <p:grpSpPr bwMode="auto">
            <a:xfrm>
              <a:off x="3888" y="1728"/>
              <a:ext cx="720" cy="672"/>
              <a:chOff x="3888" y="1056"/>
              <a:chExt cx="720" cy="672"/>
            </a:xfrm>
          </p:grpSpPr>
          <p:sp>
            <p:nvSpPr>
              <p:cNvPr id="31764" name="Rectangle 13"/>
              <p:cNvSpPr>
                <a:spLocks noChangeArrowheads="1"/>
              </p:cNvSpPr>
              <p:nvPr/>
            </p:nvSpPr>
            <p:spPr bwMode="auto">
              <a:xfrm>
                <a:off x="3888" y="1056"/>
                <a:ext cx="720" cy="672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31765" name="Line 14"/>
              <p:cNvSpPr>
                <a:spLocks noChangeShapeType="1"/>
              </p:cNvSpPr>
              <p:nvPr/>
            </p:nvSpPr>
            <p:spPr bwMode="auto">
              <a:xfrm>
                <a:off x="3888" y="139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57" name="Text Box 15"/>
            <p:cNvSpPr txBox="1">
              <a:spLocks noChangeArrowheads="1"/>
            </p:cNvSpPr>
            <p:nvPr/>
          </p:nvSpPr>
          <p:spPr bwMode="auto">
            <a:xfrm>
              <a:off x="4125" y="1132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Helvetica" pitchFamily="-84" charset="0"/>
                </a:rPr>
                <a:t>1</a:t>
              </a:r>
            </a:p>
          </p:txBody>
        </p:sp>
        <p:sp>
          <p:nvSpPr>
            <p:cNvPr id="31758" name="Text Box 16"/>
            <p:cNvSpPr txBox="1">
              <a:spLocks noChangeArrowheads="1"/>
            </p:cNvSpPr>
            <p:nvPr/>
          </p:nvSpPr>
          <p:spPr bwMode="auto">
            <a:xfrm>
              <a:off x="4127" y="1439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Helvetica" pitchFamily="-84" charset="0"/>
                </a:rPr>
                <a:t>4</a:t>
              </a:r>
            </a:p>
          </p:txBody>
        </p:sp>
        <p:sp>
          <p:nvSpPr>
            <p:cNvPr id="31759" name="Rectangle 17"/>
            <p:cNvSpPr>
              <a:spLocks noChangeArrowheads="1"/>
            </p:cNvSpPr>
            <p:nvPr/>
          </p:nvSpPr>
          <p:spPr bwMode="auto">
            <a:xfrm>
              <a:off x="3888" y="2400"/>
              <a:ext cx="720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1760" name="Rectangle 18"/>
            <p:cNvSpPr>
              <a:spLocks noChangeArrowheads="1"/>
            </p:cNvSpPr>
            <p:nvPr/>
          </p:nvSpPr>
          <p:spPr bwMode="auto">
            <a:xfrm>
              <a:off x="3888" y="3312"/>
              <a:ext cx="72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1761" name="Line 19"/>
            <p:cNvSpPr>
              <a:spLocks noChangeShapeType="1"/>
            </p:cNvSpPr>
            <p:nvPr/>
          </p:nvSpPr>
          <p:spPr bwMode="auto">
            <a:xfrm>
              <a:off x="3888" y="264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Text Box 20"/>
            <p:cNvSpPr txBox="1">
              <a:spLocks noChangeArrowheads="1"/>
            </p:cNvSpPr>
            <p:nvPr/>
          </p:nvSpPr>
          <p:spPr bwMode="auto">
            <a:xfrm>
              <a:off x="4127" y="242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Helvetica" pitchFamily="-84" charset="0"/>
                </a:rPr>
                <a:t>2</a:t>
              </a:r>
            </a:p>
          </p:txBody>
        </p:sp>
        <p:sp>
          <p:nvSpPr>
            <p:cNvPr id="31763" name="Text Box 21"/>
            <p:cNvSpPr txBox="1">
              <a:spLocks noChangeArrowheads="1"/>
            </p:cNvSpPr>
            <p:nvPr/>
          </p:nvSpPr>
          <p:spPr bwMode="auto">
            <a:xfrm>
              <a:off x="4127" y="288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Helvetica" pitchFamily="-84" charset="0"/>
                </a:rPr>
                <a:t>3</a:t>
              </a:r>
            </a:p>
          </p:txBody>
        </p:sp>
      </p:grpSp>
      <p:sp>
        <p:nvSpPr>
          <p:cNvPr id="31753" name="Text Box 22"/>
          <p:cNvSpPr txBox="1">
            <a:spLocks noChangeArrowheads="1"/>
          </p:cNvSpPr>
          <p:nvPr/>
        </p:nvSpPr>
        <p:spPr bwMode="auto">
          <a:xfrm>
            <a:off x="2016125" y="5254625"/>
            <a:ext cx="1377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Helvetica" pitchFamily="-84" charset="0"/>
              </a:rPr>
              <a:t>user space </a:t>
            </a:r>
          </a:p>
        </p:txBody>
      </p:sp>
      <p:sp>
        <p:nvSpPr>
          <p:cNvPr id="31754" name="Text Box 23"/>
          <p:cNvSpPr txBox="1">
            <a:spLocks noChangeArrowheads="1"/>
          </p:cNvSpPr>
          <p:nvPr/>
        </p:nvSpPr>
        <p:spPr bwMode="auto">
          <a:xfrm>
            <a:off x="4870450" y="5254625"/>
            <a:ext cx="2597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Helvetica" pitchFamily="-84" charset="0"/>
              </a:rPr>
              <a:t>physical memory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1171575"/>
            <a:ext cx="6627812" cy="4440238"/>
          </a:xfrm>
        </p:spPr>
        <p:txBody>
          <a:bodyPr/>
          <a:lstStyle/>
          <a:p>
            <a:r>
              <a:rPr lang="en-US" altLang="en-US" dirty="0" smtClean="0"/>
              <a:t>To provide a detailed description of various ways of organizing memory hardware</a:t>
            </a:r>
          </a:p>
          <a:p>
            <a:r>
              <a:rPr lang="en-US" altLang="en-US" dirty="0" smtClean="0"/>
              <a:t>To discuss various memory-management techniques, including paging and segmentation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75" y="166688"/>
            <a:ext cx="7908925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Segmentation Architecture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1093788"/>
            <a:ext cx="7246937" cy="5053012"/>
          </a:xfrm>
        </p:spPr>
        <p:txBody>
          <a:bodyPr/>
          <a:lstStyle/>
          <a:p>
            <a:pPr>
              <a:tabLst>
                <a:tab pos="1828800" algn="l"/>
                <a:tab pos="2855913" algn="ctr"/>
              </a:tabLst>
            </a:pPr>
            <a:r>
              <a:rPr lang="en-US" altLang="en-US" smtClean="0"/>
              <a:t>Logical address consists of a two tuple:</a:t>
            </a:r>
          </a:p>
          <a:p>
            <a:pPr>
              <a:buFont typeface="Monotype Sorts" pitchFamily="-84" charset="2"/>
              <a:buNone/>
              <a:tabLst>
                <a:tab pos="1828800" algn="l"/>
                <a:tab pos="2855913" algn="ctr"/>
              </a:tabLst>
            </a:pPr>
            <a:r>
              <a:rPr lang="en-US" altLang="en-US" smtClean="0"/>
              <a:t>		&lt;segment-number, offset&gt;,</a:t>
            </a:r>
          </a:p>
          <a:p>
            <a:pPr>
              <a:buFont typeface="Monotype Sorts" pitchFamily="-84" charset="2"/>
              <a:buNone/>
              <a:tabLst>
                <a:tab pos="1828800" algn="l"/>
                <a:tab pos="2855913" algn="ctr"/>
              </a:tabLst>
            </a:pPr>
            <a:endParaRPr lang="en-US" altLang="en-US" sz="800" smtClean="0"/>
          </a:p>
          <a:p>
            <a:pPr>
              <a:tabLst>
                <a:tab pos="1828800" algn="l"/>
                <a:tab pos="2855913" algn="ctr"/>
              </a:tabLst>
            </a:pPr>
            <a:r>
              <a:rPr lang="en-US" altLang="en-US" b="1" smtClean="0">
                <a:solidFill>
                  <a:srgbClr val="3366FF"/>
                </a:solidFill>
              </a:rPr>
              <a:t>Segment table</a:t>
            </a:r>
            <a:r>
              <a:rPr lang="en-US" altLang="en-US" smtClean="0">
                <a:solidFill>
                  <a:srgbClr val="3366FF"/>
                </a:solidFill>
              </a:rPr>
              <a:t> </a:t>
            </a:r>
            <a:r>
              <a:rPr lang="en-US" altLang="en-US" smtClean="0"/>
              <a:t>– maps two-dimensional physical addresses; each table entry has:</a:t>
            </a:r>
          </a:p>
          <a:p>
            <a:pPr lvl="1">
              <a:tabLst>
                <a:tab pos="1828800" algn="l"/>
                <a:tab pos="2855913" algn="ctr"/>
              </a:tabLst>
            </a:pPr>
            <a:r>
              <a:rPr lang="en-US" altLang="en-US" b="1" smtClean="0">
                <a:solidFill>
                  <a:srgbClr val="3366FF"/>
                </a:solidFill>
              </a:rPr>
              <a:t>base</a:t>
            </a:r>
            <a:r>
              <a:rPr lang="en-US" altLang="en-US" smtClean="0">
                <a:solidFill>
                  <a:srgbClr val="3366FF"/>
                </a:solidFill>
              </a:rPr>
              <a:t> </a:t>
            </a:r>
            <a:r>
              <a:rPr lang="en-US" altLang="en-US" smtClean="0"/>
              <a:t>– contains the starting physical address where the segments reside in memory</a:t>
            </a:r>
          </a:p>
          <a:p>
            <a:pPr lvl="1">
              <a:tabLst>
                <a:tab pos="1828800" algn="l"/>
                <a:tab pos="2855913" algn="ctr"/>
              </a:tabLst>
            </a:pPr>
            <a:r>
              <a:rPr lang="en-US" altLang="en-US" b="1" smtClean="0">
                <a:solidFill>
                  <a:srgbClr val="3366FF"/>
                </a:solidFill>
              </a:rPr>
              <a:t>limit</a:t>
            </a:r>
            <a:r>
              <a:rPr lang="en-US" altLang="en-US" smtClean="0">
                <a:solidFill>
                  <a:srgbClr val="3366FF"/>
                </a:solidFill>
              </a:rPr>
              <a:t> </a:t>
            </a:r>
            <a:r>
              <a:rPr lang="en-US" altLang="en-US" smtClean="0"/>
              <a:t>– specifies the length of the segment</a:t>
            </a:r>
          </a:p>
          <a:p>
            <a:pPr lvl="1">
              <a:tabLst>
                <a:tab pos="1828800" algn="l"/>
                <a:tab pos="2855913" algn="ctr"/>
              </a:tabLst>
            </a:pPr>
            <a:endParaRPr lang="en-US" altLang="en-US" sz="800" smtClean="0"/>
          </a:p>
          <a:p>
            <a:pPr>
              <a:tabLst>
                <a:tab pos="1828800" algn="l"/>
                <a:tab pos="2855913" algn="ctr"/>
              </a:tabLst>
            </a:pPr>
            <a:r>
              <a:rPr lang="en-US" altLang="en-US" b="1" smtClean="0">
                <a:solidFill>
                  <a:srgbClr val="3366FF"/>
                </a:solidFill>
              </a:rPr>
              <a:t>Segment-table base register (STBR)</a:t>
            </a:r>
            <a:r>
              <a:rPr lang="en-US" altLang="en-US" smtClean="0">
                <a:solidFill>
                  <a:srgbClr val="3366FF"/>
                </a:solidFill>
              </a:rPr>
              <a:t> </a:t>
            </a:r>
            <a:r>
              <a:rPr lang="en-US" altLang="en-US" smtClean="0"/>
              <a:t>points to the segment table</a:t>
            </a:r>
            <a:r>
              <a:rPr lang="ja-JP" altLang="en-US" smtClean="0"/>
              <a:t>’</a:t>
            </a:r>
            <a:r>
              <a:rPr lang="en-US" altLang="ja-JP" smtClean="0"/>
              <a:t>s location in memory</a:t>
            </a:r>
          </a:p>
          <a:p>
            <a:pPr>
              <a:tabLst>
                <a:tab pos="1828800" algn="l"/>
                <a:tab pos="2855913" algn="ctr"/>
              </a:tabLst>
            </a:pPr>
            <a:endParaRPr lang="en-US" altLang="en-US" sz="800" smtClean="0"/>
          </a:p>
          <a:p>
            <a:pPr>
              <a:tabLst>
                <a:tab pos="1828800" algn="l"/>
                <a:tab pos="2855913" algn="ctr"/>
              </a:tabLst>
            </a:pPr>
            <a:r>
              <a:rPr lang="en-US" altLang="en-US" b="1" smtClean="0">
                <a:solidFill>
                  <a:srgbClr val="3366FF"/>
                </a:solidFill>
              </a:rPr>
              <a:t>Segment-table length register (STLR)</a:t>
            </a:r>
            <a:r>
              <a:rPr lang="en-US" altLang="en-US" smtClean="0">
                <a:solidFill>
                  <a:srgbClr val="3366FF"/>
                </a:solidFill>
              </a:rPr>
              <a:t> </a:t>
            </a:r>
            <a:r>
              <a:rPr lang="en-US" altLang="en-US" smtClean="0"/>
              <a:t>indicates number of segments used by a program;</a:t>
            </a:r>
          </a:p>
          <a:p>
            <a:pPr>
              <a:buFont typeface="Monotype Sorts" pitchFamily="-84" charset="2"/>
              <a:buNone/>
              <a:tabLst>
                <a:tab pos="1828800" algn="l"/>
                <a:tab pos="2855913" algn="ctr"/>
              </a:tabLst>
            </a:pPr>
            <a:r>
              <a:rPr lang="en-US" altLang="en-US" smtClean="0"/>
              <a:t>	                  segment number </a:t>
            </a:r>
            <a:r>
              <a:rPr lang="en-US" altLang="en-US" b="1" i="1" smtClean="0">
                <a:solidFill>
                  <a:srgbClr val="FF0000"/>
                </a:solidFill>
              </a:rPr>
              <a:t>s</a:t>
            </a:r>
            <a:r>
              <a:rPr lang="en-US" altLang="en-US" smtClean="0"/>
              <a:t> is legal if </a:t>
            </a:r>
            <a:r>
              <a:rPr lang="en-US" altLang="en-US" b="1" i="1" smtClean="0">
                <a:solidFill>
                  <a:srgbClr val="FF0000"/>
                </a:solidFill>
              </a:rPr>
              <a:t>s</a:t>
            </a:r>
            <a:r>
              <a:rPr lang="en-US" altLang="en-US" smtClean="0"/>
              <a:t> &lt; </a:t>
            </a:r>
            <a:r>
              <a:rPr lang="en-US" altLang="en-US" b="1" smtClean="0">
                <a:solidFill>
                  <a:srgbClr val="FF0000"/>
                </a:solidFill>
              </a:rPr>
              <a:t>STLR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214313"/>
            <a:ext cx="782955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Segmentation Architecture (Cont.)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162050"/>
            <a:ext cx="6775450" cy="4468813"/>
          </a:xfrm>
        </p:spPr>
        <p:txBody>
          <a:bodyPr/>
          <a:lstStyle/>
          <a:p>
            <a:r>
              <a:rPr lang="en-US" altLang="en-US" smtClean="0"/>
              <a:t>Protection</a:t>
            </a:r>
          </a:p>
          <a:p>
            <a:pPr lvl="1"/>
            <a:r>
              <a:rPr lang="en-US" altLang="en-US" smtClean="0"/>
              <a:t>With each entry in segment table associate:</a:t>
            </a:r>
          </a:p>
          <a:p>
            <a:pPr lvl="2"/>
            <a:r>
              <a:rPr lang="en-US" altLang="en-US" smtClean="0"/>
              <a:t>validation bit = 0 </a:t>
            </a:r>
            <a:r>
              <a:rPr lang="en-US" altLang="en-US" smtClean="0">
                <a:sym typeface="Symbol" pitchFamily="18" charset="2"/>
              </a:rPr>
              <a:t> illegal segment</a:t>
            </a:r>
          </a:p>
          <a:p>
            <a:pPr lvl="2"/>
            <a:r>
              <a:rPr lang="en-US" altLang="en-US" smtClean="0">
                <a:sym typeface="Symbol" pitchFamily="18" charset="2"/>
              </a:rPr>
              <a:t>read/write/execute privileges</a:t>
            </a:r>
          </a:p>
          <a:p>
            <a:r>
              <a:rPr lang="en-US" altLang="en-US" smtClean="0"/>
              <a:t>Protection bits associated with segments; code sharing occurs at segment level</a:t>
            </a:r>
          </a:p>
          <a:p>
            <a:r>
              <a:rPr lang="en-US" altLang="en-US" smtClean="0"/>
              <a:t>Since segments vary in length, memory allocation is a dynamic storage-allocation problem</a:t>
            </a:r>
          </a:p>
          <a:p>
            <a:r>
              <a:rPr lang="en-US" altLang="en-US" smtClean="0"/>
              <a:t>A segmentation example is shown in the following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66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Segmentation Hardware</a:t>
            </a:r>
            <a:endParaRPr lang="en-US" altLang="en-US" sz="2400" smtClean="0"/>
          </a:p>
        </p:txBody>
      </p:sp>
      <p:pic>
        <p:nvPicPr>
          <p:cNvPr id="34819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4700" y="1254125"/>
            <a:ext cx="5827713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mtClean="0"/>
              <a:t>Paging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93763" y="1128713"/>
            <a:ext cx="7183437" cy="4767262"/>
          </a:xfrm>
        </p:spPr>
        <p:txBody>
          <a:bodyPr/>
          <a:lstStyle/>
          <a:p>
            <a:r>
              <a:rPr lang="en-US" altLang="en-US" smtClean="0"/>
              <a:t>Physical  address space of a process can be noncontiguous; process is allocated physical memory whenever the latter is available</a:t>
            </a:r>
          </a:p>
          <a:p>
            <a:pPr lvl="1"/>
            <a:r>
              <a:rPr lang="en-US" altLang="en-US" smtClean="0"/>
              <a:t>Avoids external fragmentation</a:t>
            </a:r>
          </a:p>
          <a:p>
            <a:pPr lvl="1"/>
            <a:r>
              <a:rPr lang="en-US" altLang="en-US" smtClean="0"/>
              <a:t>Avoids problem of varying sized memory chunks</a:t>
            </a:r>
            <a:endParaRPr lang="en-US" altLang="en-US" sz="800" smtClean="0"/>
          </a:p>
          <a:p>
            <a:r>
              <a:rPr lang="en-US" altLang="en-US" smtClean="0"/>
              <a:t>Divide physical memory into fixed-sized blocks called </a:t>
            </a:r>
            <a:r>
              <a:rPr lang="en-US" altLang="en-US" b="1" smtClean="0">
                <a:solidFill>
                  <a:srgbClr val="3366FF"/>
                </a:solidFill>
              </a:rPr>
              <a:t>frames</a:t>
            </a:r>
            <a:endParaRPr lang="en-US" altLang="en-US" smtClean="0">
              <a:solidFill>
                <a:srgbClr val="3366FF"/>
              </a:solidFill>
            </a:endParaRP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Size </a:t>
            </a:r>
            <a:r>
              <a:rPr lang="en-US" altLang="en-US" smtClean="0"/>
              <a:t>is power of 2, between 512 bytes and 16 Mbytes</a:t>
            </a:r>
            <a:endParaRPr lang="en-US" altLang="en-US" sz="800" smtClean="0"/>
          </a:p>
          <a:p>
            <a:r>
              <a:rPr lang="en-US" altLang="en-US" smtClean="0"/>
              <a:t>Divide logical memory into blocks of same size called </a:t>
            </a:r>
            <a:r>
              <a:rPr lang="en-US" altLang="en-US" b="1" smtClean="0">
                <a:solidFill>
                  <a:srgbClr val="3366FF"/>
                </a:solidFill>
              </a:rPr>
              <a:t>pages</a:t>
            </a:r>
            <a:endParaRPr lang="en-US" altLang="en-US" sz="800" b="1" smtClean="0">
              <a:solidFill>
                <a:srgbClr val="3366FF"/>
              </a:solidFill>
            </a:endParaRPr>
          </a:p>
          <a:p>
            <a:r>
              <a:rPr lang="en-US" altLang="en-US" smtClean="0"/>
              <a:t>Keep track of all free frames</a:t>
            </a:r>
            <a:endParaRPr lang="en-US" altLang="en-US" sz="800" smtClean="0"/>
          </a:p>
          <a:p>
            <a:r>
              <a:rPr lang="en-US" altLang="en-US" smtClean="0"/>
              <a:t>To run a program of size </a:t>
            </a:r>
            <a:r>
              <a:rPr lang="en-US" altLang="en-US" b="1" i="1" smtClean="0"/>
              <a:t>N</a:t>
            </a:r>
            <a:r>
              <a:rPr lang="en-US" altLang="en-US" i="1" smtClean="0"/>
              <a:t> </a:t>
            </a:r>
            <a:r>
              <a:rPr lang="en-US" altLang="en-US" smtClean="0"/>
              <a:t>pages, need to find </a:t>
            </a:r>
            <a:r>
              <a:rPr lang="en-US" altLang="en-US" b="1" i="1" smtClean="0"/>
              <a:t>N</a:t>
            </a:r>
            <a:r>
              <a:rPr lang="en-US" altLang="en-US" smtClean="0"/>
              <a:t> free frames and load program</a:t>
            </a:r>
            <a:endParaRPr lang="en-US" altLang="en-US" sz="800" smtClean="0"/>
          </a:p>
          <a:p>
            <a:r>
              <a:rPr lang="en-US" altLang="en-US" smtClean="0"/>
              <a:t>Set up a </a:t>
            </a:r>
            <a:r>
              <a:rPr lang="en-US" altLang="en-US" b="1" smtClean="0">
                <a:solidFill>
                  <a:srgbClr val="3366FF"/>
                </a:solidFill>
              </a:rPr>
              <a:t>page table</a:t>
            </a:r>
            <a:r>
              <a:rPr lang="en-US" altLang="en-US" smtClean="0"/>
              <a:t> to translate logical to physical addresses</a:t>
            </a:r>
            <a:endParaRPr lang="en-US" altLang="en-US" sz="800" smtClean="0"/>
          </a:p>
          <a:p>
            <a:r>
              <a:rPr lang="en-US" altLang="en-US" smtClean="0"/>
              <a:t>Backing store likewise split into pages</a:t>
            </a:r>
          </a:p>
          <a:p>
            <a:r>
              <a:rPr lang="en-US" altLang="en-US" smtClean="0"/>
              <a:t>Still have Internal fragmentation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46138" y="152400"/>
            <a:ext cx="7840662" cy="576263"/>
          </a:xfrm>
        </p:spPr>
        <p:txBody>
          <a:bodyPr/>
          <a:lstStyle/>
          <a:p>
            <a:pPr eaLnBrk="1" hangingPunct="1"/>
            <a:r>
              <a:rPr lang="en-US" altLang="en-US" smtClean="0"/>
              <a:t>Address Translation Scheme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41375" y="1125538"/>
            <a:ext cx="7299325" cy="44831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Address generated by CPU is divided into:</a:t>
            </a:r>
          </a:p>
          <a:p>
            <a:pPr lvl="1">
              <a:defRPr/>
            </a:pPr>
            <a:r>
              <a:rPr lang="en-US" altLang="en-US" b="1" dirty="0" smtClean="0">
                <a:solidFill>
                  <a:srgbClr val="3366FF"/>
                </a:solidFill>
              </a:rPr>
              <a:t>Page number </a:t>
            </a:r>
            <a:r>
              <a:rPr lang="en-US" altLang="en-US" dirty="0" smtClean="0"/>
              <a:t>(</a:t>
            </a:r>
            <a:r>
              <a:rPr lang="en-US" altLang="en-US" b="1" i="1" dirty="0" smtClean="0">
                <a:solidFill>
                  <a:srgbClr val="3366FF"/>
                </a:solidFill>
              </a:rPr>
              <a:t>p</a:t>
            </a:r>
            <a:r>
              <a:rPr lang="en-US" altLang="en-US" dirty="0" smtClean="0"/>
              <a:t>)</a:t>
            </a:r>
            <a:r>
              <a:rPr lang="en-US" altLang="en-US" dirty="0" smtClean="0">
                <a:solidFill>
                  <a:srgbClr val="3366FF"/>
                </a:solidFill>
              </a:rPr>
              <a:t> </a:t>
            </a:r>
            <a:r>
              <a:rPr lang="en-US" altLang="en-US" dirty="0" smtClean="0"/>
              <a:t>– used as an index into a </a:t>
            </a:r>
            <a:r>
              <a:rPr lang="en-US" altLang="en-US" b="1" dirty="0" smtClean="0">
                <a:solidFill>
                  <a:srgbClr val="3366FF"/>
                </a:solidFill>
              </a:rPr>
              <a:t>page table </a:t>
            </a:r>
            <a:r>
              <a:rPr lang="en-US" altLang="en-US" dirty="0" smtClean="0"/>
              <a:t>which contains base address of each page in physical memory</a:t>
            </a:r>
          </a:p>
          <a:p>
            <a:pPr lvl="1">
              <a:defRPr/>
            </a:pPr>
            <a:r>
              <a:rPr lang="en-US" altLang="en-US" b="1" dirty="0" smtClean="0">
                <a:solidFill>
                  <a:srgbClr val="3366FF"/>
                </a:solidFill>
              </a:rPr>
              <a:t>Page offset </a:t>
            </a:r>
            <a:r>
              <a:rPr lang="en-US" altLang="en-US" dirty="0" smtClean="0"/>
              <a:t>(</a:t>
            </a:r>
            <a:r>
              <a:rPr lang="en-US" altLang="en-US" b="1" i="1" dirty="0" smtClean="0">
                <a:solidFill>
                  <a:srgbClr val="3366FF"/>
                </a:solidFill>
              </a:rPr>
              <a:t>d</a:t>
            </a:r>
            <a:r>
              <a:rPr lang="en-US" altLang="en-US" dirty="0" smtClean="0"/>
              <a:t>)</a:t>
            </a:r>
            <a:r>
              <a:rPr lang="en-US" altLang="en-US" dirty="0" smtClean="0">
                <a:solidFill>
                  <a:srgbClr val="3366FF"/>
                </a:solidFill>
              </a:rPr>
              <a:t> </a:t>
            </a:r>
            <a:r>
              <a:rPr lang="en-US" altLang="en-US" dirty="0" smtClean="0"/>
              <a:t>– combined with base address to define the physical memory address that is sent to the memory unit</a:t>
            </a:r>
          </a:p>
          <a:p>
            <a:pPr lvl="1">
              <a:defRPr/>
            </a:pPr>
            <a:endParaRPr lang="en-US" altLang="en-US" dirty="0" smtClean="0"/>
          </a:p>
          <a:p>
            <a:pPr lvl="1">
              <a:defRPr/>
            </a:pPr>
            <a:endParaRPr lang="en-US" altLang="en-US" dirty="0" smtClean="0"/>
          </a:p>
          <a:p>
            <a:pPr marL="457200" lvl="1" indent="0">
              <a:buFont typeface="Monotype Sorts" pitchFamily="-84" charset="2"/>
              <a:buNone/>
              <a:defRPr/>
            </a:pPr>
            <a:endParaRPr lang="en-US" altLang="en-US" dirty="0" smtClean="0"/>
          </a:p>
          <a:p>
            <a:pPr lvl="1">
              <a:defRPr/>
            </a:pPr>
            <a:endParaRPr lang="en-US" altLang="en-US" dirty="0" smtClean="0"/>
          </a:p>
          <a:p>
            <a:pPr lvl="1">
              <a:defRPr/>
            </a:pPr>
            <a:r>
              <a:rPr lang="en-US" altLang="en-US" dirty="0" smtClean="0"/>
              <a:t>For given logical address space 2</a:t>
            </a:r>
            <a:r>
              <a:rPr lang="en-US" altLang="en-US" i="1" baseline="30000" dirty="0" smtClean="0"/>
              <a:t>m </a:t>
            </a:r>
            <a:r>
              <a:rPr lang="en-US" altLang="en-US" dirty="0" smtClean="0"/>
              <a:t>and page size</a:t>
            </a:r>
            <a:r>
              <a:rPr lang="en-US" altLang="en-US" baseline="30000" dirty="0" smtClean="0"/>
              <a:t> </a:t>
            </a:r>
            <a:r>
              <a:rPr lang="en-US" altLang="en-US" i="1" dirty="0" smtClean="0"/>
              <a:t>2</a:t>
            </a:r>
            <a:r>
              <a:rPr lang="en-US" altLang="en-US" baseline="30000" dirty="0" smtClean="0"/>
              <a:t>n</a:t>
            </a:r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0363" y="2882900"/>
            <a:ext cx="33432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120650"/>
            <a:ext cx="7937500" cy="576263"/>
          </a:xfrm>
        </p:spPr>
        <p:txBody>
          <a:bodyPr/>
          <a:lstStyle/>
          <a:p>
            <a:pPr eaLnBrk="1" hangingPunct="1"/>
            <a:r>
              <a:rPr lang="en-US" altLang="en-US" smtClean="0"/>
              <a:t>Paging Hardware</a:t>
            </a:r>
          </a:p>
        </p:txBody>
      </p:sp>
      <p:pic>
        <p:nvPicPr>
          <p:cNvPr id="37891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5763" y="1128713"/>
            <a:ext cx="62261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46150" y="46038"/>
            <a:ext cx="8229600" cy="644525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Paging Model of Logical and  Physical Memory</a:t>
            </a:r>
          </a:p>
        </p:txBody>
      </p:sp>
      <p:pic>
        <p:nvPicPr>
          <p:cNvPr id="38915" name="Picture 1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203325"/>
            <a:ext cx="4938712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87313"/>
            <a:ext cx="80772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Paging Example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1646238" y="5586413"/>
            <a:ext cx="6003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i="1">
                <a:latin typeface="Helvetica" pitchFamily="-84" charset="0"/>
              </a:rPr>
              <a:t>n</a:t>
            </a:r>
            <a:r>
              <a:rPr lang="en-US" altLang="en-US" sz="1600">
                <a:latin typeface="Helvetica" pitchFamily="-84" charset="0"/>
              </a:rPr>
              <a:t>=2 and </a:t>
            </a:r>
            <a:r>
              <a:rPr lang="en-US" altLang="en-US" sz="1600" i="1">
                <a:latin typeface="Helvetica" pitchFamily="-84" charset="0"/>
              </a:rPr>
              <a:t>m</a:t>
            </a:r>
            <a:r>
              <a:rPr lang="en-US" altLang="en-US" sz="1600">
                <a:latin typeface="Helvetica" pitchFamily="-84" charset="0"/>
              </a:rPr>
              <a:t>=4   32-byte memory and 4-byte pages</a:t>
            </a: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1058" y="925417"/>
            <a:ext cx="3701438" cy="46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88950" y="120650"/>
            <a:ext cx="8229600" cy="576263"/>
          </a:xfrm>
        </p:spPr>
        <p:txBody>
          <a:bodyPr/>
          <a:lstStyle/>
          <a:p>
            <a:r>
              <a:rPr lang="en-US" altLang="en-US" smtClean="0"/>
              <a:t>Paging (Cont.)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931863" y="1138238"/>
            <a:ext cx="8337550" cy="4821237"/>
          </a:xfrm>
        </p:spPr>
        <p:txBody>
          <a:bodyPr/>
          <a:lstStyle/>
          <a:p>
            <a:r>
              <a:rPr lang="en-US" altLang="en-US" smtClean="0"/>
              <a:t>Calculating internal fragmentation</a:t>
            </a:r>
          </a:p>
          <a:p>
            <a:pPr lvl="1"/>
            <a:r>
              <a:rPr lang="en-US" altLang="en-US" smtClean="0"/>
              <a:t>Page size = 2,048 bytes</a:t>
            </a:r>
          </a:p>
          <a:p>
            <a:pPr lvl="1"/>
            <a:r>
              <a:rPr lang="en-US" altLang="en-US" smtClean="0"/>
              <a:t>Process size = 72,766 bytes</a:t>
            </a:r>
          </a:p>
          <a:p>
            <a:pPr lvl="1"/>
            <a:r>
              <a:rPr lang="en-US" altLang="en-US" smtClean="0"/>
              <a:t>35 pages + 1,086 bytes</a:t>
            </a:r>
          </a:p>
          <a:p>
            <a:pPr lvl="1"/>
            <a:r>
              <a:rPr lang="en-US" altLang="en-US" smtClean="0"/>
              <a:t>Internal fragmentation of 2,048 - 1,086 = 962 bytes</a:t>
            </a:r>
          </a:p>
          <a:p>
            <a:pPr lvl="1"/>
            <a:r>
              <a:rPr lang="en-US" altLang="en-US" smtClean="0"/>
              <a:t>Worst case fragmentation = 1 frame – 1 byte</a:t>
            </a:r>
          </a:p>
          <a:p>
            <a:pPr lvl="1"/>
            <a:r>
              <a:rPr lang="en-US" altLang="en-US" smtClean="0"/>
              <a:t>On average fragmentation = 1 / 2 frame size</a:t>
            </a:r>
          </a:p>
          <a:p>
            <a:pPr lvl="1"/>
            <a:r>
              <a:rPr lang="en-US" altLang="en-US" smtClean="0"/>
              <a:t>So small frame sizes desirable?</a:t>
            </a:r>
          </a:p>
          <a:p>
            <a:pPr lvl="1"/>
            <a:r>
              <a:rPr lang="en-US" altLang="en-US" smtClean="0"/>
              <a:t>But each page table entry takes memory to track</a:t>
            </a:r>
          </a:p>
          <a:p>
            <a:pPr lvl="1"/>
            <a:r>
              <a:rPr lang="en-US" altLang="en-US" smtClean="0"/>
              <a:t>Page sizes growing over time</a:t>
            </a:r>
          </a:p>
          <a:p>
            <a:pPr lvl="2"/>
            <a:r>
              <a:rPr lang="en-US" altLang="en-US" smtClean="0"/>
              <a:t>Solaris supports two page sizes – 8 KB and 4 MB</a:t>
            </a:r>
          </a:p>
          <a:p>
            <a:r>
              <a:rPr lang="en-US" altLang="en-US" smtClean="0"/>
              <a:t>Process view and physical memory now very different</a:t>
            </a:r>
          </a:p>
          <a:p>
            <a:r>
              <a:rPr lang="en-US" altLang="en-US" smtClean="0"/>
              <a:t>By implementation process can only access its own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mtClean="0"/>
              <a:t>Free Frames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1928813" y="5721350"/>
            <a:ext cx="1901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Helvetica" pitchFamily="-84" charset="0"/>
              </a:rPr>
              <a:t>Before allocation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5343525" y="5734050"/>
            <a:ext cx="171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Helvetica" pitchFamily="-84" charset="0"/>
              </a:rPr>
              <a:t>After allocation</a:t>
            </a:r>
          </a:p>
        </p:txBody>
      </p:sp>
      <p:pic>
        <p:nvPicPr>
          <p:cNvPr id="4198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25" y="1244600"/>
            <a:ext cx="5903913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0450" y="163513"/>
            <a:ext cx="6764338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Background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63600" y="1250950"/>
            <a:ext cx="6578600" cy="4483100"/>
          </a:xfrm>
        </p:spPr>
        <p:txBody>
          <a:bodyPr/>
          <a:lstStyle/>
          <a:p>
            <a:r>
              <a:rPr lang="en-US" altLang="en-US" dirty="0" smtClean="0"/>
              <a:t>Program must be brought (from disk)  into memory and placed within a process to be run</a:t>
            </a:r>
            <a:endParaRPr lang="en-US" altLang="en-US" sz="800" dirty="0" smtClean="0"/>
          </a:p>
          <a:p>
            <a:r>
              <a:rPr lang="en-US" altLang="en-US" dirty="0" smtClean="0"/>
              <a:t>Main memory and registers are only storage CPU can access directly</a:t>
            </a:r>
          </a:p>
          <a:p>
            <a:r>
              <a:rPr lang="en-US" altLang="en-US" dirty="0" smtClean="0"/>
              <a:t>Memory unit only sees a stream of addresses + read requests, or address + data and write requests</a:t>
            </a:r>
            <a:endParaRPr lang="en-US" altLang="en-US" sz="800" dirty="0" smtClean="0"/>
          </a:p>
          <a:p>
            <a:r>
              <a:rPr lang="en-US" altLang="en-US" dirty="0" smtClean="0"/>
              <a:t>Register access in one CPU clock (or less)</a:t>
            </a:r>
            <a:endParaRPr lang="en-US" altLang="en-US" sz="800" dirty="0" smtClean="0"/>
          </a:p>
          <a:p>
            <a:r>
              <a:rPr lang="en-US" altLang="en-US" dirty="0" smtClean="0"/>
              <a:t>Main memory can take many cycles, causing a </a:t>
            </a:r>
            <a:r>
              <a:rPr lang="en-US" altLang="en-US" b="1" dirty="0" smtClean="0">
                <a:solidFill>
                  <a:srgbClr val="3366FF"/>
                </a:solidFill>
              </a:rPr>
              <a:t>stall</a:t>
            </a:r>
            <a:endParaRPr lang="en-US" altLang="en-US" sz="800" dirty="0" smtClean="0"/>
          </a:p>
          <a:p>
            <a:r>
              <a:rPr lang="en-US" altLang="en-US" b="1" dirty="0" smtClean="0">
                <a:solidFill>
                  <a:srgbClr val="3366FF"/>
                </a:solidFill>
              </a:rPr>
              <a:t>Cache</a:t>
            </a:r>
            <a:r>
              <a:rPr lang="en-US" altLang="en-US" dirty="0" smtClean="0">
                <a:solidFill>
                  <a:srgbClr val="3366FF"/>
                </a:solidFill>
              </a:rPr>
              <a:t> </a:t>
            </a:r>
            <a:r>
              <a:rPr lang="en-US" altLang="en-US" dirty="0" smtClean="0"/>
              <a:t>sits between main memory and CPU registers</a:t>
            </a:r>
            <a:endParaRPr lang="en-US" altLang="en-US" sz="800" dirty="0" smtClean="0"/>
          </a:p>
          <a:p>
            <a:r>
              <a:rPr lang="en-US" altLang="en-US" dirty="0" smtClean="0"/>
              <a:t>Protection of memory required to ensure correct operation</a:t>
            </a:r>
          </a:p>
          <a:p>
            <a:pPr>
              <a:buFont typeface="Monotype Sorts" pitchFamily="-84" charset="2"/>
              <a:buNone/>
            </a:pPr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3" y="1984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Implementation of Page Table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125" y="1146175"/>
            <a:ext cx="6797675" cy="4686300"/>
          </a:xfrm>
        </p:spPr>
        <p:txBody>
          <a:bodyPr/>
          <a:lstStyle/>
          <a:p>
            <a:r>
              <a:rPr lang="en-US" altLang="en-US" smtClean="0"/>
              <a:t>Page table is kept in main memory</a:t>
            </a:r>
          </a:p>
          <a:p>
            <a:r>
              <a:rPr lang="en-US" altLang="en-US" b="1" smtClean="0">
                <a:solidFill>
                  <a:srgbClr val="3366FF"/>
                </a:solidFill>
              </a:rPr>
              <a:t>Page-table base register </a:t>
            </a:r>
            <a:r>
              <a:rPr lang="en-US" altLang="en-US" smtClean="0"/>
              <a:t>(</a:t>
            </a:r>
            <a:r>
              <a:rPr lang="en-US" altLang="en-US" b="1" smtClean="0">
                <a:solidFill>
                  <a:srgbClr val="3366FF"/>
                </a:solidFill>
              </a:rPr>
              <a:t>PTBR</a:t>
            </a:r>
            <a:r>
              <a:rPr lang="en-US" altLang="en-US" smtClean="0"/>
              <a:t>)</a:t>
            </a:r>
            <a:r>
              <a:rPr lang="en-US" altLang="en-US" smtClean="0">
                <a:solidFill>
                  <a:srgbClr val="3366FF"/>
                </a:solidFill>
              </a:rPr>
              <a:t> </a:t>
            </a:r>
            <a:r>
              <a:rPr lang="en-US" altLang="en-US" smtClean="0"/>
              <a:t>points to the page table</a:t>
            </a:r>
          </a:p>
          <a:p>
            <a:r>
              <a:rPr lang="en-US" altLang="en-US" b="1" smtClean="0">
                <a:solidFill>
                  <a:srgbClr val="3366FF"/>
                </a:solidFill>
              </a:rPr>
              <a:t>Page-table length register </a:t>
            </a:r>
            <a:r>
              <a:rPr lang="en-US" altLang="en-US" smtClean="0"/>
              <a:t>(</a:t>
            </a:r>
            <a:r>
              <a:rPr lang="en-US" altLang="en-US" b="1" smtClean="0">
                <a:solidFill>
                  <a:srgbClr val="3366FF"/>
                </a:solidFill>
              </a:rPr>
              <a:t>PTLR</a:t>
            </a:r>
            <a:r>
              <a:rPr lang="en-US" altLang="en-US" smtClean="0"/>
              <a:t>)</a:t>
            </a:r>
            <a:r>
              <a:rPr lang="en-US" altLang="en-US" smtClean="0">
                <a:solidFill>
                  <a:srgbClr val="3366FF"/>
                </a:solidFill>
              </a:rPr>
              <a:t> </a:t>
            </a:r>
            <a:r>
              <a:rPr lang="en-US" altLang="en-US" smtClean="0"/>
              <a:t>indicates size of the page table</a:t>
            </a:r>
          </a:p>
          <a:p>
            <a:r>
              <a:rPr lang="en-US" altLang="en-US" smtClean="0"/>
              <a:t>In this scheme every data/instruction access requires two memory accesses</a:t>
            </a:r>
          </a:p>
          <a:p>
            <a:pPr lvl="1"/>
            <a:r>
              <a:rPr lang="en-US" altLang="en-US" smtClean="0"/>
              <a:t>One for the page table and one for the data / instruction</a:t>
            </a:r>
          </a:p>
          <a:p>
            <a:r>
              <a:rPr lang="en-US" altLang="en-US" smtClean="0"/>
              <a:t>The two memory access problem can be solved by the use of a special fast-lookup hardware cache called </a:t>
            </a:r>
            <a:r>
              <a:rPr lang="en-US" altLang="en-US" b="1" smtClean="0">
                <a:solidFill>
                  <a:srgbClr val="3366FF"/>
                </a:solidFill>
              </a:rPr>
              <a:t>associative memory </a:t>
            </a:r>
            <a:r>
              <a:rPr lang="en-US" altLang="en-US" smtClean="0"/>
              <a:t>or </a:t>
            </a:r>
            <a:r>
              <a:rPr lang="en-US" altLang="en-US" b="1" smtClean="0">
                <a:solidFill>
                  <a:srgbClr val="3366FF"/>
                </a:solidFill>
              </a:rPr>
              <a:t>translation look-aside buffers </a:t>
            </a:r>
            <a:r>
              <a:rPr lang="en-US" altLang="en-US" smtClean="0"/>
              <a:t>(</a:t>
            </a:r>
            <a:r>
              <a:rPr lang="en-US" altLang="en-US" b="1" smtClean="0">
                <a:solidFill>
                  <a:srgbClr val="3366FF"/>
                </a:solidFill>
              </a:rPr>
              <a:t>TLBs</a:t>
            </a:r>
            <a:r>
              <a:rPr lang="en-US" altLang="en-US" smtClean="0"/>
              <a:t>)</a:t>
            </a:r>
            <a:endParaRPr lang="en-US" altLang="en-US" b="1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1666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Associative Memory</a:t>
            </a:r>
          </a:p>
        </p:txBody>
      </p:sp>
      <p:sp>
        <p:nvSpPr>
          <p:cNvPr id="4505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03288" y="1211263"/>
            <a:ext cx="7351712" cy="4483100"/>
          </a:xfrm>
        </p:spPr>
        <p:txBody>
          <a:bodyPr/>
          <a:lstStyle/>
          <a:p>
            <a:r>
              <a:rPr lang="en-US" altLang="en-US" smtClean="0"/>
              <a:t>Associative memory – parallel search 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pPr>
              <a:buFont typeface="Monotype Sorts" pitchFamily="-84" charset="2"/>
              <a:buNone/>
            </a:pPr>
            <a:endParaRPr lang="en-US" altLang="en-US" smtClean="0"/>
          </a:p>
          <a:p>
            <a:r>
              <a:rPr lang="en-US" altLang="en-US" smtClean="0"/>
              <a:t>Address translation (p, d)</a:t>
            </a:r>
          </a:p>
          <a:p>
            <a:pPr marL="627063" lvl="1"/>
            <a:r>
              <a:rPr lang="en-US" altLang="en-US" smtClean="0"/>
              <a:t>If p is in associative register, get frame # out</a:t>
            </a:r>
          </a:p>
          <a:p>
            <a:pPr marL="627063" lvl="1"/>
            <a:r>
              <a:rPr lang="en-US" altLang="en-US" smtClean="0"/>
              <a:t>Otherwise get frame # from page table in memory</a:t>
            </a:r>
          </a:p>
          <a:p>
            <a:pPr marL="627063" lvl="1"/>
            <a:endParaRPr lang="en-US" altLang="en-US" smtClean="0"/>
          </a:p>
        </p:txBody>
      </p:sp>
      <p:pic>
        <p:nvPicPr>
          <p:cNvPr id="4506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5475" y="1693863"/>
            <a:ext cx="29432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1825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Paging Hardware With TLB</a:t>
            </a:r>
            <a:endParaRPr lang="en-US" altLang="en-US" sz="2400" smtClean="0"/>
          </a:p>
        </p:txBody>
      </p:sp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1175" y="1284288"/>
            <a:ext cx="5637213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1666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Implementation of Page Table (Cont.)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125" y="1146175"/>
            <a:ext cx="6924675" cy="4686300"/>
          </a:xfrm>
        </p:spPr>
        <p:txBody>
          <a:bodyPr/>
          <a:lstStyle/>
          <a:p>
            <a:r>
              <a:rPr lang="en-US" altLang="en-US" smtClean="0"/>
              <a:t>Some TLBs store</a:t>
            </a:r>
            <a:r>
              <a:rPr lang="en-US" altLang="en-US" b="1" smtClean="0"/>
              <a:t> </a:t>
            </a:r>
            <a:r>
              <a:rPr lang="en-US" altLang="en-US" b="1" smtClean="0">
                <a:solidFill>
                  <a:srgbClr val="3366FF"/>
                </a:solidFill>
              </a:rPr>
              <a:t>address-space identifiers </a:t>
            </a:r>
            <a:r>
              <a:rPr lang="en-US" altLang="en-US" smtClean="0"/>
              <a:t>(</a:t>
            </a:r>
            <a:r>
              <a:rPr lang="en-US" altLang="en-US" b="1" smtClean="0">
                <a:solidFill>
                  <a:srgbClr val="3366FF"/>
                </a:solidFill>
              </a:rPr>
              <a:t>ASIDs</a:t>
            </a:r>
            <a:r>
              <a:rPr lang="en-US" altLang="en-US" smtClean="0"/>
              <a:t>)</a:t>
            </a:r>
            <a:r>
              <a:rPr lang="en-US" altLang="en-US" b="1" smtClean="0">
                <a:solidFill>
                  <a:srgbClr val="3366FF"/>
                </a:solidFill>
              </a:rPr>
              <a:t> </a:t>
            </a:r>
            <a:r>
              <a:rPr lang="en-US" altLang="en-US" smtClean="0"/>
              <a:t>in each TLB entry – uniquely identifies each process to provide address-space protection for that process</a:t>
            </a:r>
          </a:p>
          <a:p>
            <a:pPr lvl="1"/>
            <a:r>
              <a:rPr lang="en-US" altLang="en-US" smtClean="0"/>
              <a:t>Otherwise need to flush at every context switch</a:t>
            </a:r>
          </a:p>
          <a:p>
            <a:r>
              <a:rPr lang="en-US" altLang="en-US" smtClean="0"/>
              <a:t>TLBs typically small (64 to 1,024 entries)</a:t>
            </a:r>
          </a:p>
          <a:p>
            <a:r>
              <a:rPr lang="en-US" altLang="en-US" smtClean="0"/>
              <a:t>On a TLB miss, value is loaded into the TLB for faster access next time</a:t>
            </a:r>
          </a:p>
          <a:p>
            <a:pPr lvl="1"/>
            <a:r>
              <a:rPr lang="en-US" altLang="en-US" smtClean="0"/>
              <a:t>Replacement policies must be considered</a:t>
            </a:r>
          </a:p>
          <a:p>
            <a:pPr lvl="1"/>
            <a:r>
              <a:rPr lang="en-US" altLang="en-US" smtClean="0"/>
              <a:t>Some entries can be</a:t>
            </a:r>
            <a:r>
              <a:rPr lang="en-US" altLang="en-US" b="1" smtClean="0">
                <a:solidFill>
                  <a:srgbClr val="3366FF"/>
                </a:solidFill>
              </a:rPr>
              <a:t> wired down </a:t>
            </a:r>
            <a:r>
              <a:rPr lang="en-US" altLang="en-US" smtClean="0"/>
              <a:t>for permanent fast access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mtClean="0"/>
              <a:t>Effective Access Time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1084263"/>
            <a:ext cx="7781925" cy="504825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</a:pPr>
            <a:r>
              <a:rPr lang="en-US" altLang="en-US" dirty="0" smtClean="0"/>
              <a:t>Associative Lookup = </a:t>
            </a:r>
            <a:r>
              <a:rPr lang="en-US" altLang="en-US" dirty="0" smtClean="0">
                <a:sym typeface="Symbol" pitchFamily="18" charset="2"/>
              </a:rPr>
              <a:t> time unit</a:t>
            </a:r>
          </a:p>
          <a:p>
            <a:pPr lvl="1">
              <a:lnSpc>
                <a:spcPct val="90000"/>
              </a:lnSpc>
              <a:tabLst>
                <a:tab pos="2062163" algn="l"/>
                <a:tab pos="2566988" algn="l"/>
              </a:tabLst>
            </a:pPr>
            <a:r>
              <a:rPr lang="en-US" altLang="en-US" dirty="0" smtClean="0">
                <a:sym typeface="Symbol" pitchFamily="18" charset="2"/>
              </a:rPr>
              <a:t>Can be &lt; 10% of memory access time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</a:pPr>
            <a:r>
              <a:rPr lang="en-US" altLang="en-US" dirty="0" smtClean="0">
                <a:sym typeface="Symbol" pitchFamily="18" charset="2"/>
              </a:rPr>
              <a:t>Hit ratio = </a:t>
            </a:r>
          </a:p>
          <a:p>
            <a:pPr lvl="1">
              <a:lnSpc>
                <a:spcPct val="90000"/>
              </a:lnSpc>
              <a:tabLst>
                <a:tab pos="2062163" algn="l"/>
                <a:tab pos="2566988" algn="l"/>
              </a:tabLst>
            </a:pPr>
            <a:r>
              <a:rPr lang="en-US" altLang="en-US" dirty="0" smtClean="0">
                <a:sym typeface="Symbol" pitchFamily="18" charset="2"/>
              </a:rPr>
              <a:t>Hit ratio – percentage of times that a page number is found in the associative registers; ratio related to number of associative registers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</a:pPr>
            <a:r>
              <a:rPr lang="en-US" altLang="en-US" dirty="0" smtClean="0">
                <a:sym typeface="Symbol" pitchFamily="18" charset="2"/>
              </a:rPr>
              <a:t>Consider  = 80%,  = 20ns for TLB search, 100ns for memory access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sym typeface="Symbol" pitchFamily="18" charset="2"/>
              </a:rPr>
              <a:t>Effective Access Time</a:t>
            </a:r>
            <a:r>
              <a:rPr lang="en-US" altLang="en-US" dirty="0" smtClean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dirty="0" smtClean="0">
                <a:sym typeface="Symbol" pitchFamily="18" charset="2"/>
              </a:rPr>
              <a:t>(</a:t>
            </a:r>
            <a:r>
              <a:rPr lang="en-US" altLang="en-US" b="1" dirty="0" smtClean="0">
                <a:solidFill>
                  <a:srgbClr val="3366FF"/>
                </a:solidFill>
                <a:sym typeface="Symbol" pitchFamily="18" charset="2"/>
              </a:rPr>
              <a:t>EAT</a:t>
            </a:r>
            <a:r>
              <a:rPr lang="en-US" altLang="en-US" dirty="0" smtClean="0"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</a:pPr>
            <a:r>
              <a:rPr lang="en-US" altLang="en-US" dirty="0" smtClean="0"/>
              <a:t>		EAT = (1 + </a:t>
            </a:r>
            <a:r>
              <a:rPr lang="en-US" altLang="en-US" dirty="0" smtClean="0">
                <a:sym typeface="Symbol" pitchFamily="18" charset="2"/>
              </a:rPr>
              <a:t>)  + (2 + )(1 – )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</a:pPr>
            <a:r>
              <a:rPr lang="en-US" altLang="en-US" dirty="0" smtClean="0">
                <a:sym typeface="Symbol" pitchFamily="18" charset="2"/>
              </a:rPr>
              <a:t>			= 2 +  – </a:t>
            </a:r>
            <a:endParaRPr lang="en-US" altLang="en-US" dirty="0" smtClean="0"/>
          </a:p>
          <a:p>
            <a:pPr>
              <a:lnSpc>
                <a:spcPct val="90000"/>
              </a:lnSpc>
              <a:buNone/>
              <a:tabLst>
                <a:tab pos="2062163" algn="l"/>
                <a:tab pos="2566988" algn="l"/>
              </a:tabLst>
            </a:pPr>
            <a:endParaRPr lang="en-US" altLang="en-US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Memory Protection</a:t>
            </a:r>
          </a:p>
        </p:txBody>
      </p:sp>
      <p:sp>
        <p:nvSpPr>
          <p:cNvPr id="4813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873125" y="1157288"/>
            <a:ext cx="6937375" cy="4468812"/>
          </a:xfrm>
        </p:spPr>
        <p:txBody>
          <a:bodyPr/>
          <a:lstStyle/>
          <a:p>
            <a:r>
              <a:rPr lang="en-US" altLang="en-US" smtClean="0"/>
              <a:t>Memory protection implemented by associating protection bit with each frame to indicate if read-only or read-write access is allowed</a:t>
            </a:r>
          </a:p>
          <a:p>
            <a:pPr lvl="1"/>
            <a:r>
              <a:rPr lang="en-US" altLang="en-US" smtClean="0"/>
              <a:t>Can also add more bits to indicate page execute-only, and so on</a:t>
            </a:r>
          </a:p>
          <a:p>
            <a:r>
              <a:rPr lang="en-US" altLang="en-US" b="1" smtClean="0">
                <a:solidFill>
                  <a:srgbClr val="3366FF"/>
                </a:solidFill>
              </a:rPr>
              <a:t>Valid-invalid</a:t>
            </a:r>
            <a:r>
              <a:rPr lang="en-US" altLang="en-US" smtClean="0">
                <a:solidFill>
                  <a:srgbClr val="3366FF"/>
                </a:solidFill>
              </a:rPr>
              <a:t> </a:t>
            </a:r>
            <a:r>
              <a:rPr lang="en-US" altLang="en-US" smtClean="0"/>
              <a:t>bit attached to each entry in the page table:</a:t>
            </a:r>
          </a:p>
          <a:p>
            <a:pPr lvl="1"/>
            <a:r>
              <a:rPr lang="ja-JP" altLang="en-US" smtClean="0"/>
              <a:t>“</a:t>
            </a:r>
            <a:r>
              <a:rPr lang="en-US" altLang="ja-JP" smtClean="0"/>
              <a:t>valid</a:t>
            </a:r>
            <a:r>
              <a:rPr lang="ja-JP" altLang="en-US" smtClean="0"/>
              <a:t>”</a:t>
            </a:r>
            <a:r>
              <a:rPr lang="en-US" altLang="ja-JP" smtClean="0"/>
              <a:t> indicates that the associated page is in the process</a:t>
            </a:r>
            <a:r>
              <a:rPr lang="ja-JP" altLang="en-US" smtClean="0"/>
              <a:t>’</a:t>
            </a:r>
            <a:r>
              <a:rPr lang="en-US" altLang="ja-JP" smtClean="0"/>
              <a:t> logical address space, and is thus a legal page</a:t>
            </a:r>
          </a:p>
          <a:p>
            <a:pPr lvl="1"/>
            <a:r>
              <a:rPr lang="ja-JP" altLang="en-US" smtClean="0"/>
              <a:t>“</a:t>
            </a:r>
            <a:r>
              <a:rPr lang="en-US" altLang="ja-JP" smtClean="0"/>
              <a:t>invalid</a:t>
            </a:r>
            <a:r>
              <a:rPr lang="ja-JP" altLang="en-US" smtClean="0"/>
              <a:t>”</a:t>
            </a:r>
            <a:r>
              <a:rPr lang="en-US" altLang="ja-JP" smtClean="0"/>
              <a:t> indicates that the page is not in the process</a:t>
            </a:r>
            <a:r>
              <a:rPr lang="ja-JP" altLang="en-US" smtClean="0"/>
              <a:t>’</a:t>
            </a:r>
            <a:r>
              <a:rPr lang="en-US" altLang="ja-JP" smtClean="0"/>
              <a:t> logical address space</a:t>
            </a:r>
          </a:p>
          <a:p>
            <a:pPr lvl="1"/>
            <a:r>
              <a:rPr lang="en-US" altLang="en-US" smtClean="0"/>
              <a:t>Or use </a:t>
            </a:r>
            <a:r>
              <a:rPr lang="en-US" altLang="en-US" b="1" smtClean="0">
                <a:solidFill>
                  <a:srgbClr val="3366FF"/>
                </a:solidFill>
              </a:rPr>
              <a:t>page-table length register </a:t>
            </a:r>
            <a:r>
              <a:rPr lang="en-US" altLang="en-US" smtClean="0"/>
              <a:t>(</a:t>
            </a:r>
            <a:r>
              <a:rPr lang="en-US" altLang="en-US" b="1" smtClean="0">
                <a:solidFill>
                  <a:srgbClr val="3366FF"/>
                </a:solidFill>
              </a:rPr>
              <a:t>PTLR</a:t>
            </a:r>
            <a:r>
              <a:rPr lang="en-US" altLang="en-US" smtClean="0"/>
              <a:t>)</a:t>
            </a:r>
          </a:p>
          <a:p>
            <a:r>
              <a:rPr lang="en-US" altLang="en-US" smtClean="0"/>
              <a:t>Any violations result in a trap to the kernel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9738" y="-188913"/>
            <a:ext cx="7112000" cy="90328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Valid (v) or Invalid (i) Bit In A Page Table</a:t>
            </a:r>
          </a:p>
        </p:txBody>
      </p:sp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0" y="1252538"/>
            <a:ext cx="509905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Shared Pages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125" y="1141413"/>
            <a:ext cx="6950075" cy="4483100"/>
          </a:xfrm>
        </p:spPr>
        <p:txBody>
          <a:bodyPr/>
          <a:lstStyle/>
          <a:p>
            <a:r>
              <a:rPr lang="en-US" altLang="en-US" b="1" smtClean="0">
                <a:solidFill>
                  <a:srgbClr val="3366FF"/>
                </a:solidFill>
              </a:rPr>
              <a:t>Shared code</a:t>
            </a:r>
          </a:p>
          <a:p>
            <a:pPr lvl="1"/>
            <a:r>
              <a:rPr lang="en-US" altLang="en-US" smtClean="0"/>
              <a:t>One copy of read-only (</a:t>
            </a:r>
            <a:r>
              <a:rPr lang="en-US" altLang="en-US" b="1" smtClean="0">
                <a:solidFill>
                  <a:srgbClr val="3366FF"/>
                </a:solidFill>
              </a:rPr>
              <a:t>reentrant</a:t>
            </a:r>
            <a:r>
              <a:rPr lang="en-US" altLang="en-US" smtClean="0"/>
              <a:t>) code shared among processes (i.e., text editors, compilers, window systems)</a:t>
            </a:r>
          </a:p>
          <a:p>
            <a:pPr lvl="1"/>
            <a:r>
              <a:rPr lang="en-US" altLang="en-US" smtClean="0"/>
              <a:t>Similar to multiple threads sharing the same process space</a:t>
            </a:r>
          </a:p>
          <a:p>
            <a:pPr lvl="1"/>
            <a:r>
              <a:rPr lang="en-US" altLang="en-US" smtClean="0"/>
              <a:t>Also useful for interprocess communication if sharing of read-write pages is allowed</a:t>
            </a:r>
          </a:p>
          <a:p>
            <a:r>
              <a:rPr lang="en-US" altLang="en-US" b="1" smtClean="0">
                <a:solidFill>
                  <a:srgbClr val="3366FF"/>
                </a:solidFill>
              </a:rPr>
              <a:t>Private code and data</a:t>
            </a:r>
            <a:r>
              <a:rPr lang="en-US" altLang="en-US" smtClean="0">
                <a:solidFill>
                  <a:srgbClr val="3366FF"/>
                </a:solidFill>
              </a:rPr>
              <a:t> </a:t>
            </a:r>
          </a:p>
          <a:p>
            <a:pPr lvl="1"/>
            <a:r>
              <a:rPr lang="en-US" altLang="en-US" smtClean="0"/>
              <a:t>Each process keeps a separate copy of the code and data</a:t>
            </a:r>
          </a:p>
          <a:p>
            <a:pPr lvl="1"/>
            <a:r>
              <a:rPr lang="en-US" altLang="en-US" smtClean="0"/>
              <a:t>The pages for the private code and data can appear anywhere in the logical address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63" y="198438"/>
            <a:ext cx="7704137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Shared Pages Example</a:t>
            </a:r>
            <a:endParaRPr lang="en-US" altLang="en-US" sz="2400" smtClean="0"/>
          </a:p>
        </p:txBody>
      </p:sp>
      <p:pic>
        <p:nvPicPr>
          <p:cNvPr id="51203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2963" y="1104900"/>
            <a:ext cx="486092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825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Structure of the Page Table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141413"/>
            <a:ext cx="7119938" cy="4483100"/>
          </a:xfrm>
        </p:spPr>
        <p:txBody>
          <a:bodyPr/>
          <a:lstStyle/>
          <a:p>
            <a:r>
              <a:rPr lang="en-US" altLang="en-US" smtClean="0"/>
              <a:t>Memory structures for paging can get huge using straight-forward methods</a:t>
            </a:r>
          </a:p>
          <a:p>
            <a:pPr lvl="1"/>
            <a:r>
              <a:rPr lang="en-US" altLang="en-US" smtClean="0"/>
              <a:t>Consider a 32-bit logical address space as on modern computers</a:t>
            </a:r>
          </a:p>
          <a:p>
            <a:pPr lvl="1"/>
            <a:r>
              <a:rPr lang="en-US" altLang="en-US" smtClean="0"/>
              <a:t>Page size of 4 KB (2</a:t>
            </a:r>
            <a:r>
              <a:rPr lang="en-US" altLang="en-US" baseline="30000" smtClean="0"/>
              <a:t>12</a:t>
            </a:r>
            <a:r>
              <a:rPr lang="en-US" altLang="en-US" smtClean="0"/>
              <a:t>)</a:t>
            </a:r>
          </a:p>
          <a:p>
            <a:pPr lvl="1"/>
            <a:r>
              <a:rPr lang="en-US" altLang="en-US" smtClean="0"/>
              <a:t>Page table would have 1 million entries (2</a:t>
            </a:r>
            <a:r>
              <a:rPr lang="en-US" altLang="en-US" baseline="30000" smtClean="0"/>
              <a:t>32</a:t>
            </a:r>
            <a:r>
              <a:rPr lang="en-US" altLang="en-US" smtClean="0"/>
              <a:t> / 2</a:t>
            </a:r>
            <a:r>
              <a:rPr lang="en-US" altLang="en-US" baseline="30000" smtClean="0"/>
              <a:t>12</a:t>
            </a:r>
            <a:r>
              <a:rPr lang="en-US" altLang="en-US" smtClean="0"/>
              <a:t>)</a:t>
            </a:r>
          </a:p>
          <a:p>
            <a:pPr lvl="1"/>
            <a:r>
              <a:rPr lang="en-US" altLang="en-US" smtClean="0"/>
              <a:t>If each entry is 4 bytes -&gt; 4 MB of physical address space / memory for page table alone</a:t>
            </a:r>
          </a:p>
          <a:p>
            <a:pPr lvl="2"/>
            <a:r>
              <a:rPr lang="en-US" altLang="en-US" smtClean="0"/>
              <a:t>That amount of memory used to cost a lot</a:t>
            </a:r>
          </a:p>
          <a:p>
            <a:pPr lvl="2"/>
            <a:r>
              <a:rPr lang="en-US" altLang="en-US" smtClean="0"/>
              <a:t>Don</a:t>
            </a:r>
            <a:r>
              <a:rPr lang="ja-JP" altLang="en-US" smtClean="0"/>
              <a:t>’</a:t>
            </a:r>
            <a:r>
              <a:rPr lang="en-US" altLang="ja-JP" smtClean="0"/>
              <a:t>t want to allocate that contiguously in main memory</a:t>
            </a:r>
            <a:endParaRPr lang="en-US" altLang="en-US" smtClean="0"/>
          </a:p>
          <a:p>
            <a:r>
              <a:rPr lang="en-US" altLang="en-US" smtClean="0"/>
              <a:t>Hierarchical Paging</a:t>
            </a:r>
          </a:p>
          <a:p>
            <a:r>
              <a:rPr lang="en-US" altLang="en-US" smtClean="0"/>
              <a:t>Hashed Page Tables</a:t>
            </a:r>
          </a:p>
          <a:p>
            <a:r>
              <a:rPr lang="en-US" altLang="en-US" smtClean="0"/>
              <a:t>Inverted Page 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5238" y="112713"/>
            <a:ext cx="655955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Base and Limit Registers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913" y="995363"/>
            <a:ext cx="7351712" cy="4483100"/>
          </a:xfrm>
        </p:spPr>
        <p:txBody>
          <a:bodyPr/>
          <a:lstStyle/>
          <a:p>
            <a:r>
              <a:rPr lang="en-US" altLang="en-US" smtClean="0"/>
              <a:t>A pair of </a:t>
            </a:r>
            <a:r>
              <a:rPr lang="en-US" altLang="en-US" b="1" smtClean="0">
                <a:solidFill>
                  <a:srgbClr val="3366FF"/>
                </a:solidFill>
              </a:rPr>
              <a:t>base</a:t>
            </a:r>
            <a:r>
              <a:rPr lang="en-US" altLang="en-US" smtClean="0">
                <a:solidFill>
                  <a:srgbClr val="3366FF"/>
                </a:solidFill>
              </a:rPr>
              <a:t> </a:t>
            </a:r>
            <a:r>
              <a:rPr lang="en-US" altLang="en-US" smtClean="0"/>
              <a:t>and</a:t>
            </a:r>
            <a:r>
              <a:rPr lang="en-US" altLang="en-US" b="1" smtClean="0">
                <a:solidFill>
                  <a:srgbClr val="FF0000"/>
                </a:solidFill>
              </a:rPr>
              <a:t> </a:t>
            </a:r>
            <a:r>
              <a:rPr lang="en-US" altLang="en-US" b="1" smtClean="0">
                <a:solidFill>
                  <a:srgbClr val="3366FF"/>
                </a:solidFill>
              </a:rPr>
              <a:t>limit</a:t>
            </a:r>
            <a:r>
              <a:rPr lang="en-US" altLang="en-US" smtClean="0">
                <a:solidFill>
                  <a:srgbClr val="3366FF"/>
                </a:solidFill>
              </a:rPr>
              <a:t> </a:t>
            </a:r>
            <a:r>
              <a:rPr lang="en-US" altLang="en-US" b="1" smtClean="0">
                <a:solidFill>
                  <a:srgbClr val="3366FF"/>
                </a:solidFill>
              </a:rPr>
              <a:t>registers</a:t>
            </a:r>
            <a:r>
              <a:rPr lang="en-US" altLang="en-US" smtClean="0"/>
              <a:t> define the logical address space</a:t>
            </a:r>
          </a:p>
          <a:p>
            <a:r>
              <a:rPr lang="en-US" altLang="en-US" smtClean="0"/>
              <a:t>CPU must check every memory access generated in user mode to be sure it is between base and limit for that user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2128838"/>
            <a:ext cx="3273425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1666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Hierarchical Page Tables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1189038"/>
            <a:ext cx="5980112" cy="4483100"/>
          </a:xfrm>
        </p:spPr>
        <p:txBody>
          <a:bodyPr/>
          <a:lstStyle/>
          <a:p>
            <a:r>
              <a:rPr lang="en-US" altLang="en-US" smtClean="0"/>
              <a:t>Break up the logical address space into multiple page tables</a:t>
            </a:r>
          </a:p>
          <a:p>
            <a:r>
              <a:rPr lang="en-US" altLang="en-US" smtClean="0"/>
              <a:t>A simple technique is a two-level page table</a:t>
            </a:r>
          </a:p>
          <a:p>
            <a:r>
              <a:rPr lang="en-US" altLang="en-US" smtClean="0"/>
              <a:t>We then page the page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68325" y="1666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Two-Level Page-Table Scheme</a:t>
            </a:r>
            <a:endParaRPr lang="en-US" altLang="en-US" sz="2400" smtClean="0"/>
          </a:p>
        </p:txBody>
      </p:sp>
      <p:pic>
        <p:nvPicPr>
          <p:cNvPr id="54275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1875" y="1268413"/>
            <a:ext cx="424815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5675" y="152400"/>
            <a:ext cx="7762875" cy="576263"/>
          </a:xfrm>
        </p:spPr>
        <p:txBody>
          <a:bodyPr/>
          <a:lstStyle/>
          <a:p>
            <a:pPr eaLnBrk="1" hangingPunct="1"/>
            <a:r>
              <a:rPr lang="en-US" altLang="en-US" smtClean="0"/>
              <a:t>Two-Level Paging Example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1085850"/>
            <a:ext cx="7807325" cy="5146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A logical address (on 32-bit machine with 1K page size) is divided into:</a:t>
            </a:r>
          </a:p>
          <a:p>
            <a:pPr marL="627063" lvl="1">
              <a:lnSpc>
                <a:spcPct val="90000"/>
              </a:lnSpc>
            </a:pPr>
            <a:r>
              <a:rPr lang="en-US" altLang="en-US" smtClean="0"/>
              <a:t>a page number consisting of 22 bits</a:t>
            </a:r>
          </a:p>
          <a:p>
            <a:pPr marL="627063" lvl="1">
              <a:lnSpc>
                <a:spcPct val="90000"/>
              </a:lnSpc>
            </a:pPr>
            <a:r>
              <a:rPr lang="en-US" altLang="en-US" smtClean="0"/>
              <a:t>a page offset consisting of 10 bits</a:t>
            </a:r>
          </a:p>
          <a:p>
            <a:pPr marL="627063" lvl="1">
              <a:lnSpc>
                <a:spcPct val="90000"/>
              </a:lnSpc>
            </a:pPr>
            <a:endParaRPr lang="en-US" altLang="en-US" sz="800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Since the page table is paged, the page number is further divided into:</a:t>
            </a:r>
          </a:p>
          <a:p>
            <a:pPr marL="627063" lvl="1">
              <a:lnSpc>
                <a:spcPct val="90000"/>
              </a:lnSpc>
            </a:pPr>
            <a:r>
              <a:rPr lang="en-US" altLang="en-US" smtClean="0"/>
              <a:t>a 12-bit page number </a:t>
            </a:r>
          </a:p>
          <a:p>
            <a:pPr marL="627063" lvl="1">
              <a:lnSpc>
                <a:spcPct val="90000"/>
              </a:lnSpc>
            </a:pPr>
            <a:r>
              <a:rPr lang="en-US" altLang="en-US" smtClean="0"/>
              <a:t>a 10-bit page offset</a:t>
            </a:r>
          </a:p>
          <a:p>
            <a:pPr marL="627063" lvl="1">
              <a:lnSpc>
                <a:spcPct val="90000"/>
              </a:lnSpc>
            </a:pPr>
            <a:endParaRPr lang="en-US" altLang="en-US" sz="800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Thus, a logical address is as follows:</a:t>
            </a:r>
            <a:br>
              <a:rPr lang="en-US" altLang="en-US" smtClean="0"/>
            </a:br>
            <a:r>
              <a:rPr lang="en-US" altLang="en-US" sz="1600" smtClean="0"/>
              <a:t/>
            </a:r>
            <a:br>
              <a:rPr lang="en-US" altLang="en-US" sz="1600" smtClean="0"/>
            </a:br>
            <a:r>
              <a:rPr lang="en-US" altLang="en-US" sz="1600" smtClean="0"/>
              <a:t/>
            </a:r>
            <a:br>
              <a:rPr lang="en-US" altLang="en-US" sz="1600" smtClean="0"/>
            </a:br>
            <a:r>
              <a:rPr lang="en-US" altLang="en-US" sz="1600" smtClean="0"/>
              <a:t/>
            </a:r>
            <a:br>
              <a:rPr lang="en-US" altLang="en-US" sz="1600" smtClean="0"/>
            </a:br>
            <a:r>
              <a:rPr lang="en-US" altLang="en-US" sz="1600" smtClean="0"/>
              <a:t/>
            </a:r>
            <a:br>
              <a:rPr lang="en-US" altLang="en-US" sz="1600" smtClean="0"/>
            </a:br>
            <a:r>
              <a:rPr lang="en-US" altLang="en-US" sz="1600" smtClean="0"/>
              <a:t/>
            </a:r>
            <a:br>
              <a:rPr lang="en-US" altLang="en-US" sz="1600" smtClean="0"/>
            </a:br>
            <a:endParaRPr lang="en-US" altLang="en-US" sz="1600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where</a:t>
            </a:r>
            <a:r>
              <a:rPr lang="en-US" altLang="en-US" i="1" smtClean="0"/>
              <a:t> p</a:t>
            </a:r>
            <a:r>
              <a:rPr lang="en-US" altLang="en-US" i="1" baseline="-25000" smtClean="0"/>
              <a:t>1</a:t>
            </a:r>
            <a:r>
              <a:rPr lang="en-US" altLang="en-US" smtClean="0"/>
              <a:t> is an index into the outer page table, and </a:t>
            </a:r>
            <a:r>
              <a:rPr lang="en-US" altLang="en-US" i="1" smtClean="0"/>
              <a:t>p</a:t>
            </a:r>
            <a:r>
              <a:rPr lang="en-US" altLang="en-US" i="1" baseline="-25000" smtClean="0"/>
              <a:t>2</a:t>
            </a:r>
            <a:r>
              <a:rPr lang="en-US" altLang="en-US" smtClean="0"/>
              <a:t> is the displacement within the page of the inner page table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Known as </a:t>
            </a:r>
            <a:r>
              <a:rPr lang="en-US" altLang="en-US" b="1" smtClean="0">
                <a:solidFill>
                  <a:srgbClr val="3366FF"/>
                </a:solidFill>
              </a:rPr>
              <a:t>forward-mapped page table</a:t>
            </a:r>
          </a:p>
        </p:txBody>
      </p:sp>
      <p:pic>
        <p:nvPicPr>
          <p:cNvPr id="5530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0613" y="3875088"/>
            <a:ext cx="3159125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28713" y="152400"/>
            <a:ext cx="7558087" cy="576263"/>
          </a:xfrm>
        </p:spPr>
        <p:txBody>
          <a:bodyPr/>
          <a:lstStyle/>
          <a:p>
            <a:pPr eaLnBrk="1" hangingPunct="1"/>
            <a:r>
              <a:rPr lang="en-US" altLang="en-US" smtClean="0"/>
              <a:t>Address-Translation Scheme</a:t>
            </a:r>
            <a:endParaRPr lang="en-US" altLang="en-US" sz="2400" smtClean="0"/>
          </a:p>
        </p:txBody>
      </p:sp>
      <p:pic>
        <p:nvPicPr>
          <p:cNvPr id="56323" name="Picture 10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7013" y="1258888"/>
            <a:ext cx="6389687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536575" y="166688"/>
            <a:ext cx="8229600" cy="576262"/>
          </a:xfrm>
        </p:spPr>
        <p:txBody>
          <a:bodyPr/>
          <a:lstStyle/>
          <a:p>
            <a:r>
              <a:rPr lang="en-US" altLang="en-US" smtClean="0"/>
              <a:t>64-bit Logical Address Space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806450" y="1201738"/>
            <a:ext cx="8116888" cy="508793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Even two-level paging scheme not sufficient</a:t>
            </a:r>
          </a:p>
          <a:p>
            <a:pPr>
              <a:defRPr/>
            </a:pPr>
            <a:r>
              <a:rPr lang="en-US" altLang="en-US" dirty="0" smtClean="0"/>
              <a:t>If page size is 4 KB (2</a:t>
            </a:r>
            <a:r>
              <a:rPr lang="en-US" altLang="en-US" baseline="30000" dirty="0" smtClean="0"/>
              <a:t>12</a:t>
            </a:r>
            <a:r>
              <a:rPr lang="en-US" altLang="en-US" dirty="0" smtClean="0"/>
              <a:t>)</a:t>
            </a:r>
          </a:p>
          <a:p>
            <a:pPr lvl="1">
              <a:defRPr/>
            </a:pPr>
            <a:r>
              <a:rPr lang="en-US" altLang="en-US" dirty="0" smtClean="0"/>
              <a:t>Then page table has 2</a:t>
            </a:r>
            <a:r>
              <a:rPr lang="en-US" altLang="en-US" baseline="30000" dirty="0" smtClean="0"/>
              <a:t>52</a:t>
            </a:r>
            <a:r>
              <a:rPr lang="en-US" altLang="en-US" dirty="0" smtClean="0"/>
              <a:t> entries</a:t>
            </a:r>
          </a:p>
          <a:p>
            <a:pPr lvl="1">
              <a:defRPr/>
            </a:pPr>
            <a:r>
              <a:rPr lang="en-US" altLang="en-US" dirty="0" smtClean="0"/>
              <a:t>If two level scheme, inner page tables could be 2</a:t>
            </a:r>
            <a:r>
              <a:rPr lang="en-US" altLang="en-US" baseline="30000" dirty="0" smtClean="0"/>
              <a:t>10</a:t>
            </a:r>
            <a:r>
              <a:rPr lang="en-US" altLang="en-US" dirty="0" smtClean="0"/>
              <a:t> 4-byte entries</a:t>
            </a:r>
          </a:p>
          <a:p>
            <a:pPr lvl="1">
              <a:defRPr/>
            </a:pPr>
            <a:r>
              <a:rPr lang="en-US" altLang="en-US" dirty="0" smtClean="0"/>
              <a:t>Address would look like</a:t>
            </a:r>
          </a:p>
          <a:p>
            <a:pPr lvl="1">
              <a:defRPr/>
            </a:pPr>
            <a:endParaRPr lang="en-US" altLang="en-US" dirty="0" smtClean="0"/>
          </a:p>
          <a:p>
            <a:pPr lvl="1">
              <a:defRPr/>
            </a:pPr>
            <a:endParaRPr lang="en-US" altLang="en-US" dirty="0" smtClean="0"/>
          </a:p>
          <a:p>
            <a:pPr marL="457200" lvl="1" indent="0">
              <a:buFont typeface="Monotype Sorts" pitchFamily="-84" charset="2"/>
              <a:buNone/>
              <a:defRPr/>
            </a:pPr>
            <a:endParaRPr lang="en-US" altLang="en-US" dirty="0" smtClean="0"/>
          </a:p>
          <a:p>
            <a:pPr lvl="1">
              <a:defRPr/>
            </a:pPr>
            <a:r>
              <a:rPr lang="en-US" altLang="en-US" dirty="0" smtClean="0"/>
              <a:t>Outer page table has 2</a:t>
            </a:r>
            <a:r>
              <a:rPr lang="en-US" altLang="en-US" baseline="30000" dirty="0" smtClean="0"/>
              <a:t>42</a:t>
            </a:r>
            <a:r>
              <a:rPr lang="en-US" altLang="en-US" dirty="0" smtClean="0"/>
              <a:t> entries or 2</a:t>
            </a:r>
            <a:r>
              <a:rPr lang="en-US" altLang="en-US" baseline="30000" dirty="0" smtClean="0"/>
              <a:t>44</a:t>
            </a:r>
            <a:r>
              <a:rPr lang="en-US" altLang="en-US" dirty="0" smtClean="0"/>
              <a:t> bytes</a:t>
            </a:r>
          </a:p>
          <a:p>
            <a:pPr lvl="1">
              <a:defRPr/>
            </a:pPr>
            <a:r>
              <a:rPr lang="en-US" altLang="en-US" dirty="0" smtClean="0"/>
              <a:t>One solution is to add a 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outer page table</a:t>
            </a:r>
          </a:p>
          <a:p>
            <a:pPr lvl="1">
              <a:defRPr/>
            </a:pPr>
            <a:r>
              <a:rPr lang="en-US" altLang="en-US" dirty="0" smtClean="0"/>
              <a:t>But in the following example the 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outer page table is still 2</a:t>
            </a:r>
            <a:r>
              <a:rPr lang="en-US" altLang="en-US" baseline="30000" dirty="0" smtClean="0"/>
              <a:t>34</a:t>
            </a:r>
            <a:r>
              <a:rPr lang="en-US" altLang="en-US" dirty="0" smtClean="0"/>
              <a:t> bytes in size</a:t>
            </a:r>
          </a:p>
          <a:p>
            <a:pPr lvl="2">
              <a:defRPr/>
            </a:pPr>
            <a:r>
              <a:rPr lang="en-US" altLang="en-US" dirty="0" smtClean="0"/>
              <a:t>And possibly 4 memory access to get to one physical memory location</a:t>
            </a:r>
          </a:p>
          <a:p>
            <a:pPr lvl="1">
              <a:defRPr/>
            </a:pPr>
            <a:endParaRPr lang="en-US" altLang="en-US" dirty="0" smtClean="0"/>
          </a:p>
        </p:txBody>
      </p:sp>
      <p:pic>
        <p:nvPicPr>
          <p:cNvPr id="5734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2175" y="3000375"/>
            <a:ext cx="32464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214313"/>
            <a:ext cx="7821612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Three-level Paging Scheme</a:t>
            </a:r>
          </a:p>
        </p:txBody>
      </p:sp>
      <p:pic>
        <p:nvPicPr>
          <p:cNvPr id="5837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4100" y="1293813"/>
            <a:ext cx="52419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1400" y="3130550"/>
            <a:ext cx="54864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46138" y="166688"/>
            <a:ext cx="7840662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Hashed Page Tables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1141413"/>
            <a:ext cx="7626350" cy="4722812"/>
          </a:xfrm>
        </p:spPr>
        <p:txBody>
          <a:bodyPr/>
          <a:lstStyle/>
          <a:p>
            <a:r>
              <a:rPr lang="en-US" altLang="en-US" smtClean="0"/>
              <a:t>Common in address spaces &gt; 32 bits</a:t>
            </a:r>
          </a:p>
          <a:p>
            <a:r>
              <a:rPr lang="en-US" altLang="en-US" smtClean="0"/>
              <a:t>The virtual page number is hashed into a page table</a:t>
            </a:r>
          </a:p>
          <a:p>
            <a:pPr lvl="1"/>
            <a:r>
              <a:rPr lang="en-US" altLang="en-US" smtClean="0"/>
              <a:t>This page table contains a chain of elements hashing to the same location</a:t>
            </a:r>
          </a:p>
          <a:p>
            <a:r>
              <a:rPr lang="en-US" altLang="en-US" smtClean="0"/>
              <a:t>Each element contains (1) the virtual page number (2) the value of the mapped page frame (3) a pointer to the next element</a:t>
            </a:r>
          </a:p>
          <a:p>
            <a:r>
              <a:rPr lang="en-US" altLang="en-US" smtClean="0"/>
              <a:t>Virtual page numbers are compared in this chain searching for a match</a:t>
            </a:r>
          </a:p>
          <a:p>
            <a:pPr lvl="1"/>
            <a:r>
              <a:rPr lang="en-US" altLang="en-US" smtClean="0"/>
              <a:t>If a match is found, the corresponding physical frame is extracted</a:t>
            </a:r>
          </a:p>
          <a:p>
            <a:r>
              <a:rPr lang="en-US" altLang="en-US" smtClean="0"/>
              <a:t>Variation for 64-bit addresses is </a:t>
            </a:r>
            <a:r>
              <a:rPr lang="en-US" altLang="en-US" b="1" smtClean="0">
                <a:solidFill>
                  <a:srgbClr val="3366FF"/>
                </a:solidFill>
              </a:rPr>
              <a:t>clustered page tables</a:t>
            </a:r>
          </a:p>
          <a:p>
            <a:pPr lvl="1"/>
            <a:r>
              <a:rPr lang="en-US" altLang="en-US" smtClean="0"/>
              <a:t>Similar to hashed but each entry refers to several pages (such as 16) rather than 1</a:t>
            </a:r>
          </a:p>
          <a:p>
            <a:pPr lvl="1"/>
            <a:r>
              <a:rPr lang="en-US" altLang="en-US" smtClean="0"/>
              <a:t>Especially useful for </a:t>
            </a:r>
            <a:r>
              <a:rPr lang="en-US" altLang="en-US" b="1" smtClean="0">
                <a:solidFill>
                  <a:srgbClr val="3366FF"/>
                </a:solidFill>
              </a:rPr>
              <a:t>sparse</a:t>
            </a:r>
            <a:r>
              <a:rPr lang="en-US" altLang="en-US" smtClean="0"/>
              <a:t> address spaces (where memory references are non-contiguous and scattered)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mtClean="0"/>
              <a:t>Hashed Page Table</a:t>
            </a:r>
            <a:endParaRPr lang="en-US" altLang="en-US" sz="2400" smtClean="0"/>
          </a:p>
        </p:txBody>
      </p:sp>
      <p:pic>
        <p:nvPicPr>
          <p:cNvPr id="6041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2888" y="1274763"/>
            <a:ext cx="66167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0" y="152400"/>
            <a:ext cx="7956550" cy="576263"/>
          </a:xfrm>
        </p:spPr>
        <p:txBody>
          <a:bodyPr/>
          <a:lstStyle/>
          <a:p>
            <a:pPr eaLnBrk="1" hangingPunct="1"/>
            <a:r>
              <a:rPr lang="en-US" altLang="en-US" smtClean="0"/>
              <a:t>Inverted Page Table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1152525"/>
            <a:ext cx="7073900" cy="4792663"/>
          </a:xfrm>
        </p:spPr>
        <p:txBody>
          <a:bodyPr/>
          <a:lstStyle/>
          <a:p>
            <a:r>
              <a:rPr lang="en-US" altLang="en-US" smtClean="0"/>
              <a:t>Rather than each process having a page table and keeping track of all possible logical pages, track all physical pages</a:t>
            </a:r>
          </a:p>
          <a:p>
            <a:r>
              <a:rPr lang="en-US" altLang="en-US" smtClean="0"/>
              <a:t>One entry for each real page of memory</a:t>
            </a:r>
          </a:p>
          <a:p>
            <a:r>
              <a:rPr lang="en-US" altLang="en-US" smtClean="0"/>
              <a:t>Entry consists of the virtual address of the page stored in that real memory location, with information about the process that owns that page</a:t>
            </a:r>
          </a:p>
          <a:p>
            <a:r>
              <a:rPr lang="en-US" altLang="en-US" smtClean="0"/>
              <a:t>Decreases memory needed to store each page table, but increases time needed to search the table when a page reference occurs</a:t>
            </a:r>
          </a:p>
          <a:p>
            <a:r>
              <a:rPr lang="en-US" altLang="en-US" smtClean="0"/>
              <a:t>Use hash table to limit the search to one — or at most a few — page-table entries</a:t>
            </a:r>
          </a:p>
          <a:p>
            <a:pPr lvl="1"/>
            <a:r>
              <a:rPr lang="en-US" altLang="en-US" smtClean="0"/>
              <a:t>TLB can accelerate access</a:t>
            </a:r>
          </a:p>
          <a:p>
            <a:r>
              <a:rPr lang="en-US" altLang="en-US" smtClean="0"/>
              <a:t>But how to implement shared memory?</a:t>
            </a:r>
          </a:p>
          <a:p>
            <a:pPr lvl="1"/>
            <a:r>
              <a:rPr lang="en-US" altLang="en-US" smtClean="0"/>
              <a:t>One mapping of a virtual address to the shared physical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58850" y="182563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Inverted Page Table Architecture</a:t>
            </a:r>
            <a:endParaRPr lang="en-US" altLang="en-US" sz="2400" smtClean="0"/>
          </a:p>
        </p:txBody>
      </p:sp>
      <p:pic>
        <p:nvPicPr>
          <p:cNvPr id="6246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7675" y="1274763"/>
            <a:ext cx="605790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41388" y="153988"/>
            <a:ext cx="7745412" cy="576262"/>
          </a:xfrm>
        </p:spPr>
        <p:txBody>
          <a:bodyPr/>
          <a:lstStyle/>
          <a:p>
            <a:r>
              <a:rPr lang="en-US" altLang="en-US" smtClean="0"/>
              <a:t>Hardware Address Protection</a:t>
            </a:r>
          </a:p>
        </p:txBody>
      </p:sp>
      <p:pic>
        <p:nvPicPr>
          <p:cNvPr id="8195" name="Content Placeholder 4" descr="8.02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2790" b="-12790"/>
          <a:stretch>
            <a:fillRect/>
          </a:stretch>
        </p:blipFill>
        <p:spPr>
          <a:xfrm>
            <a:off x="1576388" y="1212850"/>
            <a:ext cx="6324600" cy="3482975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0" y="198438"/>
            <a:ext cx="795655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Oracle SPARC Solaris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1035050"/>
            <a:ext cx="7499350" cy="5062538"/>
          </a:xfrm>
        </p:spPr>
        <p:txBody>
          <a:bodyPr/>
          <a:lstStyle/>
          <a:p>
            <a:r>
              <a:rPr lang="en-US" altLang="en-US" dirty="0" smtClean="0"/>
              <a:t>Consider modern, 64-bit operating system example with tightly integrated hardware</a:t>
            </a:r>
          </a:p>
          <a:p>
            <a:pPr lvl="1"/>
            <a:r>
              <a:rPr lang="en-US" altLang="en-US" dirty="0" smtClean="0"/>
              <a:t>Goals are efficiency, low overhead</a:t>
            </a:r>
          </a:p>
          <a:p>
            <a:r>
              <a:rPr lang="en-US" altLang="en-US" dirty="0" smtClean="0"/>
              <a:t>Based on hashing, but more complex</a:t>
            </a:r>
          </a:p>
          <a:p>
            <a:r>
              <a:rPr lang="en-US" altLang="en-US" dirty="0" smtClean="0"/>
              <a:t>Two hash tables</a:t>
            </a:r>
          </a:p>
          <a:p>
            <a:pPr lvl="1"/>
            <a:r>
              <a:rPr lang="en-US" altLang="en-US" dirty="0" smtClean="0"/>
              <a:t>One kernel and one for all user processes</a:t>
            </a:r>
          </a:p>
          <a:p>
            <a:pPr lvl="1"/>
            <a:r>
              <a:rPr lang="en-US" altLang="en-US" dirty="0" smtClean="0"/>
              <a:t>Each maps memory addresses from virtual to physical memory</a:t>
            </a:r>
          </a:p>
          <a:p>
            <a:pPr lvl="1"/>
            <a:r>
              <a:rPr lang="en-US" altLang="en-US" dirty="0" smtClean="0"/>
              <a:t>Each entry represents a contiguous area of mapped virtual memory,</a:t>
            </a:r>
          </a:p>
          <a:p>
            <a:pPr lvl="2"/>
            <a:r>
              <a:rPr lang="en-US" altLang="en-US" dirty="0" smtClean="0"/>
              <a:t>More efficient than having a separate hash-table entry for each page</a:t>
            </a:r>
          </a:p>
          <a:p>
            <a:pPr lvl="1"/>
            <a:r>
              <a:rPr lang="en-US" altLang="en-US" dirty="0" smtClean="0"/>
              <a:t>Each entry has  base address and  span (indicating the number of pages the entry represents)</a:t>
            </a:r>
          </a:p>
          <a:p>
            <a:endParaRPr lang="en-US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98438"/>
            <a:ext cx="795655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Oracle SPARC Solaris (Cont.)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1075" y="1096963"/>
            <a:ext cx="7515225" cy="5062537"/>
          </a:xfrm>
        </p:spPr>
        <p:txBody>
          <a:bodyPr/>
          <a:lstStyle/>
          <a:p>
            <a:r>
              <a:rPr lang="en-US" altLang="en-US" smtClean="0"/>
              <a:t>TLB holds translation table entries (TTEs) for fast hardware lookups</a:t>
            </a:r>
          </a:p>
          <a:p>
            <a:pPr lvl="1"/>
            <a:r>
              <a:rPr lang="en-US" altLang="en-US" smtClean="0"/>
              <a:t>A cache of TTEs reside in a translation storage buffer (TSB)</a:t>
            </a:r>
          </a:p>
          <a:p>
            <a:pPr lvl="2"/>
            <a:r>
              <a:rPr lang="en-US" altLang="en-US" smtClean="0"/>
              <a:t>Includes an entry per recently accessed page</a:t>
            </a:r>
          </a:p>
          <a:p>
            <a:r>
              <a:rPr lang="en-US" altLang="en-US" smtClean="0"/>
              <a:t>Virtual address reference causes TLB search </a:t>
            </a:r>
          </a:p>
          <a:p>
            <a:pPr lvl="1"/>
            <a:r>
              <a:rPr lang="en-US" altLang="en-US" smtClean="0"/>
              <a:t>If miss, hardware walks the in-memory TSB looking for the TTE corresponding to the address</a:t>
            </a:r>
          </a:p>
          <a:p>
            <a:pPr lvl="2"/>
            <a:r>
              <a:rPr lang="en-US" altLang="en-US" smtClean="0"/>
              <a:t>If match found, the CPU copies the TSB entry into the TLB and translation completes</a:t>
            </a:r>
          </a:p>
          <a:p>
            <a:pPr lvl="2"/>
            <a:r>
              <a:rPr lang="en-US" altLang="en-US" smtClean="0"/>
              <a:t>If no match found, kernel interrupted to search the hash table</a:t>
            </a:r>
          </a:p>
          <a:p>
            <a:pPr lvl="3"/>
            <a:r>
              <a:rPr lang="en-US" altLang="en-US" smtClean="0"/>
              <a:t>The kernel then creates a TTE from the appropriate hash table and stores it in the TSB, Interrupt handler returns control to the MMU, which completes the address translation. 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3438" y="182563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Example: ARM Architecture</a:t>
            </a:r>
          </a:p>
        </p:txBody>
      </p:sp>
      <p:sp>
        <p:nvSpPr>
          <p:cNvPr id="73731" name="Rectangle 3"/>
          <p:cNvSpPr txBox="1">
            <a:spLocks noChangeArrowheads="1"/>
          </p:cNvSpPr>
          <p:nvPr/>
        </p:nvSpPr>
        <p:spPr bwMode="auto">
          <a:xfrm>
            <a:off x="869950" y="1169988"/>
            <a:ext cx="3417888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/>
          <a:lstStyle/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sz="1400" dirty="0">
                <a:latin typeface="Helvetica" pitchFamily="-84" charset="0"/>
              </a:rPr>
              <a:t>Dominant mobile platform chip (Apple </a:t>
            </a:r>
            <a:r>
              <a:rPr kumimoji="1" lang="en-US" altLang="en-US" sz="1400" dirty="0" err="1">
                <a:latin typeface="Helvetica" pitchFamily="-84" charset="0"/>
              </a:rPr>
              <a:t>iOS</a:t>
            </a:r>
            <a:r>
              <a:rPr kumimoji="1" lang="en-US" altLang="en-US" sz="1400" dirty="0">
                <a:latin typeface="Helvetica" pitchFamily="-84" charset="0"/>
              </a:rPr>
              <a:t> and Google Android devices for example)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sz="1400" dirty="0">
                <a:latin typeface="Helvetica" pitchFamily="-84" charset="0"/>
              </a:rPr>
              <a:t>Modern, energy efficient, 32-bit CPU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sz="1400" dirty="0">
                <a:latin typeface="Helvetica" pitchFamily="-84" charset="0"/>
              </a:rPr>
              <a:t>4 KB and 16 KB pages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sz="1400" dirty="0">
                <a:latin typeface="Helvetica" pitchFamily="-84" charset="0"/>
              </a:rPr>
              <a:t>1 MB and 16 MB pages (termed </a:t>
            </a:r>
            <a:r>
              <a:rPr kumimoji="1" lang="en-US" altLang="en-US" sz="1400" b="1" dirty="0">
                <a:solidFill>
                  <a:srgbClr val="3366FF"/>
                </a:solidFill>
                <a:latin typeface="Helvetica" pitchFamily="-84" charset="0"/>
              </a:rPr>
              <a:t>sections</a:t>
            </a:r>
            <a:r>
              <a:rPr kumimoji="1" lang="en-US" altLang="en-US" sz="1400" dirty="0">
                <a:latin typeface="Helvetica" pitchFamily="-84" charset="0"/>
              </a:rPr>
              <a:t>)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sz="1400" dirty="0">
                <a:latin typeface="Helvetica" pitchFamily="-84" charset="0"/>
              </a:rPr>
              <a:t>One-level paging for sections, two-level for smaller pages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sz="1400" dirty="0">
                <a:latin typeface="Helvetica" pitchFamily="-84" charset="0"/>
              </a:rPr>
              <a:t>Two levels of TLBs</a:t>
            </a:r>
          </a:p>
          <a:p>
            <a:pPr marL="1060450" lvl="1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 sz="1400" dirty="0">
                <a:latin typeface="Helvetica" pitchFamily="-84" charset="0"/>
              </a:rPr>
              <a:t>Outer level has two micro TLBs (one data, one instruction)</a:t>
            </a:r>
          </a:p>
          <a:p>
            <a:pPr marL="1060450" lvl="1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 sz="1400" dirty="0">
                <a:latin typeface="Helvetica" pitchFamily="-84" charset="0"/>
              </a:rPr>
              <a:t>Inner is single main TLB</a:t>
            </a:r>
          </a:p>
          <a:p>
            <a:pPr marL="1060450" lvl="1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 sz="1400" dirty="0">
                <a:latin typeface="Helvetica" pitchFamily="-84" charset="0"/>
              </a:rPr>
              <a:t>First inner is checked, on miss outers are checked, and on miss page table walk performed by CPU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sz="1400" dirty="0">
              <a:latin typeface="Helvetica" pitchFamily="-84" charset="0"/>
            </a:endParaRPr>
          </a:p>
        </p:txBody>
      </p:sp>
      <p:pic>
        <p:nvPicPr>
          <p:cNvPr id="73732" name="Picture 1" descr="8_26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0477" y="971745"/>
            <a:ext cx="4913523" cy="358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End of Chapter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r>
              <a:rPr lang="en-US" altLang="en-US" smtClean="0"/>
              <a:t>Address Binding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19150" y="1144588"/>
            <a:ext cx="7448550" cy="4926012"/>
          </a:xfrm>
        </p:spPr>
        <p:txBody>
          <a:bodyPr/>
          <a:lstStyle/>
          <a:p>
            <a:r>
              <a:rPr kumimoji="0" lang="en-US" altLang="en-US" sz="1600" smtClean="0"/>
              <a:t>Programs on disk, ready to be brought into memory to execute form an </a:t>
            </a:r>
            <a:r>
              <a:rPr kumimoji="0" lang="en-US" altLang="en-US" sz="1600" b="1" smtClean="0">
                <a:solidFill>
                  <a:srgbClr val="0000FF"/>
                </a:solidFill>
              </a:rPr>
              <a:t>input queue</a:t>
            </a:r>
          </a:p>
          <a:p>
            <a:pPr lvl="1"/>
            <a:r>
              <a:rPr kumimoji="0" lang="en-US" altLang="en-US" sz="1600" smtClean="0"/>
              <a:t>Without support, must be loaded into address 0000</a:t>
            </a:r>
          </a:p>
          <a:p>
            <a:r>
              <a:rPr kumimoji="0" lang="en-US" altLang="en-US" sz="1600" smtClean="0"/>
              <a:t>Inconvenient to have first user process physical address always at 0000 </a:t>
            </a:r>
          </a:p>
          <a:p>
            <a:pPr lvl="1"/>
            <a:r>
              <a:rPr kumimoji="0" lang="en-US" altLang="en-US" sz="1600" smtClean="0"/>
              <a:t>How can it not be?</a:t>
            </a:r>
            <a:endParaRPr lang="en-US" altLang="en-US" sz="1600" smtClean="0"/>
          </a:p>
          <a:p>
            <a:r>
              <a:rPr kumimoji="0" lang="en-US" altLang="en-US" sz="1600" smtClean="0"/>
              <a:t>Further, addresses represented in different ways at different stages of a program</a:t>
            </a:r>
            <a:r>
              <a:rPr kumimoji="0" lang="ja-JP" altLang="en-US" sz="1600" smtClean="0"/>
              <a:t>’</a:t>
            </a:r>
            <a:r>
              <a:rPr kumimoji="0" lang="en-US" altLang="ja-JP" sz="1600" smtClean="0"/>
              <a:t>s life</a:t>
            </a:r>
          </a:p>
          <a:p>
            <a:pPr lvl="1"/>
            <a:r>
              <a:rPr kumimoji="0" lang="en-US" altLang="en-US" sz="1600" smtClean="0"/>
              <a:t>Source code addresses usually symbolic</a:t>
            </a:r>
          </a:p>
          <a:p>
            <a:pPr lvl="1"/>
            <a:r>
              <a:rPr kumimoji="0" lang="en-US" altLang="en-US" sz="1600" smtClean="0"/>
              <a:t>Compiled code addresses </a:t>
            </a:r>
            <a:r>
              <a:rPr kumimoji="0" lang="en-US" altLang="en-US" sz="1600" b="1" smtClean="0">
                <a:solidFill>
                  <a:srgbClr val="0000FF"/>
                </a:solidFill>
              </a:rPr>
              <a:t>bind </a:t>
            </a:r>
            <a:r>
              <a:rPr kumimoji="0" lang="en-US" altLang="en-US" sz="1600" smtClean="0"/>
              <a:t>to relocatable addresses</a:t>
            </a:r>
          </a:p>
          <a:p>
            <a:pPr lvl="2"/>
            <a:r>
              <a:rPr kumimoji="0" lang="en-US" altLang="en-US" sz="1600" smtClean="0"/>
              <a:t>i.e. </a:t>
            </a:r>
            <a:r>
              <a:rPr kumimoji="0" lang="ja-JP" altLang="en-US" sz="1600" smtClean="0"/>
              <a:t>“</a:t>
            </a:r>
            <a:r>
              <a:rPr kumimoji="0" lang="en-US" altLang="ja-JP" sz="1600" smtClean="0"/>
              <a:t>14 bytes from beginning of this module</a:t>
            </a:r>
            <a:r>
              <a:rPr kumimoji="0" lang="ja-JP" altLang="en-US" sz="1600" smtClean="0"/>
              <a:t>”</a:t>
            </a:r>
            <a:endParaRPr kumimoji="0" lang="en-US" altLang="ja-JP" sz="1600" smtClean="0"/>
          </a:p>
          <a:p>
            <a:pPr lvl="1"/>
            <a:r>
              <a:rPr kumimoji="0" lang="en-US" altLang="en-US" sz="1600" smtClean="0"/>
              <a:t>Linker or loader will bind relocatable addresses to absolute addresses</a:t>
            </a:r>
          </a:p>
          <a:p>
            <a:pPr lvl="2"/>
            <a:r>
              <a:rPr kumimoji="0" lang="en-US" altLang="en-US" sz="1600" smtClean="0"/>
              <a:t>i.e. 74014</a:t>
            </a:r>
          </a:p>
          <a:p>
            <a:pPr lvl="1"/>
            <a:r>
              <a:rPr kumimoji="0" lang="en-US" altLang="en-US" sz="1600" smtClean="0"/>
              <a:t>Each binding maps one address space to another</a:t>
            </a:r>
          </a:p>
          <a:p>
            <a:pPr>
              <a:buFont typeface="Monotype Sorts" pitchFamily="-84" charset="2"/>
              <a:buNone/>
            </a:pPr>
            <a:endParaRPr kumimoji="0" lang="en-US" altLang="en-US" smtClean="0"/>
          </a:p>
          <a:p>
            <a:pPr lvl="1"/>
            <a:endParaRPr kumimoji="0" lang="en-US" alt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3950" y="290513"/>
            <a:ext cx="8134350" cy="457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Binding of Instructions and Data to Memory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809625"/>
            <a:ext cx="7131050" cy="4114800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mtClean="0"/>
          </a:p>
          <a:p>
            <a:r>
              <a:rPr kumimoji="0" lang="en-US" altLang="en-US" smtClean="0"/>
              <a:t>Address binding of instructions and data to memory addresses can happen at three different stages</a:t>
            </a:r>
          </a:p>
          <a:p>
            <a:pPr lvl="1"/>
            <a:r>
              <a:rPr lang="en-US" altLang="en-US" b="1" smtClean="0"/>
              <a:t>Compile time</a:t>
            </a:r>
            <a:r>
              <a:rPr lang="en-US" altLang="en-US" smtClean="0"/>
              <a:t>:  If memory location known a priori, </a:t>
            </a:r>
            <a:r>
              <a:rPr lang="en-US" altLang="en-US" b="1" smtClean="0">
                <a:solidFill>
                  <a:srgbClr val="3366FF"/>
                </a:solidFill>
              </a:rPr>
              <a:t>absolute code</a:t>
            </a:r>
            <a:r>
              <a:rPr lang="en-US" altLang="en-US" smtClean="0">
                <a:solidFill>
                  <a:srgbClr val="3366FF"/>
                </a:solidFill>
              </a:rPr>
              <a:t> </a:t>
            </a:r>
            <a:r>
              <a:rPr lang="en-US" altLang="en-US" smtClean="0"/>
              <a:t>can be generated; must recompile code if starting location changes</a:t>
            </a:r>
          </a:p>
          <a:p>
            <a:pPr lvl="1"/>
            <a:r>
              <a:rPr lang="en-US" altLang="en-US" b="1" smtClean="0"/>
              <a:t>Load time</a:t>
            </a:r>
            <a:r>
              <a:rPr lang="en-US" altLang="en-US" smtClean="0"/>
              <a:t>:  Must generate </a:t>
            </a:r>
            <a:r>
              <a:rPr lang="en-US" altLang="en-US" b="1" smtClean="0">
                <a:solidFill>
                  <a:srgbClr val="3366FF"/>
                </a:solidFill>
              </a:rPr>
              <a:t>relocatable code</a:t>
            </a:r>
            <a:r>
              <a:rPr lang="en-US" altLang="en-US" smtClean="0"/>
              <a:t> if memory location is not known at compile time</a:t>
            </a:r>
          </a:p>
          <a:p>
            <a:pPr lvl="1"/>
            <a:r>
              <a:rPr lang="en-US" altLang="en-US" b="1" smtClean="0"/>
              <a:t>Execution time</a:t>
            </a:r>
            <a:r>
              <a:rPr lang="en-US" altLang="en-US" smtClean="0"/>
              <a:t>:  Binding delayed until run time if the process can be moved during its execution from one memory segment to another</a:t>
            </a:r>
          </a:p>
          <a:p>
            <a:pPr lvl="2"/>
            <a:r>
              <a:rPr lang="en-US" altLang="en-US" smtClean="0"/>
              <a:t>Need hardware support for address maps (e.g., base and limit</a:t>
            </a:r>
            <a:r>
              <a:rPr lang="en-US" altLang="en-US" i="1" smtClean="0"/>
              <a:t> </a:t>
            </a:r>
            <a:r>
              <a:rPr lang="en-US" altLang="en-US" smtClean="0"/>
              <a:t>registers)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00013"/>
            <a:ext cx="7956550" cy="5762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Multistep Processing of a User Program </a:t>
            </a:r>
          </a:p>
        </p:txBody>
      </p:sp>
      <p:pic>
        <p:nvPicPr>
          <p:cNvPr id="11267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0738" y="1231900"/>
            <a:ext cx="2554287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10968</TotalTime>
  <Words>3402</Words>
  <Application>Microsoft Office PowerPoint</Application>
  <PresentationFormat>On-screen Show (4:3)</PresentationFormat>
  <Paragraphs>460</Paragraphs>
  <Slides>63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os-8</vt:lpstr>
      <vt:lpstr> Topic 7 (Text book - Chapter 8)   Main Memory</vt:lpstr>
      <vt:lpstr>Chapter 8:  Memory Management</vt:lpstr>
      <vt:lpstr>Objectives</vt:lpstr>
      <vt:lpstr>Background</vt:lpstr>
      <vt:lpstr>Base and Limit Registers</vt:lpstr>
      <vt:lpstr>Hardware Address Protection</vt:lpstr>
      <vt:lpstr>Address Binding</vt:lpstr>
      <vt:lpstr>Binding of Instructions and Data to Memory</vt:lpstr>
      <vt:lpstr>Multistep Processing of a User Program </vt:lpstr>
      <vt:lpstr>Logical vs. Physical Address Space</vt:lpstr>
      <vt:lpstr>Memory-Management Unit (MMU)</vt:lpstr>
      <vt:lpstr>Dynamic relocation using a relocation register</vt:lpstr>
      <vt:lpstr>Dynamic Linking</vt:lpstr>
      <vt:lpstr>Swapping</vt:lpstr>
      <vt:lpstr>Swapping (Cont.)</vt:lpstr>
      <vt:lpstr>Schematic View of Swapping</vt:lpstr>
      <vt:lpstr>Context Switch Time including Swapping</vt:lpstr>
      <vt:lpstr>Context Switch Time and Swapping (Cont.)</vt:lpstr>
      <vt:lpstr>Swapping on Mobile Systems</vt:lpstr>
      <vt:lpstr>Contiguous Allocation</vt:lpstr>
      <vt:lpstr>Contiguous Allocation (Cont.)</vt:lpstr>
      <vt:lpstr>Hardware Support for Relocation and Limit Registers</vt:lpstr>
      <vt:lpstr>Multiple-partition allocation </vt:lpstr>
      <vt:lpstr>Dynamic Storage-Allocation Problem</vt:lpstr>
      <vt:lpstr>Fragmentation</vt:lpstr>
      <vt:lpstr>Fragmentation (Cont.)</vt:lpstr>
      <vt:lpstr>Segmentation</vt:lpstr>
      <vt:lpstr>User’s View of a Program</vt:lpstr>
      <vt:lpstr>Logical View of Segmentation</vt:lpstr>
      <vt:lpstr>Segmentation Architecture </vt:lpstr>
      <vt:lpstr>Segmentation Architecture (Cont.)</vt:lpstr>
      <vt:lpstr>Segmentation Hardware</vt:lpstr>
      <vt:lpstr>Paging</vt:lpstr>
      <vt:lpstr>Address Translation Scheme</vt:lpstr>
      <vt:lpstr>Paging Hardware</vt:lpstr>
      <vt:lpstr>Paging Model of Logical and  Physical Memory</vt:lpstr>
      <vt:lpstr>Paging Example</vt:lpstr>
      <vt:lpstr>Paging (Cont.)</vt:lpstr>
      <vt:lpstr>Free Frames</vt:lpstr>
      <vt:lpstr>Implementation of Page Table</vt:lpstr>
      <vt:lpstr>Associative Memory</vt:lpstr>
      <vt:lpstr>Paging Hardware With TLB</vt:lpstr>
      <vt:lpstr>Implementation of Page Table (Cont.)</vt:lpstr>
      <vt:lpstr>Effective Access Time</vt:lpstr>
      <vt:lpstr>Memory Protection</vt:lpstr>
      <vt:lpstr>Valid (v) or Invalid (i) Bit In A Page Table</vt:lpstr>
      <vt:lpstr>Shared Pages</vt:lpstr>
      <vt:lpstr>Shared Pages Example</vt:lpstr>
      <vt:lpstr>Structure of the Page Table</vt:lpstr>
      <vt:lpstr>Hierarchical Page Tables</vt:lpstr>
      <vt:lpstr>Two-Level Page-Table Scheme</vt:lpstr>
      <vt:lpstr>Two-Level Paging Example</vt:lpstr>
      <vt:lpstr>Address-Translation Scheme</vt:lpstr>
      <vt:lpstr>64-bit Logical Address Space</vt:lpstr>
      <vt:lpstr>Three-level Paging Scheme</vt:lpstr>
      <vt:lpstr>Hashed Page Tables</vt:lpstr>
      <vt:lpstr>Hashed Page Table</vt:lpstr>
      <vt:lpstr>Inverted Page Table</vt:lpstr>
      <vt:lpstr>Inverted Page Table Architecture</vt:lpstr>
      <vt:lpstr>Oracle SPARC Solaris</vt:lpstr>
      <vt:lpstr>Oracle SPARC Solaris (Cont.)</vt:lpstr>
      <vt:lpstr>Example: ARM Architecture</vt:lpstr>
      <vt:lpstr>End of Chapter 8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menai</cp:lastModifiedBy>
  <cp:revision>281</cp:revision>
  <cp:lastPrinted>2013-09-30T19:34:56Z</cp:lastPrinted>
  <dcterms:created xsi:type="dcterms:W3CDTF">2011-01-13T23:43:38Z</dcterms:created>
  <dcterms:modified xsi:type="dcterms:W3CDTF">2015-12-15T16:48:58Z</dcterms:modified>
</cp:coreProperties>
</file>