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notesMasterIdLst>
    <p:notesMasterId r:id="rId33"/>
  </p:notesMasterIdLst>
  <p:sldIdLst>
    <p:sldId id="256" r:id="rId2"/>
    <p:sldId id="382" r:id="rId3"/>
    <p:sldId id="383" r:id="rId4"/>
    <p:sldId id="385" r:id="rId5"/>
    <p:sldId id="386" r:id="rId6"/>
    <p:sldId id="387" r:id="rId7"/>
    <p:sldId id="389" r:id="rId8"/>
    <p:sldId id="390" r:id="rId9"/>
    <p:sldId id="410" r:id="rId10"/>
    <p:sldId id="411" r:id="rId11"/>
    <p:sldId id="391" r:id="rId12"/>
    <p:sldId id="392" r:id="rId13"/>
    <p:sldId id="393" r:id="rId14"/>
    <p:sldId id="394" r:id="rId15"/>
    <p:sldId id="412" r:id="rId16"/>
    <p:sldId id="413" r:id="rId17"/>
    <p:sldId id="399" r:id="rId18"/>
    <p:sldId id="400" r:id="rId19"/>
    <p:sldId id="401" r:id="rId20"/>
    <p:sldId id="402" r:id="rId21"/>
    <p:sldId id="414" r:id="rId22"/>
    <p:sldId id="415" r:id="rId23"/>
    <p:sldId id="416" r:id="rId24"/>
    <p:sldId id="404" r:id="rId25"/>
    <p:sldId id="405" r:id="rId26"/>
    <p:sldId id="406" r:id="rId27"/>
    <p:sldId id="407" r:id="rId28"/>
    <p:sldId id="408" r:id="rId29"/>
    <p:sldId id="409" r:id="rId30"/>
    <p:sldId id="418" r:id="rId31"/>
    <p:sldId id="419"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8824" autoAdjust="0"/>
  </p:normalViewPr>
  <p:slideViewPr>
    <p:cSldViewPr snapToGrid="0" snapToObjects="1">
      <p:cViewPr varScale="1">
        <p:scale>
          <a:sx n="105" d="100"/>
          <a:sy n="105" d="100"/>
        </p:scale>
        <p:origin x="-6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CC201C-876F-184A-9BE9-B651AA1D8966}" type="datetimeFigureOut">
              <a:rPr lang="en-US" smtClean="0"/>
              <a:t>10/31/15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318697-BA6A-0F4E-AC59-5A0746FBC670}" type="slidenum">
              <a:rPr lang="en-US" smtClean="0"/>
              <a:t>‹#›</a:t>
            </a:fld>
            <a:endParaRPr lang="en-US"/>
          </a:p>
        </p:txBody>
      </p:sp>
    </p:spTree>
    <p:extLst>
      <p:ext uri="{BB962C8B-B14F-4D97-AF65-F5344CB8AC3E}">
        <p14:creationId xmlns:p14="http://schemas.microsoft.com/office/powerpoint/2010/main" val="77301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B3DC01-D8E5-3349-B0AA-0A018AC32CD8}" type="slidenum">
              <a:rPr lang="en-AU"/>
              <a:pPr/>
              <a:t>2</a:t>
            </a:fld>
            <a:endParaRPr lang="en-AU"/>
          </a:p>
        </p:txBody>
      </p:sp>
      <p:sp>
        <p:nvSpPr>
          <p:cNvPr id="696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635" name="Rectangle 3"/>
          <p:cNvSpPr>
            <a:spLocks noGrp="1" noChangeArrowheads="1"/>
          </p:cNvSpPr>
          <p:nvPr>
            <p:ph type="body" idx="1"/>
          </p:nvPr>
        </p:nvSpPr>
        <p:spPr/>
        <p:txBody>
          <a:bodyPr/>
          <a:lstStyle/>
          <a:p>
            <a:r>
              <a:rPr lang="en-US"/>
              <a:t>This chart introduces breakeven analysis and the breakeven or crossover chart.  As you discuss the assumptions upon which this techniques is based, it might be a good time to introduce the more general topic of the limitations of and use of models.  Certainly one does not know all information with certainty, money does have a time value, and the hypothesized linear relationships hold only within a range of production volumes.  What impact does this have on our use of the models?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236F2-54A5-CB4C-A5D9-3EF0C478CC27}" type="slidenum">
              <a:rPr lang="en-AU"/>
              <a:pPr/>
              <a:t>13</a:t>
            </a:fld>
            <a:endParaRPr lang="en-AU"/>
          </a:p>
        </p:txBody>
      </p:sp>
      <p:sp>
        <p:nvSpPr>
          <p:cNvPr id="1597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F28A5-9315-9640-BF82-11E061C9A0F1}" type="slidenum">
              <a:rPr lang="en-AU"/>
              <a:pPr/>
              <a:t>14</a:t>
            </a:fld>
            <a:endParaRPr lang="en-AU"/>
          </a:p>
        </p:txBody>
      </p:sp>
      <p:sp>
        <p:nvSpPr>
          <p:cNvPr id="1607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B60E90-0103-AB48-BC9E-D10F30902920}" type="slidenum">
              <a:rPr lang="en-AU"/>
              <a:pPr/>
              <a:t>17</a:t>
            </a:fld>
            <a:endParaRPr lang="en-AU"/>
          </a:p>
        </p:txBody>
      </p:sp>
      <p:sp>
        <p:nvSpPr>
          <p:cNvPr id="1617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AFC019-750D-1B4D-B9CC-54BD2B5C7E83}" type="slidenum">
              <a:rPr lang="en-AU"/>
              <a:pPr/>
              <a:t>18</a:t>
            </a:fld>
            <a:endParaRPr lang="en-AU"/>
          </a:p>
        </p:txBody>
      </p:sp>
      <p:sp>
        <p:nvSpPr>
          <p:cNvPr id="1720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6E1F9-73FE-904C-87C4-34B3F0CEB986}" type="slidenum">
              <a:rPr lang="en-AU"/>
              <a:pPr/>
              <a:t>19</a:t>
            </a:fld>
            <a:endParaRPr lang="en-AU"/>
          </a:p>
        </p:txBody>
      </p:sp>
      <p:sp>
        <p:nvSpPr>
          <p:cNvPr id="1792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A2DF1-CC63-8A46-ABB9-B7BE3428A0B5}" type="slidenum">
              <a:rPr lang="en-AU"/>
              <a:pPr/>
              <a:t>20</a:t>
            </a:fld>
            <a:endParaRPr lang="en-AU"/>
          </a:p>
        </p:txBody>
      </p:sp>
      <p:sp>
        <p:nvSpPr>
          <p:cNvPr id="1771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4C486-2A18-FB43-88B0-3C1CE1AC1623}" type="slidenum">
              <a:rPr lang="en-AU"/>
              <a:pPr/>
              <a:t>24</a:t>
            </a:fld>
            <a:endParaRPr lang="en-AU"/>
          </a:p>
        </p:txBody>
      </p:sp>
      <p:sp>
        <p:nvSpPr>
          <p:cNvPr id="1628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4B70DE-9A0B-5F4D-B0AF-C0F4E3EFE81B}" type="slidenum">
              <a:rPr lang="en-AU"/>
              <a:pPr/>
              <a:t>25</a:t>
            </a:fld>
            <a:endParaRPr lang="en-AU"/>
          </a:p>
        </p:txBody>
      </p:sp>
      <p:sp>
        <p:nvSpPr>
          <p:cNvPr id="1638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FB2DD-3CCE-5B49-8186-B4D46D214902}" type="slidenum">
              <a:rPr lang="en-AU"/>
              <a:pPr/>
              <a:t>26</a:t>
            </a:fld>
            <a:endParaRPr lang="en-AU"/>
          </a:p>
        </p:txBody>
      </p:sp>
      <p:sp>
        <p:nvSpPr>
          <p:cNvPr id="1648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AD940-F07C-E947-82DD-15276916E381}" type="slidenum">
              <a:rPr lang="en-AU"/>
              <a:pPr/>
              <a:t>27</a:t>
            </a:fld>
            <a:endParaRPr lang="en-AU"/>
          </a:p>
        </p:txBody>
      </p:sp>
      <p:sp>
        <p:nvSpPr>
          <p:cNvPr id="1658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D73778-246D-204C-9505-0149C537848F}" type="slidenum">
              <a:rPr lang="en-AU"/>
              <a:pPr/>
              <a:t>3</a:t>
            </a:fld>
            <a:endParaRPr lang="en-AU"/>
          </a:p>
        </p:txBody>
      </p:sp>
      <p:sp>
        <p:nvSpPr>
          <p:cNvPr id="716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p:txBody>
          <a:bodyPr/>
          <a:lstStyle/>
          <a:p>
            <a:r>
              <a:rPr lang="en-US"/>
              <a:t>This chart introduces breakeven analysis and the breakeven or crossover chart.  As you discuss the assumptions upon which this techniques is based, it might be a good time to introduce the more general topic of the limitations of and use of models.  Certainly one does not know all information with certainty, money does have a time value, and the hypothesized linear relationships hold only within a range of production volumes.  What impact does this have on our use of the models?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8D8727-A88B-EE40-8AF3-ECB50528C773}" type="slidenum">
              <a:rPr lang="en-AU"/>
              <a:pPr/>
              <a:t>28</a:t>
            </a:fld>
            <a:endParaRPr lang="en-AU"/>
          </a:p>
        </p:txBody>
      </p:sp>
      <p:sp>
        <p:nvSpPr>
          <p:cNvPr id="1669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D53A8-16A4-F148-B44B-3F6E9E2EDA88}" type="slidenum">
              <a:rPr lang="en-AU"/>
              <a:pPr/>
              <a:t>29</a:t>
            </a:fld>
            <a:endParaRPr lang="en-AU"/>
          </a:p>
        </p:txBody>
      </p:sp>
      <p:sp>
        <p:nvSpPr>
          <p:cNvPr id="1679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26CEA6-A686-E547-AFE1-3852CECEC234}" type="slidenum">
              <a:rPr lang="en-AU"/>
              <a:pPr/>
              <a:t>4</a:t>
            </a:fld>
            <a:endParaRPr lang="en-AU"/>
          </a:p>
        </p:txBody>
      </p:sp>
      <p:sp>
        <p:nvSpPr>
          <p:cNvPr id="757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5779" name="Rectangle 3"/>
          <p:cNvSpPr>
            <a:spLocks noGrp="1" noChangeArrowheads="1"/>
          </p:cNvSpPr>
          <p:nvPr>
            <p:ph type="body" idx="1"/>
          </p:nvPr>
        </p:nvSpPr>
        <p:spPr/>
        <p:txBody>
          <a:bodyPr/>
          <a:lstStyle/>
          <a:p>
            <a:r>
              <a:rPr lang="en-US"/>
              <a:t>This chart introduces breakeven analysis and the breakeven or crossover chart.  As you discuss the assumptions upon which this techniques is based, it might be a good time to introduce the more general topic of the limitations of and use of models.  Certainly one does not know all information with certainty, money does have a time value, and the hypothesized linear relationships hold only within a range of production volumes.  What impact does this have on our use of the models?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F73581-0518-AB46-AC21-D082F6F8DC1A}" type="slidenum">
              <a:rPr lang="en-AU"/>
              <a:pPr/>
              <a:t>5</a:t>
            </a:fld>
            <a:endParaRPr lang="en-AU"/>
          </a:p>
        </p:txBody>
      </p:sp>
      <p:sp>
        <p:nvSpPr>
          <p:cNvPr id="778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7827" name="Rectangle 3"/>
          <p:cNvSpPr>
            <a:spLocks noGrp="1" noChangeArrowheads="1"/>
          </p:cNvSpPr>
          <p:nvPr>
            <p:ph type="body" idx="1"/>
          </p:nvPr>
        </p:nvSpPr>
        <p:spPr/>
        <p:txBody>
          <a:bodyPr/>
          <a:lstStyle/>
          <a:p>
            <a:r>
              <a:rPr lang="en-US"/>
              <a:t>This chart introduces breakeven analysis and the breakeven or crossover chart.  As you discuss the assumptions upon which this techniques is based, it might be a good time to introduce the more general topic of the limitations of and use of models.  Certainly one does not know all information with certainty, money does have a time value, and the hypothesized linear relationships hold only within a range of production volumes.  What impact does this have on our use of the models?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38BC5C-F556-EF4F-AEA2-9FF51C7823BA}" type="slidenum">
              <a:rPr lang="en-AU"/>
              <a:pPr/>
              <a:t>6</a:t>
            </a:fld>
            <a:endParaRPr lang="en-AU"/>
          </a:p>
        </p:txBody>
      </p:sp>
      <p:sp>
        <p:nvSpPr>
          <p:cNvPr id="798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9875" name="Rectangle 3"/>
          <p:cNvSpPr>
            <a:spLocks noGrp="1" noChangeArrowheads="1"/>
          </p:cNvSpPr>
          <p:nvPr>
            <p:ph type="body" idx="1"/>
          </p:nvPr>
        </p:nvSpPr>
        <p:spPr/>
        <p:txBody>
          <a:bodyPr/>
          <a:lstStyle/>
          <a:p>
            <a:r>
              <a:rPr lang="en-US"/>
              <a:t>This chart introduces breakeven analysis and the breakeven or crossover chart.  As you discuss the assumptions upon which this techniques is based, it might be a good time to introduce the more general topic of the limitations of and use of models.  Certainly one does not know all information with certainty, money does have a time value, and the hypothesized linear relationships hold only within a range of production volumes.  What impact does this have on our use of the models?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AC96C-17C1-064E-A4E9-B70810647BA3}" type="slidenum">
              <a:rPr lang="en-AU"/>
              <a:pPr/>
              <a:t>7</a:t>
            </a:fld>
            <a:endParaRPr lang="en-AU"/>
          </a:p>
        </p:txBody>
      </p:sp>
      <p:sp>
        <p:nvSpPr>
          <p:cNvPr id="1556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0A5DB7-0A36-BA46-BC37-1505EB6AC319}" type="slidenum">
              <a:rPr lang="en-AU"/>
              <a:pPr/>
              <a:t>8</a:t>
            </a:fld>
            <a:endParaRPr lang="en-AU"/>
          </a:p>
        </p:txBody>
      </p:sp>
      <p:sp>
        <p:nvSpPr>
          <p:cNvPr id="1566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4E7CF-4730-3846-A822-4C9D4DCE4DA4}" type="slidenum">
              <a:rPr lang="en-AU"/>
              <a:pPr/>
              <a:t>11</a:t>
            </a:fld>
            <a:endParaRPr lang="en-AU"/>
          </a:p>
        </p:txBody>
      </p:sp>
      <p:sp>
        <p:nvSpPr>
          <p:cNvPr id="1576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1942D3-1859-044F-860D-B9B8CE6A3ECF}" type="slidenum">
              <a:rPr lang="en-AU"/>
              <a:pPr/>
              <a:t>12</a:t>
            </a:fld>
            <a:endParaRPr lang="en-AU"/>
          </a:p>
        </p:txBody>
      </p:sp>
      <p:sp>
        <p:nvSpPr>
          <p:cNvPr id="1587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CE62B8-8B99-CC47-8592-0A200D31F70C}" type="datetimeFigureOut">
              <a:rPr lang="en-US" smtClean="0"/>
              <a:t>10/31/15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E62B8-8B99-CC47-8592-0A200D31F70C}" type="datetimeFigureOut">
              <a:rPr lang="en-US" smtClean="0"/>
              <a:t>10/31/15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7FB6F-D84F-2946-9D94-EDC0C289ACD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E62B8-8B99-CC47-8592-0A200D31F70C}" type="datetimeFigureOut">
              <a:rPr lang="en-US" smtClean="0"/>
              <a:t>10/31/15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7FB6F-D84F-2946-9D94-EDC0C289ACD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E62B8-8B99-CC47-8592-0A200D31F70C}" type="datetimeFigureOut">
              <a:rPr lang="en-US" smtClean="0"/>
              <a:t>10/31/15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7FB6F-D84F-2946-9D94-EDC0C289ACD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E62B8-8B99-CC47-8592-0A200D31F70C}" type="datetimeFigureOut">
              <a:rPr lang="en-US" smtClean="0"/>
              <a:t>10/31/15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7FB6F-D84F-2946-9D94-EDC0C289ACD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CE62B8-8B99-CC47-8592-0A200D31F70C}" type="datetimeFigureOut">
              <a:rPr lang="en-US" smtClean="0"/>
              <a:t>10/31/15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7FB6F-D84F-2946-9D94-EDC0C289ACD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E62B8-8B99-CC47-8592-0A200D31F70C}" type="datetimeFigureOut">
              <a:rPr lang="en-US" smtClean="0"/>
              <a:t>10/31/15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E7FB6F-D84F-2946-9D94-EDC0C289ACD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E62B8-8B99-CC47-8592-0A200D31F70C}" type="datetimeFigureOut">
              <a:rPr lang="en-US" smtClean="0"/>
              <a:t>10/31/15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E7FB6F-D84F-2946-9D94-EDC0C289ACD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E62B8-8B99-CC47-8592-0A200D31F70C}" type="datetimeFigureOut">
              <a:rPr lang="en-US" smtClean="0"/>
              <a:t>10/31/15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E7FB6F-D84F-2946-9D94-EDC0C289ACD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E62B8-8B99-CC47-8592-0A200D31F70C}" type="datetimeFigureOut">
              <a:rPr lang="en-US" smtClean="0"/>
              <a:t>10/31/15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CCE62B8-8B99-CC47-8592-0A200D31F70C}" type="datetimeFigureOut">
              <a:rPr lang="en-US" smtClean="0"/>
              <a:t>10/31/15</a:t>
            </a:fld>
            <a:endParaRPr lang="en-US"/>
          </a:p>
        </p:txBody>
      </p:sp>
      <p:sp>
        <p:nvSpPr>
          <p:cNvPr id="9" name="Slide Number Placeholder 8"/>
          <p:cNvSpPr>
            <a:spLocks noGrp="1"/>
          </p:cNvSpPr>
          <p:nvPr>
            <p:ph type="sldNum" sz="quarter" idx="11"/>
          </p:nvPr>
        </p:nvSpPr>
        <p:spPr/>
        <p:txBody>
          <a:bodyPr/>
          <a:lstStyle/>
          <a:p>
            <a:fld id="{CAE7FB6F-D84F-2946-9D94-EDC0C289ACD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AE7FB6F-D84F-2946-9D94-EDC0C289ACD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CE62B8-8B99-CC47-8592-0A200D31F70C}" type="datetimeFigureOut">
              <a:rPr lang="en-US" smtClean="0"/>
              <a:t>10/31/15</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7s</a:t>
            </a:r>
            <a:endParaRPr lang="en-US" dirty="0"/>
          </a:p>
        </p:txBody>
      </p:sp>
      <p:sp>
        <p:nvSpPr>
          <p:cNvPr id="3" name="Subtitle 2"/>
          <p:cNvSpPr>
            <a:spLocks noGrp="1"/>
          </p:cNvSpPr>
          <p:nvPr>
            <p:ph type="subTitle" idx="1"/>
          </p:nvPr>
        </p:nvSpPr>
        <p:spPr/>
        <p:txBody>
          <a:bodyPr/>
          <a:lstStyle/>
          <a:p>
            <a:r>
              <a:rPr lang="en-US" dirty="0" smtClean="0"/>
              <a:t>Class </a:t>
            </a:r>
            <a:r>
              <a:rPr lang="en-US" dirty="0" smtClean="0"/>
              <a:t>2</a:t>
            </a:r>
            <a:endParaRPr lang="en-US" dirty="0" smtClean="0"/>
          </a:p>
        </p:txBody>
      </p:sp>
    </p:spTree>
    <p:extLst>
      <p:ext uri="{BB962C8B-B14F-4D97-AF65-F5344CB8AC3E}">
        <p14:creationId xmlns:p14="http://schemas.microsoft.com/office/powerpoint/2010/main" val="241812022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S7.23</a:t>
            </a:r>
            <a:endParaRPr lang="en-US" sz="4400" dirty="0">
              <a:effectLst>
                <a:outerShdw blurRad="38100" dist="38100" dir="2700000" algn="tl">
                  <a:srgbClr val="FFFFFF"/>
                </a:outerShdw>
              </a:effectLst>
            </a:endParaRPr>
          </a:p>
        </p:txBody>
      </p:sp>
      <p:sp>
        <p:nvSpPr>
          <p:cNvPr id="3" name="Content Placeholder 2"/>
          <p:cNvSpPr>
            <a:spLocks noGrp="1"/>
          </p:cNvSpPr>
          <p:nvPr>
            <p:ph idx="1"/>
          </p:nvPr>
        </p:nvSpPr>
        <p:spPr/>
        <p:txBody>
          <a:bodyPr>
            <a:normAutofit/>
          </a:bodyPr>
          <a:lstStyle/>
          <a:p>
            <a:r>
              <a:rPr lang="en-US" sz="2400" dirty="0"/>
              <a:t>Option A: Stay as is</a:t>
            </a:r>
          </a:p>
          <a:p>
            <a:r>
              <a:rPr lang="en-US" sz="2400" dirty="0" smtClean="0"/>
              <a:t>Option </a:t>
            </a:r>
            <a:r>
              <a:rPr lang="en-US" sz="2400" dirty="0"/>
              <a:t>B: add new </a:t>
            </a:r>
            <a:r>
              <a:rPr lang="en-US" sz="2400" dirty="0" smtClean="0"/>
              <a:t>equipment</a:t>
            </a:r>
          </a:p>
          <a:p>
            <a:endParaRPr lang="en-US" sz="2400" dirty="0"/>
          </a:p>
          <a:p>
            <a:endParaRPr lang="en-US" sz="2400" dirty="0" smtClean="0"/>
          </a:p>
          <a:p>
            <a:endParaRPr lang="en-US" sz="2400" dirty="0" smtClean="0"/>
          </a:p>
          <a:p>
            <a:endParaRPr lang="en-US" sz="2400" dirty="0"/>
          </a:p>
          <a:p>
            <a:endParaRPr lang="en-US" sz="2400" dirty="0"/>
          </a:p>
          <a:p>
            <a:endParaRPr lang="en-US" sz="2400" dirty="0" smtClean="0"/>
          </a:p>
          <a:p>
            <a:pPr marL="114300" indent="0">
              <a:buNone/>
            </a:pPr>
            <a:r>
              <a:rPr lang="en-US" sz="2400" dirty="0"/>
              <a:t>Therefore, the company should stay with the current equipment.</a:t>
            </a:r>
          </a:p>
          <a:p>
            <a:endParaRPr lang="en-US" sz="2400" dirty="0"/>
          </a:p>
        </p:txBody>
      </p:sp>
      <p:graphicFrame>
        <p:nvGraphicFramePr>
          <p:cNvPr id="2" name="Object 1"/>
          <p:cNvGraphicFramePr>
            <a:graphicFrameLocks noChangeAspect="1"/>
          </p:cNvGraphicFramePr>
          <p:nvPr>
            <p:extLst>
              <p:ext uri="{D42A27DB-BD31-4B8C-83A1-F6EECF244321}">
                <p14:modId xmlns:p14="http://schemas.microsoft.com/office/powerpoint/2010/main" val="1082039982"/>
              </p:ext>
            </p:extLst>
          </p:nvPr>
        </p:nvGraphicFramePr>
        <p:xfrm>
          <a:off x="1020840" y="2916459"/>
          <a:ext cx="5967184" cy="1945821"/>
        </p:xfrm>
        <a:graphic>
          <a:graphicData uri="http://schemas.openxmlformats.org/presentationml/2006/ole">
            <mc:AlternateContent xmlns:mc="http://schemas.openxmlformats.org/markup-compatibility/2006">
              <mc:Choice xmlns:v="urn:schemas-microsoft-com:vml" Requires="v">
                <p:oleObj spid="_x0000_s96268" name="Equation" r:id="rId3" imgW="2921000" imgH="952500" progId="Equation.3">
                  <p:embed/>
                </p:oleObj>
              </mc:Choice>
              <mc:Fallback>
                <p:oleObj name="Equation" r:id="rId3" imgW="2921000" imgH="952500" progId="Equation.3">
                  <p:embed/>
                  <p:pic>
                    <p:nvPicPr>
                      <p:cNvPr id="0" name=""/>
                      <p:cNvPicPr/>
                      <p:nvPr/>
                    </p:nvPicPr>
                    <p:blipFill>
                      <a:blip r:embed="rId4"/>
                      <a:stretch>
                        <a:fillRect/>
                      </a:stretch>
                    </p:blipFill>
                    <p:spPr>
                      <a:xfrm>
                        <a:off x="1020840" y="2916459"/>
                        <a:ext cx="5967184" cy="1945821"/>
                      </a:xfrm>
                      <a:prstGeom prst="rect">
                        <a:avLst/>
                      </a:prstGeom>
                    </p:spPr>
                  </p:pic>
                </p:oleObj>
              </mc:Fallback>
            </mc:AlternateContent>
          </a:graphicData>
        </a:graphic>
      </p:graphicFrame>
    </p:spTree>
    <p:extLst>
      <p:ext uri="{BB962C8B-B14F-4D97-AF65-F5344CB8AC3E}">
        <p14:creationId xmlns:p14="http://schemas.microsoft.com/office/powerpoint/2010/main" val="156611720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434975"/>
            <a:ext cx="7772400" cy="914400"/>
          </a:xfrm>
          <a:noFill/>
          <a:ln/>
          <a:extLst>
            <a:ext uri="{909E8E84-426E-40dd-AFC4-6F175D3DCCD1}">
              <a14:hiddenFill xmlns:a14="http://schemas.microsoft.com/office/drawing/2010/main">
                <a:solidFill>
                  <a:srgbClr val="2FFF74"/>
                </a:solidFill>
              </a14:hiddenFill>
            </a:ext>
          </a:extLst>
        </p:spPr>
        <p:txBody>
          <a:bodyPr/>
          <a:lstStyle/>
          <a:p>
            <a:r>
              <a:rPr lang="en-US"/>
              <a:t>Break-Even Example</a:t>
            </a:r>
          </a:p>
        </p:txBody>
      </p:sp>
      <p:grpSp>
        <p:nvGrpSpPr>
          <p:cNvPr id="83971" name="Group 3"/>
          <p:cNvGrpSpPr>
            <a:grpSpLocks/>
          </p:cNvGrpSpPr>
          <p:nvPr/>
        </p:nvGrpSpPr>
        <p:grpSpPr bwMode="auto">
          <a:xfrm>
            <a:off x="2628900" y="2516191"/>
            <a:ext cx="3879851" cy="1441451"/>
            <a:chOff x="1656" y="1585"/>
            <a:chExt cx="2444" cy="908"/>
          </a:xfrm>
        </p:grpSpPr>
        <p:sp>
          <p:nvSpPr>
            <p:cNvPr id="83972" name="Rectangle 4"/>
            <p:cNvSpPr>
              <a:spLocks noChangeArrowheads="1"/>
            </p:cNvSpPr>
            <p:nvPr/>
          </p:nvSpPr>
          <p:spPr bwMode="auto">
            <a:xfrm>
              <a:off x="1656" y="1705"/>
              <a:ext cx="64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1" i="1"/>
                <a:t>BEP</a:t>
              </a:r>
              <a:r>
                <a:rPr lang="en-US" sz="2400" b="1" baseline="-25000"/>
                <a:t>$</a:t>
              </a:r>
              <a:r>
                <a:rPr lang="en-US" sz="2400" b="1" i="1"/>
                <a:t> </a:t>
              </a:r>
              <a:r>
                <a:rPr lang="en-US" sz="2400" b="1"/>
                <a:t>=</a:t>
              </a:r>
            </a:p>
          </p:txBody>
        </p:sp>
        <p:grpSp>
          <p:nvGrpSpPr>
            <p:cNvPr id="83973" name="Group 5"/>
            <p:cNvGrpSpPr>
              <a:grpSpLocks/>
            </p:cNvGrpSpPr>
            <p:nvPr/>
          </p:nvGrpSpPr>
          <p:grpSpPr bwMode="auto">
            <a:xfrm>
              <a:off x="2456" y="1585"/>
              <a:ext cx="1644" cy="908"/>
              <a:chOff x="2456" y="1585"/>
              <a:chExt cx="1644" cy="908"/>
            </a:xfrm>
          </p:grpSpPr>
          <p:sp>
            <p:nvSpPr>
              <p:cNvPr id="83974" name="Rectangle 6"/>
              <p:cNvSpPr>
                <a:spLocks noChangeArrowheads="1"/>
              </p:cNvSpPr>
              <p:nvPr/>
            </p:nvSpPr>
            <p:spPr bwMode="auto">
              <a:xfrm>
                <a:off x="3120" y="1585"/>
                <a:ext cx="25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b="1" i="1"/>
                  <a:t>F</a:t>
                </a:r>
              </a:p>
            </p:txBody>
          </p:sp>
          <p:sp>
            <p:nvSpPr>
              <p:cNvPr id="83975" name="Line 7"/>
              <p:cNvSpPr>
                <a:spLocks noChangeShapeType="1"/>
              </p:cNvSpPr>
              <p:nvPr/>
            </p:nvSpPr>
            <p:spPr bwMode="auto">
              <a:xfrm>
                <a:off x="2456" y="1848"/>
                <a:ext cx="16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grpSp>
            <p:nvGrpSpPr>
              <p:cNvPr id="83976" name="Group 8"/>
              <p:cNvGrpSpPr>
                <a:grpSpLocks/>
              </p:cNvGrpSpPr>
              <p:nvPr/>
            </p:nvGrpSpPr>
            <p:grpSpPr bwMode="auto">
              <a:xfrm>
                <a:off x="2466" y="1674"/>
                <a:ext cx="1584" cy="819"/>
                <a:chOff x="2466" y="1674"/>
                <a:chExt cx="1584" cy="819"/>
              </a:xfrm>
            </p:grpSpPr>
            <p:sp>
              <p:nvSpPr>
                <p:cNvPr id="83977" name="Rectangle 9"/>
                <p:cNvSpPr>
                  <a:spLocks noChangeArrowheads="1"/>
                </p:cNvSpPr>
                <p:nvPr/>
              </p:nvSpPr>
              <p:spPr bwMode="auto">
                <a:xfrm>
                  <a:off x="2466" y="1674"/>
                  <a:ext cx="157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6000" b="1" dirty="0"/>
                    <a:t>∑</a:t>
                  </a:r>
                  <a:r>
                    <a:rPr lang="en-US" sz="7200" b="1" dirty="0"/>
                    <a:t> </a:t>
                  </a:r>
                  <a:r>
                    <a:rPr lang="en-US" sz="2400" b="1" dirty="0" smtClean="0"/>
                    <a:t>1 -         </a:t>
                  </a:r>
                  <a:r>
                    <a:rPr lang="en-US" sz="2400" b="1" dirty="0"/>
                    <a:t>x (</a:t>
                  </a:r>
                  <a:r>
                    <a:rPr lang="en-US" sz="2400" b="1" i="1" dirty="0"/>
                    <a:t>W</a:t>
                  </a:r>
                  <a:r>
                    <a:rPr lang="en-US" sz="2400" b="1" i="1" baseline="-25000" dirty="0"/>
                    <a:t>i</a:t>
                  </a:r>
                  <a:r>
                    <a:rPr lang="en-US" sz="2400" b="1" dirty="0"/>
                    <a:t>)</a:t>
                  </a:r>
                </a:p>
              </p:txBody>
            </p:sp>
            <p:grpSp>
              <p:nvGrpSpPr>
                <p:cNvPr id="83978" name="Group 10"/>
                <p:cNvGrpSpPr>
                  <a:grpSpLocks/>
                </p:cNvGrpSpPr>
                <p:nvPr/>
              </p:nvGrpSpPr>
              <p:grpSpPr bwMode="auto">
                <a:xfrm>
                  <a:off x="2782" y="1906"/>
                  <a:ext cx="1268" cy="587"/>
                  <a:chOff x="2860" y="3066"/>
                  <a:chExt cx="1268" cy="587"/>
                </a:xfrm>
              </p:grpSpPr>
              <p:grpSp>
                <p:nvGrpSpPr>
                  <p:cNvPr id="83979" name="Group 11"/>
                  <p:cNvGrpSpPr>
                    <a:grpSpLocks/>
                  </p:cNvGrpSpPr>
                  <p:nvPr/>
                </p:nvGrpSpPr>
                <p:grpSpPr bwMode="auto">
                  <a:xfrm>
                    <a:off x="3180" y="3066"/>
                    <a:ext cx="304" cy="587"/>
                    <a:chOff x="3834" y="2469"/>
                    <a:chExt cx="304" cy="587"/>
                  </a:xfrm>
                </p:grpSpPr>
                <p:sp>
                  <p:nvSpPr>
                    <p:cNvPr id="83980" name="Rectangle 12"/>
                    <p:cNvSpPr>
                      <a:spLocks noChangeArrowheads="1"/>
                    </p:cNvSpPr>
                    <p:nvPr/>
                  </p:nvSpPr>
                  <p:spPr bwMode="auto">
                    <a:xfrm>
                      <a:off x="3834" y="2469"/>
                      <a:ext cx="304" cy="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115000"/>
                        </a:lnSpc>
                      </a:pPr>
                      <a:r>
                        <a:rPr lang="en-US" sz="2400" b="1" i="1"/>
                        <a:t>V</a:t>
                      </a:r>
                      <a:r>
                        <a:rPr lang="en-US" sz="2400" b="1" i="1" baseline="-25000"/>
                        <a:t>i</a:t>
                      </a:r>
                      <a:endParaRPr lang="en-US" sz="2400" b="1" i="1"/>
                    </a:p>
                    <a:p>
                      <a:pPr algn="ctr">
                        <a:lnSpc>
                          <a:spcPct val="115000"/>
                        </a:lnSpc>
                      </a:pPr>
                      <a:r>
                        <a:rPr lang="en-US" sz="2400" b="1" i="1"/>
                        <a:t>P</a:t>
                      </a:r>
                      <a:r>
                        <a:rPr lang="en-US" sz="2400" b="1" i="1" baseline="-25000"/>
                        <a:t>i</a:t>
                      </a:r>
                      <a:endParaRPr lang="en-US" sz="2400" b="1" i="1"/>
                    </a:p>
                  </p:txBody>
                </p:sp>
                <p:sp>
                  <p:nvSpPr>
                    <p:cNvPr id="83981" name="Line 13"/>
                    <p:cNvSpPr>
                      <a:spLocks noChangeShapeType="1"/>
                    </p:cNvSpPr>
                    <p:nvPr/>
                  </p:nvSpPr>
                  <p:spPr bwMode="auto">
                    <a:xfrm>
                      <a:off x="3888" y="2796"/>
                      <a:ext cx="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grpSp>
              <p:sp>
                <p:nvSpPr>
                  <p:cNvPr id="83982" name="AutoShape 14"/>
                  <p:cNvSpPr>
                    <a:spLocks noChangeArrowheads="1"/>
                  </p:cNvSpPr>
                  <p:nvPr/>
                </p:nvSpPr>
                <p:spPr bwMode="auto">
                  <a:xfrm>
                    <a:off x="2920" y="3110"/>
                    <a:ext cx="592" cy="500"/>
                  </a:xfrm>
                  <a:prstGeom prst="bracketPair">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sp>
                <p:nvSpPr>
                  <p:cNvPr id="83983" name="Freeform 15"/>
                  <p:cNvSpPr>
                    <a:spLocks/>
                  </p:cNvSpPr>
                  <p:nvPr/>
                </p:nvSpPr>
                <p:spPr bwMode="auto">
                  <a:xfrm>
                    <a:off x="2860" y="3068"/>
                    <a:ext cx="76" cy="584"/>
                  </a:xfrm>
                  <a:custGeom>
                    <a:avLst/>
                    <a:gdLst>
                      <a:gd name="T0" fmla="*/ 76 w 76"/>
                      <a:gd name="T1" fmla="*/ 0 h 584"/>
                      <a:gd name="T2" fmla="*/ 0 w 76"/>
                      <a:gd name="T3" fmla="*/ 0 h 584"/>
                      <a:gd name="T4" fmla="*/ 0 w 76"/>
                      <a:gd name="T5" fmla="*/ 584 h 584"/>
                      <a:gd name="T6" fmla="*/ 76 w 76"/>
                      <a:gd name="T7" fmla="*/ 584 h 584"/>
                    </a:gdLst>
                    <a:ahLst/>
                    <a:cxnLst>
                      <a:cxn ang="0">
                        <a:pos x="T0" y="T1"/>
                      </a:cxn>
                      <a:cxn ang="0">
                        <a:pos x="T2" y="T3"/>
                      </a:cxn>
                      <a:cxn ang="0">
                        <a:pos x="T4" y="T5"/>
                      </a:cxn>
                      <a:cxn ang="0">
                        <a:pos x="T6" y="T7"/>
                      </a:cxn>
                    </a:cxnLst>
                    <a:rect l="0" t="0" r="r" b="b"/>
                    <a:pathLst>
                      <a:path w="76" h="584">
                        <a:moveTo>
                          <a:pt x="76" y="0"/>
                        </a:moveTo>
                        <a:lnTo>
                          <a:pt x="0" y="0"/>
                        </a:lnTo>
                        <a:lnTo>
                          <a:pt x="0" y="584"/>
                        </a:lnTo>
                        <a:lnTo>
                          <a:pt x="76" y="584"/>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sp>
                <p:nvSpPr>
                  <p:cNvPr id="83984" name="Freeform 16"/>
                  <p:cNvSpPr>
                    <a:spLocks/>
                  </p:cNvSpPr>
                  <p:nvPr/>
                </p:nvSpPr>
                <p:spPr bwMode="auto">
                  <a:xfrm flipH="1">
                    <a:off x="4052" y="3068"/>
                    <a:ext cx="76" cy="584"/>
                  </a:xfrm>
                  <a:custGeom>
                    <a:avLst/>
                    <a:gdLst>
                      <a:gd name="T0" fmla="*/ 76 w 76"/>
                      <a:gd name="T1" fmla="*/ 0 h 584"/>
                      <a:gd name="T2" fmla="*/ 0 w 76"/>
                      <a:gd name="T3" fmla="*/ 0 h 584"/>
                      <a:gd name="T4" fmla="*/ 0 w 76"/>
                      <a:gd name="T5" fmla="*/ 584 h 584"/>
                      <a:gd name="T6" fmla="*/ 76 w 76"/>
                      <a:gd name="T7" fmla="*/ 584 h 584"/>
                    </a:gdLst>
                    <a:ahLst/>
                    <a:cxnLst>
                      <a:cxn ang="0">
                        <a:pos x="T0" y="T1"/>
                      </a:cxn>
                      <a:cxn ang="0">
                        <a:pos x="T2" y="T3"/>
                      </a:cxn>
                      <a:cxn ang="0">
                        <a:pos x="T4" y="T5"/>
                      </a:cxn>
                      <a:cxn ang="0">
                        <a:pos x="T6" y="T7"/>
                      </a:cxn>
                    </a:cxnLst>
                    <a:rect l="0" t="0" r="r" b="b"/>
                    <a:pathLst>
                      <a:path w="76" h="584">
                        <a:moveTo>
                          <a:pt x="76" y="0"/>
                        </a:moveTo>
                        <a:lnTo>
                          <a:pt x="0" y="0"/>
                        </a:lnTo>
                        <a:lnTo>
                          <a:pt x="0" y="584"/>
                        </a:lnTo>
                        <a:lnTo>
                          <a:pt x="76" y="584"/>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grpSp>
          </p:grpSp>
        </p:grpSp>
      </p:grpSp>
      <p:sp>
        <p:nvSpPr>
          <p:cNvPr id="83985" name="Rectangle 17"/>
          <p:cNvSpPr>
            <a:spLocks noChangeArrowheads="1"/>
          </p:cNvSpPr>
          <p:nvPr/>
        </p:nvSpPr>
        <p:spPr bwMode="auto">
          <a:xfrm>
            <a:off x="682625" y="1793875"/>
            <a:ext cx="3729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b="1">
                <a:solidFill>
                  <a:srgbClr val="BF0922"/>
                </a:solidFill>
                <a:effectLst>
                  <a:outerShdw blurRad="38100" dist="38100" dir="2700000" algn="tl">
                    <a:srgbClr val="DDDDDD"/>
                  </a:outerShdw>
                </a:effectLst>
              </a:rPr>
              <a:t>Multiproduct Case</a:t>
            </a:r>
          </a:p>
        </p:txBody>
      </p:sp>
      <p:sp>
        <p:nvSpPr>
          <p:cNvPr id="83986" name="Rectangle 18"/>
          <p:cNvSpPr>
            <a:spLocks noChangeArrowheads="1"/>
          </p:cNvSpPr>
          <p:nvPr/>
        </p:nvSpPr>
        <p:spPr bwMode="auto">
          <a:xfrm>
            <a:off x="962025" y="4379913"/>
            <a:ext cx="717708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tabLst>
                <a:tab pos="1333500" algn="r"/>
                <a:tab pos="1524000" algn="l"/>
              </a:tabLst>
            </a:pPr>
            <a:r>
              <a:rPr lang="en-US" sz="2000" b="1" dirty="0"/>
              <a:t>where	</a:t>
            </a:r>
            <a:r>
              <a:rPr lang="en-US" sz="2000" b="1" i="1" dirty="0"/>
              <a:t>V</a:t>
            </a:r>
            <a:r>
              <a:rPr lang="en-US" sz="2000" b="1" dirty="0"/>
              <a:t>	= variable cost per unit</a:t>
            </a:r>
          </a:p>
          <a:p>
            <a:pPr>
              <a:tabLst>
                <a:tab pos="1333500" algn="r"/>
                <a:tab pos="1524000" algn="l"/>
              </a:tabLst>
            </a:pPr>
            <a:r>
              <a:rPr lang="en-US" sz="2000" b="1" dirty="0"/>
              <a:t>	</a:t>
            </a:r>
            <a:r>
              <a:rPr lang="en-US" sz="2000" b="1" i="1" dirty="0"/>
              <a:t>P</a:t>
            </a:r>
            <a:r>
              <a:rPr lang="en-US" sz="2000" b="1" dirty="0"/>
              <a:t>	= price per unit</a:t>
            </a:r>
          </a:p>
          <a:p>
            <a:pPr>
              <a:tabLst>
                <a:tab pos="1333500" algn="r"/>
                <a:tab pos="1524000" algn="l"/>
              </a:tabLst>
            </a:pPr>
            <a:r>
              <a:rPr lang="en-US" sz="2000" b="1" dirty="0"/>
              <a:t>	</a:t>
            </a:r>
            <a:r>
              <a:rPr lang="en-US" sz="2000" b="1" i="1" dirty="0"/>
              <a:t>F</a:t>
            </a:r>
            <a:r>
              <a:rPr lang="en-US" sz="2000" b="1" dirty="0"/>
              <a:t>	= fixed costs</a:t>
            </a:r>
          </a:p>
          <a:p>
            <a:pPr>
              <a:tabLst>
                <a:tab pos="1333500" algn="r"/>
                <a:tab pos="1524000" algn="l"/>
              </a:tabLst>
            </a:pPr>
            <a:r>
              <a:rPr lang="en-US" sz="2000" b="1" dirty="0"/>
              <a:t>	</a:t>
            </a:r>
            <a:r>
              <a:rPr lang="en-US" sz="2000" b="1" i="1" dirty="0"/>
              <a:t>W</a:t>
            </a:r>
            <a:r>
              <a:rPr lang="en-US" sz="2000" b="1" dirty="0"/>
              <a:t>	= percent each product is of total dollar sales</a:t>
            </a:r>
          </a:p>
          <a:p>
            <a:pPr>
              <a:tabLst>
                <a:tab pos="1333500" algn="r"/>
                <a:tab pos="1524000" algn="l"/>
              </a:tabLst>
            </a:pPr>
            <a:r>
              <a:rPr lang="en-US" sz="2000" b="1" dirty="0"/>
              <a:t>	</a:t>
            </a:r>
            <a:r>
              <a:rPr lang="en-US" sz="2000" b="1" i="1" dirty="0" err="1"/>
              <a:t>i</a:t>
            </a:r>
            <a:r>
              <a:rPr lang="en-US" sz="2000" b="1" dirty="0"/>
              <a:t>	= each product</a:t>
            </a:r>
          </a:p>
        </p:txBody>
      </p:sp>
    </p:spTree>
    <p:extLst>
      <p:ext uri="{BB962C8B-B14F-4D97-AF65-F5344CB8AC3E}">
        <p14:creationId xmlns:p14="http://schemas.microsoft.com/office/powerpoint/2010/main" val="10970838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434975"/>
            <a:ext cx="7772400" cy="914400"/>
          </a:xfrm>
          <a:noFill/>
          <a:ln/>
          <a:extLst>
            <a:ext uri="{909E8E84-426E-40dd-AFC4-6F175D3DCCD1}">
              <a14:hiddenFill xmlns:a14="http://schemas.microsoft.com/office/drawing/2010/main">
                <a:solidFill>
                  <a:srgbClr val="2FFF74"/>
                </a:solidFill>
              </a14:hiddenFill>
            </a:ext>
          </a:extLst>
        </p:spPr>
        <p:txBody>
          <a:bodyPr/>
          <a:lstStyle/>
          <a:p>
            <a:r>
              <a:rPr lang="en-US"/>
              <a:t>Multiproduct Example</a:t>
            </a:r>
          </a:p>
        </p:txBody>
      </p:sp>
      <p:grpSp>
        <p:nvGrpSpPr>
          <p:cNvPr id="84995" name="Group 3"/>
          <p:cNvGrpSpPr>
            <a:grpSpLocks/>
          </p:cNvGrpSpPr>
          <p:nvPr/>
        </p:nvGrpSpPr>
        <p:grpSpPr bwMode="auto">
          <a:xfrm>
            <a:off x="1063625" y="2087563"/>
            <a:ext cx="7042150" cy="1570037"/>
            <a:chOff x="670" y="1135"/>
            <a:chExt cx="4436" cy="989"/>
          </a:xfrm>
        </p:grpSpPr>
        <p:sp>
          <p:nvSpPr>
            <p:cNvPr id="84996" name="Rectangle 4"/>
            <p:cNvSpPr>
              <a:spLocks noChangeArrowheads="1"/>
            </p:cNvSpPr>
            <p:nvPr/>
          </p:nvSpPr>
          <p:spPr bwMode="auto">
            <a:xfrm>
              <a:off x="670" y="1135"/>
              <a:ext cx="4436"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85000"/>
                </a:lnSpc>
                <a:tabLst>
                  <a:tab pos="2857500" algn="r"/>
                  <a:tab pos="4102100" algn="r"/>
                  <a:tab pos="5715000" algn="ctr"/>
                </a:tabLst>
              </a:pPr>
              <a:r>
                <a:rPr lang="en-US" sz="2000" b="1"/>
                <a:t>			Annual Forecasted</a:t>
              </a:r>
            </a:p>
            <a:p>
              <a:pPr>
                <a:lnSpc>
                  <a:spcPct val="85000"/>
                </a:lnSpc>
                <a:tabLst>
                  <a:tab pos="2857500" algn="r"/>
                  <a:tab pos="4102100" algn="r"/>
                  <a:tab pos="5715000" algn="ctr"/>
                </a:tabLst>
              </a:pPr>
              <a:r>
                <a:rPr lang="en-US" sz="2000" b="1"/>
                <a:t>Item	Price	Cost	Sales Units</a:t>
              </a:r>
            </a:p>
            <a:p>
              <a:pPr>
                <a:lnSpc>
                  <a:spcPct val="115000"/>
                </a:lnSpc>
                <a:tabLst>
                  <a:tab pos="2857500" algn="r"/>
                  <a:tab pos="4102100" algn="r"/>
                  <a:tab pos="5715000" algn="ctr"/>
                </a:tabLst>
              </a:pPr>
              <a:r>
                <a:rPr lang="en-US" sz="2000" b="1"/>
                <a:t>Sandwich	$5.00	$3.00	9,000</a:t>
              </a:r>
            </a:p>
            <a:p>
              <a:pPr>
                <a:tabLst>
                  <a:tab pos="2857500" algn="r"/>
                  <a:tab pos="4102100" algn="r"/>
                  <a:tab pos="5715000" algn="ctr"/>
                </a:tabLst>
              </a:pPr>
              <a:r>
                <a:rPr lang="en-US" sz="2000" b="1"/>
                <a:t>Drink	1.50	.50	9,000</a:t>
              </a:r>
            </a:p>
            <a:p>
              <a:pPr>
                <a:tabLst>
                  <a:tab pos="2857500" algn="r"/>
                  <a:tab pos="4102100" algn="r"/>
                  <a:tab pos="5715000" algn="ctr"/>
                </a:tabLst>
              </a:pPr>
              <a:r>
                <a:rPr lang="en-US" sz="2000" b="1"/>
                <a:t>Baked potato	2.00	1.00	7,000</a:t>
              </a:r>
            </a:p>
          </p:txBody>
        </p:sp>
        <p:sp>
          <p:nvSpPr>
            <p:cNvPr id="84997" name="Line 5"/>
            <p:cNvSpPr>
              <a:spLocks noChangeShapeType="1"/>
            </p:cNvSpPr>
            <p:nvPr/>
          </p:nvSpPr>
          <p:spPr bwMode="auto">
            <a:xfrm>
              <a:off x="688" y="1504"/>
              <a:ext cx="438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4998" name="Rectangle 6"/>
          <p:cNvSpPr>
            <a:spLocks noChangeArrowheads="1"/>
          </p:cNvSpPr>
          <p:nvPr/>
        </p:nvSpPr>
        <p:spPr bwMode="auto">
          <a:xfrm>
            <a:off x="1066800" y="1676400"/>
            <a:ext cx="3960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1"/>
              <a:t>Fixed costs = $3,000 per month</a:t>
            </a:r>
          </a:p>
        </p:txBody>
      </p:sp>
    </p:spTree>
    <p:extLst>
      <p:ext uri="{BB962C8B-B14F-4D97-AF65-F5344CB8AC3E}">
        <p14:creationId xmlns:p14="http://schemas.microsoft.com/office/powerpoint/2010/main" val="84172255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85800" y="434975"/>
            <a:ext cx="7772400" cy="914400"/>
          </a:xfrm>
          <a:noFill/>
          <a:ln/>
          <a:extLst>
            <a:ext uri="{909E8E84-426E-40dd-AFC4-6F175D3DCCD1}">
              <a14:hiddenFill xmlns:a14="http://schemas.microsoft.com/office/drawing/2010/main">
                <a:solidFill>
                  <a:srgbClr val="2FFF74"/>
                </a:solidFill>
              </a14:hiddenFill>
            </a:ext>
          </a:extLst>
        </p:spPr>
        <p:txBody>
          <a:bodyPr/>
          <a:lstStyle/>
          <a:p>
            <a:r>
              <a:rPr lang="en-US"/>
              <a:t>Multiproduct Example</a:t>
            </a:r>
          </a:p>
        </p:txBody>
      </p:sp>
      <p:grpSp>
        <p:nvGrpSpPr>
          <p:cNvPr id="130051" name="Group 3"/>
          <p:cNvGrpSpPr>
            <a:grpSpLocks/>
          </p:cNvGrpSpPr>
          <p:nvPr/>
        </p:nvGrpSpPr>
        <p:grpSpPr bwMode="auto">
          <a:xfrm>
            <a:off x="1063625" y="2087563"/>
            <a:ext cx="7042150" cy="1570037"/>
            <a:chOff x="670" y="1135"/>
            <a:chExt cx="4436" cy="989"/>
          </a:xfrm>
        </p:grpSpPr>
        <p:sp>
          <p:nvSpPr>
            <p:cNvPr id="130052" name="Rectangle 4"/>
            <p:cNvSpPr>
              <a:spLocks noChangeArrowheads="1"/>
            </p:cNvSpPr>
            <p:nvPr/>
          </p:nvSpPr>
          <p:spPr bwMode="auto">
            <a:xfrm>
              <a:off x="670" y="1135"/>
              <a:ext cx="4436"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85000"/>
                </a:lnSpc>
                <a:tabLst>
                  <a:tab pos="2857500" algn="r"/>
                  <a:tab pos="4102100" algn="r"/>
                  <a:tab pos="5715000" algn="ctr"/>
                </a:tabLst>
              </a:pPr>
              <a:r>
                <a:rPr lang="en-US" sz="2000" b="1"/>
                <a:t>			Annual Forecasted</a:t>
              </a:r>
            </a:p>
            <a:p>
              <a:pPr>
                <a:lnSpc>
                  <a:spcPct val="85000"/>
                </a:lnSpc>
                <a:tabLst>
                  <a:tab pos="2857500" algn="r"/>
                  <a:tab pos="4102100" algn="r"/>
                  <a:tab pos="5715000" algn="ctr"/>
                </a:tabLst>
              </a:pPr>
              <a:r>
                <a:rPr lang="en-US" sz="2000" b="1"/>
                <a:t>Item	Price	Cost	Sales Units</a:t>
              </a:r>
            </a:p>
            <a:p>
              <a:pPr>
                <a:lnSpc>
                  <a:spcPct val="115000"/>
                </a:lnSpc>
                <a:tabLst>
                  <a:tab pos="2857500" algn="r"/>
                  <a:tab pos="4102100" algn="r"/>
                  <a:tab pos="5715000" algn="ctr"/>
                </a:tabLst>
              </a:pPr>
              <a:r>
                <a:rPr lang="en-US" sz="2000" b="1"/>
                <a:t>Sandwich	$5.00	$3.00	9,000</a:t>
              </a:r>
            </a:p>
            <a:p>
              <a:pPr>
                <a:tabLst>
                  <a:tab pos="2857500" algn="r"/>
                  <a:tab pos="4102100" algn="r"/>
                  <a:tab pos="5715000" algn="ctr"/>
                </a:tabLst>
              </a:pPr>
              <a:r>
                <a:rPr lang="en-US" sz="2000" b="1"/>
                <a:t>Drink	1.50	.50	9,000</a:t>
              </a:r>
            </a:p>
            <a:p>
              <a:pPr>
                <a:tabLst>
                  <a:tab pos="2857500" algn="r"/>
                  <a:tab pos="4102100" algn="r"/>
                  <a:tab pos="5715000" algn="ctr"/>
                </a:tabLst>
              </a:pPr>
              <a:r>
                <a:rPr lang="en-US" sz="2000" b="1"/>
                <a:t>Baked potato	2.00	1.00	7,000</a:t>
              </a:r>
            </a:p>
          </p:txBody>
        </p:sp>
        <p:sp>
          <p:nvSpPr>
            <p:cNvPr id="130053" name="Line 5"/>
            <p:cNvSpPr>
              <a:spLocks noChangeShapeType="1"/>
            </p:cNvSpPr>
            <p:nvPr/>
          </p:nvSpPr>
          <p:spPr bwMode="auto">
            <a:xfrm>
              <a:off x="688" y="1504"/>
              <a:ext cx="438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30054" name="Rectangle 6"/>
          <p:cNvSpPr>
            <a:spLocks noChangeArrowheads="1"/>
          </p:cNvSpPr>
          <p:nvPr/>
        </p:nvSpPr>
        <p:spPr bwMode="auto">
          <a:xfrm>
            <a:off x="1066800" y="1676400"/>
            <a:ext cx="3960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1"/>
              <a:t>Fixed costs = $3,000 per month</a:t>
            </a:r>
          </a:p>
        </p:txBody>
      </p:sp>
      <p:grpSp>
        <p:nvGrpSpPr>
          <p:cNvPr id="130063" name="Group 15"/>
          <p:cNvGrpSpPr>
            <a:grpSpLocks/>
          </p:cNvGrpSpPr>
          <p:nvPr/>
        </p:nvGrpSpPr>
        <p:grpSpPr bwMode="auto">
          <a:xfrm>
            <a:off x="203200" y="3619500"/>
            <a:ext cx="8724900" cy="2730500"/>
            <a:chOff x="128" y="2032"/>
            <a:chExt cx="5496" cy="1720"/>
          </a:xfrm>
        </p:grpSpPr>
        <p:sp>
          <p:nvSpPr>
            <p:cNvPr id="130064" name="Rectangle 16"/>
            <p:cNvSpPr>
              <a:spLocks noChangeArrowheads="1"/>
            </p:cNvSpPr>
            <p:nvPr/>
          </p:nvSpPr>
          <p:spPr bwMode="auto">
            <a:xfrm>
              <a:off x="128" y="2032"/>
              <a:ext cx="5496" cy="172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30065" name="Group 17"/>
            <p:cNvGrpSpPr>
              <a:grpSpLocks/>
            </p:cNvGrpSpPr>
            <p:nvPr/>
          </p:nvGrpSpPr>
          <p:grpSpPr bwMode="auto">
            <a:xfrm>
              <a:off x="186" y="2172"/>
              <a:ext cx="5390" cy="1450"/>
              <a:chOff x="186" y="2172"/>
              <a:chExt cx="5390" cy="1450"/>
            </a:xfrm>
          </p:grpSpPr>
          <p:sp>
            <p:nvSpPr>
              <p:cNvPr id="130066" name="Rectangle 18"/>
              <p:cNvSpPr>
                <a:spLocks noChangeArrowheads="1"/>
              </p:cNvSpPr>
              <p:nvPr/>
            </p:nvSpPr>
            <p:spPr bwMode="auto">
              <a:xfrm>
                <a:off x="186" y="2716"/>
                <a:ext cx="5076" cy="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85000"/>
                  </a:lnSpc>
                  <a:tabLst>
                    <a:tab pos="2006600" algn="r"/>
                    <a:tab pos="2959100" algn="r"/>
                    <a:tab pos="3810000" algn="r"/>
                    <a:tab pos="4572000" algn="r"/>
                    <a:tab pos="5816600" algn="r"/>
                    <a:tab pos="6667500" algn="r"/>
                    <a:tab pos="7810500" algn="r"/>
                  </a:tabLst>
                </a:pPr>
                <a:r>
                  <a:rPr lang="en-US" sz="1800" b="1"/>
                  <a:t>Sandwich	$5.00	$3.00	.60	.40	$45,000	.621	.248</a:t>
                </a:r>
              </a:p>
              <a:p>
                <a:pPr>
                  <a:tabLst>
                    <a:tab pos="2006600" algn="r"/>
                    <a:tab pos="2959100" algn="r"/>
                    <a:tab pos="3810000" algn="r"/>
                    <a:tab pos="4572000" algn="r"/>
                    <a:tab pos="5816600" algn="r"/>
                    <a:tab pos="6667500" algn="r"/>
                    <a:tab pos="7810500" algn="r"/>
                  </a:tabLst>
                </a:pPr>
                <a:r>
                  <a:rPr lang="en-US" sz="1800" b="1"/>
                  <a:t>Drinks	1.50	.50	.33	.67	13,500	.186	.125</a:t>
                </a:r>
              </a:p>
              <a:p>
                <a:pPr>
                  <a:tabLst>
                    <a:tab pos="2006600" algn="r"/>
                    <a:tab pos="2959100" algn="r"/>
                    <a:tab pos="3810000" algn="r"/>
                    <a:tab pos="4572000" algn="r"/>
                    <a:tab pos="5816600" algn="r"/>
                    <a:tab pos="6667500" algn="r"/>
                    <a:tab pos="7810500" algn="r"/>
                  </a:tabLst>
                </a:pPr>
                <a:r>
                  <a:rPr lang="en-US" sz="1800" b="1"/>
                  <a:t>Baked 	2.00	1.00	.50	.50	14,000	.193	.096</a:t>
                </a:r>
              </a:p>
              <a:p>
                <a:pPr>
                  <a:lnSpc>
                    <a:spcPct val="85000"/>
                  </a:lnSpc>
                  <a:tabLst>
                    <a:tab pos="2006600" algn="r"/>
                    <a:tab pos="2959100" algn="r"/>
                    <a:tab pos="3810000" algn="r"/>
                    <a:tab pos="4572000" algn="r"/>
                    <a:tab pos="5816600" algn="r"/>
                    <a:tab pos="6667500" algn="r"/>
                    <a:tab pos="7810500" algn="r"/>
                  </a:tabLst>
                </a:pPr>
                <a:r>
                  <a:rPr lang="en-US" sz="1800" b="1"/>
                  <a:t>   potato</a:t>
                </a:r>
              </a:p>
              <a:p>
                <a:pPr>
                  <a:lnSpc>
                    <a:spcPct val="120000"/>
                  </a:lnSpc>
                  <a:tabLst>
                    <a:tab pos="2006600" algn="r"/>
                    <a:tab pos="2959100" algn="r"/>
                    <a:tab pos="3810000" algn="r"/>
                    <a:tab pos="4572000" algn="r"/>
                    <a:tab pos="5816600" algn="r"/>
                    <a:tab pos="6667500" algn="r"/>
                    <a:tab pos="7810500" algn="r"/>
                  </a:tabLst>
                </a:pPr>
                <a:r>
                  <a:rPr lang="en-US" sz="1800" b="1"/>
                  <a:t>					$72,500	1.000	.469</a:t>
                </a:r>
              </a:p>
            </p:txBody>
          </p:sp>
          <p:sp>
            <p:nvSpPr>
              <p:cNvPr id="130067" name="Rectangle 19"/>
              <p:cNvSpPr>
                <a:spLocks noChangeArrowheads="1"/>
              </p:cNvSpPr>
              <p:nvPr/>
            </p:nvSpPr>
            <p:spPr bwMode="auto">
              <a:xfrm>
                <a:off x="186" y="2172"/>
                <a:ext cx="5390"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85000"/>
                  </a:lnSpc>
                  <a:tabLst>
                    <a:tab pos="571500" algn="ctr"/>
                    <a:tab pos="1714500" algn="ctr"/>
                    <a:tab pos="2667000" algn="ctr"/>
                    <a:tab pos="3530600" algn="ctr"/>
                    <a:tab pos="4381500" algn="ctr"/>
                    <a:tab pos="5435600" algn="ctr"/>
                    <a:tab pos="6477000" algn="ctr"/>
                    <a:tab pos="7620000" algn="ctr"/>
                  </a:tabLst>
                </a:pPr>
                <a:r>
                  <a:rPr lang="en-US" sz="1800" b="1"/>
                  <a:t>						Annual		Weighted</a:t>
                </a:r>
              </a:p>
              <a:p>
                <a:pPr>
                  <a:lnSpc>
                    <a:spcPct val="85000"/>
                  </a:lnSpc>
                  <a:tabLst>
                    <a:tab pos="571500" algn="ctr"/>
                    <a:tab pos="1714500" algn="ctr"/>
                    <a:tab pos="2667000" algn="ctr"/>
                    <a:tab pos="3530600" algn="ctr"/>
                    <a:tab pos="4381500" algn="ctr"/>
                    <a:tab pos="5435600" algn="ctr"/>
                    <a:tab pos="6477000" algn="ctr"/>
                    <a:tab pos="7620000" algn="ctr"/>
                  </a:tabLst>
                </a:pPr>
                <a:r>
                  <a:rPr lang="en-US" sz="1800" b="1"/>
                  <a:t>		Selling	Variable			Forecasted	% of	Contribution</a:t>
                </a:r>
              </a:p>
              <a:p>
                <a:pPr>
                  <a:lnSpc>
                    <a:spcPct val="85000"/>
                  </a:lnSpc>
                  <a:tabLst>
                    <a:tab pos="571500" algn="ctr"/>
                    <a:tab pos="1714500" algn="ctr"/>
                    <a:tab pos="2667000" algn="ctr"/>
                    <a:tab pos="3530600" algn="ctr"/>
                    <a:tab pos="4381500" algn="ctr"/>
                    <a:tab pos="5435600" algn="ctr"/>
                    <a:tab pos="6477000" algn="ctr"/>
                    <a:tab pos="7620000" algn="ctr"/>
                  </a:tabLst>
                </a:pPr>
                <a:r>
                  <a:rPr lang="en-US" sz="1800" b="1"/>
                  <a:t>	Item (</a:t>
                </a:r>
                <a:r>
                  <a:rPr lang="en-US" sz="1800" b="1" i="1"/>
                  <a:t>i</a:t>
                </a:r>
                <a:r>
                  <a:rPr lang="en-US" sz="1800" b="1"/>
                  <a:t>)	Price (</a:t>
                </a:r>
                <a:r>
                  <a:rPr lang="en-US" sz="1800" b="1" i="1"/>
                  <a:t>P</a:t>
                </a:r>
                <a:r>
                  <a:rPr lang="en-US" sz="1800" b="1"/>
                  <a:t>)	Cost (</a:t>
                </a:r>
                <a:r>
                  <a:rPr lang="en-US" sz="1800" b="1" i="1"/>
                  <a:t>V</a:t>
                </a:r>
                <a:r>
                  <a:rPr lang="en-US" sz="1800" b="1"/>
                  <a:t>)	(</a:t>
                </a:r>
                <a:r>
                  <a:rPr lang="en-US" sz="1800" b="1" i="1"/>
                  <a:t>V</a:t>
                </a:r>
                <a:r>
                  <a:rPr lang="en-US" sz="1800" b="1"/>
                  <a:t>/</a:t>
                </a:r>
                <a:r>
                  <a:rPr lang="en-US" sz="1800" b="1" i="1"/>
                  <a:t>P</a:t>
                </a:r>
                <a:r>
                  <a:rPr lang="en-US" sz="1800" b="1"/>
                  <a:t>)	1 - (</a:t>
                </a:r>
                <a:r>
                  <a:rPr lang="en-US" sz="1800" b="1" i="1"/>
                  <a:t>V</a:t>
                </a:r>
                <a:r>
                  <a:rPr lang="en-US" sz="1800" b="1"/>
                  <a:t>/</a:t>
                </a:r>
                <a:r>
                  <a:rPr lang="en-US" sz="1800" b="1" i="1"/>
                  <a:t>P</a:t>
                </a:r>
                <a:r>
                  <a:rPr lang="en-US" sz="1800" b="1"/>
                  <a:t>)	Sales $	Sales	(col 5 x col 7)</a:t>
                </a:r>
              </a:p>
            </p:txBody>
          </p:sp>
          <p:sp>
            <p:nvSpPr>
              <p:cNvPr id="130068" name="Line 20"/>
              <p:cNvSpPr>
                <a:spLocks noChangeShapeType="1"/>
              </p:cNvSpPr>
              <p:nvPr/>
            </p:nvSpPr>
            <p:spPr bwMode="auto">
              <a:xfrm>
                <a:off x="232" y="2688"/>
                <a:ext cx="5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0069" name="Line 21"/>
              <p:cNvSpPr>
                <a:spLocks noChangeShapeType="1"/>
              </p:cNvSpPr>
              <p:nvPr/>
            </p:nvSpPr>
            <p:spPr bwMode="auto">
              <a:xfrm>
                <a:off x="3360" y="3390"/>
                <a:ext cx="5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0070" name="Line 22"/>
              <p:cNvSpPr>
                <a:spLocks noChangeShapeType="1"/>
              </p:cNvSpPr>
              <p:nvPr/>
            </p:nvSpPr>
            <p:spPr bwMode="auto">
              <a:xfrm>
                <a:off x="4044" y="3390"/>
                <a:ext cx="4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0071" name="Line 23"/>
              <p:cNvSpPr>
                <a:spLocks noChangeShapeType="1"/>
              </p:cNvSpPr>
              <p:nvPr/>
            </p:nvSpPr>
            <p:spPr bwMode="auto">
              <a:xfrm>
                <a:off x="4844" y="3390"/>
                <a:ext cx="33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392449107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434975"/>
            <a:ext cx="7772400" cy="914400"/>
          </a:xfrm>
          <a:noFill/>
          <a:ln/>
          <a:extLst>
            <a:ext uri="{909E8E84-426E-40dd-AFC4-6F175D3DCCD1}">
              <a14:hiddenFill xmlns:a14="http://schemas.microsoft.com/office/drawing/2010/main">
                <a:solidFill>
                  <a:srgbClr val="2FFF74"/>
                </a:solidFill>
              </a14:hiddenFill>
            </a:ext>
          </a:extLst>
        </p:spPr>
        <p:txBody>
          <a:bodyPr/>
          <a:lstStyle/>
          <a:p>
            <a:r>
              <a:rPr lang="en-US"/>
              <a:t>Multiproduct Example</a:t>
            </a:r>
          </a:p>
        </p:txBody>
      </p:sp>
      <p:grpSp>
        <p:nvGrpSpPr>
          <p:cNvPr id="131075" name="Group 3"/>
          <p:cNvGrpSpPr>
            <a:grpSpLocks/>
          </p:cNvGrpSpPr>
          <p:nvPr/>
        </p:nvGrpSpPr>
        <p:grpSpPr bwMode="auto">
          <a:xfrm>
            <a:off x="1063625" y="2087563"/>
            <a:ext cx="7042150" cy="1570037"/>
            <a:chOff x="670" y="1135"/>
            <a:chExt cx="4436" cy="989"/>
          </a:xfrm>
        </p:grpSpPr>
        <p:sp>
          <p:nvSpPr>
            <p:cNvPr id="131076" name="Rectangle 4"/>
            <p:cNvSpPr>
              <a:spLocks noChangeArrowheads="1"/>
            </p:cNvSpPr>
            <p:nvPr/>
          </p:nvSpPr>
          <p:spPr bwMode="auto">
            <a:xfrm>
              <a:off x="670" y="1135"/>
              <a:ext cx="4436"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85000"/>
                </a:lnSpc>
                <a:tabLst>
                  <a:tab pos="2857500" algn="r"/>
                  <a:tab pos="4102100" algn="r"/>
                  <a:tab pos="5715000" algn="ctr"/>
                </a:tabLst>
              </a:pPr>
              <a:r>
                <a:rPr lang="en-US" sz="2000" b="1"/>
                <a:t>			Annual Forecasted</a:t>
              </a:r>
            </a:p>
            <a:p>
              <a:pPr>
                <a:lnSpc>
                  <a:spcPct val="85000"/>
                </a:lnSpc>
                <a:tabLst>
                  <a:tab pos="2857500" algn="r"/>
                  <a:tab pos="4102100" algn="r"/>
                  <a:tab pos="5715000" algn="ctr"/>
                </a:tabLst>
              </a:pPr>
              <a:r>
                <a:rPr lang="en-US" sz="2000" b="1"/>
                <a:t>Item	Price	Cost	Sales Units</a:t>
              </a:r>
            </a:p>
            <a:p>
              <a:pPr>
                <a:lnSpc>
                  <a:spcPct val="115000"/>
                </a:lnSpc>
                <a:tabLst>
                  <a:tab pos="2857500" algn="r"/>
                  <a:tab pos="4102100" algn="r"/>
                  <a:tab pos="5715000" algn="ctr"/>
                </a:tabLst>
              </a:pPr>
              <a:r>
                <a:rPr lang="en-US" sz="2000" b="1"/>
                <a:t>Sandwich	$5.00	$3.00	9,000</a:t>
              </a:r>
            </a:p>
            <a:p>
              <a:pPr>
                <a:tabLst>
                  <a:tab pos="2857500" algn="r"/>
                  <a:tab pos="4102100" algn="r"/>
                  <a:tab pos="5715000" algn="ctr"/>
                </a:tabLst>
              </a:pPr>
              <a:r>
                <a:rPr lang="en-US" sz="2000" b="1"/>
                <a:t>Drink	1.50	.50	9,000</a:t>
              </a:r>
            </a:p>
            <a:p>
              <a:pPr>
                <a:tabLst>
                  <a:tab pos="2857500" algn="r"/>
                  <a:tab pos="4102100" algn="r"/>
                  <a:tab pos="5715000" algn="ctr"/>
                </a:tabLst>
              </a:pPr>
              <a:r>
                <a:rPr lang="en-US" sz="2000" b="1"/>
                <a:t>Baked potato	2.00	1.00	7,000</a:t>
              </a:r>
            </a:p>
          </p:txBody>
        </p:sp>
        <p:sp>
          <p:nvSpPr>
            <p:cNvPr id="131077" name="Line 5"/>
            <p:cNvSpPr>
              <a:spLocks noChangeShapeType="1"/>
            </p:cNvSpPr>
            <p:nvPr/>
          </p:nvSpPr>
          <p:spPr bwMode="auto">
            <a:xfrm>
              <a:off x="688" y="1504"/>
              <a:ext cx="438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31078" name="Rectangle 6"/>
          <p:cNvSpPr>
            <a:spLocks noChangeArrowheads="1"/>
          </p:cNvSpPr>
          <p:nvPr/>
        </p:nvSpPr>
        <p:spPr bwMode="auto">
          <a:xfrm>
            <a:off x="1066800" y="1676400"/>
            <a:ext cx="3960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1"/>
              <a:t>Fixed costs = $3,000 per month</a:t>
            </a:r>
          </a:p>
        </p:txBody>
      </p:sp>
      <p:grpSp>
        <p:nvGrpSpPr>
          <p:cNvPr id="131112" name="Group 40"/>
          <p:cNvGrpSpPr>
            <a:grpSpLocks/>
          </p:cNvGrpSpPr>
          <p:nvPr/>
        </p:nvGrpSpPr>
        <p:grpSpPr bwMode="auto">
          <a:xfrm>
            <a:off x="203200" y="3619500"/>
            <a:ext cx="8724900" cy="2730500"/>
            <a:chOff x="128" y="2032"/>
            <a:chExt cx="5496" cy="1720"/>
          </a:xfrm>
        </p:grpSpPr>
        <p:sp>
          <p:nvSpPr>
            <p:cNvPr id="131113" name="Rectangle 41"/>
            <p:cNvSpPr>
              <a:spLocks noChangeArrowheads="1"/>
            </p:cNvSpPr>
            <p:nvPr/>
          </p:nvSpPr>
          <p:spPr bwMode="auto">
            <a:xfrm>
              <a:off x="128" y="2032"/>
              <a:ext cx="5496" cy="172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31114" name="Group 42"/>
            <p:cNvGrpSpPr>
              <a:grpSpLocks/>
            </p:cNvGrpSpPr>
            <p:nvPr/>
          </p:nvGrpSpPr>
          <p:grpSpPr bwMode="auto">
            <a:xfrm>
              <a:off x="186" y="2172"/>
              <a:ext cx="5390" cy="1450"/>
              <a:chOff x="186" y="2172"/>
              <a:chExt cx="5390" cy="1450"/>
            </a:xfrm>
          </p:grpSpPr>
          <p:sp>
            <p:nvSpPr>
              <p:cNvPr id="131115" name="Rectangle 43"/>
              <p:cNvSpPr>
                <a:spLocks noChangeArrowheads="1"/>
              </p:cNvSpPr>
              <p:nvPr/>
            </p:nvSpPr>
            <p:spPr bwMode="auto">
              <a:xfrm>
                <a:off x="186" y="2716"/>
                <a:ext cx="5076" cy="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85000"/>
                  </a:lnSpc>
                  <a:tabLst>
                    <a:tab pos="2006600" algn="r"/>
                    <a:tab pos="2959100" algn="r"/>
                    <a:tab pos="3810000" algn="r"/>
                    <a:tab pos="4572000" algn="r"/>
                    <a:tab pos="5816600" algn="r"/>
                    <a:tab pos="6667500" algn="r"/>
                    <a:tab pos="7810500" algn="r"/>
                  </a:tabLst>
                </a:pPr>
                <a:r>
                  <a:rPr lang="en-US" sz="1800" b="1"/>
                  <a:t>Sandwich	$5.00	$3.00	.60	.40	$45,000	.621	.248</a:t>
                </a:r>
              </a:p>
              <a:p>
                <a:pPr>
                  <a:tabLst>
                    <a:tab pos="2006600" algn="r"/>
                    <a:tab pos="2959100" algn="r"/>
                    <a:tab pos="3810000" algn="r"/>
                    <a:tab pos="4572000" algn="r"/>
                    <a:tab pos="5816600" algn="r"/>
                    <a:tab pos="6667500" algn="r"/>
                    <a:tab pos="7810500" algn="r"/>
                  </a:tabLst>
                </a:pPr>
                <a:r>
                  <a:rPr lang="en-US" sz="1800" b="1"/>
                  <a:t>Drinks	1.50	.50	.33	.67	13,500	.186	.125</a:t>
                </a:r>
              </a:p>
              <a:p>
                <a:pPr>
                  <a:tabLst>
                    <a:tab pos="2006600" algn="r"/>
                    <a:tab pos="2959100" algn="r"/>
                    <a:tab pos="3810000" algn="r"/>
                    <a:tab pos="4572000" algn="r"/>
                    <a:tab pos="5816600" algn="r"/>
                    <a:tab pos="6667500" algn="r"/>
                    <a:tab pos="7810500" algn="r"/>
                  </a:tabLst>
                </a:pPr>
                <a:r>
                  <a:rPr lang="en-US" sz="1800" b="1"/>
                  <a:t>Baked 	2.00	1.00	.50	.50	14,000	.193	.096</a:t>
                </a:r>
              </a:p>
              <a:p>
                <a:pPr>
                  <a:lnSpc>
                    <a:spcPct val="85000"/>
                  </a:lnSpc>
                  <a:tabLst>
                    <a:tab pos="2006600" algn="r"/>
                    <a:tab pos="2959100" algn="r"/>
                    <a:tab pos="3810000" algn="r"/>
                    <a:tab pos="4572000" algn="r"/>
                    <a:tab pos="5816600" algn="r"/>
                    <a:tab pos="6667500" algn="r"/>
                    <a:tab pos="7810500" algn="r"/>
                  </a:tabLst>
                </a:pPr>
                <a:r>
                  <a:rPr lang="en-US" sz="1800" b="1"/>
                  <a:t>   potato</a:t>
                </a:r>
              </a:p>
              <a:p>
                <a:pPr>
                  <a:lnSpc>
                    <a:spcPct val="120000"/>
                  </a:lnSpc>
                  <a:tabLst>
                    <a:tab pos="2006600" algn="r"/>
                    <a:tab pos="2959100" algn="r"/>
                    <a:tab pos="3810000" algn="r"/>
                    <a:tab pos="4572000" algn="r"/>
                    <a:tab pos="5816600" algn="r"/>
                    <a:tab pos="6667500" algn="r"/>
                    <a:tab pos="7810500" algn="r"/>
                  </a:tabLst>
                </a:pPr>
                <a:r>
                  <a:rPr lang="en-US" sz="1800" b="1"/>
                  <a:t>					$72,500	1.000	.469</a:t>
                </a:r>
              </a:p>
            </p:txBody>
          </p:sp>
          <p:sp>
            <p:nvSpPr>
              <p:cNvPr id="131116" name="Rectangle 44"/>
              <p:cNvSpPr>
                <a:spLocks noChangeArrowheads="1"/>
              </p:cNvSpPr>
              <p:nvPr/>
            </p:nvSpPr>
            <p:spPr bwMode="auto">
              <a:xfrm>
                <a:off x="186" y="2172"/>
                <a:ext cx="5390"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85000"/>
                  </a:lnSpc>
                  <a:tabLst>
                    <a:tab pos="571500" algn="ctr"/>
                    <a:tab pos="1714500" algn="ctr"/>
                    <a:tab pos="2667000" algn="ctr"/>
                    <a:tab pos="3530600" algn="ctr"/>
                    <a:tab pos="4381500" algn="ctr"/>
                    <a:tab pos="5435600" algn="ctr"/>
                    <a:tab pos="6477000" algn="ctr"/>
                    <a:tab pos="7620000" algn="ctr"/>
                  </a:tabLst>
                </a:pPr>
                <a:r>
                  <a:rPr lang="en-US" sz="1800" b="1"/>
                  <a:t>						Annual		Weighted</a:t>
                </a:r>
              </a:p>
              <a:p>
                <a:pPr>
                  <a:lnSpc>
                    <a:spcPct val="85000"/>
                  </a:lnSpc>
                  <a:tabLst>
                    <a:tab pos="571500" algn="ctr"/>
                    <a:tab pos="1714500" algn="ctr"/>
                    <a:tab pos="2667000" algn="ctr"/>
                    <a:tab pos="3530600" algn="ctr"/>
                    <a:tab pos="4381500" algn="ctr"/>
                    <a:tab pos="5435600" algn="ctr"/>
                    <a:tab pos="6477000" algn="ctr"/>
                    <a:tab pos="7620000" algn="ctr"/>
                  </a:tabLst>
                </a:pPr>
                <a:r>
                  <a:rPr lang="en-US" sz="1800" b="1"/>
                  <a:t>		Selling	Variable			Forecasted	% of	Contribution</a:t>
                </a:r>
              </a:p>
              <a:p>
                <a:pPr>
                  <a:lnSpc>
                    <a:spcPct val="85000"/>
                  </a:lnSpc>
                  <a:tabLst>
                    <a:tab pos="571500" algn="ctr"/>
                    <a:tab pos="1714500" algn="ctr"/>
                    <a:tab pos="2667000" algn="ctr"/>
                    <a:tab pos="3530600" algn="ctr"/>
                    <a:tab pos="4381500" algn="ctr"/>
                    <a:tab pos="5435600" algn="ctr"/>
                    <a:tab pos="6477000" algn="ctr"/>
                    <a:tab pos="7620000" algn="ctr"/>
                  </a:tabLst>
                </a:pPr>
                <a:r>
                  <a:rPr lang="en-US" sz="1800" b="1"/>
                  <a:t>	Item (</a:t>
                </a:r>
                <a:r>
                  <a:rPr lang="en-US" sz="1800" b="1" i="1"/>
                  <a:t>i</a:t>
                </a:r>
                <a:r>
                  <a:rPr lang="en-US" sz="1800" b="1"/>
                  <a:t>)	Price (</a:t>
                </a:r>
                <a:r>
                  <a:rPr lang="en-US" sz="1800" b="1" i="1"/>
                  <a:t>P</a:t>
                </a:r>
                <a:r>
                  <a:rPr lang="en-US" sz="1800" b="1"/>
                  <a:t>)	Cost (</a:t>
                </a:r>
                <a:r>
                  <a:rPr lang="en-US" sz="1800" b="1" i="1"/>
                  <a:t>V</a:t>
                </a:r>
                <a:r>
                  <a:rPr lang="en-US" sz="1800" b="1"/>
                  <a:t>)	(</a:t>
                </a:r>
                <a:r>
                  <a:rPr lang="en-US" sz="1800" b="1" i="1"/>
                  <a:t>V</a:t>
                </a:r>
                <a:r>
                  <a:rPr lang="en-US" sz="1800" b="1"/>
                  <a:t>/</a:t>
                </a:r>
                <a:r>
                  <a:rPr lang="en-US" sz="1800" b="1" i="1"/>
                  <a:t>P</a:t>
                </a:r>
                <a:r>
                  <a:rPr lang="en-US" sz="1800" b="1"/>
                  <a:t>)	1 - (</a:t>
                </a:r>
                <a:r>
                  <a:rPr lang="en-US" sz="1800" b="1" i="1"/>
                  <a:t>V</a:t>
                </a:r>
                <a:r>
                  <a:rPr lang="en-US" sz="1800" b="1"/>
                  <a:t>/</a:t>
                </a:r>
                <a:r>
                  <a:rPr lang="en-US" sz="1800" b="1" i="1"/>
                  <a:t>P</a:t>
                </a:r>
                <a:r>
                  <a:rPr lang="en-US" sz="1800" b="1"/>
                  <a:t>)	Sales $	Sales	(col 5 x col 7)</a:t>
                </a:r>
              </a:p>
            </p:txBody>
          </p:sp>
          <p:sp>
            <p:nvSpPr>
              <p:cNvPr id="131117" name="Line 45"/>
              <p:cNvSpPr>
                <a:spLocks noChangeShapeType="1"/>
              </p:cNvSpPr>
              <p:nvPr/>
            </p:nvSpPr>
            <p:spPr bwMode="auto">
              <a:xfrm>
                <a:off x="232" y="2688"/>
                <a:ext cx="5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118" name="Line 46"/>
              <p:cNvSpPr>
                <a:spLocks noChangeShapeType="1"/>
              </p:cNvSpPr>
              <p:nvPr/>
            </p:nvSpPr>
            <p:spPr bwMode="auto">
              <a:xfrm>
                <a:off x="3360" y="3390"/>
                <a:ext cx="5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119" name="Line 47"/>
              <p:cNvSpPr>
                <a:spLocks noChangeShapeType="1"/>
              </p:cNvSpPr>
              <p:nvPr/>
            </p:nvSpPr>
            <p:spPr bwMode="auto">
              <a:xfrm>
                <a:off x="4044" y="3390"/>
                <a:ext cx="4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120" name="Line 48"/>
              <p:cNvSpPr>
                <a:spLocks noChangeShapeType="1"/>
              </p:cNvSpPr>
              <p:nvPr/>
            </p:nvSpPr>
            <p:spPr bwMode="auto">
              <a:xfrm>
                <a:off x="4844" y="3390"/>
                <a:ext cx="33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31079" name="Rectangle 7"/>
          <p:cNvSpPr>
            <a:spLocks noChangeArrowheads="1"/>
          </p:cNvSpPr>
          <p:nvPr/>
        </p:nvSpPr>
        <p:spPr bwMode="auto">
          <a:xfrm>
            <a:off x="4216400" y="495300"/>
            <a:ext cx="4559300" cy="49403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31080" name="Group 8"/>
          <p:cNvGrpSpPr>
            <a:grpSpLocks/>
          </p:cNvGrpSpPr>
          <p:nvPr/>
        </p:nvGrpSpPr>
        <p:grpSpPr bwMode="auto">
          <a:xfrm>
            <a:off x="4533901" y="720725"/>
            <a:ext cx="3708401" cy="2125663"/>
            <a:chOff x="2856" y="454"/>
            <a:chExt cx="2336" cy="1339"/>
          </a:xfrm>
        </p:grpSpPr>
        <p:grpSp>
          <p:nvGrpSpPr>
            <p:cNvPr id="131081" name="Group 9"/>
            <p:cNvGrpSpPr>
              <a:grpSpLocks/>
            </p:cNvGrpSpPr>
            <p:nvPr/>
          </p:nvGrpSpPr>
          <p:grpSpPr bwMode="auto">
            <a:xfrm>
              <a:off x="2856" y="454"/>
              <a:ext cx="2044" cy="770"/>
              <a:chOff x="2688" y="614"/>
              <a:chExt cx="2044" cy="770"/>
            </a:xfrm>
          </p:grpSpPr>
          <p:sp>
            <p:nvSpPr>
              <p:cNvPr id="131082" name="Rectangle 10"/>
              <p:cNvSpPr>
                <a:spLocks noChangeArrowheads="1"/>
              </p:cNvSpPr>
              <p:nvPr/>
            </p:nvSpPr>
            <p:spPr bwMode="auto">
              <a:xfrm>
                <a:off x="2688" y="726"/>
                <a:ext cx="64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1" i="1" dirty="0"/>
                  <a:t>BEP</a:t>
                </a:r>
                <a:r>
                  <a:rPr lang="en-US" sz="2000" b="1" baseline="-25000" dirty="0"/>
                  <a:t>$</a:t>
                </a:r>
                <a:r>
                  <a:rPr lang="en-US" sz="2000" b="1" i="1" dirty="0"/>
                  <a:t> </a:t>
                </a:r>
                <a:r>
                  <a:rPr lang="en-US" sz="2000" b="1" dirty="0"/>
                  <a:t>=</a:t>
                </a:r>
              </a:p>
            </p:txBody>
          </p:sp>
          <p:grpSp>
            <p:nvGrpSpPr>
              <p:cNvPr id="131083" name="Group 11"/>
              <p:cNvGrpSpPr>
                <a:grpSpLocks/>
              </p:cNvGrpSpPr>
              <p:nvPr/>
            </p:nvGrpSpPr>
            <p:grpSpPr bwMode="auto">
              <a:xfrm>
                <a:off x="3280" y="614"/>
                <a:ext cx="1452" cy="770"/>
                <a:chOff x="3440" y="686"/>
                <a:chExt cx="1452" cy="770"/>
              </a:xfrm>
            </p:grpSpPr>
            <p:sp>
              <p:nvSpPr>
                <p:cNvPr id="131084" name="Rectangle 12"/>
                <p:cNvSpPr>
                  <a:spLocks noChangeArrowheads="1"/>
                </p:cNvSpPr>
                <p:nvPr/>
              </p:nvSpPr>
              <p:spPr bwMode="auto">
                <a:xfrm>
                  <a:off x="4091" y="686"/>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000" b="1" i="1"/>
                    <a:t>F</a:t>
                  </a:r>
                </a:p>
              </p:txBody>
            </p:sp>
            <p:sp>
              <p:nvSpPr>
                <p:cNvPr id="131085" name="Line 13"/>
                <p:cNvSpPr>
                  <a:spLocks noChangeShapeType="1"/>
                </p:cNvSpPr>
                <p:nvPr/>
              </p:nvSpPr>
              <p:spPr bwMode="auto">
                <a:xfrm>
                  <a:off x="3504" y="919"/>
                  <a:ext cx="13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31086" name="Group 14"/>
                <p:cNvGrpSpPr>
                  <a:grpSpLocks/>
                </p:cNvGrpSpPr>
                <p:nvPr/>
              </p:nvGrpSpPr>
              <p:grpSpPr bwMode="auto">
                <a:xfrm>
                  <a:off x="3440" y="900"/>
                  <a:ext cx="1426" cy="556"/>
                  <a:chOff x="3440" y="900"/>
                  <a:chExt cx="1426" cy="556"/>
                </a:xfrm>
              </p:grpSpPr>
              <p:sp>
                <p:nvSpPr>
                  <p:cNvPr id="131087" name="Rectangle 15"/>
                  <p:cNvSpPr>
                    <a:spLocks noChangeArrowheads="1"/>
                  </p:cNvSpPr>
                  <p:nvPr/>
                </p:nvSpPr>
                <p:spPr bwMode="auto">
                  <a:xfrm>
                    <a:off x="3440" y="900"/>
                    <a:ext cx="1412" cy="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4400" b="1" dirty="0"/>
                      <a:t>∑</a:t>
                    </a:r>
                    <a:r>
                      <a:rPr lang="en-US" sz="2000" b="1" dirty="0"/>
                      <a:t>   </a:t>
                    </a:r>
                    <a:r>
                      <a:rPr lang="en-US" sz="2000" b="1" dirty="0" smtClean="0"/>
                      <a:t>   1 </a:t>
                    </a:r>
                    <a:r>
                      <a:rPr lang="en-US" sz="2000" b="1" dirty="0"/>
                      <a:t>-        x (</a:t>
                    </a:r>
                    <a:r>
                      <a:rPr lang="en-US" sz="2000" b="1" i="1" dirty="0"/>
                      <a:t>W</a:t>
                    </a:r>
                    <a:r>
                      <a:rPr lang="en-US" sz="2000" b="1" i="1" baseline="-25000" dirty="0"/>
                      <a:t>i</a:t>
                    </a:r>
                    <a:r>
                      <a:rPr lang="en-US" sz="2000" b="1" dirty="0"/>
                      <a:t>)</a:t>
                    </a:r>
                  </a:p>
                </p:txBody>
              </p:sp>
              <p:sp>
                <p:nvSpPr>
                  <p:cNvPr id="131088" name="Rectangle 16"/>
                  <p:cNvSpPr>
                    <a:spLocks noChangeArrowheads="1"/>
                  </p:cNvSpPr>
                  <p:nvPr/>
                </p:nvSpPr>
                <p:spPr bwMode="auto">
                  <a:xfrm>
                    <a:off x="4072" y="956"/>
                    <a:ext cx="252"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115000"/>
                      </a:lnSpc>
                    </a:pPr>
                    <a:r>
                      <a:rPr lang="en-US" sz="2000" b="1" i="1"/>
                      <a:t>V</a:t>
                    </a:r>
                    <a:r>
                      <a:rPr lang="en-US" sz="2000" b="1" i="1" baseline="-25000"/>
                      <a:t>i</a:t>
                    </a:r>
                    <a:endParaRPr lang="en-US" sz="2000" b="1" i="1"/>
                  </a:p>
                  <a:p>
                    <a:pPr algn="ctr">
                      <a:lnSpc>
                        <a:spcPct val="115000"/>
                      </a:lnSpc>
                    </a:pPr>
                    <a:r>
                      <a:rPr lang="en-US" sz="2000" b="1" i="1"/>
                      <a:t>P</a:t>
                    </a:r>
                    <a:r>
                      <a:rPr lang="en-US" sz="2000" b="1" i="1" baseline="-25000"/>
                      <a:t>i</a:t>
                    </a:r>
                    <a:endParaRPr lang="en-US" sz="2000" b="1" i="1"/>
                  </a:p>
                </p:txBody>
              </p:sp>
              <p:sp>
                <p:nvSpPr>
                  <p:cNvPr id="131089" name="Line 17"/>
                  <p:cNvSpPr>
                    <a:spLocks noChangeShapeType="1"/>
                  </p:cNvSpPr>
                  <p:nvPr/>
                </p:nvSpPr>
                <p:spPr bwMode="auto">
                  <a:xfrm>
                    <a:off x="4100" y="1224"/>
                    <a:ext cx="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90" name="AutoShape 18"/>
                  <p:cNvSpPr>
                    <a:spLocks noChangeArrowheads="1"/>
                  </p:cNvSpPr>
                  <p:nvPr/>
                </p:nvSpPr>
                <p:spPr bwMode="auto">
                  <a:xfrm>
                    <a:off x="3842" y="991"/>
                    <a:ext cx="504" cy="433"/>
                  </a:xfrm>
                  <a:prstGeom prst="bracketPair">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91" name="Freeform 19"/>
                  <p:cNvSpPr>
                    <a:spLocks/>
                  </p:cNvSpPr>
                  <p:nvPr/>
                </p:nvSpPr>
                <p:spPr bwMode="auto">
                  <a:xfrm>
                    <a:off x="3766" y="971"/>
                    <a:ext cx="76" cy="480"/>
                  </a:xfrm>
                  <a:custGeom>
                    <a:avLst/>
                    <a:gdLst>
                      <a:gd name="T0" fmla="*/ 76 w 76"/>
                      <a:gd name="T1" fmla="*/ 0 h 584"/>
                      <a:gd name="T2" fmla="*/ 0 w 76"/>
                      <a:gd name="T3" fmla="*/ 0 h 584"/>
                      <a:gd name="T4" fmla="*/ 0 w 76"/>
                      <a:gd name="T5" fmla="*/ 584 h 584"/>
                      <a:gd name="T6" fmla="*/ 76 w 76"/>
                      <a:gd name="T7" fmla="*/ 584 h 584"/>
                    </a:gdLst>
                    <a:ahLst/>
                    <a:cxnLst>
                      <a:cxn ang="0">
                        <a:pos x="T0" y="T1"/>
                      </a:cxn>
                      <a:cxn ang="0">
                        <a:pos x="T2" y="T3"/>
                      </a:cxn>
                      <a:cxn ang="0">
                        <a:pos x="T4" y="T5"/>
                      </a:cxn>
                      <a:cxn ang="0">
                        <a:pos x="T6" y="T7"/>
                      </a:cxn>
                    </a:cxnLst>
                    <a:rect l="0" t="0" r="r" b="b"/>
                    <a:pathLst>
                      <a:path w="76" h="584">
                        <a:moveTo>
                          <a:pt x="76" y="0"/>
                        </a:moveTo>
                        <a:lnTo>
                          <a:pt x="0" y="0"/>
                        </a:lnTo>
                        <a:lnTo>
                          <a:pt x="0" y="584"/>
                        </a:lnTo>
                        <a:lnTo>
                          <a:pt x="76" y="584"/>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92" name="Freeform 20"/>
                  <p:cNvSpPr>
                    <a:spLocks/>
                  </p:cNvSpPr>
                  <p:nvPr/>
                </p:nvSpPr>
                <p:spPr bwMode="auto">
                  <a:xfrm flipH="1">
                    <a:off x="4790" y="971"/>
                    <a:ext cx="76" cy="480"/>
                  </a:xfrm>
                  <a:custGeom>
                    <a:avLst/>
                    <a:gdLst>
                      <a:gd name="T0" fmla="*/ 76 w 76"/>
                      <a:gd name="T1" fmla="*/ 0 h 584"/>
                      <a:gd name="T2" fmla="*/ 0 w 76"/>
                      <a:gd name="T3" fmla="*/ 0 h 584"/>
                      <a:gd name="T4" fmla="*/ 0 w 76"/>
                      <a:gd name="T5" fmla="*/ 584 h 584"/>
                      <a:gd name="T6" fmla="*/ 76 w 76"/>
                      <a:gd name="T7" fmla="*/ 584 h 584"/>
                    </a:gdLst>
                    <a:ahLst/>
                    <a:cxnLst>
                      <a:cxn ang="0">
                        <a:pos x="T0" y="T1"/>
                      </a:cxn>
                      <a:cxn ang="0">
                        <a:pos x="T2" y="T3"/>
                      </a:cxn>
                      <a:cxn ang="0">
                        <a:pos x="T4" y="T5"/>
                      </a:cxn>
                      <a:cxn ang="0">
                        <a:pos x="T6" y="T7"/>
                      </a:cxn>
                    </a:cxnLst>
                    <a:rect l="0" t="0" r="r" b="b"/>
                    <a:pathLst>
                      <a:path w="76" h="584">
                        <a:moveTo>
                          <a:pt x="76" y="0"/>
                        </a:moveTo>
                        <a:lnTo>
                          <a:pt x="0" y="0"/>
                        </a:lnTo>
                        <a:lnTo>
                          <a:pt x="0" y="584"/>
                        </a:lnTo>
                        <a:lnTo>
                          <a:pt x="76" y="584"/>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grpSp>
          <p:nvGrpSpPr>
            <p:cNvPr id="131093" name="Group 21"/>
            <p:cNvGrpSpPr>
              <a:grpSpLocks/>
            </p:cNvGrpSpPr>
            <p:nvPr/>
          </p:nvGrpSpPr>
          <p:grpSpPr bwMode="auto">
            <a:xfrm>
              <a:off x="3286" y="1351"/>
              <a:ext cx="1906" cy="442"/>
              <a:chOff x="3286" y="1335"/>
              <a:chExt cx="1906" cy="442"/>
            </a:xfrm>
          </p:grpSpPr>
          <p:sp>
            <p:nvSpPr>
              <p:cNvPr id="131094" name="Rectangle 22"/>
              <p:cNvSpPr>
                <a:spLocks noChangeArrowheads="1"/>
              </p:cNvSpPr>
              <p:nvPr/>
            </p:nvSpPr>
            <p:spPr bwMode="auto">
              <a:xfrm>
                <a:off x="3286" y="1439"/>
                <a:ext cx="190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1" dirty="0"/>
                  <a:t>=  </a:t>
                </a:r>
                <a:r>
                  <a:rPr lang="en-US" sz="2000" b="1" dirty="0" smtClean="0"/>
                  <a:t>                           </a:t>
                </a:r>
                <a:r>
                  <a:rPr lang="en-US" sz="2000" b="1" dirty="0"/>
                  <a:t>= $76,759</a:t>
                </a:r>
              </a:p>
            </p:txBody>
          </p:sp>
          <p:grpSp>
            <p:nvGrpSpPr>
              <p:cNvPr id="131095" name="Group 23"/>
              <p:cNvGrpSpPr>
                <a:grpSpLocks/>
              </p:cNvGrpSpPr>
              <p:nvPr/>
            </p:nvGrpSpPr>
            <p:grpSpPr bwMode="auto">
              <a:xfrm>
                <a:off x="3486" y="1335"/>
                <a:ext cx="961" cy="442"/>
                <a:chOff x="3478" y="1343"/>
                <a:chExt cx="961" cy="442"/>
              </a:xfrm>
            </p:grpSpPr>
            <p:sp>
              <p:nvSpPr>
                <p:cNvPr id="131096" name="Rectangle 24"/>
                <p:cNvSpPr>
                  <a:spLocks noChangeArrowheads="1"/>
                </p:cNvSpPr>
                <p:nvPr/>
              </p:nvSpPr>
              <p:spPr bwMode="auto">
                <a:xfrm>
                  <a:off x="3478" y="1343"/>
                  <a:ext cx="961"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000" b="1"/>
                    <a:t>$3,000 x 12</a:t>
                  </a:r>
                </a:p>
                <a:p>
                  <a:pPr algn="ctr"/>
                  <a:r>
                    <a:rPr lang="en-US" sz="2000" b="1"/>
                    <a:t>.469</a:t>
                  </a:r>
                </a:p>
              </p:txBody>
            </p:sp>
            <p:sp>
              <p:nvSpPr>
                <p:cNvPr id="131097" name="Line 25"/>
                <p:cNvSpPr>
                  <a:spLocks noChangeShapeType="1"/>
                </p:cNvSpPr>
                <p:nvPr/>
              </p:nvSpPr>
              <p:spPr bwMode="auto">
                <a:xfrm>
                  <a:off x="3512" y="1568"/>
                  <a:ext cx="8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grpSp>
        <p:nvGrpSpPr>
          <p:cNvPr id="131098" name="Group 26"/>
          <p:cNvGrpSpPr>
            <a:grpSpLocks/>
          </p:cNvGrpSpPr>
          <p:nvPr/>
        </p:nvGrpSpPr>
        <p:grpSpPr bwMode="auto">
          <a:xfrm>
            <a:off x="4757736" y="3065463"/>
            <a:ext cx="3468686" cy="701675"/>
            <a:chOff x="3045" y="1939"/>
            <a:chExt cx="2185" cy="442"/>
          </a:xfrm>
        </p:grpSpPr>
        <p:sp>
          <p:nvSpPr>
            <p:cNvPr id="131099" name="Rectangle 27"/>
            <p:cNvSpPr>
              <a:spLocks noChangeArrowheads="1"/>
            </p:cNvSpPr>
            <p:nvPr/>
          </p:nvSpPr>
          <p:spPr bwMode="auto">
            <a:xfrm>
              <a:off x="3045" y="1976"/>
              <a:ext cx="566"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85000"/>
                </a:lnSpc>
              </a:pPr>
              <a:r>
                <a:rPr lang="en-US" sz="2000" b="1"/>
                <a:t>Daily sales</a:t>
              </a:r>
            </a:p>
          </p:txBody>
        </p:sp>
        <p:grpSp>
          <p:nvGrpSpPr>
            <p:cNvPr id="131100" name="Group 28"/>
            <p:cNvGrpSpPr>
              <a:grpSpLocks/>
            </p:cNvGrpSpPr>
            <p:nvPr/>
          </p:nvGrpSpPr>
          <p:grpSpPr bwMode="auto">
            <a:xfrm>
              <a:off x="3542" y="1939"/>
              <a:ext cx="1688" cy="442"/>
              <a:chOff x="3542" y="1939"/>
              <a:chExt cx="1688" cy="442"/>
            </a:xfrm>
          </p:grpSpPr>
          <p:sp>
            <p:nvSpPr>
              <p:cNvPr id="131101" name="Rectangle 29"/>
              <p:cNvSpPr>
                <a:spLocks noChangeArrowheads="1"/>
              </p:cNvSpPr>
              <p:nvPr/>
            </p:nvSpPr>
            <p:spPr bwMode="auto">
              <a:xfrm>
                <a:off x="3542" y="2047"/>
                <a:ext cx="168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1" dirty="0"/>
                  <a:t>= </a:t>
                </a:r>
                <a:r>
                  <a:rPr lang="en-US" sz="2000" b="1" dirty="0" smtClean="0"/>
                  <a:t>                      </a:t>
                </a:r>
                <a:r>
                  <a:rPr lang="en-US" sz="2000" b="1" dirty="0"/>
                  <a:t>= $246.02</a:t>
                </a:r>
              </a:p>
            </p:txBody>
          </p:sp>
          <p:grpSp>
            <p:nvGrpSpPr>
              <p:cNvPr id="131102" name="Group 30"/>
              <p:cNvGrpSpPr>
                <a:grpSpLocks/>
              </p:cNvGrpSpPr>
              <p:nvPr/>
            </p:nvGrpSpPr>
            <p:grpSpPr bwMode="auto">
              <a:xfrm>
                <a:off x="3678" y="1939"/>
                <a:ext cx="792" cy="442"/>
                <a:chOff x="3266" y="1939"/>
                <a:chExt cx="792" cy="442"/>
              </a:xfrm>
            </p:grpSpPr>
            <p:sp>
              <p:nvSpPr>
                <p:cNvPr id="131103" name="Rectangle 31"/>
                <p:cNvSpPr>
                  <a:spLocks noChangeArrowheads="1"/>
                </p:cNvSpPr>
                <p:nvPr/>
              </p:nvSpPr>
              <p:spPr bwMode="auto">
                <a:xfrm>
                  <a:off x="3266" y="1939"/>
                  <a:ext cx="7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000" b="1"/>
                    <a:t>$76,759</a:t>
                  </a:r>
                </a:p>
                <a:p>
                  <a:pPr algn="ctr"/>
                  <a:r>
                    <a:rPr lang="en-US" sz="2000" b="1"/>
                    <a:t>312 days</a:t>
                  </a:r>
                </a:p>
              </p:txBody>
            </p:sp>
            <p:sp>
              <p:nvSpPr>
                <p:cNvPr id="131104" name="Line 32"/>
                <p:cNvSpPr>
                  <a:spLocks noChangeShapeType="1"/>
                </p:cNvSpPr>
                <p:nvPr/>
              </p:nvSpPr>
              <p:spPr bwMode="auto">
                <a:xfrm>
                  <a:off x="3328" y="2172"/>
                  <a:ext cx="68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grpSp>
        <p:nvGrpSpPr>
          <p:cNvPr id="131105" name="Group 33"/>
          <p:cNvGrpSpPr>
            <a:grpSpLocks/>
          </p:cNvGrpSpPr>
          <p:nvPr/>
        </p:nvGrpSpPr>
        <p:grpSpPr bwMode="auto">
          <a:xfrm>
            <a:off x="4914900" y="4024313"/>
            <a:ext cx="3346450" cy="1049337"/>
            <a:chOff x="3096" y="2535"/>
            <a:chExt cx="2108" cy="661"/>
          </a:xfrm>
        </p:grpSpPr>
        <p:grpSp>
          <p:nvGrpSpPr>
            <p:cNvPr id="131106" name="Group 34"/>
            <p:cNvGrpSpPr>
              <a:grpSpLocks/>
            </p:cNvGrpSpPr>
            <p:nvPr/>
          </p:nvGrpSpPr>
          <p:grpSpPr bwMode="auto">
            <a:xfrm>
              <a:off x="3096" y="2535"/>
              <a:ext cx="2046" cy="442"/>
              <a:chOff x="2872" y="2519"/>
              <a:chExt cx="2046" cy="442"/>
            </a:xfrm>
          </p:grpSpPr>
          <p:grpSp>
            <p:nvGrpSpPr>
              <p:cNvPr id="131107" name="Group 35"/>
              <p:cNvGrpSpPr>
                <a:grpSpLocks/>
              </p:cNvGrpSpPr>
              <p:nvPr/>
            </p:nvGrpSpPr>
            <p:grpSpPr bwMode="auto">
              <a:xfrm>
                <a:off x="2872" y="2519"/>
                <a:ext cx="1184" cy="442"/>
                <a:chOff x="70" y="1287"/>
                <a:chExt cx="1184" cy="442"/>
              </a:xfrm>
            </p:grpSpPr>
            <p:sp>
              <p:nvSpPr>
                <p:cNvPr id="131108" name="Rectangle 36"/>
                <p:cNvSpPr>
                  <a:spLocks noChangeArrowheads="1"/>
                </p:cNvSpPr>
                <p:nvPr/>
              </p:nvSpPr>
              <p:spPr bwMode="auto">
                <a:xfrm>
                  <a:off x="70" y="1287"/>
                  <a:ext cx="118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000" b="1"/>
                    <a:t>.621 x $246.02</a:t>
                  </a:r>
                </a:p>
                <a:p>
                  <a:pPr algn="ctr"/>
                  <a:r>
                    <a:rPr lang="en-US" sz="2000" b="1"/>
                    <a:t>$5.00</a:t>
                  </a:r>
                </a:p>
              </p:txBody>
            </p:sp>
            <p:sp>
              <p:nvSpPr>
                <p:cNvPr id="131109" name="Line 37"/>
                <p:cNvSpPr>
                  <a:spLocks noChangeShapeType="1"/>
                </p:cNvSpPr>
                <p:nvPr/>
              </p:nvSpPr>
              <p:spPr bwMode="auto">
                <a:xfrm>
                  <a:off x="124" y="1516"/>
                  <a:ext cx="107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31110" name="Rectangle 38"/>
              <p:cNvSpPr>
                <a:spLocks noChangeArrowheads="1"/>
              </p:cNvSpPr>
              <p:nvPr/>
            </p:nvSpPr>
            <p:spPr bwMode="auto">
              <a:xfrm>
                <a:off x="3998" y="2627"/>
                <a:ext cx="9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1"/>
                  <a:t>= 30.6 </a:t>
                </a:r>
                <a:r>
                  <a:rPr lang="en-US" sz="2000" b="1">
                    <a:sym typeface="Symbol" charset="0"/>
                  </a:rPr>
                  <a:t> 31</a:t>
                </a:r>
                <a:endParaRPr lang="en-US" sz="2000" b="1"/>
              </a:p>
            </p:txBody>
          </p:sp>
        </p:grpSp>
        <p:sp>
          <p:nvSpPr>
            <p:cNvPr id="131111" name="Rectangle 39"/>
            <p:cNvSpPr>
              <a:spLocks noChangeArrowheads="1"/>
            </p:cNvSpPr>
            <p:nvPr/>
          </p:nvSpPr>
          <p:spPr bwMode="auto">
            <a:xfrm>
              <a:off x="4272" y="2844"/>
              <a:ext cx="93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800" b="1"/>
                <a:t>sandwiches</a:t>
              </a:r>
            </a:p>
            <a:p>
              <a:pPr algn="ctr">
                <a:lnSpc>
                  <a:spcPct val="85000"/>
                </a:lnSpc>
              </a:pPr>
              <a:r>
                <a:rPr lang="en-US" sz="1800" b="1"/>
                <a:t>per day</a:t>
              </a:r>
            </a:p>
          </p:txBody>
        </p:sp>
      </p:grpSp>
    </p:spTree>
    <p:extLst>
      <p:ext uri="{BB962C8B-B14F-4D97-AF65-F5344CB8AC3E}">
        <p14:creationId xmlns:p14="http://schemas.microsoft.com/office/powerpoint/2010/main" val="96871491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S7.27</a:t>
            </a:r>
            <a:endParaRPr lang="en-US" sz="4400" dirty="0">
              <a:effectLst>
                <a:outerShdw blurRad="38100" dist="38100" dir="2700000" algn="tl">
                  <a:srgbClr val="FFFFFF"/>
                </a:outerShdw>
              </a:effectLst>
            </a:endParaRPr>
          </a:p>
        </p:txBody>
      </p:sp>
      <p:sp>
        <p:nvSpPr>
          <p:cNvPr id="3" name="Content Placeholder 2"/>
          <p:cNvSpPr>
            <a:spLocks noGrp="1"/>
          </p:cNvSpPr>
          <p:nvPr>
            <p:ph idx="1"/>
          </p:nvPr>
        </p:nvSpPr>
        <p:spPr>
          <a:xfrm>
            <a:off x="445105" y="1378858"/>
            <a:ext cx="7620000" cy="5261428"/>
          </a:xfrm>
        </p:spPr>
        <p:txBody>
          <a:bodyPr>
            <a:normAutofit fontScale="77500" lnSpcReduction="20000"/>
          </a:bodyPr>
          <a:lstStyle/>
          <a:p>
            <a:pPr marL="114300" indent="0">
              <a:buNone/>
            </a:pPr>
            <a:r>
              <a:rPr lang="en-US" sz="2400" dirty="0"/>
              <a:t>As a manager of the St. Cloud Theatre Company, you have decided that concession sales will support themselves. The following table provides the information you have been able to put together thus far</a:t>
            </a:r>
            <a:r>
              <a:rPr lang="en-US" sz="2400" dirty="0" smtClean="0"/>
              <a:t>:</a:t>
            </a:r>
          </a:p>
          <a:p>
            <a:pPr marL="114300" indent="0">
              <a:buNone/>
            </a:pPr>
            <a:endParaRPr lang="en-US" sz="2400" dirty="0"/>
          </a:p>
          <a:p>
            <a:pPr marL="114300" indent="0">
              <a:buNone/>
            </a:pPr>
            <a:r>
              <a:rPr lang="en-US" sz="2400" b="1" dirty="0"/>
              <a:t>Item             </a:t>
            </a:r>
            <a:r>
              <a:rPr lang="en-US" sz="2400" b="1" dirty="0"/>
              <a:t> </a:t>
            </a:r>
            <a:r>
              <a:rPr lang="en-US" sz="2400" b="1" dirty="0" smtClean="0"/>
              <a:t>       </a:t>
            </a:r>
            <a:r>
              <a:rPr lang="en-US" sz="2400" b="1" dirty="0"/>
              <a:t>Selling Price               Variable Cost             % of Revenue</a:t>
            </a:r>
          </a:p>
          <a:p>
            <a:pPr marL="114300" indent="0">
              <a:buNone/>
            </a:pPr>
            <a:r>
              <a:rPr lang="en-US" sz="2400" dirty="0"/>
              <a:t>Soft Drink     </a:t>
            </a:r>
            <a:r>
              <a:rPr lang="en-US" sz="2400" dirty="0" smtClean="0"/>
              <a:t>	  </a:t>
            </a:r>
            <a:r>
              <a:rPr lang="en-US" sz="2400" dirty="0"/>
              <a:t>$</a:t>
            </a:r>
            <a:r>
              <a:rPr lang="en-US" sz="2400" dirty="0" smtClean="0"/>
              <a:t>1.00                          </a:t>
            </a:r>
            <a:r>
              <a:rPr lang="en-US" sz="2400" dirty="0"/>
              <a:t>$</a:t>
            </a:r>
            <a:r>
              <a:rPr lang="en-US" sz="2400" dirty="0" smtClean="0"/>
              <a:t>0.65                          </a:t>
            </a:r>
            <a:r>
              <a:rPr lang="en-US" sz="2400" dirty="0"/>
              <a:t>25</a:t>
            </a:r>
          </a:p>
          <a:p>
            <a:pPr marL="114300" indent="0">
              <a:buNone/>
            </a:pPr>
            <a:r>
              <a:rPr lang="en-US" sz="2400" dirty="0"/>
              <a:t>Wine             </a:t>
            </a:r>
            <a:r>
              <a:rPr lang="en-US" sz="2400" dirty="0" smtClean="0"/>
              <a:t>	  </a:t>
            </a:r>
            <a:r>
              <a:rPr lang="en-US" sz="2400" dirty="0"/>
              <a:t>$1.75                          $0.95                          </a:t>
            </a:r>
            <a:r>
              <a:rPr lang="en-US" sz="2400" dirty="0" smtClean="0"/>
              <a:t>25</a:t>
            </a:r>
            <a:endParaRPr lang="en-US" sz="2400" dirty="0"/>
          </a:p>
          <a:p>
            <a:pPr marL="114300" indent="0">
              <a:buNone/>
            </a:pPr>
            <a:r>
              <a:rPr lang="en-US" sz="2400" dirty="0"/>
              <a:t>Coffee          </a:t>
            </a:r>
            <a:r>
              <a:rPr lang="en-US" sz="2400" dirty="0"/>
              <a:t>	</a:t>
            </a:r>
            <a:r>
              <a:rPr lang="en-US" sz="2400" dirty="0" smtClean="0"/>
              <a:t>  </a:t>
            </a:r>
            <a:r>
              <a:rPr lang="en-US" sz="2400" dirty="0"/>
              <a:t>$</a:t>
            </a:r>
            <a:r>
              <a:rPr lang="en-US" sz="2400" dirty="0" smtClean="0"/>
              <a:t>1.00                          </a:t>
            </a:r>
            <a:r>
              <a:rPr lang="en-US" sz="2400" dirty="0"/>
              <a:t>$</a:t>
            </a:r>
            <a:r>
              <a:rPr lang="en-US" sz="2400" dirty="0" smtClean="0"/>
              <a:t>0.30                          30</a:t>
            </a:r>
            <a:endParaRPr lang="en-US" sz="2400" dirty="0"/>
          </a:p>
          <a:p>
            <a:pPr marL="114300" indent="0">
              <a:buNone/>
            </a:pPr>
            <a:r>
              <a:rPr lang="en-US" sz="2400" dirty="0"/>
              <a:t>Candy         </a:t>
            </a:r>
            <a:r>
              <a:rPr lang="en-US" sz="2400" dirty="0"/>
              <a:t>	</a:t>
            </a:r>
            <a:r>
              <a:rPr lang="en-US" sz="2400" dirty="0" smtClean="0"/>
              <a:t>  </a:t>
            </a:r>
            <a:r>
              <a:rPr lang="en-US" sz="2400" dirty="0"/>
              <a:t>$</a:t>
            </a:r>
            <a:r>
              <a:rPr lang="en-US" sz="2400" dirty="0" smtClean="0"/>
              <a:t>1.00                          </a:t>
            </a:r>
            <a:r>
              <a:rPr lang="en-US" sz="2400" dirty="0"/>
              <a:t>$0.30                          </a:t>
            </a:r>
            <a:r>
              <a:rPr lang="en-US" sz="2400" dirty="0" smtClean="0"/>
              <a:t>20</a:t>
            </a:r>
          </a:p>
          <a:p>
            <a:pPr marL="114300" indent="0">
              <a:buNone/>
            </a:pPr>
            <a:endParaRPr lang="en-US" sz="2400" dirty="0"/>
          </a:p>
          <a:p>
            <a:pPr marL="114300" indent="0">
              <a:buNone/>
            </a:pPr>
            <a:r>
              <a:rPr lang="en-US" sz="2400" dirty="0"/>
              <a:t>Last </a:t>
            </a:r>
            <a:r>
              <a:rPr lang="en-US" sz="2400" dirty="0" smtClean="0"/>
              <a:t>year’s </a:t>
            </a:r>
            <a:r>
              <a:rPr lang="en-US" sz="2400" dirty="0"/>
              <a:t>manager, Jim Freeland, has advised you to be sure to add 10% of variable cost as a waste allowance for all categories. </a:t>
            </a:r>
            <a:endParaRPr lang="en-US" sz="2400" dirty="0" smtClean="0"/>
          </a:p>
          <a:p>
            <a:pPr marL="114300" indent="0">
              <a:buNone/>
            </a:pPr>
            <a:r>
              <a:rPr lang="en-US" sz="2400" dirty="0" smtClean="0"/>
              <a:t>You </a:t>
            </a:r>
            <a:r>
              <a:rPr lang="en-US" sz="2400" dirty="0"/>
              <a:t>estimate labor cost to be $</a:t>
            </a:r>
            <a:r>
              <a:rPr lang="en-US" sz="2400" b="1" dirty="0" smtClean="0"/>
              <a:t>250.00</a:t>
            </a:r>
            <a:r>
              <a:rPr lang="en-US" sz="2400" dirty="0" smtClean="0"/>
              <a:t> </a:t>
            </a:r>
            <a:r>
              <a:rPr lang="en-US" sz="2400" dirty="0"/>
              <a:t>( 5 booths with </a:t>
            </a:r>
            <a:r>
              <a:rPr lang="en-US" sz="2400" dirty="0" smtClean="0"/>
              <a:t>2 </a:t>
            </a:r>
            <a:r>
              <a:rPr lang="en-US" sz="2400" dirty="0"/>
              <a:t>people each). Even if nothing is sold, your labor cost will be $</a:t>
            </a:r>
            <a:r>
              <a:rPr lang="en-US" sz="2400" b="1" dirty="0" smtClean="0"/>
              <a:t>250.00</a:t>
            </a:r>
            <a:r>
              <a:rPr lang="en-US" sz="2400" dirty="0"/>
              <a:t>, so you decide to consider this a fixed cost. Booth rental, which is contractual cost at $</a:t>
            </a:r>
            <a:r>
              <a:rPr lang="en-US" sz="2400" b="1" dirty="0"/>
              <a:t>50.00</a:t>
            </a:r>
            <a:r>
              <a:rPr lang="en-US" sz="2400" dirty="0"/>
              <a:t> for each booth per night is also a fixed cost</a:t>
            </a:r>
            <a:r>
              <a:rPr lang="en-US" sz="2400" dirty="0" smtClean="0"/>
              <a:t>.</a:t>
            </a:r>
          </a:p>
          <a:p>
            <a:pPr marL="114300" indent="0">
              <a:buNone/>
            </a:pPr>
            <a:endParaRPr lang="en-US" sz="2400" dirty="0"/>
          </a:p>
          <a:p>
            <a:pPr marL="114300" indent="0">
              <a:buNone/>
            </a:pPr>
            <a:r>
              <a:rPr lang="en-US" sz="2400" dirty="0" smtClean="0"/>
              <a:t>A. What is the break-even volume per evening performance?</a:t>
            </a:r>
            <a:endParaRPr lang="en-US" sz="2400" dirty="0"/>
          </a:p>
          <a:p>
            <a:pPr marL="114300" indent="0">
              <a:buNone/>
            </a:pPr>
            <a:r>
              <a:rPr lang="en-US" sz="2400" dirty="0"/>
              <a:t>B. </a:t>
            </a:r>
            <a:r>
              <a:rPr lang="en-US" sz="2400" dirty="0" smtClean="0"/>
              <a:t>How much wine would you expect to sell at the break-even point?</a:t>
            </a:r>
            <a:endParaRPr lang="en-US" sz="2400" dirty="0"/>
          </a:p>
        </p:txBody>
      </p:sp>
    </p:spTree>
    <p:extLst>
      <p:ext uri="{BB962C8B-B14F-4D97-AF65-F5344CB8AC3E}">
        <p14:creationId xmlns:p14="http://schemas.microsoft.com/office/powerpoint/2010/main" val="115967897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S7.27</a:t>
            </a:r>
            <a:endParaRPr lang="en-US" sz="4400" dirty="0">
              <a:effectLst>
                <a:outerShdw blurRad="38100" dist="38100" dir="2700000" algn="tl">
                  <a:srgbClr val="FFFFFF"/>
                </a:outerShdw>
              </a:effectLst>
            </a:endParaRPr>
          </a:p>
        </p:txBody>
      </p:sp>
      <p:sp>
        <p:nvSpPr>
          <p:cNvPr id="3" name="Content Placeholder 2"/>
          <p:cNvSpPr>
            <a:spLocks noGrp="1"/>
          </p:cNvSpPr>
          <p:nvPr>
            <p:ph idx="1"/>
          </p:nvPr>
        </p:nvSpPr>
        <p:spPr>
          <a:xfrm>
            <a:off x="445105" y="1378858"/>
            <a:ext cx="7620000" cy="5261428"/>
          </a:xfrm>
        </p:spPr>
        <p:txBody>
          <a:bodyPr>
            <a:normAutofit/>
          </a:bodyPr>
          <a:lstStyle/>
          <a:p>
            <a:pPr marL="114300" indent="0">
              <a:buNone/>
            </a:pPr>
            <a:r>
              <a:rPr lang="en-US" sz="2000" dirty="0"/>
              <a:t>(a) </a:t>
            </a:r>
            <a:r>
              <a:rPr lang="en-US" sz="2000" dirty="0" smtClean="0"/>
              <a:t>total </a:t>
            </a:r>
            <a:r>
              <a:rPr lang="en-US" sz="2000" dirty="0"/>
              <a:t>fixed cost = labor </a:t>
            </a:r>
            <a:r>
              <a:rPr lang="en-US" sz="2000" dirty="0" smtClean="0"/>
              <a:t>($</a:t>
            </a:r>
            <a:r>
              <a:rPr lang="en-US" sz="2000" dirty="0"/>
              <a:t>250) + booth rental </a:t>
            </a:r>
            <a:r>
              <a:rPr lang="en-US" sz="2000" dirty="0" smtClean="0"/>
              <a:t>(5 </a:t>
            </a:r>
            <a:r>
              <a:rPr lang="en-US" sz="2000" dirty="0">
                <a:sym typeface="Symbol"/>
              </a:rPr>
              <a:t></a:t>
            </a:r>
            <a:r>
              <a:rPr lang="en-US" sz="2000" dirty="0"/>
              <a:t> $50) = $500.</a:t>
            </a:r>
          </a:p>
          <a:p>
            <a:pPr marL="114300" indent="0">
              <a:buNone/>
            </a:pPr>
            <a:endParaRPr lang="en-US" sz="2000" dirty="0"/>
          </a:p>
          <a:p>
            <a:pPr marL="114300" indent="0">
              <a:buNone/>
            </a:pPr>
            <a:endParaRPr lang="en-US" sz="2000" b="1" dirty="0" smtClean="0"/>
          </a:p>
          <a:p>
            <a:pPr marL="114300" indent="0">
              <a:buNone/>
            </a:pPr>
            <a:endParaRPr lang="en-US" sz="2000" b="1" dirty="0" smtClean="0"/>
          </a:p>
          <a:p>
            <a:pPr marL="114300" indent="0">
              <a:buNone/>
            </a:pPr>
            <a:endParaRPr lang="en-US" sz="2000" b="1" dirty="0"/>
          </a:p>
          <a:p>
            <a:pPr marL="114300" indent="0">
              <a:buNone/>
            </a:pPr>
            <a:endParaRPr lang="en-US" sz="2000" b="1" dirty="0" smtClean="0"/>
          </a:p>
          <a:p>
            <a:pPr marL="114300" indent="0">
              <a:buNone/>
            </a:pPr>
            <a:endParaRPr lang="en-US" sz="2000" b="1" dirty="0"/>
          </a:p>
          <a:p>
            <a:pPr marL="114300" indent="0">
              <a:buNone/>
            </a:pPr>
            <a:endParaRPr lang="en-US" sz="2000" b="1" dirty="0" smtClean="0"/>
          </a:p>
          <a:p>
            <a:pPr marL="114300" indent="0">
              <a:buNone/>
            </a:pPr>
            <a:endParaRPr lang="en-US" sz="2000" dirty="0" smtClean="0"/>
          </a:p>
          <a:p>
            <a:pPr marL="114300" indent="0">
              <a:buNone/>
            </a:pPr>
            <a:endParaRPr lang="en-US" sz="2000" dirty="0"/>
          </a:p>
          <a:p>
            <a:pPr marL="114300" indent="0">
              <a:buNone/>
            </a:pPr>
            <a:endParaRPr lang="en-US" sz="2000" dirty="0" smtClean="0"/>
          </a:p>
          <a:p>
            <a:pPr marL="114300" indent="0">
              <a:buNone/>
            </a:pPr>
            <a:endParaRPr lang="en-US" sz="2000" dirty="0"/>
          </a:p>
          <a:p>
            <a:pPr marL="114300" indent="0">
              <a:buNone/>
            </a:pPr>
            <a:endParaRPr lang="en-US" sz="2000" dirty="0"/>
          </a:p>
        </p:txBody>
      </p:sp>
      <p:pic>
        <p:nvPicPr>
          <p:cNvPr id="2" name="Picture 1" descr="Screen Shot 2015-10-31 at 10.29.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71" y="1928675"/>
            <a:ext cx="8302936" cy="1957218"/>
          </a:xfrm>
          <a:prstGeom prst="rect">
            <a:avLst/>
          </a:prstGeom>
        </p:spPr>
      </p:pic>
      <p:pic>
        <p:nvPicPr>
          <p:cNvPr id="4" name="Picture 3"/>
          <p:cNvPicPr>
            <a:picLocks noChangeAspect="1"/>
          </p:cNvPicPr>
          <p:nvPr/>
        </p:nvPicPr>
        <p:blipFill>
          <a:blip r:embed="rId3"/>
          <a:stretch>
            <a:fillRect/>
          </a:stretch>
        </p:blipFill>
        <p:spPr>
          <a:xfrm>
            <a:off x="226586" y="5270315"/>
            <a:ext cx="8079214" cy="1091786"/>
          </a:xfrm>
          <a:prstGeom prst="rect">
            <a:avLst/>
          </a:prstGeom>
        </p:spPr>
      </p:pic>
      <p:grpSp>
        <p:nvGrpSpPr>
          <p:cNvPr id="6" name="Group 8"/>
          <p:cNvGrpSpPr>
            <a:grpSpLocks/>
          </p:cNvGrpSpPr>
          <p:nvPr/>
        </p:nvGrpSpPr>
        <p:grpSpPr bwMode="auto">
          <a:xfrm>
            <a:off x="1205407" y="3941810"/>
            <a:ext cx="5735109" cy="1067829"/>
            <a:chOff x="2856" y="454"/>
            <a:chExt cx="4490" cy="836"/>
          </a:xfrm>
        </p:grpSpPr>
        <p:grpSp>
          <p:nvGrpSpPr>
            <p:cNvPr id="7" name="Group 9"/>
            <p:cNvGrpSpPr>
              <a:grpSpLocks/>
            </p:cNvGrpSpPr>
            <p:nvPr/>
          </p:nvGrpSpPr>
          <p:grpSpPr bwMode="auto">
            <a:xfrm>
              <a:off x="2856" y="454"/>
              <a:ext cx="2066" cy="836"/>
              <a:chOff x="2688" y="614"/>
              <a:chExt cx="2066" cy="836"/>
            </a:xfrm>
          </p:grpSpPr>
          <p:sp>
            <p:nvSpPr>
              <p:cNvPr id="13" name="Rectangle 10"/>
              <p:cNvSpPr>
                <a:spLocks noChangeArrowheads="1"/>
              </p:cNvSpPr>
              <p:nvPr/>
            </p:nvSpPr>
            <p:spPr bwMode="auto">
              <a:xfrm>
                <a:off x="2688" y="726"/>
                <a:ext cx="637"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i="1" dirty="0"/>
                  <a:t>BEP</a:t>
                </a:r>
                <a:r>
                  <a:rPr lang="en-US" b="1" baseline="-25000" dirty="0"/>
                  <a:t>$</a:t>
                </a:r>
                <a:r>
                  <a:rPr lang="en-US" b="1" i="1" dirty="0"/>
                  <a:t> </a:t>
                </a:r>
                <a:r>
                  <a:rPr lang="en-US" b="1" dirty="0"/>
                  <a:t>=</a:t>
                </a:r>
              </a:p>
            </p:txBody>
          </p:sp>
          <p:grpSp>
            <p:nvGrpSpPr>
              <p:cNvPr id="14" name="Group 11"/>
              <p:cNvGrpSpPr>
                <a:grpSpLocks/>
              </p:cNvGrpSpPr>
              <p:nvPr/>
            </p:nvGrpSpPr>
            <p:grpSpPr bwMode="auto">
              <a:xfrm>
                <a:off x="3280" y="614"/>
                <a:ext cx="1474" cy="836"/>
                <a:chOff x="3440" y="686"/>
                <a:chExt cx="1474" cy="836"/>
              </a:xfrm>
            </p:grpSpPr>
            <p:sp>
              <p:nvSpPr>
                <p:cNvPr id="15" name="Rectangle 12"/>
                <p:cNvSpPr>
                  <a:spLocks noChangeArrowheads="1"/>
                </p:cNvSpPr>
                <p:nvPr/>
              </p:nvSpPr>
              <p:spPr bwMode="auto">
                <a:xfrm>
                  <a:off x="4062" y="686"/>
                  <a:ext cx="272"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b="1" i="1"/>
                    <a:t>F</a:t>
                  </a:r>
                </a:p>
              </p:txBody>
            </p:sp>
            <p:sp>
              <p:nvSpPr>
                <p:cNvPr id="16" name="Line 13"/>
                <p:cNvSpPr>
                  <a:spLocks noChangeShapeType="1"/>
                </p:cNvSpPr>
                <p:nvPr/>
              </p:nvSpPr>
              <p:spPr bwMode="auto">
                <a:xfrm>
                  <a:off x="3504" y="919"/>
                  <a:ext cx="13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grpSp>
              <p:nvGrpSpPr>
                <p:cNvPr id="17" name="Group 14"/>
                <p:cNvGrpSpPr>
                  <a:grpSpLocks/>
                </p:cNvGrpSpPr>
                <p:nvPr/>
              </p:nvGrpSpPr>
              <p:grpSpPr bwMode="auto">
                <a:xfrm>
                  <a:off x="3440" y="855"/>
                  <a:ext cx="1474" cy="667"/>
                  <a:chOff x="3440" y="855"/>
                  <a:chExt cx="1474" cy="667"/>
                </a:xfrm>
              </p:grpSpPr>
              <p:sp>
                <p:nvSpPr>
                  <p:cNvPr id="18" name="Rectangle 15"/>
                  <p:cNvSpPr>
                    <a:spLocks noChangeArrowheads="1"/>
                  </p:cNvSpPr>
                  <p:nvPr/>
                </p:nvSpPr>
                <p:spPr bwMode="auto">
                  <a:xfrm>
                    <a:off x="3440" y="855"/>
                    <a:ext cx="1474" cy="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4000" b="1" dirty="0" smtClean="0"/>
                      <a:t>∑</a:t>
                    </a:r>
                    <a:r>
                      <a:rPr lang="en-US" b="1" dirty="0" smtClean="0"/>
                      <a:t>    1 -        </a:t>
                    </a:r>
                    <a:r>
                      <a:rPr lang="en-US" b="1" dirty="0"/>
                      <a:t>x (</a:t>
                    </a:r>
                    <a:r>
                      <a:rPr lang="en-US" b="1" i="1" dirty="0"/>
                      <a:t>W</a:t>
                    </a:r>
                    <a:r>
                      <a:rPr lang="en-US" b="1" i="1" baseline="-25000" dirty="0"/>
                      <a:t>i</a:t>
                    </a:r>
                    <a:r>
                      <a:rPr lang="en-US" b="1" dirty="0"/>
                      <a:t>)</a:t>
                    </a:r>
                  </a:p>
                </p:txBody>
              </p:sp>
              <p:sp>
                <p:nvSpPr>
                  <p:cNvPr id="19" name="Rectangle 16"/>
                  <p:cNvSpPr>
                    <a:spLocks noChangeArrowheads="1"/>
                  </p:cNvSpPr>
                  <p:nvPr/>
                </p:nvSpPr>
                <p:spPr bwMode="auto">
                  <a:xfrm>
                    <a:off x="4039" y="956"/>
                    <a:ext cx="319" cy="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115000"/>
                      </a:lnSpc>
                    </a:pPr>
                    <a:r>
                      <a:rPr lang="en-US" b="1" i="1"/>
                      <a:t>V</a:t>
                    </a:r>
                    <a:r>
                      <a:rPr lang="en-US" b="1" i="1" baseline="-25000"/>
                      <a:t>i</a:t>
                    </a:r>
                    <a:endParaRPr lang="en-US" b="1" i="1"/>
                  </a:p>
                  <a:p>
                    <a:pPr algn="ctr">
                      <a:lnSpc>
                        <a:spcPct val="115000"/>
                      </a:lnSpc>
                    </a:pPr>
                    <a:r>
                      <a:rPr lang="en-US" b="1" i="1"/>
                      <a:t>P</a:t>
                    </a:r>
                    <a:r>
                      <a:rPr lang="en-US" b="1" i="1" baseline="-25000"/>
                      <a:t>i</a:t>
                    </a:r>
                    <a:endParaRPr lang="en-US" b="1" i="1"/>
                  </a:p>
                </p:txBody>
              </p:sp>
              <p:sp>
                <p:nvSpPr>
                  <p:cNvPr id="21" name="Line 17"/>
                  <p:cNvSpPr>
                    <a:spLocks noChangeShapeType="1"/>
                  </p:cNvSpPr>
                  <p:nvPr/>
                </p:nvSpPr>
                <p:spPr bwMode="auto">
                  <a:xfrm>
                    <a:off x="4100" y="1242"/>
                    <a:ext cx="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2" name="AutoShape 18"/>
                  <p:cNvSpPr>
                    <a:spLocks noChangeArrowheads="1"/>
                  </p:cNvSpPr>
                  <p:nvPr/>
                </p:nvSpPr>
                <p:spPr bwMode="auto">
                  <a:xfrm>
                    <a:off x="3842" y="991"/>
                    <a:ext cx="504" cy="433"/>
                  </a:xfrm>
                  <a:prstGeom prst="bracketPair">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3" name="Freeform 19"/>
                  <p:cNvSpPr>
                    <a:spLocks/>
                  </p:cNvSpPr>
                  <p:nvPr/>
                </p:nvSpPr>
                <p:spPr bwMode="auto">
                  <a:xfrm>
                    <a:off x="3766" y="971"/>
                    <a:ext cx="76" cy="480"/>
                  </a:xfrm>
                  <a:custGeom>
                    <a:avLst/>
                    <a:gdLst>
                      <a:gd name="T0" fmla="*/ 76 w 76"/>
                      <a:gd name="T1" fmla="*/ 0 h 584"/>
                      <a:gd name="T2" fmla="*/ 0 w 76"/>
                      <a:gd name="T3" fmla="*/ 0 h 584"/>
                      <a:gd name="T4" fmla="*/ 0 w 76"/>
                      <a:gd name="T5" fmla="*/ 584 h 584"/>
                      <a:gd name="T6" fmla="*/ 76 w 76"/>
                      <a:gd name="T7" fmla="*/ 584 h 584"/>
                    </a:gdLst>
                    <a:ahLst/>
                    <a:cxnLst>
                      <a:cxn ang="0">
                        <a:pos x="T0" y="T1"/>
                      </a:cxn>
                      <a:cxn ang="0">
                        <a:pos x="T2" y="T3"/>
                      </a:cxn>
                      <a:cxn ang="0">
                        <a:pos x="T4" y="T5"/>
                      </a:cxn>
                      <a:cxn ang="0">
                        <a:pos x="T6" y="T7"/>
                      </a:cxn>
                    </a:cxnLst>
                    <a:rect l="0" t="0" r="r" b="b"/>
                    <a:pathLst>
                      <a:path w="76" h="584">
                        <a:moveTo>
                          <a:pt x="76" y="0"/>
                        </a:moveTo>
                        <a:lnTo>
                          <a:pt x="0" y="0"/>
                        </a:lnTo>
                        <a:lnTo>
                          <a:pt x="0" y="584"/>
                        </a:lnTo>
                        <a:lnTo>
                          <a:pt x="76" y="584"/>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4" name="Freeform 20"/>
                  <p:cNvSpPr>
                    <a:spLocks/>
                  </p:cNvSpPr>
                  <p:nvPr/>
                </p:nvSpPr>
                <p:spPr bwMode="auto">
                  <a:xfrm flipH="1">
                    <a:off x="4790" y="971"/>
                    <a:ext cx="76" cy="480"/>
                  </a:xfrm>
                  <a:custGeom>
                    <a:avLst/>
                    <a:gdLst>
                      <a:gd name="T0" fmla="*/ 76 w 76"/>
                      <a:gd name="T1" fmla="*/ 0 h 584"/>
                      <a:gd name="T2" fmla="*/ 0 w 76"/>
                      <a:gd name="T3" fmla="*/ 0 h 584"/>
                      <a:gd name="T4" fmla="*/ 0 w 76"/>
                      <a:gd name="T5" fmla="*/ 584 h 584"/>
                      <a:gd name="T6" fmla="*/ 76 w 76"/>
                      <a:gd name="T7" fmla="*/ 584 h 584"/>
                    </a:gdLst>
                    <a:ahLst/>
                    <a:cxnLst>
                      <a:cxn ang="0">
                        <a:pos x="T0" y="T1"/>
                      </a:cxn>
                      <a:cxn ang="0">
                        <a:pos x="T2" y="T3"/>
                      </a:cxn>
                      <a:cxn ang="0">
                        <a:pos x="T4" y="T5"/>
                      </a:cxn>
                      <a:cxn ang="0">
                        <a:pos x="T6" y="T7"/>
                      </a:cxn>
                    </a:cxnLst>
                    <a:rect l="0" t="0" r="r" b="b"/>
                    <a:pathLst>
                      <a:path w="76" h="584">
                        <a:moveTo>
                          <a:pt x="76" y="0"/>
                        </a:moveTo>
                        <a:lnTo>
                          <a:pt x="0" y="0"/>
                        </a:lnTo>
                        <a:lnTo>
                          <a:pt x="0" y="584"/>
                        </a:lnTo>
                        <a:lnTo>
                          <a:pt x="76" y="584"/>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grpSp>
          </p:grpSp>
        </p:grpSp>
        <p:grpSp>
          <p:nvGrpSpPr>
            <p:cNvPr id="8" name="Group 21"/>
            <p:cNvGrpSpPr>
              <a:grpSpLocks/>
            </p:cNvGrpSpPr>
            <p:nvPr/>
          </p:nvGrpSpPr>
          <p:grpSpPr bwMode="auto">
            <a:xfrm>
              <a:off x="5200" y="740"/>
              <a:ext cx="2146" cy="506"/>
              <a:chOff x="5200" y="724"/>
              <a:chExt cx="2146" cy="506"/>
            </a:xfrm>
          </p:grpSpPr>
          <p:sp>
            <p:nvSpPr>
              <p:cNvPr id="9" name="Rectangle 22"/>
              <p:cNvSpPr>
                <a:spLocks noChangeArrowheads="1"/>
              </p:cNvSpPr>
              <p:nvPr/>
            </p:nvSpPr>
            <p:spPr bwMode="auto">
              <a:xfrm>
                <a:off x="5200" y="828"/>
                <a:ext cx="2146"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dirty="0"/>
                  <a:t>=  </a:t>
                </a:r>
                <a:r>
                  <a:rPr lang="en-US" b="1" dirty="0" smtClean="0"/>
                  <a:t>                           </a:t>
                </a:r>
                <a:r>
                  <a:rPr lang="en-US" b="1" dirty="0"/>
                  <a:t>= $76,759</a:t>
                </a:r>
              </a:p>
            </p:txBody>
          </p:sp>
          <p:grpSp>
            <p:nvGrpSpPr>
              <p:cNvPr id="10" name="Group 23"/>
              <p:cNvGrpSpPr>
                <a:grpSpLocks/>
              </p:cNvGrpSpPr>
              <p:nvPr/>
            </p:nvGrpSpPr>
            <p:grpSpPr bwMode="auto">
              <a:xfrm>
                <a:off x="5434" y="724"/>
                <a:ext cx="896" cy="506"/>
                <a:chOff x="5426" y="732"/>
                <a:chExt cx="896" cy="506"/>
              </a:xfrm>
            </p:grpSpPr>
            <p:sp>
              <p:nvSpPr>
                <p:cNvPr id="11" name="Rectangle 24"/>
                <p:cNvSpPr>
                  <a:spLocks noChangeArrowheads="1"/>
                </p:cNvSpPr>
                <p:nvPr/>
              </p:nvSpPr>
              <p:spPr bwMode="auto">
                <a:xfrm>
                  <a:off x="5594" y="732"/>
                  <a:ext cx="559" cy="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b="1" dirty="0" smtClean="0"/>
                    <a:t>500</a:t>
                  </a:r>
                  <a:endParaRPr lang="en-US" b="1" dirty="0"/>
                </a:p>
                <a:p>
                  <a:pPr algn="ctr"/>
                  <a:r>
                    <a:rPr lang="en-US" b="1" dirty="0"/>
                    <a:t>0.507 </a:t>
                  </a:r>
                </a:p>
              </p:txBody>
            </p:sp>
            <p:sp>
              <p:nvSpPr>
                <p:cNvPr id="12" name="Line 25"/>
                <p:cNvSpPr>
                  <a:spLocks noChangeShapeType="1"/>
                </p:cNvSpPr>
                <p:nvPr/>
              </p:nvSpPr>
              <p:spPr bwMode="auto">
                <a:xfrm>
                  <a:off x="5426" y="993"/>
                  <a:ext cx="8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grpSp>
        </p:grpSp>
      </p:grpSp>
    </p:spTree>
    <p:extLst>
      <p:ext uri="{BB962C8B-B14F-4D97-AF65-F5344CB8AC3E}">
        <p14:creationId xmlns:p14="http://schemas.microsoft.com/office/powerpoint/2010/main" val="192156642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07988" y="341313"/>
            <a:ext cx="8366125" cy="1270000"/>
          </a:xfrm>
          <a:noFill/>
          <a:ln/>
          <a:extLst>
            <a:ext uri="{909E8E84-426E-40dd-AFC4-6F175D3DCCD1}">
              <a14:hiddenFill xmlns:a14="http://schemas.microsoft.com/office/drawing/2010/main">
                <a:solidFill>
                  <a:srgbClr val="2FFF74"/>
                </a:solidFill>
              </a14:hiddenFill>
            </a:ext>
          </a:extLst>
        </p:spPr>
        <p:txBody>
          <a:bodyPr/>
          <a:lstStyle/>
          <a:p>
            <a:r>
              <a:rPr lang="en-US" dirty="0"/>
              <a:t>Expected Monetary Value (EMV) and Capacity Decisions</a:t>
            </a:r>
          </a:p>
        </p:txBody>
      </p:sp>
      <p:sp>
        <p:nvSpPr>
          <p:cNvPr id="88111" name="Rectangle 47"/>
          <p:cNvSpPr>
            <a:spLocks noGrp="1" noChangeArrowheads="1"/>
          </p:cNvSpPr>
          <p:nvPr>
            <p:ph idx="1"/>
          </p:nvPr>
        </p:nvSpPr>
        <p:spPr>
          <a:xfrm>
            <a:off x="1270000" y="2209800"/>
            <a:ext cx="6972300" cy="3721100"/>
          </a:xfrm>
        </p:spPr>
        <p:txBody>
          <a:bodyPr>
            <a:normAutofit/>
          </a:bodyPr>
          <a:lstStyle/>
          <a:p>
            <a:pPr marL="533400" indent="-533400">
              <a:buClr>
                <a:srgbClr val="BF0922"/>
              </a:buClr>
              <a:buFont typeface="Wingdings" charset="0"/>
              <a:buChar char="u"/>
            </a:pPr>
            <a:r>
              <a:rPr lang="en-US" sz="2800" dirty="0"/>
              <a:t>Determine states of nature</a:t>
            </a:r>
          </a:p>
          <a:p>
            <a:pPr marL="1257300" lvl="1" indent="-544513">
              <a:buClr>
                <a:srgbClr val="BF0922"/>
              </a:buClr>
              <a:buFont typeface="Wingdings" charset="0"/>
              <a:buChar char="u"/>
            </a:pPr>
            <a:r>
              <a:rPr lang="en-US" sz="2800" dirty="0"/>
              <a:t>Future demand</a:t>
            </a:r>
          </a:p>
          <a:p>
            <a:pPr marL="1257300" lvl="1" indent="-544513">
              <a:buClr>
                <a:srgbClr val="BF0922"/>
              </a:buClr>
              <a:buFont typeface="Wingdings" charset="0"/>
              <a:buChar char="u"/>
            </a:pPr>
            <a:r>
              <a:rPr lang="en-US" sz="2800" dirty="0"/>
              <a:t>Market favorability</a:t>
            </a:r>
          </a:p>
          <a:p>
            <a:pPr marL="533400" indent="-533400">
              <a:buClr>
                <a:srgbClr val="BF0922"/>
              </a:buClr>
              <a:buFont typeface="Wingdings" charset="0"/>
              <a:buChar char="u"/>
            </a:pPr>
            <a:r>
              <a:rPr lang="en-US" sz="2800" dirty="0"/>
              <a:t>Analyzed using decision trees</a:t>
            </a:r>
          </a:p>
          <a:p>
            <a:pPr marL="1257300" lvl="1" indent="-544513">
              <a:buClr>
                <a:srgbClr val="BF0922"/>
              </a:buClr>
              <a:buFont typeface="Wingdings" charset="0"/>
              <a:buChar char="u"/>
            </a:pPr>
            <a:r>
              <a:rPr lang="en-US" sz="2800" dirty="0"/>
              <a:t>Hospital supply company</a:t>
            </a:r>
          </a:p>
          <a:p>
            <a:pPr marL="1257300" lvl="1" indent="-544513">
              <a:buClr>
                <a:srgbClr val="BF0922"/>
              </a:buClr>
              <a:buFont typeface="Wingdings" charset="0"/>
              <a:buChar char="u"/>
            </a:pPr>
            <a:r>
              <a:rPr lang="en-US" sz="2800" dirty="0"/>
              <a:t>Four alternatives</a:t>
            </a:r>
          </a:p>
        </p:txBody>
      </p:sp>
    </p:spTree>
    <p:extLst>
      <p:ext uri="{BB962C8B-B14F-4D97-AF65-F5344CB8AC3E}">
        <p14:creationId xmlns:p14="http://schemas.microsoft.com/office/powerpoint/2010/main" val="1288641634"/>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07988" y="341313"/>
            <a:ext cx="8366125" cy="1270000"/>
          </a:xfrm>
          <a:noFill/>
          <a:ln/>
          <a:extLst>
            <a:ext uri="{909E8E84-426E-40dd-AFC4-6F175D3DCCD1}">
              <a14:hiddenFill xmlns:a14="http://schemas.microsoft.com/office/drawing/2010/main">
                <a:solidFill>
                  <a:srgbClr val="2FFF74"/>
                </a:solidFill>
              </a14:hiddenFill>
            </a:ext>
          </a:extLst>
        </p:spPr>
        <p:txBody>
          <a:bodyPr/>
          <a:lstStyle/>
          <a:p>
            <a:r>
              <a:rPr lang="en-US"/>
              <a:t>Expected Monetary Value (EMV) and Capacity Decisions</a:t>
            </a:r>
          </a:p>
        </p:txBody>
      </p:sp>
      <p:grpSp>
        <p:nvGrpSpPr>
          <p:cNvPr id="171013" name="Group 5"/>
          <p:cNvGrpSpPr>
            <a:grpSpLocks/>
          </p:cNvGrpSpPr>
          <p:nvPr/>
        </p:nvGrpSpPr>
        <p:grpSpPr bwMode="auto">
          <a:xfrm>
            <a:off x="1358900" y="1914525"/>
            <a:ext cx="6983413" cy="2009775"/>
            <a:chOff x="880" y="1366"/>
            <a:chExt cx="4399" cy="1266"/>
          </a:xfrm>
        </p:grpSpPr>
        <p:sp>
          <p:nvSpPr>
            <p:cNvPr id="171014" name="Rectangle 6"/>
            <p:cNvSpPr>
              <a:spLocks noChangeArrowheads="1"/>
            </p:cNvSpPr>
            <p:nvPr/>
          </p:nvSpPr>
          <p:spPr bwMode="auto">
            <a:xfrm>
              <a:off x="4630" y="1846"/>
              <a:ext cx="6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-$90,000</a:t>
              </a:r>
            </a:p>
          </p:txBody>
        </p:sp>
        <p:grpSp>
          <p:nvGrpSpPr>
            <p:cNvPr id="171015" name="Group 7"/>
            <p:cNvGrpSpPr>
              <a:grpSpLocks/>
            </p:cNvGrpSpPr>
            <p:nvPr/>
          </p:nvGrpSpPr>
          <p:grpSpPr bwMode="auto">
            <a:xfrm>
              <a:off x="880" y="1366"/>
              <a:ext cx="4399" cy="1266"/>
              <a:chOff x="880" y="1310"/>
              <a:chExt cx="4399" cy="1266"/>
            </a:xfrm>
          </p:grpSpPr>
          <p:grpSp>
            <p:nvGrpSpPr>
              <p:cNvPr id="171016" name="Group 8"/>
              <p:cNvGrpSpPr>
                <a:grpSpLocks/>
              </p:cNvGrpSpPr>
              <p:nvPr/>
            </p:nvGrpSpPr>
            <p:grpSpPr bwMode="auto">
              <a:xfrm>
                <a:off x="880" y="1310"/>
                <a:ext cx="4399" cy="1266"/>
                <a:chOff x="880" y="1310"/>
                <a:chExt cx="4399" cy="1266"/>
              </a:xfrm>
            </p:grpSpPr>
            <p:grpSp>
              <p:nvGrpSpPr>
                <p:cNvPr id="171017" name="Group 9"/>
                <p:cNvGrpSpPr>
                  <a:grpSpLocks/>
                </p:cNvGrpSpPr>
                <p:nvPr/>
              </p:nvGrpSpPr>
              <p:grpSpPr bwMode="auto">
                <a:xfrm>
                  <a:off x="2624" y="1504"/>
                  <a:ext cx="1968" cy="392"/>
                  <a:chOff x="2624" y="1504"/>
                  <a:chExt cx="1968" cy="392"/>
                </a:xfrm>
              </p:grpSpPr>
              <p:sp>
                <p:nvSpPr>
                  <p:cNvPr id="171018" name="Freeform 10"/>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1019" name="Freeform 11"/>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1020" name="Group 12"/>
                <p:cNvGrpSpPr>
                  <a:grpSpLocks/>
                </p:cNvGrpSpPr>
                <p:nvPr/>
              </p:nvGrpSpPr>
              <p:grpSpPr bwMode="auto">
                <a:xfrm>
                  <a:off x="880" y="1310"/>
                  <a:ext cx="4399" cy="1266"/>
                  <a:chOff x="880" y="1310"/>
                  <a:chExt cx="4399" cy="1266"/>
                </a:xfrm>
              </p:grpSpPr>
              <p:sp>
                <p:nvSpPr>
                  <p:cNvPr id="171021" name="Rectangle 13"/>
                  <p:cNvSpPr>
                    <a:spLocks noChangeArrowheads="1"/>
                  </p:cNvSpPr>
                  <p:nvPr/>
                </p:nvSpPr>
                <p:spPr bwMode="auto">
                  <a:xfrm>
                    <a:off x="3080" y="1702"/>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1022" name="Rectangle 14"/>
                  <p:cNvSpPr>
                    <a:spLocks noChangeArrowheads="1"/>
                  </p:cNvSpPr>
                  <p:nvPr/>
                </p:nvSpPr>
                <p:spPr bwMode="auto">
                  <a:xfrm>
                    <a:off x="3080" y="1310"/>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1023" name="Rectangle 15"/>
                  <p:cNvSpPr>
                    <a:spLocks noChangeArrowheads="1"/>
                  </p:cNvSpPr>
                  <p:nvPr/>
                </p:nvSpPr>
                <p:spPr bwMode="auto">
                  <a:xfrm>
                    <a:off x="4630" y="1398"/>
                    <a:ext cx="64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$100,000</a:t>
                    </a:r>
                  </a:p>
                </p:txBody>
              </p:sp>
              <p:sp>
                <p:nvSpPr>
                  <p:cNvPr id="171024" name="Line 16"/>
                  <p:cNvSpPr>
                    <a:spLocks noChangeShapeType="1"/>
                  </p:cNvSpPr>
                  <p:nvPr/>
                </p:nvSpPr>
                <p:spPr bwMode="auto">
                  <a:xfrm flipV="1">
                    <a:off x="880" y="1696"/>
                    <a:ext cx="1752" cy="880"/>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1025" name="Oval 17"/>
                  <p:cNvSpPr>
                    <a:spLocks noChangeArrowheads="1"/>
                  </p:cNvSpPr>
                  <p:nvPr/>
                </p:nvSpPr>
                <p:spPr bwMode="auto">
                  <a:xfrm>
                    <a:off x="2499" y="1552"/>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71026" name="Rectangle 18"/>
              <p:cNvSpPr>
                <a:spLocks noChangeArrowheads="1"/>
              </p:cNvSpPr>
              <p:nvPr/>
            </p:nvSpPr>
            <p:spPr bwMode="auto">
              <a:xfrm rot="-1580964">
                <a:off x="1350" y="1926"/>
                <a:ext cx="8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Large plant</a:t>
                </a:r>
              </a:p>
            </p:txBody>
          </p:sp>
        </p:grpSp>
      </p:grpSp>
      <p:grpSp>
        <p:nvGrpSpPr>
          <p:cNvPr id="171027" name="Group 19"/>
          <p:cNvGrpSpPr>
            <a:grpSpLocks/>
          </p:cNvGrpSpPr>
          <p:nvPr/>
        </p:nvGrpSpPr>
        <p:grpSpPr bwMode="auto">
          <a:xfrm>
            <a:off x="1346200" y="3286125"/>
            <a:ext cx="6951663" cy="1085850"/>
            <a:chOff x="872" y="2174"/>
            <a:chExt cx="4379" cy="684"/>
          </a:xfrm>
        </p:grpSpPr>
        <p:grpSp>
          <p:nvGrpSpPr>
            <p:cNvPr id="171028" name="Group 20"/>
            <p:cNvGrpSpPr>
              <a:grpSpLocks/>
            </p:cNvGrpSpPr>
            <p:nvPr/>
          </p:nvGrpSpPr>
          <p:grpSpPr bwMode="auto">
            <a:xfrm>
              <a:off x="872" y="2174"/>
              <a:ext cx="4379" cy="684"/>
              <a:chOff x="872" y="2174"/>
              <a:chExt cx="4379" cy="684"/>
            </a:xfrm>
          </p:grpSpPr>
          <p:sp>
            <p:nvSpPr>
              <p:cNvPr id="171029" name="Rectangle 21"/>
              <p:cNvSpPr>
                <a:spLocks noChangeArrowheads="1"/>
              </p:cNvSpPr>
              <p:nvPr/>
            </p:nvSpPr>
            <p:spPr bwMode="auto">
              <a:xfrm>
                <a:off x="3080" y="2174"/>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1030" name="Rectangle 22"/>
              <p:cNvSpPr>
                <a:spLocks noChangeArrowheads="1"/>
              </p:cNvSpPr>
              <p:nvPr/>
            </p:nvSpPr>
            <p:spPr bwMode="auto">
              <a:xfrm>
                <a:off x="3080" y="2566"/>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1031" name="Rectangle 23"/>
              <p:cNvSpPr>
                <a:spLocks noChangeArrowheads="1"/>
              </p:cNvSpPr>
              <p:nvPr/>
            </p:nvSpPr>
            <p:spPr bwMode="auto">
              <a:xfrm>
                <a:off x="4630" y="2260"/>
                <a:ext cx="5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$60,000</a:t>
                </a:r>
              </a:p>
            </p:txBody>
          </p:sp>
          <p:sp>
            <p:nvSpPr>
              <p:cNvPr id="171032" name="Rectangle 24"/>
              <p:cNvSpPr>
                <a:spLocks noChangeArrowheads="1"/>
              </p:cNvSpPr>
              <p:nvPr/>
            </p:nvSpPr>
            <p:spPr bwMode="auto">
              <a:xfrm>
                <a:off x="4630" y="2646"/>
                <a:ext cx="6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-$10,000</a:t>
                </a:r>
              </a:p>
            </p:txBody>
          </p:sp>
          <p:grpSp>
            <p:nvGrpSpPr>
              <p:cNvPr id="171033" name="Group 25"/>
              <p:cNvGrpSpPr>
                <a:grpSpLocks/>
              </p:cNvGrpSpPr>
              <p:nvPr/>
            </p:nvGrpSpPr>
            <p:grpSpPr bwMode="auto">
              <a:xfrm>
                <a:off x="2624" y="2366"/>
                <a:ext cx="1968" cy="392"/>
                <a:chOff x="2624" y="1504"/>
                <a:chExt cx="1968" cy="392"/>
              </a:xfrm>
            </p:grpSpPr>
            <p:sp>
              <p:nvSpPr>
                <p:cNvPr id="171034" name="Freeform 26"/>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1035" name="Freeform 27"/>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1036" name="Line 28"/>
              <p:cNvSpPr>
                <a:spLocks noChangeShapeType="1"/>
              </p:cNvSpPr>
              <p:nvPr/>
            </p:nvSpPr>
            <p:spPr bwMode="auto">
              <a:xfrm>
                <a:off x="872" y="2560"/>
                <a:ext cx="1664" cy="0"/>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1037" name="Oval 29"/>
              <p:cNvSpPr>
                <a:spLocks noChangeArrowheads="1"/>
              </p:cNvSpPr>
              <p:nvPr/>
            </p:nvSpPr>
            <p:spPr bwMode="auto">
              <a:xfrm>
                <a:off x="2499" y="2416"/>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1038" name="Rectangle 30"/>
            <p:cNvSpPr>
              <a:spLocks noChangeArrowheads="1"/>
            </p:cNvSpPr>
            <p:nvPr/>
          </p:nvSpPr>
          <p:spPr bwMode="auto">
            <a:xfrm>
              <a:off x="1406" y="2350"/>
              <a:ext cx="94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Medium plant</a:t>
              </a:r>
            </a:p>
          </p:txBody>
        </p:sp>
      </p:grpSp>
      <p:grpSp>
        <p:nvGrpSpPr>
          <p:cNvPr id="171039" name="Group 31"/>
          <p:cNvGrpSpPr>
            <a:grpSpLocks/>
          </p:cNvGrpSpPr>
          <p:nvPr/>
        </p:nvGrpSpPr>
        <p:grpSpPr bwMode="auto">
          <a:xfrm>
            <a:off x="1346200" y="3848100"/>
            <a:ext cx="6883400" cy="1895475"/>
            <a:chOff x="872" y="2528"/>
            <a:chExt cx="4336" cy="1194"/>
          </a:xfrm>
        </p:grpSpPr>
        <p:grpSp>
          <p:nvGrpSpPr>
            <p:cNvPr id="171040" name="Group 32"/>
            <p:cNvGrpSpPr>
              <a:grpSpLocks/>
            </p:cNvGrpSpPr>
            <p:nvPr/>
          </p:nvGrpSpPr>
          <p:grpSpPr bwMode="auto">
            <a:xfrm>
              <a:off x="872" y="2528"/>
              <a:ext cx="4336" cy="1194"/>
              <a:chOff x="872" y="2528"/>
              <a:chExt cx="4336" cy="1194"/>
            </a:xfrm>
          </p:grpSpPr>
          <p:sp>
            <p:nvSpPr>
              <p:cNvPr id="171041" name="Rectangle 33"/>
              <p:cNvSpPr>
                <a:spLocks noChangeArrowheads="1"/>
              </p:cNvSpPr>
              <p:nvPr/>
            </p:nvSpPr>
            <p:spPr bwMode="auto">
              <a:xfrm>
                <a:off x="3080" y="3038"/>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1042" name="Rectangle 34"/>
              <p:cNvSpPr>
                <a:spLocks noChangeArrowheads="1"/>
              </p:cNvSpPr>
              <p:nvPr/>
            </p:nvSpPr>
            <p:spPr bwMode="auto">
              <a:xfrm>
                <a:off x="3080" y="3422"/>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1043" name="Rectangle 35"/>
              <p:cNvSpPr>
                <a:spLocks noChangeArrowheads="1"/>
              </p:cNvSpPr>
              <p:nvPr/>
            </p:nvSpPr>
            <p:spPr bwMode="auto">
              <a:xfrm>
                <a:off x="4630" y="3118"/>
                <a:ext cx="5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$40,000</a:t>
                </a:r>
              </a:p>
            </p:txBody>
          </p:sp>
          <p:sp>
            <p:nvSpPr>
              <p:cNvPr id="171044" name="Rectangle 36"/>
              <p:cNvSpPr>
                <a:spLocks noChangeArrowheads="1"/>
              </p:cNvSpPr>
              <p:nvPr/>
            </p:nvSpPr>
            <p:spPr bwMode="auto">
              <a:xfrm>
                <a:off x="4630" y="3510"/>
                <a:ext cx="5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-$5,000</a:t>
                </a:r>
              </a:p>
            </p:txBody>
          </p:sp>
          <p:grpSp>
            <p:nvGrpSpPr>
              <p:cNvPr id="171045" name="Group 37"/>
              <p:cNvGrpSpPr>
                <a:grpSpLocks/>
              </p:cNvGrpSpPr>
              <p:nvPr/>
            </p:nvGrpSpPr>
            <p:grpSpPr bwMode="auto">
              <a:xfrm>
                <a:off x="2624" y="3228"/>
                <a:ext cx="1968" cy="392"/>
                <a:chOff x="2624" y="1504"/>
                <a:chExt cx="1968" cy="392"/>
              </a:xfrm>
            </p:grpSpPr>
            <p:sp>
              <p:nvSpPr>
                <p:cNvPr id="171046" name="Freeform 38"/>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1047" name="Freeform 39"/>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1048" name="Line 40"/>
              <p:cNvSpPr>
                <a:spLocks noChangeShapeType="1"/>
              </p:cNvSpPr>
              <p:nvPr/>
            </p:nvSpPr>
            <p:spPr bwMode="auto">
              <a:xfrm>
                <a:off x="872" y="2528"/>
                <a:ext cx="1760" cy="896"/>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1049" name="Oval 41"/>
              <p:cNvSpPr>
                <a:spLocks noChangeArrowheads="1"/>
              </p:cNvSpPr>
              <p:nvPr/>
            </p:nvSpPr>
            <p:spPr bwMode="auto">
              <a:xfrm>
                <a:off x="2499" y="3264"/>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1050" name="Rectangle 42"/>
            <p:cNvSpPr>
              <a:spLocks noChangeArrowheads="1"/>
            </p:cNvSpPr>
            <p:nvPr/>
          </p:nvSpPr>
          <p:spPr bwMode="auto">
            <a:xfrm rot="1585390">
              <a:off x="1278" y="2742"/>
              <a:ext cx="8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Small plant</a:t>
              </a:r>
            </a:p>
          </p:txBody>
        </p:sp>
      </p:grpSp>
      <p:grpSp>
        <p:nvGrpSpPr>
          <p:cNvPr id="171051" name="Group 43"/>
          <p:cNvGrpSpPr>
            <a:grpSpLocks/>
          </p:cNvGrpSpPr>
          <p:nvPr/>
        </p:nvGrpSpPr>
        <p:grpSpPr bwMode="auto">
          <a:xfrm>
            <a:off x="1371600" y="3835400"/>
            <a:ext cx="6350000" cy="2466975"/>
            <a:chOff x="888" y="2520"/>
            <a:chExt cx="4000" cy="1554"/>
          </a:xfrm>
        </p:grpSpPr>
        <p:grpSp>
          <p:nvGrpSpPr>
            <p:cNvPr id="171052" name="Group 44"/>
            <p:cNvGrpSpPr>
              <a:grpSpLocks/>
            </p:cNvGrpSpPr>
            <p:nvPr/>
          </p:nvGrpSpPr>
          <p:grpSpPr bwMode="auto">
            <a:xfrm>
              <a:off x="888" y="2520"/>
              <a:ext cx="4000" cy="1554"/>
              <a:chOff x="888" y="2520"/>
              <a:chExt cx="4000" cy="1554"/>
            </a:xfrm>
          </p:grpSpPr>
          <p:sp>
            <p:nvSpPr>
              <p:cNvPr id="171053" name="Freeform 45"/>
              <p:cNvSpPr>
                <a:spLocks/>
              </p:cNvSpPr>
              <p:nvPr/>
            </p:nvSpPr>
            <p:spPr bwMode="auto">
              <a:xfrm>
                <a:off x="888" y="2520"/>
                <a:ext cx="3696" cy="1448"/>
              </a:xfrm>
              <a:custGeom>
                <a:avLst/>
                <a:gdLst>
                  <a:gd name="T0" fmla="*/ 0 w 3696"/>
                  <a:gd name="T1" fmla="*/ 0 h 1448"/>
                  <a:gd name="T2" fmla="*/ 1776 w 3696"/>
                  <a:gd name="T3" fmla="*/ 1448 h 1448"/>
                  <a:gd name="T4" fmla="*/ 3696 w 3696"/>
                  <a:gd name="T5" fmla="*/ 1448 h 1448"/>
                </a:gdLst>
                <a:ahLst/>
                <a:cxnLst>
                  <a:cxn ang="0">
                    <a:pos x="T0" y="T1"/>
                  </a:cxn>
                  <a:cxn ang="0">
                    <a:pos x="T2" y="T3"/>
                  </a:cxn>
                  <a:cxn ang="0">
                    <a:pos x="T4" y="T5"/>
                  </a:cxn>
                </a:cxnLst>
                <a:rect l="0" t="0" r="r" b="b"/>
                <a:pathLst>
                  <a:path w="3696" h="1448">
                    <a:moveTo>
                      <a:pt x="0" y="0"/>
                    </a:moveTo>
                    <a:lnTo>
                      <a:pt x="1776" y="1448"/>
                    </a:lnTo>
                    <a:lnTo>
                      <a:pt x="3696" y="1448"/>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1054" name="Rectangle 46"/>
              <p:cNvSpPr>
                <a:spLocks noChangeArrowheads="1"/>
              </p:cNvSpPr>
              <p:nvPr/>
            </p:nvSpPr>
            <p:spPr bwMode="auto">
              <a:xfrm>
                <a:off x="4630" y="386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$0</a:t>
                </a:r>
              </a:p>
            </p:txBody>
          </p:sp>
        </p:grpSp>
        <p:sp>
          <p:nvSpPr>
            <p:cNvPr id="171055" name="Rectangle 47"/>
            <p:cNvSpPr>
              <a:spLocks noChangeArrowheads="1"/>
            </p:cNvSpPr>
            <p:nvPr/>
          </p:nvSpPr>
          <p:spPr bwMode="auto">
            <a:xfrm rot="2351836">
              <a:off x="1606" y="3198"/>
              <a:ext cx="7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Do nothing</a:t>
              </a:r>
            </a:p>
          </p:txBody>
        </p:sp>
      </p:grpSp>
      <p:sp>
        <p:nvSpPr>
          <p:cNvPr id="171056" name="Rectangle 48"/>
          <p:cNvSpPr>
            <a:spLocks noChangeArrowheads="1"/>
          </p:cNvSpPr>
          <p:nvPr/>
        </p:nvSpPr>
        <p:spPr bwMode="auto">
          <a:xfrm>
            <a:off x="977900" y="3670300"/>
            <a:ext cx="469900" cy="4699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50522329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07988" y="341313"/>
            <a:ext cx="8366125" cy="1270000"/>
          </a:xfrm>
          <a:noFill/>
          <a:ln/>
          <a:extLst>
            <a:ext uri="{909E8E84-426E-40dd-AFC4-6F175D3DCCD1}">
              <a14:hiddenFill xmlns:a14="http://schemas.microsoft.com/office/drawing/2010/main">
                <a:solidFill>
                  <a:srgbClr val="2FFF74"/>
                </a:solidFill>
              </a14:hiddenFill>
            </a:ext>
          </a:extLst>
        </p:spPr>
        <p:txBody>
          <a:bodyPr/>
          <a:lstStyle/>
          <a:p>
            <a:r>
              <a:rPr lang="en-US"/>
              <a:t>Expected Monetary Value (EMV) and Capacity Decisions</a:t>
            </a:r>
          </a:p>
        </p:txBody>
      </p:sp>
      <p:grpSp>
        <p:nvGrpSpPr>
          <p:cNvPr id="178179" name="Group 3"/>
          <p:cNvGrpSpPr>
            <a:grpSpLocks/>
          </p:cNvGrpSpPr>
          <p:nvPr/>
        </p:nvGrpSpPr>
        <p:grpSpPr bwMode="auto">
          <a:xfrm>
            <a:off x="1358900" y="1914525"/>
            <a:ext cx="6983413" cy="2009775"/>
            <a:chOff x="880" y="1366"/>
            <a:chExt cx="4399" cy="1266"/>
          </a:xfrm>
        </p:grpSpPr>
        <p:sp>
          <p:nvSpPr>
            <p:cNvPr id="178180" name="Rectangle 4"/>
            <p:cNvSpPr>
              <a:spLocks noChangeArrowheads="1"/>
            </p:cNvSpPr>
            <p:nvPr/>
          </p:nvSpPr>
          <p:spPr bwMode="auto">
            <a:xfrm>
              <a:off x="4630" y="1846"/>
              <a:ext cx="6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-$90,000</a:t>
              </a:r>
            </a:p>
          </p:txBody>
        </p:sp>
        <p:grpSp>
          <p:nvGrpSpPr>
            <p:cNvPr id="178181" name="Group 5"/>
            <p:cNvGrpSpPr>
              <a:grpSpLocks/>
            </p:cNvGrpSpPr>
            <p:nvPr/>
          </p:nvGrpSpPr>
          <p:grpSpPr bwMode="auto">
            <a:xfrm>
              <a:off x="880" y="1366"/>
              <a:ext cx="4399" cy="1266"/>
              <a:chOff x="880" y="1310"/>
              <a:chExt cx="4399" cy="1266"/>
            </a:xfrm>
          </p:grpSpPr>
          <p:grpSp>
            <p:nvGrpSpPr>
              <p:cNvPr id="178182" name="Group 6"/>
              <p:cNvGrpSpPr>
                <a:grpSpLocks/>
              </p:cNvGrpSpPr>
              <p:nvPr/>
            </p:nvGrpSpPr>
            <p:grpSpPr bwMode="auto">
              <a:xfrm>
                <a:off x="880" y="1310"/>
                <a:ext cx="4399" cy="1266"/>
                <a:chOff x="880" y="1310"/>
                <a:chExt cx="4399" cy="1266"/>
              </a:xfrm>
            </p:grpSpPr>
            <p:grpSp>
              <p:nvGrpSpPr>
                <p:cNvPr id="178183" name="Group 7"/>
                <p:cNvGrpSpPr>
                  <a:grpSpLocks/>
                </p:cNvGrpSpPr>
                <p:nvPr/>
              </p:nvGrpSpPr>
              <p:grpSpPr bwMode="auto">
                <a:xfrm>
                  <a:off x="2624" y="1504"/>
                  <a:ext cx="1968" cy="392"/>
                  <a:chOff x="2624" y="1504"/>
                  <a:chExt cx="1968" cy="392"/>
                </a:xfrm>
              </p:grpSpPr>
              <p:sp>
                <p:nvSpPr>
                  <p:cNvPr id="178184" name="Freeform 8"/>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8185" name="Freeform 9"/>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8186" name="Group 10"/>
                <p:cNvGrpSpPr>
                  <a:grpSpLocks/>
                </p:cNvGrpSpPr>
                <p:nvPr/>
              </p:nvGrpSpPr>
              <p:grpSpPr bwMode="auto">
                <a:xfrm>
                  <a:off x="880" y="1310"/>
                  <a:ext cx="4399" cy="1266"/>
                  <a:chOff x="880" y="1310"/>
                  <a:chExt cx="4399" cy="1266"/>
                </a:xfrm>
              </p:grpSpPr>
              <p:sp>
                <p:nvSpPr>
                  <p:cNvPr id="178187" name="Rectangle 11"/>
                  <p:cNvSpPr>
                    <a:spLocks noChangeArrowheads="1"/>
                  </p:cNvSpPr>
                  <p:nvPr/>
                </p:nvSpPr>
                <p:spPr bwMode="auto">
                  <a:xfrm>
                    <a:off x="3080" y="1702"/>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8188" name="Rectangle 12"/>
                  <p:cNvSpPr>
                    <a:spLocks noChangeArrowheads="1"/>
                  </p:cNvSpPr>
                  <p:nvPr/>
                </p:nvSpPr>
                <p:spPr bwMode="auto">
                  <a:xfrm>
                    <a:off x="3080" y="1310"/>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8189" name="Rectangle 13"/>
                  <p:cNvSpPr>
                    <a:spLocks noChangeArrowheads="1"/>
                  </p:cNvSpPr>
                  <p:nvPr/>
                </p:nvSpPr>
                <p:spPr bwMode="auto">
                  <a:xfrm>
                    <a:off x="4630" y="1398"/>
                    <a:ext cx="64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$100,000</a:t>
                    </a:r>
                  </a:p>
                </p:txBody>
              </p:sp>
              <p:sp>
                <p:nvSpPr>
                  <p:cNvPr id="178190" name="Line 14"/>
                  <p:cNvSpPr>
                    <a:spLocks noChangeShapeType="1"/>
                  </p:cNvSpPr>
                  <p:nvPr/>
                </p:nvSpPr>
                <p:spPr bwMode="auto">
                  <a:xfrm flipV="1">
                    <a:off x="880" y="1696"/>
                    <a:ext cx="1752" cy="880"/>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8191" name="Oval 15"/>
                  <p:cNvSpPr>
                    <a:spLocks noChangeArrowheads="1"/>
                  </p:cNvSpPr>
                  <p:nvPr/>
                </p:nvSpPr>
                <p:spPr bwMode="auto">
                  <a:xfrm>
                    <a:off x="2499" y="1552"/>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78192" name="Rectangle 16"/>
              <p:cNvSpPr>
                <a:spLocks noChangeArrowheads="1"/>
              </p:cNvSpPr>
              <p:nvPr/>
            </p:nvSpPr>
            <p:spPr bwMode="auto">
              <a:xfrm rot="-1580964">
                <a:off x="1350" y="1926"/>
                <a:ext cx="8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Large plant</a:t>
                </a:r>
              </a:p>
            </p:txBody>
          </p:sp>
        </p:grpSp>
      </p:grpSp>
      <p:grpSp>
        <p:nvGrpSpPr>
          <p:cNvPr id="178193" name="Group 17"/>
          <p:cNvGrpSpPr>
            <a:grpSpLocks/>
          </p:cNvGrpSpPr>
          <p:nvPr/>
        </p:nvGrpSpPr>
        <p:grpSpPr bwMode="auto">
          <a:xfrm>
            <a:off x="1346200" y="3286125"/>
            <a:ext cx="6951663" cy="1085850"/>
            <a:chOff x="872" y="2174"/>
            <a:chExt cx="4379" cy="684"/>
          </a:xfrm>
        </p:grpSpPr>
        <p:grpSp>
          <p:nvGrpSpPr>
            <p:cNvPr id="178194" name="Group 18"/>
            <p:cNvGrpSpPr>
              <a:grpSpLocks/>
            </p:cNvGrpSpPr>
            <p:nvPr/>
          </p:nvGrpSpPr>
          <p:grpSpPr bwMode="auto">
            <a:xfrm>
              <a:off x="872" y="2174"/>
              <a:ext cx="4379" cy="684"/>
              <a:chOff x="872" y="2174"/>
              <a:chExt cx="4379" cy="684"/>
            </a:xfrm>
          </p:grpSpPr>
          <p:sp>
            <p:nvSpPr>
              <p:cNvPr id="178195" name="Rectangle 19"/>
              <p:cNvSpPr>
                <a:spLocks noChangeArrowheads="1"/>
              </p:cNvSpPr>
              <p:nvPr/>
            </p:nvSpPr>
            <p:spPr bwMode="auto">
              <a:xfrm>
                <a:off x="3080" y="2174"/>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8196" name="Rectangle 20"/>
              <p:cNvSpPr>
                <a:spLocks noChangeArrowheads="1"/>
              </p:cNvSpPr>
              <p:nvPr/>
            </p:nvSpPr>
            <p:spPr bwMode="auto">
              <a:xfrm>
                <a:off x="3080" y="2566"/>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8197" name="Rectangle 21"/>
              <p:cNvSpPr>
                <a:spLocks noChangeArrowheads="1"/>
              </p:cNvSpPr>
              <p:nvPr/>
            </p:nvSpPr>
            <p:spPr bwMode="auto">
              <a:xfrm>
                <a:off x="4630" y="2260"/>
                <a:ext cx="5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$60,000</a:t>
                </a:r>
              </a:p>
            </p:txBody>
          </p:sp>
          <p:sp>
            <p:nvSpPr>
              <p:cNvPr id="178198" name="Rectangle 22"/>
              <p:cNvSpPr>
                <a:spLocks noChangeArrowheads="1"/>
              </p:cNvSpPr>
              <p:nvPr/>
            </p:nvSpPr>
            <p:spPr bwMode="auto">
              <a:xfrm>
                <a:off x="4630" y="2646"/>
                <a:ext cx="6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-$10,000</a:t>
                </a:r>
              </a:p>
            </p:txBody>
          </p:sp>
          <p:grpSp>
            <p:nvGrpSpPr>
              <p:cNvPr id="178199" name="Group 23"/>
              <p:cNvGrpSpPr>
                <a:grpSpLocks/>
              </p:cNvGrpSpPr>
              <p:nvPr/>
            </p:nvGrpSpPr>
            <p:grpSpPr bwMode="auto">
              <a:xfrm>
                <a:off x="2624" y="2366"/>
                <a:ext cx="1968" cy="392"/>
                <a:chOff x="2624" y="1504"/>
                <a:chExt cx="1968" cy="392"/>
              </a:xfrm>
            </p:grpSpPr>
            <p:sp>
              <p:nvSpPr>
                <p:cNvPr id="178200" name="Freeform 24"/>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8201" name="Freeform 25"/>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8202" name="Line 26"/>
              <p:cNvSpPr>
                <a:spLocks noChangeShapeType="1"/>
              </p:cNvSpPr>
              <p:nvPr/>
            </p:nvSpPr>
            <p:spPr bwMode="auto">
              <a:xfrm>
                <a:off x="872" y="2560"/>
                <a:ext cx="1664" cy="0"/>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8203" name="Oval 27"/>
              <p:cNvSpPr>
                <a:spLocks noChangeArrowheads="1"/>
              </p:cNvSpPr>
              <p:nvPr/>
            </p:nvSpPr>
            <p:spPr bwMode="auto">
              <a:xfrm>
                <a:off x="2499" y="2416"/>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8204" name="Rectangle 28"/>
            <p:cNvSpPr>
              <a:spLocks noChangeArrowheads="1"/>
            </p:cNvSpPr>
            <p:nvPr/>
          </p:nvSpPr>
          <p:spPr bwMode="auto">
            <a:xfrm>
              <a:off x="1406" y="2350"/>
              <a:ext cx="94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Medium plant</a:t>
              </a:r>
            </a:p>
          </p:txBody>
        </p:sp>
      </p:grpSp>
      <p:grpSp>
        <p:nvGrpSpPr>
          <p:cNvPr id="178205" name="Group 29"/>
          <p:cNvGrpSpPr>
            <a:grpSpLocks/>
          </p:cNvGrpSpPr>
          <p:nvPr/>
        </p:nvGrpSpPr>
        <p:grpSpPr bwMode="auto">
          <a:xfrm>
            <a:off x="1346200" y="3848100"/>
            <a:ext cx="6883400" cy="1895475"/>
            <a:chOff x="872" y="2528"/>
            <a:chExt cx="4336" cy="1194"/>
          </a:xfrm>
        </p:grpSpPr>
        <p:grpSp>
          <p:nvGrpSpPr>
            <p:cNvPr id="178206" name="Group 30"/>
            <p:cNvGrpSpPr>
              <a:grpSpLocks/>
            </p:cNvGrpSpPr>
            <p:nvPr/>
          </p:nvGrpSpPr>
          <p:grpSpPr bwMode="auto">
            <a:xfrm>
              <a:off x="872" y="2528"/>
              <a:ext cx="4336" cy="1194"/>
              <a:chOff x="872" y="2528"/>
              <a:chExt cx="4336" cy="1194"/>
            </a:xfrm>
          </p:grpSpPr>
          <p:sp>
            <p:nvSpPr>
              <p:cNvPr id="178207" name="Rectangle 31"/>
              <p:cNvSpPr>
                <a:spLocks noChangeArrowheads="1"/>
              </p:cNvSpPr>
              <p:nvPr/>
            </p:nvSpPr>
            <p:spPr bwMode="auto">
              <a:xfrm>
                <a:off x="3080" y="3038"/>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8208" name="Rectangle 32"/>
              <p:cNvSpPr>
                <a:spLocks noChangeArrowheads="1"/>
              </p:cNvSpPr>
              <p:nvPr/>
            </p:nvSpPr>
            <p:spPr bwMode="auto">
              <a:xfrm>
                <a:off x="3080" y="3422"/>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8209" name="Rectangle 33"/>
              <p:cNvSpPr>
                <a:spLocks noChangeArrowheads="1"/>
              </p:cNvSpPr>
              <p:nvPr/>
            </p:nvSpPr>
            <p:spPr bwMode="auto">
              <a:xfrm>
                <a:off x="4630" y="3118"/>
                <a:ext cx="5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$40,000</a:t>
                </a:r>
              </a:p>
            </p:txBody>
          </p:sp>
          <p:sp>
            <p:nvSpPr>
              <p:cNvPr id="178210" name="Rectangle 34"/>
              <p:cNvSpPr>
                <a:spLocks noChangeArrowheads="1"/>
              </p:cNvSpPr>
              <p:nvPr/>
            </p:nvSpPr>
            <p:spPr bwMode="auto">
              <a:xfrm>
                <a:off x="4630" y="3510"/>
                <a:ext cx="5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-$5,000</a:t>
                </a:r>
              </a:p>
            </p:txBody>
          </p:sp>
          <p:grpSp>
            <p:nvGrpSpPr>
              <p:cNvPr id="178211" name="Group 35"/>
              <p:cNvGrpSpPr>
                <a:grpSpLocks/>
              </p:cNvGrpSpPr>
              <p:nvPr/>
            </p:nvGrpSpPr>
            <p:grpSpPr bwMode="auto">
              <a:xfrm>
                <a:off x="2624" y="3228"/>
                <a:ext cx="1968" cy="392"/>
                <a:chOff x="2624" y="1504"/>
                <a:chExt cx="1968" cy="392"/>
              </a:xfrm>
            </p:grpSpPr>
            <p:sp>
              <p:nvSpPr>
                <p:cNvPr id="178212" name="Freeform 36"/>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8213" name="Freeform 37"/>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8214" name="Line 38"/>
              <p:cNvSpPr>
                <a:spLocks noChangeShapeType="1"/>
              </p:cNvSpPr>
              <p:nvPr/>
            </p:nvSpPr>
            <p:spPr bwMode="auto">
              <a:xfrm>
                <a:off x="872" y="2528"/>
                <a:ext cx="1760" cy="896"/>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8215" name="Oval 39"/>
              <p:cNvSpPr>
                <a:spLocks noChangeArrowheads="1"/>
              </p:cNvSpPr>
              <p:nvPr/>
            </p:nvSpPr>
            <p:spPr bwMode="auto">
              <a:xfrm>
                <a:off x="2499" y="3264"/>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8216" name="Rectangle 40"/>
            <p:cNvSpPr>
              <a:spLocks noChangeArrowheads="1"/>
            </p:cNvSpPr>
            <p:nvPr/>
          </p:nvSpPr>
          <p:spPr bwMode="auto">
            <a:xfrm rot="1585390">
              <a:off x="1278" y="2742"/>
              <a:ext cx="8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Small plant</a:t>
              </a:r>
            </a:p>
          </p:txBody>
        </p:sp>
      </p:grpSp>
      <p:grpSp>
        <p:nvGrpSpPr>
          <p:cNvPr id="178217" name="Group 41"/>
          <p:cNvGrpSpPr>
            <a:grpSpLocks/>
          </p:cNvGrpSpPr>
          <p:nvPr/>
        </p:nvGrpSpPr>
        <p:grpSpPr bwMode="auto">
          <a:xfrm>
            <a:off x="1371600" y="3835400"/>
            <a:ext cx="6350000" cy="2466975"/>
            <a:chOff x="888" y="2520"/>
            <a:chExt cx="4000" cy="1554"/>
          </a:xfrm>
        </p:grpSpPr>
        <p:grpSp>
          <p:nvGrpSpPr>
            <p:cNvPr id="178218" name="Group 42"/>
            <p:cNvGrpSpPr>
              <a:grpSpLocks/>
            </p:cNvGrpSpPr>
            <p:nvPr/>
          </p:nvGrpSpPr>
          <p:grpSpPr bwMode="auto">
            <a:xfrm>
              <a:off x="888" y="2520"/>
              <a:ext cx="4000" cy="1554"/>
              <a:chOff x="888" y="2520"/>
              <a:chExt cx="4000" cy="1554"/>
            </a:xfrm>
          </p:grpSpPr>
          <p:sp>
            <p:nvSpPr>
              <p:cNvPr id="178219" name="Freeform 43"/>
              <p:cNvSpPr>
                <a:spLocks/>
              </p:cNvSpPr>
              <p:nvPr/>
            </p:nvSpPr>
            <p:spPr bwMode="auto">
              <a:xfrm>
                <a:off x="888" y="2520"/>
                <a:ext cx="3696" cy="1448"/>
              </a:xfrm>
              <a:custGeom>
                <a:avLst/>
                <a:gdLst>
                  <a:gd name="T0" fmla="*/ 0 w 3696"/>
                  <a:gd name="T1" fmla="*/ 0 h 1448"/>
                  <a:gd name="T2" fmla="*/ 1776 w 3696"/>
                  <a:gd name="T3" fmla="*/ 1448 h 1448"/>
                  <a:gd name="T4" fmla="*/ 3696 w 3696"/>
                  <a:gd name="T5" fmla="*/ 1448 h 1448"/>
                </a:gdLst>
                <a:ahLst/>
                <a:cxnLst>
                  <a:cxn ang="0">
                    <a:pos x="T0" y="T1"/>
                  </a:cxn>
                  <a:cxn ang="0">
                    <a:pos x="T2" y="T3"/>
                  </a:cxn>
                  <a:cxn ang="0">
                    <a:pos x="T4" y="T5"/>
                  </a:cxn>
                </a:cxnLst>
                <a:rect l="0" t="0" r="r" b="b"/>
                <a:pathLst>
                  <a:path w="3696" h="1448">
                    <a:moveTo>
                      <a:pt x="0" y="0"/>
                    </a:moveTo>
                    <a:lnTo>
                      <a:pt x="1776" y="1448"/>
                    </a:lnTo>
                    <a:lnTo>
                      <a:pt x="3696" y="1448"/>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8220" name="Rectangle 44"/>
              <p:cNvSpPr>
                <a:spLocks noChangeArrowheads="1"/>
              </p:cNvSpPr>
              <p:nvPr/>
            </p:nvSpPr>
            <p:spPr bwMode="auto">
              <a:xfrm>
                <a:off x="4630" y="386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$0</a:t>
                </a:r>
              </a:p>
            </p:txBody>
          </p:sp>
        </p:grpSp>
        <p:sp>
          <p:nvSpPr>
            <p:cNvPr id="178221" name="Rectangle 45"/>
            <p:cNvSpPr>
              <a:spLocks noChangeArrowheads="1"/>
            </p:cNvSpPr>
            <p:nvPr/>
          </p:nvSpPr>
          <p:spPr bwMode="auto">
            <a:xfrm rot="2351836">
              <a:off x="1606" y="3198"/>
              <a:ext cx="7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Do nothing</a:t>
              </a:r>
            </a:p>
          </p:txBody>
        </p:sp>
      </p:grpSp>
      <p:sp>
        <p:nvSpPr>
          <p:cNvPr id="178222" name="Rectangle 46"/>
          <p:cNvSpPr>
            <a:spLocks noChangeArrowheads="1"/>
          </p:cNvSpPr>
          <p:nvPr/>
        </p:nvSpPr>
        <p:spPr bwMode="auto">
          <a:xfrm>
            <a:off x="977900" y="3670300"/>
            <a:ext cx="469900" cy="4699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8223" name="Rectangle 47"/>
          <p:cNvSpPr>
            <a:spLocks noChangeArrowheads="1"/>
          </p:cNvSpPr>
          <p:nvPr/>
        </p:nvSpPr>
        <p:spPr bwMode="auto">
          <a:xfrm>
            <a:off x="825500" y="3633788"/>
            <a:ext cx="4572000" cy="2438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40000"/>
              </a:spcBef>
            </a:pPr>
            <a:endParaRPr lang="en-US" b="1" i="1">
              <a:effectLst>
                <a:outerShdw blurRad="38100" dist="38100" dir="2700000" algn="tl">
                  <a:srgbClr val="FFFFFF"/>
                </a:outerShdw>
              </a:effectLst>
            </a:endParaRPr>
          </a:p>
        </p:txBody>
      </p:sp>
      <p:sp>
        <p:nvSpPr>
          <p:cNvPr id="178224" name="Text Box 48"/>
          <p:cNvSpPr txBox="1">
            <a:spLocks noChangeArrowheads="1"/>
          </p:cNvSpPr>
          <p:nvPr/>
        </p:nvSpPr>
        <p:spPr bwMode="auto">
          <a:xfrm>
            <a:off x="1417638" y="4422775"/>
            <a:ext cx="33861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tabLst>
                <a:tab pos="1074738" algn="l"/>
              </a:tabLst>
              <a:defRPr sz="2400">
                <a:solidFill>
                  <a:schemeClr val="tx1"/>
                </a:solidFill>
                <a:latin typeface="Arial" charset="0"/>
                <a:ea typeface="ＭＳ Ｐゴシック" charset="0"/>
                <a:cs typeface="ＭＳ Ｐゴシック" charset="0"/>
              </a:defRPr>
            </a:lvl1pPr>
            <a:lvl2pPr>
              <a:tabLst>
                <a:tab pos="1074738" algn="l"/>
              </a:tabLst>
              <a:defRPr sz="2400">
                <a:solidFill>
                  <a:schemeClr val="tx1"/>
                </a:solidFill>
                <a:latin typeface="Arial" charset="0"/>
                <a:ea typeface="ＭＳ Ｐゴシック" charset="0"/>
              </a:defRPr>
            </a:lvl2pPr>
            <a:lvl3pPr>
              <a:tabLst>
                <a:tab pos="1074738" algn="l"/>
              </a:tabLst>
              <a:defRPr sz="2400">
                <a:solidFill>
                  <a:schemeClr val="tx1"/>
                </a:solidFill>
                <a:latin typeface="Arial" charset="0"/>
                <a:ea typeface="ＭＳ Ｐゴシック" charset="0"/>
              </a:defRPr>
            </a:lvl3pPr>
            <a:lvl4pPr>
              <a:tabLst>
                <a:tab pos="1074738" algn="l"/>
              </a:tabLst>
              <a:defRPr sz="2400">
                <a:solidFill>
                  <a:schemeClr val="tx1"/>
                </a:solidFill>
                <a:latin typeface="Arial" charset="0"/>
                <a:ea typeface="ＭＳ Ｐゴシック" charset="0"/>
              </a:defRPr>
            </a:lvl4pPr>
            <a:lvl5pPr>
              <a:tabLst>
                <a:tab pos="1074738" algn="l"/>
              </a:tabLst>
              <a:defRPr sz="2400">
                <a:solidFill>
                  <a:schemeClr val="tx1"/>
                </a:solidFill>
                <a:latin typeface="Arial" charset="0"/>
                <a:ea typeface="ＭＳ Ｐゴシック" charset="0"/>
              </a:defRPr>
            </a:lvl5pPr>
            <a:lvl6pPr eaLnBrk="0" fontAlgn="base" hangingPunct="0">
              <a:spcBef>
                <a:spcPct val="0"/>
              </a:spcBef>
              <a:spcAft>
                <a:spcPct val="0"/>
              </a:spcAft>
              <a:tabLst>
                <a:tab pos="1074738" algn="l"/>
              </a:tabLst>
              <a:defRPr sz="2400">
                <a:solidFill>
                  <a:schemeClr val="tx1"/>
                </a:solidFill>
                <a:latin typeface="Arial" charset="0"/>
                <a:ea typeface="ＭＳ Ｐゴシック" charset="0"/>
              </a:defRPr>
            </a:lvl6pPr>
            <a:lvl7pPr eaLnBrk="0" fontAlgn="base" hangingPunct="0">
              <a:spcBef>
                <a:spcPct val="0"/>
              </a:spcBef>
              <a:spcAft>
                <a:spcPct val="0"/>
              </a:spcAft>
              <a:tabLst>
                <a:tab pos="1074738" algn="l"/>
              </a:tabLst>
              <a:defRPr sz="2400">
                <a:solidFill>
                  <a:schemeClr val="tx1"/>
                </a:solidFill>
                <a:latin typeface="Arial" charset="0"/>
                <a:ea typeface="ＭＳ Ｐゴシック" charset="0"/>
              </a:defRPr>
            </a:lvl7pPr>
            <a:lvl8pPr eaLnBrk="0" fontAlgn="base" hangingPunct="0">
              <a:spcBef>
                <a:spcPct val="0"/>
              </a:spcBef>
              <a:spcAft>
                <a:spcPct val="0"/>
              </a:spcAft>
              <a:tabLst>
                <a:tab pos="1074738" algn="l"/>
              </a:tabLst>
              <a:defRPr sz="2400">
                <a:solidFill>
                  <a:schemeClr val="tx1"/>
                </a:solidFill>
                <a:latin typeface="Arial" charset="0"/>
                <a:ea typeface="ＭＳ Ｐゴシック" charset="0"/>
              </a:defRPr>
            </a:lvl8pPr>
            <a:lvl9pPr eaLnBrk="0" fontAlgn="base" hangingPunct="0">
              <a:spcBef>
                <a:spcPct val="0"/>
              </a:spcBef>
              <a:spcAft>
                <a:spcPct val="0"/>
              </a:spcAft>
              <a:tabLst>
                <a:tab pos="1074738" algn="l"/>
              </a:tabLst>
              <a:defRPr sz="2400">
                <a:solidFill>
                  <a:schemeClr val="tx1"/>
                </a:solidFill>
                <a:latin typeface="Arial" charset="0"/>
                <a:ea typeface="ＭＳ Ｐゴシック" charset="0"/>
              </a:defRPr>
            </a:lvl9pPr>
          </a:lstStyle>
          <a:p>
            <a:pPr>
              <a:spcBef>
                <a:spcPct val="40000"/>
              </a:spcBef>
            </a:pPr>
            <a:r>
              <a:rPr lang="en-US" b="1"/>
              <a:t>EMV =	(.4)($100,000) </a:t>
            </a:r>
            <a:br>
              <a:rPr lang="en-US" b="1"/>
            </a:br>
            <a:r>
              <a:rPr lang="en-US" b="1"/>
              <a:t>	+ (.6)(-$90,000)</a:t>
            </a:r>
          </a:p>
        </p:txBody>
      </p:sp>
      <p:sp>
        <p:nvSpPr>
          <p:cNvPr id="178225" name="Text Box 49"/>
          <p:cNvSpPr txBox="1">
            <a:spLocks noChangeArrowheads="1"/>
          </p:cNvSpPr>
          <p:nvPr/>
        </p:nvSpPr>
        <p:spPr bwMode="auto">
          <a:xfrm>
            <a:off x="2189163" y="3843338"/>
            <a:ext cx="1843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t>Large Plant</a:t>
            </a:r>
          </a:p>
        </p:txBody>
      </p:sp>
      <p:sp>
        <p:nvSpPr>
          <p:cNvPr id="178226" name="Text Box 50"/>
          <p:cNvSpPr txBox="1">
            <a:spLocks noChangeArrowheads="1"/>
          </p:cNvSpPr>
          <p:nvPr/>
        </p:nvSpPr>
        <p:spPr bwMode="auto">
          <a:xfrm>
            <a:off x="1417638" y="5294313"/>
            <a:ext cx="2395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tabLst>
                <a:tab pos="1074738" algn="l"/>
              </a:tabLst>
              <a:defRPr sz="2400">
                <a:solidFill>
                  <a:schemeClr val="tx1"/>
                </a:solidFill>
                <a:latin typeface="Arial" charset="0"/>
                <a:ea typeface="ＭＳ Ｐゴシック" charset="0"/>
                <a:cs typeface="ＭＳ Ｐゴシック" charset="0"/>
              </a:defRPr>
            </a:lvl1pPr>
            <a:lvl2pPr>
              <a:tabLst>
                <a:tab pos="1074738" algn="l"/>
              </a:tabLst>
              <a:defRPr sz="2400">
                <a:solidFill>
                  <a:schemeClr val="tx1"/>
                </a:solidFill>
                <a:latin typeface="Arial" charset="0"/>
                <a:ea typeface="ＭＳ Ｐゴシック" charset="0"/>
              </a:defRPr>
            </a:lvl2pPr>
            <a:lvl3pPr>
              <a:tabLst>
                <a:tab pos="1074738" algn="l"/>
              </a:tabLst>
              <a:defRPr sz="2400">
                <a:solidFill>
                  <a:schemeClr val="tx1"/>
                </a:solidFill>
                <a:latin typeface="Arial" charset="0"/>
                <a:ea typeface="ＭＳ Ｐゴシック" charset="0"/>
              </a:defRPr>
            </a:lvl3pPr>
            <a:lvl4pPr>
              <a:tabLst>
                <a:tab pos="1074738" algn="l"/>
              </a:tabLst>
              <a:defRPr sz="2400">
                <a:solidFill>
                  <a:schemeClr val="tx1"/>
                </a:solidFill>
                <a:latin typeface="Arial" charset="0"/>
                <a:ea typeface="ＭＳ Ｐゴシック" charset="0"/>
              </a:defRPr>
            </a:lvl4pPr>
            <a:lvl5pPr>
              <a:tabLst>
                <a:tab pos="1074738" algn="l"/>
              </a:tabLst>
              <a:defRPr sz="2400">
                <a:solidFill>
                  <a:schemeClr val="tx1"/>
                </a:solidFill>
                <a:latin typeface="Arial" charset="0"/>
                <a:ea typeface="ＭＳ Ｐゴシック" charset="0"/>
              </a:defRPr>
            </a:lvl5pPr>
            <a:lvl6pPr eaLnBrk="0" fontAlgn="base" hangingPunct="0">
              <a:spcBef>
                <a:spcPct val="0"/>
              </a:spcBef>
              <a:spcAft>
                <a:spcPct val="0"/>
              </a:spcAft>
              <a:tabLst>
                <a:tab pos="1074738" algn="l"/>
              </a:tabLst>
              <a:defRPr sz="2400">
                <a:solidFill>
                  <a:schemeClr val="tx1"/>
                </a:solidFill>
                <a:latin typeface="Arial" charset="0"/>
                <a:ea typeface="ＭＳ Ｐゴシック" charset="0"/>
              </a:defRPr>
            </a:lvl6pPr>
            <a:lvl7pPr eaLnBrk="0" fontAlgn="base" hangingPunct="0">
              <a:spcBef>
                <a:spcPct val="0"/>
              </a:spcBef>
              <a:spcAft>
                <a:spcPct val="0"/>
              </a:spcAft>
              <a:tabLst>
                <a:tab pos="1074738" algn="l"/>
              </a:tabLst>
              <a:defRPr sz="2400">
                <a:solidFill>
                  <a:schemeClr val="tx1"/>
                </a:solidFill>
                <a:latin typeface="Arial" charset="0"/>
                <a:ea typeface="ＭＳ Ｐゴシック" charset="0"/>
              </a:defRPr>
            </a:lvl7pPr>
            <a:lvl8pPr eaLnBrk="0" fontAlgn="base" hangingPunct="0">
              <a:spcBef>
                <a:spcPct val="0"/>
              </a:spcBef>
              <a:spcAft>
                <a:spcPct val="0"/>
              </a:spcAft>
              <a:tabLst>
                <a:tab pos="1074738" algn="l"/>
              </a:tabLst>
              <a:defRPr sz="2400">
                <a:solidFill>
                  <a:schemeClr val="tx1"/>
                </a:solidFill>
                <a:latin typeface="Arial" charset="0"/>
                <a:ea typeface="ＭＳ Ｐゴシック" charset="0"/>
              </a:defRPr>
            </a:lvl8pPr>
            <a:lvl9pPr eaLnBrk="0" fontAlgn="base" hangingPunct="0">
              <a:spcBef>
                <a:spcPct val="0"/>
              </a:spcBef>
              <a:spcAft>
                <a:spcPct val="0"/>
              </a:spcAft>
              <a:tabLst>
                <a:tab pos="1074738" algn="l"/>
              </a:tabLst>
              <a:defRPr sz="2400">
                <a:solidFill>
                  <a:schemeClr val="tx1"/>
                </a:solidFill>
                <a:latin typeface="Arial" charset="0"/>
                <a:ea typeface="ＭＳ Ｐゴシック" charset="0"/>
              </a:defRPr>
            </a:lvl9pPr>
          </a:lstStyle>
          <a:p>
            <a:pPr>
              <a:spcBef>
                <a:spcPct val="40000"/>
              </a:spcBef>
            </a:pPr>
            <a:r>
              <a:rPr lang="en-US" b="1"/>
              <a:t>EMV = -$14,000</a:t>
            </a:r>
          </a:p>
        </p:txBody>
      </p:sp>
      <p:grpSp>
        <p:nvGrpSpPr>
          <p:cNvPr id="178227" name="Group 51"/>
          <p:cNvGrpSpPr>
            <a:grpSpLocks/>
          </p:cNvGrpSpPr>
          <p:nvPr/>
        </p:nvGrpSpPr>
        <p:grpSpPr bwMode="auto">
          <a:xfrm>
            <a:off x="2816225" y="2066925"/>
            <a:ext cx="4532313" cy="2392363"/>
            <a:chOff x="1774" y="1454"/>
            <a:chExt cx="2855" cy="1507"/>
          </a:xfrm>
        </p:grpSpPr>
        <p:sp>
          <p:nvSpPr>
            <p:cNvPr id="178228" name="Freeform 52"/>
            <p:cNvSpPr>
              <a:spLocks/>
            </p:cNvSpPr>
            <p:nvPr/>
          </p:nvSpPr>
          <p:spPr bwMode="auto">
            <a:xfrm>
              <a:off x="1774" y="1454"/>
              <a:ext cx="2386" cy="1481"/>
            </a:xfrm>
            <a:custGeom>
              <a:avLst/>
              <a:gdLst>
                <a:gd name="T0" fmla="*/ 2386 w 2386"/>
                <a:gd name="T1" fmla="*/ 0 h 1481"/>
                <a:gd name="T2" fmla="*/ 951 w 2386"/>
                <a:gd name="T3" fmla="*/ 210 h 1481"/>
                <a:gd name="T4" fmla="*/ 192 w 2386"/>
                <a:gd name="T5" fmla="*/ 768 h 1481"/>
                <a:gd name="T6" fmla="*/ 0 w 2386"/>
                <a:gd name="T7" fmla="*/ 1481 h 1481"/>
              </a:gdLst>
              <a:ahLst/>
              <a:cxnLst>
                <a:cxn ang="0">
                  <a:pos x="T0" y="T1"/>
                </a:cxn>
                <a:cxn ang="0">
                  <a:pos x="T2" y="T3"/>
                </a:cxn>
                <a:cxn ang="0">
                  <a:pos x="T4" y="T5"/>
                </a:cxn>
                <a:cxn ang="0">
                  <a:pos x="T6" y="T7"/>
                </a:cxn>
              </a:cxnLst>
              <a:rect l="0" t="0" r="r" b="b"/>
              <a:pathLst>
                <a:path w="2386" h="1481">
                  <a:moveTo>
                    <a:pt x="2386" y="0"/>
                  </a:moveTo>
                  <a:cubicBezTo>
                    <a:pt x="1851" y="41"/>
                    <a:pt x="1317" y="82"/>
                    <a:pt x="951" y="210"/>
                  </a:cubicBezTo>
                  <a:cubicBezTo>
                    <a:pt x="585" y="338"/>
                    <a:pt x="351" y="556"/>
                    <a:pt x="192" y="768"/>
                  </a:cubicBezTo>
                  <a:cubicBezTo>
                    <a:pt x="33" y="980"/>
                    <a:pt x="16" y="1230"/>
                    <a:pt x="0" y="1481"/>
                  </a:cubicBezTo>
                </a:path>
              </a:pathLst>
            </a:custGeom>
            <a:noFill/>
            <a:ln w="57150" cmpd="sng">
              <a:solidFill>
                <a:srgbClr val="BF0922"/>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8229" name="Freeform 53"/>
            <p:cNvSpPr>
              <a:spLocks/>
            </p:cNvSpPr>
            <p:nvPr/>
          </p:nvSpPr>
          <p:spPr bwMode="auto">
            <a:xfrm>
              <a:off x="2490" y="1590"/>
              <a:ext cx="2139" cy="1371"/>
            </a:xfrm>
            <a:custGeom>
              <a:avLst/>
              <a:gdLst>
                <a:gd name="T0" fmla="*/ 2386 w 2386"/>
                <a:gd name="T1" fmla="*/ 0 h 1481"/>
                <a:gd name="T2" fmla="*/ 951 w 2386"/>
                <a:gd name="T3" fmla="*/ 210 h 1481"/>
                <a:gd name="T4" fmla="*/ 192 w 2386"/>
                <a:gd name="T5" fmla="*/ 768 h 1481"/>
                <a:gd name="T6" fmla="*/ 0 w 2386"/>
                <a:gd name="T7" fmla="*/ 1481 h 1481"/>
              </a:gdLst>
              <a:ahLst/>
              <a:cxnLst>
                <a:cxn ang="0">
                  <a:pos x="T0" y="T1"/>
                </a:cxn>
                <a:cxn ang="0">
                  <a:pos x="T2" y="T3"/>
                </a:cxn>
                <a:cxn ang="0">
                  <a:pos x="T4" y="T5"/>
                </a:cxn>
                <a:cxn ang="0">
                  <a:pos x="T6" y="T7"/>
                </a:cxn>
              </a:cxnLst>
              <a:rect l="0" t="0" r="r" b="b"/>
              <a:pathLst>
                <a:path w="2386" h="1481">
                  <a:moveTo>
                    <a:pt x="2386" y="0"/>
                  </a:moveTo>
                  <a:cubicBezTo>
                    <a:pt x="1851" y="41"/>
                    <a:pt x="1317" y="82"/>
                    <a:pt x="951" y="210"/>
                  </a:cubicBezTo>
                  <a:cubicBezTo>
                    <a:pt x="585" y="338"/>
                    <a:pt x="351" y="556"/>
                    <a:pt x="192" y="768"/>
                  </a:cubicBezTo>
                  <a:cubicBezTo>
                    <a:pt x="33" y="980"/>
                    <a:pt x="16" y="1230"/>
                    <a:pt x="0" y="1481"/>
                  </a:cubicBezTo>
                </a:path>
              </a:pathLst>
            </a:custGeom>
            <a:noFill/>
            <a:ln w="57150" cmpd="sng">
              <a:solidFill>
                <a:srgbClr val="BF0922"/>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78230" name="Group 54"/>
          <p:cNvGrpSpPr>
            <a:grpSpLocks/>
          </p:cNvGrpSpPr>
          <p:nvPr/>
        </p:nvGrpSpPr>
        <p:grpSpPr bwMode="auto">
          <a:xfrm>
            <a:off x="3133725" y="2725738"/>
            <a:ext cx="4227513" cy="2076450"/>
            <a:chOff x="1974" y="1869"/>
            <a:chExt cx="2663" cy="1308"/>
          </a:xfrm>
        </p:grpSpPr>
        <p:sp>
          <p:nvSpPr>
            <p:cNvPr id="178231" name="Freeform 55"/>
            <p:cNvSpPr>
              <a:spLocks/>
            </p:cNvSpPr>
            <p:nvPr/>
          </p:nvSpPr>
          <p:spPr bwMode="auto">
            <a:xfrm>
              <a:off x="1974" y="1869"/>
              <a:ext cx="2322" cy="1308"/>
            </a:xfrm>
            <a:custGeom>
              <a:avLst/>
              <a:gdLst>
                <a:gd name="T0" fmla="*/ 2386 w 2386"/>
                <a:gd name="T1" fmla="*/ 0 h 1481"/>
                <a:gd name="T2" fmla="*/ 951 w 2386"/>
                <a:gd name="T3" fmla="*/ 210 h 1481"/>
                <a:gd name="T4" fmla="*/ 192 w 2386"/>
                <a:gd name="T5" fmla="*/ 768 h 1481"/>
                <a:gd name="T6" fmla="*/ 0 w 2386"/>
                <a:gd name="T7" fmla="*/ 1481 h 1481"/>
              </a:gdLst>
              <a:ahLst/>
              <a:cxnLst>
                <a:cxn ang="0">
                  <a:pos x="T0" y="T1"/>
                </a:cxn>
                <a:cxn ang="0">
                  <a:pos x="T2" y="T3"/>
                </a:cxn>
                <a:cxn ang="0">
                  <a:pos x="T4" y="T5"/>
                </a:cxn>
                <a:cxn ang="0">
                  <a:pos x="T6" y="T7"/>
                </a:cxn>
              </a:cxnLst>
              <a:rect l="0" t="0" r="r" b="b"/>
              <a:pathLst>
                <a:path w="2386" h="1481">
                  <a:moveTo>
                    <a:pt x="2386" y="0"/>
                  </a:moveTo>
                  <a:cubicBezTo>
                    <a:pt x="1851" y="41"/>
                    <a:pt x="1317" y="82"/>
                    <a:pt x="951" y="210"/>
                  </a:cubicBezTo>
                  <a:cubicBezTo>
                    <a:pt x="585" y="338"/>
                    <a:pt x="351" y="556"/>
                    <a:pt x="192" y="768"/>
                  </a:cubicBezTo>
                  <a:cubicBezTo>
                    <a:pt x="33" y="980"/>
                    <a:pt x="16" y="1230"/>
                    <a:pt x="0" y="1481"/>
                  </a:cubicBezTo>
                </a:path>
              </a:pathLst>
            </a:custGeom>
            <a:noFill/>
            <a:ln w="57150" cmpd="sng">
              <a:solidFill>
                <a:srgbClr val="BF0922"/>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8232" name="Freeform 56"/>
            <p:cNvSpPr>
              <a:spLocks/>
            </p:cNvSpPr>
            <p:nvPr/>
          </p:nvSpPr>
          <p:spPr bwMode="auto">
            <a:xfrm>
              <a:off x="2571" y="1978"/>
              <a:ext cx="2066" cy="1188"/>
            </a:xfrm>
            <a:custGeom>
              <a:avLst/>
              <a:gdLst>
                <a:gd name="T0" fmla="*/ 2386 w 2386"/>
                <a:gd name="T1" fmla="*/ 0 h 1481"/>
                <a:gd name="T2" fmla="*/ 951 w 2386"/>
                <a:gd name="T3" fmla="*/ 210 h 1481"/>
                <a:gd name="T4" fmla="*/ 192 w 2386"/>
                <a:gd name="T5" fmla="*/ 768 h 1481"/>
                <a:gd name="T6" fmla="*/ 0 w 2386"/>
                <a:gd name="T7" fmla="*/ 1481 h 1481"/>
              </a:gdLst>
              <a:ahLst/>
              <a:cxnLst>
                <a:cxn ang="0">
                  <a:pos x="T0" y="T1"/>
                </a:cxn>
                <a:cxn ang="0">
                  <a:pos x="T2" y="T3"/>
                </a:cxn>
                <a:cxn ang="0">
                  <a:pos x="T4" y="T5"/>
                </a:cxn>
                <a:cxn ang="0">
                  <a:pos x="T6" y="T7"/>
                </a:cxn>
              </a:cxnLst>
              <a:rect l="0" t="0" r="r" b="b"/>
              <a:pathLst>
                <a:path w="2386" h="1481">
                  <a:moveTo>
                    <a:pt x="2386" y="0"/>
                  </a:moveTo>
                  <a:cubicBezTo>
                    <a:pt x="1851" y="41"/>
                    <a:pt x="1317" y="82"/>
                    <a:pt x="951" y="210"/>
                  </a:cubicBezTo>
                  <a:cubicBezTo>
                    <a:pt x="585" y="338"/>
                    <a:pt x="351" y="556"/>
                    <a:pt x="192" y="768"/>
                  </a:cubicBezTo>
                  <a:cubicBezTo>
                    <a:pt x="33" y="980"/>
                    <a:pt x="16" y="1230"/>
                    <a:pt x="0" y="1481"/>
                  </a:cubicBezTo>
                </a:path>
              </a:pathLst>
            </a:custGeom>
            <a:noFill/>
            <a:ln w="57150" cmpd="sng">
              <a:solidFill>
                <a:srgbClr val="BF0922"/>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extLst>
      <p:ext uri="{BB962C8B-B14F-4D97-AF65-F5344CB8AC3E}">
        <p14:creationId xmlns:p14="http://schemas.microsoft.com/office/powerpoint/2010/main" val="201879466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434975"/>
            <a:ext cx="7772400" cy="863600"/>
          </a:xfrm>
          <a:noFill/>
          <a:ln/>
          <a:extLst>
            <a:ext uri="{909E8E84-426E-40dd-AFC4-6F175D3DCCD1}">
              <a14:hiddenFill xmlns:a14="http://schemas.microsoft.com/office/drawing/2010/main">
                <a:solidFill>
                  <a:srgbClr val="2FFF74"/>
                </a:solidFill>
              </a14:hiddenFill>
            </a:ext>
          </a:extLst>
        </p:spPr>
        <p:txBody>
          <a:bodyPr/>
          <a:lstStyle/>
          <a:p>
            <a:r>
              <a:rPr lang="en-US"/>
              <a:t>Break-Even Analysis</a:t>
            </a:r>
          </a:p>
        </p:txBody>
      </p:sp>
      <p:sp>
        <p:nvSpPr>
          <p:cNvPr id="68611" name="Rectangle 3"/>
          <p:cNvSpPr>
            <a:spLocks noChangeArrowheads="1"/>
          </p:cNvSpPr>
          <p:nvPr/>
        </p:nvSpPr>
        <p:spPr bwMode="auto">
          <a:xfrm>
            <a:off x="828675" y="1830388"/>
            <a:ext cx="7486650" cy="369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8954" tIns="48608" rIns="98954" bIns="48608"/>
          <a:lstStyle/>
          <a:p>
            <a:pPr marL="533400" indent="-533400" defTabSz="1000125" eaLnBrk="1" hangingPunct="1">
              <a:lnSpc>
                <a:spcPct val="90000"/>
              </a:lnSpc>
              <a:spcAft>
                <a:spcPct val="40000"/>
              </a:spcAft>
              <a:buClr>
                <a:srgbClr val="BF0922"/>
              </a:buClr>
              <a:buFont typeface="Wingdings" charset="0"/>
              <a:buChar char="u"/>
            </a:pPr>
            <a:r>
              <a:rPr lang="en-US" sz="3200" b="1" dirty="0"/>
              <a:t>Technique for evaluating process and equipment alternatives</a:t>
            </a:r>
          </a:p>
          <a:p>
            <a:pPr marL="533400" indent="-533400" defTabSz="1000125" eaLnBrk="1" hangingPunct="1">
              <a:lnSpc>
                <a:spcPct val="90000"/>
              </a:lnSpc>
              <a:spcAft>
                <a:spcPct val="40000"/>
              </a:spcAft>
              <a:buClr>
                <a:srgbClr val="BF0922"/>
              </a:buClr>
              <a:buFont typeface="Wingdings" charset="0"/>
              <a:buChar char="u"/>
            </a:pPr>
            <a:r>
              <a:rPr lang="en-US" sz="3200" b="1" dirty="0"/>
              <a:t>Objective is to find the point in dollars and units at which cost equals revenue</a:t>
            </a:r>
          </a:p>
          <a:p>
            <a:pPr marL="533400" indent="-533400" defTabSz="1000125" eaLnBrk="1" hangingPunct="1">
              <a:lnSpc>
                <a:spcPct val="90000"/>
              </a:lnSpc>
              <a:spcAft>
                <a:spcPct val="40000"/>
              </a:spcAft>
              <a:buClr>
                <a:srgbClr val="BF0922"/>
              </a:buClr>
              <a:buFont typeface="Wingdings" charset="0"/>
              <a:buChar char="u"/>
            </a:pPr>
            <a:r>
              <a:rPr lang="en-US" sz="3200" b="1" dirty="0"/>
              <a:t>Requires estimation of fixed costs, variable costs, and revenue</a:t>
            </a:r>
          </a:p>
        </p:txBody>
      </p:sp>
    </p:spTree>
    <p:extLst>
      <p:ext uri="{BB962C8B-B14F-4D97-AF65-F5344CB8AC3E}">
        <p14:creationId xmlns:p14="http://schemas.microsoft.com/office/powerpoint/2010/main" val="57584670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407988" y="341313"/>
            <a:ext cx="8366125" cy="1270000"/>
          </a:xfrm>
          <a:noFill/>
          <a:ln/>
          <a:extLst>
            <a:ext uri="{909E8E84-426E-40dd-AFC4-6F175D3DCCD1}">
              <a14:hiddenFill xmlns:a14="http://schemas.microsoft.com/office/drawing/2010/main">
                <a:solidFill>
                  <a:srgbClr val="2FFF74"/>
                </a:solidFill>
              </a14:hiddenFill>
            </a:ext>
          </a:extLst>
        </p:spPr>
        <p:txBody>
          <a:bodyPr/>
          <a:lstStyle/>
          <a:p>
            <a:r>
              <a:rPr lang="en-US"/>
              <a:t>Expected Monetary Value (EMV) and Capacity Decisions</a:t>
            </a:r>
          </a:p>
        </p:txBody>
      </p:sp>
      <p:grpSp>
        <p:nvGrpSpPr>
          <p:cNvPr id="176131" name="Group 3"/>
          <p:cNvGrpSpPr>
            <a:grpSpLocks/>
          </p:cNvGrpSpPr>
          <p:nvPr/>
        </p:nvGrpSpPr>
        <p:grpSpPr bwMode="auto">
          <a:xfrm>
            <a:off x="1358900" y="1914525"/>
            <a:ext cx="6983413" cy="2009775"/>
            <a:chOff x="880" y="1366"/>
            <a:chExt cx="4399" cy="1266"/>
          </a:xfrm>
        </p:grpSpPr>
        <p:sp>
          <p:nvSpPr>
            <p:cNvPr id="176132" name="Rectangle 4"/>
            <p:cNvSpPr>
              <a:spLocks noChangeArrowheads="1"/>
            </p:cNvSpPr>
            <p:nvPr/>
          </p:nvSpPr>
          <p:spPr bwMode="auto">
            <a:xfrm>
              <a:off x="4630" y="1846"/>
              <a:ext cx="6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-$90,000</a:t>
              </a:r>
            </a:p>
          </p:txBody>
        </p:sp>
        <p:grpSp>
          <p:nvGrpSpPr>
            <p:cNvPr id="176133" name="Group 5"/>
            <p:cNvGrpSpPr>
              <a:grpSpLocks/>
            </p:cNvGrpSpPr>
            <p:nvPr/>
          </p:nvGrpSpPr>
          <p:grpSpPr bwMode="auto">
            <a:xfrm>
              <a:off x="880" y="1366"/>
              <a:ext cx="4399" cy="1266"/>
              <a:chOff x="880" y="1310"/>
              <a:chExt cx="4399" cy="1266"/>
            </a:xfrm>
          </p:grpSpPr>
          <p:grpSp>
            <p:nvGrpSpPr>
              <p:cNvPr id="176134" name="Group 6"/>
              <p:cNvGrpSpPr>
                <a:grpSpLocks/>
              </p:cNvGrpSpPr>
              <p:nvPr/>
            </p:nvGrpSpPr>
            <p:grpSpPr bwMode="auto">
              <a:xfrm>
                <a:off x="880" y="1310"/>
                <a:ext cx="4399" cy="1266"/>
                <a:chOff x="880" y="1310"/>
                <a:chExt cx="4399" cy="1266"/>
              </a:xfrm>
            </p:grpSpPr>
            <p:grpSp>
              <p:nvGrpSpPr>
                <p:cNvPr id="176135" name="Group 7"/>
                <p:cNvGrpSpPr>
                  <a:grpSpLocks/>
                </p:cNvGrpSpPr>
                <p:nvPr/>
              </p:nvGrpSpPr>
              <p:grpSpPr bwMode="auto">
                <a:xfrm>
                  <a:off x="2624" y="1504"/>
                  <a:ext cx="1968" cy="392"/>
                  <a:chOff x="2624" y="1504"/>
                  <a:chExt cx="1968" cy="392"/>
                </a:xfrm>
              </p:grpSpPr>
              <p:sp>
                <p:nvSpPr>
                  <p:cNvPr id="176136" name="Freeform 8"/>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37" name="Freeform 9"/>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6138" name="Group 10"/>
                <p:cNvGrpSpPr>
                  <a:grpSpLocks/>
                </p:cNvGrpSpPr>
                <p:nvPr/>
              </p:nvGrpSpPr>
              <p:grpSpPr bwMode="auto">
                <a:xfrm>
                  <a:off x="880" y="1310"/>
                  <a:ext cx="4399" cy="1266"/>
                  <a:chOff x="880" y="1310"/>
                  <a:chExt cx="4399" cy="1266"/>
                </a:xfrm>
              </p:grpSpPr>
              <p:sp>
                <p:nvSpPr>
                  <p:cNvPr id="176139" name="Rectangle 11"/>
                  <p:cNvSpPr>
                    <a:spLocks noChangeArrowheads="1"/>
                  </p:cNvSpPr>
                  <p:nvPr/>
                </p:nvSpPr>
                <p:spPr bwMode="auto">
                  <a:xfrm>
                    <a:off x="3080" y="1702"/>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6140" name="Rectangle 12"/>
                  <p:cNvSpPr>
                    <a:spLocks noChangeArrowheads="1"/>
                  </p:cNvSpPr>
                  <p:nvPr/>
                </p:nvSpPr>
                <p:spPr bwMode="auto">
                  <a:xfrm>
                    <a:off x="3080" y="1310"/>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6141" name="Rectangle 13"/>
                  <p:cNvSpPr>
                    <a:spLocks noChangeArrowheads="1"/>
                  </p:cNvSpPr>
                  <p:nvPr/>
                </p:nvSpPr>
                <p:spPr bwMode="auto">
                  <a:xfrm>
                    <a:off x="4630" y="1398"/>
                    <a:ext cx="64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$100,000</a:t>
                    </a:r>
                  </a:p>
                </p:txBody>
              </p:sp>
              <p:sp>
                <p:nvSpPr>
                  <p:cNvPr id="176142" name="Line 14"/>
                  <p:cNvSpPr>
                    <a:spLocks noChangeShapeType="1"/>
                  </p:cNvSpPr>
                  <p:nvPr/>
                </p:nvSpPr>
                <p:spPr bwMode="auto">
                  <a:xfrm flipV="1">
                    <a:off x="880" y="1696"/>
                    <a:ext cx="1752" cy="880"/>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43" name="Oval 15"/>
                  <p:cNvSpPr>
                    <a:spLocks noChangeArrowheads="1"/>
                  </p:cNvSpPr>
                  <p:nvPr/>
                </p:nvSpPr>
                <p:spPr bwMode="auto">
                  <a:xfrm>
                    <a:off x="2499" y="1552"/>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76144" name="Rectangle 16"/>
              <p:cNvSpPr>
                <a:spLocks noChangeArrowheads="1"/>
              </p:cNvSpPr>
              <p:nvPr/>
            </p:nvSpPr>
            <p:spPr bwMode="auto">
              <a:xfrm rot="-1580964">
                <a:off x="1350" y="1926"/>
                <a:ext cx="8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Large plant</a:t>
                </a:r>
              </a:p>
            </p:txBody>
          </p:sp>
        </p:grpSp>
      </p:grpSp>
      <p:grpSp>
        <p:nvGrpSpPr>
          <p:cNvPr id="176145" name="Group 17"/>
          <p:cNvGrpSpPr>
            <a:grpSpLocks/>
          </p:cNvGrpSpPr>
          <p:nvPr/>
        </p:nvGrpSpPr>
        <p:grpSpPr bwMode="auto">
          <a:xfrm>
            <a:off x="1346200" y="3286125"/>
            <a:ext cx="6951663" cy="1085850"/>
            <a:chOff x="872" y="2174"/>
            <a:chExt cx="4379" cy="684"/>
          </a:xfrm>
        </p:grpSpPr>
        <p:grpSp>
          <p:nvGrpSpPr>
            <p:cNvPr id="176146" name="Group 18"/>
            <p:cNvGrpSpPr>
              <a:grpSpLocks/>
            </p:cNvGrpSpPr>
            <p:nvPr/>
          </p:nvGrpSpPr>
          <p:grpSpPr bwMode="auto">
            <a:xfrm>
              <a:off x="872" y="2174"/>
              <a:ext cx="4379" cy="684"/>
              <a:chOff x="872" y="2174"/>
              <a:chExt cx="4379" cy="684"/>
            </a:xfrm>
          </p:grpSpPr>
          <p:sp>
            <p:nvSpPr>
              <p:cNvPr id="176147" name="Rectangle 19"/>
              <p:cNvSpPr>
                <a:spLocks noChangeArrowheads="1"/>
              </p:cNvSpPr>
              <p:nvPr/>
            </p:nvSpPr>
            <p:spPr bwMode="auto">
              <a:xfrm>
                <a:off x="3080" y="2174"/>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6148" name="Rectangle 20"/>
              <p:cNvSpPr>
                <a:spLocks noChangeArrowheads="1"/>
              </p:cNvSpPr>
              <p:nvPr/>
            </p:nvSpPr>
            <p:spPr bwMode="auto">
              <a:xfrm>
                <a:off x="3080" y="2566"/>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6149" name="Rectangle 21"/>
              <p:cNvSpPr>
                <a:spLocks noChangeArrowheads="1"/>
              </p:cNvSpPr>
              <p:nvPr/>
            </p:nvSpPr>
            <p:spPr bwMode="auto">
              <a:xfrm>
                <a:off x="4630" y="2260"/>
                <a:ext cx="5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$60,000</a:t>
                </a:r>
              </a:p>
            </p:txBody>
          </p:sp>
          <p:sp>
            <p:nvSpPr>
              <p:cNvPr id="176150" name="Rectangle 22"/>
              <p:cNvSpPr>
                <a:spLocks noChangeArrowheads="1"/>
              </p:cNvSpPr>
              <p:nvPr/>
            </p:nvSpPr>
            <p:spPr bwMode="auto">
              <a:xfrm>
                <a:off x="4630" y="2646"/>
                <a:ext cx="6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-$10,000</a:t>
                </a:r>
              </a:p>
            </p:txBody>
          </p:sp>
          <p:grpSp>
            <p:nvGrpSpPr>
              <p:cNvPr id="176151" name="Group 23"/>
              <p:cNvGrpSpPr>
                <a:grpSpLocks/>
              </p:cNvGrpSpPr>
              <p:nvPr/>
            </p:nvGrpSpPr>
            <p:grpSpPr bwMode="auto">
              <a:xfrm>
                <a:off x="2624" y="2366"/>
                <a:ext cx="1968" cy="392"/>
                <a:chOff x="2624" y="1504"/>
                <a:chExt cx="1968" cy="392"/>
              </a:xfrm>
            </p:grpSpPr>
            <p:sp>
              <p:nvSpPr>
                <p:cNvPr id="176152" name="Freeform 24"/>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53" name="Freeform 25"/>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6154" name="Line 26"/>
              <p:cNvSpPr>
                <a:spLocks noChangeShapeType="1"/>
              </p:cNvSpPr>
              <p:nvPr/>
            </p:nvSpPr>
            <p:spPr bwMode="auto">
              <a:xfrm>
                <a:off x="872" y="2560"/>
                <a:ext cx="1664" cy="0"/>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55" name="Oval 27"/>
              <p:cNvSpPr>
                <a:spLocks noChangeArrowheads="1"/>
              </p:cNvSpPr>
              <p:nvPr/>
            </p:nvSpPr>
            <p:spPr bwMode="auto">
              <a:xfrm>
                <a:off x="2499" y="2416"/>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6156" name="Rectangle 28"/>
            <p:cNvSpPr>
              <a:spLocks noChangeArrowheads="1"/>
            </p:cNvSpPr>
            <p:nvPr/>
          </p:nvSpPr>
          <p:spPr bwMode="auto">
            <a:xfrm>
              <a:off x="1406" y="2350"/>
              <a:ext cx="94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Medium plant</a:t>
              </a:r>
            </a:p>
          </p:txBody>
        </p:sp>
      </p:grpSp>
      <p:grpSp>
        <p:nvGrpSpPr>
          <p:cNvPr id="176157" name="Group 29"/>
          <p:cNvGrpSpPr>
            <a:grpSpLocks/>
          </p:cNvGrpSpPr>
          <p:nvPr/>
        </p:nvGrpSpPr>
        <p:grpSpPr bwMode="auto">
          <a:xfrm>
            <a:off x="1346200" y="3848100"/>
            <a:ext cx="6883400" cy="1895475"/>
            <a:chOff x="872" y="2528"/>
            <a:chExt cx="4336" cy="1194"/>
          </a:xfrm>
        </p:grpSpPr>
        <p:grpSp>
          <p:nvGrpSpPr>
            <p:cNvPr id="176158" name="Group 30"/>
            <p:cNvGrpSpPr>
              <a:grpSpLocks/>
            </p:cNvGrpSpPr>
            <p:nvPr/>
          </p:nvGrpSpPr>
          <p:grpSpPr bwMode="auto">
            <a:xfrm>
              <a:off x="872" y="2528"/>
              <a:ext cx="4336" cy="1194"/>
              <a:chOff x="872" y="2528"/>
              <a:chExt cx="4336" cy="1194"/>
            </a:xfrm>
          </p:grpSpPr>
          <p:sp>
            <p:nvSpPr>
              <p:cNvPr id="176159" name="Rectangle 31"/>
              <p:cNvSpPr>
                <a:spLocks noChangeArrowheads="1"/>
              </p:cNvSpPr>
              <p:nvPr/>
            </p:nvSpPr>
            <p:spPr bwMode="auto">
              <a:xfrm>
                <a:off x="3080" y="3038"/>
                <a:ext cx="13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favorable (.4)</a:t>
                </a:r>
              </a:p>
            </p:txBody>
          </p:sp>
          <p:sp>
            <p:nvSpPr>
              <p:cNvPr id="176160" name="Rectangle 32"/>
              <p:cNvSpPr>
                <a:spLocks noChangeArrowheads="1"/>
              </p:cNvSpPr>
              <p:nvPr/>
            </p:nvSpPr>
            <p:spPr bwMode="auto">
              <a:xfrm>
                <a:off x="3080" y="3422"/>
                <a:ext cx="151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Market unfavorable (.6)</a:t>
                </a:r>
              </a:p>
            </p:txBody>
          </p:sp>
          <p:sp>
            <p:nvSpPr>
              <p:cNvPr id="176161" name="Rectangle 33"/>
              <p:cNvSpPr>
                <a:spLocks noChangeArrowheads="1"/>
              </p:cNvSpPr>
              <p:nvPr/>
            </p:nvSpPr>
            <p:spPr bwMode="auto">
              <a:xfrm>
                <a:off x="4630" y="3118"/>
                <a:ext cx="5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$40,000</a:t>
                </a:r>
              </a:p>
            </p:txBody>
          </p:sp>
          <p:sp>
            <p:nvSpPr>
              <p:cNvPr id="176162" name="Rectangle 34"/>
              <p:cNvSpPr>
                <a:spLocks noChangeArrowheads="1"/>
              </p:cNvSpPr>
              <p:nvPr/>
            </p:nvSpPr>
            <p:spPr bwMode="auto">
              <a:xfrm>
                <a:off x="4630" y="3510"/>
                <a:ext cx="5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-$5,000</a:t>
                </a:r>
              </a:p>
            </p:txBody>
          </p:sp>
          <p:grpSp>
            <p:nvGrpSpPr>
              <p:cNvPr id="176163" name="Group 35"/>
              <p:cNvGrpSpPr>
                <a:grpSpLocks/>
              </p:cNvGrpSpPr>
              <p:nvPr/>
            </p:nvGrpSpPr>
            <p:grpSpPr bwMode="auto">
              <a:xfrm>
                <a:off x="2624" y="3228"/>
                <a:ext cx="1968" cy="392"/>
                <a:chOff x="2624" y="1504"/>
                <a:chExt cx="1968" cy="392"/>
              </a:xfrm>
            </p:grpSpPr>
            <p:sp>
              <p:nvSpPr>
                <p:cNvPr id="176164" name="Freeform 36"/>
                <p:cNvSpPr>
                  <a:spLocks/>
                </p:cNvSpPr>
                <p:nvPr/>
              </p:nvSpPr>
              <p:spPr bwMode="auto">
                <a:xfrm>
                  <a:off x="2624" y="1504"/>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65" name="Freeform 37"/>
                <p:cNvSpPr>
                  <a:spLocks/>
                </p:cNvSpPr>
                <p:nvPr/>
              </p:nvSpPr>
              <p:spPr bwMode="auto">
                <a:xfrm flipV="1">
                  <a:off x="2624" y="1696"/>
                  <a:ext cx="1968" cy="200"/>
                </a:xfrm>
                <a:custGeom>
                  <a:avLst/>
                  <a:gdLst>
                    <a:gd name="T0" fmla="*/ 0 w 1968"/>
                    <a:gd name="T1" fmla="*/ 200 h 200"/>
                    <a:gd name="T2" fmla="*/ 464 w 1968"/>
                    <a:gd name="T3" fmla="*/ 0 h 200"/>
                    <a:gd name="T4" fmla="*/ 1968 w 1968"/>
                    <a:gd name="T5" fmla="*/ 0 h 200"/>
                  </a:gdLst>
                  <a:ahLst/>
                  <a:cxnLst>
                    <a:cxn ang="0">
                      <a:pos x="T0" y="T1"/>
                    </a:cxn>
                    <a:cxn ang="0">
                      <a:pos x="T2" y="T3"/>
                    </a:cxn>
                    <a:cxn ang="0">
                      <a:pos x="T4" y="T5"/>
                    </a:cxn>
                  </a:cxnLst>
                  <a:rect l="0" t="0" r="r" b="b"/>
                  <a:pathLst>
                    <a:path w="1968" h="200">
                      <a:moveTo>
                        <a:pt x="0" y="200"/>
                      </a:moveTo>
                      <a:lnTo>
                        <a:pt x="464" y="0"/>
                      </a:lnTo>
                      <a:lnTo>
                        <a:pt x="1968" y="0"/>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6166" name="Line 38"/>
              <p:cNvSpPr>
                <a:spLocks noChangeShapeType="1"/>
              </p:cNvSpPr>
              <p:nvPr/>
            </p:nvSpPr>
            <p:spPr bwMode="auto">
              <a:xfrm>
                <a:off x="872" y="2528"/>
                <a:ext cx="1760" cy="896"/>
              </a:xfrm>
              <a:prstGeom prst="line">
                <a:avLst/>
              </a:prstGeom>
              <a:noFill/>
              <a:ln w="5715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67" name="Oval 39"/>
              <p:cNvSpPr>
                <a:spLocks noChangeArrowheads="1"/>
              </p:cNvSpPr>
              <p:nvPr/>
            </p:nvSpPr>
            <p:spPr bwMode="auto">
              <a:xfrm>
                <a:off x="2499" y="3264"/>
                <a:ext cx="296" cy="2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6168" name="Rectangle 40"/>
            <p:cNvSpPr>
              <a:spLocks noChangeArrowheads="1"/>
            </p:cNvSpPr>
            <p:nvPr/>
          </p:nvSpPr>
          <p:spPr bwMode="auto">
            <a:xfrm rot="1585390">
              <a:off x="1278" y="2742"/>
              <a:ext cx="8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Small plant</a:t>
              </a:r>
            </a:p>
          </p:txBody>
        </p:sp>
      </p:grpSp>
      <p:grpSp>
        <p:nvGrpSpPr>
          <p:cNvPr id="176169" name="Group 41"/>
          <p:cNvGrpSpPr>
            <a:grpSpLocks/>
          </p:cNvGrpSpPr>
          <p:nvPr/>
        </p:nvGrpSpPr>
        <p:grpSpPr bwMode="auto">
          <a:xfrm>
            <a:off x="1371600" y="3835400"/>
            <a:ext cx="6350000" cy="2466975"/>
            <a:chOff x="888" y="2520"/>
            <a:chExt cx="4000" cy="1554"/>
          </a:xfrm>
        </p:grpSpPr>
        <p:grpSp>
          <p:nvGrpSpPr>
            <p:cNvPr id="176170" name="Group 42"/>
            <p:cNvGrpSpPr>
              <a:grpSpLocks/>
            </p:cNvGrpSpPr>
            <p:nvPr/>
          </p:nvGrpSpPr>
          <p:grpSpPr bwMode="auto">
            <a:xfrm>
              <a:off x="888" y="2520"/>
              <a:ext cx="4000" cy="1554"/>
              <a:chOff x="888" y="2520"/>
              <a:chExt cx="4000" cy="1554"/>
            </a:xfrm>
          </p:grpSpPr>
          <p:sp>
            <p:nvSpPr>
              <p:cNvPr id="176171" name="Freeform 43"/>
              <p:cNvSpPr>
                <a:spLocks/>
              </p:cNvSpPr>
              <p:nvPr/>
            </p:nvSpPr>
            <p:spPr bwMode="auto">
              <a:xfrm>
                <a:off x="888" y="2520"/>
                <a:ext cx="3696" cy="1448"/>
              </a:xfrm>
              <a:custGeom>
                <a:avLst/>
                <a:gdLst>
                  <a:gd name="T0" fmla="*/ 0 w 3696"/>
                  <a:gd name="T1" fmla="*/ 0 h 1448"/>
                  <a:gd name="T2" fmla="*/ 1776 w 3696"/>
                  <a:gd name="T3" fmla="*/ 1448 h 1448"/>
                  <a:gd name="T4" fmla="*/ 3696 w 3696"/>
                  <a:gd name="T5" fmla="*/ 1448 h 1448"/>
                </a:gdLst>
                <a:ahLst/>
                <a:cxnLst>
                  <a:cxn ang="0">
                    <a:pos x="T0" y="T1"/>
                  </a:cxn>
                  <a:cxn ang="0">
                    <a:pos x="T2" y="T3"/>
                  </a:cxn>
                  <a:cxn ang="0">
                    <a:pos x="T4" y="T5"/>
                  </a:cxn>
                </a:cxnLst>
                <a:rect l="0" t="0" r="r" b="b"/>
                <a:pathLst>
                  <a:path w="3696" h="1448">
                    <a:moveTo>
                      <a:pt x="0" y="0"/>
                    </a:moveTo>
                    <a:lnTo>
                      <a:pt x="1776" y="1448"/>
                    </a:lnTo>
                    <a:lnTo>
                      <a:pt x="3696" y="1448"/>
                    </a:lnTo>
                  </a:path>
                </a:pathLst>
              </a:custGeom>
              <a:noFill/>
              <a:ln w="57150" cmpd="sng">
                <a:solidFill>
                  <a:srgbClr val="17509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72" name="Rectangle 44"/>
              <p:cNvSpPr>
                <a:spLocks noChangeArrowheads="1"/>
              </p:cNvSpPr>
              <p:nvPr/>
            </p:nvSpPr>
            <p:spPr bwMode="auto">
              <a:xfrm>
                <a:off x="4630" y="3862"/>
                <a:ext cx="25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$0</a:t>
                </a:r>
              </a:p>
            </p:txBody>
          </p:sp>
        </p:grpSp>
        <p:sp>
          <p:nvSpPr>
            <p:cNvPr id="176173" name="Rectangle 45"/>
            <p:cNvSpPr>
              <a:spLocks noChangeArrowheads="1"/>
            </p:cNvSpPr>
            <p:nvPr/>
          </p:nvSpPr>
          <p:spPr bwMode="auto">
            <a:xfrm rot="2351836">
              <a:off x="1606" y="3198"/>
              <a:ext cx="79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Do nothing</a:t>
              </a:r>
            </a:p>
          </p:txBody>
        </p:sp>
      </p:grpSp>
      <p:sp>
        <p:nvSpPr>
          <p:cNvPr id="176174" name="Rectangle 46"/>
          <p:cNvSpPr>
            <a:spLocks noChangeArrowheads="1"/>
          </p:cNvSpPr>
          <p:nvPr/>
        </p:nvSpPr>
        <p:spPr bwMode="auto">
          <a:xfrm>
            <a:off x="977900" y="3670300"/>
            <a:ext cx="469900" cy="4699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76175" name="Group 47"/>
          <p:cNvGrpSpPr>
            <a:grpSpLocks/>
          </p:cNvGrpSpPr>
          <p:nvPr/>
        </p:nvGrpSpPr>
        <p:grpSpPr bwMode="auto">
          <a:xfrm>
            <a:off x="3475038" y="1638300"/>
            <a:ext cx="1350962" cy="660400"/>
            <a:chOff x="2221" y="1192"/>
            <a:chExt cx="851" cy="416"/>
          </a:xfrm>
        </p:grpSpPr>
        <p:sp>
          <p:nvSpPr>
            <p:cNvPr id="176176" name="Line 48"/>
            <p:cNvSpPr>
              <a:spLocks noChangeShapeType="1"/>
            </p:cNvSpPr>
            <p:nvPr/>
          </p:nvSpPr>
          <p:spPr bwMode="auto">
            <a:xfrm>
              <a:off x="2647" y="1424"/>
              <a:ext cx="0" cy="184"/>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76177" name="Group 49"/>
            <p:cNvGrpSpPr>
              <a:grpSpLocks/>
            </p:cNvGrpSpPr>
            <p:nvPr/>
          </p:nvGrpSpPr>
          <p:grpSpPr bwMode="auto">
            <a:xfrm>
              <a:off x="2221" y="1192"/>
              <a:ext cx="851" cy="245"/>
              <a:chOff x="2229" y="1224"/>
              <a:chExt cx="851" cy="245"/>
            </a:xfrm>
          </p:grpSpPr>
          <p:sp>
            <p:nvSpPr>
              <p:cNvPr id="176178" name="AutoShape 50"/>
              <p:cNvSpPr>
                <a:spLocks noChangeArrowheads="1"/>
              </p:cNvSpPr>
              <p:nvPr/>
            </p:nvSpPr>
            <p:spPr bwMode="auto">
              <a:xfrm>
                <a:off x="2229" y="1224"/>
                <a:ext cx="851" cy="245"/>
              </a:xfrm>
              <a:prstGeom prst="roundRect">
                <a:avLst>
                  <a:gd name="adj" fmla="val 50000"/>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79" name="Rectangle 51"/>
              <p:cNvSpPr>
                <a:spLocks noChangeArrowheads="1"/>
              </p:cNvSpPr>
              <p:nvPr/>
            </p:nvSpPr>
            <p:spPr bwMode="auto">
              <a:xfrm>
                <a:off x="2344" y="1240"/>
                <a:ext cx="6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-$14,000</a:t>
                </a:r>
              </a:p>
            </p:txBody>
          </p:sp>
        </p:grpSp>
      </p:grpSp>
      <p:grpSp>
        <p:nvGrpSpPr>
          <p:cNvPr id="176180" name="Group 52"/>
          <p:cNvGrpSpPr>
            <a:grpSpLocks/>
          </p:cNvGrpSpPr>
          <p:nvPr/>
        </p:nvGrpSpPr>
        <p:grpSpPr bwMode="auto">
          <a:xfrm>
            <a:off x="3475038" y="4362450"/>
            <a:ext cx="1350962" cy="654050"/>
            <a:chOff x="2221" y="2908"/>
            <a:chExt cx="851" cy="412"/>
          </a:xfrm>
        </p:grpSpPr>
        <p:sp>
          <p:nvSpPr>
            <p:cNvPr id="176181" name="Line 53"/>
            <p:cNvSpPr>
              <a:spLocks noChangeShapeType="1"/>
            </p:cNvSpPr>
            <p:nvPr/>
          </p:nvSpPr>
          <p:spPr bwMode="auto">
            <a:xfrm>
              <a:off x="2647" y="3136"/>
              <a:ext cx="0" cy="184"/>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76182" name="Group 54"/>
            <p:cNvGrpSpPr>
              <a:grpSpLocks/>
            </p:cNvGrpSpPr>
            <p:nvPr/>
          </p:nvGrpSpPr>
          <p:grpSpPr bwMode="auto">
            <a:xfrm>
              <a:off x="2221" y="2908"/>
              <a:ext cx="851" cy="245"/>
              <a:chOff x="2226" y="2723"/>
              <a:chExt cx="851" cy="245"/>
            </a:xfrm>
          </p:grpSpPr>
          <p:sp>
            <p:nvSpPr>
              <p:cNvPr id="176183" name="AutoShape 55"/>
              <p:cNvSpPr>
                <a:spLocks noChangeArrowheads="1"/>
              </p:cNvSpPr>
              <p:nvPr/>
            </p:nvSpPr>
            <p:spPr bwMode="auto">
              <a:xfrm>
                <a:off x="2226" y="2723"/>
                <a:ext cx="851" cy="245"/>
              </a:xfrm>
              <a:prstGeom prst="roundRect">
                <a:avLst>
                  <a:gd name="adj" fmla="val 50000"/>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84" name="Rectangle 56"/>
              <p:cNvSpPr>
                <a:spLocks noChangeArrowheads="1"/>
              </p:cNvSpPr>
              <p:nvPr/>
            </p:nvSpPr>
            <p:spPr bwMode="auto">
              <a:xfrm>
                <a:off x="2362" y="2740"/>
                <a:ext cx="5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$13,000</a:t>
                </a:r>
              </a:p>
            </p:txBody>
          </p:sp>
        </p:grpSp>
      </p:grpSp>
      <p:grpSp>
        <p:nvGrpSpPr>
          <p:cNvPr id="176185" name="Group 57"/>
          <p:cNvGrpSpPr>
            <a:grpSpLocks/>
          </p:cNvGrpSpPr>
          <p:nvPr/>
        </p:nvGrpSpPr>
        <p:grpSpPr bwMode="auto">
          <a:xfrm>
            <a:off x="3476625" y="3003550"/>
            <a:ext cx="1350963" cy="660400"/>
            <a:chOff x="2222" y="2052"/>
            <a:chExt cx="851" cy="416"/>
          </a:xfrm>
        </p:grpSpPr>
        <p:sp>
          <p:nvSpPr>
            <p:cNvPr id="176186" name="Line 58"/>
            <p:cNvSpPr>
              <a:spLocks noChangeShapeType="1"/>
            </p:cNvSpPr>
            <p:nvPr/>
          </p:nvSpPr>
          <p:spPr bwMode="auto">
            <a:xfrm>
              <a:off x="2647" y="2284"/>
              <a:ext cx="0" cy="184"/>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76187" name="Group 59"/>
            <p:cNvGrpSpPr>
              <a:grpSpLocks/>
            </p:cNvGrpSpPr>
            <p:nvPr/>
          </p:nvGrpSpPr>
          <p:grpSpPr bwMode="auto">
            <a:xfrm>
              <a:off x="2222" y="2052"/>
              <a:ext cx="851" cy="245"/>
              <a:chOff x="2245" y="1922"/>
              <a:chExt cx="851" cy="245"/>
            </a:xfrm>
          </p:grpSpPr>
          <p:sp>
            <p:nvSpPr>
              <p:cNvPr id="176188" name="AutoShape 60"/>
              <p:cNvSpPr>
                <a:spLocks noChangeArrowheads="1"/>
              </p:cNvSpPr>
              <p:nvPr/>
            </p:nvSpPr>
            <p:spPr bwMode="auto">
              <a:xfrm>
                <a:off x="2245" y="1922"/>
                <a:ext cx="851" cy="245"/>
              </a:xfrm>
              <a:prstGeom prst="roundRect">
                <a:avLst>
                  <a:gd name="adj" fmla="val 50000"/>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89" name="Rectangle 61"/>
              <p:cNvSpPr>
                <a:spLocks noChangeArrowheads="1"/>
              </p:cNvSpPr>
              <p:nvPr/>
            </p:nvSpPr>
            <p:spPr bwMode="auto">
              <a:xfrm>
                <a:off x="2381" y="1939"/>
                <a:ext cx="57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$18,000</a:t>
                </a:r>
              </a:p>
            </p:txBody>
          </p:sp>
        </p:grpSp>
      </p:grpSp>
      <p:grpSp>
        <p:nvGrpSpPr>
          <p:cNvPr id="176190" name="Group 62"/>
          <p:cNvGrpSpPr>
            <a:grpSpLocks/>
          </p:cNvGrpSpPr>
          <p:nvPr/>
        </p:nvGrpSpPr>
        <p:grpSpPr bwMode="auto">
          <a:xfrm>
            <a:off x="3194050" y="2654300"/>
            <a:ext cx="666750" cy="3219450"/>
            <a:chOff x="2044" y="1832"/>
            <a:chExt cx="420" cy="2028"/>
          </a:xfrm>
        </p:grpSpPr>
        <p:grpSp>
          <p:nvGrpSpPr>
            <p:cNvPr id="176191" name="Group 63"/>
            <p:cNvGrpSpPr>
              <a:grpSpLocks/>
            </p:cNvGrpSpPr>
            <p:nvPr/>
          </p:nvGrpSpPr>
          <p:grpSpPr bwMode="auto">
            <a:xfrm>
              <a:off x="2192" y="1832"/>
              <a:ext cx="152" cy="200"/>
              <a:chOff x="2192" y="1812"/>
              <a:chExt cx="152" cy="200"/>
            </a:xfrm>
          </p:grpSpPr>
          <p:sp>
            <p:nvSpPr>
              <p:cNvPr id="176192" name="Line 64"/>
              <p:cNvSpPr>
                <a:spLocks noChangeShapeType="1"/>
              </p:cNvSpPr>
              <p:nvPr/>
            </p:nvSpPr>
            <p:spPr bwMode="auto">
              <a:xfrm>
                <a:off x="2192" y="1844"/>
                <a:ext cx="104" cy="16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93" name="Line 65"/>
              <p:cNvSpPr>
                <a:spLocks noChangeShapeType="1"/>
              </p:cNvSpPr>
              <p:nvPr/>
            </p:nvSpPr>
            <p:spPr bwMode="auto">
              <a:xfrm>
                <a:off x="2240" y="1812"/>
                <a:ext cx="104" cy="16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6194" name="Group 66"/>
            <p:cNvGrpSpPr>
              <a:grpSpLocks/>
            </p:cNvGrpSpPr>
            <p:nvPr/>
          </p:nvGrpSpPr>
          <p:grpSpPr bwMode="auto">
            <a:xfrm rot="4604921">
              <a:off x="2288" y="3684"/>
              <a:ext cx="152" cy="200"/>
              <a:chOff x="2192" y="1812"/>
              <a:chExt cx="152" cy="200"/>
            </a:xfrm>
          </p:grpSpPr>
          <p:sp>
            <p:nvSpPr>
              <p:cNvPr id="176195" name="Line 67"/>
              <p:cNvSpPr>
                <a:spLocks noChangeShapeType="1"/>
              </p:cNvSpPr>
              <p:nvPr/>
            </p:nvSpPr>
            <p:spPr bwMode="auto">
              <a:xfrm>
                <a:off x="2192" y="1844"/>
                <a:ext cx="104" cy="16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96" name="Line 68"/>
              <p:cNvSpPr>
                <a:spLocks noChangeShapeType="1"/>
              </p:cNvSpPr>
              <p:nvPr/>
            </p:nvSpPr>
            <p:spPr bwMode="auto">
              <a:xfrm>
                <a:off x="2240" y="1812"/>
                <a:ext cx="104" cy="16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6197" name="Group 69"/>
            <p:cNvGrpSpPr>
              <a:grpSpLocks/>
            </p:cNvGrpSpPr>
            <p:nvPr/>
          </p:nvGrpSpPr>
          <p:grpSpPr bwMode="auto">
            <a:xfrm rot="4096593">
              <a:off x="2068" y="3140"/>
              <a:ext cx="152" cy="200"/>
              <a:chOff x="2192" y="1812"/>
              <a:chExt cx="152" cy="200"/>
            </a:xfrm>
          </p:grpSpPr>
          <p:sp>
            <p:nvSpPr>
              <p:cNvPr id="176198" name="Line 70"/>
              <p:cNvSpPr>
                <a:spLocks noChangeShapeType="1"/>
              </p:cNvSpPr>
              <p:nvPr/>
            </p:nvSpPr>
            <p:spPr bwMode="auto">
              <a:xfrm>
                <a:off x="2192" y="1844"/>
                <a:ext cx="104" cy="16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6199" name="Line 71"/>
              <p:cNvSpPr>
                <a:spLocks noChangeShapeType="1"/>
              </p:cNvSpPr>
              <p:nvPr/>
            </p:nvSpPr>
            <p:spPr bwMode="auto">
              <a:xfrm>
                <a:off x="2240" y="1812"/>
                <a:ext cx="104" cy="16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436130634"/>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S7.28</a:t>
            </a:r>
            <a:endParaRPr lang="en-US" sz="4400" dirty="0">
              <a:effectLst>
                <a:outerShdw blurRad="38100" dist="38100" dir="2700000" algn="tl">
                  <a:srgbClr val="FFFFFF"/>
                </a:outerShdw>
              </a:effectLst>
            </a:endParaRPr>
          </a:p>
        </p:txBody>
      </p:sp>
      <p:sp>
        <p:nvSpPr>
          <p:cNvPr id="3" name="Content Placeholder 2"/>
          <p:cNvSpPr>
            <a:spLocks noGrp="1"/>
          </p:cNvSpPr>
          <p:nvPr>
            <p:ph idx="1"/>
          </p:nvPr>
        </p:nvSpPr>
        <p:spPr>
          <a:xfrm>
            <a:off x="445105" y="1378858"/>
            <a:ext cx="7620000" cy="5261428"/>
          </a:xfrm>
        </p:spPr>
        <p:txBody>
          <a:bodyPr>
            <a:normAutofit fontScale="92500" lnSpcReduction="20000"/>
          </a:bodyPr>
          <a:lstStyle/>
          <a:p>
            <a:pPr marL="114300" indent="0">
              <a:buNone/>
            </a:pPr>
            <a:r>
              <a:rPr lang="en-US" dirty="0"/>
              <a:t>James Lawson's Bed and Breakfast, in a small </a:t>
            </a:r>
            <a:r>
              <a:rPr lang="en-US" dirty="0" smtClean="0"/>
              <a:t>historic Mississippi </a:t>
            </a:r>
            <a:r>
              <a:rPr lang="en-US" dirty="0"/>
              <a:t>town, must decide how to subdivide (remodel) </a:t>
            </a:r>
            <a:r>
              <a:rPr lang="en-US" dirty="0" smtClean="0"/>
              <a:t>the large </a:t>
            </a:r>
            <a:r>
              <a:rPr lang="en-US" dirty="0"/>
              <a:t>old home that will become its inn. There are three alternatives:</a:t>
            </a:r>
            <a:br>
              <a:rPr lang="en-US" dirty="0"/>
            </a:br>
            <a:r>
              <a:rPr lang="en-US" b="1" dirty="0"/>
              <a:t>Option A</a:t>
            </a:r>
            <a:r>
              <a:rPr lang="en-US" dirty="0"/>
              <a:t> would modernize all baths and combine rooms</a:t>
            </a:r>
            <a:r>
              <a:rPr lang="en-US" dirty="0" smtClean="0"/>
              <a:t>, leaving </a:t>
            </a:r>
            <a:r>
              <a:rPr lang="en-US" dirty="0"/>
              <a:t>the inn with four suites, each suitable for two to four </a:t>
            </a:r>
            <a:r>
              <a:rPr lang="en-US" dirty="0" smtClean="0"/>
              <a:t>adults. </a:t>
            </a:r>
          </a:p>
          <a:p>
            <a:pPr marL="114300" indent="0">
              <a:buNone/>
            </a:pPr>
            <a:r>
              <a:rPr lang="en-US" b="1" dirty="0" smtClean="0"/>
              <a:t>Option </a:t>
            </a:r>
            <a:r>
              <a:rPr lang="en-US" b="1" dirty="0"/>
              <a:t>B</a:t>
            </a:r>
            <a:r>
              <a:rPr lang="en-US" dirty="0"/>
              <a:t> would modernize only the second floor; the results </a:t>
            </a:r>
            <a:r>
              <a:rPr lang="en-US" dirty="0" smtClean="0"/>
              <a:t>would be </a:t>
            </a:r>
            <a:r>
              <a:rPr lang="en-US" dirty="0"/>
              <a:t>six suites, four for two to four adults, two for two adults </a:t>
            </a:r>
            <a:r>
              <a:rPr lang="en-US" dirty="0" smtClean="0"/>
              <a:t>only. </a:t>
            </a:r>
          </a:p>
          <a:p>
            <a:pPr marL="114300" indent="0">
              <a:buNone/>
            </a:pPr>
            <a:r>
              <a:rPr lang="en-US" b="1" dirty="0" smtClean="0"/>
              <a:t>Option </a:t>
            </a:r>
            <a:r>
              <a:rPr lang="en-US" b="1" dirty="0"/>
              <a:t>C</a:t>
            </a:r>
            <a:r>
              <a:rPr lang="en-US" dirty="0"/>
              <a:t> (the status quo option) leaves all walls intact. In this case</a:t>
            </a:r>
            <a:r>
              <a:rPr lang="en-US" dirty="0" smtClean="0"/>
              <a:t>, there </a:t>
            </a:r>
            <a:r>
              <a:rPr lang="en-US" dirty="0"/>
              <a:t>are eight rooms available, but only two are suitable for </a:t>
            </a:r>
            <a:r>
              <a:rPr lang="en-US" dirty="0" smtClean="0"/>
              <a:t>four adults</a:t>
            </a:r>
            <a:r>
              <a:rPr lang="en-US" dirty="0"/>
              <a:t>, and four rooms will not have private baths. Below are </a:t>
            </a:r>
            <a:r>
              <a:rPr lang="en-US" dirty="0" smtClean="0"/>
              <a:t>the details </a:t>
            </a:r>
            <a:r>
              <a:rPr lang="en-US" dirty="0"/>
              <a:t>of profit </a:t>
            </a:r>
            <a:r>
              <a:rPr lang="en-US" dirty="0" smtClean="0"/>
              <a:t>and demand </a:t>
            </a:r>
            <a:r>
              <a:rPr lang="en-US" dirty="0"/>
              <a:t>patterns that will accompany </a:t>
            </a:r>
            <a:r>
              <a:rPr lang="en-US" dirty="0" smtClean="0"/>
              <a:t>each option</a:t>
            </a:r>
            <a:r>
              <a:rPr lang="en-US" dirty="0"/>
              <a:t>:</a:t>
            </a:r>
            <a:br>
              <a:rPr lang="en-US" dirty="0"/>
            </a:br>
            <a:endParaRPr lang="en-US" b="1" dirty="0" smtClean="0"/>
          </a:p>
          <a:p>
            <a:pPr marL="114300" indent="0">
              <a:buNone/>
            </a:pPr>
            <a:r>
              <a:rPr lang="en-US" b="1" dirty="0" smtClean="0"/>
              <a:t>Alternatives 		   High    	     P 	Average     P</a:t>
            </a:r>
            <a:r>
              <a:rPr lang="en-US" b="1" dirty="0"/>
              <a:t/>
            </a:r>
            <a:br>
              <a:rPr lang="en-US" b="1" dirty="0"/>
            </a:br>
            <a:r>
              <a:rPr lang="en-US" dirty="0"/>
              <a:t>A (modernize all</a:t>
            </a:r>
            <a:r>
              <a:rPr lang="en-US" dirty="0" smtClean="0"/>
              <a:t>)	 </a:t>
            </a:r>
            <a:r>
              <a:rPr lang="en-US" dirty="0"/>
              <a:t>$</a:t>
            </a:r>
            <a:r>
              <a:rPr lang="en-US" dirty="0" smtClean="0"/>
              <a:t>90,000	    0.5 	25,000	   0.5</a:t>
            </a:r>
            <a:r>
              <a:rPr lang="en-US" dirty="0"/>
              <a:t/>
            </a:r>
            <a:br>
              <a:rPr lang="en-US" dirty="0"/>
            </a:br>
            <a:r>
              <a:rPr lang="en-US" dirty="0"/>
              <a:t>B (modernize </a:t>
            </a:r>
            <a:r>
              <a:rPr lang="en-US" dirty="0" smtClean="0"/>
              <a:t>2</a:t>
            </a:r>
            <a:r>
              <a:rPr lang="en-US" baseline="30000" dirty="0" smtClean="0"/>
              <a:t>nd</a:t>
            </a:r>
            <a:r>
              <a:rPr lang="en-US" dirty="0" smtClean="0"/>
              <a:t>)	 </a:t>
            </a:r>
            <a:r>
              <a:rPr lang="en-US" dirty="0"/>
              <a:t>$</a:t>
            </a:r>
            <a:r>
              <a:rPr lang="en-US" dirty="0" smtClean="0"/>
              <a:t>80,000    0.4 	$70,000    0.6</a:t>
            </a:r>
            <a:r>
              <a:rPr lang="en-US" dirty="0"/>
              <a:t/>
            </a:r>
            <a:br>
              <a:rPr lang="en-US" dirty="0"/>
            </a:br>
            <a:r>
              <a:rPr lang="en-US" dirty="0"/>
              <a:t>C (status quo</a:t>
            </a:r>
            <a:r>
              <a:rPr lang="en-US" dirty="0" smtClean="0"/>
              <a:t>)		 </a:t>
            </a:r>
            <a:r>
              <a:rPr lang="en-US" dirty="0"/>
              <a:t>$60,000 </a:t>
            </a:r>
            <a:r>
              <a:rPr lang="en-US" dirty="0" smtClean="0"/>
              <a:t>   0.3 	$</a:t>
            </a:r>
            <a:r>
              <a:rPr lang="en-US" dirty="0"/>
              <a:t>55,000 </a:t>
            </a:r>
            <a:r>
              <a:rPr lang="en-US" dirty="0" smtClean="0"/>
              <a:t>   0.7</a:t>
            </a:r>
            <a:endParaRPr lang="en-US" dirty="0"/>
          </a:p>
          <a:p>
            <a:pPr marL="114300" indent="0">
              <a:buNone/>
            </a:pPr>
            <a:endParaRPr lang="en-US" dirty="0"/>
          </a:p>
          <a:p>
            <a:pPr marL="114300" indent="0">
              <a:buNone/>
            </a:pPr>
            <a:r>
              <a:rPr lang="en-US" dirty="0"/>
              <a:t>Which option has the highest expected monetary </a:t>
            </a:r>
            <a:r>
              <a:rPr lang="en-US" dirty="0" smtClean="0"/>
              <a:t>value EMV?</a:t>
            </a:r>
            <a:endParaRPr lang="en-US" dirty="0"/>
          </a:p>
        </p:txBody>
      </p:sp>
    </p:spTree>
    <p:extLst>
      <p:ext uri="{BB962C8B-B14F-4D97-AF65-F5344CB8AC3E}">
        <p14:creationId xmlns:p14="http://schemas.microsoft.com/office/powerpoint/2010/main" val="383925980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S7.28</a:t>
            </a:r>
            <a:endParaRPr lang="en-US" sz="4400" dirty="0">
              <a:effectLst>
                <a:outerShdw blurRad="38100" dist="38100" dir="2700000" algn="tl">
                  <a:srgbClr val="FFFFFF"/>
                </a:outerShdw>
              </a:effectLst>
            </a:endParaRPr>
          </a:p>
        </p:txBody>
      </p:sp>
      <p:sp>
        <p:nvSpPr>
          <p:cNvPr id="3" name="Content Placeholder 2"/>
          <p:cNvSpPr>
            <a:spLocks noGrp="1"/>
          </p:cNvSpPr>
          <p:nvPr>
            <p:ph idx="1"/>
          </p:nvPr>
        </p:nvSpPr>
        <p:spPr>
          <a:xfrm>
            <a:off x="445105" y="1378858"/>
            <a:ext cx="7948990" cy="5261428"/>
          </a:xfrm>
        </p:spPr>
        <p:txBody>
          <a:bodyPr>
            <a:normAutofit/>
          </a:bodyPr>
          <a:lstStyle/>
          <a:p>
            <a:pPr marL="114300" indent="0">
              <a:buNone/>
            </a:pPr>
            <a:endParaRPr lang="en-US" dirty="0" smtClean="0"/>
          </a:p>
          <a:p>
            <a:pPr marL="114300" indent="0">
              <a:buNone/>
            </a:pPr>
            <a:r>
              <a:rPr lang="en-US" dirty="0" smtClean="0"/>
              <a:t>Option </a:t>
            </a:r>
            <a:r>
              <a:rPr lang="en-US" dirty="0"/>
              <a:t>A: EMV = (90,000 × .5) + (25,000 × .5) = </a:t>
            </a:r>
            <a:endParaRPr lang="en-US" dirty="0" smtClean="0"/>
          </a:p>
          <a:p>
            <a:pPr marL="114300" indent="0">
              <a:buNone/>
            </a:pPr>
            <a:r>
              <a:rPr lang="en-US" dirty="0" smtClean="0"/>
              <a:t>45,000 </a:t>
            </a:r>
            <a:r>
              <a:rPr lang="en-US" dirty="0"/>
              <a:t>+ </a:t>
            </a:r>
            <a:r>
              <a:rPr lang="en-US" dirty="0" smtClean="0"/>
              <a:t>12,500 = </a:t>
            </a:r>
            <a:r>
              <a:rPr lang="en-US" b="1" dirty="0"/>
              <a:t>$</a:t>
            </a:r>
            <a:r>
              <a:rPr lang="en-US" b="1" dirty="0" smtClean="0"/>
              <a:t>57,500</a:t>
            </a:r>
          </a:p>
          <a:p>
            <a:pPr marL="114300" indent="0">
              <a:buNone/>
            </a:pPr>
            <a:endParaRPr lang="en-US" b="1" dirty="0"/>
          </a:p>
          <a:p>
            <a:pPr marL="114300" indent="0">
              <a:buNone/>
            </a:pPr>
            <a:r>
              <a:rPr lang="en-US" dirty="0"/>
              <a:t>Option B: EMV = (80,000 × .4) + (70,000 × .6) = </a:t>
            </a:r>
            <a:endParaRPr lang="en-US" dirty="0" smtClean="0"/>
          </a:p>
          <a:p>
            <a:pPr marL="114300" indent="0">
              <a:buNone/>
            </a:pPr>
            <a:r>
              <a:rPr lang="en-US" dirty="0" smtClean="0"/>
              <a:t>32,000 </a:t>
            </a:r>
            <a:r>
              <a:rPr lang="en-US" dirty="0"/>
              <a:t>+ </a:t>
            </a:r>
            <a:r>
              <a:rPr lang="en-US" dirty="0" smtClean="0"/>
              <a:t>42,000 </a:t>
            </a:r>
            <a:r>
              <a:rPr lang="en-US" dirty="0"/>
              <a:t>= </a:t>
            </a:r>
            <a:r>
              <a:rPr lang="en-US" b="1" dirty="0"/>
              <a:t>$</a:t>
            </a:r>
            <a:r>
              <a:rPr lang="en-US" b="1" dirty="0" smtClean="0"/>
              <a:t>74,000</a:t>
            </a:r>
          </a:p>
          <a:p>
            <a:pPr marL="114300" indent="0">
              <a:buNone/>
            </a:pPr>
            <a:endParaRPr lang="en-US" b="1" dirty="0"/>
          </a:p>
          <a:p>
            <a:pPr marL="114300" indent="0">
              <a:buNone/>
            </a:pPr>
            <a:r>
              <a:rPr lang="en-US" dirty="0"/>
              <a:t>Option C: EMV = (60,000 × .3) + (55,000 × .7) = </a:t>
            </a:r>
            <a:endParaRPr lang="en-US" dirty="0" smtClean="0"/>
          </a:p>
          <a:p>
            <a:pPr marL="114300" indent="0">
              <a:buNone/>
            </a:pPr>
            <a:r>
              <a:rPr lang="en-US" dirty="0" smtClean="0"/>
              <a:t>18,000 </a:t>
            </a:r>
            <a:r>
              <a:rPr lang="en-US" dirty="0"/>
              <a:t>+ </a:t>
            </a:r>
            <a:r>
              <a:rPr lang="en-US" dirty="0" smtClean="0"/>
              <a:t>38,500 = </a:t>
            </a:r>
            <a:r>
              <a:rPr lang="en-US" b="1" dirty="0"/>
              <a:t>$</a:t>
            </a:r>
            <a:r>
              <a:rPr lang="en-US" b="1" dirty="0" smtClean="0"/>
              <a:t>56,500</a:t>
            </a:r>
          </a:p>
          <a:p>
            <a:pPr marL="114300" indent="0">
              <a:buNone/>
            </a:pPr>
            <a:endParaRPr lang="en-US" b="1" dirty="0"/>
          </a:p>
          <a:p>
            <a:pPr marL="114300" indent="0">
              <a:buNone/>
            </a:pPr>
            <a:r>
              <a:rPr lang="en-US" dirty="0"/>
              <a:t>Therefore, Option B (modernize 2nd) has the highest EMV</a:t>
            </a:r>
            <a:r>
              <a:rPr lang="en-US" dirty="0" smtClean="0"/>
              <a:t>.</a:t>
            </a:r>
            <a:endParaRPr lang="en-US" dirty="0"/>
          </a:p>
        </p:txBody>
      </p:sp>
    </p:spTree>
    <p:extLst>
      <p:ext uri="{BB962C8B-B14F-4D97-AF65-F5344CB8AC3E}">
        <p14:creationId xmlns:p14="http://schemas.microsoft.com/office/powerpoint/2010/main" val="8207516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S7.28</a:t>
            </a:r>
            <a:endParaRPr lang="en-US" sz="4400" dirty="0">
              <a:effectLst>
                <a:outerShdw blurRad="38100" dist="38100" dir="2700000" algn="tl">
                  <a:srgbClr val="FFFFFF"/>
                </a:outerShdw>
              </a:effectLst>
            </a:endParaRPr>
          </a:p>
        </p:txBody>
      </p:sp>
      <p:sp>
        <p:nvSpPr>
          <p:cNvPr id="3" name="Content Placeholder 2"/>
          <p:cNvSpPr>
            <a:spLocks noGrp="1"/>
          </p:cNvSpPr>
          <p:nvPr>
            <p:ph idx="1"/>
          </p:nvPr>
        </p:nvSpPr>
        <p:spPr>
          <a:xfrm>
            <a:off x="445105" y="1378858"/>
            <a:ext cx="7948990" cy="677332"/>
          </a:xfrm>
        </p:spPr>
        <p:txBody>
          <a:bodyPr>
            <a:normAutofit/>
          </a:bodyPr>
          <a:lstStyle/>
          <a:p>
            <a:pPr marL="114300" indent="0">
              <a:buNone/>
            </a:pPr>
            <a:r>
              <a:rPr lang="en-US" dirty="0"/>
              <a:t>Decision tree solution:</a:t>
            </a:r>
            <a:endParaRPr lang="en-US" b="1" dirty="0"/>
          </a:p>
        </p:txBody>
      </p:sp>
      <p:pic>
        <p:nvPicPr>
          <p:cNvPr id="2" name="Picture 1"/>
          <p:cNvPicPr>
            <a:picLocks noChangeAspect="1"/>
          </p:cNvPicPr>
          <p:nvPr/>
        </p:nvPicPr>
        <p:blipFill>
          <a:blip r:embed="rId2"/>
          <a:stretch>
            <a:fillRect/>
          </a:stretch>
        </p:blipFill>
        <p:spPr>
          <a:xfrm>
            <a:off x="834571" y="1911048"/>
            <a:ext cx="6489957" cy="4383567"/>
          </a:xfrm>
          <a:prstGeom prst="rect">
            <a:avLst/>
          </a:prstGeom>
        </p:spPr>
      </p:pic>
    </p:spTree>
    <p:extLst>
      <p:ext uri="{BB962C8B-B14F-4D97-AF65-F5344CB8AC3E}">
        <p14:creationId xmlns:p14="http://schemas.microsoft.com/office/powerpoint/2010/main" val="174868086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73100" y="584200"/>
            <a:ext cx="7772400" cy="863600"/>
          </a:xfrm>
          <a:noFill/>
          <a:ln/>
          <a:extLst>
            <a:ext uri="{909E8E84-426E-40dd-AFC4-6F175D3DCCD1}">
              <a14:hiddenFill xmlns:a14="http://schemas.microsoft.com/office/drawing/2010/main">
                <a:solidFill>
                  <a:srgbClr val="2FFF74"/>
                </a:solidFill>
              </a14:hiddenFill>
            </a:ext>
          </a:extLst>
        </p:spPr>
        <p:txBody>
          <a:bodyPr/>
          <a:lstStyle/>
          <a:p>
            <a:r>
              <a:rPr lang="en-US"/>
              <a:t>Net Present Value (NPV)</a:t>
            </a:r>
          </a:p>
        </p:txBody>
      </p:sp>
      <p:sp>
        <p:nvSpPr>
          <p:cNvPr id="93187" name="Rectangle 3"/>
          <p:cNvSpPr>
            <a:spLocks noChangeArrowheads="1"/>
          </p:cNvSpPr>
          <p:nvPr/>
        </p:nvSpPr>
        <p:spPr bwMode="auto">
          <a:xfrm>
            <a:off x="1798638" y="2921000"/>
            <a:ext cx="4160126" cy="1390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90000"/>
              </a:lnSpc>
              <a:spcBef>
                <a:spcPct val="20000"/>
              </a:spcBef>
              <a:tabLst>
                <a:tab pos="1816100" algn="r"/>
                <a:tab pos="2006600" algn="l"/>
              </a:tabLst>
            </a:pPr>
            <a:r>
              <a:rPr lang="en-US" sz="2000" b="1"/>
              <a:t>where	</a:t>
            </a:r>
            <a:r>
              <a:rPr lang="en-US" sz="2000" b="1" i="1"/>
              <a:t>F</a:t>
            </a:r>
            <a:r>
              <a:rPr lang="en-US" sz="2000" b="1"/>
              <a:t>	= future value</a:t>
            </a:r>
          </a:p>
          <a:p>
            <a:pPr eaLnBrk="1" hangingPunct="1">
              <a:lnSpc>
                <a:spcPct val="90000"/>
              </a:lnSpc>
              <a:spcBef>
                <a:spcPct val="20000"/>
              </a:spcBef>
              <a:tabLst>
                <a:tab pos="1816100" algn="r"/>
                <a:tab pos="2006600" algn="l"/>
              </a:tabLst>
            </a:pPr>
            <a:r>
              <a:rPr lang="en-US" sz="2000" b="1"/>
              <a:t>	</a:t>
            </a:r>
            <a:r>
              <a:rPr lang="en-US" sz="2000" b="1" i="1"/>
              <a:t>P</a:t>
            </a:r>
            <a:r>
              <a:rPr lang="en-US" sz="2000" b="1"/>
              <a:t>	= present value</a:t>
            </a:r>
          </a:p>
          <a:p>
            <a:pPr eaLnBrk="1" hangingPunct="1">
              <a:lnSpc>
                <a:spcPct val="90000"/>
              </a:lnSpc>
              <a:spcBef>
                <a:spcPct val="20000"/>
              </a:spcBef>
              <a:tabLst>
                <a:tab pos="1816100" algn="r"/>
                <a:tab pos="2006600" algn="l"/>
              </a:tabLst>
            </a:pPr>
            <a:r>
              <a:rPr lang="en-US" sz="2000" b="1"/>
              <a:t>	</a:t>
            </a:r>
            <a:r>
              <a:rPr lang="en-US" sz="2000" b="1" i="1"/>
              <a:t>i</a:t>
            </a:r>
            <a:r>
              <a:rPr lang="en-US" sz="2000" b="1"/>
              <a:t>	= interest rate</a:t>
            </a:r>
          </a:p>
          <a:p>
            <a:pPr eaLnBrk="1" hangingPunct="1">
              <a:lnSpc>
                <a:spcPct val="90000"/>
              </a:lnSpc>
              <a:spcBef>
                <a:spcPct val="20000"/>
              </a:spcBef>
              <a:tabLst>
                <a:tab pos="1816100" algn="r"/>
                <a:tab pos="2006600" algn="l"/>
              </a:tabLst>
            </a:pPr>
            <a:r>
              <a:rPr lang="en-US" sz="2000" b="1"/>
              <a:t>	</a:t>
            </a:r>
            <a:r>
              <a:rPr lang="en-US" sz="2000" b="1" i="1"/>
              <a:t>N</a:t>
            </a:r>
            <a:r>
              <a:rPr lang="en-US" sz="2000" b="1"/>
              <a:t>	= number of years</a:t>
            </a:r>
          </a:p>
        </p:txBody>
      </p:sp>
      <p:grpSp>
        <p:nvGrpSpPr>
          <p:cNvPr id="93188" name="Group 4"/>
          <p:cNvGrpSpPr>
            <a:grpSpLocks/>
          </p:cNvGrpSpPr>
          <p:nvPr/>
        </p:nvGrpSpPr>
        <p:grpSpPr bwMode="auto">
          <a:xfrm>
            <a:off x="3521076" y="5221289"/>
            <a:ext cx="2128838" cy="1077913"/>
            <a:chOff x="3518" y="1337"/>
            <a:chExt cx="1341" cy="679"/>
          </a:xfrm>
        </p:grpSpPr>
        <p:sp>
          <p:nvSpPr>
            <p:cNvPr id="93189" name="Rectangle 5"/>
            <p:cNvSpPr>
              <a:spLocks noChangeArrowheads="1"/>
            </p:cNvSpPr>
            <p:nvPr/>
          </p:nvSpPr>
          <p:spPr bwMode="auto">
            <a:xfrm>
              <a:off x="3518" y="1480"/>
              <a:ext cx="504"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b="1" i="1"/>
                <a:t>P =</a:t>
              </a:r>
            </a:p>
          </p:txBody>
        </p:sp>
        <p:grpSp>
          <p:nvGrpSpPr>
            <p:cNvPr id="93190" name="Group 6"/>
            <p:cNvGrpSpPr>
              <a:grpSpLocks/>
            </p:cNvGrpSpPr>
            <p:nvPr/>
          </p:nvGrpSpPr>
          <p:grpSpPr bwMode="auto">
            <a:xfrm>
              <a:off x="3996" y="1337"/>
              <a:ext cx="863" cy="679"/>
              <a:chOff x="4012" y="1369"/>
              <a:chExt cx="863" cy="679"/>
            </a:xfrm>
          </p:grpSpPr>
          <p:sp>
            <p:nvSpPr>
              <p:cNvPr id="93191" name="Rectangle 7"/>
              <p:cNvSpPr>
                <a:spLocks noChangeArrowheads="1"/>
              </p:cNvSpPr>
              <p:nvPr/>
            </p:nvSpPr>
            <p:spPr bwMode="auto">
              <a:xfrm>
                <a:off x="4012" y="1369"/>
                <a:ext cx="863"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3200" b="1" i="1"/>
                  <a:t>F</a:t>
                </a:r>
              </a:p>
              <a:p>
                <a:pPr algn="ctr"/>
                <a:r>
                  <a:rPr lang="en-US" sz="3200" b="1"/>
                  <a:t>(1 +</a:t>
                </a:r>
                <a:r>
                  <a:rPr lang="en-US" sz="3200" b="1" i="1"/>
                  <a:t> i</a:t>
                </a:r>
                <a:r>
                  <a:rPr lang="en-US" sz="3200" b="1"/>
                  <a:t>)</a:t>
                </a:r>
                <a:r>
                  <a:rPr lang="en-US" sz="3200" b="1" i="1" baseline="30000"/>
                  <a:t>N</a:t>
                </a:r>
                <a:endParaRPr lang="en-US" sz="3200" b="1" i="1"/>
              </a:p>
            </p:txBody>
          </p:sp>
          <p:sp>
            <p:nvSpPr>
              <p:cNvPr id="93192" name="Line 8"/>
              <p:cNvSpPr>
                <a:spLocks noChangeShapeType="1"/>
              </p:cNvSpPr>
              <p:nvPr/>
            </p:nvSpPr>
            <p:spPr bwMode="auto">
              <a:xfrm>
                <a:off x="4075" y="1664"/>
                <a:ext cx="73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p>
            </p:txBody>
          </p:sp>
        </p:grpSp>
      </p:grpSp>
      <p:sp>
        <p:nvSpPr>
          <p:cNvPr id="93193" name="Text Box 9"/>
          <p:cNvSpPr txBox="1">
            <a:spLocks noChangeArrowheads="1"/>
          </p:cNvSpPr>
          <p:nvPr/>
        </p:nvSpPr>
        <p:spPr bwMode="auto">
          <a:xfrm>
            <a:off x="3487738" y="2254250"/>
            <a:ext cx="2176898"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b="1" i="1"/>
              <a:t>F</a:t>
            </a:r>
            <a:r>
              <a:rPr lang="en-US" sz="3200" b="1"/>
              <a:t> = </a:t>
            </a:r>
            <a:r>
              <a:rPr lang="en-US" sz="3200" b="1" i="1"/>
              <a:t>P</a:t>
            </a:r>
            <a:r>
              <a:rPr lang="en-US" sz="3200" b="1"/>
              <a:t>(1 + </a:t>
            </a:r>
            <a:r>
              <a:rPr lang="en-US" sz="3200" b="1" i="1"/>
              <a:t>i</a:t>
            </a:r>
            <a:r>
              <a:rPr lang="en-US" sz="3200" b="1"/>
              <a:t>)</a:t>
            </a:r>
            <a:r>
              <a:rPr lang="en-US" sz="3200" b="1" i="1" baseline="30000"/>
              <a:t>N</a:t>
            </a:r>
          </a:p>
        </p:txBody>
      </p:sp>
      <p:sp>
        <p:nvSpPr>
          <p:cNvPr id="93194" name="Text Box 10"/>
          <p:cNvSpPr txBox="1">
            <a:spLocks noChangeArrowheads="1"/>
          </p:cNvSpPr>
          <p:nvPr/>
        </p:nvSpPr>
        <p:spPr bwMode="auto">
          <a:xfrm>
            <a:off x="720725" y="1614488"/>
            <a:ext cx="19827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a:t>In general:</a:t>
            </a:r>
          </a:p>
        </p:txBody>
      </p:sp>
      <p:sp>
        <p:nvSpPr>
          <p:cNvPr id="93195" name="Text Box 11"/>
          <p:cNvSpPr txBox="1">
            <a:spLocks noChangeArrowheads="1"/>
          </p:cNvSpPr>
          <p:nvPr/>
        </p:nvSpPr>
        <p:spPr bwMode="auto">
          <a:xfrm>
            <a:off x="720725" y="4719638"/>
            <a:ext cx="2495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a:t>Solving for P:</a:t>
            </a:r>
          </a:p>
        </p:txBody>
      </p:sp>
    </p:spTree>
    <p:extLst>
      <p:ext uri="{BB962C8B-B14F-4D97-AF65-F5344CB8AC3E}">
        <p14:creationId xmlns:p14="http://schemas.microsoft.com/office/powerpoint/2010/main" val="358994943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73100" y="584200"/>
            <a:ext cx="7772400" cy="863600"/>
          </a:xfrm>
          <a:noFill/>
          <a:ln/>
          <a:extLst>
            <a:ext uri="{909E8E84-426E-40dd-AFC4-6F175D3DCCD1}">
              <a14:hiddenFill xmlns:a14="http://schemas.microsoft.com/office/drawing/2010/main">
                <a:solidFill>
                  <a:srgbClr val="2FFF74"/>
                </a:solidFill>
              </a14:hiddenFill>
            </a:ext>
          </a:extLst>
        </p:spPr>
        <p:txBody>
          <a:bodyPr/>
          <a:lstStyle/>
          <a:p>
            <a:r>
              <a:rPr lang="en-US"/>
              <a:t>Net Present Value (NPV)</a:t>
            </a:r>
          </a:p>
        </p:txBody>
      </p:sp>
      <p:sp>
        <p:nvSpPr>
          <p:cNvPr id="132099" name="Rectangle 3"/>
          <p:cNvSpPr>
            <a:spLocks noChangeArrowheads="1"/>
          </p:cNvSpPr>
          <p:nvPr/>
        </p:nvSpPr>
        <p:spPr bwMode="auto">
          <a:xfrm>
            <a:off x="1798638" y="2921000"/>
            <a:ext cx="4160126" cy="1390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90000"/>
              </a:lnSpc>
              <a:spcBef>
                <a:spcPct val="20000"/>
              </a:spcBef>
              <a:tabLst>
                <a:tab pos="1816100" algn="r"/>
                <a:tab pos="2006600" algn="l"/>
              </a:tabLst>
            </a:pPr>
            <a:r>
              <a:rPr lang="en-US" sz="2000" b="1"/>
              <a:t>where	</a:t>
            </a:r>
            <a:r>
              <a:rPr lang="en-US" sz="2000" b="1" i="1"/>
              <a:t>F</a:t>
            </a:r>
            <a:r>
              <a:rPr lang="en-US" sz="2000" b="1"/>
              <a:t>	= future value</a:t>
            </a:r>
          </a:p>
          <a:p>
            <a:pPr eaLnBrk="1" hangingPunct="1">
              <a:lnSpc>
                <a:spcPct val="90000"/>
              </a:lnSpc>
              <a:spcBef>
                <a:spcPct val="20000"/>
              </a:spcBef>
              <a:tabLst>
                <a:tab pos="1816100" algn="r"/>
                <a:tab pos="2006600" algn="l"/>
              </a:tabLst>
            </a:pPr>
            <a:r>
              <a:rPr lang="en-US" sz="2000" b="1"/>
              <a:t>	</a:t>
            </a:r>
            <a:r>
              <a:rPr lang="en-US" sz="2000" b="1" i="1"/>
              <a:t>P</a:t>
            </a:r>
            <a:r>
              <a:rPr lang="en-US" sz="2000" b="1"/>
              <a:t>	= present value</a:t>
            </a:r>
          </a:p>
          <a:p>
            <a:pPr eaLnBrk="1" hangingPunct="1">
              <a:lnSpc>
                <a:spcPct val="90000"/>
              </a:lnSpc>
              <a:spcBef>
                <a:spcPct val="20000"/>
              </a:spcBef>
              <a:tabLst>
                <a:tab pos="1816100" algn="r"/>
                <a:tab pos="2006600" algn="l"/>
              </a:tabLst>
            </a:pPr>
            <a:r>
              <a:rPr lang="en-US" sz="2000" b="1"/>
              <a:t>	</a:t>
            </a:r>
            <a:r>
              <a:rPr lang="en-US" sz="2000" b="1" i="1"/>
              <a:t>i</a:t>
            </a:r>
            <a:r>
              <a:rPr lang="en-US" sz="2000" b="1"/>
              <a:t>	= interest rate</a:t>
            </a:r>
          </a:p>
          <a:p>
            <a:pPr eaLnBrk="1" hangingPunct="1">
              <a:lnSpc>
                <a:spcPct val="90000"/>
              </a:lnSpc>
              <a:spcBef>
                <a:spcPct val="20000"/>
              </a:spcBef>
              <a:tabLst>
                <a:tab pos="1816100" algn="r"/>
                <a:tab pos="2006600" algn="l"/>
              </a:tabLst>
            </a:pPr>
            <a:r>
              <a:rPr lang="en-US" sz="2000" b="1"/>
              <a:t>	</a:t>
            </a:r>
            <a:r>
              <a:rPr lang="en-US" sz="2000" b="1" i="1"/>
              <a:t>N</a:t>
            </a:r>
            <a:r>
              <a:rPr lang="en-US" sz="2000" b="1"/>
              <a:t>	= number of years</a:t>
            </a:r>
          </a:p>
        </p:txBody>
      </p:sp>
      <p:grpSp>
        <p:nvGrpSpPr>
          <p:cNvPr id="132100" name="Group 4"/>
          <p:cNvGrpSpPr>
            <a:grpSpLocks/>
          </p:cNvGrpSpPr>
          <p:nvPr/>
        </p:nvGrpSpPr>
        <p:grpSpPr bwMode="auto">
          <a:xfrm>
            <a:off x="3521076" y="5221289"/>
            <a:ext cx="2128838" cy="1077913"/>
            <a:chOff x="3518" y="1337"/>
            <a:chExt cx="1341" cy="679"/>
          </a:xfrm>
        </p:grpSpPr>
        <p:sp>
          <p:nvSpPr>
            <p:cNvPr id="132101" name="Rectangle 5"/>
            <p:cNvSpPr>
              <a:spLocks noChangeArrowheads="1"/>
            </p:cNvSpPr>
            <p:nvPr/>
          </p:nvSpPr>
          <p:spPr bwMode="auto">
            <a:xfrm>
              <a:off x="3518" y="1480"/>
              <a:ext cx="504"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b="1" i="1"/>
                <a:t>P =</a:t>
              </a:r>
            </a:p>
          </p:txBody>
        </p:sp>
        <p:grpSp>
          <p:nvGrpSpPr>
            <p:cNvPr id="132102" name="Group 6"/>
            <p:cNvGrpSpPr>
              <a:grpSpLocks/>
            </p:cNvGrpSpPr>
            <p:nvPr/>
          </p:nvGrpSpPr>
          <p:grpSpPr bwMode="auto">
            <a:xfrm>
              <a:off x="3996" y="1337"/>
              <a:ext cx="863" cy="679"/>
              <a:chOff x="4012" y="1369"/>
              <a:chExt cx="863" cy="679"/>
            </a:xfrm>
          </p:grpSpPr>
          <p:sp>
            <p:nvSpPr>
              <p:cNvPr id="132103" name="Rectangle 7"/>
              <p:cNvSpPr>
                <a:spLocks noChangeArrowheads="1"/>
              </p:cNvSpPr>
              <p:nvPr/>
            </p:nvSpPr>
            <p:spPr bwMode="auto">
              <a:xfrm>
                <a:off x="4012" y="1369"/>
                <a:ext cx="863"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3200" b="1" i="1"/>
                  <a:t>F</a:t>
                </a:r>
              </a:p>
              <a:p>
                <a:pPr algn="ctr"/>
                <a:r>
                  <a:rPr lang="en-US" sz="3200" b="1"/>
                  <a:t>(1 +</a:t>
                </a:r>
                <a:r>
                  <a:rPr lang="en-US" sz="3200" b="1" i="1"/>
                  <a:t> i</a:t>
                </a:r>
                <a:r>
                  <a:rPr lang="en-US" sz="3200" b="1"/>
                  <a:t>)</a:t>
                </a:r>
                <a:r>
                  <a:rPr lang="en-US" sz="3200" b="1" i="1" baseline="30000"/>
                  <a:t>N</a:t>
                </a:r>
                <a:endParaRPr lang="en-US" sz="3200" b="1" i="1"/>
              </a:p>
            </p:txBody>
          </p:sp>
          <p:sp>
            <p:nvSpPr>
              <p:cNvPr id="132104" name="Line 8"/>
              <p:cNvSpPr>
                <a:spLocks noChangeShapeType="1"/>
              </p:cNvSpPr>
              <p:nvPr/>
            </p:nvSpPr>
            <p:spPr bwMode="auto">
              <a:xfrm>
                <a:off x="4075" y="1664"/>
                <a:ext cx="73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p>
            </p:txBody>
          </p:sp>
        </p:grpSp>
      </p:grpSp>
      <p:sp>
        <p:nvSpPr>
          <p:cNvPr id="132105" name="Text Box 9"/>
          <p:cNvSpPr txBox="1">
            <a:spLocks noChangeArrowheads="1"/>
          </p:cNvSpPr>
          <p:nvPr/>
        </p:nvSpPr>
        <p:spPr bwMode="auto">
          <a:xfrm>
            <a:off x="3487738" y="2254250"/>
            <a:ext cx="2176898"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b="1" i="1" dirty="0"/>
              <a:t>F</a:t>
            </a:r>
            <a:r>
              <a:rPr lang="en-US" sz="3200" b="1" dirty="0"/>
              <a:t> = </a:t>
            </a:r>
            <a:r>
              <a:rPr lang="en-US" sz="3200" b="1" i="1" dirty="0"/>
              <a:t>P</a:t>
            </a:r>
            <a:r>
              <a:rPr lang="en-US" sz="3200" b="1" dirty="0"/>
              <a:t>(1 + </a:t>
            </a:r>
            <a:r>
              <a:rPr lang="en-US" sz="3200" b="1" i="1" dirty="0" err="1"/>
              <a:t>i</a:t>
            </a:r>
            <a:r>
              <a:rPr lang="en-US" sz="3200" b="1" dirty="0"/>
              <a:t>)</a:t>
            </a:r>
            <a:r>
              <a:rPr lang="en-US" sz="3200" b="1" i="1" baseline="30000" dirty="0"/>
              <a:t>N</a:t>
            </a:r>
          </a:p>
        </p:txBody>
      </p:sp>
      <p:sp>
        <p:nvSpPr>
          <p:cNvPr id="132106" name="Text Box 10"/>
          <p:cNvSpPr txBox="1">
            <a:spLocks noChangeArrowheads="1"/>
          </p:cNvSpPr>
          <p:nvPr/>
        </p:nvSpPr>
        <p:spPr bwMode="auto">
          <a:xfrm>
            <a:off x="720725" y="1614488"/>
            <a:ext cx="19827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a:t>In general:</a:t>
            </a:r>
          </a:p>
        </p:txBody>
      </p:sp>
      <p:sp>
        <p:nvSpPr>
          <p:cNvPr id="132107" name="Text Box 11"/>
          <p:cNvSpPr txBox="1">
            <a:spLocks noChangeArrowheads="1"/>
          </p:cNvSpPr>
          <p:nvPr/>
        </p:nvSpPr>
        <p:spPr bwMode="auto">
          <a:xfrm>
            <a:off x="720725" y="4719638"/>
            <a:ext cx="2495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a:t>Solving for P:</a:t>
            </a:r>
          </a:p>
        </p:txBody>
      </p:sp>
      <p:sp>
        <p:nvSpPr>
          <p:cNvPr id="132108" name="Text Box 12"/>
          <p:cNvSpPr txBox="1">
            <a:spLocks noChangeArrowheads="1"/>
          </p:cNvSpPr>
          <p:nvPr/>
        </p:nvSpPr>
        <p:spPr bwMode="auto">
          <a:xfrm>
            <a:off x="4256088" y="2928938"/>
            <a:ext cx="4300537" cy="2289175"/>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78000" tIns="370800" rIns="378000" bIns="370800">
            <a:spAutoFit/>
          </a:bodyPr>
          <a:lstStyle/>
          <a:p>
            <a:pPr algn="ctr">
              <a:lnSpc>
                <a:spcPct val="90000"/>
              </a:lnSpc>
            </a:pPr>
            <a:r>
              <a:rPr lang="en-US" sz="2800" b="1"/>
              <a:t>While this works fine, it is cumbersome for larger values of </a:t>
            </a:r>
            <a:r>
              <a:rPr lang="en-US" sz="2800" b="1" i="1"/>
              <a:t>N</a:t>
            </a:r>
          </a:p>
        </p:txBody>
      </p:sp>
    </p:spTree>
    <p:extLst>
      <p:ext uri="{BB962C8B-B14F-4D97-AF65-F5344CB8AC3E}">
        <p14:creationId xmlns:p14="http://schemas.microsoft.com/office/powerpoint/2010/main" val="357905590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434975"/>
            <a:ext cx="7772400" cy="927100"/>
          </a:xfrm>
          <a:noFill/>
          <a:ln/>
          <a:extLst>
            <a:ext uri="{909E8E84-426E-40dd-AFC4-6F175D3DCCD1}">
              <a14:hiddenFill xmlns:a14="http://schemas.microsoft.com/office/drawing/2010/main">
                <a:solidFill>
                  <a:srgbClr val="2FFF74"/>
                </a:solidFill>
              </a14:hiddenFill>
            </a:ext>
          </a:extLst>
        </p:spPr>
        <p:txBody>
          <a:bodyPr/>
          <a:lstStyle/>
          <a:p>
            <a:r>
              <a:rPr lang="en-US"/>
              <a:t>NPV Using Factors</a:t>
            </a:r>
          </a:p>
        </p:txBody>
      </p:sp>
      <p:grpSp>
        <p:nvGrpSpPr>
          <p:cNvPr id="95235" name="Group 3"/>
          <p:cNvGrpSpPr>
            <a:grpSpLocks/>
          </p:cNvGrpSpPr>
          <p:nvPr/>
        </p:nvGrpSpPr>
        <p:grpSpPr bwMode="auto">
          <a:xfrm>
            <a:off x="3027363" y="1474788"/>
            <a:ext cx="3068637" cy="946150"/>
            <a:chOff x="550" y="1401"/>
            <a:chExt cx="1933" cy="596"/>
          </a:xfrm>
        </p:grpSpPr>
        <p:sp>
          <p:nvSpPr>
            <p:cNvPr id="95236" name="Rectangle 4"/>
            <p:cNvSpPr>
              <a:spLocks noChangeArrowheads="1"/>
            </p:cNvSpPr>
            <p:nvPr/>
          </p:nvSpPr>
          <p:spPr bwMode="auto">
            <a:xfrm>
              <a:off x="550" y="1537"/>
              <a:ext cx="193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i="1" dirty="0"/>
                <a:t>P = </a:t>
              </a:r>
              <a:r>
                <a:rPr lang="en-US" sz="2800" b="1" i="1" dirty="0" smtClean="0"/>
                <a:t>	               </a:t>
              </a:r>
              <a:r>
                <a:rPr lang="en-US" sz="2800" b="1" i="1" dirty="0"/>
                <a:t>= FX</a:t>
              </a:r>
            </a:p>
          </p:txBody>
        </p:sp>
        <p:grpSp>
          <p:nvGrpSpPr>
            <p:cNvPr id="95237" name="Group 5"/>
            <p:cNvGrpSpPr>
              <a:grpSpLocks/>
            </p:cNvGrpSpPr>
            <p:nvPr/>
          </p:nvGrpSpPr>
          <p:grpSpPr bwMode="auto">
            <a:xfrm>
              <a:off x="1051" y="1401"/>
              <a:ext cx="817" cy="596"/>
              <a:chOff x="2323" y="1417"/>
              <a:chExt cx="817" cy="596"/>
            </a:xfrm>
          </p:grpSpPr>
          <p:sp>
            <p:nvSpPr>
              <p:cNvPr id="95238" name="Rectangle 6"/>
              <p:cNvSpPr>
                <a:spLocks noChangeArrowheads="1"/>
              </p:cNvSpPr>
              <p:nvPr/>
            </p:nvSpPr>
            <p:spPr bwMode="auto">
              <a:xfrm>
                <a:off x="2323" y="1417"/>
                <a:ext cx="817"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b="1" i="1"/>
                  <a:t>F</a:t>
                </a:r>
              </a:p>
              <a:p>
                <a:pPr algn="ctr"/>
                <a:r>
                  <a:rPr lang="en-US" sz="2800" b="1"/>
                  <a:t>(1 +</a:t>
                </a:r>
                <a:r>
                  <a:rPr lang="en-US" sz="2800" b="1" i="1"/>
                  <a:t> i</a:t>
                </a:r>
                <a:r>
                  <a:rPr lang="en-US" sz="2800" b="1"/>
                  <a:t>)</a:t>
                </a:r>
                <a:r>
                  <a:rPr lang="en-US" sz="2800" b="1" i="1" baseline="30000"/>
                  <a:t>N</a:t>
                </a:r>
                <a:endParaRPr lang="en-US" sz="2800" b="1" i="1"/>
              </a:p>
            </p:txBody>
          </p:sp>
          <p:sp>
            <p:nvSpPr>
              <p:cNvPr id="95239" name="Line 7"/>
              <p:cNvSpPr>
                <a:spLocks noChangeShapeType="1"/>
              </p:cNvSpPr>
              <p:nvPr/>
            </p:nvSpPr>
            <p:spPr bwMode="auto">
              <a:xfrm>
                <a:off x="2339" y="1715"/>
                <a:ext cx="78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95240" name="Rectangle 8"/>
          <p:cNvSpPr>
            <a:spLocks noChangeArrowheads="1"/>
          </p:cNvSpPr>
          <p:nvPr/>
        </p:nvSpPr>
        <p:spPr bwMode="auto">
          <a:xfrm>
            <a:off x="1290638" y="2641600"/>
            <a:ext cx="65373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2476500" indent="-2476500">
              <a:tabLst>
                <a:tab pos="1905000" algn="r"/>
                <a:tab pos="2095500" algn="l"/>
              </a:tabLst>
            </a:pPr>
            <a:r>
              <a:rPr lang="en-US" b="1" dirty="0"/>
              <a:t>where	</a:t>
            </a:r>
            <a:r>
              <a:rPr lang="en-US" b="1" i="1" dirty="0"/>
              <a:t>X</a:t>
            </a:r>
            <a:r>
              <a:rPr lang="en-US" b="1" dirty="0"/>
              <a:t>	=	a factor from Table S7.1 defined as </a:t>
            </a:r>
            <a:endParaRPr lang="en-US" b="1" dirty="0" smtClean="0"/>
          </a:p>
          <a:p>
            <a:pPr marL="2476500" indent="-2476500">
              <a:tabLst>
                <a:tab pos="1905000" algn="r"/>
                <a:tab pos="2095500" algn="l"/>
              </a:tabLst>
            </a:pPr>
            <a:r>
              <a:rPr lang="en-US" b="1" dirty="0"/>
              <a:t>	</a:t>
            </a:r>
            <a:r>
              <a:rPr lang="en-US" b="1" dirty="0" smtClean="0"/>
              <a:t>	= 1</a:t>
            </a:r>
            <a:r>
              <a:rPr lang="en-US" b="1" dirty="0"/>
              <a:t>/(1 + </a:t>
            </a:r>
            <a:r>
              <a:rPr lang="en-US" b="1" i="1" dirty="0" err="1"/>
              <a:t>i</a:t>
            </a:r>
            <a:r>
              <a:rPr lang="en-US" b="1" dirty="0"/>
              <a:t>)</a:t>
            </a:r>
            <a:r>
              <a:rPr lang="en-US" b="1" i="1" baseline="30000" dirty="0"/>
              <a:t>N</a:t>
            </a:r>
            <a:r>
              <a:rPr lang="en-US" b="1" i="1" dirty="0"/>
              <a:t> </a:t>
            </a:r>
            <a:r>
              <a:rPr lang="en-US" b="1" dirty="0"/>
              <a:t> and  </a:t>
            </a:r>
            <a:r>
              <a:rPr lang="en-US" b="1" i="1" dirty="0"/>
              <a:t>F</a:t>
            </a:r>
            <a:r>
              <a:rPr lang="en-US" b="1" dirty="0"/>
              <a:t> = future value</a:t>
            </a:r>
          </a:p>
        </p:txBody>
      </p:sp>
      <p:sp>
        <p:nvSpPr>
          <p:cNvPr id="95246" name="Rectangle 14"/>
          <p:cNvSpPr>
            <a:spLocks noChangeArrowheads="1"/>
          </p:cNvSpPr>
          <p:nvPr/>
        </p:nvSpPr>
        <p:spPr bwMode="auto">
          <a:xfrm>
            <a:off x="530225" y="4621213"/>
            <a:ext cx="1377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b="1"/>
              <a:t>Portion of Table S7.1</a:t>
            </a:r>
          </a:p>
        </p:txBody>
      </p:sp>
      <p:grpSp>
        <p:nvGrpSpPr>
          <p:cNvPr id="95249" name="Group 17"/>
          <p:cNvGrpSpPr>
            <a:grpSpLocks/>
          </p:cNvGrpSpPr>
          <p:nvPr/>
        </p:nvGrpSpPr>
        <p:grpSpPr bwMode="auto">
          <a:xfrm>
            <a:off x="2060575" y="4076700"/>
            <a:ext cx="6003925" cy="2070100"/>
            <a:chOff x="1298" y="2568"/>
            <a:chExt cx="3782" cy="1304"/>
          </a:xfrm>
        </p:grpSpPr>
        <p:sp>
          <p:nvSpPr>
            <p:cNvPr id="95242" name="Rectangle 10"/>
            <p:cNvSpPr>
              <a:spLocks noChangeArrowheads="1"/>
            </p:cNvSpPr>
            <p:nvPr/>
          </p:nvSpPr>
          <p:spPr bwMode="auto">
            <a:xfrm>
              <a:off x="1298" y="2583"/>
              <a:ext cx="3756" cy="1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Aft>
                  <a:spcPct val="25000"/>
                </a:spcAft>
                <a:tabLst>
                  <a:tab pos="381000" algn="ctr"/>
                  <a:tab pos="1143000" algn="l"/>
                  <a:tab pos="2095500" algn="l"/>
                  <a:tab pos="3048000" algn="l"/>
                  <a:tab pos="4102100" algn="l"/>
                  <a:tab pos="5207000" algn="l"/>
                </a:tabLst>
              </a:pPr>
              <a:r>
                <a:rPr lang="en-US" sz="2000" b="1"/>
                <a:t>	Year	6%	8%	10%	12%	14%</a:t>
              </a:r>
            </a:p>
            <a:p>
              <a:pPr>
                <a:tabLst>
                  <a:tab pos="381000" algn="ctr"/>
                  <a:tab pos="1143000" algn="l"/>
                  <a:tab pos="2095500" algn="l"/>
                  <a:tab pos="3048000" algn="l"/>
                  <a:tab pos="4102100" algn="l"/>
                  <a:tab pos="5207000" algn="l"/>
                </a:tabLst>
              </a:pPr>
              <a:r>
                <a:rPr lang="en-US" sz="2000" b="1"/>
                <a:t>	1	.943	.926	.909	.893	.877</a:t>
              </a:r>
            </a:p>
            <a:p>
              <a:pPr>
                <a:tabLst>
                  <a:tab pos="381000" algn="ctr"/>
                  <a:tab pos="1143000" algn="l"/>
                  <a:tab pos="2095500" algn="l"/>
                  <a:tab pos="3048000" algn="l"/>
                  <a:tab pos="4102100" algn="l"/>
                  <a:tab pos="5207000" algn="l"/>
                </a:tabLst>
              </a:pPr>
              <a:r>
                <a:rPr lang="en-US" sz="2000" b="1"/>
                <a:t>	2	.890	.857	.826	.797	.769</a:t>
              </a:r>
            </a:p>
            <a:p>
              <a:pPr>
                <a:tabLst>
                  <a:tab pos="381000" algn="ctr"/>
                  <a:tab pos="1143000" algn="l"/>
                  <a:tab pos="2095500" algn="l"/>
                  <a:tab pos="3048000" algn="l"/>
                  <a:tab pos="4102100" algn="l"/>
                  <a:tab pos="5207000" algn="l"/>
                </a:tabLst>
              </a:pPr>
              <a:r>
                <a:rPr lang="en-US" sz="2000" b="1"/>
                <a:t>	3	.840	.794	.751	.712	.675</a:t>
              </a:r>
            </a:p>
            <a:p>
              <a:pPr>
                <a:tabLst>
                  <a:tab pos="381000" algn="ctr"/>
                  <a:tab pos="1143000" algn="l"/>
                  <a:tab pos="2095500" algn="l"/>
                  <a:tab pos="3048000" algn="l"/>
                  <a:tab pos="4102100" algn="l"/>
                  <a:tab pos="5207000" algn="l"/>
                </a:tabLst>
              </a:pPr>
              <a:r>
                <a:rPr lang="en-US" sz="2000" b="1"/>
                <a:t>	4	.792	.735	.683	.636	.592</a:t>
              </a:r>
            </a:p>
            <a:p>
              <a:pPr>
                <a:tabLst>
                  <a:tab pos="381000" algn="ctr"/>
                  <a:tab pos="1143000" algn="l"/>
                  <a:tab pos="2095500" algn="l"/>
                  <a:tab pos="3048000" algn="l"/>
                  <a:tab pos="4102100" algn="l"/>
                  <a:tab pos="5207000" algn="l"/>
                </a:tabLst>
              </a:pPr>
              <a:r>
                <a:rPr lang="en-US" sz="2000" b="1"/>
                <a:t>	5	.747	.681	.621	.567	.519</a:t>
              </a:r>
            </a:p>
          </p:txBody>
        </p:sp>
        <p:sp>
          <p:nvSpPr>
            <p:cNvPr id="95243" name="Line 11"/>
            <p:cNvSpPr>
              <a:spLocks noChangeShapeType="1"/>
            </p:cNvSpPr>
            <p:nvPr/>
          </p:nvSpPr>
          <p:spPr bwMode="auto">
            <a:xfrm>
              <a:off x="1352" y="2832"/>
              <a:ext cx="3728" cy="0"/>
            </a:xfrm>
            <a:prstGeom prst="line">
              <a:avLst/>
            </a:prstGeom>
            <a:noFill/>
            <a:ln w="28575">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5247" name="Line 15"/>
            <p:cNvSpPr>
              <a:spLocks noChangeShapeType="1"/>
            </p:cNvSpPr>
            <p:nvPr/>
          </p:nvSpPr>
          <p:spPr bwMode="auto">
            <a:xfrm>
              <a:off x="1352" y="2568"/>
              <a:ext cx="3728" cy="0"/>
            </a:xfrm>
            <a:prstGeom prst="line">
              <a:avLst/>
            </a:prstGeom>
            <a:noFill/>
            <a:ln w="57150">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5248" name="Line 16"/>
            <p:cNvSpPr>
              <a:spLocks noChangeShapeType="1"/>
            </p:cNvSpPr>
            <p:nvPr/>
          </p:nvSpPr>
          <p:spPr bwMode="auto">
            <a:xfrm>
              <a:off x="1352" y="3872"/>
              <a:ext cx="3728" cy="0"/>
            </a:xfrm>
            <a:prstGeom prst="line">
              <a:avLst/>
            </a:prstGeom>
            <a:noFill/>
            <a:ln w="57150">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86601588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52450" y="596900"/>
            <a:ext cx="8013700" cy="927100"/>
          </a:xfrm>
          <a:noFill/>
          <a:ln/>
          <a:extLst>
            <a:ext uri="{909E8E84-426E-40dd-AFC4-6F175D3DCCD1}">
              <a14:hiddenFill xmlns:a14="http://schemas.microsoft.com/office/drawing/2010/main">
                <a:solidFill>
                  <a:srgbClr val="2FFF74"/>
                </a:solidFill>
              </a14:hiddenFill>
            </a:ext>
          </a:extLst>
        </p:spPr>
        <p:txBody>
          <a:bodyPr/>
          <a:lstStyle/>
          <a:p>
            <a:r>
              <a:rPr lang="en-US"/>
              <a:t>Present Value of an Annuity</a:t>
            </a:r>
          </a:p>
        </p:txBody>
      </p:sp>
      <p:sp>
        <p:nvSpPr>
          <p:cNvPr id="96259" name="Rectangle 3"/>
          <p:cNvSpPr>
            <a:spLocks noChangeArrowheads="1"/>
          </p:cNvSpPr>
          <p:nvPr/>
        </p:nvSpPr>
        <p:spPr bwMode="auto">
          <a:xfrm>
            <a:off x="1127125" y="1754188"/>
            <a:ext cx="68643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2800" b="1"/>
              <a:t>An annuity is an investment which generates uniform equal payments</a:t>
            </a:r>
          </a:p>
        </p:txBody>
      </p:sp>
      <p:sp>
        <p:nvSpPr>
          <p:cNvPr id="96260" name="Rectangle 4"/>
          <p:cNvSpPr>
            <a:spLocks noChangeArrowheads="1"/>
          </p:cNvSpPr>
          <p:nvPr/>
        </p:nvSpPr>
        <p:spPr bwMode="auto">
          <a:xfrm>
            <a:off x="3898900" y="2909888"/>
            <a:ext cx="132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i="1"/>
              <a:t>S</a:t>
            </a:r>
            <a:r>
              <a:rPr lang="en-US" sz="2800" b="1"/>
              <a:t> = </a:t>
            </a:r>
            <a:r>
              <a:rPr lang="en-US" sz="2800" b="1" i="1"/>
              <a:t>RX</a:t>
            </a:r>
          </a:p>
        </p:txBody>
      </p:sp>
      <p:sp>
        <p:nvSpPr>
          <p:cNvPr id="96261" name="Rectangle 5"/>
          <p:cNvSpPr>
            <a:spLocks noChangeArrowheads="1"/>
          </p:cNvSpPr>
          <p:nvPr/>
        </p:nvSpPr>
        <p:spPr bwMode="auto">
          <a:xfrm>
            <a:off x="969963" y="3646488"/>
            <a:ext cx="7177087" cy="191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2286000" indent="-2286000">
              <a:lnSpc>
                <a:spcPct val="90000"/>
              </a:lnSpc>
              <a:spcBef>
                <a:spcPct val="25000"/>
              </a:spcBef>
              <a:tabLst>
                <a:tab pos="1714500" algn="r"/>
                <a:tab pos="1905000" algn="l"/>
              </a:tabLst>
            </a:pPr>
            <a:r>
              <a:rPr lang="en-US" b="1"/>
              <a:t>where	</a:t>
            </a:r>
            <a:r>
              <a:rPr lang="en-US" b="1" i="1"/>
              <a:t>X</a:t>
            </a:r>
            <a:r>
              <a:rPr lang="en-US" b="1"/>
              <a:t>	=	factor from Table S7.2</a:t>
            </a:r>
          </a:p>
          <a:p>
            <a:pPr marL="2286000" indent="-2286000">
              <a:lnSpc>
                <a:spcPct val="90000"/>
              </a:lnSpc>
              <a:spcBef>
                <a:spcPct val="25000"/>
              </a:spcBef>
              <a:tabLst>
                <a:tab pos="1714500" algn="r"/>
                <a:tab pos="1905000" algn="l"/>
              </a:tabLst>
            </a:pPr>
            <a:r>
              <a:rPr lang="en-US" b="1"/>
              <a:t>	</a:t>
            </a:r>
            <a:r>
              <a:rPr lang="en-US" b="1" i="1"/>
              <a:t>S</a:t>
            </a:r>
            <a:r>
              <a:rPr lang="en-US" b="1"/>
              <a:t>	=	present value of a series of uniform annual receipts</a:t>
            </a:r>
          </a:p>
          <a:p>
            <a:pPr marL="2286000" indent="-2286000">
              <a:lnSpc>
                <a:spcPct val="90000"/>
              </a:lnSpc>
              <a:spcBef>
                <a:spcPct val="25000"/>
              </a:spcBef>
              <a:tabLst>
                <a:tab pos="1714500" algn="r"/>
                <a:tab pos="1905000" algn="l"/>
              </a:tabLst>
            </a:pPr>
            <a:r>
              <a:rPr lang="en-US" b="1"/>
              <a:t>	</a:t>
            </a:r>
            <a:r>
              <a:rPr lang="en-US" b="1" i="1"/>
              <a:t>R</a:t>
            </a:r>
            <a:r>
              <a:rPr lang="en-US" b="1"/>
              <a:t>	=	receipts that are received every year of the life of the investment</a:t>
            </a:r>
          </a:p>
        </p:txBody>
      </p:sp>
    </p:spTree>
    <p:extLst>
      <p:ext uri="{BB962C8B-B14F-4D97-AF65-F5344CB8AC3E}">
        <p14:creationId xmlns:p14="http://schemas.microsoft.com/office/powerpoint/2010/main" val="37615593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52450" y="596900"/>
            <a:ext cx="8013700" cy="927100"/>
          </a:xfrm>
          <a:noFill/>
          <a:ln/>
          <a:extLst>
            <a:ext uri="{909E8E84-426E-40dd-AFC4-6F175D3DCCD1}">
              <a14:hiddenFill xmlns:a14="http://schemas.microsoft.com/office/drawing/2010/main">
                <a:solidFill>
                  <a:srgbClr val="2FFF74"/>
                </a:solidFill>
              </a14:hiddenFill>
            </a:ext>
          </a:extLst>
        </p:spPr>
        <p:txBody>
          <a:bodyPr/>
          <a:lstStyle/>
          <a:p>
            <a:r>
              <a:rPr lang="en-US"/>
              <a:t>Present Value of an Annuity</a:t>
            </a:r>
          </a:p>
        </p:txBody>
      </p:sp>
      <p:sp>
        <p:nvSpPr>
          <p:cNvPr id="97283" name="Rectangle 3"/>
          <p:cNvSpPr>
            <a:spLocks noChangeArrowheads="1"/>
          </p:cNvSpPr>
          <p:nvPr/>
        </p:nvSpPr>
        <p:spPr bwMode="auto">
          <a:xfrm>
            <a:off x="593725" y="1801813"/>
            <a:ext cx="2889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000" b="1"/>
              <a:t>Portion of Table S7.2</a:t>
            </a:r>
          </a:p>
        </p:txBody>
      </p:sp>
      <p:grpSp>
        <p:nvGrpSpPr>
          <p:cNvPr id="97290" name="Group 10"/>
          <p:cNvGrpSpPr>
            <a:grpSpLocks/>
          </p:cNvGrpSpPr>
          <p:nvPr/>
        </p:nvGrpSpPr>
        <p:grpSpPr bwMode="auto">
          <a:xfrm>
            <a:off x="1527175" y="2578100"/>
            <a:ext cx="6242050" cy="2032000"/>
            <a:chOff x="962" y="1624"/>
            <a:chExt cx="3932" cy="1280"/>
          </a:xfrm>
        </p:grpSpPr>
        <p:sp>
          <p:nvSpPr>
            <p:cNvPr id="97285" name="Rectangle 5"/>
            <p:cNvSpPr>
              <a:spLocks noChangeArrowheads="1"/>
            </p:cNvSpPr>
            <p:nvPr/>
          </p:nvSpPr>
          <p:spPr bwMode="auto">
            <a:xfrm>
              <a:off x="962" y="1631"/>
              <a:ext cx="3932" cy="1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Aft>
                  <a:spcPct val="25000"/>
                </a:spcAft>
                <a:tabLst>
                  <a:tab pos="381000" algn="ctr"/>
                  <a:tab pos="1714500" algn="r"/>
                  <a:tab pos="2768600" algn="r"/>
                  <a:tab pos="3810000" algn="r"/>
                  <a:tab pos="4927600" algn="r"/>
                  <a:tab pos="6007100" algn="r"/>
                </a:tabLst>
              </a:pPr>
              <a:r>
                <a:rPr lang="en-US" sz="2000" b="1"/>
                <a:t>	Year	6%	8%	10%	12%	14%</a:t>
              </a:r>
            </a:p>
            <a:p>
              <a:pPr>
                <a:tabLst>
                  <a:tab pos="381000" algn="ctr"/>
                  <a:tab pos="1714500" algn="r"/>
                  <a:tab pos="2768600" algn="r"/>
                  <a:tab pos="3810000" algn="r"/>
                  <a:tab pos="4927600" algn="r"/>
                  <a:tab pos="6007100" algn="r"/>
                </a:tabLst>
              </a:pPr>
              <a:r>
                <a:rPr lang="en-US" sz="2000" b="1"/>
                <a:t>	1	.943	.926	.909	.893	.877	2	1.833	1.783	1.736	1.690	1.647</a:t>
              </a:r>
            </a:p>
            <a:p>
              <a:pPr>
                <a:tabLst>
                  <a:tab pos="381000" algn="ctr"/>
                  <a:tab pos="1714500" algn="r"/>
                  <a:tab pos="2768600" algn="r"/>
                  <a:tab pos="3810000" algn="r"/>
                  <a:tab pos="4927600" algn="r"/>
                  <a:tab pos="6007100" algn="r"/>
                </a:tabLst>
              </a:pPr>
              <a:r>
                <a:rPr lang="en-US" sz="2000" b="1"/>
                <a:t>	3	2.676	2.577	2.487	2.402	2.322</a:t>
              </a:r>
            </a:p>
            <a:p>
              <a:pPr>
                <a:tabLst>
                  <a:tab pos="381000" algn="ctr"/>
                  <a:tab pos="1714500" algn="r"/>
                  <a:tab pos="2768600" algn="r"/>
                  <a:tab pos="3810000" algn="r"/>
                  <a:tab pos="4927600" algn="r"/>
                  <a:tab pos="6007100" algn="r"/>
                </a:tabLst>
              </a:pPr>
              <a:r>
                <a:rPr lang="en-US" sz="2000" b="1"/>
                <a:t>	4	3.465	3.312	3.170	3.037	2.914</a:t>
              </a:r>
            </a:p>
            <a:p>
              <a:pPr>
                <a:tabLst>
                  <a:tab pos="381000" algn="ctr"/>
                  <a:tab pos="1714500" algn="r"/>
                  <a:tab pos="2768600" algn="r"/>
                  <a:tab pos="3810000" algn="r"/>
                  <a:tab pos="4927600" algn="r"/>
                  <a:tab pos="6007100" algn="r"/>
                </a:tabLst>
              </a:pPr>
              <a:r>
                <a:rPr lang="en-US" sz="2000" b="1"/>
                <a:t>	5	4.212	3.993	3.791	3.605	3.433</a:t>
              </a:r>
            </a:p>
          </p:txBody>
        </p:sp>
        <p:sp>
          <p:nvSpPr>
            <p:cNvPr id="97286" name="Line 6"/>
            <p:cNvSpPr>
              <a:spLocks noChangeShapeType="1"/>
            </p:cNvSpPr>
            <p:nvPr/>
          </p:nvSpPr>
          <p:spPr bwMode="auto">
            <a:xfrm>
              <a:off x="1016" y="1880"/>
              <a:ext cx="3856" cy="0"/>
            </a:xfrm>
            <a:prstGeom prst="line">
              <a:avLst/>
            </a:prstGeom>
            <a:noFill/>
            <a:ln w="28575">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7287" name="Line 7"/>
            <p:cNvSpPr>
              <a:spLocks noChangeShapeType="1"/>
            </p:cNvSpPr>
            <p:nvPr/>
          </p:nvSpPr>
          <p:spPr bwMode="auto">
            <a:xfrm>
              <a:off x="1016" y="1624"/>
              <a:ext cx="3856" cy="0"/>
            </a:xfrm>
            <a:prstGeom prst="line">
              <a:avLst/>
            </a:prstGeom>
            <a:noFill/>
            <a:ln w="57150">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7288" name="Line 8"/>
            <p:cNvSpPr>
              <a:spLocks noChangeShapeType="1"/>
            </p:cNvSpPr>
            <p:nvPr/>
          </p:nvSpPr>
          <p:spPr bwMode="auto">
            <a:xfrm>
              <a:off x="1016" y="2904"/>
              <a:ext cx="3856" cy="0"/>
            </a:xfrm>
            <a:prstGeom prst="line">
              <a:avLst/>
            </a:prstGeom>
            <a:noFill/>
            <a:ln w="57150">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27362655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552450" y="596900"/>
            <a:ext cx="8013700" cy="927100"/>
          </a:xfrm>
          <a:noFill/>
          <a:ln/>
          <a:extLst>
            <a:ext uri="{909E8E84-426E-40dd-AFC4-6F175D3DCCD1}">
              <a14:hiddenFill xmlns:a14="http://schemas.microsoft.com/office/drawing/2010/main">
                <a:solidFill>
                  <a:srgbClr val="2FFF74"/>
                </a:solidFill>
              </a14:hiddenFill>
            </a:ext>
          </a:extLst>
        </p:spPr>
        <p:txBody>
          <a:bodyPr/>
          <a:lstStyle/>
          <a:p>
            <a:r>
              <a:rPr lang="en-US" dirty="0"/>
              <a:t>Present Value of an Annuity</a:t>
            </a:r>
          </a:p>
        </p:txBody>
      </p:sp>
      <p:sp>
        <p:nvSpPr>
          <p:cNvPr id="98307" name="Text Box 3"/>
          <p:cNvSpPr txBox="1">
            <a:spLocks noChangeArrowheads="1"/>
          </p:cNvSpPr>
          <p:nvPr/>
        </p:nvSpPr>
        <p:spPr bwMode="auto">
          <a:xfrm>
            <a:off x="1704975" y="1884363"/>
            <a:ext cx="56991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a:t>$7,000 in receipts per for 5 years</a:t>
            </a:r>
          </a:p>
          <a:p>
            <a:r>
              <a:rPr lang="en-US" sz="2800" b="1"/>
              <a:t>Interest rate = 6%</a:t>
            </a:r>
          </a:p>
        </p:txBody>
      </p:sp>
      <p:sp>
        <p:nvSpPr>
          <p:cNvPr id="98308" name="Text Box 4"/>
          <p:cNvSpPr txBox="1">
            <a:spLocks noChangeArrowheads="1"/>
          </p:cNvSpPr>
          <p:nvPr/>
        </p:nvSpPr>
        <p:spPr bwMode="auto">
          <a:xfrm>
            <a:off x="4559300" y="3013075"/>
            <a:ext cx="29305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a:t>From Table S7.2</a:t>
            </a:r>
          </a:p>
          <a:p>
            <a:r>
              <a:rPr lang="en-US" sz="2800" b="1" i="1"/>
              <a:t>X</a:t>
            </a:r>
            <a:r>
              <a:rPr lang="en-US" sz="2800" b="1"/>
              <a:t> = 4.212</a:t>
            </a:r>
          </a:p>
        </p:txBody>
      </p:sp>
      <p:sp>
        <p:nvSpPr>
          <p:cNvPr id="98309" name="Rectangle 5"/>
          <p:cNvSpPr>
            <a:spLocks noChangeArrowheads="1"/>
          </p:cNvSpPr>
          <p:nvPr/>
        </p:nvSpPr>
        <p:spPr bwMode="auto">
          <a:xfrm>
            <a:off x="2303463" y="4168775"/>
            <a:ext cx="47323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i="1"/>
              <a:t>S</a:t>
            </a:r>
            <a:r>
              <a:rPr lang="en-US" sz="2800" b="1"/>
              <a:t> = </a:t>
            </a:r>
            <a:r>
              <a:rPr lang="en-US" sz="2800" b="1" i="1"/>
              <a:t>RX</a:t>
            </a:r>
          </a:p>
          <a:p>
            <a:r>
              <a:rPr lang="en-US" sz="2800" b="1" i="1"/>
              <a:t>S</a:t>
            </a:r>
            <a:r>
              <a:rPr lang="en-US" sz="2800" b="1"/>
              <a:t> = $7,000(4.212) = $29,484</a:t>
            </a:r>
          </a:p>
        </p:txBody>
      </p:sp>
      <p:grpSp>
        <p:nvGrpSpPr>
          <p:cNvPr id="98310" name="Group 6"/>
          <p:cNvGrpSpPr>
            <a:grpSpLocks/>
          </p:cNvGrpSpPr>
          <p:nvPr/>
        </p:nvGrpSpPr>
        <p:grpSpPr bwMode="auto">
          <a:xfrm>
            <a:off x="2670175" y="2336800"/>
            <a:ext cx="2743200" cy="2308225"/>
            <a:chOff x="1682" y="1472"/>
            <a:chExt cx="1728" cy="1454"/>
          </a:xfrm>
        </p:grpSpPr>
        <p:sp>
          <p:nvSpPr>
            <p:cNvPr id="98311" name="Line 7"/>
            <p:cNvSpPr>
              <a:spLocks noChangeShapeType="1"/>
            </p:cNvSpPr>
            <p:nvPr/>
          </p:nvSpPr>
          <p:spPr bwMode="auto">
            <a:xfrm>
              <a:off x="1682" y="1472"/>
              <a:ext cx="659" cy="1426"/>
            </a:xfrm>
            <a:prstGeom prst="line">
              <a:avLst/>
            </a:prstGeom>
            <a:noFill/>
            <a:ln w="57150">
              <a:solidFill>
                <a:srgbClr val="BF092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8312" name="Line 8"/>
            <p:cNvSpPr>
              <a:spLocks noChangeShapeType="1"/>
            </p:cNvSpPr>
            <p:nvPr/>
          </p:nvSpPr>
          <p:spPr bwMode="auto">
            <a:xfrm flipH="1">
              <a:off x="3081" y="2459"/>
              <a:ext cx="329" cy="467"/>
            </a:xfrm>
            <a:prstGeom prst="line">
              <a:avLst/>
            </a:prstGeom>
            <a:noFill/>
            <a:ln w="57150">
              <a:solidFill>
                <a:srgbClr val="BF092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extLst>
      <p:ext uri="{BB962C8B-B14F-4D97-AF65-F5344CB8AC3E}">
        <p14:creationId xmlns:p14="http://schemas.microsoft.com/office/powerpoint/2010/main" val="156566710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434975"/>
            <a:ext cx="7772400" cy="863600"/>
          </a:xfrm>
          <a:noFill/>
          <a:ln/>
          <a:extLst>
            <a:ext uri="{909E8E84-426E-40dd-AFC4-6F175D3DCCD1}">
              <a14:hiddenFill xmlns:a14="http://schemas.microsoft.com/office/drawing/2010/main">
                <a:solidFill>
                  <a:srgbClr val="2FFF74"/>
                </a:solidFill>
              </a14:hiddenFill>
            </a:ext>
          </a:extLst>
        </p:spPr>
        <p:txBody>
          <a:bodyPr/>
          <a:lstStyle/>
          <a:p>
            <a:r>
              <a:rPr lang="en-US"/>
              <a:t>Break-Even Analysis</a:t>
            </a:r>
          </a:p>
        </p:txBody>
      </p:sp>
      <p:sp>
        <p:nvSpPr>
          <p:cNvPr id="70659" name="Rectangle 3"/>
          <p:cNvSpPr>
            <a:spLocks noChangeArrowheads="1"/>
          </p:cNvSpPr>
          <p:nvPr/>
        </p:nvSpPr>
        <p:spPr bwMode="auto">
          <a:xfrm>
            <a:off x="688975" y="1455738"/>
            <a:ext cx="7620454"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8954" tIns="48608" rIns="98954" bIns="48608"/>
          <a:lstStyle/>
          <a:p>
            <a:pPr marL="533400" indent="-533400" defTabSz="1000125" eaLnBrk="1" hangingPunct="1">
              <a:lnSpc>
                <a:spcPct val="90000"/>
              </a:lnSpc>
              <a:spcAft>
                <a:spcPct val="40000"/>
              </a:spcAft>
              <a:buClr>
                <a:srgbClr val="BF0922"/>
              </a:buClr>
              <a:buFont typeface="Wingdings" charset="0"/>
              <a:buChar char="u"/>
            </a:pPr>
            <a:r>
              <a:rPr lang="en-US" sz="3200" b="1" dirty="0"/>
              <a:t>Fixed costs are costs that continue even if no units are produced</a:t>
            </a:r>
          </a:p>
          <a:p>
            <a:pPr marL="1168400" lvl="1" indent="-455613" defTabSz="1000125" eaLnBrk="1" hangingPunct="1">
              <a:lnSpc>
                <a:spcPct val="90000"/>
              </a:lnSpc>
              <a:spcAft>
                <a:spcPct val="40000"/>
              </a:spcAft>
              <a:buClr>
                <a:srgbClr val="BF0922"/>
              </a:buClr>
              <a:buFont typeface="Wingdings" charset="0"/>
              <a:buChar char="u"/>
            </a:pPr>
            <a:r>
              <a:rPr lang="en-US" sz="2800" b="1" dirty="0"/>
              <a:t>Depreciation, taxes, debt, mortgage payments</a:t>
            </a:r>
          </a:p>
          <a:p>
            <a:pPr marL="533400" indent="-533400" defTabSz="1000125" eaLnBrk="1" hangingPunct="1">
              <a:lnSpc>
                <a:spcPct val="90000"/>
              </a:lnSpc>
              <a:spcAft>
                <a:spcPct val="40000"/>
              </a:spcAft>
              <a:buClr>
                <a:srgbClr val="BF0922"/>
              </a:buClr>
              <a:buFont typeface="Wingdings" charset="0"/>
              <a:buChar char="u"/>
            </a:pPr>
            <a:r>
              <a:rPr lang="en-US" sz="3200" b="1" dirty="0"/>
              <a:t>Variable costs are costs that vary with the volume of units produced</a:t>
            </a:r>
          </a:p>
          <a:p>
            <a:pPr marL="1168400" lvl="1" indent="-455613" defTabSz="1000125" eaLnBrk="1" hangingPunct="1">
              <a:lnSpc>
                <a:spcPct val="90000"/>
              </a:lnSpc>
              <a:spcAft>
                <a:spcPct val="40000"/>
              </a:spcAft>
              <a:buClr>
                <a:srgbClr val="BF0922"/>
              </a:buClr>
              <a:buFont typeface="Wingdings" charset="0"/>
              <a:buChar char="u"/>
            </a:pPr>
            <a:r>
              <a:rPr lang="en-US" sz="2800" b="1" dirty="0"/>
              <a:t>Labor, materials, portion of utilities</a:t>
            </a:r>
          </a:p>
          <a:p>
            <a:pPr marL="1168400" lvl="1" indent="-455613" defTabSz="1000125" eaLnBrk="1" hangingPunct="1">
              <a:lnSpc>
                <a:spcPct val="90000"/>
              </a:lnSpc>
              <a:spcAft>
                <a:spcPct val="40000"/>
              </a:spcAft>
              <a:buClr>
                <a:srgbClr val="BF0922"/>
              </a:buClr>
              <a:buFont typeface="Wingdings" charset="0"/>
              <a:buChar char="u"/>
            </a:pPr>
            <a:r>
              <a:rPr lang="en-US" sz="2800" b="1" dirty="0"/>
              <a:t>Contribution is the difference between selling price and variable cost</a:t>
            </a:r>
          </a:p>
        </p:txBody>
      </p:sp>
    </p:spTree>
    <p:extLst>
      <p:ext uri="{BB962C8B-B14F-4D97-AF65-F5344CB8AC3E}">
        <p14:creationId xmlns:p14="http://schemas.microsoft.com/office/powerpoint/2010/main" val="213998831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S7.33</a:t>
            </a:r>
            <a:endParaRPr lang="en-US" sz="4400" dirty="0">
              <a:effectLst>
                <a:outerShdw blurRad="38100" dist="38100" dir="2700000" algn="tl">
                  <a:srgbClr val="FFFFFF"/>
                </a:outerShdw>
              </a:effectLst>
            </a:endParaRPr>
          </a:p>
        </p:txBody>
      </p:sp>
      <p:sp>
        <p:nvSpPr>
          <p:cNvPr id="3" name="Content Placeholder 2"/>
          <p:cNvSpPr>
            <a:spLocks noGrp="1"/>
          </p:cNvSpPr>
          <p:nvPr>
            <p:ph idx="1"/>
          </p:nvPr>
        </p:nvSpPr>
        <p:spPr>
          <a:xfrm>
            <a:off x="445105" y="1378858"/>
            <a:ext cx="7620000" cy="5261428"/>
          </a:xfrm>
        </p:spPr>
        <p:txBody>
          <a:bodyPr>
            <a:normAutofit/>
          </a:bodyPr>
          <a:lstStyle/>
          <a:p>
            <a:pPr marL="114300" indent="0">
              <a:buNone/>
            </a:pPr>
            <a:r>
              <a:rPr lang="en-US" dirty="0"/>
              <a:t>Tim </a:t>
            </a:r>
            <a:r>
              <a:rPr lang="en-US" dirty="0" err="1"/>
              <a:t>Smunt</a:t>
            </a:r>
            <a:r>
              <a:rPr lang="en-US" dirty="0"/>
              <a:t> has been asked to evaluate two machines. After some investigation, he determines that they have the costs shown in the following table. He is told to assume that:</a:t>
            </a:r>
          </a:p>
          <a:p>
            <a:pPr marL="114300" indent="0">
              <a:buNone/>
            </a:pPr>
            <a:r>
              <a:rPr lang="en-US" dirty="0"/>
              <a:t>(a) The life of each machine is 3 years,</a:t>
            </a:r>
          </a:p>
          <a:p>
            <a:pPr marL="114300" indent="0">
              <a:buNone/>
            </a:pPr>
            <a:r>
              <a:rPr lang="en-US" dirty="0"/>
              <a:t>(b) The company thinks it knows how to make 12% on investments no more risky than this one</a:t>
            </a:r>
            <a:r>
              <a:rPr lang="en-US" dirty="0" smtClean="0"/>
              <a:t>.</a:t>
            </a:r>
          </a:p>
          <a:p>
            <a:pPr marL="114300" indent="0">
              <a:buNone/>
            </a:pPr>
            <a:endParaRPr lang="en-US" dirty="0" smtClean="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r>
              <a:rPr lang="en-US" dirty="0"/>
              <a:t>Determine via the present value method, which machine Tim </a:t>
            </a:r>
            <a:r>
              <a:rPr lang="en-US" dirty="0" smtClean="0"/>
              <a:t>should recommend</a:t>
            </a:r>
            <a:r>
              <a:rPr lang="en-US" dirty="0"/>
              <a:t>.</a:t>
            </a:r>
          </a:p>
        </p:txBody>
      </p:sp>
      <p:pic>
        <p:nvPicPr>
          <p:cNvPr id="2" name="Picture 1" descr="Screen Shot 2015-10-31 at 11.34.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191" y="3744485"/>
            <a:ext cx="7426476" cy="1784874"/>
          </a:xfrm>
          <a:prstGeom prst="rect">
            <a:avLst/>
          </a:prstGeom>
        </p:spPr>
      </p:pic>
    </p:spTree>
    <p:extLst>
      <p:ext uri="{BB962C8B-B14F-4D97-AF65-F5344CB8AC3E}">
        <p14:creationId xmlns:p14="http://schemas.microsoft.com/office/powerpoint/2010/main" val="212838307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S7.33</a:t>
            </a:r>
            <a:endParaRPr lang="en-US" sz="4400" dirty="0">
              <a:effectLst>
                <a:outerShdw blurRad="38100" dist="38100" dir="2700000" algn="tl">
                  <a:srgbClr val="FFFFFF"/>
                </a:outerShdw>
              </a:effectLst>
            </a:endParaRPr>
          </a:p>
        </p:txBody>
      </p:sp>
      <p:pic>
        <p:nvPicPr>
          <p:cNvPr id="5" name="Picture 4" descr="Screen Shot 2015-10-31 at 11.34.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477" y="1136074"/>
            <a:ext cx="6083905" cy="2710365"/>
          </a:xfrm>
          <a:prstGeom prst="rect">
            <a:avLst/>
          </a:prstGeom>
        </p:spPr>
      </p:pic>
      <p:pic>
        <p:nvPicPr>
          <p:cNvPr id="6" name="Picture 5" descr="Screen Shot 2015-10-31 at 11.34.5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9048" y="3846439"/>
            <a:ext cx="5358191" cy="2963555"/>
          </a:xfrm>
          <a:prstGeom prst="rect">
            <a:avLst/>
          </a:prstGeom>
        </p:spPr>
      </p:pic>
    </p:spTree>
    <p:extLst>
      <p:ext uri="{BB962C8B-B14F-4D97-AF65-F5344CB8AC3E}">
        <p14:creationId xmlns:p14="http://schemas.microsoft.com/office/powerpoint/2010/main" val="179723547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0" name="Rectangle 8"/>
          <p:cNvSpPr>
            <a:spLocks noGrp="1" noChangeArrowheads="1"/>
          </p:cNvSpPr>
          <p:nvPr>
            <p:ph type="title"/>
          </p:nvPr>
        </p:nvSpPr>
        <p:spPr>
          <a:xfrm>
            <a:off x="685800" y="434975"/>
            <a:ext cx="7772400" cy="863600"/>
          </a:xfrm>
          <a:noFill/>
          <a:ln/>
          <a:extLst>
            <a:ext uri="{909E8E84-426E-40dd-AFC4-6F175D3DCCD1}">
              <a14:hiddenFill xmlns:a14="http://schemas.microsoft.com/office/drawing/2010/main">
                <a:solidFill>
                  <a:srgbClr val="2FFF74"/>
                </a:solidFill>
              </a14:hiddenFill>
            </a:ext>
          </a:extLst>
        </p:spPr>
        <p:txBody>
          <a:bodyPr/>
          <a:lstStyle/>
          <a:p>
            <a:r>
              <a:rPr lang="en-US"/>
              <a:t>Break-Even Analysis</a:t>
            </a:r>
          </a:p>
        </p:txBody>
      </p:sp>
      <p:sp>
        <p:nvSpPr>
          <p:cNvPr id="74754" name="Line 2"/>
          <p:cNvSpPr>
            <a:spLocks noChangeShapeType="1"/>
          </p:cNvSpPr>
          <p:nvPr/>
        </p:nvSpPr>
        <p:spPr bwMode="auto">
          <a:xfrm>
            <a:off x="2082800" y="4813300"/>
            <a:ext cx="5626100" cy="0"/>
          </a:xfrm>
          <a:prstGeom prst="line">
            <a:avLst/>
          </a:prstGeom>
          <a:noFill/>
          <a:ln w="76200">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74755" name="Group 3"/>
          <p:cNvGrpSpPr>
            <a:grpSpLocks/>
          </p:cNvGrpSpPr>
          <p:nvPr/>
        </p:nvGrpSpPr>
        <p:grpSpPr bwMode="auto">
          <a:xfrm>
            <a:off x="2070100" y="1663700"/>
            <a:ext cx="4870450" cy="3994150"/>
            <a:chOff x="1304" y="1248"/>
            <a:chExt cx="3068" cy="2516"/>
          </a:xfrm>
        </p:grpSpPr>
        <p:sp>
          <p:nvSpPr>
            <p:cNvPr id="74756" name="Freeform 4"/>
            <p:cNvSpPr>
              <a:spLocks/>
            </p:cNvSpPr>
            <p:nvPr/>
          </p:nvSpPr>
          <p:spPr bwMode="auto">
            <a:xfrm>
              <a:off x="1304" y="2528"/>
              <a:ext cx="1400" cy="1236"/>
            </a:xfrm>
            <a:custGeom>
              <a:avLst/>
              <a:gdLst>
                <a:gd name="T0" fmla="*/ 4 w 1400"/>
                <a:gd name="T1" fmla="*/ 700 h 1236"/>
                <a:gd name="T2" fmla="*/ 1400 w 1400"/>
                <a:gd name="T3" fmla="*/ 0 h 1236"/>
                <a:gd name="T4" fmla="*/ 0 w 1400"/>
                <a:gd name="T5" fmla="*/ 1236 h 1236"/>
                <a:gd name="T6" fmla="*/ 4 w 1400"/>
                <a:gd name="T7" fmla="*/ 700 h 1236"/>
              </a:gdLst>
              <a:ahLst/>
              <a:cxnLst>
                <a:cxn ang="0">
                  <a:pos x="T0" y="T1"/>
                </a:cxn>
                <a:cxn ang="0">
                  <a:pos x="T2" y="T3"/>
                </a:cxn>
                <a:cxn ang="0">
                  <a:pos x="T4" y="T5"/>
                </a:cxn>
                <a:cxn ang="0">
                  <a:pos x="T6" y="T7"/>
                </a:cxn>
              </a:cxnLst>
              <a:rect l="0" t="0" r="r" b="b"/>
              <a:pathLst>
                <a:path w="1400" h="1236">
                  <a:moveTo>
                    <a:pt x="4" y="700"/>
                  </a:moveTo>
                  <a:lnTo>
                    <a:pt x="1400" y="0"/>
                  </a:lnTo>
                  <a:lnTo>
                    <a:pt x="0" y="1236"/>
                  </a:lnTo>
                  <a:lnTo>
                    <a:pt x="4" y="70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4757" name="Freeform 5"/>
            <p:cNvSpPr>
              <a:spLocks/>
            </p:cNvSpPr>
            <p:nvPr/>
          </p:nvSpPr>
          <p:spPr bwMode="auto">
            <a:xfrm>
              <a:off x="2700" y="1248"/>
              <a:ext cx="1672" cy="1280"/>
            </a:xfrm>
            <a:custGeom>
              <a:avLst/>
              <a:gdLst>
                <a:gd name="T0" fmla="*/ 1420 w 1672"/>
                <a:gd name="T1" fmla="*/ 0 h 1280"/>
                <a:gd name="T2" fmla="*/ 1672 w 1672"/>
                <a:gd name="T3" fmla="*/ 440 h 1280"/>
                <a:gd name="T4" fmla="*/ 0 w 1672"/>
                <a:gd name="T5" fmla="*/ 1280 h 1280"/>
                <a:gd name="T6" fmla="*/ 1420 w 1672"/>
                <a:gd name="T7" fmla="*/ 0 h 1280"/>
              </a:gdLst>
              <a:ahLst/>
              <a:cxnLst>
                <a:cxn ang="0">
                  <a:pos x="T0" y="T1"/>
                </a:cxn>
                <a:cxn ang="0">
                  <a:pos x="T2" y="T3"/>
                </a:cxn>
                <a:cxn ang="0">
                  <a:pos x="T4" y="T5"/>
                </a:cxn>
                <a:cxn ang="0">
                  <a:pos x="T6" y="T7"/>
                </a:cxn>
              </a:cxnLst>
              <a:rect l="0" t="0" r="r" b="b"/>
              <a:pathLst>
                <a:path w="1672" h="1280">
                  <a:moveTo>
                    <a:pt x="1420" y="0"/>
                  </a:moveTo>
                  <a:lnTo>
                    <a:pt x="1672" y="440"/>
                  </a:lnTo>
                  <a:lnTo>
                    <a:pt x="0" y="1280"/>
                  </a:lnTo>
                  <a:lnTo>
                    <a:pt x="1420" y="0"/>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4758" name="Rectangle 6"/>
            <p:cNvSpPr>
              <a:spLocks noChangeArrowheads="1"/>
            </p:cNvSpPr>
            <p:nvPr/>
          </p:nvSpPr>
          <p:spPr bwMode="auto">
            <a:xfrm rot="-2011544">
              <a:off x="3312" y="1693"/>
              <a:ext cx="977"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600" b="1"/>
                <a:t>Profit corridor</a:t>
              </a:r>
            </a:p>
          </p:txBody>
        </p:sp>
        <p:sp>
          <p:nvSpPr>
            <p:cNvPr id="74759" name="Rectangle 7"/>
            <p:cNvSpPr>
              <a:spLocks noChangeArrowheads="1"/>
            </p:cNvSpPr>
            <p:nvPr/>
          </p:nvSpPr>
          <p:spPr bwMode="auto">
            <a:xfrm rot="-2229297">
              <a:off x="1385" y="3049"/>
              <a:ext cx="645"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85000"/>
                </a:lnSpc>
              </a:pPr>
              <a:r>
                <a:rPr lang="en-US" sz="1600" b="1"/>
                <a:t>Loss corridor</a:t>
              </a:r>
            </a:p>
          </p:txBody>
        </p:sp>
      </p:grpSp>
      <p:grpSp>
        <p:nvGrpSpPr>
          <p:cNvPr id="74761" name="Group 9"/>
          <p:cNvGrpSpPr>
            <a:grpSpLocks/>
          </p:cNvGrpSpPr>
          <p:nvPr/>
        </p:nvGrpSpPr>
        <p:grpSpPr bwMode="auto">
          <a:xfrm>
            <a:off x="2095500" y="1423988"/>
            <a:ext cx="6321425" cy="4240212"/>
            <a:chOff x="1320" y="1097"/>
            <a:chExt cx="3982" cy="2671"/>
          </a:xfrm>
        </p:grpSpPr>
        <p:sp>
          <p:nvSpPr>
            <p:cNvPr id="74762" name="Line 10"/>
            <p:cNvSpPr>
              <a:spLocks noChangeShapeType="1"/>
            </p:cNvSpPr>
            <p:nvPr/>
          </p:nvSpPr>
          <p:spPr bwMode="auto">
            <a:xfrm flipV="1">
              <a:off x="1320" y="1256"/>
              <a:ext cx="2808" cy="2512"/>
            </a:xfrm>
            <a:prstGeom prst="line">
              <a:avLst/>
            </a:prstGeom>
            <a:noFill/>
            <a:ln w="76200">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4763" name="Rectangle 11"/>
            <p:cNvSpPr>
              <a:spLocks noChangeArrowheads="1"/>
            </p:cNvSpPr>
            <p:nvPr/>
          </p:nvSpPr>
          <p:spPr bwMode="auto">
            <a:xfrm>
              <a:off x="4098" y="1097"/>
              <a:ext cx="1204"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600" b="1"/>
                <a:t>Total revenue line</a:t>
              </a:r>
            </a:p>
          </p:txBody>
        </p:sp>
      </p:grpSp>
      <p:grpSp>
        <p:nvGrpSpPr>
          <p:cNvPr id="74764" name="Group 12"/>
          <p:cNvGrpSpPr>
            <a:grpSpLocks/>
          </p:cNvGrpSpPr>
          <p:nvPr/>
        </p:nvGrpSpPr>
        <p:grpSpPr bwMode="auto">
          <a:xfrm>
            <a:off x="2108200" y="2274888"/>
            <a:ext cx="6370638" cy="2525712"/>
            <a:chOff x="1328" y="1633"/>
            <a:chExt cx="4013" cy="1591"/>
          </a:xfrm>
        </p:grpSpPr>
        <p:sp>
          <p:nvSpPr>
            <p:cNvPr id="74765" name="Line 13"/>
            <p:cNvSpPr>
              <a:spLocks noChangeShapeType="1"/>
            </p:cNvSpPr>
            <p:nvPr/>
          </p:nvSpPr>
          <p:spPr bwMode="auto">
            <a:xfrm flipV="1">
              <a:off x="1328" y="1688"/>
              <a:ext cx="3048" cy="1536"/>
            </a:xfrm>
            <a:prstGeom prst="line">
              <a:avLst/>
            </a:prstGeom>
            <a:noFill/>
            <a:ln w="7620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4766" name="Rectangle 14"/>
            <p:cNvSpPr>
              <a:spLocks noChangeArrowheads="1"/>
            </p:cNvSpPr>
            <p:nvPr/>
          </p:nvSpPr>
          <p:spPr bwMode="auto">
            <a:xfrm>
              <a:off x="4364" y="1633"/>
              <a:ext cx="977"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600" b="1"/>
                <a:t>Total cost line</a:t>
              </a:r>
            </a:p>
          </p:txBody>
        </p:sp>
      </p:grpSp>
      <p:grpSp>
        <p:nvGrpSpPr>
          <p:cNvPr id="74767" name="Group 15"/>
          <p:cNvGrpSpPr>
            <a:grpSpLocks/>
          </p:cNvGrpSpPr>
          <p:nvPr/>
        </p:nvGrpSpPr>
        <p:grpSpPr bwMode="auto">
          <a:xfrm>
            <a:off x="5962650" y="2895600"/>
            <a:ext cx="1552575" cy="1860550"/>
            <a:chOff x="3756" y="2024"/>
            <a:chExt cx="978" cy="1172"/>
          </a:xfrm>
        </p:grpSpPr>
        <p:sp>
          <p:nvSpPr>
            <p:cNvPr id="74768" name="Line 16"/>
            <p:cNvSpPr>
              <a:spLocks noChangeShapeType="1"/>
            </p:cNvSpPr>
            <p:nvPr/>
          </p:nvSpPr>
          <p:spPr bwMode="auto">
            <a:xfrm>
              <a:off x="3756" y="2024"/>
              <a:ext cx="0" cy="1172"/>
            </a:xfrm>
            <a:prstGeom prst="line">
              <a:avLst/>
            </a:prstGeom>
            <a:noFill/>
            <a:ln w="5715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4769" name="Rectangle 17"/>
            <p:cNvSpPr>
              <a:spLocks noChangeArrowheads="1"/>
            </p:cNvSpPr>
            <p:nvPr/>
          </p:nvSpPr>
          <p:spPr bwMode="auto">
            <a:xfrm>
              <a:off x="3821" y="2545"/>
              <a:ext cx="913"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600" b="1"/>
                <a:t>Variable cost</a:t>
              </a:r>
            </a:p>
          </p:txBody>
        </p:sp>
      </p:grpSp>
      <p:grpSp>
        <p:nvGrpSpPr>
          <p:cNvPr id="74770" name="Group 18"/>
          <p:cNvGrpSpPr>
            <a:grpSpLocks/>
          </p:cNvGrpSpPr>
          <p:nvPr/>
        </p:nvGrpSpPr>
        <p:grpSpPr bwMode="auto">
          <a:xfrm>
            <a:off x="5962650" y="4857750"/>
            <a:ext cx="1292225" cy="806450"/>
            <a:chOff x="3756" y="3260"/>
            <a:chExt cx="814" cy="508"/>
          </a:xfrm>
        </p:grpSpPr>
        <p:sp>
          <p:nvSpPr>
            <p:cNvPr id="74771" name="Line 19"/>
            <p:cNvSpPr>
              <a:spLocks noChangeShapeType="1"/>
            </p:cNvSpPr>
            <p:nvPr/>
          </p:nvSpPr>
          <p:spPr bwMode="auto">
            <a:xfrm>
              <a:off x="3756" y="3260"/>
              <a:ext cx="0" cy="508"/>
            </a:xfrm>
            <a:prstGeom prst="line">
              <a:avLst/>
            </a:prstGeom>
            <a:noFill/>
            <a:ln w="5715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4772" name="Rectangle 20"/>
            <p:cNvSpPr>
              <a:spLocks noChangeArrowheads="1"/>
            </p:cNvSpPr>
            <p:nvPr/>
          </p:nvSpPr>
          <p:spPr bwMode="auto">
            <a:xfrm>
              <a:off x="3821" y="3425"/>
              <a:ext cx="749"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600" b="1"/>
                <a:t>Fixed cost</a:t>
              </a:r>
            </a:p>
          </p:txBody>
        </p:sp>
      </p:grpSp>
      <p:grpSp>
        <p:nvGrpSpPr>
          <p:cNvPr id="74773" name="Group 21"/>
          <p:cNvGrpSpPr>
            <a:grpSpLocks/>
          </p:cNvGrpSpPr>
          <p:nvPr/>
        </p:nvGrpSpPr>
        <p:grpSpPr bwMode="auto">
          <a:xfrm>
            <a:off x="2379663" y="2300288"/>
            <a:ext cx="2697162" cy="1331912"/>
            <a:chOff x="1499" y="1649"/>
            <a:chExt cx="1699" cy="839"/>
          </a:xfrm>
        </p:grpSpPr>
        <p:sp>
          <p:nvSpPr>
            <p:cNvPr id="74774" name="Rectangle 22"/>
            <p:cNvSpPr>
              <a:spLocks noChangeArrowheads="1"/>
            </p:cNvSpPr>
            <p:nvPr/>
          </p:nvSpPr>
          <p:spPr bwMode="auto">
            <a:xfrm>
              <a:off x="1499" y="1649"/>
              <a:ext cx="1699"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600" b="1"/>
                <a:t>Break-even point</a:t>
              </a:r>
            </a:p>
            <a:p>
              <a:pPr algn="ctr">
                <a:lnSpc>
                  <a:spcPct val="85000"/>
                </a:lnSpc>
              </a:pPr>
              <a:r>
                <a:rPr lang="en-US" sz="1600" b="1"/>
                <a:t>Total cost = Total revenue</a:t>
              </a:r>
            </a:p>
          </p:txBody>
        </p:sp>
        <p:sp>
          <p:nvSpPr>
            <p:cNvPr id="74775" name="Line 23"/>
            <p:cNvSpPr>
              <a:spLocks noChangeShapeType="1"/>
            </p:cNvSpPr>
            <p:nvPr/>
          </p:nvSpPr>
          <p:spPr bwMode="auto">
            <a:xfrm>
              <a:off x="2328" y="1960"/>
              <a:ext cx="344" cy="528"/>
            </a:xfrm>
            <a:prstGeom prst="line">
              <a:avLst/>
            </a:prstGeom>
            <a:noFill/>
            <a:ln w="5715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4776" name="Group 24"/>
          <p:cNvGrpSpPr>
            <a:grpSpLocks/>
          </p:cNvGrpSpPr>
          <p:nvPr/>
        </p:nvGrpSpPr>
        <p:grpSpPr bwMode="auto">
          <a:xfrm>
            <a:off x="1204913" y="1054100"/>
            <a:ext cx="6592887" cy="5248275"/>
            <a:chOff x="759" y="864"/>
            <a:chExt cx="4153" cy="3306"/>
          </a:xfrm>
        </p:grpSpPr>
        <p:sp>
          <p:nvSpPr>
            <p:cNvPr id="74777" name="Rectangle 25"/>
            <p:cNvSpPr>
              <a:spLocks noChangeArrowheads="1"/>
            </p:cNvSpPr>
            <p:nvPr/>
          </p:nvSpPr>
          <p:spPr bwMode="auto">
            <a:xfrm>
              <a:off x="999" y="864"/>
              <a:ext cx="436" cy="3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a:lnSpc>
                  <a:spcPct val="175000"/>
                </a:lnSpc>
              </a:pPr>
              <a:r>
                <a:rPr lang="en-US" sz="1600" b="1"/>
                <a:t>–</a:t>
              </a:r>
            </a:p>
            <a:p>
              <a:pPr algn="r">
                <a:lnSpc>
                  <a:spcPct val="175000"/>
                </a:lnSpc>
              </a:pPr>
              <a:r>
                <a:rPr lang="en-US" sz="1600" b="1"/>
                <a:t>900 –</a:t>
              </a:r>
            </a:p>
            <a:p>
              <a:pPr algn="r">
                <a:lnSpc>
                  <a:spcPct val="175000"/>
                </a:lnSpc>
              </a:pPr>
              <a:r>
                <a:rPr lang="en-US" sz="1600" b="1"/>
                <a:t>800 –</a:t>
              </a:r>
            </a:p>
            <a:p>
              <a:pPr algn="r">
                <a:lnSpc>
                  <a:spcPct val="175000"/>
                </a:lnSpc>
              </a:pPr>
              <a:r>
                <a:rPr lang="en-US" sz="1600" b="1"/>
                <a:t>700 –</a:t>
              </a:r>
            </a:p>
            <a:p>
              <a:pPr algn="r">
                <a:lnSpc>
                  <a:spcPct val="175000"/>
                </a:lnSpc>
              </a:pPr>
              <a:r>
                <a:rPr lang="en-US" sz="1600" b="1"/>
                <a:t>600 –</a:t>
              </a:r>
            </a:p>
            <a:p>
              <a:pPr algn="r">
                <a:lnSpc>
                  <a:spcPct val="175000"/>
                </a:lnSpc>
              </a:pPr>
              <a:r>
                <a:rPr lang="en-US" sz="1600" b="1"/>
                <a:t>500 –</a:t>
              </a:r>
            </a:p>
            <a:p>
              <a:pPr algn="r">
                <a:lnSpc>
                  <a:spcPct val="175000"/>
                </a:lnSpc>
              </a:pPr>
              <a:r>
                <a:rPr lang="en-US" sz="1600" b="1"/>
                <a:t>400 –</a:t>
              </a:r>
            </a:p>
            <a:p>
              <a:pPr algn="r">
                <a:lnSpc>
                  <a:spcPct val="175000"/>
                </a:lnSpc>
              </a:pPr>
              <a:r>
                <a:rPr lang="en-US" sz="1600" b="1"/>
                <a:t>300 –</a:t>
              </a:r>
            </a:p>
            <a:p>
              <a:pPr algn="r">
                <a:lnSpc>
                  <a:spcPct val="175000"/>
                </a:lnSpc>
              </a:pPr>
              <a:r>
                <a:rPr lang="en-US" sz="1600" b="1"/>
                <a:t>200 –</a:t>
              </a:r>
            </a:p>
            <a:p>
              <a:pPr algn="r">
                <a:lnSpc>
                  <a:spcPct val="175000"/>
                </a:lnSpc>
              </a:pPr>
              <a:r>
                <a:rPr lang="en-US" sz="1600" b="1"/>
                <a:t>100 –</a:t>
              </a:r>
            </a:p>
            <a:p>
              <a:pPr algn="r">
                <a:lnSpc>
                  <a:spcPct val="175000"/>
                </a:lnSpc>
              </a:pPr>
              <a:r>
                <a:rPr lang="en-US" sz="1600" b="1"/>
                <a:t>–</a:t>
              </a:r>
            </a:p>
          </p:txBody>
        </p:sp>
        <p:sp>
          <p:nvSpPr>
            <p:cNvPr id="74778" name="Freeform 26"/>
            <p:cNvSpPr>
              <a:spLocks/>
            </p:cNvSpPr>
            <p:nvPr/>
          </p:nvSpPr>
          <p:spPr bwMode="auto">
            <a:xfrm>
              <a:off x="1312" y="1080"/>
              <a:ext cx="3600" cy="2696"/>
            </a:xfrm>
            <a:custGeom>
              <a:avLst/>
              <a:gdLst>
                <a:gd name="T0" fmla="*/ 0 w 3312"/>
                <a:gd name="T1" fmla="*/ 0 h 2696"/>
                <a:gd name="T2" fmla="*/ 0 w 3312"/>
                <a:gd name="T3" fmla="*/ 2696 h 2696"/>
                <a:gd name="T4" fmla="*/ 3312 w 3312"/>
                <a:gd name="T5" fmla="*/ 2696 h 2696"/>
              </a:gdLst>
              <a:ahLst/>
              <a:cxnLst>
                <a:cxn ang="0">
                  <a:pos x="T0" y="T1"/>
                </a:cxn>
                <a:cxn ang="0">
                  <a:pos x="T2" y="T3"/>
                </a:cxn>
                <a:cxn ang="0">
                  <a:pos x="T4" y="T5"/>
                </a:cxn>
              </a:cxnLst>
              <a:rect l="0" t="0" r="r" b="b"/>
              <a:pathLst>
                <a:path w="3312" h="2696">
                  <a:moveTo>
                    <a:pt x="0" y="0"/>
                  </a:moveTo>
                  <a:lnTo>
                    <a:pt x="0" y="2696"/>
                  </a:lnTo>
                  <a:lnTo>
                    <a:pt x="3312" y="2696"/>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4779" name="Rectangle 27"/>
            <p:cNvSpPr>
              <a:spLocks noChangeArrowheads="1"/>
            </p:cNvSpPr>
            <p:nvPr/>
          </p:nvSpPr>
          <p:spPr bwMode="auto">
            <a:xfrm>
              <a:off x="1190" y="3653"/>
              <a:ext cx="3619" cy="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10000"/>
                </a:lnSpc>
                <a:tabLst>
                  <a:tab pos="101600" algn="ctr"/>
                  <a:tab pos="571500" algn="ctr"/>
                  <a:tab pos="1054100" algn="ctr"/>
                  <a:tab pos="1524000" algn="ctr"/>
                  <a:tab pos="2006600" algn="ctr"/>
                  <a:tab pos="2476500" algn="ctr"/>
                  <a:tab pos="2959100" algn="ctr"/>
                  <a:tab pos="3429000" algn="ctr"/>
                  <a:tab pos="3911600" algn="ctr"/>
                  <a:tab pos="4381500" algn="ctr"/>
                  <a:tab pos="4864100" algn="ctr"/>
                  <a:tab pos="5334000" algn="ctr"/>
                </a:tabLst>
              </a:pPr>
              <a:r>
                <a:rPr lang="en-US" sz="1000" b="1"/>
                <a:t>	|	|	|	|	|	|	|	|	|	|	|	|	</a:t>
              </a:r>
              <a:endParaRPr lang="en-US" sz="1800" b="1"/>
            </a:p>
            <a:p>
              <a:pPr>
                <a:lnSpc>
                  <a:spcPct val="110000"/>
                </a:lnSpc>
                <a:tabLst>
                  <a:tab pos="101600" algn="ctr"/>
                  <a:tab pos="571500" algn="ctr"/>
                  <a:tab pos="1054100" algn="ctr"/>
                  <a:tab pos="1524000" algn="ctr"/>
                  <a:tab pos="2006600" algn="ctr"/>
                  <a:tab pos="2476500" algn="ctr"/>
                  <a:tab pos="2959100" algn="ctr"/>
                  <a:tab pos="3429000" algn="ctr"/>
                  <a:tab pos="3911600" algn="ctr"/>
                  <a:tab pos="4381500" algn="ctr"/>
                  <a:tab pos="4864100" algn="ctr"/>
                  <a:tab pos="5334000" algn="ctr"/>
                </a:tabLst>
              </a:pPr>
              <a:r>
                <a:rPr lang="en-US" sz="1600" b="1"/>
                <a:t>	0	100	200	300	400	500	600	700	800	900	1000	1100</a:t>
              </a:r>
            </a:p>
          </p:txBody>
        </p:sp>
        <p:sp>
          <p:nvSpPr>
            <p:cNvPr id="74780" name="Rectangle 28"/>
            <p:cNvSpPr>
              <a:spLocks noChangeArrowheads="1"/>
            </p:cNvSpPr>
            <p:nvPr/>
          </p:nvSpPr>
          <p:spPr bwMode="auto">
            <a:xfrm rot="-5400000">
              <a:off x="362" y="2284"/>
              <a:ext cx="100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Cost in dollars</a:t>
              </a:r>
            </a:p>
          </p:txBody>
        </p:sp>
        <p:sp>
          <p:nvSpPr>
            <p:cNvPr id="74781" name="Rectangle 29"/>
            <p:cNvSpPr>
              <a:spLocks noChangeArrowheads="1"/>
            </p:cNvSpPr>
            <p:nvPr/>
          </p:nvSpPr>
          <p:spPr bwMode="auto">
            <a:xfrm>
              <a:off x="2238" y="3958"/>
              <a:ext cx="166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Volume (units per period)</a:t>
              </a:r>
            </a:p>
          </p:txBody>
        </p:sp>
      </p:grpSp>
      <p:sp>
        <p:nvSpPr>
          <p:cNvPr id="74782" name="Rectangle 30"/>
          <p:cNvSpPr>
            <a:spLocks noChangeArrowheads="1"/>
          </p:cNvSpPr>
          <p:nvPr/>
        </p:nvSpPr>
        <p:spPr bwMode="auto">
          <a:xfrm>
            <a:off x="288925" y="6003925"/>
            <a:ext cx="1279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Figure S7.5</a:t>
            </a:r>
          </a:p>
        </p:txBody>
      </p:sp>
    </p:spTree>
    <p:extLst>
      <p:ext uri="{BB962C8B-B14F-4D97-AF65-F5344CB8AC3E}">
        <p14:creationId xmlns:p14="http://schemas.microsoft.com/office/powerpoint/2010/main" val="1635877194"/>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434975"/>
            <a:ext cx="7772400" cy="863600"/>
          </a:xfrm>
          <a:noFill/>
          <a:ln/>
          <a:extLst>
            <a:ext uri="{909E8E84-426E-40dd-AFC4-6F175D3DCCD1}">
              <a14:hiddenFill xmlns:a14="http://schemas.microsoft.com/office/drawing/2010/main">
                <a:solidFill>
                  <a:srgbClr val="2FFF74"/>
                </a:solidFill>
              </a14:hiddenFill>
            </a:ext>
          </a:extLst>
        </p:spPr>
        <p:txBody>
          <a:bodyPr/>
          <a:lstStyle/>
          <a:p>
            <a:r>
              <a:rPr lang="en-US"/>
              <a:t>Break-Even Analysis</a:t>
            </a:r>
          </a:p>
        </p:txBody>
      </p:sp>
      <p:grpSp>
        <p:nvGrpSpPr>
          <p:cNvPr id="76803" name="Group 3"/>
          <p:cNvGrpSpPr>
            <a:grpSpLocks/>
          </p:cNvGrpSpPr>
          <p:nvPr/>
        </p:nvGrpSpPr>
        <p:grpSpPr bwMode="auto">
          <a:xfrm>
            <a:off x="644525" y="1747838"/>
            <a:ext cx="7813675" cy="1698625"/>
            <a:chOff x="406" y="1101"/>
            <a:chExt cx="4922" cy="1070"/>
          </a:xfrm>
        </p:grpSpPr>
        <p:sp>
          <p:nvSpPr>
            <p:cNvPr id="76804" name="Rectangle 4"/>
            <p:cNvSpPr>
              <a:spLocks noChangeArrowheads="1"/>
            </p:cNvSpPr>
            <p:nvPr/>
          </p:nvSpPr>
          <p:spPr bwMode="auto">
            <a:xfrm>
              <a:off x="406" y="1101"/>
              <a:ext cx="2402"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1244600" indent="-1244600">
                <a:lnSpc>
                  <a:spcPct val="85000"/>
                </a:lnSpc>
                <a:spcAft>
                  <a:spcPct val="15000"/>
                </a:spcAft>
                <a:tabLst>
                  <a:tab pos="863600" algn="r"/>
                  <a:tab pos="952500" algn="l"/>
                </a:tabLst>
              </a:pPr>
              <a:r>
                <a:rPr lang="en-US" sz="1800" b="1"/>
                <a:t>	</a:t>
              </a:r>
              <a:r>
                <a:rPr lang="en-US" sz="1800" b="1" i="1"/>
                <a:t>BEP</a:t>
              </a:r>
              <a:r>
                <a:rPr lang="en-US" sz="1800" b="1" i="1" baseline="-25000"/>
                <a:t>x</a:t>
              </a:r>
              <a:r>
                <a:rPr lang="en-US" sz="1800" b="1"/>
                <a:t>	=	break-even point in units</a:t>
              </a:r>
            </a:p>
            <a:p>
              <a:pPr marL="1244600" indent="-1244600">
                <a:lnSpc>
                  <a:spcPct val="85000"/>
                </a:lnSpc>
                <a:spcAft>
                  <a:spcPct val="15000"/>
                </a:spcAft>
                <a:tabLst>
                  <a:tab pos="863600" algn="r"/>
                  <a:tab pos="952500" algn="l"/>
                </a:tabLst>
              </a:pPr>
              <a:r>
                <a:rPr lang="en-US" sz="1800" b="1"/>
                <a:t>	</a:t>
              </a:r>
              <a:r>
                <a:rPr lang="en-US" sz="1800" b="1" i="1"/>
                <a:t>BEP</a:t>
              </a:r>
              <a:r>
                <a:rPr lang="en-US" sz="1800" b="1" baseline="-25000"/>
                <a:t>$</a:t>
              </a:r>
              <a:r>
                <a:rPr lang="en-US" sz="1800" b="1"/>
                <a:t>	=	break-even point in dollars</a:t>
              </a:r>
            </a:p>
            <a:p>
              <a:pPr marL="1244600" indent="-1244600">
                <a:lnSpc>
                  <a:spcPct val="85000"/>
                </a:lnSpc>
                <a:spcAft>
                  <a:spcPct val="15000"/>
                </a:spcAft>
                <a:tabLst>
                  <a:tab pos="863600" algn="r"/>
                  <a:tab pos="952500" algn="l"/>
                </a:tabLst>
              </a:pPr>
              <a:r>
                <a:rPr lang="en-US" sz="1800" b="1"/>
                <a:t>	</a:t>
              </a:r>
              <a:r>
                <a:rPr lang="en-US" sz="1800" b="1" i="1"/>
                <a:t>P</a:t>
              </a:r>
              <a:r>
                <a:rPr lang="en-US" sz="1800" b="1"/>
                <a:t>	=	price per unit (after all discounts)</a:t>
              </a:r>
            </a:p>
          </p:txBody>
        </p:sp>
        <p:sp>
          <p:nvSpPr>
            <p:cNvPr id="76805" name="Rectangle 5"/>
            <p:cNvSpPr>
              <a:spLocks noChangeArrowheads="1"/>
            </p:cNvSpPr>
            <p:nvPr/>
          </p:nvSpPr>
          <p:spPr bwMode="auto">
            <a:xfrm>
              <a:off x="2974" y="1101"/>
              <a:ext cx="2354" cy="1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762000" indent="-762000">
                <a:lnSpc>
                  <a:spcPct val="85000"/>
                </a:lnSpc>
                <a:spcAft>
                  <a:spcPct val="15000"/>
                </a:spcAft>
                <a:tabLst>
                  <a:tab pos="381000" algn="r"/>
                  <a:tab pos="482600" algn="l"/>
                </a:tabLst>
              </a:pPr>
              <a:r>
                <a:rPr lang="en-US" sz="1800" b="1"/>
                <a:t>	</a:t>
              </a:r>
              <a:r>
                <a:rPr lang="en-US" sz="1800" b="1" i="1"/>
                <a:t>x</a:t>
              </a:r>
              <a:r>
                <a:rPr lang="en-US" sz="1800" b="1"/>
                <a:t>	=	number of units produced	</a:t>
              </a:r>
            </a:p>
            <a:p>
              <a:pPr marL="762000" indent="-762000">
                <a:lnSpc>
                  <a:spcPct val="85000"/>
                </a:lnSpc>
                <a:spcAft>
                  <a:spcPct val="15000"/>
                </a:spcAft>
                <a:tabLst>
                  <a:tab pos="381000" algn="r"/>
                  <a:tab pos="482600" algn="l"/>
                </a:tabLst>
              </a:pPr>
              <a:r>
                <a:rPr lang="en-US" sz="1800" b="1"/>
                <a:t>	</a:t>
              </a:r>
              <a:r>
                <a:rPr lang="en-US" sz="1800" b="1" i="1"/>
                <a:t>TR</a:t>
              </a:r>
              <a:r>
                <a:rPr lang="en-US" sz="1800" b="1"/>
                <a:t>	=	total revenue = </a:t>
              </a:r>
              <a:r>
                <a:rPr lang="en-US" sz="1800" b="1" i="1"/>
                <a:t>Px</a:t>
              </a:r>
            </a:p>
            <a:p>
              <a:pPr marL="762000" indent="-762000">
                <a:lnSpc>
                  <a:spcPct val="85000"/>
                </a:lnSpc>
                <a:spcAft>
                  <a:spcPct val="15000"/>
                </a:spcAft>
                <a:tabLst>
                  <a:tab pos="381000" algn="r"/>
                  <a:tab pos="482600" algn="l"/>
                </a:tabLst>
              </a:pPr>
              <a:r>
                <a:rPr lang="en-US" sz="1800" b="1"/>
                <a:t>	</a:t>
              </a:r>
              <a:r>
                <a:rPr lang="en-US" sz="1800" b="1" i="1"/>
                <a:t>F</a:t>
              </a:r>
              <a:r>
                <a:rPr lang="en-US" sz="1800" b="1"/>
                <a:t>	=	fixed costs</a:t>
              </a:r>
            </a:p>
            <a:p>
              <a:pPr marL="762000" indent="-762000">
                <a:lnSpc>
                  <a:spcPct val="85000"/>
                </a:lnSpc>
                <a:spcAft>
                  <a:spcPct val="15000"/>
                </a:spcAft>
                <a:tabLst>
                  <a:tab pos="381000" algn="r"/>
                  <a:tab pos="482600" algn="l"/>
                </a:tabLst>
              </a:pPr>
              <a:r>
                <a:rPr lang="en-US" sz="1800" b="1"/>
                <a:t>	</a:t>
              </a:r>
              <a:r>
                <a:rPr lang="en-US" sz="1800" b="1" i="1"/>
                <a:t>V</a:t>
              </a:r>
              <a:r>
                <a:rPr lang="en-US" sz="1800" b="1"/>
                <a:t>	=	variable cost per unit</a:t>
              </a:r>
            </a:p>
            <a:p>
              <a:pPr marL="762000" indent="-762000">
                <a:lnSpc>
                  <a:spcPct val="85000"/>
                </a:lnSpc>
                <a:spcAft>
                  <a:spcPct val="15000"/>
                </a:spcAft>
                <a:tabLst>
                  <a:tab pos="381000" algn="r"/>
                  <a:tab pos="482600" algn="l"/>
                </a:tabLst>
              </a:pPr>
              <a:r>
                <a:rPr lang="en-US" sz="1800" b="1"/>
                <a:t>	</a:t>
              </a:r>
              <a:r>
                <a:rPr lang="en-US" sz="1800" b="1" i="1"/>
                <a:t>TC</a:t>
              </a:r>
              <a:r>
                <a:rPr lang="en-US" sz="1800" b="1"/>
                <a:t>	=	total costs = </a:t>
              </a:r>
              <a:r>
                <a:rPr lang="en-US" sz="1800" b="1" i="1"/>
                <a:t>F</a:t>
              </a:r>
              <a:r>
                <a:rPr lang="en-US" sz="1800" b="1"/>
                <a:t> + </a:t>
              </a:r>
              <a:r>
                <a:rPr lang="en-US" sz="1800" b="1" i="1"/>
                <a:t>Vx</a:t>
              </a:r>
            </a:p>
          </p:txBody>
        </p:sp>
      </p:grpSp>
      <p:sp>
        <p:nvSpPr>
          <p:cNvPr id="76806" name="Rectangle 6"/>
          <p:cNvSpPr>
            <a:spLocks noChangeArrowheads="1"/>
          </p:cNvSpPr>
          <p:nvPr/>
        </p:nvSpPr>
        <p:spPr bwMode="auto">
          <a:xfrm>
            <a:off x="1355725" y="4552950"/>
            <a:ext cx="208121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b="1" i="1"/>
              <a:t>TR</a:t>
            </a:r>
            <a:r>
              <a:rPr lang="en-US" sz="2800" b="1"/>
              <a:t> = </a:t>
            </a:r>
            <a:r>
              <a:rPr lang="en-US" sz="2800" b="1" i="1"/>
              <a:t>TC</a:t>
            </a:r>
          </a:p>
          <a:p>
            <a:pPr algn="ctr"/>
            <a:r>
              <a:rPr lang="en-US" sz="2800" b="1"/>
              <a:t>or</a:t>
            </a:r>
          </a:p>
          <a:p>
            <a:pPr algn="ctr"/>
            <a:r>
              <a:rPr lang="en-US" sz="2800" b="1" i="1"/>
              <a:t>Px</a:t>
            </a:r>
            <a:r>
              <a:rPr lang="en-US" sz="2800" b="1"/>
              <a:t> = </a:t>
            </a:r>
            <a:r>
              <a:rPr lang="en-US" sz="2800" b="1" i="1"/>
              <a:t>F</a:t>
            </a:r>
            <a:r>
              <a:rPr lang="en-US" sz="2800" b="1"/>
              <a:t> + </a:t>
            </a:r>
            <a:r>
              <a:rPr lang="en-US" sz="2800" b="1" i="1"/>
              <a:t>Vx</a:t>
            </a:r>
          </a:p>
        </p:txBody>
      </p:sp>
      <p:sp>
        <p:nvSpPr>
          <p:cNvPr id="76807" name="Rectangle 7"/>
          <p:cNvSpPr>
            <a:spLocks noChangeArrowheads="1"/>
          </p:cNvSpPr>
          <p:nvPr/>
        </p:nvSpPr>
        <p:spPr bwMode="auto">
          <a:xfrm>
            <a:off x="708025" y="3786188"/>
            <a:ext cx="5138738"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90000"/>
              </a:lnSpc>
            </a:pPr>
            <a:r>
              <a:rPr lang="en-US" b="1">
                <a:solidFill>
                  <a:srgbClr val="BF0922"/>
                </a:solidFill>
                <a:effectLst>
                  <a:outerShdw blurRad="38100" dist="38100" dir="2700000" algn="tl">
                    <a:srgbClr val="DDDDDD"/>
                  </a:outerShdw>
                </a:effectLst>
              </a:rPr>
              <a:t>Break-even point occurs when</a:t>
            </a:r>
          </a:p>
        </p:txBody>
      </p:sp>
      <p:grpSp>
        <p:nvGrpSpPr>
          <p:cNvPr id="76808" name="Group 8"/>
          <p:cNvGrpSpPr>
            <a:grpSpLocks/>
          </p:cNvGrpSpPr>
          <p:nvPr/>
        </p:nvGrpSpPr>
        <p:grpSpPr bwMode="auto">
          <a:xfrm>
            <a:off x="5381625" y="4624388"/>
            <a:ext cx="2303463" cy="946150"/>
            <a:chOff x="630" y="2409"/>
            <a:chExt cx="1451" cy="596"/>
          </a:xfrm>
        </p:grpSpPr>
        <p:sp>
          <p:nvSpPr>
            <p:cNvPr id="76809" name="Rectangle 9"/>
            <p:cNvSpPr>
              <a:spLocks noChangeArrowheads="1"/>
            </p:cNvSpPr>
            <p:nvPr/>
          </p:nvSpPr>
          <p:spPr bwMode="auto">
            <a:xfrm>
              <a:off x="630" y="2529"/>
              <a:ext cx="8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i="1"/>
                <a:t>BEP</a:t>
              </a:r>
              <a:r>
                <a:rPr lang="en-US" sz="2800" b="1" i="1" baseline="-25000"/>
                <a:t>x</a:t>
              </a:r>
              <a:r>
                <a:rPr lang="en-US" sz="2800" b="1"/>
                <a:t> =</a:t>
              </a:r>
            </a:p>
          </p:txBody>
        </p:sp>
        <p:sp>
          <p:nvSpPr>
            <p:cNvPr id="76810" name="Rectangle 10"/>
            <p:cNvSpPr>
              <a:spLocks noChangeArrowheads="1"/>
            </p:cNvSpPr>
            <p:nvPr/>
          </p:nvSpPr>
          <p:spPr bwMode="auto">
            <a:xfrm>
              <a:off x="1467" y="2409"/>
              <a:ext cx="61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b="1" i="1"/>
                <a:t>F</a:t>
              </a:r>
            </a:p>
            <a:p>
              <a:pPr algn="ctr"/>
              <a:r>
                <a:rPr lang="en-US" sz="2800" b="1" i="1"/>
                <a:t>P</a:t>
              </a:r>
              <a:r>
                <a:rPr lang="en-US" sz="2800" b="1"/>
                <a:t> - </a:t>
              </a:r>
              <a:r>
                <a:rPr lang="en-US" sz="2800" b="1" i="1"/>
                <a:t>V</a:t>
              </a:r>
            </a:p>
          </p:txBody>
        </p:sp>
        <p:sp>
          <p:nvSpPr>
            <p:cNvPr id="76811" name="Line 11"/>
            <p:cNvSpPr>
              <a:spLocks noChangeShapeType="1"/>
            </p:cNvSpPr>
            <p:nvPr/>
          </p:nvSpPr>
          <p:spPr bwMode="auto">
            <a:xfrm>
              <a:off x="1536" y="2704"/>
              <a:ext cx="52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71017149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434975"/>
            <a:ext cx="7772400" cy="863600"/>
          </a:xfrm>
          <a:noFill/>
          <a:ln/>
          <a:extLst>
            <a:ext uri="{909E8E84-426E-40dd-AFC4-6F175D3DCCD1}">
              <a14:hiddenFill xmlns:a14="http://schemas.microsoft.com/office/drawing/2010/main">
                <a:solidFill>
                  <a:srgbClr val="2FFF74"/>
                </a:solidFill>
              </a14:hiddenFill>
            </a:ext>
          </a:extLst>
        </p:spPr>
        <p:txBody>
          <a:bodyPr/>
          <a:lstStyle/>
          <a:p>
            <a:r>
              <a:rPr lang="en-US"/>
              <a:t>Break-Even Analysis</a:t>
            </a:r>
          </a:p>
        </p:txBody>
      </p:sp>
      <p:grpSp>
        <p:nvGrpSpPr>
          <p:cNvPr id="78851" name="Group 3"/>
          <p:cNvGrpSpPr>
            <a:grpSpLocks/>
          </p:cNvGrpSpPr>
          <p:nvPr/>
        </p:nvGrpSpPr>
        <p:grpSpPr bwMode="auto">
          <a:xfrm>
            <a:off x="644525" y="1747838"/>
            <a:ext cx="7813675" cy="1698625"/>
            <a:chOff x="406" y="1101"/>
            <a:chExt cx="4922" cy="1070"/>
          </a:xfrm>
        </p:grpSpPr>
        <p:sp>
          <p:nvSpPr>
            <p:cNvPr id="78852" name="Rectangle 4"/>
            <p:cNvSpPr>
              <a:spLocks noChangeArrowheads="1"/>
            </p:cNvSpPr>
            <p:nvPr/>
          </p:nvSpPr>
          <p:spPr bwMode="auto">
            <a:xfrm>
              <a:off x="406" y="1101"/>
              <a:ext cx="2402"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1244600" indent="-1244600">
                <a:lnSpc>
                  <a:spcPct val="85000"/>
                </a:lnSpc>
                <a:spcAft>
                  <a:spcPct val="15000"/>
                </a:spcAft>
                <a:tabLst>
                  <a:tab pos="863600" algn="r"/>
                  <a:tab pos="952500" algn="l"/>
                </a:tabLst>
              </a:pPr>
              <a:r>
                <a:rPr lang="en-US" sz="1800" b="1"/>
                <a:t>	</a:t>
              </a:r>
              <a:r>
                <a:rPr lang="en-US" sz="1800" b="1" i="1"/>
                <a:t>BEP</a:t>
              </a:r>
              <a:r>
                <a:rPr lang="en-US" sz="1800" b="1" i="1" baseline="-25000"/>
                <a:t>x</a:t>
              </a:r>
              <a:r>
                <a:rPr lang="en-US" sz="1800" b="1"/>
                <a:t>	=	break-even point in units</a:t>
              </a:r>
            </a:p>
            <a:p>
              <a:pPr marL="1244600" indent="-1244600">
                <a:lnSpc>
                  <a:spcPct val="85000"/>
                </a:lnSpc>
                <a:spcAft>
                  <a:spcPct val="15000"/>
                </a:spcAft>
                <a:tabLst>
                  <a:tab pos="863600" algn="r"/>
                  <a:tab pos="952500" algn="l"/>
                </a:tabLst>
              </a:pPr>
              <a:r>
                <a:rPr lang="en-US" sz="1800" b="1"/>
                <a:t>	</a:t>
              </a:r>
              <a:r>
                <a:rPr lang="en-US" sz="1800" b="1" i="1"/>
                <a:t>BEP</a:t>
              </a:r>
              <a:r>
                <a:rPr lang="en-US" sz="1800" b="1" baseline="-25000"/>
                <a:t>$</a:t>
              </a:r>
              <a:r>
                <a:rPr lang="en-US" sz="1800" b="1"/>
                <a:t>	=	break-even point in dollars</a:t>
              </a:r>
            </a:p>
            <a:p>
              <a:pPr marL="1244600" indent="-1244600">
                <a:lnSpc>
                  <a:spcPct val="85000"/>
                </a:lnSpc>
                <a:spcAft>
                  <a:spcPct val="15000"/>
                </a:spcAft>
                <a:tabLst>
                  <a:tab pos="863600" algn="r"/>
                  <a:tab pos="952500" algn="l"/>
                </a:tabLst>
              </a:pPr>
              <a:r>
                <a:rPr lang="en-US" sz="1800" b="1"/>
                <a:t>	</a:t>
              </a:r>
              <a:r>
                <a:rPr lang="en-US" sz="1800" b="1" i="1"/>
                <a:t>P</a:t>
              </a:r>
              <a:r>
                <a:rPr lang="en-US" sz="1800" b="1"/>
                <a:t>	=	price per unit (after all discounts)</a:t>
              </a:r>
            </a:p>
          </p:txBody>
        </p:sp>
        <p:sp>
          <p:nvSpPr>
            <p:cNvPr id="78853" name="Rectangle 5"/>
            <p:cNvSpPr>
              <a:spLocks noChangeArrowheads="1"/>
            </p:cNvSpPr>
            <p:nvPr/>
          </p:nvSpPr>
          <p:spPr bwMode="auto">
            <a:xfrm>
              <a:off x="2974" y="1101"/>
              <a:ext cx="2354" cy="1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762000" indent="-762000">
                <a:lnSpc>
                  <a:spcPct val="85000"/>
                </a:lnSpc>
                <a:spcAft>
                  <a:spcPct val="15000"/>
                </a:spcAft>
                <a:tabLst>
                  <a:tab pos="381000" algn="r"/>
                  <a:tab pos="482600" algn="l"/>
                </a:tabLst>
              </a:pPr>
              <a:r>
                <a:rPr lang="en-US" sz="1800" b="1"/>
                <a:t>	</a:t>
              </a:r>
              <a:r>
                <a:rPr lang="en-US" sz="1800" b="1" i="1"/>
                <a:t>x</a:t>
              </a:r>
              <a:r>
                <a:rPr lang="en-US" sz="1800" b="1"/>
                <a:t>	=	number of units produced	</a:t>
              </a:r>
            </a:p>
            <a:p>
              <a:pPr marL="762000" indent="-762000">
                <a:lnSpc>
                  <a:spcPct val="85000"/>
                </a:lnSpc>
                <a:spcAft>
                  <a:spcPct val="15000"/>
                </a:spcAft>
                <a:tabLst>
                  <a:tab pos="381000" algn="r"/>
                  <a:tab pos="482600" algn="l"/>
                </a:tabLst>
              </a:pPr>
              <a:r>
                <a:rPr lang="en-US" sz="1800" b="1"/>
                <a:t>	</a:t>
              </a:r>
              <a:r>
                <a:rPr lang="en-US" sz="1800" b="1" i="1"/>
                <a:t>TR</a:t>
              </a:r>
              <a:r>
                <a:rPr lang="en-US" sz="1800" b="1"/>
                <a:t>	=	total revenue = </a:t>
              </a:r>
              <a:r>
                <a:rPr lang="en-US" sz="1800" b="1" i="1"/>
                <a:t>Px</a:t>
              </a:r>
            </a:p>
            <a:p>
              <a:pPr marL="762000" indent="-762000">
                <a:lnSpc>
                  <a:spcPct val="85000"/>
                </a:lnSpc>
                <a:spcAft>
                  <a:spcPct val="15000"/>
                </a:spcAft>
                <a:tabLst>
                  <a:tab pos="381000" algn="r"/>
                  <a:tab pos="482600" algn="l"/>
                </a:tabLst>
              </a:pPr>
              <a:r>
                <a:rPr lang="en-US" sz="1800" b="1"/>
                <a:t>	</a:t>
              </a:r>
              <a:r>
                <a:rPr lang="en-US" sz="1800" b="1" i="1"/>
                <a:t>F</a:t>
              </a:r>
              <a:r>
                <a:rPr lang="en-US" sz="1800" b="1"/>
                <a:t>	=	fixed costs</a:t>
              </a:r>
            </a:p>
            <a:p>
              <a:pPr marL="762000" indent="-762000">
                <a:lnSpc>
                  <a:spcPct val="85000"/>
                </a:lnSpc>
                <a:spcAft>
                  <a:spcPct val="15000"/>
                </a:spcAft>
                <a:tabLst>
                  <a:tab pos="381000" algn="r"/>
                  <a:tab pos="482600" algn="l"/>
                </a:tabLst>
              </a:pPr>
              <a:r>
                <a:rPr lang="en-US" sz="1800" b="1"/>
                <a:t>	</a:t>
              </a:r>
              <a:r>
                <a:rPr lang="en-US" sz="1800" b="1" i="1"/>
                <a:t>V</a:t>
              </a:r>
              <a:r>
                <a:rPr lang="en-US" sz="1800" b="1"/>
                <a:t>	=	variable cost per unit</a:t>
              </a:r>
            </a:p>
            <a:p>
              <a:pPr marL="762000" indent="-762000">
                <a:lnSpc>
                  <a:spcPct val="85000"/>
                </a:lnSpc>
                <a:spcAft>
                  <a:spcPct val="15000"/>
                </a:spcAft>
                <a:tabLst>
                  <a:tab pos="381000" algn="r"/>
                  <a:tab pos="482600" algn="l"/>
                </a:tabLst>
              </a:pPr>
              <a:r>
                <a:rPr lang="en-US" sz="1800" b="1"/>
                <a:t>	</a:t>
              </a:r>
              <a:r>
                <a:rPr lang="en-US" sz="1800" b="1" i="1"/>
                <a:t>TC</a:t>
              </a:r>
              <a:r>
                <a:rPr lang="en-US" sz="1800" b="1"/>
                <a:t>	=	total costs = </a:t>
              </a:r>
              <a:r>
                <a:rPr lang="en-US" sz="1800" b="1" i="1"/>
                <a:t>F</a:t>
              </a:r>
              <a:r>
                <a:rPr lang="en-US" sz="1800" b="1"/>
                <a:t> + </a:t>
              </a:r>
              <a:r>
                <a:rPr lang="en-US" sz="1800" b="1" i="1"/>
                <a:t>Vx</a:t>
              </a:r>
            </a:p>
          </p:txBody>
        </p:sp>
      </p:grpSp>
      <p:grpSp>
        <p:nvGrpSpPr>
          <p:cNvPr id="78854" name="Group 6"/>
          <p:cNvGrpSpPr>
            <a:grpSpLocks/>
          </p:cNvGrpSpPr>
          <p:nvPr/>
        </p:nvGrpSpPr>
        <p:grpSpPr bwMode="auto">
          <a:xfrm>
            <a:off x="911225" y="3340100"/>
            <a:ext cx="2828926" cy="3140075"/>
            <a:chOff x="350" y="2112"/>
            <a:chExt cx="1782" cy="1978"/>
          </a:xfrm>
        </p:grpSpPr>
        <p:sp>
          <p:nvSpPr>
            <p:cNvPr id="78855" name="Rectangle 7"/>
            <p:cNvSpPr>
              <a:spLocks noChangeArrowheads="1"/>
            </p:cNvSpPr>
            <p:nvPr/>
          </p:nvSpPr>
          <p:spPr bwMode="auto">
            <a:xfrm>
              <a:off x="350" y="2112"/>
              <a:ext cx="1726" cy="1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50000"/>
                </a:lnSpc>
              </a:pPr>
              <a:r>
                <a:rPr lang="en-US" sz="2800" b="1" i="1" dirty="0"/>
                <a:t>BEP</a:t>
              </a:r>
              <a:r>
                <a:rPr lang="en-US" sz="2800" b="1" baseline="-25000" dirty="0"/>
                <a:t>$</a:t>
              </a:r>
              <a:r>
                <a:rPr lang="en-US" sz="2800" b="1" dirty="0"/>
                <a:t>	= </a:t>
              </a:r>
              <a:r>
                <a:rPr lang="en-US" sz="2800" b="1" i="1" dirty="0" err="1"/>
                <a:t>BEP</a:t>
              </a:r>
              <a:r>
                <a:rPr lang="en-US" sz="2800" b="1" i="1" baseline="-25000" dirty="0" err="1"/>
                <a:t>x</a:t>
              </a:r>
              <a:r>
                <a:rPr lang="en-US" sz="2800" b="1" baseline="-25000" dirty="0"/>
                <a:t> </a:t>
              </a:r>
              <a:r>
                <a:rPr lang="en-US" sz="2800" b="1" i="1" dirty="0"/>
                <a:t>P</a:t>
              </a:r>
            </a:p>
            <a:p>
              <a:pPr>
                <a:lnSpc>
                  <a:spcPct val="140000"/>
                </a:lnSpc>
              </a:pPr>
              <a:r>
                <a:rPr lang="en-US" sz="2800" b="1" dirty="0"/>
                <a:t>	=    </a:t>
              </a:r>
              <a:r>
                <a:rPr lang="en-US" sz="2800" b="1" dirty="0" smtClean="0"/>
                <a:t>                </a:t>
              </a:r>
              <a:r>
                <a:rPr lang="en-US" sz="2800" b="1" i="1" dirty="0"/>
                <a:t>P</a:t>
              </a:r>
            </a:p>
            <a:p>
              <a:pPr>
                <a:lnSpc>
                  <a:spcPct val="140000"/>
                </a:lnSpc>
                <a:spcBef>
                  <a:spcPct val="50000"/>
                </a:spcBef>
              </a:pPr>
              <a:r>
                <a:rPr lang="en-US" sz="2800" b="1" dirty="0"/>
                <a:t>	=</a:t>
              </a:r>
            </a:p>
            <a:p>
              <a:pPr>
                <a:lnSpc>
                  <a:spcPct val="140000"/>
                </a:lnSpc>
                <a:spcBef>
                  <a:spcPct val="50000"/>
                </a:spcBef>
              </a:pPr>
              <a:r>
                <a:rPr lang="en-US" sz="2800" b="1" dirty="0"/>
                <a:t>	= </a:t>
              </a:r>
            </a:p>
          </p:txBody>
        </p:sp>
        <p:grpSp>
          <p:nvGrpSpPr>
            <p:cNvPr id="78856" name="Group 8"/>
            <p:cNvGrpSpPr>
              <a:grpSpLocks/>
            </p:cNvGrpSpPr>
            <p:nvPr/>
          </p:nvGrpSpPr>
          <p:grpSpPr bwMode="auto">
            <a:xfrm>
              <a:off x="1157" y="2982"/>
              <a:ext cx="975" cy="596"/>
              <a:chOff x="3493" y="3369"/>
              <a:chExt cx="975" cy="596"/>
            </a:xfrm>
          </p:grpSpPr>
          <p:sp>
            <p:nvSpPr>
              <p:cNvPr id="78857" name="Rectangle 9"/>
              <p:cNvSpPr>
                <a:spLocks noChangeArrowheads="1"/>
              </p:cNvSpPr>
              <p:nvPr/>
            </p:nvSpPr>
            <p:spPr bwMode="auto">
              <a:xfrm>
                <a:off x="3493" y="3369"/>
                <a:ext cx="975"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b="1" i="1"/>
                  <a:t>F</a:t>
                </a:r>
              </a:p>
              <a:p>
                <a:pPr algn="ctr"/>
                <a:r>
                  <a:rPr lang="en-US" sz="2800" b="1"/>
                  <a:t>(</a:t>
                </a:r>
                <a:r>
                  <a:rPr lang="en-US" sz="2800" b="1" i="1"/>
                  <a:t>P</a:t>
                </a:r>
                <a:r>
                  <a:rPr lang="en-US" sz="2800" b="1"/>
                  <a:t> - </a:t>
                </a:r>
                <a:r>
                  <a:rPr lang="en-US" sz="2800" b="1" i="1"/>
                  <a:t>V</a:t>
                </a:r>
                <a:r>
                  <a:rPr lang="en-US" sz="2800" b="1"/>
                  <a:t>)/</a:t>
                </a:r>
                <a:r>
                  <a:rPr lang="en-US" sz="2800" b="1" i="1"/>
                  <a:t>P</a:t>
                </a:r>
              </a:p>
            </p:txBody>
          </p:sp>
          <p:sp>
            <p:nvSpPr>
              <p:cNvPr id="78858" name="Line 10"/>
              <p:cNvSpPr>
                <a:spLocks noChangeShapeType="1"/>
              </p:cNvSpPr>
              <p:nvPr/>
            </p:nvSpPr>
            <p:spPr bwMode="auto">
              <a:xfrm>
                <a:off x="3532" y="3656"/>
                <a:ext cx="8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8859" name="Group 11"/>
            <p:cNvGrpSpPr>
              <a:grpSpLocks/>
            </p:cNvGrpSpPr>
            <p:nvPr/>
          </p:nvGrpSpPr>
          <p:grpSpPr bwMode="auto">
            <a:xfrm>
              <a:off x="1180" y="2470"/>
              <a:ext cx="614" cy="596"/>
              <a:chOff x="3486" y="2753"/>
              <a:chExt cx="614" cy="596"/>
            </a:xfrm>
          </p:grpSpPr>
          <p:sp>
            <p:nvSpPr>
              <p:cNvPr id="78860" name="Rectangle 12"/>
              <p:cNvSpPr>
                <a:spLocks noChangeArrowheads="1"/>
              </p:cNvSpPr>
              <p:nvPr/>
            </p:nvSpPr>
            <p:spPr bwMode="auto">
              <a:xfrm>
                <a:off x="3486" y="2753"/>
                <a:ext cx="61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b="1" i="1" dirty="0"/>
                  <a:t>F</a:t>
                </a:r>
              </a:p>
              <a:p>
                <a:pPr algn="ctr"/>
                <a:r>
                  <a:rPr lang="en-US" sz="2800" b="1" i="1" dirty="0"/>
                  <a:t>P</a:t>
                </a:r>
                <a:r>
                  <a:rPr lang="en-US" sz="2800" b="1" dirty="0"/>
                  <a:t> - </a:t>
                </a:r>
                <a:r>
                  <a:rPr lang="en-US" sz="2800" b="1" i="1" dirty="0"/>
                  <a:t>V</a:t>
                </a:r>
              </a:p>
            </p:txBody>
          </p:sp>
          <p:sp>
            <p:nvSpPr>
              <p:cNvPr id="78861" name="Line 13"/>
              <p:cNvSpPr>
                <a:spLocks noChangeShapeType="1"/>
              </p:cNvSpPr>
              <p:nvPr/>
            </p:nvSpPr>
            <p:spPr bwMode="auto">
              <a:xfrm>
                <a:off x="3510" y="3040"/>
                <a:ext cx="5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8862" name="Group 14"/>
            <p:cNvGrpSpPr>
              <a:grpSpLocks/>
            </p:cNvGrpSpPr>
            <p:nvPr/>
          </p:nvGrpSpPr>
          <p:grpSpPr bwMode="auto">
            <a:xfrm>
              <a:off x="1188" y="3494"/>
              <a:ext cx="801" cy="596"/>
              <a:chOff x="4623" y="3361"/>
              <a:chExt cx="801" cy="596"/>
            </a:xfrm>
          </p:grpSpPr>
          <p:sp>
            <p:nvSpPr>
              <p:cNvPr id="78863" name="Rectangle 15"/>
              <p:cNvSpPr>
                <a:spLocks noChangeArrowheads="1"/>
              </p:cNvSpPr>
              <p:nvPr/>
            </p:nvSpPr>
            <p:spPr bwMode="auto">
              <a:xfrm>
                <a:off x="4623" y="3361"/>
                <a:ext cx="801"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800" b="1"/>
                  <a:t>F</a:t>
                </a:r>
              </a:p>
              <a:p>
                <a:pPr algn="ctr"/>
                <a:r>
                  <a:rPr lang="en-US" sz="2800" b="1"/>
                  <a:t>1 - </a:t>
                </a:r>
                <a:r>
                  <a:rPr lang="en-US" sz="2800" b="1" i="1"/>
                  <a:t>V</a:t>
                </a:r>
                <a:r>
                  <a:rPr lang="en-US" sz="2800" b="1"/>
                  <a:t>/</a:t>
                </a:r>
                <a:r>
                  <a:rPr lang="en-US" sz="2800" b="1" i="1"/>
                  <a:t>P</a:t>
                </a:r>
              </a:p>
            </p:txBody>
          </p:sp>
          <p:sp>
            <p:nvSpPr>
              <p:cNvPr id="78864" name="Line 16"/>
              <p:cNvSpPr>
                <a:spLocks noChangeShapeType="1"/>
              </p:cNvSpPr>
              <p:nvPr/>
            </p:nvSpPr>
            <p:spPr bwMode="auto">
              <a:xfrm>
                <a:off x="4635" y="3656"/>
                <a:ext cx="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78865" name="Rectangle 17"/>
          <p:cNvSpPr>
            <a:spLocks noChangeArrowheads="1"/>
          </p:cNvSpPr>
          <p:nvPr/>
        </p:nvSpPr>
        <p:spPr bwMode="auto">
          <a:xfrm>
            <a:off x="4848225" y="3943350"/>
            <a:ext cx="3589338"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marL="1054100" indent="-1054100">
              <a:lnSpc>
                <a:spcPct val="115000"/>
              </a:lnSpc>
            </a:pPr>
            <a:r>
              <a:rPr lang="en-US" sz="2800" b="1"/>
              <a:t>Profit	= </a:t>
            </a:r>
            <a:r>
              <a:rPr lang="en-US" sz="2800" b="1" i="1"/>
              <a:t>TR</a:t>
            </a:r>
            <a:r>
              <a:rPr lang="en-US" sz="2800" b="1"/>
              <a:t> - </a:t>
            </a:r>
            <a:r>
              <a:rPr lang="en-US" sz="2800" b="1" i="1"/>
              <a:t>TC</a:t>
            </a:r>
          </a:p>
          <a:p>
            <a:pPr marL="1054100" indent="-1054100">
              <a:lnSpc>
                <a:spcPct val="115000"/>
              </a:lnSpc>
            </a:pPr>
            <a:r>
              <a:rPr lang="en-US" sz="2800" b="1"/>
              <a:t>	= </a:t>
            </a:r>
            <a:r>
              <a:rPr lang="en-US" sz="2800" b="1" i="1"/>
              <a:t>Px</a:t>
            </a:r>
            <a:r>
              <a:rPr lang="en-US" sz="2800" b="1"/>
              <a:t> - (</a:t>
            </a:r>
            <a:r>
              <a:rPr lang="en-US" sz="2800" b="1" i="1"/>
              <a:t>F</a:t>
            </a:r>
            <a:r>
              <a:rPr lang="en-US" sz="2800" b="1"/>
              <a:t> + </a:t>
            </a:r>
            <a:r>
              <a:rPr lang="en-US" sz="2800" b="1" i="1"/>
              <a:t>Vx</a:t>
            </a:r>
            <a:r>
              <a:rPr lang="en-US" sz="2800" b="1"/>
              <a:t>)</a:t>
            </a:r>
          </a:p>
          <a:p>
            <a:pPr marL="1054100" indent="-1054100">
              <a:lnSpc>
                <a:spcPct val="115000"/>
              </a:lnSpc>
            </a:pPr>
            <a:r>
              <a:rPr lang="en-US" sz="2800" b="1"/>
              <a:t>	= </a:t>
            </a:r>
            <a:r>
              <a:rPr lang="en-US" sz="2800" b="1" i="1"/>
              <a:t>Px</a:t>
            </a:r>
            <a:r>
              <a:rPr lang="en-US" sz="2800" b="1"/>
              <a:t> - </a:t>
            </a:r>
            <a:r>
              <a:rPr lang="en-US" sz="2800" b="1" i="1"/>
              <a:t>F</a:t>
            </a:r>
            <a:r>
              <a:rPr lang="en-US" sz="2800" b="1"/>
              <a:t> - </a:t>
            </a:r>
            <a:r>
              <a:rPr lang="en-US" sz="2800" b="1" i="1"/>
              <a:t>Vx</a:t>
            </a:r>
          </a:p>
          <a:p>
            <a:pPr marL="1054100" indent="-1054100">
              <a:lnSpc>
                <a:spcPct val="115000"/>
              </a:lnSpc>
            </a:pPr>
            <a:r>
              <a:rPr lang="en-US" sz="2800" b="1"/>
              <a:t>	= (</a:t>
            </a:r>
            <a:r>
              <a:rPr lang="en-US" sz="2800" b="1" i="1"/>
              <a:t>P</a:t>
            </a:r>
            <a:r>
              <a:rPr lang="en-US" sz="2800" b="1"/>
              <a:t> - </a:t>
            </a:r>
            <a:r>
              <a:rPr lang="en-US" sz="2800" b="1" i="1"/>
              <a:t>V</a:t>
            </a:r>
            <a:r>
              <a:rPr lang="en-US" sz="2800" b="1"/>
              <a:t>)</a:t>
            </a:r>
            <a:r>
              <a:rPr lang="en-US" sz="2800" b="1" i="1"/>
              <a:t>x</a:t>
            </a:r>
            <a:r>
              <a:rPr lang="en-US" sz="2800" b="1"/>
              <a:t> - </a:t>
            </a:r>
            <a:r>
              <a:rPr lang="en-US" sz="2800" b="1" i="1"/>
              <a:t>F</a:t>
            </a:r>
          </a:p>
        </p:txBody>
      </p:sp>
    </p:spTree>
    <p:extLst>
      <p:ext uri="{BB962C8B-B14F-4D97-AF65-F5344CB8AC3E}">
        <p14:creationId xmlns:p14="http://schemas.microsoft.com/office/powerpoint/2010/main" val="357908354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434975"/>
            <a:ext cx="7772400" cy="914400"/>
          </a:xfrm>
          <a:noFill/>
          <a:ln/>
          <a:extLst>
            <a:ext uri="{909E8E84-426E-40dd-AFC4-6F175D3DCCD1}">
              <a14:hiddenFill xmlns:a14="http://schemas.microsoft.com/office/drawing/2010/main">
                <a:solidFill>
                  <a:srgbClr val="2FFF74"/>
                </a:solidFill>
              </a14:hiddenFill>
            </a:ext>
          </a:extLst>
        </p:spPr>
        <p:txBody>
          <a:bodyPr/>
          <a:lstStyle/>
          <a:p>
            <a:r>
              <a:rPr lang="en-US"/>
              <a:t>Break-Even Example</a:t>
            </a:r>
          </a:p>
        </p:txBody>
      </p:sp>
      <p:sp>
        <p:nvSpPr>
          <p:cNvPr id="81923" name="Rectangle 3"/>
          <p:cNvSpPr>
            <a:spLocks noChangeArrowheads="1"/>
          </p:cNvSpPr>
          <p:nvPr/>
        </p:nvSpPr>
        <p:spPr bwMode="auto">
          <a:xfrm>
            <a:off x="409575" y="1876425"/>
            <a:ext cx="8305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tabLst>
                <a:tab pos="3911600" algn="l"/>
              </a:tabLst>
            </a:pPr>
            <a:r>
              <a:rPr lang="en-US" b="1"/>
              <a:t>Fixed costs = $10,000	 Material = $.75/unit</a:t>
            </a:r>
          </a:p>
          <a:p>
            <a:pPr>
              <a:tabLst>
                <a:tab pos="3911600" algn="l"/>
              </a:tabLst>
            </a:pPr>
            <a:r>
              <a:rPr lang="en-US" b="1"/>
              <a:t>Direct labor = $1.50/unit	 Selling price = $4.00 per unit</a:t>
            </a:r>
          </a:p>
        </p:txBody>
      </p:sp>
      <p:grpSp>
        <p:nvGrpSpPr>
          <p:cNvPr id="81924" name="Group 4"/>
          <p:cNvGrpSpPr>
            <a:grpSpLocks/>
          </p:cNvGrpSpPr>
          <p:nvPr/>
        </p:nvGrpSpPr>
        <p:grpSpPr bwMode="auto">
          <a:xfrm>
            <a:off x="1409700" y="3011490"/>
            <a:ext cx="6175375" cy="842963"/>
            <a:chOff x="590" y="2072"/>
            <a:chExt cx="3890" cy="531"/>
          </a:xfrm>
        </p:grpSpPr>
        <p:sp>
          <p:nvSpPr>
            <p:cNvPr id="81925" name="Rectangle 5"/>
            <p:cNvSpPr>
              <a:spLocks noChangeArrowheads="1"/>
            </p:cNvSpPr>
            <p:nvPr/>
          </p:nvSpPr>
          <p:spPr bwMode="auto">
            <a:xfrm>
              <a:off x="590" y="2200"/>
              <a:ext cx="179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1" i="1" dirty="0"/>
                <a:t>BEP</a:t>
              </a:r>
              <a:r>
                <a:rPr lang="en-US" sz="2400" b="1" baseline="-25000" dirty="0"/>
                <a:t>$</a:t>
              </a:r>
              <a:r>
                <a:rPr lang="en-US" sz="2400" b="1" dirty="0"/>
                <a:t> =  </a:t>
              </a:r>
              <a:r>
                <a:rPr lang="en-US" sz="2400" b="1" dirty="0" smtClean="0"/>
                <a:t>                      </a:t>
              </a:r>
              <a:r>
                <a:rPr lang="en-US" sz="2400" b="1" dirty="0"/>
                <a:t>=</a:t>
              </a:r>
            </a:p>
          </p:txBody>
        </p:sp>
        <p:grpSp>
          <p:nvGrpSpPr>
            <p:cNvPr id="81926" name="Group 6"/>
            <p:cNvGrpSpPr>
              <a:grpSpLocks/>
            </p:cNvGrpSpPr>
            <p:nvPr/>
          </p:nvGrpSpPr>
          <p:grpSpPr bwMode="auto">
            <a:xfrm>
              <a:off x="1360" y="2080"/>
              <a:ext cx="792" cy="523"/>
              <a:chOff x="3584" y="2201"/>
              <a:chExt cx="792" cy="523"/>
            </a:xfrm>
          </p:grpSpPr>
          <p:sp>
            <p:nvSpPr>
              <p:cNvPr id="81927" name="Rectangle 7"/>
              <p:cNvSpPr>
                <a:spLocks noChangeArrowheads="1"/>
              </p:cNvSpPr>
              <p:nvPr/>
            </p:nvSpPr>
            <p:spPr bwMode="auto">
              <a:xfrm>
                <a:off x="3592" y="2201"/>
                <a:ext cx="78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b="1"/>
                  <a:t>F</a:t>
                </a:r>
              </a:p>
              <a:p>
                <a:pPr algn="ctr"/>
                <a:r>
                  <a:rPr lang="en-US" sz="2400" b="1"/>
                  <a:t>1 - (V/P)</a:t>
                </a:r>
              </a:p>
            </p:txBody>
          </p:sp>
          <p:sp>
            <p:nvSpPr>
              <p:cNvPr id="81928" name="Line 8"/>
              <p:cNvSpPr>
                <a:spLocks noChangeShapeType="1"/>
              </p:cNvSpPr>
              <p:nvPr/>
            </p:nvSpPr>
            <p:spPr bwMode="auto">
              <a:xfrm>
                <a:off x="3584" y="2464"/>
                <a:ext cx="79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grpSp>
        <p:grpSp>
          <p:nvGrpSpPr>
            <p:cNvPr id="81929" name="Group 9"/>
            <p:cNvGrpSpPr>
              <a:grpSpLocks/>
            </p:cNvGrpSpPr>
            <p:nvPr/>
          </p:nvGrpSpPr>
          <p:grpSpPr bwMode="auto">
            <a:xfrm>
              <a:off x="2464" y="2072"/>
              <a:ext cx="2016" cy="523"/>
              <a:chOff x="3512" y="3457"/>
              <a:chExt cx="2016" cy="523"/>
            </a:xfrm>
          </p:grpSpPr>
          <p:sp>
            <p:nvSpPr>
              <p:cNvPr id="81930" name="Rectangle 10"/>
              <p:cNvSpPr>
                <a:spLocks noChangeArrowheads="1"/>
              </p:cNvSpPr>
              <p:nvPr/>
            </p:nvSpPr>
            <p:spPr bwMode="auto">
              <a:xfrm>
                <a:off x="3556" y="3457"/>
                <a:ext cx="193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b="1"/>
                  <a:t>$10,000</a:t>
                </a:r>
              </a:p>
              <a:p>
                <a:pPr algn="ctr"/>
                <a:r>
                  <a:rPr lang="en-US" sz="2400" b="1"/>
                  <a:t>1 - [(1.50 + .75)/(4.00)]</a:t>
                </a:r>
              </a:p>
            </p:txBody>
          </p:sp>
          <p:sp>
            <p:nvSpPr>
              <p:cNvPr id="81931" name="Line 11"/>
              <p:cNvSpPr>
                <a:spLocks noChangeShapeType="1"/>
              </p:cNvSpPr>
              <p:nvPr/>
            </p:nvSpPr>
            <p:spPr bwMode="auto">
              <a:xfrm>
                <a:off x="3512" y="3728"/>
                <a:ext cx="201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grpSp>
      </p:grpSp>
      <p:grpSp>
        <p:nvGrpSpPr>
          <p:cNvPr id="81932" name="Group 12"/>
          <p:cNvGrpSpPr>
            <a:grpSpLocks/>
          </p:cNvGrpSpPr>
          <p:nvPr/>
        </p:nvGrpSpPr>
        <p:grpSpPr bwMode="auto">
          <a:xfrm>
            <a:off x="2247900" y="3963996"/>
            <a:ext cx="3500439" cy="830264"/>
            <a:chOff x="1198" y="2641"/>
            <a:chExt cx="2205" cy="523"/>
          </a:xfrm>
        </p:grpSpPr>
        <p:sp>
          <p:nvSpPr>
            <p:cNvPr id="81933" name="Rectangle 13"/>
            <p:cNvSpPr>
              <a:spLocks noChangeArrowheads="1"/>
            </p:cNvSpPr>
            <p:nvPr/>
          </p:nvSpPr>
          <p:spPr bwMode="auto">
            <a:xfrm>
              <a:off x="1198" y="2769"/>
              <a:ext cx="220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1" dirty="0"/>
                <a:t>= </a:t>
              </a:r>
              <a:r>
                <a:rPr lang="en-US" sz="2400" b="1" dirty="0" smtClean="0"/>
                <a:t>                     </a:t>
              </a:r>
              <a:r>
                <a:rPr lang="en-US" sz="2400" b="1" dirty="0"/>
                <a:t>= $22,857.14</a:t>
              </a:r>
            </a:p>
          </p:txBody>
        </p:sp>
        <p:grpSp>
          <p:nvGrpSpPr>
            <p:cNvPr id="81934" name="Group 14"/>
            <p:cNvGrpSpPr>
              <a:grpSpLocks/>
            </p:cNvGrpSpPr>
            <p:nvPr/>
          </p:nvGrpSpPr>
          <p:grpSpPr bwMode="auto">
            <a:xfrm>
              <a:off x="1474" y="2641"/>
              <a:ext cx="756" cy="523"/>
              <a:chOff x="2002" y="3489"/>
              <a:chExt cx="756" cy="523"/>
            </a:xfrm>
          </p:grpSpPr>
          <p:sp>
            <p:nvSpPr>
              <p:cNvPr id="81935" name="Rectangle 15"/>
              <p:cNvSpPr>
                <a:spLocks noChangeArrowheads="1"/>
              </p:cNvSpPr>
              <p:nvPr/>
            </p:nvSpPr>
            <p:spPr bwMode="auto">
              <a:xfrm>
                <a:off x="2002" y="3489"/>
                <a:ext cx="75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b="1"/>
                  <a:t>$10,000</a:t>
                </a:r>
              </a:p>
              <a:p>
                <a:pPr algn="ctr"/>
                <a:r>
                  <a:rPr lang="en-US" sz="2400" b="1"/>
                  <a:t>.4375</a:t>
                </a:r>
              </a:p>
            </p:txBody>
          </p:sp>
          <p:sp>
            <p:nvSpPr>
              <p:cNvPr id="81936" name="Line 16"/>
              <p:cNvSpPr>
                <a:spLocks noChangeShapeType="1"/>
              </p:cNvSpPr>
              <p:nvPr/>
            </p:nvSpPr>
            <p:spPr bwMode="auto">
              <a:xfrm>
                <a:off x="2008" y="3760"/>
                <a:ext cx="73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grpSp>
      </p:grpSp>
      <p:grpSp>
        <p:nvGrpSpPr>
          <p:cNvPr id="81937" name="Group 17"/>
          <p:cNvGrpSpPr>
            <a:grpSpLocks/>
          </p:cNvGrpSpPr>
          <p:nvPr/>
        </p:nvGrpSpPr>
        <p:grpSpPr bwMode="auto">
          <a:xfrm>
            <a:off x="1428750" y="5056191"/>
            <a:ext cx="6267452" cy="842963"/>
            <a:chOff x="646" y="3137"/>
            <a:chExt cx="3948" cy="531"/>
          </a:xfrm>
        </p:grpSpPr>
        <p:sp>
          <p:nvSpPr>
            <p:cNvPr id="81938" name="Rectangle 18"/>
            <p:cNvSpPr>
              <a:spLocks noChangeArrowheads="1"/>
            </p:cNvSpPr>
            <p:nvPr/>
          </p:nvSpPr>
          <p:spPr bwMode="auto">
            <a:xfrm>
              <a:off x="646" y="3265"/>
              <a:ext cx="394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1" i="1" dirty="0" err="1"/>
                <a:t>BEP</a:t>
              </a:r>
              <a:r>
                <a:rPr lang="en-US" sz="2400" b="1" i="1" baseline="-25000" dirty="0" err="1"/>
                <a:t>x</a:t>
              </a:r>
              <a:r>
                <a:rPr lang="en-US" sz="2400" b="1" dirty="0"/>
                <a:t> </a:t>
              </a:r>
              <a:r>
                <a:rPr lang="en-US" sz="2400" b="1" dirty="0" smtClean="0"/>
                <a:t>=                    =                                        </a:t>
              </a:r>
              <a:r>
                <a:rPr lang="en-US" sz="2400" b="1" dirty="0"/>
                <a:t>= 5,714</a:t>
              </a:r>
            </a:p>
          </p:txBody>
        </p:sp>
        <p:grpSp>
          <p:nvGrpSpPr>
            <p:cNvPr id="81939" name="Group 19"/>
            <p:cNvGrpSpPr>
              <a:grpSpLocks/>
            </p:cNvGrpSpPr>
            <p:nvPr/>
          </p:nvGrpSpPr>
          <p:grpSpPr bwMode="auto">
            <a:xfrm>
              <a:off x="1424" y="3145"/>
              <a:ext cx="512" cy="523"/>
              <a:chOff x="1936" y="3697"/>
              <a:chExt cx="512" cy="523"/>
            </a:xfrm>
          </p:grpSpPr>
          <p:sp>
            <p:nvSpPr>
              <p:cNvPr id="81940" name="Rectangle 20"/>
              <p:cNvSpPr>
                <a:spLocks noChangeArrowheads="1"/>
              </p:cNvSpPr>
              <p:nvPr/>
            </p:nvSpPr>
            <p:spPr bwMode="auto">
              <a:xfrm>
                <a:off x="1947" y="3697"/>
                <a:ext cx="481"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b="1"/>
                  <a:t>F</a:t>
                </a:r>
              </a:p>
              <a:p>
                <a:pPr algn="ctr"/>
                <a:r>
                  <a:rPr lang="en-US" sz="2400" b="1"/>
                  <a:t>P - V</a:t>
                </a:r>
              </a:p>
            </p:txBody>
          </p:sp>
          <p:sp>
            <p:nvSpPr>
              <p:cNvPr id="81941" name="Line 21"/>
              <p:cNvSpPr>
                <a:spLocks noChangeShapeType="1"/>
              </p:cNvSpPr>
              <p:nvPr/>
            </p:nvSpPr>
            <p:spPr bwMode="auto">
              <a:xfrm>
                <a:off x="1936" y="3960"/>
                <a:ext cx="51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grpSp>
        <p:grpSp>
          <p:nvGrpSpPr>
            <p:cNvPr id="81942" name="Group 22"/>
            <p:cNvGrpSpPr>
              <a:grpSpLocks/>
            </p:cNvGrpSpPr>
            <p:nvPr/>
          </p:nvGrpSpPr>
          <p:grpSpPr bwMode="auto">
            <a:xfrm>
              <a:off x="2229" y="3137"/>
              <a:ext cx="1584" cy="523"/>
              <a:chOff x="2653" y="3489"/>
              <a:chExt cx="1584" cy="523"/>
            </a:xfrm>
          </p:grpSpPr>
          <p:sp>
            <p:nvSpPr>
              <p:cNvPr id="81943" name="Rectangle 23"/>
              <p:cNvSpPr>
                <a:spLocks noChangeArrowheads="1"/>
              </p:cNvSpPr>
              <p:nvPr/>
            </p:nvSpPr>
            <p:spPr bwMode="auto">
              <a:xfrm>
                <a:off x="2691" y="3489"/>
                <a:ext cx="151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b="1"/>
                  <a:t>$10,000</a:t>
                </a:r>
              </a:p>
              <a:p>
                <a:pPr algn="ctr"/>
                <a:r>
                  <a:rPr lang="en-US" sz="2400" b="1"/>
                  <a:t>4.00 - (1.50 + .75)</a:t>
                </a:r>
              </a:p>
            </p:txBody>
          </p:sp>
          <p:sp>
            <p:nvSpPr>
              <p:cNvPr id="81944" name="Line 24"/>
              <p:cNvSpPr>
                <a:spLocks noChangeShapeType="1"/>
              </p:cNvSpPr>
              <p:nvPr/>
            </p:nvSpPr>
            <p:spPr bwMode="auto">
              <a:xfrm>
                <a:off x="2653" y="3760"/>
                <a:ext cx="158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grpSp>
      </p:grpSp>
    </p:spTree>
    <p:extLst>
      <p:ext uri="{BB962C8B-B14F-4D97-AF65-F5344CB8AC3E}">
        <p14:creationId xmlns:p14="http://schemas.microsoft.com/office/powerpoint/2010/main" val="99307750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title"/>
          </p:nvPr>
        </p:nvSpPr>
        <p:spPr>
          <a:xfrm>
            <a:off x="685800" y="434975"/>
            <a:ext cx="7772400" cy="914400"/>
          </a:xfrm>
          <a:noFill/>
          <a:ln/>
          <a:extLst>
            <a:ext uri="{909E8E84-426E-40dd-AFC4-6F175D3DCCD1}">
              <a14:hiddenFill xmlns:a14="http://schemas.microsoft.com/office/drawing/2010/main">
                <a:solidFill>
                  <a:srgbClr val="2FFF74"/>
                </a:solidFill>
              </a14:hiddenFill>
            </a:ext>
          </a:extLst>
        </p:spPr>
        <p:txBody>
          <a:bodyPr/>
          <a:lstStyle/>
          <a:p>
            <a:r>
              <a:rPr lang="en-US"/>
              <a:t>Break-Even Example</a:t>
            </a:r>
          </a:p>
        </p:txBody>
      </p:sp>
      <p:sp>
        <p:nvSpPr>
          <p:cNvPr id="82946" name="Freeform 2"/>
          <p:cNvSpPr>
            <a:spLocks/>
          </p:cNvSpPr>
          <p:nvPr/>
        </p:nvSpPr>
        <p:spPr bwMode="auto">
          <a:xfrm>
            <a:off x="1955800" y="3886200"/>
            <a:ext cx="3035300" cy="1612900"/>
          </a:xfrm>
          <a:custGeom>
            <a:avLst/>
            <a:gdLst>
              <a:gd name="T0" fmla="*/ 0 w 1912"/>
              <a:gd name="T1" fmla="*/ 0 h 1016"/>
              <a:gd name="T2" fmla="*/ 1912 w 1912"/>
              <a:gd name="T3" fmla="*/ 0 h 1016"/>
              <a:gd name="T4" fmla="*/ 1912 w 1912"/>
              <a:gd name="T5" fmla="*/ 1016 h 1016"/>
            </a:gdLst>
            <a:ahLst/>
            <a:cxnLst>
              <a:cxn ang="0">
                <a:pos x="T0" y="T1"/>
              </a:cxn>
              <a:cxn ang="0">
                <a:pos x="T2" y="T3"/>
              </a:cxn>
              <a:cxn ang="0">
                <a:pos x="T4" y="T5"/>
              </a:cxn>
            </a:cxnLst>
            <a:rect l="0" t="0" r="r" b="b"/>
            <a:pathLst>
              <a:path w="1912" h="1016">
                <a:moveTo>
                  <a:pt x="0" y="0"/>
                </a:moveTo>
                <a:lnTo>
                  <a:pt x="1912" y="0"/>
                </a:lnTo>
                <a:lnTo>
                  <a:pt x="1912" y="1016"/>
                </a:lnTo>
              </a:path>
            </a:pathLst>
          </a:custGeom>
          <a:noFill/>
          <a:ln w="571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2948" name="Group 4"/>
          <p:cNvGrpSpPr>
            <a:grpSpLocks/>
          </p:cNvGrpSpPr>
          <p:nvPr/>
        </p:nvGrpSpPr>
        <p:grpSpPr bwMode="auto">
          <a:xfrm>
            <a:off x="741363" y="1397000"/>
            <a:ext cx="7005637" cy="4689475"/>
            <a:chOff x="467" y="1064"/>
            <a:chExt cx="4413" cy="2954"/>
          </a:xfrm>
        </p:grpSpPr>
        <p:grpSp>
          <p:nvGrpSpPr>
            <p:cNvPr id="82949" name="Group 5"/>
            <p:cNvGrpSpPr>
              <a:grpSpLocks/>
            </p:cNvGrpSpPr>
            <p:nvPr/>
          </p:nvGrpSpPr>
          <p:grpSpPr bwMode="auto">
            <a:xfrm>
              <a:off x="713" y="1064"/>
              <a:ext cx="4167" cy="2784"/>
              <a:chOff x="793" y="1104"/>
              <a:chExt cx="4167" cy="2784"/>
            </a:xfrm>
          </p:grpSpPr>
          <p:sp>
            <p:nvSpPr>
              <p:cNvPr id="82950" name="Freeform 6"/>
              <p:cNvSpPr>
                <a:spLocks/>
              </p:cNvSpPr>
              <p:nvPr/>
            </p:nvSpPr>
            <p:spPr bwMode="auto">
              <a:xfrm>
                <a:off x="1320" y="1320"/>
                <a:ext cx="3640" cy="2376"/>
              </a:xfrm>
              <a:custGeom>
                <a:avLst/>
                <a:gdLst>
                  <a:gd name="T0" fmla="*/ 0 w 3640"/>
                  <a:gd name="T1" fmla="*/ 0 h 2376"/>
                  <a:gd name="T2" fmla="*/ 0 w 3640"/>
                  <a:gd name="T3" fmla="*/ 2376 h 2376"/>
                  <a:gd name="T4" fmla="*/ 3640 w 3640"/>
                  <a:gd name="T5" fmla="*/ 2376 h 2376"/>
                </a:gdLst>
                <a:ahLst/>
                <a:cxnLst>
                  <a:cxn ang="0">
                    <a:pos x="T0" y="T1"/>
                  </a:cxn>
                  <a:cxn ang="0">
                    <a:pos x="T2" y="T3"/>
                  </a:cxn>
                  <a:cxn ang="0">
                    <a:pos x="T4" y="T5"/>
                  </a:cxn>
                </a:cxnLst>
                <a:rect l="0" t="0" r="r" b="b"/>
                <a:pathLst>
                  <a:path w="3640" h="2376">
                    <a:moveTo>
                      <a:pt x="0" y="0"/>
                    </a:moveTo>
                    <a:lnTo>
                      <a:pt x="0" y="2376"/>
                    </a:lnTo>
                    <a:lnTo>
                      <a:pt x="3640" y="2376"/>
                    </a:ln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951" name="Rectangle 7"/>
              <p:cNvSpPr>
                <a:spLocks noChangeArrowheads="1"/>
              </p:cNvSpPr>
              <p:nvPr/>
            </p:nvSpPr>
            <p:spPr bwMode="auto">
              <a:xfrm>
                <a:off x="793" y="1104"/>
                <a:ext cx="650" cy="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a:lnSpc>
                    <a:spcPct val="290000"/>
                  </a:lnSpc>
                </a:pPr>
                <a:r>
                  <a:rPr lang="en-US" sz="1600" b="1"/>
                  <a:t>50,000  –</a:t>
                </a:r>
              </a:p>
              <a:p>
                <a:pPr algn="r">
                  <a:lnSpc>
                    <a:spcPct val="290000"/>
                  </a:lnSpc>
                </a:pPr>
                <a:r>
                  <a:rPr lang="en-US" sz="1600" b="1"/>
                  <a:t>40,000  –</a:t>
                </a:r>
              </a:p>
              <a:p>
                <a:pPr algn="r">
                  <a:lnSpc>
                    <a:spcPct val="290000"/>
                  </a:lnSpc>
                </a:pPr>
                <a:r>
                  <a:rPr lang="en-US" sz="1600" b="1"/>
                  <a:t>30,000  –</a:t>
                </a:r>
              </a:p>
              <a:p>
                <a:pPr algn="r">
                  <a:lnSpc>
                    <a:spcPct val="290000"/>
                  </a:lnSpc>
                </a:pPr>
                <a:r>
                  <a:rPr lang="en-US" sz="1600" b="1"/>
                  <a:t>20,000  –</a:t>
                </a:r>
              </a:p>
              <a:p>
                <a:pPr algn="r">
                  <a:lnSpc>
                    <a:spcPct val="290000"/>
                  </a:lnSpc>
                </a:pPr>
                <a:r>
                  <a:rPr lang="en-US" sz="1600" b="1"/>
                  <a:t>10,000  –</a:t>
                </a:r>
              </a:p>
              <a:p>
                <a:pPr algn="r">
                  <a:lnSpc>
                    <a:spcPct val="290000"/>
                  </a:lnSpc>
                </a:pPr>
                <a:r>
                  <a:rPr lang="en-US" sz="1600" b="1"/>
                  <a:t>–</a:t>
                </a:r>
              </a:p>
            </p:txBody>
          </p:sp>
          <p:sp>
            <p:nvSpPr>
              <p:cNvPr id="82952" name="Rectangle 8"/>
              <p:cNvSpPr>
                <a:spLocks noChangeArrowheads="1"/>
              </p:cNvSpPr>
              <p:nvPr/>
            </p:nvSpPr>
            <p:spPr bwMode="auto">
              <a:xfrm>
                <a:off x="1150" y="3561"/>
                <a:ext cx="37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tabLst>
                    <a:tab pos="190500" algn="ctr"/>
                    <a:tab pos="1244600" algn="ctr"/>
                    <a:tab pos="2286000" algn="ctr"/>
                    <a:tab pos="3340100" algn="ctr"/>
                    <a:tab pos="4381500" algn="ctr"/>
                    <a:tab pos="5435600" algn="ctr"/>
                  </a:tabLst>
                </a:pPr>
                <a:r>
                  <a:rPr lang="en-US" sz="1200" b="1"/>
                  <a:t>	|	|	|	|	|	|</a:t>
                </a:r>
              </a:p>
              <a:p>
                <a:pPr>
                  <a:tabLst>
                    <a:tab pos="190500" algn="ctr"/>
                    <a:tab pos="1244600" algn="ctr"/>
                    <a:tab pos="2286000" algn="ctr"/>
                    <a:tab pos="3340100" algn="ctr"/>
                    <a:tab pos="4381500" algn="ctr"/>
                    <a:tab pos="5435600" algn="ctr"/>
                  </a:tabLst>
                </a:pPr>
                <a:r>
                  <a:rPr lang="en-US" sz="1600" b="1"/>
                  <a:t>	0	2,000	4,000	6,000	8,000	10,000</a:t>
                </a:r>
              </a:p>
            </p:txBody>
          </p:sp>
        </p:grpSp>
        <p:grpSp>
          <p:nvGrpSpPr>
            <p:cNvPr id="82953" name="Group 9"/>
            <p:cNvGrpSpPr>
              <a:grpSpLocks/>
            </p:cNvGrpSpPr>
            <p:nvPr/>
          </p:nvGrpSpPr>
          <p:grpSpPr bwMode="auto">
            <a:xfrm>
              <a:off x="467" y="2245"/>
              <a:ext cx="2679" cy="1773"/>
              <a:chOff x="547" y="2285"/>
              <a:chExt cx="2679" cy="1773"/>
            </a:xfrm>
          </p:grpSpPr>
          <p:sp>
            <p:nvSpPr>
              <p:cNvPr id="82954" name="Rectangle 10"/>
              <p:cNvSpPr>
                <a:spLocks noChangeArrowheads="1"/>
              </p:cNvSpPr>
              <p:nvPr/>
            </p:nvSpPr>
            <p:spPr bwMode="auto">
              <a:xfrm rot="-5400000">
                <a:off x="378" y="2454"/>
                <a:ext cx="5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Dollars</a:t>
                </a:r>
              </a:p>
            </p:txBody>
          </p:sp>
          <p:sp>
            <p:nvSpPr>
              <p:cNvPr id="82955" name="Rectangle 11"/>
              <p:cNvSpPr>
                <a:spLocks noChangeArrowheads="1"/>
              </p:cNvSpPr>
              <p:nvPr/>
            </p:nvSpPr>
            <p:spPr bwMode="auto">
              <a:xfrm>
                <a:off x="2790" y="3846"/>
                <a:ext cx="4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1"/>
                  <a:t>Units</a:t>
                </a:r>
              </a:p>
            </p:txBody>
          </p:sp>
        </p:grpSp>
      </p:grpSp>
      <p:grpSp>
        <p:nvGrpSpPr>
          <p:cNvPr id="82956" name="Group 12"/>
          <p:cNvGrpSpPr>
            <a:grpSpLocks/>
          </p:cNvGrpSpPr>
          <p:nvPr/>
        </p:nvGrpSpPr>
        <p:grpSpPr bwMode="auto">
          <a:xfrm>
            <a:off x="1993900" y="4400550"/>
            <a:ext cx="5680075" cy="400050"/>
            <a:chOff x="1336" y="2996"/>
            <a:chExt cx="3578" cy="252"/>
          </a:xfrm>
        </p:grpSpPr>
        <p:sp>
          <p:nvSpPr>
            <p:cNvPr id="82957" name="Line 13"/>
            <p:cNvSpPr>
              <a:spLocks noChangeShapeType="1"/>
            </p:cNvSpPr>
            <p:nvPr/>
          </p:nvSpPr>
          <p:spPr bwMode="auto">
            <a:xfrm>
              <a:off x="1336" y="3248"/>
              <a:ext cx="3456" cy="0"/>
            </a:xfrm>
            <a:prstGeom prst="line">
              <a:avLst/>
            </a:prstGeom>
            <a:noFill/>
            <a:ln w="76200">
              <a:solidFill>
                <a:srgbClr val="BF092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958" name="Rectangle 14"/>
            <p:cNvSpPr>
              <a:spLocks noChangeArrowheads="1"/>
            </p:cNvSpPr>
            <p:nvPr/>
          </p:nvSpPr>
          <p:spPr bwMode="auto">
            <a:xfrm>
              <a:off x="4006" y="2996"/>
              <a:ext cx="908"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800" b="1"/>
                <a:t>Fixed costs</a:t>
              </a:r>
            </a:p>
          </p:txBody>
        </p:sp>
      </p:grpSp>
      <p:grpSp>
        <p:nvGrpSpPr>
          <p:cNvPr id="82959" name="Group 15"/>
          <p:cNvGrpSpPr>
            <a:grpSpLocks/>
          </p:cNvGrpSpPr>
          <p:nvPr/>
        </p:nvGrpSpPr>
        <p:grpSpPr bwMode="auto">
          <a:xfrm>
            <a:off x="1974850" y="3073400"/>
            <a:ext cx="6232525" cy="1727200"/>
            <a:chOff x="1324" y="2160"/>
            <a:chExt cx="3926" cy="1088"/>
          </a:xfrm>
        </p:grpSpPr>
        <p:sp>
          <p:nvSpPr>
            <p:cNvPr id="82960" name="Line 16"/>
            <p:cNvSpPr>
              <a:spLocks noChangeShapeType="1"/>
            </p:cNvSpPr>
            <p:nvPr/>
          </p:nvSpPr>
          <p:spPr bwMode="auto">
            <a:xfrm flipV="1">
              <a:off x="1324" y="2160"/>
              <a:ext cx="3549" cy="1088"/>
            </a:xfrm>
            <a:prstGeom prst="line">
              <a:avLst/>
            </a:prstGeom>
            <a:noFill/>
            <a:ln w="76200">
              <a:solidFill>
                <a:srgbClr val="1750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961" name="Rectangle 17"/>
            <p:cNvSpPr>
              <a:spLocks noChangeArrowheads="1"/>
            </p:cNvSpPr>
            <p:nvPr/>
          </p:nvSpPr>
          <p:spPr bwMode="auto">
            <a:xfrm>
              <a:off x="4686" y="2188"/>
              <a:ext cx="564"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85000"/>
                </a:lnSpc>
              </a:pPr>
              <a:r>
                <a:rPr lang="en-US" sz="1800" b="1"/>
                <a:t>Total costs</a:t>
              </a:r>
            </a:p>
          </p:txBody>
        </p:sp>
      </p:grpSp>
      <p:grpSp>
        <p:nvGrpSpPr>
          <p:cNvPr id="82962" name="Group 18"/>
          <p:cNvGrpSpPr>
            <a:grpSpLocks/>
          </p:cNvGrpSpPr>
          <p:nvPr/>
        </p:nvGrpSpPr>
        <p:grpSpPr bwMode="auto">
          <a:xfrm>
            <a:off x="1968500" y="2317750"/>
            <a:ext cx="5673725" cy="3181350"/>
            <a:chOff x="1320" y="1684"/>
            <a:chExt cx="3574" cy="2004"/>
          </a:xfrm>
        </p:grpSpPr>
        <p:sp>
          <p:nvSpPr>
            <p:cNvPr id="82963" name="Line 19"/>
            <p:cNvSpPr>
              <a:spLocks noChangeShapeType="1"/>
            </p:cNvSpPr>
            <p:nvPr/>
          </p:nvSpPr>
          <p:spPr bwMode="auto">
            <a:xfrm flipV="1">
              <a:off x="1320" y="1754"/>
              <a:ext cx="3574" cy="1934"/>
            </a:xfrm>
            <a:prstGeom prst="line">
              <a:avLst/>
            </a:prstGeom>
            <a:noFill/>
            <a:ln w="76200">
              <a:solidFill>
                <a:srgbClr val="24BD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964" name="Rectangle 20"/>
            <p:cNvSpPr>
              <a:spLocks noChangeArrowheads="1"/>
            </p:cNvSpPr>
            <p:nvPr/>
          </p:nvSpPr>
          <p:spPr bwMode="auto">
            <a:xfrm>
              <a:off x="3942" y="1684"/>
              <a:ext cx="716"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5000"/>
                </a:lnSpc>
              </a:pPr>
              <a:r>
                <a:rPr lang="en-US" sz="1800" b="1"/>
                <a:t>Revenue</a:t>
              </a:r>
            </a:p>
          </p:txBody>
        </p:sp>
      </p:grpSp>
      <p:grpSp>
        <p:nvGrpSpPr>
          <p:cNvPr id="82965" name="Group 21"/>
          <p:cNvGrpSpPr>
            <a:grpSpLocks/>
          </p:cNvGrpSpPr>
          <p:nvPr/>
        </p:nvGrpSpPr>
        <p:grpSpPr bwMode="auto">
          <a:xfrm>
            <a:off x="3514725" y="2800350"/>
            <a:ext cx="1555750" cy="996950"/>
            <a:chOff x="2294" y="1988"/>
            <a:chExt cx="980" cy="628"/>
          </a:xfrm>
        </p:grpSpPr>
        <p:sp>
          <p:nvSpPr>
            <p:cNvPr id="82966" name="Rectangle 22"/>
            <p:cNvSpPr>
              <a:spLocks noChangeArrowheads="1"/>
            </p:cNvSpPr>
            <p:nvPr/>
          </p:nvSpPr>
          <p:spPr bwMode="auto">
            <a:xfrm>
              <a:off x="2294" y="1988"/>
              <a:ext cx="980"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85000"/>
                </a:lnSpc>
              </a:pPr>
              <a:r>
                <a:rPr lang="en-US" sz="1800" b="1"/>
                <a:t>Break-even point</a:t>
              </a:r>
            </a:p>
          </p:txBody>
        </p:sp>
        <p:sp>
          <p:nvSpPr>
            <p:cNvPr id="82967" name="Line 23"/>
            <p:cNvSpPr>
              <a:spLocks noChangeShapeType="1"/>
            </p:cNvSpPr>
            <p:nvPr/>
          </p:nvSpPr>
          <p:spPr bwMode="auto">
            <a:xfrm>
              <a:off x="2992" y="2344"/>
              <a:ext cx="176" cy="272"/>
            </a:xfrm>
            <a:prstGeom prst="line">
              <a:avLst/>
            </a:prstGeom>
            <a:noFill/>
            <a:ln w="5715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80062634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noChangeArrowheads="1"/>
          </p:cNvSpPr>
          <p:nvPr/>
        </p:nvSpPr>
        <p:spPr>
          <a:xfrm>
            <a:off x="274562" y="276103"/>
            <a:ext cx="8031238" cy="859971"/>
          </a:xfrm>
          <a:prstGeom prst="rect">
            <a:avLst/>
          </a:prstGeom>
          <a:solidFill>
            <a:schemeClr val="bg2">
              <a:lumMod val="75000"/>
            </a:schemeClr>
          </a:solidFill>
          <a:ln>
            <a:noFill/>
            <a:miter lim="800000"/>
            <a:headEnd/>
            <a:tailEnd/>
          </a:ln>
        </p:spPr>
        <p:txBody>
          <a:bodyPr vert="horz" lIns="91440" tIns="45720" rIns="91440" bIns="45720" rtlCol="0" anchor="b" anchorCtr="1">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US" sz="4400" dirty="0" smtClean="0">
                <a:effectLst>
                  <a:outerShdw blurRad="38100" dist="38100" dir="2700000" algn="tl">
                    <a:srgbClr val="FFFFFF"/>
                  </a:outerShdw>
                </a:effectLst>
              </a:rPr>
              <a:t>Problem </a:t>
            </a:r>
            <a:r>
              <a:rPr lang="en-US" sz="4400" dirty="0" smtClean="0">
                <a:effectLst>
                  <a:outerShdw blurRad="38100" dist="38100" dir="2700000" algn="tl">
                    <a:srgbClr val="FFFFFF"/>
                  </a:outerShdw>
                </a:effectLst>
              </a:rPr>
              <a:t>S7.23</a:t>
            </a:r>
            <a:endParaRPr lang="en-US" sz="4400" dirty="0">
              <a:effectLst>
                <a:outerShdw blurRad="38100" dist="38100" dir="2700000" algn="tl">
                  <a:srgbClr val="FFFFFF"/>
                </a:outerShdw>
              </a:effectLst>
            </a:endParaRPr>
          </a:p>
        </p:txBody>
      </p:sp>
      <p:sp>
        <p:nvSpPr>
          <p:cNvPr id="3" name="Content Placeholder 2"/>
          <p:cNvSpPr>
            <a:spLocks noGrp="1"/>
          </p:cNvSpPr>
          <p:nvPr>
            <p:ph idx="1"/>
          </p:nvPr>
        </p:nvSpPr>
        <p:spPr/>
        <p:txBody>
          <a:bodyPr>
            <a:normAutofit/>
          </a:bodyPr>
          <a:lstStyle/>
          <a:p>
            <a:pPr marL="114300" indent="0">
              <a:buNone/>
            </a:pPr>
            <a:r>
              <a:rPr lang="en-US" sz="2400" dirty="0"/>
              <a:t>An electronic firm is currently manufacturing an item that has a variable cost of </a:t>
            </a:r>
            <a:r>
              <a:rPr lang="en-US" sz="2400" b="1" dirty="0"/>
              <a:t>$</a:t>
            </a:r>
            <a:r>
              <a:rPr lang="en-US" sz="2400" b="1" dirty="0" smtClean="0"/>
              <a:t>0.5 </a:t>
            </a:r>
            <a:r>
              <a:rPr lang="en-US" sz="2400" dirty="0"/>
              <a:t>per unit and a selling price of</a:t>
            </a:r>
            <a:r>
              <a:rPr lang="en-US" sz="2400" b="1" dirty="0"/>
              <a:t> $</a:t>
            </a:r>
            <a:r>
              <a:rPr lang="en-US" sz="2400" b="1" dirty="0" smtClean="0"/>
              <a:t>1.00 </a:t>
            </a:r>
            <a:r>
              <a:rPr lang="en-US" sz="2400" dirty="0"/>
              <a:t>per unit. Fixed costs are </a:t>
            </a:r>
            <a:r>
              <a:rPr lang="en-US" sz="2400" b="1" dirty="0" smtClean="0"/>
              <a:t>$14,000</a:t>
            </a:r>
            <a:r>
              <a:rPr lang="en-US" sz="2400" dirty="0" smtClean="0"/>
              <a:t>. </a:t>
            </a:r>
            <a:r>
              <a:rPr lang="en-US" sz="2400" dirty="0"/>
              <a:t>Current volume is </a:t>
            </a:r>
            <a:r>
              <a:rPr lang="en-US" sz="2400" b="1" dirty="0" smtClean="0"/>
              <a:t>30,000</a:t>
            </a:r>
            <a:r>
              <a:rPr lang="en-US" sz="2400" dirty="0" smtClean="0"/>
              <a:t> </a:t>
            </a:r>
            <a:r>
              <a:rPr lang="en-US" sz="2400" dirty="0"/>
              <a:t>units. The firm can substantially improve the product quality by adding a new piece of equipment at an additional fixed cost of </a:t>
            </a:r>
            <a:r>
              <a:rPr lang="en-US" sz="2400" b="1" dirty="0" smtClean="0"/>
              <a:t>$6,000</a:t>
            </a:r>
            <a:r>
              <a:rPr lang="en-US" sz="2400" dirty="0"/>
              <a:t>. Variable cost would increase to </a:t>
            </a:r>
            <a:r>
              <a:rPr lang="en-US" sz="2400" b="1" dirty="0"/>
              <a:t>$</a:t>
            </a:r>
            <a:r>
              <a:rPr lang="en-US" sz="2400" b="1" dirty="0" smtClean="0"/>
              <a:t>0.60</a:t>
            </a:r>
            <a:r>
              <a:rPr lang="en-US" sz="2400" dirty="0"/>
              <a:t>, but volume should jump to </a:t>
            </a:r>
            <a:r>
              <a:rPr lang="en-US" sz="2400" b="1" dirty="0"/>
              <a:t>50,000</a:t>
            </a:r>
            <a:r>
              <a:rPr lang="en-US" sz="2400" dirty="0"/>
              <a:t> units due to a higher quality product. Should the company buy the new equipment?</a:t>
            </a:r>
          </a:p>
        </p:txBody>
      </p:sp>
    </p:spTree>
    <p:extLst>
      <p:ext uri="{BB962C8B-B14F-4D97-AF65-F5344CB8AC3E}">
        <p14:creationId xmlns:p14="http://schemas.microsoft.com/office/powerpoint/2010/main" val="64538909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1706</TotalTime>
  <Words>1673</Words>
  <Application>Microsoft Macintosh PowerPoint</Application>
  <PresentationFormat>On-screen Show (4:3)</PresentationFormat>
  <Paragraphs>400</Paragraphs>
  <Slides>31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Adjacency</vt:lpstr>
      <vt:lpstr>Microsoft Equation</vt:lpstr>
      <vt:lpstr>Chapter 7s</vt:lpstr>
      <vt:lpstr>Break-Even Analysis</vt:lpstr>
      <vt:lpstr>Break-Even Analysis</vt:lpstr>
      <vt:lpstr>Break-Even Analysis</vt:lpstr>
      <vt:lpstr>Break-Even Analysis</vt:lpstr>
      <vt:lpstr>Break-Even Analysis</vt:lpstr>
      <vt:lpstr>Break-Even Example</vt:lpstr>
      <vt:lpstr>Break-Even Example</vt:lpstr>
      <vt:lpstr>PowerPoint Presentation</vt:lpstr>
      <vt:lpstr>PowerPoint Presentation</vt:lpstr>
      <vt:lpstr>Break-Even Example</vt:lpstr>
      <vt:lpstr>Multiproduct Example</vt:lpstr>
      <vt:lpstr>Multiproduct Example</vt:lpstr>
      <vt:lpstr>Multiproduct Example</vt:lpstr>
      <vt:lpstr>PowerPoint Presentation</vt:lpstr>
      <vt:lpstr>PowerPoint Presentation</vt:lpstr>
      <vt:lpstr>Expected Monetary Value (EMV) and Capacity Decisions</vt:lpstr>
      <vt:lpstr>Expected Monetary Value (EMV) and Capacity Decisions</vt:lpstr>
      <vt:lpstr>Expected Monetary Value (EMV) and Capacity Decisions</vt:lpstr>
      <vt:lpstr>Expected Monetary Value (EMV) and Capacity Decisions</vt:lpstr>
      <vt:lpstr>PowerPoint Presentation</vt:lpstr>
      <vt:lpstr>PowerPoint Presentation</vt:lpstr>
      <vt:lpstr>PowerPoint Presentation</vt:lpstr>
      <vt:lpstr>Net Present Value (NPV)</vt:lpstr>
      <vt:lpstr>Net Present Value (NPV)</vt:lpstr>
      <vt:lpstr>NPV Using Factors</vt:lpstr>
      <vt:lpstr>Present Value of an Annuity</vt:lpstr>
      <vt:lpstr>Present Value of an Annuity</vt:lpstr>
      <vt:lpstr>Present Value of an Annuity</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Moaad</dc:creator>
  <cp:lastModifiedBy>Moaad</cp:lastModifiedBy>
  <cp:revision>66</cp:revision>
  <dcterms:created xsi:type="dcterms:W3CDTF">2015-09-12T14:58:53Z</dcterms:created>
  <dcterms:modified xsi:type="dcterms:W3CDTF">2015-10-31T20:39:13Z</dcterms:modified>
</cp:coreProperties>
</file>