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3"/>
  </p:notesMasterIdLst>
  <p:sldIdLst>
    <p:sldId id="256" r:id="rId2"/>
    <p:sldId id="384" r:id="rId3"/>
    <p:sldId id="385" r:id="rId4"/>
    <p:sldId id="386" r:id="rId5"/>
    <p:sldId id="388" r:id="rId6"/>
    <p:sldId id="390" r:id="rId7"/>
    <p:sldId id="392" r:id="rId8"/>
    <p:sldId id="371" r:id="rId9"/>
    <p:sldId id="376" r:id="rId10"/>
    <p:sldId id="383" r:id="rId11"/>
    <p:sldId id="377" r:id="rId12"/>
    <p:sldId id="393" r:id="rId13"/>
    <p:sldId id="394" r:id="rId14"/>
    <p:sldId id="396" r:id="rId15"/>
    <p:sldId id="397" r:id="rId16"/>
    <p:sldId id="378" r:id="rId17"/>
    <p:sldId id="379" r:id="rId18"/>
    <p:sldId id="398" r:id="rId19"/>
    <p:sldId id="399" r:id="rId20"/>
    <p:sldId id="400" r:id="rId21"/>
    <p:sldId id="3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24" autoAdjust="0"/>
  </p:normalViewPr>
  <p:slideViewPr>
    <p:cSldViewPr snapToGrid="0" snapToObjects="1">
      <p:cViewPr varScale="1">
        <p:scale>
          <a:sx n="67" d="100"/>
          <a:sy n="67" d="100"/>
        </p:scale>
        <p:origin x="30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201C-876F-184A-9BE9-B651AA1D8966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8697-BA6A-0F4E-AC59-5A0746FB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B693B-A5ED-4683-820D-7951849F4362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slide can be used to frame a discussion of capacity.</a:t>
            </a:r>
          </a:p>
          <a:p>
            <a:endParaRPr lang="en-US" altLang="en-US"/>
          </a:p>
          <a:p>
            <a:r>
              <a:rPr lang="en-US" altLang="en-US"/>
              <a:t>Points to be made might include:</a:t>
            </a:r>
          </a:p>
          <a:p>
            <a:r>
              <a:rPr lang="en-US" altLang="en-US"/>
              <a:t>     - capacity definition and measurement is necessary if we are to develop a production schedule</a:t>
            </a:r>
          </a:p>
          <a:p>
            <a:r>
              <a:rPr lang="en-US" altLang="en-US"/>
              <a:t>     - while a process may have “maximum” capacity, many factors prevent us from achieving that capacity on a continuous basis.</a:t>
            </a:r>
          </a:p>
          <a:p>
            <a:endParaRPr lang="en-US" altLang="en-US"/>
          </a:p>
          <a:p>
            <a:r>
              <a:rPr lang="en-US" altLang="en-US"/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200052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22918-9040-4033-946B-569B410196BA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4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318CB-51AF-44AE-91D6-45B564FA219D}" type="slidenum">
              <a:rPr lang="en-AU" altLang="en-US"/>
              <a:pPr/>
              <a:t>14</a:t>
            </a:fld>
            <a:endParaRPr lang="en-AU" alt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67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62F23-F68B-45E2-8BD9-52083481B53F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7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01DF9-D5B6-4D8B-9EB6-42781E0EB97D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8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CDD1C-D692-4A34-A51A-44EE3661BE51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78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0AC2D-0EDD-43E6-8AD9-E195ACB66668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3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4FC6E-AFEE-48C1-8C46-46DF7CCE98CF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1747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0615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06EA-D6B3-4BCE-A057-C295DFED9B56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5843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8940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63B12-9E16-4A41-B05B-06FF4E05AFBC}" type="slidenum">
              <a:rPr lang="en-AU" altLang="en-US"/>
              <a:pPr/>
              <a:t>6</a:t>
            </a:fld>
            <a:endParaRPr lang="en-AU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1740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341B5-B31A-4A60-80B8-6A57CE90DE2C}" type="slidenum">
              <a:rPr lang="en-AU" altLang="en-US"/>
              <a:pPr/>
              <a:t>7</a:t>
            </a:fld>
            <a:endParaRPr lang="en-AU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44035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4550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2BE2B-F23E-E745-B20E-6A06E6D8E38B}" type="slidenum">
              <a:rPr lang="en-AU"/>
              <a:pPr/>
              <a:t>8</a:t>
            </a:fld>
            <a:endParaRPr lang="en-AU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84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55932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2BE2B-F23E-E745-B20E-6A06E6D8E38B}" type="slidenum">
              <a:rPr lang="en-AU"/>
              <a:pPr/>
              <a:t>10</a:t>
            </a:fld>
            <a:endParaRPr lang="en-AU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84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21627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9CE6E-8068-4A53-AE26-1AB75ADA9641}" type="slidenum">
              <a:rPr lang="en-AU" altLang="en-US"/>
              <a:pPr/>
              <a:t>12</a:t>
            </a:fld>
            <a:endParaRPr lang="en-AU" alt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7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177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513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3200" y="6473825"/>
            <a:ext cx="37846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© 2011 Pearson Education, Inc. publishing as Prentice Hall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8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E7FB6F-D84F-2946-9D94-EDC0C289AC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CE62B8-8B99-CC47-8592-0A200D31F70C}" type="datetimeFigureOut">
              <a:rPr lang="en-US" smtClean="0"/>
              <a:t>10/25/15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8" r:id="rId12"/>
    <p:sldLayoutId id="2147483779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1</a:t>
            </a:r>
          </a:p>
        </p:txBody>
      </p:sp>
    </p:spTree>
    <p:extLst>
      <p:ext uri="{BB962C8B-B14F-4D97-AF65-F5344CB8AC3E}">
        <p14:creationId xmlns:p14="http://schemas.microsoft.com/office/powerpoint/2010/main" val="241812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609600"/>
            <a:ext cx="8031238" cy="986971"/>
          </a:xfrm>
          <a:solidFill>
            <a:schemeClr val="bg2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S7.8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657" y="2227943"/>
            <a:ext cx="7765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under ideal conditions, a service bay at a fast lube can serve </a:t>
            </a:r>
            <a:r>
              <a:rPr lang="en-US" sz="2000" b="1" dirty="0">
                <a:latin typeface="+mj-lt"/>
              </a:rPr>
              <a:t>6 cars per hour</a:t>
            </a:r>
            <a:r>
              <a:rPr lang="en-US" sz="2000" dirty="0">
                <a:latin typeface="+mj-lt"/>
              </a:rPr>
              <a:t>. the </a:t>
            </a:r>
            <a:r>
              <a:rPr lang="en-US" sz="2000" b="1" dirty="0">
                <a:latin typeface="+mj-lt"/>
              </a:rPr>
              <a:t>effective capacity </a:t>
            </a:r>
            <a:r>
              <a:rPr lang="en-US" sz="2000" dirty="0">
                <a:latin typeface="+mj-lt"/>
              </a:rPr>
              <a:t>and </a:t>
            </a:r>
            <a:r>
              <a:rPr lang="en-US" sz="2000" b="1" dirty="0">
                <a:latin typeface="+mj-lt"/>
              </a:rPr>
              <a:t>efficiency</a:t>
            </a:r>
            <a:r>
              <a:rPr lang="en-US" sz="2000" dirty="0">
                <a:latin typeface="+mj-lt"/>
              </a:rPr>
              <a:t> of a fast lube service bay are known to </a:t>
            </a:r>
            <a:r>
              <a:rPr lang="en-US" sz="2000" b="1" dirty="0">
                <a:latin typeface="+mj-lt"/>
              </a:rPr>
              <a:t>be 5.5 and 0.880</a:t>
            </a:r>
            <a:r>
              <a:rPr lang="en-US" sz="2000" dirty="0">
                <a:latin typeface="+mj-lt"/>
              </a:rPr>
              <a:t>, respectively. what is the minimum number of service bays fast lube needs to </a:t>
            </a:r>
            <a:r>
              <a:rPr lang="en-US" sz="2000" dirty="0" smtClean="0">
                <a:latin typeface="+mj-lt"/>
              </a:rPr>
              <a:t>achieve </a:t>
            </a:r>
            <a:r>
              <a:rPr lang="en-US" sz="2000" dirty="0">
                <a:latin typeface="+mj-lt"/>
              </a:rPr>
              <a:t>an anticipated production of </a:t>
            </a:r>
            <a:r>
              <a:rPr lang="en-US" sz="2000" b="1" dirty="0">
                <a:latin typeface="+mj-lt"/>
              </a:rPr>
              <a:t>200 cars per </a:t>
            </a:r>
            <a:r>
              <a:rPr lang="en-US" sz="2000" b="1" dirty="0" smtClean="0">
                <a:latin typeface="+mj-lt"/>
              </a:rPr>
              <a:t>8-hour </a:t>
            </a:r>
            <a:r>
              <a:rPr lang="en-US" sz="2000" b="1" dirty="0">
                <a:latin typeface="+mj-lt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439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584083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b="1" u="sng" dirty="0">
                <a:latin typeface="Calibri" pitchFamily="34" charset="0"/>
              </a:rPr>
              <a:t>Solution: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2286000"/>
            <a:ext cx="9144000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or expected output = Effective capacity*Efficiency</a:t>
            </a:r>
          </a:p>
          <a:p>
            <a:endParaRPr lang="en-US" sz="2800" dirty="0" smtClean="0"/>
          </a:p>
          <a:p>
            <a:r>
              <a:rPr lang="en-US" sz="2800" dirty="0" smtClean="0"/>
              <a:t>5.5 cars 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 0.880 = 4.84 cars.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In one 8-hour day, one bay accommodates </a:t>
            </a:r>
            <a:br>
              <a:rPr lang="en-US" sz="2800" dirty="0" smtClean="0"/>
            </a:br>
            <a:r>
              <a:rPr lang="en-US" sz="2800" dirty="0" smtClean="0"/>
              <a:t>(8 hr </a:t>
            </a:r>
            <a:r>
              <a:rPr lang="en-US" sz="2800" b="1" dirty="0" smtClean="0">
                <a:sym typeface="Symbol"/>
              </a:rPr>
              <a:t>*</a:t>
            </a:r>
            <a:r>
              <a:rPr lang="en-US" sz="2800" dirty="0" smtClean="0"/>
              <a:t> 4.84 cars per hr) = 38.72 cars</a:t>
            </a:r>
          </a:p>
          <a:p>
            <a:endParaRPr lang="en-US" sz="2800" dirty="0" smtClean="0"/>
          </a:p>
          <a:p>
            <a:r>
              <a:rPr lang="en-US" sz="2800" dirty="0" smtClean="0"/>
              <a:t>To do 200 cars per day it requires, </a:t>
            </a:r>
          </a:p>
          <a:p>
            <a:r>
              <a:rPr lang="en-US" sz="2800" dirty="0" smtClean="0"/>
              <a:t>(200 cars) </a:t>
            </a:r>
            <a:r>
              <a:rPr lang="en-US" sz="2800" b="1" dirty="0" smtClean="0"/>
              <a:t>/</a:t>
            </a:r>
            <a:r>
              <a:rPr lang="en-US" sz="2800" dirty="0" smtClean="0"/>
              <a:t> (38.72 cars/bay) = 5.17 or 6 bays</a:t>
            </a:r>
            <a:endParaRPr lang="x-none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496216"/>
            <a:ext cx="802912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397000"/>
          </a:xfrm>
        </p:spPr>
        <p:txBody>
          <a:bodyPr/>
          <a:lstStyle/>
          <a:p>
            <a:r>
              <a:rPr lang="en-US" altLang="en-US"/>
              <a:t>Process Times for Stations, Systems, and Cycles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101725" y="2198688"/>
            <a:ext cx="7104063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2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800" b="1"/>
              <a:t>The </a:t>
            </a:r>
            <a:r>
              <a:rPr lang="en-US" altLang="en-US" sz="2800" b="1">
                <a:solidFill>
                  <a:srgbClr val="BF09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time of a station</a:t>
            </a:r>
            <a:r>
              <a:rPr lang="en-US" altLang="en-US" sz="2800" b="1"/>
              <a:t> is the time to produce a unit at that single workstation</a:t>
            </a:r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800" b="1"/>
              <a:t>The </a:t>
            </a:r>
            <a:r>
              <a:rPr lang="en-US" altLang="en-US" sz="2800" b="1">
                <a:solidFill>
                  <a:srgbClr val="BF09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time of a system</a:t>
            </a:r>
            <a:r>
              <a:rPr lang="en-US" altLang="en-US" sz="2800" b="1"/>
              <a:t> is the time of the longest process in the system … the bottleneck</a:t>
            </a:r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800" b="1"/>
              <a:t>The </a:t>
            </a:r>
            <a:r>
              <a:rPr lang="en-US" altLang="en-US" sz="2800" b="1">
                <a:solidFill>
                  <a:srgbClr val="BF09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cycle time</a:t>
            </a:r>
            <a:r>
              <a:rPr lang="en-US" altLang="en-US" sz="2800" b="1"/>
              <a:t> is the time it takes for a product to go through the production process with no waiting</a:t>
            </a:r>
          </a:p>
        </p:txBody>
      </p:sp>
    </p:spTree>
    <p:extLst>
      <p:ext uri="{BB962C8B-B14F-4D97-AF65-F5344CB8AC3E}">
        <p14:creationId xmlns:p14="http://schemas.microsoft.com/office/powerpoint/2010/main" val="6774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7400"/>
            <a:ext cx="4978400" cy="1649413"/>
          </a:xfrm>
        </p:spPr>
        <p:txBody>
          <a:bodyPr/>
          <a:lstStyle/>
          <a:p>
            <a:pPr algn="l"/>
            <a:r>
              <a:rPr lang="en-US" altLang="en-US"/>
              <a:t>A Three-Station Assembly Line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7045325" y="5564188"/>
            <a:ext cx="127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Figure S7.4</a:t>
            </a:r>
          </a:p>
        </p:txBody>
      </p:sp>
      <p:grpSp>
        <p:nvGrpSpPr>
          <p:cNvPr id="112662" name="Group 22"/>
          <p:cNvGrpSpPr>
            <a:grpSpLocks/>
          </p:cNvGrpSpPr>
          <p:nvPr/>
        </p:nvGrpSpPr>
        <p:grpSpPr bwMode="auto">
          <a:xfrm>
            <a:off x="685800" y="4079875"/>
            <a:ext cx="7346950" cy="1139825"/>
            <a:chOff x="582" y="1240"/>
            <a:chExt cx="4628" cy="718"/>
          </a:xfrm>
        </p:grpSpPr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582" y="1727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2 min/unit</a:t>
              </a:r>
            </a:p>
          </p:txBody>
        </p:sp>
        <p:sp>
          <p:nvSpPr>
            <p:cNvPr id="112653" name="Text Box 13"/>
            <p:cNvSpPr txBox="1">
              <a:spLocks noChangeArrowheads="1"/>
            </p:cNvSpPr>
            <p:nvPr/>
          </p:nvSpPr>
          <p:spPr bwMode="auto">
            <a:xfrm>
              <a:off x="2502" y="1727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4 min/unit</a:t>
              </a: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4414" y="1727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3 min/unit</a:t>
              </a:r>
            </a:p>
          </p:txBody>
        </p:sp>
        <p:sp>
          <p:nvSpPr>
            <p:cNvPr id="112657" name="Line 17"/>
            <p:cNvSpPr>
              <a:spLocks noChangeShapeType="1"/>
            </p:cNvSpPr>
            <p:nvPr/>
          </p:nvSpPr>
          <p:spPr bwMode="auto">
            <a:xfrm>
              <a:off x="1248" y="1464"/>
              <a:ext cx="496" cy="0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2048" y="1464"/>
              <a:ext cx="496" cy="0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3168" y="1464"/>
              <a:ext cx="496" cy="0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>
              <a:off x="3960" y="1464"/>
              <a:ext cx="496" cy="0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627" y="1251"/>
              <a:ext cx="706" cy="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000" tIns="190800" rIns="468000" bIns="190800">
              <a:spAutoFit/>
            </a:bodyPr>
            <a:lstStyle/>
            <a:p>
              <a:r>
                <a:rPr lang="en-US" altLang="en-US" sz="1800" b="1"/>
                <a:t>A</a:t>
              </a:r>
            </a:p>
          </p:txBody>
        </p:sp>
        <p:sp>
          <p:nvSpPr>
            <p:cNvPr id="112650" name="Text Box 10"/>
            <p:cNvSpPr txBox="1">
              <a:spLocks noChangeArrowheads="1"/>
            </p:cNvSpPr>
            <p:nvPr/>
          </p:nvSpPr>
          <p:spPr bwMode="auto">
            <a:xfrm>
              <a:off x="2547" y="1251"/>
              <a:ext cx="706" cy="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000" tIns="190800" rIns="468000" bIns="190800">
              <a:spAutoFit/>
            </a:bodyPr>
            <a:lstStyle/>
            <a:p>
              <a:r>
                <a:rPr lang="en-US" altLang="en-US" sz="1800" b="1"/>
                <a:t>B</a:t>
              </a:r>
            </a:p>
          </p:txBody>
        </p:sp>
        <p:sp>
          <p:nvSpPr>
            <p:cNvPr id="112651" name="Text Box 11"/>
            <p:cNvSpPr txBox="1">
              <a:spLocks noChangeArrowheads="1"/>
            </p:cNvSpPr>
            <p:nvPr/>
          </p:nvSpPr>
          <p:spPr bwMode="auto">
            <a:xfrm>
              <a:off x="4459" y="1251"/>
              <a:ext cx="706" cy="4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000" tIns="190800" rIns="468000" bIns="190800">
              <a:spAutoFit/>
            </a:bodyPr>
            <a:lstStyle/>
            <a:p>
              <a:r>
                <a:rPr lang="en-US" altLang="en-US" sz="1800" b="1"/>
                <a:t>C</a:t>
              </a:r>
            </a:p>
          </p:txBody>
        </p:sp>
        <p:sp>
          <p:nvSpPr>
            <p:cNvPr id="112655" name="AutoShape 15"/>
            <p:cNvSpPr>
              <a:spLocks noChangeArrowheads="1"/>
            </p:cNvSpPr>
            <p:nvPr/>
          </p:nvSpPr>
          <p:spPr bwMode="auto">
            <a:xfrm flipV="1">
              <a:off x="3483" y="1240"/>
              <a:ext cx="744" cy="4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6" name="AutoShape 16"/>
            <p:cNvSpPr>
              <a:spLocks noChangeArrowheads="1"/>
            </p:cNvSpPr>
            <p:nvPr/>
          </p:nvSpPr>
          <p:spPr bwMode="auto">
            <a:xfrm flipV="1">
              <a:off x="1567" y="1240"/>
              <a:ext cx="744" cy="4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2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859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Two identical sandwich lines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Lines have two workers and three operations 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All completed sandwiches are wrapped</a:t>
            </a:r>
          </a:p>
        </p:txBody>
      </p:sp>
      <p:grpSp>
        <p:nvGrpSpPr>
          <p:cNvPr id="125984" name="Group 32"/>
          <p:cNvGrpSpPr>
            <a:grpSpLocks/>
          </p:cNvGrpSpPr>
          <p:nvPr/>
        </p:nvGrpSpPr>
        <p:grpSpPr bwMode="auto">
          <a:xfrm>
            <a:off x="-22775" y="3705225"/>
            <a:ext cx="8696325" cy="1984375"/>
            <a:chOff x="158" y="2334"/>
            <a:chExt cx="5478" cy="1250"/>
          </a:xfrm>
        </p:grpSpPr>
        <p:sp>
          <p:nvSpPr>
            <p:cNvPr id="125976" name="Freeform 24"/>
            <p:cNvSpPr>
              <a:spLocks/>
            </p:cNvSpPr>
            <p:nvPr/>
          </p:nvSpPr>
          <p:spPr bwMode="auto">
            <a:xfrm>
              <a:off x="1232" y="2488"/>
              <a:ext cx="216" cy="744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Line 25"/>
            <p:cNvSpPr>
              <a:spLocks noChangeShapeType="1"/>
            </p:cNvSpPr>
            <p:nvPr/>
          </p:nvSpPr>
          <p:spPr bwMode="auto">
            <a:xfrm>
              <a:off x="968" y="2864"/>
              <a:ext cx="25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26"/>
            <p:cNvSpPr>
              <a:spLocks/>
            </p:cNvSpPr>
            <p:nvPr/>
          </p:nvSpPr>
          <p:spPr bwMode="auto">
            <a:xfrm flipH="1">
              <a:off x="4264" y="2480"/>
              <a:ext cx="216" cy="744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Line 27"/>
            <p:cNvSpPr>
              <a:spLocks noChangeShapeType="1"/>
            </p:cNvSpPr>
            <p:nvPr/>
          </p:nvSpPr>
          <p:spPr bwMode="auto">
            <a:xfrm>
              <a:off x="4480" y="2864"/>
              <a:ext cx="31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75" name="Group 23"/>
            <p:cNvGrpSpPr>
              <a:grpSpLocks/>
            </p:cNvGrpSpPr>
            <p:nvPr/>
          </p:nvGrpSpPr>
          <p:grpSpPr bwMode="auto">
            <a:xfrm>
              <a:off x="4543" y="2710"/>
              <a:ext cx="1093" cy="497"/>
              <a:chOff x="4543" y="2334"/>
              <a:chExt cx="1093" cy="497"/>
            </a:xfrm>
          </p:grpSpPr>
          <p:sp>
            <p:nvSpPr>
              <p:cNvPr id="125961" name="Text Box 9"/>
              <p:cNvSpPr txBox="1">
                <a:spLocks noChangeArrowheads="1"/>
              </p:cNvSpPr>
              <p:nvPr/>
            </p:nvSpPr>
            <p:spPr bwMode="auto">
              <a:xfrm>
                <a:off x="4770" y="2334"/>
                <a:ext cx="635" cy="30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Wrap</a:t>
                </a:r>
              </a:p>
            </p:txBody>
          </p:sp>
          <p:sp>
            <p:nvSpPr>
              <p:cNvPr id="125966" name="Text Box 14"/>
              <p:cNvSpPr txBox="1">
                <a:spLocks noChangeArrowheads="1"/>
              </p:cNvSpPr>
              <p:nvPr/>
            </p:nvSpPr>
            <p:spPr bwMode="auto">
              <a:xfrm>
                <a:off x="4543" y="2639"/>
                <a:ext cx="109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37.5 sec/sandwich</a:t>
                </a:r>
              </a:p>
            </p:txBody>
          </p:sp>
        </p:grpSp>
        <p:grpSp>
          <p:nvGrpSpPr>
            <p:cNvPr id="125974" name="Group 22"/>
            <p:cNvGrpSpPr>
              <a:grpSpLocks/>
            </p:cNvGrpSpPr>
            <p:nvPr/>
          </p:nvGrpSpPr>
          <p:grpSpPr bwMode="auto">
            <a:xfrm>
              <a:off x="158" y="2710"/>
              <a:ext cx="1000" cy="497"/>
              <a:chOff x="158" y="2334"/>
              <a:chExt cx="1000" cy="497"/>
            </a:xfrm>
          </p:grpSpPr>
          <p:sp>
            <p:nvSpPr>
              <p:cNvPr id="125957" name="Text Box 5"/>
              <p:cNvSpPr txBox="1">
                <a:spLocks noChangeArrowheads="1"/>
              </p:cNvSpPr>
              <p:nvPr/>
            </p:nvSpPr>
            <p:spPr bwMode="auto">
              <a:xfrm>
                <a:off x="338" y="2334"/>
                <a:ext cx="635" cy="30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Order</a:t>
                </a:r>
              </a:p>
            </p:txBody>
          </p:sp>
          <p:sp>
            <p:nvSpPr>
              <p:cNvPr id="125962" name="Text Box 10"/>
              <p:cNvSpPr txBox="1">
                <a:spLocks noChangeArrowheads="1"/>
              </p:cNvSpPr>
              <p:nvPr/>
            </p:nvSpPr>
            <p:spPr bwMode="auto">
              <a:xfrm>
                <a:off x="158" y="2639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30 sec/sandwich</a:t>
                </a:r>
              </a:p>
            </p:txBody>
          </p:sp>
        </p:grpSp>
        <p:sp>
          <p:nvSpPr>
            <p:cNvPr id="125980" name="Line 28"/>
            <p:cNvSpPr>
              <a:spLocks noChangeShapeType="1"/>
            </p:cNvSpPr>
            <p:nvPr/>
          </p:nvSpPr>
          <p:spPr bwMode="auto">
            <a:xfrm>
              <a:off x="2064" y="2488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9"/>
            <p:cNvSpPr>
              <a:spLocks noChangeShapeType="1"/>
            </p:cNvSpPr>
            <p:nvPr/>
          </p:nvSpPr>
          <p:spPr bwMode="auto">
            <a:xfrm>
              <a:off x="3160" y="3240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Line 30"/>
            <p:cNvSpPr>
              <a:spLocks noChangeShapeType="1"/>
            </p:cNvSpPr>
            <p:nvPr/>
          </p:nvSpPr>
          <p:spPr bwMode="auto">
            <a:xfrm>
              <a:off x="3160" y="2496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Line 31"/>
            <p:cNvSpPr>
              <a:spLocks noChangeShapeType="1"/>
            </p:cNvSpPr>
            <p:nvPr/>
          </p:nvSpPr>
          <p:spPr bwMode="auto">
            <a:xfrm>
              <a:off x="2064" y="3232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73" name="Group 21"/>
            <p:cNvGrpSpPr>
              <a:grpSpLocks/>
            </p:cNvGrpSpPr>
            <p:nvPr/>
          </p:nvGrpSpPr>
          <p:grpSpPr bwMode="auto">
            <a:xfrm>
              <a:off x="1282" y="2334"/>
              <a:ext cx="3180" cy="1250"/>
              <a:chOff x="1282" y="2334"/>
              <a:chExt cx="3180" cy="1250"/>
            </a:xfrm>
          </p:grpSpPr>
          <p:sp>
            <p:nvSpPr>
              <p:cNvPr id="125958" name="Text Box 6"/>
              <p:cNvSpPr txBox="1">
                <a:spLocks noChangeArrowheads="1"/>
              </p:cNvSpPr>
              <p:nvPr/>
            </p:nvSpPr>
            <p:spPr bwMode="auto">
              <a:xfrm>
                <a:off x="1462" y="2334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Bread</a:t>
                </a:r>
              </a:p>
            </p:txBody>
          </p:sp>
          <p:sp>
            <p:nvSpPr>
              <p:cNvPr id="125959" name="Text Box 7"/>
              <p:cNvSpPr txBox="1">
                <a:spLocks noChangeArrowheads="1"/>
              </p:cNvSpPr>
              <p:nvPr/>
            </p:nvSpPr>
            <p:spPr bwMode="auto">
              <a:xfrm>
                <a:off x="2547" y="2334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Fill</a:t>
                </a:r>
              </a:p>
            </p:txBody>
          </p:sp>
          <p:sp>
            <p:nvSpPr>
              <p:cNvPr id="125960" name="Text Box 8"/>
              <p:cNvSpPr txBox="1">
                <a:spLocks noChangeArrowheads="1"/>
              </p:cNvSpPr>
              <p:nvPr/>
            </p:nvSpPr>
            <p:spPr bwMode="auto">
              <a:xfrm>
                <a:off x="3643" y="2334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Toast</a:t>
                </a:r>
              </a:p>
            </p:txBody>
          </p:sp>
          <p:sp>
            <p:nvSpPr>
              <p:cNvPr id="125963" name="Text Box 11"/>
              <p:cNvSpPr txBox="1">
                <a:spLocks noChangeArrowheads="1"/>
              </p:cNvSpPr>
              <p:nvPr/>
            </p:nvSpPr>
            <p:spPr bwMode="auto">
              <a:xfrm>
                <a:off x="1282" y="3391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15 sec/sandwich</a:t>
                </a:r>
              </a:p>
            </p:txBody>
          </p:sp>
          <p:sp>
            <p:nvSpPr>
              <p:cNvPr id="125964" name="Text Box 12"/>
              <p:cNvSpPr txBox="1">
                <a:spLocks noChangeArrowheads="1"/>
              </p:cNvSpPr>
              <p:nvPr/>
            </p:nvSpPr>
            <p:spPr bwMode="auto">
              <a:xfrm>
                <a:off x="2366" y="3392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20 sec/sandwich</a:t>
                </a:r>
              </a:p>
            </p:txBody>
          </p:sp>
          <p:sp>
            <p:nvSpPr>
              <p:cNvPr id="125965" name="Text Box 13"/>
              <p:cNvSpPr txBox="1">
                <a:spLocks noChangeArrowheads="1"/>
              </p:cNvSpPr>
              <p:nvPr/>
            </p:nvSpPr>
            <p:spPr bwMode="auto">
              <a:xfrm>
                <a:off x="3462" y="3391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40 sec/sandwich</a:t>
                </a:r>
              </a:p>
            </p:txBody>
          </p:sp>
          <p:sp>
            <p:nvSpPr>
              <p:cNvPr id="125967" name="Text Box 15"/>
              <p:cNvSpPr txBox="1">
                <a:spLocks noChangeArrowheads="1"/>
              </p:cNvSpPr>
              <p:nvPr/>
            </p:nvSpPr>
            <p:spPr bwMode="auto">
              <a:xfrm>
                <a:off x="1462" y="3082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Bread</a:t>
                </a:r>
              </a:p>
            </p:txBody>
          </p:sp>
          <p:sp>
            <p:nvSpPr>
              <p:cNvPr id="125968" name="Text Box 16"/>
              <p:cNvSpPr txBox="1">
                <a:spLocks noChangeArrowheads="1"/>
              </p:cNvSpPr>
              <p:nvPr/>
            </p:nvSpPr>
            <p:spPr bwMode="auto">
              <a:xfrm>
                <a:off x="2547" y="3082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Fill</a:t>
                </a:r>
              </a:p>
            </p:txBody>
          </p:sp>
          <p:sp>
            <p:nvSpPr>
              <p:cNvPr id="125969" name="Text Box 17"/>
              <p:cNvSpPr txBox="1">
                <a:spLocks noChangeArrowheads="1"/>
              </p:cNvSpPr>
              <p:nvPr/>
            </p:nvSpPr>
            <p:spPr bwMode="auto">
              <a:xfrm>
                <a:off x="3643" y="3082"/>
                <a:ext cx="635" cy="30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/>
              <a:lstStyle/>
              <a:p>
                <a:pPr algn="ctr"/>
                <a:r>
                  <a:rPr lang="en-US" altLang="en-US" sz="1600" b="1"/>
                  <a:t>Toast</a:t>
                </a:r>
              </a:p>
            </p:txBody>
          </p:sp>
          <p:sp>
            <p:nvSpPr>
              <p:cNvPr id="125970" name="Text Box 18"/>
              <p:cNvSpPr txBox="1">
                <a:spLocks noChangeArrowheads="1"/>
              </p:cNvSpPr>
              <p:nvPr/>
            </p:nvSpPr>
            <p:spPr bwMode="auto">
              <a:xfrm>
                <a:off x="1282" y="2639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15 sec/sandwich</a:t>
                </a:r>
              </a:p>
            </p:txBody>
          </p:sp>
          <p:sp>
            <p:nvSpPr>
              <p:cNvPr id="125971" name="Text Box 19"/>
              <p:cNvSpPr txBox="1">
                <a:spLocks noChangeArrowheads="1"/>
              </p:cNvSpPr>
              <p:nvPr/>
            </p:nvSpPr>
            <p:spPr bwMode="auto">
              <a:xfrm>
                <a:off x="2366" y="2639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20 sec/sandwich</a:t>
                </a:r>
              </a:p>
            </p:txBody>
          </p:sp>
          <p:sp>
            <p:nvSpPr>
              <p:cNvPr id="125972" name="Text Box 20"/>
              <p:cNvSpPr txBox="1">
                <a:spLocks noChangeArrowheads="1"/>
              </p:cNvSpPr>
              <p:nvPr/>
            </p:nvSpPr>
            <p:spPr bwMode="auto">
              <a:xfrm>
                <a:off x="3462" y="2639"/>
                <a:ext cx="1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40 sec/sandwich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28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99" y="142875"/>
            <a:ext cx="3567113" cy="1663700"/>
          </a:xfrm>
        </p:spPr>
        <p:txBody>
          <a:bodyPr/>
          <a:lstStyle/>
          <a:p>
            <a:r>
              <a:rPr lang="en-US" altLang="en-US" dirty="0"/>
              <a:t>Capacity Analysis</a:t>
            </a:r>
          </a:p>
        </p:txBody>
      </p:sp>
      <p:grpSp>
        <p:nvGrpSpPr>
          <p:cNvPr id="127009" name="Group 33"/>
          <p:cNvGrpSpPr>
            <a:grpSpLocks/>
          </p:cNvGrpSpPr>
          <p:nvPr/>
        </p:nvGrpSpPr>
        <p:grpSpPr bwMode="auto">
          <a:xfrm>
            <a:off x="4111625" y="708025"/>
            <a:ext cx="4162425" cy="1069975"/>
            <a:chOff x="342" y="982"/>
            <a:chExt cx="2622" cy="674"/>
          </a:xfrm>
        </p:grpSpPr>
        <p:sp>
          <p:nvSpPr>
            <p:cNvPr id="126981" name="Freeform 5"/>
            <p:cNvSpPr>
              <a:spLocks noChangeAspect="1"/>
            </p:cNvSpPr>
            <p:nvPr/>
          </p:nvSpPr>
          <p:spPr bwMode="auto">
            <a:xfrm>
              <a:off x="824" y="1059"/>
              <a:ext cx="108" cy="373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2" name="Line 6"/>
            <p:cNvSpPr>
              <a:spLocks noChangeAspect="1" noChangeShapeType="1"/>
            </p:cNvSpPr>
            <p:nvPr/>
          </p:nvSpPr>
          <p:spPr bwMode="auto">
            <a:xfrm>
              <a:off x="692" y="1247"/>
              <a:ext cx="128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3" name="Freeform 7"/>
            <p:cNvSpPr>
              <a:spLocks noChangeAspect="1"/>
            </p:cNvSpPr>
            <p:nvPr/>
          </p:nvSpPr>
          <p:spPr bwMode="auto">
            <a:xfrm flipH="1">
              <a:off x="2342" y="1055"/>
              <a:ext cx="108" cy="373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4" name="Line 8"/>
            <p:cNvSpPr>
              <a:spLocks noChangeAspect="1" noChangeShapeType="1"/>
            </p:cNvSpPr>
            <p:nvPr/>
          </p:nvSpPr>
          <p:spPr bwMode="auto">
            <a:xfrm>
              <a:off x="2450" y="1247"/>
              <a:ext cx="15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6" name="Text Box 10"/>
            <p:cNvSpPr txBox="1">
              <a:spLocks noChangeAspect="1" noChangeArrowheads="1"/>
            </p:cNvSpPr>
            <p:nvPr/>
          </p:nvSpPr>
          <p:spPr bwMode="auto">
            <a:xfrm>
              <a:off x="2595" y="1170"/>
              <a:ext cx="318" cy="15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Wrap</a:t>
              </a:r>
            </a:p>
          </p:txBody>
        </p:sp>
        <p:sp>
          <p:nvSpPr>
            <p:cNvPr id="126987" name="Text Box 11"/>
            <p:cNvSpPr txBox="1">
              <a:spLocks noChangeAspect="1" noChangeArrowheads="1"/>
            </p:cNvSpPr>
            <p:nvPr/>
          </p:nvSpPr>
          <p:spPr bwMode="auto">
            <a:xfrm>
              <a:off x="2537" y="1313"/>
              <a:ext cx="4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37.5 sec</a:t>
              </a:r>
            </a:p>
          </p:txBody>
        </p:sp>
        <p:sp>
          <p:nvSpPr>
            <p:cNvPr id="126989" name="Text Box 13"/>
            <p:cNvSpPr txBox="1">
              <a:spLocks noChangeAspect="1" noChangeArrowheads="1"/>
            </p:cNvSpPr>
            <p:nvPr/>
          </p:nvSpPr>
          <p:spPr bwMode="auto">
            <a:xfrm>
              <a:off x="376" y="1170"/>
              <a:ext cx="318" cy="15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Order</a:t>
              </a:r>
            </a:p>
          </p:txBody>
        </p:sp>
        <p:sp>
          <p:nvSpPr>
            <p:cNvPr id="126990" name="Text Box 14"/>
            <p:cNvSpPr txBox="1">
              <a:spLocks noChangeAspect="1" noChangeArrowheads="1"/>
            </p:cNvSpPr>
            <p:nvPr/>
          </p:nvSpPr>
          <p:spPr bwMode="auto">
            <a:xfrm>
              <a:off x="342" y="1313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30 sec</a:t>
              </a:r>
            </a:p>
          </p:txBody>
        </p:sp>
        <p:sp>
          <p:nvSpPr>
            <p:cNvPr id="126991" name="Line 15"/>
            <p:cNvSpPr>
              <a:spLocks noChangeAspect="1" noChangeShapeType="1"/>
            </p:cNvSpPr>
            <p:nvPr/>
          </p:nvSpPr>
          <p:spPr bwMode="auto">
            <a:xfrm>
              <a:off x="1240" y="1059"/>
              <a:ext cx="237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2" name="Line 16"/>
            <p:cNvSpPr>
              <a:spLocks noChangeAspect="1" noChangeShapeType="1"/>
            </p:cNvSpPr>
            <p:nvPr/>
          </p:nvSpPr>
          <p:spPr bwMode="auto">
            <a:xfrm>
              <a:off x="1789" y="1436"/>
              <a:ext cx="23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3" name="Line 17"/>
            <p:cNvSpPr>
              <a:spLocks noChangeAspect="1" noChangeShapeType="1"/>
            </p:cNvSpPr>
            <p:nvPr/>
          </p:nvSpPr>
          <p:spPr bwMode="auto">
            <a:xfrm>
              <a:off x="1789" y="1063"/>
              <a:ext cx="23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4" name="Line 18"/>
            <p:cNvSpPr>
              <a:spLocks noChangeAspect="1" noChangeShapeType="1"/>
            </p:cNvSpPr>
            <p:nvPr/>
          </p:nvSpPr>
          <p:spPr bwMode="auto">
            <a:xfrm>
              <a:off x="1240" y="1432"/>
              <a:ext cx="237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6" name="Text Box 20"/>
            <p:cNvSpPr txBox="1">
              <a:spLocks noChangeAspect="1" noChangeArrowheads="1"/>
            </p:cNvSpPr>
            <p:nvPr/>
          </p:nvSpPr>
          <p:spPr bwMode="auto">
            <a:xfrm>
              <a:off x="939" y="982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Bread</a:t>
              </a:r>
            </a:p>
          </p:txBody>
        </p:sp>
        <p:sp>
          <p:nvSpPr>
            <p:cNvPr id="126997" name="Text Box 21"/>
            <p:cNvSpPr txBox="1">
              <a:spLocks noChangeAspect="1" noChangeArrowheads="1"/>
            </p:cNvSpPr>
            <p:nvPr/>
          </p:nvSpPr>
          <p:spPr bwMode="auto">
            <a:xfrm>
              <a:off x="1482" y="982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Fill</a:t>
              </a:r>
            </a:p>
          </p:txBody>
        </p:sp>
        <p:sp>
          <p:nvSpPr>
            <p:cNvPr id="126998" name="Text Box 22"/>
            <p:cNvSpPr txBox="1">
              <a:spLocks noChangeAspect="1" noChangeArrowheads="1"/>
            </p:cNvSpPr>
            <p:nvPr/>
          </p:nvSpPr>
          <p:spPr bwMode="auto">
            <a:xfrm>
              <a:off x="2031" y="982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Toast</a:t>
              </a:r>
            </a:p>
          </p:txBody>
        </p:sp>
        <p:sp>
          <p:nvSpPr>
            <p:cNvPr id="126999" name="Text Box 23"/>
            <p:cNvSpPr txBox="1">
              <a:spLocks noChangeAspect="1" noChangeArrowheads="1"/>
            </p:cNvSpPr>
            <p:nvPr/>
          </p:nvSpPr>
          <p:spPr bwMode="auto">
            <a:xfrm>
              <a:off x="905" y="1501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15 sec</a:t>
              </a:r>
            </a:p>
          </p:txBody>
        </p:sp>
        <p:sp>
          <p:nvSpPr>
            <p:cNvPr id="127000" name="Text Box 24"/>
            <p:cNvSpPr txBox="1">
              <a:spLocks noChangeAspect="1" noChangeArrowheads="1"/>
            </p:cNvSpPr>
            <p:nvPr/>
          </p:nvSpPr>
          <p:spPr bwMode="auto">
            <a:xfrm>
              <a:off x="1448" y="1502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20 sec</a:t>
              </a:r>
            </a:p>
          </p:txBody>
        </p:sp>
        <p:sp>
          <p:nvSpPr>
            <p:cNvPr id="127001" name="Text Box 25"/>
            <p:cNvSpPr txBox="1">
              <a:spLocks noChangeAspect="1" noChangeArrowheads="1"/>
            </p:cNvSpPr>
            <p:nvPr/>
          </p:nvSpPr>
          <p:spPr bwMode="auto">
            <a:xfrm>
              <a:off x="1996" y="1501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40 sec</a:t>
              </a:r>
            </a:p>
          </p:txBody>
        </p:sp>
        <p:sp>
          <p:nvSpPr>
            <p:cNvPr id="127002" name="Text Box 26"/>
            <p:cNvSpPr txBox="1">
              <a:spLocks noChangeAspect="1" noChangeArrowheads="1"/>
            </p:cNvSpPr>
            <p:nvPr/>
          </p:nvSpPr>
          <p:spPr bwMode="auto">
            <a:xfrm>
              <a:off x="939" y="1357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Bread</a:t>
              </a:r>
            </a:p>
          </p:txBody>
        </p:sp>
        <p:sp>
          <p:nvSpPr>
            <p:cNvPr id="127003" name="Text Box 27"/>
            <p:cNvSpPr txBox="1">
              <a:spLocks noChangeAspect="1" noChangeArrowheads="1"/>
            </p:cNvSpPr>
            <p:nvPr/>
          </p:nvSpPr>
          <p:spPr bwMode="auto">
            <a:xfrm>
              <a:off x="1482" y="1357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Fill</a:t>
              </a:r>
            </a:p>
          </p:txBody>
        </p:sp>
        <p:sp>
          <p:nvSpPr>
            <p:cNvPr id="127004" name="Text Box 28"/>
            <p:cNvSpPr txBox="1">
              <a:spLocks noChangeAspect="1" noChangeArrowheads="1"/>
            </p:cNvSpPr>
            <p:nvPr/>
          </p:nvSpPr>
          <p:spPr bwMode="auto">
            <a:xfrm>
              <a:off x="2031" y="1357"/>
              <a:ext cx="318" cy="15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1000" b="1"/>
                <a:t>Toast</a:t>
              </a:r>
            </a:p>
          </p:txBody>
        </p:sp>
        <p:sp>
          <p:nvSpPr>
            <p:cNvPr id="127005" name="Text Box 29"/>
            <p:cNvSpPr txBox="1">
              <a:spLocks noChangeAspect="1" noChangeArrowheads="1"/>
            </p:cNvSpPr>
            <p:nvPr/>
          </p:nvSpPr>
          <p:spPr bwMode="auto">
            <a:xfrm>
              <a:off x="905" y="1125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15 sec</a:t>
              </a:r>
            </a:p>
          </p:txBody>
        </p:sp>
        <p:sp>
          <p:nvSpPr>
            <p:cNvPr id="127006" name="Text Box 30"/>
            <p:cNvSpPr txBox="1">
              <a:spLocks noChangeAspect="1" noChangeArrowheads="1"/>
            </p:cNvSpPr>
            <p:nvPr/>
          </p:nvSpPr>
          <p:spPr bwMode="auto">
            <a:xfrm>
              <a:off x="1448" y="1125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20 sec</a:t>
              </a:r>
            </a:p>
          </p:txBody>
        </p:sp>
        <p:sp>
          <p:nvSpPr>
            <p:cNvPr id="127007" name="Text Box 31"/>
            <p:cNvSpPr txBox="1">
              <a:spLocks noChangeAspect="1" noChangeArrowheads="1"/>
            </p:cNvSpPr>
            <p:nvPr/>
          </p:nvSpPr>
          <p:spPr bwMode="auto">
            <a:xfrm>
              <a:off x="1996" y="1125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 b="1"/>
                <a:t>40 sec</a:t>
              </a:r>
            </a:p>
          </p:txBody>
        </p:sp>
      </p:grpSp>
      <p:sp>
        <p:nvSpPr>
          <p:cNvPr id="12700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698500" y="1930400"/>
            <a:ext cx="7772400" cy="45339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Toast work station has the longest processing time – 40 seconds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The two lines each deliver a sandwich every 40 seconds so the process time of the combined lines is 40/2 = 20 seconds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At 37.5 seconds, wrapping and delivery has the longest processing time and is the bottleneck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Capacity per hour is 3,600 seconds/37.5 seconds/sandwich = 96 sandwiches per hour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Process cycle time is 30 + 15 + 20 + 40 + 37.5 = 142.5 seconds</a:t>
            </a:r>
          </a:p>
        </p:txBody>
      </p:sp>
    </p:spTree>
    <p:extLst>
      <p:ext uri="{BB962C8B-B14F-4D97-AF65-F5344CB8AC3E}">
        <p14:creationId xmlns:p14="http://schemas.microsoft.com/office/powerpoint/2010/main" val="23855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2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pic>
        <p:nvPicPr>
          <p:cNvPr id="7" name="Picture 6" descr="photo 1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3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152400" y="11430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 u="sng" dirty="0">
                <a:latin typeface="Calibri" pitchFamily="34" charset="0"/>
              </a:rPr>
              <a:t>Solution: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2887682"/>
            <a:ext cx="9144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(a) System process time = bottleneck time = 0.2 hr/unit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(b) Bottleneck time = 0.2 hr/unit</a:t>
            </a:r>
          </a:p>
          <a:p>
            <a:endParaRPr lang="en-US" sz="2800" dirty="0" smtClean="0"/>
          </a:p>
          <a:p>
            <a:r>
              <a:rPr lang="en-US" sz="2800" dirty="0" smtClean="0"/>
              <a:t>(c) Process cycle time = 0.05 hr+0.2 hr+0.08333 hr</a:t>
            </a:r>
          </a:p>
          <a:p>
            <a:r>
              <a:rPr lang="en-US" sz="2800" dirty="0" smtClean="0"/>
              <a:t>				= 0.3333 hr = 20 min</a:t>
            </a:r>
          </a:p>
          <a:p>
            <a:endParaRPr lang="en-US" sz="2800" dirty="0" smtClean="0"/>
          </a:p>
          <a:p>
            <a:r>
              <a:rPr lang="en-US" sz="2800" dirty="0" smtClean="0"/>
              <a:t>(d) Weekly capacity= total time in a week/bottleneck time</a:t>
            </a:r>
          </a:p>
          <a:p>
            <a:r>
              <a:rPr lang="en-US" sz="2800" dirty="0" smtClean="0"/>
              <a:t>		    = (10hr*5days)/0.2 = 250 units/week</a:t>
            </a:r>
            <a:endParaRPr lang="x-non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13716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Stat.1_A</a:t>
            </a:r>
          </a:p>
          <a:p>
            <a:r>
              <a:rPr lang="en-US" dirty="0" smtClean="0"/>
              <a:t>0.05 hr/unit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22098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Stat.1_B</a:t>
            </a:r>
          </a:p>
          <a:p>
            <a:r>
              <a:rPr lang="en-US" dirty="0" smtClean="0"/>
              <a:t>0.05 hr/unit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Stat.2</a:t>
            </a:r>
          </a:p>
          <a:p>
            <a:r>
              <a:rPr lang="en-US" dirty="0" smtClean="0"/>
              <a:t>0.2 hr/unit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1752600"/>
            <a:ext cx="1828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Stat.3</a:t>
            </a:r>
          </a:p>
          <a:p>
            <a:r>
              <a:rPr lang="en-US" dirty="0" smtClean="0"/>
              <a:t>0.08333 hr/unit</a:t>
            </a:r>
            <a:endParaRPr lang="en-US" dirty="0"/>
          </a:p>
        </p:txBody>
      </p:sp>
      <p:cxnSp>
        <p:nvCxnSpPr>
          <p:cNvPr id="30" name="Shape 29"/>
          <p:cNvCxnSpPr/>
          <p:nvPr/>
        </p:nvCxnSpPr>
        <p:spPr>
          <a:xfrm>
            <a:off x="3505200" y="1676400"/>
            <a:ext cx="468923" cy="81983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16923" y="2512559"/>
            <a:ext cx="468923" cy="2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62400" y="21336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5000" y="21336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74562" y="276103"/>
            <a:ext cx="8031238" cy="8599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S7.11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19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3462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Standard process for cleaning teeth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Cleaning and examining X-rays can happen simultaneously</a:t>
            </a:r>
          </a:p>
        </p:txBody>
      </p:sp>
      <p:grpSp>
        <p:nvGrpSpPr>
          <p:cNvPr id="128043" name="Group 43"/>
          <p:cNvGrpSpPr>
            <a:grpSpLocks/>
          </p:cNvGrpSpPr>
          <p:nvPr/>
        </p:nvGrpSpPr>
        <p:grpSpPr bwMode="auto">
          <a:xfrm>
            <a:off x="154781" y="3282950"/>
            <a:ext cx="8478838" cy="2579688"/>
            <a:chOff x="256" y="2156"/>
            <a:chExt cx="5341" cy="1625"/>
          </a:xfrm>
        </p:grpSpPr>
        <p:sp>
          <p:nvSpPr>
            <p:cNvPr id="128017" name="Line 17"/>
            <p:cNvSpPr>
              <a:spLocks noChangeShapeType="1"/>
            </p:cNvSpPr>
            <p:nvPr/>
          </p:nvSpPr>
          <p:spPr bwMode="auto">
            <a:xfrm>
              <a:off x="632" y="2872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3" name="Group 33"/>
            <p:cNvGrpSpPr>
              <a:grpSpLocks/>
            </p:cNvGrpSpPr>
            <p:nvPr/>
          </p:nvGrpSpPr>
          <p:grpSpPr bwMode="auto">
            <a:xfrm>
              <a:off x="2536" y="2416"/>
              <a:ext cx="480" cy="912"/>
              <a:chOff x="968" y="2488"/>
              <a:chExt cx="480" cy="744"/>
            </a:xfrm>
          </p:grpSpPr>
          <p:sp>
            <p:nvSpPr>
              <p:cNvPr id="128005" name="Freeform 5"/>
              <p:cNvSpPr>
                <a:spLocks/>
              </p:cNvSpPr>
              <p:nvPr/>
            </p:nvSpPr>
            <p:spPr bwMode="auto">
              <a:xfrm>
                <a:off x="1232" y="2488"/>
                <a:ext cx="216" cy="744"/>
              </a:xfrm>
              <a:custGeom>
                <a:avLst/>
                <a:gdLst>
                  <a:gd name="T0" fmla="*/ 216 w 216"/>
                  <a:gd name="T1" fmla="*/ 0 h 744"/>
                  <a:gd name="T2" fmla="*/ 0 w 216"/>
                  <a:gd name="T3" fmla="*/ 0 h 744"/>
                  <a:gd name="T4" fmla="*/ 0 w 216"/>
                  <a:gd name="T5" fmla="*/ 744 h 744"/>
                  <a:gd name="T6" fmla="*/ 216 w 216"/>
                  <a:gd name="T7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" h="744">
                    <a:moveTo>
                      <a:pt x="216" y="0"/>
                    </a:moveTo>
                    <a:lnTo>
                      <a:pt x="0" y="0"/>
                    </a:lnTo>
                    <a:lnTo>
                      <a:pt x="0" y="744"/>
                    </a:lnTo>
                    <a:lnTo>
                      <a:pt x="216" y="744"/>
                    </a:lnTo>
                  </a:path>
                </a:pathLst>
              </a:custGeom>
              <a:noFill/>
              <a:ln w="38100" cmpd="sng">
                <a:solidFill>
                  <a:srgbClr val="24BDB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6" name="Line 6"/>
              <p:cNvSpPr>
                <a:spLocks noChangeShapeType="1"/>
              </p:cNvSpPr>
              <p:nvPr/>
            </p:nvSpPr>
            <p:spPr bwMode="auto">
              <a:xfrm>
                <a:off x="968" y="2864"/>
                <a:ext cx="256" cy="0"/>
              </a:xfrm>
              <a:prstGeom prst="line">
                <a:avLst/>
              </a:prstGeom>
              <a:noFill/>
              <a:ln w="38100">
                <a:solidFill>
                  <a:srgbClr val="24BD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07" name="Freeform 7"/>
            <p:cNvSpPr>
              <a:spLocks/>
            </p:cNvSpPr>
            <p:nvPr/>
          </p:nvSpPr>
          <p:spPr bwMode="auto">
            <a:xfrm flipH="1">
              <a:off x="3672" y="2416"/>
              <a:ext cx="216" cy="912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>
              <a:off x="3896" y="2887"/>
              <a:ext cx="21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8" name="Group 38"/>
            <p:cNvGrpSpPr>
              <a:grpSpLocks/>
            </p:cNvGrpSpPr>
            <p:nvPr/>
          </p:nvGrpSpPr>
          <p:grpSpPr bwMode="auto">
            <a:xfrm>
              <a:off x="4952" y="2612"/>
              <a:ext cx="645" cy="713"/>
              <a:chOff x="4952" y="2756"/>
              <a:chExt cx="645" cy="713"/>
            </a:xfrm>
          </p:grpSpPr>
          <p:sp>
            <p:nvSpPr>
              <p:cNvPr id="128010" name="Text Box 10"/>
              <p:cNvSpPr txBox="1">
                <a:spLocks noChangeArrowheads="1"/>
              </p:cNvSpPr>
              <p:nvPr/>
            </p:nvSpPr>
            <p:spPr bwMode="auto">
              <a:xfrm>
                <a:off x="4957" y="2756"/>
                <a:ext cx="635" cy="53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 anchor="ctr" anchorCtr="1"/>
              <a:lstStyle/>
              <a:p>
                <a:pPr algn="ctr"/>
                <a:r>
                  <a:rPr lang="en-US" altLang="en-US" sz="1600" b="1"/>
                  <a:t>Check</a:t>
                </a:r>
                <a:br>
                  <a:rPr lang="en-US" altLang="en-US" sz="1600" b="1"/>
                </a:br>
                <a:r>
                  <a:rPr lang="en-US" altLang="en-US" sz="1600" b="1"/>
                  <a:t>out</a:t>
                </a:r>
              </a:p>
            </p:txBody>
          </p:sp>
          <p:sp>
            <p:nvSpPr>
              <p:cNvPr id="128011" name="Text Box 11"/>
              <p:cNvSpPr txBox="1">
                <a:spLocks noChangeArrowheads="1"/>
              </p:cNvSpPr>
              <p:nvPr/>
            </p:nvSpPr>
            <p:spPr bwMode="auto">
              <a:xfrm>
                <a:off x="4952" y="3277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6 min/unit</a:t>
                </a:r>
              </a:p>
            </p:txBody>
          </p:sp>
        </p:grpSp>
        <p:grpSp>
          <p:nvGrpSpPr>
            <p:cNvPr id="128035" name="Group 35"/>
            <p:cNvGrpSpPr>
              <a:grpSpLocks/>
            </p:cNvGrpSpPr>
            <p:nvPr/>
          </p:nvGrpSpPr>
          <p:grpSpPr bwMode="auto">
            <a:xfrm>
              <a:off x="256" y="2612"/>
              <a:ext cx="645" cy="713"/>
              <a:chOff x="568" y="2756"/>
              <a:chExt cx="645" cy="713"/>
            </a:xfrm>
          </p:grpSpPr>
          <p:sp>
            <p:nvSpPr>
              <p:cNvPr id="128013" name="Text Box 13"/>
              <p:cNvSpPr txBox="1">
                <a:spLocks noChangeArrowheads="1"/>
              </p:cNvSpPr>
              <p:nvPr/>
            </p:nvSpPr>
            <p:spPr bwMode="auto">
              <a:xfrm>
                <a:off x="572" y="2756"/>
                <a:ext cx="635" cy="53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 anchor="ctr" anchorCtr="1"/>
              <a:lstStyle/>
              <a:p>
                <a:pPr algn="ctr"/>
                <a:r>
                  <a:rPr lang="en-US" altLang="en-US" sz="1600" b="1"/>
                  <a:t>Check in</a:t>
                </a:r>
              </a:p>
            </p:txBody>
          </p:sp>
          <p:sp>
            <p:nvSpPr>
              <p:cNvPr id="128014" name="Text Box 14"/>
              <p:cNvSpPr txBox="1">
                <a:spLocks noChangeArrowheads="1"/>
              </p:cNvSpPr>
              <p:nvPr/>
            </p:nvSpPr>
            <p:spPr bwMode="auto">
              <a:xfrm>
                <a:off x="568" y="3277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2 min/unit</a:t>
                </a:r>
              </a:p>
            </p:txBody>
          </p:sp>
        </p:grpSp>
        <p:sp>
          <p:nvSpPr>
            <p:cNvPr id="128015" name="Line 15"/>
            <p:cNvSpPr>
              <a:spLocks noChangeShapeType="1"/>
            </p:cNvSpPr>
            <p:nvPr/>
          </p:nvSpPr>
          <p:spPr bwMode="auto">
            <a:xfrm>
              <a:off x="1480" y="2872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16" name="Line 16"/>
            <p:cNvSpPr>
              <a:spLocks noChangeShapeType="1"/>
            </p:cNvSpPr>
            <p:nvPr/>
          </p:nvSpPr>
          <p:spPr bwMode="auto">
            <a:xfrm>
              <a:off x="4488" y="2872"/>
              <a:ext cx="472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7" name="Group 37"/>
            <p:cNvGrpSpPr>
              <a:grpSpLocks/>
            </p:cNvGrpSpPr>
            <p:nvPr/>
          </p:nvGrpSpPr>
          <p:grpSpPr bwMode="auto">
            <a:xfrm>
              <a:off x="1949" y="2612"/>
              <a:ext cx="645" cy="713"/>
              <a:chOff x="2458" y="2756"/>
              <a:chExt cx="645" cy="713"/>
            </a:xfrm>
          </p:grpSpPr>
          <p:sp>
            <p:nvSpPr>
              <p:cNvPr id="128021" name="Text Box 21"/>
              <p:cNvSpPr txBox="1">
                <a:spLocks noChangeArrowheads="1"/>
              </p:cNvSpPr>
              <p:nvPr/>
            </p:nvSpPr>
            <p:spPr bwMode="auto">
              <a:xfrm>
                <a:off x="2463" y="2756"/>
                <a:ext cx="635" cy="53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 anchor="ctr" anchorCtr="1"/>
              <a:lstStyle/>
              <a:p>
                <a:pPr algn="ctr"/>
                <a:r>
                  <a:rPr lang="en-US" altLang="en-US" sz="1600" b="1"/>
                  <a:t>Develops</a:t>
                </a:r>
                <a:br>
                  <a:rPr lang="en-US" altLang="en-US" sz="1600" b="1"/>
                </a:br>
                <a:r>
                  <a:rPr lang="en-US" altLang="en-US" sz="1600" b="1"/>
                  <a:t>X-ray</a:t>
                </a:r>
              </a:p>
            </p:txBody>
          </p:sp>
          <p:sp>
            <p:nvSpPr>
              <p:cNvPr id="128023" name="Text Box 23"/>
              <p:cNvSpPr txBox="1">
                <a:spLocks noChangeArrowheads="1"/>
              </p:cNvSpPr>
              <p:nvPr/>
            </p:nvSpPr>
            <p:spPr bwMode="auto">
              <a:xfrm>
                <a:off x="2458" y="3277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4 min/unit</a:t>
                </a:r>
              </a:p>
            </p:txBody>
          </p:sp>
        </p:grpSp>
        <p:grpSp>
          <p:nvGrpSpPr>
            <p:cNvPr id="128039" name="Group 39"/>
            <p:cNvGrpSpPr>
              <a:grpSpLocks/>
            </p:cNvGrpSpPr>
            <p:nvPr/>
          </p:nvGrpSpPr>
          <p:grpSpPr bwMode="auto">
            <a:xfrm>
              <a:off x="4105" y="2612"/>
              <a:ext cx="645" cy="713"/>
              <a:chOff x="4232" y="2156"/>
              <a:chExt cx="645" cy="713"/>
            </a:xfrm>
          </p:grpSpPr>
          <p:sp>
            <p:nvSpPr>
              <p:cNvPr id="128025" name="Text Box 25"/>
              <p:cNvSpPr txBox="1">
                <a:spLocks noChangeArrowheads="1"/>
              </p:cNvSpPr>
              <p:nvPr/>
            </p:nvSpPr>
            <p:spPr bwMode="auto">
              <a:xfrm>
                <a:off x="4232" y="2677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8 min/unit</a:t>
                </a:r>
              </a:p>
            </p:txBody>
          </p:sp>
          <p:sp>
            <p:nvSpPr>
              <p:cNvPr id="128027" name="Text Box 27"/>
              <p:cNvSpPr txBox="1">
                <a:spLocks noChangeArrowheads="1"/>
              </p:cNvSpPr>
              <p:nvPr/>
            </p:nvSpPr>
            <p:spPr bwMode="auto">
              <a:xfrm>
                <a:off x="4237" y="2156"/>
                <a:ext cx="635" cy="53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 anchor="ctr" anchorCtr="1"/>
              <a:lstStyle/>
              <a:p>
                <a:pPr algn="ctr"/>
                <a:r>
                  <a:rPr lang="en-US" altLang="en-US" sz="1600" b="1"/>
                  <a:t>Dentist</a:t>
                </a:r>
              </a:p>
            </p:txBody>
          </p:sp>
        </p:grpSp>
        <p:grpSp>
          <p:nvGrpSpPr>
            <p:cNvPr id="128036" name="Group 36"/>
            <p:cNvGrpSpPr>
              <a:grpSpLocks/>
            </p:cNvGrpSpPr>
            <p:nvPr/>
          </p:nvGrpSpPr>
          <p:grpSpPr bwMode="auto">
            <a:xfrm>
              <a:off x="1102" y="2612"/>
              <a:ext cx="645" cy="713"/>
              <a:chOff x="1458" y="2756"/>
              <a:chExt cx="645" cy="713"/>
            </a:xfrm>
          </p:grpSpPr>
          <p:sp>
            <p:nvSpPr>
              <p:cNvPr id="128020" name="Text Box 20"/>
              <p:cNvSpPr txBox="1">
                <a:spLocks noChangeArrowheads="1"/>
              </p:cNvSpPr>
              <p:nvPr/>
            </p:nvSpPr>
            <p:spPr bwMode="auto">
              <a:xfrm>
                <a:off x="1462" y="2756"/>
                <a:ext cx="635" cy="53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62000" tIns="118800" rIns="162000" bIns="118800" anchor="ctr" anchorCtr="1"/>
              <a:lstStyle/>
              <a:p>
                <a:pPr algn="ctr"/>
                <a:r>
                  <a:rPr lang="en-US" altLang="en-US" sz="1600" b="1"/>
                  <a:t>Takes</a:t>
                </a:r>
                <a:br>
                  <a:rPr lang="en-US" altLang="en-US" sz="1600" b="1"/>
                </a:br>
                <a:r>
                  <a:rPr lang="en-US" altLang="en-US" sz="1600" b="1"/>
                  <a:t>X-ray</a:t>
                </a:r>
              </a:p>
            </p:txBody>
          </p:sp>
          <p:sp>
            <p:nvSpPr>
              <p:cNvPr id="128029" name="Text Box 29"/>
              <p:cNvSpPr txBox="1">
                <a:spLocks noChangeArrowheads="1"/>
              </p:cNvSpPr>
              <p:nvPr/>
            </p:nvSpPr>
            <p:spPr bwMode="auto">
              <a:xfrm>
                <a:off x="1458" y="3277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2 min/unit</a:t>
                </a:r>
              </a:p>
            </p:txBody>
          </p:sp>
        </p:grpSp>
        <p:grpSp>
          <p:nvGrpSpPr>
            <p:cNvPr id="128042" name="Group 42"/>
            <p:cNvGrpSpPr>
              <a:grpSpLocks/>
            </p:cNvGrpSpPr>
            <p:nvPr/>
          </p:nvGrpSpPr>
          <p:grpSpPr bwMode="auto">
            <a:xfrm>
              <a:off x="2996" y="2156"/>
              <a:ext cx="707" cy="1625"/>
              <a:chOff x="3368" y="2156"/>
              <a:chExt cx="707" cy="1625"/>
            </a:xfrm>
          </p:grpSpPr>
          <p:grpSp>
            <p:nvGrpSpPr>
              <p:cNvPr id="128040" name="Group 40"/>
              <p:cNvGrpSpPr>
                <a:grpSpLocks/>
              </p:cNvGrpSpPr>
              <p:nvPr/>
            </p:nvGrpSpPr>
            <p:grpSpPr bwMode="auto">
              <a:xfrm>
                <a:off x="3399" y="3068"/>
                <a:ext cx="645" cy="713"/>
                <a:chOff x="3154" y="2756"/>
                <a:chExt cx="645" cy="713"/>
              </a:xfrm>
            </p:grpSpPr>
            <p:sp>
              <p:nvSpPr>
                <p:cNvPr id="1280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54" y="3277"/>
                  <a:ext cx="64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 b="1"/>
                    <a:t>5 min/unit</a:t>
                  </a:r>
                </a:p>
              </p:txBody>
            </p:sp>
            <p:sp>
              <p:nvSpPr>
                <p:cNvPr id="12802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58" y="2756"/>
                  <a:ext cx="635" cy="53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2000" tIns="118800" rIns="162000" bIns="118800" anchor="ctr" anchorCtr="1"/>
                <a:lstStyle/>
                <a:p>
                  <a:pPr algn="ctr"/>
                  <a:r>
                    <a:rPr lang="en-US" altLang="en-US" sz="1600" b="1"/>
                    <a:t>X-ray</a:t>
                  </a:r>
                  <a:br>
                    <a:rPr lang="en-US" altLang="en-US" sz="1600" b="1"/>
                  </a:br>
                  <a:r>
                    <a:rPr lang="en-US" altLang="en-US" sz="1600" b="1"/>
                    <a:t>exam</a:t>
                  </a:r>
                </a:p>
              </p:txBody>
            </p:sp>
          </p:grpSp>
          <p:grpSp>
            <p:nvGrpSpPr>
              <p:cNvPr id="128041" name="Group 41"/>
              <p:cNvGrpSpPr>
                <a:grpSpLocks/>
              </p:cNvGrpSpPr>
              <p:nvPr/>
            </p:nvGrpSpPr>
            <p:grpSpPr bwMode="auto">
              <a:xfrm>
                <a:off x="3368" y="2156"/>
                <a:ext cx="707" cy="713"/>
                <a:chOff x="3582" y="2756"/>
                <a:chExt cx="707" cy="713"/>
              </a:xfrm>
            </p:grpSpPr>
            <p:sp>
              <p:nvSpPr>
                <p:cNvPr id="1280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17" y="2756"/>
                  <a:ext cx="635" cy="53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62000" tIns="118800" rIns="162000" bIns="118800" anchor="ctr" anchorCtr="1"/>
                <a:lstStyle/>
                <a:p>
                  <a:pPr algn="ctr"/>
                  <a:r>
                    <a:rPr lang="en-US" altLang="en-US" sz="1600" b="1"/>
                    <a:t>Cleaning</a:t>
                  </a:r>
                </a:p>
              </p:txBody>
            </p:sp>
            <p:sp>
              <p:nvSpPr>
                <p:cNvPr id="1280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82" y="3277"/>
                  <a:ext cx="70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 b="1"/>
                    <a:t>24 min/unit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796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42875"/>
            <a:ext cx="3632200" cy="1663700"/>
          </a:xfrm>
        </p:spPr>
        <p:txBody>
          <a:bodyPr/>
          <a:lstStyle/>
          <a:p>
            <a:r>
              <a:rPr lang="en-US" altLang="en-US"/>
              <a:t>Capacity Analysis</a:t>
            </a:r>
          </a:p>
        </p:txBody>
      </p:sp>
      <p:sp>
        <p:nvSpPr>
          <p:cNvPr id="12905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698500" y="1930400"/>
            <a:ext cx="7772400" cy="45339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All possible paths must be compared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Cleaning path is 2 + 2 + 4 + 24 + 8 + 6 = 46 minutes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X-ray exam path is 2 + 2 + 4 + 5 + 8 + 6 = 27 minutes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Longest path involves the hygienist cleaning the teeth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Bottleneck is the hygienist at 24 minutes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Hourly capacity is 60/24 = 2.5 patients</a:t>
            </a:r>
          </a:p>
          <a:p>
            <a:pPr marL="444500" indent="-444500"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400"/>
              <a:t>Patient should be complete in 46 minutes</a:t>
            </a:r>
          </a:p>
        </p:txBody>
      </p:sp>
      <p:grpSp>
        <p:nvGrpSpPr>
          <p:cNvPr id="129084" name="Group 60"/>
          <p:cNvGrpSpPr>
            <a:grpSpLocks/>
          </p:cNvGrpSpPr>
          <p:nvPr/>
        </p:nvGrpSpPr>
        <p:grpSpPr bwMode="auto">
          <a:xfrm>
            <a:off x="3987800" y="412750"/>
            <a:ext cx="4386263" cy="1346200"/>
            <a:chOff x="2448" y="148"/>
            <a:chExt cx="2763" cy="848"/>
          </a:xfrm>
        </p:grpSpPr>
        <p:sp>
          <p:nvSpPr>
            <p:cNvPr id="129054" name="Line 30"/>
            <p:cNvSpPr>
              <a:spLocks noChangeAspect="1" noChangeShapeType="1"/>
            </p:cNvSpPr>
            <p:nvPr/>
          </p:nvSpPr>
          <p:spPr bwMode="auto">
            <a:xfrm>
              <a:off x="2684" y="505"/>
              <a:ext cx="235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6" name="Freeform 32"/>
            <p:cNvSpPr>
              <a:spLocks noChangeAspect="1"/>
            </p:cNvSpPr>
            <p:nvPr/>
          </p:nvSpPr>
          <p:spPr bwMode="auto">
            <a:xfrm>
              <a:off x="3766" y="278"/>
              <a:ext cx="108" cy="455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Line 33"/>
            <p:cNvSpPr>
              <a:spLocks noChangeAspect="1" noChangeShapeType="1"/>
            </p:cNvSpPr>
            <p:nvPr/>
          </p:nvSpPr>
          <p:spPr bwMode="auto">
            <a:xfrm>
              <a:off x="3634" y="508"/>
              <a:ext cx="128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8" name="Freeform 34"/>
            <p:cNvSpPr>
              <a:spLocks noChangeAspect="1"/>
            </p:cNvSpPr>
            <p:nvPr/>
          </p:nvSpPr>
          <p:spPr bwMode="auto">
            <a:xfrm flipH="1">
              <a:off x="4202" y="278"/>
              <a:ext cx="107" cy="455"/>
            </a:xfrm>
            <a:custGeom>
              <a:avLst/>
              <a:gdLst>
                <a:gd name="T0" fmla="*/ 216 w 216"/>
                <a:gd name="T1" fmla="*/ 0 h 744"/>
                <a:gd name="T2" fmla="*/ 0 w 216"/>
                <a:gd name="T3" fmla="*/ 0 h 744"/>
                <a:gd name="T4" fmla="*/ 0 w 216"/>
                <a:gd name="T5" fmla="*/ 744 h 744"/>
                <a:gd name="T6" fmla="*/ 216 w 216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744">
                  <a:moveTo>
                    <a:pt x="21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216" y="744"/>
                  </a:lnTo>
                </a:path>
              </a:pathLst>
            </a:custGeom>
            <a:noFill/>
            <a:ln w="38100" cmpd="sng">
              <a:solidFill>
                <a:srgbClr val="24BDB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Line 35"/>
            <p:cNvSpPr>
              <a:spLocks noChangeAspect="1" noChangeShapeType="1"/>
            </p:cNvSpPr>
            <p:nvPr/>
          </p:nvSpPr>
          <p:spPr bwMode="auto">
            <a:xfrm>
              <a:off x="4313" y="513"/>
              <a:ext cx="108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Text Box 37"/>
            <p:cNvSpPr txBox="1">
              <a:spLocks noChangeAspect="1" noChangeArrowheads="1"/>
            </p:cNvSpPr>
            <p:nvPr/>
          </p:nvSpPr>
          <p:spPr bwMode="auto">
            <a:xfrm>
              <a:off x="4843" y="376"/>
              <a:ext cx="317" cy="2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Check</a:t>
              </a:r>
              <a:br>
                <a:rPr lang="en-US" altLang="en-US" sz="800" b="1"/>
              </a:br>
              <a:r>
                <a:rPr lang="en-US" altLang="en-US" sz="800" b="1"/>
                <a:t>out</a:t>
              </a:r>
            </a:p>
          </p:txBody>
        </p:sp>
        <p:sp>
          <p:nvSpPr>
            <p:cNvPr id="129062" name="Text Box 38"/>
            <p:cNvSpPr txBox="1">
              <a:spLocks noChangeAspect="1" noChangeArrowheads="1"/>
            </p:cNvSpPr>
            <p:nvPr/>
          </p:nvSpPr>
          <p:spPr bwMode="auto">
            <a:xfrm>
              <a:off x="4793" y="642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6 min/unit</a:t>
              </a:r>
            </a:p>
          </p:txBody>
        </p:sp>
        <p:sp>
          <p:nvSpPr>
            <p:cNvPr id="129064" name="Text Box 40"/>
            <p:cNvSpPr txBox="1">
              <a:spLocks noChangeAspect="1" noChangeArrowheads="1"/>
            </p:cNvSpPr>
            <p:nvPr/>
          </p:nvSpPr>
          <p:spPr bwMode="auto">
            <a:xfrm>
              <a:off x="2498" y="376"/>
              <a:ext cx="317" cy="2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Check</a:t>
              </a:r>
              <a:br>
                <a:rPr lang="en-US" altLang="en-US" sz="800" b="1"/>
              </a:br>
              <a:r>
                <a:rPr lang="en-US" altLang="en-US" sz="800" b="1"/>
                <a:t> in</a:t>
              </a:r>
            </a:p>
          </p:txBody>
        </p:sp>
        <p:sp>
          <p:nvSpPr>
            <p:cNvPr id="129065" name="Text Box 41"/>
            <p:cNvSpPr txBox="1">
              <a:spLocks noChangeAspect="1" noChangeArrowheads="1"/>
            </p:cNvSpPr>
            <p:nvPr/>
          </p:nvSpPr>
          <p:spPr bwMode="auto">
            <a:xfrm>
              <a:off x="2448" y="650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2 min/unit</a:t>
              </a:r>
            </a:p>
          </p:txBody>
        </p:sp>
        <p:sp>
          <p:nvSpPr>
            <p:cNvPr id="129066" name="Line 42"/>
            <p:cNvSpPr>
              <a:spLocks noChangeAspect="1" noChangeShapeType="1"/>
            </p:cNvSpPr>
            <p:nvPr/>
          </p:nvSpPr>
          <p:spPr bwMode="auto">
            <a:xfrm>
              <a:off x="3107" y="505"/>
              <a:ext cx="23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Line 43"/>
            <p:cNvSpPr>
              <a:spLocks noChangeAspect="1" noChangeShapeType="1"/>
            </p:cNvSpPr>
            <p:nvPr/>
          </p:nvSpPr>
          <p:spPr bwMode="auto">
            <a:xfrm>
              <a:off x="4609" y="505"/>
              <a:ext cx="236" cy="0"/>
            </a:xfrm>
            <a:prstGeom prst="line">
              <a:avLst/>
            </a:prstGeom>
            <a:noFill/>
            <a:ln w="38100">
              <a:solidFill>
                <a:srgbClr val="24BDB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69" name="Text Box 45"/>
            <p:cNvSpPr txBox="1">
              <a:spLocks noChangeAspect="1" noChangeArrowheads="1"/>
            </p:cNvSpPr>
            <p:nvPr/>
          </p:nvSpPr>
          <p:spPr bwMode="auto">
            <a:xfrm>
              <a:off x="3344" y="376"/>
              <a:ext cx="317" cy="2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Develops</a:t>
              </a:r>
              <a:br>
                <a:rPr lang="en-US" altLang="en-US" sz="800" b="1"/>
              </a:br>
              <a:r>
                <a:rPr lang="en-US" altLang="en-US" sz="800" b="1"/>
                <a:t>X-ray</a:t>
              </a:r>
            </a:p>
          </p:txBody>
        </p:sp>
        <p:sp>
          <p:nvSpPr>
            <p:cNvPr id="129070" name="Text Box 46"/>
            <p:cNvSpPr txBox="1">
              <a:spLocks noChangeAspect="1" noChangeArrowheads="1"/>
            </p:cNvSpPr>
            <p:nvPr/>
          </p:nvSpPr>
          <p:spPr bwMode="auto">
            <a:xfrm>
              <a:off x="3293" y="650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4 min/unit</a:t>
              </a:r>
            </a:p>
          </p:txBody>
        </p:sp>
        <p:sp>
          <p:nvSpPr>
            <p:cNvPr id="129072" name="Text Box 48"/>
            <p:cNvSpPr txBox="1">
              <a:spLocks noChangeAspect="1" noChangeArrowheads="1"/>
            </p:cNvSpPr>
            <p:nvPr/>
          </p:nvSpPr>
          <p:spPr bwMode="auto">
            <a:xfrm>
              <a:off x="4370" y="642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8 min/unit</a:t>
              </a:r>
            </a:p>
          </p:txBody>
        </p:sp>
        <p:sp>
          <p:nvSpPr>
            <p:cNvPr id="129073" name="Text Box 49"/>
            <p:cNvSpPr txBox="1">
              <a:spLocks noChangeAspect="1" noChangeArrowheads="1"/>
            </p:cNvSpPr>
            <p:nvPr/>
          </p:nvSpPr>
          <p:spPr bwMode="auto">
            <a:xfrm>
              <a:off x="4420" y="376"/>
              <a:ext cx="317" cy="2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Dentist</a:t>
              </a:r>
            </a:p>
          </p:txBody>
        </p:sp>
        <p:sp>
          <p:nvSpPr>
            <p:cNvPr id="129075" name="Text Box 51"/>
            <p:cNvSpPr txBox="1">
              <a:spLocks noChangeAspect="1" noChangeArrowheads="1"/>
            </p:cNvSpPr>
            <p:nvPr/>
          </p:nvSpPr>
          <p:spPr bwMode="auto">
            <a:xfrm>
              <a:off x="2920" y="376"/>
              <a:ext cx="318" cy="2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Takes</a:t>
              </a:r>
              <a:br>
                <a:rPr lang="en-US" altLang="en-US" sz="800" b="1"/>
              </a:br>
              <a:r>
                <a:rPr lang="en-US" altLang="en-US" sz="800" b="1"/>
                <a:t>X-ray</a:t>
              </a:r>
            </a:p>
          </p:txBody>
        </p:sp>
        <p:sp>
          <p:nvSpPr>
            <p:cNvPr id="129076" name="Text Box 52"/>
            <p:cNvSpPr txBox="1">
              <a:spLocks noChangeAspect="1" noChangeArrowheads="1"/>
            </p:cNvSpPr>
            <p:nvPr/>
          </p:nvSpPr>
          <p:spPr bwMode="auto">
            <a:xfrm>
              <a:off x="2870" y="650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2 min/unit</a:t>
              </a:r>
            </a:p>
          </p:txBody>
        </p:sp>
        <p:sp>
          <p:nvSpPr>
            <p:cNvPr id="129079" name="Text Box 55"/>
            <p:cNvSpPr txBox="1">
              <a:spLocks noChangeAspect="1" noChangeArrowheads="1"/>
            </p:cNvSpPr>
            <p:nvPr/>
          </p:nvSpPr>
          <p:spPr bwMode="auto">
            <a:xfrm>
              <a:off x="3823" y="861"/>
              <a:ext cx="4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5 min/unit</a:t>
              </a:r>
            </a:p>
          </p:txBody>
        </p:sp>
        <p:sp>
          <p:nvSpPr>
            <p:cNvPr id="129080" name="Text Box 56"/>
            <p:cNvSpPr txBox="1">
              <a:spLocks noChangeAspect="1" noChangeArrowheads="1"/>
            </p:cNvSpPr>
            <p:nvPr/>
          </p:nvSpPr>
          <p:spPr bwMode="auto">
            <a:xfrm>
              <a:off x="3881" y="603"/>
              <a:ext cx="318" cy="26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X-ray</a:t>
              </a:r>
              <a:br>
                <a:rPr lang="en-US" altLang="en-US" sz="800" b="1"/>
              </a:br>
              <a:r>
                <a:rPr lang="en-US" altLang="en-US" sz="800" b="1"/>
                <a:t>exam</a:t>
              </a:r>
            </a:p>
          </p:txBody>
        </p:sp>
        <p:sp>
          <p:nvSpPr>
            <p:cNvPr id="129082" name="Text Box 58"/>
            <p:cNvSpPr txBox="1">
              <a:spLocks noChangeAspect="1" noChangeArrowheads="1"/>
            </p:cNvSpPr>
            <p:nvPr/>
          </p:nvSpPr>
          <p:spPr bwMode="auto">
            <a:xfrm>
              <a:off x="3881" y="148"/>
              <a:ext cx="317" cy="26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18800" rIns="162000" bIns="118800" anchor="ctr" anchorCtr="1"/>
            <a:lstStyle/>
            <a:p>
              <a:pPr algn="ctr"/>
              <a:r>
                <a:rPr lang="en-US" altLang="en-US" sz="800" b="1"/>
                <a:t>Cleaning</a:t>
              </a:r>
            </a:p>
          </p:txBody>
        </p:sp>
        <p:sp>
          <p:nvSpPr>
            <p:cNvPr id="129083" name="Text Box 59"/>
            <p:cNvSpPr txBox="1">
              <a:spLocks noChangeAspect="1" noChangeArrowheads="1"/>
            </p:cNvSpPr>
            <p:nvPr/>
          </p:nvSpPr>
          <p:spPr bwMode="auto">
            <a:xfrm>
              <a:off x="3808" y="406"/>
              <a:ext cx="4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1"/>
                <a:t>24 min/unit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96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Design and Effective Capacity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7375" y="2201863"/>
            <a:ext cx="796925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68400" indent="-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47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27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3200" b="1" dirty="0">
                <a:solidFill>
                  <a:srgbClr val="FF0000"/>
                </a:solidFill>
              </a:rPr>
              <a:t>Design capacity </a:t>
            </a:r>
            <a:r>
              <a:rPr lang="en-US" altLang="en-US" sz="3200" b="1" dirty="0"/>
              <a:t>is the maximum theoretical output of a system</a:t>
            </a:r>
          </a:p>
          <a:p>
            <a:pPr lvl="1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800" b="1" dirty="0"/>
              <a:t>Normally expressed as a rate</a:t>
            </a:r>
            <a:endParaRPr lang="en-US" altLang="en-US" sz="3200" b="1" dirty="0"/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3200" b="1" dirty="0">
                <a:solidFill>
                  <a:srgbClr val="FF0000"/>
                </a:solidFill>
              </a:rPr>
              <a:t>Effective capacity </a:t>
            </a:r>
            <a:r>
              <a:rPr lang="en-US" altLang="en-US" sz="3200" b="1" dirty="0"/>
              <a:t>is the capacity a firm expects to achieve given current operating constraints</a:t>
            </a:r>
          </a:p>
          <a:p>
            <a:pPr lvl="1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Wingdings" panose="05000000000000000000" pitchFamily="2" charset="2"/>
              <a:buChar char="u"/>
            </a:pPr>
            <a:r>
              <a:rPr lang="en-US" altLang="en-US" sz="2800" b="1" dirty="0"/>
              <a:t>Often lower than design capacity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235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74562" y="276103"/>
            <a:ext cx="8031238" cy="8599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S7.14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200" y="1771200"/>
            <a:ext cx="723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Klassen Toy Company, Inc., assembles </a:t>
            </a:r>
            <a:r>
              <a:rPr lang="en-US" sz="2000" b="1" dirty="0">
                <a:latin typeface="+mj-lt"/>
              </a:rPr>
              <a:t>two parts (parts1 and 2): </a:t>
            </a:r>
            <a:r>
              <a:rPr lang="en-US" sz="2000" dirty="0">
                <a:latin typeface="+mj-lt"/>
              </a:rPr>
              <a:t>Part 1 is first processed at </a:t>
            </a:r>
            <a:r>
              <a:rPr lang="en-US" sz="2000" b="1" dirty="0">
                <a:latin typeface="+mj-lt"/>
              </a:rPr>
              <a:t>workstation A</a:t>
            </a:r>
            <a:r>
              <a:rPr lang="en-US" sz="2000" dirty="0">
                <a:latin typeface="+mj-lt"/>
              </a:rPr>
              <a:t> for </a:t>
            </a:r>
            <a:r>
              <a:rPr lang="en-US" sz="2000" u="sng" dirty="0">
                <a:latin typeface="+mj-lt"/>
              </a:rPr>
              <a:t>15 minutes per unit </a:t>
            </a:r>
            <a:r>
              <a:rPr lang="en-US" sz="2000" dirty="0">
                <a:latin typeface="+mj-lt"/>
              </a:rPr>
              <a:t>and then processed at </a:t>
            </a:r>
            <a:r>
              <a:rPr lang="en-US" sz="2000" b="1" dirty="0">
                <a:latin typeface="+mj-lt"/>
              </a:rPr>
              <a:t>workstation B </a:t>
            </a:r>
            <a:r>
              <a:rPr lang="en-US" sz="2000" dirty="0">
                <a:latin typeface="+mj-lt"/>
              </a:rPr>
              <a:t>for </a:t>
            </a:r>
            <a:r>
              <a:rPr lang="en-US" sz="2000" u="sng" dirty="0">
                <a:latin typeface="+mj-lt"/>
              </a:rPr>
              <a:t>10 minutes per unit</a:t>
            </a:r>
            <a:r>
              <a:rPr lang="en-US" sz="2000" dirty="0">
                <a:latin typeface="+mj-lt"/>
              </a:rPr>
              <a:t>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Part </a:t>
            </a:r>
            <a:r>
              <a:rPr lang="en-US" sz="2000" dirty="0">
                <a:latin typeface="+mj-lt"/>
              </a:rPr>
              <a:t>2 is simultaneously processed at </a:t>
            </a:r>
            <a:r>
              <a:rPr lang="en-US" sz="2000" b="1" dirty="0">
                <a:latin typeface="+mj-lt"/>
              </a:rPr>
              <a:t>workstation C </a:t>
            </a:r>
            <a:r>
              <a:rPr lang="en-US" sz="2000" dirty="0">
                <a:latin typeface="+mj-lt"/>
              </a:rPr>
              <a:t>for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u="sng" dirty="0">
                <a:latin typeface="+mj-lt"/>
              </a:rPr>
              <a:t>20 minutes per unit</a:t>
            </a:r>
            <a:r>
              <a:rPr lang="en-US" sz="2000" dirty="0">
                <a:latin typeface="+mj-lt"/>
              </a:rPr>
              <a:t>. Work stations B and C feed the parts to an assembler at </a:t>
            </a:r>
            <a:r>
              <a:rPr lang="en-US" sz="2000" b="1" dirty="0">
                <a:latin typeface="+mj-lt"/>
              </a:rPr>
              <a:t>workstation D</a:t>
            </a:r>
            <a:r>
              <a:rPr lang="en-US" sz="2000" dirty="0">
                <a:latin typeface="+mj-lt"/>
              </a:rPr>
              <a:t>, where the two parts are assembled. The time at workstation D </a:t>
            </a:r>
            <a:r>
              <a:rPr lang="en-US" sz="2000" dirty="0" smtClean="0">
                <a:latin typeface="+mj-lt"/>
              </a:rPr>
              <a:t>is </a:t>
            </a:r>
            <a:r>
              <a:rPr lang="en-US" sz="2000" u="sng" dirty="0">
                <a:latin typeface="+mj-lt"/>
              </a:rPr>
              <a:t>15 minutes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a) What is the bottleneck of this process?</a:t>
            </a:r>
          </a:p>
          <a:p>
            <a:r>
              <a:rPr lang="en-US" sz="2000" dirty="0">
                <a:latin typeface="+mj-lt"/>
              </a:rPr>
              <a:t>b) What is the hourly capacity of the process?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49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152400" y="11430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 u="sng" dirty="0">
                <a:latin typeface="Calibri" pitchFamily="34" charset="0"/>
              </a:rPr>
              <a:t>Solution: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3429000"/>
            <a:ext cx="9144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(a) System process time = bottleneck time = 20 min/unit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(b) Hourly capacity = time in an hour/bottleneck time</a:t>
            </a:r>
          </a:p>
          <a:p>
            <a:r>
              <a:rPr lang="en-US" sz="2800" dirty="0" smtClean="0"/>
              <a:t>		    	   </a:t>
            </a:r>
          </a:p>
          <a:p>
            <a:r>
              <a:rPr lang="en-US" sz="2800" dirty="0" smtClean="0"/>
              <a:t>			   = 60min/20 = 3 units/hr</a:t>
            </a:r>
          </a:p>
          <a:p>
            <a:endParaRPr lang="en-US" sz="2800" dirty="0" smtClean="0"/>
          </a:p>
          <a:p>
            <a:r>
              <a:rPr lang="en-US" sz="2800" dirty="0" smtClean="0"/>
              <a:t>* Process cycle time = 25 min + 15 min = 40 min</a:t>
            </a:r>
            <a:endParaRPr lang="x-non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14478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Station A</a:t>
            </a:r>
          </a:p>
          <a:p>
            <a:r>
              <a:rPr lang="en-US" dirty="0" smtClean="0"/>
              <a:t>15 min/unit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2362200"/>
            <a:ext cx="20574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Station C</a:t>
            </a:r>
          </a:p>
          <a:p>
            <a:pPr algn="ctr"/>
            <a:r>
              <a:rPr lang="en-US" dirty="0" smtClean="0"/>
              <a:t>20 min/unit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14478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Station B</a:t>
            </a:r>
          </a:p>
          <a:p>
            <a:r>
              <a:rPr lang="en-US" dirty="0" smtClean="0"/>
              <a:t>10 min/unit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1828800"/>
            <a:ext cx="1371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Station D</a:t>
            </a:r>
          </a:p>
          <a:p>
            <a:r>
              <a:rPr lang="en-US" dirty="0" smtClean="0"/>
              <a:t>15 min/unit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00" y="1828800"/>
            <a:ext cx="480646" cy="838200"/>
            <a:chOff x="3429000" y="1752600"/>
            <a:chExt cx="480646" cy="838200"/>
          </a:xfrm>
        </p:grpSpPr>
        <p:cxnSp>
          <p:nvCxnSpPr>
            <p:cNvPr id="30" name="Shape 29"/>
            <p:cNvCxnSpPr/>
            <p:nvPr/>
          </p:nvCxnSpPr>
          <p:spPr>
            <a:xfrm>
              <a:off x="3429000" y="1752600"/>
              <a:ext cx="468923" cy="81983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440723" y="2588759"/>
              <a:ext cx="468923" cy="20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429000" y="17526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91200" y="22098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14800" y="26670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4562" y="276103"/>
            <a:ext cx="8031238" cy="8599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S7.14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36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Utilization and Efficiency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69925" y="1914525"/>
            <a:ext cx="775811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BF09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Utilization is the percent of design capacity achieved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69925" y="4098925"/>
            <a:ext cx="78247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BF09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Efficiency is the percent of effective capacity achieved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47788" y="3109913"/>
            <a:ext cx="566315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Utilization = Actual output/Design capacity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23963" y="5262563"/>
            <a:ext cx="579902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Efficiency = Actual output/Effective capacity</a:t>
            </a:r>
          </a:p>
        </p:txBody>
      </p:sp>
    </p:spTree>
    <p:extLst>
      <p:ext uri="{BB962C8B-B14F-4D97-AF65-F5344CB8AC3E}">
        <p14:creationId xmlns:p14="http://schemas.microsoft.com/office/powerpoint/2010/main" val="951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Bakery Example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47738" y="1971675"/>
            <a:ext cx="606775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Actual production last week = 148,000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Effective capacity = 175,000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Design capacity = 1,200 rolls per hour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Bakery operates 7 days/week, 3 - 8 hour shifts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11200" y="3976688"/>
            <a:ext cx="676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Design capacity = (7 x 3 x 8) x (1,200) = 201,600 rolls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3594100" y="2519363"/>
            <a:ext cx="3244850" cy="1544637"/>
            <a:chOff x="2264" y="1587"/>
            <a:chExt cx="2044" cy="973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264" y="2160"/>
              <a:ext cx="16" cy="352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H="1">
              <a:off x="2672" y="2104"/>
              <a:ext cx="792" cy="456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H="1">
              <a:off x="3008" y="2104"/>
              <a:ext cx="712" cy="440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2872" y="1587"/>
              <a:ext cx="1436" cy="909"/>
            </a:xfrm>
            <a:custGeom>
              <a:avLst/>
              <a:gdLst>
                <a:gd name="T0" fmla="*/ 0 w 1436"/>
                <a:gd name="T1" fmla="*/ 149 h 909"/>
                <a:gd name="T2" fmla="*/ 1104 w 1436"/>
                <a:gd name="T3" fmla="*/ 37 h 909"/>
                <a:gd name="T4" fmla="*/ 1416 w 1436"/>
                <a:gd name="T5" fmla="*/ 373 h 909"/>
                <a:gd name="T6" fmla="*/ 984 w 1436"/>
                <a:gd name="T7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6" h="909">
                  <a:moveTo>
                    <a:pt x="0" y="149"/>
                  </a:moveTo>
                  <a:cubicBezTo>
                    <a:pt x="418" y="71"/>
                    <a:pt x="868" y="0"/>
                    <a:pt x="1104" y="37"/>
                  </a:cubicBezTo>
                  <a:cubicBezTo>
                    <a:pt x="1340" y="74"/>
                    <a:pt x="1436" y="228"/>
                    <a:pt x="1416" y="373"/>
                  </a:cubicBezTo>
                  <a:cubicBezTo>
                    <a:pt x="1396" y="518"/>
                    <a:pt x="1074" y="797"/>
                    <a:pt x="984" y="909"/>
                  </a:cubicBez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20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Bakery Example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47738" y="1971675"/>
            <a:ext cx="606775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Actual production last week = 148,000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Effective capacity = 175,000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Design capacity = 1,200 rolls per hour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Bakery operates 7 days/week, 3 - 8 hour shifts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11200" y="3976688"/>
            <a:ext cx="676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Design capacity = (7 x 3 x 8) x (1,200) = 201,600 rolls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28800" y="4713288"/>
            <a:ext cx="501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Utilization = 148,000/201,600 = 73.4%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4356100" y="2336800"/>
            <a:ext cx="2108200" cy="2413000"/>
            <a:chOff x="2744" y="1472"/>
            <a:chExt cx="1328" cy="1520"/>
          </a:xfrm>
        </p:grpSpPr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3600" y="2760"/>
              <a:ext cx="472" cy="224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flipH="1">
              <a:off x="2744" y="1472"/>
              <a:ext cx="864" cy="1520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83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© 2011 Pearson Education, Inc. publishing as Prentice Hall</a:t>
            </a:r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Bakery Example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47738" y="1971675"/>
            <a:ext cx="606775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Actual production last week = 148,000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Effective capacity = 175,000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Design capacity = 1,200 rolls per hour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Bakery operates 7 days/week, 3 - 8 hour shifts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11200" y="3976688"/>
            <a:ext cx="676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Design capacity = (7 x 3 x 8) x (1,200) = 201,600 rolls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28800" y="4713288"/>
            <a:ext cx="501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Utilization = 148,000/201,600 = 73.4%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92288" y="5449888"/>
            <a:ext cx="4911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Efficiency = 148,000/175,000 = 84.6%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3078163" y="2184400"/>
            <a:ext cx="2370137" cy="3289300"/>
            <a:chOff x="1939" y="1376"/>
            <a:chExt cx="1493" cy="2072"/>
          </a:xfrm>
        </p:grpSpPr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1939" y="1376"/>
              <a:ext cx="1389" cy="2064"/>
            </a:xfrm>
            <a:custGeom>
              <a:avLst/>
              <a:gdLst>
                <a:gd name="T0" fmla="*/ 1389 w 1389"/>
                <a:gd name="T1" fmla="*/ 0 h 2064"/>
                <a:gd name="T2" fmla="*/ 237 w 1389"/>
                <a:gd name="T3" fmla="*/ 240 h 2064"/>
                <a:gd name="T4" fmla="*/ 69 w 1389"/>
                <a:gd name="T5" fmla="*/ 1277 h 2064"/>
                <a:gd name="T6" fmla="*/ 653 w 1389"/>
                <a:gd name="T7" fmla="*/ 2064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9" h="2064">
                  <a:moveTo>
                    <a:pt x="1389" y="0"/>
                  </a:moveTo>
                  <a:cubicBezTo>
                    <a:pt x="1197" y="40"/>
                    <a:pt x="457" y="27"/>
                    <a:pt x="237" y="240"/>
                  </a:cubicBezTo>
                  <a:cubicBezTo>
                    <a:pt x="17" y="453"/>
                    <a:pt x="0" y="973"/>
                    <a:pt x="69" y="1277"/>
                  </a:cubicBezTo>
                  <a:cubicBezTo>
                    <a:pt x="138" y="1581"/>
                    <a:pt x="531" y="1901"/>
                    <a:pt x="653" y="2064"/>
                  </a:cubicBezTo>
                </a:path>
              </a:pathLst>
            </a:cu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2752" y="1664"/>
              <a:ext cx="680" cy="1784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7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© 2011 Pearson Education, Inc. publishing as Prentice Hall</a:t>
            </a:r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FFF74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Bakery Example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47738" y="1971675"/>
            <a:ext cx="6067751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Actual production last week = 148,000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Effective capacity = 175,000 rolls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Design capacity = 1,200 rolls per hour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Bakery operates 7 days/week, 3 - 8 hour shifts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Efficiency = 84.6%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Efficiency of new line = 75%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50900" y="4395788"/>
            <a:ext cx="6481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Expected Output = (Effective Capacity)(Efficiency)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387725" y="5005388"/>
            <a:ext cx="4116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= (175,000)(.75) = 131,250 rolls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305300" y="2679700"/>
            <a:ext cx="996950" cy="2362200"/>
            <a:chOff x="2712" y="1688"/>
            <a:chExt cx="628" cy="1488"/>
          </a:xfrm>
        </p:grpSpPr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3004" y="2520"/>
              <a:ext cx="336" cy="656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2712" y="1688"/>
              <a:ext cx="8" cy="1472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05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609600"/>
            <a:ext cx="8031238" cy="986971"/>
          </a:xfrm>
          <a:solidFill>
            <a:schemeClr val="bg2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anchorCtr="1"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S7.7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657" y="2227943"/>
            <a:ext cx="7765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southeastern </a:t>
            </a:r>
            <a:r>
              <a:rPr lang="en-US" sz="2000" dirty="0">
                <a:latin typeface="+mj-lt"/>
              </a:rPr>
              <a:t>Oklahoma State University’s business program has the facilities and faculty to handle an enrollment of </a:t>
            </a:r>
            <a:r>
              <a:rPr lang="en-US" sz="2000" b="1" dirty="0">
                <a:latin typeface="+mj-lt"/>
              </a:rPr>
              <a:t>2,000</a:t>
            </a:r>
            <a:r>
              <a:rPr lang="en-US" sz="2000" dirty="0">
                <a:latin typeface="+mj-lt"/>
              </a:rPr>
              <a:t> new students per semester. </a:t>
            </a:r>
            <a:r>
              <a:rPr lang="en-US" sz="2000" dirty="0">
                <a:latin typeface="+mj-lt"/>
              </a:rPr>
              <a:t>However, in an effort to limit class sizes to a “reasonable” level (under 200, generally), </a:t>
            </a:r>
            <a:r>
              <a:rPr lang="en-US" sz="2000" dirty="0" err="1">
                <a:latin typeface="+mj-lt"/>
              </a:rPr>
              <a:t>Southeastern’s</a:t>
            </a:r>
            <a:r>
              <a:rPr lang="en-US" sz="2000" dirty="0">
                <a:latin typeface="+mj-lt"/>
              </a:rPr>
              <a:t> dean, Tom Choi, placed a ceiling on enrollment of </a:t>
            </a:r>
            <a:r>
              <a:rPr lang="en-US" sz="2000" b="1" dirty="0">
                <a:latin typeface="+mj-lt"/>
              </a:rPr>
              <a:t>1,500</a:t>
            </a:r>
            <a:r>
              <a:rPr lang="en-US" sz="2000" dirty="0">
                <a:latin typeface="+mj-lt"/>
              </a:rPr>
              <a:t> new students. Although there was ample demand for business courses last semester, conflicting schedules allowed only </a:t>
            </a:r>
            <a:r>
              <a:rPr lang="en-US" sz="2000" b="1" dirty="0">
                <a:latin typeface="+mj-lt"/>
              </a:rPr>
              <a:t>1,450</a:t>
            </a:r>
            <a:r>
              <a:rPr lang="en-US" sz="2000" dirty="0">
                <a:latin typeface="+mj-lt"/>
              </a:rPr>
              <a:t> new students to take business courses. </a:t>
            </a:r>
            <a:r>
              <a:rPr lang="en-US" sz="2000" dirty="0">
                <a:latin typeface="+mj-lt"/>
              </a:rPr>
              <a:t>What are the utilization and efficiency of this system</a:t>
            </a:r>
            <a:r>
              <a:rPr lang="en-US" sz="2000" dirty="0" smtClean="0">
                <a:latin typeface="+mj-lt"/>
              </a:rPr>
              <a:t>?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56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 dirty="0" smtClean="0">
                <a:latin typeface="Calibri" pitchFamily="34" charset="0"/>
              </a:rPr>
              <a:t>Solution:</a:t>
            </a:r>
            <a:endParaRPr lang="en-US" sz="3600" b="1" u="sng" dirty="0">
              <a:latin typeface="Calibri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71800" y="1905000"/>
            <a:ext cx="5867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Design capacity = 2,000 students</a:t>
            </a:r>
          </a:p>
          <a:p>
            <a:r>
              <a:rPr lang="en-US" sz="2800" dirty="0" smtClean="0"/>
              <a:t>Effective capacity = 1,500 students</a:t>
            </a:r>
          </a:p>
          <a:p>
            <a:r>
              <a:rPr lang="en-US" sz="2800" dirty="0" smtClean="0"/>
              <a:t>Actual output = 1,450 students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85800" y="3657600"/>
          <a:ext cx="616566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r:id="rId3" imgW="2247900" imgH="330200" progId="">
                  <p:embed/>
                </p:oleObj>
              </mc:Choice>
              <mc:Fallback>
                <p:oleObj r:id="rId3" imgW="2247900" imgH="3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616566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5257800"/>
          <a:ext cx="634854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5" imgW="2311400" imgH="330200" progId="Equation.3">
                  <p:embed/>
                </p:oleObj>
              </mc:Choice>
              <mc:Fallback>
                <p:oleObj name="Equation" r:id="rId5" imgW="23114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57800"/>
                        <a:ext cx="634854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36" y="542433"/>
            <a:ext cx="802912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1259</TotalTime>
  <Words>1219</Words>
  <Application>Microsoft Office PowerPoint</Application>
  <PresentationFormat>On-screen Show (4:3)</PresentationFormat>
  <Paragraphs>221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Cambria</vt:lpstr>
      <vt:lpstr>Symbol</vt:lpstr>
      <vt:lpstr>Wingdings</vt:lpstr>
      <vt:lpstr>Adjacency</vt:lpstr>
      <vt:lpstr>Equation</vt:lpstr>
      <vt:lpstr>Chapter 7s</vt:lpstr>
      <vt:lpstr>Design and Effective Capacity</vt:lpstr>
      <vt:lpstr>Utilization and Efficiency</vt:lpstr>
      <vt:lpstr>Bakery Example</vt:lpstr>
      <vt:lpstr>Bakery Example</vt:lpstr>
      <vt:lpstr>Bakery Example</vt:lpstr>
      <vt:lpstr>Bakery Example</vt:lpstr>
      <vt:lpstr>Problem S7.7</vt:lpstr>
      <vt:lpstr>PowerPoint Presentation</vt:lpstr>
      <vt:lpstr>Problem S7.8</vt:lpstr>
      <vt:lpstr>PowerPoint Presentation</vt:lpstr>
      <vt:lpstr>Process Times for Stations, Systems, and Cycles</vt:lpstr>
      <vt:lpstr>A Three-Station Assembly Line</vt:lpstr>
      <vt:lpstr>Capacity Analysis</vt:lpstr>
      <vt:lpstr>Capacity Analysis</vt:lpstr>
      <vt:lpstr>PowerPoint Presentation</vt:lpstr>
      <vt:lpstr>PowerPoint Presentation</vt:lpstr>
      <vt:lpstr>Capacity Analysis</vt:lpstr>
      <vt:lpstr>Capacity Analysis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Moaad</dc:creator>
  <cp:lastModifiedBy>Moaad Alrasheed</cp:lastModifiedBy>
  <cp:revision>50</cp:revision>
  <dcterms:created xsi:type="dcterms:W3CDTF">2015-09-12T14:58:53Z</dcterms:created>
  <dcterms:modified xsi:type="dcterms:W3CDTF">2015-10-25T09:16:01Z</dcterms:modified>
</cp:coreProperties>
</file>