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55.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8"/>
  </p:notesMasterIdLst>
  <p:sldIdLst>
    <p:sldId id="319" r:id="rId2"/>
    <p:sldId id="307" r:id="rId3"/>
    <p:sldId id="308" r:id="rId4"/>
    <p:sldId id="309" r:id="rId5"/>
    <p:sldId id="314" r:id="rId6"/>
    <p:sldId id="258" r:id="rId7"/>
    <p:sldId id="259" r:id="rId8"/>
    <p:sldId id="260" r:id="rId9"/>
    <p:sldId id="315" r:id="rId10"/>
    <p:sldId id="261" r:id="rId11"/>
    <p:sldId id="263" r:id="rId12"/>
    <p:sldId id="316"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317"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18" r:id="rId54"/>
    <p:sldId id="303" r:id="rId55"/>
    <p:sldId id="304" r:id="rId56"/>
    <p:sldId id="30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9" autoAdjust="0"/>
    <p:restoredTop sz="94684" autoAdjust="0"/>
  </p:normalViewPr>
  <p:slideViewPr>
    <p:cSldViewPr>
      <p:cViewPr varScale="1">
        <p:scale>
          <a:sx n="137" d="100"/>
          <a:sy n="137" d="100"/>
        </p:scale>
        <p:origin x="-3296" y="-112"/>
      </p:cViewPr>
      <p:guideLst>
        <p:guide orient="horz" pos="2160"/>
        <p:guide pos="2880"/>
      </p:guideLst>
    </p:cSldViewPr>
  </p:slideViewPr>
  <p:outlineViewPr>
    <p:cViewPr>
      <p:scale>
        <a:sx n="33" d="100"/>
        <a:sy n="33" d="100"/>
      </p:scale>
      <p:origin x="0" y="3376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6EEBCCF-1294-4BB5-A404-CE62FFB4A875}" type="datetimeFigureOut">
              <a:rPr lang="en-US"/>
              <a:pPr>
                <a:defRPr/>
              </a:pPr>
              <a:t>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6F67B2A-FA21-4439-B06B-3C08254A3B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5D539A-14C0-4519-8111-CC8929401B95}"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FCEEC-1E23-4357-AA3E-66CF5C8760D3}"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62C77A-62F4-4B4C-9CCB-C6778C4ABC3F}"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A91DAE-AA6C-442A-BCE8-07179F6A4DB5}"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0E36AF-9FB5-4628-93BC-796F717C1354}"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7CDACE-94EA-4E32-A79E-10B41A618BA8}"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B0E354-F967-491D-B3E8-924BACB88E74}"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E0B-6E7D-4908-817E-23B014C47AEF}"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E41F9-A4D6-4C2A-AE8B-1DC669766ABB}"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A0A730-7A0F-44FC-8798-2D7DD00555EF}"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B7C78-0734-484B-81A4-5DBB4C9C8FE0}"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EF0DC5-0CA0-4221-82DE-55BE4E4BB0C1}"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A0168E-9AC1-40D8-ACF5-D13140D44A05}"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B3B2DB-C66D-406F-A384-7BBDAE7FF739}"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529B8-6FFD-4810-8412-E0124E8A2EB1}"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B652C9-778A-4FD5-ADB6-2130B3630A44}"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F6D83-A869-4E67-8F1B-FD305E47DF2A}"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B4C97-D237-4116-912A-D4DA147CBDE3}"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4A2D1-ECF4-4D4A-A6F6-A60C1B736C3C}"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C17FE5-8A0F-42A8-BB6E-FADF5C8696CA}"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0DDDD-6968-4197-99AC-737A1074919D}"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29523-7E24-4067-A9BE-60F9A57A7F74}"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52BC44-E6B3-427C-9399-C2E0FBCFA151}"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FC0438-4E4C-4E19-AB7A-3B20B949313B}"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8FFF73-E4C5-415C-874B-F4C6268CD1B2}"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70FFD-BD2F-4951-B432-11E572DD0366}"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C20E2A-97A6-4B6D-8818-5FB619628CA7}"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1C478E-7DE7-4D02-9B56-5C633243ACE1}"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AA8DE-BBE3-4731-9BAB-937C48C77DCA}"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5F0C5-ABB7-4DE1-8237-6EFA88461D1E}" type="slidenum">
              <a:rPr lang="en-US">
                <a:ea typeface="ＭＳ Ｐゴシック" pitchFamily="-72" charset="-128"/>
                <a:cs typeface="ＭＳ Ｐゴシック" pitchFamily="-72" charset="-128"/>
              </a:rPr>
              <a:pPr fontAlgn="base">
                <a:spcBef>
                  <a:spcPct val="0"/>
                </a:spcBef>
                <a:spcAft>
                  <a:spcPct val="0"/>
                </a:spcAft>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3258B6-C1A5-466A-A7CA-D3D6E1A3A8AC}" type="slidenum">
              <a:rPr lang="en-US">
                <a:ea typeface="ＭＳ Ｐゴシック" pitchFamily="-72" charset="-128"/>
                <a:cs typeface="ＭＳ Ｐゴシック" pitchFamily="-72" charset="-128"/>
              </a:rPr>
              <a:pPr fontAlgn="base">
                <a:spcBef>
                  <a:spcPct val="0"/>
                </a:spcBef>
                <a:spcAft>
                  <a:spcPct val="0"/>
                </a:spcAft>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DBF9CC-B6EA-424E-9822-0CAB40669BD3}" type="slidenum">
              <a:rPr lang="en-US">
                <a:ea typeface="ＭＳ Ｐゴシック" pitchFamily="-72" charset="-128"/>
                <a:cs typeface="ＭＳ Ｐゴシック" pitchFamily="-72" charset="-128"/>
              </a:rPr>
              <a:pPr fontAlgn="base">
                <a:spcBef>
                  <a:spcPct val="0"/>
                </a:spcBef>
                <a:spcAft>
                  <a:spcPct val="0"/>
                </a:spcAft>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DD484-8A8B-4F86-823E-9C9BB27D0A5C}" type="slidenum">
              <a:rPr lang="en-US">
                <a:ea typeface="ＭＳ Ｐゴシック" pitchFamily="-72" charset="-128"/>
                <a:cs typeface="ＭＳ Ｐゴシック" pitchFamily="-72" charset="-128"/>
              </a:rPr>
              <a:pPr fontAlgn="base">
                <a:spcBef>
                  <a:spcPct val="0"/>
                </a:spcBef>
                <a:spcAft>
                  <a:spcPct val="0"/>
                </a:spcAft>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B5A9DE-7B06-4798-9C26-27FC04EA20A3}"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51A5D-3F68-4763-9AED-48FD29DBF138}"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8E752-8088-42FC-94BA-117D15D5393D}" type="slidenum">
              <a:rPr lang="en-US">
                <a:ea typeface="ＭＳ Ｐゴシック" pitchFamily="-72" charset="-128"/>
                <a:cs typeface="ＭＳ Ｐゴシック" pitchFamily="-72" charset="-128"/>
              </a:rPr>
              <a:pPr fontAlgn="base">
                <a:spcBef>
                  <a:spcPct val="0"/>
                </a:spcBef>
                <a:spcAft>
                  <a:spcPct val="0"/>
                </a:spcAft>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758469-34A2-4EF7-8258-4CC5625D028C}"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864E0-841E-4CFE-806C-48068D7C401D}" type="slidenum">
              <a:rPr lang="en-US">
                <a:ea typeface="ＭＳ Ｐゴシック" pitchFamily="-72" charset="-128"/>
                <a:cs typeface="ＭＳ Ｐゴシック" pitchFamily="-72" charset="-128"/>
              </a:rPr>
              <a:pPr fontAlgn="base">
                <a:spcBef>
                  <a:spcPct val="0"/>
                </a:spcBef>
                <a:spcAft>
                  <a:spcPct val="0"/>
                </a:spcAft>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D71EC8-C3E2-46A9-9167-C5DC77D67C37}" type="slidenum">
              <a:rPr lang="en-US">
                <a:ea typeface="ＭＳ Ｐゴシック" pitchFamily="-72" charset="-128"/>
                <a:cs typeface="ＭＳ Ｐゴシック" pitchFamily="-72" charset="-128"/>
              </a:rPr>
              <a:pPr fontAlgn="base">
                <a:spcBef>
                  <a:spcPct val="0"/>
                </a:spcBef>
                <a:spcAft>
                  <a:spcPct val="0"/>
                </a:spcAft>
              </a:pPr>
              <a:t>44</a:t>
            </a:fld>
            <a:endParaRPr lang="en-US">
              <a:ea typeface="ＭＳ Ｐゴシック" pitchFamily="-72" charset="-128"/>
              <a:cs typeface="ＭＳ Ｐゴシック" pitchFamily="-7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686EE6-EDDD-46BC-9ED0-6ACD27833B59}" type="slidenum">
              <a:rPr lang="en-US">
                <a:ea typeface="ＭＳ Ｐゴシック" pitchFamily="-72" charset="-128"/>
                <a:cs typeface="ＭＳ Ｐゴシック" pitchFamily="-72" charset="-128"/>
              </a:rPr>
              <a:pPr fontAlgn="base">
                <a:spcBef>
                  <a:spcPct val="0"/>
                </a:spcBef>
                <a:spcAft>
                  <a:spcPct val="0"/>
                </a:spcAft>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3D82ED-16B4-47EB-B456-88FCFE636C05}" type="slidenum">
              <a:rPr lang="en-US">
                <a:ea typeface="ＭＳ Ｐゴシック" pitchFamily="-72" charset="-128"/>
                <a:cs typeface="ＭＳ Ｐゴシック" pitchFamily="-72" charset="-128"/>
              </a:rPr>
              <a:pPr fontAlgn="base">
                <a:spcBef>
                  <a:spcPct val="0"/>
                </a:spcBef>
                <a:spcAft>
                  <a:spcPct val="0"/>
                </a:spcAft>
              </a:pPr>
              <a:t>46</a:t>
            </a:fld>
            <a:endParaRPr lang="en-US">
              <a:ea typeface="ＭＳ Ｐゴシック" pitchFamily="-72" charset="-128"/>
              <a:cs typeface="ＭＳ Ｐゴシック" pitchFamily="-7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792D04-CC2F-48B0-952D-38EFBD1697EA}" type="slidenum">
              <a:rPr lang="en-US">
                <a:ea typeface="ＭＳ Ｐゴシック" pitchFamily="-72" charset="-128"/>
                <a:cs typeface="ＭＳ Ｐゴシック" pitchFamily="-72" charset="-128"/>
              </a:rPr>
              <a:pPr fontAlgn="base">
                <a:spcBef>
                  <a:spcPct val="0"/>
                </a:spcBef>
                <a:spcAft>
                  <a:spcPct val="0"/>
                </a:spcAft>
              </a:pPr>
              <a:t>47</a:t>
            </a:fld>
            <a:endParaRPr lang="en-US">
              <a:ea typeface="ＭＳ Ｐゴシック" pitchFamily="-72" charset="-128"/>
              <a:cs typeface="ＭＳ Ｐゴシック" pitchFamily="-7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7E8E6-A3DA-4A53-867D-DEC9D5362D43}" type="slidenum">
              <a:rPr lang="en-US">
                <a:ea typeface="ＭＳ Ｐゴシック" pitchFamily="-72" charset="-128"/>
                <a:cs typeface="ＭＳ Ｐゴシック" pitchFamily="-72" charset="-128"/>
              </a:rPr>
              <a:pPr fontAlgn="base">
                <a:spcBef>
                  <a:spcPct val="0"/>
                </a:spcBef>
                <a:spcAft>
                  <a:spcPct val="0"/>
                </a:spcAft>
              </a:pPr>
              <a:t>48</a:t>
            </a:fld>
            <a:endParaRPr lang="en-US">
              <a:ea typeface="ＭＳ Ｐゴシック" pitchFamily="-72" charset="-128"/>
              <a:cs typeface="ＭＳ Ｐゴシック" pitchFamily="-7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31D498-17E1-4950-B452-17A2719CB7F1}" type="slidenum">
              <a:rPr lang="en-US">
                <a:ea typeface="ＭＳ Ｐゴシック" pitchFamily="-72" charset="-128"/>
                <a:cs typeface="ＭＳ Ｐゴシック" pitchFamily="-72" charset="-128"/>
              </a:rPr>
              <a:pPr fontAlgn="base">
                <a:spcBef>
                  <a:spcPct val="0"/>
                </a:spcBef>
                <a:spcAft>
                  <a:spcPct val="0"/>
                </a:spcAft>
              </a:pPr>
              <a:t>49</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DFD1F8-C57D-4CEF-A0DA-735CDD5F5976}"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E6A2F-0563-4593-A6F7-FC2F518ABA5E}" type="slidenum">
              <a:rPr lang="en-US">
                <a:ea typeface="ＭＳ Ｐゴシック" pitchFamily="-72" charset="-128"/>
                <a:cs typeface="ＭＳ Ｐゴシック" pitchFamily="-72" charset="-128"/>
              </a:rPr>
              <a:pPr fontAlgn="base">
                <a:spcBef>
                  <a:spcPct val="0"/>
                </a:spcBef>
                <a:spcAft>
                  <a:spcPct val="0"/>
                </a:spcAft>
              </a:pPr>
              <a:t>50</a:t>
            </a:fld>
            <a:endParaRPr lang="en-US">
              <a:ea typeface="ＭＳ Ｐゴシック" pitchFamily="-72" charset="-128"/>
              <a:cs typeface="ＭＳ Ｐゴシック" pitchFamily="-7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E2559-6115-43E9-AD54-ABBB2FE134E5}" type="slidenum">
              <a:rPr lang="en-US">
                <a:ea typeface="ＭＳ Ｐゴシック" pitchFamily="-72" charset="-128"/>
                <a:cs typeface="ＭＳ Ｐゴシック" pitchFamily="-72" charset="-128"/>
              </a:rPr>
              <a:pPr fontAlgn="base">
                <a:spcBef>
                  <a:spcPct val="0"/>
                </a:spcBef>
                <a:spcAft>
                  <a:spcPct val="0"/>
                </a:spcAft>
              </a:pPr>
              <a:t>51</a:t>
            </a:fld>
            <a:endParaRPr lang="en-US">
              <a:ea typeface="ＭＳ Ｐゴシック" pitchFamily="-72" charset="-128"/>
              <a:cs typeface="ＭＳ Ｐゴシック" pitchFamily="-72"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935E14-3553-4A16-A946-5B564AC60F24}" type="slidenum">
              <a:rPr lang="en-US">
                <a:ea typeface="ＭＳ Ｐゴシック" pitchFamily="-72" charset="-128"/>
                <a:cs typeface="ＭＳ Ｐゴシック" pitchFamily="-72" charset="-128"/>
              </a:rPr>
              <a:pPr fontAlgn="base">
                <a:spcBef>
                  <a:spcPct val="0"/>
                </a:spcBef>
                <a:spcAft>
                  <a:spcPct val="0"/>
                </a:spcAft>
              </a:pPr>
              <a:t>52</a:t>
            </a:fld>
            <a:endParaRPr lang="en-US">
              <a:ea typeface="ＭＳ Ｐゴシック" pitchFamily="-72" charset="-128"/>
              <a:cs typeface="ＭＳ Ｐゴシック" pitchFamily="-7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CCFD3-382D-4E95-99E2-9080705BC131}" type="slidenum">
              <a:rPr lang="en-US">
                <a:ea typeface="ＭＳ Ｐゴシック" pitchFamily="-72" charset="-128"/>
                <a:cs typeface="ＭＳ Ｐゴシック" pitchFamily="-72" charset="-128"/>
              </a:rPr>
              <a:pPr fontAlgn="base">
                <a:spcBef>
                  <a:spcPct val="0"/>
                </a:spcBef>
                <a:spcAft>
                  <a:spcPct val="0"/>
                </a:spcAft>
              </a:pPr>
              <a:t>53</a:t>
            </a:fld>
            <a:endParaRPr lang="en-US">
              <a:ea typeface="ＭＳ Ｐゴシック" pitchFamily="-72" charset="-128"/>
              <a:cs typeface="ＭＳ Ｐゴシック" pitchFamily="-7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D28898-BB3E-4489-9EF6-4BCAC8BC008A}" type="slidenum">
              <a:rPr lang="en-US">
                <a:ea typeface="ＭＳ Ｐゴシック" pitchFamily="-72" charset="-128"/>
                <a:cs typeface="ＭＳ Ｐゴシック" pitchFamily="-72" charset="-128"/>
              </a:rPr>
              <a:pPr fontAlgn="base">
                <a:spcBef>
                  <a:spcPct val="0"/>
                </a:spcBef>
                <a:spcAft>
                  <a:spcPct val="0"/>
                </a:spcAft>
              </a:pPr>
              <a:t>54</a:t>
            </a:fld>
            <a:endParaRPr lang="en-US">
              <a:ea typeface="ＭＳ Ｐゴシック" pitchFamily="-72" charset="-128"/>
              <a:cs typeface="ＭＳ Ｐゴシック" pitchFamily="-72"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B63AA-6B06-4328-9A5A-83BD55FB6E17}" type="slidenum">
              <a:rPr lang="en-US">
                <a:ea typeface="ＭＳ Ｐゴシック" pitchFamily="-72" charset="-128"/>
                <a:cs typeface="ＭＳ Ｐゴシック" pitchFamily="-72" charset="-128"/>
              </a:rPr>
              <a:pPr fontAlgn="base">
                <a:spcBef>
                  <a:spcPct val="0"/>
                </a:spcBef>
                <a:spcAft>
                  <a:spcPct val="0"/>
                </a:spcAft>
              </a:pPr>
              <a:t>55</a:t>
            </a:fld>
            <a:endParaRPr lang="en-US">
              <a:ea typeface="ＭＳ Ｐゴシック" pitchFamily="-72" charset="-128"/>
              <a:cs typeface="ＭＳ Ｐゴシック" pitchFamily="-72"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8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4C74CE-F833-4298-9869-E3C9FAB08C47}"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FBB29C-410A-433B-B289-000B20705381}"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D538F-8009-4D83-9F31-733E035D8324}"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A09006-B52D-4C1A-8293-1C20AEAFE151}"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F12171E-F96E-45CB-9440-ED4305DE9328}" type="datetimeFigureOut">
              <a:rPr lang="en-US"/>
              <a:pPr>
                <a:defRPr/>
              </a:pPr>
              <a:t>2/12/13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B60489B-2E94-4972-A0E1-1047B9203C2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D6E597-E60D-4759-BCFB-F49EE86344AC}"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5F41C0-3DD5-4373-863E-09B71E8E61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F2ACD7-995B-4156-8E86-6E2C188A27DC}"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81749C-CCFE-4A12-829F-D2584CBE00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ABC0AC76-8E90-408B-A898-B0F089D515DB}"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4307F2A-D845-4161-8A53-A5DF2049A055}" type="datetimeFigureOut">
              <a:rPr lang="en-US"/>
              <a:pPr>
                <a:defRPr/>
              </a:pPr>
              <a:t>2/12/13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27EC77-B97F-4DEC-9101-D17EA1E087CD}" type="datetimeFigureOut">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92430-0710-4674-8622-CBD1AA160C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8613686-FC59-40AB-AA6E-9CA74655740A}"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CBB792-E37C-462A-BB93-EF6B7E32AF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A815058-C9B6-48FA-BBCB-B05C3C7CCD35}" type="datetimeFigureOut">
              <a:rPr lang="en-US"/>
              <a:pPr>
                <a:defRPr/>
              </a:pPr>
              <a:t>2/12/13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B4AC0E7-2A2E-4108-BC49-8731A1FFFC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CD82F3B4-C61B-4248-8AAC-271D217428C0}"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6D83296F-ECAD-4CED-82A2-0BFA2BDA5A31}" type="datetimeFigureOut">
              <a:rPr lang="en-US"/>
              <a:pPr>
                <a:defRPr/>
              </a:pPr>
              <a:t>2/12/13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B0458FDC-6CA6-4313-8869-7F7FE8B09D7E}"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4" name="Date Placeholder 1"/>
          <p:cNvSpPr>
            <a:spLocks noGrp="1"/>
          </p:cNvSpPr>
          <p:nvPr>
            <p:ph type="dt" sz="half" idx="10"/>
          </p:nvPr>
        </p:nvSpPr>
        <p:spPr/>
        <p:txBody>
          <a:bodyPr/>
          <a:lstStyle>
            <a:lvl1pPr>
              <a:defRPr/>
            </a:lvl1pPr>
          </a:lstStyle>
          <a:p>
            <a:pPr>
              <a:defRPr/>
            </a:pPr>
            <a:fld id="{A51688DC-4F01-44DF-9A62-8E1EFF4E8704}" type="datetimeFigureOut">
              <a:rPr lang="en-US"/>
              <a:pPr>
                <a:defRPr/>
              </a:pPr>
              <a:t>2/12/13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EA524D3-D845-47CC-9387-B42D425F3322}"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263FD88-6DB7-48C4-9884-8171002AE2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BEF2F53-6388-49E1-A046-F61B342FF608}" type="datetimeFigureOut">
              <a:rPr lang="en-US"/>
              <a:pPr>
                <a:defRPr/>
              </a:pPr>
              <a:t>2/12/13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F6F17FA-04E6-46E8-989B-063A0888E1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BCA5AA69-D7BC-4438-B34A-3F50B11A3692}" type="datetimeFigureOut">
              <a:rPr lang="en-US"/>
              <a:pPr>
                <a:defRPr/>
              </a:pPr>
              <a:t>2/12/13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C560A651-8919-4004-8706-E3949E93583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69" r:id="rId8"/>
    <p:sldLayoutId id="2147483677" r:id="rId9"/>
    <p:sldLayoutId id="2147483668" r:id="rId10"/>
    <p:sldLayoutId id="2147483667" r:id="rId11"/>
  </p:sldLayoutIdLst>
  <p:txStyles>
    <p:titleStyle>
      <a:lvl1pPr algn="l" rtl="0" fontAlgn="base">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639763" indent="-246063" algn="l" rtl="0" fontAlgn="base">
        <a:spcBef>
          <a:spcPct val="20000"/>
        </a:spcBef>
        <a:spcAft>
          <a:spcPct val="0"/>
        </a:spcAft>
        <a:buClr>
          <a:schemeClr val="accent1"/>
        </a:buClr>
        <a:buSzPct val="85000"/>
        <a:buFont typeface="Wingdings 2" pitchFamily="-72" charset="2"/>
        <a:buChar char=""/>
        <a:defRPr sz="2800" kern="1200">
          <a:solidFill>
            <a:schemeClr val="tx1"/>
          </a:solidFill>
          <a:latin typeface="+mn-lt"/>
          <a:ea typeface="ＭＳ Ｐゴシック" pitchFamily="-72" charset="-128"/>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US" smtClean="0"/>
              <a:t>Chapter 7</a:t>
            </a:r>
            <a:endParaRPr lang="en-US" dirty="0"/>
          </a:p>
        </p:txBody>
      </p:sp>
      <p:sp>
        <p:nvSpPr>
          <p:cNvPr id="14338" name="Subtitle 4"/>
          <p:cNvSpPr>
            <a:spLocks noGrp="1"/>
          </p:cNvSpPr>
          <p:nvPr>
            <p:ph type="subTitle" idx="1"/>
          </p:nvPr>
        </p:nvSpPr>
        <p:spPr>
          <a:xfrm>
            <a:off x="533400" y="3228975"/>
            <a:ext cx="7854950" cy="1752600"/>
          </a:xfrm>
        </p:spPr>
        <p:txBody>
          <a:bodyPr/>
          <a:lstStyle/>
          <a:p>
            <a:pPr marR="0"/>
            <a:r>
              <a:rPr lang="en-US" smtClean="0"/>
              <a:t>Evaluating Survey Data Collection Methods</a:t>
            </a:r>
          </a:p>
        </p:txBody>
      </p:sp>
      <p:sp>
        <p:nvSpPr>
          <p:cNvPr id="14339" name="Slide Number Placeholder 8"/>
          <p:cNvSpPr>
            <a:spLocks noGrp="1"/>
          </p:cNvSpPr>
          <p:nvPr/>
        </p:nvSpPr>
        <p:spPr bwMode="auto">
          <a:xfrm>
            <a:off x="8077200" y="6172200"/>
            <a:ext cx="762000" cy="365125"/>
          </a:xfrm>
          <a:prstGeom prst="rect">
            <a:avLst/>
          </a:prstGeom>
          <a:noFill/>
          <a:ln w="9525">
            <a:noFill/>
            <a:miter lim="800000"/>
            <a:headEnd/>
            <a:tailEnd/>
          </a:ln>
        </p:spPr>
        <p:txBody>
          <a:bodyPr lIns="0" tIns="0" rIns="0" bIns="0" anchor="b">
            <a:prstTxWarp prst="textNoShape">
              <a:avLst/>
            </a:prstTxWarp>
          </a:bodyPr>
          <a:lstStyle/>
          <a:p>
            <a:pPr algn="r"/>
            <a:fld id="{DF7EBC97-075F-4DAB-89E2-B4DE0F1F473C}" type="slidenum">
              <a:rPr lang="en-US" sz="1200">
                <a:solidFill>
                  <a:srgbClr val="D1EAEE"/>
                </a:solidFill>
                <a:latin typeface="Constantia" pitchFamily="-72" charset="0"/>
              </a:rPr>
              <a:pPr algn="r"/>
              <a:t>1</a:t>
            </a:fld>
            <a:endParaRPr lang="en-US" sz="1200">
              <a:solidFill>
                <a:srgbClr val="D1EAEE"/>
              </a:solidFill>
              <a:latin typeface="Constantia" pitchFamily="-72" charset="0"/>
            </a:endParaRPr>
          </a:p>
        </p:txBody>
      </p:sp>
      <p:sp>
        <p:nvSpPr>
          <p:cNvPr id="14340" name="Rectangle 1"/>
          <p:cNvSpPr>
            <a:spLocks noChangeArrowheads="1"/>
          </p:cNvSpPr>
          <p:nvPr/>
        </p:nvSpPr>
        <p:spPr bwMode="auto">
          <a:xfrm>
            <a:off x="2514600" y="6353175"/>
            <a:ext cx="2968625" cy="274638"/>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1066800"/>
            <a:ext cx="8229600" cy="1143000"/>
          </a:xfrm>
        </p:spPr>
        <p:txBody>
          <a:bodyPr>
            <a:normAutofit fontScale="90000"/>
          </a:bodyPr>
          <a:lstStyle/>
          <a:p>
            <a:pPr fontAlgn="auto">
              <a:spcAft>
                <a:spcPts val="0"/>
              </a:spcAft>
              <a:defRPr/>
            </a:pPr>
            <a:r>
              <a:rPr lang="en-US" dirty="0" smtClean="0">
                <a:ea typeface="+mj-ea"/>
                <a:cs typeface="+mj-cs"/>
              </a:rPr>
              <a:t>Four Alternative </a:t>
            </a:r>
            <a:br>
              <a:rPr lang="en-US" dirty="0" smtClean="0">
                <a:ea typeface="+mj-ea"/>
                <a:cs typeface="+mj-cs"/>
              </a:rPr>
            </a:br>
            <a:r>
              <a:rPr lang="en-US" dirty="0" smtClean="0">
                <a:ea typeface="+mj-ea"/>
                <a:cs typeface="+mj-cs"/>
              </a:rPr>
              <a:t>Data Collection Modes</a:t>
            </a:r>
          </a:p>
        </p:txBody>
      </p:sp>
      <p:sp>
        <p:nvSpPr>
          <p:cNvPr id="17411" name="Content Placeholder 2"/>
          <p:cNvSpPr>
            <a:spLocks noGrp="1"/>
          </p:cNvSpPr>
          <p:nvPr>
            <p:ph idx="1"/>
          </p:nvPr>
        </p:nvSpPr>
        <p:spPr>
          <a:xfrm>
            <a:off x="457200" y="2468563"/>
            <a:ext cx="8229600" cy="4389437"/>
          </a:xfrm>
        </p:spPr>
        <p:txBody>
          <a:bodyPr>
            <a:normAutofit/>
          </a:bodyPr>
          <a:lstStyle/>
          <a:p>
            <a:pPr marL="274320" indent="-274320" fontAlgn="auto">
              <a:spcAft>
                <a:spcPts val="0"/>
              </a:spcAft>
              <a:buClr>
                <a:schemeClr val="accent3"/>
              </a:buClr>
              <a:buFont typeface="Wingdings 2"/>
              <a:buChar char=""/>
              <a:defRPr/>
            </a:pPr>
            <a:r>
              <a:rPr lang="en-US" b="1" dirty="0" smtClean="0">
                <a:ea typeface="+mn-ea"/>
                <a:cs typeface="+mn-cs"/>
              </a:rPr>
              <a:t>Person administered</a:t>
            </a:r>
            <a:r>
              <a:rPr lang="en-US" dirty="0" smtClean="0">
                <a:ea typeface="+mn-ea"/>
                <a:cs typeface="+mn-cs"/>
              </a:rPr>
              <a:t>: an interviewer reads questions, either face-to-face or over the telephone, to the respondent and records his or her answers.</a:t>
            </a:r>
          </a:p>
          <a:p>
            <a:pPr marL="274320" indent="-274320" fontAlgn="auto">
              <a:spcAft>
                <a:spcPts val="0"/>
              </a:spcAft>
              <a:buClr>
                <a:schemeClr val="accent3"/>
              </a:buClr>
              <a:buFont typeface="Wingdings 2"/>
              <a:buChar char=""/>
              <a:defRPr/>
            </a:pPr>
            <a:r>
              <a:rPr lang="en-US" b="1" dirty="0" smtClean="0">
                <a:ea typeface="+mn-ea"/>
                <a:cs typeface="+mn-cs"/>
              </a:rPr>
              <a:t>Computer administered</a:t>
            </a:r>
            <a:r>
              <a:rPr lang="en-US" dirty="0" smtClean="0">
                <a:ea typeface="+mn-ea"/>
                <a:cs typeface="+mn-cs"/>
              </a:rPr>
              <a:t>: the interviewer basically verbalizes the questions while relying to some degree on computer technology to facilitate the interview work.</a:t>
            </a: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en-US" dirty="0" smtClean="0">
                <a:ea typeface="+mj-ea"/>
                <a:cs typeface="+mj-cs"/>
              </a:rPr>
              <a:t>Four Alternative </a:t>
            </a:r>
            <a:br>
              <a:rPr lang="en-US" dirty="0" smtClean="0">
                <a:ea typeface="+mj-ea"/>
                <a:cs typeface="+mj-cs"/>
              </a:rPr>
            </a:br>
            <a:r>
              <a:rPr lang="en-US" dirty="0" smtClean="0">
                <a:ea typeface="+mj-ea"/>
                <a:cs typeface="+mj-cs"/>
              </a:rPr>
              <a:t>Data Collection Modes</a:t>
            </a:r>
          </a:p>
        </p:txBody>
      </p:sp>
      <p:sp>
        <p:nvSpPr>
          <p:cNvPr id="34818" name="Content Placeholder 2"/>
          <p:cNvSpPr>
            <a:spLocks noGrp="1"/>
          </p:cNvSpPr>
          <p:nvPr>
            <p:ph idx="1"/>
          </p:nvPr>
        </p:nvSpPr>
        <p:spPr>
          <a:xfrm>
            <a:off x="457200" y="2286000"/>
            <a:ext cx="8229600" cy="3551238"/>
          </a:xfrm>
        </p:spPr>
        <p:txBody>
          <a:bodyPr/>
          <a:lstStyle/>
          <a:p>
            <a:r>
              <a:rPr lang="en-US" b="1" smtClean="0"/>
              <a:t>Self-administered</a:t>
            </a:r>
            <a:r>
              <a:rPr lang="en-US" smtClean="0"/>
              <a:t>: the respondent completes the survey on his or her own.</a:t>
            </a:r>
          </a:p>
          <a:p>
            <a:r>
              <a:rPr lang="en-US" b="1" smtClean="0"/>
              <a:t>Mixed mode</a:t>
            </a:r>
            <a:r>
              <a:rPr lang="en-US" smtClean="0"/>
              <a:t>: a combination of two or more methods</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152400" y="1250950"/>
            <a:ext cx="87630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43000"/>
            <a:ext cx="8229600" cy="1143000"/>
          </a:xfrm>
        </p:spPr>
        <p:txBody>
          <a:bodyPr>
            <a:normAutofit fontScale="90000"/>
          </a:bodyPr>
          <a:lstStyle/>
          <a:p>
            <a:pPr fontAlgn="auto">
              <a:spcAft>
                <a:spcPts val="0"/>
              </a:spcAft>
              <a:defRPr/>
            </a:pPr>
            <a:r>
              <a:rPr lang="en-US" smtClean="0">
                <a:ea typeface="+mj-ea"/>
                <a:cs typeface="+mj-cs"/>
              </a:rPr>
              <a:t>Person-Administered Surveys</a:t>
            </a:r>
            <a:br>
              <a:rPr lang="en-US" smtClean="0">
                <a:ea typeface="+mj-ea"/>
                <a:cs typeface="+mj-cs"/>
              </a:rPr>
            </a:br>
            <a:r>
              <a:rPr lang="en-US" smtClean="0">
                <a:ea typeface="+mj-ea"/>
                <a:cs typeface="+mj-cs"/>
              </a:rPr>
              <a:t>(Without Computer Assistance)</a:t>
            </a:r>
            <a:endParaRPr lang="en-US" dirty="0" smtClean="0">
              <a:ea typeface="+mj-ea"/>
              <a:cs typeface="+mj-cs"/>
            </a:endParaRPr>
          </a:p>
        </p:txBody>
      </p:sp>
      <p:sp>
        <p:nvSpPr>
          <p:cNvPr id="38914" name="Content Placeholder 2"/>
          <p:cNvSpPr>
            <a:spLocks noGrp="1"/>
          </p:cNvSpPr>
          <p:nvPr>
            <p:ph idx="1"/>
          </p:nvPr>
        </p:nvSpPr>
        <p:spPr>
          <a:xfrm>
            <a:off x="533400" y="2438400"/>
            <a:ext cx="8229600" cy="3200400"/>
          </a:xfrm>
        </p:spPr>
        <p:txBody>
          <a:bodyPr/>
          <a:lstStyle/>
          <a:p>
            <a:r>
              <a:rPr lang="en-US" smtClean="0"/>
              <a:t>A </a:t>
            </a:r>
            <a:r>
              <a:rPr lang="en-US" b="1" smtClean="0"/>
              <a:t>person-administered survey </a:t>
            </a:r>
            <a:r>
              <a:rPr lang="en-US" smtClean="0"/>
              <a:t>is one in which an interviewer reads questions, either face-to-face or over the telephone, to the respondent and records his or her answers.</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96963"/>
            <a:ext cx="8229600" cy="1143000"/>
          </a:xfrm>
        </p:spPr>
        <p:txBody>
          <a:bodyPr>
            <a:normAutofit fontScale="90000"/>
          </a:bodyPr>
          <a:lstStyle/>
          <a:p>
            <a:pPr fontAlgn="auto">
              <a:spcAft>
                <a:spcPts val="0"/>
              </a:spcAft>
              <a:defRPr/>
            </a:pPr>
            <a:r>
              <a:rPr lang="en-US" dirty="0" smtClean="0">
                <a:ea typeface="+mj-ea"/>
                <a:cs typeface="+mj-cs"/>
              </a:rPr>
              <a:t>Person-Administered Surveys</a:t>
            </a:r>
            <a:br>
              <a:rPr lang="en-US" dirty="0" smtClean="0">
                <a:ea typeface="+mj-ea"/>
                <a:cs typeface="+mj-cs"/>
              </a:rPr>
            </a:br>
            <a:r>
              <a:rPr lang="en-US" dirty="0" smtClean="0">
                <a:ea typeface="+mj-ea"/>
                <a:cs typeface="+mj-cs"/>
              </a:rPr>
              <a:t>(Without Computer Assistance)</a:t>
            </a:r>
          </a:p>
        </p:txBody>
      </p:sp>
      <p:sp>
        <p:nvSpPr>
          <p:cNvPr id="40962" name="Content Placeholder 2"/>
          <p:cNvSpPr>
            <a:spLocks noGrp="1"/>
          </p:cNvSpPr>
          <p:nvPr>
            <p:ph idx="1"/>
          </p:nvPr>
        </p:nvSpPr>
        <p:spPr>
          <a:xfrm>
            <a:off x="457200" y="2316163"/>
            <a:ext cx="8229600" cy="3779837"/>
          </a:xfrm>
        </p:spPr>
        <p:txBody>
          <a:bodyPr/>
          <a:lstStyle/>
          <a:p>
            <a:r>
              <a:rPr lang="en-US" smtClean="0"/>
              <a:t>Advantages:</a:t>
            </a:r>
          </a:p>
          <a:p>
            <a:pPr lvl="1"/>
            <a:r>
              <a:rPr lang="en-US" smtClean="0"/>
              <a:t>Feedback</a:t>
            </a:r>
          </a:p>
          <a:p>
            <a:pPr lvl="1"/>
            <a:r>
              <a:rPr lang="en-US" smtClean="0"/>
              <a:t>Rapport</a:t>
            </a:r>
          </a:p>
          <a:p>
            <a:pPr lvl="1"/>
            <a:r>
              <a:rPr lang="en-US" smtClean="0"/>
              <a:t>Quality control</a:t>
            </a:r>
          </a:p>
          <a:p>
            <a:pPr lvl="1"/>
            <a:r>
              <a:rPr lang="en-US" smtClean="0"/>
              <a:t>Adaptability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66800"/>
            <a:ext cx="8229600" cy="1143000"/>
          </a:xfrm>
        </p:spPr>
        <p:txBody>
          <a:bodyPr>
            <a:normAutofit fontScale="90000"/>
          </a:bodyPr>
          <a:lstStyle/>
          <a:p>
            <a:pPr fontAlgn="auto">
              <a:spcAft>
                <a:spcPts val="0"/>
              </a:spcAft>
              <a:defRPr/>
            </a:pPr>
            <a:r>
              <a:rPr lang="en-US" dirty="0" smtClean="0">
                <a:ea typeface="+mj-ea"/>
                <a:cs typeface="+mj-cs"/>
              </a:rPr>
              <a:t>Person-Administered Surveys</a:t>
            </a:r>
            <a:br>
              <a:rPr lang="en-US" dirty="0" smtClean="0">
                <a:ea typeface="+mj-ea"/>
                <a:cs typeface="+mj-cs"/>
              </a:rPr>
            </a:br>
            <a:r>
              <a:rPr lang="en-US" dirty="0" smtClean="0">
                <a:ea typeface="+mj-ea"/>
                <a:cs typeface="+mj-cs"/>
              </a:rPr>
              <a:t>(Without Computer Assistance)</a:t>
            </a:r>
          </a:p>
        </p:txBody>
      </p:sp>
      <p:sp>
        <p:nvSpPr>
          <p:cNvPr id="43010" name="Content Placeholder 2"/>
          <p:cNvSpPr>
            <a:spLocks noGrp="1"/>
          </p:cNvSpPr>
          <p:nvPr>
            <p:ph idx="1"/>
          </p:nvPr>
        </p:nvSpPr>
        <p:spPr>
          <a:xfrm>
            <a:off x="381000" y="2362200"/>
            <a:ext cx="8229600" cy="4389438"/>
          </a:xfrm>
        </p:spPr>
        <p:txBody>
          <a:bodyPr/>
          <a:lstStyle/>
          <a:p>
            <a:r>
              <a:rPr lang="en-US" smtClean="0"/>
              <a:t>Disadvantages:</a:t>
            </a:r>
          </a:p>
          <a:p>
            <a:pPr lvl="1"/>
            <a:r>
              <a:rPr lang="en-US" smtClean="0"/>
              <a:t>Humans make errors</a:t>
            </a:r>
          </a:p>
          <a:p>
            <a:pPr lvl="1"/>
            <a:r>
              <a:rPr lang="en-US" smtClean="0"/>
              <a:t>Slow speed</a:t>
            </a:r>
          </a:p>
          <a:p>
            <a:pPr lvl="1"/>
            <a:r>
              <a:rPr lang="en-US" smtClean="0"/>
              <a:t>High cost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en-US" dirty="0" smtClean="0">
                <a:ea typeface="+mj-ea"/>
                <a:cs typeface="+mj-cs"/>
              </a:rPr>
              <a:t>Person-Administered Surveys</a:t>
            </a:r>
            <a:br>
              <a:rPr lang="en-US" dirty="0" smtClean="0">
                <a:ea typeface="+mj-ea"/>
                <a:cs typeface="+mj-cs"/>
              </a:rPr>
            </a:br>
            <a:r>
              <a:rPr lang="en-US" dirty="0" smtClean="0">
                <a:ea typeface="+mj-ea"/>
                <a:cs typeface="+mj-cs"/>
              </a:rPr>
              <a:t>(Without Computer Assistance)</a:t>
            </a:r>
          </a:p>
        </p:txBody>
      </p:sp>
      <p:sp>
        <p:nvSpPr>
          <p:cNvPr id="45058" name="Content Placeholder 2"/>
          <p:cNvSpPr>
            <a:spLocks noGrp="1"/>
          </p:cNvSpPr>
          <p:nvPr>
            <p:ph idx="1"/>
          </p:nvPr>
        </p:nvSpPr>
        <p:spPr>
          <a:xfrm>
            <a:off x="381000" y="2209800"/>
            <a:ext cx="8229600" cy="4389438"/>
          </a:xfrm>
        </p:spPr>
        <p:txBody>
          <a:bodyPr/>
          <a:lstStyle/>
          <a:p>
            <a:r>
              <a:rPr lang="en-US" smtClean="0"/>
              <a:t>Disadvantages:</a:t>
            </a:r>
          </a:p>
          <a:p>
            <a:pPr lvl="1"/>
            <a:r>
              <a:rPr lang="en-US" smtClean="0"/>
              <a:t>Interview evaluation: apprehensive they are answering the question “correctly.” Feel they are being “evaluated.”  Especially a problem with sensitive topics such as hygiene, finances, political opinions, etc.</a:t>
            </a:r>
          </a:p>
          <a:p>
            <a:pPr lvl="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Computer-Administered Surveys</a:t>
            </a:r>
            <a:endParaRPr lang="en-US" dirty="0" smtClean="0">
              <a:ea typeface="+mj-ea"/>
              <a:cs typeface="+mj-cs"/>
            </a:endParaRPr>
          </a:p>
        </p:txBody>
      </p:sp>
      <p:sp>
        <p:nvSpPr>
          <p:cNvPr id="47106" name="Content Placeholder 2"/>
          <p:cNvSpPr>
            <a:spLocks noGrp="1"/>
          </p:cNvSpPr>
          <p:nvPr>
            <p:ph idx="1"/>
          </p:nvPr>
        </p:nvSpPr>
        <p:spPr/>
        <p:txBody>
          <a:bodyPr/>
          <a:lstStyle/>
          <a:p>
            <a:r>
              <a:rPr lang="en-US" smtClean="0"/>
              <a:t>Advantages:</a:t>
            </a:r>
          </a:p>
          <a:p>
            <a:pPr lvl="1"/>
            <a:r>
              <a:rPr lang="en-US" smtClean="0"/>
              <a:t>Breadth of user-friendly features</a:t>
            </a:r>
          </a:p>
          <a:p>
            <a:pPr lvl="1"/>
            <a:r>
              <a:rPr lang="en-US" smtClean="0"/>
              <a:t>Relatively inexpensive</a:t>
            </a:r>
          </a:p>
          <a:p>
            <a:pPr lvl="1"/>
            <a:r>
              <a:rPr lang="en-US" smtClean="0"/>
              <a:t>Reduction of interview evaluation concern in respondents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Computer-Administered Surveys</a:t>
            </a:r>
            <a:endParaRPr lang="en-US" dirty="0" smtClean="0">
              <a:ea typeface="+mj-ea"/>
              <a:cs typeface="+mj-cs"/>
            </a:endParaRPr>
          </a:p>
        </p:txBody>
      </p:sp>
      <p:sp>
        <p:nvSpPr>
          <p:cNvPr id="49154" name="Content Placeholder 2"/>
          <p:cNvSpPr>
            <a:spLocks noGrp="1"/>
          </p:cNvSpPr>
          <p:nvPr>
            <p:ph idx="1"/>
          </p:nvPr>
        </p:nvSpPr>
        <p:spPr/>
        <p:txBody>
          <a:bodyPr/>
          <a:lstStyle/>
          <a:p>
            <a:r>
              <a:rPr lang="en-US" smtClean="0"/>
              <a:t>Disadvantages:</a:t>
            </a:r>
          </a:p>
          <a:p>
            <a:pPr lvl="1"/>
            <a:r>
              <a:rPr lang="en-US" smtClean="0"/>
              <a:t>Requires computer-literate and Internet-connected respondents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Self-Administered Surveys</a:t>
            </a:r>
          </a:p>
        </p:txBody>
      </p:sp>
      <p:sp>
        <p:nvSpPr>
          <p:cNvPr id="26627"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A </a:t>
            </a:r>
            <a:r>
              <a:rPr lang="en-US" b="1" dirty="0" smtClean="0">
                <a:ea typeface="+mn-ea"/>
                <a:cs typeface="+mn-cs"/>
              </a:rPr>
              <a:t>self-administered survey </a:t>
            </a:r>
            <a:r>
              <a:rPr lang="en-US" dirty="0" smtClean="0">
                <a:ea typeface="+mn-ea"/>
                <a:cs typeface="+mn-cs"/>
              </a:rPr>
              <a:t>is one in which the respondent completes the survey on his or her own.</a:t>
            </a:r>
          </a:p>
          <a:p>
            <a:pPr marL="274320" indent="-274320" fontAlgn="auto">
              <a:spcAft>
                <a:spcPts val="0"/>
              </a:spcAft>
              <a:buClr>
                <a:schemeClr val="accent3"/>
              </a:buClr>
              <a:buFont typeface="Wingdings 2"/>
              <a:buChar char=""/>
              <a:defRPr/>
            </a:pPr>
            <a:r>
              <a:rPr lang="en-US" dirty="0" smtClean="0">
                <a:ea typeface="+mn-ea"/>
                <a:cs typeface="+mn-cs"/>
              </a:rPr>
              <a:t>Traditional “paper and pencil” survey</a:t>
            </a: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Objectives</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To learn the four basic alternative modes for gathering survey data</a:t>
            </a:r>
          </a:p>
          <a:p>
            <a:pPr marL="274320" indent="-274320" fontAlgn="auto">
              <a:spcAft>
                <a:spcPts val="0"/>
              </a:spcAft>
              <a:buClr>
                <a:schemeClr val="accent3"/>
              </a:buClr>
              <a:buFont typeface="Wingdings 2"/>
              <a:buChar char=""/>
              <a:defRPr/>
            </a:pPr>
            <a:r>
              <a:rPr lang="en-US" dirty="0" smtClean="0">
                <a:ea typeface="+mn-ea"/>
                <a:cs typeface="+mn-cs"/>
              </a:rPr>
              <a:t> To understand the advantages and disadvantages of each of the various data collection modes</a:t>
            </a:r>
          </a:p>
          <a:p>
            <a:pPr marL="274320" indent="-274320" fontAlgn="auto">
              <a:spcAft>
                <a:spcPts val="0"/>
              </a:spcAft>
              <a:buClr>
                <a:schemeClr val="accent3"/>
              </a:buClr>
              <a:buFont typeface="Wingdings 2"/>
              <a:buChar char=""/>
              <a:defRPr/>
            </a:pPr>
            <a:r>
              <a:rPr lang="en-US" dirty="0">
                <a:ea typeface="+mn-ea"/>
                <a:cs typeface="+mn-cs"/>
              </a:rPr>
              <a:t>To comprehend the factors researchers consider when choosing a particular survey method</a:t>
            </a:r>
          </a:p>
          <a:p>
            <a:pPr marL="0" indent="0" fontAlgn="auto">
              <a:spcAft>
                <a:spcPts val="0"/>
              </a:spcAft>
              <a:buClr>
                <a:schemeClr val="accent3"/>
              </a:buClr>
              <a:buFont typeface="Wingdings 2"/>
              <a:buNone/>
              <a:defRPr/>
            </a:pPr>
            <a:endParaRPr lang="en-US" b="1" dirty="0" smtClean="0">
              <a:ea typeface="+mn-ea"/>
              <a:cs typeface="+mn-cs"/>
            </a:endParaRPr>
          </a:p>
          <a:p>
            <a:pPr marL="0" indent="0" fontAlgn="auto">
              <a:spcAft>
                <a:spcPts val="0"/>
              </a:spcAft>
              <a:buClr>
                <a:schemeClr val="accent3"/>
              </a:buClr>
              <a:buFont typeface="Wingdings 2"/>
              <a:buNone/>
              <a:defRPr/>
            </a:pPr>
            <a:r>
              <a:rPr lang="en-US" dirty="0" smtClean="0">
                <a:ea typeface="+mn-ea"/>
                <a:cs typeface="+mn-cs"/>
              </a:rPr>
              <a:t> </a:t>
            </a:r>
          </a:p>
          <a:p>
            <a:pPr marL="274320" indent="-274320" fontAlgn="auto">
              <a:spcAft>
                <a:spcPts val="0"/>
              </a:spcAft>
              <a:buClr>
                <a:schemeClr val="accent3"/>
              </a:buClr>
              <a:buFont typeface="Wingdings 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Self-Administered Surveys</a:t>
            </a:r>
          </a:p>
        </p:txBody>
      </p:sp>
      <p:sp>
        <p:nvSpPr>
          <p:cNvPr id="53250" name="Content Placeholder 2"/>
          <p:cNvSpPr>
            <a:spLocks noGrp="1"/>
          </p:cNvSpPr>
          <p:nvPr>
            <p:ph idx="1"/>
          </p:nvPr>
        </p:nvSpPr>
        <p:spPr/>
        <p:txBody>
          <a:bodyPr/>
          <a:lstStyle/>
          <a:p>
            <a:r>
              <a:rPr lang="en-US" smtClean="0"/>
              <a:t>Advantages:</a:t>
            </a:r>
          </a:p>
          <a:p>
            <a:pPr lvl="1"/>
            <a:r>
              <a:rPr lang="en-US" smtClean="0"/>
              <a:t>Reduced cost</a:t>
            </a:r>
          </a:p>
          <a:p>
            <a:pPr lvl="1"/>
            <a:r>
              <a:rPr lang="en-US" smtClean="0"/>
              <a:t>Respondents control pace at which they answer</a:t>
            </a:r>
          </a:p>
          <a:p>
            <a:pPr lvl="1"/>
            <a:r>
              <a:rPr lang="en-US" smtClean="0"/>
              <a:t>No interview-evaluation apprehension</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Self-Administered Surveys</a:t>
            </a:r>
          </a:p>
        </p:txBody>
      </p:sp>
      <p:sp>
        <p:nvSpPr>
          <p:cNvPr id="55298" name="Content Placeholder 2"/>
          <p:cNvSpPr>
            <a:spLocks noGrp="1"/>
          </p:cNvSpPr>
          <p:nvPr>
            <p:ph idx="1"/>
          </p:nvPr>
        </p:nvSpPr>
        <p:spPr/>
        <p:txBody>
          <a:bodyPr/>
          <a:lstStyle/>
          <a:p>
            <a:r>
              <a:rPr lang="en-US" smtClean="0"/>
              <a:t>Disadvantages:</a:t>
            </a:r>
          </a:p>
          <a:p>
            <a:pPr lvl="1"/>
            <a:r>
              <a:rPr lang="en-US" smtClean="0"/>
              <a:t>Respondent controls the survey—does not send in on time or does not send in.</a:t>
            </a:r>
          </a:p>
          <a:p>
            <a:pPr lvl="1"/>
            <a:r>
              <a:rPr lang="en-US" smtClean="0"/>
              <a:t>Lack of monitoring—no one to explain or encourage respondents.</a:t>
            </a:r>
          </a:p>
          <a:p>
            <a:pPr lvl="1"/>
            <a:r>
              <a:rPr lang="en-US" smtClean="0"/>
              <a:t>High questionnaire requirements—it must be perfect.</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Mixed-Mode (Hybrid) Surveys</a:t>
            </a:r>
          </a:p>
        </p:txBody>
      </p:sp>
      <p:sp>
        <p:nvSpPr>
          <p:cNvPr id="57346" name="Content Placeholder 2"/>
          <p:cNvSpPr>
            <a:spLocks noGrp="1"/>
          </p:cNvSpPr>
          <p:nvPr>
            <p:ph idx="1"/>
          </p:nvPr>
        </p:nvSpPr>
        <p:spPr/>
        <p:txBody>
          <a:bodyPr/>
          <a:lstStyle/>
          <a:p>
            <a:r>
              <a:rPr lang="en-US" b="1" smtClean="0"/>
              <a:t>Mixed-mode surveys </a:t>
            </a:r>
            <a:r>
              <a:rPr lang="en-US" smtClean="0"/>
              <a:t>use multiple data collection methods.</a:t>
            </a:r>
          </a:p>
          <a:p>
            <a:r>
              <a:rPr lang="en-US" smtClean="0"/>
              <a:t>It has become increasingly popular to use mixed-mode surveys in recent years.</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Mixed-Mode (Hybrid) Surveys</a:t>
            </a:r>
          </a:p>
        </p:txBody>
      </p:sp>
      <p:sp>
        <p:nvSpPr>
          <p:cNvPr id="59394" name="Content Placeholder 2"/>
          <p:cNvSpPr>
            <a:spLocks noGrp="1"/>
          </p:cNvSpPr>
          <p:nvPr>
            <p:ph idx="1"/>
          </p:nvPr>
        </p:nvSpPr>
        <p:spPr/>
        <p:txBody>
          <a:bodyPr/>
          <a:lstStyle/>
          <a:p>
            <a:r>
              <a:rPr lang="en-US" smtClean="0"/>
              <a:t>Advantages: </a:t>
            </a:r>
          </a:p>
          <a:p>
            <a:pPr lvl="1"/>
            <a:r>
              <a:rPr lang="en-US" smtClean="0"/>
              <a:t>Multiple advantages to achieve data collection goal</a:t>
            </a:r>
          </a:p>
          <a:p>
            <a:pPr lvl="1"/>
            <a:r>
              <a:rPr lang="en-US" smtClean="0"/>
              <a:t>Example: May use online surveys to quickly reach portion of population with Internet access and may use telephone calling to reach those without Internet access.</a:t>
            </a:r>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Mixed-Mode (Hybrid) Surveys</a:t>
            </a:r>
          </a:p>
        </p:txBody>
      </p:sp>
      <p:sp>
        <p:nvSpPr>
          <p:cNvPr id="61442" name="Content Placeholder 2"/>
          <p:cNvSpPr>
            <a:spLocks noGrp="1"/>
          </p:cNvSpPr>
          <p:nvPr>
            <p:ph idx="1"/>
          </p:nvPr>
        </p:nvSpPr>
        <p:spPr/>
        <p:txBody>
          <a:bodyPr/>
          <a:lstStyle/>
          <a:p>
            <a:r>
              <a:rPr lang="en-US" smtClean="0"/>
              <a:t>Disadvantages: </a:t>
            </a:r>
          </a:p>
          <a:p>
            <a:pPr lvl="1"/>
            <a:r>
              <a:rPr lang="en-US" smtClean="0"/>
              <a:t>Mode affects response?</a:t>
            </a:r>
          </a:p>
          <a:p>
            <a:pPr lvl="1"/>
            <a:r>
              <a:rPr lang="en-US" smtClean="0"/>
              <a:t>Additional complexity</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174625" y="1066800"/>
            <a:ext cx="88169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In-Home Surveys</a:t>
            </a:r>
          </a:p>
        </p:txBody>
      </p:sp>
      <p:sp>
        <p:nvSpPr>
          <p:cNvPr id="65538" name="Content Placeholder 2"/>
          <p:cNvSpPr>
            <a:spLocks noGrp="1"/>
          </p:cNvSpPr>
          <p:nvPr>
            <p:ph idx="1"/>
          </p:nvPr>
        </p:nvSpPr>
        <p:spPr/>
        <p:txBody>
          <a:bodyPr/>
          <a:lstStyle/>
          <a:p>
            <a:r>
              <a:rPr lang="en-US" smtClean="0"/>
              <a:t>An </a:t>
            </a:r>
            <a:r>
              <a:rPr lang="en-US" b="1" smtClean="0"/>
              <a:t>in-home survey </a:t>
            </a:r>
            <a:r>
              <a:rPr lang="en-US" smtClean="0"/>
              <a:t>is conducted by an interviewer in the home of the respondent.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fontAlgn="auto">
              <a:spcAft>
                <a:spcPts val="0"/>
              </a:spcAft>
              <a:defRPr/>
            </a:pPr>
            <a:r>
              <a:rPr lang="en-US" dirty="0" smtClean="0">
                <a:ea typeface="+mj-ea"/>
                <a:cs typeface="+mj-cs"/>
              </a:rPr>
              <a:t>Person-Administered Surveys</a:t>
            </a:r>
            <a:br>
              <a:rPr lang="en-US" dirty="0" smtClean="0">
                <a:ea typeface="+mj-ea"/>
                <a:cs typeface="+mj-cs"/>
              </a:rPr>
            </a:br>
            <a:r>
              <a:rPr lang="en-US" dirty="0" smtClean="0">
                <a:ea typeface="+mj-ea"/>
                <a:cs typeface="+mj-cs"/>
              </a:rPr>
              <a:t>In-Home Interview</a:t>
            </a:r>
            <a:endParaRPr lang="en-US" dirty="0">
              <a:ea typeface="+mj-ea"/>
              <a:cs typeface="+mj-cs"/>
            </a:endParaRPr>
          </a:p>
        </p:txBody>
      </p:sp>
      <p:sp>
        <p:nvSpPr>
          <p:cNvPr id="32771" name="Content Placeholder 2"/>
          <p:cNvSpPr>
            <a:spLocks noGrp="1"/>
          </p:cNvSpPr>
          <p:nvPr>
            <p:ph idx="1"/>
          </p:nvPr>
        </p:nvSpPr>
        <p:spPr>
          <a:xfrm>
            <a:off x="457200" y="2286000"/>
            <a:ext cx="8229600" cy="4389438"/>
          </a:xfrm>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Key advantages: </a:t>
            </a:r>
          </a:p>
          <a:p>
            <a:pPr marL="640080" lvl="1" indent="-246888" fontAlgn="auto">
              <a:spcAft>
                <a:spcPts val="0"/>
              </a:spcAft>
              <a:buFont typeface="Wingdings 2"/>
              <a:buChar char=""/>
              <a:defRPr/>
            </a:pPr>
            <a:r>
              <a:rPr lang="en-US" dirty="0" smtClean="0">
                <a:ea typeface="+mn-ea"/>
              </a:rPr>
              <a:t>Conducted in the privacy of the home, which facilitates interviewer</a:t>
            </a:r>
            <a:r>
              <a:rPr lang="en-US" dirty="0">
                <a:ea typeface="+mn-ea"/>
              </a:rPr>
              <a:t>–</a:t>
            </a:r>
            <a:r>
              <a:rPr lang="en-US" dirty="0" smtClean="0">
                <a:ea typeface="+mn-ea"/>
              </a:rPr>
              <a:t>respondent rapport</a:t>
            </a:r>
          </a:p>
          <a:p>
            <a:pPr marL="274320" indent="-274320" fontAlgn="auto">
              <a:spcAft>
                <a:spcPts val="0"/>
              </a:spcAft>
              <a:buClr>
                <a:schemeClr val="accent3"/>
              </a:buClr>
              <a:buFont typeface="Wingdings 2"/>
              <a:buChar char=""/>
              <a:defRPr/>
            </a:pPr>
            <a:endParaRPr lang="en-US" dirty="0" smtClean="0">
              <a:ea typeface="+mn-ea"/>
              <a:cs typeface="+mn-cs"/>
            </a:endParaRP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066800"/>
            <a:ext cx="8229600" cy="1143000"/>
          </a:xfrm>
        </p:spPr>
        <p:txBody>
          <a:bodyPr>
            <a:normAutofit fontScale="90000"/>
          </a:bodyPr>
          <a:lstStyle/>
          <a:p>
            <a:pPr fontAlgn="auto">
              <a:spcAft>
                <a:spcPts val="0"/>
              </a:spcAft>
              <a:defRPr/>
            </a:pPr>
            <a:r>
              <a:rPr lang="en-US" dirty="0" smtClean="0">
                <a:ea typeface="+mj-ea"/>
                <a:cs typeface="+mj-cs"/>
              </a:rPr>
              <a:t>Person-Administered Surveys</a:t>
            </a:r>
            <a:br>
              <a:rPr lang="en-US" dirty="0" smtClean="0">
                <a:ea typeface="+mj-ea"/>
                <a:cs typeface="+mj-cs"/>
              </a:rPr>
            </a:br>
            <a:r>
              <a:rPr lang="en-US" dirty="0" smtClean="0">
                <a:ea typeface="+mj-ea"/>
                <a:cs typeface="+mj-cs"/>
              </a:rPr>
              <a:t>(Without Computer Assistance)</a:t>
            </a:r>
          </a:p>
        </p:txBody>
      </p:sp>
      <p:sp>
        <p:nvSpPr>
          <p:cNvPr id="69634" name="Content Placeholder 2"/>
          <p:cNvSpPr>
            <a:spLocks noGrp="1"/>
          </p:cNvSpPr>
          <p:nvPr>
            <p:ph idx="1"/>
          </p:nvPr>
        </p:nvSpPr>
        <p:spPr>
          <a:xfrm>
            <a:off x="457200" y="2438400"/>
            <a:ext cx="8229600" cy="4389438"/>
          </a:xfrm>
        </p:spPr>
        <p:txBody>
          <a:bodyPr/>
          <a:lstStyle/>
          <a:p>
            <a:r>
              <a:rPr lang="en-US" smtClean="0"/>
              <a:t>Primary administration method for many years until development of  communications systems and advancement in computer technology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Mall-Intercept Surveys</a:t>
            </a:r>
          </a:p>
        </p:txBody>
      </p:sp>
      <p:sp>
        <p:nvSpPr>
          <p:cNvPr id="71682" name="Content Placeholder 2"/>
          <p:cNvSpPr>
            <a:spLocks noGrp="1"/>
          </p:cNvSpPr>
          <p:nvPr>
            <p:ph idx="1"/>
          </p:nvPr>
        </p:nvSpPr>
        <p:spPr/>
        <p:txBody>
          <a:bodyPr/>
          <a:lstStyle/>
          <a:p>
            <a:r>
              <a:rPr lang="en-US" smtClean="0"/>
              <a:t>The </a:t>
            </a:r>
            <a:r>
              <a:rPr lang="en-US" b="1" smtClean="0"/>
              <a:t>mall-intercept</a:t>
            </a:r>
            <a:r>
              <a:rPr lang="en-US" smtClean="0"/>
              <a:t> survey is one in which the respondent is encountered and questioned while he or she is visiting a shopping mall.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Learning Objectives</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To become knowledgeable about the details of different types of survey data collection methods, such as personal interviews, telephone interviews, and computer-administered interviews, including online surveys</a:t>
            </a:r>
          </a:p>
          <a:p>
            <a:pPr marL="0" indent="0" fontAlgn="auto">
              <a:spcAft>
                <a:spcPts val="0"/>
              </a:spcAft>
              <a:buClr>
                <a:schemeClr val="accent3"/>
              </a:buClr>
              <a:buFont typeface="Wingdings 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Mall-Intercept Surveys</a:t>
            </a:r>
          </a:p>
        </p:txBody>
      </p:sp>
      <p:sp>
        <p:nvSpPr>
          <p:cNvPr id="73730" name="Content Placeholder 2"/>
          <p:cNvSpPr>
            <a:spLocks noGrp="1"/>
          </p:cNvSpPr>
          <p:nvPr>
            <p:ph idx="1"/>
          </p:nvPr>
        </p:nvSpPr>
        <p:spPr/>
        <p:txBody>
          <a:bodyPr/>
          <a:lstStyle/>
          <a:p>
            <a:r>
              <a:rPr lang="en-US" smtClean="0"/>
              <a:t>Key advantages: </a:t>
            </a:r>
          </a:p>
          <a:p>
            <a:pPr lvl="1"/>
            <a:r>
              <a:rPr lang="en-US" smtClean="0"/>
              <a:t>Mall-intercept interviews are conducted in large shopping malls, and they are less expensive per interview than are in-home interviews.</a:t>
            </a:r>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Mall-Intercept Surveys</a:t>
            </a:r>
          </a:p>
        </p:txBody>
      </p:sp>
      <p:sp>
        <p:nvSpPr>
          <p:cNvPr id="75778" name="Content Placeholder 2"/>
          <p:cNvSpPr>
            <a:spLocks noGrp="1"/>
          </p:cNvSpPr>
          <p:nvPr>
            <p:ph idx="1"/>
          </p:nvPr>
        </p:nvSpPr>
        <p:spPr/>
        <p:txBody>
          <a:bodyPr/>
          <a:lstStyle/>
          <a:p>
            <a:r>
              <a:rPr lang="en-US" smtClean="0"/>
              <a:t>Key disadvantages: </a:t>
            </a:r>
          </a:p>
          <a:p>
            <a:pPr lvl="1"/>
            <a:r>
              <a:rPr lang="en-US" smtClean="0"/>
              <a:t>Only mall patrons are interviewed.</a:t>
            </a:r>
          </a:p>
          <a:p>
            <a:pPr lvl="1"/>
            <a:r>
              <a:rPr lang="en-US" smtClean="0"/>
              <a:t>Respondents may feel uncomfortable answering the questions in the mall.</a:t>
            </a:r>
          </a:p>
          <a:p>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In-Office Surveys</a:t>
            </a:r>
          </a:p>
        </p:txBody>
      </p:sp>
      <p:sp>
        <p:nvSpPr>
          <p:cNvPr id="77826" name="Content Placeholder 2"/>
          <p:cNvSpPr>
            <a:spLocks noGrp="1"/>
          </p:cNvSpPr>
          <p:nvPr>
            <p:ph idx="1"/>
          </p:nvPr>
        </p:nvSpPr>
        <p:spPr/>
        <p:txBody>
          <a:bodyPr/>
          <a:lstStyle/>
          <a:p>
            <a:r>
              <a:rPr lang="en-US" b="1" smtClean="0"/>
              <a:t>In-office surveys </a:t>
            </a:r>
            <a:r>
              <a:rPr lang="en-US" smtClean="0"/>
              <a:t>take place in person while the respondent is in his or her office or perhaps in a company lounge area.</a:t>
            </a:r>
          </a:p>
        </p:txBody>
      </p:sp>
      <p:sp>
        <p:nvSpPr>
          <p:cNvPr id="5" name="Slide Number Placeholder 4"/>
          <p:cNvSpPr>
            <a:spLocks noGrp="1"/>
          </p:cNvSpPr>
          <p:nvPr>
            <p:ph type="sldNum" sz="quarter" idx="4294967295"/>
          </p:nvPr>
        </p:nvSpPr>
        <p:spPr/>
        <p:txBody>
          <a:bodyPr/>
          <a:lstStyle/>
          <a:p>
            <a:pPr>
              <a:defRPr/>
            </a:pPr>
            <a:r>
              <a:rPr lang="en-US" dirty="0"/>
              <a:t>9-</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In-Office Surveys</a:t>
            </a:r>
          </a:p>
        </p:txBody>
      </p:sp>
      <p:sp>
        <p:nvSpPr>
          <p:cNvPr id="79874" name="Content Placeholder 2"/>
          <p:cNvSpPr>
            <a:spLocks noGrp="1"/>
          </p:cNvSpPr>
          <p:nvPr>
            <p:ph idx="1"/>
          </p:nvPr>
        </p:nvSpPr>
        <p:spPr/>
        <p:txBody>
          <a:bodyPr/>
          <a:lstStyle/>
          <a:p>
            <a:r>
              <a:rPr lang="en-US" smtClean="0"/>
              <a:t>Key advantage: </a:t>
            </a:r>
          </a:p>
          <a:p>
            <a:pPr lvl="1"/>
            <a:r>
              <a:rPr lang="en-US" smtClean="0"/>
              <a:t>Useful for interviewing busy executives</a:t>
            </a:r>
          </a:p>
          <a:p>
            <a:endParaRPr lang="en-US" smtClean="0"/>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In-Office Surveys</a:t>
            </a:r>
          </a:p>
        </p:txBody>
      </p:sp>
      <p:sp>
        <p:nvSpPr>
          <p:cNvPr id="81922" name="Content Placeholder 2"/>
          <p:cNvSpPr>
            <a:spLocks noGrp="1"/>
          </p:cNvSpPr>
          <p:nvPr>
            <p:ph idx="1"/>
          </p:nvPr>
        </p:nvSpPr>
        <p:spPr/>
        <p:txBody>
          <a:bodyPr/>
          <a:lstStyle/>
          <a:p>
            <a:r>
              <a:rPr lang="en-US" smtClean="0"/>
              <a:t>Key disadvantages: </a:t>
            </a:r>
          </a:p>
          <a:p>
            <a:pPr lvl="1"/>
            <a:r>
              <a:rPr lang="en-US" smtClean="0"/>
              <a:t>Relatively high cost per interview</a:t>
            </a:r>
          </a:p>
          <a:p>
            <a:pPr lvl="1"/>
            <a:r>
              <a:rPr lang="en-US" smtClean="0"/>
              <a:t>Gaining access is sometimes difficult</a:t>
            </a:r>
          </a:p>
          <a:p>
            <a:endParaRPr lang="en-US" smtClean="0"/>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en-US" dirty="0" smtClean="0">
                <a:ea typeface="+mj-ea"/>
                <a:cs typeface="+mj-cs"/>
              </a:rPr>
              <a:t>Central Location Telephone Surveying</a:t>
            </a:r>
            <a:endParaRPr lang="en-US" dirty="0">
              <a:ea typeface="+mj-ea"/>
              <a:cs typeface="+mj-cs"/>
            </a:endParaRPr>
          </a:p>
        </p:txBody>
      </p:sp>
      <p:sp>
        <p:nvSpPr>
          <p:cNvPr id="83970" name="Content Placeholder 2"/>
          <p:cNvSpPr>
            <a:spLocks noGrp="1"/>
          </p:cNvSpPr>
          <p:nvPr>
            <p:ph idx="1"/>
          </p:nvPr>
        </p:nvSpPr>
        <p:spPr>
          <a:xfrm>
            <a:off x="457200" y="2286000"/>
            <a:ext cx="8229600" cy="4389438"/>
          </a:xfrm>
        </p:spPr>
        <p:txBody>
          <a:bodyPr/>
          <a:lstStyle/>
          <a:p>
            <a:r>
              <a:rPr lang="en-US" smtClean="0"/>
              <a:t>Involves a field data collection company installing several telephone lines at one location from which interviewers make calls.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en-US" dirty="0" smtClean="0">
                <a:ea typeface="+mj-ea"/>
                <a:cs typeface="+mj-cs"/>
              </a:rPr>
              <a:t>Central Location Telephone Surveying</a:t>
            </a:r>
            <a:endParaRPr lang="en-US" dirty="0">
              <a:ea typeface="+mj-ea"/>
              <a:cs typeface="+mj-cs"/>
            </a:endParaRPr>
          </a:p>
        </p:txBody>
      </p:sp>
      <p:sp>
        <p:nvSpPr>
          <p:cNvPr id="86018" name="Content Placeholder 2"/>
          <p:cNvSpPr>
            <a:spLocks noGrp="1"/>
          </p:cNvSpPr>
          <p:nvPr>
            <p:ph idx="1"/>
          </p:nvPr>
        </p:nvSpPr>
        <p:spPr>
          <a:xfrm>
            <a:off x="457200" y="2209800"/>
            <a:ext cx="8229600" cy="4389438"/>
          </a:xfrm>
        </p:spPr>
        <p:txBody>
          <a:bodyPr/>
          <a:lstStyle/>
          <a:p>
            <a:r>
              <a:rPr lang="en-US" smtClean="0"/>
              <a:t>Key advantages: </a:t>
            </a:r>
          </a:p>
          <a:p>
            <a:pPr lvl="1"/>
            <a:r>
              <a:rPr lang="en-US" smtClean="0"/>
              <a:t>Fast turnaround</a:t>
            </a:r>
          </a:p>
          <a:p>
            <a:pPr lvl="1"/>
            <a:r>
              <a:rPr lang="en-US" smtClean="0"/>
              <a:t>Good quality control</a:t>
            </a:r>
          </a:p>
          <a:p>
            <a:pPr lvl="1"/>
            <a:r>
              <a:rPr lang="en-US" smtClean="0"/>
              <a:t>Reasonable cost</a:t>
            </a:r>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en-US" dirty="0" smtClean="0">
                <a:ea typeface="+mj-ea"/>
                <a:cs typeface="+mj-cs"/>
              </a:rPr>
              <a:t>Central Location Telephone Surveying</a:t>
            </a:r>
            <a:endParaRPr lang="en-US" dirty="0">
              <a:ea typeface="+mj-ea"/>
              <a:cs typeface="+mj-cs"/>
            </a:endParaRPr>
          </a:p>
        </p:txBody>
      </p:sp>
      <p:sp>
        <p:nvSpPr>
          <p:cNvPr id="88066" name="Content Placeholder 2"/>
          <p:cNvSpPr>
            <a:spLocks noGrp="1"/>
          </p:cNvSpPr>
          <p:nvPr>
            <p:ph idx="1"/>
          </p:nvPr>
        </p:nvSpPr>
        <p:spPr>
          <a:xfrm>
            <a:off x="457200" y="2286000"/>
            <a:ext cx="8229600" cy="4389438"/>
          </a:xfrm>
        </p:spPr>
        <p:txBody>
          <a:bodyPr/>
          <a:lstStyle/>
          <a:p>
            <a:r>
              <a:rPr lang="en-US" smtClean="0"/>
              <a:t>Key disadvantage: </a:t>
            </a:r>
          </a:p>
          <a:p>
            <a:pPr lvl="1"/>
            <a:r>
              <a:rPr lang="en-US" smtClean="0"/>
              <a:t>Restricted to telephone communication</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CATI</a:t>
            </a:r>
          </a:p>
        </p:txBody>
      </p:sp>
      <p:sp>
        <p:nvSpPr>
          <p:cNvPr id="90114" name="Content Placeholder 2"/>
          <p:cNvSpPr>
            <a:spLocks noGrp="1"/>
          </p:cNvSpPr>
          <p:nvPr>
            <p:ph idx="1"/>
          </p:nvPr>
        </p:nvSpPr>
        <p:spPr/>
        <p:txBody>
          <a:bodyPr/>
          <a:lstStyle/>
          <a:p>
            <a:r>
              <a:rPr lang="en-US" smtClean="0"/>
              <a:t>The most advanced telephone interview companies have computerized the central location telephone interviewing process with systems called </a:t>
            </a:r>
            <a:r>
              <a:rPr lang="en-US" b="1" smtClean="0"/>
              <a:t>computer-assisted telephone interviews </a:t>
            </a:r>
            <a:r>
              <a:rPr lang="en-US" smtClean="0"/>
              <a:t>(CATI).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Computer-Administered Surveys</a:t>
            </a:r>
            <a:endParaRPr lang="en-US" dirty="0">
              <a:ea typeface="+mj-ea"/>
              <a:cs typeface="+mj-cs"/>
            </a:endParaRPr>
          </a:p>
        </p:txBody>
      </p:sp>
      <p:sp>
        <p:nvSpPr>
          <p:cNvPr id="92162" name="Content Placeholder 2"/>
          <p:cNvSpPr>
            <a:spLocks noGrp="1"/>
          </p:cNvSpPr>
          <p:nvPr>
            <p:ph idx="1"/>
          </p:nvPr>
        </p:nvSpPr>
        <p:spPr/>
        <p:txBody>
          <a:bodyPr/>
          <a:lstStyle/>
          <a:p>
            <a:r>
              <a:rPr lang="en-US" smtClean="0"/>
              <a:t>Key advantages: </a:t>
            </a:r>
          </a:p>
          <a:p>
            <a:pPr lvl="1"/>
            <a:r>
              <a:rPr lang="en-US" smtClean="0"/>
              <a:t>Computer eliminates human interviewer error</a:t>
            </a:r>
          </a:p>
          <a:p>
            <a:pPr lvl="1"/>
            <a:r>
              <a:rPr lang="en-US" smtClean="0"/>
              <a:t>Simultaneous data input to computer file</a:t>
            </a:r>
          </a:p>
          <a:p>
            <a:pPr lvl="1"/>
            <a:r>
              <a:rPr lang="en-US" smtClean="0"/>
              <a:t>Good quality control</a:t>
            </a:r>
          </a:p>
          <a:p>
            <a:endParaRPr lang="en-US" smtClean="0"/>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2065338" y="762000"/>
            <a:ext cx="4648200"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Fully Automated Survey</a:t>
            </a:r>
          </a:p>
        </p:txBody>
      </p:sp>
      <p:sp>
        <p:nvSpPr>
          <p:cNvPr id="94210" name="Content Placeholder 2"/>
          <p:cNvSpPr>
            <a:spLocks noGrp="1"/>
          </p:cNvSpPr>
          <p:nvPr>
            <p:ph idx="1"/>
          </p:nvPr>
        </p:nvSpPr>
        <p:spPr/>
        <p:txBody>
          <a:bodyPr/>
          <a:lstStyle/>
          <a:p>
            <a:r>
              <a:rPr lang="en-US" smtClean="0"/>
              <a:t>Some companies have developed fully automated surveys in which the survey is administered by a computer but not online.</a:t>
            </a:r>
          </a:p>
          <a:p>
            <a:r>
              <a:rPr lang="en-US" smtClean="0"/>
              <a:t>In the research industry, this approach is known as completely automated telephone survey (CATS).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pPr fontAlgn="auto">
              <a:spcAft>
                <a:spcPts val="0"/>
              </a:spcAft>
              <a:defRPr/>
            </a:pPr>
            <a:r>
              <a:rPr lang="en-US" dirty="0" smtClean="0">
                <a:ea typeface="+mj-ea"/>
                <a:cs typeface="+mj-cs"/>
              </a:rPr>
              <a:t>Fully Computerized Survey (Not Online)</a:t>
            </a:r>
            <a:endParaRPr lang="en-US" dirty="0">
              <a:ea typeface="+mj-ea"/>
              <a:cs typeface="+mj-cs"/>
            </a:endParaRPr>
          </a:p>
        </p:txBody>
      </p:sp>
      <p:sp>
        <p:nvSpPr>
          <p:cNvPr id="96258" name="Content Placeholder 2"/>
          <p:cNvSpPr>
            <a:spLocks noGrp="1"/>
          </p:cNvSpPr>
          <p:nvPr>
            <p:ph idx="1"/>
          </p:nvPr>
        </p:nvSpPr>
        <p:spPr>
          <a:xfrm>
            <a:off x="457200" y="2362200"/>
            <a:ext cx="8229600" cy="4389438"/>
          </a:xfrm>
        </p:spPr>
        <p:txBody>
          <a:bodyPr/>
          <a:lstStyle/>
          <a:p>
            <a:r>
              <a:rPr lang="en-US" smtClean="0"/>
              <a:t>Key advantages: </a:t>
            </a:r>
          </a:p>
          <a:p>
            <a:pPr lvl="1"/>
            <a:r>
              <a:rPr lang="en-US" smtClean="0"/>
              <a:t>Respondent responds at his or her own pace</a:t>
            </a:r>
          </a:p>
          <a:p>
            <a:pPr lvl="1"/>
            <a:r>
              <a:rPr lang="en-US" smtClean="0"/>
              <a:t>Computer data file results</a:t>
            </a:r>
          </a:p>
          <a:p>
            <a:pPr lvl="1"/>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Online Interviews</a:t>
            </a:r>
          </a:p>
        </p:txBody>
      </p:sp>
      <p:sp>
        <p:nvSpPr>
          <p:cNvPr id="98306" name="Content Placeholder 2"/>
          <p:cNvSpPr>
            <a:spLocks noGrp="1"/>
          </p:cNvSpPr>
          <p:nvPr>
            <p:ph idx="1"/>
          </p:nvPr>
        </p:nvSpPr>
        <p:spPr/>
        <p:txBody>
          <a:bodyPr/>
          <a:lstStyle/>
          <a:p>
            <a:r>
              <a:rPr lang="en-US" smtClean="0"/>
              <a:t>The Internet-based questionnaire in which the respondent answers questions online has become the industry standard for surveys in virtually all high-Internet-penetration countries.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Fully Computerized Online Surveys</a:t>
            </a:r>
            <a:endParaRPr lang="en-US" dirty="0">
              <a:ea typeface="+mj-ea"/>
              <a:cs typeface="+mj-cs"/>
            </a:endParaRPr>
          </a:p>
        </p:txBody>
      </p:sp>
      <p:sp>
        <p:nvSpPr>
          <p:cNvPr id="100354" name="Content Placeholder 2"/>
          <p:cNvSpPr>
            <a:spLocks noGrp="1"/>
          </p:cNvSpPr>
          <p:nvPr>
            <p:ph idx="1"/>
          </p:nvPr>
        </p:nvSpPr>
        <p:spPr/>
        <p:txBody>
          <a:bodyPr/>
          <a:lstStyle/>
          <a:p>
            <a:r>
              <a:rPr lang="en-US" smtClean="0"/>
              <a:t>Key advantages: </a:t>
            </a:r>
          </a:p>
          <a:p>
            <a:pPr lvl="1"/>
            <a:r>
              <a:rPr lang="en-US" smtClean="0"/>
              <a:t>Ease of creating and posting</a:t>
            </a:r>
          </a:p>
          <a:p>
            <a:pPr lvl="1"/>
            <a:r>
              <a:rPr lang="en-US" smtClean="0"/>
              <a:t>Fast turnaround</a:t>
            </a:r>
          </a:p>
          <a:p>
            <a:pPr lvl="1"/>
            <a:r>
              <a:rPr lang="en-US" smtClean="0"/>
              <a:t>Computer data file </a:t>
            </a:r>
          </a:p>
          <a:p>
            <a:pPr lvl="1"/>
            <a:r>
              <a:rPr lang="en-US" smtClean="0"/>
              <a:t>Results</a:t>
            </a:r>
          </a:p>
          <a:p>
            <a:pPr lvl="1"/>
            <a:endParaRPr lang="en-US" smtClean="0"/>
          </a:p>
          <a:p>
            <a:pPr lvl="1"/>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Fully Computerized Online Surveys</a:t>
            </a:r>
            <a:endParaRPr lang="en-US" dirty="0">
              <a:ea typeface="+mj-ea"/>
              <a:cs typeface="+mj-cs"/>
            </a:endParaRPr>
          </a:p>
        </p:txBody>
      </p:sp>
      <p:sp>
        <p:nvSpPr>
          <p:cNvPr id="102402" name="Content Placeholder 2"/>
          <p:cNvSpPr>
            <a:spLocks noGrp="1"/>
          </p:cNvSpPr>
          <p:nvPr>
            <p:ph idx="1"/>
          </p:nvPr>
        </p:nvSpPr>
        <p:spPr/>
        <p:txBody>
          <a:bodyPr/>
          <a:lstStyle/>
          <a:p>
            <a:r>
              <a:rPr lang="en-US" smtClean="0"/>
              <a:t>Key disadvantage: </a:t>
            </a:r>
          </a:p>
          <a:p>
            <a:pPr lvl="1"/>
            <a:r>
              <a:rPr lang="en-US" smtClean="0"/>
              <a:t>Marketing researchers were quick to realize that online surveys presented design challenges and opportunities related to fostering cooperation in potential respondents.</a:t>
            </a:r>
          </a:p>
          <a:p>
            <a:endParaRPr lang="en-US" smtClean="0"/>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1314450"/>
            <a:ext cx="8229600" cy="1143000"/>
          </a:xfrm>
        </p:spPr>
        <p:txBody>
          <a:bodyPr/>
          <a:lstStyle/>
          <a:p>
            <a:r>
              <a:rPr lang="en-US" smtClean="0"/>
              <a:t>Group Self-Administered Survey</a:t>
            </a:r>
          </a:p>
        </p:txBody>
      </p:sp>
      <p:sp>
        <p:nvSpPr>
          <p:cNvPr id="104450" name="Content Placeholder 2"/>
          <p:cNvSpPr>
            <a:spLocks noGrp="1"/>
          </p:cNvSpPr>
          <p:nvPr>
            <p:ph idx="1"/>
          </p:nvPr>
        </p:nvSpPr>
        <p:spPr>
          <a:xfrm>
            <a:off x="457200" y="2544763"/>
            <a:ext cx="8229600" cy="3703637"/>
          </a:xfrm>
        </p:spPr>
        <p:txBody>
          <a:bodyPr/>
          <a:lstStyle/>
          <a:p>
            <a:r>
              <a:rPr lang="en-US" smtClean="0"/>
              <a:t>A </a:t>
            </a:r>
            <a:r>
              <a:rPr lang="en-US" b="1" smtClean="0"/>
              <a:t>group self-administered survey</a:t>
            </a:r>
            <a:r>
              <a:rPr lang="en-US" smtClean="0"/>
              <a:t> entails administering a questionnaire to respondents in groups rather than individually for convenience and to gain economies of scale.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1162050"/>
            <a:ext cx="8229600" cy="1143000"/>
          </a:xfrm>
        </p:spPr>
        <p:txBody>
          <a:bodyPr/>
          <a:lstStyle/>
          <a:p>
            <a:r>
              <a:rPr lang="en-US" smtClean="0"/>
              <a:t>Group Self-Administered Survey</a:t>
            </a:r>
          </a:p>
        </p:txBody>
      </p:sp>
      <p:sp>
        <p:nvSpPr>
          <p:cNvPr id="106498" name="Content Placeholder 2"/>
          <p:cNvSpPr>
            <a:spLocks noGrp="1"/>
          </p:cNvSpPr>
          <p:nvPr>
            <p:ph idx="1"/>
          </p:nvPr>
        </p:nvSpPr>
        <p:spPr>
          <a:xfrm>
            <a:off x="457200" y="2392363"/>
            <a:ext cx="8229600" cy="3856037"/>
          </a:xfrm>
        </p:spPr>
        <p:txBody>
          <a:bodyPr/>
          <a:lstStyle/>
          <a:p>
            <a:r>
              <a:rPr lang="en-US" smtClean="0"/>
              <a:t>Key advantages: </a:t>
            </a:r>
          </a:p>
          <a:p>
            <a:pPr lvl="1"/>
            <a:r>
              <a:rPr lang="en-US" smtClean="0"/>
              <a:t>Cost of interviewer eliminated</a:t>
            </a:r>
          </a:p>
          <a:p>
            <a:pPr lvl="1"/>
            <a:r>
              <a:rPr lang="en-US" smtClean="0"/>
              <a:t>Economical for assembled groups of respondents</a:t>
            </a:r>
          </a:p>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1238250"/>
            <a:ext cx="8229600" cy="1143000"/>
          </a:xfrm>
        </p:spPr>
        <p:txBody>
          <a:bodyPr/>
          <a:lstStyle/>
          <a:p>
            <a:r>
              <a:rPr lang="en-US" smtClean="0"/>
              <a:t>Group Self-Administered Survey</a:t>
            </a:r>
          </a:p>
        </p:txBody>
      </p:sp>
      <p:sp>
        <p:nvSpPr>
          <p:cNvPr id="108546" name="Content Placeholder 2"/>
          <p:cNvSpPr>
            <a:spLocks noGrp="1"/>
          </p:cNvSpPr>
          <p:nvPr>
            <p:ph idx="1"/>
          </p:nvPr>
        </p:nvSpPr>
        <p:spPr>
          <a:xfrm>
            <a:off x="457200" y="2468563"/>
            <a:ext cx="8229600" cy="3398837"/>
          </a:xfrm>
        </p:spPr>
        <p:txBody>
          <a:bodyPr/>
          <a:lstStyle/>
          <a:p>
            <a:r>
              <a:rPr lang="en-US" smtClean="0"/>
              <a:t>Key disadvantage: </a:t>
            </a:r>
          </a:p>
          <a:p>
            <a:pPr lvl="1"/>
            <a:r>
              <a:rPr lang="en-US" smtClean="0"/>
              <a:t>Must find groups and secure permission to conduct the survey</a:t>
            </a:r>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Drop-Off Survey</a:t>
            </a:r>
          </a:p>
        </p:txBody>
      </p:sp>
      <p:sp>
        <p:nvSpPr>
          <p:cNvPr id="110594" name="Content Placeholder 2"/>
          <p:cNvSpPr>
            <a:spLocks noGrp="1"/>
          </p:cNvSpPr>
          <p:nvPr>
            <p:ph idx="1"/>
          </p:nvPr>
        </p:nvSpPr>
        <p:spPr/>
        <p:txBody>
          <a:bodyPr/>
          <a:lstStyle/>
          <a:p>
            <a:r>
              <a:rPr lang="en-US" smtClean="0"/>
              <a:t>The </a:t>
            </a:r>
            <a:r>
              <a:rPr lang="en-US" b="1" smtClean="0"/>
              <a:t>drop-off survey</a:t>
            </a:r>
            <a:r>
              <a:rPr lang="en-US" smtClean="0"/>
              <a:t> is sometimes called “drop and collect,” in which the survey representative approaches a prospective respondent, introduces the general purpose of the survey to the prospect, and leaves it with the respondent to fill out on his or her own.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Drop-Off Survey</a:t>
            </a:r>
          </a:p>
        </p:txBody>
      </p:sp>
      <p:sp>
        <p:nvSpPr>
          <p:cNvPr id="112642" name="Content Placeholder 2"/>
          <p:cNvSpPr>
            <a:spLocks noGrp="1"/>
          </p:cNvSpPr>
          <p:nvPr>
            <p:ph idx="1"/>
          </p:nvPr>
        </p:nvSpPr>
        <p:spPr/>
        <p:txBody>
          <a:bodyPr/>
          <a:lstStyle/>
          <a:p>
            <a:r>
              <a:rPr lang="en-US" smtClean="0"/>
              <a:t>Key advantages: </a:t>
            </a:r>
          </a:p>
          <a:p>
            <a:pPr lvl="1"/>
            <a:r>
              <a:rPr lang="en-US" smtClean="0"/>
              <a:t>Cost of interviewer eliminated</a:t>
            </a:r>
          </a:p>
          <a:p>
            <a:pPr lvl="1"/>
            <a:r>
              <a:rPr lang="en-US" smtClean="0"/>
              <a:t>Appropriate for local market surveys</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a:srcRect/>
          <a:stretch>
            <a:fillRect/>
          </a:stretch>
        </p:blipFill>
        <p:spPr bwMode="auto">
          <a:xfrm>
            <a:off x="1590675" y="2057400"/>
            <a:ext cx="5800725" cy="4217988"/>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Contemporary Survey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Drop-Off Survey</a:t>
            </a:r>
          </a:p>
        </p:txBody>
      </p:sp>
      <p:sp>
        <p:nvSpPr>
          <p:cNvPr id="114690" name="Content Placeholder 2"/>
          <p:cNvSpPr>
            <a:spLocks noGrp="1"/>
          </p:cNvSpPr>
          <p:nvPr>
            <p:ph idx="1"/>
          </p:nvPr>
        </p:nvSpPr>
        <p:spPr/>
        <p:txBody>
          <a:bodyPr/>
          <a:lstStyle/>
          <a:p>
            <a:r>
              <a:rPr lang="en-US" smtClean="0"/>
              <a:t>Key disadvantage: </a:t>
            </a:r>
          </a:p>
          <a:p>
            <a:pPr lvl="1"/>
            <a:r>
              <a:rPr lang="en-US" smtClean="0"/>
              <a:t>Generally not appropriate for large-scale national survey</a:t>
            </a:r>
          </a:p>
          <a:p>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smtClean="0"/>
              <a:t>Mail Survey</a:t>
            </a:r>
          </a:p>
        </p:txBody>
      </p:sp>
      <p:sp>
        <p:nvSpPr>
          <p:cNvPr id="116738" name="Content Placeholder 2"/>
          <p:cNvSpPr>
            <a:spLocks noGrp="1"/>
          </p:cNvSpPr>
          <p:nvPr>
            <p:ph idx="1"/>
          </p:nvPr>
        </p:nvSpPr>
        <p:spPr/>
        <p:txBody>
          <a:bodyPr/>
          <a:lstStyle/>
          <a:p>
            <a:r>
              <a:rPr lang="en-US" smtClean="0"/>
              <a:t>A </a:t>
            </a:r>
            <a:r>
              <a:rPr lang="en-US" b="1" smtClean="0"/>
              <a:t>mail survey </a:t>
            </a:r>
            <a:r>
              <a:rPr lang="en-US" smtClean="0"/>
              <a:t>is one in which the questions are mailed to prospective respondents who are asked to fill them out and return them to the researcher by mail.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1066800"/>
            <a:ext cx="8229600" cy="1143000"/>
          </a:xfrm>
        </p:spPr>
        <p:txBody>
          <a:bodyPr>
            <a:normAutofit fontScale="90000"/>
          </a:bodyPr>
          <a:lstStyle/>
          <a:p>
            <a:pPr fontAlgn="auto">
              <a:spcAft>
                <a:spcPts val="0"/>
              </a:spcAft>
              <a:defRPr/>
            </a:pPr>
            <a:r>
              <a:rPr lang="en-US" dirty="0" smtClean="0">
                <a:ea typeface="+mj-ea"/>
                <a:cs typeface="+mj-cs"/>
              </a:rPr>
              <a:t>Self-Administered Surveys</a:t>
            </a:r>
            <a:br>
              <a:rPr lang="en-US" dirty="0" smtClean="0">
                <a:ea typeface="+mj-ea"/>
                <a:cs typeface="+mj-cs"/>
              </a:rPr>
            </a:br>
            <a:r>
              <a:rPr lang="en-US" dirty="0" smtClean="0">
                <a:ea typeface="+mj-ea"/>
                <a:cs typeface="+mj-cs"/>
              </a:rPr>
              <a:t>Mail Survey</a:t>
            </a:r>
          </a:p>
        </p:txBody>
      </p:sp>
      <p:sp>
        <p:nvSpPr>
          <p:cNvPr id="118786" name="Content Placeholder 2"/>
          <p:cNvSpPr>
            <a:spLocks noGrp="1"/>
          </p:cNvSpPr>
          <p:nvPr>
            <p:ph idx="1"/>
          </p:nvPr>
        </p:nvSpPr>
        <p:spPr>
          <a:xfrm>
            <a:off x="457200" y="2286000"/>
            <a:ext cx="8229600" cy="4389438"/>
          </a:xfrm>
        </p:spPr>
        <p:txBody>
          <a:bodyPr/>
          <a:lstStyle/>
          <a:p>
            <a:r>
              <a:rPr lang="en-US" smtClean="0"/>
              <a:t>Key disadvantage: </a:t>
            </a:r>
          </a:p>
          <a:p>
            <a:pPr lvl="1"/>
            <a:r>
              <a:rPr lang="en-US" smtClean="0"/>
              <a:t>Nonresponse, which refers to questionnaires that are not returned</a:t>
            </a:r>
          </a:p>
          <a:p>
            <a:pPr lvl="1"/>
            <a:r>
              <a:rPr lang="en-US" smtClean="0"/>
              <a:t>Self-selection bias, which means that those who do respond are probably different from those who do not fill out the questionnaire and return it</a:t>
            </a:r>
          </a:p>
        </p:txBody>
      </p:sp>
      <p:sp>
        <p:nvSpPr>
          <p:cNvPr id="6" name="Slide Number Placeholder 5"/>
          <p:cNvSpPr>
            <a:spLocks noGrp="1"/>
          </p:cNvSpPr>
          <p:nvPr>
            <p:ph type="sldNum" sz="quarter" idx="4294967295"/>
          </p:nvPr>
        </p:nvSpPr>
        <p:spPr/>
        <p:txBody>
          <a:bodyPr/>
          <a:lstStyle/>
          <a:p>
            <a:pPr>
              <a:defRPr/>
            </a:pPr>
            <a:r>
              <a:rPr lang="en-US" dirty="0"/>
              <a:t>9-</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srcRect/>
          <a:stretch>
            <a:fillRect/>
          </a:stretch>
        </p:blipFill>
        <p:spPr bwMode="auto">
          <a:xfrm>
            <a:off x="914400" y="762000"/>
            <a:ext cx="730408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mtClean="0"/>
              <a:t>Choice of Survey Method</a:t>
            </a:r>
          </a:p>
        </p:txBody>
      </p:sp>
      <p:sp>
        <p:nvSpPr>
          <p:cNvPr id="122882" name="Content Placeholder 2"/>
          <p:cNvSpPr>
            <a:spLocks noGrp="1"/>
          </p:cNvSpPr>
          <p:nvPr>
            <p:ph idx="1"/>
          </p:nvPr>
        </p:nvSpPr>
        <p:spPr/>
        <p:txBody>
          <a:bodyPr/>
          <a:lstStyle/>
          <a:p>
            <a:r>
              <a:rPr lang="en-US" smtClean="0"/>
              <a:t>In selecting a data collection mode, the researcher balances quality against the following:</a:t>
            </a:r>
          </a:p>
          <a:p>
            <a:pPr lvl="1"/>
            <a:r>
              <a:rPr lang="en-US" smtClean="0"/>
              <a:t>Time available for data collection</a:t>
            </a:r>
          </a:p>
          <a:p>
            <a:pPr lvl="1"/>
            <a:r>
              <a:rPr lang="en-US" smtClean="0"/>
              <a:t>Money available for data collection</a:t>
            </a:r>
          </a:p>
          <a:p>
            <a:pPr lvl="1"/>
            <a:r>
              <a:rPr lang="en-US" smtClean="0"/>
              <a:t>Type of respondent interaction required (such as sampling a product, viewing an ad, etc.)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mtClean="0"/>
              <a:t>Choice of Survey Method</a:t>
            </a:r>
          </a:p>
        </p:txBody>
      </p:sp>
      <p:sp>
        <p:nvSpPr>
          <p:cNvPr id="124930" name="Content Placeholder 2"/>
          <p:cNvSpPr>
            <a:spLocks noGrp="1"/>
          </p:cNvSpPr>
          <p:nvPr>
            <p:ph idx="1"/>
          </p:nvPr>
        </p:nvSpPr>
        <p:spPr/>
        <p:txBody>
          <a:bodyPr/>
          <a:lstStyle/>
          <a:p>
            <a:r>
              <a:rPr lang="en-US" smtClean="0"/>
              <a:t>In selecting a data collection mode, the researcher balances quality against the following:</a:t>
            </a:r>
          </a:p>
          <a:p>
            <a:pPr lvl="1"/>
            <a:r>
              <a:rPr lang="en-US" smtClean="0"/>
              <a:t>Incidence rate: screen by online or telephone</a:t>
            </a:r>
          </a:p>
          <a:p>
            <a:pPr lvl="1"/>
            <a:r>
              <a:rPr lang="en-US" smtClean="0"/>
              <a:t>Cultural/infrastructure considerations: Scandinavian countries dislike strangers in homes. Canada is more open. In India, &lt;10% have phones.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Rectangle 4"/>
          <p:cNvSpPr>
            <a:spLocks noChangeArrowheads="1"/>
          </p:cNvSpPr>
          <p:nvPr/>
        </p:nvSpPr>
        <p:spPr bwMode="auto">
          <a:xfrm>
            <a:off x="-3725863" y="2297113"/>
            <a:ext cx="9144001" cy="0"/>
          </a:xfrm>
          <a:prstGeom prst="rect">
            <a:avLst/>
          </a:prstGeom>
          <a:noFill/>
          <a:ln w="9525">
            <a:noFill/>
            <a:miter lim="800000"/>
            <a:headEnd/>
            <a:tailEnd/>
          </a:ln>
        </p:spPr>
        <p:txBody>
          <a:bodyPr wrap="none" anchor="ctr">
            <a:prstTxWarp prst="textNoShape">
              <a:avLst/>
            </a:prstTxWarp>
            <a:spAutoFit/>
          </a:bodyPr>
          <a:lstStyle/>
          <a:p>
            <a:endParaRPr lang="en-US">
              <a:latin typeface="Calibri" pitchFamily="-72" charset="0"/>
            </a:endParaRPr>
          </a:p>
        </p:txBody>
      </p:sp>
      <p:pic>
        <p:nvPicPr>
          <p:cNvPr id="126978"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26979"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Surveys</a:t>
            </a:r>
          </a:p>
        </p:txBody>
      </p:sp>
      <p:sp>
        <p:nvSpPr>
          <p:cNvPr id="14339"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A </a:t>
            </a:r>
            <a:r>
              <a:rPr lang="en-US" b="1" dirty="0" smtClean="0">
                <a:ea typeface="+mn-ea"/>
                <a:cs typeface="+mn-cs"/>
              </a:rPr>
              <a:t>survey</a:t>
            </a:r>
            <a:r>
              <a:rPr lang="en-US" dirty="0" smtClean="0">
                <a:ea typeface="+mn-ea"/>
                <a:cs typeface="+mn-cs"/>
              </a:rPr>
              <a:t> involves interviews with a large number of respondents using a predesigned questionnaire.</a:t>
            </a: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Surveys</a:t>
            </a:r>
          </a:p>
        </p:txBody>
      </p:sp>
      <p:sp>
        <p:nvSpPr>
          <p:cNvPr id="26626" name="Content Placeholder 2"/>
          <p:cNvSpPr>
            <a:spLocks noGrp="1"/>
          </p:cNvSpPr>
          <p:nvPr>
            <p:ph idx="1"/>
          </p:nvPr>
        </p:nvSpPr>
        <p:spPr/>
        <p:txBody>
          <a:bodyPr/>
          <a:lstStyle/>
          <a:p>
            <a:r>
              <a:rPr lang="en-US" smtClean="0"/>
              <a:t>Four basic survey methods:</a:t>
            </a:r>
          </a:p>
          <a:p>
            <a:pPr lvl="1"/>
            <a:r>
              <a:rPr lang="en-US" smtClean="0"/>
              <a:t>Person-administered surveys</a:t>
            </a:r>
          </a:p>
          <a:p>
            <a:pPr lvl="1"/>
            <a:r>
              <a:rPr lang="en-US" smtClean="0"/>
              <a:t>Computer-assisted surveys</a:t>
            </a:r>
          </a:p>
          <a:p>
            <a:pPr lvl="1"/>
            <a:r>
              <a:rPr lang="en-US" smtClean="0"/>
              <a:t>Self-administered surveys</a:t>
            </a:r>
          </a:p>
          <a:p>
            <a:pPr lvl="1"/>
            <a:r>
              <a:rPr lang="en-US" smtClean="0"/>
              <a:t>Mixed-mode (hybrid) surveys</a:t>
            </a: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Advantages of Surveys</a:t>
            </a:r>
          </a:p>
        </p:txBody>
      </p:sp>
      <p:sp>
        <p:nvSpPr>
          <p:cNvPr id="28674" name="Content Placeholder 2"/>
          <p:cNvSpPr>
            <a:spLocks noGrp="1"/>
          </p:cNvSpPr>
          <p:nvPr>
            <p:ph idx="1"/>
          </p:nvPr>
        </p:nvSpPr>
        <p:spPr/>
        <p:txBody>
          <a:bodyPr/>
          <a:lstStyle/>
          <a:p>
            <a:r>
              <a:rPr lang="en-US" smtClean="0"/>
              <a:t>Standardization</a:t>
            </a:r>
          </a:p>
          <a:p>
            <a:r>
              <a:rPr lang="en-US" smtClean="0"/>
              <a:t>Ease of administration</a:t>
            </a:r>
          </a:p>
          <a:p>
            <a:r>
              <a:rPr lang="en-US" smtClean="0"/>
              <a:t>Ability to tap the “unseen”</a:t>
            </a:r>
          </a:p>
          <a:p>
            <a:r>
              <a:rPr lang="en-US" smtClean="0"/>
              <a:t>Suitability to tabulation and statistical analysis</a:t>
            </a:r>
          </a:p>
          <a:p>
            <a:r>
              <a:rPr lang="en-US" smtClean="0"/>
              <a:t>Sensitivity to subgroup differences</a:t>
            </a: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312738" y="1600200"/>
            <a:ext cx="8831262"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1772</TotalTime>
  <Words>1150</Words>
  <Application>Microsoft Office PowerPoint</Application>
  <PresentationFormat>On-screen Show (4:3)</PresentationFormat>
  <Paragraphs>234</Paragraphs>
  <Slides>56</Slides>
  <Notes>56</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56</vt:i4>
      </vt:variant>
    </vt:vector>
  </HeadingPairs>
  <TitlesOfParts>
    <vt:vector size="62" baseType="lpstr">
      <vt:lpstr>Constantia</vt:lpstr>
      <vt:lpstr>ＭＳ Ｐゴシック</vt:lpstr>
      <vt:lpstr>Arial</vt:lpstr>
      <vt:lpstr>Calibri</vt:lpstr>
      <vt:lpstr>Wingdings 2</vt:lpstr>
      <vt:lpstr>Flow</vt:lpstr>
      <vt:lpstr>PowerPoint Presentation</vt:lpstr>
      <vt:lpstr>Learning Objectives</vt:lpstr>
      <vt:lpstr>Learning Objectives</vt:lpstr>
      <vt:lpstr>PowerPoint Presentation</vt:lpstr>
      <vt:lpstr>PowerPoint Presentation</vt:lpstr>
      <vt:lpstr>Surveys</vt:lpstr>
      <vt:lpstr>Surveys</vt:lpstr>
      <vt:lpstr>Advantages of Surveys</vt:lpstr>
      <vt:lpstr>PowerPoint Presentation</vt:lpstr>
      <vt:lpstr>Four Alternative  Data Collection Modes</vt:lpstr>
      <vt:lpstr>Four Alternative  Data Collection Modes</vt:lpstr>
      <vt:lpstr>PowerPoint Presentation</vt:lpstr>
      <vt:lpstr>Person-Administered Surveys (Without Computer Assistance)</vt:lpstr>
      <vt:lpstr>Person-Administered Surveys (Without Computer Assistance)</vt:lpstr>
      <vt:lpstr>Person-Administered Surveys (Without Computer Assistance)</vt:lpstr>
      <vt:lpstr>Person-Administered Surveys (Without Computer Assistance)</vt:lpstr>
      <vt:lpstr>Computer-Administered Surveys</vt:lpstr>
      <vt:lpstr>Computer-Administered Surveys</vt:lpstr>
      <vt:lpstr>Self-Administered Surveys</vt:lpstr>
      <vt:lpstr>Self-Administered Surveys</vt:lpstr>
      <vt:lpstr>Self-Administered Surveys</vt:lpstr>
      <vt:lpstr>Mixed-Mode (Hybrid) Surveys</vt:lpstr>
      <vt:lpstr>Mixed-Mode (Hybrid) Surveys</vt:lpstr>
      <vt:lpstr>Mixed-Mode (Hybrid) Surveys</vt:lpstr>
      <vt:lpstr>PowerPoint Presentation</vt:lpstr>
      <vt:lpstr>In-Home Surveys</vt:lpstr>
      <vt:lpstr>Person-Administered Surveys In-Home Interview</vt:lpstr>
      <vt:lpstr>Person-Administered Surveys (Without Computer Assistance)</vt:lpstr>
      <vt:lpstr>Mall-Intercept Surveys</vt:lpstr>
      <vt:lpstr>Mall-Intercept Surveys</vt:lpstr>
      <vt:lpstr>Mall-Intercept Surveys</vt:lpstr>
      <vt:lpstr>In-Office Surveys</vt:lpstr>
      <vt:lpstr>In-Office Surveys</vt:lpstr>
      <vt:lpstr>In-Office Surveys</vt:lpstr>
      <vt:lpstr>Central Location Telephone Surveying</vt:lpstr>
      <vt:lpstr>Central Location Telephone Surveying</vt:lpstr>
      <vt:lpstr>Central Location Telephone Surveying</vt:lpstr>
      <vt:lpstr>CATI</vt:lpstr>
      <vt:lpstr>Computer-Administered Surveys</vt:lpstr>
      <vt:lpstr>Fully Automated Survey</vt:lpstr>
      <vt:lpstr>Fully Computerized Survey (Not Online)</vt:lpstr>
      <vt:lpstr>Online Interviews</vt:lpstr>
      <vt:lpstr>Fully Computerized Online Surveys</vt:lpstr>
      <vt:lpstr>Fully Computerized Online Surveys</vt:lpstr>
      <vt:lpstr>Group Self-Administered Survey</vt:lpstr>
      <vt:lpstr>Group Self-Administered Survey</vt:lpstr>
      <vt:lpstr>Group Self-Administered Survey</vt:lpstr>
      <vt:lpstr>Drop-Off Survey</vt:lpstr>
      <vt:lpstr>Drop-Off Survey</vt:lpstr>
      <vt:lpstr>Drop-Off Survey</vt:lpstr>
      <vt:lpstr>Mail Survey</vt:lpstr>
      <vt:lpstr>Self-Administered Surveys Mail Survey</vt:lpstr>
      <vt:lpstr>PowerPoint Presentation</vt:lpstr>
      <vt:lpstr>Choice of Survey Method</vt:lpstr>
      <vt:lpstr>Choice of Survey Method</vt:lpstr>
      <vt:lpstr>PowerPoint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Survey Data Collection Methods</dc:title>
  <dc:creator>Christina</dc:creator>
  <cp:lastModifiedBy>Becca Groves</cp:lastModifiedBy>
  <cp:revision>24</cp:revision>
  <dcterms:created xsi:type="dcterms:W3CDTF">2012-12-10T05:35:19Z</dcterms:created>
  <dcterms:modified xsi:type="dcterms:W3CDTF">2013-02-12T19:04:18Z</dcterms:modified>
</cp:coreProperties>
</file>