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32"/>
  </p:notesMasterIdLst>
  <p:handoutMasterIdLst>
    <p:handoutMasterId r:id="rId33"/>
  </p:handoutMasterIdLst>
  <p:sldIdLst>
    <p:sldId id="256" r:id="rId3"/>
    <p:sldId id="259" r:id="rId4"/>
    <p:sldId id="260" r:id="rId5"/>
    <p:sldId id="261" r:id="rId6"/>
    <p:sldId id="262" r:id="rId7"/>
    <p:sldId id="263" r:id="rId8"/>
    <p:sldId id="264" r:id="rId9"/>
    <p:sldId id="283" r:id="rId10"/>
    <p:sldId id="28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5" r:id="rId29"/>
    <p:sldId id="282"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3520" autoAdjust="0"/>
  </p:normalViewPr>
  <p:slideViewPr>
    <p:cSldViewPr>
      <p:cViewPr>
        <p:scale>
          <a:sx n="50" d="100"/>
          <a:sy n="50" d="100"/>
        </p:scale>
        <p:origin x="-1944" y="-4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pieChart>
        <c:varyColors val="1"/>
        <c:ser>
          <c:idx val="0"/>
          <c:order val="0"/>
          <c:dLbls>
            <c:dLbl>
              <c:idx val="0"/>
              <c:spPr/>
              <c:txPr>
                <a:bodyPr/>
                <a:lstStyle/>
                <a:p>
                  <a:pPr>
                    <a:defRPr sz="1400">
                      <a:solidFill>
                        <a:schemeClr val="bg1"/>
                      </a:solidFill>
                    </a:defRPr>
                  </a:pPr>
                  <a:endParaRPr lang="en-US"/>
                </a:p>
              </c:txPr>
              <c:showLegendKey val="0"/>
              <c:showVal val="1"/>
              <c:showCatName val="1"/>
              <c:showSerName val="0"/>
              <c:showPercent val="0"/>
              <c:showBubbleSize val="0"/>
            </c:dLbl>
            <c:dLbl>
              <c:idx val="1"/>
              <c:spPr/>
              <c:txPr>
                <a:bodyPr/>
                <a:lstStyle/>
                <a:p>
                  <a:pPr>
                    <a:defRPr sz="1400">
                      <a:solidFill>
                        <a:schemeClr val="bg1"/>
                      </a:solidFill>
                    </a:defRPr>
                  </a:pPr>
                  <a:endParaRPr lang="en-US"/>
                </a:p>
              </c:txPr>
              <c:showLegendKey val="0"/>
              <c:showVal val="1"/>
              <c:showCatName val="1"/>
              <c:showSerName val="0"/>
              <c:showPercent val="0"/>
              <c:showBubbleSize val="0"/>
            </c:dLbl>
            <c:dLbl>
              <c:idx val="2"/>
              <c:spPr/>
              <c:txPr>
                <a:bodyPr/>
                <a:lstStyle/>
                <a:p>
                  <a:pPr>
                    <a:defRPr sz="1400">
                      <a:solidFill>
                        <a:schemeClr val="bg1"/>
                      </a:solidFill>
                    </a:defRPr>
                  </a:pPr>
                  <a:endParaRPr lang="en-US"/>
                </a:p>
              </c:txPr>
              <c:showLegendKey val="0"/>
              <c:showVal val="1"/>
              <c:showCatName val="1"/>
              <c:showSerName val="0"/>
              <c:showPercent val="0"/>
              <c:showBubbleSize val="0"/>
            </c:dLbl>
            <c:dLbl>
              <c:idx val="3"/>
              <c:layout>
                <c:manualLayout>
                  <c:x val="9.4876778560574748E-2"/>
                  <c:y val="0.10437330202145786"/>
                </c:manualLayout>
              </c:layout>
              <c:spPr/>
              <c:txPr>
                <a:bodyPr/>
                <a:lstStyle/>
                <a:p>
                  <a:pPr>
                    <a:defRPr sz="1400">
                      <a:solidFill>
                        <a:schemeClr val="bg1"/>
                      </a:solidFill>
                    </a:defRPr>
                  </a:pPr>
                  <a:endParaRPr lang="en-US"/>
                </a:p>
              </c:txPr>
              <c:showLegendKey val="0"/>
              <c:showVal val="1"/>
              <c:showCatName val="1"/>
              <c:showSerName val="0"/>
              <c:showPercent val="0"/>
              <c:showBubbleSize val="0"/>
              <c:separator>
</c:separator>
            </c:dLbl>
            <c:txPr>
              <a:bodyPr/>
              <a:lstStyle/>
              <a:p>
                <a:pPr>
                  <a:defRPr sz="1400"/>
                </a:pPr>
                <a:endParaRPr lang="en-US"/>
              </a:p>
            </c:txPr>
            <c:showLegendKey val="0"/>
            <c:showVal val="1"/>
            <c:showCatName val="1"/>
            <c:showSerName val="0"/>
            <c:showPercent val="0"/>
            <c:showBubbleSize val="0"/>
            <c:separator>
</c:separator>
            <c:showLeaderLines val="1"/>
          </c:dLbls>
          <c:cat>
            <c:strRef>
              <c:f>Sheet1!$A$2:$A$8</c:f>
              <c:strCache>
                <c:ptCount val="7"/>
                <c:pt idx="0">
                  <c:v>TV/Video*</c:v>
                </c:pt>
                <c:pt idx="1">
                  <c:v>Traditional TV****</c:v>
                </c:pt>
                <c:pt idx="2">
                  <c:v>Internet**</c:v>
                </c:pt>
                <c:pt idx="3">
                  <c:v>Radio**</c:v>
                </c:pt>
                <c:pt idx="4">
                  <c:v>Newspapers**</c:v>
                </c:pt>
                <c:pt idx="5">
                  <c:v>Magazines**</c:v>
                </c:pt>
                <c:pt idx="6">
                  <c:v>Facebook***</c:v>
                </c:pt>
              </c:strCache>
            </c:strRef>
          </c:cat>
          <c:val>
            <c:numRef>
              <c:f>Sheet1!$B$2:$B$8</c:f>
              <c:numCache>
                <c:formatCode>General</c:formatCode>
                <c:ptCount val="7"/>
                <c:pt idx="0">
                  <c:v>279</c:v>
                </c:pt>
                <c:pt idx="1">
                  <c:v>100</c:v>
                </c:pt>
                <c:pt idx="2">
                  <c:v>167</c:v>
                </c:pt>
                <c:pt idx="3">
                  <c:v>94</c:v>
                </c:pt>
                <c:pt idx="4">
                  <c:v>26</c:v>
                </c:pt>
                <c:pt idx="5">
                  <c:v>18</c:v>
                </c:pt>
                <c:pt idx="6">
                  <c:v>14</c:v>
                </c:pt>
              </c:numCache>
            </c:numRef>
          </c:val>
        </c:ser>
        <c:dLbls>
          <c:showLegendKey val="0"/>
          <c:showVal val="1"/>
          <c:showCatName val="0"/>
          <c:showSerName val="0"/>
          <c:showPercent val="0"/>
          <c:showBubbleSize val="0"/>
          <c:showLeaderLines val="1"/>
        </c:dLbls>
        <c:firstSliceAng val="0"/>
      </c:pieChart>
    </c:plotArea>
    <c:plotVisOnly val="1"/>
    <c:dispBlanksAs val="zero"/>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9/15/2016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34510663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9/15/2016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extLst>
      <p:ext uri="{BB962C8B-B14F-4D97-AF65-F5344CB8AC3E}">
        <p14:creationId xmlns:p14="http://schemas.microsoft.com/office/powerpoint/2010/main" val="1247274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C2E52FA-EBF7-4D94-88BA-C4CFB7098D2B}" type="slidenum">
              <a:rPr lang="en-US">
                <a:ea typeface="ＭＳ Ｐゴシック" pitchFamily="-72" charset="-128"/>
                <a:cs typeface="ＭＳ Ｐゴシック" pitchFamily="-72" charset="-128"/>
              </a:rPr>
              <a:pPr fontAlgn="base">
                <a:spcBef>
                  <a:spcPct val="0"/>
                </a:spcBef>
                <a:spcAft>
                  <a:spcPct val="0"/>
                </a:spcAft>
              </a:pPr>
              <a:t>7</a:t>
            </a:fld>
            <a:endParaRPr lang="en-US" dirty="0">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883274CE-D3A0-4F16-B687-31DD24AA140F}" type="datetime1">
              <a:rPr lang="en-US" smtClean="0"/>
              <a:t>9/15/2016</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82154B-FC2C-4DA2-8E01-4B76401F6CF8}"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A7370-8BE4-4FD1-8D30-634E9D58E8EE}"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2A22C9-A6D0-4587-8AF2-21DA9E3B5523}"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8AAE95-6C87-4739-BDD6-6435103A41C0}"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A5A75E-3C38-4372-A824-794E06732F97}"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DA16E8-EDCC-4FC6-8431-663736963512}" type="datetime1">
              <a:rPr lang="en-US" smtClean="0"/>
              <a:t>9/15/2016</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FE7D70-F750-4394-9962-8689E77ACD9B}" type="datetime1">
              <a:rPr lang="en-US" smtClean="0"/>
              <a:t>9/15/2016</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4169F2-71C1-4BD2-A287-664512BE2D6F}" type="datetime1">
              <a:rPr lang="en-US" smtClean="0"/>
              <a:t>9/15/2016</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2AB01E-1B25-4C90-9EE1-2ABA9579103B}"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0DCBEC-C9DF-4F69-8F72-D363018B0129}"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FE662-E786-4EE2-81CB-94220D1E562E}" type="datetime1">
              <a:rPr lang="en-US" smtClean="0"/>
              <a:t>9/15/2016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808673"/>
            <a:ext cx="6858000" cy="1323439"/>
          </a:xfrm>
        </p:spPr>
        <p:txBody>
          <a:bodyPr/>
          <a:lstStyle/>
          <a:p>
            <a:r>
              <a:rPr lang="en-US" dirty="0" smtClean="0"/>
              <a:t>E-Marketing/7E</a:t>
            </a:r>
            <a:br>
              <a:rPr lang="en-US" dirty="0" smtClean="0"/>
            </a:br>
            <a:r>
              <a:rPr lang="en-US" dirty="0" smtClean="0"/>
              <a:t>Chapter 7</a:t>
            </a:r>
            <a:endParaRPr lang="en-US" dirty="0"/>
          </a:p>
        </p:txBody>
      </p:sp>
      <p:sp>
        <p:nvSpPr>
          <p:cNvPr id="5" name="Subtitle 4"/>
          <p:cNvSpPr>
            <a:spLocks noGrp="1"/>
          </p:cNvSpPr>
          <p:nvPr>
            <p:ph type="subTitle" idx="1"/>
          </p:nvPr>
        </p:nvSpPr>
        <p:spPr>
          <a:xfrm>
            <a:off x="990600" y="2133600"/>
            <a:ext cx="6858000" cy="523220"/>
          </a:xfrm>
        </p:spPr>
        <p:txBody>
          <a:bodyPr/>
          <a:lstStyle/>
          <a:p>
            <a:r>
              <a:rPr lang="en-US" sz="2800" dirty="0" smtClean="0"/>
              <a:t>Connected Consumers Online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8"/>
          <p:cNvSpPr>
            <a:spLocks noGrp="1" noChangeArrowheads="1"/>
          </p:cNvSpPr>
          <p:nvPr>
            <p:ph type="body" idx="1"/>
          </p:nvPr>
        </p:nvSpPr>
        <p:spPr>
          <a:xfrm>
            <a:off x="1295400" y="1600200"/>
            <a:ext cx="7470775" cy="4495800"/>
          </a:xfrm>
        </p:spPr>
        <p:txBody>
          <a:bodyPr/>
          <a:lstStyle/>
          <a:p>
            <a:r>
              <a:rPr lang="en-US" sz="2800" dirty="0" smtClean="0"/>
              <a:t>Exchange is a basic marketing concept.</a:t>
            </a:r>
          </a:p>
          <a:p>
            <a:pPr lvl="1"/>
            <a:r>
              <a:rPr lang="en-US" sz="2800" dirty="0" smtClean="0"/>
              <a:t>It refers to the act of obtaining a valued object by offering something in return.</a:t>
            </a:r>
          </a:p>
          <a:p>
            <a:r>
              <a:rPr lang="en-US" sz="2800" dirty="0" smtClean="0"/>
              <a:t>Exchange occurs within the following contexts:</a:t>
            </a:r>
          </a:p>
          <a:p>
            <a:pPr lvl="1"/>
            <a:r>
              <a:rPr lang="en-US" sz="2800" dirty="0" smtClean="0"/>
              <a:t>Technological </a:t>
            </a:r>
          </a:p>
          <a:p>
            <a:pPr lvl="1"/>
            <a:r>
              <a:rPr lang="en-US" sz="2800" dirty="0" smtClean="0"/>
              <a:t>Social/cultural </a:t>
            </a:r>
          </a:p>
          <a:p>
            <a:pPr lvl="1"/>
            <a:r>
              <a:rPr lang="en-US" sz="2800" dirty="0" smtClean="0"/>
              <a:t>Legal </a:t>
            </a:r>
          </a:p>
          <a:p>
            <a:pPr>
              <a:buFontTx/>
              <a:buNone/>
            </a:pPr>
            <a:endParaRPr lang="en-US" sz="2800" dirty="0" smtClean="0"/>
          </a:p>
        </p:txBody>
      </p:sp>
      <p:sp>
        <p:nvSpPr>
          <p:cNvPr id="18436" name="Rectangle 9"/>
          <p:cNvSpPr>
            <a:spLocks noGrp="1" noChangeArrowheads="1"/>
          </p:cNvSpPr>
          <p:nvPr>
            <p:ph type="title"/>
          </p:nvPr>
        </p:nvSpPr>
        <p:spPr>
          <a:xfrm>
            <a:off x="1143001" y="228600"/>
            <a:ext cx="7162800" cy="990600"/>
          </a:xfrm>
        </p:spPr>
        <p:txBody>
          <a:bodyPr>
            <a:normAutofit/>
          </a:bodyPr>
          <a:lstStyle/>
          <a:p>
            <a:pPr fontAlgn="auto">
              <a:spcAft>
                <a:spcPts val="0"/>
              </a:spcAft>
              <a:defRPr/>
            </a:pPr>
            <a:r>
              <a:rPr lang="en-US" dirty="0" smtClean="0">
                <a:ea typeface="+mj-ea"/>
                <a:cs typeface="+mj-cs"/>
              </a:rPr>
              <a:t>The Internet Exchange Process</a:t>
            </a:r>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10</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6705600" cy="1143000"/>
          </a:xfrm>
        </p:spPr>
        <p:txBody>
          <a:bodyPr>
            <a:normAutofit/>
          </a:bodyPr>
          <a:lstStyle/>
          <a:p>
            <a:pPr fontAlgn="auto">
              <a:spcAft>
                <a:spcPts val="0"/>
              </a:spcAft>
              <a:defRPr/>
            </a:pPr>
            <a:r>
              <a:rPr lang="en-US" dirty="0" smtClean="0">
                <a:ea typeface="+mj-ea"/>
                <a:cs typeface="+mj-cs"/>
              </a:rPr>
              <a:t>The Online Exchange Process</a:t>
            </a:r>
            <a:endParaRPr lang="en-US" dirty="0">
              <a:ea typeface="+mj-ea"/>
              <a:cs typeface="+mj-cs"/>
            </a:endParaRPr>
          </a:p>
        </p:txBody>
      </p:sp>
      <p:grpSp>
        <p:nvGrpSpPr>
          <p:cNvPr id="6" name="Group 5"/>
          <p:cNvGrpSpPr>
            <a:grpSpLocks noChangeAspect="1"/>
          </p:cNvGrpSpPr>
          <p:nvPr/>
        </p:nvGrpSpPr>
        <p:grpSpPr bwMode="auto">
          <a:xfrm>
            <a:off x="1371600" y="1828800"/>
            <a:ext cx="5715000" cy="3276600"/>
            <a:chOff x="2040" y="2746"/>
            <a:chExt cx="6840" cy="3480"/>
          </a:xfrm>
        </p:grpSpPr>
        <p:sp>
          <p:nvSpPr>
            <p:cNvPr id="7" name="AutoShape 12"/>
            <p:cNvSpPr>
              <a:spLocks noChangeAspect="1" noChangeArrowheads="1" noTextEdit="1"/>
            </p:cNvSpPr>
            <p:nvPr/>
          </p:nvSpPr>
          <p:spPr bwMode="auto">
            <a:xfrm>
              <a:off x="2040" y="2746"/>
              <a:ext cx="6840" cy="348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 name="Text Box 11"/>
            <p:cNvSpPr txBox="1">
              <a:spLocks noChangeArrowheads="1"/>
            </p:cNvSpPr>
            <p:nvPr/>
          </p:nvSpPr>
          <p:spPr bwMode="auto">
            <a:xfrm>
              <a:off x="2520" y="2986"/>
              <a:ext cx="6000" cy="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Technological, Social/Cultural, Legal Contexts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600" b="1" dirty="0" smtClean="0">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600" b="1" dirty="0" smtClean="0">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600" b="1" dirty="0" smtClean="0">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Marketing Stimuli</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10"/>
            <p:cNvSpPr txBox="1">
              <a:spLocks noChangeArrowheads="1"/>
            </p:cNvSpPr>
            <p:nvPr/>
          </p:nvSpPr>
          <p:spPr bwMode="auto">
            <a:xfrm>
              <a:off x="2519" y="4065"/>
              <a:ext cx="1801" cy="961"/>
            </a:xfrm>
            <a:prstGeom prst="rect">
              <a:avLst/>
            </a:prstGeom>
            <a:solidFill>
              <a:srgbClr val="EAEAEA"/>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Individual</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Characteristics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Resources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AutoShape 9"/>
            <p:cNvSpPr>
              <a:spLocks noChangeArrowheads="1"/>
            </p:cNvSpPr>
            <p:nvPr/>
          </p:nvSpPr>
          <p:spPr bwMode="auto">
            <a:xfrm>
              <a:off x="4320" y="3827"/>
              <a:ext cx="2640" cy="1201"/>
            </a:xfrm>
            <a:prstGeom prst="leftRightArrow">
              <a:avLst>
                <a:gd name="adj1" fmla="val 50000"/>
                <a:gd name="adj2" fmla="val 4396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Text Box 8"/>
            <p:cNvSpPr txBox="1">
              <a:spLocks noChangeArrowheads="1"/>
            </p:cNvSpPr>
            <p:nvPr/>
          </p:nvSpPr>
          <p:spPr bwMode="auto">
            <a:xfrm>
              <a:off x="4680" y="4186"/>
              <a:ext cx="1920" cy="48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Internet Exchange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Text Box 7"/>
            <p:cNvSpPr txBox="1">
              <a:spLocks noChangeArrowheads="1"/>
            </p:cNvSpPr>
            <p:nvPr/>
          </p:nvSpPr>
          <p:spPr bwMode="auto">
            <a:xfrm>
              <a:off x="6960" y="3586"/>
              <a:ext cx="1560" cy="1831"/>
            </a:xfrm>
            <a:prstGeom prst="rect">
              <a:avLst/>
            </a:prstGeom>
            <a:solidFill>
              <a:srgbClr val="EAEAEA"/>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Outcomes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Connect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Create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Enjoy</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Learn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Trade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Give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6"/>
            <p:cNvSpPr>
              <a:spLocks noChangeArrowheads="1"/>
            </p:cNvSpPr>
            <p:nvPr/>
          </p:nvSpPr>
          <p:spPr bwMode="auto">
            <a:xfrm>
              <a:off x="2280" y="2986"/>
              <a:ext cx="6480" cy="312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4" name="Slide Number Placeholder 13"/>
          <p:cNvSpPr>
            <a:spLocks noGrp="1"/>
          </p:cNvSpPr>
          <p:nvPr>
            <p:ph type="sldNum" sz="quarter" idx="12"/>
          </p:nvPr>
        </p:nvSpPr>
        <p:spPr/>
        <p:txBody>
          <a:bodyPr/>
          <a:lstStyle/>
          <a:p>
            <a:r>
              <a:rPr lang="en-US" dirty="0" smtClean="0"/>
              <a:t>7-</a:t>
            </a:r>
            <a:fld id="{C238F03A-58E1-4ECA-9024-348A9A81A53D}" type="slidenum">
              <a:rPr lang="en-US" smtClean="0"/>
              <a:pPr/>
              <a:t>11</a:t>
            </a:fld>
            <a:endParaRPr lang="en-US" dirty="0"/>
          </a:p>
        </p:txBody>
      </p:sp>
      <p:sp>
        <p:nvSpPr>
          <p:cNvPr id="15" name="Footer Placeholder 14"/>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9"/>
          <p:cNvSpPr>
            <a:spLocks noGrp="1" noChangeArrowheads="1"/>
          </p:cNvSpPr>
          <p:nvPr>
            <p:ph type="title"/>
          </p:nvPr>
        </p:nvSpPr>
        <p:spPr>
          <a:xfrm>
            <a:off x="1447800" y="228600"/>
            <a:ext cx="7318375" cy="990600"/>
          </a:xfrm>
        </p:spPr>
        <p:txBody>
          <a:bodyPr>
            <a:normAutofit/>
          </a:bodyPr>
          <a:lstStyle/>
          <a:p>
            <a:pPr fontAlgn="auto">
              <a:spcAft>
                <a:spcPts val="0"/>
              </a:spcAft>
              <a:defRPr/>
            </a:pPr>
            <a:r>
              <a:rPr lang="en-US" dirty="0" smtClean="0">
                <a:ea typeface="+mj-ea"/>
                <a:cs typeface="+mj-cs"/>
              </a:rPr>
              <a:t>Technological Context</a:t>
            </a:r>
          </a:p>
        </p:txBody>
      </p:sp>
      <p:sp>
        <p:nvSpPr>
          <p:cNvPr id="25602" name="Rectangle 10"/>
          <p:cNvSpPr>
            <a:spLocks noGrp="1" noChangeArrowheads="1"/>
          </p:cNvSpPr>
          <p:nvPr>
            <p:ph type="body" idx="1"/>
          </p:nvPr>
        </p:nvSpPr>
        <p:spPr>
          <a:xfrm>
            <a:off x="1524000" y="1447800"/>
            <a:ext cx="7391400" cy="4648200"/>
          </a:xfrm>
        </p:spPr>
        <p:txBody>
          <a:bodyPr>
            <a:normAutofit/>
          </a:bodyPr>
          <a:lstStyle/>
          <a:p>
            <a:r>
              <a:rPr lang="en-US" sz="2800" dirty="0" smtClean="0"/>
              <a:t>66-77% of online Americans connect to the internet at home with broadband.</a:t>
            </a:r>
          </a:p>
          <a:p>
            <a:r>
              <a:rPr lang="en-US" sz="2800" dirty="0" smtClean="0"/>
              <a:t>Broadband users enjoy more multimedia games, music, and entertainment because they download quickly.</a:t>
            </a:r>
          </a:p>
          <a:p>
            <a:r>
              <a:rPr lang="en-US" sz="2800" dirty="0" smtClean="0"/>
              <a:t>The typical U.S. home has 26 different electronic devices for media and communication.</a:t>
            </a:r>
          </a:p>
          <a:p>
            <a:r>
              <a:rPr lang="en-US" sz="2800" dirty="0" smtClean="0"/>
              <a:t>Web 2.0 technologies are driving marketing strategies and tactics.</a:t>
            </a:r>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12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fontAlgn="auto">
              <a:spcAft>
                <a:spcPts val="0"/>
              </a:spcAft>
              <a:defRPr/>
            </a:pPr>
            <a:r>
              <a:rPr lang="en-US" dirty="0" smtClean="0"/>
              <a:t> 2012 U.S</a:t>
            </a:r>
            <a:r>
              <a:rPr lang="en-US" dirty="0" smtClean="0">
                <a:ea typeface="+mj-ea"/>
                <a:cs typeface="+mj-cs"/>
              </a:rPr>
              <a:t>. Daily Media Use (Minutes/day)</a:t>
            </a:r>
            <a:endParaRPr lang="en-US" dirty="0">
              <a:ea typeface="+mj-ea"/>
              <a:cs typeface="+mj-cs"/>
            </a:endParaRPr>
          </a:p>
        </p:txBody>
      </p:sp>
      <p:graphicFrame>
        <p:nvGraphicFramePr>
          <p:cNvPr id="6" name="Chart 5"/>
          <p:cNvGraphicFramePr/>
          <p:nvPr/>
        </p:nvGraphicFramePr>
        <p:xfrm>
          <a:off x="533400" y="1295400"/>
          <a:ext cx="81534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p:cNvSpPr>
            <a:spLocks noGrp="1"/>
          </p:cNvSpPr>
          <p:nvPr>
            <p:ph type="sldNum" sz="quarter" idx="12"/>
          </p:nvPr>
        </p:nvSpPr>
        <p:spPr/>
        <p:txBody>
          <a:bodyPr/>
          <a:lstStyle/>
          <a:p>
            <a:r>
              <a:rPr lang="en-US" dirty="0" smtClean="0"/>
              <a:t>7-</a:t>
            </a:r>
            <a:fld id="{C238F03A-58E1-4ECA-9024-348A9A81A53D}" type="slidenum">
              <a:rPr lang="en-US" smtClean="0"/>
              <a:pPr/>
              <a:t>13</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noAutofit/>
          </a:bodyPr>
          <a:lstStyle/>
          <a:p>
            <a:pPr fontAlgn="auto">
              <a:spcAft>
                <a:spcPts val="0"/>
              </a:spcAft>
              <a:defRPr/>
            </a:pPr>
            <a:r>
              <a:rPr lang="en-US" sz="4000" dirty="0" smtClean="0">
                <a:ea typeface="+mj-ea"/>
                <a:cs typeface="+mj-cs"/>
              </a:rPr>
              <a:t>Social and Cultural Contexts</a:t>
            </a:r>
            <a:endParaRPr lang="en-US" sz="4000" dirty="0">
              <a:ea typeface="+mj-ea"/>
              <a:cs typeface="+mj-cs"/>
            </a:endParaRPr>
          </a:p>
        </p:txBody>
      </p:sp>
      <p:sp>
        <p:nvSpPr>
          <p:cNvPr id="27650" name="Content Placeholder 2"/>
          <p:cNvSpPr>
            <a:spLocks noGrp="1"/>
          </p:cNvSpPr>
          <p:nvPr>
            <p:ph idx="1"/>
          </p:nvPr>
        </p:nvSpPr>
        <p:spPr>
          <a:xfrm>
            <a:off x="1295400" y="1676400"/>
            <a:ext cx="7620000" cy="4114800"/>
          </a:xfrm>
        </p:spPr>
        <p:txBody>
          <a:bodyPr/>
          <a:lstStyle/>
          <a:p>
            <a:r>
              <a:rPr lang="en-US" sz="2800" dirty="0" smtClean="0"/>
              <a:t>Three cornerstones for attracting customers online:</a:t>
            </a:r>
          </a:p>
          <a:p>
            <a:pPr lvl="1"/>
            <a:r>
              <a:rPr lang="en-US" sz="2800" dirty="0" smtClean="0"/>
              <a:t>Reputation: Brand image and reputation are based on the market’s perception.</a:t>
            </a:r>
          </a:p>
          <a:p>
            <a:pPr lvl="1"/>
            <a:r>
              <a:rPr lang="en-US" sz="2800" dirty="0" smtClean="0"/>
              <a:t>Relevance: Consumers don’t like being interrupted with irrelevant communication.</a:t>
            </a:r>
          </a:p>
          <a:p>
            <a:pPr lvl="1"/>
            <a:r>
              <a:rPr lang="en-US" sz="2800" dirty="0" smtClean="0"/>
              <a:t>Engagement: Marketers must provide relevant content or entertainment.</a:t>
            </a:r>
          </a:p>
        </p:txBody>
      </p:sp>
      <p:sp>
        <p:nvSpPr>
          <p:cNvPr id="8" name="Slide Number Placeholder 7"/>
          <p:cNvSpPr>
            <a:spLocks noGrp="1"/>
          </p:cNvSpPr>
          <p:nvPr>
            <p:ph type="sldNum" sz="quarter" idx="12"/>
          </p:nvPr>
        </p:nvSpPr>
        <p:spPr/>
        <p:txBody>
          <a:bodyPr/>
          <a:lstStyle/>
          <a:p>
            <a:r>
              <a:rPr lang="en-US" dirty="0" smtClean="0"/>
              <a:t>7-</a:t>
            </a:r>
            <a:fld id="{C238F03A-58E1-4ECA-9024-348A9A81A53D}" type="slidenum">
              <a:rPr lang="en-US" smtClean="0"/>
              <a:pPr/>
              <a:t>14</a:t>
            </a:fld>
            <a:endParaRPr lang="en-US" dirty="0"/>
          </a:p>
        </p:txBody>
      </p:sp>
      <p:sp>
        <p:nvSpPr>
          <p:cNvPr id="9" name="Footer Placeholder 8"/>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162800" cy="1143000"/>
          </a:xfrm>
        </p:spPr>
        <p:txBody>
          <a:bodyPr>
            <a:normAutofit fontScale="90000"/>
          </a:bodyPr>
          <a:lstStyle/>
          <a:p>
            <a:pPr fontAlgn="auto">
              <a:spcAft>
                <a:spcPts val="0"/>
              </a:spcAft>
              <a:defRPr/>
            </a:pPr>
            <a:r>
              <a:rPr lang="en-US" dirty="0" smtClean="0">
                <a:ea typeface="+mj-ea"/>
                <a:cs typeface="+mj-cs"/>
              </a:rPr>
              <a:t>Engaging Customers With Relevant Content</a:t>
            </a:r>
            <a:endParaRPr lang="en-US" dirty="0">
              <a:ea typeface="+mj-ea"/>
              <a:cs typeface="+mj-cs"/>
            </a:endParaRPr>
          </a:p>
        </p:txBody>
      </p:sp>
      <p:pic>
        <p:nvPicPr>
          <p:cNvPr id="28676" name="Picture 2"/>
          <p:cNvPicPr>
            <a:picLocks noChangeAspect="1" noChangeArrowheads="1"/>
          </p:cNvPicPr>
          <p:nvPr/>
        </p:nvPicPr>
        <p:blipFill>
          <a:blip r:embed="rId2" cstate="print"/>
          <a:srcRect/>
          <a:stretch>
            <a:fillRect/>
          </a:stretch>
        </p:blipFill>
        <p:spPr bwMode="auto">
          <a:xfrm>
            <a:off x="1447800" y="1600200"/>
            <a:ext cx="6705600" cy="41910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15</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8"/>
          <p:cNvSpPr>
            <a:spLocks noGrp="1" noChangeArrowheads="1"/>
          </p:cNvSpPr>
          <p:nvPr>
            <p:ph type="body" idx="1"/>
          </p:nvPr>
        </p:nvSpPr>
        <p:spPr>
          <a:xfrm>
            <a:off x="1447800" y="1600200"/>
            <a:ext cx="7391400" cy="4495800"/>
          </a:xfrm>
        </p:spPr>
        <p:txBody>
          <a:bodyPr rtlCol="0">
            <a:normAutofit lnSpcReduction="10000"/>
          </a:bodyPr>
          <a:lstStyle/>
          <a:p>
            <a:pPr>
              <a:spcBef>
                <a:spcPts val="600"/>
              </a:spcBef>
              <a:defRPr/>
            </a:pPr>
            <a:r>
              <a:rPr lang="en-US" sz="2800" dirty="0" smtClean="0">
                <a:ea typeface="+mn-ea"/>
                <a:cs typeface="+mn-cs"/>
              </a:rPr>
              <a:t>In spite of the Can-Spam </a:t>
            </a:r>
            <a:r>
              <a:rPr lang="en-US" sz="2800" dirty="0" smtClean="0"/>
              <a:t>act</a:t>
            </a:r>
            <a:r>
              <a:rPr lang="en-US" sz="2800" dirty="0" smtClean="0">
                <a:ea typeface="+mn-ea"/>
                <a:cs typeface="+mn-cs"/>
              </a:rPr>
              <a:t> the number of unsolicited emails was 71.9% in June 2012.</a:t>
            </a:r>
          </a:p>
          <a:p>
            <a:pPr>
              <a:spcBef>
                <a:spcPts val="600"/>
              </a:spcBef>
              <a:defRPr/>
            </a:pPr>
            <a:r>
              <a:rPr lang="en-US" sz="2800" dirty="0" smtClean="0"/>
              <a:t>W</a:t>
            </a:r>
            <a:r>
              <a:rPr lang="en-US" sz="2800" dirty="0" smtClean="0">
                <a:ea typeface="+mn-ea"/>
                <a:cs typeface="+mn-cs"/>
              </a:rPr>
              <a:t>hen the recording industry sued illegal music file downloaders, consumer behavior </a:t>
            </a:r>
            <a:r>
              <a:rPr lang="en-US" sz="2800" dirty="0" smtClean="0"/>
              <a:t>was affected</a:t>
            </a:r>
            <a:r>
              <a:rPr lang="en-US" sz="2800" dirty="0" smtClean="0">
                <a:ea typeface="+mn-ea"/>
                <a:cs typeface="+mn-cs"/>
              </a:rPr>
              <a:t>.</a:t>
            </a:r>
          </a:p>
          <a:p>
            <a:pPr lvl="1">
              <a:spcBef>
                <a:spcPts val="600"/>
              </a:spcBef>
              <a:defRPr/>
            </a:pPr>
            <a:r>
              <a:rPr lang="en-US" sz="2800" dirty="0" smtClean="0">
                <a:ea typeface="+mn-ea"/>
              </a:rPr>
              <a:t>In 2002, 37% of online consumers shared music files, but the percentage has dropped.</a:t>
            </a:r>
          </a:p>
          <a:p>
            <a:pPr lvl="1">
              <a:spcBef>
                <a:spcPts val="600"/>
              </a:spcBef>
              <a:defRPr/>
            </a:pPr>
            <a:r>
              <a:rPr lang="en-US" sz="2800" dirty="0" smtClean="0"/>
              <a:t>The Recording Industry Association of America still claims $12.5B in annual losses from music piracy.</a:t>
            </a:r>
            <a:endParaRPr lang="en-US" sz="2800" dirty="0" smtClean="0">
              <a:ea typeface="+mn-ea"/>
            </a:endParaRPr>
          </a:p>
          <a:p>
            <a:pPr lvl="1">
              <a:lnSpc>
                <a:spcPct val="90000"/>
              </a:lnSpc>
              <a:defRPr/>
            </a:pPr>
            <a:endParaRPr lang="en-US" dirty="0" smtClean="0">
              <a:ea typeface="+mn-ea"/>
            </a:endParaRPr>
          </a:p>
        </p:txBody>
      </p:sp>
      <p:sp>
        <p:nvSpPr>
          <p:cNvPr id="24580" name="Rectangle 9"/>
          <p:cNvSpPr>
            <a:spLocks noGrp="1" noChangeArrowheads="1"/>
          </p:cNvSpPr>
          <p:nvPr>
            <p:ph type="title"/>
          </p:nvPr>
        </p:nvSpPr>
        <p:spPr>
          <a:xfrm>
            <a:off x="1600200" y="228600"/>
            <a:ext cx="7165975" cy="990600"/>
          </a:xfrm>
        </p:spPr>
        <p:txBody>
          <a:bodyPr/>
          <a:lstStyle/>
          <a:p>
            <a:pPr fontAlgn="auto">
              <a:spcAft>
                <a:spcPts val="0"/>
              </a:spcAft>
              <a:defRPr/>
            </a:pPr>
            <a:r>
              <a:rPr lang="en-US" dirty="0" smtClean="0">
                <a:ea typeface="+mj-ea"/>
                <a:cs typeface="+mj-cs"/>
              </a:rPr>
              <a:t>Legal Context</a:t>
            </a:r>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16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8"/>
          <p:cNvSpPr>
            <a:spLocks noGrp="1" noChangeArrowheads="1"/>
          </p:cNvSpPr>
          <p:nvPr>
            <p:ph type="body" idx="1"/>
          </p:nvPr>
        </p:nvSpPr>
        <p:spPr>
          <a:xfrm>
            <a:off x="1371600" y="1752600"/>
            <a:ext cx="7394575" cy="4343400"/>
          </a:xfrm>
        </p:spPr>
        <p:txBody>
          <a:bodyPr>
            <a:normAutofit/>
          </a:bodyPr>
          <a:lstStyle/>
          <a:p>
            <a:r>
              <a:rPr lang="en-US" sz="3000" dirty="0" smtClean="0"/>
              <a:t>Individual characteristics affect internet use.</a:t>
            </a:r>
          </a:p>
          <a:p>
            <a:pPr lvl="1"/>
            <a:r>
              <a:rPr lang="en-US" sz="3000" dirty="0" smtClean="0"/>
              <a:t>Demographics such as age, income, education, ethnicity, and gender. </a:t>
            </a:r>
          </a:p>
          <a:p>
            <a:pPr lvl="1"/>
            <a:r>
              <a:rPr lang="en-US" sz="3000" dirty="0" smtClean="0"/>
              <a:t>Attitudes toward technology.</a:t>
            </a:r>
          </a:p>
          <a:p>
            <a:pPr lvl="1"/>
            <a:r>
              <a:rPr lang="en-US" sz="3000" dirty="0" smtClean="0"/>
              <a:t>Online skill and experience.</a:t>
            </a:r>
          </a:p>
          <a:p>
            <a:pPr lvl="1"/>
            <a:r>
              <a:rPr lang="en-US" sz="3000" dirty="0" smtClean="0"/>
              <a:t>Goal orientation.</a:t>
            </a:r>
          </a:p>
        </p:txBody>
      </p:sp>
      <p:sp>
        <p:nvSpPr>
          <p:cNvPr id="25604" name="Rectangle 9"/>
          <p:cNvSpPr>
            <a:spLocks noGrp="1" noChangeArrowheads="1"/>
          </p:cNvSpPr>
          <p:nvPr>
            <p:ph type="title"/>
          </p:nvPr>
        </p:nvSpPr>
        <p:spPr>
          <a:xfrm>
            <a:off x="1295400" y="228600"/>
            <a:ext cx="7470775" cy="1143000"/>
          </a:xfrm>
        </p:spPr>
        <p:txBody>
          <a:bodyPr>
            <a:noAutofit/>
          </a:bodyPr>
          <a:lstStyle/>
          <a:p>
            <a:pPr fontAlgn="auto">
              <a:spcAft>
                <a:spcPts val="0"/>
              </a:spcAft>
              <a:defRPr/>
            </a:pPr>
            <a:r>
              <a:rPr lang="en-US" dirty="0" smtClean="0">
                <a:ea typeface="+mj-ea"/>
                <a:cs typeface="+mj-cs"/>
              </a:rPr>
              <a:t>Individual Characteristics &amp; Resources</a:t>
            </a:r>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447800" y="228600"/>
            <a:ext cx="7315200" cy="1066800"/>
          </a:xfrm>
        </p:spPr>
        <p:txBody>
          <a:bodyPr/>
          <a:lstStyle/>
          <a:p>
            <a:pPr fontAlgn="auto">
              <a:spcAft>
                <a:spcPts val="0"/>
              </a:spcAft>
              <a:defRPr/>
            </a:pPr>
            <a:r>
              <a:rPr lang="en-US" dirty="0" smtClean="0">
                <a:ea typeface="+mj-ea"/>
                <a:cs typeface="+mj-cs"/>
              </a:rPr>
              <a:t>Consumer Resources</a:t>
            </a:r>
          </a:p>
        </p:txBody>
      </p:sp>
      <p:sp>
        <p:nvSpPr>
          <p:cNvPr id="31747" name="Content Placeholder 4"/>
          <p:cNvSpPr>
            <a:spLocks noGrp="1"/>
          </p:cNvSpPr>
          <p:nvPr>
            <p:ph sz="quarter" idx="1"/>
          </p:nvPr>
        </p:nvSpPr>
        <p:spPr>
          <a:xfrm>
            <a:off x="1371600" y="1600200"/>
            <a:ext cx="7394575" cy="4495800"/>
          </a:xfrm>
        </p:spPr>
        <p:txBody>
          <a:bodyPr/>
          <a:lstStyle/>
          <a:p>
            <a:r>
              <a:rPr lang="en-US" sz="3200" dirty="0" smtClean="0"/>
              <a:t>Consumers perceive value as benefits minus costs.</a:t>
            </a:r>
          </a:p>
          <a:p>
            <a:r>
              <a:rPr lang="en-US" sz="3200" dirty="0" smtClean="0"/>
              <a:t>These costs constitute a consumer’s resources for exchange:</a:t>
            </a:r>
          </a:p>
          <a:p>
            <a:pPr lvl="1"/>
            <a:r>
              <a:rPr lang="en-US" sz="3200" dirty="0" smtClean="0"/>
              <a:t>Money</a:t>
            </a:r>
          </a:p>
          <a:p>
            <a:pPr lvl="1"/>
            <a:r>
              <a:rPr lang="en-US" sz="3200" dirty="0" smtClean="0"/>
              <a:t>Time </a:t>
            </a:r>
          </a:p>
          <a:p>
            <a:pPr lvl="1"/>
            <a:r>
              <a:rPr lang="en-US" sz="3200" dirty="0" smtClean="0"/>
              <a:t>Energy   </a:t>
            </a:r>
          </a:p>
          <a:p>
            <a:pPr lvl="1"/>
            <a:r>
              <a:rPr lang="en-US" sz="3200" dirty="0" smtClean="0"/>
              <a:t>Psychic costs</a:t>
            </a:r>
          </a:p>
          <a:p>
            <a:endParaRPr lang="en-US" dirty="0" smtClean="0"/>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18</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81000"/>
            <a:ext cx="6248400" cy="1143000"/>
          </a:xfrm>
        </p:spPr>
        <p:txBody>
          <a:bodyPr>
            <a:noAutofit/>
          </a:bodyPr>
          <a:lstStyle/>
          <a:p>
            <a:pPr fontAlgn="auto">
              <a:spcAft>
                <a:spcPts val="0"/>
              </a:spcAft>
              <a:defRPr/>
            </a:pPr>
            <a:r>
              <a:rPr lang="en-US" dirty="0" smtClean="0">
                <a:ea typeface="+mj-ea"/>
                <a:cs typeface="+mj-cs"/>
              </a:rPr>
              <a:t>U.S. Combined Home/Work </a:t>
            </a:r>
            <a:br>
              <a:rPr lang="en-US" dirty="0" smtClean="0">
                <a:ea typeface="+mj-ea"/>
                <a:cs typeface="+mj-cs"/>
              </a:rPr>
            </a:br>
            <a:r>
              <a:rPr lang="en-US" dirty="0" smtClean="0">
                <a:ea typeface="+mj-ea"/>
                <a:cs typeface="+mj-cs"/>
              </a:rPr>
              <a:t>Internet </a:t>
            </a:r>
            <a:r>
              <a:rPr lang="en-US" dirty="0" smtClean="0"/>
              <a:t>U</a:t>
            </a:r>
            <a:r>
              <a:rPr lang="en-US" dirty="0" smtClean="0">
                <a:ea typeface="+mj-ea"/>
                <a:cs typeface="+mj-cs"/>
              </a:rPr>
              <a:t>sage</a:t>
            </a:r>
            <a:endParaRPr lang="en-US" dirty="0">
              <a:ea typeface="+mj-ea"/>
              <a:cs typeface="+mj-cs"/>
            </a:endParaRPr>
          </a:p>
        </p:txBody>
      </p:sp>
      <p:pic>
        <p:nvPicPr>
          <p:cNvPr id="9218" name="Picture 2"/>
          <p:cNvPicPr>
            <a:picLocks noChangeAspect="1" noChangeArrowheads="1"/>
          </p:cNvPicPr>
          <p:nvPr/>
        </p:nvPicPr>
        <p:blipFill>
          <a:blip r:embed="rId2" cstate="print"/>
          <a:srcRect/>
          <a:stretch>
            <a:fillRect/>
          </a:stretch>
        </p:blipFill>
        <p:spPr bwMode="auto">
          <a:xfrm>
            <a:off x="1042988" y="2133600"/>
            <a:ext cx="7058025" cy="26670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r>
              <a:rPr lang="en-US" dirty="0" smtClean="0"/>
              <a:t>7-</a:t>
            </a:r>
            <a:fld id="{C238F03A-58E1-4ECA-9024-348A9A81A53D}" type="slidenum">
              <a:rPr lang="en-US" smtClean="0"/>
              <a:pPr/>
              <a:t>19</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Chapter 7 Objectives</a:t>
            </a:r>
            <a:endParaRPr lang="en-US" dirty="0">
              <a:ea typeface="+mj-ea"/>
              <a:cs typeface="+mj-cs"/>
            </a:endParaRPr>
          </a:p>
        </p:txBody>
      </p:sp>
      <p:sp>
        <p:nvSpPr>
          <p:cNvPr id="16386" name="Content Placeholder 2"/>
          <p:cNvSpPr>
            <a:spLocks noGrp="1"/>
          </p:cNvSpPr>
          <p:nvPr>
            <p:ph idx="1"/>
          </p:nvPr>
        </p:nvSpPr>
        <p:spPr>
          <a:xfrm>
            <a:off x="685800" y="1295400"/>
            <a:ext cx="8001000" cy="5029200"/>
          </a:xfrm>
        </p:spPr>
        <p:txBody>
          <a:bodyPr>
            <a:normAutofit lnSpcReduction="10000"/>
          </a:bodyPr>
          <a:lstStyle/>
          <a:p>
            <a:pPr>
              <a:spcBef>
                <a:spcPct val="0"/>
              </a:spcBef>
            </a:pPr>
            <a:r>
              <a:rPr lang="en-US" sz="2800" dirty="0" smtClean="0"/>
              <a:t>After reading Chapter 7, you will be able to:</a:t>
            </a:r>
          </a:p>
          <a:p>
            <a:pPr lvl="1" indent="0">
              <a:spcBef>
                <a:spcPts val="600"/>
              </a:spcBef>
            </a:pPr>
            <a:r>
              <a:rPr lang="en-US" sz="2800" dirty="0" smtClean="0"/>
              <a:t>Discuss general statistics about the internet population.</a:t>
            </a:r>
          </a:p>
          <a:p>
            <a:pPr lvl="1" indent="0">
              <a:spcBef>
                <a:spcPts val="600"/>
              </a:spcBef>
            </a:pPr>
            <a:r>
              <a:rPr lang="en-US" sz="2800" dirty="0" smtClean="0"/>
              <a:t>Describe the internet exchange process and the technological, social/cultural and legal</a:t>
            </a:r>
            <a:r>
              <a:rPr lang="en-US" sz="2800" b="1" dirty="0" smtClean="0"/>
              <a:t> </a:t>
            </a:r>
            <a:r>
              <a:rPr lang="en-US" sz="2800" dirty="0" smtClean="0"/>
              <a:t>context in which consumers participate in this process.</a:t>
            </a:r>
          </a:p>
          <a:p>
            <a:pPr lvl="1" indent="0">
              <a:spcBef>
                <a:spcPts val="600"/>
              </a:spcBef>
            </a:pPr>
            <a:r>
              <a:rPr lang="en-US" sz="2800" dirty="0" smtClean="0"/>
              <a:t>Outline the broad individual characteristics, psychology, and consumer resources that consumers bring to the online exchange.</a:t>
            </a:r>
          </a:p>
          <a:p>
            <a:pPr lvl="1" indent="0">
              <a:spcBef>
                <a:spcPts val="600"/>
              </a:spcBef>
            </a:pPr>
            <a:r>
              <a:rPr lang="en-US" sz="2800" dirty="0" smtClean="0"/>
              <a:t>Highlight the five main categories of outcomes that consumers seek from online exchanges.</a:t>
            </a:r>
          </a:p>
          <a:p>
            <a:pPr lvl="1" indent="0">
              <a:spcBef>
                <a:spcPct val="0"/>
              </a:spcBef>
            </a:pPr>
            <a:endParaRPr lang="en-US" sz="2400" dirty="0" smtClean="0"/>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6"/>
          <p:cNvSpPr>
            <a:spLocks noGrp="1" noChangeArrowheads="1"/>
          </p:cNvSpPr>
          <p:nvPr>
            <p:ph type="title"/>
          </p:nvPr>
        </p:nvSpPr>
        <p:spPr>
          <a:xfrm>
            <a:off x="1371599" y="228600"/>
            <a:ext cx="7394575" cy="990600"/>
          </a:xfrm>
        </p:spPr>
        <p:txBody>
          <a:bodyPr/>
          <a:lstStyle/>
          <a:p>
            <a:pPr fontAlgn="auto">
              <a:spcAft>
                <a:spcPts val="0"/>
              </a:spcAft>
              <a:defRPr/>
            </a:pPr>
            <a:r>
              <a:rPr lang="en-US" dirty="0" smtClean="0">
                <a:ea typeface="+mj-ea"/>
                <a:cs typeface="+mj-cs"/>
              </a:rPr>
              <a:t>Exchange Outcomes</a:t>
            </a:r>
          </a:p>
        </p:txBody>
      </p:sp>
      <p:sp>
        <p:nvSpPr>
          <p:cNvPr id="31748" name="Rectangle 7"/>
          <p:cNvSpPr>
            <a:spLocks noGrp="1" noChangeArrowheads="1"/>
          </p:cNvSpPr>
          <p:nvPr>
            <p:ph type="body" idx="1"/>
          </p:nvPr>
        </p:nvSpPr>
        <p:spPr>
          <a:xfrm>
            <a:off x="1447800" y="1524000"/>
            <a:ext cx="7318375" cy="4572000"/>
          </a:xfrm>
        </p:spPr>
        <p:txBody>
          <a:bodyPr rtlCol="0">
            <a:normAutofit fontScale="92500" lnSpcReduction="20000"/>
          </a:bodyPr>
          <a:lstStyle/>
          <a:p>
            <a:pPr>
              <a:spcBef>
                <a:spcPts val="1200"/>
              </a:spcBef>
              <a:defRPr/>
            </a:pPr>
            <a:r>
              <a:rPr lang="en-US" sz="3200" dirty="0" smtClean="0">
                <a:ea typeface="+mn-ea"/>
                <a:cs typeface="+mn-cs"/>
              </a:rPr>
              <a:t>There are 6 basic things that people do online:</a:t>
            </a:r>
          </a:p>
          <a:p>
            <a:pPr lvl="1">
              <a:spcBef>
                <a:spcPts val="1200"/>
              </a:spcBef>
              <a:defRPr/>
            </a:pPr>
            <a:r>
              <a:rPr lang="en-US" sz="3200" dirty="0" smtClean="0">
                <a:ea typeface="+mn-ea"/>
              </a:rPr>
              <a:t>Connect</a:t>
            </a:r>
          </a:p>
          <a:p>
            <a:pPr lvl="1">
              <a:spcBef>
                <a:spcPts val="1200"/>
              </a:spcBef>
              <a:defRPr/>
            </a:pPr>
            <a:r>
              <a:rPr lang="en-US" sz="3200" dirty="0" smtClean="0">
                <a:ea typeface="+mn-ea"/>
              </a:rPr>
              <a:t>Create</a:t>
            </a:r>
          </a:p>
          <a:p>
            <a:pPr lvl="1">
              <a:spcBef>
                <a:spcPts val="1200"/>
              </a:spcBef>
              <a:defRPr/>
            </a:pPr>
            <a:r>
              <a:rPr lang="en-US" sz="3200" dirty="0" smtClean="0">
                <a:ea typeface="+mn-ea"/>
              </a:rPr>
              <a:t>Enjoy</a:t>
            </a:r>
          </a:p>
          <a:p>
            <a:pPr lvl="1">
              <a:spcBef>
                <a:spcPts val="1200"/>
              </a:spcBef>
              <a:defRPr/>
            </a:pPr>
            <a:r>
              <a:rPr lang="en-US" sz="3200" dirty="0" smtClean="0">
                <a:ea typeface="+mn-ea"/>
              </a:rPr>
              <a:t>Learn</a:t>
            </a:r>
          </a:p>
          <a:p>
            <a:pPr lvl="1">
              <a:spcBef>
                <a:spcPts val="1200"/>
              </a:spcBef>
              <a:defRPr/>
            </a:pPr>
            <a:r>
              <a:rPr lang="en-US" sz="3200" dirty="0" smtClean="0">
                <a:ea typeface="+mn-ea"/>
              </a:rPr>
              <a:t>Trade</a:t>
            </a:r>
          </a:p>
          <a:p>
            <a:pPr lvl="1">
              <a:spcBef>
                <a:spcPts val="1200"/>
              </a:spcBef>
              <a:defRPr/>
            </a:pPr>
            <a:r>
              <a:rPr lang="en-US" sz="3200" dirty="0" smtClean="0"/>
              <a:t>Give</a:t>
            </a:r>
            <a:endParaRPr lang="en-US" sz="3200" dirty="0" smtClean="0">
              <a:ea typeface="+mn-ea"/>
            </a:endParaRPr>
          </a:p>
          <a:p>
            <a:pPr>
              <a:spcBef>
                <a:spcPts val="1200"/>
              </a:spcBef>
              <a:defRPr/>
            </a:pPr>
            <a:r>
              <a:rPr lang="en-US" sz="3200" dirty="0" smtClean="0">
                <a:ea typeface="+mn-ea"/>
                <a:cs typeface="+mn-cs"/>
              </a:rPr>
              <a:t>Each is ripe with marketing opportunity.</a:t>
            </a:r>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20</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772400" cy="1143000"/>
          </a:xfrm>
        </p:spPr>
        <p:txBody>
          <a:bodyPr>
            <a:normAutofit/>
          </a:bodyPr>
          <a:lstStyle/>
          <a:p>
            <a:pPr fontAlgn="auto">
              <a:spcAft>
                <a:spcPts val="0"/>
              </a:spcAft>
              <a:defRPr/>
            </a:pPr>
            <a:r>
              <a:rPr lang="en-US" dirty="0" smtClean="0">
                <a:ea typeface="+mj-ea"/>
                <a:cs typeface="+mj-cs"/>
              </a:rPr>
              <a:t>Connecting Online in the U.S.</a:t>
            </a:r>
            <a:endParaRPr lang="en-US" dirty="0">
              <a:ea typeface="+mj-ea"/>
              <a:cs typeface="+mj-cs"/>
            </a:endParaRPr>
          </a:p>
        </p:txBody>
      </p:sp>
      <p:pic>
        <p:nvPicPr>
          <p:cNvPr id="7169" name="Picture 1"/>
          <p:cNvPicPr>
            <a:picLocks noChangeAspect="1" noChangeArrowheads="1"/>
          </p:cNvPicPr>
          <p:nvPr/>
        </p:nvPicPr>
        <p:blipFill>
          <a:blip r:embed="rId2" cstate="print"/>
          <a:srcRect/>
          <a:stretch>
            <a:fillRect/>
          </a:stretch>
        </p:blipFill>
        <p:spPr bwMode="auto">
          <a:xfrm>
            <a:off x="762000" y="2166938"/>
            <a:ext cx="7772400" cy="2862262"/>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21</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924800" cy="1143000"/>
          </a:xfrm>
        </p:spPr>
        <p:txBody>
          <a:bodyPr>
            <a:normAutofit fontScale="90000"/>
          </a:bodyPr>
          <a:lstStyle/>
          <a:p>
            <a:pPr fontAlgn="auto">
              <a:spcAft>
                <a:spcPts val="0"/>
              </a:spcAft>
              <a:defRPr/>
            </a:pPr>
            <a:r>
              <a:rPr lang="en-US" dirty="0" smtClean="0">
                <a:ea typeface="+mj-ea"/>
                <a:cs typeface="+mj-cs"/>
              </a:rPr>
              <a:t>Creating &amp; Uploading Content in the U.S.</a:t>
            </a:r>
            <a:endParaRPr lang="en-US" dirty="0">
              <a:ea typeface="+mj-ea"/>
              <a:cs typeface="+mj-cs"/>
            </a:endParaRPr>
          </a:p>
        </p:txBody>
      </p:sp>
      <p:pic>
        <p:nvPicPr>
          <p:cNvPr id="6145" name="Picture 1"/>
          <p:cNvPicPr>
            <a:picLocks noChangeAspect="1" noChangeArrowheads="1"/>
          </p:cNvPicPr>
          <p:nvPr/>
        </p:nvPicPr>
        <p:blipFill>
          <a:blip r:embed="rId2" cstate="print"/>
          <a:srcRect/>
          <a:stretch>
            <a:fillRect/>
          </a:stretch>
        </p:blipFill>
        <p:spPr bwMode="auto">
          <a:xfrm>
            <a:off x="1143000" y="1905000"/>
            <a:ext cx="7010400" cy="31242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22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239000" cy="1295400"/>
          </a:xfrm>
        </p:spPr>
        <p:txBody>
          <a:bodyPr>
            <a:normAutofit/>
          </a:bodyPr>
          <a:lstStyle/>
          <a:p>
            <a:pPr fontAlgn="auto">
              <a:spcAft>
                <a:spcPts val="0"/>
              </a:spcAft>
              <a:defRPr/>
            </a:pPr>
            <a:r>
              <a:rPr lang="en-US" dirty="0" smtClean="0">
                <a:ea typeface="+mj-ea"/>
                <a:cs typeface="+mj-cs"/>
              </a:rPr>
              <a:t>Entertainment Online in the U.S.</a:t>
            </a:r>
            <a:endParaRPr lang="en-US" dirty="0">
              <a:ea typeface="+mj-ea"/>
              <a:cs typeface="+mj-cs"/>
            </a:endParaRPr>
          </a:p>
        </p:txBody>
      </p:sp>
      <p:pic>
        <p:nvPicPr>
          <p:cNvPr id="5121" name="Picture 1"/>
          <p:cNvPicPr>
            <a:picLocks noChangeAspect="1" noChangeArrowheads="1"/>
          </p:cNvPicPr>
          <p:nvPr/>
        </p:nvPicPr>
        <p:blipFill>
          <a:blip r:embed="rId2" cstate="print"/>
          <a:srcRect/>
          <a:stretch>
            <a:fillRect/>
          </a:stretch>
        </p:blipFill>
        <p:spPr bwMode="auto">
          <a:xfrm>
            <a:off x="638175" y="2209800"/>
            <a:ext cx="7867650" cy="25146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23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391400" cy="1143000"/>
          </a:xfrm>
        </p:spPr>
        <p:txBody>
          <a:bodyPr>
            <a:normAutofit/>
          </a:bodyPr>
          <a:lstStyle/>
          <a:p>
            <a:pPr fontAlgn="auto">
              <a:spcAft>
                <a:spcPts val="0"/>
              </a:spcAft>
              <a:defRPr/>
            </a:pPr>
            <a:r>
              <a:rPr lang="en-US" dirty="0" smtClean="0">
                <a:ea typeface="+mj-ea"/>
                <a:cs typeface="+mj-cs"/>
              </a:rPr>
              <a:t>Top 10 Search Terms for 2011</a:t>
            </a:r>
            <a:endParaRPr lang="en-US" dirty="0">
              <a:ea typeface="+mj-ea"/>
              <a:cs typeface="+mj-cs"/>
            </a:endParaRPr>
          </a:p>
        </p:txBody>
      </p:sp>
      <p:graphicFrame>
        <p:nvGraphicFramePr>
          <p:cNvPr id="6" name="Table 5"/>
          <p:cNvGraphicFramePr>
            <a:graphicFrameLocks noGrp="1"/>
          </p:cNvGraphicFramePr>
          <p:nvPr/>
        </p:nvGraphicFramePr>
        <p:xfrm>
          <a:off x="990600" y="1828800"/>
          <a:ext cx="7391398" cy="3505200"/>
        </p:xfrm>
        <a:graphic>
          <a:graphicData uri="http://schemas.openxmlformats.org/drawingml/2006/table">
            <a:tbl>
              <a:tblPr/>
              <a:tblGrid>
                <a:gridCol w="914400"/>
                <a:gridCol w="1601892"/>
                <a:gridCol w="760306"/>
                <a:gridCol w="1447800"/>
                <a:gridCol w="914400"/>
                <a:gridCol w="1752600"/>
              </a:tblGrid>
              <a:tr h="292100">
                <a:tc>
                  <a:txBody>
                    <a:bodyPr/>
                    <a:lstStyle/>
                    <a:p>
                      <a:pPr marL="0" marR="0" algn="l">
                        <a:lnSpc>
                          <a:spcPts val="1200"/>
                        </a:lnSpc>
                        <a:spcBef>
                          <a:spcPts val="300"/>
                        </a:spcBef>
                        <a:spcAft>
                          <a:spcPts val="300"/>
                        </a:spcAft>
                      </a:pPr>
                      <a:endParaRPr lang="en-US" sz="1400"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l">
                        <a:lnSpc>
                          <a:spcPts val="1200"/>
                        </a:lnSpc>
                        <a:spcBef>
                          <a:spcPts val="300"/>
                        </a:spcBef>
                        <a:spcAft>
                          <a:spcPts val="300"/>
                        </a:spcAft>
                      </a:pPr>
                      <a:r>
                        <a:rPr lang="en-US" sz="1400" b="1" u="sng" dirty="0">
                          <a:latin typeface="Times New Roman"/>
                          <a:ea typeface="Times New Roman"/>
                          <a:cs typeface="Times New Roman"/>
                        </a:rPr>
                        <a:t>Google</a:t>
                      </a:r>
                      <a:endParaRPr lang="en-US" sz="1400"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l">
                        <a:lnSpc>
                          <a:spcPts val="1200"/>
                        </a:lnSpc>
                        <a:spcBef>
                          <a:spcPts val="300"/>
                        </a:spcBef>
                        <a:spcAft>
                          <a:spcPts val="300"/>
                        </a:spcAft>
                      </a:pPr>
                      <a:endParaRPr lang="en-US" sz="1400"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l">
                        <a:lnSpc>
                          <a:spcPts val="1200"/>
                        </a:lnSpc>
                        <a:spcBef>
                          <a:spcPts val="300"/>
                        </a:spcBef>
                        <a:spcAft>
                          <a:spcPts val="300"/>
                        </a:spcAft>
                      </a:pPr>
                      <a:r>
                        <a:rPr lang="en-US" sz="1400" b="1" u="sng" dirty="0">
                          <a:latin typeface="Times New Roman"/>
                          <a:ea typeface="Times New Roman"/>
                          <a:cs typeface="Times New Roman"/>
                        </a:rPr>
                        <a:t>Yahoo!</a:t>
                      </a:r>
                      <a:endParaRPr lang="en-US" sz="1400"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l">
                        <a:lnSpc>
                          <a:spcPts val="1200"/>
                        </a:lnSpc>
                        <a:spcBef>
                          <a:spcPts val="300"/>
                        </a:spcBef>
                        <a:spcAft>
                          <a:spcPts val="300"/>
                        </a:spcAft>
                      </a:pPr>
                      <a:endParaRPr lang="en-US" sz="1400"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l">
                        <a:lnSpc>
                          <a:spcPts val="1200"/>
                        </a:lnSpc>
                        <a:spcBef>
                          <a:spcPts val="300"/>
                        </a:spcBef>
                        <a:spcAft>
                          <a:spcPts val="300"/>
                        </a:spcAft>
                      </a:pPr>
                      <a:r>
                        <a:rPr lang="en-US" sz="1400" b="1" u="sng" dirty="0">
                          <a:latin typeface="Times New Roman"/>
                          <a:ea typeface="Times New Roman"/>
                          <a:cs typeface="Times New Roman"/>
                        </a:rPr>
                        <a:t>Bing   </a:t>
                      </a:r>
                      <a:endParaRPr lang="en-US" sz="1400" dirty="0">
                        <a:latin typeface="Times New Roman"/>
                        <a:ea typeface="Times New Roman"/>
                        <a:cs typeface="Times New Roman"/>
                      </a:endParaRPr>
                    </a:p>
                  </a:txBody>
                  <a:tcPr marL="68580" marR="68580" marT="0" marB="0">
                    <a:lnL>
                      <a:noFill/>
                    </a:lnL>
                    <a:lnR>
                      <a:noFill/>
                    </a:lnR>
                    <a:lnT>
                      <a:noFill/>
                    </a:lnT>
                    <a:lnB>
                      <a:noFill/>
                    </a:lnB>
                  </a:tcPr>
                </a:tc>
              </a:tr>
              <a:tr h="292100">
                <a:tc>
                  <a:txBody>
                    <a:bodyPr/>
                    <a:lstStyle/>
                    <a:p>
                      <a:pPr marL="0" marR="0" algn="l">
                        <a:lnSpc>
                          <a:spcPts val="1200"/>
                        </a:lnSpc>
                        <a:spcBef>
                          <a:spcPts val="300"/>
                        </a:spcBef>
                        <a:spcAft>
                          <a:spcPts val="300"/>
                        </a:spcAft>
                      </a:pPr>
                      <a:r>
                        <a:rPr lang="en-US" sz="1400" b="1" dirty="0">
                          <a:solidFill>
                            <a:srgbClr val="000000"/>
                          </a:solidFill>
                          <a:latin typeface="Times New Roman"/>
                          <a:ea typeface="Times New Roman"/>
                          <a:cs typeface="Times New Roman"/>
                        </a:rPr>
                        <a:t>Rank</a:t>
                      </a:r>
                      <a:endParaRPr lang="en-US" sz="1400" dirty="0">
                        <a:solidFill>
                          <a:srgbClr val="000000"/>
                        </a:solidFill>
                        <a:latin typeface="Helvetica"/>
                        <a:ea typeface="Times New Roman"/>
                        <a:cs typeface="Times New Roman"/>
                      </a:endParaRPr>
                    </a:p>
                  </a:txBody>
                  <a:tcPr marL="68580" marR="68580" marT="0" marB="0">
                    <a:lnL>
                      <a:noFill/>
                    </a:lnL>
                    <a:lnR>
                      <a:noFill/>
                    </a:lnR>
                    <a:lnT>
                      <a:noFill/>
                    </a:lnT>
                    <a:lnB>
                      <a:noFill/>
                    </a:lnB>
                  </a:tcPr>
                </a:tc>
                <a:tc>
                  <a:txBody>
                    <a:bodyPr/>
                    <a:lstStyle/>
                    <a:p>
                      <a:pPr marL="0" marR="0" algn="l">
                        <a:lnSpc>
                          <a:spcPts val="1200"/>
                        </a:lnSpc>
                        <a:spcBef>
                          <a:spcPts val="300"/>
                        </a:spcBef>
                        <a:spcAft>
                          <a:spcPts val="300"/>
                        </a:spcAft>
                      </a:pPr>
                      <a:r>
                        <a:rPr lang="en-US" sz="1400" b="1" dirty="0">
                          <a:solidFill>
                            <a:srgbClr val="000000"/>
                          </a:solidFill>
                          <a:latin typeface="Times New Roman"/>
                          <a:ea typeface="Times New Roman"/>
                          <a:cs typeface="Times New Roman"/>
                        </a:rPr>
                        <a:t>Term</a:t>
                      </a:r>
                      <a:endParaRPr lang="en-US" sz="1400" dirty="0">
                        <a:solidFill>
                          <a:srgbClr val="000000"/>
                        </a:solidFill>
                        <a:latin typeface="Helvetica"/>
                        <a:ea typeface="Times New Roman"/>
                        <a:cs typeface="Times New Roman"/>
                      </a:endParaRPr>
                    </a:p>
                  </a:txBody>
                  <a:tcPr marL="68580" marR="68580" marT="0" marB="0">
                    <a:lnL>
                      <a:noFill/>
                    </a:lnL>
                    <a:lnR>
                      <a:noFill/>
                    </a:lnR>
                    <a:lnT>
                      <a:noFill/>
                    </a:lnT>
                    <a:lnB>
                      <a:noFill/>
                    </a:lnB>
                  </a:tcPr>
                </a:tc>
                <a:tc>
                  <a:txBody>
                    <a:bodyPr/>
                    <a:lstStyle/>
                    <a:p>
                      <a:pPr marL="0" marR="0" algn="l">
                        <a:lnSpc>
                          <a:spcPts val="1200"/>
                        </a:lnSpc>
                        <a:spcBef>
                          <a:spcPts val="300"/>
                        </a:spcBef>
                        <a:spcAft>
                          <a:spcPts val="300"/>
                        </a:spcAft>
                      </a:pPr>
                      <a:r>
                        <a:rPr lang="en-US" sz="1400" b="1" dirty="0">
                          <a:solidFill>
                            <a:srgbClr val="000000"/>
                          </a:solidFill>
                          <a:latin typeface="Times New Roman"/>
                          <a:ea typeface="Times New Roman"/>
                          <a:cs typeface="Times New Roman"/>
                        </a:rPr>
                        <a:t>Rank</a:t>
                      </a:r>
                      <a:endParaRPr lang="en-US" sz="1400" dirty="0">
                        <a:solidFill>
                          <a:srgbClr val="000000"/>
                        </a:solidFill>
                        <a:latin typeface="Helvetica"/>
                        <a:ea typeface="Times New Roman"/>
                        <a:cs typeface="Times New Roman"/>
                      </a:endParaRPr>
                    </a:p>
                  </a:txBody>
                  <a:tcPr marL="68580" marR="68580" marT="0" marB="0">
                    <a:lnL>
                      <a:noFill/>
                    </a:lnL>
                    <a:lnR>
                      <a:noFill/>
                    </a:lnR>
                    <a:lnT>
                      <a:noFill/>
                    </a:lnT>
                    <a:lnB>
                      <a:noFill/>
                    </a:lnB>
                  </a:tcPr>
                </a:tc>
                <a:tc>
                  <a:txBody>
                    <a:bodyPr/>
                    <a:lstStyle/>
                    <a:p>
                      <a:pPr marL="0" marR="0" algn="l">
                        <a:lnSpc>
                          <a:spcPts val="1200"/>
                        </a:lnSpc>
                        <a:spcBef>
                          <a:spcPts val="300"/>
                        </a:spcBef>
                        <a:spcAft>
                          <a:spcPts val="300"/>
                        </a:spcAft>
                      </a:pPr>
                      <a:r>
                        <a:rPr lang="en-US" sz="1400" b="1" dirty="0">
                          <a:solidFill>
                            <a:srgbClr val="000000"/>
                          </a:solidFill>
                          <a:latin typeface="Times New Roman"/>
                          <a:ea typeface="Times New Roman"/>
                          <a:cs typeface="Times New Roman"/>
                        </a:rPr>
                        <a:t>Term</a:t>
                      </a:r>
                      <a:endParaRPr lang="en-US" sz="1400" dirty="0">
                        <a:solidFill>
                          <a:srgbClr val="000000"/>
                        </a:solidFill>
                        <a:latin typeface="Helvetica"/>
                        <a:ea typeface="Times New Roman"/>
                        <a:cs typeface="Times New Roman"/>
                      </a:endParaRPr>
                    </a:p>
                  </a:txBody>
                  <a:tcPr marL="68580" marR="68580" marT="0" marB="0">
                    <a:lnL>
                      <a:noFill/>
                    </a:lnL>
                    <a:lnR>
                      <a:noFill/>
                    </a:lnR>
                    <a:lnT>
                      <a:noFill/>
                    </a:lnT>
                    <a:lnB>
                      <a:noFill/>
                    </a:lnB>
                  </a:tcPr>
                </a:tc>
                <a:tc>
                  <a:txBody>
                    <a:bodyPr/>
                    <a:lstStyle/>
                    <a:p>
                      <a:pPr marL="0" marR="0" algn="l">
                        <a:lnSpc>
                          <a:spcPts val="1200"/>
                        </a:lnSpc>
                        <a:spcBef>
                          <a:spcPts val="300"/>
                        </a:spcBef>
                        <a:spcAft>
                          <a:spcPts val="300"/>
                        </a:spcAft>
                      </a:pPr>
                      <a:r>
                        <a:rPr lang="en-US" sz="1400" b="1" dirty="0">
                          <a:solidFill>
                            <a:srgbClr val="000000"/>
                          </a:solidFill>
                          <a:latin typeface="Times New Roman"/>
                          <a:ea typeface="Times New Roman"/>
                          <a:cs typeface="Times New Roman"/>
                        </a:rPr>
                        <a:t>Rank</a:t>
                      </a:r>
                      <a:endParaRPr lang="en-US" sz="1400" dirty="0">
                        <a:solidFill>
                          <a:srgbClr val="000000"/>
                        </a:solidFill>
                        <a:latin typeface="Helvetica"/>
                        <a:ea typeface="Times New Roman"/>
                        <a:cs typeface="Times New Roman"/>
                      </a:endParaRPr>
                    </a:p>
                  </a:txBody>
                  <a:tcPr marL="68580" marR="68580" marT="0" marB="0">
                    <a:lnL>
                      <a:noFill/>
                    </a:lnL>
                    <a:lnR>
                      <a:noFill/>
                    </a:lnR>
                    <a:lnT>
                      <a:noFill/>
                    </a:lnT>
                    <a:lnB>
                      <a:noFill/>
                    </a:lnB>
                  </a:tcPr>
                </a:tc>
                <a:tc>
                  <a:txBody>
                    <a:bodyPr/>
                    <a:lstStyle/>
                    <a:p>
                      <a:pPr marL="0" marR="0" algn="l">
                        <a:lnSpc>
                          <a:spcPts val="1200"/>
                        </a:lnSpc>
                        <a:spcBef>
                          <a:spcPts val="300"/>
                        </a:spcBef>
                        <a:spcAft>
                          <a:spcPts val="300"/>
                        </a:spcAft>
                      </a:pPr>
                      <a:r>
                        <a:rPr lang="en-US" sz="1400" b="1" dirty="0">
                          <a:solidFill>
                            <a:srgbClr val="000000"/>
                          </a:solidFill>
                          <a:latin typeface="Times New Roman"/>
                          <a:ea typeface="Times New Roman"/>
                          <a:cs typeface="Times New Roman"/>
                        </a:rPr>
                        <a:t>Term</a:t>
                      </a:r>
                      <a:endParaRPr lang="en-US" sz="1400" dirty="0">
                        <a:solidFill>
                          <a:srgbClr val="000000"/>
                        </a:solidFill>
                        <a:latin typeface="Helvetica"/>
                        <a:ea typeface="Times New Roman"/>
                        <a:cs typeface="Times New Roman"/>
                      </a:endParaRPr>
                    </a:p>
                  </a:txBody>
                  <a:tcPr marL="68580" marR="68580" marT="0" marB="0">
                    <a:lnL>
                      <a:noFill/>
                    </a:lnL>
                    <a:lnR>
                      <a:noFill/>
                    </a:lnR>
                    <a:lnT>
                      <a:noFill/>
                    </a:lnT>
                    <a:lnB>
                      <a:noFill/>
                    </a:lnB>
                  </a:tcPr>
                </a:tc>
              </a:tr>
              <a:tr h="292100">
                <a:tc>
                  <a:txBody>
                    <a:bodyPr/>
                    <a:lstStyle/>
                    <a:p>
                      <a:pPr marL="0" marR="0" algn="l">
                        <a:lnSpc>
                          <a:spcPts val="1200"/>
                        </a:lnSpc>
                        <a:spcBef>
                          <a:spcPts val="200"/>
                        </a:spcBef>
                        <a:spcAft>
                          <a:spcPts val="200"/>
                        </a:spcAft>
                      </a:pPr>
                      <a:r>
                        <a:rPr lang="en-US" sz="1400" dirty="0">
                          <a:latin typeface="Times New Roman"/>
                          <a:ea typeface="Times New Roman"/>
                          <a:cs typeface="Times New Roman"/>
                        </a:rPr>
                        <a:t>1</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Rebecca Black</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1</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iPhone</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1</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Fauja Singh</a:t>
                      </a:r>
                    </a:p>
                  </a:txBody>
                  <a:tcPr marL="68580" marR="68580" marT="0" marB="0">
                    <a:lnL>
                      <a:noFill/>
                    </a:lnL>
                    <a:lnR>
                      <a:noFill/>
                    </a:lnR>
                    <a:lnT>
                      <a:noFill/>
                    </a:lnT>
                    <a:lnB>
                      <a:noFill/>
                    </a:lnB>
                  </a:tcPr>
                </a:tc>
              </a:tr>
              <a:tr h="292100">
                <a:tc>
                  <a:txBody>
                    <a:bodyPr/>
                    <a:lstStyle/>
                    <a:p>
                      <a:pPr marL="0" marR="0" algn="l">
                        <a:lnSpc>
                          <a:spcPts val="1200"/>
                        </a:lnSpc>
                        <a:spcBef>
                          <a:spcPts val="200"/>
                        </a:spcBef>
                        <a:spcAft>
                          <a:spcPts val="200"/>
                        </a:spcAft>
                      </a:pPr>
                      <a:r>
                        <a:rPr lang="en-US" sz="1400" dirty="0">
                          <a:latin typeface="Times New Roman"/>
                          <a:ea typeface="Times New Roman"/>
                          <a:cs typeface="Times New Roman"/>
                        </a:rPr>
                        <a:t>2</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Google+</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2</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Casey Anthony</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2</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Katy Perry</a:t>
                      </a:r>
                    </a:p>
                  </a:txBody>
                  <a:tcPr marL="68580" marR="68580" marT="0" marB="0">
                    <a:lnL>
                      <a:noFill/>
                    </a:lnL>
                    <a:lnR>
                      <a:noFill/>
                    </a:lnR>
                    <a:lnT>
                      <a:noFill/>
                    </a:lnT>
                    <a:lnB>
                      <a:noFill/>
                    </a:lnB>
                  </a:tcPr>
                </a:tc>
              </a:tr>
              <a:tr h="292100">
                <a:tc>
                  <a:txBody>
                    <a:bodyPr/>
                    <a:lstStyle/>
                    <a:p>
                      <a:pPr marL="0" marR="0" algn="l">
                        <a:lnSpc>
                          <a:spcPts val="1200"/>
                        </a:lnSpc>
                        <a:spcBef>
                          <a:spcPts val="200"/>
                        </a:spcBef>
                        <a:spcAft>
                          <a:spcPts val="200"/>
                        </a:spcAft>
                      </a:pPr>
                      <a:r>
                        <a:rPr lang="en-US" sz="1400" dirty="0">
                          <a:latin typeface="Times New Roman"/>
                          <a:ea typeface="Times New Roman"/>
                          <a:cs typeface="Times New Roman"/>
                        </a:rPr>
                        <a:t>3</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Ryan Dunn</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3</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Kim Kardashian</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3</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The cardinals</a:t>
                      </a:r>
                    </a:p>
                  </a:txBody>
                  <a:tcPr marL="68580" marR="68580" marT="0" marB="0">
                    <a:lnL>
                      <a:noFill/>
                    </a:lnL>
                    <a:lnR>
                      <a:noFill/>
                    </a:lnR>
                    <a:lnT>
                      <a:noFill/>
                    </a:lnT>
                    <a:lnB>
                      <a:noFill/>
                    </a:lnB>
                  </a:tcPr>
                </a:tc>
              </a:tr>
              <a:tr h="292100">
                <a:tc>
                  <a:txBody>
                    <a:bodyPr/>
                    <a:lstStyle/>
                    <a:p>
                      <a:pPr marL="0" marR="0" algn="l">
                        <a:lnSpc>
                          <a:spcPts val="1200"/>
                        </a:lnSpc>
                        <a:spcBef>
                          <a:spcPts val="200"/>
                        </a:spcBef>
                        <a:spcAft>
                          <a:spcPts val="200"/>
                        </a:spcAft>
                      </a:pPr>
                      <a:r>
                        <a:rPr lang="en-US" sz="1400" dirty="0">
                          <a:latin typeface="Times New Roman"/>
                          <a:ea typeface="Times New Roman"/>
                          <a:cs typeface="Times New Roman"/>
                        </a:rPr>
                        <a:t>4</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Casey Anthony</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4</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Katy Perry</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4</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Harry Potter</a:t>
                      </a:r>
                    </a:p>
                  </a:txBody>
                  <a:tcPr marL="68580" marR="68580" marT="0" marB="0">
                    <a:lnL>
                      <a:noFill/>
                    </a:lnL>
                    <a:lnR>
                      <a:noFill/>
                    </a:lnR>
                    <a:lnT>
                      <a:noFill/>
                    </a:lnT>
                    <a:lnB>
                      <a:noFill/>
                    </a:lnB>
                  </a:tcPr>
                </a:tc>
              </a:tr>
              <a:tr h="292100">
                <a:tc>
                  <a:txBody>
                    <a:bodyPr/>
                    <a:lstStyle/>
                    <a:p>
                      <a:pPr marL="0" marR="0" algn="l">
                        <a:lnSpc>
                          <a:spcPts val="1200"/>
                        </a:lnSpc>
                        <a:spcBef>
                          <a:spcPts val="200"/>
                        </a:spcBef>
                        <a:spcAft>
                          <a:spcPts val="200"/>
                        </a:spcAft>
                      </a:pPr>
                      <a:r>
                        <a:rPr lang="en-US" sz="1400" dirty="0">
                          <a:latin typeface="Times New Roman"/>
                          <a:ea typeface="Times New Roman"/>
                          <a:cs typeface="Times New Roman"/>
                        </a:rPr>
                        <a:t>5</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Battlefield 3</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5</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Jennifer Lopez</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5</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Adele</a:t>
                      </a:r>
                    </a:p>
                  </a:txBody>
                  <a:tcPr marL="68580" marR="68580" marT="0" marB="0">
                    <a:lnL>
                      <a:noFill/>
                    </a:lnL>
                    <a:lnR>
                      <a:noFill/>
                    </a:lnR>
                    <a:lnT>
                      <a:noFill/>
                    </a:lnT>
                    <a:lnB>
                      <a:noFill/>
                    </a:lnB>
                  </a:tcPr>
                </a:tc>
              </a:tr>
              <a:tr h="292100">
                <a:tc>
                  <a:txBody>
                    <a:bodyPr/>
                    <a:lstStyle/>
                    <a:p>
                      <a:pPr marL="0" marR="0" algn="l">
                        <a:lnSpc>
                          <a:spcPts val="1200"/>
                        </a:lnSpc>
                        <a:spcBef>
                          <a:spcPts val="200"/>
                        </a:spcBef>
                        <a:spcAft>
                          <a:spcPts val="200"/>
                        </a:spcAft>
                      </a:pPr>
                      <a:r>
                        <a:rPr lang="en-US" sz="1400" dirty="0">
                          <a:latin typeface="Times New Roman"/>
                          <a:ea typeface="Times New Roman"/>
                          <a:cs typeface="Times New Roman"/>
                        </a:rPr>
                        <a:t>6</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iPhone 5</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6</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Lindsay Lohan</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6</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Rory Mcllroy</a:t>
                      </a:r>
                    </a:p>
                  </a:txBody>
                  <a:tcPr marL="68580" marR="68580" marT="0" marB="0">
                    <a:lnL>
                      <a:noFill/>
                    </a:lnL>
                    <a:lnR>
                      <a:noFill/>
                    </a:lnR>
                    <a:lnT>
                      <a:noFill/>
                    </a:lnT>
                    <a:lnB>
                      <a:noFill/>
                    </a:lnB>
                  </a:tcPr>
                </a:tc>
              </a:tr>
              <a:tr h="292100">
                <a:tc>
                  <a:txBody>
                    <a:bodyPr/>
                    <a:lstStyle/>
                    <a:p>
                      <a:pPr marL="0" marR="0" algn="l">
                        <a:lnSpc>
                          <a:spcPts val="1200"/>
                        </a:lnSpc>
                        <a:spcBef>
                          <a:spcPts val="200"/>
                        </a:spcBef>
                        <a:spcAft>
                          <a:spcPts val="200"/>
                        </a:spcAft>
                      </a:pPr>
                      <a:r>
                        <a:rPr lang="en-US" sz="1400" dirty="0">
                          <a:latin typeface="Times New Roman"/>
                          <a:ea typeface="Times New Roman"/>
                          <a:cs typeface="Times New Roman"/>
                        </a:rPr>
                        <a:t>7</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Adele</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7</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American Idol</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7</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Japan Earthquake</a:t>
                      </a:r>
                    </a:p>
                  </a:txBody>
                  <a:tcPr marL="68580" marR="68580" marT="0" marB="0">
                    <a:lnL>
                      <a:noFill/>
                    </a:lnL>
                    <a:lnR>
                      <a:noFill/>
                    </a:lnR>
                    <a:lnT>
                      <a:noFill/>
                    </a:lnT>
                    <a:lnB>
                      <a:noFill/>
                    </a:lnB>
                  </a:tcPr>
                </a:tc>
              </a:tr>
              <a:tr h="292100">
                <a:tc>
                  <a:txBody>
                    <a:bodyPr/>
                    <a:lstStyle/>
                    <a:p>
                      <a:pPr marL="0" marR="0" algn="l">
                        <a:lnSpc>
                          <a:spcPts val="1200"/>
                        </a:lnSpc>
                        <a:spcBef>
                          <a:spcPts val="200"/>
                        </a:spcBef>
                        <a:spcAft>
                          <a:spcPts val="200"/>
                        </a:spcAft>
                      </a:pPr>
                      <a:r>
                        <a:rPr lang="en-US" sz="1400" dirty="0">
                          <a:latin typeface="Times New Roman"/>
                          <a:ea typeface="Times New Roman"/>
                          <a:cs typeface="Times New Roman"/>
                        </a:rPr>
                        <a:t>8</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Tepco</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8</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Jennifer Aniston</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8</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Job crisis</a:t>
                      </a:r>
                    </a:p>
                  </a:txBody>
                  <a:tcPr marL="68580" marR="68580" marT="0" marB="0">
                    <a:lnL>
                      <a:noFill/>
                    </a:lnL>
                    <a:lnR>
                      <a:noFill/>
                    </a:lnR>
                    <a:lnT>
                      <a:noFill/>
                    </a:lnT>
                    <a:lnB>
                      <a:noFill/>
                    </a:lnB>
                  </a:tcPr>
                </a:tc>
              </a:tr>
              <a:tr h="292100">
                <a:tc>
                  <a:txBody>
                    <a:bodyPr/>
                    <a:lstStyle/>
                    <a:p>
                      <a:pPr marL="0" marR="0" algn="l">
                        <a:lnSpc>
                          <a:spcPts val="1200"/>
                        </a:lnSpc>
                        <a:spcBef>
                          <a:spcPts val="200"/>
                        </a:spcBef>
                        <a:spcAft>
                          <a:spcPts val="200"/>
                        </a:spcAft>
                      </a:pPr>
                      <a:r>
                        <a:rPr lang="en-US" sz="1400" dirty="0">
                          <a:latin typeface="Times New Roman"/>
                          <a:ea typeface="Times New Roman"/>
                          <a:cs typeface="Times New Roman"/>
                        </a:rPr>
                        <a:t>9</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Steve Jobs</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9</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Japan Earthquake</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9</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Foreclosures</a:t>
                      </a:r>
                    </a:p>
                  </a:txBody>
                  <a:tcPr marL="68580" marR="68580" marT="0" marB="0">
                    <a:lnL>
                      <a:noFill/>
                    </a:lnL>
                    <a:lnR>
                      <a:noFill/>
                    </a:lnR>
                    <a:lnT>
                      <a:noFill/>
                    </a:lnT>
                    <a:lnB>
                      <a:noFill/>
                    </a:lnB>
                  </a:tcPr>
                </a:tc>
              </a:tr>
              <a:tr h="292100">
                <a:tc>
                  <a:txBody>
                    <a:bodyPr/>
                    <a:lstStyle/>
                    <a:p>
                      <a:pPr marL="0" marR="0" algn="l">
                        <a:lnSpc>
                          <a:spcPts val="1200"/>
                        </a:lnSpc>
                        <a:spcBef>
                          <a:spcPts val="200"/>
                        </a:spcBef>
                        <a:spcAft>
                          <a:spcPts val="200"/>
                        </a:spcAft>
                      </a:pPr>
                      <a:r>
                        <a:rPr lang="en-US" sz="1400" dirty="0">
                          <a:latin typeface="Times New Roman"/>
                          <a:ea typeface="Times New Roman"/>
                          <a:cs typeface="Times New Roman"/>
                        </a:rPr>
                        <a:t>10</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iPad2</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10</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Osama Bin </a:t>
                      </a:r>
                      <a:r>
                        <a:rPr lang="en-US" sz="1400" dirty="0" smtClean="0">
                          <a:latin typeface="Times New Roman"/>
                          <a:ea typeface="Times New Roman"/>
                          <a:cs typeface="Times New Roman"/>
                        </a:rPr>
                        <a:t>Laden</a:t>
                      </a:r>
                      <a:endParaRPr lang="en-US" sz="1400"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10</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Weather disasters</a:t>
                      </a:r>
                    </a:p>
                  </a:txBody>
                  <a:tcPr marL="68580" marR="68580" marT="0" marB="0">
                    <a:lnL>
                      <a:noFill/>
                    </a:lnL>
                    <a:lnR>
                      <a:noFill/>
                    </a:lnR>
                    <a:lnT>
                      <a:noFill/>
                    </a:lnT>
                    <a:lnB>
                      <a:noFill/>
                    </a:lnB>
                  </a:tcPr>
                </a:tc>
              </a:tr>
            </a:tbl>
          </a:graphicData>
        </a:graphic>
      </p:graphicFrame>
      <p:sp>
        <p:nvSpPr>
          <p:cNvPr id="7" name="Slide Number Placeholder 6"/>
          <p:cNvSpPr>
            <a:spLocks noGrp="1"/>
          </p:cNvSpPr>
          <p:nvPr>
            <p:ph type="sldNum" sz="quarter" idx="12"/>
          </p:nvPr>
        </p:nvSpPr>
        <p:spPr/>
        <p:txBody>
          <a:bodyPr/>
          <a:lstStyle/>
          <a:p>
            <a:r>
              <a:rPr lang="en-US" dirty="0" smtClean="0"/>
              <a:t>7-</a:t>
            </a:r>
            <a:fld id="{C238F03A-58E1-4ECA-9024-348A9A81A53D}" type="slidenum">
              <a:rPr lang="en-US" smtClean="0"/>
              <a:pPr/>
              <a:t>24</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467600" cy="1143000"/>
          </a:xfrm>
        </p:spPr>
        <p:txBody>
          <a:bodyPr>
            <a:normAutofit/>
          </a:bodyPr>
          <a:lstStyle/>
          <a:p>
            <a:pPr fontAlgn="auto">
              <a:spcAft>
                <a:spcPts val="0"/>
              </a:spcAft>
              <a:defRPr/>
            </a:pPr>
            <a:r>
              <a:rPr lang="en-US" dirty="0" smtClean="0">
                <a:ea typeface="+mj-ea"/>
                <a:cs typeface="+mj-cs"/>
              </a:rPr>
              <a:t>Learning and Getting Information</a:t>
            </a:r>
            <a:endParaRPr lang="en-US" dirty="0">
              <a:ea typeface="+mj-ea"/>
              <a:cs typeface="+mj-cs"/>
            </a:endParaRPr>
          </a:p>
        </p:txBody>
      </p:sp>
      <p:pic>
        <p:nvPicPr>
          <p:cNvPr id="3073" name="Picture 1"/>
          <p:cNvPicPr>
            <a:picLocks noChangeAspect="1" noChangeArrowheads="1"/>
          </p:cNvPicPr>
          <p:nvPr/>
        </p:nvPicPr>
        <p:blipFill>
          <a:blip r:embed="rId2" cstate="print"/>
          <a:srcRect/>
          <a:stretch>
            <a:fillRect/>
          </a:stretch>
        </p:blipFill>
        <p:spPr bwMode="auto">
          <a:xfrm>
            <a:off x="652463" y="1600200"/>
            <a:ext cx="7839075" cy="4114799"/>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25</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5486400" cy="1143000"/>
          </a:xfrm>
        </p:spPr>
        <p:txBody>
          <a:bodyPr>
            <a:normAutofit/>
          </a:bodyPr>
          <a:lstStyle/>
          <a:p>
            <a:pPr fontAlgn="auto">
              <a:spcAft>
                <a:spcPts val="0"/>
              </a:spcAft>
              <a:defRPr/>
            </a:pPr>
            <a:r>
              <a:rPr lang="en-US" dirty="0" smtClean="0">
                <a:ea typeface="+mj-ea"/>
                <a:cs typeface="+mj-cs"/>
              </a:rPr>
              <a:t>Trading Online in the U.S.</a:t>
            </a:r>
            <a:endParaRPr lang="en-US" dirty="0">
              <a:ea typeface="+mj-ea"/>
              <a:cs typeface="+mj-cs"/>
            </a:endParaRPr>
          </a:p>
        </p:txBody>
      </p:sp>
      <p:pic>
        <p:nvPicPr>
          <p:cNvPr id="2049" name="Picture 1"/>
          <p:cNvPicPr>
            <a:picLocks noChangeAspect="1" noChangeArrowheads="1"/>
          </p:cNvPicPr>
          <p:nvPr/>
        </p:nvPicPr>
        <p:blipFill>
          <a:blip r:embed="rId2" cstate="print"/>
          <a:srcRect/>
          <a:stretch>
            <a:fillRect/>
          </a:stretch>
        </p:blipFill>
        <p:spPr bwMode="auto">
          <a:xfrm>
            <a:off x="666750" y="1981200"/>
            <a:ext cx="7810500" cy="30480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26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924800" cy="1143000"/>
          </a:xfrm>
        </p:spPr>
        <p:txBody>
          <a:bodyPr/>
          <a:lstStyle/>
          <a:p>
            <a:r>
              <a:rPr lang="en-US" dirty="0" smtClean="0"/>
              <a:t>Giving Online</a:t>
            </a:r>
            <a:endParaRPr lang="en-US" dirty="0"/>
          </a:p>
        </p:txBody>
      </p:sp>
      <p:sp>
        <p:nvSpPr>
          <p:cNvPr id="3" name="Content Placeholder 2"/>
          <p:cNvSpPr>
            <a:spLocks noGrp="1"/>
          </p:cNvSpPr>
          <p:nvPr>
            <p:ph idx="1"/>
          </p:nvPr>
        </p:nvSpPr>
        <p:spPr>
          <a:xfrm>
            <a:off x="685800" y="1600200"/>
            <a:ext cx="8001000" cy="4525963"/>
          </a:xfrm>
        </p:spPr>
        <p:txBody>
          <a:bodyPr>
            <a:normAutofit/>
          </a:bodyPr>
          <a:lstStyle/>
          <a:p>
            <a:r>
              <a:rPr lang="en-US" sz="3200" dirty="0" smtClean="0"/>
              <a:t>Trendwatcher.com mentions “Generation Generosity” as one of the top global consumer trends.</a:t>
            </a:r>
          </a:p>
          <a:p>
            <a:r>
              <a:rPr lang="en-US" sz="3200" dirty="0" smtClean="0"/>
              <a:t>25% of Americans made an online donation to charity in 2011.</a:t>
            </a:r>
          </a:p>
          <a:p>
            <a:r>
              <a:rPr lang="en-US" sz="3200" dirty="0" smtClean="0"/>
              <a:t>Kickstarter.com offers a Web platform for individuals seeking funding for creative projects.</a:t>
            </a:r>
            <a:endParaRPr lang="en-US" sz="3200" dirty="0"/>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27</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dirty="0">
              <a:latin typeface="Calibri" pitchFamily="-72" charset="0"/>
            </a:endParaRPr>
          </a:p>
        </p:txBody>
      </p:sp>
      <p:pic>
        <p:nvPicPr>
          <p:cNvPr id="40962"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762000" y="685800"/>
            <a:ext cx="8118475" cy="2647950"/>
          </a:xfrm>
          <a:prstGeom prst="rect">
            <a:avLst/>
          </a:prstGeom>
          <a:noFill/>
          <a:ln w="9525">
            <a:noFill/>
            <a:miter lim="800000"/>
            <a:headEnd/>
            <a:tailEnd/>
          </a:ln>
        </p:spPr>
      </p:pic>
      <p:sp>
        <p:nvSpPr>
          <p:cNvPr id="40963" name="Rectangle 5"/>
          <p:cNvSpPr>
            <a:spLocks noChangeArrowheads="1"/>
          </p:cNvSpPr>
          <p:nvPr/>
        </p:nvSpPr>
        <p:spPr bwMode="auto">
          <a:xfrm>
            <a:off x="1066800" y="3582988"/>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latin typeface="Calibri"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006975"/>
            <a:ext cx="7631113" cy="636588"/>
          </a:xfrm>
          <a:prstGeom prst="rect">
            <a:avLst/>
          </a:prstGeom>
          <a:noFill/>
          <a:ln>
            <a:miter lim="800000"/>
            <a:headEnd/>
            <a:tailEnd/>
          </a:ln>
        </p:spPr>
        <p:txBody>
          <a:bodyPr anchor="b"/>
          <a:lstStyle/>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Copyright © </a:t>
            </a:r>
            <a:r>
              <a:rPr lang="en-US" dirty="0" smtClean="0">
                <a:solidFill>
                  <a:srgbClr val="000000"/>
                </a:solidFill>
                <a:effectLst>
                  <a:outerShdw blurRad="38100" dist="38100" dir="2700000" algn="tl">
                    <a:srgbClr val="C0C0C0"/>
                  </a:outerShdw>
                </a:effectLst>
                <a:latin typeface="Tahoma" pitchFamily="34" charset="0"/>
                <a:ea typeface="+mn-ea"/>
                <a:cs typeface="Arial" charset="0"/>
              </a:rPr>
              <a:t>2014 </a:t>
            </a:r>
            <a:r>
              <a:rPr lang="en-US" dirty="0">
                <a:solidFill>
                  <a:srgbClr val="000000"/>
                </a:solidFill>
                <a:effectLst>
                  <a:outerShdw blurRad="38100" dist="38100" dir="2700000" algn="tl">
                    <a:srgbClr val="C0C0C0"/>
                  </a:outerShdw>
                </a:effectLst>
                <a:latin typeface="Tahoma" pitchFamily="34" charset="0"/>
                <a:ea typeface="+mn-ea"/>
                <a:cs typeface="Arial" charset="0"/>
              </a:rPr>
              <a:t>Pearson Education, Inc.  </a:t>
            </a:r>
          </a:p>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Publishing as Prentice Hall</a:t>
            </a:r>
            <a:endParaRPr lang="en-US" dirty="0">
              <a:solidFill>
                <a:srgbClr val="000000"/>
              </a:solidFill>
              <a:effectLst>
                <a:outerShdw blurRad="38100" dist="38100" dir="2700000" algn="tl">
                  <a:srgbClr val="C0C0C0"/>
                </a:outerShdw>
              </a:effectLst>
              <a:latin typeface="+mn-lt"/>
              <a:ea typeface="+mn-ea"/>
              <a:cs typeface="Arial" charset="0"/>
            </a:endParaRPr>
          </a:p>
        </p:txBody>
      </p:sp>
      <p:sp>
        <p:nvSpPr>
          <p:cNvPr id="8" name="Slide Number Placeholder 7"/>
          <p:cNvSpPr>
            <a:spLocks noGrp="1"/>
          </p:cNvSpPr>
          <p:nvPr>
            <p:ph type="sldNum" sz="quarter" idx="12"/>
          </p:nvPr>
        </p:nvSpPr>
        <p:spPr/>
        <p:txBody>
          <a:bodyPr/>
          <a:lstStyle/>
          <a:p>
            <a:r>
              <a:rPr lang="en-US" dirty="0" smtClean="0"/>
              <a:t>7-</a:t>
            </a:r>
            <a:fld id="{C238F03A-58E1-4ECA-9024-348A9A81A53D}"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95736" y="228600"/>
            <a:ext cx="6491064" cy="1143000"/>
          </a:xfrm>
        </p:spPr>
        <p:txBody>
          <a:bodyPr/>
          <a:lstStyle/>
          <a:p>
            <a:pPr algn="ctr"/>
            <a:r>
              <a:rPr lang="en-US" dirty="0" err="1"/>
              <a:t>Millennials</a:t>
            </a:r>
            <a:endParaRPr lang="en-US" b="1" dirty="0"/>
          </a:p>
        </p:txBody>
      </p:sp>
      <p:sp>
        <p:nvSpPr>
          <p:cNvPr id="6" name="Content Placeholder 5"/>
          <p:cNvSpPr>
            <a:spLocks noGrp="1"/>
          </p:cNvSpPr>
          <p:nvPr>
            <p:ph sz="half" idx="1"/>
          </p:nvPr>
        </p:nvSpPr>
        <p:spPr>
          <a:xfrm>
            <a:off x="2267744" y="1916832"/>
            <a:ext cx="3312368" cy="4464496"/>
          </a:xfrm>
        </p:spPr>
        <p:txBody>
          <a:bodyPr>
            <a:normAutofit/>
          </a:bodyPr>
          <a:lstStyle/>
          <a:p>
            <a:pPr>
              <a:spcBef>
                <a:spcPts val="100"/>
              </a:spcBef>
              <a:spcAft>
                <a:spcPts val="100"/>
              </a:spcAft>
            </a:pPr>
            <a:r>
              <a:rPr lang="en-US" sz="2000" dirty="0"/>
              <a:t>Greatest Generation (1901-1924)</a:t>
            </a:r>
          </a:p>
          <a:p>
            <a:pPr>
              <a:spcBef>
                <a:spcPts val="100"/>
              </a:spcBef>
              <a:spcAft>
                <a:spcPts val="100"/>
              </a:spcAft>
            </a:pPr>
            <a:r>
              <a:rPr lang="en-US" sz="2000" dirty="0"/>
              <a:t>Silent Generation (1925-1945)</a:t>
            </a:r>
          </a:p>
          <a:p>
            <a:pPr>
              <a:spcBef>
                <a:spcPts val="100"/>
              </a:spcBef>
              <a:spcAft>
                <a:spcPts val="100"/>
              </a:spcAft>
            </a:pPr>
            <a:r>
              <a:rPr lang="en-US" sz="2000" dirty="0"/>
              <a:t>Baby Boomers (1946-1964)</a:t>
            </a:r>
          </a:p>
          <a:p>
            <a:pPr>
              <a:spcBef>
                <a:spcPts val="100"/>
              </a:spcBef>
              <a:spcAft>
                <a:spcPts val="100"/>
              </a:spcAft>
            </a:pPr>
            <a:r>
              <a:rPr lang="en-US" sz="2000" dirty="0"/>
              <a:t>Generation X (1965-1976) </a:t>
            </a:r>
            <a:endParaRPr lang="en-US" sz="2000" dirty="0" smtClean="0"/>
          </a:p>
          <a:p>
            <a:pPr>
              <a:spcBef>
                <a:spcPts val="100"/>
              </a:spcBef>
              <a:spcAft>
                <a:spcPts val="100"/>
              </a:spcAft>
            </a:pPr>
            <a:r>
              <a:rPr lang="en-US" sz="2000" dirty="0" err="1" smtClean="0"/>
              <a:t>Millennials</a:t>
            </a:r>
            <a:r>
              <a:rPr lang="en-US" sz="2000" dirty="0" smtClean="0"/>
              <a:t>/Gen </a:t>
            </a:r>
            <a:r>
              <a:rPr lang="en-US" sz="2000" dirty="0"/>
              <a:t>Y (</a:t>
            </a:r>
            <a:r>
              <a:rPr lang="en-US" sz="2000" dirty="0" smtClean="0"/>
              <a:t>1977-1995)</a:t>
            </a:r>
            <a:r>
              <a:rPr lang="en-US" sz="2000" dirty="0"/>
              <a:t/>
            </a:r>
            <a:br>
              <a:rPr lang="en-US" sz="2000" dirty="0"/>
            </a:br>
            <a:r>
              <a:rPr lang="en-US" sz="2000" dirty="0"/>
              <a:t>--Younger </a:t>
            </a:r>
            <a:r>
              <a:rPr lang="en-US" sz="2000" dirty="0" err="1"/>
              <a:t>Millennials</a:t>
            </a:r>
            <a:r>
              <a:rPr lang="en-US" sz="2000" dirty="0"/>
              <a:t> (18-27)</a:t>
            </a:r>
            <a:br>
              <a:rPr lang="en-US" sz="2000" dirty="0"/>
            </a:br>
            <a:r>
              <a:rPr lang="en-US" sz="2000" dirty="0"/>
              <a:t>--Older </a:t>
            </a:r>
            <a:r>
              <a:rPr lang="en-US" sz="2000" dirty="0" err="1"/>
              <a:t>Millennials</a:t>
            </a:r>
            <a:r>
              <a:rPr lang="en-US" sz="2000" dirty="0"/>
              <a:t> (28-36)</a:t>
            </a:r>
          </a:p>
          <a:p>
            <a:pPr>
              <a:spcBef>
                <a:spcPts val="100"/>
              </a:spcBef>
              <a:spcAft>
                <a:spcPts val="100"/>
              </a:spcAft>
            </a:pPr>
            <a:r>
              <a:rPr lang="en-US" sz="2000" dirty="0"/>
              <a:t>Generation Z (1995-Present)</a:t>
            </a: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52120" y="2636912"/>
            <a:ext cx="3254708" cy="2104053"/>
          </a:xfrm>
        </p:spPr>
      </p:pic>
      <p:sp>
        <p:nvSpPr>
          <p:cNvPr id="2" name="Slide Number Placeholder 1"/>
          <p:cNvSpPr>
            <a:spLocks noGrp="1"/>
          </p:cNvSpPr>
          <p:nvPr>
            <p:ph type="sldNum" sz="quarter" idx="11"/>
          </p:nvPr>
        </p:nvSpPr>
        <p:spPr/>
        <p:txBody>
          <a:bodyPr/>
          <a:lstStyle/>
          <a:p>
            <a:r>
              <a:rPr lang="en-US" smtClean="0"/>
              <a:t>7-</a:t>
            </a:r>
            <a:fld id="{EBD8BD88-09EB-4027-A0A7-3600A6A2DC9E}" type="slidenum">
              <a:rPr lang="en-US" smtClean="0"/>
              <a:pPr/>
              <a:t>29</a:t>
            </a:fld>
            <a:endParaRPr lang="en-US"/>
          </a:p>
        </p:txBody>
      </p:sp>
    </p:spTree>
    <p:extLst>
      <p:ext uri="{BB962C8B-B14F-4D97-AF65-F5344CB8AC3E}">
        <p14:creationId xmlns:p14="http://schemas.microsoft.com/office/powerpoint/2010/main" val="1067612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990599" y="228600"/>
            <a:ext cx="7775575" cy="990600"/>
          </a:xfrm>
        </p:spPr>
        <p:txBody>
          <a:bodyPr/>
          <a:lstStyle/>
          <a:p>
            <a:pPr fontAlgn="auto">
              <a:spcAft>
                <a:spcPts val="0"/>
              </a:spcAft>
              <a:defRPr/>
            </a:pPr>
            <a:r>
              <a:rPr lang="en-US" dirty="0" smtClean="0">
                <a:ea typeface="+mj-ea"/>
                <a:cs typeface="+mj-cs"/>
              </a:rPr>
              <a:t>The Customer’s Story</a:t>
            </a:r>
          </a:p>
        </p:txBody>
      </p:sp>
      <p:sp>
        <p:nvSpPr>
          <p:cNvPr id="13317" name="Content Placeholder 4"/>
          <p:cNvSpPr>
            <a:spLocks noGrp="1"/>
          </p:cNvSpPr>
          <p:nvPr>
            <p:ph sz="quarter" idx="1"/>
          </p:nvPr>
        </p:nvSpPr>
        <p:spPr>
          <a:xfrm>
            <a:off x="914400" y="1295400"/>
            <a:ext cx="7851775" cy="4800600"/>
          </a:xfrm>
        </p:spPr>
        <p:txBody>
          <a:bodyPr rtlCol="0">
            <a:normAutofit lnSpcReduction="10000"/>
          </a:bodyPr>
          <a:lstStyle/>
          <a:p>
            <a:pPr>
              <a:defRPr/>
            </a:pPr>
            <a:r>
              <a:rPr lang="en-US" sz="2800" dirty="0" smtClean="0">
                <a:ea typeface="+mn-ea"/>
                <a:cs typeface="+mn-cs"/>
              </a:rPr>
              <a:t>A typical one-hour adventure in the life of a 25-year-old professional, Justin:</a:t>
            </a:r>
          </a:p>
          <a:p>
            <a:pPr lvl="1">
              <a:defRPr/>
            </a:pPr>
            <a:r>
              <a:rPr lang="en-US" sz="2800" dirty="0" smtClean="0">
                <a:ea typeface="+mn-ea"/>
              </a:rPr>
              <a:t>Tunes his iPod to the latest Diggnation podcast while his TV is tuned to a soccer game and his </a:t>
            </a:r>
            <a:r>
              <a:rPr lang="en-US" sz="2800" dirty="0" smtClean="0"/>
              <a:t>smart</a:t>
            </a:r>
            <a:r>
              <a:rPr lang="en-US" sz="2800" dirty="0" smtClean="0">
                <a:ea typeface="+mn-ea"/>
              </a:rPr>
              <a:t>phone and </a:t>
            </a:r>
            <a:r>
              <a:rPr lang="en-US" sz="2800" dirty="0" smtClean="0"/>
              <a:t>iPad tablet</a:t>
            </a:r>
            <a:r>
              <a:rPr lang="en-US" sz="2800" dirty="0" smtClean="0">
                <a:ea typeface="+mn-ea"/>
              </a:rPr>
              <a:t> are within reach.</a:t>
            </a:r>
          </a:p>
          <a:p>
            <a:pPr lvl="1">
              <a:defRPr/>
            </a:pPr>
            <a:r>
              <a:rPr lang="en-US" sz="2800" dirty="0" smtClean="0">
                <a:ea typeface="+mn-ea"/>
              </a:rPr>
              <a:t>Picks up </a:t>
            </a:r>
            <a:r>
              <a:rPr lang="en-US" sz="2800" dirty="0" smtClean="0"/>
              <a:t>iPad</a:t>
            </a:r>
            <a:r>
              <a:rPr lang="en-US" sz="2800" dirty="0" smtClean="0">
                <a:ea typeface="+mn-ea"/>
              </a:rPr>
              <a:t> to find a blog mentioned during the podcast, sees a video on the blog, tunes it on his TV set and texts a friend about the video.</a:t>
            </a:r>
          </a:p>
          <a:p>
            <a:pPr lvl="1">
              <a:defRPr/>
            </a:pPr>
            <a:r>
              <a:rPr lang="en-US" sz="2800" dirty="0" smtClean="0"/>
              <a:t>Justin searches for the video title on Google and finds a job posting on Vimeo, an online video-posting site.</a:t>
            </a:r>
          </a:p>
          <a:p>
            <a:pPr lvl="1">
              <a:defRPr/>
            </a:pPr>
            <a:endParaRPr lang="en-US" sz="2800" dirty="0" smtClean="0">
              <a:ea typeface="+mn-ea"/>
            </a:endParaRPr>
          </a:p>
          <a:p>
            <a:pPr lvl="1" fontAlgn="auto">
              <a:spcAft>
                <a:spcPts val="0"/>
              </a:spcAft>
              <a:buFont typeface="Wingdings 2" pitchFamily="18" charset="2"/>
              <a:buNone/>
              <a:defRPr/>
            </a:pPr>
            <a:endParaRPr lang="en-US" dirty="0" smtClean="0">
              <a:ea typeface="+mn-ea"/>
            </a:endParaRPr>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295400" y="228600"/>
            <a:ext cx="7470775" cy="990600"/>
          </a:xfrm>
        </p:spPr>
        <p:txBody>
          <a:bodyPr>
            <a:normAutofit/>
          </a:bodyPr>
          <a:lstStyle/>
          <a:p>
            <a:pPr fontAlgn="auto">
              <a:spcAft>
                <a:spcPts val="0"/>
              </a:spcAft>
              <a:defRPr/>
            </a:pPr>
            <a:r>
              <a:rPr lang="en-US" dirty="0" smtClean="0">
                <a:ea typeface="+mj-ea"/>
                <a:cs typeface="+mj-cs"/>
              </a:rPr>
              <a:t>The Customer’s Story, cont.</a:t>
            </a:r>
          </a:p>
        </p:txBody>
      </p:sp>
      <p:sp>
        <p:nvSpPr>
          <p:cNvPr id="14341" name="Content Placeholder 4"/>
          <p:cNvSpPr>
            <a:spLocks noGrp="1"/>
          </p:cNvSpPr>
          <p:nvPr>
            <p:ph sz="quarter" idx="1"/>
          </p:nvPr>
        </p:nvSpPr>
        <p:spPr>
          <a:xfrm>
            <a:off x="1447800" y="1447800"/>
            <a:ext cx="7318375" cy="4648200"/>
          </a:xfrm>
        </p:spPr>
        <p:txBody>
          <a:bodyPr>
            <a:normAutofit/>
          </a:bodyPr>
          <a:lstStyle/>
          <a:p>
            <a:pPr marL="1028700" lvl="1">
              <a:lnSpc>
                <a:spcPct val="90000"/>
              </a:lnSpc>
              <a:spcBef>
                <a:spcPts val="600"/>
              </a:spcBef>
            </a:pPr>
            <a:r>
              <a:rPr lang="en-US" sz="2800" dirty="0" smtClean="0"/>
              <a:t>He posts a link to the video and Vimeo site to his Twitter stream.</a:t>
            </a:r>
          </a:p>
          <a:p>
            <a:pPr>
              <a:lnSpc>
                <a:spcPct val="90000"/>
              </a:lnSpc>
              <a:spcBef>
                <a:spcPts val="600"/>
              </a:spcBef>
            </a:pPr>
            <a:r>
              <a:rPr lang="en-US" sz="2800" dirty="0" smtClean="0"/>
              <a:t>Justin is the new consumer: a multitasker attending to different electronic media simultaneously.</a:t>
            </a:r>
          </a:p>
          <a:p>
            <a:pPr>
              <a:lnSpc>
                <a:spcPct val="90000"/>
              </a:lnSpc>
              <a:spcBef>
                <a:spcPts val="600"/>
              </a:spcBef>
            </a:pPr>
            <a:r>
              <a:rPr lang="en-US" sz="2800" dirty="0" smtClean="0"/>
              <a:t>How can a marketer capture dollars from advertising online, selling music downloads, charging fees for social media subscriptions?</a:t>
            </a:r>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4</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8"/>
          <p:cNvSpPr>
            <a:spLocks noGrp="1" noChangeArrowheads="1"/>
          </p:cNvSpPr>
          <p:nvPr>
            <p:ph type="body" idx="1"/>
          </p:nvPr>
        </p:nvSpPr>
        <p:spPr>
          <a:xfrm>
            <a:off x="1219200" y="1676400"/>
            <a:ext cx="7546975" cy="4419600"/>
          </a:xfrm>
        </p:spPr>
        <p:txBody>
          <a:bodyPr>
            <a:normAutofit/>
          </a:bodyPr>
          <a:lstStyle/>
          <a:p>
            <a:pPr>
              <a:lnSpc>
                <a:spcPct val="90000"/>
              </a:lnSpc>
              <a:spcBef>
                <a:spcPts val="1200"/>
              </a:spcBef>
            </a:pPr>
            <a:r>
              <a:rPr lang="en-US" sz="3000" dirty="0" smtClean="0"/>
              <a:t>85% of U.S. consumers used the internet in 2012.</a:t>
            </a:r>
          </a:p>
          <a:p>
            <a:pPr>
              <a:lnSpc>
                <a:spcPct val="90000"/>
              </a:lnSpc>
              <a:spcBef>
                <a:spcPts val="1200"/>
              </a:spcBef>
            </a:pPr>
            <a:r>
              <a:rPr lang="en-US" sz="3000" dirty="0" smtClean="0"/>
              <a:t>Less connected groups tend to be:</a:t>
            </a:r>
          </a:p>
          <a:p>
            <a:pPr lvl="1">
              <a:lnSpc>
                <a:spcPct val="90000"/>
              </a:lnSpc>
              <a:spcBef>
                <a:spcPts val="1200"/>
              </a:spcBef>
            </a:pPr>
            <a:r>
              <a:rPr lang="en-US" sz="2800" dirty="0" smtClean="0"/>
              <a:t>Older</a:t>
            </a:r>
          </a:p>
          <a:p>
            <a:pPr lvl="1">
              <a:lnSpc>
                <a:spcPct val="90000"/>
              </a:lnSpc>
              <a:spcBef>
                <a:spcPts val="1200"/>
              </a:spcBef>
            </a:pPr>
            <a:r>
              <a:rPr lang="en-US" sz="2800" dirty="0" smtClean="0"/>
              <a:t>Less educated</a:t>
            </a:r>
          </a:p>
          <a:p>
            <a:pPr lvl="1">
              <a:lnSpc>
                <a:spcPct val="90000"/>
              </a:lnSpc>
              <a:spcBef>
                <a:spcPts val="1200"/>
              </a:spcBef>
            </a:pPr>
            <a:r>
              <a:rPr lang="en-US" sz="2800" dirty="0" smtClean="0"/>
              <a:t>Hispanic</a:t>
            </a:r>
          </a:p>
          <a:p>
            <a:pPr lvl="1">
              <a:lnSpc>
                <a:spcPct val="90000"/>
              </a:lnSpc>
              <a:spcBef>
                <a:spcPts val="1200"/>
              </a:spcBef>
            </a:pPr>
            <a:r>
              <a:rPr lang="en-US" sz="2800" dirty="0" smtClean="0"/>
              <a:t>Lower income or disability</a:t>
            </a:r>
          </a:p>
        </p:txBody>
      </p:sp>
      <p:sp>
        <p:nvSpPr>
          <p:cNvPr id="15364" name="Rectangle 9"/>
          <p:cNvSpPr>
            <a:spLocks noGrp="1" noChangeArrowheads="1"/>
          </p:cNvSpPr>
          <p:nvPr>
            <p:ph type="title"/>
          </p:nvPr>
        </p:nvSpPr>
        <p:spPr>
          <a:xfrm>
            <a:off x="1295400" y="228600"/>
            <a:ext cx="7470775" cy="990600"/>
          </a:xfrm>
        </p:spPr>
        <p:txBody>
          <a:bodyPr>
            <a:normAutofit/>
          </a:bodyPr>
          <a:lstStyle/>
          <a:p>
            <a:pPr fontAlgn="auto">
              <a:spcAft>
                <a:spcPts val="0"/>
              </a:spcAft>
              <a:defRPr/>
            </a:pPr>
            <a:r>
              <a:rPr lang="en-US" dirty="0" smtClean="0">
                <a:ea typeface="+mj-ea"/>
                <a:cs typeface="+mj-cs"/>
              </a:rPr>
              <a:t>Consumers in the 21</a:t>
            </a:r>
            <a:r>
              <a:rPr lang="en-US" baseline="30000" dirty="0" smtClean="0">
                <a:ea typeface="+mj-ea"/>
                <a:cs typeface="+mj-cs"/>
              </a:rPr>
              <a:t>st</a:t>
            </a:r>
            <a:r>
              <a:rPr lang="en-US" dirty="0" smtClean="0">
                <a:ea typeface="+mj-ea"/>
                <a:cs typeface="+mj-cs"/>
              </a:rPr>
              <a:t> Century</a:t>
            </a:r>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5</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219200" y="228600"/>
            <a:ext cx="7696200" cy="990600"/>
          </a:xfrm>
        </p:spPr>
        <p:txBody>
          <a:bodyPr>
            <a:noAutofit/>
          </a:bodyPr>
          <a:lstStyle/>
          <a:p>
            <a:pPr fontAlgn="auto">
              <a:spcAft>
                <a:spcPts val="0"/>
              </a:spcAft>
              <a:defRPr/>
            </a:pPr>
            <a:r>
              <a:rPr lang="en-US" dirty="0" smtClean="0">
                <a:ea typeface="+mj-ea"/>
                <a:cs typeface="+mj-cs"/>
              </a:rPr>
              <a:t>Consumers in the 21</a:t>
            </a:r>
            <a:r>
              <a:rPr lang="en-US" baseline="30000" dirty="0" smtClean="0">
                <a:ea typeface="+mj-ea"/>
                <a:cs typeface="+mj-cs"/>
              </a:rPr>
              <a:t>st</a:t>
            </a:r>
            <a:r>
              <a:rPr lang="en-US" dirty="0" smtClean="0">
                <a:ea typeface="+mj-ea"/>
                <a:cs typeface="+mj-cs"/>
              </a:rPr>
              <a:t> Century, cont.</a:t>
            </a:r>
          </a:p>
        </p:txBody>
      </p:sp>
      <p:sp>
        <p:nvSpPr>
          <p:cNvPr id="16389" name="Content Placeholder 4"/>
          <p:cNvSpPr>
            <a:spLocks noGrp="1"/>
          </p:cNvSpPr>
          <p:nvPr>
            <p:ph sz="quarter" idx="1"/>
          </p:nvPr>
        </p:nvSpPr>
        <p:spPr>
          <a:xfrm>
            <a:off x="1524001" y="1676400"/>
            <a:ext cx="6705600" cy="4419600"/>
          </a:xfrm>
        </p:spPr>
        <p:txBody>
          <a:bodyPr>
            <a:normAutofit/>
          </a:bodyPr>
          <a:lstStyle/>
          <a:p>
            <a:pPr>
              <a:lnSpc>
                <a:spcPct val="80000"/>
              </a:lnSpc>
            </a:pPr>
            <a:r>
              <a:rPr lang="en-US" sz="2800" dirty="0" smtClean="0"/>
              <a:t>Approximately 1.8 billion people have access to the internet, 32.7% of the global population.</a:t>
            </a:r>
          </a:p>
          <a:p>
            <a:pPr>
              <a:lnSpc>
                <a:spcPct val="80000"/>
              </a:lnSpc>
            </a:pPr>
            <a:r>
              <a:rPr lang="en-US" sz="2800" dirty="0" smtClean="0"/>
              <a:t>Top ten countries account for 60% of all users and adoption rates range from 10-84%.</a:t>
            </a:r>
          </a:p>
          <a:p>
            <a:pPr>
              <a:lnSpc>
                <a:spcPct val="80000"/>
              </a:lnSpc>
            </a:pPr>
            <a:r>
              <a:rPr lang="en-US" sz="2800" dirty="0" smtClean="0"/>
              <a:t>internet usage in developed nations has reached a critical mass, leading marketers to ask more questions about consumer behavior on the internet.</a:t>
            </a:r>
          </a:p>
          <a:p>
            <a:pPr>
              <a:lnSpc>
                <a:spcPct val="80000"/>
              </a:lnSpc>
            </a:pPr>
            <a:endParaRPr lang="en-US" sz="2800" dirty="0" smtClean="0"/>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ea typeface="+mj-ea"/>
                <a:cs typeface="+mj-cs"/>
              </a:rPr>
              <a:t>Internet Reaches Maturity: 1995-2012</a:t>
            </a:r>
            <a:endParaRPr lang="en-US" dirty="0">
              <a:ea typeface="+mj-ea"/>
              <a:cs typeface="+mj-cs"/>
            </a:endParaRPr>
          </a:p>
        </p:txBody>
      </p:sp>
      <p:sp>
        <p:nvSpPr>
          <p:cNvPr id="20482" name="AutoShape 2" descr="ftp://be133:rrytuR@beftp.pearsoned.com/Bloom/strauss7e_supps/manuscript/Ch_07Strauss7e/Ch_07__Exhibit%207.1.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20483" name="Picture 3" descr="C:\Users\Betty\Desktop\Ch_07__Exhibit 7.1.png"/>
          <p:cNvPicPr>
            <a:picLocks noChangeAspect="1" noChangeArrowheads="1"/>
          </p:cNvPicPr>
          <p:nvPr/>
        </p:nvPicPr>
        <p:blipFill>
          <a:blip r:embed="rId3" cstate="print"/>
          <a:srcRect/>
          <a:stretch>
            <a:fillRect/>
          </a:stretch>
        </p:blipFill>
        <p:spPr bwMode="auto">
          <a:xfrm>
            <a:off x="1371600" y="1362332"/>
            <a:ext cx="6096000" cy="4352667"/>
          </a:xfrm>
          <a:prstGeom prst="rect">
            <a:avLst/>
          </a:prstGeom>
          <a:noFill/>
        </p:spPr>
      </p:pic>
      <p:sp>
        <p:nvSpPr>
          <p:cNvPr id="7" name="Slide Number Placeholder 6"/>
          <p:cNvSpPr>
            <a:spLocks noGrp="1"/>
          </p:cNvSpPr>
          <p:nvPr>
            <p:ph type="sldNum" sz="quarter" idx="12"/>
          </p:nvPr>
        </p:nvSpPr>
        <p:spPr/>
        <p:txBody>
          <a:bodyPr/>
          <a:lstStyle/>
          <a:p>
            <a:r>
              <a:rPr lang="en-US" dirty="0" smtClean="0"/>
              <a:t>7-</a:t>
            </a:r>
            <a:fld id="{C238F03A-58E1-4ECA-9024-348A9A81A53D}" type="slidenum">
              <a:rPr lang="en-US" smtClean="0"/>
              <a:pPr/>
              <a:t>7</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lstStyle/>
          <a:p>
            <a:r>
              <a:rPr lang="en-US" dirty="0" smtClean="0"/>
              <a:t>Consumer Behavior Online</a:t>
            </a:r>
            <a:endParaRPr lang="en-US" dirty="0"/>
          </a:p>
        </p:txBody>
      </p:sp>
      <p:sp>
        <p:nvSpPr>
          <p:cNvPr id="3" name="Content Placeholder 2"/>
          <p:cNvSpPr>
            <a:spLocks noGrp="1"/>
          </p:cNvSpPr>
          <p:nvPr>
            <p:ph idx="1"/>
          </p:nvPr>
        </p:nvSpPr>
        <p:spPr>
          <a:xfrm>
            <a:off x="1143000" y="1600200"/>
            <a:ext cx="7543800" cy="4525963"/>
          </a:xfrm>
        </p:spPr>
        <p:txBody>
          <a:bodyPr>
            <a:normAutofit/>
          </a:bodyPr>
          <a:lstStyle/>
          <a:p>
            <a:r>
              <a:rPr lang="en-US" sz="2800" dirty="0" smtClean="0"/>
              <a:t>Many consumer behavior principles that describe offline buyer behavior also apply to online behavior.</a:t>
            </a:r>
          </a:p>
          <a:p>
            <a:r>
              <a:rPr lang="en-US" sz="2800" dirty="0" smtClean="0"/>
              <a:t>Exhibit 7.2 explains some consumer behavior theories for online buyer behavior.</a:t>
            </a:r>
          </a:p>
          <a:p>
            <a:pPr lvl="1"/>
            <a:r>
              <a:rPr lang="en-US" dirty="0" smtClean="0"/>
              <a:t>Scarcity</a:t>
            </a:r>
          </a:p>
          <a:p>
            <a:pPr lvl="1"/>
            <a:r>
              <a:rPr lang="en-US" dirty="0" smtClean="0"/>
              <a:t>Popularity</a:t>
            </a:r>
          </a:p>
          <a:p>
            <a:pPr lvl="1"/>
            <a:r>
              <a:rPr lang="en-US" dirty="0" smtClean="0"/>
              <a:t>Affinity</a:t>
            </a:r>
          </a:p>
          <a:p>
            <a:pPr lvl="1"/>
            <a:r>
              <a:rPr lang="en-US" dirty="0" smtClean="0"/>
              <a:t>Authority</a:t>
            </a:r>
          </a:p>
          <a:p>
            <a:pPr lvl="1"/>
            <a:r>
              <a:rPr lang="en-US" dirty="0" smtClean="0"/>
              <a:t>Consistency</a:t>
            </a:r>
          </a:p>
          <a:p>
            <a:pPr lvl="1"/>
            <a:r>
              <a:rPr lang="en-US" dirty="0" smtClean="0"/>
              <a:t>Reciprocity</a:t>
            </a:r>
            <a:endParaRPr lang="en-US" dirty="0"/>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8</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Psychology of Social Shopping</a:t>
            </a:r>
            <a:endParaRPr lang="en-US" dirty="0"/>
          </a:p>
        </p:txBody>
      </p:sp>
      <p:pic>
        <p:nvPicPr>
          <p:cNvPr id="43010" name="Picture 2" descr="ftp://be133:rrytuR@beftp.pearsoned.com/Bloom/strauss7e_supps/manuscript/Ch_07Strauss7e/Ch_07__Exhibit%207.2.png"/>
          <p:cNvPicPr>
            <a:picLocks noChangeAspect="1" noChangeArrowheads="1"/>
          </p:cNvPicPr>
          <p:nvPr/>
        </p:nvPicPr>
        <p:blipFill>
          <a:blip r:embed="rId2" cstate="print"/>
          <a:srcRect/>
          <a:stretch>
            <a:fillRect/>
          </a:stretch>
        </p:blipFill>
        <p:spPr bwMode="auto">
          <a:xfrm>
            <a:off x="914400" y="1371600"/>
            <a:ext cx="6724650" cy="4695825"/>
          </a:xfrm>
          <a:prstGeom prst="rect">
            <a:avLst/>
          </a:prstGeom>
          <a:noFill/>
        </p:spPr>
      </p:pic>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9</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1608</TotalTime>
  <Words>1294</Words>
  <Application>Microsoft Office PowerPoint</Application>
  <PresentationFormat>On-screen Show (4:3)</PresentationFormat>
  <Paragraphs>253</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TS010385378</vt:lpstr>
      <vt:lpstr>E-Marketing/7E Chapter 7</vt:lpstr>
      <vt:lpstr>Chapter 7 Objectives</vt:lpstr>
      <vt:lpstr>The Customer’s Story</vt:lpstr>
      <vt:lpstr>The Customer’s Story, cont.</vt:lpstr>
      <vt:lpstr>Consumers in the 21st Century</vt:lpstr>
      <vt:lpstr>Consumers in the 21st Century, cont.</vt:lpstr>
      <vt:lpstr>Internet Reaches Maturity: 1995-2012</vt:lpstr>
      <vt:lpstr>Consumer Behavior Online</vt:lpstr>
      <vt:lpstr>Social Psychology of Social Shopping</vt:lpstr>
      <vt:lpstr>The Internet Exchange Process</vt:lpstr>
      <vt:lpstr>The Online Exchange Process</vt:lpstr>
      <vt:lpstr>Technological Context</vt:lpstr>
      <vt:lpstr> 2012 U.S. Daily Media Use (Minutes/day)</vt:lpstr>
      <vt:lpstr>Social and Cultural Contexts</vt:lpstr>
      <vt:lpstr>Engaging Customers With Relevant Content</vt:lpstr>
      <vt:lpstr>Legal Context</vt:lpstr>
      <vt:lpstr>Individual Characteristics &amp; Resources</vt:lpstr>
      <vt:lpstr>Consumer Resources</vt:lpstr>
      <vt:lpstr>U.S. Combined Home/Work  Internet Usage</vt:lpstr>
      <vt:lpstr>Exchange Outcomes</vt:lpstr>
      <vt:lpstr>Connecting Online in the U.S.</vt:lpstr>
      <vt:lpstr>Creating &amp; Uploading Content in the U.S.</vt:lpstr>
      <vt:lpstr>Entertainment Online in the U.S.</vt:lpstr>
      <vt:lpstr>Top 10 Search Terms for 2011</vt:lpstr>
      <vt:lpstr>Learning and Getting Information</vt:lpstr>
      <vt:lpstr>Trading Online in the U.S.</vt:lpstr>
      <vt:lpstr>Giving Online</vt:lpstr>
      <vt:lpstr>PowerPoint Presentation</vt:lpstr>
      <vt:lpstr>Millennials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USER</cp:lastModifiedBy>
  <cp:revision>55</cp:revision>
  <dcterms:created xsi:type="dcterms:W3CDTF">2013-04-24T20:55:47Z</dcterms:created>
  <dcterms:modified xsi:type="dcterms:W3CDTF">2016-09-15T12:55:10Z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