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30"/>
  </p:notesMasterIdLst>
  <p:sldIdLst>
    <p:sldId id="256" r:id="rId2"/>
    <p:sldId id="325" r:id="rId3"/>
    <p:sldId id="295" r:id="rId4"/>
    <p:sldId id="296" r:id="rId5"/>
    <p:sldId id="274" r:id="rId6"/>
    <p:sldId id="277" r:id="rId7"/>
    <p:sldId id="298" r:id="rId8"/>
    <p:sldId id="299" r:id="rId9"/>
    <p:sldId id="323" r:id="rId10"/>
    <p:sldId id="301" r:id="rId11"/>
    <p:sldId id="302" r:id="rId12"/>
    <p:sldId id="314" r:id="rId13"/>
    <p:sldId id="309" r:id="rId14"/>
    <p:sldId id="278" r:id="rId15"/>
    <p:sldId id="324" r:id="rId16"/>
    <p:sldId id="279" r:id="rId17"/>
    <p:sldId id="310" r:id="rId18"/>
    <p:sldId id="311" r:id="rId19"/>
    <p:sldId id="312" r:id="rId20"/>
    <p:sldId id="305" r:id="rId21"/>
    <p:sldId id="315" r:id="rId22"/>
    <p:sldId id="313" r:id="rId23"/>
    <p:sldId id="326" r:id="rId24"/>
    <p:sldId id="327" r:id="rId25"/>
    <p:sldId id="331" r:id="rId26"/>
    <p:sldId id="328" r:id="rId27"/>
    <p:sldId id="330" r:id="rId28"/>
    <p:sldId id="329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008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7" d="100"/>
          <a:sy n="37" d="100"/>
        </p:scale>
        <p:origin x="1304" y="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9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4.xml"/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67C81766-61BA-4E5C-A522-0543201C7FD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C63884EE-A926-4F8B-BC1F-75CBC8176DE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>
            <a:extLst>
              <a:ext uri="{FF2B5EF4-FFF2-40B4-BE49-F238E27FC236}">
                <a16:creationId xmlns:a16="http://schemas.microsoft.com/office/drawing/2014/main" id="{7A42F618-42FA-45D8-A537-665A0644B3D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7" name="Rectangle 5">
            <a:extLst>
              <a:ext uri="{FF2B5EF4-FFF2-40B4-BE49-F238E27FC236}">
                <a16:creationId xmlns:a16="http://schemas.microsoft.com/office/drawing/2014/main" id="{FB8D00B2-2232-4CC5-A66D-00BE6E899D9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9638" name="Rectangle 6">
            <a:extLst>
              <a:ext uri="{FF2B5EF4-FFF2-40B4-BE49-F238E27FC236}">
                <a16:creationId xmlns:a16="http://schemas.microsoft.com/office/drawing/2014/main" id="{0C77CA45-63AC-4D06-A08B-F1A663EA0F3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9" name="Rectangle 7">
            <a:extLst>
              <a:ext uri="{FF2B5EF4-FFF2-40B4-BE49-F238E27FC236}">
                <a16:creationId xmlns:a16="http://schemas.microsoft.com/office/drawing/2014/main" id="{77706E8B-1FB7-4BDA-B723-E87B40A49C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360C5624-5069-493F-90F4-1DE2E823271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38E196E-3CB1-4D00-A1A7-3341A63D1B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733D8D5-3421-4C4D-8DD0-1E2C498BF0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C9704BF-D4BD-45C9-ACF7-086C73D465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6F7E02-2359-4697-BDDC-40BDF08AA6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3337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ACEF5EA-5236-431E-A650-8F334A1F7A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A37F1BA-2FED-4999-B933-FD0EA0FBEF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D714482-577E-4DC8-9925-7721D4EA22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BA089E-A6E8-4F4A-9390-4C5BFA473F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7394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407B8CE-4DA2-4415-8EA6-1E87558C66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283650C-826B-4905-B244-8C7C8D2BFA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348499B-F4E9-4088-B5A1-9018AED9AC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BE638C-4375-4CA5-93CD-7D5E0597DD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1391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0C5D655-3EDA-4AC1-942D-A0DB7E780F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84F545F-4363-4CAE-9A64-95596748E3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323855F-F36D-486A-BDD5-9879EA0BF6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1FA6AA-0498-41AA-82EE-3788990F70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8912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3D03CA9-E42A-44EA-99D9-B6723CFE3D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FFCA47F-7441-4B5E-BEBF-733F9A66BA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93E2FC2-BCB3-4E7E-BA2B-2151800190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5155BB-A02F-41C8-8EAD-2414E2F0C2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2716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724972-705E-406E-9F75-01287B829A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A5679E-C353-4E10-A3DE-2B31F4FC9A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4CB822-8AEA-46BA-9A93-D5FBCEBBC5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87840E-C568-4C39-AF82-D6AE21C84D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4337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B5AA11B-6DE3-4CEC-99C5-B2E95659C3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4F87EAC-3EA3-40F2-9227-323713BF19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B9047F5-0EEF-4A50-976F-C4E26EA2DC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D387E5-D8C3-4348-9DF2-49910D1154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151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0645437-9E1C-40DD-A5A6-534041DBB1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3A145AA-92A9-40B8-876F-3A9AB8693B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9B329A5-BF8F-4D6E-8015-89D589F97D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C4FA15-A759-439B-8419-B0A805F955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7213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487106E-2D4D-4FC9-A858-694977C815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70EB472-6838-4892-ADE5-9BD09EDC61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2C07CAF-30EE-4510-B6C9-CFA34F76CE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F445C0-5B55-49C2-8BBC-135AC40755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6620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953B89-585B-49F5-B27D-2A9B30BB3C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CC31EA-C120-465C-A0DC-53A6197ABF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6EEBEA-33F0-4E01-B6A8-E06CD3AA67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590DD-4C95-4502-B8AF-0C2E301120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489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C47CD2-2815-404A-B139-71AEAF3208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BDAD21-B229-43AD-8D82-8808400F96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448A9C-D905-4609-9242-A01FF3F0AB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0873C7-06DE-44A1-BAC9-B6F4995AE2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5599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A5A5AA3-98E1-47A0-836E-CE0357EB94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242EC65-19CA-4170-A756-E5BCF2360E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83F0EBA-A6E8-4CAE-B75F-8228E2CD6C1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C66BE98-2ECB-4B37-A8E9-D3C09E80DC5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BFC6B31-F2C7-4506-8179-B3124CA0723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fld id="{F436E386-79A7-4636-88E2-30057ABD5A1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4">
            <a:extLst>
              <a:ext uri="{FF2B5EF4-FFF2-40B4-BE49-F238E27FC236}">
                <a16:creationId xmlns:a16="http://schemas.microsoft.com/office/drawing/2014/main" id="{8B247D3B-3265-4A58-A0B2-71DE40AC8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A357928-03C0-4229-83C7-343861958AC8}" type="slidenum">
              <a:rPr lang="en-US" altLang="en-US" sz="1400">
                <a:latin typeface="Times New Roman" panose="02020603050405020304" pitchFamily="18" charset="0"/>
              </a:rPr>
              <a:pPr/>
              <a:t>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2051" name="Picture 10" descr="cha56011_cia0702c">
            <a:extLst>
              <a:ext uri="{FF2B5EF4-FFF2-40B4-BE49-F238E27FC236}">
                <a16:creationId xmlns:a16="http://schemas.microsoft.com/office/drawing/2014/main" id="{39528626-2E8A-45FE-94B3-91799EC95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69400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2" name="Group 12">
            <a:extLst>
              <a:ext uri="{FF2B5EF4-FFF2-40B4-BE49-F238E27FC236}">
                <a16:creationId xmlns:a16="http://schemas.microsoft.com/office/drawing/2014/main" id="{048B6C90-610B-48E1-B2CD-782FC264C378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2895600"/>
            <a:ext cx="8001000" cy="3733800"/>
            <a:chOff x="432" y="1824"/>
            <a:chExt cx="5040" cy="2352"/>
          </a:xfrm>
        </p:grpSpPr>
        <p:sp>
          <p:nvSpPr>
            <p:cNvPr id="2053" name="Rectangle 5">
              <a:extLst>
                <a:ext uri="{FF2B5EF4-FFF2-40B4-BE49-F238E27FC236}">
                  <a16:creationId xmlns:a16="http://schemas.microsoft.com/office/drawing/2014/main" id="{DBB6D7E0-B8D9-437D-AC5B-6954DBE7D9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1824"/>
              <a:ext cx="4896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4400" dirty="0">
                  <a:solidFill>
                    <a:schemeClr val="tx2"/>
                  </a:solidFill>
                </a:rPr>
                <a:t>Quantum Theory and the Electronic Structure of Atoms</a:t>
              </a:r>
            </a:p>
          </p:txBody>
        </p:sp>
        <p:sp>
          <p:nvSpPr>
            <p:cNvPr id="2054" name="Rectangle 11">
              <a:extLst>
                <a:ext uri="{FF2B5EF4-FFF2-40B4-BE49-F238E27FC236}">
                  <a16:creationId xmlns:a16="http://schemas.microsoft.com/office/drawing/2014/main" id="{4F0D00C9-D24B-4C5B-A96D-23501C52C0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3840"/>
              <a:ext cx="336" cy="3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ar-SA" alt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>
            <a:extLst>
              <a:ext uri="{FF2B5EF4-FFF2-40B4-BE49-F238E27FC236}">
                <a16:creationId xmlns:a16="http://schemas.microsoft.com/office/drawing/2014/main" id="{97416C8A-5852-44E5-A1B6-587CFFE4A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80AEF94-E36B-406F-8B18-219976DD8D24}" type="slidenum">
              <a:rPr lang="en-US" altLang="en-US" sz="1400">
                <a:latin typeface="Times New Roman" panose="02020603050405020304" pitchFamily="18" charset="0"/>
              </a:rPr>
              <a:pPr/>
              <a:t>10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48141" name="Picture 13">
            <a:extLst>
              <a:ext uri="{FF2B5EF4-FFF2-40B4-BE49-F238E27FC236}">
                <a16:creationId xmlns:a16="http://schemas.microsoft.com/office/drawing/2014/main" id="{D51C08D7-58F7-48A3-AD18-BEDB2CB4B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87850"/>
            <a:ext cx="5815013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3">
            <a:extLst>
              <a:ext uri="{FF2B5EF4-FFF2-40B4-BE49-F238E27FC236}">
                <a16:creationId xmlns:a16="http://schemas.microsoft.com/office/drawing/2014/main" id="{AC13AA5C-F277-4A2F-8F05-F285BA12A2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614488"/>
            <a:ext cx="3810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(</a:t>
            </a:r>
            <a:r>
              <a:rPr lang="en-US" altLang="en-US" i="1"/>
              <a:t>n</a:t>
            </a:r>
            <a:r>
              <a:rPr lang="en-US" altLang="en-US"/>
              <a:t>, </a:t>
            </a:r>
            <a:r>
              <a:rPr lang="en-US" altLang="en-US" i="1"/>
              <a:t>l</a:t>
            </a:r>
            <a:r>
              <a:rPr lang="en-US" altLang="en-US"/>
              <a:t>, </a:t>
            </a:r>
            <a:r>
              <a:rPr lang="en-US" altLang="en-US" i="1"/>
              <a:t>m</a:t>
            </a:r>
            <a:r>
              <a:rPr lang="en-US" altLang="en-US" i="1" baseline="-25000"/>
              <a:t>l</a:t>
            </a:r>
            <a:r>
              <a:rPr lang="en-US" altLang="en-US"/>
              <a:t>, </a:t>
            </a:r>
            <a:r>
              <a:rPr lang="en-US" altLang="en-US" i="1">
                <a:solidFill>
                  <a:srgbClr val="FF0000"/>
                </a:solidFill>
              </a:rPr>
              <a:t>m</a:t>
            </a:r>
            <a:r>
              <a:rPr lang="en-US" altLang="en-US" baseline="-25000">
                <a:solidFill>
                  <a:srgbClr val="FF0000"/>
                </a:solidFill>
              </a:rPr>
              <a:t>s</a:t>
            </a:r>
            <a:r>
              <a:rPr lang="en-US" altLang="en-US"/>
              <a:t>)</a:t>
            </a:r>
          </a:p>
        </p:txBody>
      </p:sp>
      <p:sp>
        <p:nvSpPr>
          <p:cNvPr id="48132" name="Text Box 4">
            <a:extLst>
              <a:ext uri="{FF2B5EF4-FFF2-40B4-BE49-F238E27FC236}">
                <a16:creationId xmlns:a16="http://schemas.microsoft.com/office/drawing/2014/main" id="{236DEDF0-7BA1-491D-8266-DE70E70D7F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300288"/>
            <a:ext cx="3606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spin quantum number </a:t>
            </a:r>
            <a:r>
              <a:rPr lang="en-US" altLang="en-US">
                <a:solidFill>
                  <a:srgbClr val="FF0000"/>
                </a:solidFill>
              </a:rPr>
              <a:t>m</a:t>
            </a:r>
            <a:r>
              <a:rPr lang="en-US" altLang="en-US" baseline="-25000">
                <a:solidFill>
                  <a:srgbClr val="FF0000"/>
                </a:solidFill>
              </a:rPr>
              <a:t>s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48133" name="Text Box 5">
            <a:extLst>
              <a:ext uri="{FF2B5EF4-FFF2-40B4-BE49-F238E27FC236}">
                <a16:creationId xmlns:a16="http://schemas.microsoft.com/office/drawing/2014/main" id="{4995F927-94FF-4244-8F81-2A22284D0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971800"/>
            <a:ext cx="21955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i="1">
                <a:solidFill>
                  <a:srgbClr val="FF0000"/>
                </a:solidFill>
              </a:rPr>
              <a:t>m</a:t>
            </a:r>
            <a:r>
              <a:rPr lang="en-US" altLang="en-US" baseline="-25000">
                <a:solidFill>
                  <a:srgbClr val="FF0000"/>
                </a:solidFill>
              </a:rPr>
              <a:t>s</a:t>
            </a:r>
            <a:r>
              <a:rPr lang="en-US" altLang="en-US"/>
              <a:t> = +</a:t>
            </a:r>
            <a:r>
              <a:rPr lang="en-US" altLang="en-US">
                <a:cs typeface="Arial" panose="020B0604020202020204" pitchFamily="34" charset="0"/>
              </a:rPr>
              <a:t>½</a:t>
            </a:r>
            <a:r>
              <a:rPr lang="en-US" altLang="en-US"/>
              <a:t> </a:t>
            </a:r>
            <a:r>
              <a:rPr lang="en-US" altLang="en-US" b="1">
                <a:solidFill>
                  <a:srgbClr val="FF0000"/>
                </a:solidFill>
              </a:rPr>
              <a:t>or</a:t>
            </a:r>
            <a:r>
              <a:rPr lang="en-US" altLang="en-US"/>
              <a:t> -</a:t>
            </a:r>
            <a:r>
              <a:rPr lang="en-US" altLang="en-US">
                <a:cs typeface="Arial" panose="020B0604020202020204" pitchFamily="34" charset="0"/>
              </a:rPr>
              <a:t>½</a:t>
            </a:r>
            <a:endParaRPr lang="en-US" altLang="en-US"/>
          </a:p>
        </p:txBody>
      </p:sp>
      <p:sp>
        <p:nvSpPr>
          <p:cNvPr id="48137" name="Text Box 9">
            <a:extLst>
              <a:ext uri="{FF2B5EF4-FFF2-40B4-BE49-F238E27FC236}">
                <a16:creationId xmlns:a16="http://schemas.microsoft.com/office/drawing/2014/main" id="{0E60DB0E-98D2-4245-9C4B-40C2718E0B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3900" y="4572000"/>
            <a:ext cx="12811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i="1">
                <a:solidFill>
                  <a:srgbClr val="FF0000"/>
                </a:solidFill>
              </a:rPr>
              <a:t>m</a:t>
            </a:r>
            <a:r>
              <a:rPr lang="en-US" altLang="en-US" baseline="-25000">
                <a:solidFill>
                  <a:srgbClr val="FF0000"/>
                </a:solidFill>
              </a:rPr>
              <a:t>s</a:t>
            </a:r>
            <a:r>
              <a:rPr lang="en-US" altLang="en-US">
                <a:solidFill>
                  <a:srgbClr val="FF0000"/>
                </a:solidFill>
              </a:rPr>
              <a:t> = -</a:t>
            </a:r>
            <a:r>
              <a:rPr lang="en-US" altLang="en-US">
                <a:solidFill>
                  <a:srgbClr val="FF0000"/>
                </a:solidFill>
                <a:cs typeface="Arial" panose="020B0604020202020204" pitchFamily="34" charset="0"/>
              </a:rPr>
              <a:t>½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48136" name="Text Box 8">
            <a:extLst>
              <a:ext uri="{FF2B5EF4-FFF2-40B4-BE49-F238E27FC236}">
                <a16:creationId xmlns:a16="http://schemas.microsoft.com/office/drawing/2014/main" id="{6E085720-A257-4FA4-AE91-D1D8618DAB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4300" y="4572000"/>
            <a:ext cx="13573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i="1">
                <a:solidFill>
                  <a:srgbClr val="FF0000"/>
                </a:solidFill>
              </a:rPr>
              <a:t>m</a:t>
            </a:r>
            <a:r>
              <a:rPr lang="en-US" altLang="en-US" baseline="-25000">
                <a:solidFill>
                  <a:srgbClr val="FF0000"/>
                </a:solidFill>
              </a:rPr>
              <a:t>s</a:t>
            </a:r>
            <a:r>
              <a:rPr lang="en-US" altLang="en-US">
                <a:solidFill>
                  <a:srgbClr val="FF0000"/>
                </a:solidFill>
              </a:rPr>
              <a:t> = +</a:t>
            </a:r>
            <a:r>
              <a:rPr lang="en-US" altLang="en-US">
                <a:solidFill>
                  <a:srgbClr val="FF0000"/>
                </a:solidFill>
                <a:cs typeface="Arial" panose="020B0604020202020204" pitchFamily="34" charset="0"/>
              </a:rPr>
              <a:t>½</a:t>
            </a:r>
            <a:endParaRPr lang="en-US" altLang="en-US">
              <a:solidFill>
                <a:srgbClr val="FF0000"/>
              </a:solidFill>
            </a:endParaRPr>
          </a:p>
        </p:txBody>
      </p:sp>
      <p:pic>
        <p:nvPicPr>
          <p:cNvPr id="48140" name="Picture 12">
            <a:extLst>
              <a:ext uri="{FF2B5EF4-FFF2-40B4-BE49-F238E27FC236}">
                <a16:creationId xmlns:a16="http://schemas.microsoft.com/office/drawing/2014/main" id="{004D668D-C2DF-4FA2-A669-E84199CE2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788" y="833438"/>
            <a:ext cx="3224212" cy="389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 autoUpdateAnimBg="0"/>
      <p:bldP spid="48133" grpId="0" autoUpdateAnimBg="0"/>
      <p:bldP spid="48137" grpId="0" autoUpdateAnimBg="0"/>
      <p:bldP spid="48136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>
            <a:extLst>
              <a:ext uri="{FF2B5EF4-FFF2-40B4-BE49-F238E27FC236}">
                <a16:creationId xmlns:a16="http://schemas.microsoft.com/office/drawing/2014/main" id="{E8AEDCC6-338C-42AC-B973-A01084A3E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C599BBB-AA02-4EC9-872E-AFE3FD7B073D}" type="slidenum">
              <a:rPr lang="en-US" altLang="en-US" sz="1400">
                <a:latin typeface="Times New Roman" panose="02020603050405020304" pitchFamily="18" charset="0"/>
              </a:rPr>
              <a:pPr/>
              <a:t>11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49156" name="Text Box 3076">
            <a:extLst>
              <a:ext uri="{FF2B5EF4-FFF2-40B4-BE49-F238E27FC236}">
                <a16:creationId xmlns:a16="http://schemas.microsoft.com/office/drawing/2014/main" id="{2E876CCA-7180-4A89-846A-385DF73579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8" y="1714500"/>
            <a:ext cx="76946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Existence (and energy) of electron in atom is described </a:t>
            </a:r>
          </a:p>
          <a:p>
            <a:r>
              <a:rPr lang="en-US" altLang="en-US"/>
              <a:t>by its </a:t>
            </a:r>
            <a:r>
              <a:rPr lang="en-US" altLang="en-US" b="1" i="1"/>
              <a:t>unique</a:t>
            </a:r>
            <a:r>
              <a:rPr lang="en-US" altLang="en-US"/>
              <a:t> wave function </a:t>
            </a:r>
            <a:r>
              <a:rPr lang="en-US" altLang="en-US" i="1">
                <a:latin typeface="Symbol" panose="05050102010706020507" pitchFamily="18" charset="2"/>
              </a:rPr>
              <a:t>y</a:t>
            </a:r>
            <a:r>
              <a:rPr lang="en-US" altLang="en-US"/>
              <a:t>.</a:t>
            </a:r>
          </a:p>
        </p:txBody>
      </p:sp>
      <p:sp>
        <p:nvSpPr>
          <p:cNvPr id="49157" name="Text Box 3077">
            <a:extLst>
              <a:ext uri="{FF2B5EF4-FFF2-40B4-BE49-F238E27FC236}">
                <a16:creationId xmlns:a16="http://schemas.microsoft.com/office/drawing/2014/main" id="{B60297BB-148B-40A9-9E25-BE0D44320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" y="2781300"/>
            <a:ext cx="7847013" cy="830263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b="1" i="1"/>
              <a:t>Pauli exclusion principle</a:t>
            </a:r>
            <a:r>
              <a:rPr lang="en-US" altLang="en-US"/>
              <a:t> - no two electrons in an atom</a:t>
            </a:r>
          </a:p>
          <a:p>
            <a:r>
              <a:rPr lang="en-US" altLang="en-US"/>
              <a:t>can have the same four quantum numbers.</a:t>
            </a:r>
          </a:p>
        </p:txBody>
      </p:sp>
      <p:sp>
        <p:nvSpPr>
          <p:cNvPr id="12293" name="Text Box 3079">
            <a:extLst>
              <a:ext uri="{FF2B5EF4-FFF2-40B4-BE49-F238E27FC236}">
                <a16:creationId xmlns:a16="http://schemas.microsoft.com/office/drawing/2014/main" id="{4CA31BF2-7C22-47E4-96D9-179E3DF064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028700"/>
            <a:ext cx="6324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 i="1"/>
              <a:t>quantum numbers</a:t>
            </a:r>
            <a:r>
              <a:rPr lang="en-US" altLang="en-US"/>
              <a:t>:   (</a:t>
            </a:r>
            <a:r>
              <a:rPr lang="en-US" altLang="en-US" i="1"/>
              <a:t>n</a:t>
            </a:r>
            <a:r>
              <a:rPr lang="en-US" altLang="en-US"/>
              <a:t>, </a:t>
            </a:r>
            <a:r>
              <a:rPr lang="en-US" altLang="en-US" i="1"/>
              <a:t>l</a:t>
            </a:r>
            <a:r>
              <a:rPr lang="en-US" altLang="en-US"/>
              <a:t>, </a:t>
            </a:r>
            <a:r>
              <a:rPr lang="en-US" altLang="en-US" i="1"/>
              <a:t>m</a:t>
            </a:r>
            <a:r>
              <a:rPr lang="en-US" altLang="en-US" i="1" baseline="-25000"/>
              <a:t>l</a:t>
            </a:r>
            <a:r>
              <a:rPr lang="en-US" altLang="en-US"/>
              <a:t>, </a:t>
            </a:r>
            <a:r>
              <a:rPr lang="en-US" altLang="en-US" i="1"/>
              <a:t>m</a:t>
            </a:r>
            <a:r>
              <a:rPr lang="en-US" altLang="en-US" baseline="-25000"/>
              <a:t>s</a:t>
            </a:r>
            <a:r>
              <a:rPr lang="en-US" altLang="en-US"/>
              <a:t>)</a:t>
            </a:r>
          </a:p>
        </p:txBody>
      </p:sp>
      <p:pic>
        <p:nvPicPr>
          <p:cNvPr id="49160" name="Picture 3080" descr="SL01398_">
            <a:extLst>
              <a:ext uri="{FF2B5EF4-FFF2-40B4-BE49-F238E27FC236}">
                <a16:creationId xmlns:a16="http://schemas.microsoft.com/office/drawing/2014/main" id="{C4B73289-A04B-48C4-B743-D37CB6963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22725"/>
            <a:ext cx="27432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1" name="Text Box 3081">
            <a:extLst>
              <a:ext uri="{FF2B5EF4-FFF2-40B4-BE49-F238E27FC236}">
                <a16:creationId xmlns:a16="http://schemas.microsoft.com/office/drawing/2014/main" id="{5B185E75-0F0E-4E94-836E-2F3AC0B498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4895850"/>
            <a:ext cx="6248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Each seat is uniquely identified (E, R12, S8)</a:t>
            </a:r>
          </a:p>
          <a:p>
            <a:r>
              <a:rPr lang="en-US" altLang="en-US"/>
              <a:t>Each seat can hold only one individual at a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9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9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 autoUpdateAnimBg="0"/>
      <p:bldP spid="49157" grpId="0" animBg="1" autoUpdateAnimBg="0"/>
      <p:bldP spid="49161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>
            <a:extLst>
              <a:ext uri="{FF2B5EF4-FFF2-40B4-BE49-F238E27FC236}">
                <a16:creationId xmlns:a16="http://schemas.microsoft.com/office/drawing/2014/main" id="{1363D26A-BBAE-4E20-A732-B3BFAC593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8B14F4A-0496-4D30-923C-B08D69F596C1}" type="slidenum">
              <a:rPr lang="en-US" altLang="en-US" sz="1400">
                <a:latin typeface="Times New Roman" panose="02020603050405020304" pitchFamily="18" charset="0"/>
              </a:rPr>
              <a:pPr/>
              <a:t>12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13315" name="Picture 6">
            <a:extLst>
              <a:ext uri="{FF2B5EF4-FFF2-40B4-BE49-F238E27FC236}">
                <a16:creationId xmlns:a16="http://schemas.microsoft.com/office/drawing/2014/main" id="{00A9BF2C-DB03-4490-99CB-00C4DB75F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44000" cy="457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>
            <a:extLst>
              <a:ext uri="{FF2B5EF4-FFF2-40B4-BE49-F238E27FC236}">
                <a16:creationId xmlns:a16="http://schemas.microsoft.com/office/drawing/2014/main" id="{92A5E898-6931-4D87-97C7-312562AF1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9A2EAC4-E123-47DF-B884-A776886EC961}" type="slidenum">
              <a:rPr lang="en-US" altLang="en-US" sz="1400">
                <a:latin typeface="Times New Roman" panose="02020603050405020304" pitchFamily="18" charset="0"/>
              </a:rPr>
              <a:pPr/>
              <a:t>13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4339" name="Text Box 1029">
            <a:extLst>
              <a:ext uri="{FF2B5EF4-FFF2-40B4-BE49-F238E27FC236}">
                <a16:creationId xmlns:a16="http://schemas.microsoft.com/office/drawing/2014/main" id="{85122E62-7B3B-45E9-AE29-95F98849D4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023938"/>
            <a:ext cx="6477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i="1"/>
              <a:t>quantum numbers</a:t>
            </a:r>
            <a:r>
              <a:rPr lang="en-US" altLang="en-US"/>
              <a:t>:</a:t>
            </a:r>
            <a:r>
              <a:rPr lang="en-US" altLang="en-US" i="1"/>
              <a:t>  </a:t>
            </a:r>
            <a:r>
              <a:rPr lang="en-US" altLang="en-US"/>
              <a:t>(</a:t>
            </a:r>
            <a:r>
              <a:rPr lang="en-US" altLang="en-US" i="1"/>
              <a:t>n</a:t>
            </a:r>
            <a:r>
              <a:rPr lang="en-US" altLang="en-US"/>
              <a:t>, </a:t>
            </a:r>
            <a:r>
              <a:rPr lang="en-US" altLang="en-US" i="1"/>
              <a:t>l</a:t>
            </a:r>
            <a:r>
              <a:rPr lang="en-US" altLang="en-US"/>
              <a:t>, </a:t>
            </a:r>
            <a:r>
              <a:rPr lang="en-US" altLang="en-US" i="1"/>
              <a:t>m</a:t>
            </a:r>
            <a:r>
              <a:rPr lang="en-US" altLang="en-US" i="1" baseline="-25000"/>
              <a:t>l</a:t>
            </a:r>
            <a:r>
              <a:rPr lang="en-US" altLang="en-US"/>
              <a:t>, </a:t>
            </a:r>
            <a:r>
              <a:rPr lang="en-US" altLang="en-US" i="1"/>
              <a:t>m</a:t>
            </a:r>
            <a:r>
              <a:rPr lang="en-US" altLang="en-US" baseline="-25000"/>
              <a:t>s</a:t>
            </a:r>
            <a:r>
              <a:rPr lang="en-US" altLang="en-US"/>
              <a:t>)</a:t>
            </a:r>
          </a:p>
        </p:txBody>
      </p:sp>
      <p:sp>
        <p:nvSpPr>
          <p:cNvPr id="57352" name="Text Box 1032">
            <a:extLst>
              <a:ext uri="{FF2B5EF4-FFF2-40B4-BE49-F238E27FC236}">
                <a16:creationId xmlns:a16="http://schemas.microsoft.com/office/drawing/2014/main" id="{E5A6544A-DE11-4E93-90BC-20BEC80805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950" y="1847850"/>
            <a:ext cx="5865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Shell – electrons with the same value of </a:t>
            </a:r>
            <a:r>
              <a:rPr lang="en-US" altLang="en-US" i="1"/>
              <a:t>n</a:t>
            </a:r>
            <a:endParaRPr lang="en-US" altLang="en-US"/>
          </a:p>
        </p:txBody>
      </p:sp>
      <p:sp>
        <p:nvSpPr>
          <p:cNvPr id="57353" name="Text Box 1033">
            <a:extLst>
              <a:ext uri="{FF2B5EF4-FFF2-40B4-BE49-F238E27FC236}">
                <a16:creationId xmlns:a16="http://schemas.microsoft.com/office/drawing/2014/main" id="{6C1E4F28-BAD3-4B96-8B14-B7D264739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950" y="2747963"/>
            <a:ext cx="7327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Subshell – electrons with the same values of </a:t>
            </a:r>
            <a:r>
              <a:rPr lang="en-US" altLang="en-US" i="1"/>
              <a:t>n</a:t>
            </a:r>
            <a:r>
              <a:rPr lang="en-US" altLang="en-US"/>
              <a:t> </a:t>
            </a:r>
            <a:r>
              <a:rPr lang="en-US" altLang="en-US" b="1">
                <a:solidFill>
                  <a:srgbClr val="FF0000"/>
                </a:solidFill>
              </a:rPr>
              <a:t>and</a:t>
            </a:r>
            <a:r>
              <a:rPr lang="en-US" altLang="en-US"/>
              <a:t> </a:t>
            </a:r>
            <a:r>
              <a:rPr lang="en-US" altLang="en-US" i="1"/>
              <a:t>l</a:t>
            </a:r>
            <a:endParaRPr lang="en-US" altLang="en-US"/>
          </a:p>
        </p:txBody>
      </p:sp>
      <p:sp>
        <p:nvSpPr>
          <p:cNvPr id="57354" name="Text Box 1034">
            <a:extLst>
              <a:ext uri="{FF2B5EF4-FFF2-40B4-BE49-F238E27FC236}">
                <a16:creationId xmlns:a16="http://schemas.microsoft.com/office/drawing/2014/main" id="{57A19DA0-1BBE-4354-B967-896049B1BC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950" y="3652838"/>
            <a:ext cx="75961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Orbital – electrons with the same values of </a:t>
            </a:r>
            <a:r>
              <a:rPr lang="en-US" altLang="en-US" i="1"/>
              <a:t>n, l</a:t>
            </a:r>
            <a:r>
              <a:rPr lang="en-US" altLang="en-US"/>
              <a:t>, </a:t>
            </a:r>
            <a:r>
              <a:rPr lang="en-US" altLang="en-US" b="1">
                <a:solidFill>
                  <a:srgbClr val="FF0000"/>
                </a:solidFill>
              </a:rPr>
              <a:t>and</a:t>
            </a:r>
            <a:r>
              <a:rPr lang="en-US" altLang="en-US"/>
              <a:t> </a:t>
            </a:r>
            <a:r>
              <a:rPr lang="en-US" altLang="en-US" i="1"/>
              <a:t>m</a:t>
            </a:r>
            <a:r>
              <a:rPr lang="en-US" altLang="en-US" i="1" baseline="-25000"/>
              <a:t>l</a:t>
            </a:r>
            <a:endParaRPr lang="en-US" altLang="en-US"/>
          </a:p>
        </p:txBody>
      </p:sp>
      <p:sp>
        <p:nvSpPr>
          <p:cNvPr id="57356" name="Text Box 1036">
            <a:extLst>
              <a:ext uri="{FF2B5EF4-FFF2-40B4-BE49-F238E27FC236}">
                <a16:creationId xmlns:a16="http://schemas.microsoft.com/office/drawing/2014/main" id="{8687807F-997C-4D0A-BB8E-04CC561237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419600"/>
            <a:ext cx="5695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accent2"/>
                </a:solidFill>
              </a:rPr>
              <a:t>How many electrons can an orbital hold?</a:t>
            </a:r>
          </a:p>
        </p:txBody>
      </p:sp>
      <p:sp>
        <p:nvSpPr>
          <p:cNvPr id="57358" name="Text Box 1038">
            <a:extLst>
              <a:ext uri="{FF2B5EF4-FFF2-40B4-BE49-F238E27FC236}">
                <a16:creationId xmlns:a16="http://schemas.microsoft.com/office/drawing/2014/main" id="{06F63471-CDF5-43FA-891D-EB3CDBD52B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3575" y="5105400"/>
            <a:ext cx="5838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If </a:t>
            </a:r>
            <a:r>
              <a:rPr lang="en-US" altLang="en-US" i="1"/>
              <a:t>n, l, </a:t>
            </a:r>
            <a:r>
              <a:rPr lang="en-US" altLang="en-US"/>
              <a:t>and </a:t>
            </a:r>
            <a:r>
              <a:rPr lang="en-US" altLang="en-US" i="1"/>
              <a:t>m</a:t>
            </a:r>
            <a:r>
              <a:rPr lang="en-US" altLang="en-US" i="1" baseline="-25000"/>
              <a:t>l</a:t>
            </a:r>
            <a:r>
              <a:rPr lang="en-US" altLang="en-US" i="1"/>
              <a:t> </a:t>
            </a:r>
            <a:r>
              <a:rPr lang="en-US" altLang="en-US"/>
              <a:t>are fixed, then </a:t>
            </a:r>
            <a:r>
              <a:rPr lang="en-US" altLang="en-US" i="1"/>
              <a:t>m</a:t>
            </a:r>
            <a:r>
              <a:rPr lang="en-US" altLang="en-US" i="1" baseline="-25000"/>
              <a:t>s</a:t>
            </a:r>
            <a:r>
              <a:rPr lang="en-US" altLang="en-US"/>
              <a:t> = </a:t>
            </a:r>
            <a:r>
              <a:rPr lang="en-US" altLang="en-US">
                <a:cs typeface="Arial" panose="020B0604020202020204" pitchFamily="34" charset="0"/>
              </a:rPr>
              <a:t>½ or - ½</a:t>
            </a:r>
          </a:p>
        </p:txBody>
      </p:sp>
      <p:sp>
        <p:nvSpPr>
          <p:cNvPr id="57359" name="Rectangle 1039">
            <a:extLst>
              <a:ext uri="{FF2B5EF4-FFF2-40B4-BE49-F238E27FC236}">
                <a16:creationId xmlns:a16="http://schemas.microsoft.com/office/drawing/2014/main" id="{0895A1B1-ECEC-4E45-8E93-D6E4C8B487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5683250"/>
            <a:ext cx="25352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800" i="1">
                <a:latin typeface="Symbol" panose="05050102010706020507" pitchFamily="18" charset="2"/>
              </a:rPr>
              <a:t>y</a:t>
            </a:r>
            <a:r>
              <a:rPr lang="en-US" altLang="en-US" sz="2800">
                <a:latin typeface="Symbol" panose="05050102010706020507" pitchFamily="18" charset="2"/>
              </a:rPr>
              <a:t> </a:t>
            </a:r>
            <a:r>
              <a:rPr lang="en-US" altLang="en-US" sz="2800"/>
              <a:t>= (</a:t>
            </a:r>
            <a:r>
              <a:rPr lang="en-US" altLang="en-US" sz="2800" i="1"/>
              <a:t>n</a:t>
            </a:r>
            <a:r>
              <a:rPr lang="en-US" altLang="en-US" sz="2800"/>
              <a:t>, </a:t>
            </a:r>
            <a:r>
              <a:rPr lang="en-US" altLang="en-US" sz="2800" i="1"/>
              <a:t>l</a:t>
            </a:r>
            <a:r>
              <a:rPr lang="en-US" altLang="en-US" sz="2800"/>
              <a:t>, </a:t>
            </a:r>
            <a:r>
              <a:rPr lang="en-US" altLang="en-US" sz="2800" i="1"/>
              <a:t>m</a:t>
            </a:r>
            <a:r>
              <a:rPr lang="en-US" altLang="en-US" sz="2800" i="1" baseline="-25000"/>
              <a:t>l</a:t>
            </a:r>
            <a:r>
              <a:rPr lang="en-US" altLang="en-US" sz="2800"/>
              <a:t>, </a:t>
            </a:r>
            <a:r>
              <a:rPr lang="en-US" altLang="en-US">
                <a:cs typeface="Arial" panose="020B0604020202020204" pitchFamily="34" charset="0"/>
              </a:rPr>
              <a:t>½</a:t>
            </a:r>
            <a:r>
              <a:rPr lang="en-US" altLang="en-US" sz="2800"/>
              <a:t>)</a:t>
            </a:r>
          </a:p>
        </p:txBody>
      </p:sp>
      <p:sp>
        <p:nvSpPr>
          <p:cNvPr id="57360" name="Rectangle 1040">
            <a:extLst>
              <a:ext uri="{FF2B5EF4-FFF2-40B4-BE49-F238E27FC236}">
                <a16:creationId xmlns:a16="http://schemas.microsoft.com/office/drawing/2014/main" id="{3CAD69C7-CE5B-44DB-BFB6-E74C394047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1200" y="5684838"/>
            <a:ext cx="30607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800">
                <a:solidFill>
                  <a:srgbClr val="FF0000"/>
                </a:solidFill>
              </a:rPr>
              <a:t>or</a:t>
            </a:r>
            <a:r>
              <a:rPr lang="en-US" altLang="en-US" sz="2800">
                <a:latin typeface="Symbol" panose="05050102010706020507" pitchFamily="18" charset="2"/>
              </a:rPr>
              <a:t> </a:t>
            </a:r>
            <a:r>
              <a:rPr lang="en-US" altLang="en-US" sz="2800" i="1">
                <a:latin typeface="Symbol" panose="05050102010706020507" pitchFamily="18" charset="2"/>
              </a:rPr>
              <a:t>y</a:t>
            </a:r>
            <a:r>
              <a:rPr lang="en-US" altLang="en-US" sz="2800">
                <a:latin typeface="Symbol" panose="05050102010706020507" pitchFamily="18" charset="2"/>
              </a:rPr>
              <a:t> </a:t>
            </a:r>
            <a:r>
              <a:rPr lang="en-US" altLang="en-US" sz="2800"/>
              <a:t>= (</a:t>
            </a:r>
            <a:r>
              <a:rPr lang="en-US" altLang="en-US" sz="2800" i="1"/>
              <a:t>n</a:t>
            </a:r>
            <a:r>
              <a:rPr lang="en-US" altLang="en-US" sz="2800"/>
              <a:t>, </a:t>
            </a:r>
            <a:r>
              <a:rPr lang="en-US" altLang="en-US" sz="2800" i="1"/>
              <a:t>l</a:t>
            </a:r>
            <a:r>
              <a:rPr lang="en-US" altLang="en-US" sz="2800"/>
              <a:t>, </a:t>
            </a:r>
            <a:r>
              <a:rPr lang="en-US" altLang="en-US" sz="2800" i="1"/>
              <a:t>m</a:t>
            </a:r>
            <a:r>
              <a:rPr lang="en-US" altLang="en-US" sz="2800" i="1" baseline="-25000"/>
              <a:t>l</a:t>
            </a:r>
            <a:r>
              <a:rPr lang="en-US" altLang="en-US" sz="2800"/>
              <a:t>, -</a:t>
            </a:r>
            <a:r>
              <a:rPr lang="en-US" altLang="en-US">
                <a:cs typeface="Arial" panose="020B0604020202020204" pitchFamily="34" charset="0"/>
              </a:rPr>
              <a:t>½</a:t>
            </a:r>
            <a:r>
              <a:rPr lang="en-US" altLang="en-US" sz="2800"/>
              <a:t>)</a:t>
            </a:r>
          </a:p>
        </p:txBody>
      </p:sp>
      <p:sp>
        <p:nvSpPr>
          <p:cNvPr id="57361" name="Text Box 1041">
            <a:extLst>
              <a:ext uri="{FF2B5EF4-FFF2-40B4-BE49-F238E27FC236}">
                <a16:creationId xmlns:a16="http://schemas.microsoft.com/office/drawing/2014/main" id="{6E801F35-74C6-4460-9DFD-E9710B8D52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3575" y="6324600"/>
            <a:ext cx="4287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An orbital can hold 2 electrons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7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7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7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7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7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7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2" grpId="0" autoUpdateAnimBg="0"/>
      <p:bldP spid="57353" grpId="0" autoUpdateAnimBg="0"/>
      <p:bldP spid="57354" grpId="0" autoUpdateAnimBg="0"/>
      <p:bldP spid="57356" grpId="0"/>
      <p:bldP spid="57358" grpId="0" autoUpdateAnimBg="0"/>
      <p:bldP spid="57359" grpId="0" autoUpdateAnimBg="0"/>
      <p:bldP spid="57360" grpId="0" autoUpdateAnimBg="0"/>
      <p:bldP spid="57361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>
            <a:extLst>
              <a:ext uri="{FF2B5EF4-FFF2-40B4-BE49-F238E27FC236}">
                <a16:creationId xmlns:a16="http://schemas.microsoft.com/office/drawing/2014/main" id="{E704BB53-D8E5-47AD-9762-4DA2A4BE6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26B8D13-86FF-4694-8851-F221C4CBF86C}" type="slidenum">
              <a:rPr lang="en-US" altLang="en-US" sz="1400">
                <a:latin typeface="Times New Roman" panose="02020603050405020304" pitchFamily="18" charset="0"/>
              </a:rPr>
              <a:pPr/>
              <a:t>14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5363" name="Text Box 5">
            <a:extLst>
              <a:ext uri="{FF2B5EF4-FFF2-40B4-BE49-F238E27FC236}">
                <a16:creationId xmlns:a16="http://schemas.microsoft.com/office/drawing/2014/main" id="{9583466E-DF8E-412D-BBC3-01E6314521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81000"/>
            <a:ext cx="6100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accent2"/>
                </a:solidFill>
              </a:rPr>
              <a:t>How many 2</a:t>
            </a:r>
            <a:r>
              <a:rPr lang="en-US" altLang="en-US" i="1">
                <a:solidFill>
                  <a:schemeClr val="accent2"/>
                </a:solidFill>
              </a:rPr>
              <a:t>p</a:t>
            </a:r>
            <a:r>
              <a:rPr lang="en-US" altLang="en-US">
                <a:solidFill>
                  <a:schemeClr val="accent2"/>
                </a:solidFill>
              </a:rPr>
              <a:t> orbitals are there in an atom?</a:t>
            </a:r>
          </a:p>
        </p:txBody>
      </p:sp>
      <p:sp>
        <p:nvSpPr>
          <p:cNvPr id="24583" name="Text Box 7">
            <a:extLst>
              <a:ext uri="{FF2B5EF4-FFF2-40B4-BE49-F238E27FC236}">
                <a16:creationId xmlns:a16="http://schemas.microsoft.com/office/drawing/2014/main" id="{17280906-EA4B-4389-AA8E-5E0462B1BE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6525" y="1716088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2</a:t>
            </a:r>
            <a:r>
              <a:rPr lang="en-US" altLang="en-US" i="1"/>
              <a:t>p</a:t>
            </a:r>
          </a:p>
        </p:txBody>
      </p:sp>
      <p:grpSp>
        <p:nvGrpSpPr>
          <p:cNvPr id="2" name="Group 11">
            <a:extLst>
              <a:ext uri="{FF2B5EF4-FFF2-40B4-BE49-F238E27FC236}">
                <a16:creationId xmlns:a16="http://schemas.microsoft.com/office/drawing/2014/main" id="{C2F0CEE4-1C20-4F63-8B84-0624D0A4805F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990600"/>
            <a:ext cx="701675" cy="762000"/>
            <a:chOff x="2544" y="576"/>
            <a:chExt cx="442" cy="480"/>
          </a:xfrm>
        </p:grpSpPr>
        <p:sp>
          <p:nvSpPr>
            <p:cNvPr id="15382" name="Text Box 8">
              <a:extLst>
                <a:ext uri="{FF2B5EF4-FFF2-40B4-BE49-F238E27FC236}">
                  <a16:creationId xmlns:a16="http://schemas.microsoft.com/office/drawing/2014/main" id="{4C7443E1-7C54-46EE-9E8E-55EC4CEC29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4" y="576"/>
              <a:ext cx="44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i="1">
                  <a:solidFill>
                    <a:srgbClr val="FF0000"/>
                  </a:solidFill>
                </a:rPr>
                <a:t>n</a:t>
              </a:r>
              <a:r>
                <a:rPr lang="en-US" altLang="en-US">
                  <a:solidFill>
                    <a:srgbClr val="FF0000"/>
                  </a:solidFill>
                </a:rPr>
                <a:t>=2</a:t>
              </a:r>
            </a:p>
          </p:txBody>
        </p:sp>
        <p:sp>
          <p:nvSpPr>
            <p:cNvPr id="15383" name="Line 10">
              <a:extLst>
                <a:ext uri="{FF2B5EF4-FFF2-40B4-BE49-F238E27FC236}">
                  <a16:creationId xmlns:a16="http://schemas.microsoft.com/office/drawing/2014/main" id="{7699B1C1-DB71-41FF-92E9-2500632583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65" y="864"/>
              <a:ext cx="0" cy="19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4">
            <a:extLst>
              <a:ext uri="{FF2B5EF4-FFF2-40B4-BE49-F238E27FC236}">
                <a16:creationId xmlns:a16="http://schemas.microsoft.com/office/drawing/2014/main" id="{6CF7D017-4303-444A-BA9B-506674A96F28}"/>
              </a:ext>
            </a:extLst>
          </p:cNvPr>
          <p:cNvGrpSpPr>
            <a:grpSpLocks/>
          </p:cNvGrpSpPr>
          <p:nvPr/>
        </p:nvGrpSpPr>
        <p:grpSpPr bwMode="auto">
          <a:xfrm>
            <a:off x="1381125" y="2209800"/>
            <a:ext cx="768350" cy="685800"/>
            <a:chOff x="2614" y="1344"/>
            <a:chExt cx="484" cy="432"/>
          </a:xfrm>
        </p:grpSpPr>
        <p:sp>
          <p:nvSpPr>
            <p:cNvPr id="15380" name="Text Box 9">
              <a:extLst>
                <a:ext uri="{FF2B5EF4-FFF2-40B4-BE49-F238E27FC236}">
                  <a16:creationId xmlns:a16="http://schemas.microsoft.com/office/drawing/2014/main" id="{71757423-9F8E-4C08-AFDD-F5770D671E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14" y="1488"/>
              <a:ext cx="4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i="1">
                  <a:solidFill>
                    <a:srgbClr val="FF0000"/>
                  </a:solidFill>
                </a:rPr>
                <a:t>l</a:t>
              </a:r>
              <a:r>
                <a:rPr lang="en-US" altLang="en-US">
                  <a:solidFill>
                    <a:srgbClr val="FF0000"/>
                  </a:solidFill>
                </a:rPr>
                <a:t> = 1</a:t>
              </a:r>
            </a:p>
          </p:txBody>
        </p:sp>
        <p:sp>
          <p:nvSpPr>
            <p:cNvPr id="15381" name="Line 13">
              <a:extLst>
                <a:ext uri="{FF2B5EF4-FFF2-40B4-BE49-F238E27FC236}">
                  <a16:creationId xmlns:a16="http://schemas.microsoft.com/office/drawing/2014/main" id="{D057B7CD-7E09-467A-BC43-15E0AB8D8C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56" y="1344"/>
              <a:ext cx="0" cy="19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591" name="Text Box 15">
            <a:extLst>
              <a:ext uri="{FF2B5EF4-FFF2-40B4-BE49-F238E27FC236}">
                <a16:creationId xmlns:a16="http://schemas.microsoft.com/office/drawing/2014/main" id="{5038C6EA-63A3-473E-B377-5DB0B598D1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1371600"/>
            <a:ext cx="3992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If </a:t>
            </a:r>
            <a:r>
              <a:rPr lang="en-US" altLang="en-US" i="1"/>
              <a:t>l</a:t>
            </a:r>
            <a:r>
              <a:rPr lang="en-US" altLang="en-US"/>
              <a:t> = 1, then </a:t>
            </a:r>
            <a:r>
              <a:rPr lang="en-US" altLang="en-US" i="1"/>
              <a:t>m</a:t>
            </a:r>
            <a:r>
              <a:rPr lang="en-US" altLang="en-US" i="1" baseline="-25000"/>
              <a:t>l</a:t>
            </a:r>
            <a:r>
              <a:rPr lang="en-US" altLang="en-US"/>
              <a:t> = -1, 0, or +1</a:t>
            </a:r>
          </a:p>
        </p:txBody>
      </p:sp>
      <p:sp>
        <p:nvSpPr>
          <p:cNvPr id="24592" name="Text Box 16">
            <a:extLst>
              <a:ext uri="{FF2B5EF4-FFF2-40B4-BE49-F238E27FC236}">
                <a16:creationId xmlns:a16="http://schemas.microsoft.com/office/drawing/2014/main" id="{14016AFC-6194-405C-8818-06EBD721B6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1981200"/>
            <a:ext cx="142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3 orbitals</a:t>
            </a:r>
          </a:p>
        </p:txBody>
      </p:sp>
      <p:sp>
        <p:nvSpPr>
          <p:cNvPr id="24596" name="Text Box 20">
            <a:extLst>
              <a:ext uri="{FF2B5EF4-FFF2-40B4-BE49-F238E27FC236}">
                <a16:creationId xmlns:a16="http://schemas.microsoft.com/office/drawing/2014/main" id="{F4F3ECFE-2EA1-4791-A969-9E27AAF131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886200"/>
            <a:ext cx="830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accent2"/>
                </a:solidFill>
              </a:rPr>
              <a:t>How many electrons can be placed in the 3</a:t>
            </a:r>
            <a:r>
              <a:rPr lang="en-US" altLang="en-US" i="1">
                <a:solidFill>
                  <a:schemeClr val="accent2"/>
                </a:solidFill>
              </a:rPr>
              <a:t>d</a:t>
            </a:r>
            <a:r>
              <a:rPr lang="en-US" altLang="en-US">
                <a:solidFill>
                  <a:schemeClr val="accent2"/>
                </a:solidFill>
              </a:rPr>
              <a:t> subshell?</a:t>
            </a:r>
          </a:p>
        </p:txBody>
      </p:sp>
      <p:sp>
        <p:nvSpPr>
          <p:cNvPr id="24598" name="Text Box 22">
            <a:extLst>
              <a:ext uri="{FF2B5EF4-FFF2-40B4-BE49-F238E27FC236}">
                <a16:creationId xmlns:a16="http://schemas.microsoft.com/office/drawing/2014/main" id="{6CA0345C-F312-4363-A6E4-3D8A82D9FE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486400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3</a:t>
            </a:r>
            <a:r>
              <a:rPr lang="en-US" altLang="en-US" i="1"/>
              <a:t>d</a:t>
            </a:r>
          </a:p>
        </p:txBody>
      </p:sp>
      <p:grpSp>
        <p:nvGrpSpPr>
          <p:cNvPr id="4" name="Group 23">
            <a:extLst>
              <a:ext uri="{FF2B5EF4-FFF2-40B4-BE49-F238E27FC236}">
                <a16:creationId xmlns:a16="http://schemas.microsoft.com/office/drawing/2014/main" id="{D9C62E46-97F6-4D44-B688-A6EA98DAAAFF}"/>
              </a:ext>
            </a:extLst>
          </p:cNvPr>
          <p:cNvGrpSpPr>
            <a:grpSpLocks/>
          </p:cNvGrpSpPr>
          <p:nvPr/>
        </p:nvGrpSpPr>
        <p:grpSpPr bwMode="auto">
          <a:xfrm>
            <a:off x="1412875" y="4760913"/>
            <a:ext cx="701675" cy="762000"/>
            <a:chOff x="2544" y="576"/>
            <a:chExt cx="442" cy="480"/>
          </a:xfrm>
        </p:grpSpPr>
        <p:sp>
          <p:nvSpPr>
            <p:cNvPr id="15378" name="Text Box 24">
              <a:extLst>
                <a:ext uri="{FF2B5EF4-FFF2-40B4-BE49-F238E27FC236}">
                  <a16:creationId xmlns:a16="http://schemas.microsoft.com/office/drawing/2014/main" id="{B5985F63-FA14-459C-BED6-B0E3797A59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4" y="576"/>
              <a:ext cx="44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i="1">
                  <a:solidFill>
                    <a:srgbClr val="FF0000"/>
                  </a:solidFill>
                </a:rPr>
                <a:t>n</a:t>
              </a:r>
              <a:r>
                <a:rPr lang="en-US" altLang="en-US">
                  <a:solidFill>
                    <a:srgbClr val="FF0000"/>
                  </a:solidFill>
                </a:rPr>
                <a:t>=3</a:t>
              </a:r>
            </a:p>
          </p:txBody>
        </p:sp>
        <p:sp>
          <p:nvSpPr>
            <p:cNvPr id="15379" name="Line 25">
              <a:extLst>
                <a:ext uri="{FF2B5EF4-FFF2-40B4-BE49-F238E27FC236}">
                  <a16:creationId xmlns:a16="http://schemas.microsoft.com/office/drawing/2014/main" id="{5EE73BE7-B55F-4D2E-9DF0-3385296129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65" y="864"/>
              <a:ext cx="0" cy="19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26">
            <a:extLst>
              <a:ext uri="{FF2B5EF4-FFF2-40B4-BE49-F238E27FC236}">
                <a16:creationId xmlns:a16="http://schemas.microsoft.com/office/drawing/2014/main" id="{D3F06FC0-8654-485A-8247-F165A28D8880}"/>
              </a:ext>
            </a:extLst>
          </p:cNvPr>
          <p:cNvGrpSpPr>
            <a:grpSpLocks/>
          </p:cNvGrpSpPr>
          <p:nvPr/>
        </p:nvGrpSpPr>
        <p:grpSpPr bwMode="auto">
          <a:xfrm>
            <a:off x="1574800" y="5980113"/>
            <a:ext cx="768350" cy="685800"/>
            <a:chOff x="2614" y="1344"/>
            <a:chExt cx="484" cy="432"/>
          </a:xfrm>
        </p:grpSpPr>
        <p:sp>
          <p:nvSpPr>
            <p:cNvPr id="15376" name="Text Box 27">
              <a:extLst>
                <a:ext uri="{FF2B5EF4-FFF2-40B4-BE49-F238E27FC236}">
                  <a16:creationId xmlns:a16="http://schemas.microsoft.com/office/drawing/2014/main" id="{A983F279-58EE-4C37-9226-61CF19E254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14" y="1488"/>
              <a:ext cx="4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i="1">
                  <a:solidFill>
                    <a:srgbClr val="FF0000"/>
                  </a:solidFill>
                </a:rPr>
                <a:t>l</a:t>
              </a:r>
              <a:r>
                <a:rPr lang="en-US" altLang="en-US">
                  <a:solidFill>
                    <a:srgbClr val="FF0000"/>
                  </a:solidFill>
                </a:rPr>
                <a:t> = 2</a:t>
              </a:r>
            </a:p>
          </p:txBody>
        </p:sp>
        <p:sp>
          <p:nvSpPr>
            <p:cNvPr id="15377" name="Line 28">
              <a:extLst>
                <a:ext uri="{FF2B5EF4-FFF2-40B4-BE49-F238E27FC236}">
                  <a16:creationId xmlns:a16="http://schemas.microsoft.com/office/drawing/2014/main" id="{D7374BF3-7517-48D5-B5EE-1F2736B087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56" y="1344"/>
              <a:ext cx="0" cy="19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605" name="Text Box 29">
            <a:extLst>
              <a:ext uri="{FF2B5EF4-FFF2-40B4-BE49-F238E27FC236}">
                <a16:creationId xmlns:a16="http://schemas.microsoft.com/office/drawing/2014/main" id="{B435A0A2-C7F9-4041-8E51-12DAB90B46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4876800"/>
            <a:ext cx="4948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If </a:t>
            </a:r>
            <a:r>
              <a:rPr lang="en-US" altLang="en-US" i="1"/>
              <a:t>l</a:t>
            </a:r>
            <a:r>
              <a:rPr lang="en-US" altLang="en-US"/>
              <a:t> = 2, then </a:t>
            </a:r>
            <a:r>
              <a:rPr lang="en-US" altLang="en-US" i="1"/>
              <a:t>m</a:t>
            </a:r>
            <a:r>
              <a:rPr lang="en-US" altLang="en-US" i="1" baseline="-25000"/>
              <a:t>l</a:t>
            </a:r>
            <a:r>
              <a:rPr lang="en-US" altLang="en-US"/>
              <a:t> = -2, -1, 0, +1, or +2</a:t>
            </a:r>
          </a:p>
        </p:txBody>
      </p:sp>
      <p:sp>
        <p:nvSpPr>
          <p:cNvPr id="24606" name="Text Box 30">
            <a:extLst>
              <a:ext uri="{FF2B5EF4-FFF2-40B4-BE49-F238E27FC236}">
                <a16:creationId xmlns:a16="http://schemas.microsoft.com/office/drawing/2014/main" id="{51CB71A1-8961-41EA-A515-D5136122B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5486400"/>
            <a:ext cx="552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5 orbitals which can hold a total of 10 e</a:t>
            </a:r>
            <a:r>
              <a:rPr lang="en-US" altLang="en-US" baseline="30000"/>
              <a:t>-</a:t>
            </a:r>
            <a:endParaRPr lang="en-US" altLang="en-US"/>
          </a:p>
        </p:txBody>
      </p:sp>
      <p:pic>
        <p:nvPicPr>
          <p:cNvPr id="24608" name="Picture 32">
            <a:extLst>
              <a:ext uri="{FF2B5EF4-FFF2-40B4-BE49-F238E27FC236}">
                <a16:creationId xmlns:a16="http://schemas.microsoft.com/office/drawing/2014/main" id="{B8F82834-40A3-4EC2-96F2-0B229D30B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863725"/>
            <a:ext cx="47244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 autoUpdateAnimBg="0"/>
      <p:bldP spid="24591" grpId="0" autoUpdateAnimBg="0"/>
      <p:bldP spid="24592" grpId="0" autoUpdateAnimBg="0"/>
      <p:bldP spid="24598" grpId="0" autoUpdateAnimBg="0"/>
      <p:bldP spid="24605" grpId="0" autoUpdateAnimBg="0"/>
      <p:bldP spid="24606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1">
            <a:extLst>
              <a:ext uri="{FF2B5EF4-FFF2-40B4-BE49-F238E27FC236}">
                <a16:creationId xmlns:a16="http://schemas.microsoft.com/office/drawing/2014/main" id="{024A2323-38CD-4FEF-98B1-07BED5B30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158BB52-10B1-4ACA-A838-58277C3D1E01}" type="slidenum">
              <a:rPr lang="en-US" altLang="en-US" sz="1400">
                <a:latin typeface="Times New Roman" panose="02020603050405020304" pitchFamily="18" charset="0"/>
              </a:rPr>
              <a:pPr/>
              <a:t>15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>
            <a:extLst>
              <a:ext uri="{FF2B5EF4-FFF2-40B4-BE49-F238E27FC236}">
                <a16:creationId xmlns:a16="http://schemas.microsoft.com/office/drawing/2014/main" id="{5F893768-C887-49AA-B780-D69A3F389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8005157-303B-4AB2-89F6-2106132EC466}" type="slidenum">
              <a:rPr lang="en-US" altLang="en-US" sz="1400">
                <a:latin typeface="Times New Roman" panose="02020603050405020304" pitchFamily="18" charset="0"/>
              </a:rPr>
              <a:pPr/>
              <a:t>16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17411" name="Picture 26">
            <a:extLst>
              <a:ext uri="{FF2B5EF4-FFF2-40B4-BE49-F238E27FC236}">
                <a16:creationId xmlns:a16="http://schemas.microsoft.com/office/drawing/2014/main" id="{496F225E-F245-456B-9325-F28AB4A4D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11313"/>
            <a:ext cx="8067675" cy="494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 Box 5">
            <a:extLst>
              <a:ext uri="{FF2B5EF4-FFF2-40B4-BE49-F238E27FC236}">
                <a16:creationId xmlns:a16="http://schemas.microsoft.com/office/drawing/2014/main" id="{4F7DDD87-72B7-4EB7-A33D-0482C386D8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692150"/>
            <a:ext cx="6086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/>
              <a:t>Energy of orbitals in a </a:t>
            </a:r>
            <a:r>
              <a:rPr lang="en-US" altLang="en-US" b="1" i="1"/>
              <a:t>single</a:t>
            </a:r>
            <a:r>
              <a:rPr lang="en-US" altLang="en-US"/>
              <a:t> electron atom</a:t>
            </a:r>
          </a:p>
        </p:txBody>
      </p:sp>
      <p:sp>
        <p:nvSpPr>
          <p:cNvPr id="25606" name="Text Box 6">
            <a:extLst>
              <a:ext uri="{FF2B5EF4-FFF2-40B4-BE49-F238E27FC236}">
                <a16:creationId xmlns:a16="http://schemas.microsoft.com/office/drawing/2014/main" id="{02881D31-BF1E-49D5-BBB7-AE4DFEC5B7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338" y="1154113"/>
            <a:ext cx="7358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/>
              <a:t>Energy only depends on principal quantum number </a:t>
            </a:r>
            <a:r>
              <a:rPr lang="en-US" altLang="en-US" b="1" i="1">
                <a:solidFill>
                  <a:srgbClr val="FF0000"/>
                </a:solidFill>
              </a:rPr>
              <a:t>n</a:t>
            </a:r>
            <a:endParaRPr lang="en-US" altLang="en-US">
              <a:solidFill>
                <a:srgbClr val="FF0000"/>
              </a:solidFill>
            </a:endParaRPr>
          </a:p>
        </p:txBody>
      </p:sp>
      <p:grpSp>
        <p:nvGrpSpPr>
          <p:cNvPr id="5" name="Group 15">
            <a:extLst>
              <a:ext uri="{FF2B5EF4-FFF2-40B4-BE49-F238E27FC236}">
                <a16:creationId xmlns:a16="http://schemas.microsoft.com/office/drawing/2014/main" id="{CA828971-6920-4260-A9EA-CB4B14320463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5788025"/>
            <a:ext cx="1116013" cy="427038"/>
            <a:chOff x="3120" y="3711"/>
            <a:chExt cx="703" cy="269"/>
          </a:xfrm>
        </p:grpSpPr>
        <p:sp>
          <p:nvSpPr>
            <p:cNvPr id="17422" name="Text Box 16">
              <a:extLst>
                <a:ext uri="{FF2B5EF4-FFF2-40B4-BE49-F238E27FC236}">
                  <a16:creationId xmlns:a16="http://schemas.microsoft.com/office/drawing/2014/main" id="{8868D5B1-1B57-4D89-B336-890DEAF184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8" y="3711"/>
              <a:ext cx="415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200">
                  <a:solidFill>
                    <a:srgbClr val="FF0000"/>
                  </a:solidFill>
                </a:rPr>
                <a:t>n=1</a:t>
              </a:r>
            </a:p>
          </p:txBody>
        </p:sp>
        <p:sp>
          <p:nvSpPr>
            <p:cNvPr id="17423" name="Line 17">
              <a:extLst>
                <a:ext uri="{FF2B5EF4-FFF2-40B4-BE49-F238E27FC236}">
                  <a16:creationId xmlns:a16="http://schemas.microsoft.com/office/drawing/2014/main" id="{E23AA779-C64E-436C-B0A7-F653CB7711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20" y="3845"/>
              <a:ext cx="24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18">
            <a:extLst>
              <a:ext uri="{FF2B5EF4-FFF2-40B4-BE49-F238E27FC236}">
                <a16:creationId xmlns:a16="http://schemas.microsoft.com/office/drawing/2014/main" id="{89E202DD-7144-4814-B441-E8D91544EBEC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3359150"/>
            <a:ext cx="1116013" cy="427038"/>
            <a:chOff x="3120" y="3711"/>
            <a:chExt cx="703" cy="269"/>
          </a:xfrm>
        </p:grpSpPr>
        <p:sp>
          <p:nvSpPr>
            <p:cNvPr id="17420" name="Text Box 19">
              <a:extLst>
                <a:ext uri="{FF2B5EF4-FFF2-40B4-BE49-F238E27FC236}">
                  <a16:creationId xmlns:a16="http://schemas.microsoft.com/office/drawing/2014/main" id="{ADC9C48D-30C9-4742-A40E-12972B7169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8" y="3711"/>
              <a:ext cx="415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200">
                  <a:solidFill>
                    <a:srgbClr val="FF0000"/>
                  </a:solidFill>
                </a:rPr>
                <a:t>n=2</a:t>
              </a:r>
            </a:p>
          </p:txBody>
        </p:sp>
        <p:sp>
          <p:nvSpPr>
            <p:cNvPr id="17421" name="Line 20">
              <a:extLst>
                <a:ext uri="{FF2B5EF4-FFF2-40B4-BE49-F238E27FC236}">
                  <a16:creationId xmlns:a16="http://schemas.microsoft.com/office/drawing/2014/main" id="{1B1042D4-2292-46C8-8595-F5CEC577F1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20" y="3845"/>
              <a:ext cx="24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21">
            <a:extLst>
              <a:ext uri="{FF2B5EF4-FFF2-40B4-BE49-F238E27FC236}">
                <a16:creationId xmlns:a16="http://schemas.microsoft.com/office/drawing/2014/main" id="{83C7E588-037A-43F0-A2EB-FE7A0BE456EA}"/>
              </a:ext>
            </a:extLst>
          </p:cNvPr>
          <p:cNvGrpSpPr>
            <a:grpSpLocks/>
          </p:cNvGrpSpPr>
          <p:nvPr/>
        </p:nvGrpSpPr>
        <p:grpSpPr bwMode="auto">
          <a:xfrm>
            <a:off x="5664200" y="2551113"/>
            <a:ext cx="1116013" cy="427037"/>
            <a:chOff x="3120" y="3711"/>
            <a:chExt cx="703" cy="269"/>
          </a:xfrm>
        </p:grpSpPr>
        <p:sp>
          <p:nvSpPr>
            <p:cNvPr id="17418" name="Text Box 22">
              <a:extLst>
                <a:ext uri="{FF2B5EF4-FFF2-40B4-BE49-F238E27FC236}">
                  <a16:creationId xmlns:a16="http://schemas.microsoft.com/office/drawing/2014/main" id="{764F4A03-BF39-456B-90CE-1BE6850D88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8" y="3711"/>
              <a:ext cx="415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200">
                  <a:solidFill>
                    <a:srgbClr val="FF0000"/>
                  </a:solidFill>
                </a:rPr>
                <a:t>n=3</a:t>
              </a:r>
            </a:p>
          </p:txBody>
        </p:sp>
        <p:sp>
          <p:nvSpPr>
            <p:cNvPr id="17419" name="Line 23">
              <a:extLst>
                <a:ext uri="{FF2B5EF4-FFF2-40B4-BE49-F238E27FC236}">
                  <a16:creationId xmlns:a16="http://schemas.microsoft.com/office/drawing/2014/main" id="{12BFBC11-384E-46BE-9231-5491C029CC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20" y="3845"/>
              <a:ext cx="24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17" name="Rectangle 2">
            <a:extLst>
              <a:ext uri="{FF2B5EF4-FFF2-40B4-BE49-F238E27FC236}">
                <a16:creationId xmlns:a16="http://schemas.microsoft.com/office/drawing/2014/main" id="{AA350555-11A8-44EE-88D6-6674749BAB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152400"/>
            <a:ext cx="4240213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4400" baseline="30000"/>
              <a:t>The Energies of Orbitals</a:t>
            </a:r>
            <a:endParaRPr lang="en-US" altLang="en-US" sz="4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>
            <a:extLst>
              <a:ext uri="{FF2B5EF4-FFF2-40B4-BE49-F238E27FC236}">
                <a16:creationId xmlns:a16="http://schemas.microsoft.com/office/drawing/2014/main" id="{9A7B8FE1-7828-4A65-9630-79C835825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3C9CA4D-25D7-4534-AEFB-22A6479717CF}" type="slidenum">
              <a:rPr lang="en-US" altLang="en-US" sz="1400">
                <a:latin typeface="Times New Roman" panose="02020603050405020304" pitchFamily="18" charset="0"/>
              </a:rPr>
              <a:pPr/>
              <a:t>17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18435" name="Picture 35">
            <a:extLst>
              <a:ext uri="{FF2B5EF4-FFF2-40B4-BE49-F238E27FC236}">
                <a16:creationId xmlns:a16="http://schemas.microsoft.com/office/drawing/2014/main" id="{054691F9-AD6E-4E71-AFC0-55A88D4A3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57300"/>
            <a:ext cx="6477000" cy="551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3">
            <a:extLst>
              <a:ext uri="{FF2B5EF4-FFF2-40B4-BE49-F238E27FC236}">
                <a16:creationId xmlns:a16="http://schemas.microsoft.com/office/drawing/2014/main" id="{A47B759A-58CA-4595-B8C6-5CC3774DD1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7663" y="376238"/>
            <a:ext cx="5949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/>
              <a:t>Energy of orbitals in a </a:t>
            </a:r>
            <a:r>
              <a:rPr lang="en-US" altLang="en-US" b="1" i="1"/>
              <a:t>multi</a:t>
            </a:r>
            <a:r>
              <a:rPr lang="en-US" altLang="en-US"/>
              <a:t>-electron atom</a:t>
            </a:r>
          </a:p>
        </p:txBody>
      </p:sp>
      <p:sp>
        <p:nvSpPr>
          <p:cNvPr id="58372" name="Text Box 4">
            <a:extLst>
              <a:ext uri="{FF2B5EF4-FFF2-40B4-BE49-F238E27FC236}">
                <a16:creationId xmlns:a16="http://schemas.microsoft.com/office/drawing/2014/main" id="{85D1D65B-A815-49DA-BAFD-F1B726D482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762000"/>
            <a:ext cx="4110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/>
              <a:t>Energy depends on </a:t>
            </a:r>
            <a:r>
              <a:rPr lang="en-US" altLang="en-US" b="1" i="1">
                <a:solidFill>
                  <a:srgbClr val="FF0000"/>
                </a:solidFill>
              </a:rPr>
              <a:t>n</a:t>
            </a:r>
            <a:r>
              <a:rPr lang="en-US" altLang="en-US"/>
              <a:t> and </a:t>
            </a:r>
            <a:r>
              <a:rPr lang="en-US" altLang="en-US" b="1" i="1">
                <a:solidFill>
                  <a:srgbClr val="FF0000"/>
                </a:solidFill>
              </a:rPr>
              <a:t>l</a:t>
            </a:r>
            <a:endParaRPr lang="en-US" altLang="en-US">
              <a:solidFill>
                <a:srgbClr val="FF0000"/>
              </a:solidFill>
            </a:endParaRPr>
          </a:p>
        </p:txBody>
      </p:sp>
      <p:grpSp>
        <p:nvGrpSpPr>
          <p:cNvPr id="2" name="Group 17">
            <a:extLst>
              <a:ext uri="{FF2B5EF4-FFF2-40B4-BE49-F238E27FC236}">
                <a16:creationId xmlns:a16="http://schemas.microsoft.com/office/drawing/2014/main" id="{8F3F1648-B665-4D32-A11A-EBB1399D3B0D}"/>
              </a:ext>
            </a:extLst>
          </p:cNvPr>
          <p:cNvGrpSpPr>
            <a:grpSpLocks/>
          </p:cNvGrpSpPr>
          <p:nvPr/>
        </p:nvGrpSpPr>
        <p:grpSpPr bwMode="auto">
          <a:xfrm>
            <a:off x="2981325" y="5910263"/>
            <a:ext cx="1730375" cy="427037"/>
            <a:chOff x="3120" y="3711"/>
            <a:chExt cx="1090" cy="269"/>
          </a:xfrm>
        </p:grpSpPr>
        <p:sp>
          <p:nvSpPr>
            <p:cNvPr id="18454" name="Text Box 14">
              <a:extLst>
                <a:ext uri="{FF2B5EF4-FFF2-40B4-BE49-F238E27FC236}">
                  <a16:creationId xmlns:a16="http://schemas.microsoft.com/office/drawing/2014/main" id="{3C548CAB-E7B4-4AB4-834C-7F997BC2BA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8" y="3711"/>
              <a:ext cx="802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200" i="1">
                  <a:solidFill>
                    <a:srgbClr val="FF0000"/>
                  </a:solidFill>
                </a:rPr>
                <a:t>n</a:t>
              </a:r>
              <a:r>
                <a:rPr lang="en-US" altLang="en-US" sz="2200">
                  <a:solidFill>
                    <a:srgbClr val="FF0000"/>
                  </a:solidFill>
                </a:rPr>
                <a:t>=1 </a:t>
              </a:r>
              <a:r>
                <a:rPr lang="en-US" altLang="en-US" sz="2200" i="1">
                  <a:solidFill>
                    <a:srgbClr val="FF0000"/>
                  </a:solidFill>
                </a:rPr>
                <a:t>l</a:t>
              </a:r>
              <a:r>
                <a:rPr lang="en-US" altLang="en-US" sz="2200">
                  <a:solidFill>
                    <a:srgbClr val="FF0000"/>
                  </a:solidFill>
                </a:rPr>
                <a:t> = 0</a:t>
              </a:r>
            </a:p>
          </p:txBody>
        </p:sp>
        <p:sp>
          <p:nvSpPr>
            <p:cNvPr id="18455" name="Line 16">
              <a:extLst>
                <a:ext uri="{FF2B5EF4-FFF2-40B4-BE49-F238E27FC236}">
                  <a16:creationId xmlns:a16="http://schemas.microsoft.com/office/drawing/2014/main" id="{15E53567-2FE4-48E9-B6F7-D021CC63D5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20" y="3845"/>
              <a:ext cx="24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8">
            <a:extLst>
              <a:ext uri="{FF2B5EF4-FFF2-40B4-BE49-F238E27FC236}">
                <a16:creationId xmlns:a16="http://schemas.microsoft.com/office/drawing/2014/main" id="{9B3B3E9A-BBE5-4132-8E3B-DD15AC2A914A}"/>
              </a:ext>
            </a:extLst>
          </p:cNvPr>
          <p:cNvGrpSpPr>
            <a:grpSpLocks/>
          </p:cNvGrpSpPr>
          <p:nvPr/>
        </p:nvGrpSpPr>
        <p:grpSpPr bwMode="auto">
          <a:xfrm>
            <a:off x="2968625" y="4211638"/>
            <a:ext cx="1730375" cy="427037"/>
            <a:chOff x="3120" y="3711"/>
            <a:chExt cx="1090" cy="269"/>
          </a:xfrm>
        </p:grpSpPr>
        <p:sp>
          <p:nvSpPr>
            <p:cNvPr id="18452" name="Text Box 19">
              <a:extLst>
                <a:ext uri="{FF2B5EF4-FFF2-40B4-BE49-F238E27FC236}">
                  <a16:creationId xmlns:a16="http://schemas.microsoft.com/office/drawing/2014/main" id="{72A446D4-7936-4361-9201-DE1698392C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8" y="3711"/>
              <a:ext cx="802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200" i="1">
                  <a:solidFill>
                    <a:srgbClr val="FF0000"/>
                  </a:solidFill>
                </a:rPr>
                <a:t>n</a:t>
              </a:r>
              <a:r>
                <a:rPr lang="en-US" altLang="en-US" sz="2200">
                  <a:solidFill>
                    <a:srgbClr val="FF0000"/>
                  </a:solidFill>
                </a:rPr>
                <a:t>=2 </a:t>
              </a:r>
              <a:r>
                <a:rPr lang="en-US" altLang="en-US" sz="2200" i="1">
                  <a:solidFill>
                    <a:srgbClr val="FF0000"/>
                  </a:solidFill>
                </a:rPr>
                <a:t>l</a:t>
              </a:r>
              <a:r>
                <a:rPr lang="en-US" altLang="en-US" sz="2200">
                  <a:solidFill>
                    <a:srgbClr val="FF0000"/>
                  </a:solidFill>
                </a:rPr>
                <a:t> = 0</a:t>
              </a:r>
            </a:p>
          </p:txBody>
        </p:sp>
        <p:sp>
          <p:nvSpPr>
            <p:cNvPr id="18453" name="Line 20">
              <a:extLst>
                <a:ext uri="{FF2B5EF4-FFF2-40B4-BE49-F238E27FC236}">
                  <a16:creationId xmlns:a16="http://schemas.microsoft.com/office/drawing/2014/main" id="{AD48E3CA-F72A-442D-9539-2539B8B9A4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20" y="3845"/>
              <a:ext cx="24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1">
            <a:extLst>
              <a:ext uri="{FF2B5EF4-FFF2-40B4-BE49-F238E27FC236}">
                <a16:creationId xmlns:a16="http://schemas.microsoft.com/office/drawing/2014/main" id="{B51BF693-E0A8-401D-A3D4-989F5B392C06}"/>
              </a:ext>
            </a:extLst>
          </p:cNvPr>
          <p:cNvGrpSpPr>
            <a:grpSpLocks/>
          </p:cNvGrpSpPr>
          <p:nvPr/>
        </p:nvGrpSpPr>
        <p:grpSpPr bwMode="auto">
          <a:xfrm>
            <a:off x="4533900" y="4040188"/>
            <a:ext cx="1730375" cy="427037"/>
            <a:chOff x="3120" y="3711"/>
            <a:chExt cx="1090" cy="269"/>
          </a:xfrm>
        </p:grpSpPr>
        <p:sp>
          <p:nvSpPr>
            <p:cNvPr id="18450" name="Text Box 22">
              <a:extLst>
                <a:ext uri="{FF2B5EF4-FFF2-40B4-BE49-F238E27FC236}">
                  <a16:creationId xmlns:a16="http://schemas.microsoft.com/office/drawing/2014/main" id="{A793B026-7094-4A7D-87EF-1EB0562C96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8" y="3711"/>
              <a:ext cx="802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200">
                  <a:solidFill>
                    <a:srgbClr val="FF0000"/>
                  </a:solidFill>
                </a:rPr>
                <a:t>n=2 </a:t>
              </a:r>
              <a:r>
                <a:rPr lang="en-US" altLang="en-US" sz="2200" i="1">
                  <a:solidFill>
                    <a:srgbClr val="FF0000"/>
                  </a:solidFill>
                </a:rPr>
                <a:t>l</a:t>
              </a:r>
              <a:r>
                <a:rPr lang="en-US" altLang="en-US" sz="2200">
                  <a:solidFill>
                    <a:srgbClr val="FF0000"/>
                  </a:solidFill>
                </a:rPr>
                <a:t> = 1</a:t>
              </a:r>
            </a:p>
          </p:txBody>
        </p:sp>
        <p:sp>
          <p:nvSpPr>
            <p:cNvPr id="18451" name="Line 23">
              <a:extLst>
                <a:ext uri="{FF2B5EF4-FFF2-40B4-BE49-F238E27FC236}">
                  <a16:creationId xmlns:a16="http://schemas.microsoft.com/office/drawing/2014/main" id="{226B40E3-E423-4409-9835-DDF6F5AA03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20" y="3845"/>
              <a:ext cx="24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24">
            <a:extLst>
              <a:ext uri="{FF2B5EF4-FFF2-40B4-BE49-F238E27FC236}">
                <a16:creationId xmlns:a16="http://schemas.microsoft.com/office/drawing/2014/main" id="{B27BC69A-E021-41EA-BAEA-B1BA5EBF6860}"/>
              </a:ext>
            </a:extLst>
          </p:cNvPr>
          <p:cNvGrpSpPr>
            <a:grpSpLocks/>
          </p:cNvGrpSpPr>
          <p:nvPr/>
        </p:nvGrpSpPr>
        <p:grpSpPr bwMode="auto">
          <a:xfrm>
            <a:off x="2971800" y="3328988"/>
            <a:ext cx="1730375" cy="427037"/>
            <a:chOff x="3120" y="3711"/>
            <a:chExt cx="1090" cy="269"/>
          </a:xfrm>
        </p:grpSpPr>
        <p:sp>
          <p:nvSpPr>
            <p:cNvPr id="18448" name="Text Box 25">
              <a:extLst>
                <a:ext uri="{FF2B5EF4-FFF2-40B4-BE49-F238E27FC236}">
                  <a16:creationId xmlns:a16="http://schemas.microsoft.com/office/drawing/2014/main" id="{631817A5-0D06-491F-AC49-C13C6DF29D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8" y="3711"/>
              <a:ext cx="802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200" i="1">
                  <a:solidFill>
                    <a:srgbClr val="FF0000"/>
                  </a:solidFill>
                </a:rPr>
                <a:t>n</a:t>
              </a:r>
              <a:r>
                <a:rPr lang="en-US" altLang="en-US" sz="2200">
                  <a:solidFill>
                    <a:srgbClr val="FF0000"/>
                  </a:solidFill>
                </a:rPr>
                <a:t>=3 </a:t>
              </a:r>
              <a:r>
                <a:rPr lang="en-US" altLang="en-US" sz="2200" i="1">
                  <a:solidFill>
                    <a:srgbClr val="FF0000"/>
                  </a:solidFill>
                </a:rPr>
                <a:t>l</a:t>
              </a:r>
              <a:r>
                <a:rPr lang="en-US" altLang="en-US" sz="2200">
                  <a:solidFill>
                    <a:srgbClr val="FF0000"/>
                  </a:solidFill>
                </a:rPr>
                <a:t> = 0</a:t>
              </a:r>
            </a:p>
          </p:txBody>
        </p:sp>
        <p:sp>
          <p:nvSpPr>
            <p:cNvPr id="18449" name="Line 26">
              <a:extLst>
                <a:ext uri="{FF2B5EF4-FFF2-40B4-BE49-F238E27FC236}">
                  <a16:creationId xmlns:a16="http://schemas.microsoft.com/office/drawing/2014/main" id="{2A1A9A8F-4EEB-4958-8416-59EABFFE62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20" y="3845"/>
              <a:ext cx="24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27">
            <a:extLst>
              <a:ext uri="{FF2B5EF4-FFF2-40B4-BE49-F238E27FC236}">
                <a16:creationId xmlns:a16="http://schemas.microsoft.com/office/drawing/2014/main" id="{FBD8B036-D6FD-4F70-BF57-D537DBF7FB15}"/>
              </a:ext>
            </a:extLst>
          </p:cNvPr>
          <p:cNvGrpSpPr>
            <a:grpSpLocks/>
          </p:cNvGrpSpPr>
          <p:nvPr/>
        </p:nvGrpSpPr>
        <p:grpSpPr bwMode="auto">
          <a:xfrm>
            <a:off x="4533900" y="3082925"/>
            <a:ext cx="1730375" cy="427038"/>
            <a:chOff x="3120" y="3711"/>
            <a:chExt cx="1090" cy="269"/>
          </a:xfrm>
        </p:grpSpPr>
        <p:sp>
          <p:nvSpPr>
            <p:cNvPr id="18446" name="Text Box 28">
              <a:extLst>
                <a:ext uri="{FF2B5EF4-FFF2-40B4-BE49-F238E27FC236}">
                  <a16:creationId xmlns:a16="http://schemas.microsoft.com/office/drawing/2014/main" id="{1FB9F4D1-FBE5-4387-98C0-E90117A381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8" y="3711"/>
              <a:ext cx="802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200" i="1">
                  <a:solidFill>
                    <a:srgbClr val="FF0000"/>
                  </a:solidFill>
                </a:rPr>
                <a:t>n</a:t>
              </a:r>
              <a:r>
                <a:rPr lang="en-US" altLang="en-US" sz="2200">
                  <a:solidFill>
                    <a:srgbClr val="FF0000"/>
                  </a:solidFill>
                </a:rPr>
                <a:t>=3 </a:t>
              </a:r>
              <a:r>
                <a:rPr lang="en-US" altLang="en-US" sz="2200" i="1">
                  <a:solidFill>
                    <a:srgbClr val="FF0000"/>
                  </a:solidFill>
                </a:rPr>
                <a:t>l</a:t>
              </a:r>
              <a:r>
                <a:rPr lang="en-US" altLang="en-US" sz="2200">
                  <a:solidFill>
                    <a:srgbClr val="FF0000"/>
                  </a:solidFill>
                </a:rPr>
                <a:t> = 1</a:t>
              </a:r>
            </a:p>
          </p:txBody>
        </p:sp>
        <p:sp>
          <p:nvSpPr>
            <p:cNvPr id="18447" name="Line 29">
              <a:extLst>
                <a:ext uri="{FF2B5EF4-FFF2-40B4-BE49-F238E27FC236}">
                  <a16:creationId xmlns:a16="http://schemas.microsoft.com/office/drawing/2014/main" id="{21294490-4071-4667-BD3D-DB6AB4B8BC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20" y="3845"/>
              <a:ext cx="24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30">
            <a:extLst>
              <a:ext uri="{FF2B5EF4-FFF2-40B4-BE49-F238E27FC236}">
                <a16:creationId xmlns:a16="http://schemas.microsoft.com/office/drawing/2014/main" id="{D796BC0B-9CCE-4AD8-94DD-524C9DC2FAC6}"/>
              </a:ext>
            </a:extLst>
          </p:cNvPr>
          <p:cNvGrpSpPr>
            <a:grpSpLocks/>
          </p:cNvGrpSpPr>
          <p:nvPr/>
        </p:nvGrpSpPr>
        <p:grpSpPr bwMode="auto">
          <a:xfrm>
            <a:off x="6880225" y="2451100"/>
            <a:ext cx="1730375" cy="427038"/>
            <a:chOff x="3120" y="3711"/>
            <a:chExt cx="1090" cy="269"/>
          </a:xfrm>
        </p:grpSpPr>
        <p:sp>
          <p:nvSpPr>
            <p:cNvPr id="18444" name="Text Box 31">
              <a:extLst>
                <a:ext uri="{FF2B5EF4-FFF2-40B4-BE49-F238E27FC236}">
                  <a16:creationId xmlns:a16="http://schemas.microsoft.com/office/drawing/2014/main" id="{56A30B41-AD83-43ED-92D9-0149DDD0CE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8" y="3711"/>
              <a:ext cx="802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200" i="1">
                  <a:solidFill>
                    <a:srgbClr val="FF0000"/>
                  </a:solidFill>
                </a:rPr>
                <a:t>n</a:t>
              </a:r>
              <a:r>
                <a:rPr lang="en-US" altLang="en-US" sz="2200">
                  <a:solidFill>
                    <a:srgbClr val="FF0000"/>
                  </a:solidFill>
                </a:rPr>
                <a:t>=3 </a:t>
              </a:r>
              <a:r>
                <a:rPr lang="en-US" altLang="en-US" sz="2200" i="1">
                  <a:solidFill>
                    <a:srgbClr val="FF0000"/>
                  </a:solidFill>
                </a:rPr>
                <a:t>l</a:t>
              </a:r>
              <a:r>
                <a:rPr lang="en-US" altLang="en-US" sz="2200">
                  <a:solidFill>
                    <a:srgbClr val="FF0000"/>
                  </a:solidFill>
                </a:rPr>
                <a:t> = 2</a:t>
              </a:r>
            </a:p>
          </p:txBody>
        </p:sp>
        <p:sp>
          <p:nvSpPr>
            <p:cNvPr id="18445" name="Line 32">
              <a:extLst>
                <a:ext uri="{FF2B5EF4-FFF2-40B4-BE49-F238E27FC236}">
                  <a16:creationId xmlns:a16="http://schemas.microsoft.com/office/drawing/2014/main" id="{534A4ED3-7153-45A3-9998-F46FF3C819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20" y="3845"/>
              <a:ext cx="24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2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>
            <a:extLst>
              <a:ext uri="{FF2B5EF4-FFF2-40B4-BE49-F238E27FC236}">
                <a16:creationId xmlns:a16="http://schemas.microsoft.com/office/drawing/2014/main" id="{46807BAB-8066-42EF-8D1D-614C6698F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3350642-8042-423C-8DD6-6BACFA766931}" type="slidenum">
              <a:rPr lang="en-US" altLang="en-US" sz="1400">
                <a:latin typeface="Times New Roman" panose="02020603050405020304" pitchFamily="18" charset="0"/>
              </a:rPr>
              <a:pPr/>
              <a:t>18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19459" name="Picture 49">
            <a:extLst>
              <a:ext uri="{FF2B5EF4-FFF2-40B4-BE49-F238E27FC236}">
                <a16:creationId xmlns:a16="http://schemas.microsoft.com/office/drawing/2014/main" id="{63B5AE1B-AD3B-45F7-A52A-B40A0A022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1219200"/>
            <a:ext cx="6477000" cy="551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Box 2">
            <a:extLst>
              <a:ext uri="{FF2B5EF4-FFF2-40B4-BE49-F238E27FC236}">
                <a16:creationId xmlns:a16="http://schemas.microsoft.com/office/drawing/2014/main" id="{97FD46F2-4B1C-46B2-A9EE-FE367592F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200" y="457200"/>
            <a:ext cx="8570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ja-JP" altLang="en-US"/>
              <a:t>“</a:t>
            </a:r>
            <a:r>
              <a:rPr lang="en-US" altLang="ja-JP"/>
              <a:t>Fill up</a:t>
            </a:r>
            <a:r>
              <a:rPr lang="ja-JP" altLang="en-US"/>
              <a:t>”</a:t>
            </a:r>
            <a:r>
              <a:rPr lang="en-US" altLang="ja-JP"/>
              <a:t> electrons in lowest energy orbitals (</a:t>
            </a:r>
            <a:r>
              <a:rPr lang="en-US" altLang="ja-JP" b="1" i="1"/>
              <a:t>Aufbau principle</a:t>
            </a:r>
            <a:r>
              <a:rPr lang="en-US" altLang="ja-JP"/>
              <a:t>)</a:t>
            </a:r>
            <a:endParaRPr lang="en-US" altLang="en-US"/>
          </a:p>
        </p:txBody>
      </p:sp>
      <p:sp>
        <p:nvSpPr>
          <p:cNvPr id="59415" name="Line 23">
            <a:extLst>
              <a:ext uri="{FF2B5EF4-FFF2-40B4-BE49-F238E27FC236}">
                <a16:creationId xmlns:a16="http://schemas.microsoft.com/office/drawing/2014/main" id="{514E456D-3E5B-49BA-BB14-07D1527453F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14600" y="55626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6" name="Line 24">
            <a:extLst>
              <a:ext uri="{FF2B5EF4-FFF2-40B4-BE49-F238E27FC236}">
                <a16:creationId xmlns:a16="http://schemas.microsoft.com/office/drawing/2014/main" id="{B4F070B0-1919-4226-9E4F-FD40F44C1C1E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5563" y="55626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7" name="Text Box 25">
            <a:extLst>
              <a:ext uri="{FF2B5EF4-FFF2-40B4-BE49-F238E27FC236}">
                <a16:creationId xmlns:a16="http://schemas.microsoft.com/office/drawing/2014/main" id="{3FE0BBE7-87A1-4E16-BB72-2B64168AA9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5613" y="5373688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H 1 electron</a:t>
            </a:r>
          </a:p>
        </p:txBody>
      </p:sp>
      <p:sp>
        <p:nvSpPr>
          <p:cNvPr id="59418" name="Text Box 26">
            <a:extLst>
              <a:ext uri="{FF2B5EF4-FFF2-40B4-BE49-F238E27FC236}">
                <a16:creationId xmlns:a16="http://schemas.microsoft.com/office/drawing/2014/main" id="{69C22587-AF43-40D4-A745-138204A69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6019800"/>
            <a:ext cx="1008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/>
              <a:t>H  1s</a:t>
            </a:r>
            <a:r>
              <a:rPr lang="en-US" altLang="en-US" baseline="30000"/>
              <a:t>1</a:t>
            </a:r>
            <a:endParaRPr lang="en-US" altLang="en-US"/>
          </a:p>
        </p:txBody>
      </p:sp>
      <p:sp>
        <p:nvSpPr>
          <p:cNvPr id="59419" name="Text Box 27">
            <a:extLst>
              <a:ext uri="{FF2B5EF4-FFF2-40B4-BE49-F238E27FC236}">
                <a16:creationId xmlns:a16="http://schemas.microsoft.com/office/drawing/2014/main" id="{D0FF560B-742D-4444-9E16-0B6E3700A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8788" y="5410200"/>
            <a:ext cx="2151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He 2 electrons</a:t>
            </a:r>
          </a:p>
        </p:txBody>
      </p:sp>
      <p:sp>
        <p:nvSpPr>
          <p:cNvPr id="59420" name="Text Box 28">
            <a:extLst>
              <a:ext uri="{FF2B5EF4-FFF2-40B4-BE49-F238E27FC236}">
                <a16:creationId xmlns:a16="http://schemas.microsoft.com/office/drawing/2014/main" id="{8DA3176E-6269-47AB-8D43-9ED7E93D99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1350" y="6019800"/>
            <a:ext cx="1177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/>
              <a:t>He  1s</a:t>
            </a:r>
            <a:r>
              <a:rPr lang="en-US" altLang="en-US" baseline="30000"/>
              <a:t>2</a:t>
            </a:r>
            <a:endParaRPr lang="en-US" altLang="en-US"/>
          </a:p>
        </p:txBody>
      </p:sp>
      <p:sp>
        <p:nvSpPr>
          <p:cNvPr id="59421" name="Line 29">
            <a:extLst>
              <a:ext uri="{FF2B5EF4-FFF2-40B4-BE49-F238E27FC236}">
                <a16:creationId xmlns:a16="http://schemas.microsoft.com/office/drawing/2014/main" id="{5CBF9293-36F2-4206-9BAC-0E60129C169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17775" y="3944938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22" name="Text Box 30">
            <a:extLst>
              <a:ext uri="{FF2B5EF4-FFF2-40B4-BE49-F238E27FC236}">
                <a16:creationId xmlns:a16="http://schemas.microsoft.com/office/drawing/2014/main" id="{34B8DB7E-A7F4-4159-B858-918C318FC3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3138" y="3886200"/>
            <a:ext cx="19986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Li 3 electrons</a:t>
            </a:r>
          </a:p>
        </p:txBody>
      </p:sp>
      <p:sp>
        <p:nvSpPr>
          <p:cNvPr id="59423" name="Text Box 31">
            <a:extLst>
              <a:ext uri="{FF2B5EF4-FFF2-40B4-BE49-F238E27FC236}">
                <a16:creationId xmlns:a16="http://schemas.microsoft.com/office/drawing/2014/main" id="{2FEA44D4-3133-4B94-8CD8-617759005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4343400"/>
            <a:ext cx="1460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/>
              <a:t>Li  1s</a:t>
            </a:r>
            <a:r>
              <a:rPr lang="en-US" altLang="en-US" baseline="30000"/>
              <a:t>2</a:t>
            </a:r>
            <a:r>
              <a:rPr lang="en-US" altLang="en-US"/>
              <a:t>2s</a:t>
            </a:r>
            <a:r>
              <a:rPr lang="en-US" altLang="en-US" baseline="30000"/>
              <a:t>1</a:t>
            </a:r>
            <a:endParaRPr lang="en-US" altLang="en-US"/>
          </a:p>
        </p:txBody>
      </p:sp>
      <p:sp>
        <p:nvSpPr>
          <p:cNvPr id="59424" name="Line 32">
            <a:extLst>
              <a:ext uri="{FF2B5EF4-FFF2-40B4-BE49-F238E27FC236}">
                <a16:creationId xmlns:a16="http://schemas.microsoft.com/office/drawing/2014/main" id="{CC1CBF49-22A2-43C8-83B0-9845B7EE2879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7313" y="3946525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25" name="Text Box 33">
            <a:extLst>
              <a:ext uri="{FF2B5EF4-FFF2-40B4-BE49-F238E27FC236}">
                <a16:creationId xmlns:a16="http://schemas.microsoft.com/office/drawing/2014/main" id="{2B718EEC-ECB8-44A2-AC89-2E3771FFD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3138" y="38862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Be 4 electrons</a:t>
            </a:r>
          </a:p>
        </p:txBody>
      </p:sp>
      <p:sp>
        <p:nvSpPr>
          <p:cNvPr id="59426" name="Text Box 34">
            <a:extLst>
              <a:ext uri="{FF2B5EF4-FFF2-40B4-BE49-F238E27FC236}">
                <a16:creationId xmlns:a16="http://schemas.microsoft.com/office/drawing/2014/main" id="{0786C821-A288-41AF-8F33-A64B02673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2525" y="4343400"/>
            <a:ext cx="1595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/>
              <a:t>Be  1s</a:t>
            </a:r>
            <a:r>
              <a:rPr lang="en-US" altLang="en-US" baseline="30000"/>
              <a:t>2</a:t>
            </a:r>
            <a:r>
              <a:rPr lang="en-US" altLang="en-US"/>
              <a:t>2s</a:t>
            </a:r>
            <a:r>
              <a:rPr lang="en-US" altLang="en-US" baseline="30000"/>
              <a:t>2</a:t>
            </a:r>
            <a:endParaRPr lang="en-US" altLang="en-US"/>
          </a:p>
        </p:txBody>
      </p:sp>
      <p:sp>
        <p:nvSpPr>
          <p:cNvPr id="59427" name="Text Box 35">
            <a:extLst>
              <a:ext uri="{FF2B5EF4-FFF2-40B4-BE49-F238E27FC236}">
                <a16:creationId xmlns:a16="http://schemas.microsoft.com/office/drawing/2014/main" id="{DC16AD93-FE23-4399-9E1A-3ABCE9CD3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3886200"/>
            <a:ext cx="1963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B 5 electrons</a:t>
            </a:r>
          </a:p>
        </p:txBody>
      </p:sp>
      <p:sp>
        <p:nvSpPr>
          <p:cNvPr id="59428" name="Line 36">
            <a:extLst>
              <a:ext uri="{FF2B5EF4-FFF2-40B4-BE49-F238E27FC236}">
                <a16:creationId xmlns:a16="http://schemas.microsoft.com/office/drawing/2014/main" id="{E5D7B602-CF1F-474E-A647-044FE54AEA4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52800" y="37338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29" name="Text Box 37">
            <a:extLst>
              <a:ext uri="{FF2B5EF4-FFF2-40B4-BE49-F238E27FC236}">
                <a16:creationId xmlns:a16="http://schemas.microsoft.com/office/drawing/2014/main" id="{B900B394-1BAB-4BDD-9B95-0AC368667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8063" y="4343400"/>
            <a:ext cx="1878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/>
              <a:t>B  1s</a:t>
            </a:r>
            <a:r>
              <a:rPr lang="en-US" altLang="en-US" baseline="30000"/>
              <a:t>2</a:t>
            </a:r>
            <a:r>
              <a:rPr lang="en-US" altLang="en-US"/>
              <a:t>2s</a:t>
            </a:r>
            <a:r>
              <a:rPr lang="en-US" altLang="en-US" baseline="30000"/>
              <a:t>2</a:t>
            </a:r>
            <a:r>
              <a:rPr lang="en-US" altLang="en-US"/>
              <a:t>2p</a:t>
            </a:r>
            <a:r>
              <a:rPr lang="en-US" altLang="en-US" baseline="30000"/>
              <a:t>1</a:t>
            </a:r>
            <a:endParaRPr lang="en-US" altLang="en-US"/>
          </a:p>
        </p:txBody>
      </p:sp>
      <p:sp>
        <p:nvSpPr>
          <p:cNvPr id="59430" name="Text Box 38">
            <a:extLst>
              <a:ext uri="{FF2B5EF4-FFF2-40B4-BE49-F238E27FC236}">
                <a16:creationId xmlns:a16="http://schemas.microsoft.com/office/drawing/2014/main" id="{D1DADAB7-0DED-42C5-8E48-128A9039F9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38862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C 6 electrons</a:t>
            </a:r>
          </a:p>
        </p:txBody>
      </p:sp>
      <p:grpSp>
        <p:nvGrpSpPr>
          <p:cNvPr id="2" name="Group 41">
            <a:extLst>
              <a:ext uri="{FF2B5EF4-FFF2-40B4-BE49-F238E27FC236}">
                <a16:creationId xmlns:a16="http://schemas.microsoft.com/office/drawing/2014/main" id="{79A5448B-C06A-401A-ABA2-783E953B57C3}"/>
              </a:ext>
            </a:extLst>
          </p:cNvPr>
          <p:cNvGrpSpPr>
            <a:grpSpLocks/>
          </p:cNvGrpSpPr>
          <p:nvPr/>
        </p:nvGrpSpPr>
        <p:grpSpPr bwMode="auto">
          <a:xfrm>
            <a:off x="3302000" y="3213100"/>
            <a:ext cx="354013" cy="977900"/>
            <a:chOff x="2080" y="2024"/>
            <a:chExt cx="223" cy="616"/>
          </a:xfrm>
        </p:grpSpPr>
        <p:sp>
          <p:nvSpPr>
            <p:cNvPr id="19481" name="Line 39">
              <a:extLst>
                <a:ext uri="{FF2B5EF4-FFF2-40B4-BE49-F238E27FC236}">
                  <a16:creationId xmlns:a16="http://schemas.microsoft.com/office/drawing/2014/main" id="{9EAD2699-FAAB-4DB5-822A-1BAF6A769C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92" y="2352"/>
              <a:ext cx="0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2" name="Text Box 40">
              <a:extLst>
                <a:ext uri="{FF2B5EF4-FFF2-40B4-BE49-F238E27FC236}">
                  <a16:creationId xmlns:a16="http://schemas.microsoft.com/office/drawing/2014/main" id="{671D84F7-454F-4FEC-A171-18B2BE477E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80" y="202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/>
                <a:t>?</a:t>
              </a:r>
            </a:p>
          </p:txBody>
        </p:sp>
      </p:grpSp>
      <p:grpSp>
        <p:nvGrpSpPr>
          <p:cNvPr id="3" name="Group 47">
            <a:extLst>
              <a:ext uri="{FF2B5EF4-FFF2-40B4-BE49-F238E27FC236}">
                <a16:creationId xmlns:a16="http://schemas.microsoft.com/office/drawing/2014/main" id="{EF48E35E-9725-4378-8285-80A706B8277A}"/>
              </a:ext>
            </a:extLst>
          </p:cNvPr>
          <p:cNvGrpSpPr>
            <a:grpSpLocks/>
          </p:cNvGrpSpPr>
          <p:nvPr/>
        </p:nvGrpSpPr>
        <p:grpSpPr bwMode="auto">
          <a:xfrm>
            <a:off x="3570288" y="3213100"/>
            <a:ext cx="354012" cy="977900"/>
            <a:chOff x="2249" y="2024"/>
            <a:chExt cx="223" cy="616"/>
          </a:xfrm>
        </p:grpSpPr>
        <p:sp>
          <p:nvSpPr>
            <p:cNvPr id="19479" name="Line 45">
              <a:extLst>
                <a:ext uri="{FF2B5EF4-FFF2-40B4-BE49-F238E27FC236}">
                  <a16:creationId xmlns:a16="http://schemas.microsoft.com/office/drawing/2014/main" id="{BBA850D5-63C7-418A-98C7-B0BB30194E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60" y="2352"/>
              <a:ext cx="0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0" name="Text Box 46">
              <a:extLst>
                <a:ext uri="{FF2B5EF4-FFF2-40B4-BE49-F238E27FC236}">
                  <a16:creationId xmlns:a16="http://schemas.microsoft.com/office/drawing/2014/main" id="{188D861F-A010-4A4E-A27F-7CA53B6CEB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9" y="202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/>
                <a:t>?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9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9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9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9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9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9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9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9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9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9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9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9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9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9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9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9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9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9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9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9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17" grpId="0" autoUpdateAnimBg="0"/>
      <p:bldP spid="59418" grpId="0" autoUpdateAnimBg="0"/>
      <p:bldP spid="59419" grpId="0" autoUpdateAnimBg="0"/>
      <p:bldP spid="59420" grpId="0" autoUpdateAnimBg="0"/>
      <p:bldP spid="59422" grpId="0" autoUpdateAnimBg="0"/>
      <p:bldP spid="59423" grpId="0" autoUpdateAnimBg="0"/>
      <p:bldP spid="59425" grpId="0" autoUpdateAnimBg="0"/>
      <p:bldP spid="59426" grpId="0" autoUpdateAnimBg="0"/>
      <p:bldP spid="59427" grpId="0" autoUpdateAnimBg="0"/>
      <p:bldP spid="59429" grpId="0" autoUpdateAnimBg="0"/>
      <p:bldP spid="59430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>
            <a:extLst>
              <a:ext uri="{FF2B5EF4-FFF2-40B4-BE49-F238E27FC236}">
                <a16:creationId xmlns:a16="http://schemas.microsoft.com/office/drawing/2014/main" id="{FF845204-CF28-4A12-89CE-AB33D3B78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B064F10-EA21-4FD9-B1D7-B7993E714207}" type="slidenum">
              <a:rPr lang="en-US" altLang="en-US" sz="1400">
                <a:latin typeface="Times New Roman" panose="02020603050405020304" pitchFamily="18" charset="0"/>
              </a:rPr>
              <a:pPr/>
              <a:t>19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20483" name="Picture 1068">
            <a:extLst>
              <a:ext uri="{FF2B5EF4-FFF2-40B4-BE49-F238E27FC236}">
                <a16:creationId xmlns:a16="http://schemas.microsoft.com/office/drawing/2014/main" id="{5967E84D-8D72-44BB-9A93-E3D0CB4BA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1393825"/>
            <a:ext cx="6243638" cy="531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Line 1028">
            <a:extLst>
              <a:ext uri="{FF2B5EF4-FFF2-40B4-BE49-F238E27FC236}">
                <a16:creationId xmlns:a16="http://schemas.microsoft.com/office/drawing/2014/main" id="{DF14BED3-B1B4-438E-B5FA-29522AADF89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87600" y="55626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5" name="Line 1029">
            <a:extLst>
              <a:ext uri="{FF2B5EF4-FFF2-40B4-BE49-F238E27FC236}">
                <a16:creationId xmlns:a16="http://schemas.microsoft.com/office/drawing/2014/main" id="{EBBFE32B-3AD1-4E07-BCBE-AF815A4D973C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0000" y="55626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6" name="Line 1034">
            <a:extLst>
              <a:ext uri="{FF2B5EF4-FFF2-40B4-BE49-F238E27FC236}">
                <a16:creationId xmlns:a16="http://schemas.microsoft.com/office/drawing/2014/main" id="{1EAB5628-52EF-493F-88DF-57086A4EBCF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74900" y="39878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7" name="Line 1037">
            <a:extLst>
              <a:ext uri="{FF2B5EF4-FFF2-40B4-BE49-F238E27FC236}">
                <a16:creationId xmlns:a16="http://schemas.microsoft.com/office/drawing/2014/main" id="{688EE7D6-9CEA-4C2F-B3FD-B1937E61A22D}"/>
              </a:ext>
            </a:extLst>
          </p:cNvPr>
          <p:cNvSpPr>
            <a:spLocks noChangeShapeType="1"/>
          </p:cNvSpPr>
          <p:nvPr/>
        </p:nvSpPr>
        <p:spPr bwMode="auto">
          <a:xfrm>
            <a:off x="2527300" y="39751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8" name="Line 1041">
            <a:extLst>
              <a:ext uri="{FF2B5EF4-FFF2-40B4-BE49-F238E27FC236}">
                <a16:creationId xmlns:a16="http://schemas.microsoft.com/office/drawing/2014/main" id="{4A5B6B6E-1FD0-47E4-B283-7AD247EB5B2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00400" y="37338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35" name="Text Box 1043">
            <a:extLst>
              <a:ext uri="{FF2B5EF4-FFF2-40B4-BE49-F238E27FC236}">
                <a16:creationId xmlns:a16="http://schemas.microsoft.com/office/drawing/2014/main" id="{16D6AA4F-EE0A-4732-8C73-DF4C0D4A24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38862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C 6 electrons</a:t>
            </a:r>
          </a:p>
        </p:txBody>
      </p:sp>
      <p:sp>
        <p:nvSpPr>
          <p:cNvPr id="20490" name="Text Box 1051">
            <a:extLst>
              <a:ext uri="{FF2B5EF4-FFF2-40B4-BE49-F238E27FC236}">
                <a16:creationId xmlns:a16="http://schemas.microsoft.com/office/drawing/2014/main" id="{80026E9D-83C8-4881-9888-C4FF561FA0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65138"/>
            <a:ext cx="84455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The most stable arrangement of electrons in subshells is the one with the greatest number of parallel spins (</a:t>
            </a:r>
            <a:r>
              <a:rPr lang="en-US" altLang="en-US" b="1" i="1"/>
              <a:t>Hund</a:t>
            </a:r>
            <a:r>
              <a:rPr lang="ja-JP" altLang="en-US" b="1" i="1"/>
              <a:t>’</a:t>
            </a:r>
            <a:r>
              <a:rPr lang="en-US" altLang="ja-JP" b="1" i="1"/>
              <a:t>s rule</a:t>
            </a:r>
            <a:r>
              <a:rPr lang="en-US" altLang="ja-JP"/>
              <a:t>)</a:t>
            </a:r>
            <a:r>
              <a:rPr lang="en-US" altLang="ja-JP" b="1" i="1"/>
              <a:t>.</a:t>
            </a:r>
            <a:endParaRPr lang="en-US" altLang="en-US" b="1" i="1"/>
          </a:p>
        </p:txBody>
      </p:sp>
      <p:sp>
        <p:nvSpPr>
          <p:cNvPr id="60445" name="Line 1053">
            <a:extLst>
              <a:ext uri="{FF2B5EF4-FFF2-40B4-BE49-F238E27FC236}">
                <a16:creationId xmlns:a16="http://schemas.microsoft.com/office/drawing/2014/main" id="{E3200AB5-2D81-484C-A30D-E339390D1B9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81400" y="37338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46" name="Text Box 1054">
            <a:extLst>
              <a:ext uri="{FF2B5EF4-FFF2-40B4-BE49-F238E27FC236}">
                <a16:creationId xmlns:a16="http://schemas.microsoft.com/office/drawing/2014/main" id="{EBEEF703-BFC1-48C2-A50E-406609020E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4343400"/>
            <a:ext cx="1895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/>
              <a:t>C  1s</a:t>
            </a:r>
            <a:r>
              <a:rPr lang="en-US" altLang="en-US" baseline="30000"/>
              <a:t>2</a:t>
            </a:r>
            <a:r>
              <a:rPr lang="en-US" altLang="en-US"/>
              <a:t>2s</a:t>
            </a:r>
            <a:r>
              <a:rPr lang="en-US" altLang="en-US" baseline="30000"/>
              <a:t>2</a:t>
            </a:r>
            <a:r>
              <a:rPr lang="en-US" altLang="en-US"/>
              <a:t>2p</a:t>
            </a:r>
            <a:r>
              <a:rPr lang="en-US" altLang="en-US" baseline="30000"/>
              <a:t>2</a:t>
            </a:r>
            <a:endParaRPr lang="en-US" altLang="en-US"/>
          </a:p>
        </p:txBody>
      </p:sp>
      <p:sp>
        <p:nvSpPr>
          <p:cNvPr id="60447" name="Text Box 1055">
            <a:extLst>
              <a:ext uri="{FF2B5EF4-FFF2-40B4-BE49-F238E27FC236}">
                <a16:creationId xmlns:a16="http://schemas.microsoft.com/office/drawing/2014/main" id="{C95C4462-249E-4D8F-8FEF-E8FD27A64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38862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N 7 electrons</a:t>
            </a:r>
          </a:p>
        </p:txBody>
      </p:sp>
      <p:sp>
        <p:nvSpPr>
          <p:cNvPr id="60448" name="Line 1056">
            <a:extLst>
              <a:ext uri="{FF2B5EF4-FFF2-40B4-BE49-F238E27FC236}">
                <a16:creationId xmlns:a16="http://schemas.microsoft.com/office/drawing/2014/main" id="{643F1C36-144F-4929-8E84-12F3755E3DF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86200" y="37338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49" name="Text Box 1057">
            <a:extLst>
              <a:ext uri="{FF2B5EF4-FFF2-40B4-BE49-F238E27FC236}">
                <a16:creationId xmlns:a16="http://schemas.microsoft.com/office/drawing/2014/main" id="{91BE4E89-1D62-4985-A4F9-AF810B03C7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4343400"/>
            <a:ext cx="1895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/>
              <a:t>N  1s</a:t>
            </a:r>
            <a:r>
              <a:rPr lang="en-US" altLang="en-US" baseline="30000"/>
              <a:t>2</a:t>
            </a:r>
            <a:r>
              <a:rPr lang="en-US" altLang="en-US"/>
              <a:t>2s</a:t>
            </a:r>
            <a:r>
              <a:rPr lang="en-US" altLang="en-US" baseline="30000"/>
              <a:t>2</a:t>
            </a:r>
            <a:r>
              <a:rPr lang="en-US" altLang="en-US"/>
              <a:t>2p</a:t>
            </a:r>
            <a:r>
              <a:rPr lang="en-US" altLang="en-US" baseline="30000"/>
              <a:t>3</a:t>
            </a:r>
            <a:endParaRPr lang="en-US" altLang="en-US"/>
          </a:p>
        </p:txBody>
      </p:sp>
      <p:sp>
        <p:nvSpPr>
          <p:cNvPr id="60450" name="Text Box 1058">
            <a:extLst>
              <a:ext uri="{FF2B5EF4-FFF2-40B4-BE49-F238E27FC236}">
                <a16:creationId xmlns:a16="http://schemas.microsoft.com/office/drawing/2014/main" id="{4F3FA678-9DA5-4073-A952-F7C204C57C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3886200"/>
            <a:ext cx="1997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O 8 electrons</a:t>
            </a:r>
          </a:p>
        </p:txBody>
      </p:sp>
      <p:sp>
        <p:nvSpPr>
          <p:cNvPr id="60451" name="Text Box 1059">
            <a:extLst>
              <a:ext uri="{FF2B5EF4-FFF2-40B4-BE49-F238E27FC236}">
                <a16:creationId xmlns:a16="http://schemas.microsoft.com/office/drawing/2014/main" id="{83AB7F90-348A-46F3-9644-65E228C2B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2188" y="4343400"/>
            <a:ext cx="1911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/>
              <a:t>O  1s</a:t>
            </a:r>
            <a:r>
              <a:rPr lang="en-US" altLang="en-US" baseline="30000"/>
              <a:t>2</a:t>
            </a:r>
            <a:r>
              <a:rPr lang="en-US" altLang="en-US"/>
              <a:t>2s</a:t>
            </a:r>
            <a:r>
              <a:rPr lang="en-US" altLang="en-US" baseline="30000"/>
              <a:t>2</a:t>
            </a:r>
            <a:r>
              <a:rPr lang="en-US" altLang="en-US"/>
              <a:t>2p</a:t>
            </a:r>
            <a:r>
              <a:rPr lang="en-US" altLang="en-US" baseline="30000"/>
              <a:t>4</a:t>
            </a:r>
            <a:endParaRPr lang="en-US" altLang="en-US"/>
          </a:p>
        </p:txBody>
      </p:sp>
      <p:sp>
        <p:nvSpPr>
          <p:cNvPr id="60452" name="Line 1060">
            <a:extLst>
              <a:ext uri="{FF2B5EF4-FFF2-40B4-BE49-F238E27FC236}">
                <a16:creationId xmlns:a16="http://schemas.microsoft.com/office/drawing/2014/main" id="{6BBACF17-2A6A-45B1-8D10-CFFF9C83061A}"/>
              </a:ext>
            </a:extLst>
          </p:cNvPr>
          <p:cNvSpPr>
            <a:spLocks noChangeShapeType="1"/>
          </p:cNvSpPr>
          <p:nvPr/>
        </p:nvSpPr>
        <p:spPr bwMode="auto">
          <a:xfrm>
            <a:off x="3305175" y="37338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53" name="Line 1061">
            <a:extLst>
              <a:ext uri="{FF2B5EF4-FFF2-40B4-BE49-F238E27FC236}">
                <a16:creationId xmlns:a16="http://schemas.microsoft.com/office/drawing/2014/main" id="{157F7C1F-7E66-4B62-A3C7-E922681D14F3}"/>
              </a:ext>
            </a:extLst>
          </p:cNvPr>
          <p:cNvSpPr>
            <a:spLocks noChangeShapeType="1"/>
          </p:cNvSpPr>
          <p:nvPr/>
        </p:nvSpPr>
        <p:spPr bwMode="auto">
          <a:xfrm>
            <a:off x="3686175" y="37338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54" name="Text Box 1062">
            <a:extLst>
              <a:ext uri="{FF2B5EF4-FFF2-40B4-BE49-F238E27FC236}">
                <a16:creationId xmlns:a16="http://schemas.microsoft.com/office/drawing/2014/main" id="{A4090A5C-E0A2-4ADF-A884-7EF912B589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3886200"/>
            <a:ext cx="1946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F 9 electrons</a:t>
            </a:r>
          </a:p>
        </p:txBody>
      </p:sp>
      <p:sp>
        <p:nvSpPr>
          <p:cNvPr id="60455" name="Text Box 1063">
            <a:extLst>
              <a:ext uri="{FF2B5EF4-FFF2-40B4-BE49-F238E27FC236}">
                <a16:creationId xmlns:a16="http://schemas.microsoft.com/office/drawing/2014/main" id="{AECA45B0-EC13-4C72-9612-CCE856A620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0" y="4343400"/>
            <a:ext cx="1860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/>
              <a:t>F  1s</a:t>
            </a:r>
            <a:r>
              <a:rPr lang="en-US" altLang="en-US" baseline="30000"/>
              <a:t>2</a:t>
            </a:r>
            <a:r>
              <a:rPr lang="en-US" altLang="en-US"/>
              <a:t>2s</a:t>
            </a:r>
            <a:r>
              <a:rPr lang="en-US" altLang="en-US" baseline="30000"/>
              <a:t>2</a:t>
            </a:r>
            <a:r>
              <a:rPr lang="en-US" altLang="en-US"/>
              <a:t>2p</a:t>
            </a:r>
            <a:r>
              <a:rPr lang="en-US" altLang="en-US" baseline="30000"/>
              <a:t>5</a:t>
            </a:r>
            <a:endParaRPr lang="en-US" altLang="en-US"/>
          </a:p>
        </p:txBody>
      </p:sp>
      <p:sp>
        <p:nvSpPr>
          <p:cNvPr id="60456" name="Line 1064">
            <a:extLst>
              <a:ext uri="{FF2B5EF4-FFF2-40B4-BE49-F238E27FC236}">
                <a16:creationId xmlns:a16="http://schemas.microsoft.com/office/drawing/2014/main" id="{B0FD0C2B-6715-48AB-8E22-723188ACC23B}"/>
              </a:ext>
            </a:extLst>
          </p:cNvPr>
          <p:cNvSpPr>
            <a:spLocks noChangeShapeType="1"/>
          </p:cNvSpPr>
          <p:nvPr/>
        </p:nvSpPr>
        <p:spPr bwMode="auto">
          <a:xfrm>
            <a:off x="3990975" y="37338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57" name="Text Box 1065">
            <a:extLst>
              <a:ext uri="{FF2B5EF4-FFF2-40B4-BE49-F238E27FC236}">
                <a16:creationId xmlns:a16="http://schemas.microsoft.com/office/drawing/2014/main" id="{BF7A2400-10D1-4D1A-8878-17F181874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3886200"/>
            <a:ext cx="2320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Ne 10 electrons</a:t>
            </a:r>
          </a:p>
        </p:txBody>
      </p:sp>
      <p:sp>
        <p:nvSpPr>
          <p:cNvPr id="60458" name="Text Box 1066">
            <a:extLst>
              <a:ext uri="{FF2B5EF4-FFF2-40B4-BE49-F238E27FC236}">
                <a16:creationId xmlns:a16="http://schemas.microsoft.com/office/drawing/2014/main" id="{D2F24278-2A70-4977-8BBA-674392176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3450" y="4343400"/>
            <a:ext cx="2065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/>
              <a:t>Ne  1s</a:t>
            </a:r>
            <a:r>
              <a:rPr lang="en-US" altLang="en-US" baseline="30000"/>
              <a:t>2</a:t>
            </a:r>
            <a:r>
              <a:rPr lang="en-US" altLang="en-US"/>
              <a:t>2s</a:t>
            </a:r>
            <a:r>
              <a:rPr lang="en-US" altLang="en-US" baseline="30000"/>
              <a:t>2</a:t>
            </a:r>
            <a:r>
              <a:rPr lang="en-US" altLang="en-US"/>
              <a:t>2p</a:t>
            </a:r>
            <a:r>
              <a:rPr lang="en-US" altLang="en-US" baseline="30000"/>
              <a:t>6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0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0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0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0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0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0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0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0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0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0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0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0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0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0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0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0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0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0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35" grpId="0" autoUpdateAnimBg="0"/>
      <p:bldP spid="60446" grpId="0" autoUpdateAnimBg="0"/>
      <p:bldP spid="60447" grpId="0" autoUpdateAnimBg="0"/>
      <p:bldP spid="60449" grpId="0" autoUpdateAnimBg="0"/>
      <p:bldP spid="60450" grpId="0" autoUpdateAnimBg="0"/>
      <p:bldP spid="60451" grpId="0" autoUpdateAnimBg="0"/>
      <p:bldP spid="60454" grpId="0" autoUpdateAnimBg="0"/>
      <p:bldP spid="60455" grpId="0" autoUpdateAnimBg="0"/>
      <p:bldP spid="60457" grpId="0" autoUpdateAnimBg="0"/>
      <p:bldP spid="60458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B8457767-A481-40FB-8177-AE6B374FD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altLang="en-US" sz="3200"/>
              <a:t>Quantum numbers</a:t>
            </a:r>
          </a:p>
        </p:txBody>
      </p:sp>
      <p:sp>
        <p:nvSpPr>
          <p:cNvPr id="3075" name="Slide Number Placeholder 2">
            <a:extLst>
              <a:ext uri="{FF2B5EF4-FFF2-40B4-BE49-F238E27FC236}">
                <a16:creationId xmlns:a16="http://schemas.microsoft.com/office/drawing/2014/main" id="{AC6AE32E-1E3E-4175-901E-91770B9D7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B9CF35E-8E3E-457C-81B9-9181182324CB}" type="slidenum">
              <a:rPr lang="en-US" altLang="en-US" sz="1400">
                <a:latin typeface="Times New Roman" panose="02020603050405020304" pitchFamily="18" charset="0"/>
              </a:rPr>
              <a:pPr/>
              <a:t>2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3076" name="Picture 5">
            <a:extLst>
              <a:ext uri="{FF2B5EF4-FFF2-40B4-BE49-F238E27FC236}">
                <a16:creationId xmlns:a16="http://schemas.microsoft.com/office/drawing/2014/main" id="{83A7CB5C-F66A-4C73-9BCC-43B5F52A9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988" y="3048000"/>
            <a:ext cx="3656012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7" name="Rectangle 3">
            <a:extLst>
              <a:ext uri="{FF2B5EF4-FFF2-40B4-BE49-F238E27FC236}">
                <a16:creationId xmlns:a16="http://schemas.microsoft.com/office/drawing/2014/main" id="{7D3ACE75-716C-4C89-A89C-22E49A5FA9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447800"/>
            <a:ext cx="5867400" cy="439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Quantum numbers are used to differentiate between electrons</a:t>
            </a:r>
            <a:b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i.      In quantum theory, each electron in an atom is assigned a set of four quantum numbers.</a:t>
            </a:r>
            <a:b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ii.      Three of these give the location of the electron, and the fourth gives the orientation of the electron within the orbital</a:t>
            </a:r>
          </a:p>
          <a:p>
            <a:pPr>
              <a:lnSpc>
                <a:spcPct val="130000"/>
              </a:lnSpc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iii.     Definitions of numbers</a:t>
            </a:r>
            <a:endParaRPr lang="en-US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4">
            <a:extLst>
              <a:ext uri="{FF2B5EF4-FFF2-40B4-BE49-F238E27FC236}">
                <a16:creationId xmlns:a16="http://schemas.microsoft.com/office/drawing/2014/main" id="{CCFDB915-BA79-4DD1-B708-4A7FF08C7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61A51FF-E5A1-459B-B34C-DE96F255BF6B}" type="slidenum">
              <a:rPr lang="en-US" altLang="en-US" sz="1400">
                <a:latin typeface="Times New Roman" panose="02020603050405020304" pitchFamily="18" charset="0"/>
              </a:rPr>
              <a:pPr/>
              <a:t>20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21507" name="Text Box 15">
            <a:extLst>
              <a:ext uri="{FF2B5EF4-FFF2-40B4-BE49-F238E27FC236}">
                <a16:creationId xmlns:a16="http://schemas.microsoft.com/office/drawing/2014/main" id="{B28C1A7D-9927-494A-8BD8-8AD4E3DD51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0013" y="147638"/>
            <a:ext cx="64119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/>
              <a:t>Order of orbitals (filling) in multi-electron atom</a:t>
            </a:r>
          </a:p>
        </p:txBody>
      </p:sp>
      <p:sp>
        <p:nvSpPr>
          <p:cNvPr id="52240" name="Text Box 16">
            <a:extLst>
              <a:ext uri="{FF2B5EF4-FFF2-40B4-BE49-F238E27FC236}">
                <a16:creationId xmlns:a16="http://schemas.microsoft.com/office/drawing/2014/main" id="{D86CEFB8-30D0-4429-917B-BE509DBB4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019800"/>
            <a:ext cx="7962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/>
              <a:t>1s &lt; 2s &lt; 2p &lt; 3s &lt; 3p &lt; 4s &lt; 3d &lt; 4p &lt; 5s &lt; 4d &lt; 5p &lt; 6s</a:t>
            </a:r>
          </a:p>
        </p:txBody>
      </p:sp>
      <p:pic>
        <p:nvPicPr>
          <p:cNvPr id="21509" name="Picture 19">
            <a:extLst>
              <a:ext uri="{FF2B5EF4-FFF2-40B4-BE49-F238E27FC236}">
                <a16:creationId xmlns:a16="http://schemas.microsoft.com/office/drawing/2014/main" id="{97975075-9677-4A26-A7A1-9161BF33C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09600"/>
            <a:ext cx="516255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40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>
            <a:extLst>
              <a:ext uri="{FF2B5EF4-FFF2-40B4-BE49-F238E27FC236}">
                <a16:creationId xmlns:a16="http://schemas.microsoft.com/office/drawing/2014/main" id="{1428DEE5-4CC3-43BE-8BAD-B643B713D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1A1A602-8104-46BD-AE42-E77C99495808}" type="slidenum">
              <a:rPr lang="en-US" altLang="en-US" sz="1400">
                <a:latin typeface="Times New Roman" panose="02020603050405020304" pitchFamily="18" charset="0"/>
              </a:rPr>
              <a:pPr/>
              <a:t>21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22531" name="Text Box 2">
            <a:extLst>
              <a:ext uri="{FF2B5EF4-FFF2-40B4-BE49-F238E27FC236}">
                <a16:creationId xmlns:a16="http://schemas.microsoft.com/office/drawing/2014/main" id="{0E800BFC-527B-4D05-A55E-498A3EEC7B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04800"/>
            <a:ext cx="89916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i="1"/>
              <a:t>Electron configuration</a:t>
            </a:r>
            <a:r>
              <a:rPr lang="en-US" altLang="en-US" sz="2800"/>
              <a:t> is how the electrons are distributed among the various atomic orbitals in an atom.</a:t>
            </a:r>
            <a:endParaRPr lang="en-US" altLang="en-US" sz="2800" b="1" i="1"/>
          </a:p>
        </p:txBody>
      </p:sp>
      <p:sp>
        <p:nvSpPr>
          <p:cNvPr id="63491" name="Text Box 3">
            <a:extLst>
              <a:ext uri="{FF2B5EF4-FFF2-40B4-BE49-F238E27FC236}">
                <a16:creationId xmlns:a16="http://schemas.microsoft.com/office/drawing/2014/main" id="{6F90899D-6AB3-4B61-AE23-1CB280A19D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2588" y="2309813"/>
            <a:ext cx="7604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3200"/>
              <a:t>1s</a:t>
            </a:r>
            <a:r>
              <a:rPr lang="en-US" altLang="en-US" sz="3200" baseline="30000"/>
              <a:t>1</a:t>
            </a:r>
            <a:endParaRPr lang="en-US" altLang="en-US" sz="3200"/>
          </a:p>
        </p:txBody>
      </p:sp>
      <p:grpSp>
        <p:nvGrpSpPr>
          <p:cNvPr id="2" name="Group 10">
            <a:extLst>
              <a:ext uri="{FF2B5EF4-FFF2-40B4-BE49-F238E27FC236}">
                <a16:creationId xmlns:a16="http://schemas.microsoft.com/office/drawing/2014/main" id="{63FFD884-24EE-4D81-921B-4ACEC1756088}"/>
              </a:ext>
            </a:extLst>
          </p:cNvPr>
          <p:cNvGrpSpPr>
            <a:grpSpLocks/>
          </p:cNvGrpSpPr>
          <p:nvPr/>
        </p:nvGrpSpPr>
        <p:grpSpPr bwMode="auto">
          <a:xfrm>
            <a:off x="1406525" y="2674938"/>
            <a:ext cx="2936875" cy="1058862"/>
            <a:chOff x="886" y="1536"/>
            <a:chExt cx="1850" cy="667"/>
          </a:xfrm>
        </p:grpSpPr>
        <p:sp>
          <p:nvSpPr>
            <p:cNvPr id="22547" name="Text Box 4">
              <a:extLst>
                <a:ext uri="{FF2B5EF4-FFF2-40B4-BE49-F238E27FC236}">
                  <a16:creationId xmlns:a16="http://schemas.microsoft.com/office/drawing/2014/main" id="{4EFBF708-4C8B-4714-8110-15597B4E2C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6" y="1685"/>
              <a:ext cx="1634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principal quantum</a:t>
              </a:r>
            </a:p>
            <a:p>
              <a:pPr algn="ctr"/>
              <a:r>
                <a:rPr lang="en-US" altLang="en-US"/>
                <a:t>number </a:t>
              </a:r>
              <a:r>
                <a:rPr lang="en-US" altLang="en-US" b="1" i="1"/>
                <a:t>n</a:t>
              </a:r>
              <a:endParaRPr lang="en-US" altLang="en-US" b="1"/>
            </a:p>
          </p:txBody>
        </p:sp>
        <p:sp>
          <p:nvSpPr>
            <p:cNvPr id="22548" name="Line 7">
              <a:extLst>
                <a:ext uri="{FF2B5EF4-FFF2-40B4-BE49-F238E27FC236}">
                  <a16:creationId xmlns:a16="http://schemas.microsoft.com/office/drawing/2014/main" id="{60C12675-1735-43E1-91B7-BB118EBF16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96" y="1536"/>
              <a:ext cx="24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1">
            <a:extLst>
              <a:ext uri="{FF2B5EF4-FFF2-40B4-BE49-F238E27FC236}">
                <a16:creationId xmlns:a16="http://schemas.microsoft.com/office/drawing/2014/main" id="{239E9C09-7E89-4B1A-9FDA-92CA21F6529E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2751138"/>
            <a:ext cx="3194050" cy="982662"/>
            <a:chOff x="2976" y="1584"/>
            <a:chExt cx="2012" cy="619"/>
          </a:xfrm>
        </p:grpSpPr>
        <p:sp>
          <p:nvSpPr>
            <p:cNvPr id="22545" name="Text Box 5">
              <a:extLst>
                <a:ext uri="{FF2B5EF4-FFF2-40B4-BE49-F238E27FC236}">
                  <a16:creationId xmlns:a16="http://schemas.microsoft.com/office/drawing/2014/main" id="{802AD68B-2403-4E40-ACFF-F2B4A22596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1685"/>
              <a:ext cx="1772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angular momentum</a:t>
              </a:r>
            </a:p>
            <a:p>
              <a:pPr algn="ctr"/>
              <a:r>
                <a:rPr lang="en-US" altLang="en-US"/>
                <a:t>quantum number </a:t>
              </a:r>
              <a:r>
                <a:rPr lang="en-US" altLang="en-US" b="1" i="1"/>
                <a:t>l</a:t>
              </a:r>
              <a:endParaRPr lang="en-US" altLang="en-US" b="1"/>
            </a:p>
          </p:txBody>
        </p:sp>
        <p:sp>
          <p:nvSpPr>
            <p:cNvPr id="22546" name="Line 8">
              <a:extLst>
                <a:ext uri="{FF2B5EF4-FFF2-40B4-BE49-F238E27FC236}">
                  <a16:creationId xmlns:a16="http://schemas.microsoft.com/office/drawing/2014/main" id="{C67F2A69-CC20-473B-BA34-B853CF4856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976" y="1584"/>
              <a:ext cx="24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2">
            <a:extLst>
              <a:ext uri="{FF2B5EF4-FFF2-40B4-BE49-F238E27FC236}">
                <a16:creationId xmlns:a16="http://schemas.microsoft.com/office/drawing/2014/main" id="{8866FE9F-EE37-437B-93DF-733CA78883C6}"/>
              </a:ext>
            </a:extLst>
          </p:cNvPr>
          <p:cNvGrpSpPr>
            <a:grpSpLocks/>
          </p:cNvGrpSpPr>
          <p:nvPr/>
        </p:nvGrpSpPr>
        <p:grpSpPr bwMode="auto">
          <a:xfrm>
            <a:off x="4876800" y="1608138"/>
            <a:ext cx="3635375" cy="822325"/>
            <a:chOff x="3072" y="864"/>
            <a:chExt cx="2290" cy="518"/>
          </a:xfrm>
        </p:grpSpPr>
        <p:sp>
          <p:nvSpPr>
            <p:cNvPr id="22543" name="Text Box 6">
              <a:extLst>
                <a:ext uri="{FF2B5EF4-FFF2-40B4-BE49-F238E27FC236}">
                  <a16:creationId xmlns:a16="http://schemas.microsoft.com/office/drawing/2014/main" id="{C2CDAB6A-3193-4F0E-AD38-4B6C98866F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864"/>
              <a:ext cx="2146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number of electrons</a:t>
              </a:r>
            </a:p>
            <a:p>
              <a:pPr algn="ctr"/>
              <a:r>
                <a:rPr lang="en-US" altLang="en-US"/>
                <a:t>in the orbital or subshell</a:t>
              </a:r>
            </a:p>
          </p:txBody>
        </p:sp>
        <p:sp>
          <p:nvSpPr>
            <p:cNvPr id="22544" name="Line 9">
              <a:extLst>
                <a:ext uri="{FF2B5EF4-FFF2-40B4-BE49-F238E27FC236}">
                  <a16:creationId xmlns:a16="http://schemas.microsoft.com/office/drawing/2014/main" id="{834883B8-2B5D-4D0F-902E-4EA1CF82DB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72" y="1056"/>
              <a:ext cx="24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3501" name="Text Box 13">
            <a:extLst>
              <a:ext uri="{FF2B5EF4-FFF2-40B4-BE49-F238E27FC236}">
                <a16:creationId xmlns:a16="http://schemas.microsoft.com/office/drawing/2014/main" id="{2C9D3426-E86B-4E96-A471-956AC02151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5475" y="4433888"/>
            <a:ext cx="28130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800" b="1" i="1"/>
              <a:t>Orbital diagram</a:t>
            </a:r>
          </a:p>
        </p:txBody>
      </p:sp>
      <p:sp>
        <p:nvSpPr>
          <p:cNvPr id="63502" name="Text Box 14">
            <a:extLst>
              <a:ext uri="{FF2B5EF4-FFF2-40B4-BE49-F238E27FC236}">
                <a16:creationId xmlns:a16="http://schemas.microsoft.com/office/drawing/2014/main" id="{DEC3FDB7-5A67-47D5-9B9E-CE5DE9771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54356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H</a:t>
            </a:r>
          </a:p>
        </p:txBody>
      </p:sp>
      <p:grpSp>
        <p:nvGrpSpPr>
          <p:cNvPr id="5" name="Group 19">
            <a:extLst>
              <a:ext uri="{FF2B5EF4-FFF2-40B4-BE49-F238E27FC236}">
                <a16:creationId xmlns:a16="http://schemas.microsoft.com/office/drawing/2014/main" id="{26772DE3-C6E8-4B77-B2F9-D10025AE8AD8}"/>
              </a:ext>
            </a:extLst>
          </p:cNvPr>
          <p:cNvGrpSpPr>
            <a:grpSpLocks/>
          </p:cNvGrpSpPr>
          <p:nvPr/>
        </p:nvGrpSpPr>
        <p:grpSpPr bwMode="auto">
          <a:xfrm>
            <a:off x="5105400" y="5370513"/>
            <a:ext cx="619125" cy="1030287"/>
            <a:chOff x="3398" y="3312"/>
            <a:chExt cx="390" cy="649"/>
          </a:xfrm>
        </p:grpSpPr>
        <p:sp>
          <p:nvSpPr>
            <p:cNvPr id="22539" name="Text Box 15">
              <a:extLst>
                <a:ext uri="{FF2B5EF4-FFF2-40B4-BE49-F238E27FC236}">
                  <a16:creationId xmlns:a16="http://schemas.microsoft.com/office/drawing/2014/main" id="{BFF17A4A-4B19-4719-86A6-CBA106C29A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98" y="3673"/>
              <a:ext cx="39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/>
                <a:t>1s</a:t>
              </a:r>
              <a:r>
                <a:rPr lang="en-US" altLang="en-US" baseline="30000"/>
                <a:t>1</a:t>
              </a:r>
              <a:endParaRPr lang="en-US" altLang="en-US"/>
            </a:p>
          </p:txBody>
        </p:sp>
        <p:grpSp>
          <p:nvGrpSpPr>
            <p:cNvPr id="22540" name="Group 18">
              <a:extLst>
                <a:ext uri="{FF2B5EF4-FFF2-40B4-BE49-F238E27FC236}">
                  <a16:creationId xmlns:a16="http://schemas.microsoft.com/office/drawing/2014/main" id="{623AA7E7-E6DC-45C8-BA05-999ABF7858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5" y="3312"/>
              <a:ext cx="336" cy="384"/>
              <a:chOff x="3408" y="3312"/>
              <a:chExt cx="336" cy="384"/>
            </a:xfrm>
          </p:grpSpPr>
          <p:sp>
            <p:nvSpPr>
              <p:cNvPr id="22541" name="Rectangle 16">
                <a:extLst>
                  <a:ext uri="{FF2B5EF4-FFF2-40B4-BE49-F238E27FC236}">
                    <a16:creationId xmlns:a16="http://schemas.microsoft.com/office/drawing/2014/main" id="{2D694BDC-DE67-4F05-AE60-E7CDE748F2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08" y="3312"/>
                <a:ext cx="336" cy="38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ar-SA" altLang="en-US"/>
              </a:p>
            </p:txBody>
          </p:sp>
          <p:sp>
            <p:nvSpPr>
              <p:cNvPr id="22542" name="Line 17">
                <a:extLst>
                  <a:ext uri="{FF2B5EF4-FFF2-40B4-BE49-F238E27FC236}">
                    <a16:creationId xmlns:a16="http://schemas.microsoft.com/office/drawing/2014/main" id="{19541F62-F269-4A8E-B204-746939EE87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52" y="3360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3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3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3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3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autoUpdateAnimBg="0"/>
      <p:bldP spid="63501" grpId="0" autoUpdateAnimBg="0"/>
      <p:bldP spid="63502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>
            <a:extLst>
              <a:ext uri="{FF2B5EF4-FFF2-40B4-BE49-F238E27FC236}">
                <a16:creationId xmlns:a16="http://schemas.microsoft.com/office/drawing/2014/main" id="{06420F2C-69CA-481E-B767-E8D2ECC48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9B51ADC-006F-4242-9383-8577CED999BF}" type="slidenum">
              <a:rPr lang="en-US" altLang="en-US" sz="1400">
                <a:latin typeface="Times New Roman" panose="02020603050405020304" pitchFamily="18" charset="0"/>
              </a:rPr>
              <a:pPr/>
              <a:t>22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23555" name="Text Box 3">
            <a:extLst>
              <a:ext uri="{FF2B5EF4-FFF2-40B4-BE49-F238E27FC236}">
                <a16:creationId xmlns:a16="http://schemas.microsoft.com/office/drawing/2014/main" id="{97E03D8D-824E-4700-9A85-AF4BBB69D9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8600"/>
            <a:ext cx="678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accent2"/>
                </a:solidFill>
              </a:rPr>
              <a:t>What is the electron configuration of Mg?</a:t>
            </a:r>
          </a:p>
        </p:txBody>
      </p:sp>
      <p:sp>
        <p:nvSpPr>
          <p:cNvPr id="61445" name="Text Box 5">
            <a:extLst>
              <a:ext uri="{FF2B5EF4-FFF2-40B4-BE49-F238E27FC236}">
                <a16:creationId xmlns:a16="http://schemas.microsoft.com/office/drawing/2014/main" id="{76B935D7-97E8-4CF2-B860-3588A5A21E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5" y="801688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Mg  12 electrons</a:t>
            </a:r>
          </a:p>
        </p:txBody>
      </p:sp>
      <p:sp>
        <p:nvSpPr>
          <p:cNvPr id="61446" name="Text Box 6">
            <a:extLst>
              <a:ext uri="{FF2B5EF4-FFF2-40B4-BE49-F238E27FC236}">
                <a16:creationId xmlns:a16="http://schemas.microsoft.com/office/drawing/2014/main" id="{9740BECA-6E8A-4328-AD38-74E24ED529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5" y="1335088"/>
            <a:ext cx="3967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/>
              <a:t>1s &lt; 2s &lt; 2p &lt; 3s &lt; 3p &lt; 4s </a:t>
            </a:r>
          </a:p>
        </p:txBody>
      </p:sp>
      <p:sp>
        <p:nvSpPr>
          <p:cNvPr id="61447" name="Text Box 7">
            <a:extLst>
              <a:ext uri="{FF2B5EF4-FFF2-40B4-BE49-F238E27FC236}">
                <a16:creationId xmlns:a16="http://schemas.microsoft.com/office/drawing/2014/main" id="{26218314-67A6-4179-8933-F1E6B2E1B4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5" y="1868488"/>
            <a:ext cx="1941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1s</a:t>
            </a:r>
            <a:r>
              <a:rPr lang="en-US" altLang="en-US" baseline="30000"/>
              <a:t>2</a:t>
            </a:r>
            <a:r>
              <a:rPr lang="en-US" altLang="en-US"/>
              <a:t>2s</a:t>
            </a:r>
            <a:r>
              <a:rPr lang="en-US" altLang="en-US" baseline="30000"/>
              <a:t>2</a:t>
            </a:r>
            <a:r>
              <a:rPr lang="en-US" altLang="en-US"/>
              <a:t>2p</a:t>
            </a:r>
            <a:r>
              <a:rPr lang="en-US" altLang="en-US" baseline="30000"/>
              <a:t>6</a:t>
            </a:r>
            <a:r>
              <a:rPr lang="en-US" altLang="en-US"/>
              <a:t>3s</a:t>
            </a:r>
            <a:r>
              <a:rPr lang="en-US" altLang="en-US" baseline="30000"/>
              <a:t>2</a:t>
            </a:r>
            <a:endParaRPr lang="en-US" altLang="en-US"/>
          </a:p>
        </p:txBody>
      </p:sp>
      <p:sp>
        <p:nvSpPr>
          <p:cNvPr id="61448" name="Text Box 8">
            <a:extLst>
              <a:ext uri="{FF2B5EF4-FFF2-40B4-BE49-F238E27FC236}">
                <a16:creationId xmlns:a16="http://schemas.microsoft.com/office/drawing/2014/main" id="{27FCE6F7-D07B-45F1-A877-63CE306CA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5125" y="1868488"/>
            <a:ext cx="3910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2 + 2 + 6 + 2 = 12 electrons</a:t>
            </a:r>
          </a:p>
        </p:txBody>
      </p:sp>
      <p:sp>
        <p:nvSpPr>
          <p:cNvPr id="61450" name="Text Box 10">
            <a:extLst>
              <a:ext uri="{FF2B5EF4-FFF2-40B4-BE49-F238E27FC236}">
                <a16:creationId xmlns:a16="http://schemas.microsoft.com/office/drawing/2014/main" id="{F2F517DA-E5C2-48FD-8BE7-40B5CBCDC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438400"/>
            <a:ext cx="3297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Abbreviated as [Ne]3s</a:t>
            </a:r>
            <a:r>
              <a:rPr lang="en-US" altLang="en-US" baseline="30000"/>
              <a:t>2</a:t>
            </a:r>
            <a:endParaRPr lang="en-US" altLang="en-US"/>
          </a:p>
        </p:txBody>
      </p:sp>
      <p:sp>
        <p:nvSpPr>
          <p:cNvPr id="61451" name="Text Box 11">
            <a:extLst>
              <a:ext uri="{FF2B5EF4-FFF2-40B4-BE49-F238E27FC236}">
                <a16:creationId xmlns:a16="http://schemas.microsoft.com/office/drawing/2014/main" id="{DCAD1B3D-7978-4905-8C2D-FDEEC13DE3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0525" y="2438400"/>
            <a:ext cx="2149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[Ne] 1s</a:t>
            </a:r>
            <a:r>
              <a:rPr lang="en-US" altLang="en-US" baseline="30000"/>
              <a:t>2</a:t>
            </a:r>
            <a:r>
              <a:rPr lang="en-US" altLang="en-US"/>
              <a:t>2s</a:t>
            </a:r>
            <a:r>
              <a:rPr lang="en-US" altLang="en-US" baseline="30000"/>
              <a:t>2</a:t>
            </a:r>
            <a:r>
              <a:rPr lang="en-US" altLang="en-US"/>
              <a:t>2p</a:t>
            </a:r>
            <a:r>
              <a:rPr lang="en-US" altLang="en-US" baseline="30000"/>
              <a:t>6</a:t>
            </a:r>
            <a:endParaRPr lang="en-US" altLang="en-US"/>
          </a:p>
        </p:txBody>
      </p:sp>
      <p:sp>
        <p:nvSpPr>
          <p:cNvPr id="61453" name="Text Box 13">
            <a:extLst>
              <a:ext uri="{FF2B5EF4-FFF2-40B4-BE49-F238E27FC236}">
                <a16:creationId xmlns:a16="http://schemas.microsoft.com/office/drawing/2014/main" id="{421B77EA-88E3-42F8-97F3-F3FA79B8F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581400"/>
            <a:ext cx="853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accent2"/>
                </a:solidFill>
              </a:rPr>
              <a:t>What are the possible quantum numbers for the last (outermost) electron in Cl?</a:t>
            </a:r>
          </a:p>
        </p:txBody>
      </p:sp>
      <p:sp>
        <p:nvSpPr>
          <p:cNvPr id="61455" name="Text Box 15">
            <a:extLst>
              <a:ext uri="{FF2B5EF4-FFF2-40B4-BE49-F238E27FC236}">
                <a16:creationId xmlns:a16="http://schemas.microsoft.com/office/drawing/2014/main" id="{93AB9BAC-62D5-48C2-8139-F50041325A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4495800"/>
            <a:ext cx="2303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Cl  17 electrons</a:t>
            </a:r>
          </a:p>
        </p:txBody>
      </p:sp>
      <p:sp>
        <p:nvSpPr>
          <p:cNvPr id="61456" name="Text Box 16">
            <a:extLst>
              <a:ext uri="{FF2B5EF4-FFF2-40B4-BE49-F238E27FC236}">
                <a16:creationId xmlns:a16="http://schemas.microsoft.com/office/drawing/2014/main" id="{25BE8CF3-28E0-480A-9B98-C06AFB8FD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4495800"/>
            <a:ext cx="3967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/>
              <a:t>1s &lt; 2s &lt; 2p &lt; 3s &lt; 3p &lt; 4s </a:t>
            </a:r>
          </a:p>
        </p:txBody>
      </p:sp>
      <p:sp>
        <p:nvSpPr>
          <p:cNvPr id="61457" name="Text Box 17">
            <a:extLst>
              <a:ext uri="{FF2B5EF4-FFF2-40B4-BE49-F238E27FC236}">
                <a16:creationId xmlns:a16="http://schemas.microsoft.com/office/drawing/2014/main" id="{BF3938A1-6CBC-4152-9601-8B61E37E6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029200"/>
            <a:ext cx="2393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1s</a:t>
            </a:r>
            <a:r>
              <a:rPr lang="en-US" altLang="en-US" baseline="30000"/>
              <a:t>2</a:t>
            </a:r>
            <a:r>
              <a:rPr lang="en-US" altLang="en-US"/>
              <a:t>2s</a:t>
            </a:r>
            <a:r>
              <a:rPr lang="en-US" altLang="en-US" baseline="30000"/>
              <a:t>2</a:t>
            </a:r>
            <a:r>
              <a:rPr lang="en-US" altLang="en-US"/>
              <a:t>2p</a:t>
            </a:r>
            <a:r>
              <a:rPr lang="en-US" altLang="en-US" baseline="30000"/>
              <a:t>6</a:t>
            </a:r>
            <a:r>
              <a:rPr lang="en-US" altLang="en-US"/>
              <a:t>3s</a:t>
            </a:r>
            <a:r>
              <a:rPr lang="en-US" altLang="en-US" baseline="30000"/>
              <a:t>2</a:t>
            </a:r>
            <a:r>
              <a:rPr lang="en-US" altLang="en-US"/>
              <a:t>3p</a:t>
            </a:r>
            <a:r>
              <a:rPr lang="en-US" altLang="en-US" baseline="30000"/>
              <a:t>5</a:t>
            </a:r>
            <a:endParaRPr lang="en-US" altLang="en-US"/>
          </a:p>
        </p:txBody>
      </p:sp>
      <p:sp>
        <p:nvSpPr>
          <p:cNvPr id="61458" name="Text Box 18">
            <a:extLst>
              <a:ext uri="{FF2B5EF4-FFF2-40B4-BE49-F238E27FC236}">
                <a16:creationId xmlns:a16="http://schemas.microsoft.com/office/drawing/2014/main" id="{0EF83EFC-C53E-4B79-9C6C-136DC0006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5029200"/>
            <a:ext cx="4425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2 + 2 + 6 + 2 + 5 = 17 electrons</a:t>
            </a:r>
          </a:p>
        </p:txBody>
      </p:sp>
      <p:sp>
        <p:nvSpPr>
          <p:cNvPr id="61459" name="Text Box 19">
            <a:extLst>
              <a:ext uri="{FF2B5EF4-FFF2-40B4-BE49-F238E27FC236}">
                <a16:creationId xmlns:a16="http://schemas.microsoft.com/office/drawing/2014/main" id="{E80AB353-B70B-49FB-8185-C908A7433D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526088"/>
            <a:ext cx="4541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Last electron added to 3p orbital</a:t>
            </a:r>
          </a:p>
        </p:txBody>
      </p:sp>
      <p:sp>
        <p:nvSpPr>
          <p:cNvPr id="61460" name="Text Box 20">
            <a:extLst>
              <a:ext uri="{FF2B5EF4-FFF2-40B4-BE49-F238E27FC236}">
                <a16:creationId xmlns:a16="http://schemas.microsoft.com/office/drawing/2014/main" id="{7E3E54E5-DE3D-4100-BFEB-4422482521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6135688"/>
            <a:ext cx="869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n = 3</a:t>
            </a:r>
          </a:p>
        </p:txBody>
      </p:sp>
      <p:sp>
        <p:nvSpPr>
          <p:cNvPr id="61461" name="Text Box 21">
            <a:extLst>
              <a:ext uri="{FF2B5EF4-FFF2-40B4-BE49-F238E27FC236}">
                <a16:creationId xmlns:a16="http://schemas.microsoft.com/office/drawing/2014/main" id="{85716092-0CFB-4E80-80F3-9B1684374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0" y="6135688"/>
            <a:ext cx="768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i="1"/>
              <a:t>l</a:t>
            </a:r>
            <a:r>
              <a:rPr lang="en-US" altLang="en-US"/>
              <a:t> = 1</a:t>
            </a:r>
          </a:p>
        </p:txBody>
      </p:sp>
      <p:sp>
        <p:nvSpPr>
          <p:cNvPr id="61462" name="Text Box 22">
            <a:extLst>
              <a:ext uri="{FF2B5EF4-FFF2-40B4-BE49-F238E27FC236}">
                <a16:creationId xmlns:a16="http://schemas.microsoft.com/office/drawing/2014/main" id="{96250441-56A3-490D-98C4-E8FB29C1A7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8088" y="6135688"/>
            <a:ext cx="2282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m</a:t>
            </a:r>
            <a:r>
              <a:rPr lang="en-US" altLang="en-US" i="1" baseline="-25000"/>
              <a:t>l</a:t>
            </a:r>
            <a:r>
              <a:rPr lang="en-US" altLang="en-US" baseline="-25000"/>
              <a:t> </a:t>
            </a:r>
            <a:r>
              <a:rPr lang="en-US" altLang="en-US"/>
              <a:t>= -1, 0, or +1</a:t>
            </a:r>
          </a:p>
        </p:txBody>
      </p:sp>
      <p:sp>
        <p:nvSpPr>
          <p:cNvPr id="61463" name="Text Box 23">
            <a:extLst>
              <a:ext uri="{FF2B5EF4-FFF2-40B4-BE49-F238E27FC236}">
                <a16:creationId xmlns:a16="http://schemas.microsoft.com/office/drawing/2014/main" id="{9859EB44-99F1-46EF-9588-E2C8DDD51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6135688"/>
            <a:ext cx="1935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m</a:t>
            </a:r>
            <a:r>
              <a:rPr lang="en-US" altLang="en-US" baseline="-25000"/>
              <a:t>s</a:t>
            </a:r>
            <a:r>
              <a:rPr lang="en-US" altLang="en-US"/>
              <a:t> = </a:t>
            </a:r>
            <a:r>
              <a:rPr lang="en-US" altLang="en-US">
                <a:cs typeface="Arial" panose="020B0604020202020204" pitchFamily="34" charset="0"/>
              </a:rPr>
              <a:t>½ or -½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1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1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1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1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1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1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1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1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1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1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1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1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1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1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5" grpId="0" autoUpdateAnimBg="0"/>
      <p:bldP spid="61446" grpId="0" autoUpdateAnimBg="0"/>
      <p:bldP spid="61447" grpId="0" autoUpdateAnimBg="0"/>
      <p:bldP spid="61448" grpId="0" autoUpdateAnimBg="0"/>
      <p:bldP spid="61450" grpId="0" autoUpdateAnimBg="0"/>
      <p:bldP spid="61451" grpId="0" autoUpdateAnimBg="0"/>
      <p:bldP spid="61455" grpId="0" autoUpdateAnimBg="0"/>
      <p:bldP spid="61456" grpId="0" autoUpdateAnimBg="0"/>
      <p:bldP spid="61457" grpId="0" autoUpdateAnimBg="0"/>
      <p:bldP spid="61458" grpId="0" autoUpdateAnimBg="0"/>
      <p:bldP spid="61459" grpId="0" autoUpdateAnimBg="0"/>
      <p:bldP spid="61460" grpId="0" autoUpdateAnimBg="0"/>
      <p:bldP spid="61461" grpId="0" autoUpdateAnimBg="0"/>
      <p:bldP spid="61462" grpId="0" autoUpdateAnimBg="0"/>
      <p:bldP spid="61463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1">
            <a:extLst>
              <a:ext uri="{FF2B5EF4-FFF2-40B4-BE49-F238E27FC236}">
                <a16:creationId xmlns:a16="http://schemas.microsoft.com/office/drawing/2014/main" id="{E7BB1DD3-869E-4C60-A43B-9285E6F06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2C33FD6-58E0-46F2-88B1-3818DE4DFD77}" type="slidenum">
              <a:rPr lang="en-US" altLang="en-US" sz="1400">
                <a:latin typeface="Times New Roman" panose="02020603050405020304" pitchFamily="18" charset="0"/>
              </a:rPr>
              <a:pPr/>
              <a:t>23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24579" name="Picture 2" descr="msotw9_temp0">
            <a:extLst>
              <a:ext uri="{FF2B5EF4-FFF2-40B4-BE49-F238E27FC236}">
                <a16:creationId xmlns:a16="http://schemas.microsoft.com/office/drawing/2014/main" id="{EA54718E-80FA-460B-BCDE-4A2B66BDC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30000" contrast="24000"/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6781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1">
            <a:extLst>
              <a:ext uri="{FF2B5EF4-FFF2-40B4-BE49-F238E27FC236}">
                <a16:creationId xmlns:a16="http://schemas.microsoft.com/office/drawing/2014/main" id="{F6D801A2-709D-4EDD-BBA2-83807E4BB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1133345-C55F-45C4-95B7-CCD7595CE34C}" type="slidenum">
              <a:rPr lang="en-US" altLang="en-US" sz="1400">
                <a:latin typeface="Times New Roman" panose="02020603050405020304" pitchFamily="18" charset="0"/>
              </a:rPr>
              <a:pPr/>
              <a:t>24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25603" name="Picture 2" descr="msotw9_temp0">
            <a:extLst>
              <a:ext uri="{FF2B5EF4-FFF2-40B4-BE49-F238E27FC236}">
                <a16:creationId xmlns:a16="http://schemas.microsoft.com/office/drawing/2014/main" id="{31B844AF-456B-4738-B93E-2C9BFAF67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63198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1">
            <a:extLst>
              <a:ext uri="{FF2B5EF4-FFF2-40B4-BE49-F238E27FC236}">
                <a16:creationId xmlns:a16="http://schemas.microsoft.com/office/drawing/2014/main" id="{CC066AE9-426A-4237-876E-CE174E11B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40EE780-7D84-44F9-8C30-AF62221769C4}" type="slidenum">
              <a:rPr lang="en-US" altLang="en-US" sz="1400">
                <a:latin typeface="Times New Roman" panose="02020603050405020304" pitchFamily="18" charset="0"/>
              </a:rPr>
              <a:pPr/>
              <a:t>25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26627" name="Picture 2" descr="msotw9_temp0">
            <a:extLst>
              <a:ext uri="{FF2B5EF4-FFF2-40B4-BE49-F238E27FC236}">
                <a16:creationId xmlns:a16="http://schemas.microsoft.com/office/drawing/2014/main" id="{63EB97A6-D89C-46A1-B68E-4C27A0776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6629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1">
            <a:extLst>
              <a:ext uri="{FF2B5EF4-FFF2-40B4-BE49-F238E27FC236}">
                <a16:creationId xmlns:a16="http://schemas.microsoft.com/office/drawing/2014/main" id="{92359F7E-7B24-4B01-8A06-7EE4FD879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5E37A4D-677B-4904-8442-2D837CB0C5ED}" type="slidenum">
              <a:rPr lang="en-US" altLang="en-US" sz="1400">
                <a:latin typeface="Times New Roman" panose="02020603050405020304" pitchFamily="18" charset="0"/>
              </a:rPr>
              <a:pPr/>
              <a:t>26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27651" name="Picture 4" descr="msotw9_temp0">
            <a:extLst>
              <a:ext uri="{FF2B5EF4-FFF2-40B4-BE49-F238E27FC236}">
                <a16:creationId xmlns:a16="http://schemas.microsoft.com/office/drawing/2014/main" id="{8E0BA8AF-5820-406D-946E-B5FA5BDA9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-152400"/>
            <a:ext cx="6934200" cy="777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1">
            <a:extLst>
              <a:ext uri="{FF2B5EF4-FFF2-40B4-BE49-F238E27FC236}">
                <a16:creationId xmlns:a16="http://schemas.microsoft.com/office/drawing/2014/main" id="{60F496DF-133F-4FE0-8E2F-16B9A6974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73D9D1A-3E54-440C-9919-88E6FB147B3B}" type="slidenum">
              <a:rPr lang="en-US" altLang="en-US" sz="1400">
                <a:latin typeface="Times New Roman" panose="02020603050405020304" pitchFamily="18" charset="0"/>
              </a:rPr>
              <a:pPr/>
              <a:t>27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28675" name="Picture 4" descr="msotw9_temp0">
            <a:extLst>
              <a:ext uri="{FF2B5EF4-FFF2-40B4-BE49-F238E27FC236}">
                <a16:creationId xmlns:a16="http://schemas.microsoft.com/office/drawing/2014/main" id="{63810356-0EE6-4B0D-8675-43BE2D40A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0"/>
            <a:ext cx="6781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1">
            <a:extLst>
              <a:ext uri="{FF2B5EF4-FFF2-40B4-BE49-F238E27FC236}">
                <a16:creationId xmlns:a16="http://schemas.microsoft.com/office/drawing/2014/main" id="{791C517E-6440-47E9-B982-B462E4DB5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D4AE338-9A7C-4A10-B586-C24B6185BB80}" type="slidenum">
              <a:rPr lang="en-US" altLang="en-US" sz="1400">
                <a:latin typeface="Times New Roman" panose="02020603050405020304" pitchFamily="18" charset="0"/>
              </a:rPr>
              <a:pPr/>
              <a:t>28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4">
            <a:extLst>
              <a:ext uri="{FF2B5EF4-FFF2-40B4-BE49-F238E27FC236}">
                <a16:creationId xmlns:a16="http://schemas.microsoft.com/office/drawing/2014/main" id="{B7127E06-D1F7-4968-BA1E-BB5FA386F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196E6EC-9198-472E-A8C2-0BBCB9035563}" type="slidenum">
              <a:rPr lang="en-US" altLang="en-US" sz="1400">
                <a:latin typeface="Times New Roman" panose="02020603050405020304" pitchFamily="18" charset="0"/>
              </a:rPr>
              <a:pPr/>
              <a:t>3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42004" name="Picture 20">
            <a:extLst>
              <a:ext uri="{FF2B5EF4-FFF2-40B4-BE49-F238E27FC236}">
                <a16:creationId xmlns:a16="http://schemas.microsoft.com/office/drawing/2014/main" id="{6FB08B2C-1E1F-4097-A1E4-DFE02FB9A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563938"/>
            <a:ext cx="6081713" cy="329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Text Box 3">
            <a:extLst>
              <a:ext uri="{FF2B5EF4-FFF2-40B4-BE49-F238E27FC236}">
                <a16:creationId xmlns:a16="http://schemas.microsoft.com/office/drawing/2014/main" id="{14CD1D0D-E407-417A-87E7-0EA76A3CF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138238"/>
            <a:ext cx="8610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Font typeface="Symbol" panose="05050102010706020507" pitchFamily="18" charset="2"/>
              <a:buNone/>
            </a:pPr>
            <a:r>
              <a:rPr lang="en-US" altLang="en-US" b="1" i="1"/>
              <a:t>quantum numbers</a:t>
            </a:r>
            <a:r>
              <a:rPr lang="en-US" altLang="en-US"/>
              <a:t> (</a:t>
            </a:r>
            <a:r>
              <a:rPr lang="en-US" altLang="en-US" i="1">
                <a:solidFill>
                  <a:srgbClr val="FF0000"/>
                </a:solidFill>
              </a:rPr>
              <a:t>n</a:t>
            </a:r>
            <a:r>
              <a:rPr lang="en-US" altLang="en-US"/>
              <a:t>, </a:t>
            </a:r>
            <a:r>
              <a:rPr lang="en-US" altLang="en-US" i="1"/>
              <a:t>l</a:t>
            </a:r>
            <a:r>
              <a:rPr lang="en-US" altLang="en-US"/>
              <a:t>, </a:t>
            </a:r>
            <a:r>
              <a:rPr lang="en-US" altLang="en-US" i="1"/>
              <a:t>m</a:t>
            </a:r>
            <a:r>
              <a:rPr lang="en-US" altLang="en-US" i="1" baseline="-25000"/>
              <a:t>l</a:t>
            </a:r>
            <a:r>
              <a:rPr lang="en-US" altLang="en-US"/>
              <a:t>, </a:t>
            </a:r>
            <a:r>
              <a:rPr lang="en-US" altLang="en-US" i="1"/>
              <a:t>m</a:t>
            </a:r>
            <a:r>
              <a:rPr lang="en-US" altLang="en-US" baseline="-25000"/>
              <a:t>s</a:t>
            </a:r>
            <a:r>
              <a:rPr lang="en-US" altLang="en-US"/>
              <a:t>)</a:t>
            </a:r>
          </a:p>
        </p:txBody>
      </p:sp>
      <p:sp>
        <p:nvSpPr>
          <p:cNvPr id="41988" name="Text Box 4">
            <a:extLst>
              <a:ext uri="{FF2B5EF4-FFF2-40B4-BE49-F238E27FC236}">
                <a16:creationId xmlns:a16="http://schemas.microsoft.com/office/drawing/2014/main" id="{A5042F34-2F78-4789-BE40-0AC5A5A35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1824038"/>
            <a:ext cx="4060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/>
              <a:t>principal quantum number </a:t>
            </a:r>
            <a:r>
              <a:rPr lang="en-US" altLang="en-US" i="1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41989" name="Text Box 5">
            <a:extLst>
              <a:ext uri="{FF2B5EF4-FFF2-40B4-BE49-F238E27FC236}">
                <a16:creationId xmlns:a16="http://schemas.microsoft.com/office/drawing/2014/main" id="{559DEBAA-827F-4533-9094-5FE6DFA9D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875" y="2478088"/>
            <a:ext cx="2486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i="1">
                <a:solidFill>
                  <a:srgbClr val="FF0000"/>
                </a:solidFill>
              </a:rPr>
              <a:t>n</a:t>
            </a:r>
            <a:r>
              <a:rPr lang="en-US" altLang="en-US"/>
              <a:t> = 1, 2, 3, 4, ….</a:t>
            </a:r>
          </a:p>
        </p:txBody>
      </p:sp>
      <p:grpSp>
        <p:nvGrpSpPr>
          <p:cNvPr id="2" name="Group 12">
            <a:extLst>
              <a:ext uri="{FF2B5EF4-FFF2-40B4-BE49-F238E27FC236}">
                <a16:creationId xmlns:a16="http://schemas.microsoft.com/office/drawing/2014/main" id="{820BAC6C-6E96-4A80-8BBF-1A522821687C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4724400"/>
            <a:ext cx="1306513" cy="519113"/>
            <a:chOff x="185" y="3161"/>
            <a:chExt cx="823" cy="327"/>
          </a:xfrm>
        </p:grpSpPr>
        <p:sp>
          <p:nvSpPr>
            <p:cNvPr id="4111" name="Text Box 10">
              <a:extLst>
                <a:ext uri="{FF2B5EF4-FFF2-40B4-BE49-F238E27FC236}">
                  <a16:creationId xmlns:a16="http://schemas.microsoft.com/office/drawing/2014/main" id="{CB8BA279-02B2-47F7-9967-4F0446EEB3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" y="3161"/>
              <a:ext cx="49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800" i="1">
                  <a:solidFill>
                    <a:srgbClr val="FF0000"/>
                  </a:solidFill>
                </a:rPr>
                <a:t>n</a:t>
              </a:r>
              <a:r>
                <a:rPr lang="en-US" altLang="en-US" sz="2800">
                  <a:solidFill>
                    <a:srgbClr val="FF0000"/>
                  </a:solidFill>
                </a:rPr>
                <a:t>=1</a:t>
              </a:r>
            </a:p>
          </p:txBody>
        </p:sp>
        <p:sp>
          <p:nvSpPr>
            <p:cNvPr id="4112" name="Line 11">
              <a:extLst>
                <a:ext uri="{FF2B5EF4-FFF2-40B4-BE49-F238E27FC236}">
                  <a16:creationId xmlns:a16="http://schemas.microsoft.com/office/drawing/2014/main" id="{E0F60FBA-C953-482C-B96E-A7EF9D0D63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3324"/>
              <a:ext cx="384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3">
            <a:extLst>
              <a:ext uri="{FF2B5EF4-FFF2-40B4-BE49-F238E27FC236}">
                <a16:creationId xmlns:a16="http://schemas.microsoft.com/office/drawing/2014/main" id="{CDC61673-22CA-4DDF-B103-146ACAADE020}"/>
              </a:ext>
            </a:extLst>
          </p:cNvPr>
          <p:cNvGrpSpPr>
            <a:grpSpLocks/>
          </p:cNvGrpSpPr>
          <p:nvPr/>
        </p:nvGrpSpPr>
        <p:grpSpPr bwMode="auto">
          <a:xfrm>
            <a:off x="2808288" y="4711700"/>
            <a:ext cx="1306512" cy="519113"/>
            <a:chOff x="185" y="3161"/>
            <a:chExt cx="823" cy="327"/>
          </a:xfrm>
        </p:grpSpPr>
        <p:sp>
          <p:nvSpPr>
            <p:cNvPr id="4109" name="Text Box 14">
              <a:extLst>
                <a:ext uri="{FF2B5EF4-FFF2-40B4-BE49-F238E27FC236}">
                  <a16:creationId xmlns:a16="http://schemas.microsoft.com/office/drawing/2014/main" id="{39A97E7F-CECD-4AA5-A1F9-AF1C8C570B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" y="3161"/>
              <a:ext cx="49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800" i="1">
                  <a:solidFill>
                    <a:srgbClr val="FF0000"/>
                  </a:solidFill>
                </a:rPr>
                <a:t>n</a:t>
              </a:r>
              <a:r>
                <a:rPr lang="en-US" altLang="en-US" sz="2800">
                  <a:solidFill>
                    <a:srgbClr val="FF0000"/>
                  </a:solidFill>
                </a:rPr>
                <a:t>=2</a:t>
              </a:r>
            </a:p>
          </p:txBody>
        </p:sp>
        <p:sp>
          <p:nvSpPr>
            <p:cNvPr id="4110" name="Line 15">
              <a:extLst>
                <a:ext uri="{FF2B5EF4-FFF2-40B4-BE49-F238E27FC236}">
                  <a16:creationId xmlns:a16="http://schemas.microsoft.com/office/drawing/2014/main" id="{B491836F-3029-433E-94E8-38F5CF1975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3324"/>
              <a:ext cx="384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6">
            <a:extLst>
              <a:ext uri="{FF2B5EF4-FFF2-40B4-BE49-F238E27FC236}">
                <a16:creationId xmlns:a16="http://schemas.microsoft.com/office/drawing/2014/main" id="{05C3B044-F00A-4F02-8BE8-D7AEEFF13A50}"/>
              </a:ext>
            </a:extLst>
          </p:cNvPr>
          <p:cNvGrpSpPr>
            <a:grpSpLocks/>
          </p:cNvGrpSpPr>
          <p:nvPr/>
        </p:nvGrpSpPr>
        <p:grpSpPr bwMode="auto">
          <a:xfrm>
            <a:off x="5170488" y="4686300"/>
            <a:ext cx="1306512" cy="519113"/>
            <a:chOff x="185" y="3161"/>
            <a:chExt cx="823" cy="327"/>
          </a:xfrm>
        </p:grpSpPr>
        <p:sp>
          <p:nvSpPr>
            <p:cNvPr id="4107" name="Text Box 17">
              <a:extLst>
                <a:ext uri="{FF2B5EF4-FFF2-40B4-BE49-F238E27FC236}">
                  <a16:creationId xmlns:a16="http://schemas.microsoft.com/office/drawing/2014/main" id="{BF1D4B15-72DB-445E-8BE7-0EA0FB2501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" y="3161"/>
              <a:ext cx="49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800" i="1">
                  <a:solidFill>
                    <a:srgbClr val="FF0000"/>
                  </a:solidFill>
                </a:rPr>
                <a:t>n</a:t>
              </a:r>
              <a:r>
                <a:rPr lang="en-US" altLang="en-US" sz="2800">
                  <a:solidFill>
                    <a:srgbClr val="FF0000"/>
                  </a:solidFill>
                </a:rPr>
                <a:t>=3</a:t>
              </a:r>
            </a:p>
          </p:txBody>
        </p:sp>
        <p:sp>
          <p:nvSpPr>
            <p:cNvPr id="4108" name="Line 18">
              <a:extLst>
                <a:ext uri="{FF2B5EF4-FFF2-40B4-BE49-F238E27FC236}">
                  <a16:creationId xmlns:a16="http://schemas.microsoft.com/office/drawing/2014/main" id="{608AE8CC-63F3-4584-9FE6-B569F5FB4C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3324"/>
              <a:ext cx="384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990" name="Text Box 6">
            <a:extLst>
              <a:ext uri="{FF2B5EF4-FFF2-40B4-BE49-F238E27FC236}">
                <a16:creationId xmlns:a16="http://schemas.microsoft.com/office/drawing/2014/main" id="{6B1802D7-CF2D-4446-AC38-D7CFD69240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788" y="3214688"/>
            <a:ext cx="4359275" cy="461962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/>
              <a:t>distance of e</a:t>
            </a:r>
            <a:r>
              <a:rPr lang="en-US" altLang="en-US" baseline="30000"/>
              <a:t>-</a:t>
            </a:r>
            <a:r>
              <a:rPr lang="en-US" altLang="en-US"/>
              <a:t> from the nucleus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20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20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2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autoUpdateAnimBg="0"/>
      <p:bldP spid="41988" grpId="0" autoUpdateAnimBg="0"/>
      <p:bldP spid="41989" grpId="0" autoUpdateAnimBg="0"/>
      <p:bldP spid="41990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>
            <a:extLst>
              <a:ext uri="{FF2B5EF4-FFF2-40B4-BE49-F238E27FC236}">
                <a16:creationId xmlns:a16="http://schemas.microsoft.com/office/drawing/2014/main" id="{4F59F8EC-A8AB-4BA5-AD6D-9AF6976DE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E59048D-1BBA-431C-81BC-9E8E15B25E8E}" type="slidenum">
              <a:rPr lang="en-US" altLang="en-US" sz="1400">
                <a:latin typeface="Times New Roman" panose="02020603050405020304" pitchFamily="18" charset="0"/>
              </a:rPr>
              <a:pPr/>
              <a:t>4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5123" name="Text Box 4">
            <a:extLst>
              <a:ext uri="{FF2B5EF4-FFF2-40B4-BE49-F238E27FC236}">
                <a16:creationId xmlns:a16="http://schemas.microsoft.com/office/drawing/2014/main" id="{9943A796-C9BA-4E5B-97C1-407541A05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301750"/>
            <a:ext cx="830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i="1"/>
              <a:t>quantum numbers</a:t>
            </a:r>
            <a:r>
              <a:rPr lang="en-US" altLang="en-US"/>
              <a:t>:  (</a:t>
            </a:r>
            <a:r>
              <a:rPr lang="en-US" altLang="en-US" i="1"/>
              <a:t>n</a:t>
            </a:r>
            <a:r>
              <a:rPr lang="en-US" altLang="en-US"/>
              <a:t>, </a:t>
            </a:r>
            <a:r>
              <a:rPr lang="en-US" altLang="en-US" i="1">
                <a:solidFill>
                  <a:srgbClr val="FF0000"/>
                </a:solidFill>
              </a:rPr>
              <a:t>l</a:t>
            </a:r>
            <a:r>
              <a:rPr lang="en-US" altLang="en-US"/>
              <a:t>, </a:t>
            </a:r>
            <a:r>
              <a:rPr lang="en-US" altLang="en-US" i="1"/>
              <a:t>m</a:t>
            </a:r>
            <a:r>
              <a:rPr lang="en-US" altLang="en-US" i="1" baseline="-25000"/>
              <a:t>l</a:t>
            </a:r>
            <a:r>
              <a:rPr lang="en-US" altLang="en-US"/>
              <a:t>, </a:t>
            </a:r>
            <a:r>
              <a:rPr lang="en-US" altLang="en-US" i="1"/>
              <a:t>m</a:t>
            </a:r>
            <a:r>
              <a:rPr lang="en-US" altLang="en-US" baseline="-25000"/>
              <a:t>s</a:t>
            </a:r>
            <a:r>
              <a:rPr lang="en-US" altLang="en-US"/>
              <a:t>)</a:t>
            </a:r>
          </a:p>
        </p:txBody>
      </p:sp>
      <p:sp>
        <p:nvSpPr>
          <p:cNvPr id="43013" name="Text Box 5">
            <a:extLst>
              <a:ext uri="{FF2B5EF4-FFF2-40B4-BE49-F238E27FC236}">
                <a16:creationId xmlns:a16="http://schemas.microsoft.com/office/drawing/2014/main" id="{3CC661DF-E213-4C2F-917D-B4722A03C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9738" y="2019300"/>
            <a:ext cx="54308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angular momentum quantum number </a:t>
            </a:r>
            <a:r>
              <a:rPr lang="en-US" altLang="en-US" i="1">
                <a:solidFill>
                  <a:srgbClr val="FF0000"/>
                </a:solidFill>
              </a:rPr>
              <a:t>l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43014" name="Text Box 6">
            <a:extLst>
              <a:ext uri="{FF2B5EF4-FFF2-40B4-BE49-F238E27FC236}">
                <a16:creationId xmlns:a16="http://schemas.microsoft.com/office/drawing/2014/main" id="{09F6CC36-2EC8-45EB-BCD0-450183FCB0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2662238"/>
            <a:ext cx="58975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for a given value of </a:t>
            </a:r>
            <a:r>
              <a:rPr lang="en-US" altLang="en-US" i="1"/>
              <a:t>n, </a:t>
            </a:r>
            <a:r>
              <a:rPr lang="en-US" altLang="en-US" i="1">
                <a:solidFill>
                  <a:srgbClr val="FF0000"/>
                </a:solidFill>
              </a:rPr>
              <a:t>l</a:t>
            </a:r>
            <a:r>
              <a:rPr lang="en-US" altLang="en-US" i="1"/>
              <a:t> </a:t>
            </a:r>
            <a:r>
              <a:rPr lang="en-US" altLang="en-US"/>
              <a:t>= 0, 1, 2, 3, … </a:t>
            </a:r>
            <a:r>
              <a:rPr lang="en-US" altLang="en-US" i="1"/>
              <a:t>n</a:t>
            </a:r>
            <a:r>
              <a:rPr lang="en-US" altLang="en-US"/>
              <a:t>-1</a:t>
            </a:r>
            <a:endParaRPr lang="en-US" altLang="en-US" i="1"/>
          </a:p>
        </p:txBody>
      </p:sp>
      <p:sp>
        <p:nvSpPr>
          <p:cNvPr id="43015" name="Text Box 7">
            <a:extLst>
              <a:ext uri="{FF2B5EF4-FFF2-40B4-BE49-F238E27FC236}">
                <a16:creationId xmlns:a16="http://schemas.microsoft.com/office/drawing/2014/main" id="{366B2AF3-D933-4947-BCFD-1250BE413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3640138"/>
            <a:ext cx="27320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i="1"/>
              <a:t>n</a:t>
            </a:r>
            <a:r>
              <a:rPr lang="en-US" altLang="en-US"/>
              <a:t> = 1, </a:t>
            </a:r>
            <a:r>
              <a:rPr lang="en-US" altLang="en-US" i="1">
                <a:solidFill>
                  <a:srgbClr val="FF0000"/>
                </a:solidFill>
              </a:rPr>
              <a:t>l </a:t>
            </a:r>
            <a:r>
              <a:rPr lang="en-US" altLang="en-US" i="1"/>
              <a:t>= 0</a:t>
            </a:r>
          </a:p>
          <a:p>
            <a:pPr algn="ctr"/>
            <a:r>
              <a:rPr lang="en-US" altLang="en-US" i="1"/>
              <a:t>n</a:t>
            </a:r>
            <a:r>
              <a:rPr lang="en-US" altLang="en-US"/>
              <a:t> = 2, </a:t>
            </a:r>
            <a:r>
              <a:rPr lang="en-US" altLang="en-US" i="1">
                <a:solidFill>
                  <a:srgbClr val="FF0000"/>
                </a:solidFill>
              </a:rPr>
              <a:t>l</a:t>
            </a:r>
            <a:r>
              <a:rPr lang="en-US" altLang="en-US"/>
              <a:t> = 0 </a:t>
            </a:r>
            <a:r>
              <a:rPr lang="en-US" altLang="en-US" b="1">
                <a:solidFill>
                  <a:srgbClr val="FF0000"/>
                </a:solidFill>
              </a:rPr>
              <a:t>or</a:t>
            </a:r>
            <a:r>
              <a:rPr lang="en-US" altLang="en-US"/>
              <a:t> 1</a:t>
            </a:r>
          </a:p>
          <a:p>
            <a:pPr algn="ctr"/>
            <a:r>
              <a:rPr lang="en-US" altLang="en-US" i="1"/>
              <a:t>n</a:t>
            </a:r>
            <a:r>
              <a:rPr lang="en-US" altLang="en-US"/>
              <a:t> = 3, </a:t>
            </a:r>
            <a:r>
              <a:rPr lang="en-US" altLang="en-US" i="1">
                <a:solidFill>
                  <a:srgbClr val="FF0000"/>
                </a:solidFill>
              </a:rPr>
              <a:t>l</a:t>
            </a:r>
            <a:r>
              <a:rPr lang="en-US" altLang="en-US"/>
              <a:t> = 0, 1, </a:t>
            </a:r>
            <a:r>
              <a:rPr lang="en-US" altLang="en-US" b="1">
                <a:solidFill>
                  <a:srgbClr val="FF0000"/>
                </a:solidFill>
              </a:rPr>
              <a:t>or</a:t>
            </a:r>
            <a:r>
              <a:rPr lang="en-US" altLang="en-US"/>
              <a:t> 2</a:t>
            </a:r>
          </a:p>
        </p:txBody>
      </p:sp>
      <p:sp>
        <p:nvSpPr>
          <p:cNvPr id="43016" name="Text Box 8">
            <a:extLst>
              <a:ext uri="{FF2B5EF4-FFF2-40B4-BE49-F238E27FC236}">
                <a16:creationId xmlns:a16="http://schemas.microsoft.com/office/drawing/2014/main" id="{5D69FFA3-B8B8-401F-92DD-DBD2239C1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438" y="5376863"/>
            <a:ext cx="7302500" cy="461962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Shape of the </a:t>
            </a:r>
            <a:r>
              <a:rPr lang="ja-JP" altLang="en-US"/>
              <a:t>“</a:t>
            </a:r>
            <a:r>
              <a:rPr lang="en-US" altLang="ja-JP"/>
              <a:t>volume</a:t>
            </a:r>
            <a:r>
              <a:rPr lang="ja-JP" altLang="en-US"/>
              <a:t>”</a:t>
            </a:r>
            <a:r>
              <a:rPr lang="en-US" altLang="ja-JP"/>
              <a:t> of space that the </a:t>
            </a:r>
            <a:r>
              <a:rPr lang="en-US" altLang="ja-JP" i="1"/>
              <a:t>e</a:t>
            </a:r>
            <a:r>
              <a:rPr lang="en-US" altLang="ja-JP" baseline="30000"/>
              <a:t>-</a:t>
            </a:r>
            <a:r>
              <a:rPr lang="en-US" altLang="ja-JP"/>
              <a:t> occupies </a:t>
            </a:r>
            <a:endParaRPr lang="en-US" altLang="en-US"/>
          </a:p>
        </p:txBody>
      </p:sp>
      <p:sp>
        <p:nvSpPr>
          <p:cNvPr id="43017" name="Text Box 9">
            <a:extLst>
              <a:ext uri="{FF2B5EF4-FFF2-40B4-BE49-F238E27FC236}">
                <a16:creationId xmlns:a16="http://schemas.microsoft.com/office/drawing/2014/main" id="{C3F5508C-169E-4AF0-B10D-B7C282D51F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0350" y="3427413"/>
            <a:ext cx="2312988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i="1"/>
              <a:t>l</a:t>
            </a:r>
            <a:r>
              <a:rPr lang="en-US" altLang="en-US"/>
              <a:t> = 0     </a:t>
            </a:r>
            <a:r>
              <a:rPr lang="en-US" altLang="en-US" i="1"/>
              <a:t>s</a:t>
            </a:r>
            <a:r>
              <a:rPr lang="en-US" altLang="en-US"/>
              <a:t> orbital</a:t>
            </a:r>
          </a:p>
          <a:p>
            <a:pPr algn="ctr"/>
            <a:r>
              <a:rPr lang="en-US" altLang="en-US" i="1"/>
              <a:t>l</a:t>
            </a:r>
            <a:r>
              <a:rPr lang="en-US" altLang="en-US"/>
              <a:t> = 1     </a:t>
            </a:r>
            <a:r>
              <a:rPr lang="en-US" altLang="en-US" i="1"/>
              <a:t>p</a:t>
            </a:r>
            <a:r>
              <a:rPr lang="en-US" altLang="en-US"/>
              <a:t> orbital</a:t>
            </a:r>
          </a:p>
          <a:p>
            <a:pPr algn="ctr"/>
            <a:r>
              <a:rPr lang="en-US" altLang="en-US" i="1"/>
              <a:t>l</a:t>
            </a:r>
            <a:r>
              <a:rPr lang="en-US" altLang="en-US"/>
              <a:t> = 2     </a:t>
            </a:r>
            <a:r>
              <a:rPr lang="en-US" altLang="en-US" i="1"/>
              <a:t>d</a:t>
            </a:r>
            <a:r>
              <a:rPr lang="en-US" altLang="en-US"/>
              <a:t> orbital</a:t>
            </a:r>
          </a:p>
          <a:p>
            <a:pPr algn="ctr"/>
            <a:r>
              <a:rPr lang="en-US" altLang="en-US" i="1"/>
              <a:t>l</a:t>
            </a:r>
            <a:r>
              <a:rPr lang="en-US" altLang="en-US"/>
              <a:t> = 3     </a:t>
            </a:r>
            <a:r>
              <a:rPr lang="en-US" altLang="en-US" i="1"/>
              <a:t>f</a:t>
            </a:r>
            <a:r>
              <a:rPr lang="en-US" altLang="en-US"/>
              <a:t> orbital</a:t>
            </a:r>
            <a:endParaRPr lang="en-US" altLang="en-US" i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0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0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0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0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0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0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0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0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30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30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30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0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 autoUpdateAnimBg="0"/>
      <p:bldP spid="43014" grpId="0" autoUpdateAnimBg="0"/>
      <p:bldP spid="43015" grpId="0" build="p" autoUpdateAnimBg="0"/>
      <p:bldP spid="43016" grpId="0" animBg="1" autoUpdateAnimBg="0"/>
      <p:bldP spid="43017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>
            <a:extLst>
              <a:ext uri="{FF2B5EF4-FFF2-40B4-BE49-F238E27FC236}">
                <a16:creationId xmlns:a16="http://schemas.microsoft.com/office/drawing/2014/main" id="{B41116A8-5E50-45DB-80C8-8B40ECA0F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257177B-C395-416C-B1C4-9149AEF3A7B0}" type="slidenum">
              <a:rPr lang="en-US" altLang="en-US" sz="1400">
                <a:latin typeface="Times New Roman" panose="02020603050405020304" pitchFamily="18" charset="0"/>
              </a:rPr>
              <a:pPr/>
              <a:t>5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20490" name="Picture 10">
            <a:extLst>
              <a:ext uri="{FF2B5EF4-FFF2-40B4-BE49-F238E27FC236}">
                <a16:creationId xmlns:a16="http://schemas.microsoft.com/office/drawing/2014/main" id="{C746A55A-3C77-43CB-9021-58EB56110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5181600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5">
            <a:extLst>
              <a:ext uri="{FF2B5EF4-FFF2-40B4-BE49-F238E27FC236}">
                <a16:creationId xmlns:a16="http://schemas.microsoft.com/office/drawing/2014/main" id="{99CB3871-8BF7-4D75-A658-6C8D1E1A4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00038"/>
            <a:ext cx="23733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i="1">
                <a:solidFill>
                  <a:srgbClr val="FF0000"/>
                </a:solidFill>
              </a:rPr>
              <a:t>l</a:t>
            </a:r>
            <a:r>
              <a:rPr lang="en-US" altLang="en-US"/>
              <a:t> = 0 (</a:t>
            </a:r>
            <a:r>
              <a:rPr lang="en-US" altLang="en-US" i="1"/>
              <a:t>s</a:t>
            </a:r>
            <a:r>
              <a:rPr lang="en-US" altLang="en-US"/>
              <a:t> orbitals)</a:t>
            </a:r>
            <a:endParaRPr lang="en-US" altLang="en-US" i="1"/>
          </a:p>
        </p:txBody>
      </p:sp>
      <p:grpSp>
        <p:nvGrpSpPr>
          <p:cNvPr id="2" name="Group 12">
            <a:extLst>
              <a:ext uri="{FF2B5EF4-FFF2-40B4-BE49-F238E27FC236}">
                <a16:creationId xmlns:a16="http://schemas.microsoft.com/office/drawing/2014/main" id="{83FCB9C2-986D-471A-B1B1-978D860A1335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3733800"/>
            <a:ext cx="6553200" cy="2903538"/>
            <a:chOff x="1008" y="2352"/>
            <a:chExt cx="4128" cy="1829"/>
          </a:xfrm>
        </p:grpSpPr>
        <p:pic>
          <p:nvPicPr>
            <p:cNvPr id="6150" name="Picture 11">
              <a:extLst>
                <a:ext uri="{FF2B5EF4-FFF2-40B4-BE49-F238E27FC236}">
                  <a16:creationId xmlns:a16="http://schemas.microsoft.com/office/drawing/2014/main" id="{BB347215-851B-4BB7-A3B1-B858706D0F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2592"/>
              <a:ext cx="4128" cy="1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1" name="Text Box 7">
              <a:extLst>
                <a:ext uri="{FF2B5EF4-FFF2-40B4-BE49-F238E27FC236}">
                  <a16:creationId xmlns:a16="http://schemas.microsoft.com/office/drawing/2014/main" id="{644A3096-CF6C-48B6-97DF-613DDDD0E0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0" y="2352"/>
              <a:ext cx="150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i="1">
                  <a:solidFill>
                    <a:srgbClr val="FF0000"/>
                  </a:solidFill>
                </a:rPr>
                <a:t>l</a:t>
              </a:r>
              <a:r>
                <a:rPr lang="en-US" altLang="en-US"/>
                <a:t> = 1 (</a:t>
              </a:r>
              <a:r>
                <a:rPr lang="en-US" altLang="en-US" i="1"/>
                <a:t>p</a:t>
              </a:r>
              <a:r>
                <a:rPr lang="en-US" altLang="en-US"/>
                <a:t> orbitals)</a:t>
              </a:r>
              <a:endParaRPr lang="en-US" altLang="en-US" i="1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>
            <a:extLst>
              <a:ext uri="{FF2B5EF4-FFF2-40B4-BE49-F238E27FC236}">
                <a16:creationId xmlns:a16="http://schemas.microsoft.com/office/drawing/2014/main" id="{8A0701B3-9FE1-4C27-B8C4-D38B26613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7C7A2CD-2E0A-4875-A6F0-F0D42FE9AD66}" type="slidenum">
              <a:rPr lang="en-US" altLang="en-US" sz="1400">
                <a:latin typeface="Times New Roman" panose="02020603050405020304" pitchFamily="18" charset="0"/>
              </a:rPr>
              <a:pPr/>
              <a:t>6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7171" name="Text Box 4">
            <a:extLst>
              <a:ext uri="{FF2B5EF4-FFF2-40B4-BE49-F238E27FC236}">
                <a16:creationId xmlns:a16="http://schemas.microsoft.com/office/drawing/2014/main" id="{4B41B6D5-5145-41E3-9102-EC3B4CD705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8025" y="1004888"/>
            <a:ext cx="23304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i="1">
                <a:solidFill>
                  <a:srgbClr val="FF0000"/>
                </a:solidFill>
              </a:rPr>
              <a:t>l</a:t>
            </a:r>
            <a:r>
              <a:rPr lang="en-US" altLang="en-US"/>
              <a:t> = 2 (</a:t>
            </a:r>
            <a:r>
              <a:rPr lang="en-US" altLang="en-US" i="1"/>
              <a:t>d</a:t>
            </a:r>
            <a:r>
              <a:rPr lang="en-US" altLang="en-US"/>
              <a:t> orbitals)</a:t>
            </a:r>
          </a:p>
        </p:txBody>
      </p:sp>
      <p:pic>
        <p:nvPicPr>
          <p:cNvPr id="7172" name="Picture 19">
            <a:extLst>
              <a:ext uri="{FF2B5EF4-FFF2-40B4-BE49-F238E27FC236}">
                <a16:creationId xmlns:a16="http://schemas.microsoft.com/office/drawing/2014/main" id="{2D8A0666-A25D-4616-B247-B50956406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81213"/>
            <a:ext cx="899160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>
            <a:extLst>
              <a:ext uri="{FF2B5EF4-FFF2-40B4-BE49-F238E27FC236}">
                <a16:creationId xmlns:a16="http://schemas.microsoft.com/office/drawing/2014/main" id="{E7C8E195-192C-4CC6-A963-A9BCCBAE2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141AA5A-7F30-4D94-A8AD-613B4528CB33}" type="slidenum">
              <a:rPr lang="en-US" altLang="en-US" sz="1400">
                <a:latin typeface="Times New Roman" panose="02020603050405020304" pitchFamily="18" charset="0"/>
              </a:rPr>
              <a:pPr/>
              <a:t>7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8195" name="Text Box 4">
            <a:extLst>
              <a:ext uri="{FF2B5EF4-FFF2-40B4-BE49-F238E27FC236}">
                <a16:creationId xmlns:a16="http://schemas.microsoft.com/office/drawing/2014/main" id="{8F843BE3-913D-4F4B-861E-79CCEE966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985838"/>
            <a:ext cx="8305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i="1"/>
              <a:t>quantum numbers</a:t>
            </a:r>
            <a:r>
              <a:rPr lang="en-US" altLang="en-US"/>
              <a:t>:  (</a:t>
            </a:r>
            <a:r>
              <a:rPr lang="en-US" altLang="en-US" i="1"/>
              <a:t>n</a:t>
            </a:r>
            <a:r>
              <a:rPr lang="en-US" altLang="en-US"/>
              <a:t>, </a:t>
            </a:r>
            <a:r>
              <a:rPr lang="en-US" altLang="en-US" i="1"/>
              <a:t>l</a:t>
            </a:r>
            <a:r>
              <a:rPr lang="en-US" altLang="en-US"/>
              <a:t>, </a:t>
            </a:r>
            <a:r>
              <a:rPr lang="en-US" altLang="en-US" i="1">
                <a:solidFill>
                  <a:srgbClr val="FF0000"/>
                </a:solidFill>
              </a:rPr>
              <a:t>m</a:t>
            </a:r>
            <a:r>
              <a:rPr lang="en-US" altLang="en-US" i="1" baseline="-25000">
                <a:solidFill>
                  <a:srgbClr val="FF0000"/>
                </a:solidFill>
              </a:rPr>
              <a:t>l</a:t>
            </a:r>
            <a:r>
              <a:rPr lang="en-US" altLang="en-US"/>
              <a:t>, </a:t>
            </a:r>
            <a:r>
              <a:rPr lang="en-US" altLang="en-US" i="1"/>
              <a:t>m</a:t>
            </a:r>
            <a:r>
              <a:rPr lang="en-US" altLang="en-US" baseline="-25000"/>
              <a:t>s</a:t>
            </a:r>
            <a:r>
              <a:rPr lang="en-US" altLang="en-US"/>
              <a:t>)</a:t>
            </a:r>
          </a:p>
        </p:txBody>
      </p:sp>
      <p:sp>
        <p:nvSpPr>
          <p:cNvPr id="45061" name="Text Box 5">
            <a:extLst>
              <a:ext uri="{FF2B5EF4-FFF2-40B4-BE49-F238E27FC236}">
                <a16:creationId xmlns:a16="http://schemas.microsoft.com/office/drawing/2014/main" id="{2B2D5D8B-6017-4F2F-9624-C9E0F17D28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5225" y="1676400"/>
            <a:ext cx="4237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/>
              <a:t>magnetic quantum number </a:t>
            </a:r>
            <a:r>
              <a:rPr lang="en-US" altLang="en-US" i="1">
                <a:solidFill>
                  <a:srgbClr val="FF0000"/>
                </a:solidFill>
              </a:rPr>
              <a:t>m</a:t>
            </a:r>
            <a:r>
              <a:rPr lang="en-US" altLang="en-US" i="1" baseline="-25000">
                <a:solidFill>
                  <a:srgbClr val="FF0000"/>
                </a:solidFill>
              </a:rPr>
              <a:t>l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45062" name="Text Box 6">
            <a:extLst>
              <a:ext uri="{FF2B5EF4-FFF2-40B4-BE49-F238E27FC236}">
                <a16:creationId xmlns:a16="http://schemas.microsoft.com/office/drawing/2014/main" id="{3C8B8EF6-D12F-489F-8A56-10F6A49B9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9588" y="2514600"/>
            <a:ext cx="29543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/>
              <a:t>for a given value of </a:t>
            </a:r>
            <a:r>
              <a:rPr lang="en-US" altLang="en-US" i="1"/>
              <a:t>l</a:t>
            </a:r>
            <a:endParaRPr lang="en-US" altLang="en-US"/>
          </a:p>
          <a:p>
            <a:pPr algn="ctr"/>
            <a:r>
              <a:rPr lang="en-US" altLang="en-US" i="1">
                <a:solidFill>
                  <a:srgbClr val="FF0000"/>
                </a:solidFill>
              </a:rPr>
              <a:t>m</a:t>
            </a:r>
            <a:r>
              <a:rPr lang="en-US" altLang="en-US" i="1" baseline="-25000">
                <a:solidFill>
                  <a:srgbClr val="FF0000"/>
                </a:solidFill>
              </a:rPr>
              <a:t>l</a:t>
            </a:r>
            <a:r>
              <a:rPr lang="en-US" altLang="en-US"/>
              <a:t> = -</a:t>
            </a:r>
            <a:r>
              <a:rPr lang="en-US" altLang="en-US" i="1"/>
              <a:t>l</a:t>
            </a:r>
            <a:r>
              <a:rPr lang="en-US" altLang="en-US"/>
              <a:t>, …., 0, …. +</a:t>
            </a:r>
            <a:r>
              <a:rPr lang="en-US" altLang="en-US" i="1"/>
              <a:t>l</a:t>
            </a:r>
            <a:endParaRPr lang="en-US" altLang="en-US"/>
          </a:p>
        </p:txBody>
      </p:sp>
      <p:sp>
        <p:nvSpPr>
          <p:cNvPr id="45063" name="Text Box 7">
            <a:extLst>
              <a:ext uri="{FF2B5EF4-FFF2-40B4-BE49-F238E27FC236}">
                <a16:creationId xmlns:a16="http://schemas.microsoft.com/office/drawing/2014/main" id="{5921F8F0-8C23-4E5C-80DD-A343A13CA9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2025" y="5030788"/>
            <a:ext cx="4633913" cy="461962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/>
              <a:t>orientation of the orbital in space</a:t>
            </a:r>
          </a:p>
        </p:txBody>
      </p:sp>
      <p:sp>
        <p:nvSpPr>
          <p:cNvPr id="45064" name="Text Box 8">
            <a:extLst>
              <a:ext uri="{FF2B5EF4-FFF2-40B4-BE49-F238E27FC236}">
                <a16:creationId xmlns:a16="http://schemas.microsoft.com/office/drawing/2014/main" id="{E57C854B-F2BF-4E1E-B8F4-9F0664792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778250"/>
            <a:ext cx="53609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/>
              <a:t>if </a:t>
            </a:r>
            <a:r>
              <a:rPr lang="en-US" altLang="en-US" i="1"/>
              <a:t>l</a:t>
            </a:r>
            <a:r>
              <a:rPr lang="en-US" altLang="en-US"/>
              <a:t> = 1 (p orbital), </a:t>
            </a:r>
            <a:r>
              <a:rPr lang="en-US" altLang="en-US" i="1">
                <a:solidFill>
                  <a:srgbClr val="FF0000"/>
                </a:solidFill>
              </a:rPr>
              <a:t>m</a:t>
            </a:r>
            <a:r>
              <a:rPr lang="en-US" altLang="en-US" i="1" baseline="-25000">
                <a:solidFill>
                  <a:srgbClr val="FF0000"/>
                </a:solidFill>
              </a:rPr>
              <a:t>l</a:t>
            </a:r>
            <a:r>
              <a:rPr lang="en-US" altLang="en-US"/>
              <a:t> = -1, 0, </a:t>
            </a:r>
            <a:r>
              <a:rPr lang="en-US" altLang="en-US" b="1">
                <a:solidFill>
                  <a:srgbClr val="FF0000"/>
                </a:solidFill>
              </a:rPr>
              <a:t>or</a:t>
            </a:r>
            <a:r>
              <a:rPr lang="en-US" altLang="en-US" b="1"/>
              <a:t> </a:t>
            </a:r>
            <a:r>
              <a:rPr lang="en-US" altLang="en-US"/>
              <a:t>1</a:t>
            </a:r>
          </a:p>
          <a:p>
            <a:pPr algn="ctr"/>
            <a:r>
              <a:rPr lang="en-US" altLang="en-US"/>
              <a:t>if </a:t>
            </a:r>
            <a:r>
              <a:rPr lang="en-US" altLang="en-US" i="1"/>
              <a:t>l</a:t>
            </a:r>
            <a:r>
              <a:rPr lang="en-US" altLang="en-US"/>
              <a:t> = 2 (d orbital), </a:t>
            </a:r>
            <a:r>
              <a:rPr lang="en-US" altLang="en-US" i="1">
                <a:solidFill>
                  <a:srgbClr val="FF0000"/>
                </a:solidFill>
              </a:rPr>
              <a:t>m</a:t>
            </a:r>
            <a:r>
              <a:rPr lang="en-US" altLang="en-US" i="1" baseline="-25000">
                <a:solidFill>
                  <a:srgbClr val="FF0000"/>
                </a:solidFill>
              </a:rPr>
              <a:t>l</a:t>
            </a:r>
            <a:r>
              <a:rPr lang="en-US" altLang="en-US"/>
              <a:t> = -2, -1, 0, 1, </a:t>
            </a:r>
            <a:r>
              <a:rPr lang="en-US" altLang="en-US" b="1">
                <a:solidFill>
                  <a:srgbClr val="FF0000"/>
                </a:solidFill>
              </a:rPr>
              <a:t>or</a:t>
            </a:r>
            <a:r>
              <a:rPr lang="en-US" altLang="en-US" b="1"/>
              <a:t> </a:t>
            </a:r>
            <a:r>
              <a:rPr lang="en-US" altLang="en-US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0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0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 autoUpdateAnimBg="0"/>
      <p:bldP spid="45062" grpId="0" build="p" autoUpdateAnimBg="0"/>
      <p:bldP spid="45063" grpId="0" animBg="1" autoUpdateAnimBg="0"/>
      <p:bldP spid="45064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>
            <a:extLst>
              <a:ext uri="{FF2B5EF4-FFF2-40B4-BE49-F238E27FC236}">
                <a16:creationId xmlns:a16="http://schemas.microsoft.com/office/drawing/2014/main" id="{DA51E65C-B010-4DED-8E33-9B3D502ED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1019F83-251F-43D0-9303-E4099C47647E}" type="slidenum">
              <a:rPr lang="en-US" altLang="en-US" sz="1400">
                <a:latin typeface="Times New Roman" panose="02020603050405020304" pitchFamily="18" charset="0"/>
              </a:rPr>
              <a:pPr/>
              <a:t>8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9219" name="Text Box 2053">
            <a:extLst>
              <a:ext uri="{FF2B5EF4-FFF2-40B4-BE49-F238E27FC236}">
                <a16:creationId xmlns:a16="http://schemas.microsoft.com/office/drawing/2014/main" id="{9B1D97BC-B810-45D3-98CC-88D8B57D99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39763"/>
            <a:ext cx="2209800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i="1">
                <a:solidFill>
                  <a:srgbClr val="FF0000"/>
                </a:solidFill>
              </a:rPr>
              <a:t>m</a:t>
            </a:r>
            <a:r>
              <a:rPr lang="en-US" altLang="en-US" i="1" baseline="-25000">
                <a:solidFill>
                  <a:srgbClr val="FF0000"/>
                </a:solidFill>
              </a:rPr>
              <a:t>l</a:t>
            </a:r>
            <a:r>
              <a:rPr lang="en-US" altLang="en-US"/>
              <a:t> = -1, 0, </a:t>
            </a:r>
            <a:r>
              <a:rPr lang="en-US" altLang="en-US" b="1">
                <a:solidFill>
                  <a:srgbClr val="FF0000"/>
                </a:solidFill>
              </a:rPr>
              <a:t>or</a:t>
            </a:r>
            <a:r>
              <a:rPr lang="en-US" altLang="en-US" b="1"/>
              <a:t> </a:t>
            </a:r>
            <a:r>
              <a:rPr lang="en-US" altLang="en-US"/>
              <a:t>1</a:t>
            </a:r>
          </a:p>
          <a:p>
            <a:endParaRPr lang="en-US" altLang="en-US" sz="2800">
              <a:solidFill>
                <a:srgbClr val="FF0000"/>
              </a:solidFill>
            </a:endParaRPr>
          </a:p>
        </p:txBody>
      </p:sp>
      <p:sp>
        <p:nvSpPr>
          <p:cNvPr id="46103" name="Text Box 2071">
            <a:extLst>
              <a:ext uri="{FF2B5EF4-FFF2-40B4-BE49-F238E27FC236}">
                <a16:creationId xmlns:a16="http://schemas.microsoft.com/office/drawing/2014/main" id="{7334E9B5-1187-4775-8669-0D0C51D63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3550" y="609600"/>
            <a:ext cx="3219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3 orientations is space</a:t>
            </a:r>
          </a:p>
        </p:txBody>
      </p:sp>
      <p:pic>
        <p:nvPicPr>
          <p:cNvPr id="46106" name="Picture 2074">
            <a:extLst>
              <a:ext uri="{FF2B5EF4-FFF2-40B4-BE49-F238E27FC236}">
                <a16:creationId xmlns:a16="http://schemas.microsoft.com/office/drawing/2014/main" id="{CFE217F8-CAF3-4FF6-B123-0E263F11B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301783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11" name="Picture 2079">
            <a:extLst>
              <a:ext uri="{FF2B5EF4-FFF2-40B4-BE49-F238E27FC236}">
                <a16:creationId xmlns:a16="http://schemas.microsoft.com/office/drawing/2014/main" id="{A845CC70-AE15-43C7-9D20-4D8B0D915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675" y="1795463"/>
            <a:ext cx="2828925" cy="323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12" name="Picture 2080">
            <a:extLst>
              <a:ext uri="{FF2B5EF4-FFF2-40B4-BE49-F238E27FC236}">
                <a16:creationId xmlns:a16="http://schemas.microsoft.com/office/drawing/2014/main" id="{8F0C6EDB-7375-4292-9E09-153E7B0E8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800" y="1752600"/>
            <a:ext cx="2921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6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6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6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6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6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6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0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>
            <a:extLst>
              <a:ext uri="{FF2B5EF4-FFF2-40B4-BE49-F238E27FC236}">
                <a16:creationId xmlns:a16="http://schemas.microsoft.com/office/drawing/2014/main" id="{4CC1F366-3C90-4B96-8187-3628E7CDA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65FCF53-B95F-4D28-B1E6-3F7A70345FCC}" type="slidenum">
              <a:rPr lang="en-US" altLang="en-US" sz="1400">
                <a:latin typeface="Times New Roman" panose="02020603050405020304" pitchFamily="18" charset="0"/>
              </a:rPr>
              <a:pPr/>
              <a:t>9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72714" name="Picture 10">
            <a:extLst>
              <a:ext uri="{FF2B5EF4-FFF2-40B4-BE49-F238E27FC236}">
                <a16:creationId xmlns:a16="http://schemas.microsoft.com/office/drawing/2014/main" id="{12C32129-0975-4787-A272-B4743980A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914775"/>
            <a:ext cx="2720975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8" name="Picture 4">
            <a:extLst>
              <a:ext uri="{FF2B5EF4-FFF2-40B4-BE49-F238E27FC236}">
                <a16:creationId xmlns:a16="http://schemas.microsoft.com/office/drawing/2014/main" id="{31130DE8-7021-4E59-9E26-CC7AC0176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914400"/>
            <a:ext cx="24765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Rectangle 5">
            <a:extLst>
              <a:ext uri="{FF2B5EF4-FFF2-40B4-BE49-F238E27FC236}">
                <a16:creationId xmlns:a16="http://schemas.microsoft.com/office/drawing/2014/main" id="{823FAECE-85D8-46A4-B4F4-F9FA1FE0F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975" y="457200"/>
            <a:ext cx="2943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i="1">
                <a:solidFill>
                  <a:srgbClr val="FF0000"/>
                </a:solidFill>
              </a:rPr>
              <a:t>m</a:t>
            </a:r>
            <a:r>
              <a:rPr lang="en-US" altLang="en-US" i="1" baseline="-25000">
                <a:solidFill>
                  <a:srgbClr val="FF0000"/>
                </a:solidFill>
              </a:rPr>
              <a:t>l</a:t>
            </a:r>
            <a:r>
              <a:rPr lang="en-US" altLang="en-US"/>
              <a:t> = -2, -1, 0, 1, </a:t>
            </a:r>
            <a:r>
              <a:rPr lang="en-US" altLang="en-US" b="1">
                <a:solidFill>
                  <a:srgbClr val="FF0000"/>
                </a:solidFill>
              </a:rPr>
              <a:t>or</a:t>
            </a:r>
            <a:r>
              <a:rPr lang="en-US" altLang="en-US" b="1"/>
              <a:t> </a:t>
            </a:r>
            <a:r>
              <a:rPr lang="en-US" altLang="en-US"/>
              <a:t>2</a:t>
            </a:r>
          </a:p>
        </p:txBody>
      </p:sp>
      <p:sp>
        <p:nvSpPr>
          <p:cNvPr id="72710" name="Text Box 6">
            <a:extLst>
              <a:ext uri="{FF2B5EF4-FFF2-40B4-BE49-F238E27FC236}">
                <a16:creationId xmlns:a16="http://schemas.microsoft.com/office/drawing/2014/main" id="{A4E1621C-E7A4-4BCE-8254-63ACEA6AF7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457200"/>
            <a:ext cx="3219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5 orientations is space</a:t>
            </a:r>
          </a:p>
        </p:txBody>
      </p:sp>
      <p:pic>
        <p:nvPicPr>
          <p:cNvPr id="72711" name="Picture 7">
            <a:extLst>
              <a:ext uri="{FF2B5EF4-FFF2-40B4-BE49-F238E27FC236}">
                <a16:creationId xmlns:a16="http://schemas.microsoft.com/office/drawing/2014/main" id="{49069B7B-59CE-4980-976D-C277F73F1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143000"/>
            <a:ext cx="266065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2" name="Picture 8">
            <a:extLst>
              <a:ext uri="{FF2B5EF4-FFF2-40B4-BE49-F238E27FC236}">
                <a16:creationId xmlns:a16="http://schemas.microsoft.com/office/drawing/2014/main" id="{28AD7FAE-3203-4622-A228-32931E53D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914400"/>
            <a:ext cx="29083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3" name="Picture 9">
            <a:extLst>
              <a:ext uri="{FF2B5EF4-FFF2-40B4-BE49-F238E27FC236}">
                <a16:creationId xmlns:a16="http://schemas.microsoft.com/office/drawing/2014/main" id="{26078D9B-3837-4A73-B386-512E45220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962400"/>
            <a:ext cx="2500313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27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27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2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2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0" grpId="0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660033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995</Words>
  <Application>Microsoft Office PowerPoint</Application>
  <PresentationFormat>On-screen Show (4:3)</PresentationFormat>
  <Paragraphs>166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Symbol</vt:lpstr>
      <vt:lpstr>Times New Roman</vt:lpstr>
      <vt:lpstr>Default Design</vt:lpstr>
      <vt:lpstr>PowerPoint Presentation</vt:lpstr>
      <vt:lpstr>Quantum numbers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Kentucky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J. David Robertson</dc:creator>
  <cp:lastModifiedBy>amal faw</cp:lastModifiedBy>
  <cp:revision>109</cp:revision>
  <dcterms:created xsi:type="dcterms:W3CDTF">1999-09-02T21:23:19Z</dcterms:created>
  <dcterms:modified xsi:type="dcterms:W3CDTF">2021-08-28T12:18:39Z</dcterms:modified>
</cp:coreProperties>
</file>