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12"/>
  </p:notesMasterIdLst>
  <p:handoutMasterIdLst>
    <p:handoutMasterId r:id="rId113"/>
  </p:handoutMasterIdLst>
  <p:sldIdLst>
    <p:sldId id="256" r:id="rId2"/>
    <p:sldId id="277" r:id="rId3"/>
    <p:sldId id="278" r:id="rId4"/>
    <p:sldId id="279" r:id="rId5"/>
    <p:sldId id="257" r:id="rId6"/>
    <p:sldId id="308" r:id="rId7"/>
    <p:sldId id="280" r:id="rId8"/>
    <p:sldId id="309" r:id="rId9"/>
    <p:sldId id="284" r:id="rId10"/>
    <p:sldId id="310" r:id="rId11"/>
    <p:sldId id="285" r:id="rId12"/>
    <p:sldId id="286" r:id="rId13"/>
    <p:sldId id="287" r:id="rId14"/>
    <p:sldId id="311" r:id="rId15"/>
    <p:sldId id="298" r:id="rId16"/>
    <p:sldId id="312" r:id="rId17"/>
    <p:sldId id="299" r:id="rId18"/>
    <p:sldId id="258" r:id="rId19"/>
    <p:sldId id="259" r:id="rId20"/>
    <p:sldId id="260" r:id="rId21"/>
    <p:sldId id="288" r:id="rId22"/>
    <p:sldId id="261" r:id="rId23"/>
    <p:sldId id="262" r:id="rId24"/>
    <p:sldId id="263" r:id="rId25"/>
    <p:sldId id="317" r:id="rId26"/>
    <p:sldId id="318" r:id="rId27"/>
    <p:sldId id="292" r:id="rId28"/>
    <p:sldId id="264" r:id="rId29"/>
    <p:sldId id="265" r:id="rId30"/>
    <p:sldId id="295" r:id="rId31"/>
    <p:sldId id="266" r:id="rId32"/>
    <p:sldId id="267" r:id="rId33"/>
    <p:sldId id="289" r:id="rId34"/>
    <p:sldId id="268" r:id="rId35"/>
    <p:sldId id="269" r:id="rId36"/>
    <p:sldId id="300" r:id="rId37"/>
    <p:sldId id="301" r:id="rId38"/>
    <p:sldId id="302" r:id="rId39"/>
    <p:sldId id="303" r:id="rId40"/>
    <p:sldId id="304" r:id="rId41"/>
    <p:sldId id="270" r:id="rId42"/>
    <p:sldId id="271" r:id="rId43"/>
    <p:sldId id="305" r:id="rId44"/>
    <p:sldId id="272" r:id="rId45"/>
    <p:sldId id="273" r:id="rId46"/>
    <p:sldId id="313" r:id="rId47"/>
    <p:sldId id="314" r:id="rId48"/>
    <p:sldId id="306" r:id="rId49"/>
    <p:sldId id="274" r:id="rId50"/>
    <p:sldId id="315" r:id="rId51"/>
    <p:sldId id="316" r:id="rId52"/>
    <p:sldId id="275" r:id="rId53"/>
    <p:sldId id="276" r:id="rId54"/>
    <p:sldId id="307" r:id="rId55"/>
    <p:sldId id="319" r:id="rId56"/>
    <p:sldId id="320" r:id="rId57"/>
    <p:sldId id="321" r:id="rId58"/>
    <p:sldId id="322" r:id="rId59"/>
    <p:sldId id="323" r:id="rId60"/>
    <p:sldId id="324" r:id="rId61"/>
    <p:sldId id="325" r:id="rId62"/>
    <p:sldId id="326" r:id="rId63"/>
    <p:sldId id="327" r:id="rId64"/>
    <p:sldId id="328" r:id="rId65"/>
    <p:sldId id="329" r:id="rId66"/>
    <p:sldId id="330" r:id="rId67"/>
    <p:sldId id="331" r:id="rId68"/>
    <p:sldId id="332" r:id="rId69"/>
    <p:sldId id="333" r:id="rId70"/>
    <p:sldId id="334" r:id="rId71"/>
    <p:sldId id="335" r:id="rId72"/>
    <p:sldId id="336" r:id="rId73"/>
    <p:sldId id="337" r:id="rId74"/>
    <p:sldId id="338" r:id="rId75"/>
    <p:sldId id="339" r:id="rId76"/>
    <p:sldId id="340" r:id="rId77"/>
    <p:sldId id="341" r:id="rId78"/>
    <p:sldId id="342" r:id="rId79"/>
    <p:sldId id="343" r:id="rId80"/>
    <p:sldId id="344" r:id="rId81"/>
    <p:sldId id="345" r:id="rId82"/>
    <p:sldId id="346" r:id="rId83"/>
    <p:sldId id="347" r:id="rId84"/>
    <p:sldId id="348" r:id="rId85"/>
    <p:sldId id="349" r:id="rId86"/>
    <p:sldId id="350" r:id="rId87"/>
    <p:sldId id="351" r:id="rId88"/>
    <p:sldId id="352" r:id="rId89"/>
    <p:sldId id="353" r:id="rId90"/>
    <p:sldId id="354" r:id="rId91"/>
    <p:sldId id="355" r:id="rId92"/>
    <p:sldId id="356" r:id="rId93"/>
    <p:sldId id="357" r:id="rId94"/>
    <p:sldId id="358" r:id="rId95"/>
    <p:sldId id="359" r:id="rId96"/>
    <p:sldId id="360" r:id="rId97"/>
    <p:sldId id="361" r:id="rId98"/>
    <p:sldId id="362" r:id="rId99"/>
    <p:sldId id="363" r:id="rId100"/>
    <p:sldId id="364" r:id="rId101"/>
    <p:sldId id="365" r:id="rId102"/>
    <p:sldId id="366" r:id="rId103"/>
    <p:sldId id="367" r:id="rId104"/>
    <p:sldId id="368" r:id="rId105"/>
    <p:sldId id="369" r:id="rId106"/>
    <p:sldId id="370" r:id="rId107"/>
    <p:sldId id="371" r:id="rId108"/>
    <p:sldId id="372" r:id="rId109"/>
    <p:sldId id="373" r:id="rId110"/>
    <p:sldId id="374" r:id="rId1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handoutMaster" Target="handoutMasters/handout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61AE22-D430-DF41-AE07-97EBDE150D96}" type="datetimeFigureOut">
              <a:rPr lang="en-US" smtClean="0"/>
              <a:pPr/>
              <a:t>1/3/2017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5C6E44-75D0-C24F-A2A6-8C06F77DC669}" type="slidenum">
              <a:rPr lang="en-US" smtClean="0"/>
              <a:pPr/>
              <a:t>‹#›</a:t>
            </a:fld>
            <a:endParaRPr lang="en-US"/>
          </a:p>
        </p:txBody>
      </p:sp>
    </p:spTree>
    <p:extLst>
      <p:ext uri="{BB962C8B-B14F-4D97-AF65-F5344CB8AC3E}">
        <p14:creationId xmlns:p14="http://schemas.microsoft.com/office/powerpoint/2010/main" val="23495950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161D37-7FE1-344E-983F-A3588F4C587F}" type="datetimeFigureOut">
              <a:rPr lang="en-US" smtClean="0"/>
              <a:pPr/>
              <a:t>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58DA69-A571-1F49-91C0-61EBFAAB21F4}" type="slidenum">
              <a:rPr lang="en-US" smtClean="0"/>
              <a:pPr/>
              <a:t>‹#›</a:t>
            </a:fld>
            <a:endParaRPr lang="en-US"/>
          </a:p>
        </p:txBody>
      </p:sp>
    </p:spTree>
    <p:extLst>
      <p:ext uri="{BB962C8B-B14F-4D97-AF65-F5344CB8AC3E}">
        <p14:creationId xmlns:p14="http://schemas.microsoft.com/office/powerpoint/2010/main" val="15192110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ln/>
        </p:spPr>
        <p:txBody>
          <a:bodyPr/>
          <a:lstStyle/>
          <a:p>
            <a:endParaRPr lang="en-US"/>
          </a:p>
        </p:txBody>
      </p:sp>
      <p:sp>
        <p:nvSpPr>
          <p:cNvPr id="4301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941167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bwMode="auto">
          <a:xfrm>
            <a:off x="827690" y="4345781"/>
            <a:ext cx="5202621" cy="3857625"/>
          </a:xfrm>
          <a:prstGeom prst="rect">
            <a:avLst/>
          </a:prstGeom>
          <a:noFill/>
          <a:ln w="12700">
            <a:miter lim="800000"/>
            <a:headEnd/>
            <a:tailEnd/>
          </a:ln>
        </p:spPr>
        <p:txBody>
          <a:bodyPr lIns="90487" tIns="44450" rIns="90487" bIns="44450">
            <a:prstTxWarp prst="textNoShape">
              <a:avLst/>
            </a:prstTxWarp>
          </a:bodyPr>
          <a:lstStyle/>
          <a:p>
            <a:endParaRPr lang="en-US"/>
          </a:p>
        </p:txBody>
      </p:sp>
      <p:sp>
        <p:nvSpPr>
          <p:cNvPr id="131075" name="Rectangle 3"/>
          <p:cNvSpPr>
            <a:spLocks noGrp="1" noRot="1" noChangeAspect="1" noChangeArrowheads="1"/>
          </p:cNvSpPr>
          <p:nvPr>
            <p:ph type="sldImg"/>
          </p:nvPr>
        </p:nvSpPr>
        <p:spPr bwMode="auto">
          <a:xfrm>
            <a:off x="1293813" y="798513"/>
            <a:ext cx="4270375" cy="3201987"/>
          </a:xfrm>
          <a:prstGeom prst="rect">
            <a:avLst/>
          </a:prstGeom>
          <a:noFill/>
          <a:ln w="12700" cap="flat">
            <a:solidFill>
              <a:schemeClr val="tx1"/>
            </a:solidFill>
            <a:miter lim="800000"/>
            <a:headEnd/>
            <a:tailEnd/>
          </a:ln>
        </p:spPr>
      </p:sp>
    </p:spTree>
    <p:extLst>
      <p:ext uri="{BB962C8B-B14F-4D97-AF65-F5344CB8AC3E}">
        <p14:creationId xmlns:p14="http://schemas.microsoft.com/office/powerpoint/2010/main" val="2051605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ln/>
        </p:spPr>
        <p:txBody>
          <a:bodyPr/>
          <a:lstStyle/>
          <a:p>
            <a:endParaRPr lang="en-US"/>
          </a:p>
        </p:txBody>
      </p:sp>
      <p:sp>
        <p:nvSpPr>
          <p:cNvPr id="6349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871536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9217A13-8541-BA4E-9FC7-62BA6FA2AB68}" type="datetime1">
              <a:rPr lang="en-US" smtClean="0"/>
              <a:pPr/>
              <a:t>1/3/2017</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27CFDB78-C1D5-3D42-B90E-0A3CE7B29FF7}" type="datetime1">
              <a:rPr lang="en-US" smtClean="0"/>
              <a:pPr/>
              <a:t>1/3/2017</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C8FAFCA8-D331-5045-8DFF-65F34F24F754}" type="datetime1">
              <a:rPr lang="en-US" smtClean="0"/>
              <a:pPr/>
              <a:t>1/3/2017</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5D312FD5-DDAA-944B-BEB2-DEE80D21E975}" type="datetime1">
              <a:rPr lang="en-US" smtClean="0"/>
              <a:pPr/>
              <a:t>1/3/2017</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D8B89362-A6FE-B648-87DF-A4175DAA694E}" type="datetime1">
              <a:rPr lang="en-US" smtClean="0"/>
              <a:pPr/>
              <a:t>1/3/2017</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DD663B98-6F6E-1747-A617-94472A9A1C1A}" type="datetime1">
              <a:rPr lang="en-US" smtClean="0"/>
              <a:pPr/>
              <a:t>1/3/2017</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976E1879-43D4-E643-953F-9B2E0A41F5FE}" type="datetime1">
              <a:rPr lang="en-US" smtClean="0"/>
              <a:pPr/>
              <a:t>1/3/2017</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9"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8F607FF-2096-B149-8341-73A9536A7A09}" type="datetime1">
              <a:rPr lang="en-US" smtClean="0"/>
              <a:pPr/>
              <a:t>1/3/2017</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5"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1BC4FD6-2458-FF46-8DA3-167153C6C762}" type="datetime1">
              <a:rPr lang="en-US" smtClean="0"/>
              <a:pPr/>
              <a:t>1/3/2017</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4"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E17D1C2D-0785-1E4D-909A-8C797CA18639}" type="datetime1">
              <a:rPr lang="en-US" smtClean="0"/>
              <a:pPr/>
              <a:t>1/3/2017</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D494BBA1-4CF6-384D-A728-BECE54AB728D}" type="datetime1">
              <a:rPr lang="en-US" smtClean="0"/>
              <a:pPr/>
              <a:t>1/3/2017</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2FDD6090-0B40-3E4E-9459-5F58D30273C3}" type="datetime1">
              <a:rPr lang="en-US" smtClean="0"/>
              <a:pPr/>
              <a:t>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6 Architectural design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EC33B370-F672-B743-B3AF-248A63C17270}"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8.pd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0.pd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2.pd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4.pd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6.pd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8.pd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0.pd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8.pdf"/><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0.pdf"/><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6 – Architectural Design</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Use of architectural models</a:t>
            </a:r>
            <a:endParaRPr lang="en-US" dirty="0"/>
          </a:p>
        </p:txBody>
      </p:sp>
      <p:sp>
        <p:nvSpPr>
          <p:cNvPr id="3" name="Content Placeholder 2"/>
          <p:cNvSpPr>
            <a:spLocks noGrp="1"/>
          </p:cNvSpPr>
          <p:nvPr>
            <p:ph idx="1"/>
          </p:nvPr>
        </p:nvSpPr>
        <p:spPr/>
        <p:txBody>
          <a:bodyPr/>
          <a:lstStyle/>
          <a:p>
            <a:r>
              <a:rPr lang="en-US" dirty="0" smtClean="0"/>
              <a:t>As a way of facilitating discussion about the system design </a:t>
            </a:r>
          </a:p>
          <a:p>
            <a:pPr lvl="1"/>
            <a:r>
              <a:rPr lang="en-US" dirty="0" smtClean="0"/>
              <a:t>A high-level architectural view of a system is useful for communication with system stakeholders and project planning because it is not cluttered with detail. Stakeholders can relate to it and understand an abstract view of the system. They can then discuss the system as a whole without being confused by detail. </a:t>
            </a:r>
            <a:endParaRPr lang="en-GB" dirty="0" smtClean="0"/>
          </a:p>
          <a:p>
            <a:r>
              <a:rPr lang="en-US" dirty="0" smtClean="0"/>
              <a:t>As a way of documenting an architecture that has been designed </a:t>
            </a:r>
          </a:p>
          <a:p>
            <a:pPr lvl="1"/>
            <a:r>
              <a:rPr lang="en-US" dirty="0" smtClean="0"/>
              <a:t>The aim here is to produce a complete system model that shows the different components in a system, their interfaces and their connections. </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10</a:t>
            </a:fld>
            <a:endParaRPr lang="en-US"/>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platform tools</a:t>
            </a:r>
            <a:endParaRPr lang="en-US" dirty="0"/>
          </a:p>
        </p:txBody>
      </p:sp>
      <p:sp>
        <p:nvSpPr>
          <p:cNvPr id="3" name="Content Placeholder 2"/>
          <p:cNvSpPr>
            <a:spLocks noGrp="1"/>
          </p:cNvSpPr>
          <p:nvPr>
            <p:ph idx="1"/>
          </p:nvPr>
        </p:nvSpPr>
        <p:spPr/>
        <p:txBody>
          <a:bodyPr/>
          <a:lstStyle/>
          <a:p>
            <a:r>
              <a:rPr lang="en-US" dirty="0" smtClean="0"/>
              <a:t>An integrated compiler and syntax-directed editing system that allows you to create, edit and compile code.</a:t>
            </a:r>
            <a:endParaRPr lang="en-GB" dirty="0" smtClean="0"/>
          </a:p>
          <a:p>
            <a:r>
              <a:rPr lang="en-US" dirty="0" smtClean="0"/>
              <a:t>A language debugging system.</a:t>
            </a:r>
            <a:endParaRPr lang="en-GB" dirty="0" smtClean="0"/>
          </a:p>
          <a:p>
            <a:r>
              <a:rPr lang="en-US" dirty="0" smtClean="0"/>
              <a:t>Graphical editing tools, such as tools to edit UML models.</a:t>
            </a:r>
            <a:endParaRPr lang="en-GB" dirty="0" smtClean="0"/>
          </a:p>
          <a:p>
            <a:r>
              <a:rPr lang="en-US" dirty="0" smtClean="0"/>
              <a:t>Testing tools, such as </a:t>
            </a:r>
            <a:r>
              <a:rPr lang="en-US" dirty="0" err="1" smtClean="0"/>
              <a:t>Junit</a:t>
            </a:r>
            <a:r>
              <a:rPr lang="en-US" dirty="0" smtClean="0"/>
              <a:t> that can automatically run a set of tests on a new version of a program.</a:t>
            </a:r>
            <a:endParaRPr lang="en-GB" dirty="0" smtClean="0"/>
          </a:p>
          <a:p>
            <a:r>
              <a:rPr lang="en-US" dirty="0" smtClean="0"/>
              <a:t>Project support tools that help you organize the code for different development projects.</a:t>
            </a:r>
            <a:endParaRPr lang="en-GB"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100</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408752292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development environments (</a:t>
            </a:r>
            <a:r>
              <a:rPr lang="en-US" dirty="0" err="1" smtClean="0"/>
              <a:t>IDEs</a:t>
            </a:r>
            <a:r>
              <a:rPr lang="en-US" dirty="0" smtClean="0"/>
              <a:t>)</a:t>
            </a:r>
            <a:endParaRPr lang="en-US" dirty="0"/>
          </a:p>
        </p:txBody>
      </p:sp>
      <p:sp>
        <p:nvSpPr>
          <p:cNvPr id="3" name="Content Placeholder 2"/>
          <p:cNvSpPr>
            <a:spLocks noGrp="1"/>
          </p:cNvSpPr>
          <p:nvPr>
            <p:ph idx="1"/>
          </p:nvPr>
        </p:nvSpPr>
        <p:spPr/>
        <p:txBody>
          <a:bodyPr/>
          <a:lstStyle/>
          <a:p>
            <a:r>
              <a:rPr lang="en-US" dirty="0" smtClean="0"/>
              <a:t>Software development tools are often grouped to create an integrated development environment (IDE). </a:t>
            </a:r>
          </a:p>
          <a:p>
            <a:r>
              <a:rPr lang="en-US" dirty="0" smtClean="0"/>
              <a:t>An IDE is a set of software tools that supports different aspects of software development, within some common framework and user interface. </a:t>
            </a:r>
          </a:p>
          <a:p>
            <a:r>
              <a:rPr lang="en-US" dirty="0" err="1" smtClean="0"/>
              <a:t>IDEs</a:t>
            </a:r>
            <a:r>
              <a:rPr lang="en-US" dirty="0" smtClean="0"/>
              <a:t> are created to support development in a specific programming language such as Java. The language IDE may be developed specially, or may be an instantiation of a general-purpose IDE, with specific language-support tools.</a:t>
            </a:r>
            <a:endParaRPr lang="en-GB"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101</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271294147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Component/system deployment factors</a:t>
            </a:r>
            <a:endParaRPr lang="en-US" dirty="0"/>
          </a:p>
        </p:txBody>
      </p:sp>
      <p:sp>
        <p:nvSpPr>
          <p:cNvPr id="3" name="Content Placeholder 2"/>
          <p:cNvSpPr>
            <a:spLocks noGrp="1"/>
          </p:cNvSpPr>
          <p:nvPr>
            <p:ph idx="1"/>
          </p:nvPr>
        </p:nvSpPr>
        <p:spPr>
          <a:xfrm>
            <a:off x="227517" y="1431148"/>
            <a:ext cx="8229600" cy="4525963"/>
          </a:xfrm>
        </p:spPr>
        <p:txBody>
          <a:bodyPr/>
          <a:lstStyle/>
          <a:p>
            <a:r>
              <a:rPr lang="en-US" sz="2000" dirty="0" smtClean="0"/>
              <a:t>If a component is designed for a specific hardware architecture, or relies on some other software system, it must obviously be deployed on a platform that provides the required hardware and software support.</a:t>
            </a:r>
            <a:endParaRPr lang="en-GB" sz="2000" dirty="0" smtClean="0"/>
          </a:p>
          <a:p>
            <a:r>
              <a:rPr lang="en-US" sz="2000" dirty="0" smtClean="0"/>
              <a:t>High availability systems may require components to be deployed on more than one platform. This means that, in the event of platform failure, an alternative implementation of the component is available.</a:t>
            </a:r>
            <a:r>
              <a:rPr lang="en-GB" sz="2000" dirty="0" smtClean="0"/>
              <a:t> </a:t>
            </a:r>
            <a:endParaRPr lang="en-US" sz="2000" dirty="0" smtClean="0"/>
          </a:p>
          <a:p>
            <a:r>
              <a:rPr lang="en-US" sz="2000" dirty="0" smtClean="0"/>
              <a:t>If there is a high level of communications traffic between components, it usually makes sense to deploy them on the same platform or on platforms that are physically close to one other. This reduces the delay between the time a message is sent by one component and received by another.</a:t>
            </a:r>
            <a:endParaRPr lang="en-GB" sz="2000"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102</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296545004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development</a:t>
            </a:r>
            <a:endParaRPr lang="en-US" dirty="0"/>
          </a:p>
        </p:txBody>
      </p:sp>
      <p:sp>
        <p:nvSpPr>
          <p:cNvPr id="3" name="Content Placeholder 2"/>
          <p:cNvSpPr>
            <a:spLocks noGrp="1"/>
          </p:cNvSpPr>
          <p:nvPr>
            <p:ph idx="1"/>
          </p:nvPr>
        </p:nvSpPr>
        <p:spPr/>
        <p:txBody>
          <a:bodyPr/>
          <a:lstStyle/>
          <a:p>
            <a:r>
              <a:rPr lang="en-US" dirty="0" smtClean="0"/>
              <a:t>Open source development is an approach to software development in which the source code of a software system is published and volunteers are invited to participate in the development process</a:t>
            </a:r>
          </a:p>
          <a:p>
            <a:r>
              <a:rPr lang="en-US" dirty="0" smtClean="0"/>
              <a:t>Its roots are in the Free Software Foundation (</a:t>
            </a:r>
            <a:r>
              <a:rPr lang="en-US" dirty="0" err="1" smtClean="0"/>
              <a:t>www.fsf.org</a:t>
            </a:r>
            <a:r>
              <a:rPr lang="en-US" dirty="0" smtClean="0"/>
              <a:t>), which advocates that source code should not be proprietary but rather should always be available for users to examine and modify as they wish. </a:t>
            </a:r>
          </a:p>
          <a:p>
            <a:r>
              <a:rPr lang="en-US" dirty="0" smtClean="0"/>
              <a:t>Open source software extended this idea by using the Internet to recruit a much larger population of volunteer developers. Many of them are also users of the code. </a:t>
            </a:r>
            <a:endParaRPr lang="en-GB"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103</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336911684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systems</a:t>
            </a:r>
            <a:endParaRPr lang="en-US" dirty="0"/>
          </a:p>
        </p:txBody>
      </p:sp>
      <p:sp>
        <p:nvSpPr>
          <p:cNvPr id="3" name="Content Placeholder 2"/>
          <p:cNvSpPr>
            <a:spLocks noGrp="1"/>
          </p:cNvSpPr>
          <p:nvPr>
            <p:ph idx="1"/>
          </p:nvPr>
        </p:nvSpPr>
        <p:spPr/>
        <p:txBody>
          <a:bodyPr/>
          <a:lstStyle/>
          <a:p>
            <a:r>
              <a:rPr lang="en-US" dirty="0" smtClean="0"/>
              <a:t>The best-known open source product is, of course, the Linux operating system which is widely used as a server system and, increasingly, as a desktop environment.</a:t>
            </a:r>
          </a:p>
          <a:p>
            <a:r>
              <a:rPr lang="en-US" dirty="0" smtClean="0"/>
              <a:t>Other important open source products are Java, the Apache web server and the </a:t>
            </a:r>
            <a:r>
              <a:rPr lang="en-US" dirty="0" err="1" smtClean="0"/>
              <a:t>mySQL</a:t>
            </a:r>
            <a:r>
              <a:rPr lang="en-US" dirty="0" smtClean="0"/>
              <a:t> database management system.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104</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42569250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issues</a:t>
            </a:r>
            <a:endParaRPr lang="en-US" dirty="0"/>
          </a:p>
        </p:txBody>
      </p:sp>
      <p:sp>
        <p:nvSpPr>
          <p:cNvPr id="3" name="Content Placeholder 2"/>
          <p:cNvSpPr>
            <a:spLocks noGrp="1"/>
          </p:cNvSpPr>
          <p:nvPr>
            <p:ph idx="1"/>
          </p:nvPr>
        </p:nvSpPr>
        <p:spPr/>
        <p:txBody>
          <a:bodyPr/>
          <a:lstStyle/>
          <a:p>
            <a:r>
              <a:rPr lang="en-US" dirty="0" smtClean="0"/>
              <a:t>Should the product that is being developed make use of open source components?</a:t>
            </a:r>
            <a:endParaRPr lang="en-GB" dirty="0" smtClean="0"/>
          </a:p>
          <a:p>
            <a:r>
              <a:rPr lang="en-US" dirty="0" smtClean="0"/>
              <a:t>Should an open source approach be used for the software’s development?</a:t>
            </a:r>
          </a:p>
          <a:p>
            <a:pPr>
              <a:buNone/>
            </a:pPr>
            <a:endParaRPr lang="en-GB"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105</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38658326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business</a:t>
            </a:r>
            <a:endParaRPr lang="en-US" dirty="0"/>
          </a:p>
        </p:txBody>
      </p:sp>
      <p:sp>
        <p:nvSpPr>
          <p:cNvPr id="3" name="Content Placeholder 2"/>
          <p:cNvSpPr>
            <a:spLocks noGrp="1"/>
          </p:cNvSpPr>
          <p:nvPr>
            <p:ph idx="1"/>
          </p:nvPr>
        </p:nvSpPr>
        <p:spPr/>
        <p:txBody>
          <a:bodyPr/>
          <a:lstStyle/>
          <a:p>
            <a:r>
              <a:rPr lang="en-US" dirty="0" smtClean="0"/>
              <a:t>More and more product companies are using an open source approach to development. </a:t>
            </a:r>
          </a:p>
          <a:p>
            <a:r>
              <a:rPr lang="en-US" dirty="0" smtClean="0"/>
              <a:t>Their business model is not reliant on selling a software product but on selling support for that product. </a:t>
            </a:r>
          </a:p>
          <a:p>
            <a:r>
              <a:rPr lang="en-US" dirty="0" smtClean="0"/>
              <a:t>They believe that involving the open source community will allow software to be developed more cheaply, more quickly and will create a community of users for the software.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106</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146384564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licensing</a:t>
            </a:r>
            <a:endParaRPr lang="en-US" dirty="0"/>
          </a:p>
        </p:txBody>
      </p:sp>
      <p:sp>
        <p:nvSpPr>
          <p:cNvPr id="3" name="Content Placeholder 2"/>
          <p:cNvSpPr>
            <a:spLocks noGrp="1"/>
          </p:cNvSpPr>
          <p:nvPr>
            <p:ph idx="1"/>
          </p:nvPr>
        </p:nvSpPr>
        <p:spPr/>
        <p:txBody>
          <a:bodyPr/>
          <a:lstStyle/>
          <a:p>
            <a:r>
              <a:rPr lang="en-US" dirty="0" err="1" smtClean="0"/>
              <a:t>Afundamental</a:t>
            </a:r>
            <a:r>
              <a:rPr lang="en-US" dirty="0" smtClean="0"/>
              <a:t> principle of open-source development is that source code should be freely available, this does not mean that anyone can do as they wish with that code.</a:t>
            </a:r>
          </a:p>
          <a:p>
            <a:pPr lvl="1"/>
            <a:r>
              <a:rPr lang="en-US" dirty="0" smtClean="0"/>
              <a:t>Legally, the developer of the code (either a company or an individual) still owns the code. They can place restrictions on how it is used by including legally binding conditions in an open source software license. </a:t>
            </a:r>
          </a:p>
          <a:p>
            <a:pPr lvl="1"/>
            <a:r>
              <a:rPr lang="en-US" dirty="0" smtClean="0"/>
              <a:t>Some open source developers believe that if an open source component is used to develop a new system, then that system should also be open source. </a:t>
            </a:r>
          </a:p>
          <a:p>
            <a:pPr lvl="1"/>
            <a:r>
              <a:rPr lang="en-US" dirty="0" smtClean="0"/>
              <a:t>Others are willing to allow their code to be used without this restriction. The developed systems may be proprietary and sold as closed source systems.</a:t>
            </a:r>
            <a:endParaRPr lang="en-GB"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107</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321419240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License models</a:t>
            </a:r>
            <a:endParaRPr lang="en-US" dirty="0"/>
          </a:p>
        </p:txBody>
      </p:sp>
      <p:sp>
        <p:nvSpPr>
          <p:cNvPr id="3" name="Content Placeholder 2"/>
          <p:cNvSpPr>
            <a:spLocks noGrp="1"/>
          </p:cNvSpPr>
          <p:nvPr>
            <p:ph idx="1"/>
          </p:nvPr>
        </p:nvSpPr>
        <p:spPr/>
        <p:txBody>
          <a:bodyPr/>
          <a:lstStyle/>
          <a:p>
            <a:r>
              <a:rPr lang="en-US" sz="2200" dirty="0" smtClean="0"/>
              <a:t>The GNU General Public License (GPL). This is a so-called ‘reciprocal’ license that means that if you use open source software that is licensed under the GPL license, then you must make that software open source. </a:t>
            </a:r>
            <a:endParaRPr lang="en-GB" sz="2200" dirty="0" smtClean="0"/>
          </a:p>
          <a:p>
            <a:r>
              <a:rPr lang="en-US" sz="2200" dirty="0" smtClean="0"/>
              <a:t>The GNU Lesser General Public License (LGPL) is a variant of the GPL license where you can write components that link to open source code without having to publish the source of these components. </a:t>
            </a:r>
            <a:endParaRPr lang="en-GB" sz="2200" dirty="0" smtClean="0"/>
          </a:p>
          <a:p>
            <a:r>
              <a:rPr lang="en-US" sz="2200" dirty="0" smtClean="0"/>
              <a:t>The Berkley Standard Distribution (BSD) License. This is a non-reciprocal license, which means you are not obliged to re-publish any changes or modifications made to open source code. You can include the code in proprietary systems that are sold.</a:t>
            </a:r>
            <a:endParaRPr lang="en-GB" sz="2200"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108</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31934311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License management</a:t>
            </a:r>
            <a:endParaRPr lang="en-US" dirty="0"/>
          </a:p>
        </p:txBody>
      </p:sp>
      <p:sp>
        <p:nvSpPr>
          <p:cNvPr id="3" name="Content Placeholder 2"/>
          <p:cNvSpPr>
            <a:spLocks noGrp="1"/>
          </p:cNvSpPr>
          <p:nvPr>
            <p:ph idx="1"/>
          </p:nvPr>
        </p:nvSpPr>
        <p:spPr/>
        <p:txBody>
          <a:bodyPr/>
          <a:lstStyle/>
          <a:p>
            <a:r>
              <a:rPr lang="en-US" dirty="0" smtClean="0"/>
              <a:t>Establish a system for maintaining information about open-source components that are downloaded and used. </a:t>
            </a:r>
            <a:endParaRPr lang="en-GB" dirty="0" smtClean="0"/>
          </a:p>
          <a:p>
            <a:r>
              <a:rPr lang="en-US" dirty="0" smtClean="0"/>
              <a:t>Be aware of the different types of licenses and understand how a component is licensed before it is used. </a:t>
            </a:r>
            <a:endParaRPr lang="en-GB" dirty="0" smtClean="0"/>
          </a:p>
          <a:p>
            <a:r>
              <a:rPr lang="en-US" dirty="0" smtClean="0"/>
              <a:t>Be aware of evolution pathways for components. </a:t>
            </a:r>
            <a:endParaRPr lang="en-GB" dirty="0" smtClean="0"/>
          </a:p>
          <a:p>
            <a:r>
              <a:rPr lang="en-US" dirty="0" smtClean="0"/>
              <a:t>Educate people about open source. </a:t>
            </a:r>
            <a:endParaRPr lang="en-GB" dirty="0" smtClean="0"/>
          </a:p>
          <a:p>
            <a:r>
              <a:rPr lang="en-US" dirty="0" smtClean="0"/>
              <a:t>Have auditing systems in place. </a:t>
            </a:r>
            <a:endParaRPr lang="en-GB" dirty="0" smtClean="0"/>
          </a:p>
          <a:p>
            <a:r>
              <a:rPr lang="en-US" dirty="0" smtClean="0"/>
              <a:t>Participate in the open source community.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109</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4024758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Architectural design decisions</a:t>
            </a:r>
          </a:p>
        </p:txBody>
      </p:sp>
      <p:sp>
        <p:nvSpPr>
          <p:cNvPr id="58371" name="Rectangle 3"/>
          <p:cNvSpPr>
            <a:spLocks noGrp="1" noChangeArrowheads="1"/>
          </p:cNvSpPr>
          <p:nvPr>
            <p:ph idx="1"/>
          </p:nvPr>
        </p:nvSpPr>
        <p:spPr/>
        <p:txBody>
          <a:bodyPr/>
          <a:lstStyle/>
          <a:p>
            <a:r>
              <a:rPr lang="en-US" dirty="0"/>
              <a:t>Architectural design is a creative process so the process differs depending on the type of system being developed.</a:t>
            </a:r>
          </a:p>
          <a:p>
            <a:r>
              <a:rPr lang="en-US" dirty="0"/>
              <a:t>However, a number of common decisions span all design </a:t>
            </a:r>
            <a:r>
              <a:rPr lang="en-US" dirty="0" smtClean="0"/>
              <a:t>processes and these decisions affect the non-functional characteristics of the system.</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When developing software, you should always consider the possibility of reusing existing software, either as components, services or complete systems.</a:t>
            </a:r>
            <a:endParaRPr lang="en-GB" sz="2000" dirty="0" smtClean="0"/>
          </a:p>
          <a:p>
            <a:r>
              <a:rPr lang="en-US" sz="2000" dirty="0" smtClean="0"/>
              <a:t>Configuration management is the process of managing changes to an evolving software system. It is essential when a team of people are cooperating to develop software.</a:t>
            </a:r>
            <a:endParaRPr lang="en-GB" sz="2000" dirty="0" smtClean="0"/>
          </a:p>
          <a:p>
            <a:r>
              <a:rPr lang="en-US" sz="2000" dirty="0" smtClean="0"/>
              <a:t>Most software development is host-target development. You use an IDE on a host machine to develop the software, which is transferred to a target machine for execution.</a:t>
            </a:r>
            <a:endParaRPr lang="en-GB" sz="2000" dirty="0" smtClean="0"/>
          </a:p>
          <a:p>
            <a:r>
              <a:rPr lang="en-US" sz="2000" dirty="0" smtClean="0"/>
              <a:t>Open source development involves making the source code of a system publicly available.  This means that many people can propose changes and improvements to the software.</a:t>
            </a:r>
            <a:endParaRPr lang="en-GB" sz="2000"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110</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1867445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Architectural design decisions</a:t>
            </a:r>
          </a:p>
        </p:txBody>
      </p:sp>
      <p:sp>
        <p:nvSpPr>
          <p:cNvPr id="59395" name="Rectangle 3"/>
          <p:cNvSpPr>
            <a:spLocks noGrp="1" noChangeArrowheads="1"/>
          </p:cNvSpPr>
          <p:nvPr>
            <p:ph idx="1"/>
          </p:nvPr>
        </p:nvSpPr>
        <p:spPr/>
        <p:txBody>
          <a:bodyPr/>
          <a:lstStyle/>
          <a:p>
            <a:r>
              <a:rPr lang="en-US" sz="2400"/>
              <a:t>Is there a generic application architecture that can be used?</a:t>
            </a:r>
          </a:p>
          <a:p>
            <a:r>
              <a:rPr lang="en-US" sz="2400"/>
              <a:t>How will the system be distributed?</a:t>
            </a:r>
          </a:p>
          <a:p>
            <a:r>
              <a:rPr lang="en-US" sz="2400"/>
              <a:t>What architectural styles are appropriate?</a:t>
            </a:r>
          </a:p>
          <a:p>
            <a:r>
              <a:rPr lang="en-US" sz="2400"/>
              <a:t>What approach will be used to structure the system?</a:t>
            </a:r>
          </a:p>
          <a:p>
            <a:r>
              <a:rPr lang="en-US" sz="2400"/>
              <a:t>How will the system be decomposed into modules?</a:t>
            </a:r>
          </a:p>
          <a:p>
            <a:r>
              <a:rPr lang="en-US" sz="2400"/>
              <a:t>What control strategy should be used?</a:t>
            </a:r>
          </a:p>
          <a:p>
            <a:r>
              <a:rPr lang="en-US" sz="2400"/>
              <a:t>How will the architectural design be evaluated?</a:t>
            </a:r>
          </a:p>
          <a:p>
            <a:r>
              <a:rPr lang="en-US" sz="2400"/>
              <a:t>How should the architecture be documented?</a:t>
            </a:r>
          </a:p>
        </p:txBody>
      </p:sp>
      <p:sp>
        <p:nvSpPr>
          <p:cNvPr id="4" name="Slide Number Placeholder 3"/>
          <p:cNvSpPr>
            <a:spLocks noGrp="1"/>
          </p:cNvSpPr>
          <p:nvPr>
            <p:ph type="sldNum" sz="quarter" idx="12"/>
          </p:nvPr>
        </p:nvSpPr>
        <p:spPr/>
        <p:txBody>
          <a:bodyPr/>
          <a:lstStyle/>
          <a:p>
            <a:fld id="{EC33B370-F672-B743-B3AF-248A63C17270}"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Architecture reuse</a:t>
            </a:r>
          </a:p>
        </p:txBody>
      </p:sp>
      <p:sp>
        <p:nvSpPr>
          <p:cNvPr id="60419" name="Rectangle 3"/>
          <p:cNvSpPr>
            <a:spLocks noGrp="1" noChangeArrowheads="1"/>
          </p:cNvSpPr>
          <p:nvPr>
            <p:ph idx="1"/>
          </p:nvPr>
        </p:nvSpPr>
        <p:spPr/>
        <p:txBody>
          <a:bodyPr/>
          <a:lstStyle/>
          <a:p>
            <a:r>
              <a:rPr lang="en-US" dirty="0"/>
              <a:t>Systems in the same domain often have similar architectures that reflect domain concepts.</a:t>
            </a:r>
          </a:p>
          <a:p>
            <a:r>
              <a:rPr lang="en-US" dirty="0"/>
              <a:t>Application product lines are built around a core architecture with variants that satisfy particular customer requirements</a:t>
            </a:r>
            <a:r>
              <a:rPr lang="en-US" dirty="0" smtClean="0"/>
              <a:t>.</a:t>
            </a:r>
          </a:p>
          <a:p>
            <a:r>
              <a:rPr lang="en-US" dirty="0" smtClean="0"/>
              <a:t>The architecture of a system may be designed around one of more architectural patterns or ‘styles’. </a:t>
            </a:r>
          </a:p>
          <a:p>
            <a:pPr lvl="1"/>
            <a:r>
              <a:rPr lang="en-US" dirty="0" smtClean="0"/>
              <a:t>These capture the essence of an architecture and can be instantiated in different ways.</a:t>
            </a:r>
          </a:p>
          <a:p>
            <a:pPr lvl="1"/>
            <a:r>
              <a:rPr lang="en-US" dirty="0" smtClean="0"/>
              <a:t>Discussed later in this lecture.</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306388"/>
            <a:ext cx="8305800" cy="917575"/>
          </a:xfrm>
        </p:spPr>
        <p:txBody>
          <a:bodyPr/>
          <a:lstStyle/>
          <a:p>
            <a:r>
              <a:rPr lang="en-US" dirty="0"/>
              <a:t>Architecture and system characteristics</a:t>
            </a:r>
          </a:p>
        </p:txBody>
      </p:sp>
      <p:sp>
        <p:nvSpPr>
          <p:cNvPr id="50179" name="Rectangle 3"/>
          <p:cNvSpPr>
            <a:spLocks noGrp="1" noChangeArrowheads="1"/>
          </p:cNvSpPr>
          <p:nvPr>
            <p:ph idx="1"/>
          </p:nvPr>
        </p:nvSpPr>
        <p:spPr>
          <a:xfrm>
            <a:off x="533400" y="1600200"/>
            <a:ext cx="8229600" cy="4130675"/>
          </a:xfrm>
        </p:spPr>
        <p:txBody>
          <a:bodyPr/>
          <a:lstStyle/>
          <a:p>
            <a:pPr>
              <a:lnSpc>
                <a:spcPct val="90000"/>
              </a:lnSpc>
            </a:pPr>
            <a:r>
              <a:rPr lang="en-US" sz="2400" dirty="0"/>
              <a:t>Performance</a:t>
            </a:r>
          </a:p>
          <a:p>
            <a:pPr lvl="1">
              <a:lnSpc>
                <a:spcPct val="90000"/>
              </a:lnSpc>
            </a:pPr>
            <a:r>
              <a:rPr lang="en-US" sz="2000" dirty="0" err="1"/>
              <a:t>Localise</a:t>
            </a:r>
            <a:r>
              <a:rPr lang="en-US" sz="2000" dirty="0"/>
              <a:t> critical operations and </a:t>
            </a:r>
            <a:r>
              <a:rPr lang="en-US" sz="2000" dirty="0" err="1"/>
              <a:t>minimise</a:t>
            </a:r>
            <a:r>
              <a:rPr lang="en-US" sz="2000" dirty="0"/>
              <a:t> communications. Use large rather than fine-grain components.</a:t>
            </a:r>
          </a:p>
          <a:p>
            <a:pPr>
              <a:lnSpc>
                <a:spcPct val="90000"/>
              </a:lnSpc>
            </a:pPr>
            <a:r>
              <a:rPr lang="en-US" sz="2400" dirty="0"/>
              <a:t>Security</a:t>
            </a:r>
          </a:p>
          <a:p>
            <a:pPr lvl="1">
              <a:lnSpc>
                <a:spcPct val="90000"/>
              </a:lnSpc>
            </a:pPr>
            <a:r>
              <a:rPr lang="en-US" sz="2000" dirty="0"/>
              <a:t>Use a layered architecture with critical assets in the inner layers.</a:t>
            </a:r>
          </a:p>
          <a:p>
            <a:pPr>
              <a:lnSpc>
                <a:spcPct val="90000"/>
              </a:lnSpc>
            </a:pPr>
            <a:r>
              <a:rPr lang="en-US" sz="2400" dirty="0"/>
              <a:t>Safety</a:t>
            </a:r>
          </a:p>
          <a:p>
            <a:pPr lvl="1">
              <a:lnSpc>
                <a:spcPct val="90000"/>
              </a:lnSpc>
            </a:pPr>
            <a:r>
              <a:rPr lang="en-US" sz="2000" dirty="0" err="1"/>
              <a:t>Localise</a:t>
            </a:r>
            <a:r>
              <a:rPr lang="en-US" sz="2000" dirty="0"/>
              <a:t> safety-critical features in a small number of sub-systems.</a:t>
            </a:r>
          </a:p>
          <a:p>
            <a:pPr>
              <a:lnSpc>
                <a:spcPct val="90000"/>
              </a:lnSpc>
            </a:pPr>
            <a:r>
              <a:rPr lang="en-US" sz="2400" dirty="0"/>
              <a:t>Availability</a:t>
            </a:r>
          </a:p>
          <a:p>
            <a:pPr lvl="1">
              <a:lnSpc>
                <a:spcPct val="90000"/>
              </a:lnSpc>
            </a:pPr>
            <a:r>
              <a:rPr lang="en-US" sz="2000" dirty="0"/>
              <a:t>Include redundant components and mechanisms for fault tolerance.</a:t>
            </a:r>
          </a:p>
          <a:p>
            <a:pPr>
              <a:lnSpc>
                <a:spcPct val="90000"/>
              </a:lnSpc>
            </a:pPr>
            <a:r>
              <a:rPr lang="en-US" sz="2400" dirty="0"/>
              <a:t>Maintainability</a:t>
            </a:r>
          </a:p>
          <a:p>
            <a:pPr lvl="1">
              <a:lnSpc>
                <a:spcPct val="90000"/>
              </a:lnSpc>
            </a:pPr>
            <a:r>
              <a:rPr lang="en-US" sz="2000" dirty="0"/>
              <a:t>Use fine-grain, replaceable components.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views</a:t>
            </a:r>
            <a:endParaRPr lang="en-US" dirty="0"/>
          </a:p>
        </p:txBody>
      </p:sp>
      <p:sp>
        <p:nvSpPr>
          <p:cNvPr id="3" name="Content Placeholder 2"/>
          <p:cNvSpPr>
            <a:spLocks noGrp="1"/>
          </p:cNvSpPr>
          <p:nvPr>
            <p:ph idx="1"/>
          </p:nvPr>
        </p:nvSpPr>
        <p:spPr/>
        <p:txBody>
          <a:bodyPr/>
          <a:lstStyle/>
          <a:p>
            <a:r>
              <a:rPr lang="en-US" dirty="0" smtClean="0"/>
              <a:t>What views or perspectives are useful when designing and documenting a system’s architecture?</a:t>
            </a:r>
            <a:endParaRPr lang="en-GB" dirty="0" smtClean="0"/>
          </a:p>
          <a:p>
            <a:r>
              <a:rPr lang="en-US" dirty="0" smtClean="0"/>
              <a:t>What notations should be used for describing architectural models?</a:t>
            </a:r>
          </a:p>
          <a:p>
            <a:r>
              <a:rPr lang="en-US" dirty="0" smtClean="0"/>
              <a:t>Each architectural model only shows one view or perspective of the system. </a:t>
            </a:r>
          </a:p>
          <a:p>
            <a:pPr lvl="1"/>
            <a:r>
              <a:rPr lang="en-US" dirty="0" smtClean="0"/>
              <a:t>It might show how a system is decomposed into modules, how the run-time processes interact or the different ways in which system components are distributed across a network. For both design and documentation, you usually need to present multiple views of the software architecture.</a:t>
            </a:r>
            <a:r>
              <a:rPr lang="en-GB" dirty="0" smtClean="0"/>
              <a:t> </a:t>
            </a:r>
          </a:p>
          <a:p>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+ 1 view model of software architecture</a:t>
            </a:r>
            <a:endParaRPr lang="en-US" dirty="0"/>
          </a:p>
        </p:txBody>
      </p:sp>
      <p:sp>
        <p:nvSpPr>
          <p:cNvPr id="3" name="Content Placeholder 2"/>
          <p:cNvSpPr>
            <a:spLocks noGrp="1"/>
          </p:cNvSpPr>
          <p:nvPr>
            <p:ph idx="1"/>
          </p:nvPr>
        </p:nvSpPr>
        <p:spPr/>
        <p:txBody>
          <a:bodyPr/>
          <a:lstStyle/>
          <a:p>
            <a:r>
              <a:rPr lang="en-US" dirty="0" smtClean="0"/>
              <a:t>A logical view, which shows the key abstractions in the system as objects or object classes. </a:t>
            </a:r>
            <a:endParaRPr lang="en-GB" dirty="0" smtClean="0"/>
          </a:p>
          <a:p>
            <a:r>
              <a:rPr lang="en-US" dirty="0" smtClean="0"/>
              <a:t>A process view, which shows how, at run-time, the system is composed of interacting processes. </a:t>
            </a:r>
            <a:endParaRPr lang="en-GB" dirty="0" smtClean="0"/>
          </a:p>
          <a:p>
            <a:r>
              <a:rPr lang="en-US" dirty="0" smtClean="0"/>
              <a:t>A development view, which shows how the software is decomposed for development.</a:t>
            </a:r>
            <a:endParaRPr lang="en-GB" dirty="0" smtClean="0"/>
          </a:p>
          <a:p>
            <a:r>
              <a:rPr lang="en-US" dirty="0" smtClean="0"/>
              <a:t>A physical view, which shows the system hardware and how software components are distributed across the processors in the system.</a:t>
            </a:r>
          </a:p>
          <a:p>
            <a:r>
              <a:rPr lang="en-US" dirty="0" smtClean="0"/>
              <a:t>Related using use cases or scenarios (+1) </a:t>
            </a:r>
            <a:endParaRPr lang="en-GB" dirty="0" smtClean="0"/>
          </a:p>
          <a:p>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patterns</a:t>
            </a:r>
            <a:endParaRPr lang="en-US" dirty="0"/>
          </a:p>
        </p:txBody>
      </p:sp>
      <p:sp>
        <p:nvSpPr>
          <p:cNvPr id="3" name="Content Placeholder 2"/>
          <p:cNvSpPr>
            <a:spLocks noGrp="1"/>
          </p:cNvSpPr>
          <p:nvPr>
            <p:ph idx="1"/>
          </p:nvPr>
        </p:nvSpPr>
        <p:spPr/>
        <p:txBody>
          <a:bodyPr/>
          <a:lstStyle/>
          <a:p>
            <a:r>
              <a:rPr lang="en-US" dirty="0" smtClean="0"/>
              <a:t>Patterns are a means of representing, sharing and reusing knowledge.</a:t>
            </a:r>
          </a:p>
          <a:p>
            <a:r>
              <a:rPr lang="en-US" dirty="0" smtClean="0"/>
              <a:t>An architectural pattern is a stylized description of good design practice, which has been tried and tested in different environments.</a:t>
            </a:r>
          </a:p>
          <a:p>
            <a:r>
              <a:rPr lang="en-US" dirty="0" smtClean="0"/>
              <a:t>Patterns should include information about when they are and when the are not useful.</a:t>
            </a:r>
          </a:p>
          <a:p>
            <a:r>
              <a:rPr lang="en-US" dirty="0" smtClean="0"/>
              <a:t>Patterns may be represented using tabular and graphical descriptions.</a:t>
            </a:r>
          </a:p>
          <a:p>
            <a:pPr>
              <a:buNone/>
            </a:pP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Model-View-Controller (MVC)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93404"/>
          <a:ext cx="8229600" cy="4210627"/>
        </p:xfrm>
        <a:graphic>
          <a:graphicData uri="http://schemas.openxmlformats.org/drawingml/2006/table">
            <a:tbl>
              <a:tblPr firstRow="1" bandRow="1">
                <a:tableStyleId>{5C22544A-7EE6-4342-B048-85BDC9FD1C3A}</a:tableStyleId>
              </a:tblPr>
              <a:tblGrid>
                <a:gridCol w="2001917"/>
                <a:gridCol w="6227683"/>
              </a:tblGrid>
              <a:tr h="429115">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MVC (Model-View-Controller</a:t>
                      </a:r>
                      <a:r>
                        <a:rPr lang="en-GB" sz="1400" b="1" dirty="0" smtClean="0">
                          <a:solidFill>
                            <a:srgbClr val="000000"/>
                          </a:solidFill>
                          <a:latin typeface="Helvetica"/>
                          <a:ea typeface="Times New Roman"/>
                          <a:cs typeface="Helvetica"/>
                        </a:rPr>
                        <a:t>)</a:t>
                      </a:r>
                      <a:endParaRPr lang="en-GB" sz="1400" b="1" dirty="0">
                        <a:solidFill>
                          <a:srgbClr val="000000"/>
                        </a:solidFill>
                        <a:latin typeface="Helvetica"/>
                        <a:ea typeface="Times New Roman"/>
                        <a:cs typeface="Helvetica"/>
                      </a:endParaRPr>
                    </a:p>
                  </a:txBody>
                  <a:tcPr marL="68580" marR="68580" marT="0" marB="0"/>
                </a:tc>
              </a:tr>
              <a:tr h="155202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Separates presentation and interaction from the system data. The system is structured into three logical components that interact with each other. The Model component manages the system data and associated operations on that data. The View component defines and manages how the data is presented to the user. The Controller component manages user interaction (e.g., key presses, mouse clicks, etc.) and passes these interactions to the View and the Model. See Figure 6.3.</a:t>
                      </a:r>
                    </a:p>
                  </a:txBody>
                  <a:tcPr marL="68580" marR="68580" marT="0" marB="0"/>
                </a:tc>
              </a:tr>
              <a:tr h="449594">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6.4 shows the architecture of a web-based application system organized using the MVC pattern.</a:t>
                      </a:r>
                    </a:p>
                  </a:txBody>
                  <a:tcPr marL="68580" marR="68580" marT="0" marB="0"/>
                </a:tc>
              </a:tr>
              <a:tr h="665152">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there are multiple ways to view and interact with data. Also used when the future requirements for interaction and presentation of data are unknown. </a:t>
                      </a:r>
                    </a:p>
                  </a:txBody>
                  <a:tcPr marL="68580" marR="68580" marT="0" marB="0"/>
                </a:tc>
              </a:tr>
              <a:tr h="665152">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Allows the data to change independently of its representation and vice versa. Supports presentation of the same data in different ways with changes made in one representation shown in all of them. </a:t>
                      </a:r>
                    </a:p>
                  </a:txBody>
                  <a:tcPr marL="68580" marR="68580" marT="0" marB="0"/>
                </a:tc>
              </a:tr>
              <a:tr h="449594">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Can involve additional code and code complexity when the data model and interactions are simple</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organization of the Model-View-Controller</a:t>
            </a:r>
            <a:r>
              <a:rPr lang="en-GB" dirty="0" smtClean="0"/>
              <a:t> </a:t>
            </a:r>
            <a:endParaRPr lang="en-US" dirty="0"/>
          </a:p>
        </p:txBody>
      </p:sp>
      <p:pic>
        <p:nvPicPr>
          <p:cNvPr id="16386" name="Picture 2" descr="6"/>
          <p:cNvPicPr>
            <a:picLocks noChangeAspect="1" noChangeArrowheads="1"/>
          </p:cNvPicPr>
          <p:nvPr/>
        </p:nvPicPr>
        <mc:AlternateContent xmlns:mc="http://schemas.openxmlformats.org/markup-compatibility/2006">
          <mc:Choice xmlns:ma="http://schemas.microsoft.com/office/mac/drawingml/2008/main" xmlns:mv="urn:schemas-microsoft-com:mac:vml" xmlns="" Requires="ma">
            <p:blipFill>
              <a:blip r:embed="rId2"/>
              <a:srcRect t="-10443" b="-8620"/>
              <a:stretch>
                <a:fillRect/>
              </a:stretch>
            </p:blipFill>
          </mc:Choice>
          <mc:Fallback>
            <p:blipFill>
              <a:blip r:embed="rId3"/>
              <a:srcRect t="-10443" b="-8620"/>
              <a:stretch>
                <a:fillRect/>
              </a:stretch>
            </p:blipFill>
          </mc:Fallback>
        </mc:AlternateContent>
        <p:spPr bwMode="auto">
          <a:xfrm>
            <a:off x="2063367" y="1952625"/>
            <a:ext cx="4819650" cy="37592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EC33B370-F672-B743-B3AF-248A63C17270}"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Architectural design decisions</a:t>
            </a:r>
            <a:endParaRPr lang="en-GB" dirty="0" smtClean="0"/>
          </a:p>
          <a:p>
            <a:r>
              <a:rPr lang="en-US" dirty="0" smtClean="0"/>
              <a:t>Architectural views</a:t>
            </a:r>
            <a:endParaRPr lang="en-GB" dirty="0" smtClean="0"/>
          </a:p>
          <a:p>
            <a:r>
              <a:rPr lang="en-US" dirty="0" smtClean="0"/>
              <a:t>Architectural patterns</a:t>
            </a:r>
            <a:endParaRPr lang="en-GB" dirty="0" smtClean="0"/>
          </a:p>
          <a:p>
            <a:r>
              <a:rPr lang="en-US" dirty="0" smtClean="0"/>
              <a:t>Application architectures</a:t>
            </a:r>
            <a:endParaRPr lang="en-GB" dirty="0" smtClean="0"/>
          </a:p>
          <a:p>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application architecture using the MVC pattern</a:t>
            </a:r>
            <a:r>
              <a:rPr lang="en-GB" dirty="0" smtClean="0"/>
              <a:t> </a:t>
            </a:r>
            <a:endParaRPr lang="en-US" dirty="0"/>
          </a:p>
        </p:txBody>
      </p:sp>
      <p:pic>
        <p:nvPicPr>
          <p:cNvPr id="17410" name="Picture 2" descr="6"/>
          <p:cNvPicPr>
            <a:picLocks noChangeAspect="1" noChangeArrowheads="1"/>
          </p:cNvPicPr>
          <p:nvPr/>
        </p:nvPicPr>
        <mc:AlternateContent xmlns:mc="http://schemas.openxmlformats.org/markup-compatibility/2006">
          <mc:Choice xmlns:ma="http://schemas.microsoft.com/office/mac/drawingml/2008/main" xmlns:mv="urn:schemas-microsoft-com:mac:vml" xmlns="" Requires="ma">
            <p:blipFill>
              <a:blip r:embed="rId2"/>
              <a:srcRect b="-8466"/>
              <a:stretch>
                <a:fillRect/>
              </a:stretch>
            </p:blipFill>
          </mc:Choice>
          <mc:Fallback>
            <p:blipFill>
              <a:blip r:embed="rId3"/>
              <a:srcRect b="-8466"/>
              <a:stretch>
                <a:fillRect/>
              </a:stretch>
            </p:blipFill>
          </mc:Fallback>
        </mc:AlternateContent>
        <p:spPr bwMode="auto">
          <a:xfrm>
            <a:off x="2166591" y="1828800"/>
            <a:ext cx="4565650" cy="419417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EC33B370-F672-B743-B3AF-248A63C17270}"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lIns="90487" tIns="44450" rIns="90487" bIns="44450"/>
          <a:lstStyle/>
          <a:p>
            <a:r>
              <a:rPr lang="en-GB" dirty="0" smtClean="0"/>
              <a:t>Layered architecture</a:t>
            </a:r>
            <a:endParaRPr lang="en-GB" dirty="0"/>
          </a:p>
        </p:txBody>
      </p:sp>
      <p:sp>
        <p:nvSpPr>
          <p:cNvPr id="19459" name="Rectangle 3"/>
          <p:cNvSpPr>
            <a:spLocks noGrp="1" noChangeArrowheads="1"/>
          </p:cNvSpPr>
          <p:nvPr>
            <p:ph idx="1"/>
          </p:nvPr>
        </p:nvSpPr>
        <p:spPr>
          <a:noFill/>
          <a:ln/>
        </p:spPr>
        <p:txBody>
          <a:bodyPr lIns="90487" tIns="44450" rIns="90487" bIns="44450"/>
          <a:lstStyle/>
          <a:p>
            <a:r>
              <a:rPr lang="en-GB" sz="2400"/>
              <a:t>Used to model the interfacing of sub-systems.</a:t>
            </a:r>
          </a:p>
          <a:p>
            <a:r>
              <a:rPr lang="en-GB" sz="2400"/>
              <a:t>Organises the system into a set of layers (or abstract machines) each of which provide a set of services.</a:t>
            </a:r>
          </a:p>
          <a:p>
            <a:r>
              <a:rPr lang="en-GB" sz="2400"/>
              <a:t>Supports the incremental development of sub-systems in different layers. When a layer interface changes, only the adjacent layer is affected.</a:t>
            </a:r>
          </a:p>
          <a:p>
            <a:r>
              <a:rPr lang="en-GB" sz="2400"/>
              <a:t>However, often artificial to structure systems in this way.</a:t>
            </a:r>
          </a:p>
        </p:txBody>
      </p:sp>
      <p:sp>
        <p:nvSpPr>
          <p:cNvPr id="4" name="Slide Number Placeholder 3"/>
          <p:cNvSpPr>
            <a:spLocks noGrp="1"/>
          </p:cNvSpPr>
          <p:nvPr>
            <p:ph type="sldNum" sz="quarter" idx="12"/>
          </p:nvPr>
        </p:nvSpPr>
        <p:spPr/>
        <p:txBody>
          <a:bodyPr/>
          <a:lstStyle/>
          <a:p>
            <a:fld id="{EC33B370-F672-B743-B3AF-248A63C17270}"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Layered architecture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1024689" y="1621197"/>
          <a:ext cx="7190386" cy="4638039"/>
        </p:xfrm>
        <a:graphic>
          <a:graphicData uri="http://schemas.openxmlformats.org/drawingml/2006/table">
            <a:tbl>
              <a:tblPr firstRow="1" bandRow="1">
                <a:tableStyleId>{5C22544A-7EE6-4342-B048-85BDC9FD1C3A}</a:tableStyleId>
              </a:tblPr>
              <a:tblGrid>
                <a:gridCol w="1961618"/>
                <a:gridCol w="5228768"/>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Layered </a:t>
                      </a:r>
                      <a:r>
                        <a:rPr lang="en-GB" sz="1400" b="1" dirty="0" smtClean="0">
                          <a:solidFill>
                            <a:srgbClr val="000000"/>
                          </a:solidFill>
                          <a:latin typeface="Helvetica"/>
                          <a:ea typeface="Times New Roman"/>
                          <a:cs typeface="Helvetica"/>
                        </a:rPr>
                        <a:t>architecture</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Organizes the system into layers with related functionality associated with each layer. A layer provides services to the layer above it so the lowest-level layers represent core services that are likely to be used throughout the system. See Figure 6.6.</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 layered model of a system for sharing copyright documents held in different libraries, as shown in Figure 6.7.</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building new facilities on top of existing systems; when the development is spread across several teams with each team responsibility for a layer of functionality; when there is a requirement for multi-level security.</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Allows replacement of entire layers so long as the interface is maintained. Redundant facilities (e.g., authentication) can be provided in each layer to increase the dependability of the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p>
                  </a:txBody>
                  <a:tcPr marL="68580" marR="68580" marT="0" marB="0"/>
                </a:tc>
                <a:tc>
                  <a:txBody>
                    <a:bodyPr/>
                    <a:lstStyle/>
                    <a:p>
                      <a:pPr algn="l">
                        <a:spcAft>
                          <a:spcPts val="0"/>
                        </a:spcAft>
                        <a:tabLst>
                          <a:tab pos="342900" algn="l"/>
                          <a:tab pos="685800" algn="l"/>
                          <a:tab pos="1028700" algn="l"/>
                        </a:tabLst>
                      </a:pPr>
                      <a:r>
                        <a:rPr lang="en-GB" sz="1400" dirty="0">
                          <a:solidFill>
                            <a:srgbClr val="000000"/>
                          </a:solidFill>
                          <a:latin typeface="Helvetica"/>
                          <a:ea typeface="Times New Roman"/>
                          <a:cs typeface="Helvetica"/>
                        </a:rPr>
                        <a:t>In practice, providing a clean separation between layers is often difficult and a high-level layer may have to interact directly with lower-level layers rather than through the layer immediately below it. Performance can be a problem because of multiple levels of interpretation of a service request as it is processed at each layer</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generic layered architecture</a:t>
            </a:r>
            <a:r>
              <a:rPr lang="en-GB" dirty="0" smtClean="0"/>
              <a:t> </a:t>
            </a:r>
            <a:endParaRPr lang="en-US" dirty="0"/>
          </a:p>
        </p:txBody>
      </p:sp>
      <p:pic>
        <p:nvPicPr>
          <p:cNvPr id="4" name="Content Placeholder 3" descr="6.6 LayeredArch.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6082" r="-16082"/>
              <a:stretch>
                <a:fillRect/>
              </a:stretch>
            </p:blipFill>
          </mc:Choice>
          <mc:Fallback>
            <p:blipFill>
              <a:blip r:embed="rId3"/>
              <a:srcRect l="-16082" r="-16082"/>
              <a:stretch>
                <a:fillRect/>
              </a:stretch>
            </p:blipFill>
          </mc:Fallback>
        </mc:AlternateContent>
        <p:spPr>
          <a:xfrm>
            <a:off x="740945" y="1600200"/>
            <a:ext cx="7271456" cy="3999021"/>
          </a:xfrm>
        </p:spPr>
      </p:pic>
      <p:sp>
        <p:nvSpPr>
          <p:cNvPr id="5" name="Slide Number Placeholder 4"/>
          <p:cNvSpPr>
            <a:spLocks noGrp="1"/>
          </p:cNvSpPr>
          <p:nvPr>
            <p:ph type="sldNum" sz="quarter" idx="12"/>
          </p:nvPr>
        </p:nvSpPr>
        <p:spPr/>
        <p:txBody>
          <a:bodyPr/>
          <a:lstStyle/>
          <a:p>
            <a:fld id="{EC33B370-F672-B743-B3AF-248A63C17270}" type="slidenum">
              <a:rPr lang="en-US" smtClean="0"/>
              <a:pPr/>
              <a:t>23</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the LIBSYS system</a:t>
            </a:r>
            <a:r>
              <a:rPr lang="en-GB" dirty="0" smtClean="0"/>
              <a:t> </a:t>
            </a:r>
            <a:endParaRPr lang="en-US" dirty="0"/>
          </a:p>
        </p:txBody>
      </p:sp>
      <p:pic>
        <p:nvPicPr>
          <p:cNvPr id="4" name="Content Placeholder 3" descr="6.7 LIBSYSArch.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24079" r="-24079"/>
              <a:stretch>
                <a:fillRect/>
              </a:stretch>
            </p:blipFill>
          </mc:Choice>
          <mc:Fallback>
            <p:blipFill>
              <a:blip r:embed="rId3"/>
              <a:srcRect l="-24079" r="-24079"/>
              <a:stretch>
                <a:fillRect/>
              </a:stretch>
            </p:blipFill>
          </mc:Fallback>
        </mc:AlternateContent>
        <p:spPr/>
      </p:pic>
      <p:sp>
        <p:nvSpPr>
          <p:cNvPr id="5" name="Slide Number Placeholder 4"/>
          <p:cNvSpPr>
            <a:spLocks noGrp="1"/>
          </p:cNvSpPr>
          <p:nvPr>
            <p:ph type="sldNum" sz="quarter" idx="12"/>
          </p:nvPr>
        </p:nvSpPr>
        <p:spPr/>
        <p:txBody>
          <a:bodyPr/>
          <a:lstStyle/>
          <a:p>
            <a:fld id="{EC33B370-F672-B743-B3AF-248A63C17270}"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a:xfrm>
            <a:off x="457200" y="1546160"/>
            <a:ext cx="8229600" cy="4525963"/>
          </a:xfrm>
        </p:spPr>
        <p:txBody>
          <a:bodyPr/>
          <a:lstStyle/>
          <a:p>
            <a:r>
              <a:rPr lang="en-US" dirty="0" smtClean="0"/>
              <a:t>A software architecture is a description of how a software system is organized. </a:t>
            </a:r>
            <a:endParaRPr lang="en-GB" dirty="0" smtClean="0"/>
          </a:p>
          <a:p>
            <a:r>
              <a:rPr lang="en-US" dirty="0" smtClean="0"/>
              <a:t>Architectural design decisions include decisions on the type of application, the distribution of the system, the architectural styles to be used.</a:t>
            </a:r>
            <a:endParaRPr lang="en-GB" dirty="0" smtClean="0"/>
          </a:p>
          <a:p>
            <a:r>
              <a:rPr lang="en-US" dirty="0" smtClean="0"/>
              <a:t>Architectures may be documented from several different perspectives or </a:t>
            </a:r>
            <a:r>
              <a:rPr lang="en-US" dirty="0" err="1" smtClean="0"/>
              <a:t>viewssuch</a:t>
            </a:r>
            <a:r>
              <a:rPr lang="en-US" dirty="0" smtClean="0"/>
              <a:t> as a conceptual view, a logical view, a process view, and a development view.</a:t>
            </a:r>
            <a:endParaRPr lang="en-GB" dirty="0" smtClean="0"/>
          </a:p>
          <a:p>
            <a:r>
              <a:rPr lang="en-US" dirty="0" smtClean="0"/>
              <a:t>Architectural patterns are a means of reusing knowledge about generic system architectures. They describe the architecture, explain when it may be used and describe its advantages and disadvantages.</a:t>
            </a:r>
            <a:endParaRPr lang="en-GB" dirty="0" smtClean="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6 – Architectural Design</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p:spPr>
        <p:txBody>
          <a:bodyPr lIns="90487" tIns="44450" rIns="90487" bIns="44450"/>
          <a:lstStyle/>
          <a:p>
            <a:r>
              <a:rPr lang="en-GB" dirty="0" smtClean="0"/>
              <a:t>Repository architecture</a:t>
            </a:r>
            <a:endParaRPr lang="en-GB" dirty="0"/>
          </a:p>
        </p:txBody>
      </p:sp>
      <p:sp>
        <p:nvSpPr>
          <p:cNvPr id="13315" name="Rectangle 3"/>
          <p:cNvSpPr>
            <a:spLocks noGrp="1" noChangeArrowheads="1"/>
          </p:cNvSpPr>
          <p:nvPr>
            <p:ph idx="1"/>
          </p:nvPr>
        </p:nvSpPr>
        <p:spPr>
          <a:noFill/>
          <a:ln/>
        </p:spPr>
        <p:txBody>
          <a:bodyPr lIns="90487" tIns="44450" rIns="90487" bIns="44450"/>
          <a:lstStyle/>
          <a:p>
            <a:pPr>
              <a:lnSpc>
                <a:spcPct val="90000"/>
              </a:lnSpc>
            </a:pPr>
            <a:r>
              <a:rPr lang="en-GB" dirty="0"/>
              <a:t>Sub-systems must exchange data. This may be done in two ways:</a:t>
            </a:r>
          </a:p>
          <a:p>
            <a:pPr lvl="1">
              <a:lnSpc>
                <a:spcPct val="90000"/>
              </a:lnSpc>
            </a:pPr>
            <a:r>
              <a:rPr lang="en-GB" dirty="0"/>
              <a:t>Shared data is held in a central database or repository and may be accessed by all sub-systems;</a:t>
            </a:r>
          </a:p>
          <a:p>
            <a:pPr lvl="1">
              <a:lnSpc>
                <a:spcPct val="90000"/>
              </a:lnSpc>
            </a:pPr>
            <a:r>
              <a:rPr lang="en-GB" dirty="0"/>
              <a:t>Each sub-system maintains its own database and passes data explicitly to other sub-systems.</a:t>
            </a:r>
          </a:p>
          <a:p>
            <a:pPr>
              <a:lnSpc>
                <a:spcPct val="90000"/>
              </a:lnSpc>
            </a:pPr>
            <a:r>
              <a:rPr lang="en-GB" dirty="0"/>
              <a:t>When large amounts of data are to be shared, the repository model of sharing is most commonly </a:t>
            </a:r>
            <a:r>
              <a:rPr lang="en-GB" dirty="0" smtClean="0"/>
              <a:t>used a this is an efficient data sharing mechanism.</a:t>
            </a:r>
            <a:endParaRPr lang="en-GB"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Repository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1213851" y="1417638"/>
          <a:ext cx="6595874" cy="5064759"/>
        </p:xfrm>
        <a:graphic>
          <a:graphicData uri="http://schemas.openxmlformats.org/drawingml/2006/table">
            <a:tbl>
              <a:tblPr firstRow="1" bandRow="1">
                <a:tableStyleId>{5C22544A-7EE6-4342-B048-85BDC9FD1C3A}</a:tableStyleId>
              </a:tblPr>
              <a:tblGrid>
                <a:gridCol w="1550354"/>
                <a:gridCol w="5045520"/>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Repository</a:t>
                      </a:r>
                      <a:r>
                        <a:rPr lang="en-GB" sz="1400" b="1" dirty="0" smtClean="0">
                          <a:solidFill>
                            <a:srgbClr val="000000"/>
                          </a:solidFill>
                          <a:latin typeface="Helvetica"/>
                          <a:ea typeface="Times New Roman"/>
                          <a:cs typeface="Helvetica"/>
                        </a:rPr>
                        <a:t> </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 data in a system is managed in a central repository that is accessible to all system components. Components do not interact directly, only through the repository. </a:t>
                      </a:r>
                    </a:p>
                  </a:txBody>
                  <a:tcPr marL="68580" marR="68580" marT="0" marB="0"/>
                </a:tc>
              </a:tr>
              <a:tr h="370840">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Example</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6.9 is an example of an IDE where the components use a repository of system design information. Each software tool generates information which is then available for use by other tools.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You should use this pattern when you have a system in which large volumes of information are generated that has to be stored for a long time. You may also use it in data-driven systems where the inclusion of data in the repository triggers an action or tool.</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Components can be independent—they do not need to know of the existence of other components. Changes made by one component can be propagated to all components. All data can be managed consistently (e.g., backups done at the same time) as it is all in one place.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repository is a single point of failure so problems in the repository affect the whole system. May be inefficiencies in organizing all communication through the repository. Distributing the repository across several computers may be difficult</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28</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repository architecture for an IDE</a:t>
            </a:r>
            <a:r>
              <a:rPr lang="en-GB" dirty="0" smtClean="0"/>
              <a:t> </a:t>
            </a:r>
            <a:endParaRPr lang="en-US" dirty="0"/>
          </a:p>
        </p:txBody>
      </p:sp>
      <p:pic>
        <p:nvPicPr>
          <p:cNvPr id="4" name="Content Placeholder 3" descr="6.9 RepositoryIDE.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2287" b="-12287"/>
              <a:stretch>
                <a:fillRect/>
              </a:stretch>
            </p:blipFill>
          </mc:Choice>
          <mc:Fallback>
            <p:blipFill>
              <a:blip r:embed="rId3"/>
              <a:srcRect t="-12287" b="-12287"/>
              <a:stretch>
                <a:fillRect/>
              </a:stretch>
            </p:blipFill>
          </mc:Fallback>
        </mc:AlternateContent>
        <p:spPr>
          <a:xfrm>
            <a:off x="754456" y="1600200"/>
            <a:ext cx="7244433" cy="3984159"/>
          </a:xfrm>
        </p:spPr>
      </p:pic>
      <p:sp>
        <p:nvSpPr>
          <p:cNvPr id="5" name="Slide Number Placeholder 4"/>
          <p:cNvSpPr>
            <a:spLocks noGrp="1"/>
          </p:cNvSpPr>
          <p:nvPr>
            <p:ph type="sldNum" sz="quarter" idx="12"/>
          </p:nvPr>
        </p:nvSpPr>
        <p:spPr/>
        <p:txBody>
          <a:bodyPr/>
          <a:lstStyle/>
          <a:p>
            <a:fld id="{EC33B370-F672-B743-B3AF-248A63C17270}"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a:t>Software architecture</a:t>
            </a:r>
          </a:p>
        </p:txBody>
      </p:sp>
      <p:sp>
        <p:nvSpPr>
          <p:cNvPr id="44035" name="Rectangle 3"/>
          <p:cNvSpPr>
            <a:spLocks noGrp="1" noChangeArrowheads="1"/>
          </p:cNvSpPr>
          <p:nvPr>
            <p:ph idx="1"/>
          </p:nvPr>
        </p:nvSpPr>
        <p:spPr/>
        <p:txBody>
          <a:bodyPr/>
          <a:lstStyle/>
          <a:p>
            <a:r>
              <a:rPr lang="en-GB" dirty="0"/>
              <a:t>The design process for identifying the sub-systems making up a system and the framework for sub-system control and communication is </a:t>
            </a:r>
            <a:r>
              <a:rPr lang="en-GB" dirty="0">
                <a:solidFill>
                  <a:schemeClr val="accent1"/>
                </a:solidFill>
              </a:rPr>
              <a:t>architectural design</a:t>
            </a:r>
            <a:r>
              <a:rPr lang="en-GB" i="1" dirty="0"/>
              <a:t>.</a:t>
            </a:r>
          </a:p>
          <a:p>
            <a:r>
              <a:rPr lang="en-GB" dirty="0"/>
              <a:t>The output of this design process is a description of the</a:t>
            </a:r>
            <a:r>
              <a:rPr lang="en-GB" i="1" dirty="0"/>
              <a:t> </a:t>
            </a:r>
            <a:r>
              <a:rPr lang="en-GB" dirty="0">
                <a:solidFill>
                  <a:schemeClr val="accent1"/>
                </a:solidFill>
              </a:rPr>
              <a:t>software architecture</a:t>
            </a:r>
            <a:r>
              <a:rPr lang="en-GB" dirty="0" smtClean="0">
                <a:solidFill>
                  <a:schemeClr val="accent1"/>
                </a:solidFill>
              </a:rPr>
              <a:t>.</a:t>
            </a:r>
          </a:p>
          <a:p>
            <a:endParaRPr lang="en-GB"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487" tIns="44450" rIns="90487" bIns="44450"/>
          <a:lstStyle/>
          <a:p>
            <a:r>
              <a:rPr lang="en-GB" dirty="0"/>
              <a:t>Client-server</a:t>
            </a:r>
            <a:r>
              <a:rPr lang="en-GB" dirty="0" smtClean="0"/>
              <a:t> architecture</a:t>
            </a:r>
            <a:endParaRPr lang="en-GB" dirty="0"/>
          </a:p>
        </p:txBody>
      </p:sp>
      <p:sp>
        <p:nvSpPr>
          <p:cNvPr id="16387" name="Rectangle 3"/>
          <p:cNvSpPr>
            <a:spLocks noGrp="1" noChangeArrowheads="1"/>
          </p:cNvSpPr>
          <p:nvPr>
            <p:ph idx="1"/>
          </p:nvPr>
        </p:nvSpPr>
        <p:spPr>
          <a:noFill/>
          <a:ln/>
        </p:spPr>
        <p:txBody>
          <a:bodyPr lIns="90487" tIns="44450" rIns="90487" bIns="44450"/>
          <a:lstStyle/>
          <a:p>
            <a:pPr>
              <a:lnSpc>
                <a:spcPct val="90000"/>
              </a:lnSpc>
            </a:pPr>
            <a:r>
              <a:rPr lang="en-GB" dirty="0"/>
              <a:t>Distributed system model which shows how data and processing is distributed across a range of components</a:t>
            </a:r>
            <a:r>
              <a:rPr lang="en-GB" dirty="0" smtClean="0"/>
              <a:t>.</a:t>
            </a:r>
          </a:p>
          <a:p>
            <a:pPr lvl="1">
              <a:lnSpc>
                <a:spcPct val="90000"/>
              </a:lnSpc>
            </a:pPr>
            <a:r>
              <a:rPr lang="en-GB" dirty="0" smtClean="0"/>
              <a:t>Can be implemented on a single computer.</a:t>
            </a:r>
          </a:p>
          <a:p>
            <a:pPr>
              <a:lnSpc>
                <a:spcPct val="90000"/>
              </a:lnSpc>
            </a:pPr>
            <a:r>
              <a:rPr lang="en-GB" dirty="0"/>
              <a:t>Set of stand-alone servers which provide specific services such as printing, data management, etc.</a:t>
            </a:r>
          </a:p>
          <a:p>
            <a:pPr>
              <a:lnSpc>
                <a:spcPct val="90000"/>
              </a:lnSpc>
            </a:pPr>
            <a:r>
              <a:rPr lang="en-GB" dirty="0"/>
              <a:t>Set of clients which call on these services.</a:t>
            </a:r>
          </a:p>
          <a:p>
            <a:pPr>
              <a:lnSpc>
                <a:spcPct val="90000"/>
              </a:lnSpc>
            </a:pPr>
            <a:r>
              <a:rPr lang="en-GB" dirty="0"/>
              <a:t>Network which allows clients to access servers.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Client–server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930107" y="1600200"/>
          <a:ext cx="7298479" cy="4211319"/>
        </p:xfrm>
        <a:graphic>
          <a:graphicData uri="http://schemas.openxmlformats.org/drawingml/2006/table">
            <a:tbl>
              <a:tblPr firstRow="1" bandRow="1">
                <a:tableStyleId>{5C22544A-7EE6-4342-B048-85BDC9FD1C3A}</a:tableStyleId>
              </a:tblPr>
              <a:tblGrid>
                <a:gridCol w="1847313"/>
                <a:gridCol w="5451166"/>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Client-</a:t>
                      </a:r>
                      <a:r>
                        <a:rPr lang="en-GB" sz="1400" b="1" dirty="0" smtClean="0">
                          <a:solidFill>
                            <a:srgbClr val="000000"/>
                          </a:solidFill>
                          <a:latin typeface="Helvetica"/>
                          <a:ea typeface="Times New Roman"/>
                          <a:cs typeface="Helvetica"/>
                        </a:rPr>
                        <a:t>server</a:t>
                      </a:r>
                      <a:endParaRPr lang="en-GB" sz="1400" b="1" dirty="0">
                        <a:solidFill>
                          <a:srgbClr val="000000"/>
                        </a:solidFill>
                        <a:latin typeface="Helvetica"/>
                        <a:ea typeface="Times New Roman"/>
                        <a:cs typeface="Helvetica"/>
                      </a:endParaRPr>
                    </a:p>
                  </a:txBody>
                  <a:tcPr marL="68580" marR="68580" marT="0" marB="0"/>
                </a:tc>
              </a:tr>
              <a:tr h="339165">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In a client–server architecture, the functionality of the system is organized into services, with each service delivered from a separate server. Clients are users of these services and access servers to make use of them.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6.11 is an example of a film and video/DVD library organized as a client–server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data in a shared database has to be accessed from a range of locations. Because servers can be replicated, may also be used when the load on a system is variable.</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principal advantage of this model is that servers can be distributed across a network. General functionality (e.g., a printing service) can be available to all clients and does not need to be implemented by all services.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Each service is a single point of failure so susceptible to denial of service attacks or server failure. Performance may be unpredictable because it depends on the network as well as the system. May be management problems if servers are owned by different organizations</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31</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client–server architecture for a film library</a:t>
            </a:r>
            <a:r>
              <a:rPr lang="en-GB" dirty="0" smtClean="0"/>
              <a:t> </a:t>
            </a:r>
            <a:endParaRPr lang="en-US" dirty="0"/>
          </a:p>
        </p:txBody>
      </p:sp>
      <p:pic>
        <p:nvPicPr>
          <p:cNvPr id="4" name="Content Placeholder 3" descr="6.11 ClientServerFilmPhoto.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062" r="-1062"/>
              <a:stretch>
                <a:fillRect/>
              </a:stretch>
            </p:blipFill>
          </mc:Choice>
          <mc:Fallback>
            <p:blipFill>
              <a:blip r:embed="rId3"/>
              <a:srcRect l="-1062" r="-1062"/>
              <a:stretch>
                <a:fillRect/>
              </a:stretch>
            </p:blipFill>
          </mc:Fallback>
        </mc:AlternateContent>
        <p:spPr>
          <a:xfrm>
            <a:off x="822014" y="1775831"/>
            <a:ext cx="7203898" cy="3961866"/>
          </a:xfrm>
        </p:spPr>
      </p:pic>
      <p:sp>
        <p:nvSpPr>
          <p:cNvPr id="5" name="Slide Number Placeholder 4"/>
          <p:cNvSpPr>
            <a:spLocks noGrp="1"/>
          </p:cNvSpPr>
          <p:nvPr>
            <p:ph type="sldNum" sz="quarter" idx="12"/>
          </p:nvPr>
        </p:nvSpPr>
        <p:spPr/>
        <p:txBody>
          <a:bodyPr/>
          <a:lstStyle/>
          <a:p>
            <a:fld id="{EC33B370-F672-B743-B3AF-248A63C17270}" type="slidenum">
              <a:rPr lang="en-US" smtClean="0"/>
              <a:pPr/>
              <a:t>32</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lIns="90487" tIns="44450" rIns="90487" bIns="44450"/>
          <a:lstStyle/>
          <a:p>
            <a:r>
              <a:rPr lang="en-GB" dirty="0" smtClean="0"/>
              <a:t>Pipe and filter architecture</a:t>
            </a:r>
            <a:endParaRPr lang="en-GB" dirty="0"/>
          </a:p>
        </p:txBody>
      </p:sp>
      <p:sp>
        <p:nvSpPr>
          <p:cNvPr id="33795" name="Rectangle 3"/>
          <p:cNvSpPr>
            <a:spLocks noGrp="1" noChangeArrowheads="1"/>
          </p:cNvSpPr>
          <p:nvPr>
            <p:ph idx="1"/>
          </p:nvPr>
        </p:nvSpPr>
        <p:spPr>
          <a:noFill/>
          <a:ln/>
        </p:spPr>
        <p:txBody>
          <a:bodyPr lIns="90487" tIns="44450" rIns="90487" bIns="44450"/>
          <a:lstStyle/>
          <a:p>
            <a:pPr>
              <a:lnSpc>
                <a:spcPct val="90000"/>
              </a:lnSpc>
            </a:pPr>
            <a:r>
              <a:rPr lang="en-GB"/>
              <a:t>Functional transformations process their inputs to produce outputs.</a:t>
            </a:r>
          </a:p>
          <a:p>
            <a:pPr>
              <a:lnSpc>
                <a:spcPct val="90000"/>
              </a:lnSpc>
            </a:pPr>
            <a:r>
              <a:rPr lang="en-GB"/>
              <a:t>May be referred to as a pipe and filter model (as in UNIX shell).</a:t>
            </a:r>
          </a:p>
          <a:p>
            <a:pPr>
              <a:lnSpc>
                <a:spcPct val="90000"/>
              </a:lnSpc>
            </a:pPr>
            <a:r>
              <a:rPr lang="en-GB"/>
              <a:t>Variants of this approach are very common. When transformations are sequential, this is a batch sequential model which is extensively used in data processing systems.</a:t>
            </a:r>
          </a:p>
          <a:p>
            <a:pPr>
              <a:lnSpc>
                <a:spcPct val="90000"/>
              </a:lnSpc>
            </a:pPr>
            <a:r>
              <a:rPr lang="en-GB"/>
              <a:t>Not really suitable for interactive systems.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pipe and filter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822014" y="1600200"/>
          <a:ext cx="7190386" cy="4211319"/>
        </p:xfrm>
        <a:graphic>
          <a:graphicData uri="http://schemas.openxmlformats.org/drawingml/2006/table">
            <a:tbl>
              <a:tblPr firstRow="1" bandRow="1">
                <a:tableStyleId>{5C22544A-7EE6-4342-B048-85BDC9FD1C3A}</a:tableStyleId>
              </a:tblPr>
              <a:tblGrid>
                <a:gridCol w="1477596"/>
                <a:gridCol w="5712790"/>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Pipe and </a:t>
                      </a:r>
                      <a:r>
                        <a:rPr lang="en-GB" sz="1400" b="1" dirty="0" smtClean="0">
                          <a:solidFill>
                            <a:srgbClr val="000000"/>
                          </a:solidFill>
                          <a:latin typeface="Helvetica"/>
                          <a:ea typeface="Times New Roman"/>
                          <a:cs typeface="Helvetica"/>
                        </a:rPr>
                        <a:t>filter</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The processing of the data in a system is organized so that each processing component (filter) is discrete and carries out one type of data transformation. The data flows (as in a pipe) from one component to another for processing.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Figure 6.13 is an example of a pipe and filter system used for processing invoices.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Commonly used in data processing applications (both batch- and transaction-based) where inputs are processed in separate stages to generate related outputs.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Easy to understand and supports transformation reuse. Workflow style matches the structure of many business processes. Evolution by adding transformations is straightforward. Can be implemented as either a sequential or concurrent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format for data transfer has to be agreed upon between communicating transformations. Each transformation must parse its input and </a:t>
                      </a:r>
                      <a:r>
                        <a:rPr lang="en-GB" sz="1400" dirty="0" err="1">
                          <a:solidFill>
                            <a:srgbClr val="000000"/>
                          </a:solidFill>
                          <a:latin typeface="Helvetica"/>
                          <a:ea typeface="Times New Roman"/>
                          <a:cs typeface="Helvetica"/>
                        </a:rPr>
                        <a:t>unparse</a:t>
                      </a:r>
                      <a:r>
                        <a:rPr lang="en-GB" sz="1400" dirty="0">
                          <a:solidFill>
                            <a:srgbClr val="000000"/>
                          </a:solidFill>
                          <a:latin typeface="Helvetica"/>
                          <a:ea typeface="Times New Roman"/>
                          <a:cs typeface="Helvetica"/>
                        </a:rPr>
                        <a:t> its output to the agreed form. This increases system overhead and may mean that it is impossible to reuse functional transformations that use incompatible data structures</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34</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the pipe and filter architecture</a:t>
            </a:r>
            <a:r>
              <a:rPr lang="en-GB" dirty="0" smtClean="0"/>
              <a:t> </a:t>
            </a:r>
            <a:endParaRPr lang="en-US" dirty="0"/>
          </a:p>
        </p:txBody>
      </p:sp>
      <p:pic>
        <p:nvPicPr>
          <p:cNvPr id="4" name="Content Placeholder 3" descr="6.13 InvoiceProc.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46243" b="-46243"/>
              <a:stretch>
                <a:fillRect/>
              </a:stretch>
            </p:blipFill>
          </mc:Choice>
          <mc:Fallback>
            <p:blipFill>
              <a:blip r:embed="rId3"/>
              <a:srcRect t="-46243" b="-46243"/>
              <a:stretch>
                <a:fillRect/>
              </a:stretch>
            </p:blipFill>
          </mc:Fallback>
        </mc:AlternateContent>
        <p:spPr/>
      </p:pic>
      <p:sp>
        <p:nvSpPr>
          <p:cNvPr id="5" name="Slide Number Placeholder 4"/>
          <p:cNvSpPr>
            <a:spLocks noGrp="1"/>
          </p:cNvSpPr>
          <p:nvPr>
            <p:ph type="sldNum" sz="quarter" idx="12"/>
          </p:nvPr>
        </p:nvSpPr>
        <p:spPr/>
        <p:txBody>
          <a:bodyPr/>
          <a:lstStyle/>
          <a:p>
            <a:fld id="{EC33B370-F672-B743-B3AF-248A63C17270}" type="slidenum">
              <a:rPr lang="en-US" smtClean="0"/>
              <a:pPr/>
              <a:t>35</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dirty="0" smtClean="0"/>
              <a:t>Application architectures</a:t>
            </a:r>
            <a:endParaRPr lang="en-US" dirty="0"/>
          </a:p>
        </p:txBody>
      </p:sp>
      <p:sp>
        <p:nvSpPr>
          <p:cNvPr id="137219" name="Rectangle 3"/>
          <p:cNvSpPr>
            <a:spLocks noGrp="1" noChangeArrowheads="1"/>
          </p:cNvSpPr>
          <p:nvPr>
            <p:ph type="body" idx="1"/>
          </p:nvPr>
        </p:nvSpPr>
        <p:spPr/>
        <p:txBody>
          <a:bodyPr lIns="91797" tIns="45898" rIns="91797" bIns="45898"/>
          <a:lstStyle/>
          <a:p>
            <a:r>
              <a:rPr lang="en-US" dirty="0"/>
              <a:t>Application systems are designed to meet an </a:t>
            </a:r>
            <a:r>
              <a:rPr lang="en-US" dirty="0" err="1"/>
              <a:t>organisational</a:t>
            </a:r>
            <a:r>
              <a:rPr lang="en-US" dirty="0"/>
              <a:t> need.</a:t>
            </a:r>
          </a:p>
          <a:p>
            <a:r>
              <a:rPr lang="en-US" dirty="0"/>
              <a:t>As businesses have much in common, their application systems also tend to have a common architecture that reflects the application requirements.</a:t>
            </a:r>
          </a:p>
          <a:p>
            <a:r>
              <a:rPr lang="en-US" dirty="0"/>
              <a:t>A generic</a:t>
            </a:r>
            <a:r>
              <a:rPr lang="en-US" dirty="0" smtClean="0"/>
              <a:t> application architecture is an architecture for a type of software system that may be configured </a:t>
            </a:r>
            <a:r>
              <a:rPr lang="en-US" dirty="0"/>
              <a:t>and adapted to create a system that meets specific requirements.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Use of application architectures</a:t>
            </a:r>
          </a:p>
        </p:txBody>
      </p:sp>
      <p:sp>
        <p:nvSpPr>
          <p:cNvPr id="138243" name="Rectangle 3"/>
          <p:cNvSpPr>
            <a:spLocks noGrp="1" noChangeArrowheads="1"/>
          </p:cNvSpPr>
          <p:nvPr>
            <p:ph type="body" idx="1"/>
          </p:nvPr>
        </p:nvSpPr>
        <p:spPr/>
        <p:txBody>
          <a:bodyPr lIns="91797" tIns="45898" rIns="91797" bIns="45898"/>
          <a:lstStyle/>
          <a:p>
            <a:pPr>
              <a:lnSpc>
                <a:spcPct val="90000"/>
              </a:lnSpc>
            </a:pPr>
            <a:r>
              <a:rPr lang="en-US"/>
              <a:t>As a starting point for architectural design.</a:t>
            </a:r>
          </a:p>
          <a:p>
            <a:pPr>
              <a:lnSpc>
                <a:spcPct val="90000"/>
              </a:lnSpc>
            </a:pPr>
            <a:r>
              <a:rPr lang="en-US"/>
              <a:t>As a design checklist.</a:t>
            </a:r>
          </a:p>
          <a:p>
            <a:pPr>
              <a:lnSpc>
                <a:spcPct val="90000"/>
              </a:lnSpc>
            </a:pPr>
            <a:r>
              <a:rPr lang="en-US"/>
              <a:t>As a way of organising the work of the development team.</a:t>
            </a:r>
          </a:p>
          <a:p>
            <a:pPr>
              <a:lnSpc>
                <a:spcPct val="90000"/>
              </a:lnSpc>
            </a:pPr>
            <a:r>
              <a:rPr lang="en-US"/>
              <a:t>As a means of assessing components for reuse.</a:t>
            </a:r>
          </a:p>
          <a:p>
            <a:pPr>
              <a:lnSpc>
                <a:spcPct val="90000"/>
              </a:lnSpc>
            </a:pPr>
            <a:r>
              <a:rPr lang="en-US"/>
              <a:t>As a vocabulary for talking about application types.</a:t>
            </a:r>
          </a:p>
          <a:p>
            <a:pPr>
              <a:lnSpc>
                <a:spcPct val="90000"/>
              </a:lnSpc>
              <a:buFont typeface="Zapf Dingbats" charset="2"/>
              <a:buNone/>
            </a:pP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37</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smtClean="0"/>
              <a:t>Examples of application types</a:t>
            </a:r>
            <a:endParaRPr lang="en-US" dirty="0"/>
          </a:p>
        </p:txBody>
      </p:sp>
      <p:sp>
        <p:nvSpPr>
          <p:cNvPr id="139267" name="Rectangle 3"/>
          <p:cNvSpPr>
            <a:spLocks noGrp="1" noChangeArrowheads="1"/>
          </p:cNvSpPr>
          <p:nvPr>
            <p:ph type="body" idx="1"/>
          </p:nvPr>
        </p:nvSpPr>
        <p:spPr/>
        <p:txBody>
          <a:bodyPr/>
          <a:lstStyle/>
          <a:p>
            <a:r>
              <a:rPr lang="en-US" smtClean="0"/>
              <a:t>Data processing applications</a:t>
            </a:r>
          </a:p>
          <a:p>
            <a:pPr lvl="1"/>
            <a:r>
              <a:rPr lang="en-US" smtClean="0"/>
              <a:t>Data driven applications that process data in batches without explicit user intervention during the processing.</a:t>
            </a:r>
          </a:p>
          <a:p>
            <a:r>
              <a:rPr lang="en-US" smtClean="0"/>
              <a:t>Transaction processing applications</a:t>
            </a:r>
          </a:p>
          <a:p>
            <a:pPr lvl="1"/>
            <a:r>
              <a:rPr lang="en-US" smtClean="0"/>
              <a:t>Data-centred applications that process user requests and update information in a system database.</a:t>
            </a:r>
          </a:p>
          <a:p>
            <a:r>
              <a:rPr lang="en-US" smtClean="0"/>
              <a:t>Event processing systems</a:t>
            </a:r>
          </a:p>
          <a:p>
            <a:pPr lvl="1"/>
            <a:r>
              <a:rPr lang="en-US" smtClean="0"/>
              <a:t>Applications where system actions depend on interpreting events from the system’s environment.</a:t>
            </a:r>
          </a:p>
          <a:p>
            <a:r>
              <a:rPr lang="en-US" smtClean="0"/>
              <a:t>Language processing systems</a:t>
            </a:r>
          </a:p>
          <a:p>
            <a:pPr lvl="1"/>
            <a:r>
              <a:rPr lang="en-US" smtClean="0"/>
              <a:t>Applications where the users’ intentions are specified in a formal language that is processed and interpreted by the system.</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t>Application type examples</a:t>
            </a:r>
          </a:p>
        </p:txBody>
      </p:sp>
      <p:sp>
        <p:nvSpPr>
          <p:cNvPr id="140291" name="Rectangle 3"/>
          <p:cNvSpPr>
            <a:spLocks noGrp="1" noChangeArrowheads="1"/>
          </p:cNvSpPr>
          <p:nvPr>
            <p:ph type="body" idx="1"/>
          </p:nvPr>
        </p:nvSpPr>
        <p:spPr/>
        <p:txBody>
          <a:bodyPr lIns="91797" tIns="45898" rIns="91797" bIns="45898"/>
          <a:lstStyle/>
          <a:p>
            <a:pPr>
              <a:lnSpc>
                <a:spcPct val="90000"/>
              </a:lnSpc>
            </a:pPr>
            <a:r>
              <a:rPr lang="en-US" sz="2300" dirty="0" smtClean="0"/>
              <a:t>Focus here is on transaction processing and language </a:t>
            </a:r>
            <a:r>
              <a:rPr lang="en-US" sz="2300" smtClean="0"/>
              <a:t>processing systems.</a:t>
            </a:r>
          </a:p>
          <a:p>
            <a:pPr>
              <a:lnSpc>
                <a:spcPct val="90000"/>
              </a:lnSpc>
            </a:pPr>
            <a:r>
              <a:rPr lang="en-US" sz="2300" dirty="0" smtClean="0"/>
              <a:t>Transaction </a:t>
            </a:r>
            <a:r>
              <a:rPr lang="en-US" sz="2300" dirty="0"/>
              <a:t>processing systems</a:t>
            </a:r>
          </a:p>
          <a:p>
            <a:pPr lvl="1">
              <a:lnSpc>
                <a:spcPct val="90000"/>
              </a:lnSpc>
            </a:pPr>
            <a:r>
              <a:rPr lang="en-US" sz="2100" dirty="0"/>
              <a:t>E-commerce systems;</a:t>
            </a:r>
          </a:p>
          <a:p>
            <a:pPr lvl="1">
              <a:lnSpc>
                <a:spcPct val="90000"/>
              </a:lnSpc>
            </a:pPr>
            <a:r>
              <a:rPr lang="en-US" sz="2100" dirty="0"/>
              <a:t>Reservation systems.</a:t>
            </a:r>
            <a:endParaRPr lang="en-US" sz="2100" dirty="0" smtClean="0"/>
          </a:p>
          <a:p>
            <a:pPr>
              <a:lnSpc>
                <a:spcPct val="90000"/>
              </a:lnSpc>
            </a:pPr>
            <a:r>
              <a:rPr lang="en-US" sz="2300" dirty="0" smtClean="0"/>
              <a:t>Language </a:t>
            </a:r>
            <a:r>
              <a:rPr lang="en-US" sz="2300" dirty="0"/>
              <a:t>processing systems</a:t>
            </a:r>
          </a:p>
          <a:p>
            <a:pPr lvl="1">
              <a:lnSpc>
                <a:spcPct val="90000"/>
              </a:lnSpc>
            </a:pPr>
            <a:r>
              <a:rPr lang="en-US" sz="2100" dirty="0"/>
              <a:t>Compilers;</a:t>
            </a:r>
          </a:p>
          <a:p>
            <a:pPr lvl="1">
              <a:lnSpc>
                <a:spcPct val="90000"/>
              </a:lnSpc>
            </a:pPr>
            <a:r>
              <a:rPr lang="en-US" sz="2100" dirty="0"/>
              <a:t>Command interpreters.</a:t>
            </a:r>
          </a:p>
          <a:p>
            <a:pPr lvl="1">
              <a:lnSpc>
                <a:spcPct val="90000"/>
              </a:lnSpc>
            </a:pPr>
            <a:endParaRPr lang="en-US" sz="2100"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a:t>Architectural design</a:t>
            </a:r>
          </a:p>
        </p:txBody>
      </p:sp>
      <p:sp>
        <p:nvSpPr>
          <p:cNvPr id="7171" name="Rectangle 3"/>
          <p:cNvSpPr>
            <a:spLocks noGrp="1" noChangeArrowheads="1"/>
          </p:cNvSpPr>
          <p:nvPr>
            <p:ph idx="1"/>
          </p:nvPr>
        </p:nvSpPr>
        <p:spPr>
          <a:noFill/>
          <a:ln/>
        </p:spPr>
        <p:txBody>
          <a:bodyPr lIns="90487" tIns="44450" rIns="90487" bIns="44450"/>
          <a:lstStyle/>
          <a:p>
            <a:r>
              <a:rPr lang="en-GB"/>
              <a:t>An early stage of the system design process.</a:t>
            </a:r>
          </a:p>
          <a:p>
            <a:r>
              <a:rPr lang="en-GB"/>
              <a:t>Represents the link between specification and design processes.</a:t>
            </a:r>
          </a:p>
          <a:p>
            <a:r>
              <a:rPr lang="en-GB"/>
              <a:t>Often carried out in parallel with some specification activities.</a:t>
            </a:r>
          </a:p>
          <a:p>
            <a:r>
              <a:rPr lang="en-GB"/>
              <a:t>It involves identifying major system components and their communications.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t>Transaction processing systems</a:t>
            </a:r>
          </a:p>
        </p:txBody>
      </p:sp>
      <p:sp>
        <p:nvSpPr>
          <p:cNvPr id="144387" name="Rectangle 3"/>
          <p:cNvSpPr>
            <a:spLocks noGrp="1" noChangeArrowheads="1"/>
          </p:cNvSpPr>
          <p:nvPr>
            <p:ph type="body" idx="1"/>
          </p:nvPr>
        </p:nvSpPr>
        <p:spPr/>
        <p:txBody>
          <a:bodyPr lIns="91797" tIns="45898" rIns="91797" bIns="45898"/>
          <a:lstStyle/>
          <a:p>
            <a:pPr>
              <a:lnSpc>
                <a:spcPct val="90000"/>
              </a:lnSpc>
            </a:pPr>
            <a:r>
              <a:rPr lang="en-US"/>
              <a:t>Process user requests for information from a database or requests to update the database.</a:t>
            </a:r>
          </a:p>
          <a:p>
            <a:pPr>
              <a:lnSpc>
                <a:spcPct val="90000"/>
              </a:lnSpc>
            </a:pPr>
            <a:r>
              <a:rPr lang="en-US"/>
              <a:t>From a user perspective a transaction is:</a:t>
            </a:r>
          </a:p>
          <a:p>
            <a:pPr lvl="1">
              <a:lnSpc>
                <a:spcPct val="90000"/>
              </a:lnSpc>
            </a:pPr>
            <a:r>
              <a:rPr lang="en-US"/>
              <a:t>Any coherent sequence of operations that satisfies a goal;</a:t>
            </a:r>
          </a:p>
          <a:p>
            <a:pPr lvl="1">
              <a:lnSpc>
                <a:spcPct val="90000"/>
              </a:lnSpc>
            </a:pPr>
            <a:r>
              <a:rPr lang="en-US"/>
              <a:t>For example - find the times of flights from London to Paris.</a:t>
            </a:r>
          </a:p>
          <a:p>
            <a:pPr>
              <a:lnSpc>
                <a:spcPct val="90000"/>
              </a:lnSpc>
            </a:pPr>
            <a:r>
              <a:rPr lang="en-US"/>
              <a:t>Users make asynchronous requests for service which are then processed by a transaction manager.</a:t>
            </a:r>
          </a:p>
        </p:txBody>
      </p:sp>
      <p:sp>
        <p:nvSpPr>
          <p:cNvPr id="4" name="Slide Number Placeholder 3"/>
          <p:cNvSpPr>
            <a:spLocks noGrp="1"/>
          </p:cNvSpPr>
          <p:nvPr>
            <p:ph type="sldNum" sz="quarter" idx="12"/>
          </p:nvPr>
        </p:nvSpPr>
        <p:spPr/>
        <p:txBody>
          <a:bodyPr/>
          <a:lstStyle/>
          <a:p>
            <a:fld id="{EC33B370-F672-B743-B3AF-248A63C17270}"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structure of transaction processing applications</a:t>
            </a:r>
            <a:r>
              <a:rPr lang="en-GB" dirty="0" smtClean="0"/>
              <a:t> </a:t>
            </a:r>
            <a:endParaRPr lang="en-US" dirty="0"/>
          </a:p>
        </p:txBody>
      </p:sp>
      <p:pic>
        <p:nvPicPr>
          <p:cNvPr id="4" name="Content Placeholder 3" descr="6.14 TransactionProcSy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53395" b="-253395"/>
              <a:stretch>
                <a:fillRect/>
              </a:stretch>
            </p:blipFill>
          </mc:Choice>
          <mc:Fallback>
            <p:blipFill>
              <a:blip r:embed="rId3"/>
              <a:srcRect t="-253395" b="-253395"/>
              <a:stretch>
                <a:fillRect/>
              </a:stretch>
            </p:blipFill>
          </mc:Fallback>
        </mc:AlternateContent>
        <p:spPr>
          <a:xfrm>
            <a:off x="659875" y="1600200"/>
            <a:ext cx="7649782" cy="4207085"/>
          </a:xfrm>
        </p:spPr>
      </p:pic>
      <p:sp>
        <p:nvSpPr>
          <p:cNvPr id="5" name="Slide Number Placeholder 4"/>
          <p:cNvSpPr>
            <a:spLocks noGrp="1"/>
          </p:cNvSpPr>
          <p:nvPr>
            <p:ph type="sldNum" sz="quarter" idx="12"/>
          </p:nvPr>
        </p:nvSpPr>
        <p:spPr/>
        <p:txBody>
          <a:bodyPr/>
          <a:lstStyle/>
          <a:p>
            <a:fld id="{EC33B370-F672-B743-B3AF-248A63C17270}" type="slidenum">
              <a:rPr lang="en-US" smtClean="0"/>
              <a:pPr/>
              <a:t>41</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software architecture of an ATM system</a:t>
            </a:r>
            <a:r>
              <a:rPr lang="en-GB" dirty="0" smtClean="0"/>
              <a:t> </a:t>
            </a:r>
            <a:endParaRPr lang="en-US" dirty="0"/>
          </a:p>
        </p:txBody>
      </p:sp>
      <p:pic>
        <p:nvPicPr>
          <p:cNvPr id="4" name="Content Placeholder 3" descr="6.15 ATMSystemArch.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3074" b="-13074"/>
              <a:stretch>
                <a:fillRect/>
              </a:stretch>
            </p:blipFill>
          </mc:Choice>
          <mc:Fallback>
            <p:blipFill>
              <a:blip r:embed="rId3"/>
              <a:srcRect t="-13074" b="-13074"/>
              <a:stretch>
                <a:fillRect/>
              </a:stretch>
            </p:blipFill>
          </mc:Fallback>
        </mc:AlternateContent>
        <p:spPr>
          <a:xfrm>
            <a:off x="1011177" y="1600201"/>
            <a:ext cx="7082293" cy="3894988"/>
          </a:xfrm>
        </p:spPr>
      </p:pic>
      <p:sp>
        <p:nvSpPr>
          <p:cNvPr id="5" name="Slide Number Placeholder 4"/>
          <p:cNvSpPr>
            <a:spLocks noGrp="1"/>
          </p:cNvSpPr>
          <p:nvPr>
            <p:ph type="sldNum" sz="quarter" idx="12"/>
          </p:nvPr>
        </p:nvSpPr>
        <p:spPr/>
        <p:txBody>
          <a:bodyPr/>
          <a:lstStyle/>
          <a:p>
            <a:fld id="{EC33B370-F672-B743-B3AF-248A63C17270}" type="slidenum">
              <a:rPr lang="en-US" smtClean="0"/>
              <a:pPr/>
              <a:t>42</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Information systems architecture</a:t>
            </a:r>
          </a:p>
        </p:txBody>
      </p:sp>
      <p:sp>
        <p:nvSpPr>
          <p:cNvPr id="146435" name="Rectangle 3"/>
          <p:cNvSpPr>
            <a:spLocks noGrp="1" noChangeArrowheads="1"/>
          </p:cNvSpPr>
          <p:nvPr>
            <p:ph type="body" idx="1"/>
          </p:nvPr>
        </p:nvSpPr>
        <p:spPr/>
        <p:txBody>
          <a:bodyPr lIns="91797" tIns="45898" rIns="91797" bIns="45898"/>
          <a:lstStyle/>
          <a:p>
            <a:r>
              <a:rPr lang="en-US" dirty="0"/>
              <a:t>Information systems have a generic architecture that can be </a:t>
            </a:r>
            <a:r>
              <a:rPr lang="en-US" dirty="0" err="1"/>
              <a:t>organised</a:t>
            </a:r>
            <a:r>
              <a:rPr lang="en-US" dirty="0"/>
              <a:t> as a layered architecture</a:t>
            </a:r>
            <a:r>
              <a:rPr lang="en-US" dirty="0" smtClean="0"/>
              <a:t>.</a:t>
            </a:r>
          </a:p>
          <a:p>
            <a:r>
              <a:rPr lang="en-US" dirty="0" smtClean="0"/>
              <a:t>These are transaction-based systems as interaction with these systems generally involves database transactions.</a:t>
            </a:r>
          </a:p>
          <a:p>
            <a:r>
              <a:rPr lang="en-US" dirty="0"/>
              <a:t>Layers include:</a:t>
            </a:r>
          </a:p>
          <a:p>
            <a:pPr lvl="1"/>
            <a:r>
              <a:rPr lang="en-US" dirty="0"/>
              <a:t>The user interface</a:t>
            </a:r>
          </a:p>
          <a:p>
            <a:pPr lvl="1"/>
            <a:r>
              <a:rPr lang="en-US" dirty="0"/>
              <a:t>User communications</a:t>
            </a:r>
          </a:p>
          <a:p>
            <a:pPr lvl="1"/>
            <a:r>
              <a:rPr lang="en-US" dirty="0"/>
              <a:t>Information retrieval</a:t>
            </a:r>
          </a:p>
          <a:p>
            <a:pPr lvl="1"/>
            <a:r>
              <a:rPr lang="en-US" dirty="0"/>
              <a:t>System database</a:t>
            </a:r>
          </a:p>
        </p:txBody>
      </p:sp>
      <p:sp>
        <p:nvSpPr>
          <p:cNvPr id="4" name="Slide Number Placeholder 3"/>
          <p:cNvSpPr>
            <a:spLocks noGrp="1"/>
          </p:cNvSpPr>
          <p:nvPr>
            <p:ph type="sldNum" sz="quarter" idx="12"/>
          </p:nvPr>
        </p:nvSpPr>
        <p:spPr/>
        <p:txBody>
          <a:bodyPr/>
          <a:lstStyle/>
          <a:p>
            <a:fld id="{EC33B370-F672-B743-B3AF-248A63C17270}" type="slidenum">
              <a:rPr lang="en-US" smtClean="0"/>
              <a:pPr/>
              <a:t>43</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Layered information system architecture</a:t>
            </a:r>
            <a:r>
              <a:rPr lang="en-GB" dirty="0" smtClean="0"/>
              <a:t> </a:t>
            </a:r>
            <a:endParaRPr lang="en-US" dirty="0"/>
          </a:p>
        </p:txBody>
      </p:sp>
      <p:pic>
        <p:nvPicPr>
          <p:cNvPr id="4" name="Content Placeholder 3" descr="6.16 InfoSysArch.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5661" r="-15661"/>
              <a:stretch>
                <a:fillRect/>
              </a:stretch>
            </p:blipFill>
          </mc:Choice>
          <mc:Fallback>
            <p:blipFill>
              <a:blip r:embed="rId3"/>
              <a:srcRect l="-15661" r="-15661"/>
              <a:stretch>
                <a:fillRect/>
              </a:stretch>
            </p:blipFill>
          </mc:Fallback>
        </mc:AlternateContent>
        <p:spPr>
          <a:xfrm>
            <a:off x="727433" y="1600201"/>
            <a:ext cx="7325503" cy="4028744"/>
          </a:xfrm>
        </p:spPr>
      </p:pic>
      <p:sp>
        <p:nvSpPr>
          <p:cNvPr id="5" name="Slide Number Placeholder 4"/>
          <p:cNvSpPr>
            <a:spLocks noGrp="1"/>
          </p:cNvSpPr>
          <p:nvPr>
            <p:ph type="sldNum" sz="quarter" idx="12"/>
          </p:nvPr>
        </p:nvSpPr>
        <p:spPr/>
        <p:txBody>
          <a:bodyPr/>
          <a:lstStyle/>
          <a:p>
            <a:fld id="{EC33B370-F672-B743-B3AF-248A63C17270}" type="slidenum">
              <a:rPr lang="en-US" smtClean="0"/>
              <a:pPr/>
              <a:t>44</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the MHC-PMS</a:t>
            </a:r>
            <a:r>
              <a:rPr lang="en-GB" dirty="0" smtClean="0"/>
              <a:t> </a:t>
            </a:r>
            <a:endParaRPr lang="en-US" dirty="0"/>
          </a:p>
        </p:txBody>
      </p:sp>
      <p:pic>
        <p:nvPicPr>
          <p:cNvPr id="5" name="Content Placeholder 4" descr="6.17 MHC-PMSArch.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4940" r="-14940"/>
              <a:stretch>
                <a:fillRect/>
              </a:stretch>
            </p:blipFill>
          </mc:Choice>
          <mc:Fallback>
            <p:blipFill>
              <a:blip r:embed="rId3"/>
              <a:srcRect l="-14940" r="-14940"/>
              <a:stretch>
                <a:fillRect/>
              </a:stretch>
            </p:blipFill>
          </mc:Fallback>
        </mc:AlternateContent>
        <p:spPr>
          <a:xfrm>
            <a:off x="794991" y="1600200"/>
            <a:ext cx="7137553" cy="3925379"/>
          </a:xfrm>
        </p:spPr>
      </p:pic>
      <p:sp>
        <p:nvSpPr>
          <p:cNvPr id="4" name="Slide Number Placeholder 3"/>
          <p:cNvSpPr>
            <a:spLocks noGrp="1"/>
          </p:cNvSpPr>
          <p:nvPr>
            <p:ph type="sldNum" sz="quarter" idx="12"/>
          </p:nvPr>
        </p:nvSpPr>
        <p:spPr/>
        <p:txBody>
          <a:bodyPr/>
          <a:lstStyle/>
          <a:p>
            <a:fld id="{EC33B370-F672-B743-B3AF-248A63C17270}" type="slidenum">
              <a:rPr lang="en-US" smtClean="0"/>
              <a:pPr/>
              <a:t>45</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Web-based information systems</a:t>
            </a:r>
            <a:endParaRPr lang="en-US" dirty="0"/>
          </a:p>
        </p:txBody>
      </p:sp>
      <p:sp>
        <p:nvSpPr>
          <p:cNvPr id="3" name="Content Placeholder 2"/>
          <p:cNvSpPr>
            <a:spLocks noGrp="1"/>
          </p:cNvSpPr>
          <p:nvPr>
            <p:ph idx="1"/>
          </p:nvPr>
        </p:nvSpPr>
        <p:spPr/>
        <p:txBody>
          <a:bodyPr/>
          <a:lstStyle/>
          <a:p>
            <a:r>
              <a:rPr lang="en-US" dirty="0" smtClean="0"/>
              <a:t>Information and resource management systems are now usually web-based systems where the user interfaces are implemented using a web browser. </a:t>
            </a:r>
          </a:p>
          <a:p>
            <a:r>
              <a:rPr lang="en-US" dirty="0" smtClean="0"/>
              <a:t>For example, </a:t>
            </a:r>
            <a:r>
              <a:rPr lang="en-US" dirty="0" err="1" smtClean="0"/>
              <a:t>e</a:t>
            </a:r>
            <a:r>
              <a:rPr lang="en-US" dirty="0" smtClean="0"/>
              <a:t>-commerce systems are Internet-based resource management systems that accept electronic orders for goods or services and then arrange delivery of these goods or services to the customer</a:t>
            </a:r>
            <a:r>
              <a:rPr lang="en-US" i="1" dirty="0" smtClean="0"/>
              <a:t>. </a:t>
            </a:r>
          </a:p>
          <a:p>
            <a:r>
              <a:rPr lang="en-US" dirty="0" smtClean="0"/>
              <a:t>In an </a:t>
            </a:r>
            <a:r>
              <a:rPr lang="en-US" dirty="0" err="1" smtClean="0"/>
              <a:t>e</a:t>
            </a:r>
            <a:r>
              <a:rPr lang="en-US" dirty="0" smtClean="0"/>
              <a:t>-commerce system, the application-specific layer includes additional functionality supporting a ‘shopping cart’ in which users can place a number of items in separate transactions, then pay for them all together in a single transaction.</a:t>
            </a:r>
            <a:endParaRPr lang="en-GB" dirty="0" smtClean="0"/>
          </a:p>
          <a:p>
            <a:pPr>
              <a:buNone/>
            </a:pPr>
            <a:endParaRPr lang="en-US" dirty="0"/>
          </a:p>
        </p:txBody>
      </p:sp>
      <p:sp>
        <p:nvSpPr>
          <p:cNvPr id="4" name="Footer Placeholder 3"/>
          <p:cNvSpPr>
            <a:spLocks noGrp="1"/>
          </p:cNvSpPr>
          <p:nvPr>
            <p:ph type="ftr" sz="quarter" idx="11"/>
          </p:nvPr>
        </p:nvSpPr>
        <p:spPr/>
        <p:txBody>
          <a:bodyPr/>
          <a:lstStyle/>
          <a:p>
            <a:r>
              <a:rPr lang="en-US" dirty="0" smtClean="0"/>
              <a:t>Chapter 6 Architectural design</a:t>
            </a:r>
            <a:endParaRPr lang="en-US" dirty="0"/>
          </a:p>
        </p:txBody>
      </p:sp>
      <p:sp>
        <p:nvSpPr>
          <p:cNvPr id="5" name="Slide Number Placeholder 4"/>
          <p:cNvSpPr>
            <a:spLocks noGrp="1"/>
          </p:cNvSpPr>
          <p:nvPr>
            <p:ph type="sldNum" sz="quarter" idx="12"/>
          </p:nvPr>
        </p:nvSpPr>
        <p:spPr/>
        <p:txBody>
          <a:bodyPr/>
          <a:lstStyle/>
          <a:p>
            <a:fld id="{EC33B370-F672-B743-B3AF-248A63C17270}" type="slidenum">
              <a:rPr lang="en-US" smtClean="0"/>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implementation</a:t>
            </a:r>
            <a:endParaRPr lang="en-US" dirty="0"/>
          </a:p>
        </p:txBody>
      </p:sp>
      <p:sp>
        <p:nvSpPr>
          <p:cNvPr id="3" name="Content Placeholder 2"/>
          <p:cNvSpPr>
            <a:spLocks noGrp="1"/>
          </p:cNvSpPr>
          <p:nvPr>
            <p:ph idx="1"/>
          </p:nvPr>
        </p:nvSpPr>
        <p:spPr/>
        <p:txBody>
          <a:bodyPr/>
          <a:lstStyle/>
          <a:p>
            <a:r>
              <a:rPr lang="en-US" dirty="0" smtClean="0"/>
              <a:t>These systems are often implemented as multi-tier client server/architectures (discussed in Chapter 18)</a:t>
            </a:r>
            <a:endParaRPr lang="en-GB" dirty="0" smtClean="0"/>
          </a:p>
          <a:p>
            <a:pPr lvl="1"/>
            <a:r>
              <a:rPr lang="en-US" dirty="0" smtClean="0"/>
              <a:t>The web server is responsible for all user communications, with the user interface implemented using a web browser;</a:t>
            </a:r>
            <a:endParaRPr lang="en-GB" dirty="0" smtClean="0"/>
          </a:p>
          <a:p>
            <a:pPr lvl="1"/>
            <a:r>
              <a:rPr lang="en-US" dirty="0" smtClean="0"/>
              <a:t>The application server is responsible for implementing application-specific logic as well as information storage and retrieval requests; </a:t>
            </a:r>
            <a:endParaRPr lang="en-GB" dirty="0" smtClean="0"/>
          </a:p>
          <a:p>
            <a:pPr lvl="1"/>
            <a:r>
              <a:rPr lang="en-US" dirty="0" smtClean="0"/>
              <a:t>The database server moves information to and from the database and handles transaction management. </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a:t>Language processing systems</a:t>
            </a:r>
          </a:p>
        </p:txBody>
      </p:sp>
      <p:sp>
        <p:nvSpPr>
          <p:cNvPr id="160771" name="Rectangle 3"/>
          <p:cNvSpPr>
            <a:spLocks noGrp="1" noChangeArrowheads="1"/>
          </p:cNvSpPr>
          <p:nvPr>
            <p:ph type="body" idx="1"/>
          </p:nvPr>
        </p:nvSpPr>
        <p:spPr/>
        <p:txBody>
          <a:bodyPr lIns="91797" tIns="45898" rIns="91797" bIns="45898"/>
          <a:lstStyle/>
          <a:p>
            <a:r>
              <a:rPr lang="en-US" sz="2300" dirty="0"/>
              <a:t>Accept a natural or artificial language as input and generate some other representation of that language. </a:t>
            </a:r>
          </a:p>
          <a:p>
            <a:r>
              <a:rPr lang="en-US" sz="2300" dirty="0"/>
              <a:t>May include an interpreter to act on the instructions in the language that is being processed.</a:t>
            </a:r>
          </a:p>
          <a:p>
            <a:r>
              <a:rPr lang="en-US" sz="2300" dirty="0"/>
              <a:t>Used in situations where the easiest way to solve a problem is to describe an algorithm or describe the system data</a:t>
            </a:r>
          </a:p>
          <a:p>
            <a:pPr lvl="1"/>
            <a:r>
              <a:rPr lang="en-US" sz="2100" dirty="0"/>
              <a:t>Meta-case tools process tool descriptions, method rules, etc and generate tools.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48</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a language processing system </a:t>
            </a:r>
            <a:endParaRPr lang="en-US" dirty="0"/>
          </a:p>
        </p:txBody>
      </p:sp>
      <p:pic>
        <p:nvPicPr>
          <p:cNvPr id="4" name="Content Placeholder 3" descr="6.18 LangProcSy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0387" r="-10387"/>
              <a:stretch>
                <a:fillRect/>
              </a:stretch>
            </p:blipFill>
          </mc:Choice>
          <mc:Fallback>
            <p:blipFill>
              <a:blip r:embed="rId3"/>
              <a:srcRect l="-10387" r="-10387"/>
              <a:stretch>
                <a:fillRect/>
              </a:stretch>
            </p:blipFill>
          </mc:Fallback>
        </mc:AlternateContent>
        <p:spPr>
          <a:xfrm>
            <a:off x="916596" y="1600201"/>
            <a:ext cx="7014735" cy="3857834"/>
          </a:xfrm>
        </p:spPr>
      </p:pic>
      <p:sp>
        <p:nvSpPr>
          <p:cNvPr id="5" name="Slide Number Placeholder 4"/>
          <p:cNvSpPr>
            <a:spLocks noGrp="1"/>
          </p:cNvSpPr>
          <p:nvPr>
            <p:ph type="sldNum" sz="quarter" idx="12"/>
          </p:nvPr>
        </p:nvSpPr>
        <p:spPr/>
        <p:txBody>
          <a:bodyPr/>
          <a:lstStyle/>
          <a:p>
            <a:fld id="{EC33B370-F672-B743-B3AF-248A63C17270}" type="slidenum">
              <a:rPr lang="en-US" smtClean="0"/>
              <a:pPr/>
              <a:t>49</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a packing robot control system</a:t>
            </a:r>
            <a:endParaRPr lang="en-US" dirty="0"/>
          </a:p>
        </p:txBody>
      </p:sp>
      <p:pic>
        <p:nvPicPr>
          <p:cNvPr id="26626" name="Picture 2" descr="6"/>
          <p:cNvPicPr>
            <a:picLocks noChangeAspect="1" noChangeArrowheads="1"/>
          </p:cNvPicPr>
          <p:nvPr/>
        </p:nvPicPr>
        <mc:AlternateContent xmlns:mc="http://schemas.openxmlformats.org/markup-compatibility/2006">
          <mc:Choice xmlns:ma="http://schemas.microsoft.com/office/mac/drawingml/2008/main" xmlns:mv="urn:schemas-microsoft-com:mac:vml" xmlns="" Requires="ma">
            <p:blipFill>
              <a:blip r:embed="rId2"/>
              <a:srcRect b="-8765"/>
              <a:stretch>
                <a:fillRect/>
              </a:stretch>
            </p:blipFill>
          </mc:Choice>
          <mc:Fallback>
            <p:blipFill>
              <a:blip r:embed="rId3"/>
              <a:srcRect b="-8765"/>
              <a:stretch>
                <a:fillRect/>
              </a:stretch>
            </p:blipFill>
          </mc:Fallback>
        </mc:AlternateContent>
        <p:spPr bwMode="auto">
          <a:xfrm>
            <a:off x="2197959" y="1667101"/>
            <a:ext cx="4397375" cy="4262438"/>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EC33B370-F672-B743-B3AF-248A63C17270}"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Compiler components</a:t>
            </a:r>
            <a:endParaRPr lang="en-US" dirty="0"/>
          </a:p>
        </p:txBody>
      </p:sp>
      <p:sp>
        <p:nvSpPr>
          <p:cNvPr id="3" name="Content Placeholder 2"/>
          <p:cNvSpPr>
            <a:spLocks noGrp="1"/>
          </p:cNvSpPr>
          <p:nvPr>
            <p:ph idx="1"/>
          </p:nvPr>
        </p:nvSpPr>
        <p:spPr>
          <a:xfrm>
            <a:off x="405360" y="1600200"/>
            <a:ext cx="8229600" cy="4525963"/>
          </a:xfrm>
        </p:spPr>
        <p:txBody>
          <a:bodyPr/>
          <a:lstStyle/>
          <a:p>
            <a:r>
              <a:rPr lang="en-US" dirty="0" smtClean="0"/>
              <a:t>A lexical analyzer, which takes input language tokens and converts them to an internal form.</a:t>
            </a:r>
            <a:endParaRPr lang="en-GB" dirty="0" smtClean="0"/>
          </a:p>
          <a:p>
            <a:r>
              <a:rPr lang="en-US" dirty="0" smtClean="0"/>
              <a:t>A symbol table, which holds information about the names of entities (variables, class names, object names, etc.) used in the text that is being translated.</a:t>
            </a:r>
            <a:endParaRPr lang="en-GB" dirty="0" smtClean="0"/>
          </a:p>
          <a:p>
            <a:r>
              <a:rPr lang="en-US" dirty="0" smtClean="0"/>
              <a:t>A syntax analyzer, which checks the syntax of the language being translated. </a:t>
            </a:r>
            <a:endParaRPr lang="en-GB" dirty="0" smtClean="0"/>
          </a:p>
          <a:p>
            <a:r>
              <a:rPr lang="en-US" dirty="0" smtClean="0"/>
              <a:t>A syntax tree, which is an internal structure representing the program being compiled.</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Compiler components</a:t>
            </a:r>
            <a:endParaRPr lang="en-US" dirty="0"/>
          </a:p>
        </p:txBody>
      </p:sp>
      <p:sp>
        <p:nvSpPr>
          <p:cNvPr id="3" name="Content Placeholder 2"/>
          <p:cNvSpPr>
            <a:spLocks noGrp="1"/>
          </p:cNvSpPr>
          <p:nvPr>
            <p:ph idx="1"/>
          </p:nvPr>
        </p:nvSpPr>
        <p:spPr/>
        <p:txBody>
          <a:bodyPr/>
          <a:lstStyle/>
          <a:p>
            <a:r>
              <a:rPr lang="en-US" dirty="0" smtClean="0"/>
              <a:t>A semantic analyzer that uses information from the syntax tree and the symbol table to check the semantic correctness of the input language text.</a:t>
            </a:r>
            <a:r>
              <a:rPr lang="en-GB" dirty="0" smtClean="0"/>
              <a:t> </a:t>
            </a:r>
            <a:endParaRPr lang="en-US" dirty="0" smtClean="0"/>
          </a:p>
          <a:p>
            <a:r>
              <a:rPr lang="en-US" dirty="0" smtClean="0"/>
              <a:t>A code generator that ‘walks’ the syntax tree and generates abstract machine code.</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pipe and filter compiler architecture</a:t>
            </a:r>
            <a:r>
              <a:rPr lang="en-GB" dirty="0" smtClean="0"/>
              <a:t> </a:t>
            </a:r>
            <a:endParaRPr lang="en-US" dirty="0"/>
          </a:p>
        </p:txBody>
      </p:sp>
      <p:pic>
        <p:nvPicPr>
          <p:cNvPr id="4" name="Content Placeholder 3" descr="6.19 PipeFilterCompModel.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42181" b="-42181"/>
              <a:stretch>
                <a:fillRect/>
              </a:stretch>
            </p:blipFill>
          </mc:Choice>
          <mc:Fallback>
            <p:blipFill>
              <a:blip r:embed="rId3"/>
              <a:srcRect t="-42181" b="-42181"/>
              <a:stretch>
                <a:fillRect/>
              </a:stretch>
            </p:blipFill>
          </mc:Fallback>
        </mc:AlternateContent>
        <p:spPr>
          <a:xfrm>
            <a:off x="1105758" y="1600201"/>
            <a:ext cx="6366176" cy="3501152"/>
          </a:xfrm>
        </p:spPr>
      </p:pic>
      <p:sp>
        <p:nvSpPr>
          <p:cNvPr id="5" name="Slide Number Placeholder 4"/>
          <p:cNvSpPr>
            <a:spLocks noGrp="1"/>
          </p:cNvSpPr>
          <p:nvPr>
            <p:ph type="sldNum" sz="quarter" idx="12"/>
          </p:nvPr>
        </p:nvSpPr>
        <p:spPr/>
        <p:txBody>
          <a:bodyPr/>
          <a:lstStyle/>
          <a:p>
            <a:fld id="{EC33B370-F672-B743-B3AF-248A63C17270}" type="slidenum">
              <a:rPr lang="en-US" smtClean="0"/>
              <a:pPr/>
              <a:t>52</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repository architecture for a language processing system</a:t>
            </a:r>
            <a:endParaRPr lang="en-US" dirty="0"/>
          </a:p>
        </p:txBody>
      </p:sp>
      <p:pic>
        <p:nvPicPr>
          <p:cNvPr id="4" name="Content Placeholder 3" descr="6.20 RepositoryLP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471" b="-1471"/>
              <a:stretch>
                <a:fillRect/>
              </a:stretch>
            </p:blipFill>
          </mc:Choice>
          <mc:Fallback>
            <p:blipFill>
              <a:blip r:embed="rId3"/>
              <a:srcRect t="-1471" b="-1471"/>
              <a:stretch>
                <a:fillRect/>
              </a:stretch>
            </p:blipFill>
          </mc:Fallback>
        </mc:AlternateContent>
        <p:spPr>
          <a:xfrm>
            <a:off x="1038200" y="1937951"/>
            <a:ext cx="6676944" cy="3672062"/>
          </a:xfrm>
        </p:spPr>
      </p:pic>
      <p:sp>
        <p:nvSpPr>
          <p:cNvPr id="5" name="Slide Number Placeholder 4"/>
          <p:cNvSpPr>
            <a:spLocks noGrp="1"/>
          </p:cNvSpPr>
          <p:nvPr>
            <p:ph type="sldNum" sz="quarter" idx="12"/>
          </p:nvPr>
        </p:nvSpPr>
        <p:spPr/>
        <p:txBody>
          <a:bodyPr/>
          <a:lstStyle/>
          <a:p>
            <a:fld id="{EC33B370-F672-B743-B3AF-248A63C17270}" type="slidenum">
              <a:rPr lang="en-US" smtClean="0"/>
              <a:pPr/>
              <a:t>53</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Models of application systems architectures help us understand and compare applications, validate application system designs and assess large-scale components for reuse.</a:t>
            </a:r>
            <a:endParaRPr lang="en-GB" dirty="0" smtClean="0"/>
          </a:p>
          <a:p>
            <a:r>
              <a:rPr lang="en-US" dirty="0" smtClean="0"/>
              <a:t>Transaction processing systems are interactive systems that allow information in a database to be remotely accessed and modified by a number of users. </a:t>
            </a:r>
          </a:p>
          <a:p>
            <a:r>
              <a:rPr lang="en-US" dirty="0" smtClean="0"/>
              <a:t>Language processing systems are used to translate texts from one language into another and to carry out the instructions specified in the input language. They include a translator and an abstract machine that executes the generated language.</a:t>
            </a:r>
            <a:endParaRPr lang="en-GB" dirty="0" smtClean="0"/>
          </a:p>
          <a:p>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54</a:t>
            </a:fld>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Chapter 7 – Design and Implementation</a:t>
            </a:r>
            <a:endParaRPr lang="en-US" sz="2400"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55</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13179576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Object-oriented design using the UML</a:t>
            </a:r>
            <a:endParaRPr lang="en-GB" dirty="0" smtClean="0"/>
          </a:p>
          <a:p>
            <a:r>
              <a:rPr lang="en-US" dirty="0" smtClean="0"/>
              <a:t>Design patterns</a:t>
            </a:r>
            <a:endParaRPr lang="en-GB" dirty="0" smtClean="0"/>
          </a:p>
          <a:p>
            <a:r>
              <a:rPr lang="en-US" dirty="0" smtClean="0"/>
              <a:t>Implementation issues</a:t>
            </a:r>
            <a:endParaRPr lang="en-GB" dirty="0" smtClean="0"/>
          </a:p>
          <a:p>
            <a:r>
              <a:rPr lang="en-US" dirty="0" smtClean="0"/>
              <a:t>Open source development</a:t>
            </a:r>
            <a:r>
              <a:rPr lang="en-GB" dirty="0" smtClean="0"/>
              <a:t>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56</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295749106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and implementation</a:t>
            </a:r>
            <a:endParaRPr lang="en-US" dirty="0"/>
          </a:p>
        </p:txBody>
      </p:sp>
      <p:sp>
        <p:nvSpPr>
          <p:cNvPr id="3" name="Content Placeholder 2"/>
          <p:cNvSpPr>
            <a:spLocks noGrp="1"/>
          </p:cNvSpPr>
          <p:nvPr>
            <p:ph idx="1"/>
          </p:nvPr>
        </p:nvSpPr>
        <p:spPr/>
        <p:txBody>
          <a:bodyPr/>
          <a:lstStyle/>
          <a:p>
            <a:r>
              <a:rPr lang="en-US" dirty="0" smtClean="0"/>
              <a:t>Software design and implementation is the stage in the software engineering process at which an executable software system is developed. </a:t>
            </a:r>
          </a:p>
          <a:p>
            <a:r>
              <a:rPr lang="en-US" dirty="0" smtClean="0"/>
              <a:t>Software design and implementation activities are invariably inter-leaved. </a:t>
            </a:r>
          </a:p>
          <a:p>
            <a:pPr lvl="1"/>
            <a:r>
              <a:rPr lang="en-US" dirty="0" smtClean="0"/>
              <a:t>Software design is a creative activity in which you identify software components and their relationships, based on a customer’s requirements. </a:t>
            </a:r>
          </a:p>
          <a:p>
            <a:pPr lvl="1"/>
            <a:r>
              <a:rPr lang="en-US" dirty="0" smtClean="0"/>
              <a:t>Implementation is the process of realizing the design as a program.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57</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410870994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or buy</a:t>
            </a:r>
            <a:endParaRPr lang="en-US" dirty="0"/>
          </a:p>
        </p:txBody>
      </p:sp>
      <p:sp>
        <p:nvSpPr>
          <p:cNvPr id="3" name="Content Placeholder 2"/>
          <p:cNvSpPr>
            <a:spLocks noGrp="1"/>
          </p:cNvSpPr>
          <p:nvPr>
            <p:ph idx="1"/>
          </p:nvPr>
        </p:nvSpPr>
        <p:spPr/>
        <p:txBody>
          <a:bodyPr/>
          <a:lstStyle/>
          <a:p>
            <a:r>
              <a:rPr lang="en-US" dirty="0" smtClean="0"/>
              <a:t>In a wide range of domains, it is now possible to buy off-the-shelf systems (COTS) that can be adapted and tailored to the users’ requirements. </a:t>
            </a:r>
          </a:p>
          <a:p>
            <a:pPr lvl="1"/>
            <a:r>
              <a:rPr lang="en-US" dirty="0" smtClean="0"/>
              <a:t>For example, if you want to implement a medical records system, you can buy a package that is already used in hospitals. It can be cheaper and faster to use this approach rather than developing a system in a conventional programming language.</a:t>
            </a:r>
            <a:endParaRPr lang="en-GB" dirty="0" smtClean="0"/>
          </a:p>
          <a:p>
            <a:r>
              <a:rPr lang="en-US" dirty="0" smtClean="0"/>
              <a:t>When you develop an application in this way, the design process becomes concerned with how to use the configuration features of that system to deliver the system requirements.</a:t>
            </a:r>
            <a:r>
              <a:rPr lang="en-GB" dirty="0" smtClean="0"/>
              <a:t>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58</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15382309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69925" y="306388"/>
            <a:ext cx="8093075" cy="917575"/>
          </a:xfrm>
        </p:spPr>
        <p:txBody>
          <a:bodyPr/>
          <a:lstStyle/>
          <a:p>
            <a:r>
              <a:rPr lang="en-US"/>
              <a:t>An object-oriented design process</a:t>
            </a:r>
          </a:p>
        </p:txBody>
      </p:sp>
      <p:sp>
        <p:nvSpPr>
          <p:cNvPr id="126979" name="Rectangle 3"/>
          <p:cNvSpPr>
            <a:spLocks noGrp="1" noChangeArrowheads="1"/>
          </p:cNvSpPr>
          <p:nvPr>
            <p:ph type="body" idx="1"/>
          </p:nvPr>
        </p:nvSpPr>
        <p:spPr/>
        <p:txBody>
          <a:bodyPr/>
          <a:lstStyle/>
          <a:p>
            <a:pPr>
              <a:lnSpc>
                <a:spcPct val="90000"/>
              </a:lnSpc>
            </a:pPr>
            <a:r>
              <a:rPr lang="en-US" dirty="0"/>
              <a:t>Structured</a:t>
            </a:r>
            <a:r>
              <a:rPr lang="en-US" dirty="0" smtClean="0"/>
              <a:t> object-oriented design </a:t>
            </a:r>
            <a:r>
              <a:rPr lang="en-US" dirty="0"/>
              <a:t>processes involve developing a number of different system models.</a:t>
            </a:r>
          </a:p>
          <a:p>
            <a:pPr>
              <a:lnSpc>
                <a:spcPct val="90000"/>
              </a:lnSpc>
            </a:pPr>
            <a:r>
              <a:rPr lang="en-US" dirty="0"/>
              <a:t>They require a lot of effort for development and maintenance of these models and, for small systems, this may not be cost-effective.</a:t>
            </a:r>
          </a:p>
          <a:p>
            <a:pPr>
              <a:lnSpc>
                <a:spcPct val="90000"/>
              </a:lnSpc>
            </a:pPr>
            <a:r>
              <a:rPr lang="en-US" dirty="0"/>
              <a:t>However, for large systems developed by different groups design models are an</a:t>
            </a:r>
            <a:r>
              <a:rPr lang="en-US" dirty="0" smtClean="0"/>
              <a:t> important communication </a:t>
            </a:r>
            <a:r>
              <a:rPr lang="en-US" dirty="0"/>
              <a:t>mechanism.</a:t>
            </a:r>
          </a:p>
        </p:txBody>
      </p:sp>
      <p:sp>
        <p:nvSpPr>
          <p:cNvPr id="4" name="Slide Number Placeholder 3"/>
          <p:cNvSpPr>
            <a:spLocks noGrp="1"/>
          </p:cNvSpPr>
          <p:nvPr>
            <p:ph type="sldNum" sz="quarter" idx="12"/>
          </p:nvPr>
        </p:nvSpPr>
        <p:spPr/>
        <p:txBody>
          <a:bodyPr/>
          <a:lstStyle/>
          <a:p>
            <a:fld id="{EC83099C-5FA5-B04A-B819-64718E2A253A}" type="slidenum">
              <a:rPr lang="en-US" smtClean="0"/>
              <a:pPr/>
              <a:t>59</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1096149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abstraction</a:t>
            </a:r>
            <a:endParaRPr lang="en-US" dirty="0"/>
          </a:p>
        </p:txBody>
      </p:sp>
      <p:sp>
        <p:nvSpPr>
          <p:cNvPr id="3" name="Content Placeholder 2"/>
          <p:cNvSpPr>
            <a:spLocks noGrp="1"/>
          </p:cNvSpPr>
          <p:nvPr>
            <p:ph idx="1"/>
          </p:nvPr>
        </p:nvSpPr>
        <p:spPr/>
        <p:txBody>
          <a:bodyPr/>
          <a:lstStyle/>
          <a:p>
            <a:r>
              <a:rPr lang="en-US" dirty="0" smtClean="0">
                <a:solidFill>
                  <a:srgbClr val="FF0000"/>
                </a:solidFill>
              </a:rPr>
              <a:t>Architecture in the small </a:t>
            </a:r>
            <a:r>
              <a:rPr lang="en-US" dirty="0" smtClean="0"/>
              <a:t>is concerned with the architecture of individual programs. At this level, we are concerned with the way that an individual program is decomposed into components.  </a:t>
            </a:r>
            <a:endParaRPr lang="en-GB" dirty="0" smtClean="0"/>
          </a:p>
          <a:p>
            <a:r>
              <a:rPr lang="en-US" dirty="0" smtClean="0">
                <a:solidFill>
                  <a:srgbClr val="FF0000"/>
                </a:solidFill>
              </a:rPr>
              <a:t>Architecture in the large </a:t>
            </a:r>
            <a:r>
              <a:rPr lang="en-US" dirty="0" smtClean="0"/>
              <a:t>is concerned with the architecture of complex enterprise systems that include other systems, programs, and program components. These enterprise systems are distributed over different computers, which may be owned and managed by different companies.  </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GB" dirty="0"/>
              <a:t>Process stages</a:t>
            </a:r>
          </a:p>
        </p:txBody>
      </p:sp>
      <p:sp>
        <p:nvSpPr>
          <p:cNvPr id="107523" name="Rectangle 3"/>
          <p:cNvSpPr>
            <a:spLocks noGrp="1" noChangeArrowheads="1"/>
          </p:cNvSpPr>
          <p:nvPr>
            <p:ph type="body" idx="1"/>
          </p:nvPr>
        </p:nvSpPr>
        <p:spPr/>
        <p:txBody>
          <a:bodyPr/>
          <a:lstStyle/>
          <a:p>
            <a:r>
              <a:rPr lang="en-GB" dirty="0" smtClean="0"/>
              <a:t>There are a variety of different object-oriented design processes that depend on the organization using the process.</a:t>
            </a:r>
          </a:p>
          <a:p>
            <a:r>
              <a:rPr lang="en-GB" dirty="0" smtClean="0"/>
              <a:t>Common activities in these processes include:</a:t>
            </a:r>
          </a:p>
          <a:p>
            <a:pPr lvl="1"/>
            <a:r>
              <a:rPr lang="en-GB" dirty="0" smtClean="0"/>
              <a:t>Define </a:t>
            </a:r>
            <a:r>
              <a:rPr lang="en-GB" dirty="0"/>
              <a:t>the context and modes of use of the system;</a:t>
            </a:r>
          </a:p>
          <a:p>
            <a:pPr lvl="1"/>
            <a:r>
              <a:rPr lang="en-GB" dirty="0"/>
              <a:t>Design the system architecture;</a:t>
            </a:r>
          </a:p>
          <a:p>
            <a:pPr lvl="1"/>
            <a:r>
              <a:rPr lang="en-GB" dirty="0"/>
              <a:t>Identify the principal system objects;</a:t>
            </a:r>
          </a:p>
          <a:p>
            <a:pPr lvl="1"/>
            <a:r>
              <a:rPr lang="en-GB" dirty="0"/>
              <a:t>Develop design models;</a:t>
            </a:r>
          </a:p>
          <a:p>
            <a:pPr lvl="1"/>
            <a:r>
              <a:rPr lang="en-GB" dirty="0"/>
              <a:t>Specify object interfaces</a:t>
            </a:r>
            <a:r>
              <a:rPr lang="en-GB" dirty="0" smtClean="0"/>
              <a:t>.</a:t>
            </a:r>
          </a:p>
          <a:p>
            <a:r>
              <a:rPr lang="en-GB" dirty="0" smtClean="0"/>
              <a:t>Process illustrated here using a design for a wilderness weather station.</a:t>
            </a:r>
            <a:endParaRPr lang="en-GB"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60</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77385946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System context and interactions</a:t>
            </a:r>
            <a:endParaRPr lang="en-US" dirty="0"/>
          </a:p>
        </p:txBody>
      </p:sp>
      <p:sp>
        <p:nvSpPr>
          <p:cNvPr id="3" name="Content Placeholder 2"/>
          <p:cNvSpPr>
            <a:spLocks noGrp="1"/>
          </p:cNvSpPr>
          <p:nvPr>
            <p:ph idx="1"/>
          </p:nvPr>
        </p:nvSpPr>
        <p:spPr/>
        <p:txBody>
          <a:bodyPr/>
          <a:lstStyle/>
          <a:p>
            <a:r>
              <a:rPr lang="en-US" dirty="0" smtClean="0"/>
              <a:t>Understanding  the relationships between the software that is being designed and its external environment is essential for deciding how to provide the required system functionality and how to structure the system to communicate with its environment. </a:t>
            </a:r>
          </a:p>
          <a:p>
            <a:r>
              <a:rPr lang="en-US" dirty="0" smtClean="0"/>
              <a:t>Understanding of the context also lets you establish the boundaries of the system. Setting the system boundaries helps you decide what features are implemented in the system being designed and what features are in other associated systems.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61</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347888354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and interaction models</a:t>
            </a:r>
            <a:endParaRPr lang="en-US" dirty="0"/>
          </a:p>
        </p:txBody>
      </p:sp>
      <p:sp>
        <p:nvSpPr>
          <p:cNvPr id="3" name="Content Placeholder 2"/>
          <p:cNvSpPr>
            <a:spLocks noGrp="1"/>
          </p:cNvSpPr>
          <p:nvPr>
            <p:ph idx="1"/>
          </p:nvPr>
        </p:nvSpPr>
        <p:spPr/>
        <p:txBody>
          <a:bodyPr/>
          <a:lstStyle/>
          <a:p>
            <a:r>
              <a:rPr lang="en-US" dirty="0" smtClean="0"/>
              <a:t>A system context model is a structural model that demonstrates the other systems in the environment of the system being developed.</a:t>
            </a:r>
            <a:endParaRPr lang="en-GB" dirty="0" smtClean="0"/>
          </a:p>
          <a:p>
            <a:r>
              <a:rPr lang="en-US" dirty="0" smtClean="0"/>
              <a:t>An interaction model is a dynamic model that shows how the system interacts with its environment as it is used.</a:t>
            </a:r>
            <a:endParaRPr lang="en-GB"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62</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397411339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System </a:t>
            </a:r>
            <a:r>
              <a:rPr lang="en-US" sz="2400" dirty="0"/>
              <a:t>context for the weather station</a:t>
            </a:r>
            <a:r>
              <a:rPr lang="en-GB" sz="2400" dirty="0" smtClean="0"/>
              <a:t> </a:t>
            </a:r>
            <a:endParaRPr lang="en-US" sz="2400" dirty="0"/>
          </a:p>
        </p:txBody>
      </p:sp>
      <p:pic>
        <p:nvPicPr>
          <p:cNvPr id="4" name="Content Placeholder 3" descr="7.1 WeatherStatContex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3566" r="-3566"/>
              <a:stretch>
                <a:fillRect/>
              </a:stretch>
            </p:blipFill>
          </mc:Choice>
          <mc:Fallback>
            <p:blipFill>
              <a:blip r:embed="rId3"/>
              <a:srcRect l="-3566" r="-3566"/>
              <a:stretch>
                <a:fillRect/>
              </a:stretch>
            </p:blipFill>
          </mc:Fallback>
        </mc:AlternateContent>
        <p:spPr>
          <a:xfrm>
            <a:off x="1612713" y="2172296"/>
            <a:ext cx="5629266" cy="3095879"/>
          </a:xfrm>
        </p:spPr>
      </p:pic>
      <p:sp>
        <p:nvSpPr>
          <p:cNvPr id="5" name="Slide Number Placeholder 4"/>
          <p:cNvSpPr>
            <a:spLocks noGrp="1"/>
          </p:cNvSpPr>
          <p:nvPr>
            <p:ph type="sldNum" sz="quarter" idx="12"/>
          </p:nvPr>
        </p:nvSpPr>
        <p:spPr/>
        <p:txBody>
          <a:bodyPr/>
          <a:lstStyle/>
          <a:p>
            <a:fld id="{EC83099C-5FA5-B04A-B819-64718E2A253A}" type="slidenum">
              <a:rPr lang="en-US" smtClean="0"/>
              <a:pPr/>
              <a:t>63</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185358103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Weather station use cases</a:t>
            </a:r>
            <a:r>
              <a:rPr lang="en-GB" dirty="0" smtClean="0"/>
              <a:t> </a:t>
            </a:r>
            <a:endParaRPr lang="en-US" dirty="0"/>
          </a:p>
        </p:txBody>
      </p:sp>
      <p:pic>
        <p:nvPicPr>
          <p:cNvPr id="4" name="Content Placeholder 3" descr="7.2 WS-UseCase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83216" r="-83216"/>
              <a:stretch>
                <a:fillRect/>
              </a:stretch>
            </p:blipFill>
          </mc:Choice>
          <mc:Fallback>
            <p:blipFill>
              <a:blip r:embed="rId3"/>
              <a:srcRect l="-83216" r="-83216"/>
              <a:stretch>
                <a:fillRect/>
              </a:stretch>
            </p:blipFill>
          </mc:Fallback>
        </mc:AlternateContent>
        <p:spPr/>
      </p:pic>
      <p:sp>
        <p:nvSpPr>
          <p:cNvPr id="5" name="Slide Number Placeholder 4"/>
          <p:cNvSpPr>
            <a:spLocks noGrp="1"/>
          </p:cNvSpPr>
          <p:nvPr>
            <p:ph type="sldNum" sz="quarter" idx="12"/>
          </p:nvPr>
        </p:nvSpPr>
        <p:spPr/>
        <p:txBody>
          <a:bodyPr/>
          <a:lstStyle/>
          <a:p>
            <a:fld id="{EC83099C-5FA5-B04A-B819-64718E2A253A}" type="slidenum">
              <a:rPr lang="en-US" smtClean="0"/>
              <a:pPr/>
              <a:t>64</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245196645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t>
            </a:r>
            <a:r>
              <a:rPr lang="en-US" dirty="0"/>
              <a:t>case description—Report weather</a:t>
            </a:r>
            <a:r>
              <a:rPr lang="en-GB" dirty="0" smtClean="0"/>
              <a:t> </a:t>
            </a:r>
            <a:endParaRPr lang="en-US" dirty="0"/>
          </a:p>
        </p:txBody>
      </p:sp>
      <p:graphicFrame>
        <p:nvGraphicFramePr>
          <p:cNvPr id="5" name="Content Placeholder 4"/>
          <p:cNvGraphicFramePr>
            <a:graphicFrameLocks noGrp="1"/>
          </p:cNvGraphicFramePr>
          <p:nvPr>
            <p:ph idx="1"/>
          </p:nvPr>
        </p:nvGraphicFramePr>
        <p:xfrm>
          <a:off x="457200" y="1661727"/>
          <a:ext cx="8229600" cy="4196080"/>
        </p:xfrm>
        <a:graphic>
          <a:graphicData uri="http://schemas.openxmlformats.org/drawingml/2006/table">
            <a:tbl>
              <a:tblPr firstRow="1" bandRow="1">
                <a:tableStyleId>{5C22544A-7EE6-4342-B048-85BDC9FD1C3A}</a:tableStyleId>
              </a:tblPr>
              <a:tblGrid>
                <a:gridCol w="1556034"/>
                <a:gridCol w="6673566"/>
              </a:tblGrid>
              <a:tr h="370840">
                <a:tc>
                  <a:txBody>
                    <a:bodyPr/>
                    <a:lstStyle/>
                    <a:p>
                      <a:r>
                        <a:rPr lang="en-US" sz="1600" dirty="0" smtClean="0"/>
                        <a:t>System</a:t>
                      </a:r>
                    </a:p>
                  </a:txBody>
                  <a:tcPr/>
                </a:tc>
                <a:tc>
                  <a:txBody>
                    <a:bodyPr/>
                    <a:lstStyle/>
                    <a:p>
                      <a:r>
                        <a:rPr lang="en-US" sz="1600" dirty="0" smtClean="0"/>
                        <a:t>Weather station</a:t>
                      </a:r>
                      <a:endParaRPr lang="en-US" sz="1600" dirty="0"/>
                    </a:p>
                  </a:txBody>
                  <a:tcPr/>
                </a:tc>
              </a:tr>
              <a:tr h="370840">
                <a:tc>
                  <a:txBody>
                    <a:bodyPr/>
                    <a:lstStyle/>
                    <a:p>
                      <a:r>
                        <a:rPr lang="en-US" sz="1600" dirty="0" smtClean="0"/>
                        <a:t>Use case</a:t>
                      </a:r>
                      <a:endParaRPr lang="en-US" sz="1600" dirty="0"/>
                    </a:p>
                  </a:txBody>
                  <a:tcPr/>
                </a:tc>
                <a:tc>
                  <a:txBody>
                    <a:bodyPr/>
                    <a:lstStyle/>
                    <a:p>
                      <a:r>
                        <a:rPr lang="en-US" sz="1600" dirty="0" smtClean="0"/>
                        <a:t>Report weather</a:t>
                      </a:r>
                      <a:endParaRPr lang="en-US" sz="1600" dirty="0"/>
                    </a:p>
                  </a:txBody>
                  <a:tcPr/>
                </a:tc>
              </a:tr>
              <a:tr h="370840">
                <a:tc>
                  <a:txBody>
                    <a:bodyPr/>
                    <a:lstStyle/>
                    <a:p>
                      <a:r>
                        <a:rPr lang="en-US" sz="1600" dirty="0" smtClean="0"/>
                        <a:t>Actors</a:t>
                      </a:r>
                      <a:endParaRPr lang="en-US" sz="1600" dirty="0"/>
                    </a:p>
                  </a:txBody>
                  <a:tcPr/>
                </a:tc>
                <a:tc>
                  <a:txBody>
                    <a:bodyPr/>
                    <a:lstStyle/>
                    <a:p>
                      <a:r>
                        <a:rPr lang="en-US" sz="1600" kern="1200" dirty="0" smtClean="0">
                          <a:solidFill>
                            <a:schemeClr val="dk1"/>
                          </a:solidFill>
                          <a:latin typeface="+mn-lt"/>
                          <a:ea typeface="+mn-ea"/>
                          <a:cs typeface="+mn-cs"/>
                        </a:rPr>
                        <a:t>Weather information system, Weather station</a:t>
                      </a:r>
                      <a:r>
                        <a:rPr lang="en-GB" sz="1600" dirty="0" smtClean="0"/>
                        <a:t> </a:t>
                      </a:r>
                      <a:endParaRPr lang="en-US" sz="1600" dirty="0"/>
                    </a:p>
                  </a:txBody>
                  <a:tcPr/>
                </a:tc>
              </a:tr>
              <a:tr h="370840">
                <a:tc>
                  <a:txBody>
                    <a:bodyPr/>
                    <a:lstStyle/>
                    <a:p>
                      <a:r>
                        <a:rPr lang="en-US" sz="1600" dirty="0" smtClean="0"/>
                        <a:t>Description</a:t>
                      </a:r>
                      <a:endParaRPr lang="en-US" sz="1600" dirty="0"/>
                    </a:p>
                  </a:txBody>
                  <a:tcPr/>
                </a:tc>
                <a:tc>
                  <a:txBody>
                    <a:bodyPr/>
                    <a:lstStyle/>
                    <a:p>
                      <a:r>
                        <a:rPr lang="en-US" sz="1600" kern="1200" dirty="0" smtClean="0">
                          <a:solidFill>
                            <a:schemeClr val="dk1"/>
                          </a:solidFill>
                          <a:latin typeface="+mn-lt"/>
                          <a:ea typeface="+mn-ea"/>
                          <a:cs typeface="+mn-cs"/>
                        </a:rPr>
                        <a:t>The weather station sends a summary of the weather data that has been collected from the instruments in the collection period to the weather information system. The data sent are the maximum, minimum, and average ground and air temperatures; the maximum, minimum, and average air pressures; the maximum, minimum, and average wind speeds; the total rainfall; and the wind direction as sampled at five-minute intervals.</a:t>
                      </a:r>
                      <a:r>
                        <a:rPr lang="en-GB" sz="1600" dirty="0" smtClean="0"/>
                        <a:t> </a:t>
                      </a:r>
                      <a:endParaRPr lang="en-US" sz="1600" dirty="0"/>
                    </a:p>
                  </a:txBody>
                  <a:tcPr/>
                </a:tc>
              </a:tr>
              <a:tr h="370840">
                <a:tc>
                  <a:txBody>
                    <a:bodyPr/>
                    <a:lstStyle/>
                    <a:p>
                      <a:r>
                        <a:rPr lang="en-US" sz="1600" dirty="0" smtClean="0"/>
                        <a:t>Stimulus</a:t>
                      </a:r>
                      <a:endParaRPr lang="en-US" sz="1600" dirty="0"/>
                    </a:p>
                  </a:txBody>
                  <a:tcPr/>
                </a:tc>
                <a:tc>
                  <a:txBody>
                    <a:bodyPr/>
                    <a:lstStyle/>
                    <a:p>
                      <a:r>
                        <a:rPr lang="en-US" sz="1600" kern="1200" dirty="0" smtClean="0">
                          <a:solidFill>
                            <a:schemeClr val="dk1"/>
                          </a:solidFill>
                          <a:latin typeface="+mn-lt"/>
                          <a:ea typeface="+mn-ea"/>
                          <a:cs typeface="+mn-cs"/>
                        </a:rPr>
                        <a:t>The weather information system establishes a satellite communication link with the weather station and requests transmission of the data.</a:t>
                      </a:r>
                      <a:r>
                        <a:rPr lang="en-GB" sz="1600" dirty="0" smtClean="0"/>
                        <a:t> </a:t>
                      </a:r>
                      <a:endParaRPr lang="en-US" sz="1600" dirty="0"/>
                    </a:p>
                  </a:txBody>
                  <a:tcPr/>
                </a:tc>
              </a:tr>
              <a:tr h="370840">
                <a:tc>
                  <a:txBody>
                    <a:bodyPr/>
                    <a:lstStyle/>
                    <a:p>
                      <a:r>
                        <a:rPr lang="en-US" sz="1600" dirty="0" smtClean="0"/>
                        <a:t>Response</a:t>
                      </a:r>
                      <a:endParaRPr lang="en-US" sz="1600" dirty="0"/>
                    </a:p>
                  </a:txBody>
                  <a:tcPr/>
                </a:tc>
                <a:tc>
                  <a:txBody>
                    <a:bodyPr/>
                    <a:lstStyle/>
                    <a:p>
                      <a:r>
                        <a:rPr lang="en-US" sz="1600" kern="1200" dirty="0" smtClean="0">
                          <a:solidFill>
                            <a:schemeClr val="dk1"/>
                          </a:solidFill>
                          <a:latin typeface="+mn-lt"/>
                          <a:ea typeface="+mn-ea"/>
                          <a:cs typeface="+mn-cs"/>
                        </a:rPr>
                        <a:t>The summarized data is sent to the weather information system.</a:t>
                      </a:r>
                      <a:r>
                        <a:rPr lang="en-GB" sz="1600" dirty="0" smtClean="0"/>
                        <a:t> </a:t>
                      </a:r>
                      <a:endParaRPr lang="en-US" sz="1600" dirty="0"/>
                    </a:p>
                  </a:txBody>
                  <a:tcPr/>
                </a:tc>
              </a:tr>
              <a:tr h="370840">
                <a:tc>
                  <a:txBody>
                    <a:bodyPr/>
                    <a:lstStyle/>
                    <a:p>
                      <a:r>
                        <a:rPr lang="en-US" sz="1600" dirty="0" smtClean="0"/>
                        <a:t>Comments</a:t>
                      </a:r>
                      <a:endParaRPr lang="en-US" sz="1600" dirty="0"/>
                    </a:p>
                  </a:txBody>
                  <a:tcPr/>
                </a:tc>
                <a:tc>
                  <a:txBody>
                    <a:bodyPr/>
                    <a:lstStyle/>
                    <a:p>
                      <a:r>
                        <a:rPr lang="en-US" sz="1600" kern="1200" dirty="0" smtClean="0">
                          <a:solidFill>
                            <a:schemeClr val="dk1"/>
                          </a:solidFill>
                          <a:latin typeface="+mn-lt"/>
                          <a:ea typeface="+mn-ea"/>
                          <a:cs typeface="+mn-cs"/>
                        </a:rPr>
                        <a:t>Weather stations are usually asked to report once per hour but this frequency may differ from one station to another and may be modified in the future.</a:t>
                      </a:r>
                      <a:r>
                        <a:rPr lang="en-GB" sz="1600" dirty="0" smtClean="0"/>
                        <a:t> </a:t>
                      </a:r>
                      <a:endParaRPr lang="en-US" sz="1600" dirty="0"/>
                    </a:p>
                  </a:txBody>
                  <a:tcPr/>
                </a:tc>
              </a:tr>
            </a:tbl>
          </a:graphicData>
        </a:graphic>
      </p:graphicFrame>
      <p:sp>
        <p:nvSpPr>
          <p:cNvPr id="4" name="Slide Number Placeholder 3"/>
          <p:cNvSpPr>
            <a:spLocks noGrp="1"/>
          </p:cNvSpPr>
          <p:nvPr>
            <p:ph type="sldNum" sz="quarter" idx="12"/>
          </p:nvPr>
        </p:nvSpPr>
        <p:spPr/>
        <p:txBody>
          <a:bodyPr/>
          <a:lstStyle/>
          <a:p>
            <a:fld id="{EC83099C-5FA5-B04A-B819-64718E2A253A}" type="slidenum">
              <a:rPr lang="en-US" smtClean="0"/>
              <a:pPr/>
              <a:t>65</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413963762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GB"/>
              <a:t>Architectural design</a:t>
            </a:r>
          </a:p>
        </p:txBody>
      </p:sp>
      <p:sp>
        <p:nvSpPr>
          <p:cNvPr id="120835" name="Rectangle 3"/>
          <p:cNvSpPr>
            <a:spLocks noGrp="1" noChangeArrowheads="1"/>
          </p:cNvSpPr>
          <p:nvPr>
            <p:ph type="body" idx="1"/>
          </p:nvPr>
        </p:nvSpPr>
        <p:spPr/>
        <p:txBody>
          <a:bodyPr/>
          <a:lstStyle/>
          <a:p>
            <a:r>
              <a:rPr lang="en-GB" sz="2400" dirty="0"/>
              <a:t>Once interactions between the system and its environment have been understood, you use this information for designing the system architecture</a:t>
            </a:r>
            <a:r>
              <a:rPr lang="en-GB" sz="2400" dirty="0" smtClean="0"/>
              <a:t>.</a:t>
            </a:r>
          </a:p>
          <a:p>
            <a:r>
              <a:rPr lang="en-US" dirty="0" smtClean="0"/>
              <a:t>You identify the major components that make up the system and their interactions, and then may organize the components using an architectural pattern such as a layered or client-server model. </a:t>
            </a:r>
          </a:p>
          <a:p>
            <a:r>
              <a:rPr lang="en-US" dirty="0" smtClean="0"/>
              <a:t>The weather station is composed of independent subsystems that communicate by broadcasting messages on a common infrastructure.</a:t>
            </a:r>
            <a:endParaRPr lang="en-GB" sz="2400"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66</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369507028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a:t>
            </a:r>
            <a:r>
              <a:rPr lang="en-US" dirty="0"/>
              <a:t>-level architecture of the weather station</a:t>
            </a:r>
            <a:r>
              <a:rPr lang="en-GB" dirty="0" smtClean="0"/>
              <a:t> </a:t>
            </a:r>
            <a:endParaRPr lang="en-US" dirty="0"/>
          </a:p>
        </p:txBody>
      </p:sp>
      <p:pic>
        <p:nvPicPr>
          <p:cNvPr id="4" name="Content Placeholder 3" descr="7.4 WS-Architecture.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6491" b="-16491"/>
              <a:stretch>
                <a:fillRect/>
              </a:stretch>
            </p:blipFill>
          </mc:Choice>
          <mc:Fallback>
            <p:blipFill>
              <a:blip r:embed="rId3"/>
              <a:srcRect t="-16491" b="-16491"/>
              <a:stretch>
                <a:fillRect/>
              </a:stretch>
            </p:blipFill>
          </mc:Fallback>
        </mc:AlternateContent>
        <p:spPr>
          <a:xfrm>
            <a:off x="1269492" y="1737504"/>
            <a:ext cx="6647491" cy="3655864"/>
          </a:xfrm>
        </p:spPr>
      </p:pic>
      <p:sp>
        <p:nvSpPr>
          <p:cNvPr id="5" name="Slide Number Placeholder 4"/>
          <p:cNvSpPr>
            <a:spLocks noGrp="1"/>
          </p:cNvSpPr>
          <p:nvPr>
            <p:ph type="sldNum" sz="quarter" idx="12"/>
          </p:nvPr>
        </p:nvSpPr>
        <p:spPr/>
        <p:txBody>
          <a:bodyPr/>
          <a:lstStyle/>
          <a:p>
            <a:fld id="{EC83099C-5FA5-B04A-B819-64718E2A253A}" type="slidenum">
              <a:rPr lang="en-US" smtClean="0"/>
              <a:pPr/>
              <a:t>67</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334720443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a:t>
            </a:r>
            <a:r>
              <a:rPr lang="en-US" dirty="0"/>
              <a:t>of data collection system</a:t>
            </a:r>
            <a:r>
              <a:rPr lang="en-GB" dirty="0" smtClean="0"/>
              <a:t> </a:t>
            </a:r>
            <a:endParaRPr lang="en-US" dirty="0"/>
          </a:p>
        </p:txBody>
      </p:sp>
      <p:pic>
        <p:nvPicPr>
          <p:cNvPr id="4" name="Content Placeholder 3" descr="7.5 DataCollection.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9317" r="-9317"/>
              <a:stretch>
                <a:fillRect/>
              </a:stretch>
            </p:blipFill>
          </mc:Choice>
          <mc:Fallback>
            <p:blipFill>
              <a:blip r:embed="rId3"/>
              <a:srcRect l="-9317" r="-9317"/>
              <a:stretch>
                <a:fillRect/>
              </a:stretch>
            </p:blipFill>
          </mc:Fallback>
        </mc:AlternateContent>
        <p:spPr>
          <a:xfrm>
            <a:off x="1738561" y="2023551"/>
            <a:ext cx="5835199" cy="3209135"/>
          </a:xfrm>
        </p:spPr>
      </p:pic>
      <p:sp>
        <p:nvSpPr>
          <p:cNvPr id="5" name="Slide Number Placeholder 4"/>
          <p:cNvSpPr>
            <a:spLocks noGrp="1"/>
          </p:cNvSpPr>
          <p:nvPr>
            <p:ph type="sldNum" sz="quarter" idx="12"/>
          </p:nvPr>
        </p:nvSpPr>
        <p:spPr/>
        <p:txBody>
          <a:bodyPr/>
          <a:lstStyle/>
          <a:p>
            <a:fld id="{EC83099C-5FA5-B04A-B819-64718E2A253A}" type="slidenum">
              <a:rPr lang="en-US" smtClean="0"/>
              <a:pPr/>
              <a:t>68</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153021310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p:spPr>
        <p:txBody>
          <a:bodyPr lIns="90840" tIns="44623" rIns="90840" bIns="44623"/>
          <a:lstStyle/>
          <a:p>
            <a:r>
              <a:rPr lang="en-GB" dirty="0" smtClean="0"/>
              <a:t>Object class </a:t>
            </a:r>
            <a:r>
              <a:rPr lang="en-GB" dirty="0"/>
              <a:t>identification</a:t>
            </a:r>
          </a:p>
        </p:txBody>
      </p:sp>
      <p:sp>
        <p:nvSpPr>
          <p:cNvPr id="41987" name="Rectangle 3"/>
          <p:cNvSpPr>
            <a:spLocks noGrp="1" noChangeArrowheads="1"/>
          </p:cNvSpPr>
          <p:nvPr>
            <p:ph type="body" idx="1"/>
          </p:nvPr>
        </p:nvSpPr>
        <p:spPr>
          <a:noFill/>
          <a:ln/>
        </p:spPr>
        <p:txBody>
          <a:bodyPr lIns="90840" tIns="44623" rIns="90840" bIns="44623"/>
          <a:lstStyle/>
          <a:p>
            <a:r>
              <a:rPr lang="en-GB" dirty="0"/>
              <a:t>Identifying</a:t>
            </a:r>
            <a:r>
              <a:rPr lang="en-GB" dirty="0" smtClean="0"/>
              <a:t> object classes </a:t>
            </a:r>
            <a:r>
              <a:rPr lang="en-GB" dirty="0"/>
              <a:t>is </a:t>
            </a:r>
            <a:r>
              <a:rPr lang="en-GB" dirty="0" err="1" smtClean="0"/>
              <a:t>toften</a:t>
            </a:r>
            <a:r>
              <a:rPr lang="en-GB" dirty="0" smtClean="0"/>
              <a:t> a difficult </a:t>
            </a:r>
            <a:r>
              <a:rPr lang="en-GB" dirty="0"/>
              <a:t>part of object oriented design.</a:t>
            </a:r>
          </a:p>
          <a:p>
            <a:r>
              <a:rPr lang="en-GB" dirty="0"/>
              <a:t>There is no 'magic formula' for object identification. It relies on the skill, experience </a:t>
            </a:r>
            <a:br>
              <a:rPr lang="en-GB" dirty="0"/>
            </a:br>
            <a:r>
              <a:rPr lang="en-GB" dirty="0"/>
              <a:t>and domain knowledge of system designers.</a:t>
            </a:r>
          </a:p>
          <a:p>
            <a:r>
              <a:rPr lang="en-GB" dirty="0"/>
              <a:t>Object identification is an iterative process. You are unlikely to get it right first time.</a:t>
            </a:r>
          </a:p>
        </p:txBody>
      </p:sp>
      <p:sp>
        <p:nvSpPr>
          <p:cNvPr id="4" name="Slide Number Placeholder 3"/>
          <p:cNvSpPr>
            <a:spLocks noGrp="1"/>
          </p:cNvSpPr>
          <p:nvPr>
            <p:ph type="sldNum" sz="quarter" idx="12"/>
          </p:nvPr>
        </p:nvSpPr>
        <p:spPr/>
        <p:txBody>
          <a:bodyPr/>
          <a:lstStyle/>
          <a:p>
            <a:fld id="{EC83099C-5FA5-B04A-B819-64718E2A253A}" type="slidenum">
              <a:rPr lang="en-US" smtClean="0"/>
              <a:pPr/>
              <a:t>69</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152884291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a:t>Advantages of explicit architecture</a:t>
            </a:r>
          </a:p>
        </p:txBody>
      </p:sp>
      <p:sp>
        <p:nvSpPr>
          <p:cNvPr id="45059" name="Rectangle 3"/>
          <p:cNvSpPr>
            <a:spLocks noGrp="1" noChangeArrowheads="1"/>
          </p:cNvSpPr>
          <p:nvPr>
            <p:ph idx="1"/>
          </p:nvPr>
        </p:nvSpPr>
        <p:spPr/>
        <p:txBody>
          <a:bodyPr/>
          <a:lstStyle/>
          <a:p>
            <a:pPr>
              <a:lnSpc>
                <a:spcPct val="90000"/>
              </a:lnSpc>
            </a:pPr>
            <a:r>
              <a:rPr lang="en-GB" dirty="0"/>
              <a:t>Stakeholder communication</a:t>
            </a:r>
          </a:p>
          <a:p>
            <a:pPr lvl="1">
              <a:lnSpc>
                <a:spcPct val="90000"/>
              </a:lnSpc>
            </a:pPr>
            <a:r>
              <a:rPr lang="en-GB" dirty="0"/>
              <a:t>Architecture may be used as a focus of discussion by system stakeholders.</a:t>
            </a:r>
          </a:p>
          <a:p>
            <a:pPr>
              <a:lnSpc>
                <a:spcPct val="90000"/>
              </a:lnSpc>
            </a:pPr>
            <a:r>
              <a:rPr lang="en-GB" dirty="0"/>
              <a:t>System analysis</a:t>
            </a:r>
          </a:p>
          <a:p>
            <a:pPr lvl="1">
              <a:lnSpc>
                <a:spcPct val="90000"/>
              </a:lnSpc>
            </a:pPr>
            <a:r>
              <a:rPr lang="en-GB" dirty="0"/>
              <a:t>Means that analysis of whether the system can meet its non-functional requirements is possible.</a:t>
            </a:r>
          </a:p>
          <a:p>
            <a:pPr>
              <a:lnSpc>
                <a:spcPct val="90000"/>
              </a:lnSpc>
            </a:pPr>
            <a:r>
              <a:rPr lang="en-GB" dirty="0"/>
              <a:t>Large-scale reuse</a:t>
            </a:r>
          </a:p>
          <a:p>
            <a:pPr lvl="1">
              <a:lnSpc>
                <a:spcPct val="90000"/>
              </a:lnSpc>
            </a:pPr>
            <a:r>
              <a:rPr lang="en-GB" dirty="0"/>
              <a:t>The architecture may be reusable across a range of </a:t>
            </a:r>
            <a:r>
              <a:rPr lang="en-GB" dirty="0" smtClean="0"/>
              <a:t>systems</a:t>
            </a:r>
          </a:p>
          <a:p>
            <a:pPr lvl="1">
              <a:lnSpc>
                <a:spcPct val="90000"/>
              </a:lnSpc>
            </a:pPr>
            <a:r>
              <a:rPr lang="en-GB" dirty="0" smtClean="0"/>
              <a:t>Product-line architectures may be developed.</a:t>
            </a:r>
            <a:endParaRPr lang="en-GB"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p:spPr>
        <p:txBody>
          <a:bodyPr lIns="90840" tIns="44623" rIns="90840" bIns="44623"/>
          <a:lstStyle/>
          <a:p>
            <a:r>
              <a:rPr lang="en-GB"/>
              <a:t>Approaches to identification</a:t>
            </a:r>
          </a:p>
        </p:txBody>
      </p:sp>
      <p:sp>
        <p:nvSpPr>
          <p:cNvPr id="44035" name="Rectangle 3"/>
          <p:cNvSpPr>
            <a:spLocks noGrp="1" noChangeArrowheads="1"/>
          </p:cNvSpPr>
          <p:nvPr>
            <p:ph type="body" idx="1"/>
          </p:nvPr>
        </p:nvSpPr>
        <p:spPr>
          <a:noFill/>
          <a:ln/>
        </p:spPr>
        <p:txBody>
          <a:bodyPr lIns="90840" tIns="44623" rIns="90840" bIns="44623"/>
          <a:lstStyle/>
          <a:p>
            <a:r>
              <a:rPr lang="en-GB" sz="2400"/>
              <a:t>Use a grammatical approach based on a natural language description of the system (used in Hood OOD method).</a:t>
            </a:r>
          </a:p>
          <a:p>
            <a:r>
              <a:rPr lang="en-GB" sz="2400"/>
              <a:t>Base the identification on tangible things in the application domain.</a:t>
            </a:r>
          </a:p>
          <a:p>
            <a:r>
              <a:rPr lang="en-GB" sz="2400"/>
              <a:t>Use a behavioural approach and identify objects based on what participates in what behaviour.</a:t>
            </a:r>
          </a:p>
          <a:p>
            <a:r>
              <a:rPr lang="en-GB" sz="2400"/>
              <a:t>Use a scenario-based analysis.  The objects, attributes and methods in each scenario are identified.</a:t>
            </a:r>
          </a:p>
        </p:txBody>
      </p:sp>
      <p:sp>
        <p:nvSpPr>
          <p:cNvPr id="4" name="Slide Number Placeholder 3"/>
          <p:cNvSpPr>
            <a:spLocks noGrp="1"/>
          </p:cNvSpPr>
          <p:nvPr>
            <p:ph type="sldNum" sz="quarter" idx="12"/>
          </p:nvPr>
        </p:nvSpPr>
        <p:spPr/>
        <p:txBody>
          <a:bodyPr/>
          <a:lstStyle/>
          <a:p>
            <a:fld id="{EC83099C-5FA5-B04A-B819-64718E2A253A}" type="slidenum">
              <a:rPr lang="en-US" smtClean="0"/>
              <a:pPr/>
              <a:t>70</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1640034158"/>
      </p:ext>
    </p:extLst>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noFill/>
          <a:ln/>
        </p:spPr>
        <p:txBody>
          <a:bodyPr lIns="90840" tIns="44623" rIns="90840" bIns="44623"/>
          <a:lstStyle/>
          <a:p>
            <a:r>
              <a:rPr lang="en-GB"/>
              <a:t>Weather station description</a:t>
            </a:r>
          </a:p>
        </p:txBody>
      </p:sp>
      <p:sp>
        <p:nvSpPr>
          <p:cNvPr id="130051" name="Rectangle 3"/>
          <p:cNvSpPr>
            <a:spLocks noChangeArrowheads="1"/>
          </p:cNvSpPr>
          <p:nvPr/>
        </p:nvSpPr>
        <p:spPr bwMode="auto">
          <a:xfrm>
            <a:off x="349250" y="1962150"/>
            <a:ext cx="8353425" cy="4060435"/>
          </a:xfrm>
          <a:prstGeom prst="rect">
            <a:avLst/>
          </a:prstGeom>
          <a:noFill/>
          <a:ln w="12700">
            <a:noFill/>
            <a:miter lim="800000"/>
            <a:headEnd/>
            <a:tailEnd/>
          </a:ln>
          <a:effectLst/>
        </p:spPr>
        <p:txBody>
          <a:bodyPr lIns="90840" tIns="44623" rIns="90840" bIns="44623">
            <a:prstTxWarp prst="textNoShape">
              <a:avLst/>
            </a:prstTxWarp>
            <a:spAutoFit/>
          </a:bodyPr>
          <a:lstStyle/>
          <a:p>
            <a:pPr defTabSz="917575"/>
            <a:r>
              <a:rPr lang="en-GB" sz="2400" dirty="0"/>
              <a:t>A </a:t>
            </a:r>
            <a:r>
              <a:rPr lang="en-GB" sz="2400" dirty="0">
                <a:solidFill>
                  <a:schemeClr val="accent1"/>
                </a:solidFill>
              </a:rPr>
              <a:t>weather station</a:t>
            </a:r>
            <a:r>
              <a:rPr lang="en-GB" sz="2400" dirty="0"/>
              <a:t> is a package of software controlled instruments which collects data, performs some data processing and transmits this data for further processing. The instruments include air and ground thermometers, an anemometer, a wind vane, a barometer and a rain gauge. Data is collected periodically. </a:t>
            </a:r>
          </a:p>
          <a:p>
            <a:pPr defTabSz="917575"/>
            <a:endParaRPr lang="en-GB" sz="2400" dirty="0"/>
          </a:p>
          <a:p>
            <a:pPr defTabSz="917575"/>
            <a:r>
              <a:rPr lang="en-GB" sz="2400" dirty="0"/>
              <a:t>When a command is issued to transmit the weather data, the weather station processes and summarises the collected data. The summarised data is transmitted to the mapping computer when a request is received.</a:t>
            </a:r>
          </a:p>
          <a:p>
            <a:pPr algn="ctr" defTabSz="917575"/>
            <a:endParaRPr lang="en-GB"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71</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3566077220"/>
      </p:ext>
    </p:extLst>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GB"/>
              <a:t>Weather station object classes</a:t>
            </a:r>
          </a:p>
        </p:txBody>
      </p:sp>
      <p:sp>
        <p:nvSpPr>
          <p:cNvPr id="121859" name="Rectangle 3"/>
          <p:cNvSpPr>
            <a:spLocks noGrp="1" noChangeArrowheads="1"/>
          </p:cNvSpPr>
          <p:nvPr>
            <p:ph type="body" idx="1"/>
          </p:nvPr>
        </p:nvSpPr>
        <p:spPr/>
        <p:txBody>
          <a:bodyPr/>
          <a:lstStyle/>
          <a:p>
            <a:r>
              <a:rPr lang="en-GB" sz="2400" dirty="0" smtClean="0"/>
              <a:t>Object class identification in the weather station system may be based </a:t>
            </a:r>
            <a:r>
              <a:rPr lang="en-GB" dirty="0" smtClean="0"/>
              <a:t>on the tangible hardware and data in the system:</a:t>
            </a:r>
          </a:p>
          <a:p>
            <a:pPr lvl="1"/>
            <a:r>
              <a:rPr lang="en-GB" sz="2000" dirty="0" smtClean="0"/>
              <a:t>Ground </a:t>
            </a:r>
            <a:r>
              <a:rPr lang="en-GB" sz="2000" dirty="0"/>
              <a:t>thermometer, Anemometer, Barometer</a:t>
            </a:r>
          </a:p>
          <a:p>
            <a:pPr lvl="2"/>
            <a:r>
              <a:rPr lang="en-GB" sz="1800" dirty="0"/>
              <a:t>Application domain objects that are ‘hardware’ objects related to the instruments in the system.</a:t>
            </a:r>
          </a:p>
          <a:p>
            <a:pPr lvl="1"/>
            <a:r>
              <a:rPr lang="en-GB" sz="2000" dirty="0"/>
              <a:t>Weather station</a:t>
            </a:r>
          </a:p>
          <a:p>
            <a:pPr lvl="2"/>
            <a:r>
              <a:rPr lang="en-GB" sz="1800" dirty="0"/>
              <a:t>The basic interface of the weather station to its environment. It therefore reflects the interactions identified in the use-case model.</a:t>
            </a:r>
          </a:p>
          <a:p>
            <a:pPr lvl="1"/>
            <a:r>
              <a:rPr lang="en-GB" sz="2000" dirty="0"/>
              <a:t>Weather data</a:t>
            </a:r>
          </a:p>
          <a:p>
            <a:pPr lvl="2"/>
            <a:r>
              <a:rPr lang="en-GB" sz="1800" dirty="0"/>
              <a:t>Encapsulates the </a:t>
            </a:r>
            <a:r>
              <a:rPr lang="en-GB" sz="1800" dirty="0" smtClean="0"/>
              <a:t>summarized </a:t>
            </a:r>
            <a:r>
              <a:rPr lang="en-GB" sz="1800" dirty="0"/>
              <a:t>data from the instruments.</a:t>
            </a:r>
          </a:p>
        </p:txBody>
      </p:sp>
      <p:sp>
        <p:nvSpPr>
          <p:cNvPr id="4" name="Slide Number Placeholder 3"/>
          <p:cNvSpPr>
            <a:spLocks noGrp="1"/>
          </p:cNvSpPr>
          <p:nvPr>
            <p:ph type="sldNum" sz="quarter" idx="12"/>
          </p:nvPr>
        </p:nvSpPr>
        <p:spPr/>
        <p:txBody>
          <a:bodyPr/>
          <a:lstStyle/>
          <a:p>
            <a:fld id="{EC83099C-5FA5-B04A-B819-64718E2A253A}" type="slidenum">
              <a:rPr lang="en-US" smtClean="0"/>
              <a:pPr/>
              <a:t>72</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205461379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a:t>
            </a:r>
            <a:r>
              <a:rPr lang="en-US" dirty="0"/>
              <a:t>station </a:t>
            </a:r>
            <a:r>
              <a:rPr lang="en-US" dirty="0" smtClean="0"/>
              <a:t>object classes</a:t>
            </a:r>
            <a:r>
              <a:rPr lang="en-GB" dirty="0" smtClean="0"/>
              <a:t> </a:t>
            </a:r>
            <a:endParaRPr lang="en-US" dirty="0"/>
          </a:p>
        </p:txBody>
      </p:sp>
      <p:pic>
        <p:nvPicPr>
          <p:cNvPr id="4" name="Content Placeholder 3" descr="7.6 WeatherStatObj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26065" r="-26065"/>
              <a:stretch>
                <a:fillRect/>
              </a:stretch>
            </p:blipFill>
          </mc:Choice>
          <mc:Fallback>
            <p:blipFill>
              <a:blip r:embed="rId3"/>
              <a:srcRect l="-26065" r="-26065"/>
              <a:stretch>
                <a:fillRect/>
              </a:stretch>
            </p:blipFill>
          </mc:Fallback>
        </mc:AlternateContent>
        <p:spPr/>
      </p:pic>
      <p:sp>
        <p:nvSpPr>
          <p:cNvPr id="5" name="Slide Number Placeholder 4"/>
          <p:cNvSpPr>
            <a:spLocks noGrp="1"/>
          </p:cNvSpPr>
          <p:nvPr>
            <p:ph type="sldNum" sz="quarter" idx="12"/>
          </p:nvPr>
        </p:nvSpPr>
        <p:spPr/>
        <p:txBody>
          <a:bodyPr/>
          <a:lstStyle/>
          <a:p>
            <a:fld id="{EC83099C-5FA5-B04A-B819-64718E2A253A}" type="slidenum">
              <a:rPr lang="en-US" smtClean="0"/>
              <a:pPr/>
              <a:t>73</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192942130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ChangeArrowheads="1"/>
          </p:cNvSpPr>
          <p:nvPr>
            <p:ph type="title"/>
          </p:nvPr>
        </p:nvSpPr>
        <p:spPr/>
        <p:txBody>
          <a:bodyPr/>
          <a:lstStyle/>
          <a:p>
            <a:r>
              <a:rPr lang="en-GB"/>
              <a:t>Design models</a:t>
            </a:r>
          </a:p>
        </p:txBody>
      </p:sp>
      <p:sp>
        <p:nvSpPr>
          <p:cNvPr id="61445" name="Rectangle 5"/>
          <p:cNvSpPr>
            <a:spLocks noGrp="1" noChangeArrowheads="1"/>
          </p:cNvSpPr>
          <p:nvPr>
            <p:ph type="body" idx="1"/>
          </p:nvPr>
        </p:nvSpPr>
        <p:spPr/>
        <p:txBody>
          <a:bodyPr/>
          <a:lstStyle/>
          <a:p>
            <a:r>
              <a:rPr lang="en-GB"/>
              <a:t>Design models show the objects and object classes and relationships between these entities.</a:t>
            </a:r>
          </a:p>
          <a:p>
            <a:r>
              <a:rPr lang="en-GB"/>
              <a:t>Static models describe the static structure of the system in terms of object classes and relationships.</a:t>
            </a:r>
          </a:p>
          <a:p>
            <a:r>
              <a:rPr lang="en-GB"/>
              <a:t>Dynamic models describe the dynamic interactions between objects.</a:t>
            </a:r>
          </a:p>
        </p:txBody>
      </p:sp>
      <p:sp>
        <p:nvSpPr>
          <p:cNvPr id="4" name="Slide Number Placeholder 3"/>
          <p:cNvSpPr>
            <a:spLocks noGrp="1"/>
          </p:cNvSpPr>
          <p:nvPr>
            <p:ph type="sldNum" sz="quarter" idx="12"/>
          </p:nvPr>
        </p:nvSpPr>
        <p:spPr/>
        <p:txBody>
          <a:bodyPr/>
          <a:lstStyle/>
          <a:p>
            <a:fld id="{EC83099C-5FA5-B04A-B819-64718E2A253A}" type="slidenum">
              <a:rPr lang="en-US" smtClean="0"/>
              <a:pPr/>
              <a:t>74</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3554481078"/>
      </p:ext>
    </p:extLst>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a:ln/>
        </p:spPr>
        <p:txBody>
          <a:bodyPr lIns="90840" tIns="44623" rIns="90840" bIns="44623"/>
          <a:lstStyle/>
          <a:p>
            <a:r>
              <a:rPr lang="en-GB"/>
              <a:t>Examples of design models</a:t>
            </a:r>
          </a:p>
        </p:txBody>
      </p:sp>
      <p:sp>
        <p:nvSpPr>
          <p:cNvPr id="62467" name="Rectangle 3"/>
          <p:cNvSpPr>
            <a:spLocks noGrp="1" noChangeArrowheads="1"/>
          </p:cNvSpPr>
          <p:nvPr>
            <p:ph type="body" idx="1"/>
          </p:nvPr>
        </p:nvSpPr>
        <p:spPr>
          <a:noFill/>
          <a:ln/>
        </p:spPr>
        <p:txBody>
          <a:bodyPr lIns="90840" tIns="44623" rIns="90840" bIns="44623"/>
          <a:lstStyle/>
          <a:p>
            <a:r>
              <a:rPr lang="en-GB" sz="2400" dirty="0" smtClean="0"/>
              <a:t>Subsystem </a:t>
            </a:r>
            <a:r>
              <a:rPr lang="en-GB" sz="2400" dirty="0"/>
              <a:t>models that show logical groupings of objects into coherent subsystems.</a:t>
            </a:r>
          </a:p>
          <a:p>
            <a:r>
              <a:rPr lang="en-GB" sz="2400" dirty="0"/>
              <a:t>Sequence models that show the sequence of object interactions.</a:t>
            </a:r>
          </a:p>
          <a:p>
            <a:r>
              <a:rPr lang="en-GB" sz="2400" dirty="0"/>
              <a:t>State machine models that show how individual objects change their state in response to events.</a:t>
            </a:r>
          </a:p>
          <a:p>
            <a:r>
              <a:rPr lang="en-GB" sz="2400" dirty="0"/>
              <a:t>Other models include use-case models, aggregation models, generalisation models, etc.</a:t>
            </a:r>
          </a:p>
        </p:txBody>
      </p:sp>
      <p:sp>
        <p:nvSpPr>
          <p:cNvPr id="4" name="Slide Number Placeholder 3"/>
          <p:cNvSpPr>
            <a:spLocks noGrp="1"/>
          </p:cNvSpPr>
          <p:nvPr>
            <p:ph type="sldNum" sz="quarter" idx="12"/>
          </p:nvPr>
        </p:nvSpPr>
        <p:spPr/>
        <p:txBody>
          <a:bodyPr/>
          <a:lstStyle/>
          <a:p>
            <a:fld id="{EC83099C-5FA5-B04A-B819-64718E2A253A}" type="slidenum">
              <a:rPr lang="en-US" smtClean="0"/>
              <a:pPr/>
              <a:t>75</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3643866524"/>
      </p:ext>
    </p:extLst>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GB"/>
              <a:t>Subsystem models</a:t>
            </a:r>
          </a:p>
        </p:txBody>
      </p:sp>
      <p:sp>
        <p:nvSpPr>
          <p:cNvPr id="122883" name="Rectangle 3"/>
          <p:cNvSpPr>
            <a:spLocks noGrp="1" noChangeArrowheads="1"/>
          </p:cNvSpPr>
          <p:nvPr>
            <p:ph type="body" idx="1"/>
          </p:nvPr>
        </p:nvSpPr>
        <p:spPr/>
        <p:txBody>
          <a:bodyPr/>
          <a:lstStyle/>
          <a:p>
            <a:r>
              <a:rPr lang="en-GB"/>
              <a:t>Shows how the design is organised into logically related groups of objects.</a:t>
            </a:r>
          </a:p>
          <a:p>
            <a:r>
              <a:rPr lang="en-GB"/>
              <a:t>In the UML, these are shown using packages - an encapsulation construct. This is a logical model. The actual organisation of objects in the system may be different.</a:t>
            </a:r>
          </a:p>
        </p:txBody>
      </p:sp>
      <p:sp>
        <p:nvSpPr>
          <p:cNvPr id="4" name="Slide Number Placeholder 3"/>
          <p:cNvSpPr>
            <a:spLocks noGrp="1"/>
          </p:cNvSpPr>
          <p:nvPr>
            <p:ph type="sldNum" sz="quarter" idx="12"/>
          </p:nvPr>
        </p:nvSpPr>
        <p:spPr/>
        <p:txBody>
          <a:bodyPr/>
          <a:lstStyle/>
          <a:p>
            <a:fld id="{EC83099C-5FA5-B04A-B819-64718E2A253A}" type="slidenum">
              <a:rPr lang="en-US" smtClean="0"/>
              <a:pPr/>
              <a:t>76</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134193564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GB"/>
              <a:t>Sequence models</a:t>
            </a:r>
          </a:p>
        </p:txBody>
      </p:sp>
      <p:sp>
        <p:nvSpPr>
          <p:cNvPr id="123907" name="Rectangle 3"/>
          <p:cNvSpPr>
            <a:spLocks noGrp="1" noChangeArrowheads="1"/>
          </p:cNvSpPr>
          <p:nvPr>
            <p:ph type="body" idx="1"/>
          </p:nvPr>
        </p:nvSpPr>
        <p:spPr/>
        <p:txBody>
          <a:bodyPr/>
          <a:lstStyle/>
          <a:p>
            <a:pPr>
              <a:lnSpc>
                <a:spcPct val="90000"/>
              </a:lnSpc>
            </a:pPr>
            <a:r>
              <a:rPr lang="en-GB"/>
              <a:t>Sequence models show the sequence of object interactions that take place</a:t>
            </a:r>
          </a:p>
          <a:p>
            <a:pPr lvl="1">
              <a:lnSpc>
                <a:spcPct val="90000"/>
              </a:lnSpc>
            </a:pPr>
            <a:r>
              <a:rPr lang="en-GB"/>
              <a:t>Objects are arranged horizontally across the top;</a:t>
            </a:r>
          </a:p>
          <a:p>
            <a:pPr lvl="1">
              <a:lnSpc>
                <a:spcPct val="90000"/>
              </a:lnSpc>
            </a:pPr>
            <a:r>
              <a:rPr lang="en-GB"/>
              <a:t>Time is represented vertically so models are read top to bottom;</a:t>
            </a:r>
          </a:p>
          <a:p>
            <a:pPr lvl="1">
              <a:lnSpc>
                <a:spcPct val="90000"/>
              </a:lnSpc>
            </a:pPr>
            <a:r>
              <a:rPr lang="en-GB"/>
              <a:t>Interactions are represented by labelled arrows, Different styles of arrow represent different types of interaction;</a:t>
            </a:r>
          </a:p>
          <a:p>
            <a:pPr lvl="1">
              <a:lnSpc>
                <a:spcPct val="90000"/>
              </a:lnSpc>
            </a:pPr>
            <a:r>
              <a:rPr lang="en-GB"/>
              <a:t>A thin rectangle in an object lifeline represents the time when the object is the controlling object in the system.</a:t>
            </a:r>
            <a:endParaRPr lang="en-GB" sz="2000"/>
          </a:p>
        </p:txBody>
      </p:sp>
      <p:sp>
        <p:nvSpPr>
          <p:cNvPr id="4" name="Slide Number Placeholder 3"/>
          <p:cNvSpPr>
            <a:spLocks noGrp="1"/>
          </p:cNvSpPr>
          <p:nvPr>
            <p:ph type="sldNum" sz="quarter" idx="12"/>
          </p:nvPr>
        </p:nvSpPr>
        <p:spPr/>
        <p:txBody>
          <a:bodyPr/>
          <a:lstStyle/>
          <a:p>
            <a:fld id="{EC83099C-5FA5-B04A-B819-64718E2A253A}" type="slidenum">
              <a:rPr lang="en-US" smtClean="0"/>
              <a:pPr/>
              <a:t>77</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222847238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a:t>
            </a:r>
            <a:r>
              <a:rPr lang="en-US" dirty="0"/>
              <a:t>diagram describing data collection</a:t>
            </a:r>
            <a:r>
              <a:rPr lang="en-GB" dirty="0" smtClean="0"/>
              <a:t> </a:t>
            </a:r>
            <a:endParaRPr lang="en-US" dirty="0"/>
          </a:p>
        </p:txBody>
      </p:sp>
      <p:pic>
        <p:nvPicPr>
          <p:cNvPr id="4" name="Content Placeholder 3" descr="7.7 WS-SeqDiagram.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4798" r="-4798"/>
              <a:stretch>
                <a:fillRect/>
              </a:stretch>
            </p:blipFill>
          </mc:Choice>
          <mc:Fallback>
            <p:blipFill>
              <a:blip r:embed="rId3"/>
              <a:srcRect l="-4798" r="-4798"/>
              <a:stretch>
                <a:fillRect/>
              </a:stretch>
            </p:blipFill>
          </mc:Fallback>
        </mc:AlternateContent>
        <p:spPr/>
      </p:pic>
      <p:sp>
        <p:nvSpPr>
          <p:cNvPr id="5" name="Slide Number Placeholder 4"/>
          <p:cNvSpPr>
            <a:spLocks noGrp="1"/>
          </p:cNvSpPr>
          <p:nvPr>
            <p:ph type="sldNum" sz="quarter" idx="12"/>
          </p:nvPr>
        </p:nvSpPr>
        <p:spPr/>
        <p:txBody>
          <a:bodyPr/>
          <a:lstStyle/>
          <a:p>
            <a:fld id="{EC83099C-5FA5-B04A-B819-64718E2A253A}" type="slidenum">
              <a:rPr lang="en-US" smtClean="0"/>
              <a:pPr/>
              <a:t>78</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385032146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GB" dirty="0" smtClean="0"/>
              <a:t>State diagrams</a:t>
            </a:r>
            <a:endParaRPr lang="en-GB" dirty="0"/>
          </a:p>
        </p:txBody>
      </p:sp>
      <p:sp>
        <p:nvSpPr>
          <p:cNvPr id="124931" name="Rectangle 3"/>
          <p:cNvSpPr>
            <a:spLocks noGrp="1" noChangeArrowheads="1"/>
          </p:cNvSpPr>
          <p:nvPr>
            <p:ph type="body" idx="1"/>
          </p:nvPr>
        </p:nvSpPr>
        <p:spPr/>
        <p:txBody>
          <a:bodyPr/>
          <a:lstStyle/>
          <a:p>
            <a:pPr>
              <a:lnSpc>
                <a:spcPct val="90000"/>
              </a:lnSpc>
            </a:pPr>
            <a:r>
              <a:rPr lang="en-GB" sz="2400" dirty="0" smtClean="0"/>
              <a:t>State </a:t>
            </a:r>
            <a:r>
              <a:rPr lang="en-GB" dirty="0" smtClean="0"/>
              <a:t>diagrams are used to s</a:t>
            </a:r>
            <a:r>
              <a:rPr lang="en-GB" sz="2400" dirty="0" smtClean="0"/>
              <a:t>how </a:t>
            </a:r>
            <a:r>
              <a:rPr lang="en-GB" sz="2400" dirty="0"/>
              <a:t>how objects respond to different service requests and the state transitions triggered by these </a:t>
            </a:r>
            <a:r>
              <a:rPr lang="en-GB" sz="2400" dirty="0" smtClean="0"/>
              <a:t>requests.</a:t>
            </a:r>
          </a:p>
          <a:p>
            <a:pPr>
              <a:lnSpc>
                <a:spcPct val="90000"/>
              </a:lnSpc>
            </a:pPr>
            <a:r>
              <a:rPr lang="en-US" dirty="0" smtClean="0"/>
              <a:t>State diagrams are useful high-level models of a system or an object’s run-time behavior. </a:t>
            </a:r>
          </a:p>
          <a:p>
            <a:pPr>
              <a:lnSpc>
                <a:spcPct val="90000"/>
              </a:lnSpc>
            </a:pPr>
            <a:r>
              <a:rPr lang="en-US" dirty="0" smtClean="0"/>
              <a:t>You don’t usually need a state diagram for all of the objects in the system. Many of the objects in a system are relatively simple and a state model adds unnecessary detail to the design.</a:t>
            </a:r>
            <a:endParaRPr lang="en-GB" dirty="0" smtClean="0"/>
          </a:p>
          <a:p>
            <a:pPr>
              <a:lnSpc>
                <a:spcPct val="90000"/>
              </a:lnSpc>
            </a:pPr>
            <a:endParaRPr lang="en-GB" sz="2400" dirty="0" smtClean="0"/>
          </a:p>
        </p:txBody>
      </p:sp>
      <p:sp>
        <p:nvSpPr>
          <p:cNvPr id="4" name="Slide Number Placeholder 3"/>
          <p:cNvSpPr>
            <a:spLocks noGrp="1"/>
          </p:cNvSpPr>
          <p:nvPr>
            <p:ph type="sldNum" sz="quarter" idx="12"/>
          </p:nvPr>
        </p:nvSpPr>
        <p:spPr/>
        <p:txBody>
          <a:bodyPr/>
          <a:lstStyle/>
          <a:p>
            <a:fld id="{EC83099C-5FA5-B04A-B819-64718E2A253A}" type="slidenum">
              <a:rPr lang="en-US" smtClean="0"/>
              <a:pPr/>
              <a:t>79</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3947860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representations</a:t>
            </a:r>
            <a:endParaRPr lang="en-US" dirty="0"/>
          </a:p>
        </p:txBody>
      </p:sp>
      <p:sp>
        <p:nvSpPr>
          <p:cNvPr id="3" name="Content Placeholder 2"/>
          <p:cNvSpPr>
            <a:spLocks noGrp="1"/>
          </p:cNvSpPr>
          <p:nvPr>
            <p:ph idx="1"/>
          </p:nvPr>
        </p:nvSpPr>
        <p:spPr/>
        <p:txBody>
          <a:bodyPr/>
          <a:lstStyle/>
          <a:p>
            <a:r>
              <a:rPr lang="en-US" dirty="0" smtClean="0"/>
              <a:t>Simple, informal block diagrams showing entities and relationships are the most frequently used method for documenting software architectures.</a:t>
            </a:r>
          </a:p>
          <a:p>
            <a:r>
              <a:rPr lang="en-US" dirty="0" smtClean="0"/>
              <a:t>But these have been </a:t>
            </a:r>
            <a:r>
              <a:rPr lang="en-US" dirty="0" err="1" smtClean="0"/>
              <a:t>criticised</a:t>
            </a:r>
            <a:r>
              <a:rPr lang="en-US" dirty="0" smtClean="0"/>
              <a:t> because they lack semantics, do not show the types of relationships between entities nor the visible properties of entities in the architecture.</a:t>
            </a:r>
          </a:p>
          <a:p>
            <a:r>
              <a:rPr lang="en-US" dirty="0" smtClean="0"/>
              <a:t>Depends on the use of architectural </a:t>
            </a:r>
            <a:r>
              <a:rPr lang="en-US" dirty="0" err="1" smtClean="0"/>
              <a:t>models.The</a:t>
            </a:r>
            <a:r>
              <a:rPr lang="en-US" dirty="0" smtClean="0"/>
              <a:t>  requirements for model semantics depends on how the models are used.</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a:t>
            </a:r>
            <a:r>
              <a:rPr lang="en-US" dirty="0"/>
              <a:t>station state diagram</a:t>
            </a:r>
            <a:r>
              <a:rPr lang="en-GB" dirty="0" smtClean="0"/>
              <a:t> </a:t>
            </a:r>
            <a:endParaRPr lang="en-US" dirty="0"/>
          </a:p>
        </p:txBody>
      </p:sp>
      <p:pic>
        <p:nvPicPr>
          <p:cNvPr id="4" name="Content Placeholder 3" descr="7.8 WS-StateModel.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4549" r="-4549"/>
              <a:stretch>
                <a:fillRect/>
              </a:stretch>
            </p:blipFill>
          </mc:Choice>
          <mc:Fallback>
            <p:blipFill>
              <a:blip r:embed="rId3"/>
              <a:srcRect l="-4549" r="-4549"/>
              <a:stretch>
                <a:fillRect/>
              </a:stretch>
            </p:blipFill>
          </mc:Fallback>
        </mc:AlternateContent>
        <p:spPr/>
      </p:pic>
      <p:sp>
        <p:nvSpPr>
          <p:cNvPr id="5" name="Slide Number Placeholder 4"/>
          <p:cNvSpPr>
            <a:spLocks noGrp="1"/>
          </p:cNvSpPr>
          <p:nvPr>
            <p:ph type="sldNum" sz="quarter" idx="12"/>
          </p:nvPr>
        </p:nvSpPr>
        <p:spPr/>
        <p:txBody>
          <a:bodyPr/>
          <a:lstStyle/>
          <a:p>
            <a:fld id="{EC83099C-5FA5-B04A-B819-64718E2A253A}" type="slidenum">
              <a:rPr lang="en-US" smtClean="0"/>
              <a:pPr/>
              <a:t>80</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5078532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GB" dirty="0" smtClean="0"/>
              <a:t>Interface specification</a:t>
            </a:r>
            <a:endParaRPr lang="en-GB" dirty="0"/>
          </a:p>
        </p:txBody>
      </p:sp>
      <p:sp>
        <p:nvSpPr>
          <p:cNvPr id="116739" name="Rectangle 3"/>
          <p:cNvSpPr>
            <a:spLocks noGrp="1" noChangeArrowheads="1"/>
          </p:cNvSpPr>
          <p:nvPr>
            <p:ph type="body" idx="1"/>
          </p:nvPr>
        </p:nvSpPr>
        <p:spPr/>
        <p:txBody>
          <a:bodyPr/>
          <a:lstStyle/>
          <a:p>
            <a:r>
              <a:rPr lang="en-GB" sz="2400" dirty="0"/>
              <a:t>Object interfaces have to be specified so that the objects and other components can be designed in parallel.</a:t>
            </a:r>
          </a:p>
          <a:p>
            <a:r>
              <a:rPr lang="en-GB" sz="2400" dirty="0"/>
              <a:t>Designers should avoid designing the interface representation but should hide this in the object itself.</a:t>
            </a:r>
          </a:p>
          <a:p>
            <a:r>
              <a:rPr lang="en-GB" sz="2400" dirty="0"/>
              <a:t>Objects may have several interfaces which are viewpoints on the methods provided.</a:t>
            </a:r>
          </a:p>
          <a:p>
            <a:r>
              <a:rPr lang="en-GB" sz="2400" dirty="0"/>
              <a:t>The UML uses class </a:t>
            </a:r>
            <a:r>
              <a:rPr lang="en-GB" sz="2400" dirty="0" smtClean="0"/>
              <a:t>diagrams  </a:t>
            </a:r>
            <a:r>
              <a:rPr lang="en-GB" sz="2400" dirty="0"/>
              <a:t>for interface specification but Java may also be used.</a:t>
            </a:r>
          </a:p>
        </p:txBody>
      </p:sp>
      <p:sp>
        <p:nvSpPr>
          <p:cNvPr id="4" name="Slide Number Placeholder 3"/>
          <p:cNvSpPr>
            <a:spLocks noGrp="1"/>
          </p:cNvSpPr>
          <p:nvPr>
            <p:ph type="sldNum" sz="quarter" idx="12"/>
          </p:nvPr>
        </p:nvSpPr>
        <p:spPr/>
        <p:txBody>
          <a:bodyPr/>
          <a:lstStyle/>
          <a:p>
            <a:fld id="{EC83099C-5FA5-B04A-B819-64718E2A253A}" type="slidenum">
              <a:rPr lang="en-US" smtClean="0"/>
              <a:pPr/>
              <a:t>81</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378268024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a:t>
            </a:r>
            <a:r>
              <a:rPr lang="en-US" dirty="0"/>
              <a:t>station interfaces</a:t>
            </a:r>
            <a:r>
              <a:rPr lang="en-GB" dirty="0" smtClean="0"/>
              <a:t> </a:t>
            </a:r>
            <a:endParaRPr lang="en-US" dirty="0"/>
          </a:p>
        </p:txBody>
      </p:sp>
      <p:pic>
        <p:nvPicPr>
          <p:cNvPr id="4" name="Content Placeholder 3" descr="7.9 Interface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45645" b="-45645"/>
              <a:stretch>
                <a:fillRect/>
              </a:stretch>
            </p:blipFill>
          </mc:Choice>
          <mc:Fallback>
            <p:blipFill>
              <a:blip r:embed="rId3"/>
              <a:srcRect t="-45645" b="-45645"/>
              <a:stretch>
                <a:fillRect/>
              </a:stretch>
            </p:blipFill>
          </mc:Fallback>
        </mc:AlternateContent>
        <p:spPr>
          <a:xfrm>
            <a:off x="1143643" y="1600200"/>
            <a:ext cx="6739016" cy="3706199"/>
          </a:xfrm>
        </p:spPr>
      </p:pic>
      <p:sp>
        <p:nvSpPr>
          <p:cNvPr id="5" name="Slide Number Placeholder 4"/>
          <p:cNvSpPr>
            <a:spLocks noGrp="1"/>
          </p:cNvSpPr>
          <p:nvPr>
            <p:ph type="sldNum" sz="quarter" idx="12"/>
          </p:nvPr>
        </p:nvSpPr>
        <p:spPr/>
        <p:txBody>
          <a:bodyPr/>
          <a:lstStyle/>
          <a:p>
            <a:fld id="{EC83099C-5FA5-B04A-B819-64718E2A253A}" type="slidenum">
              <a:rPr lang="en-US" smtClean="0"/>
              <a:pPr/>
              <a:t>82</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80315277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Software design and implementation are inter-leaved activities. The level of detail in the design depends on the type of system and whether you are using a plan-driven or agile approach.</a:t>
            </a:r>
            <a:endParaRPr lang="en-GB" sz="2000" dirty="0" smtClean="0"/>
          </a:p>
          <a:p>
            <a:r>
              <a:rPr lang="en-US" sz="2000" dirty="0" smtClean="0"/>
              <a:t>The process of object-oriented design includes activities to design the system architecture, identify objects in the system, describe the design using different object models and document the component interfaces.</a:t>
            </a:r>
            <a:endParaRPr lang="en-GB" sz="2000" dirty="0" smtClean="0"/>
          </a:p>
          <a:p>
            <a:r>
              <a:rPr lang="en-US" sz="2000" dirty="0" smtClean="0"/>
              <a:t>A range of different models may be produced during an object-oriented design process. These include static models (class models, generalization models, association models) and dynamic models (sequence models, state machine models).</a:t>
            </a:r>
            <a:endParaRPr lang="en-GB" sz="2000" dirty="0" smtClean="0"/>
          </a:p>
          <a:p>
            <a:r>
              <a:rPr lang="en-US" sz="2000" dirty="0" smtClean="0"/>
              <a:t>Component interfaces must be defined precisely so that other objects can use them. A UML interface stereotype may be used to define interfaces.</a:t>
            </a:r>
            <a:endParaRPr lang="en-GB" sz="2000"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83</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24829159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Chapter 7 – Design and Implementation</a:t>
            </a:r>
            <a:endParaRPr lang="en-US" sz="2400"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84</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194946697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GB"/>
              <a:t>Design patterns</a:t>
            </a:r>
          </a:p>
        </p:txBody>
      </p:sp>
      <p:sp>
        <p:nvSpPr>
          <p:cNvPr id="145411" name="Rectangle 3"/>
          <p:cNvSpPr>
            <a:spLocks noGrp="1" noChangeArrowheads="1"/>
          </p:cNvSpPr>
          <p:nvPr>
            <p:ph type="body" idx="1"/>
          </p:nvPr>
        </p:nvSpPr>
        <p:spPr/>
        <p:txBody>
          <a:bodyPr lIns="91797" tIns="45898" rIns="91797" bIns="45898"/>
          <a:lstStyle/>
          <a:p>
            <a:r>
              <a:rPr lang="en-GB" dirty="0"/>
              <a:t>A design pattern is a way of reusing abstract knowledge about a problem and its solution.</a:t>
            </a:r>
          </a:p>
          <a:p>
            <a:r>
              <a:rPr lang="en-GB" dirty="0"/>
              <a:t>A pattern is a description of the problem and the essence of its solution.</a:t>
            </a:r>
          </a:p>
          <a:p>
            <a:r>
              <a:rPr lang="en-GB" dirty="0"/>
              <a:t>It should be sufficiently abstract to be reused in different settings.</a:t>
            </a:r>
          </a:p>
          <a:p>
            <a:r>
              <a:rPr lang="en-GB" dirty="0" smtClean="0"/>
              <a:t>Pattern descriptions usually make use of object-oriented </a:t>
            </a:r>
            <a:r>
              <a:rPr lang="en-GB" dirty="0"/>
              <a:t>characteristics such as inheritance and polymorphism.</a:t>
            </a:r>
          </a:p>
        </p:txBody>
      </p:sp>
      <p:sp>
        <p:nvSpPr>
          <p:cNvPr id="4" name="Slide Number Placeholder 3"/>
          <p:cNvSpPr>
            <a:spLocks noGrp="1"/>
          </p:cNvSpPr>
          <p:nvPr>
            <p:ph type="sldNum" sz="quarter" idx="12"/>
          </p:nvPr>
        </p:nvSpPr>
        <p:spPr/>
        <p:txBody>
          <a:bodyPr/>
          <a:lstStyle/>
          <a:p>
            <a:fld id="{EC83099C-5FA5-B04A-B819-64718E2A253A}" type="slidenum">
              <a:rPr lang="en-US" smtClean="0"/>
              <a:pPr/>
              <a:t>85</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65343096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GB"/>
              <a:t>Pattern elements</a:t>
            </a:r>
          </a:p>
        </p:txBody>
      </p:sp>
      <p:sp>
        <p:nvSpPr>
          <p:cNvPr id="146435" name="Rectangle 3"/>
          <p:cNvSpPr>
            <a:spLocks noGrp="1" noChangeArrowheads="1"/>
          </p:cNvSpPr>
          <p:nvPr>
            <p:ph type="body" idx="1"/>
          </p:nvPr>
        </p:nvSpPr>
        <p:spPr/>
        <p:txBody>
          <a:bodyPr lIns="91797" tIns="45898" rIns="91797" bIns="45898"/>
          <a:lstStyle/>
          <a:p>
            <a:r>
              <a:rPr lang="en-GB"/>
              <a:t>Name</a:t>
            </a:r>
          </a:p>
          <a:p>
            <a:pPr lvl="1"/>
            <a:r>
              <a:rPr lang="en-GB"/>
              <a:t>A meaningful pattern identifier.</a:t>
            </a:r>
          </a:p>
          <a:p>
            <a:r>
              <a:rPr lang="en-GB"/>
              <a:t>Problem description.</a:t>
            </a:r>
          </a:p>
          <a:p>
            <a:r>
              <a:rPr lang="en-GB"/>
              <a:t>Solution description.</a:t>
            </a:r>
          </a:p>
          <a:p>
            <a:pPr lvl="1"/>
            <a:r>
              <a:rPr lang="en-GB"/>
              <a:t>Not a concrete design but a template for a design solution that can be instantiated in different ways.</a:t>
            </a:r>
          </a:p>
          <a:p>
            <a:r>
              <a:rPr lang="en-GB"/>
              <a:t>Consequences</a:t>
            </a:r>
          </a:p>
          <a:p>
            <a:pPr lvl="1"/>
            <a:r>
              <a:rPr lang="en-GB"/>
              <a:t>The results and trade-offs of applying the pattern.</a:t>
            </a:r>
          </a:p>
        </p:txBody>
      </p:sp>
      <p:sp>
        <p:nvSpPr>
          <p:cNvPr id="4" name="Slide Number Placeholder 3"/>
          <p:cNvSpPr>
            <a:spLocks noGrp="1"/>
          </p:cNvSpPr>
          <p:nvPr>
            <p:ph type="sldNum" sz="quarter" idx="12"/>
          </p:nvPr>
        </p:nvSpPr>
        <p:spPr/>
        <p:txBody>
          <a:bodyPr/>
          <a:lstStyle/>
          <a:p>
            <a:fld id="{EC83099C-5FA5-B04A-B819-64718E2A253A}" type="slidenum">
              <a:rPr lang="en-US" smtClean="0"/>
              <a:pPr/>
              <a:t>86</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427540191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GB"/>
              <a:t>The Observer pattern</a:t>
            </a:r>
          </a:p>
        </p:txBody>
      </p:sp>
      <p:sp>
        <p:nvSpPr>
          <p:cNvPr id="148483" name="Rectangle 3"/>
          <p:cNvSpPr>
            <a:spLocks noGrp="1" noChangeArrowheads="1"/>
          </p:cNvSpPr>
          <p:nvPr>
            <p:ph type="body" idx="1"/>
          </p:nvPr>
        </p:nvSpPr>
        <p:spPr/>
        <p:txBody>
          <a:bodyPr lIns="91797" tIns="45898" rIns="91797" bIns="45898"/>
          <a:lstStyle/>
          <a:p>
            <a:pPr>
              <a:lnSpc>
                <a:spcPct val="90000"/>
              </a:lnSpc>
            </a:pPr>
            <a:r>
              <a:rPr lang="en-GB" sz="2100" dirty="0"/>
              <a:t>Name</a:t>
            </a:r>
          </a:p>
          <a:p>
            <a:pPr lvl="1">
              <a:lnSpc>
                <a:spcPct val="90000"/>
              </a:lnSpc>
            </a:pPr>
            <a:r>
              <a:rPr lang="en-GB" sz="1900" dirty="0"/>
              <a:t>Observer.</a:t>
            </a:r>
          </a:p>
          <a:p>
            <a:pPr>
              <a:lnSpc>
                <a:spcPct val="90000"/>
              </a:lnSpc>
            </a:pPr>
            <a:r>
              <a:rPr lang="en-GB" sz="2100" dirty="0"/>
              <a:t>Description</a:t>
            </a:r>
          </a:p>
          <a:p>
            <a:pPr lvl="1">
              <a:lnSpc>
                <a:spcPct val="90000"/>
              </a:lnSpc>
            </a:pPr>
            <a:r>
              <a:rPr lang="en-GB" sz="1900" dirty="0"/>
              <a:t>Separates the display of object state from the object itself.</a:t>
            </a:r>
          </a:p>
          <a:p>
            <a:pPr>
              <a:lnSpc>
                <a:spcPct val="90000"/>
              </a:lnSpc>
            </a:pPr>
            <a:r>
              <a:rPr lang="en-GB" sz="2100" dirty="0"/>
              <a:t>Problem description</a:t>
            </a:r>
          </a:p>
          <a:p>
            <a:pPr lvl="1">
              <a:lnSpc>
                <a:spcPct val="90000"/>
              </a:lnSpc>
            </a:pPr>
            <a:r>
              <a:rPr lang="en-GB" sz="1900" dirty="0"/>
              <a:t>Used when multiple displays of state are needed.</a:t>
            </a:r>
          </a:p>
          <a:p>
            <a:pPr>
              <a:lnSpc>
                <a:spcPct val="90000"/>
              </a:lnSpc>
            </a:pPr>
            <a:r>
              <a:rPr lang="en-GB" sz="2100" dirty="0"/>
              <a:t>Solution description</a:t>
            </a:r>
          </a:p>
          <a:p>
            <a:pPr lvl="1">
              <a:lnSpc>
                <a:spcPct val="90000"/>
              </a:lnSpc>
            </a:pPr>
            <a:r>
              <a:rPr lang="en-GB" sz="1900" dirty="0"/>
              <a:t>See slide with UML description.</a:t>
            </a:r>
          </a:p>
          <a:p>
            <a:pPr>
              <a:lnSpc>
                <a:spcPct val="90000"/>
              </a:lnSpc>
            </a:pPr>
            <a:r>
              <a:rPr lang="en-GB" sz="2100" dirty="0"/>
              <a:t>Consequences</a:t>
            </a:r>
          </a:p>
          <a:p>
            <a:pPr lvl="1">
              <a:lnSpc>
                <a:spcPct val="90000"/>
              </a:lnSpc>
            </a:pPr>
            <a:r>
              <a:rPr lang="en-GB" sz="1900" dirty="0"/>
              <a:t>Optimisations to enhance display performance are impractical.</a:t>
            </a:r>
          </a:p>
        </p:txBody>
      </p:sp>
      <p:sp>
        <p:nvSpPr>
          <p:cNvPr id="4" name="Slide Number Placeholder 3"/>
          <p:cNvSpPr>
            <a:spLocks noGrp="1"/>
          </p:cNvSpPr>
          <p:nvPr>
            <p:ph type="sldNum" sz="quarter" idx="12"/>
          </p:nvPr>
        </p:nvSpPr>
        <p:spPr/>
        <p:txBody>
          <a:bodyPr/>
          <a:lstStyle/>
          <a:p>
            <a:fld id="{EC83099C-5FA5-B04A-B819-64718E2A253A}" type="slidenum">
              <a:rPr lang="en-US" smtClean="0"/>
              <a:pPr/>
              <a:t>87</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72259945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62"/>
            <a:ext cx="8229600" cy="1143000"/>
          </a:xfrm>
        </p:spPr>
        <p:txBody>
          <a:bodyPr/>
          <a:lstStyle/>
          <a:p>
            <a:r>
              <a:rPr lang="en-US" dirty="0" smtClean="0"/>
              <a:t>The </a:t>
            </a:r>
            <a:r>
              <a:rPr lang="en-US" dirty="0"/>
              <a:t>Observer </a:t>
            </a:r>
            <a:r>
              <a:rPr lang="en-US" dirty="0" smtClean="0"/>
              <a:t>pattern (1)</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797737"/>
          <a:ext cx="8229600" cy="4175759"/>
        </p:xfrm>
        <a:graphic>
          <a:graphicData uri="http://schemas.openxmlformats.org/drawingml/2006/table">
            <a:tbl>
              <a:tblPr firstRow="1" bandRow="1">
                <a:tableStyleId>{5C22544A-7EE6-4342-B048-85BDC9FD1C3A}</a:tableStyleId>
              </a:tblPr>
              <a:tblGrid>
                <a:gridCol w="1460270"/>
                <a:gridCol w="6769330"/>
              </a:tblGrid>
              <a:tr h="532051">
                <a:tc>
                  <a:txBody>
                    <a:bodyPr/>
                    <a:lstStyle/>
                    <a:p>
                      <a:r>
                        <a:rPr lang="en-US" sz="1600" dirty="0" smtClean="0">
                          <a:latin typeface="Arial"/>
                          <a:cs typeface="Arial"/>
                        </a:rPr>
                        <a:t>Pattern name</a:t>
                      </a:r>
                      <a:endParaRPr lang="en-US" sz="1600" dirty="0">
                        <a:latin typeface="Arial"/>
                        <a:cs typeface="Arial"/>
                      </a:endParaRPr>
                    </a:p>
                  </a:txBody>
                  <a:tcPr/>
                </a:tc>
                <a:tc>
                  <a:txBody>
                    <a:bodyPr/>
                    <a:lstStyle/>
                    <a:p>
                      <a:r>
                        <a:rPr lang="en-US" sz="1600" dirty="0" smtClean="0">
                          <a:latin typeface="Arial"/>
                          <a:cs typeface="Arial"/>
                        </a:rPr>
                        <a:t>Observer</a:t>
                      </a:r>
                      <a:endParaRPr lang="en-US" sz="1600" dirty="0">
                        <a:latin typeface="Arial"/>
                        <a:cs typeface="Arial"/>
                      </a:endParaRPr>
                    </a:p>
                  </a:txBody>
                  <a:tcPr/>
                </a:tc>
              </a:tr>
              <a:tr h="370840">
                <a:tc>
                  <a:txBody>
                    <a:bodyPr/>
                    <a:lstStyle/>
                    <a:p>
                      <a:r>
                        <a:rPr lang="en-US" sz="1600" dirty="0" smtClean="0">
                          <a:latin typeface="Arial"/>
                          <a:cs typeface="Arial"/>
                        </a:rPr>
                        <a:t>Description</a:t>
                      </a:r>
                      <a:endParaRPr lang="en-US" sz="1600" dirty="0">
                        <a:latin typeface="Arial"/>
                        <a:cs typeface="Arial"/>
                      </a:endParaRPr>
                    </a:p>
                  </a:txBody>
                  <a:tcPr/>
                </a:tc>
                <a:tc>
                  <a:txBody>
                    <a:bodyPr/>
                    <a:lstStyle/>
                    <a:p>
                      <a:r>
                        <a:rPr lang="en-US" sz="1600" kern="1200" dirty="0" smtClean="0">
                          <a:solidFill>
                            <a:schemeClr val="dk1"/>
                          </a:solidFill>
                          <a:latin typeface="Arial"/>
                          <a:ea typeface="+mn-ea"/>
                          <a:cs typeface="Arial"/>
                        </a:rPr>
                        <a:t>Separates the display of the state of an object from the object itself and allows alternative displays to be provided. When the object state changes, all displays are automatically notified and updated to reflect the change.</a:t>
                      </a:r>
                      <a:r>
                        <a:rPr lang="en-GB" sz="1600" dirty="0" smtClean="0">
                          <a:latin typeface="Arial"/>
                          <a:cs typeface="Arial"/>
                        </a:rPr>
                        <a:t> </a:t>
                      </a:r>
                      <a:endParaRPr lang="en-US" sz="1600" dirty="0">
                        <a:latin typeface="Arial"/>
                        <a:cs typeface="Arial"/>
                      </a:endParaRPr>
                    </a:p>
                  </a:txBody>
                  <a:tcPr/>
                </a:tc>
              </a:tr>
              <a:tr h="370840">
                <a:tc>
                  <a:txBody>
                    <a:bodyPr/>
                    <a:lstStyle/>
                    <a:p>
                      <a:r>
                        <a:rPr lang="en-US" sz="1600" dirty="0" smtClean="0">
                          <a:latin typeface="Arial"/>
                          <a:cs typeface="Arial"/>
                        </a:rPr>
                        <a:t>Problem description</a:t>
                      </a:r>
                      <a:endParaRPr lang="en-US" sz="1600" dirty="0">
                        <a:latin typeface="Arial"/>
                        <a:cs typeface="Arial"/>
                      </a:endParaRPr>
                    </a:p>
                  </a:txBody>
                  <a:tcPr/>
                </a:tc>
                <a:tc>
                  <a:txBody>
                    <a:bodyPr/>
                    <a:lstStyle/>
                    <a:p>
                      <a:r>
                        <a:rPr lang="en-US" sz="1600" kern="1200" dirty="0" smtClean="0">
                          <a:solidFill>
                            <a:schemeClr val="dk1"/>
                          </a:solidFill>
                          <a:latin typeface="Arial"/>
                          <a:ea typeface="+mn-ea"/>
                          <a:cs typeface="Arial"/>
                        </a:rPr>
                        <a:t>In many situations, you have to provide multiple displays of state information, such as a graphical display and a tabular display. Not all of these may be known when the information is specified. All alternative presentations should support interaction and, when the state is changed, all displays must be updated.</a:t>
                      </a:r>
                      <a:endParaRPr lang="en-GB" sz="1600" kern="1200" dirty="0" smtClean="0">
                        <a:solidFill>
                          <a:schemeClr val="dk1"/>
                        </a:solidFill>
                        <a:latin typeface="Arial"/>
                        <a:ea typeface="+mn-ea"/>
                        <a:cs typeface="Arial"/>
                      </a:endParaRPr>
                    </a:p>
                    <a:p>
                      <a:r>
                        <a:rPr lang="en-US" sz="1600" kern="1200" dirty="0" smtClean="0">
                          <a:solidFill>
                            <a:schemeClr val="dk1"/>
                          </a:solidFill>
                          <a:latin typeface="Arial"/>
                          <a:ea typeface="+mn-ea"/>
                          <a:cs typeface="Arial"/>
                        </a:rPr>
                        <a:t>	This pattern may be used in all situations where more than one display format for state information is required and where it is not necessary for the object that maintains the state information to know about the specific display formats used.</a:t>
                      </a:r>
                      <a:endParaRPr lang="en-GB" sz="1600" kern="1200" dirty="0" smtClean="0">
                        <a:solidFill>
                          <a:schemeClr val="dk1"/>
                        </a:solidFill>
                        <a:latin typeface="Arial"/>
                        <a:ea typeface="+mn-ea"/>
                        <a:cs typeface="Arial"/>
                      </a:endParaRPr>
                    </a:p>
                    <a:p>
                      <a:endParaRPr lang="en-US" sz="1600" dirty="0">
                        <a:latin typeface="Arial"/>
                        <a:cs typeface="Arial"/>
                      </a:endParaRPr>
                    </a:p>
                  </a:txBody>
                  <a:tcPr/>
                </a:tc>
              </a:tr>
            </a:tbl>
          </a:graphicData>
        </a:graphic>
      </p:graphicFrame>
      <p:sp>
        <p:nvSpPr>
          <p:cNvPr id="5" name="Slide Number Placeholder 4"/>
          <p:cNvSpPr>
            <a:spLocks noGrp="1"/>
          </p:cNvSpPr>
          <p:nvPr>
            <p:ph type="sldNum" sz="quarter" idx="12"/>
          </p:nvPr>
        </p:nvSpPr>
        <p:spPr/>
        <p:txBody>
          <a:bodyPr/>
          <a:lstStyle/>
          <a:p>
            <a:fld id="{EC83099C-5FA5-B04A-B819-64718E2A253A}" type="slidenum">
              <a:rPr lang="en-US" smtClean="0"/>
              <a:pPr/>
              <a:t>88</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153956779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62"/>
            <a:ext cx="8229600" cy="1143000"/>
          </a:xfrm>
        </p:spPr>
        <p:txBody>
          <a:bodyPr/>
          <a:lstStyle/>
          <a:p>
            <a:r>
              <a:rPr lang="en-US" dirty="0" smtClean="0"/>
              <a:t>The </a:t>
            </a:r>
            <a:r>
              <a:rPr lang="en-US" dirty="0"/>
              <a:t>Observer </a:t>
            </a:r>
            <a:r>
              <a:rPr lang="en-US" dirty="0" smtClean="0"/>
              <a:t>pattern (2)</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76147"/>
          <a:ext cx="8229600" cy="4555411"/>
        </p:xfrm>
        <a:graphic>
          <a:graphicData uri="http://schemas.openxmlformats.org/drawingml/2006/table">
            <a:tbl>
              <a:tblPr firstRow="1" bandRow="1">
                <a:tableStyleId>{5C22544A-7EE6-4342-B048-85BDC9FD1C3A}</a:tableStyleId>
              </a:tblPr>
              <a:tblGrid>
                <a:gridCol w="1596569"/>
                <a:gridCol w="6633031"/>
              </a:tblGrid>
              <a:tr h="532051">
                <a:tc>
                  <a:txBody>
                    <a:bodyPr/>
                    <a:lstStyle/>
                    <a:p>
                      <a:r>
                        <a:rPr lang="en-US" sz="1600" dirty="0" smtClean="0">
                          <a:latin typeface="Arial"/>
                          <a:cs typeface="Arial"/>
                        </a:rPr>
                        <a:t>Pattern name</a:t>
                      </a:r>
                      <a:endParaRPr lang="en-US" sz="1600" dirty="0">
                        <a:latin typeface="Arial"/>
                        <a:cs typeface="Arial"/>
                      </a:endParaRPr>
                    </a:p>
                  </a:txBody>
                  <a:tcPr/>
                </a:tc>
                <a:tc>
                  <a:txBody>
                    <a:bodyPr/>
                    <a:lstStyle/>
                    <a:p>
                      <a:r>
                        <a:rPr lang="en-US" sz="1600" dirty="0" smtClean="0">
                          <a:latin typeface="Arial"/>
                          <a:cs typeface="Arial"/>
                        </a:rPr>
                        <a:t>Observer</a:t>
                      </a:r>
                      <a:endParaRPr lang="en-US" sz="1600" dirty="0">
                        <a:latin typeface="Arial"/>
                        <a:cs typeface="Arial"/>
                      </a:endParaRPr>
                    </a:p>
                  </a:txBody>
                  <a:tcPr/>
                </a:tc>
              </a:tr>
              <a:tr h="370840">
                <a:tc>
                  <a:txBody>
                    <a:bodyPr/>
                    <a:lstStyle/>
                    <a:p>
                      <a:r>
                        <a:rPr lang="en-US" sz="1400" dirty="0" smtClean="0">
                          <a:latin typeface="Arial"/>
                          <a:cs typeface="Arial"/>
                        </a:rPr>
                        <a:t>Solution description</a:t>
                      </a:r>
                      <a:endParaRPr lang="en-US" sz="1400" dirty="0">
                        <a:latin typeface="Arial"/>
                        <a:cs typeface="Arial"/>
                      </a:endParaRPr>
                    </a:p>
                  </a:txBody>
                  <a:tcPr/>
                </a:tc>
                <a:tc>
                  <a:txBody>
                    <a:bodyPr/>
                    <a:lstStyle/>
                    <a:p>
                      <a:r>
                        <a:rPr lang="en-US" sz="1400" kern="1200" dirty="0" smtClean="0">
                          <a:solidFill>
                            <a:schemeClr val="dk1"/>
                          </a:solidFill>
                          <a:latin typeface="Arial"/>
                          <a:ea typeface="+mn-ea"/>
                          <a:cs typeface="Arial"/>
                        </a:rPr>
                        <a:t>This involves two abstract objects, Subject and Observer, and two concrete objects, </a:t>
                      </a:r>
                      <a:r>
                        <a:rPr lang="en-US" sz="1400" kern="1200" dirty="0" err="1" smtClean="0">
                          <a:solidFill>
                            <a:schemeClr val="dk1"/>
                          </a:solidFill>
                          <a:latin typeface="Arial"/>
                          <a:ea typeface="+mn-ea"/>
                          <a:cs typeface="Arial"/>
                        </a:rPr>
                        <a:t>ConcreteSubject</a:t>
                      </a:r>
                      <a:r>
                        <a:rPr lang="en-US" sz="1400" kern="1200" dirty="0" smtClean="0">
                          <a:solidFill>
                            <a:schemeClr val="dk1"/>
                          </a:solidFill>
                          <a:latin typeface="Arial"/>
                          <a:ea typeface="+mn-ea"/>
                          <a:cs typeface="Arial"/>
                        </a:rPr>
                        <a:t> and </a:t>
                      </a:r>
                      <a:r>
                        <a:rPr lang="en-US" sz="1400" kern="1200" dirty="0" err="1" smtClean="0">
                          <a:solidFill>
                            <a:schemeClr val="dk1"/>
                          </a:solidFill>
                          <a:latin typeface="Arial"/>
                          <a:ea typeface="+mn-ea"/>
                          <a:cs typeface="Arial"/>
                        </a:rPr>
                        <a:t>ConcreteObject</a:t>
                      </a:r>
                      <a:r>
                        <a:rPr lang="en-US" sz="1400" kern="1200" dirty="0" smtClean="0">
                          <a:solidFill>
                            <a:schemeClr val="dk1"/>
                          </a:solidFill>
                          <a:latin typeface="Arial"/>
                          <a:ea typeface="+mn-ea"/>
                          <a:cs typeface="Arial"/>
                        </a:rPr>
                        <a:t>, which inherit the attributes of the related abstract objects. The abstract objects include general operations that are applicable in all situations. The state to be displayed is maintained in </a:t>
                      </a:r>
                      <a:r>
                        <a:rPr lang="en-US" sz="1400" kern="1200" dirty="0" err="1" smtClean="0">
                          <a:solidFill>
                            <a:schemeClr val="dk1"/>
                          </a:solidFill>
                          <a:latin typeface="Arial"/>
                          <a:ea typeface="+mn-ea"/>
                          <a:cs typeface="Arial"/>
                        </a:rPr>
                        <a:t>ConcreteSubject</a:t>
                      </a:r>
                      <a:r>
                        <a:rPr lang="en-US" sz="1400" kern="1200" dirty="0" smtClean="0">
                          <a:solidFill>
                            <a:schemeClr val="dk1"/>
                          </a:solidFill>
                          <a:latin typeface="Arial"/>
                          <a:ea typeface="+mn-ea"/>
                          <a:cs typeface="Arial"/>
                        </a:rPr>
                        <a:t>, which inherits operations from Subject allowing it to add and remove Observers (each observer corresponds to a display) and to issue a notification when the state has changed.</a:t>
                      </a:r>
                      <a:endParaRPr lang="en-GB" sz="1400" kern="1200" dirty="0" smtClean="0">
                        <a:solidFill>
                          <a:schemeClr val="dk1"/>
                        </a:solidFill>
                        <a:latin typeface="Arial"/>
                        <a:ea typeface="+mn-ea"/>
                        <a:cs typeface="Arial"/>
                      </a:endParaRPr>
                    </a:p>
                    <a:p>
                      <a:endParaRPr lang="en-GB" sz="1400" kern="1200" dirty="0" smtClean="0">
                        <a:solidFill>
                          <a:schemeClr val="dk1"/>
                        </a:solidFill>
                        <a:latin typeface="Arial"/>
                        <a:ea typeface="+mn-ea"/>
                        <a:cs typeface="Arial"/>
                      </a:endParaRPr>
                    </a:p>
                    <a:p>
                      <a:r>
                        <a:rPr lang="en-US" sz="1400" kern="1200" dirty="0" smtClean="0">
                          <a:solidFill>
                            <a:schemeClr val="dk1"/>
                          </a:solidFill>
                          <a:latin typeface="Arial"/>
                          <a:ea typeface="+mn-ea"/>
                          <a:cs typeface="Arial"/>
                        </a:rPr>
                        <a:t>The </a:t>
                      </a:r>
                      <a:r>
                        <a:rPr lang="en-US" sz="1400" kern="1200" dirty="0" err="1" smtClean="0">
                          <a:solidFill>
                            <a:schemeClr val="dk1"/>
                          </a:solidFill>
                          <a:latin typeface="Arial"/>
                          <a:ea typeface="+mn-ea"/>
                          <a:cs typeface="Arial"/>
                        </a:rPr>
                        <a:t>ConcreteObserver</a:t>
                      </a:r>
                      <a:r>
                        <a:rPr lang="en-US" sz="1400" kern="1200" dirty="0" smtClean="0">
                          <a:solidFill>
                            <a:schemeClr val="dk1"/>
                          </a:solidFill>
                          <a:latin typeface="Arial"/>
                          <a:ea typeface="+mn-ea"/>
                          <a:cs typeface="Arial"/>
                        </a:rPr>
                        <a:t> maintains a copy of the state of </a:t>
                      </a:r>
                      <a:r>
                        <a:rPr lang="en-US" sz="1400" kern="1200" dirty="0" err="1" smtClean="0">
                          <a:solidFill>
                            <a:schemeClr val="dk1"/>
                          </a:solidFill>
                          <a:latin typeface="Arial"/>
                          <a:ea typeface="+mn-ea"/>
                          <a:cs typeface="Arial"/>
                        </a:rPr>
                        <a:t>ConcreteSubject</a:t>
                      </a:r>
                      <a:r>
                        <a:rPr lang="en-US" sz="1400" kern="1200" dirty="0" smtClean="0">
                          <a:solidFill>
                            <a:schemeClr val="dk1"/>
                          </a:solidFill>
                          <a:latin typeface="Arial"/>
                          <a:ea typeface="+mn-ea"/>
                          <a:cs typeface="Arial"/>
                        </a:rPr>
                        <a:t> and implements the Update() interface of Observer that allows these copies to be kept in step. The </a:t>
                      </a:r>
                      <a:r>
                        <a:rPr lang="en-US" sz="1400" kern="1200" dirty="0" err="1" smtClean="0">
                          <a:solidFill>
                            <a:schemeClr val="dk1"/>
                          </a:solidFill>
                          <a:latin typeface="Arial"/>
                          <a:ea typeface="+mn-ea"/>
                          <a:cs typeface="Arial"/>
                        </a:rPr>
                        <a:t>ConcreteObserver</a:t>
                      </a:r>
                      <a:r>
                        <a:rPr lang="en-US" sz="1400" kern="1200" dirty="0" smtClean="0">
                          <a:solidFill>
                            <a:schemeClr val="dk1"/>
                          </a:solidFill>
                          <a:latin typeface="Arial"/>
                          <a:ea typeface="+mn-ea"/>
                          <a:cs typeface="Arial"/>
                        </a:rPr>
                        <a:t> automatically displays the state and reflects changes whenever the state is updated.</a:t>
                      </a:r>
                      <a:endParaRPr lang="en-GB" sz="1400" kern="1200" dirty="0" smtClean="0">
                        <a:solidFill>
                          <a:schemeClr val="dk1"/>
                        </a:solidFill>
                        <a:latin typeface="Arial"/>
                        <a:ea typeface="+mn-ea"/>
                        <a:cs typeface="Arial"/>
                      </a:endParaRPr>
                    </a:p>
                    <a:p>
                      <a:endParaRPr lang="en-US" sz="1400" dirty="0">
                        <a:latin typeface="Arial"/>
                        <a:cs typeface="Arial"/>
                      </a:endParaRPr>
                    </a:p>
                  </a:txBody>
                  <a:tcPr/>
                </a:tc>
              </a:tr>
              <a:tr h="370840">
                <a:tc>
                  <a:txBody>
                    <a:bodyPr/>
                    <a:lstStyle/>
                    <a:p>
                      <a:r>
                        <a:rPr lang="en-US" sz="1400" dirty="0" smtClean="0">
                          <a:latin typeface="Arial"/>
                          <a:cs typeface="Arial"/>
                        </a:rPr>
                        <a:t>Consequences</a:t>
                      </a:r>
                      <a:endParaRPr lang="en-US" sz="1400" dirty="0">
                        <a:latin typeface="Arial"/>
                        <a:cs typeface="Arial"/>
                      </a:endParaRPr>
                    </a:p>
                  </a:txBody>
                  <a:tcPr/>
                </a:tc>
                <a:tc>
                  <a:txBody>
                    <a:bodyPr/>
                    <a:lstStyle/>
                    <a:p>
                      <a:r>
                        <a:rPr lang="en-US" sz="1400" kern="1200" dirty="0" smtClean="0">
                          <a:solidFill>
                            <a:schemeClr val="dk1"/>
                          </a:solidFill>
                          <a:latin typeface="Arial"/>
                          <a:ea typeface="+mn-ea"/>
                          <a:cs typeface="Arial"/>
                        </a:rPr>
                        <a:t>The subject only knows the abstract Observer and does not know details of the concrete class. Therefore there is minimal coupling between these objects. Because of this lack of knowledge, optimizations that enhance display performance are impractical. Changes to the</a:t>
                      </a:r>
                      <a:r>
                        <a:rPr lang="en-US" sz="1400" b="1" kern="1200" dirty="0" smtClean="0">
                          <a:solidFill>
                            <a:schemeClr val="dk1"/>
                          </a:solidFill>
                          <a:latin typeface="Arial"/>
                          <a:ea typeface="+mn-ea"/>
                          <a:cs typeface="Arial"/>
                        </a:rPr>
                        <a:t> </a:t>
                      </a:r>
                      <a:r>
                        <a:rPr lang="en-US" sz="1400" kern="1200" dirty="0" smtClean="0">
                          <a:solidFill>
                            <a:schemeClr val="dk1"/>
                          </a:solidFill>
                          <a:latin typeface="Arial"/>
                          <a:ea typeface="+mn-ea"/>
                          <a:cs typeface="Arial"/>
                        </a:rPr>
                        <a:t>subject may cause a set of</a:t>
                      </a:r>
                      <a:r>
                        <a:rPr lang="en-US" sz="1400" b="1" kern="1200" dirty="0" smtClean="0">
                          <a:solidFill>
                            <a:schemeClr val="dk1"/>
                          </a:solidFill>
                          <a:latin typeface="Arial"/>
                          <a:ea typeface="+mn-ea"/>
                          <a:cs typeface="Arial"/>
                        </a:rPr>
                        <a:t> </a:t>
                      </a:r>
                      <a:r>
                        <a:rPr lang="en-US" sz="1400" kern="1200" dirty="0" smtClean="0">
                          <a:solidFill>
                            <a:schemeClr val="dk1"/>
                          </a:solidFill>
                          <a:latin typeface="Arial"/>
                          <a:ea typeface="+mn-ea"/>
                          <a:cs typeface="Arial"/>
                        </a:rPr>
                        <a:t>linked</a:t>
                      </a:r>
                      <a:r>
                        <a:rPr lang="en-US" sz="1400" b="1" kern="1200" dirty="0" smtClean="0">
                          <a:solidFill>
                            <a:schemeClr val="dk1"/>
                          </a:solidFill>
                          <a:latin typeface="Arial"/>
                          <a:ea typeface="+mn-ea"/>
                          <a:cs typeface="Arial"/>
                        </a:rPr>
                        <a:t> </a:t>
                      </a:r>
                      <a:r>
                        <a:rPr lang="en-US" sz="1400" kern="1200" dirty="0" smtClean="0">
                          <a:solidFill>
                            <a:schemeClr val="dk1"/>
                          </a:solidFill>
                          <a:latin typeface="Arial"/>
                          <a:ea typeface="+mn-ea"/>
                          <a:cs typeface="Arial"/>
                        </a:rPr>
                        <a:t>updates to observers to be generated, some of which may not be necessary.</a:t>
                      </a:r>
                      <a:r>
                        <a:rPr lang="en-GB" sz="1400" dirty="0" smtClean="0">
                          <a:latin typeface="Arial"/>
                          <a:cs typeface="Arial"/>
                        </a:rPr>
                        <a:t> </a:t>
                      </a:r>
                      <a:endParaRPr lang="en-US" sz="1400" dirty="0">
                        <a:latin typeface="Arial"/>
                        <a:cs typeface="Arial"/>
                      </a:endParaRPr>
                    </a:p>
                  </a:txBody>
                  <a:tcPr/>
                </a:tc>
              </a:tr>
            </a:tbl>
          </a:graphicData>
        </a:graphic>
      </p:graphicFrame>
      <p:sp>
        <p:nvSpPr>
          <p:cNvPr id="5" name="Slide Number Placeholder 4"/>
          <p:cNvSpPr>
            <a:spLocks noGrp="1"/>
          </p:cNvSpPr>
          <p:nvPr>
            <p:ph type="sldNum" sz="quarter" idx="12"/>
          </p:nvPr>
        </p:nvSpPr>
        <p:spPr/>
        <p:txBody>
          <a:bodyPr/>
          <a:lstStyle/>
          <a:p>
            <a:fld id="{EC83099C-5FA5-B04A-B819-64718E2A253A}" type="slidenum">
              <a:rPr lang="en-US" smtClean="0"/>
              <a:pPr/>
              <a:t>89</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568848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a:t>Box and line diagrams</a:t>
            </a:r>
          </a:p>
        </p:txBody>
      </p:sp>
      <p:sp>
        <p:nvSpPr>
          <p:cNvPr id="57347" name="Rectangle 3"/>
          <p:cNvSpPr>
            <a:spLocks noGrp="1" noChangeArrowheads="1"/>
          </p:cNvSpPr>
          <p:nvPr>
            <p:ph idx="1"/>
          </p:nvPr>
        </p:nvSpPr>
        <p:spPr/>
        <p:txBody>
          <a:bodyPr/>
          <a:lstStyle/>
          <a:p>
            <a:r>
              <a:rPr lang="en-US"/>
              <a:t>Very abstract - they do not show the nature of component relationships nor the externally visible properties of the sub-systems.</a:t>
            </a:r>
          </a:p>
          <a:p>
            <a:r>
              <a:rPr lang="en-US"/>
              <a:t>However, useful for communication with stakeholders and for project planning.</a:t>
            </a:r>
          </a:p>
        </p:txBody>
      </p:sp>
      <p:sp>
        <p:nvSpPr>
          <p:cNvPr id="4" name="Slide Number Placeholder 3"/>
          <p:cNvSpPr>
            <a:spLocks noGrp="1"/>
          </p:cNvSpPr>
          <p:nvPr>
            <p:ph type="sldNum" sz="quarter" idx="12"/>
          </p:nvPr>
        </p:nvSpPr>
        <p:spPr/>
        <p:txBody>
          <a:bodyPr/>
          <a:lstStyle/>
          <a:p>
            <a:fld id="{EC33B370-F672-B743-B3AF-248A63C17270}"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displays using the Observer pattern</a:t>
            </a:r>
            <a:r>
              <a:rPr lang="en-GB" dirty="0" smtClean="0"/>
              <a:t> </a:t>
            </a:r>
            <a:endParaRPr lang="en-US" dirty="0"/>
          </a:p>
        </p:txBody>
      </p:sp>
      <p:pic>
        <p:nvPicPr>
          <p:cNvPr id="4" name="Content Placeholder 3" descr="7.11 MultipleDisplay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7712" r="-7712"/>
              <a:stretch>
                <a:fillRect/>
              </a:stretch>
            </p:blipFill>
          </mc:Choice>
          <mc:Fallback>
            <p:blipFill>
              <a:blip r:embed="rId3"/>
              <a:srcRect l="-7712" r="-7712"/>
              <a:stretch>
                <a:fillRect/>
              </a:stretch>
            </p:blipFill>
          </mc:Fallback>
        </mc:AlternateContent>
        <p:spPr>
          <a:xfrm>
            <a:off x="1566951" y="2149413"/>
            <a:ext cx="6018251" cy="3309806"/>
          </a:xfrm>
        </p:spPr>
      </p:pic>
      <p:sp>
        <p:nvSpPr>
          <p:cNvPr id="5" name="Slide Number Placeholder 4"/>
          <p:cNvSpPr>
            <a:spLocks noGrp="1"/>
          </p:cNvSpPr>
          <p:nvPr>
            <p:ph type="sldNum" sz="quarter" idx="12"/>
          </p:nvPr>
        </p:nvSpPr>
        <p:spPr/>
        <p:txBody>
          <a:bodyPr/>
          <a:lstStyle/>
          <a:p>
            <a:fld id="{EC83099C-5FA5-B04A-B819-64718E2A253A}" type="slidenum">
              <a:rPr lang="en-US" smtClean="0"/>
              <a:pPr/>
              <a:t>90</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229713630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UML model of the Observer pattern</a:t>
            </a:r>
            <a:r>
              <a:rPr lang="en-GB" dirty="0" smtClean="0"/>
              <a:t> </a:t>
            </a:r>
            <a:endParaRPr lang="en-US" dirty="0"/>
          </a:p>
        </p:txBody>
      </p:sp>
      <p:pic>
        <p:nvPicPr>
          <p:cNvPr id="4" name="Content Placeholder 3" descr="7.12 ObserverPatternUML.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9288" b="-19288"/>
              <a:stretch>
                <a:fillRect/>
              </a:stretch>
            </p:blipFill>
          </mc:Choice>
          <mc:Fallback>
            <p:blipFill>
              <a:blip r:embed="rId3"/>
              <a:srcRect t="-19288" b="-19288"/>
              <a:stretch>
                <a:fillRect/>
              </a:stretch>
            </p:blipFill>
          </mc:Fallback>
        </mc:AlternateContent>
        <p:spPr/>
      </p:pic>
      <p:sp>
        <p:nvSpPr>
          <p:cNvPr id="5" name="Slide Number Placeholder 4"/>
          <p:cNvSpPr>
            <a:spLocks noGrp="1"/>
          </p:cNvSpPr>
          <p:nvPr>
            <p:ph type="sldNum" sz="quarter" idx="12"/>
          </p:nvPr>
        </p:nvSpPr>
        <p:spPr/>
        <p:txBody>
          <a:bodyPr/>
          <a:lstStyle/>
          <a:p>
            <a:fld id="{EC83099C-5FA5-B04A-B819-64718E2A253A}" type="slidenum">
              <a:rPr lang="en-US" smtClean="0"/>
              <a:pPr/>
              <a:t>91</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428429927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problems</a:t>
            </a:r>
            <a:endParaRPr lang="en-US" dirty="0"/>
          </a:p>
        </p:txBody>
      </p:sp>
      <p:sp>
        <p:nvSpPr>
          <p:cNvPr id="3" name="Content Placeholder 2"/>
          <p:cNvSpPr>
            <a:spLocks noGrp="1"/>
          </p:cNvSpPr>
          <p:nvPr>
            <p:ph idx="1"/>
          </p:nvPr>
        </p:nvSpPr>
        <p:spPr/>
        <p:txBody>
          <a:bodyPr/>
          <a:lstStyle/>
          <a:p>
            <a:r>
              <a:rPr lang="en-US" dirty="0" smtClean="0"/>
              <a:t>To use patterns in your design, you need to recognize that any design problem you are facing may have an associated pattern that can be applied. </a:t>
            </a:r>
          </a:p>
          <a:p>
            <a:pPr lvl="1"/>
            <a:r>
              <a:rPr lang="en-US" dirty="0" smtClean="0"/>
              <a:t>Tell several objects that the state of some other object has changed (Observer pattern).</a:t>
            </a:r>
            <a:endParaRPr lang="en-GB" dirty="0" smtClean="0"/>
          </a:p>
          <a:p>
            <a:pPr lvl="1"/>
            <a:r>
              <a:rPr lang="en-US" dirty="0" smtClean="0"/>
              <a:t>Tidy up the interfaces to a number of related objects that have often been developed incrementally (Façade pattern).</a:t>
            </a:r>
            <a:endParaRPr lang="en-GB" dirty="0" smtClean="0"/>
          </a:p>
          <a:p>
            <a:pPr lvl="1"/>
            <a:r>
              <a:rPr lang="en-US" dirty="0" smtClean="0"/>
              <a:t>Provide a standard way of accessing the elements in a collection, irrespective of how that collection is implemented (</a:t>
            </a:r>
            <a:r>
              <a:rPr lang="en-US" dirty="0" err="1" smtClean="0"/>
              <a:t>Iterator</a:t>
            </a:r>
            <a:r>
              <a:rPr lang="en-US" dirty="0" smtClean="0"/>
              <a:t> pattern).</a:t>
            </a:r>
            <a:endParaRPr lang="en-GB" dirty="0" smtClean="0"/>
          </a:p>
          <a:p>
            <a:pPr lvl="1"/>
            <a:r>
              <a:rPr lang="en-US" dirty="0" smtClean="0"/>
              <a:t>Allow for the possibility of extending the functionality of an existing class at run-time (Decorator pattern).</a:t>
            </a:r>
            <a:endParaRPr lang="en-GB"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92</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26197484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issues</a:t>
            </a:r>
            <a:endParaRPr lang="en-US" dirty="0"/>
          </a:p>
        </p:txBody>
      </p:sp>
      <p:sp>
        <p:nvSpPr>
          <p:cNvPr id="3" name="Content Placeholder 2"/>
          <p:cNvSpPr>
            <a:spLocks noGrp="1"/>
          </p:cNvSpPr>
          <p:nvPr>
            <p:ph idx="1"/>
          </p:nvPr>
        </p:nvSpPr>
        <p:spPr/>
        <p:txBody>
          <a:bodyPr/>
          <a:lstStyle/>
          <a:p>
            <a:r>
              <a:rPr lang="en-US" dirty="0" smtClean="0"/>
              <a:t>Focus here is not on programming, although this is obviously important, but on other implementation issues that are often not covered in programming texts:</a:t>
            </a:r>
          </a:p>
          <a:p>
            <a:pPr lvl="1"/>
            <a:r>
              <a:rPr lang="en-US" dirty="0" smtClean="0">
                <a:solidFill>
                  <a:srgbClr val="FF0000"/>
                </a:solidFill>
              </a:rPr>
              <a:t>Reuse </a:t>
            </a:r>
            <a:r>
              <a:rPr lang="en-US" dirty="0" smtClean="0"/>
              <a:t>Most modern software is constructed by reusing existing components or systems. When you are developing software, you should make as much use as possible of existing code.</a:t>
            </a:r>
            <a:endParaRPr lang="en-GB" dirty="0" smtClean="0"/>
          </a:p>
          <a:p>
            <a:pPr lvl="1"/>
            <a:r>
              <a:rPr lang="en-US" dirty="0" smtClean="0">
                <a:solidFill>
                  <a:srgbClr val="FF0000"/>
                </a:solidFill>
              </a:rPr>
              <a:t>Configuration management </a:t>
            </a:r>
            <a:r>
              <a:rPr lang="en-US" dirty="0" smtClean="0"/>
              <a:t>During the development process, you have to keep track of the many different versions of each software component in a configuration management system.</a:t>
            </a:r>
            <a:endParaRPr lang="en-GB" dirty="0" smtClean="0"/>
          </a:p>
          <a:p>
            <a:pPr lvl="1"/>
            <a:r>
              <a:rPr lang="en-US" dirty="0" smtClean="0">
                <a:solidFill>
                  <a:srgbClr val="FF0000"/>
                </a:solidFill>
              </a:rPr>
              <a:t>Host-target development </a:t>
            </a:r>
            <a:r>
              <a:rPr lang="en-US" dirty="0" smtClean="0"/>
              <a:t>Production software does not usually execute on the same computer as the software development environment. Rather, you develop it on one computer (the host system) and execute it on a separate computer (the target system).</a:t>
            </a:r>
            <a:r>
              <a:rPr lang="en-GB" dirty="0" smtClean="0"/>
              <a:t>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93</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231188499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Reuse</a:t>
            </a:r>
            <a:endParaRPr lang="en-US" dirty="0"/>
          </a:p>
        </p:txBody>
      </p:sp>
      <p:sp>
        <p:nvSpPr>
          <p:cNvPr id="3" name="Content Placeholder 2"/>
          <p:cNvSpPr>
            <a:spLocks noGrp="1"/>
          </p:cNvSpPr>
          <p:nvPr>
            <p:ph idx="1"/>
          </p:nvPr>
        </p:nvSpPr>
        <p:spPr/>
        <p:txBody>
          <a:bodyPr/>
          <a:lstStyle/>
          <a:p>
            <a:r>
              <a:rPr lang="en-US" dirty="0" smtClean="0"/>
              <a:t>From the 1960s to the 1990s, most new software was developed from scratch, by writing all code in a high-level programming language. </a:t>
            </a:r>
          </a:p>
          <a:p>
            <a:pPr lvl="1"/>
            <a:r>
              <a:rPr lang="en-US" dirty="0" smtClean="0"/>
              <a:t>The only significant reuse or software was the reuse of functions and objects in programming language libraries. </a:t>
            </a:r>
          </a:p>
          <a:p>
            <a:r>
              <a:rPr lang="en-US" dirty="0" smtClean="0"/>
              <a:t>Costs and schedule pressure mean that this approach became increasingly unviable, especially for commercial and Internet-based systems. </a:t>
            </a:r>
          </a:p>
          <a:p>
            <a:r>
              <a:rPr lang="en-US" dirty="0" smtClean="0"/>
              <a:t>An approach to development based around the reuse of existing software emerged and is now generally used for business and scientific software. </a:t>
            </a:r>
            <a:endParaRPr lang="en-GB"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94</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321631378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Reuse levels</a:t>
            </a:r>
            <a:endParaRPr lang="en-US" dirty="0"/>
          </a:p>
        </p:txBody>
      </p:sp>
      <p:sp>
        <p:nvSpPr>
          <p:cNvPr id="3" name="Content Placeholder 2"/>
          <p:cNvSpPr>
            <a:spLocks noGrp="1"/>
          </p:cNvSpPr>
          <p:nvPr>
            <p:ph idx="1"/>
          </p:nvPr>
        </p:nvSpPr>
        <p:spPr/>
        <p:txBody>
          <a:bodyPr/>
          <a:lstStyle/>
          <a:p>
            <a:r>
              <a:rPr lang="en-US" dirty="0" smtClean="0"/>
              <a:t>The abstraction level </a:t>
            </a:r>
          </a:p>
          <a:p>
            <a:pPr lvl="1"/>
            <a:r>
              <a:rPr lang="en-US" dirty="0" smtClean="0"/>
              <a:t>At this level, you don’t reuse software directly but use knowledge of successful abstractions in the design of your software. </a:t>
            </a:r>
            <a:endParaRPr lang="en-GB" dirty="0" smtClean="0"/>
          </a:p>
          <a:p>
            <a:r>
              <a:rPr lang="en-US" dirty="0" smtClean="0"/>
              <a:t>The object level </a:t>
            </a:r>
          </a:p>
          <a:p>
            <a:pPr lvl="1"/>
            <a:r>
              <a:rPr lang="en-US" dirty="0" smtClean="0"/>
              <a:t>At this level, you directly reuse objects from a library rather than writing the code yourself. </a:t>
            </a:r>
            <a:endParaRPr lang="en-GB" dirty="0" smtClean="0"/>
          </a:p>
          <a:p>
            <a:r>
              <a:rPr lang="en-US" dirty="0" smtClean="0"/>
              <a:t>The component level </a:t>
            </a:r>
          </a:p>
          <a:p>
            <a:pPr lvl="1"/>
            <a:r>
              <a:rPr lang="en-US" dirty="0" smtClean="0"/>
              <a:t>Components are collections of objects and object classes that you reuse in application systems. </a:t>
            </a:r>
            <a:endParaRPr lang="en-GB" dirty="0" smtClean="0"/>
          </a:p>
          <a:p>
            <a:r>
              <a:rPr lang="en-US" dirty="0" smtClean="0"/>
              <a:t>The system level </a:t>
            </a:r>
          </a:p>
          <a:p>
            <a:pPr lvl="1"/>
            <a:r>
              <a:rPr lang="en-US" dirty="0" smtClean="0"/>
              <a:t>At this level, you reuse entire application systems.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95</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219372400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Reuse costs</a:t>
            </a:r>
            <a:endParaRPr lang="en-US" dirty="0"/>
          </a:p>
        </p:txBody>
      </p:sp>
      <p:sp>
        <p:nvSpPr>
          <p:cNvPr id="3" name="Content Placeholder 2"/>
          <p:cNvSpPr>
            <a:spLocks noGrp="1"/>
          </p:cNvSpPr>
          <p:nvPr>
            <p:ph idx="1"/>
          </p:nvPr>
        </p:nvSpPr>
        <p:spPr/>
        <p:txBody>
          <a:bodyPr/>
          <a:lstStyle/>
          <a:p>
            <a:r>
              <a:rPr lang="en-US" dirty="0" smtClean="0"/>
              <a:t>The costs of the time spent in looking for software to reuse and assessing whether or not it meets your needs. </a:t>
            </a:r>
            <a:endParaRPr lang="en-GB" dirty="0" smtClean="0"/>
          </a:p>
          <a:p>
            <a:r>
              <a:rPr lang="en-US" dirty="0" smtClean="0"/>
              <a:t>Where applicable, the costs of buying the reusable software. For large off-the-shelf systems, these costs can be very high.</a:t>
            </a:r>
            <a:endParaRPr lang="en-GB" dirty="0" smtClean="0"/>
          </a:p>
          <a:p>
            <a:r>
              <a:rPr lang="en-US" dirty="0" smtClean="0"/>
              <a:t>The costs of adapting and configuring the reusable software components or systems to reflect the requirements of the system that you are developing.</a:t>
            </a:r>
            <a:endParaRPr lang="en-GB" dirty="0" smtClean="0"/>
          </a:p>
          <a:p>
            <a:r>
              <a:rPr lang="en-US" dirty="0" smtClean="0"/>
              <a:t>The costs of integrating reusable software elements with each other (if you are using software from different sources) and with the new code that you have developed.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96</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347781848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management</a:t>
            </a:r>
            <a:endParaRPr lang="en-US" dirty="0"/>
          </a:p>
        </p:txBody>
      </p:sp>
      <p:sp>
        <p:nvSpPr>
          <p:cNvPr id="3" name="Content Placeholder 2"/>
          <p:cNvSpPr>
            <a:spLocks noGrp="1"/>
          </p:cNvSpPr>
          <p:nvPr>
            <p:ph idx="1"/>
          </p:nvPr>
        </p:nvSpPr>
        <p:spPr/>
        <p:txBody>
          <a:bodyPr/>
          <a:lstStyle/>
          <a:p>
            <a:r>
              <a:rPr lang="en-US" dirty="0" smtClean="0"/>
              <a:t>Configuration management is the name given to the general process of managing a changing software system. </a:t>
            </a:r>
          </a:p>
          <a:p>
            <a:r>
              <a:rPr lang="en-US" dirty="0" smtClean="0"/>
              <a:t>The aim of configuration management is to support the system integration process so that all developers can access the project code and documents in a controlled way, find out what changes have been made, and compile and link components to create a system. </a:t>
            </a:r>
          </a:p>
          <a:p>
            <a:r>
              <a:rPr lang="en-US" dirty="0" smtClean="0"/>
              <a:t>See also Chapter 25.</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97</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203379208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management activities</a:t>
            </a:r>
            <a:endParaRPr lang="en-US" dirty="0"/>
          </a:p>
        </p:txBody>
      </p:sp>
      <p:sp>
        <p:nvSpPr>
          <p:cNvPr id="3" name="Content Placeholder 2"/>
          <p:cNvSpPr>
            <a:spLocks noGrp="1"/>
          </p:cNvSpPr>
          <p:nvPr>
            <p:ph idx="1"/>
          </p:nvPr>
        </p:nvSpPr>
        <p:spPr/>
        <p:txBody>
          <a:bodyPr/>
          <a:lstStyle/>
          <a:p>
            <a:r>
              <a:rPr lang="en-US" sz="2200" dirty="0" smtClean="0"/>
              <a:t>Version management, where support is provided to keep track of the different versions of software components. Version management systems include facilities to coordinate development by several programmers. </a:t>
            </a:r>
            <a:endParaRPr lang="en-GB" sz="2200" dirty="0" smtClean="0"/>
          </a:p>
          <a:p>
            <a:r>
              <a:rPr lang="en-US" sz="2200" dirty="0" smtClean="0"/>
              <a:t>System integration, where support is provided to help developers define what versions of components are used to create each version of a system. This description is then used to build a system automatically by compiling and linking the required components.</a:t>
            </a:r>
            <a:endParaRPr lang="en-GB" sz="2200" dirty="0" smtClean="0"/>
          </a:p>
          <a:p>
            <a:r>
              <a:rPr lang="en-US" sz="2200" dirty="0" smtClean="0"/>
              <a:t>Problem tracking, where support is provided to allow users to report bugs and other problems, and to allow all developers to see who is working on these problems and when they are fixed.</a:t>
            </a:r>
            <a:r>
              <a:rPr lang="en-GB" sz="2200" dirty="0" smtClean="0"/>
              <a:t> </a:t>
            </a:r>
            <a:endParaRPr lang="en-US" sz="2200"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98</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164443267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Host-target development</a:t>
            </a:r>
            <a:endParaRPr lang="en-US" dirty="0"/>
          </a:p>
        </p:txBody>
      </p:sp>
      <p:sp>
        <p:nvSpPr>
          <p:cNvPr id="3" name="Content Placeholder 2"/>
          <p:cNvSpPr>
            <a:spLocks noGrp="1"/>
          </p:cNvSpPr>
          <p:nvPr>
            <p:ph idx="1"/>
          </p:nvPr>
        </p:nvSpPr>
        <p:spPr/>
        <p:txBody>
          <a:bodyPr/>
          <a:lstStyle/>
          <a:p>
            <a:r>
              <a:rPr lang="en-US" dirty="0" smtClean="0"/>
              <a:t>Most software is developed on one computer (the host), but runs on a separate machine (the target). </a:t>
            </a:r>
          </a:p>
          <a:p>
            <a:r>
              <a:rPr lang="en-US" dirty="0" smtClean="0"/>
              <a:t>More generally, we can talk about a development platform and an execution platform. </a:t>
            </a:r>
          </a:p>
          <a:p>
            <a:pPr lvl="1"/>
            <a:r>
              <a:rPr lang="en-US" dirty="0" smtClean="0"/>
              <a:t>A platform is more than just hardware. </a:t>
            </a:r>
          </a:p>
          <a:p>
            <a:pPr lvl="1"/>
            <a:r>
              <a:rPr lang="en-US" dirty="0" smtClean="0"/>
              <a:t>It includes the installed operating system plus other supporting software such as a database management system or, for development platforms, an interactive development environment.</a:t>
            </a:r>
          </a:p>
          <a:p>
            <a:r>
              <a:rPr lang="en-US" dirty="0" smtClean="0"/>
              <a:t>Development platform usually has different installed software than execution platform;</a:t>
            </a:r>
            <a:r>
              <a:rPr lang="en-GB" dirty="0" smtClean="0"/>
              <a:t> these platforms may have different architectures.</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99</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extLst>
      <p:ext uri="{BB962C8B-B14F-4D97-AF65-F5344CB8AC3E}">
        <p14:creationId xmlns:p14="http://schemas.microsoft.com/office/powerpoint/2010/main" val="920397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4596</TotalTime>
  <Words>7467</Words>
  <Application>Microsoft Office PowerPoint</Application>
  <PresentationFormat>On-screen Show (4:3)</PresentationFormat>
  <Paragraphs>731</Paragraphs>
  <Slides>110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110</vt:i4>
      </vt:variant>
    </vt:vector>
  </HeadingPairs>
  <TitlesOfParts>
    <vt:vector size="118" baseType="lpstr">
      <vt:lpstr>MS PGothic</vt:lpstr>
      <vt:lpstr>Arial</vt:lpstr>
      <vt:lpstr>Calibri</vt:lpstr>
      <vt:lpstr>Helvetica</vt:lpstr>
      <vt:lpstr>Times New Roman</vt:lpstr>
      <vt:lpstr>Wingdings</vt:lpstr>
      <vt:lpstr>Zapf Dingbats</vt:lpstr>
      <vt:lpstr>SE9</vt:lpstr>
      <vt:lpstr>Chapter 6 – Architectural Design</vt:lpstr>
      <vt:lpstr>Topics covered</vt:lpstr>
      <vt:lpstr>Software architecture</vt:lpstr>
      <vt:lpstr>Architectural design</vt:lpstr>
      <vt:lpstr>The architecture of a packing robot control system</vt:lpstr>
      <vt:lpstr>Architectural abstraction</vt:lpstr>
      <vt:lpstr>Advantages of explicit architecture</vt:lpstr>
      <vt:lpstr>Architectural representations</vt:lpstr>
      <vt:lpstr>Box and line diagrams</vt:lpstr>
      <vt:lpstr>Use of architectural models</vt:lpstr>
      <vt:lpstr>Architectural design decisions</vt:lpstr>
      <vt:lpstr>Architectural design decisions</vt:lpstr>
      <vt:lpstr>Architecture reuse</vt:lpstr>
      <vt:lpstr>Architecture and system characteristics</vt:lpstr>
      <vt:lpstr>Architectural views</vt:lpstr>
      <vt:lpstr>4 + 1 view model of software architecture</vt:lpstr>
      <vt:lpstr>Architectural patterns</vt:lpstr>
      <vt:lpstr>The Model-View-Controller (MVC) pattern </vt:lpstr>
      <vt:lpstr>The organization of the Model-View-Controller </vt:lpstr>
      <vt:lpstr>Web application architecture using the MVC pattern </vt:lpstr>
      <vt:lpstr>Layered architecture</vt:lpstr>
      <vt:lpstr>The Layered architecture pattern </vt:lpstr>
      <vt:lpstr>A generic layered architecture </vt:lpstr>
      <vt:lpstr>The architecture of the LIBSYS system </vt:lpstr>
      <vt:lpstr>Key points</vt:lpstr>
      <vt:lpstr>Chapter 6 – Architectural Design</vt:lpstr>
      <vt:lpstr>Repository architecture</vt:lpstr>
      <vt:lpstr>The Repository pattern </vt:lpstr>
      <vt:lpstr>A repository architecture for an IDE </vt:lpstr>
      <vt:lpstr>Client-server architecture</vt:lpstr>
      <vt:lpstr>The Client–server pattern </vt:lpstr>
      <vt:lpstr>A client–server architecture for a film library </vt:lpstr>
      <vt:lpstr>Pipe and filter architecture</vt:lpstr>
      <vt:lpstr>The pipe and filter pattern </vt:lpstr>
      <vt:lpstr>An example of the pipe and filter architecture </vt:lpstr>
      <vt:lpstr>Application architectures</vt:lpstr>
      <vt:lpstr>Use of application architectures</vt:lpstr>
      <vt:lpstr>Examples of application types</vt:lpstr>
      <vt:lpstr>Application type examples</vt:lpstr>
      <vt:lpstr>Transaction processing systems</vt:lpstr>
      <vt:lpstr>The structure of transaction processing applications </vt:lpstr>
      <vt:lpstr>The software architecture of an ATM system </vt:lpstr>
      <vt:lpstr>Information systems architecture</vt:lpstr>
      <vt:lpstr>Layered information system architecture </vt:lpstr>
      <vt:lpstr>The architecture of the MHC-PMS </vt:lpstr>
      <vt:lpstr>Web-based information systems</vt:lpstr>
      <vt:lpstr>Server implementation</vt:lpstr>
      <vt:lpstr>Language processing systems</vt:lpstr>
      <vt:lpstr>The architecture of a language processing system </vt:lpstr>
      <vt:lpstr>Compiler components</vt:lpstr>
      <vt:lpstr>Compiler components</vt:lpstr>
      <vt:lpstr>A pipe and filter compiler architecture </vt:lpstr>
      <vt:lpstr>A repository architecture for a language processing system</vt:lpstr>
      <vt:lpstr>Key points</vt:lpstr>
      <vt:lpstr>Chapter 7 – Design and Implementation</vt:lpstr>
      <vt:lpstr>Topics covered</vt:lpstr>
      <vt:lpstr>Design and implementation</vt:lpstr>
      <vt:lpstr>Build or buy</vt:lpstr>
      <vt:lpstr>An object-oriented design process</vt:lpstr>
      <vt:lpstr>Process stages</vt:lpstr>
      <vt:lpstr>System context and interactions</vt:lpstr>
      <vt:lpstr>Context and interaction models</vt:lpstr>
      <vt:lpstr>System context for the weather station </vt:lpstr>
      <vt:lpstr>Weather station use cases </vt:lpstr>
      <vt:lpstr>Use case description—Report weather </vt:lpstr>
      <vt:lpstr>Architectural design</vt:lpstr>
      <vt:lpstr>High-level architecture of the weather station </vt:lpstr>
      <vt:lpstr>Architecture of data collection system </vt:lpstr>
      <vt:lpstr>Object class identification</vt:lpstr>
      <vt:lpstr>Approaches to identification</vt:lpstr>
      <vt:lpstr>Weather station description</vt:lpstr>
      <vt:lpstr>Weather station object classes</vt:lpstr>
      <vt:lpstr>Weather station object classes </vt:lpstr>
      <vt:lpstr>Design models</vt:lpstr>
      <vt:lpstr>Examples of design models</vt:lpstr>
      <vt:lpstr>Subsystem models</vt:lpstr>
      <vt:lpstr>Sequence models</vt:lpstr>
      <vt:lpstr>Sequence diagram describing data collection </vt:lpstr>
      <vt:lpstr>State diagrams</vt:lpstr>
      <vt:lpstr>Weather station state diagram </vt:lpstr>
      <vt:lpstr>Interface specification</vt:lpstr>
      <vt:lpstr>Weather station interfaces </vt:lpstr>
      <vt:lpstr>Key points</vt:lpstr>
      <vt:lpstr>Chapter 7 – Design and Implementation</vt:lpstr>
      <vt:lpstr>Design patterns</vt:lpstr>
      <vt:lpstr>Pattern elements</vt:lpstr>
      <vt:lpstr>The Observer pattern</vt:lpstr>
      <vt:lpstr>The Observer pattern (1) </vt:lpstr>
      <vt:lpstr>The Observer pattern (2) </vt:lpstr>
      <vt:lpstr>Multiple displays using the Observer pattern </vt:lpstr>
      <vt:lpstr>A UML model of the Observer pattern </vt:lpstr>
      <vt:lpstr>Design problems</vt:lpstr>
      <vt:lpstr>Implementation issues</vt:lpstr>
      <vt:lpstr>Reuse</vt:lpstr>
      <vt:lpstr>Reuse levels</vt:lpstr>
      <vt:lpstr>Reuse costs</vt:lpstr>
      <vt:lpstr>Configuration management</vt:lpstr>
      <vt:lpstr>Configuration management activities</vt:lpstr>
      <vt:lpstr>Host-target development</vt:lpstr>
      <vt:lpstr>Development platform tools</vt:lpstr>
      <vt:lpstr>Integrated development environments (IDEs)</vt:lpstr>
      <vt:lpstr>Component/system deployment factors</vt:lpstr>
      <vt:lpstr>Open source development</vt:lpstr>
      <vt:lpstr>Open source systems</vt:lpstr>
      <vt:lpstr>Open source issues</vt:lpstr>
      <vt:lpstr>Open source business</vt:lpstr>
      <vt:lpstr>Open source licensing</vt:lpstr>
      <vt:lpstr>License models</vt:lpstr>
      <vt:lpstr>License management</vt:lpstr>
      <vt:lpstr>Key points</vt:lpstr>
    </vt:vector>
  </TitlesOfParts>
  <Company>St Andrews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Chapter 6</dc:title>
  <dc:creator>Ian Sommerville</dc:creator>
  <cp:lastModifiedBy>sammouda</cp:lastModifiedBy>
  <cp:revision>13</cp:revision>
  <dcterms:created xsi:type="dcterms:W3CDTF">2010-01-18T20:35:25Z</dcterms:created>
  <dcterms:modified xsi:type="dcterms:W3CDTF">2017-01-03T15:38:53Z</dcterms:modified>
</cp:coreProperties>
</file>