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notesSlides/notesSlide36.xml" ContentType="application/vnd.openxmlformats-officedocument.presentationml.notes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38"/>
  </p:notesMasterIdLst>
  <p:sldIdLst>
    <p:sldId id="256" r:id="rId2"/>
    <p:sldId id="293" r:id="rId3"/>
    <p:sldId id="297" r:id="rId4"/>
    <p:sldId id="296" r:id="rId5"/>
    <p:sldId id="257" r:id="rId6"/>
    <p:sldId id="299" r:id="rId7"/>
    <p:sldId id="258" r:id="rId8"/>
    <p:sldId id="259" r:id="rId9"/>
    <p:sldId id="260" r:id="rId10"/>
    <p:sldId id="261" r:id="rId11"/>
    <p:sldId id="262" r:id="rId12"/>
    <p:sldId id="263" r:id="rId13"/>
    <p:sldId id="264" r:id="rId14"/>
    <p:sldId id="265" r:id="rId15"/>
    <p:sldId id="266" r:id="rId16"/>
    <p:sldId id="267" r:id="rId17"/>
    <p:sldId id="268" r:id="rId18"/>
    <p:sldId id="270" r:id="rId19"/>
    <p:sldId id="271" r:id="rId20"/>
    <p:sldId id="286" r:id="rId21"/>
    <p:sldId id="272" r:id="rId22"/>
    <p:sldId id="273" r:id="rId23"/>
    <p:sldId id="287" r:id="rId24"/>
    <p:sldId id="274" r:id="rId25"/>
    <p:sldId id="275" r:id="rId26"/>
    <p:sldId id="276" r:id="rId27"/>
    <p:sldId id="277" r:id="rId28"/>
    <p:sldId id="288" r:id="rId29"/>
    <p:sldId id="278" r:id="rId30"/>
    <p:sldId id="298" r:id="rId31"/>
    <p:sldId id="279" r:id="rId32"/>
    <p:sldId id="280" r:id="rId33"/>
    <p:sldId id="281" r:id="rId34"/>
    <p:sldId id="282" r:id="rId35"/>
    <p:sldId id="284" r:id="rId36"/>
    <p:sldId id="295" r:id="rId3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snapToGrid="0" snapToObjects="1">
      <p:cViewPr varScale="1">
        <p:scale>
          <a:sx n="148" d="100"/>
          <a:sy n="148" d="100"/>
        </p:scale>
        <p:origin x="-137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20F222DB-FED2-4433-BAA7-48593CFC1AB9}" type="datetimeFigureOut">
              <a:rPr lang="en-US"/>
              <a:pPr>
                <a:defRPr/>
              </a:pPr>
              <a:t>2/12/13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C383F41-6E53-493B-88AD-FAFC0E2C27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1776DC-F161-42BB-8D6C-927D77E17D62}"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6AE11E-EA00-405C-9654-F7EEEBB407A3}"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A4E7DC-D060-4C5E-85E9-DEEE8652F1DD}"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B1F56D-08F6-4015-9DDA-9F735BEB960C}"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B140CB-7411-44C0-B5D7-D09249B5D5A1}"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8D0C0B-0D63-484E-8FAA-D5F6914616FA}"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4EB5CF-454A-4281-AA8C-EA13EB5B5735}"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06D2C3-FA0D-4E14-9EC0-D070569CD0A3}"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601E26-9F2F-428F-9579-7C33C56FC94F}"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730A45-3DE6-4085-86D3-13995711E9A7}"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E4E1-EBBC-4EAC-A7AC-1885FC27C8EB}"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2B6F58-55E7-447B-87C6-DDE954F4C76E}"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18C95C-5FC7-407F-BF8F-F0A5B6719D04}"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49B315-151E-459B-8ABE-0B73906EA0FD}" type="slidenum">
              <a:rPr lang="en-US">
                <a:ea typeface="ＭＳ Ｐゴシック" pitchFamily="-72" charset="-128"/>
                <a:cs typeface="ＭＳ Ｐゴシック" pitchFamily="-72" charset="-128"/>
              </a:rPr>
              <a:pPr fontAlgn="base">
                <a:spcBef>
                  <a:spcPct val="0"/>
                </a:spcBef>
                <a:spcAft>
                  <a:spcPct val="0"/>
                </a:spcAft>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0AEA47-01E1-4D14-A707-4C7829850B62}"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340DA1-7480-478F-A16E-BAD977BF1047}" type="slidenum">
              <a:rPr lang="en-US">
                <a:ea typeface="ＭＳ Ｐゴシック" pitchFamily="-72" charset="-128"/>
                <a:cs typeface="ＭＳ Ｐゴシック" pitchFamily="-72" charset="-128"/>
              </a:rPr>
              <a:pPr fontAlgn="base">
                <a:spcBef>
                  <a:spcPct val="0"/>
                </a:spcBef>
                <a:spcAft>
                  <a:spcPct val="0"/>
                </a:spcAft>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9495D8-59DC-4BE0-8D79-DE7A4059EDC4}" type="slidenum">
              <a:rPr lang="en-US">
                <a:ea typeface="ＭＳ Ｐゴシック" pitchFamily="-72" charset="-128"/>
                <a:cs typeface="ＭＳ Ｐゴシック" pitchFamily="-72" charset="-128"/>
              </a:rPr>
              <a:pPr fontAlgn="base">
                <a:spcBef>
                  <a:spcPct val="0"/>
                </a:spcBef>
                <a:spcAft>
                  <a:spcPct val="0"/>
                </a:spcAft>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A289DF-C3A3-48F9-9339-90BC24931A2B}" type="slidenum">
              <a:rPr lang="en-US">
                <a:ea typeface="ＭＳ Ｐゴシック" pitchFamily="-72" charset="-128"/>
                <a:cs typeface="ＭＳ Ｐゴシック" pitchFamily="-72" charset="-128"/>
              </a:rPr>
              <a:pPr fontAlgn="base">
                <a:spcBef>
                  <a:spcPct val="0"/>
                </a:spcBef>
                <a:spcAft>
                  <a:spcPct val="0"/>
                </a:spcAft>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4D5CF2-671A-464B-809F-88A60638D5F0}" type="slidenum">
              <a:rPr lang="en-US">
                <a:ea typeface="ＭＳ Ｐゴシック" pitchFamily="-72" charset="-128"/>
                <a:cs typeface="ＭＳ Ｐゴシック" pitchFamily="-72" charset="-128"/>
              </a:rPr>
              <a:pPr fontAlgn="base">
                <a:spcBef>
                  <a:spcPct val="0"/>
                </a:spcBef>
                <a:spcAft>
                  <a:spcPct val="0"/>
                </a:spcAft>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660B67-FBC0-4135-B4DD-E07DEFC68005}" type="slidenum">
              <a:rPr lang="en-US">
                <a:ea typeface="ＭＳ Ｐゴシック" pitchFamily="-72" charset="-128"/>
                <a:cs typeface="ＭＳ Ｐゴシック" pitchFamily="-72" charset="-128"/>
              </a:rPr>
              <a:pPr fontAlgn="base">
                <a:spcBef>
                  <a:spcPct val="0"/>
                </a:spcBef>
                <a:spcAft>
                  <a:spcPct val="0"/>
                </a:spcAft>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4B8AE2-E44F-488B-B1CF-B5157701A9D8}" type="slidenum">
              <a:rPr lang="en-US">
                <a:ea typeface="ＭＳ Ｐゴシック" pitchFamily="-72" charset="-128"/>
                <a:cs typeface="ＭＳ Ｐゴシック" pitchFamily="-72" charset="-128"/>
              </a:rPr>
              <a:pPr fontAlgn="base">
                <a:spcBef>
                  <a:spcPct val="0"/>
                </a:spcBef>
                <a:spcAft>
                  <a:spcPct val="0"/>
                </a:spcAft>
              </a:pPr>
              <a:t>28</a:t>
            </a:fld>
            <a:endParaRPr lang="en-US">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33C55B-1A0A-48B4-8A57-E041D59970CE}" type="slidenum">
              <a:rPr lang="en-US">
                <a:ea typeface="ＭＳ Ｐゴシック" pitchFamily="-72" charset="-128"/>
                <a:cs typeface="ＭＳ Ｐゴシック" pitchFamily="-72" charset="-128"/>
              </a:rPr>
              <a:pPr fontAlgn="base">
                <a:spcBef>
                  <a:spcPct val="0"/>
                </a:spcBef>
                <a:spcAft>
                  <a:spcPct val="0"/>
                </a:spcAft>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01D795-A281-439E-B42C-D8F46120604D}"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93364D-CC54-4E01-9BE1-6E0DD37FDC3B}" type="slidenum">
              <a:rPr lang="en-US">
                <a:ea typeface="ＭＳ Ｐゴシック" pitchFamily="-72" charset="-128"/>
                <a:cs typeface="ＭＳ Ｐゴシック" pitchFamily="-72" charset="-128"/>
              </a:rPr>
              <a:pPr fontAlgn="base">
                <a:spcBef>
                  <a:spcPct val="0"/>
                </a:spcBef>
                <a:spcAft>
                  <a:spcPct val="0"/>
                </a:spcAft>
              </a:pPr>
              <a:t>30</a:t>
            </a:fld>
            <a:endParaRPr lang="en-US">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557E66-5B3E-4769-ACED-4D8E0CE9BA0A}" type="slidenum">
              <a:rPr lang="en-US">
                <a:ea typeface="ＭＳ Ｐゴシック" pitchFamily="-72" charset="-128"/>
                <a:cs typeface="ＭＳ Ｐゴシック" pitchFamily="-72" charset="-128"/>
              </a:rPr>
              <a:pPr fontAlgn="base">
                <a:spcBef>
                  <a:spcPct val="0"/>
                </a:spcBef>
                <a:spcAft>
                  <a:spcPct val="0"/>
                </a:spcAft>
              </a:pPr>
              <a:t>31</a:t>
            </a:fld>
            <a:endParaRPr lang="en-US">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2579A7-CBF4-496A-9C0F-12BAFED2A02B}" type="slidenum">
              <a:rPr lang="en-US">
                <a:ea typeface="ＭＳ Ｐゴシック" pitchFamily="-72" charset="-128"/>
                <a:cs typeface="ＭＳ Ｐゴシック" pitchFamily="-72" charset="-128"/>
              </a:rPr>
              <a:pPr fontAlgn="base">
                <a:spcBef>
                  <a:spcPct val="0"/>
                </a:spcBef>
                <a:spcAft>
                  <a:spcPct val="0"/>
                </a:spcAft>
              </a:pPr>
              <a:t>32</a:t>
            </a:fld>
            <a:endParaRPr lang="en-US">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699CB4-FA15-4115-A5DC-D990547EE3DF}" type="slidenum">
              <a:rPr lang="en-US">
                <a:ea typeface="ＭＳ Ｐゴシック" pitchFamily="-72" charset="-128"/>
                <a:cs typeface="ＭＳ Ｐゴシック" pitchFamily="-72" charset="-128"/>
              </a:rPr>
              <a:pPr fontAlgn="base">
                <a:spcBef>
                  <a:spcPct val="0"/>
                </a:spcBef>
                <a:spcAft>
                  <a:spcPct val="0"/>
                </a:spcAft>
              </a:pPr>
              <a:t>33</a:t>
            </a:fld>
            <a:endParaRPr lang="en-US">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C1258B-6ABD-4560-85B2-DEDE1DFD9E9D}" type="slidenum">
              <a:rPr lang="en-US">
                <a:ea typeface="ＭＳ Ｐゴシック" pitchFamily="-72" charset="-128"/>
                <a:cs typeface="ＭＳ Ｐゴシック" pitchFamily="-72" charset="-128"/>
              </a:rPr>
              <a:pPr fontAlgn="base">
                <a:spcBef>
                  <a:spcPct val="0"/>
                </a:spcBef>
                <a:spcAft>
                  <a:spcPct val="0"/>
                </a:spcAft>
              </a:pPr>
              <a:t>34</a:t>
            </a:fld>
            <a:endParaRPr lang="en-US">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3" name="Slide Image Placeholder 1"/>
          <p:cNvSpPr>
            <a:spLocks noGrp="1" noRot="1" noChangeAspect="1" noTextEdi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88547B-9FBE-4BC9-9E50-ABDF01310217}" type="slidenum">
              <a:rPr lang="en-US">
                <a:ea typeface="ＭＳ Ｐゴシック" pitchFamily="-72" charset="-128"/>
                <a:cs typeface="ＭＳ Ｐゴシック" pitchFamily="-72" charset="-128"/>
              </a:rPr>
              <a:pPr fontAlgn="base">
                <a:spcBef>
                  <a:spcPct val="0"/>
                </a:spcBef>
                <a:spcAft>
                  <a:spcPct val="0"/>
                </a:spcAft>
              </a:pPr>
              <a:t>35</a:t>
            </a:fld>
            <a:endParaRPr lang="en-US">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870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818789-0F97-410B-88B7-934CFA1CFEF6}"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D1688E-E1C7-47E4-95ED-1E17143A7F13}"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189FCC-5EB6-471C-AAF4-54BCD683EB2C}"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A881F8-5762-4A88-A3D8-9EA59E728928}"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17E978-562E-4935-975C-C82B0EE9425A}"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46A85D-2DD5-4BF2-BCBA-2BEABCEBBD50}"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1B8E7B60-6E7B-4C4B-8869-FA5EB7D9E9D3}" type="datetimeFigureOut">
              <a:rPr lang="en-US"/>
              <a:pPr>
                <a:defRPr/>
              </a:pPr>
              <a:t>2/12/13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09E9ED9-16BD-4B35-9165-999D8CBB4D9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0C9C1F5-3BE0-40E0-9A45-9CE2842A9E8B}" type="datetimeFigureOut">
              <a:rPr lang="en-US"/>
              <a:pPr>
                <a:defRPr/>
              </a:pPr>
              <a:t>2/12/13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88B7B1C-6260-4FE6-B29D-49D1AD35ADA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CA97031-B715-49DC-BF4E-D6C69E503CAE}" type="datetimeFigureOut">
              <a:rPr lang="en-US"/>
              <a:pPr>
                <a:defRPr/>
              </a:pPr>
              <a:t>2/12/13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0EFE567-C342-4EFE-84BF-B968A19836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4"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5"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6-</a:t>
            </a:r>
            <a:fld id="{E5AC8C1F-A6C7-435F-86AA-FF142E21303F}"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B3A2B585-58BE-49A3-816C-90691E052D70}" type="datetimeFigureOut">
              <a:rPr lang="en-US"/>
              <a:pPr>
                <a:defRPr/>
              </a:pPr>
              <a:t>2/12/13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D56E999-2941-4E58-A5E2-9BF910B4BB08}" type="datetimeFigureOut">
              <a:rPr lang="en-US"/>
              <a:pPr>
                <a:defRPr/>
              </a:pPr>
              <a:t>2/12/13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E195A9-ABCF-466D-9BAB-60089254099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9841613-38D3-4F60-86E3-A492F4EAAD78}" type="datetimeFigureOut">
              <a:rPr lang="en-US"/>
              <a:pPr>
                <a:defRPr/>
              </a:pPr>
              <a:t>2/12/13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1621C93-FE61-4D0C-AB94-FA8EEE68F5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B0AA235-0405-4996-B2B7-9810DD617E6E}" type="datetimeFigureOut">
              <a:rPr lang="en-US"/>
              <a:pPr>
                <a:defRPr/>
              </a:pPr>
              <a:t>2/12/13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398D97E-8CB4-42BF-AD5F-EE61CC6AED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4"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6-</a:t>
            </a:r>
            <a:fld id="{ABE5D202-D860-400D-AC2E-F6DFB1D17732}"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5" name="Date Placeholder 2"/>
          <p:cNvSpPr>
            <a:spLocks noGrp="1"/>
          </p:cNvSpPr>
          <p:nvPr>
            <p:ph type="dt" sz="half" idx="10"/>
          </p:nvPr>
        </p:nvSpPr>
        <p:spPr/>
        <p:txBody>
          <a:bodyPr/>
          <a:lstStyle>
            <a:lvl1pPr>
              <a:defRPr/>
            </a:lvl1pPr>
          </a:lstStyle>
          <a:p>
            <a:pPr>
              <a:defRPr/>
            </a:pPr>
            <a:fld id="{72E39A44-7194-48F5-A4A1-962C27AD4A8C}" type="datetimeFigureOut">
              <a:rPr lang="en-US"/>
              <a:pPr>
                <a:defRPr/>
              </a:pPr>
              <a:t>2/12/13</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3"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6-</a:t>
            </a:r>
            <a:fld id="{D2882EF1-069F-4C97-AC03-EDE14D6A796D}"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4" name="Date Placeholder 1"/>
          <p:cNvSpPr>
            <a:spLocks noGrp="1"/>
          </p:cNvSpPr>
          <p:nvPr>
            <p:ph type="dt" sz="half" idx="10"/>
          </p:nvPr>
        </p:nvSpPr>
        <p:spPr/>
        <p:txBody>
          <a:bodyPr/>
          <a:lstStyle>
            <a:lvl1pPr>
              <a:defRPr/>
            </a:lvl1pPr>
          </a:lstStyle>
          <a:p>
            <a:pPr>
              <a:defRPr/>
            </a:pPr>
            <a:fld id="{72A3CDBF-D6B8-4774-B166-EEA3F3CBE1D6}" type="datetimeFigureOut">
              <a:rPr lang="en-US"/>
              <a:pPr>
                <a:defRPr/>
              </a:pPr>
              <a:t>2/12/13</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2DA8C8A-26D2-44B0-A42B-95166348A828}" type="datetimeFigureOut">
              <a:rPr lang="en-US"/>
              <a:pPr>
                <a:defRPr/>
              </a:pPr>
              <a:t>2/12/13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D9B391E-EEA5-402D-A2FB-11E5C5447F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A0A4074-E980-49B2-92CF-A928091BDA98}" type="datetimeFigureOut">
              <a:rPr lang="en-US"/>
              <a:pPr>
                <a:defRPr/>
              </a:pPr>
              <a:t>2/12/13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2082FDF-EFA7-4881-9BF9-F29C86B9E5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BAA33EE5-53BA-407B-B480-89518985F945}" type="datetimeFigureOut">
              <a:rPr lang="en-US"/>
              <a:pPr>
                <a:defRPr/>
              </a:pPr>
              <a:t>2/12/13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8CAC8229-5943-44AE-8ED7-4F65D3FAF6A8}"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69" r:id="rId8"/>
    <p:sldLayoutId id="2147483677" r:id="rId9"/>
    <p:sldLayoutId id="2147483668" r:id="rId10"/>
    <p:sldLayoutId id="2147483667" r:id="rId11"/>
  </p:sldLayoutIdLst>
  <p:txStyles>
    <p:titleStyle>
      <a:lvl1pPr algn="l" rtl="0" fontAlgn="base">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fontAlgn="base">
        <a:spcBef>
          <a:spcPct val="20000"/>
        </a:spcBef>
        <a:spcAft>
          <a:spcPct val="0"/>
        </a:spcAft>
        <a:buClr>
          <a:srgbClr val="0BD0D9"/>
        </a:buClr>
        <a:buSzPct val="95000"/>
        <a:buFont typeface="Wingdings 2" pitchFamily="-72" charset="2"/>
        <a:buChar char=""/>
        <a:defRPr sz="2800" kern="1200">
          <a:solidFill>
            <a:schemeClr val="tx1"/>
          </a:solidFill>
          <a:latin typeface="+mn-lt"/>
          <a:ea typeface="ＭＳ Ｐゴシック" pitchFamily="-72" charset="-128"/>
          <a:cs typeface="ＭＳ Ｐゴシック" pitchFamily="-72" charset="-128"/>
        </a:defRPr>
      </a:lvl1pPr>
      <a:lvl2pPr marL="639763" indent="-246063" algn="l" rtl="0" fontAlgn="base">
        <a:spcBef>
          <a:spcPct val="20000"/>
        </a:spcBef>
        <a:spcAft>
          <a:spcPct val="0"/>
        </a:spcAft>
        <a:buClr>
          <a:schemeClr val="accent1"/>
        </a:buClr>
        <a:buSzPct val="85000"/>
        <a:buFont typeface="Wingdings 2" pitchFamily="-72" charset="2"/>
        <a:buChar char=""/>
        <a:defRPr sz="2800" kern="1200">
          <a:solidFill>
            <a:schemeClr val="tx1"/>
          </a:solidFill>
          <a:latin typeface="+mn-lt"/>
          <a:ea typeface="ＭＳ Ｐゴシック" pitchFamily="-72" charset="-128"/>
          <a:cs typeface="+mn-cs"/>
        </a:defRPr>
      </a:lvl2pPr>
      <a:lvl3pPr marL="914400" indent="-246063" algn="l" rtl="0" fontAlgn="base">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fontAlgn="base">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fontAlgn="base">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6.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97100"/>
            <a:ext cx="7851648" cy="1828800"/>
          </a:xfrm>
        </p:spPr>
        <p:txBody>
          <a:bodyPr/>
          <a:lstStyle/>
          <a:p>
            <a:pPr fontAlgn="auto">
              <a:spcAft>
                <a:spcPts val="0"/>
              </a:spcAft>
              <a:defRPr/>
            </a:pPr>
            <a:r>
              <a:rPr lang="en-US" smtClean="0"/>
              <a:t>Chapter 6</a:t>
            </a:r>
            <a:br>
              <a:rPr lang="en-US" smtClean="0"/>
            </a:b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smtClean="0"/>
              <a:t>Qualitative Research Techniques</a:t>
            </a:r>
          </a:p>
        </p:txBody>
      </p:sp>
      <p:sp>
        <p:nvSpPr>
          <p:cNvPr id="14339" name="Rectangle 6"/>
          <p:cNvSpPr>
            <a:spLocks noChangeArrowheads="1"/>
          </p:cNvSpPr>
          <p:nvPr/>
        </p:nvSpPr>
        <p:spPr bwMode="auto">
          <a:xfrm>
            <a:off x="2905125" y="6345238"/>
            <a:ext cx="2986088" cy="276225"/>
          </a:xfrm>
          <a:prstGeom prst="rect">
            <a:avLst/>
          </a:prstGeom>
          <a:noFill/>
          <a:ln w="9525">
            <a:noFill/>
            <a:miter lim="800000"/>
            <a:headEnd/>
            <a:tailEnd/>
          </a:ln>
        </p:spPr>
        <p:txBody>
          <a:bodyPr wrap="none">
            <a:prstTxWarp prst="textNoShape">
              <a:avLst/>
            </a:prstTxWarp>
            <a:spAutoFit/>
          </a:bodyPr>
          <a:lstStyle/>
          <a:p>
            <a:r>
              <a:rPr lang="en-US" sz="1200">
                <a:latin typeface="Constantia" pitchFamily="-72" charset="0"/>
              </a:rPr>
              <a:t>Copyright © 2014 Pearson Education, Inc. </a:t>
            </a:r>
          </a:p>
        </p:txBody>
      </p:sp>
      <p:sp>
        <p:nvSpPr>
          <p:cNvPr id="8" name="Slide Number Placeholder 8"/>
          <p:cNvSpPr>
            <a:spLocks noGrp="1"/>
          </p:cNvSpPr>
          <p:nvPr>
            <p:ph type="sldNum" sz="quarter" idx="12"/>
          </p:nvPr>
        </p:nvSpPr>
        <p:spPr>
          <a:xfrm>
            <a:off x="8027988" y="6248400"/>
            <a:ext cx="762000" cy="365125"/>
          </a:xfrm>
        </p:spPr>
        <p:txBody>
          <a:bodyPr/>
          <a:lstStyle/>
          <a:p>
            <a:pPr>
              <a:defRPr/>
            </a:pPr>
            <a:fld id="{D90523DA-8811-4CB4-A1F2-D8ED3A7A7889}" type="slidenum">
              <a:rPr lang="en-US"/>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Observation Techniques</a:t>
            </a:r>
          </a:p>
        </p:txBody>
      </p:sp>
      <p:sp>
        <p:nvSpPr>
          <p:cNvPr id="24578"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b="1" dirty="0" smtClean="0">
                <a:ea typeface="+mn-ea"/>
                <a:cs typeface="+mn-cs"/>
              </a:rPr>
              <a:t>Direct</a:t>
            </a:r>
            <a:r>
              <a:rPr lang="en-US" dirty="0" smtClean="0">
                <a:ea typeface="+mn-ea"/>
                <a:cs typeface="+mn-cs"/>
              </a:rPr>
              <a:t> observation: observing behavior as it occurs</a:t>
            </a:r>
          </a:p>
          <a:p>
            <a:pPr marL="274320" indent="-274320" fontAlgn="auto">
              <a:spcAft>
                <a:spcPts val="0"/>
              </a:spcAft>
              <a:buClr>
                <a:schemeClr val="accent3"/>
              </a:buClr>
              <a:buFont typeface="Wingdings 2"/>
              <a:buChar char=""/>
              <a:defRPr/>
            </a:pPr>
            <a:r>
              <a:rPr lang="en-US" b="1" dirty="0" smtClean="0">
                <a:ea typeface="+mn-ea"/>
                <a:cs typeface="+mn-cs"/>
              </a:rPr>
              <a:t>Indirect</a:t>
            </a:r>
            <a:r>
              <a:rPr lang="en-US" dirty="0" smtClean="0">
                <a:ea typeface="+mn-ea"/>
                <a:cs typeface="+mn-cs"/>
              </a:rPr>
              <a:t> observation: observing the effects or results of the behavior rather than the behavior itself</a:t>
            </a:r>
          </a:p>
          <a:p>
            <a:pPr marL="640080" lvl="1" indent="-246888" fontAlgn="auto">
              <a:spcAft>
                <a:spcPts val="0"/>
              </a:spcAft>
              <a:buFont typeface="Wingdings 2"/>
              <a:buChar char=""/>
              <a:defRPr/>
            </a:pPr>
            <a:r>
              <a:rPr lang="en-US" dirty="0" smtClean="0">
                <a:ea typeface="+mn-ea"/>
              </a:rPr>
              <a:t>Archives:  secondary sources, such as historical records, that can be applied to the present problem</a:t>
            </a:r>
          </a:p>
          <a:p>
            <a:pPr marL="640080" lvl="1" indent="-246888" fontAlgn="auto">
              <a:spcAft>
                <a:spcPts val="0"/>
              </a:spcAft>
              <a:buFont typeface="Wingdings 2"/>
              <a:buChar char=""/>
              <a:defRPr/>
            </a:pPr>
            <a:r>
              <a:rPr lang="en-US" dirty="0" smtClean="0">
                <a:ea typeface="+mn-ea"/>
              </a:rPr>
              <a:t>Physical traces: tangible evidence of some past event</a:t>
            </a:r>
          </a:p>
          <a:p>
            <a:pPr marL="640080" lvl="1" indent="-246888" fontAlgn="auto">
              <a:spcAft>
                <a:spcPts val="0"/>
              </a:spcAft>
              <a:buFont typeface="Wingdings 2"/>
              <a:buChar char=""/>
              <a:defRPr/>
            </a:pPr>
            <a:endParaRPr lang="en-US" dirty="0" smtClean="0">
              <a:ea typeface="+mn-ea"/>
            </a:endParaRPr>
          </a:p>
          <a:p>
            <a:pPr marL="640080" lvl="1" indent="-246888" fontAlgn="auto">
              <a:spcAft>
                <a:spcPts val="0"/>
              </a:spcAft>
              <a:buFont typeface="Wingdings 2"/>
              <a:buChar char=""/>
              <a:defRPr/>
            </a:pPr>
            <a:endParaRPr lang="en-US" dirty="0" smtClean="0">
              <a:ea typeface="+mn-ea"/>
            </a:endParaRPr>
          </a:p>
          <a:p>
            <a:pPr marL="274320" indent="-274320" fontAlgn="auto">
              <a:spcAft>
                <a:spcPts val="0"/>
              </a:spcAft>
              <a:buClr>
                <a:schemeClr val="accent3"/>
              </a:buClr>
              <a:buFont typeface="Wingdings 2"/>
              <a:buChar char=""/>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Observation Techniques</a:t>
            </a:r>
          </a:p>
        </p:txBody>
      </p:sp>
      <p:sp>
        <p:nvSpPr>
          <p:cNvPr id="34818" name="Content Placeholder 2"/>
          <p:cNvSpPr>
            <a:spLocks noGrp="1"/>
          </p:cNvSpPr>
          <p:nvPr>
            <p:ph idx="1"/>
          </p:nvPr>
        </p:nvSpPr>
        <p:spPr/>
        <p:txBody>
          <a:bodyPr/>
          <a:lstStyle/>
          <a:p>
            <a:r>
              <a:rPr lang="en-US" b="1" smtClean="0"/>
              <a:t>Covert </a:t>
            </a:r>
            <a:r>
              <a:rPr lang="en-US" smtClean="0"/>
              <a:t>observation: subject is unaware that he or she is being observed, such as mystery shopping.</a:t>
            </a:r>
          </a:p>
          <a:p>
            <a:r>
              <a:rPr lang="en-US" b="1" smtClean="0"/>
              <a:t>Overt</a:t>
            </a:r>
            <a:r>
              <a:rPr lang="en-US" smtClean="0"/>
              <a:t> observation: respondent is aware that he or she is being observed, such as Arbitron</a:t>
            </a:r>
            <a:r>
              <a:rPr lang="ja-JP" altLang="en-US" smtClean="0">
                <a:ea typeface="HGP明朝E" charset="-128"/>
                <a:cs typeface="HGP明朝E" charset="-128"/>
              </a:rPr>
              <a:t>’</a:t>
            </a:r>
            <a:r>
              <a:rPr lang="en-US" altLang="ja-JP" smtClean="0">
                <a:ea typeface="HGP明朝E" charset="-128"/>
                <a:cs typeface="HGP明朝E" charset="-128"/>
              </a:rPr>
              <a:t>s PPM, which monitors the media to which a consumer is exposed.</a:t>
            </a:r>
            <a:r>
              <a:rPr lang="en-US" smtClean="0"/>
              <a:t> </a:t>
            </a:r>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Observation Techniques</a:t>
            </a:r>
          </a:p>
        </p:txBody>
      </p:sp>
      <p:sp>
        <p:nvSpPr>
          <p:cNvPr id="36866" name="Content Placeholder 2"/>
          <p:cNvSpPr>
            <a:spLocks noGrp="1"/>
          </p:cNvSpPr>
          <p:nvPr>
            <p:ph idx="1"/>
          </p:nvPr>
        </p:nvSpPr>
        <p:spPr/>
        <p:txBody>
          <a:bodyPr/>
          <a:lstStyle/>
          <a:p>
            <a:r>
              <a:rPr lang="en-US" b="1" smtClean="0"/>
              <a:t>Structured</a:t>
            </a:r>
            <a:r>
              <a:rPr lang="en-US" smtClean="0"/>
              <a:t>—researcher identifies beforehand which behaviors are to be observed and recorded  (often there is a checklist).</a:t>
            </a:r>
          </a:p>
          <a:p>
            <a:r>
              <a:rPr lang="en-US" b="1" smtClean="0"/>
              <a:t>Unstructured</a:t>
            </a:r>
            <a:r>
              <a:rPr lang="en-US" smtClean="0"/>
              <a:t>—all behavior is observed, and the observer determines what is to be recorded.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Observation Techniques</a:t>
            </a:r>
          </a:p>
        </p:txBody>
      </p:sp>
      <p:sp>
        <p:nvSpPr>
          <p:cNvPr id="38914" name="Content Placeholder 2"/>
          <p:cNvSpPr>
            <a:spLocks noGrp="1"/>
          </p:cNvSpPr>
          <p:nvPr>
            <p:ph idx="1"/>
          </p:nvPr>
        </p:nvSpPr>
        <p:spPr/>
        <p:txBody>
          <a:bodyPr/>
          <a:lstStyle/>
          <a:p>
            <a:r>
              <a:rPr lang="en-US" b="1" smtClean="0"/>
              <a:t>In situ </a:t>
            </a:r>
            <a:r>
              <a:rPr lang="en-US" smtClean="0"/>
              <a:t>observation:  the researcher observes the behavior exactly as it happens.</a:t>
            </a:r>
          </a:p>
          <a:p>
            <a:r>
              <a:rPr lang="en-US" b="1" smtClean="0"/>
              <a:t>Invented </a:t>
            </a:r>
            <a:r>
              <a:rPr lang="en-US" smtClean="0"/>
              <a:t>observation:  the researcher creates the situation.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Observation Techniques</a:t>
            </a:r>
          </a:p>
        </p:txBody>
      </p:sp>
      <p:sp>
        <p:nvSpPr>
          <p:cNvPr id="40962" name="Content Placeholder 2"/>
          <p:cNvSpPr>
            <a:spLocks noGrp="1"/>
          </p:cNvSpPr>
          <p:nvPr>
            <p:ph idx="1"/>
          </p:nvPr>
        </p:nvSpPr>
        <p:spPr/>
        <p:txBody>
          <a:bodyPr/>
          <a:lstStyle/>
          <a:p>
            <a:r>
              <a:rPr lang="en-US" smtClean="0"/>
              <a:t>Appropriate conditions for use of observation:</a:t>
            </a:r>
          </a:p>
          <a:p>
            <a:pPr lvl="1"/>
            <a:r>
              <a:rPr lang="en-US" smtClean="0"/>
              <a:t>Short time interval—event must begin and end in a reasonably short time.  You cannot </a:t>
            </a:r>
            <a:r>
              <a:rPr lang="ja-JP" altLang="en-US" smtClean="0">
                <a:ea typeface="HGP明朝E" charset="-128"/>
                <a:cs typeface="HGP明朝E" charset="-128"/>
              </a:rPr>
              <a:t>“</a:t>
            </a:r>
            <a:r>
              <a:rPr lang="en-US" altLang="ja-JP" smtClean="0">
                <a:ea typeface="HGP明朝E" charset="-128"/>
                <a:cs typeface="HGP明朝E" charset="-128"/>
              </a:rPr>
              <a:t>observe</a:t>
            </a:r>
            <a:r>
              <a:rPr lang="ja-JP" altLang="en-US" smtClean="0">
                <a:ea typeface="HGP明朝E" charset="-128"/>
                <a:cs typeface="HGP明朝E" charset="-128"/>
              </a:rPr>
              <a:t>”</a:t>
            </a:r>
            <a:r>
              <a:rPr lang="en-US" altLang="ja-JP" smtClean="0">
                <a:ea typeface="HGP明朝E" charset="-128"/>
                <a:cs typeface="HGP明朝E" charset="-128"/>
              </a:rPr>
              <a:t> a process of purchasing that lasts months.</a:t>
            </a:r>
          </a:p>
          <a:p>
            <a:pPr lvl="1"/>
            <a:r>
              <a:rPr lang="en-US" smtClean="0"/>
              <a:t>Public behavior—cannot observe private behaviors.</a:t>
            </a:r>
          </a:p>
          <a:p>
            <a:pPr lvl="1"/>
            <a:r>
              <a:rPr lang="en-US" smtClean="0"/>
              <a:t>Faulty recall conditions—behaviors are so </a:t>
            </a:r>
            <a:r>
              <a:rPr lang="ja-JP" altLang="en-US" smtClean="0">
                <a:ea typeface="HGP明朝E" charset="-128"/>
                <a:cs typeface="HGP明朝E" charset="-128"/>
              </a:rPr>
              <a:t>“</a:t>
            </a:r>
            <a:r>
              <a:rPr lang="en-US" altLang="ja-JP" smtClean="0">
                <a:ea typeface="HGP明朝E" charset="-128"/>
                <a:cs typeface="HGP明朝E" charset="-128"/>
              </a:rPr>
              <a:t>automatic</a:t>
            </a:r>
            <a:r>
              <a:rPr lang="ja-JP" altLang="en-US" smtClean="0">
                <a:ea typeface="HGP明朝E" charset="-128"/>
                <a:cs typeface="HGP明朝E" charset="-128"/>
              </a:rPr>
              <a:t>”</a:t>
            </a:r>
            <a:r>
              <a:rPr lang="en-US" altLang="ja-JP" smtClean="0">
                <a:ea typeface="HGP明朝E" charset="-128"/>
                <a:cs typeface="HGP明朝E" charset="-128"/>
              </a:rPr>
              <a:t> that consumer cannot recall them.</a:t>
            </a:r>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Observation Techniques</a:t>
            </a:r>
          </a:p>
        </p:txBody>
      </p:sp>
      <p:sp>
        <p:nvSpPr>
          <p:cNvPr id="43010" name="Content Placeholder 2"/>
          <p:cNvSpPr>
            <a:spLocks noGrp="1"/>
          </p:cNvSpPr>
          <p:nvPr>
            <p:ph idx="1"/>
          </p:nvPr>
        </p:nvSpPr>
        <p:spPr/>
        <p:txBody>
          <a:bodyPr/>
          <a:lstStyle/>
          <a:p>
            <a:r>
              <a:rPr lang="en-US" smtClean="0"/>
              <a:t>Advantages of observational data</a:t>
            </a:r>
          </a:p>
          <a:p>
            <a:pPr lvl="1"/>
            <a:r>
              <a:rPr lang="en-US" smtClean="0"/>
              <a:t>Insight into actual, not reported, behaviors</a:t>
            </a:r>
          </a:p>
          <a:p>
            <a:pPr lvl="1"/>
            <a:r>
              <a:rPr lang="en-US" smtClean="0"/>
              <a:t>No chance for recall error</a:t>
            </a:r>
          </a:p>
          <a:p>
            <a:pPr lvl="1"/>
            <a:r>
              <a:rPr lang="en-US" smtClean="0"/>
              <a:t>Better accuracy</a:t>
            </a:r>
          </a:p>
          <a:p>
            <a:pPr lvl="1"/>
            <a:r>
              <a:rPr lang="en-US" smtClean="0"/>
              <a:t>Less cost</a:t>
            </a:r>
          </a:p>
          <a:p>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Observation Techniques</a:t>
            </a:r>
          </a:p>
        </p:txBody>
      </p:sp>
      <p:sp>
        <p:nvSpPr>
          <p:cNvPr id="45058" name="Content Placeholder 2"/>
          <p:cNvSpPr>
            <a:spLocks noGrp="1"/>
          </p:cNvSpPr>
          <p:nvPr>
            <p:ph idx="1"/>
          </p:nvPr>
        </p:nvSpPr>
        <p:spPr/>
        <p:txBody>
          <a:bodyPr/>
          <a:lstStyle/>
          <a:p>
            <a:r>
              <a:rPr lang="en-US" smtClean="0"/>
              <a:t>Limitations of observational data</a:t>
            </a:r>
          </a:p>
          <a:p>
            <a:pPr lvl="1"/>
            <a:r>
              <a:rPr lang="en-US" smtClean="0"/>
              <a:t>Small number of subjects</a:t>
            </a:r>
          </a:p>
          <a:p>
            <a:pPr lvl="1"/>
            <a:r>
              <a:rPr lang="en-US" smtClean="0"/>
              <a:t>Subjective interpretations</a:t>
            </a:r>
          </a:p>
          <a:p>
            <a:pPr lvl="1"/>
            <a:r>
              <a:rPr lang="en-US" smtClean="0"/>
              <a:t>Inability to pry beneath the behavior observed</a:t>
            </a:r>
          </a:p>
          <a:p>
            <a:pPr lvl="1"/>
            <a:r>
              <a:rPr lang="en-US" smtClean="0"/>
              <a:t>Motivations, attitudes, and other internal conditions are unobserved</a:t>
            </a:r>
            <a:endParaRPr lang="en-US" altLang="ja-JP" smtClean="0">
              <a:ea typeface="HGP明朝E" charset="-128"/>
              <a:cs typeface="HGP明朝E" charset="-128"/>
            </a:endParaRPr>
          </a:p>
          <a:p>
            <a:endParaRPr lang="en-US" smtClean="0"/>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t>Focus Groups</a:t>
            </a:r>
          </a:p>
        </p:txBody>
      </p:sp>
      <p:sp>
        <p:nvSpPr>
          <p:cNvPr id="47106" name="Content Placeholder 2"/>
          <p:cNvSpPr>
            <a:spLocks noGrp="1"/>
          </p:cNvSpPr>
          <p:nvPr>
            <p:ph idx="1"/>
          </p:nvPr>
        </p:nvSpPr>
        <p:spPr/>
        <p:txBody>
          <a:bodyPr/>
          <a:lstStyle/>
          <a:p>
            <a:r>
              <a:rPr lang="en-US" b="1" smtClean="0"/>
              <a:t>Focus groups </a:t>
            </a:r>
            <a:r>
              <a:rPr lang="en-US" smtClean="0"/>
              <a:t>are small groups of people brought together and guided by a moderator through an unstructured, spontaneous discussion for the purpose of gaining information relevant to the research problem.</a:t>
            </a:r>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Types of Focus Groups</a:t>
            </a:r>
          </a:p>
        </p:txBody>
      </p:sp>
      <p:sp>
        <p:nvSpPr>
          <p:cNvPr id="49154" name="Content Placeholder 2"/>
          <p:cNvSpPr>
            <a:spLocks noGrp="1"/>
          </p:cNvSpPr>
          <p:nvPr>
            <p:ph idx="1"/>
          </p:nvPr>
        </p:nvSpPr>
        <p:spPr/>
        <p:txBody>
          <a:bodyPr/>
          <a:lstStyle/>
          <a:p>
            <a:r>
              <a:rPr lang="en-US" b="1" smtClean="0"/>
              <a:t>Traditional</a:t>
            </a:r>
            <a:r>
              <a:rPr lang="en-US" smtClean="0"/>
              <a:t>: Select 6 to 12 persons and meet in a dedicated room with one-way mirror for client viewing, for about two hours.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Types of Focus Groups</a:t>
            </a:r>
          </a:p>
        </p:txBody>
      </p:sp>
      <p:sp>
        <p:nvSpPr>
          <p:cNvPr id="51202" name="Content Placeholder 2"/>
          <p:cNvSpPr>
            <a:spLocks noGrp="1"/>
          </p:cNvSpPr>
          <p:nvPr>
            <p:ph idx="1"/>
          </p:nvPr>
        </p:nvSpPr>
        <p:spPr/>
        <p:txBody>
          <a:bodyPr/>
          <a:lstStyle/>
          <a:p>
            <a:r>
              <a:rPr lang="en-US" b="1" smtClean="0"/>
              <a:t>Contemporary</a:t>
            </a:r>
            <a:r>
              <a:rPr lang="en-US" smtClean="0"/>
              <a:t>: Online and the client can observe the online activity from remote locations; may have 25 or even 50 respondents; allow client interaction; may take place in nontraditional locations.</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Learning Objectives</a:t>
            </a:r>
          </a:p>
        </p:txBody>
      </p:sp>
      <p:sp>
        <p:nvSpPr>
          <p:cNvPr id="16386" name="Content Placeholder 2"/>
          <p:cNvSpPr>
            <a:spLocks noGrp="1"/>
          </p:cNvSpPr>
          <p:nvPr>
            <p:ph idx="1"/>
          </p:nvPr>
        </p:nvSpPr>
        <p:spPr/>
        <p:txBody>
          <a:bodyPr/>
          <a:lstStyle/>
          <a:p>
            <a:r>
              <a:rPr lang="en-US" smtClean="0"/>
              <a:t>To understand basic difference between quantitative and qualitative research techniques</a:t>
            </a:r>
          </a:p>
          <a:p>
            <a:r>
              <a:rPr lang="en-US" smtClean="0"/>
              <a:t>To learn the pros and cons of using observation as a means of gathering data</a:t>
            </a:r>
          </a:p>
          <a:p>
            <a:r>
              <a:rPr lang="en-US" smtClean="0"/>
              <a:t>To discover what focus groups are and how they are conducted and analyzed</a:t>
            </a:r>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mtClean="0"/>
              <a:t>How a Focus Group Works</a:t>
            </a:r>
          </a:p>
        </p:txBody>
      </p:sp>
      <p:sp>
        <p:nvSpPr>
          <p:cNvPr id="53250" name="Content Placeholder 2"/>
          <p:cNvSpPr>
            <a:spLocks noGrp="1"/>
          </p:cNvSpPr>
          <p:nvPr>
            <p:ph idx="1"/>
          </p:nvPr>
        </p:nvSpPr>
        <p:spPr/>
        <p:txBody>
          <a:bodyPr/>
          <a:lstStyle/>
          <a:p>
            <a:r>
              <a:rPr lang="en-US" b="1" smtClean="0"/>
              <a:t>Moderator</a:t>
            </a:r>
            <a:r>
              <a:rPr lang="en-US" smtClean="0"/>
              <a:t>: responsible for creating the correct atmosphere in the group and guiding discussion</a:t>
            </a:r>
          </a:p>
          <a:p>
            <a:r>
              <a:rPr lang="en-US" b="1" smtClean="0"/>
              <a:t>Focus group report</a:t>
            </a:r>
            <a:r>
              <a:rPr lang="en-US" smtClean="0"/>
              <a:t>: summarizes the information provided by the focus group participants relative to the research questions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Newer Focus Groups</a:t>
            </a:r>
          </a:p>
        </p:txBody>
      </p:sp>
      <p:sp>
        <p:nvSpPr>
          <p:cNvPr id="55298" name="Content Placeholder 2"/>
          <p:cNvSpPr>
            <a:spLocks noGrp="1"/>
          </p:cNvSpPr>
          <p:nvPr>
            <p:ph idx="1"/>
          </p:nvPr>
        </p:nvSpPr>
        <p:spPr/>
        <p:txBody>
          <a:bodyPr/>
          <a:lstStyle/>
          <a:p>
            <a:r>
              <a:rPr lang="en-US" b="1" smtClean="0"/>
              <a:t>Online focus group</a:t>
            </a:r>
            <a:r>
              <a:rPr lang="en-US" smtClean="0"/>
              <a:t>: a form of contemporary focus groups, one in which the respondents and/or clients communicate and/or observe by use of the Internet</a:t>
            </a:r>
          </a:p>
          <a:p>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t>Online Focus Groups</a:t>
            </a:r>
          </a:p>
        </p:txBody>
      </p:sp>
      <p:sp>
        <p:nvSpPr>
          <p:cNvPr id="57346" name="Content Placeholder 2"/>
          <p:cNvSpPr>
            <a:spLocks noGrp="1"/>
          </p:cNvSpPr>
          <p:nvPr>
            <p:ph idx="1"/>
          </p:nvPr>
        </p:nvSpPr>
        <p:spPr/>
        <p:txBody>
          <a:bodyPr/>
          <a:lstStyle/>
          <a:p>
            <a:r>
              <a:rPr lang="en-US" smtClean="0"/>
              <a:t>Advantages:</a:t>
            </a:r>
          </a:p>
          <a:p>
            <a:pPr lvl="1"/>
            <a:r>
              <a:rPr lang="en-US" smtClean="0"/>
              <a:t>No physical setup is necessary.</a:t>
            </a:r>
          </a:p>
          <a:p>
            <a:pPr lvl="1"/>
            <a:r>
              <a:rPr lang="en-US" smtClean="0"/>
              <a:t>Transcripts are captured on file in real time.</a:t>
            </a:r>
          </a:p>
          <a:p>
            <a:pPr lvl="1"/>
            <a:r>
              <a:rPr lang="en-US" smtClean="0"/>
              <a:t>Participants can be in widely separated geographical areas.</a:t>
            </a:r>
          </a:p>
          <a:p>
            <a:pPr lvl="1"/>
            <a:r>
              <a:rPr lang="en-US" smtClean="0"/>
              <a:t>Participants are comfortable in their home or office environments.</a:t>
            </a:r>
          </a:p>
          <a:p>
            <a:pPr lvl="1"/>
            <a:r>
              <a:rPr lang="en-US" smtClean="0"/>
              <a:t>The moderator can exchange private messages with individual participants.</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t>Online Focus Groups</a:t>
            </a:r>
          </a:p>
        </p:txBody>
      </p:sp>
      <p:sp>
        <p:nvSpPr>
          <p:cNvPr id="59394" name="Content Placeholder 2"/>
          <p:cNvSpPr>
            <a:spLocks noGrp="1"/>
          </p:cNvSpPr>
          <p:nvPr>
            <p:ph idx="1"/>
          </p:nvPr>
        </p:nvSpPr>
        <p:spPr/>
        <p:txBody>
          <a:bodyPr/>
          <a:lstStyle/>
          <a:p>
            <a:r>
              <a:rPr lang="en-US" smtClean="0"/>
              <a:t>Disadvantages:</a:t>
            </a:r>
          </a:p>
          <a:p>
            <a:pPr lvl="1"/>
            <a:r>
              <a:rPr lang="en-US" smtClean="0"/>
              <a:t>Observation of participants’ body  language is not possible.</a:t>
            </a:r>
          </a:p>
          <a:p>
            <a:pPr lvl="1"/>
            <a:r>
              <a:rPr lang="en-US" smtClean="0"/>
              <a:t>Participants cannot physically inspect products or taste food items.</a:t>
            </a:r>
          </a:p>
          <a:p>
            <a:pPr lvl="1"/>
            <a:r>
              <a:rPr lang="en-US" smtClean="0"/>
              <a:t>Participants can lose interest or become distracted.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mtClean="0"/>
              <a:t>Advantages of Focus Groups</a:t>
            </a:r>
          </a:p>
        </p:txBody>
      </p:sp>
      <p:sp>
        <p:nvSpPr>
          <p:cNvPr id="61442" name="Content Placeholder 2"/>
          <p:cNvSpPr>
            <a:spLocks noGrp="1"/>
          </p:cNvSpPr>
          <p:nvPr>
            <p:ph idx="1"/>
          </p:nvPr>
        </p:nvSpPr>
        <p:spPr/>
        <p:txBody>
          <a:bodyPr/>
          <a:lstStyle/>
          <a:p>
            <a:r>
              <a:rPr lang="en-US" smtClean="0"/>
              <a:t>Generate fresh ideas</a:t>
            </a:r>
          </a:p>
          <a:p>
            <a:r>
              <a:rPr lang="en-US" smtClean="0"/>
              <a:t>Allow clients to observe their participants</a:t>
            </a:r>
          </a:p>
          <a:p>
            <a:r>
              <a:rPr lang="en-US" smtClean="0"/>
              <a:t>May be directed at understanding a wide variety of issues </a:t>
            </a:r>
          </a:p>
          <a:p>
            <a:r>
              <a:rPr lang="en-US" smtClean="0"/>
              <a:t>Allow fairly easy access to special respondent groups </a:t>
            </a:r>
          </a:p>
          <a:p>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smtClean="0"/>
              <a:t>Disadvantages of Focus Groups</a:t>
            </a:r>
          </a:p>
        </p:txBody>
      </p:sp>
      <p:sp>
        <p:nvSpPr>
          <p:cNvPr id="63490" name="Content Placeholder 2"/>
          <p:cNvSpPr>
            <a:spLocks noGrp="1"/>
          </p:cNvSpPr>
          <p:nvPr>
            <p:ph idx="1"/>
          </p:nvPr>
        </p:nvSpPr>
        <p:spPr/>
        <p:txBody>
          <a:bodyPr/>
          <a:lstStyle/>
          <a:p>
            <a:r>
              <a:rPr lang="en-US" smtClean="0"/>
              <a:t>Representativeness of participants</a:t>
            </a:r>
          </a:p>
          <a:p>
            <a:r>
              <a:rPr lang="en-US" smtClean="0"/>
              <a:t>Dependence on the moderator</a:t>
            </a:r>
          </a:p>
          <a:p>
            <a:r>
              <a:rPr lang="en-US" smtClean="0"/>
              <a:t>Interpretation sometimes difficult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1092200"/>
            <a:ext cx="8229600" cy="1143000"/>
          </a:xfrm>
        </p:spPr>
        <p:txBody>
          <a:bodyPr>
            <a:normAutofit fontScale="90000"/>
          </a:bodyPr>
          <a:lstStyle/>
          <a:p>
            <a:pPr fontAlgn="auto">
              <a:spcAft>
                <a:spcPts val="0"/>
              </a:spcAft>
              <a:defRPr/>
            </a:pPr>
            <a:r>
              <a:rPr lang="en-US" dirty="0" smtClean="0">
                <a:ea typeface="+mj-ea"/>
                <a:cs typeface="+mj-cs"/>
              </a:rPr>
              <a:t>When Should Focus Groups Be Used?</a:t>
            </a:r>
            <a:endParaRPr lang="en-US" dirty="0">
              <a:ea typeface="+mj-ea"/>
              <a:cs typeface="+mj-cs"/>
            </a:endParaRPr>
          </a:p>
        </p:txBody>
      </p:sp>
      <p:sp>
        <p:nvSpPr>
          <p:cNvPr id="65538" name="Content Placeholder 2"/>
          <p:cNvSpPr>
            <a:spLocks noGrp="1"/>
          </p:cNvSpPr>
          <p:nvPr>
            <p:ph idx="1"/>
          </p:nvPr>
        </p:nvSpPr>
        <p:spPr>
          <a:xfrm>
            <a:off x="457200" y="2354263"/>
            <a:ext cx="8229600" cy="4389437"/>
          </a:xfrm>
        </p:spPr>
        <p:txBody>
          <a:bodyPr/>
          <a:lstStyle/>
          <a:p>
            <a:r>
              <a:rPr lang="en-US" smtClean="0"/>
              <a:t>Focus groups should be used when the research objective is to describe rather than predict.</a:t>
            </a:r>
          </a:p>
          <a:p>
            <a:r>
              <a:rPr lang="en-US" smtClean="0"/>
              <a:t>How do consumers describe a better package?</a:t>
            </a:r>
          </a:p>
          <a:p>
            <a:r>
              <a:rPr lang="en-US" smtClean="0"/>
              <a:t>How would they describe their satisfaction with our service?</a:t>
            </a:r>
          </a:p>
          <a:p>
            <a:r>
              <a:rPr lang="en-US" smtClean="0"/>
              <a:t>How could they describe their ideas for an ad campaign?</a:t>
            </a:r>
          </a:p>
          <a:p>
            <a:endParaRPr lang="en-US" smtClean="0"/>
          </a:p>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092200"/>
            <a:ext cx="8229600" cy="1143000"/>
          </a:xfrm>
        </p:spPr>
        <p:txBody>
          <a:bodyPr>
            <a:normAutofit fontScale="90000"/>
          </a:bodyPr>
          <a:lstStyle/>
          <a:p>
            <a:pPr fontAlgn="auto">
              <a:spcAft>
                <a:spcPts val="0"/>
              </a:spcAft>
              <a:defRPr/>
            </a:pPr>
            <a:r>
              <a:rPr lang="en-US" dirty="0" smtClean="0">
                <a:ea typeface="+mj-ea"/>
                <a:cs typeface="+mj-cs"/>
              </a:rPr>
              <a:t>When Should Focus Groups </a:t>
            </a:r>
            <a:r>
              <a:rPr lang="en-US" i="1" dirty="0" smtClean="0">
                <a:ea typeface="+mj-ea"/>
                <a:cs typeface="+mj-cs"/>
              </a:rPr>
              <a:t>Not</a:t>
            </a:r>
            <a:r>
              <a:rPr lang="en-US" dirty="0" smtClean="0">
                <a:ea typeface="+mj-ea"/>
                <a:cs typeface="+mj-cs"/>
              </a:rPr>
              <a:t> Be Used?</a:t>
            </a:r>
            <a:endParaRPr lang="en-US" dirty="0">
              <a:ea typeface="+mj-ea"/>
              <a:cs typeface="+mj-cs"/>
            </a:endParaRPr>
          </a:p>
        </p:txBody>
      </p:sp>
      <p:sp>
        <p:nvSpPr>
          <p:cNvPr id="67586" name="Content Placeholder 2"/>
          <p:cNvSpPr>
            <a:spLocks noGrp="1"/>
          </p:cNvSpPr>
          <p:nvPr>
            <p:ph idx="1"/>
          </p:nvPr>
        </p:nvSpPr>
        <p:spPr>
          <a:xfrm>
            <a:off x="403225" y="2332038"/>
            <a:ext cx="8229600" cy="4389437"/>
          </a:xfrm>
        </p:spPr>
        <p:txBody>
          <a:bodyPr/>
          <a:lstStyle/>
          <a:p>
            <a:r>
              <a:rPr lang="en-US" smtClean="0"/>
              <a:t>Focus groups should not be used when the research questions require a prediction or when a major decision affecting the company’s livelihood rests on the research results.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Some Objectives of Focus Groups</a:t>
            </a:r>
            <a:endParaRPr lang="en-US" dirty="0">
              <a:ea typeface="+mj-ea"/>
              <a:cs typeface="+mj-cs"/>
            </a:endParaRPr>
          </a:p>
        </p:txBody>
      </p:sp>
      <p:sp>
        <p:nvSpPr>
          <p:cNvPr id="69634" name="Content Placeholder 2"/>
          <p:cNvSpPr>
            <a:spLocks noGrp="1"/>
          </p:cNvSpPr>
          <p:nvPr>
            <p:ph idx="1"/>
          </p:nvPr>
        </p:nvSpPr>
        <p:spPr/>
        <p:txBody>
          <a:bodyPr/>
          <a:lstStyle/>
          <a:p>
            <a:r>
              <a:rPr lang="en-US" smtClean="0"/>
              <a:t>To generate ideas</a:t>
            </a:r>
          </a:p>
          <a:p>
            <a:r>
              <a:rPr lang="en-US" smtClean="0"/>
              <a:t>To understand consumer vocabulary</a:t>
            </a:r>
          </a:p>
          <a:p>
            <a:r>
              <a:rPr lang="en-US" smtClean="0"/>
              <a:t>To reveal consumer goods, motives, perceptions, and attitudes about products or services</a:t>
            </a:r>
          </a:p>
          <a:p>
            <a:r>
              <a:rPr lang="en-US" smtClean="0"/>
              <a:t>To understand findings from quantitative studies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Title 1"/>
          <p:cNvSpPr>
            <a:spLocks noGrp="1"/>
          </p:cNvSpPr>
          <p:nvPr>
            <p:ph type="title"/>
          </p:nvPr>
        </p:nvSpPr>
        <p:spPr>
          <a:xfrm>
            <a:off x="457200" y="1116013"/>
            <a:ext cx="8229600" cy="1143000"/>
          </a:xfrm>
        </p:spPr>
        <p:txBody>
          <a:bodyPr>
            <a:normAutofit fontScale="90000"/>
          </a:bodyPr>
          <a:lstStyle/>
          <a:p>
            <a:pPr fontAlgn="auto">
              <a:spcAft>
                <a:spcPts val="0"/>
              </a:spcAft>
              <a:defRPr/>
            </a:pPr>
            <a:r>
              <a:rPr lang="en-US" dirty="0" smtClean="0">
                <a:ea typeface="+mj-ea"/>
                <a:cs typeface="+mj-cs"/>
              </a:rPr>
              <a:t>Operational Aspects of Traditional Focus Groups</a:t>
            </a:r>
            <a:endParaRPr lang="en-US" dirty="0">
              <a:ea typeface="+mj-ea"/>
              <a:cs typeface="+mj-cs"/>
            </a:endParaRPr>
          </a:p>
        </p:txBody>
      </p:sp>
      <p:sp>
        <p:nvSpPr>
          <p:cNvPr id="71682" name="Content Placeholder 2"/>
          <p:cNvSpPr>
            <a:spLocks noGrp="1"/>
          </p:cNvSpPr>
          <p:nvPr>
            <p:ph idx="1"/>
          </p:nvPr>
        </p:nvSpPr>
        <p:spPr>
          <a:xfrm>
            <a:off x="457200" y="2259013"/>
            <a:ext cx="8229600" cy="4389437"/>
          </a:xfrm>
        </p:spPr>
        <p:txBody>
          <a:bodyPr/>
          <a:lstStyle/>
          <a:p>
            <a:r>
              <a:rPr lang="en-US" smtClean="0"/>
              <a:t>How many people should be in a focus group? </a:t>
            </a:r>
          </a:p>
          <a:p>
            <a:r>
              <a:rPr lang="en-US" smtClean="0"/>
              <a:t>Who should be in the focus group?</a:t>
            </a:r>
          </a:p>
          <a:p>
            <a:r>
              <a:rPr lang="en-US" smtClean="0"/>
              <a:t>How should focus group participants be recruited and selected?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Learning Objectives</a:t>
            </a:r>
          </a:p>
        </p:txBody>
      </p:sp>
      <p:sp>
        <p:nvSpPr>
          <p:cNvPr id="18434" name="Content Placeholder 2"/>
          <p:cNvSpPr>
            <a:spLocks noGrp="1"/>
          </p:cNvSpPr>
          <p:nvPr>
            <p:ph idx="1"/>
          </p:nvPr>
        </p:nvSpPr>
        <p:spPr/>
        <p:txBody>
          <a:bodyPr/>
          <a:lstStyle/>
          <a:p>
            <a:r>
              <a:rPr lang="en-US" smtClean="0"/>
              <a:t>To become acquainted with online focus groups and their advantages</a:t>
            </a:r>
          </a:p>
          <a:p>
            <a:r>
              <a:rPr lang="en-US" smtClean="0"/>
              <a:t>To become familiar with other qualitative methods used by marketing researchers</a:t>
            </a:r>
          </a:p>
          <a:p>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Title 1"/>
          <p:cNvSpPr>
            <a:spLocks noGrp="1"/>
          </p:cNvSpPr>
          <p:nvPr>
            <p:ph type="title"/>
          </p:nvPr>
        </p:nvSpPr>
        <p:spPr>
          <a:xfrm>
            <a:off x="457200" y="1054100"/>
            <a:ext cx="8229600" cy="1143000"/>
          </a:xfrm>
        </p:spPr>
        <p:txBody>
          <a:bodyPr>
            <a:normAutofit fontScale="90000"/>
          </a:bodyPr>
          <a:lstStyle/>
          <a:p>
            <a:pPr fontAlgn="auto">
              <a:spcAft>
                <a:spcPts val="0"/>
              </a:spcAft>
              <a:defRPr/>
            </a:pPr>
            <a:r>
              <a:rPr lang="en-US" dirty="0" smtClean="0">
                <a:ea typeface="+mj-ea"/>
                <a:cs typeface="+mj-cs"/>
              </a:rPr>
              <a:t>Operational Aspects of Traditional Focus Groups</a:t>
            </a:r>
            <a:endParaRPr lang="en-US" dirty="0">
              <a:ea typeface="+mj-ea"/>
              <a:cs typeface="+mj-cs"/>
            </a:endParaRPr>
          </a:p>
        </p:txBody>
      </p:sp>
      <p:sp>
        <p:nvSpPr>
          <p:cNvPr id="73730" name="Content Placeholder 2"/>
          <p:cNvSpPr>
            <a:spLocks noGrp="1"/>
          </p:cNvSpPr>
          <p:nvPr>
            <p:ph idx="1"/>
          </p:nvPr>
        </p:nvSpPr>
        <p:spPr>
          <a:xfrm>
            <a:off x="457200" y="2187575"/>
            <a:ext cx="8229600" cy="4387850"/>
          </a:xfrm>
        </p:spPr>
        <p:txBody>
          <a:bodyPr/>
          <a:lstStyle/>
          <a:p>
            <a:r>
              <a:rPr lang="en-US" smtClean="0"/>
              <a:t>Where should a focus group meet?</a:t>
            </a:r>
          </a:p>
          <a:p>
            <a:r>
              <a:rPr lang="en-US" smtClean="0"/>
              <a:t>When should the moderator become involved in the research project?</a:t>
            </a:r>
          </a:p>
          <a:p>
            <a:r>
              <a:rPr lang="en-US" smtClean="0"/>
              <a:t>How are focus group results reported and used?</a:t>
            </a:r>
          </a:p>
          <a:p>
            <a:r>
              <a:rPr lang="en-US" smtClean="0"/>
              <a:t>What other benefits do focus groups offer?</a:t>
            </a:r>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t>Other Qualitative Techniques</a:t>
            </a:r>
          </a:p>
        </p:txBody>
      </p:sp>
      <p:sp>
        <p:nvSpPr>
          <p:cNvPr id="61442"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b="1" dirty="0" smtClean="0">
                <a:ea typeface="+mn-ea"/>
                <a:cs typeface="+mn-cs"/>
              </a:rPr>
              <a:t>In-depth interview</a:t>
            </a:r>
            <a:r>
              <a:rPr lang="en-US" dirty="0" smtClean="0">
                <a:ea typeface="+mn-ea"/>
                <a:cs typeface="+mn-cs"/>
              </a:rPr>
              <a:t> </a:t>
            </a:r>
            <a:r>
              <a:rPr lang="en-US" smtClean="0">
                <a:ea typeface="+mn-ea"/>
                <a:cs typeface="+mn-cs"/>
              </a:rPr>
              <a:t>(IDI) is </a:t>
            </a:r>
            <a:r>
              <a:rPr lang="en-US" dirty="0" smtClean="0">
                <a:ea typeface="+mn-ea"/>
                <a:cs typeface="+mn-cs"/>
              </a:rPr>
              <a:t>a set of probing questions posed one-on-one to a subject by a trained interviewer so as to gain an idea of what the subject thinks about something or why he or she behaves a certain way.</a:t>
            </a:r>
          </a:p>
          <a:p>
            <a:pPr marL="274320" indent="-274320" fontAlgn="auto">
              <a:spcAft>
                <a:spcPts val="0"/>
              </a:spcAft>
              <a:buClr>
                <a:schemeClr val="accent3"/>
              </a:buClr>
              <a:buFont typeface="Wingdings 2"/>
              <a:buChar char=""/>
              <a:defRPr/>
            </a:pPr>
            <a:r>
              <a:rPr lang="en-US" b="1" dirty="0" smtClean="0">
                <a:ea typeface="+mn-ea"/>
                <a:cs typeface="+mn-cs"/>
              </a:rPr>
              <a:t>Laddering </a:t>
            </a:r>
            <a:r>
              <a:rPr lang="en-US" dirty="0" smtClean="0">
                <a:ea typeface="+mn-ea"/>
                <a:cs typeface="+mn-cs"/>
              </a:rPr>
              <a:t>attempts to discover how product attributes are associated with consumer values.</a:t>
            </a:r>
          </a:p>
          <a:p>
            <a:pPr marL="0" indent="0" fontAlgn="auto">
              <a:spcAft>
                <a:spcPts val="0"/>
              </a:spcAft>
              <a:buClr>
                <a:schemeClr val="accent3"/>
              </a:buClr>
              <a:buFont typeface="Wingdings 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smtClean="0"/>
              <a:t>Other Qualitative Techniques</a:t>
            </a:r>
          </a:p>
        </p:txBody>
      </p:sp>
      <p:sp>
        <p:nvSpPr>
          <p:cNvPr id="77826" name="Content Placeholder 2"/>
          <p:cNvSpPr>
            <a:spLocks noGrp="1"/>
          </p:cNvSpPr>
          <p:nvPr>
            <p:ph idx="1"/>
          </p:nvPr>
        </p:nvSpPr>
        <p:spPr/>
        <p:txBody>
          <a:bodyPr/>
          <a:lstStyle/>
          <a:p>
            <a:r>
              <a:rPr lang="en-US" b="1" smtClean="0"/>
              <a:t>Protocol analysis </a:t>
            </a:r>
            <a:r>
              <a:rPr lang="en-US" smtClean="0"/>
              <a:t>involves placing a person in a decision-making situation and asking him or her to verbalize everything he or she considers when making a decision. </a:t>
            </a:r>
          </a:p>
          <a:p>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smtClean="0"/>
              <a:t>Other Qualitative Techniques</a:t>
            </a:r>
          </a:p>
        </p:txBody>
      </p:sp>
      <p:sp>
        <p:nvSpPr>
          <p:cNvPr id="79874" name="Content Placeholder 2"/>
          <p:cNvSpPr>
            <a:spLocks noGrp="1"/>
          </p:cNvSpPr>
          <p:nvPr>
            <p:ph idx="1"/>
          </p:nvPr>
        </p:nvSpPr>
        <p:spPr/>
        <p:txBody>
          <a:bodyPr/>
          <a:lstStyle/>
          <a:p>
            <a:r>
              <a:rPr lang="en-US" b="1" smtClean="0"/>
              <a:t>Projective techniques </a:t>
            </a:r>
            <a:r>
              <a:rPr lang="en-US" smtClean="0"/>
              <a:t>involve situations in which participants are placed in (projected into) simulated activities in the hopes that they will divulge things about themselves that they might not reveal under direct questioning</a:t>
            </a:r>
          </a:p>
          <a:p>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smtClean="0"/>
              <a:t>Common Projective Techniques</a:t>
            </a:r>
          </a:p>
        </p:txBody>
      </p:sp>
      <p:sp>
        <p:nvSpPr>
          <p:cNvPr id="81922" name="Content Placeholder 2"/>
          <p:cNvSpPr>
            <a:spLocks noGrp="1"/>
          </p:cNvSpPr>
          <p:nvPr>
            <p:ph idx="1"/>
          </p:nvPr>
        </p:nvSpPr>
        <p:spPr/>
        <p:txBody>
          <a:bodyPr/>
          <a:lstStyle/>
          <a:p>
            <a:r>
              <a:rPr lang="en-US" b="1" smtClean="0"/>
              <a:t>Word association test</a:t>
            </a:r>
            <a:r>
              <a:rPr lang="en-US" smtClean="0"/>
              <a:t>: involves reading words to a respondent who then answers with the first word that comes to his or her mind</a:t>
            </a:r>
          </a:p>
          <a:p>
            <a:r>
              <a:rPr lang="en-US" b="1" smtClean="0"/>
              <a:t>Sentence completion</a:t>
            </a:r>
            <a:r>
              <a:rPr lang="en-US" smtClean="0"/>
              <a:t>: respondents are given incomplete sentences and asked to complete them in their own words</a:t>
            </a:r>
          </a:p>
          <a:p>
            <a:pPr lvl="1"/>
            <a:endParaRPr lang="en-US" smtClean="0"/>
          </a:p>
          <a:p>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smtClean="0"/>
              <a:t>Physiological Measurements</a:t>
            </a:r>
          </a:p>
        </p:txBody>
      </p:sp>
      <p:sp>
        <p:nvSpPr>
          <p:cNvPr id="71682"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b="1" dirty="0" smtClean="0">
                <a:ea typeface="+mn-ea"/>
                <a:cs typeface="+mn-cs"/>
              </a:rPr>
              <a:t>Physiological measurements</a:t>
            </a:r>
            <a:r>
              <a:rPr lang="en-US" dirty="0" smtClean="0">
                <a:ea typeface="+mn-ea"/>
                <a:cs typeface="+mn-cs"/>
              </a:rPr>
              <a:t>: involves monitoring a respondent’</a:t>
            </a:r>
            <a:r>
              <a:rPr lang="en-US" altLang="ja-JP" dirty="0" smtClean="0">
                <a:ea typeface="+mn-ea"/>
                <a:cs typeface="+mn-cs"/>
              </a:rPr>
              <a:t>s involuntary responses to marketing stimuli via the use of electrodes and other equipment </a:t>
            </a:r>
          </a:p>
          <a:p>
            <a:pPr marL="640080" lvl="1" indent="-246888" fontAlgn="auto">
              <a:spcAft>
                <a:spcPts val="0"/>
              </a:spcAft>
              <a:buFont typeface="Wingdings 2"/>
              <a:buChar char=""/>
              <a:defRPr/>
            </a:pPr>
            <a:r>
              <a:rPr lang="en-US" b="1" dirty="0" err="1" smtClean="0">
                <a:ea typeface="+mn-ea"/>
              </a:rPr>
              <a:t>Pupilometer</a:t>
            </a:r>
            <a:r>
              <a:rPr lang="en-US" dirty="0" smtClean="0">
                <a:ea typeface="+mn-ea"/>
              </a:rPr>
              <a:t>—determines interest by measuring amount of dilation of the pupil of the eye</a:t>
            </a:r>
          </a:p>
          <a:p>
            <a:pPr marL="640080" lvl="1" indent="-246888" fontAlgn="auto">
              <a:spcAft>
                <a:spcPts val="0"/>
              </a:spcAft>
              <a:buFont typeface="Wingdings 2"/>
              <a:buChar char=""/>
              <a:defRPr/>
            </a:pPr>
            <a:r>
              <a:rPr lang="en-US" b="1" dirty="0" smtClean="0">
                <a:ea typeface="+mn-ea"/>
              </a:rPr>
              <a:t>Galvanometer</a:t>
            </a:r>
            <a:r>
              <a:rPr lang="en-US" dirty="0">
                <a:ea typeface="+mn-ea"/>
              </a:rPr>
              <a:t>—determines </a:t>
            </a:r>
            <a:r>
              <a:rPr lang="en-US" dirty="0" smtClean="0">
                <a:ea typeface="+mn-ea"/>
              </a:rPr>
              <a:t>level of excitement by measuring electrical activity on the respondent’s skin</a:t>
            </a:r>
          </a:p>
          <a:p>
            <a:pPr marL="274320" indent="-274320" fontAlgn="auto">
              <a:spcAft>
                <a:spcPts val="0"/>
              </a:spcAft>
              <a:buClr>
                <a:schemeClr val="accent3"/>
              </a:buClr>
              <a:buFont typeface="Wingdings 2"/>
              <a:buChar char=""/>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Rectangle 4"/>
          <p:cNvSpPr>
            <a:spLocks noChangeArrowheads="1"/>
          </p:cNvSpPr>
          <p:nvPr/>
        </p:nvSpPr>
        <p:spPr bwMode="auto">
          <a:xfrm>
            <a:off x="-3725863" y="2297113"/>
            <a:ext cx="9144001" cy="0"/>
          </a:xfrm>
          <a:prstGeom prst="rect">
            <a:avLst/>
          </a:prstGeom>
          <a:noFill/>
          <a:ln w="9525">
            <a:noFill/>
            <a:miter lim="800000"/>
            <a:headEnd/>
            <a:tailEnd/>
          </a:ln>
        </p:spPr>
        <p:txBody>
          <a:bodyPr wrap="none" anchor="ctr">
            <a:prstTxWarp prst="textNoShape">
              <a:avLst/>
            </a:prstTxWarp>
            <a:spAutoFit/>
          </a:bodyPr>
          <a:lstStyle/>
          <a:p>
            <a:endParaRPr lang="en-US">
              <a:latin typeface="Calibri" pitchFamily="-72" charset="0"/>
            </a:endParaRPr>
          </a:p>
        </p:txBody>
      </p:sp>
      <p:pic>
        <p:nvPicPr>
          <p:cNvPr id="86018" name="Picture 5" descr="cid:3287383400_2177562"/>
          <p:cNvPicPr>
            <a:picLocks noChangeAspect="1" noChangeArrowheads="1"/>
          </p:cNvPicPr>
          <p:nvPr/>
        </p:nvPicPr>
        <p:blipFill>
          <a:blip r:embed="rId3"/>
          <a:srcRect/>
          <a:stretch>
            <a:fillRect/>
          </a:stretch>
        </p:blipFill>
        <p:spPr bwMode="auto">
          <a:xfrm>
            <a:off x="342900" y="971550"/>
            <a:ext cx="8423275" cy="2747963"/>
          </a:xfrm>
          <a:prstGeom prst="rect">
            <a:avLst/>
          </a:prstGeom>
          <a:solidFill>
            <a:schemeClr val="hlink"/>
          </a:solidFill>
          <a:ln w="9525">
            <a:solidFill>
              <a:schemeClr val="bg1"/>
            </a:solidFill>
            <a:miter lim="800000"/>
            <a:headEnd/>
            <a:tailEnd/>
          </a:ln>
        </p:spPr>
      </p:pic>
      <p:sp>
        <p:nvSpPr>
          <p:cNvPr id="86019" name="Rectangle 6"/>
          <p:cNvSpPr>
            <a:spLocks noChangeArrowheads="1"/>
          </p:cNvSpPr>
          <p:nvPr/>
        </p:nvSpPr>
        <p:spPr bwMode="auto">
          <a:xfrm>
            <a:off x="708025" y="3894138"/>
            <a:ext cx="7589838" cy="1069975"/>
          </a:xfrm>
          <a:prstGeom prst="rect">
            <a:avLst/>
          </a:prstGeom>
          <a:noFill/>
          <a:ln w="9525">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3"/>
          <a:srcRect/>
          <a:stretch>
            <a:fillRect/>
          </a:stretch>
        </p:blipFill>
        <p:spPr bwMode="auto">
          <a:xfrm>
            <a:off x="1957388" y="842963"/>
            <a:ext cx="4875212" cy="5576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Categories of Research</a:t>
            </a:r>
          </a:p>
        </p:txBody>
      </p:sp>
      <p:sp>
        <p:nvSpPr>
          <p:cNvPr id="22530" name="Content Placeholder 2"/>
          <p:cNvSpPr>
            <a:spLocks noGrp="1"/>
          </p:cNvSpPr>
          <p:nvPr>
            <p:ph idx="1"/>
          </p:nvPr>
        </p:nvSpPr>
        <p:spPr/>
        <p:txBody>
          <a:bodyPr/>
          <a:lstStyle/>
          <a:p>
            <a:r>
              <a:rPr lang="en-US" b="1" smtClean="0"/>
              <a:t>Quantitative research</a:t>
            </a:r>
            <a:r>
              <a:rPr lang="en-US" smtClean="0"/>
              <a:t>: research involving the use of structured questions in which response options have been predetermined and a large number of respondents involved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Categories of Research</a:t>
            </a:r>
          </a:p>
        </p:txBody>
      </p:sp>
      <p:sp>
        <p:nvSpPr>
          <p:cNvPr id="16386"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b="1" dirty="0" smtClean="0">
                <a:ea typeface="+mn-ea"/>
                <a:cs typeface="+mn-cs"/>
              </a:rPr>
              <a:t>Qualitative research</a:t>
            </a:r>
            <a:r>
              <a:rPr lang="en-US" dirty="0" smtClean="0">
                <a:ea typeface="+mn-ea"/>
                <a:cs typeface="+mn-cs"/>
              </a:rPr>
              <a:t>: research involving collecting, analyzing, and interpreting data by observing what people do and say</a:t>
            </a:r>
          </a:p>
          <a:p>
            <a:pPr marL="0" indent="0" fontAlgn="auto">
              <a:spcAft>
                <a:spcPts val="0"/>
              </a:spcAft>
              <a:buClr>
                <a:schemeClr val="accent3"/>
              </a:buClr>
              <a:buFont typeface="Wingdings 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Categories of Research</a:t>
            </a:r>
          </a:p>
        </p:txBody>
      </p:sp>
      <p:sp>
        <p:nvSpPr>
          <p:cNvPr id="18434"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b="1" dirty="0" smtClean="0">
                <a:ea typeface="+mn-ea"/>
                <a:cs typeface="+mn-cs"/>
              </a:rPr>
              <a:t>Pluralistic research</a:t>
            </a:r>
            <a:r>
              <a:rPr lang="en-US" dirty="0" smtClean="0">
                <a:ea typeface="+mn-ea"/>
                <a:cs typeface="+mn-cs"/>
              </a:rPr>
              <a:t>: combination of both quantitative and qualitative research methods in order to gain the advantages of both</a:t>
            </a:r>
          </a:p>
          <a:p>
            <a:pPr marL="0" indent="0" fontAlgn="auto">
              <a:spcAft>
                <a:spcPts val="0"/>
              </a:spcAft>
              <a:buClr>
                <a:schemeClr val="accent3"/>
              </a:buClr>
              <a:buFont typeface="Wingdings 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Observation Techniques</a:t>
            </a:r>
          </a:p>
        </p:txBody>
      </p:sp>
      <p:sp>
        <p:nvSpPr>
          <p:cNvPr id="28674" name="Content Placeholder 2"/>
          <p:cNvSpPr>
            <a:spLocks noGrp="1"/>
          </p:cNvSpPr>
          <p:nvPr>
            <p:ph idx="1"/>
          </p:nvPr>
        </p:nvSpPr>
        <p:spPr/>
        <p:txBody>
          <a:bodyPr/>
          <a:lstStyle/>
          <a:p>
            <a:r>
              <a:rPr lang="en-US" b="1" smtClean="0"/>
              <a:t>Observation methods</a:t>
            </a:r>
            <a:r>
              <a:rPr lang="en-US" smtClean="0"/>
              <a:t>: techniques in which the researcher relies on his or her powers of observation rather than communicating with a person in order to obtain information</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Observation Techniques</a:t>
            </a:r>
          </a:p>
        </p:txBody>
      </p:sp>
      <p:sp>
        <p:nvSpPr>
          <p:cNvPr id="30722" name="Content Placeholder 2"/>
          <p:cNvSpPr>
            <a:spLocks noGrp="1"/>
          </p:cNvSpPr>
          <p:nvPr>
            <p:ph idx="1"/>
          </p:nvPr>
        </p:nvSpPr>
        <p:spPr/>
        <p:txBody>
          <a:bodyPr/>
          <a:lstStyle/>
          <a:p>
            <a:r>
              <a:rPr lang="en-US" smtClean="0"/>
              <a:t>Types of observation: </a:t>
            </a:r>
          </a:p>
          <a:p>
            <a:pPr lvl="1"/>
            <a:r>
              <a:rPr lang="en-US" smtClean="0"/>
              <a:t>Direct versus indirect</a:t>
            </a:r>
          </a:p>
          <a:p>
            <a:pPr lvl="1"/>
            <a:r>
              <a:rPr lang="en-US" smtClean="0"/>
              <a:t>Overt versus covert</a:t>
            </a:r>
          </a:p>
          <a:p>
            <a:pPr lvl="1"/>
            <a:r>
              <a:rPr lang="en-US" smtClean="0"/>
              <a:t>Structured versus unstructured</a:t>
            </a:r>
          </a:p>
          <a:p>
            <a:pPr lvl="1"/>
            <a:r>
              <a:rPr lang="en-US" smtClean="0"/>
              <a:t>In situ versus invented</a:t>
            </a:r>
          </a:p>
          <a:p>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7049</TotalTime>
  <Words>1121</Words>
  <Application>Microsoft Office PowerPoint</Application>
  <PresentationFormat>On-screen Show (4:3)</PresentationFormat>
  <Paragraphs>159</Paragraphs>
  <Slides>36</Slides>
  <Notes>36</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36</vt:i4>
      </vt:variant>
    </vt:vector>
  </HeadingPairs>
  <TitlesOfParts>
    <vt:vector size="43" baseType="lpstr">
      <vt:lpstr>Constantia</vt:lpstr>
      <vt:lpstr>ＭＳ Ｐゴシック</vt:lpstr>
      <vt:lpstr>Arial</vt:lpstr>
      <vt:lpstr>Calibri</vt:lpstr>
      <vt:lpstr>Wingdings 2</vt:lpstr>
      <vt:lpstr>HGP明朝E</vt:lpstr>
      <vt:lpstr>Flow</vt:lpstr>
      <vt:lpstr>PowerPoint Presentation</vt:lpstr>
      <vt:lpstr>Learning Objectives</vt:lpstr>
      <vt:lpstr>Learning Objectives</vt:lpstr>
      <vt:lpstr>PowerPoint Presentation</vt:lpstr>
      <vt:lpstr>Categories of Research</vt:lpstr>
      <vt:lpstr>Categories of Research</vt:lpstr>
      <vt:lpstr>Categories of Research</vt:lpstr>
      <vt:lpstr>Observation Techniques</vt:lpstr>
      <vt:lpstr>Observation Techniques</vt:lpstr>
      <vt:lpstr>Observation Techniques</vt:lpstr>
      <vt:lpstr>Observation Techniques</vt:lpstr>
      <vt:lpstr>Observation Techniques</vt:lpstr>
      <vt:lpstr>Observation Techniques</vt:lpstr>
      <vt:lpstr>Observation Techniques</vt:lpstr>
      <vt:lpstr>Observation Techniques</vt:lpstr>
      <vt:lpstr>Observation Techniques</vt:lpstr>
      <vt:lpstr>Focus Groups</vt:lpstr>
      <vt:lpstr>Types of Focus Groups</vt:lpstr>
      <vt:lpstr>Types of Focus Groups</vt:lpstr>
      <vt:lpstr>How a Focus Group Works</vt:lpstr>
      <vt:lpstr>Newer Focus Groups</vt:lpstr>
      <vt:lpstr>Online Focus Groups</vt:lpstr>
      <vt:lpstr>Online Focus Groups</vt:lpstr>
      <vt:lpstr>Advantages of Focus Groups</vt:lpstr>
      <vt:lpstr>Disadvantages of Focus Groups</vt:lpstr>
      <vt:lpstr>When Should Focus Groups Be Used?</vt:lpstr>
      <vt:lpstr>When Should Focus Groups Not Be Used?</vt:lpstr>
      <vt:lpstr>Some Objectives of Focus Groups</vt:lpstr>
      <vt:lpstr>Operational Aspects of Traditional Focus Groups</vt:lpstr>
      <vt:lpstr>Operational Aspects of Traditional Focus Groups</vt:lpstr>
      <vt:lpstr>Other Qualitative Techniques</vt:lpstr>
      <vt:lpstr>Other Qualitative Techniques</vt:lpstr>
      <vt:lpstr>Other Qualitative Techniques</vt:lpstr>
      <vt:lpstr>Common Projective Techniques</vt:lpstr>
      <vt:lpstr>Physiological Measurements</vt:lpstr>
      <vt:lpstr>PowerPoint Presentation</vt:lpstr>
    </vt:vector>
  </TitlesOfParts>
  <Company>HomeSweetHome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Techniques</dc:title>
  <dc:creator>Christine Ren</dc:creator>
  <cp:lastModifiedBy>Becca Groves</cp:lastModifiedBy>
  <cp:revision>31</cp:revision>
  <dcterms:created xsi:type="dcterms:W3CDTF">2012-11-09T18:50:52Z</dcterms:created>
  <dcterms:modified xsi:type="dcterms:W3CDTF">2013-02-12T19:01:14Z</dcterms:modified>
</cp:coreProperties>
</file>