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34"/>
  </p:notesMasterIdLst>
  <p:handoutMasterIdLst>
    <p:handoutMasterId r:id="rId35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97" r:id="rId33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16" y="6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300" y="-120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fld id="{B1184993-9583-4C40-BBBE-73A9810C78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51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fld id="{D1BE5E79-A217-4D88-AA21-AA7FBF74E7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59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B1E121D-0710-4D02-9334-7C4DF56163F3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7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E826F6C-2617-427C-AD0E-7B4A7218E13B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55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694C7F7-CFA4-46EE-84EF-4329889522EC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10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0369FC-909A-4F84-8E3E-712FAE040434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88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28718A-91F7-4D3A-9ED1-A95740B98D59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50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B289B9-6D05-4784-9367-C78EE90B6A9B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98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FC5B7C6-CD0C-4421-ABF6-190066BB85E1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07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361FCE-0C1D-4D37-BFB2-189B8753E37A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78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839E793-0E84-492C-A1C0-E8DF77008A7C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31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B234E3C-FC3E-45EF-A780-4482013A8072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56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A54E1BE-9FBB-4E7F-AD13-945DB9C8918D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3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FE102A2-61D7-448B-B373-2E3A7F5C1196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38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EB3A30-B927-48EA-87A4-8B9FA3F6FC87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41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A416A5-2694-4CA1-A1FE-4A86A05D9413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4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D0DF89C-9A15-40CF-A631-532DD09FEDFD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85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13D9882-868E-437B-950E-718785E10935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55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611CF9-F2F2-43BA-9003-8CAE84EC0C5D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31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54661E-CDF9-4AB9-A689-EFD9C25CE78F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3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5A0A826-360E-4BE8-AB40-144331A106CF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01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69615B4-0203-46B9-9F81-155754CC60E4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76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8D825C-B726-496A-9192-5CB48E4686BC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90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39BAD8A-8C59-4F55-BBE2-8E00D078DA2B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2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5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C1D33E1-3AB0-4B08-9C6D-DE535BA28BBB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39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79DC9E7-E975-45F0-BC44-B7D53348EC62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04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E383730-6DAF-445B-96F7-C5F249B9931B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7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829CFE-8A92-4104-8915-F2FC924AA25D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3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D5F0493-BB80-485A-AA9A-6D53E02BE04C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6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D7E783D-75D8-494A-BBDD-897E23FDA391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4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26CC4C-DA4A-4540-BBDC-6E90999F554C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7FB3161-E88D-400F-AFAD-49FE5924D418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87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C585EA2-CF84-4DEF-9163-082843C3BBFB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8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955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 smtClean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202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4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9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8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74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2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09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19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57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6.</a:t>
            </a:r>
            <a:fld id="{32BFB721-59B4-4BE8-9352-F998385D5CB9}" type="slidenum"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84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 smtClean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2060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26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 smtClean="0"/>
              <a:t>Topic 5</a:t>
            </a:r>
            <a:br>
              <a:rPr lang="en-US" altLang="en-US" smtClean="0"/>
            </a:br>
            <a:r>
              <a:rPr lang="en-US" altLang="en-US" smtClean="0"/>
              <a:t>(Textbook - Chapter 6)  </a:t>
            </a:r>
            <a:br>
              <a:rPr lang="en-US" altLang="en-US" smtClean="0"/>
            </a:br>
            <a:r>
              <a:rPr lang="en-US" altLang="en-US" smtClean="0"/>
              <a:t>CPU Scheduling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68288"/>
            <a:ext cx="7997825" cy="457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First- Come, First-Served (FCFS) Scheduling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1250950"/>
            <a:ext cx="7566025" cy="41148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sz="1600" smtClean="0"/>
              <a:t>		</a:t>
            </a:r>
            <a:r>
              <a:rPr lang="en-US" altLang="en-US" u="sng" smtClean="0"/>
              <a:t>Process</a:t>
            </a:r>
            <a:r>
              <a:rPr lang="en-US" altLang="en-US" smtClean="0"/>
              <a:t>	</a:t>
            </a:r>
            <a:r>
              <a:rPr lang="en-US" altLang="en-US" u="sng" smtClean="0"/>
              <a:t>Burst Time	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smtClean="0"/>
              <a:t>		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1</a:t>
            </a:r>
            <a:r>
              <a:rPr lang="en-US" altLang="en-US" smtClean="0"/>
              <a:t>	24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smtClean="0"/>
              <a:t>		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2</a:t>
            </a:r>
            <a:r>
              <a:rPr lang="en-US" altLang="en-US" smtClean="0"/>
              <a:t> 	3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smtClean="0"/>
              <a:t>		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3	 </a:t>
            </a:r>
            <a:r>
              <a:rPr lang="en-US" altLang="en-US" smtClean="0"/>
              <a:t>3</a:t>
            </a:r>
            <a:r>
              <a:rPr lang="en-US" altLang="en-US" i="1" baseline="-25000" smtClean="0"/>
              <a:t> </a:t>
            </a:r>
          </a:p>
          <a:p>
            <a:pPr>
              <a:lnSpc>
                <a:spcPct val="90000"/>
              </a:lnSpc>
              <a:tabLst>
                <a:tab pos="3028950" algn="ctr"/>
                <a:tab pos="4633913" algn="ctr"/>
              </a:tabLst>
            </a:pPr>
            <a:r>
              <a:rPr lang="en-US" altLang="en-US" smtClean="0"/>
              <a:t>Suppose that the processes arrive in the order: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1</a:t>
            </a:r>
            <a:r>
              <a:rPr lang="en-US" altLang="en-US" smtClean="0"/>
              <a:t> ,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2</a:t>
            </a:r>
            <a:r>
              <a:rPr lang="en-US" altLang="en-US" smtClean="0"/>
              <a:t> ,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3  </a:t>
            </a:r>
            <a:br>
              <a:rPr lang="en-US" altLang="en-US" i="1" baseline="-25000" smtClean="0"/>
            </a:br>
            <a:r>
              <a:rPr lang="en-US" altLang="en-US" smtClean="0"/>
              <a:t>The Gantt Chart for the schedule is:</a:t>
            </a:r>
            <a:br>
              <a:rPr lang="en-US" altLang="en-US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endParaRPr lang="en-US" altLang="en-US" sz="1600" smtClean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endParaRPr lang="en-US" altLang="en-US" sz="1600" smtClean="0"/>
          </a:p>
          <a:p>
            <a:pPr>
              <a:lnSpc>
                <a:spcPct val="90000"/>
              </a:lnSpc>
              <a:tabLst>
                <a:tab pos="3028950" algn="ctr"/>
                <a:tab pos="4633913" algn="ctr"/>
              </a:tabLst>
            </a:pPr>
            <a:r>
              <a:rPr lang="en-US" altLang="en-US" smtClean="0"/>
              <a:t>Waiting time for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1</a:t>
            </a:r>
            <a:r>
              <a:rPr lang="en-US" altLang="en-US" smtClean="0"/>
              <a:t>  = 0;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2</a:t>
            </a:r>
            <a:r>
              <a:rPr lang="en-US" altLang="en-US" smtClean="0"/>
              <a:t>  = 24;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3 </a:t>
            </a:r>
            <a:r>
              <a:rPr lang="en-US" altLang="en-US" smtClean="0"/>
              <a:t>= 27</a:t>
            </a:r>
          </a:p>
          <a:p>
            <a:pPr>
              <a:lnSpc>
                <a:spcPct val="90000"/>
              </a:lnSpc>
              <a:tabLst>
                <a:tab pos="3028950" algn="ctr"/>
                <a:tab pos="4633913" algn="ctr"/>
              </a:tabLst>
            </a:pPr>
            <a:r>
              <a:rPr lang="en-US" altLang="en-US" smtClean="0"/>
              <a:t>Average waiting time:  (0 + 24 + 27)/3 = 17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479800"/>
            <a:ext cx="6954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27781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FCFS Scheduling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1233488"/>
            <a:ext cx="7651750" cy="4530725"/>
          </a:xfrm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3649345" algn="ctr"/>
              </a:tabLst>
              <a:defRPr/>
            </a:pPr>
            <a:r>
              <a:rPr lang="en-US" altLang="en-US" dirty="0" smtClean="0"/>
              <a:t>Suppose that the processes arrive in the order:</a:t>
            </a:r>
          </a:p>
          <a:p>
            <a:pPr>
              <a:buFont typeface="Monotype Sorts" pitchFamily="-84" charset="2"/>
              <a:buNone/>
              <a:tabLst>
                <a:tab pos="3649345" algn="ctr"/>
              </a:tabLst>
              <a:defRPr/>
            </a:pPr>
            <a:r>
              <a:rPr lang="en-US" altLang="en-US" dirty="0" smtClean="0"/>
              <a:t>		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2</a:t>
            </a:r>
            <a:r>
              <a:rPr lang="en-US" altLang="en-US" dirty="0" smtClean="0"/>
              <a:t> ,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3</a:t>
            </a:r>
            <a:r>
              <a:rPr lang="en-US" altLang="en-US" dirty="0" smtClean="0"/>
              <a:t> ,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1</a:t>
            </a:r>
            <a:r>
              <a:rPr lang="en-US" altLang="en-US" dirty="0" smtClean="0"/>
              <a:t> 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dirty="0" smtClean="0"/>
              <a:t>The Gantt chart for the schedule is:</a:t>
            </a:r>
            <a:br>
              <a:rPr lang="en-US" altLang="en-US" dirty="0" smtClean="0"/>
            </a:br>
            <a:endParaRPr lang="en-US" altLang="en-US" dirty="0" smtClean="0"/>
          </a:p>
          <a:p>
            <a:pPr>
              <a:tabLst>
                <a:tab pos="3649345" algn="ctr"/>
              </a:tabLst>
              <a:defRPr/>
            </a:pPr>
            <a:endParaRPr lang="en-US" altLang="en-US" dirty="0" smtClean="0"/>
          </a:p>
          <a:p>
            <a:pPr>
              <a:tabLst>
                <a:tab pos="3649345" algn="ctr"/>
              </a:tabLst>
              <a:defRPr/>
            </a:pPr>
            <a:endParaRPr lang="en-US" altLang="en-US" dirty="0" smtClean="0"/>
          </a:p>
          <a:p>
            <a:pPr marL="0" indent="0">
              <a:buFont typeface="Monotype Sorts" pitchFamily="-84" charset="2"/>
              <a:buNone/>
              <a:tabLst>
                <a:tab pos="3649345" algn="ctr"/>
              </a:tabLst>
              <a:defRPr/>
            </a:pPr>
            <a:endParaRPr lang="en-US" altLang="en-US" dirty="0" smtClean="0"/>
          </a:p>
          <a:p>
            <a:pPr>
              <a:tabLst>
                <a:tab pos="3649345" algn="ctr"/>
              </a:tabLst>
              <a:defRPr/>
            </a:pPr>
            <a:r>
              <a:rPr lang="en-US" altLang="en-US" dirty="0" smtClean="0"/>
              <a:t>Waiting time for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1 </a:t>
            </a:r>
            <a:r>
              <a:rPr lang="en-US" altLang="en-US" i="1" dirty="0" smtClean="0"/>
              <a:t>=</a:t>
            </a:r>
            <a:r>
              <a:rPr lang="en-US" altLang="en-US" dirty="0" smtClean="0"/>
              <a:t> 6</a:t>
            </a:r>
            <a:r>
              <a:rPr lang="en-US" altLang="en-US" i="1" dirty="0" smtClean="0"/>
              <a:t>;</a:t>
            </a:r>
            <a:r>
              <a:rPr lang="en-US" altLang="en-US" i="1" baseline="-25000" dirty="0" smtClean="0"/>
              <a:t>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2</a:t>
            </a:r>
            <a:r>
              <a:rPr lang="en-US" altLang="en-US" dirty="0" smtClean="0"/>
              <a:t> = 0</a:t>
            </a:r>
            <a:r>
              <a:rPr lang="en-US" altLang="en-US" i="1" baseline="-25000" dirty="0" smtClean="0"/>
              <a:t>;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3 </a:t>
            </a:r>
            <a:r>
              <a:rPr lang="en-US" altLang="en-US" i="1" dirty="0" smtClean="0"/>
              <a:t>= </a:t>
            </a:r>
            <a:r>
              <a:rPr lang="en-US" altLang="en-US" dirty="0" smtClean="0"/>
              <a:t>3</a:t>
            </a:r>
            <a:endParaRPr lang="en-US" altLang="en-US" i="1" dirty="0" smtClean="0"/>
          </a:p>
          <a:p>
            <a:pPr>
              <a:tabLst>
                <a:tab pos="3649345" algn="ctr"/>
              </a:tabLst>
              <a:defRPr/>
            </a:pPr>
            <a:r>
              <a:rPr lang="en-US" altLang="en-US" dirty="0" smtClean="0"/>
              <a:t>Average waiting time:   (6 + 0 + 3)/3 = 3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dirty="0" smtClean="0"/>
              <a:t>Much better than previous case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b="1" dirty="0" smtClean="0">
                <a:solidFill>
                  <a:srgbClr val="3366FF"/>
                </a:solidFill>
              </a:rPr>
              <a:t>Convoy effect </a:t>
            </a:r>
            <a:r>
              <a:rPr lang="en-US" altLang="en-US" dirty="0" smtClean="0"/>
              <a:t>- short process behind long process</a:t>
            </a:r>
          </a:p>
          <a:p>
            <a:pPr lvl="1">
              <a:tabLst>
                <a:tab pos="3649345" algn="ctr"/>
              </a:tabLst>
              <a:defRPr/>
            </a:pPr>
            <a:r>
              <a:rPr lang="en-US" altLang="en-US" dirty="0" smtClean="0"/>
              <a:t>Consider one CPU-bound and many I/O-bound processes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632075"/>
            <a:ext cx="712311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63" y="18891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Shortest-Job-First (SJF) Scheduling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1233488"/>
            <a:ext cx="7143750" cy="4530725"/>
          </a:xfrm>
        </p:spPr>
        <p:txBody>
          <a:bodyPr/>
          <a:lstStyle/>
          <a:p>
            <a:r>
              <a:rPr lang="en-US" altLang="en-US" smtClean="0"/>
              <a:t>Associate with each process the length of its next CPU burst</a:t>
            </a:r>
          </a:p>
          <a:p>
            <a:pPr lvl="1"/>
            <a:r>
              <a:rPr lang="en-US" altLang="en-US" smtClean="0"/>
              <a:t> Use these lengths to schedule the process with the shortest time</a:t>
            </a:r>
          </a:p>
          <a:p>
            <a:r>
              <a:rPr lang="en-US" altLang="en-US" smtClean="0"/>
              <a:t>SJF is optimal – gives minimum average waiting time for a given set of processes</a:t>
            </a:r>
          </a:p>
          <a:p>
            <a:pPr lvl="1"/>
            <a:r>
              <a:rPr lang="en-US" altLang="en-US" smtClean="0"/>
              <a:t>The difficulty is knowing the length of the next CPU request</a:t>
            </a:r>
          </a:p>
          <a:p>
            <a:pPr lvl="1"/>
            <a:r>
              <a:rPr lang="en-US" altLang="en-US" smtClean="0"/>
              <a:t>Could ask the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of SJF</a:t>
            </a:r>
          </a:p>
        </p:txBody>
      </p:sp>
      <p:sp>
        <p:nvSpPr>
          <p:cNvPr id="16387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mtClean="0"/>
              <a:t>	      	                </a:t>
            </a:r>
            <a:r>
              <a:rPr lang="en-US" altLang="en-US" u="sng" smtClean="0"/>
              <a:t>Process</a:t>
            </a:r>
            <a:r>
              <a:rPr lang="en-US" altLang="en-US" u="sng" smtClean="0">
                <a:solidFill>
                  <a:schemeClr val="bg1"/>
                </a:solidFill>
              </a:rPr>
              <a:t>Arriva	l Time</a:t>
            </a:r>
            <a:r>
              <a:rPr lang="en-US" altLang="en-US" smtClean="0"/>
              <a:t>	</a:t>
            </a:r>
            <a:r>
              <a:rPr lang="en-US" altLang="en-US" u="sng" smtClean="0"/>
              <a:t>Burst Time</a:t>
            </a:r>
            <a:endParaRPr lang="en-US" altLang="en-US" smtClean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mtClean="0"/>
              <a:t>		            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1</a:t>
            </a:r>
            <a:r>
              <a:rPr lang="en-US" altLang="en-US" smtClean="0"/>
              <a:t>	</a:t>
            </a:r>
            <a:r>
              <a:rPr lang="en-US" altLang="en-US" smtClean="0">
                <a:solidFill>
                  <a:schemeClr val="bg1"/>
                </a:solidFill>
              </a:rPr>
              <a:t>0.0</a:t>
            </a:r>
            <a:r>
              <a:rPr lang="en-US" altLang="en-US" smtClean="0"/>
              <a:t>	6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mtClean="0"/>
              <a:t>		           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2 	</a:t>
            </a:r>
            <a:r>
              <a:rPr lang="en-US" altLang="en-US" smtClean="0">
                <a:solidFill>
                  <a:schemeClr val="bg1"/>
                </a:solidFill>
              </a:rPr>
              <a:t>2.0</a:t>
            </a:r>
            <a:r>
              <a:rPr lang="en-US" altLang="en-US" smtClean="0"/>
              <a:t>	8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mtClean="0"/>
              <a:t>		           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3</a:t>
            </a:r>
            <a:r>
              <a:rPr lang="en-US" altLang="en-US" smtClean="0"/>
              <a:t>	</a:t>
            </a:r>
            <a:r>
              <a:rPr lang="en-US" altLang="en-US" smtClean="0">
                <a:solidFill>
                  <a:schemeClr val="bg1"/>
                </a:solidFill>
              </a:rPr>
              <a:t>4.0</a:t>
            </a:r>
            <a:r>
              <a:rPr lang="en-US" altLang="en-US" smtClean="0"/>
              <a:t>	7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mtClean="0"/>
              <a:t>		           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4</a:t>
            </a:r>
            <a:r>
              <a:rPr lang="en-US" altLang="en-US" smtClean="0"/>
              <a:t>	</a:t>
            </a:r>
            <a:r>
              <a:rPr lang="en-US" altLang="en-US" smtClean="0">
                <a:solidFill>
                  <a:schemeClr val="bg1"/>
                </a:solidFill>
              </a:rPr>
              <a:t>5.0</a:t>
            </a:r>
            <a:r>
              <a:rPr lang="en-US" altLang="en-US" smtClean="0"/>
              <a:t>	3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mtClean="0"/>
              <a:t>SJF scheduling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mtClean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mtClean="0"/>
              <a:t>Average waiting time = (3 + 16 + 9 + 0) / 4 = 7</a:t>
            </a:r>
            <a:endParaRPr lang="en-US" altLang="en-US" i="1" baseline="-25000" smtClean="0"/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076700"/>
            <a:ext cx="679608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9525" y="153988"/>
            <a:ext cx="7772400" cy="611187"/>
          </a:xfrm>
        </p:spPr>
        <p:txBody>
          <a:bodyPr/>
          <a:lstStyle/>
          <a:p>
            <a:pPr eaLnBrk="1" hangingPunct="1"/>
            <a:r>
              <a:rPr lang="en-US" altLang="en-US" smtClean="0"/>
              <a:t>Determining Length of Next CPU Burst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1233488"/>
            <a:ext cx="7435850" cy="4935537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Can only estimate the length – should be similar to the previous one</a:t>
            </a:r>
          </a:p>
          <a:p>
            <a:pPr lvl="1">
              <a:defRPr/>
            </a:pPr>
            <a:r>
              <a:rPr lang="en-US" altLang="en-US" dirty="0" smtClean="0"/>
              <a:t>Then pick process with shortest predicted next CPU burst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Can be done by using the length of previous CPU bursts, using exponential averaging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Commonly, </a:t>
            </a:r>
            <a:r>
              <a:rPr lang="en-US" altLang="en-US" dirty="0" smtClean="0">
                <a:latin typeface="Lucida Grande" pitchFamily="-84" charset="0"/>
              </a:rPr>
              <a:t>α </a:t>
            </a:r>
            <a:r>
              <a:rPr lang="en-US" altLang="en-US" dirty="0" smtClean="0"/>
              <a:t>set to ½</a:t>
            </a:r>
          </a:p>
          <a:p>
            <a:pPr>
              <a:defRPr/>
            </a:pPr>
            <a:r>
              <a:rPr lang="en-US" altLang="en-US" dirty="0" smtClean="0"/>
              <a:t>Preemptive version called </a:t>
            </a:r>
            <a:r>
              <a:rPr lang="en-US" altLang="en-US" b="1" dirty="0" smtClean="0">
                <a:solidFill>
                  <a:srgbClr val="3366FF"/>
                </a:solidFill>
              </a:rPr>
              <a:t>shortest-remaining-time-first</a:t>
            </a:r>
          </a:p>
          <a:p>
            <a:pPr lvl="1">
              <a:buFont typeface="Monotype Sorts" pitchFamily="-84" charset="2"/>
              <a:buNone/>
              <a:defRPr/>
            </a:pPr>
            <a:endParaRPr lang="en-US" altLang="en-US" dirty="0" smtClean="0"/>
          </a:p>
          <a:p>
            <a:pPr lvl="1">
              <a:buFont typeface="Monotype Sorts" pitchFamily="-84" charset="2"/>
              <a:buNone/>
              <a:defRPr/>
            </a:pPr>
            <a:endParaRPr lang="en-US" altLang="en-US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31913" y="2990850"/>
          <a:ext cx="4356100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3022560" imgH="888840" progId="Equation.3">
                  <p:embed/>
                </p:oleObj>
              </mc:Choice>
              <mc:Fallback>
                <p:oleObj name="Equation" r:id="rId4" imgW="3022560" imgH="8888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90850"/>
                        <a:ext cx="4356100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401888" y="3968750"/>
          <a:ext cx="23256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1320480" imgH="228600" progId="Equation.3">
                  <p:embed/>
                </p:oleObj>
              </mc:Choice>
              <mc:Fallback>
                <p:oleObj name="Equation" r:id="rId6" imgW="13204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3968750"/>
                        <a:ext cx="23256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-17463"/>
            <a:ext cx="8223250" cy="6778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Prediction of the Length of the Next CPU Burst</a:t>
            </a:r>
          </a:p>
        </p:txBody>
      </p:sp>
      <p:pic>
        <p:nvPicPr>
          <p:cNvPr id="17411" name="Picture 1" descr="6_0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282700"/>
            <a:ext cx="538797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075" y="201613"/>
            <a:ext cx="745172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Examples of Exponential Averaging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1233488"/>
            <a:ext cx="724535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sym typeface="Symbol" panose="05050102010706020507" pitchFamily="18" charset="2"/>
              </a:rPr>
              <a:t> =0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sym typeface="Symbol" panose="05050102010706020507" pitchFamily="18" charset="2"/>
              </a:rPr>
              <a:t></a:t>
            </a:r>
            <a:r>
              <a:rPr lang="en-US" altLang="en-US" baseline="-25000" smtClean="0">
                <a:sym typeface="Symbol" panose="05050102010706020507" pitchFamily="18" charset="2"/>
              </a:rPr>
              <a:t>n+1</a:t>
            </a:r>
            <a:r>
              <a:rPr lang="en-US" altLang="en-US" smtClean="0">
                <a:sym typeface="Symbol" panose="05050102010706020507" pitchFamily="18" charset="2"/>
              </a:rPr>
              <a:t> = </a:t>
            </a:r>
            <a:r>
              <a:rPr lang="en-US" altLang="en-US" baseline="-25000" smtClean="0">
                <a:sym typeface="Symbol" panose="05050102010706020507" pitchFamily="18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sym typeface="Symbol" panose="05050102010706020507" pitchFamily="18" charset="2"/>
              </a:rPr>
              <a:t>Recent history does not count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ym typeface="Symbol" panose="05050102010706020507" pitchFamily="18" charset="2"/>
              </a:rPr>
              <a:t> =1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sym typeface="Symbol" panose="05050102010706020507" pitchFamily="18" charset="2"/>
              </a:rPr>
              <a:t> </a:t>
            </a:r>
            <a:r>
              <a:rPr lang="en-US" altLang="en-US" baseline="-25000" smtClean="0">
                <a:sym typeface="Symbol" panose="05050102010706020507" pitchFamily="18" charset="2"/>
              </a:rPr>
              <a:t>n+1</a:t>
            </a:r>
            <a:r>
              <a:rPr lang="en-US" altLang="en-US" smtClean="0">
                <a:sym typeface="Symbol" panose="05050102010706020507" pitchFamily="18" charset="2"/>
              </a:rPr>
              <a:t> =  </a:t>
            </a:r>
            <a:r>
              <a:rPr lang="en-US" altLang="en-US" i="1" smtClean="0">
                <a:sym typeface="Symbol" panose="05050102010706020507" pitchFamily="18" charset="2"/>
              </a:rPr>
              <a:t>t</a:t>
            </a:r>
            <a:r>
              <a:rPr lang="en-US" altLang="en-US" baseline="-25000" smtClean="0">
                <a:sym typeface="Symbol" panose="05050102010706020507" pitchFamily="18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sym typeface="Symbol" panose="05050102010706020507" pitchFamily="18" charset="2"/>
              </a:rPr>
              <a:t>Only the actual last CPU burst counts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ym typeface="Symbol" panose="05050102010706020507" pitchFamily="18" charset="2"/>
              </a:rPr>
              <a:t>If we expand the formula, we get:</a:t>
            </a:r>
          </a:p>
          <a:p>
            <a:pPr lvl="2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en-US" altLang="en-US" smtClean="0">
                <a:sym typeface="Symbol" panose="05050102010706020507" pitchFamily="18" charset="2"/>
              </a:rPr>
              <a:t></a:t>
            </a:r>
            <a:r>
              <a:rPr lang="en-US" altLang="en-US" i="1" baseline="-25000" smtClean="0">
                <a:sym typeface="Symbol" panose="05050102010706020507" pitchFamily="18" charset="2"/>
              </a:rPr>
              <a:t>n</a:t>
            </a:r>
            <a:r>
              <a:rPr lang="en-US" altLang="en-US" baseline="-25000" smtClean="0">
                <a:sym typeface="Symbol" panose="05050102010706020507" pitchFamily="18" charset="2"/>
              </a:rPr>
              <a:t>+1</a:t>
            </a:r>
            <a:r>
              <a:rPr lang="en-US" altLang="en-US" smtClean="0">
                <a:sym typeface="Symbol" panose="05050102010706020507" pitchFamily="18" charset="2"/>
              </a:rPr>
              <a:t> =  t</a:t>
            </a:r>
            <a:r>
              <a:rPr lang="en-US" altLang="en-US" i="1" baseline="-25000" smtClean="0">
                <a:sym typeface="Symbol" panose="05050102010706020507" pitchFamily="18" charset="2"/>
              </a:rPr>
              <a:t>n</a:t>
            </a:r>
            <a:r>
              <a:rPr lang="en-US" altLang="en-US" smtClean="0">
                <a:sym typeface="Symbol" panose="05050102010706020507" pitchFamily="18" charset="2"/>
              </a:rPr>
              <a:t>+(1</a:t>
            </a:r>
            <a:r>
              <a:rPr lang="en-US" altLang="en-US" i="1" smtClean="0">
                <a:sym typeface="Symbol" panose="05050102010706020507" pitchFamily="18" charset="2"/>
              </a:rPr>
              <a:t> - </a:t>
            </a:r>
            <a:r>
              <a:rPr lang="en-US" altLang="en-US" smtClean="0">
                <a:sym typeface="Symbol" panose="05050102010706020507" pitchFamily="18" charset="2"/>
              </a:rPr>
              <a:t></a:t>
            </a:r>
            <a:r>
              <a:rPr lang="en-US" altLang="en-US" i="1" smtClean="0">
                <a:sym typeface="Symbol" panose="05050102010706020507" pitchFamily="18" charset="2"/>
              </a:rPr>
              <a:t>)</a:t>
            </a:r>
            <a:r>
              <a:rPr lang="en-US" altLang="en-US" smtClean="0">
                <a:sym typeface="Symbol" panose="05050102010706020507" pitchFamily="18" charset="2"/>
              </a:rPr>
              <a:t> </a:t>
            </a:r>
            <a:r>
              <a:rPr lang="en-US" altLang="en-US" i="1" smtClean="0">
                <a:sym typeface="Symbol" panose="05050102010706020507" pitchFamily="18" charset="2"/>
              </a:rPr>
              <a:t>t</a:t>
            </a:r>
            <a:r>
              <a:rPr lang="en-US" altLang="en-US" i="1" baseline="-25000" smtClean="0">
                <a:sym typeface="Symbol" panose="05050102010706020507" pitchFamily="18" charset="2"/>
              </a:rPr>
              <a:t>n</a:t>
            </a:r>
            <a:r>
              <a:rPr lang="en-US" altLang="en-US" i="1" smtClean="0">
                <a:sym typeface="Symbol" panose="05050102010706020507" pitchFamily="18" charset="2"/>
              </a:rPr>
              <a:t> </a:t>
            </a:r>
            <a:r>
              <a:rPr lang="en-US" altLang="en-US" baseline="-25000" smtClean="0">
                <a:sym typeface="Symbol" panose="05050102010706020507" pitchFamily="18" charset="2"/>
              </a:rPr>
              <a:t>-1</a:t>
            </a:r>
            <a:r>
              <a:rPr lang="en-US" altLang="en-US" i="1" baseline="-25000" smtClean="0">
                <a:sym typeface="Symbol" panose="05050102010706020507" pitchFamily="18" charset="2"/>
              </a:rPr>
              <a:t> </a:t>
            </a:r>
            <a:r>
              <a:rPr lang="en-US" altLang="en-US" smtClean="0">
                <a:sym typeface="Symbol" panose="05050102010706020507" pitchFamily="18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en-US" altLang="en-US" smtClean="0">
                <a:sym typeface="Symbol" panose="05050102010706020507" pitchFamily="18" charset="2"/>
              </a:rPr>
              <a:t>            </a:t>
            </a:r>
            <a:r>
              <a:rPr lang="en-US" altLang="en-US" i="1" smtClean="0">
                <a:sym typeface="Symbol" panose="05050102010706020507" pitchFamily="18" charset="2"/>
              </a:rPr>
              <a:t>+(</a:t>
            </a:r>
            <a:r>
              <a:rPr lang="en-US" altLang="en-US" smtClean="0">
                <a:sym typeface="Symbol" panose="05050102010706020507" pitchFamily="18" charset="2"/>
              </a:rPr>
              <a:t>1 -  </a:t>
            </a:r>
            <a:r>
              <a:rPr lang="en-US" altLang="en-US" i="1" smtClean="0">
                <a:sym typeface="Symbol" panose="05050102010706020507" pitchFamily="18" charset="2"/>
              </a:rPr>
              <a:t>)</a:t>
            </a:r>
            <a:r>
              <a:rPr lang="en-US" altLang="en-US" i="1" baseline="30000" smtClean="0">
                <a:sym typeface="Symbol" panose="05050102010706020507" pitchFamily="18" charset="2"/>
              </a:rPr>
              <a:t>j</a:t>
            </a:r>
            <a:r>
              <a:rPr lang="en-US" altLang="en-US" baseline="30000" smtClean="0">
                <a:sym typeface="Symbol" panose="05050102010706020507" pitchFamily="18" charset="2"/>
              </a:rPr>
              <a:t> </a:t>
            </a:r>
            <a:r>
              <a:rPr lang="en-US" altLang="en-US" smtClean="0">
                <a:sym typeface="Symbol" panose="05050102010706020507" pitchFamily="18" charset="2"/>
              </a:rPr>
              <a:t> </a:t>
            </a:r>
            <a:r>
              <a:rPr lang="en-US" altLang="en-US" i="1" smtClean="0">
                <a:sym typeface="Symbol" panose="05050102010706020507" pitchFamily="18" charset="2"/>
              </a:rPr>
              <a:t>t</a:t>
            </a:r>
            <a:r>
              <a:rPr lang="en-US" altLang="en-US" i="1" baseline="-25000" smtClean="0">
                <a:sym typeface="Symbol" panose="05050102010706020507" pitchFamily="18" charset="2"/>
              </a:rPr>
              <a:t>n</a:t>
            </a:r>
            <a:r>
              <a:rPr lang="en-US" altLang="en-US" smtClean="0">
                <a:sym typeface="Symbol" panose="05050102010706020507" pitchFamily="18" charset="2"/>
              </a:rPr>
              <a:t> </a:t>
            </a:r>
            <a:r>
              <a:rPr lang="en-US" altLang="en-US" baseline="-25000" smtClean="0">
                <a:sym typeface="Symbol" panose="05050102010706020507" pitchFamily="18" charset="2"/>
              </a:rPr>
              <a:t>-</a:t>
            </a:r>
            <a:r>
              <a:rPr lang="en-US" altLang="en-US" i="1" baseline="-25000" smtClean="0">
                <a:sym typeface="Symbol" panose="05050102010706020507" pitchFamily="18" charset="2"/>
              </a:rPr>
              <a:t>j</a:t>
            </a:r>
            <a:r>
              <a:rPr lang="en-US" altLang="en-US" i="1" smtClean="0">
                <a:sym typeface="Symbol" panose="05050102010706020507" pitchFamily="18" charset="2"/>
              </a:rPr>
              <a:t> </a:t>
            </a:r>
            <a:r>
              <a:rPr lang="en-US" altLang="en-US" smtClean="0">
                <a:sym typeface="Symbol" panose="05050102010706020507" pitchFamily="18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en-US" altLang="en-US" smtClean="0">
                <a:sym typeface="Symbol" panose="05050102010706020507" pitchFamily="18" charset="2"/>
              </a:rPr>
              <a:t>            </a:t>
            </a:r>
            <a:r>
              <a:rPr lang="en-US" altLang="en-US" i="1" smtClean="0">
                <a:sym typeface="Symbol" panose="05050102010706020507" pitchFamily="18" charset="2"/>
              </a:rPr>
              <a:t>+(</a:t>
            </a:r>
            <a:r>
              <a:rPr lang="en-US" altLang="en-US" smtClean="0">
                <a:sym typeface="Symbol" panose="05050102010706020507" pitchFamily="18" charset="2"/>
              </a:rPr>
              <a:t>1 -  </a:t>
            </a:r>
            <a:r>
              <a:rPr lang="en-US" altLang="en-US" i="1" smtClean="0">
                <a:sym typeface="Symbol" panose="05050102010706020507" pitchFamily="18" charset="2"/>
              </a:rPr>
              <a:t>)</a:t>
            </a:r>
            <a:r>
              <a:rPr lang="en-US" altLang="en-US" i="1" baseline="30000" smtClean="0">
                <a:sym typeface="Symbol" panose="05050102010706020507" pitchFamily="18" charset="2"/>
              </a:rPr>
              <a:t>n</a:t>
            </a:r>
            <a:r>
              <a:rPr lang="en-US" altLang="en-US" baseline="30000" smtClean="0">
                <a:sym typeface="Symbol" panose="05050102010706020507" pitchFamily="18" charset="2"/>
              </a:rPr>
              <a:t> +1 </a:t>
            </a:r>
            <a:r>
              <a:rPr lang="en-US" altLang="en-US" smtClean="0">
                <a:sym typeface="Symbol" panose="05050102010706020507" pitchFamily="18" charset="2"/>
              </a:rPr>
              <a:t></a:t>
            </a:r>
            <a:r>
              <a:rPr lang="en-US" altLang="en-US" baseline="-25000" smtClean="0">
                <a:sym typeface="Symbol" panose="05050102010706020507" pitchFamily="18" charset="2"/>
              </a:rPr>
              <a:t>0</a:t>
            </a:r>
            <a:br>
              <a:rPr lang="en-US" altLang="en-US" baseline="-25000" smtClean="0">
                <a:sym typeface="Symbol" panose="05050102010706020507" pitchFamily="18" charset="2"/>
              </a:rPr>
            </a:br>
            <a:endParaRPr lang="en-US" altLang="en-US" baseline="-25000" smtClean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mtClean="0">
                <a:sym typeface="Symbol" panose="05050102010706020507" pitchFamily="18" charset="2"/>
              </a:rPr>
              <a:t>Since both  and (1 - ) are less than or equal to 1, each successive term has less weight than its predecessor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mtClean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277813"/>
            <a:ext cx="7594600" cy="5762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Example of Shortest-remaining-time-first</a:t>
            </a:r>
          </a:p>
        </p:txBody>
      </p:sp>
      <p:sp>
        <p:nvSpPr>
          <p:cNvPr id="19459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073150" y="1233488"/>
            <a:ext cx="7600950" cy="4530725"/>
          </a:xfrm>
        </p:spPr>
        <p:txBody>
          <a:bodyPr/>
          <a:lstStyle/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 smtClean="0"/>
              <a:t>Now we add the concepts of varying arrival times and preemption to the analysis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 smtClean="0"/>
              <a:t>		         </a:t>
            </a:r>
            <a:r>
              <a:rPr lang="en-US" altLang="en-US" u="sng" dirty="0" err="1" smtClean="0"/>
              <a:t>Process</a:t>
            </a:r>
            <a:r>
              <a:rPr lang="en-US" altLang="en-US" u="sng" dirty="0" err="1" smtClean="0">
                <a:solidFill>
                  <a:schemeClr val="bg1"/>
                </a:solidFill>
              </a:rPr>
              <a:t>A</a:t>
            </a:r>
            <a:r>
              <a:rPr lang="en-US" altLang="en-US" u="sng" dirty="0" smtClean="0">
                <a:solidFill>
                  <a:schemeClr val="bg1"/>
                </a:solidFill>
              </a:rPr>
              <a:t>	</a:t>
            </a:r>
            <a:r>
              <a:rPr lang="en-US" altLang="en-US" u="sng" dirty="0" err="1" smtClean="0">
                <a:solidFill>
                  <a:schemeClr val="bg1"/>
                </a:solidFill>
              </a:rPr>
              <a:t>arri</a:t>
            </a:r>
            <a:r>
              <a:rPr lang="en-US" altLang="en-US" u="sng" dirty="0" smtClean="0">
                <a:solidFill>
                  <a:schemeClr val="bg1"/>
                </a:solidFill>
              </a:rPr>
              <a:t> </a:t>
            </a:r>
            <a:r>
              <a:rPr lang="en-US" altLang="en-US" i="1" u="sng" dirty="0" smtClean="0"/>
              <a:t>Arrival </a:t>
            </a:r>
            <a:r>
              <a:rPr lang="en-US" altLang="en-US" u="sng" dirty="0" err="1" smtClean="0"/>
              <a:t>Time</a:t>
            </a:r>
            <a:r>
              <a:rPr lang="en-US" altLang="en-US" u="sng" dirty="0" err="1" smtClean="0">
                <a:solidFill>
                  <a:schemeClr val="bg1"/>
                </a:solidFill>
              </a:rPr>
              <a:t>T</a:t>
            </a:r>
            <a:r>
              <a:rPr lang="en-US" altLang="en-US" dirty="0" smtClean="0"/>
              <a:t>	</a:t>
            </a:r>
            <a:r>
              <a:rPr lang="en-US" altLang="en-US" u="sng" dirty="0" smtClean="0"/>
              <a:t>Burst Time</a:t>
            </a:r>
            <a:endParaRPr lang="en-US" altLang="en-US" dirty="0" smtClean="0"/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 smtClean="0"/>
              <a:t>		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1</a:t>
            </a: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rgbClr val="000000"/>
                </a:solidFill>
              </a:rPr>
              <a:t>0</a:t>
            </a:r>
            <a:r>
              <a:rPr lang="en-US" altLang="en-US" dirty="0" smtClean="0"/>
              <a:t>	8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 smtClean="0"/>
              <a:t>		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2 	</a:t>
            </a:r>
            <a:r>
              <a:rPr lang="en-US" altLang="en-US" dirty="0" smtClean="0">
                <a:solidFill>
                  <a:srgbClr val="000000"/>
                </a:solidFill>
              </a:rPr>
              <a:t>1</a:t>
            </a:r>
            <a:r>
              <a:rPr lang="en-US" altLang="en-US" dirty="0" smtClean="0"/>
              <a:t>	4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 smtClean="0"/>
              <a:t>		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3</a:t>
            </a: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rgbClr val="000000"/>
                </a:solidFill>
              </a:rPr>
              <a:t>2</a:t>
            </a:r>
            <a:r>
              <a:rPr lang="en-US" altLang="en-US" dirty="0" smtClean="0"/>
              <a:t>	9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 smtClean="0"/>
              <a:t>		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4</a:t>
            </a: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rgbClr val="000000"/>
                </a:solidFill>
              </a:rPr>
              <a:t>3</a:t>
            </a:r>
            <a:r>
              <a:rPr lang="en-US" altLang="en-US" dirty="0" smtClean="0"/>
              <a:t>	5</a:t>
            </a: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i="1" dirty="0" smtClean="0"/>
              <a:t>Preemptive </a:t>
            </a:r>
            <a:r>
              <a:rPr lang="en-US" altLang="en-US" dirty="0" smtClean="0"/>
              <a:t>SJF Gantt Chart</a:t>
            </a: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 smtClean="0"/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 smtClean="0"/>
          </a:p>
          <a:p>
            <a:pPr marL="0" indent="0"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 smtClean="0"/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 smtClean="0"/>
              <a:t>Average waiting time = [(10-1)+(1-1)+(17-2)+5-3)]/4 = 26/4 = 6.5 </a:t>
            </a:r>
            <a:r>
              <a:rPr lang="en-US" altLang="en-US" dirty="0" err="1" smtClean="0"/>
              <a:t>msec</a:t>
            </a:r>
            <a:endParaRPr lang="en-US" altLang="en-US" dirty="0" smtClean="0"/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i="1" baseline="-25000" dirty="0" smtClean="0"/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i="1" baseline="-25000" dirty="0" smtClean="0"/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4284663"/>
            <a:ext cx="65357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201613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Priority Scheduling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233488"/>
            <a:ext cx="7423150" cy="4530725"/>
          </a:xfrm>
        </p:spPr>
        <p:txBody>
          <a:bodyPr/>
          <a:lstStyle/>
          <a:p>
            <a:r>
              <a:rPr lang="en-US" altLang="en-US" smtClean="0"/>
              <a:t>A priority number (integer) is associated with each process</a:t>
            </a:r>
          </a:p>
          <a:p>
            <a:endParaRPr lang="en-US" altLang="en-US" sz="800" smtClean="0"/>
          </a:p>
          <a:p>
            <a:r>
              <a:rPr lang="en-US" altLang="en-US" smtClean="0"/>
              <a:t>The CPU is allocated to the process with the highest priority (smallest integer </a:t>
            </a:r>
            <a:r>
              <a:rPr lang="en-US" altLang="en-US" smtClean="0">
                <a:sym typeface="Symbol" panose="05050102010706020507" pitchFamily="18" charset="2"/>
              </a:rPr>
              <a:t> highest priority)</a:t>
            </a:r>
          </a:p>
          <a:p>
            <a:pPr lvl="1"/>
            <a:r>
              <a:rPr lang="en-US" altLang="en-US" smtClean="0"/>
              <a:t>Preemptive</a:t>
            </a:r>
          </a:p>
          <a:p>
            <a:pPr lvl="1"/>
            <a:r>
              <a:rPr lang="en-US" altLang="en-US" smtClean="0"/>
              <a:t>Nonpreemptive</a:t>
            </a:r>
          </a:p>
          <a:p>
            <a:pPr lvl="1"/>
            <a:endParaRPr lang="en-US" altLang="en-US" sz="800" smtClean="0"/>
          </a:p>
          <a:p>
            <a:r>
              <a:rPr lang="en-US" altLang="en-US" smtClean="0"/>
              <a:t>SJF is priority scheduling where priority is the inverse of predicted next CPU burst time</a:t>
            </a:r>
          </a:p>
          <a:p>
            <a:endParaRPr lang="en-US" altLang="en-US" sz="800" smtClean="0"/>
          </a:p>
          <a:p>
            <a:r>
              <a:rPr lang="en-US" altLang="en-US" smtClean="0"/>
              <a:t>Problem </a:t>
            </a:r>
            <a:r>
              <a:rPr lang="en-US" altLang="en-US" smtClean="0">
                <a:sym typeface="Symbol" panose="05050102010706020507" pitchFamily="18" charset="2"/>
              </a:rPr>
              <a:t> </a:t>
            </a:r>
            <a:r>
              <a:rPr lang="en-US" altLang="en-US" b="1" smtClean="0">
                <a:solidFill>
                  <a:srgbClr val="3366FF"/>
                </a:solidFill>
                <a:sym typeface="Symbol" panose="05050102010706020507" pitchFamily="18" charset="2"/>
              </a:rPr>
              <a:t>Starvation</a:t>
            </a:r>
            <a:r>
              <a:rPr lang="en-US" altLang="en-US" b="1" smtClean="0">
                <a:sym typeface="Symbol" panose="05050102010706020507" pitchFamily="18" charset="2"/>
              </a:rPr>
              <a:t> </a:t>
            </a:r>
            <a:r>
              <a:rPr lang="en-US" altLang="en-US" smtClean="0">
                <a:sym typeface="Symbol" panose="05050102010706020507" pitchFamily="18" charset="2"/>
              </a:rPr>
              <a:t>– low priority processes may never execute</a:t>
            </a:r>
          </a:p>
          <a:p>
            <a:endParaRPr lang="en-US" altLang="en-US" sz="800" smtClean="0">
              <a:sym typeface="Symbol" panose="05050102010706020507" pitchFamily="18" charset="2"/>
            </a:endParaRPr>
          </a:p>
          <a:p>
            <a:r>
              <a:rPr lang="en-US" altLang="en-US" smtClean="0">
                <a:sym typeface="Symbol" panose="05050102010706020507" pitchFamily="18" charset="2"/>
              </a:rPr>
              <a:t>Solution  </a:t>
            </a:r>
            <a:r>
              <a:rPr lang="en-US" altLang="en-US" b="1" smtClean="0">
                <a:solidFill>
                  <a:srgbClr val="3366FF"/>
                </a:solidFill>
                <a:sym typeface="Symbol" panose="05050102010706020507" pitchFamily="18" charset="2"/>
              </a:rPr>
              <a:t>Aging</a:t>
            </a:r>
            <a:r>
              <a:rPr lang="en-US" altLang="en-US" b="1" smtClean="0">
                <a:sym typeface="Symbol" panose="05050102010706020507" pitchFamily="18" charset="2"/>
              </a:rPr>
              <a:t> </a:t>
            </a:r>
            <a:r>
              <a:rPr lang="en-US" altLang="en-US" smtClean="0">
                <a:sym typeface="Symbol" panose="05050102010706020507" pitchFamily="18" charset="2"/>
              </a:rPr>
              <a:t>– as time progresses increase the priority of the process</a:t>
            </a:r>
          </a:p>
          <a:p>
            <a:pPr>
              <a:buFont typeface="Monotype Sorts" pitchFamily="-84" charset="2"/>
              <a:buNone/>
            </a:pPr>
            <a:endParaRPr lang="en-US" altLang="en-US" b="1" smtClean="0">
              <a:solidFill>
                <a:srgbClr val="3366FF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201613"/>
            <a:ext cx="728027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of Priority Scheduling</a:t>
            </a:r>
          </a:p>
        </p:txBody>
      </p:sp>
      <p:sp>
        <p:nvSpPr>
          <p:cNvPr id="21507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337550" cy="4887912"/>
          </a:xfrm>
          <a:noFill/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mtClean="0"/>
              <a:t>		         </a:t>
            </a:r>
            <a:r>
              <a:rPr lang="en-US" altLang="en-US" u="sng" smtClean="0"/>
              <a:t>Process</a:t>
            </a:r>
            <a:r>
              <a:rPr lang="en-US" altLang="en-US" u="sng" smtClean="0">
                <a:solidFill>
                  <a:schemeClr val="bg1"/>
                </a:solidFill>
              </a:rPr>
              <a:t>A	arri </a:t>
            </a:r>
            <a:r>
              <a:rPr lang="en-US" altLang="en-US" u="sng" smtClean="0"/>
              <a:t>Burst Time</a:t>
            </a:r>
            <a:r>
              <a:rPr lang="en-US" altLang="en-US" u="sng" smtClean="0">
                <a:solidFill>
                  <a:schemeClr val="bg1"/>
                </a:solidFill>
              </a:rPr>
              <a:t>T</a:t>
            </a:r>
            <a:r>
              <a:rPr lang="en-US" altLang="en-US" smtClean="0"/>
              <a:t>	</a:t>
            </a:r>
            <a:r>
              <a:rPr lang="en-US" altLang="en-US" u="sng" smtClean="0"/>
              <a:t>Priority</a:t>
            </a:r>
            <a:endParaRPr lang="en-US" altLang="en-US" smtClean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mtClean="0"/>
              <a:t>		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1</a:t>
            </a:r>
            <a:r>
              <a:rPr lang="en-US" altLang="en-US" smtClean="0"/>
              <a:t>	1</a:t>
            </a:r>
            <a:r>
              <a:rPr lang="en-US" altLang="en-US" smtClean="0">
                <a:solidFill>
                  <a:srgbClr val="000000"/>
                </a:solidFill>
              </a:rPr>
              <a:t>0</a:t>
            </a:r>
            <a:r>
              <a:rPr lang="en-US" altLang="en-US" smtClean="0"/>
              <a:t>	3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mtClean="0"/>
              <a:t>		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2 	</a:t>
            </a:r>
            <a:r>
              <a:rPr lang="en-US" altLang="en-US" smtClean="0">
                <a:solidFill>
                  <a:srgbClr val="000000"/>
                </a:solidFill>
              </a:rPr>
              <a:t>1</a:t>
            </a:r>
            <a:r>
              <a:rPr lang="en-US" altLang="en-US" smtClean="0"/>
              <a:t>	1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mtClean="0"/>
              <a:t>		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3</a:t>
            </a:r>
            <a:r>
              <a:rPr lang="en-US" altLang="en-US" smtClean="0"/>
              <a:t>	</a:t>
            </a:r>
            <a:r>
              <a:rPr lang="en-US" altLang="en-US" smtClean="0">
                <a:solidFill>
                  <a:srgbClr val="000000"/>
                </a:solidFill>
              </a:rPr>
              <a:t>2</a:t>
            </a:r>
            <a:r>
              <a:rPr lang="en-US" altLang="en-US" smtClean="0"/>
              <a:t>	4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mtClean="0"/>
              <a:t>		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4</a:t>
            </a:r>
            <a:r>
              <a:rPr lang="en-US" altLang="en-US" smtClean="0"/>
              <a:t>	</a:t>
            </a:r>
            <a:r>
              <a:rPr lang="en-US" altLang="en-US" smtClean="0">
                <a:solidFill>
                  <a:srgbClr val="000000"/>
                </a:solidFill>
              </a:rPr>
              <a:t>1</a:t>
            </a:r>
            <a:r>
              <a:rPr lang="en-US" altLang="en-US" smtClean="0"/>
              <a:t>	5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mtClean="0"/>
              <a:t>		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5	</a:t>
            </a:r>
            <a:r>
              <a:rPr lang="en-US" altLang="en-US" smtClean="0"/>
              <a:t>5	2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baseline="-25000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mtClean="0"/>
              <a:t>Priority scheduling Gantt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mtClean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mtClean="0"/>
              <a:t>Average waiting time = 8.2 msec</a:t>
            </a:r>
            <a:endParaRPr lang="en-US" altLang="en-US" i="1" baseline="-25000" smtClean="0"/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43400"/>
            <a:ext cx="60579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76213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6:  CPU Scheduling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195388"/>
            <a:ext cx="7335838" cy="3773487"/>
          </a:xfrm>
        </p:spPr>
        <p:txBody>
          <a:bodyPr/>
          <a:lstStyle/>
          <a:p>
            <a:r>
              <a:rPr lang="en-US" altLang="en-US" smtClean="0"/>
              <a:t>Basic Concepts</a:t>
            </a:r>
          </a:p>
          <a:p>
            <a:r>
              <a:rPr lang="en-US" altLang="en-US" smtClean="0"/>
              <a:t>Scheduling Criteria </a:t>
            </a:r>
          </a:p>
          <a:p>
            <a:r>
              <a:rPr lang="en-US" altLang="en-US" smtClean="0"/>
              <a:t>Scheduling Algorithms</a:t>
            </a:r>
          </a:p>
          <a:p>
            <a:r>
              <a:rPr lang="en-US" altLang="en-US" smtClean="0"/>
              <a:t>Thread Scheduling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Round Robin (RR)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231900"/>
            <a:ext cx="7150100" cy="4483100"/>
          </a:xfrm>
        </p:spPr>
        <p:txBody>
          <a:bodyPr/>
          <a:lstStyle/>
          <a:p>
            <a:r>
              <a:rPr lang="en-US" altLang="en-US" smtClean="0"/>
              <a:t>Each process gets a small unit of CPU time (</a:t>
            </a:r>
            <a:r>
              <a:rPr lang="en-US" altLang="en-US" b="1" smtClean="0">
                <a:solidFill>
                  <a:srgbClr val="3366FF"/>
                </a:solidFill>
              </a:rPr>
              <a:t>time</a:t>
            </a:r>
            <a:r>
              <a:rPr lang="en-US" altLang="en-US" b="1" smtClean="0"/>
              <a:t> </a:t>
            </a:r>
            <a:r>
              <a:rPr lang="en-US" altLang="en-US" b="1" smtClean="0">
                <a:solidFill>
                  <a:srgbClr val="3366FF"/>
                </a:solidFill>
              </a:rPr>
              <a:t>quantum</a:t>
            </a:r>
            <a:r>
              <a:rPr lang="en-US" altLang="en-US" b="1" smtClean="0"/>
              <a:t> </a:t>
            </a:r>
            <a:r>
              <a:rPr lang="en-US" altLang="en-US" i="1" smtClean="0"/>
              <a:t>q</a:t>
            </a:r>
            <a:r>
              <a:rPr lang="en-US" altLang="en-US" smtClean="0"/>
              <a:t>), usually 10-100 milliseconds.  After this time has elapsed, the process is preempted and added to the end of the ready queue.</a:t>
            </a:r>
          </a:p>
          <a:p>
            <a:r>
              <a:rPr lang="en-US" altLang="en-US" smtClean="0"/>
              <a:t>If there are </a:t>
            </a:r>
            <a:r>
              <a:rPr lang="en-US" altLang="en-US" i="1" smtClean="0"/>
              <a:t>n</a:t>
            </a:r>
            <a:r>
              <a:rPr lang="en-US" altLang="en-US" smtClean="0"/>
              <a:t> processes in the ready queue and the time quantum is </a:t>
            </a:r>
            <a:r>
              <a:rPr lang="en-US" altLang="en-US" i="1" smtClean="0"/>
              <a:t>q</a:t>
            </a:r>
            <a:r>
              <a:rPr lang="en-US" altLang="en-US" smtClean="0"/>
              <a:t>, then each process gets 1/</a:t>
            </a:r>
            <a:r>
              <a:rPr lang="en-US" altLang="en-US" i="1" smtClean="0"/>
              <a:t>n</a:t>
            </a:r>
            <a:r>
              <a:rPr lang="en-US" altLang="en-US" smtClean="0"/>
              <a:t> of the CPU time in chunks of at most </a:t>
            </a:r>
            <a:r>
              <a:rPr lang="en-US" altLang="en-US" i="1" smtClean="0"/>
              <a:t>q</a:t>
            </a:r>
            <a:r>
              <a:rPr lang="en-US" altLang="en-US" smtClean="0"/>
              <a:t> time units at once.  No process waits more than (</a:t>
            </a:r>
            <a:r>
              <a:rPr lang="en-US" altLang="en-US" i="1" smtClean="0"/>
              <a:t>n</a:t>
            </a:r>
            <a:r>
              <a:rPr lang="en-US" altLang="en-US" smtClean="0"/>
              <a:t>-1)</a:t>
            </a:r>
            <a:r>
              <a:rPr lang="en-US" altLang="en-US" i="1" smtClean="0"/>
              <a:t>q </a:t>
            </a:r>
            <a:r>
              <a:rPr lang="en-US" altLang="en-US" smtClean="0"/>
              <a:t>time units.</a:t>
            </a:r>
          </a:p>
          <a:p>
            <a:r>
              <a:rPr lang="en-US" altLang="en-US" smtClean="0"/>
              <a:t>Timer interrupts every quantum to schedule next process</a:t>
            </a:r>
          </a:p>
          <a:p>
            <a:r>
              <a:rPr lang="en-US" altLang="en-US" smtClean="0"/>
              <a:t>Performance</a:t>
            </a:r>
          </a:p>
          <a:p>
            <a:pPr lvl="1"/>
            <a:r>
              <a:rPr lang="en-US" altLang="en-US" i="1" smtClean="0"/>
              <a:t>q</a:t>
            </a:r>
            <a:r>
              <a:rPr lang="en-US" altLang="en-US" smtClean="0"/>
              <a:t> large </a:t>
            </a:r>
            <a:r>
              <a:rPr lang="en-US" altLang="en-US" smtClean="0">
                <a:sym typeface="Symbol" panose="05050102010706020507" pitchFamily="18" charset="2"/>
              </a:rPr>
              <a:t> FIFO</a:t>
            </a:r>
          </a:p>
          <a:p>
            <a:pPr lvl="1"/>
            <a:r>
              <a:rPr lang="en-US" altLang="en-US" i="1" smtClean="0">
                <a:sym typeface="Symbol" panose="05050102010706020507" pitchFamily="18" charset="2"/>
              </a:rPr>
              <a:t>q </a:t>
            </a:r>
            <a:r>
              <a:rPr lang="en-US" altLang="en-US" smtClean="0">
                <a:sym typeface="Symbol" panose="05050102010706020507" pitchFamily="18" charset="2"/>
              </a:rPr>
              <a:t>small  </a:t>
            </a:r>
            <a:r>
              <a:rPr lang="en-US" altLang="en-US" i="1" smtClean="0">
                <a:sym typeface="Symbol" panose="05050102010706020507" pitchFamily="18" charset="2"/>
              </a:rPr>
              <a:t>q </a:t>
            </a:r>
            <a:r>
              <a:rPr lang="en-US" altLang="en-US" smtClean="0">
                <a:sym typeface="Symbol" panose="05050102010706020507" pitchFamily="18" charset="2"/>
              </a:rPr>
              <a:t>must be large with respect to context switch, otherwise overhead is too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900" y="139700"/>
            <a:ext cx="7750175" cy="6477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of RR with Time Quantum = 4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1193800"/>
            <a:ext cx="7351712" cy="44831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smtClean="0"/>
              <a:t>		</a:t>
            </a:r>
            <a:r>
              <a:rPr lang="en-US" altLang="en-US" u="sng" smtClean="0"/>
              <a:t>Process</a:t>
            </a:r>
            <a:r>
              <a:rPr lang="en-US" altLang="en-US" smtClean="0"/>
              <a:t>	</a:t>
            </a:r>
            <a:r>
              <a:rPr lang="en-US" altLang="en-US" u="sng" smtClean="0"/>
              <a:t>Burst Time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i="1" smtClean="0"/>
              <a:t>		P</a:t>
            </a:r>
            <a:r>
              <a:rPr lang="en-US" altLang="en-US" i="1" baseline="-25000" smtClean="0"/>
              <a:t>1	</a:t>
            </a:r>
            <a:r>
              <a:rPr lang="en-US" altLang="en-US" smtClean="0"/>
              <a:t>24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smtClean="0"/>
              <a:t>		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2	 </a:t>
            </a:r>
            <a:r>
              <a:rPr lang="en-US" altLang="en-US" smtClean="0"/>
              <a:t>3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smtClean="0"/>
              <a:t>		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3	</a:t>
            </a:r>
            <a:r>
              <a:rPr lang="en-US" altLang="en-US" smtClean="0"/>
              <a:t>3	</a:t>
            </a:r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smtClean="0"/>
              <a:t>The Gantt chart is: 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smtClean="0"/>
              <a:t>Typically, higher average turnaround than SJF, but better </a:t>
            </a:r>
            <a:r>
              <a:rPr lang="en-US" altLang="en-US" b="1" i="1" smtClean="0"/>
              <a:t>response</a:t>
            </a:r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smtClean="0"/>
              <a:t>q should be large compared to context switch time</a:t>
            </a:r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smtClean="0"/>
              <a:t>q usually 10ms to 100ms, context switch &lt; 10 usec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227388"/>
            <a:ext cx="677068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25" y="182563"/>
            <a:ext cx="7829550" cy="5254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Time Quantum and Context Switch Time</a:t>
            </a: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9388"/>
            <a:ext cx="65278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266700"/>
            <a:ext cx="8535987" cy="457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Turnaround Time Varies With The Time Quantum</a:t>
            </a: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379538"/>
            <a:ext cx="5005387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937250" y="3744913"/>
            <a:ext cx="2312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300"/>
              <a:t>80% of CPU bursts should be shorter than 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38" y="153988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Multilevel Queue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550" y="1068388"/>
            <a:ext cx="7537450" cy="5221287"/>
          </a:xfrm>
        </p:spPr>
        <p:txBody>
          <a:bodyPr/>
          <a:lstStyle/>
          <a:p>
            <a:r>
              <a:rPr lang="en-US" altLang="en-US" smtClean="0"/>
              <a:t>Ready queue is partitioned into separate queues, eg:</a:t>
            </a: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foreground</a:t>
            </a:r>
            <a:r>
              <a:rPr lang="en-US" altLang="en-US" smtClean="0"/>
              <a:t> (interactive)</a:t>
            </a: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background</a:t>
            </a:r>
            <a:r>
              <a:rPr lang="en-US" altLang="en-US" smtClean="0"/>
              <a:t> (batch)</a:t>
            </a:r>
          </a:p>
          <a:p>
            <a:r>
              <a:rPr lang="en-US" altLang="en-US" smtClean="0"/>
              <a:t>Process permanently in a given queue</a:t>
            </a:r>
            <a:endParaRPr lang="en-US" altLang="en-US" sz="800" smtClean="0"/>
          </a:p>
          <a:p>
            <a:r>
              <a:rPr lang="en-US" altLang="en-US" smtClean="0"/>
              <a:t>Each queue has its own scheduling algorithm:</a:t>
            </a:r>
          </a:p>
          <a:p>
            <a:pPr lvl="1"/>
            <a:r>
              <a:rPr lang="en-US" altLang="en-US" smtClean="0"/>
              <a:t>foreground – RR</a:t>
            </a:r>
          </a:p>
          <a:p>
            <a:pPr lvl="1"/>
            <a:r>
              <a:rPr lang="en-US" altLang="en-US" smtClean="0"/>
              <a:t>background – FCFS</a:t>
            </a:r>
            <a:endParaRPr lang="en-US" altLang="en-US" sz="800" smtClean="0"/>
          </a:p>
          <a:p>
            <a:r>
              <a:rPr lang="en-US" altLang="en-US" smtClean="0"/>
              <a:t>Scheduling must be done between the queues:</a:t>
            </a:r>
          </a:p>
          <a:p>
            <a:pPr lvl="1"/>
            <a:r>
              <a:rPr lang="en-US" altLang="en-US" smtClean="0"/>
              <a:t>Fixed priority scheduling; (i.e., serve all from foreground then from background).  Possibility of starvation.</a:t>
            </a:r>
          </a:p>
          <a:p>
            <a:pPr lvl="1"/>
            <a:r>
              <a:rPr lang="en-US" altLang="en-US" smtClean="0"/>
              <a:t>Time slice – each queue gets a certain amount of CPU time which it can schedule amongst its processes; i.e., 80% to foreground in RR</a:t>
            </a:r>
          </a:p>
          <a:p>
            <a:pPr lvl="1"/>
            <a:r>
              <a:rPr lang="en-US" altLang="en-US" smtClean="0"/>
              <a:t>20% to background in FCFS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0613" y="188913"/>
            <a:ext cx="7596187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Multilevel Queue Scheduling</a:t>
            </a:r>
          </a:p>
        </p:txBody>
      </p:sp>
      <p:pic>
        <p:nvPicPr>
          <p:cNvPr id="27651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466850"/>
            <a:ext cx="66865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39713"/>
            <a:ext cx="80264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Multilevel Feedback Queue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88" y="1468438"/>
            <a:ext cx="7351712" cy="4483100"/>
          </a:xfrm>
        </p:spPr>
        <p:txBody>
          <a:bodyPr/>
          <a:lstStyle/>
          <a:p>
            <a:r>
              <a:rPr lang="en-US" altLang="en-US" smtClean="0"/>
              <a:t>A process can move between the various queues; aging can be implemented this way</a:t>
            </a:r>
          </a:p>
          <a:p>
            <a:r>
              <a:rPr lang="en-US" altLang="en-US" smtClean="0"/>
              <a:t>Multilevel-feedback-queue scheduler defined by the following parameters:</a:t>
            </a:r>
          </a:p>
          <a:p>
            <a:pPr lvl="1"/>
            <a:r>
              <a:rPr lang="en-US" altLang="en-US" smtClean="0"/>
              <a:t>number of queues</a:t>
            </a:r>
          </a:p>
          <a:p>
            <a:pPr lvl="1"/>
            <a:r>
              <a:rPr lang="en-US" altLang="en-US" smtClean="0"/>
              <a:t>scheduling algorithms for each queue</a:t>
            </a:r>
          </a:p>
          <a:p>
            <a:pPr lvl="1"/>
            <a:r>
              <a:rPr lang="en-US" altLang="en-US" smtClean="0"/>
              <a:t>method used to determine when to upgrade a process</a:t>
            </a:r>
          </a:p>
          <a:p>
            <a:pPr lvl="1"/>
            <a:r>
              <a:rPr lang="en-US" altLang="en-US" smtClean="0"/>
              <a:t>method used to determine when to demote a process</a:t>
            </a:r>
          </a:p>
          <a:p>
            <a:pPr lvl="1"/>
            <a:r>
              <a:rPr lang="en-US" altLang="en-US" smtClean="0"/>
              <a:t>method used to determine which queue a process will enter when that process needs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0800"/>
            <a:ext cx="7710488" cy="67945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of Multilevel Feedback Queue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4065588" cy="4530725"/>
          </a:xfrm>
        </p:spPr>
        <p:txBody>
          <a:bodyPr/>
          <a:lstStyle/>
          <a:p>
            <a:r>
              <a:rPr lang="en-US" altLang="en-US" smtClean="0"/>
              <a:t>Three queues: </a:t>
            </a:r>
          </a:p>
          <a:p>
            <a:pPr lvl="1"/>
            <a:r>
              <a:rPr lang="en-US" altLang="en-US" sz="1400" i="1" smtClean="0"/>
              <a:t>Q</a:t>
            </a:r>
            <a:r>
              <a:rPr lang="en-US" altLang="en-US" sz="1400" baseline="-25000" smtClean="0"/>
              <a:t>0</a:t>
            </a:r>
            <a:r>
              <a:rPr lang="en-US" altLang="en-US" sz="1400" smtClean="0"/>
              <a:t> – RR with time quantum 8 milliseconds</a:t>
            </a:r>
          </a:p>
          <a:p>
            <a:pPr lvl="1"/>
            <a:r>
              <a:rPr lang="en-US" altLang="en-US" sz="1400" i="1" smtClean="0"/>
              <a:t>Q</a:t>
            </a:r>
            <a:r>
              <a:rPr lang="en-US" altLang="en-US" sz="1400" baseline="-25000" smtClean="0"/>
              <a:t>1</a:t>
            </a:r>
            <a:r>
              <a:rPr lang="en-US" altLang="en-US" sz="1400" smtClean="0"/>
              <a:t> – RR time quantum 16 milliseconds</a:t>
            </a:r>
          </a:p>
          <a:p>
            <a:pPr lvl="1"/>
            <a:r>
              <a:rPr lang="en-US" altLang="en-US" sz="1400" i="1" smtClean="0"/>
              <a:t>Q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 – FCFS</a:t>
            </a:r>
          </a:p>
          <a:p>
            <a:pPr lvl="1"/>
            <a:endParaRPr lang="en-US" altLang="en-US" sz="1400" smtClean="0"/>
          </a:p>
          <a:p>
            <a:r>
              <a:rPr lang="en-US" altLang="en-US" smtClean="0"/>
              <a:t>Scheduling</a:t>
            </a:r>
          </a:p>
          <a:p>
            <a:pPr lvl="1"/>
            <a:r>
              <a:rPr lang="en-US" altLang="en-US" sz="1400" smtClean="0"/>
              <a:t>A new job enters queue </a:t>
            </a:r>
            <a:r>
              <a:rPr lang="en-US" altLang="en-US" sz="1400" i="1" smtClean="0"/>
              <a:t>Q</a:t>
            </a:r>
            <a:r>
              <a:rPr lang="en-US" altLang="en-US" sz="1400" i="1" baseline="-25000" smtClean="0"/>
              <a:t>0</a:t>
            </a:r>
            <a:r>
              <a:rPr lang="en-US" altLang="en-US" sz="1400" i="1" smtClean="0"/>
              <a:t> </a:t>
            </a:r>
            <a:r>
              <a:rPr lang="en-US" altLang="en-US" sz="1400" smtClean="0"/>
              <a:t>which is served</a:t>
            </a:r>
            <a:r>
              <a:rPr lang="en-US" altLang="en-US" sz="1400" i="1" smtClean="0"/>
              <a:t> </a:t>
            </a:r>
            <a:r>
              <a:rPr lang="en-US" altLang="en-US" sz="1400" smtClean="0"/>
              <a:t>FCFS</a:t>
            </a:r>
          </a:p>
          <a:p>
            <a:pPr lvl="2"/>
            <a:r>
              <a:rPr lang="en-US" altLang="en-US" sz="1400" smtClean="0"/>
              <a:t>When it gains CPU, job receives 8 milliseconds</a:t>
            </a:r>
          </a:p>
          <a:p>
            <a:pPr lvl="2"/>
            <a:r>
              <a:rPr lang="en-US" altLang="en-US" sz="1400" smtClean="0"/>
              <a:t>If it does not finish in 8 milliseconds, job is moved to queue </a:t>
            </a:r>
            <a:r>
              <a:rPr lang="en-US" altLang="en-US" sz="1400" i="1" smtClean="0"/>
              <a:t>Q</a:t>
            </a:r>
            <a:r>
              <a:rPr lang="en-US" altLang="en-US" sz="1400" baseline="-25000" smtClean="0"/>
              <a:t>1</a:t>
            </a:r>
            <a:endParaRPr lang="en-US" altLang="en-US" sz="1400" smtClean="0"/>
          </a:p>
          <a:p>
            <a:pPr lvl="1"/>
            <a:r>
              <a:rPr lang="en-US" altLang="en-US" sz="1400" smtClean="0"/>
              <a:t>At </a:t>
            </a:r>
            <a:r>
              <a:rPr lang="en-US" altLang="en-US" sz="1400" i="1" smtClean="0"/>
              <a:t>Q</a:t>
            </a:r>
            <a:r>
              <a:rPr lang="en-US" altLang="en-US" sz="1400" baseline="-25000" smtClean="0"/>
              <a:t>1</a:t>
            </a:r>
            <a:r>
              <a:rPr lang="en-US" altLang="en-US" sz="1400" smtClean="0"/>
              <a:t> job is again served FCFS and receives 16 additional milliseconds</a:t>
            </a:r>
          </a:p>
          <a:p>
            <a:pPr lvl="2"/>
            <a:r>
              <a:rPr lang="en-US" altLang="en-US" sz="1400" smtClean="0"/>
              <a:t>If it still does not complete, it is preempted and moved to queue </a:t>
            </a:r>
            <a:r>
              <a:rPr lang="en-US" altLang="en-US" sz="1400" i="1" smtClean="0"/>
              <a:t>Q</a:t>
            </a:r>
            <a:r>
              <a:rPr lang="en-US" altLang="en-US" sz="1400" baseline="-25000" smtClean="0"/>
              <a:t>2</a:t>
            </a:r>
            <a:endParaRPr lang="en-US" altLang="en-US" sz="1400" smtClean="0"/>
          </a:p>
        </p:txBody>
      </p:sp>
      <p:pic>
        <p:nvPicPr>
          <p:cNvPr id="29700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159000"/>
            <a:ext cx="386238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Thread Scheduling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550" y="1273175"/>
            <a:ext cx="7661275" cy="3546475"/>
          </a:xfrm>
        </p:spPr>
        <p:txBody>
          <a:bodyPr/>
          <a:lstStyle/>
          <a:p>
            <a:r>
              <a:rPr lang="en-US" altLang="en-US" smtClean="0"/>
              <a:t>Distinction between user-level and kernel-level threads</a:t>
            </a:r>
          </a:p>
          <a:p>
            <a:r>
              <a:rPr lang="en-US" altLang="en-US" smtClean="0"/>
              <a:t>When threads supported, threads scheduled, not processes</a:t>
            </a:r>
          </a:p>
          <a:p>
            <a:r>
              <a:rPr lang="en-US" altLang="en-US" smtClean="0"/>
              <a:t>Many-to-one and many-to-many models, thread library schedules user-level threads to run on LWP</a:t>
            </a:r>
          </a:p>
          <a:p>
            <a:pPr lvl="1"/>
            <a:r>
              <a:rPr lang="en-US" altLang="en-US" smtClean="0"/>
              <a:t>Known as </a:t>
            </a:r>
            <a:r>
              <a:rPr lang="en-US" altLang="en-US" b="1" smtClean="0">
                <a:solidFill>
                  <a:srgbClr val="3366FF"/>
                </a:solidFill>
              </a:rPr>
              <a:t>process-contention scope </a:t>
            </a:r>
            <a:r>
              <a:rPr lang="en-US" altLang="en-US" b="1" smtClean="0"/>
              <a:t>(</a:t>
            </a:r>
            <a:r>
              <a:rPr lang="en-US" altLang="en-US" b="1" smtClean="0">
                <a:solidFill>
                  <a:srgbClr val="3366FF"/>
                </a:solidFill>
              </a:rPr>
              <a:t>PCS</a:t>
            </a:r>
            <a:r>
              <a:rPr lang="en-US" altLang="en-US" b="1" smtClean="0"/>
              <a:t>) </a:t>
            </a:r>
            <a:r>
              <a:rPr lang="en-US" altLang="en-US" smtClean="0"/>
              <a:t>since scheduling competition is within the process</a:t>
            </a:r>
          </a:p>
          <a:p>
            <a:pPr lvl="1"/>
            <a:r>
              <a:rPr lang="en-US" altLang="en-US" smtClean="0"/>
              <a:t>Typically done via priority set by programmer</a:t>
            </a:r>
          </a:p>
          <a:p>
            <a:r>
              <a:rPr lang="en-US" altLang="en-US" smtClean="0"/>
              <a:t>Kernel thread scheduled onto available CPU is </a:t>
            </a:r>
            <a:r>
              <a:rPr lang="en-US" altLang="en-US" b="1" smtClean="0">
                <a:solidFill>
                  <a:srgbClr val="3366FF"/>
                </a:solidFill>
              </a:rPr>
              <a:t>system-contention scope</a:t>
            </a:r>
            <a:r>
              <a:rPr lang="en-US" altLang="en-US" b="1" smtClean="0"/>
              <a:t> (</a:t>
            </a:r>
            <a:r>
              <a:rPr lang="en-US" altLang="en-US" b="1" smtClean="0">
                <a:solidFill>
                  <a:srgbClr val="3366FF"/>
                </a:solidFill>
              </a:rPr>
              <a:t>SCS</a:t>
            </a:r>
            <a:r>
              <a:rPr lang="en-US" altLang="en-US" b="1" smtClean="0"/>
              <a:t>) </a:t>
            </a:r>
            <a:r>
              <a:rPr lang="en-US" altLang="en-US" smtClean="0"/>
              <a:t>– competition among all threads in system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188913"/>
            <a:ext cx="7977187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Pthread Scheduling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1336675"/>
            <a:ext cx="6978650" cy="3546475"/>
          </a:xfrm>
        </p:spPr>
        <p:txBody>
          <a:bodyPr/>
          <a:lstStyle/>
          <a:p>
            <a:r>
              <a:rPr lang="en-US" altLang="en-US" smtClean="0"/>
              <a:t>API allows specifying either PCS or SCS during thread creation</a:t>
            </a:r>
          </a:p>
          <a:p>
            <a:pPr lvl="1"/>
            <a:r>
              <a:rPr lang="en-US" altLang="en-US" smtClean="0"/>
              <a:t>PTHREAD_SCOPE_PROCESS schedules threads using PCS scheduling</a:t>
            </a:r>
          </a:p>
          <a:p>
            <a:pPr lvl="1"/>
            <a:r>
              <a:rPr lang="en-US" altLang="en-US" smtClean="0"/>
              <a:t>PTHREAD_SCOPE_SYSTEM schedules threads using SCS scheduling</a:t>
            </a:r>
          </a:p>
          <a:p>
            <a:r>
              <a:rPr lang="en-US" altLang="en-US" smtClean="0"/>
              <a:t>Can be limited by OS – Linux and Mac OS X only allow PTHREAD_SCOPE_SYSTEM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46150" y="1233488"/>
            <a:ext cx="7283450" cy="4530725"/>
          </a:xfrm>
        </p:spPr>
        <p:txBody>
          <a:bodyPr/>
          <a:lstStyle/>
          <a:p>
            <a:r>
              <a:rPr lang="en-US" altLang="en-US" smtClean="0"/>
              <a:t>To introduce CPU scheduling, which is the basis for multiprogrammed operating systems</a:t>
            </a:r>
          </a:p>
          <a:p>
            <a:r>
              <a:rPr lang="en-US" altLang="en-US" smtClean="0"/>
              <a:t>To describe various CPU-scheduling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Pthread Scheduling API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8288" y="942975"/>
            <a:ext cx="6818312" cy="4919663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&lt;pthread.h&gt;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&lt;stdio.h&gt;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NUM_THREADS 5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int main(int argc, char *argv[]) 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int i, scope;</a:t>
            </a:r>
            <a:b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pthread_t tid[NUM THREADS];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pthread_attr_t attr;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/* get the default attributes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pthread_attr_init(&amp;attr);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/* first inquire on the current scope */</a:t>
            </a:r>
            <a:b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(pthread_attr_getscope(&amp;attr, &amp;scope) !=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fprintf(stderr, "Unable to get scheduling scope\n");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else 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if (scope == PTHREAD_SCOPE_PROCESS)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printf("PTHREAD_SCOPE_PROCESS");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else if (scope == PTHREAD_SCOPE_SYSTEM)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printf("PTHREAD_SCOPE_SYSTEM");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else</a:t>
            </a:r>
            <a:b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fprintf(stderr, "Illegal scope value.\n");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4875" y="277813"/>
            <a:ext cx="778192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Pthread Scheduling API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1193800"/>
            <a:ext cx="7321550" cy="4765675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   /* set the scheduling algorithm to PCS or SCS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   pthread_attr_setscope(&amp;attr, PTHREAD_SCOPE_SYSTEM);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   /* create the threads */</a:t>
            </a:r>
            <a:b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   for (i = 0; i &lt; NUM_THREADS; i++)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pthread_create(&amp;tid[i],&amp;attr,runner,NULL);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   /* now join on each thread */</a:t>
            </a:r>
            <a:b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   for (i = 0; i &lt; NUM_THREADS; i++)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pthread_join(tid[i], NULL);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/* Each thread will begin control in this function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void *runner(void *param)</a:t>
            </a:r>
            <a:b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   /* do some work ...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   pthread_exit(0);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 of Chapter 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7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Basic Concepts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1274763"/>
            <a:ext cx="3978275" cy="5057775"/>
          </a:xfrm>
        </p:spPr>
        <p:txBody>
          <a:bodyPr/>
          <a:lstStyle/>
          <a:p>
            <a:r>
              <a:rPr lang="en-US" altLang="en-US" smtClean="0"/>
              <a:t>Maximum CPU utilization obtained with multiprogramming</a:t>
            </a:r>
          </a:p>
          <a:p>
            <a:r>
              <a:rPr lang="en-US" altLang="en-US" smtClean="0"/>
              <a:t>CPU–I/O Burst Cycle – Process execution consists of a </a:t>
            </a:r>
            <a:r>
              <a:rPr lang="en-US" altLang="en-US" b="1" smtClean="0">
                <a:solidFill>
                  <a:srgbClr val="3366FF"/>
                </a:solidFill>
              </a:rPr>
              <a:t>cycle</a:t>
            </a:r>
            <a:r>
              <a:rPr lang="en-US" altLang="en-US" smtClean="0"/>
              <a:t> of CPU execution and I/O wait</a:t>
            </a:r>
          </a:p>
          <a:p>
            <a:r>
              <a:rPr lang="en-US" altLang="en-US" b="1" smtClean="0">
                <a:solidFill>
                  <a:srgbClr val="3366FF"/>
                </a:solidFill>
              </a:rPr>
              <a:t>CPU burst </a:t>
            </a:r>
            <a:r>
              <a:rPr lang="en-US" altLang="en-US" smtClean="0"/>
              <a:t>followed by </a:t>
            </a:r>
            <a:r>
              <a:rPr lang="en-US" altLang="en-US" b="1" smtClean="0">
                <a:solidFill>
                  <a:srgbClr val="3366FF"/>
                </a:solidFill>
              </a:rPr>
              <a:t>I/O burst</a:t>
            </a:r>
            <a:endParaRPr lang="en-US" altLang="en-US" smtClean="0"/>
          </a:p>
          <a:p>
            <a:r>
              <a:rPr lang="en-US" altLang="en-US" smtClean="0"/>
              <a:t>CPU burst distribution is of main concern</a:t>
            </a:r>
          </a:p>
          <a:p>
            <a:pPr>
              <a:buFont typeface="Monotype Sorts" pitchFamily="-84" charset="2"/>
              <a:buNone/>
            </a:pPr>
            <a:endParaRPr lang="en-US" altLang="en-US" smtClean="0"/>
          </a:p>
        </p:txBody>
      </p:sp>
      <p:pic>
        <p:nvPicPr>
          <p:cNvPr id="7172" name="Picture 1" descr="6_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143000"/>
            <a:ext cx="236061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76213"/>
            <a:ext cx="76200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Histogram of CPU-burst Times</a:t>
            </a:r>
          </a:p>
        </p:txBody>
      </p:sp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525588"/>
            <a:ext cx="572135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1613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CPU Scheduler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1169988"/>
            <a:ext cx="7067550" cy="4786312"/>
          </a:xfrm>
        </p:spPr>
        <p:txBody>
          <a:bodyPr/>
          <a:lstStyle/>
          <a:p>
            <a:pPr marL="342815" indent="-342815">
              <a:buFont typeface="Monotype Sorts" charset="2"/>
              <a:buChar char="n"/>
              <a:defRPr/>
            </a:pP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Short-term scheduler </a:t>
            </a:r>
            <a:r>
              <a:rPr lang="en-US" dirty="0" smtClean="0">
                <a:ea typeface="ＭＳ Ｐゴシック" charset="-128"/>
              </a:rPr>
              <a:t>selects </a:t>
            </a:r>
            <a:r>
              <a:rPr lang="en-US" dirty="0">
                <a:ea typeface="ＭＳ Ｐゴシック" charset="-128"/>
              </a:rPr>
              <a:t>from among the processes in</a:t>
            </a:r>
            <a:r>
              <a:rPr lang="en-US" dirty="0" smtClean="0">
                <a:ea typeface="ＭＳ Ｐゴシック" charset="-128"/>
              </a:rPr>
              <a:t> ready queue, and </a:t>
            </a:r>
            <a:r>
              <a:rPr lang="en-US" dirty="0">
                <a:ea typeface="ＭＳ Ｐゴシック" charset="-128"/>
              </a:rPr>
              <a:t>allocates the CPU to one of </a:t>
            </a:r>
            <a:r>
              <a:rPr lang="en-US" dirty="0" smtClean="0">
                <a:ea typeface="ＭＳ Ｐゴシック" charset="-128"/>
              </a:rPr>
              <a:t>them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 smtClean="0">
                <a:ea typeface="ＭＳ Ｐゴシック" charset="-128"/>
              </a:rPr>
              <a:t>Queue may be ordered in various ways</a:t>
            </a: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CPU scheduling decisions may take place when a process:</a:t>
            </a:r>
          </a:p>
          <a:p>
            <a:pPr marL="799900" lvl="1" indent="-342815">
              <a:buFont typeface="Monotype Sorts" pitchFamily="-84" charset="2"/>
              <a:buNone/>
              <a:defRPr/>
            </a:pP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1.	</a:t>
            </a:r>
            <a:r>
              <a:rPr lang="en-US" dirty="0">
                <a:ea typeface="ＭＳ Ｐゴシック" charset="-128"/>
              </a:rPr>
              <a:t>Switches from running to waiting state</a:t>
            </a:r>
          </a:p>
          <a:p>
            <a:pPr marL="799900" lvl="1" indent="-342815">
              <a:buFont typeface="Monotype Sorts" pitchFamily="-84" charset="2"/>
              <a:buNone/>
              <a:defRPr/>
            </a:pP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2.</a:t>
            </a:r>
            <a:r>
              <a:rPr lang="en-US" dirty="0">
                <a:ea typeface="ＭＳ Ｐゴシック" charset="-128"/>
              </a:rPr>
              <a:t>	Switches from running to ready state</a:t>
            </a:r>
          </a:p>
          <a:p>
            <a:pPr marL="799900" lvl="1" indent="-342815">
              <a:buFont typeface="Monotype Sorts" pitchFamily="-84" charset="2"/>
              <a:buNone/>
              <a:defRPr/>
            </a:pP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3.</a:t>
            </a:r>
            <a:r>
              <a:rPr lang="en-US" dirty="0">
                <a:ea typeface="ＭＳ Ｐゴシック" charset="-128"/>
              </a:rPr>
              <a:t>	Switches from waiting to ready</a:t>
            </a:r>
          </a:p>
          <a:p>
            <a:pPr marL="799900" lvl="1" indent="-342815">
              <a:buFont typeface="Monotype Sorts" charset="2"/>
              <a:buAutoNum type="arabicPeriod" startAt="4"/>
              <a:defRPr/>
            </a:pPr>
            <a:r>
              <a:rPr lang="en-US" dirty="0" smtClean="0">
                <a:ea typeface="ＭＳ Ｐゴシック" charset="-128"/>
              </a:rPr>
              <a:t>Terminates</a:t>
            </a: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Scheduling under 1 and 4 is </a:t>
            </a:r>
            <a:r>
              <a:rPr lang="en-US" b="1" dirty="0" err="1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nonpreemptive</a:t>
            </a:r>
            <a:endParaRPr lang="en-US" b="1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All other scheduling is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preemptive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 smtClean="0">
                <a:ea typeface="ＭＳ Ｐゴシック" charset="-128"/>
              </a:rPr>
              <a:t>Consider access to shared data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 smtClean="0">
                <a:ea typeface="ＭＳ Ｐゴシック" charset="-128"/>
              </a:rPr>
              <a:t>Consider preemption while in kernel mode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 smtClean="0">
                <a:ea typeface="ＭＳ Ｐゴシック" charset="-128"/>
              </a:rPr>
              <a:t>Consider interrupts occurring during crucial OS activities</a:t>
            </a: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3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Dispatcher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1177925"/>
            <a:ext cx="6724650" cy="4483100"/>
          </a:xfrm>
        </p:spPr>
        <p:txBody>
          <a:bodyPr/>
          <a:lstStyle/>
          <a:p>
            <a:r>
              <a:rPr lang="en-US" altLang="en-US" smtClean="0"/>
              <a:t>Dispatcher module gives control of the CPU to the process selected by the short-term scheduler; this involves:</a:t>
            </a:r>
          </a:p>
          <a:p>
            <a:pPr lvl="1"/>
            <a:r>
              <a:rPr lang="en-US" altLang="en-US" smtClean="0"/>
              <a:t>switching context</a:t>
            </a:r>
          </a:p>
          <a:p>
            <a:pPr lvl="1"/>
            <a:r>
              <a:rPr lang="en-US" altLang="en-US" smtClean="0"/>
              <a:t>switching to user mode</a:t>
            </a:r>
          </a:p>
          <a:p>
            <a:pPr lvl="1"/>
            <a:r>
              <a:rPr lang="en-US" altLang="en-US" smtClean="0"/>
              <a:t>jumping to the proper location in the user program to restart that program</a:t>
            </a:r>
          </a:p>
          <a:p>
            <a:r>
              <a:rPr lang="en-US" altLang="en-US" b="1" smtClean="0">
                <a:solidFill>
                  <a:srgbClr val="3366FF"/>
                </a:solidFill>
              </a:rPr>
              <a:t>Dispatch latency </a:t>
            </a:r>
            <a:r>
              <a:rPr lang="en-US" altLang="en-US" smtClean="0"/>
              <a:t>– time it takes for the dispatcher to stop one process and start another running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76962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Scheduling Criteria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1246188"/>
            <a:ext cx="7156450" cy="4959350"/>
          </a:xfrm>
        </p:spPr>
        <p:txBody>
          <a:bodyPr/>
          <a:lstStyle/>
          <a:p>
            <a:r>
              <a:rPr lang="en-US" altLang="en-US" b="1" smtClean="0"/>
              <a:t>CPU utilization </a:t>
            </a:r>
            <a:r>
              <a:rPr lang="en-US" altLang="en-US" smtClean="0"/>
              <a:t>– keep the CPU as busy as possible</a:t>
            </a:r>
          </a:p>
          <a:p>
            <a:r>
              <a:rPr lang="en-US" altLang="en-US" b="1" smtClean="0"/>
              <a:t>Throughput</a:t>
            </a:r>
            <a:r>
              <a:rPr lang="en-US" altLang="en-US" smtClean="0"/>
              <a:t> – # of processes that complete their execution per time unit</a:t>
            </a:r>
          </a:p>
          <a:p>
            <a:r>
              <a:rPr lang="en-US" altLang="en-US" b="1" smtClean="0"/>
              <a:t>Turnaround time </a:t>
            </a:r>
            <a:r>
              <a:rPr lang="en-US" altLang="en-US" smtClean="0"/>
              <a:t>– amount of time to execute a particular process</a:t>
            </a:r>
          </a:p>
          <a:p>
            <a:r>
              <a:rPr lang="en-US" altLang="en-US" b="1" smtClean="0"/>
              <a:t>Waiting time </a:t>
            </a:r>
            <a:r>
              <a:rPr lang="en-US" altLang="en-US" smtClean="0"/>
              <a:t>– amount of time a process has been waiting in the ready queue</a:t>
            </a:r>
          </a:p>
          <a:p>
            <a:r>
              <a:rPr lang="en-US" altLang="en-US" b="1" smtClean="0"/>
              <a:t>Response time </a:t>
            </a:r>
            <a:r>
              <a:rPr lang="en-US" altLang="en-US" smtClean="0"/>
              <a:t>– amount of time it takes from when a request was submitted until the first response is produced, not output  (for time-sharing environment)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163" y="138113"/>
            <a:ext cx="7513637" cy="5762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Scheduling Algorithm Optimization Criteria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488" y="1174750"/>
            <a:ext cx="6115050" cy="4483100"/>
          </a:xfrm>
        </p:spPr>
        <p:txBody>
          <a:bodyPr/>
          <a:lstStyle/>
          <a:p>
            <a:r>
              <a:rPr lang="en-US" altLang="en-US" smtClean="0"/>
              <a:t>Max CPU utilization</a:t>
            </a:r>
          </a:p>
          <a:p>
            <a:r>
              <a:rPr lang="en-US" altLang="en-US" smtClean="0"/>
              <a:t>Max throughput</a:t>
            </a:r>
          </a:p>
          <a:p>
            <a:r>
              <a:rPr lang="en-US" altLang="en-US" smtClean="0"/>
              <a:t>Min turnaround time </a:t>
            </a:r>
          </a:p>
          <a:p>
            <a:r>
              <a:rPr lang="en-US" altLang="en-US" smtClean="0"/>
              <a:t>Min waiting time </a:t>
            </a:r>
          </a:p>
          <a:p>
            <a:r>
              <a:rPr lang="en-US" altLang="en-US" smtClean="0"/>
              <a:t>Min response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11281</TotalTime>
  <Words>1199</Words>
  <Application>Microsoft Office PowerPoint</Application>
  <PresentationFormat>On-screen Show (4:3)</PresentationFormat>
  <Paragraphs>275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Verdana</vt:lpstr>
      <vt:lpstr>MS PGothic</vt:lpstr>
      <vt:lpstr>Arial</vt:lpstr>
      <vt:lpstr>Helvetica</vt:lpstr>
      <vt:lpstr>Monotype Sorts</vt:lpstr>
      <vt:lpstr>Webdings</vt:lpstr>
      <vt:lpstr>Times New Roman</vt:lpstr>
      <vt:lpstr>Lucida Grande</vt:lpstr>
      <vt:lpstr>Symbol</vt:lpstr>
      <vt:lpstr>Courier New</vt:lpstr>
      <vt:lpstr>os-8</vt:lpstr>
      <vt:lpstr>Microsoft Equation 3.0</vt:lpstr>
      <vt:lpstr>Topic 5 (Textbook - Chapter 6)   CPU Scheduling</vt:lpstr>
      <vt:lpstr>Chapter 6:  CPU Scheduling</vt:lpstr>
      <vt:lpstr>Objectives</vt:lpstr>
      <vt:lpstr>Basic Concepts</vt:lpstr>
      <vt:lpstr>Histogram of CPU-burst Times</vt:lpstr>
      <vt:lpstr>CPU Scheduler</vt:lpstr>
      <vt:lpstr>Dispatcher</vt:lpstr>
      <vt:lpstr>Scheduling Criteria</vt:lpstr>
      <vt:lpstr>Scheduling Algorithm Optimization Criteria</vt:lpstr>
      <vt:lpstr>First- Come, First-Served (FCFS) Scheduling</vt:lpstr>
      <vt:lpstr>FCFS Scheduling (Cont.)</vt:lpstr>
      <vt:lpstr>Shortest-Job-First (SJF) Scheduling</vt:lpstr>
      <vt:lpstr>Example of SJF</vt:lpstr>
      <vt:lpstr>Determining Length of Next CPU Burst</vt:lpstr>
      <vt:lpstr>Prediction of the Length of the Next CPU Burst</vt:lpstr>
      <vt:lpstr>Examples of Exponential Averaging</vt:lpstr>
      <vt:lpstr>Example of Shortest-remaining-time-first</vt:lpstr>
      <vt:lpstr>Priority Scheduling</vt:lpstr>
      <vt:lpstr>Example of Priority Scheduling</vt:lpstr>
      <vt:lpstr>Round Robin (RR)</vt:lpstr>
      <vt:lpstr>Example of RR with Time Quantum = 4</vt:lpstr>
      <vt:lpstr>Time Quantum and Context Switch Time</vt:lpstr>
      <vt:lpstr>Turnaround Time Varies With The Time Quantum</vt:lpstr>
      <vt:lpstr>Multilevel Queue</vt:lpstr>
      <vt:lpstr>Multilevel Queue Scheduling</vt:lpstr>
      <vt:lpstr>Multilevel Feedback Queue</vt:lpstr>
      <vt:lpstr>Example of Multilevel Feedback Queue</vt:lpstr>
      <vt:lpstr>Thread Scheduling</vt:lpstr>
      <vt:lpstr>Pthread Scheduling</vt:lpstr>
      <vt:lpstr>Pthread Scheduling API</vt:lpstr>
      <vt:lpstr>Pthread Scheduling API</vt:lpstr>
      <vt:lpstr>End of Chapter 6</vt:lpstr>
    </vt:vector>
  </TitlesOfParts>
  <Company>Lucent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Windows User</cp:lastModifiedBy>
  <cp:revision>191</cp:revision>
  <cp:lastPrinted>2013-09-10T17:57:57Z</cp:lastPrinted>
  <dcterms:created xsi:type="dcterms:W3CDTF">2011-01-13T23:43:38Z</dcterms:created>
  <dcterms:modified xsi:type="dcterms:W3CDTF">2016-01-21T09:56:00Z</dcterms:modified>
</cp:coreProperties>
</file>