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0"/>
  </p:notesMasterIdLst>
  <p:sldIdLst>
    <p:sldId id="299" r:id="rId2"/>
    <p:sldId id="291" r:id="rId3"/>
    <p:sldId id="289" r:id="rId4"/>
    <p:sldId id="292" r:id="rId5"/>
    <p:sldId id="259" r:id="rId6"/>
    <p:sldId id="260" r:id="rId7"/>
    <p:sldId id="302" r:id="rId8"/>
    <p:sldId id="293" r:id="rId9"/>
    <p:sldId id="261" r:id="rId10"/>
    <p:sldId id="264" r:id="rId11"/>
    <p:sldId id="263" r:id="rId12"/>
    <p:sldId id="265" r:id="rId13"/>
    <p:sldId id="286" r:id="rId14"/>
    <p:sldId id="267" r:id="rId15"/>
    <p:sldId id="300" r:id="rId16"/>
    <p:sldId id="268" r:id="rId17"/>
    <p:sldId id="269" r:id="rId18"/>
    <p:sldId id="270" r:id="rId19"/>
    <p:sldId id="271" r:id="rId20"/>
    <p:sldId id="303" r:id="rId21"/>
    <p:sldId id="273" r:id="rId22"/>
    <p:sldId id="304" r:id="rId23"/>
    <p:sldId id="305" r:id="rId24"/>
    <p:sldId id="274" r:id="rId25"/>
    <p:sldId id="275" r:id="rId26"/>
    <p:sldId id="306" r:id="rId27"/>
    <p:sldId id="277" r:id="rId28"/>
    <p:sldId id="278" r:id="rId29"/>
    <p:sldId id="280" r:id="rId30"/>
    <p:sldId id="307" r:id="rId31"/>
    <p:sldId id="281" r:id="rId32"/>
    <p:sldId id="282" r:id="rId33"/>
    <p:sldId id="288" r:id="rId34"/>
    <p:sldId id="287" r:id="rId35"/>
    <p:sldId id="283" r:id="rId36"/>
    <p:sldId id="308" r:id="rId37"/>
    <p:sldId id="296" r:id="rId38"/>
    <p:sldId id="284"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10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82" autoAdjust="0"/>
    <p:restoredTop sz="94317" autoAdjust="0"/>
  </p:normalViewPr>
  <p:slideViewPr>
    <p:cSldViewPr>
      <p:cViewPr varScale="1">
        <p:scale>
          <a:sx n="109" d="100"/>
          <a:sy n="109" d="100"/>
        </p:scale>
        <p:origin x="14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5F88039-25F0-4E70-93D5-C02ABED7663E}" type="datetimeFigureOut">
              <a:rPr lang="en-US"/>
              <a:pPr>
                <a:defRPr/>
              </a:pPr>
              <a:t>1/15/2019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B6A607A-1402-4EA9-AACF-3CF31F43D4E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914FE0-83A9-4F66-B708-7C9AE9922D3E}" type="slidenum">
              <a:rPr lang="en-US">
                <a:ea typeface="ＭＳ Ｐゴシック" pitchFamily="-72" charset="-128"/>
                <a:cs typeface="ＭＳ Ｐゴシック" pitchFamily="-72" charset="-128"/>
              </a:rPr>
              <a:pPr fontAlgn="base">
                <a:spcBef>
                  <a:spcPct val="0"/>
                </a:spcBef>
                <a:spcAft>
                  <a:spcPct val="0"/>
                </a:spcAft>
              </a:pPr>
              <a:t>1</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C2CC43-4152-47A0-8318-4B8802840045}" type="slidenum">
              <a:rPr lang="en-US">
                <a:ea typeface="ＭＳ Ｐゴシック" pitchFamily="-72" charset="-128"/>
                <a:cs typeface="ＭＳ Ｐゴシック" pitchFamily="-72" charset="-128"/>
              </a:rPr>
              <a:pPr fontAlgn="base">
                <a:spcBef>
                  <a:spcPct val="0"/>
                </a:spcBef>
                <a:spcAft>
                  <a:spcPct val="0"/>
                </a:spcAft>
              </a:pPr>
              <a:t>11</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datamining</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1A6044-BA9F-4834-8FE5-2549F6CA8665}" type="slidenum">
              <a:rPr lang="en-US">
                <a:ea typeface="ＭＳ Ｐゴシック" pitchFamily="-72" charset="-128"/>
                <a:cs typeface="ＭＳ Ｐゴシック" pitchFamily="-72" charset="-128"/>
              </a:rPr>
              <a:pPr fontAlgn="base">
                <a:spcBef>
                  <a:spcPct val="0"/>
                </a:spcBef>
                <a:spcAft>
                  <a:spcPct val="0"/>
                </a:spcAft>
              </a:pPr>
              <a:t>12</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FD40B0-F182-4938-838A-E59770FC2333}" type="slidenum">
              <a:rPr lang="en-US">
                <a:ea typeface="ＭＳ Ｐゴシック" pitchFamily="-72" charset="-128"/>
                <a:cs typeface="ＭＳ Ｐゴシック" pitchFamily="-72" charset="-128"/>
              </a:rPr>
              <a:pPr fontAlgn="base">
                <a:spcBef>
                  <a:spcPct val="0"/>
                </a:spcBef>
                <a:spcAft>
                  <a:spcPct val="0"/>
                </a:spcAft>
              </a:pPr>
              <a:t>13</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Add definition</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DC6886-8014-4D21-BE1B-CE03D231A24F}" type="slidenum">
              <a:rPr lang="en-US">
                <a:ea typeface="ＭＳ Ｐゴシック" pitchFamily="-72" charset="-128"/>
                <a:cs typeface="ＭＳ Ｐゴシック" pitchFamily="-72" charset="-128"/>
              </a:rPr>
              <a:pPr fontAlgn="base">
                <a:spcBef>
                  <a:spcPct val="0"/>
                </a:spcBef>
                <a:spcAft>
                  <a:spcPct val="0"/>
                </a:spcAft>
              </a:pPr>
              <a:t>14</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Add definition</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8596A5-A46D-4920-9F04-D91F39B432B8}" type="slidenum">
              <a:rPr lang="en-US">
                <a:ea typeface="ＭＳ Ｐゴシック" pitchFamily="-72" charset="-128"/>
                <a:cs typeface="ＭＳ Ｐゴシック" pitchFamily="-72" charset="-128"/>
              </a:rPr>
              <a:pPr fontAlgn="base">
                <a:spcBef>
                  <a:spcPct val="0"/>
                </a:spcBef>
                <a:spcAft>
                  <a:spcPct val="0"/>
                </a:spcAft>
              </a:pPr>
              <a:t>15</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F4B786-0EA5-4BB3-AD2C-F7971788480C}" type="slidenum">
              <a:rPr lang="en-US">
                <a:ea typeface="ＭＳ Ｐゴシック" pitchFamily="-72" charset="-128"/>
                <a:cs typeface="ＭＳ Ｐゴシック" pitchFamily="-72" charset="-128"/>
              </a:rPr>
              <a:pPr fontAlgn="base">
                <a:spcBef>
                  <a:spcPct val="0"/>
                </a:spcBef>
                <a:spcAft>
                  <a:spcPct val="0"/>
                </a:spcAft>
              </a:pPr>
              <a:t>16</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E03823-839B-4166-8C39-DE28DD43F67F}"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6E1766-3B3C-46BC-8085-BD2CC614CE04}"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4BDAB8-A4FB-4EDF-93F7-2769223B998B}"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0F5F19-D04A-4B9C-B86A-D412E2739C3F}"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3FACE0-2263-4855-84A7-C2D0CF403F2A}" type="slidenum">
              <a:rPr lang="en-US">
                <a:ea typeface="ＭＳ Ｐゴシック" pitchFamily="-72" charset="-128"/>
                <a:cs typeface="ＭＳ Ｐゴシック" pitchFamily="-72" charset="-128"/>
              </a:rPr>
              <a:pPr fontAlgn="base">
                <a:spcBef>
                  <a:spcPct val="0"/>
                </a:spcBef>
                <a:spcAft>
                  <a:spcPct val="0"/>
                </a:spcAft>
              </a:pPr>
              <a:t>2</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2014 census.gov.</a:t>
            </a: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3849C2-232C-4B7B-9D5A-4AB84CA3C05E}"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Title changed from “new key data source from U.S. census bureau”</a:t>
            </a:r>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814A2C-800E-4815-B9F9-E6ED9F11F8AF}"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16D141-E995-40C4-8D99-A7B053E8566B}"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E6C22-4747-4CB2-8338-439622650D67}" type="slidenum">
              <a:rPr lang="en-US">
                <a:ea typeface="ＭＳ Ｐゴシック" pitchFamily="-72" charset="-128"/>
                <a:cs typeface="ＭＳ Ｐゴシック" pitchFamily="-72" charset="-128"/>
              </a:rPr>
              <a:pPr fontAlgn="base">
                <a:spcBef>
                  <a:spcPct val="0"/>
                </a:spcBef>
                <a:spcAft>
                  <a:spcPct val="0"/>
                </a:spcAft>
              </a:pPr>
              <a:t>28</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116999-F3CA-4177-9AB4-B7D45CDF0707}" type="slidenum">
              <a:rPr lang="en-US">
                <a:ea typeface="ＭＳ Ｐゴシック" pitchFamily="-72" charset="-128"/>
                <a:cs typeface="ＭＳ Ｐゴシック" pitchFamily="-72" charset="-128"/>
              </a:rPr>
              <a:pPr fontAlgn="base">
                <a:spcBef>
                  <a:spcPct val="0"/>
                </a:spcBef>
                <a:spcAft>
                  <a:spcPct val="0"/>
                </a:spcAft>
              </a:pPr>
              <a:t>29</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5A7B9F-320F-4638-943C-41FB5FA0AE55}" type="slidenum">
              <a:rPr lang="en-US">
                <a:ea typeface="ＭＳ Ｐゴシック" pitchFamily="-72" charset="-128"/>
                <a:cs typeface="ＭＳ Ｐゴシック" pitchFamily="-72" charset="-128"/>
              </a:rPr>
              <a:pPr fontAlgn="base">
                <a:spcBef>
                  <a:spcPct val="0"/>
                </a:spcBef>
                <a:spcAft>
                  <a:spcPct val="0"/>
                </a:spcAft>
              </a:pPr>
              <a:t>31</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63B7A3-6674-417E-A978-D703A36235EE}" type="slidenum">
              <a:rPr lang="en-US">
                <a:ea typeface="ＭＳ Ｐゴシック" pitchFamily="-72" charset="-128"/>
                <a:cs typeface="ＭＳ Ｐゴシック" pitchFamily="-72" charset="-128"/>
              </a:rPr>
              <a:pPr fontAlgn="base">
                <a:spcBef>
                  <a:spcPct val="0"/>
                </a:spcBef>
                <a:spcAft>
                  <a:spcPct val="0"/>
                </a:spcAft>
              </a:pPr>
              <a:t>32</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F4A380-759B-4FA5-886C-CBC1129A8703}" type="slidenum">
              <a:rPr lang="en-US">
                <a:ea typeface="ＭＳ Ｐゴシック" pitchFamily="-72" charset="-128"/>
                <a:cs typeface="ＭＳ Ｐゴシック" pitchFamily="-72" charset="-128"/>
              </a:rPr>
              <a:pPr fontAlgn="base">
                <a:spcBef>
                  <a:spcPct val="0"/>
                </a:spcBef>
                <a:spcAft>
                  <a:spcPct val="0"/>
                </a:spcAft>
              </a:pPr>
              <a:t>33</a:t>
            </a:fld>
            <a:endParaRPr lang="en-US">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Add disadv – pg 108</a:t>
            </a:r>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9211A3-C249-4769-9212-8C1A9263FDF1}" type="slidenum">
              <a:rPr lang="en-US">
                <a:ea typeface="ＭＳ Ｐゴシック" pitchFamily="-72" charset="-128"/>
                <a:cs typeface="ＭＳ Ｐゴシック" pitchFamily="-72" charset="-128"/>
              </a:rPr>
              <a:pPr fontAlgn="base">
                <a:spcBef>
                  <a:spcPct val="0"/>
                </a:spcBef>
                <a:spcAft>
                  <a:spcPct val="0"/>
                </a:spcAft>
              </a:pPr>
              <a:t>34</a:t>
            </a:fld>
            <a:endParaRPr lang="en-US">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708DF5-B581-4A6A-B4CA-20E31EA09A6E}" type="slidenum">
              <a:rPr lang="en-US">
                <a:ea typeface="ＭＳ Ｐゴシック" pitchFamily="-72" charset="-128"/>
                <a:cs typeface="ＭＳ Ｐゴシック" pitchFamily="-72" charset="-128"/>
              </a:rPr>
              <a:pPr fontAlgn="base">
                <a:spcBef>
                  <a:spcPct val="0"/>
                </a:spcBef>
                <a:spcAft>
                  <a:spcPct val="0"/>
                </a:spcAft>
              </a:pPr>
              <a:t>35</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17892F-1013-4FD0-8BAB-05101634F042}" type="slidenum">
              <a:rPr lang="en-US">
                <a:ea typeface="ＭＳ Ｐゴシック" pitchFamily="-72" charset="-128"/>
                <a:cs typeface="ＭＳ Ｐゴシック" pitchFamily="-72" charset="-128"/>
              </a:rPr>
              <a:pPr fontAlgn="base">
                <a:spcBef>
                  <a:spcPct val="0"/>
                </a:spcBef>
                <a:spcAft>
                  <a:spcPct val="0"/>
                </a:spcAft>
              </a:pPr>
              <a:t>3</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6ABDAB-3D5A-4B68-B7EE-688F5F2E1573}" type="slidenum">
              <a:rPr lang="en-US">
                <a:ea typeface="ＭＳ Ｐゴシック" pitchFamily="-72" charset="-128"/>
                <a:cs typeface="ＭＳ Ｐゴシック" pitchFamily="-72" charset="-128"/>
              </a:rPr>
              <a:pPr fontAlgn="base">
                <a:spcBef>
                  <a:spcPct val="0"/>
                </a:spcBef>
                <a:spcAft>
                  <a:spcPct val="0"/>
                </a:spcAft>
              </a:pPr>
              <a:t>37</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9D030C-7A69-47D2-88F3-82754B1EDEE1}" type="slidenum">
              <a:rPr lang="en-US">
                <a:ea typeface="ＭＳ Ｐゴシック" pitchFamily="-72" charset="-128"/>
                <a:cs typeface="ＭＳ Ｐゴシック" pitchFamily="-72" charset="-128"/>
              </a:rPr>
              <a:pPr fontAlgn="base">
                <a:spcBef>
                  <a:spcPct val="0"/>
                </a:spcBef>
                <a:spcAft>
                  <a:spcPct val="0"/>
                </a:spcAft>
              </a:pPr>
              <a:t>38</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38E881-ACD8-4168-9196-DFE28905EDDC}" type="slidenum">
              <a:rPr lang="en-US">
                <a:ea typeface="ＭＳ Ｐゴシック" pitchFamily="-72" charset="-128"/>
                <a:cs typeface="ＭＳ Ｐゴシック" pitchFamily="-72" charset="-128"/>
              </a:rPr>
              <a:pPr fontAlgn="base">
                <a:spcBef>
                  <a:spcPct val="0"/>
                </a:spcBef>
                <a:spcAft>
                  <a:spcPct val="0"/>
                </a:spcAft>
              </a:pPr>
              <a:t>4</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AC291F-58B6-43F0-8839-162852CBCDEC}" type="slidenum">
              <a:rPr lang="en-US">
                <a:ea typeface="ＭＳ Ｐゴシック" pitchFamily="-72" charset="-128"/>
                <a:cs typeface="ＭＳ Ｐゴシック" pitchFamily="-72" charset="-128"/>
              </a:rPr>
              <a:pPr fontAlgn="base">
                <a:spcBef>
                  <a:spcPct val="0"/>
                </a:spcBef>
                <a:spcAft>
                  <a:spcPct val="0"/>
                </a:spcAft>
              </a:pPr>
              <a:t>5</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B3740F-844E-4E7E-8289-E7B447A37006}" type="slidenum">
              <a:rPr lang="en-US">
                <a:ea typeface="ＭＳ Ｐゴシック" pitchFamily="-72" charset="-128"/>
                <a:cs typeface="ＭＳ Ｐゴシック" pitchFamily="-72" charset="-128"/>
              </a:rPr>
              <a:pPr fontAlgn="base">
                <a:spcBef>
                  <a:spcPct val="0"/>
                </a:spcBef>
                <a:spcAft>
                  <a:spcPct val="0"/>
                </a:spcAft>
              </a:pPr>
              <a:t>6</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5BE840-7457-43A1-8EAC-FE2784C69B06}" type="slidenum">
              <a:rPr lang="en-US">
                <a:ea typeface="ＭＳ Ｐゴシック" pitchFamily="-72" charset="-128"/>
                <a:cs typeface="ＭＳ Ｐゴシック" pitchFamily="-72" charset="-128"/>
              </a:rPr>
              <a:pPr fontAlgn="base">
                <a:spcBef>
                  <a:spcPct val="0"/>
                </a:spcBef>
                <a:spcAft>
                  <a:spcPct val="0"/>
                </a:spcAft>
              </a:pPr>
              <a:t>8</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D19FB2-9FAE-4C6F-A1CB-BA7D50C4DA22}" type="slidenum">
              <a:rPr lang="en-US">
                <a:ea typeface="ＭＳ Ｐゴシック" pitchFamily="-72" charset="-128"/>
                <a:cs typeface="ＭＳ Ｐゴシック" pitchFamily="-72" charset="-128"/>
              </a:rPr>
              <a:pPr fontAlgn="base">
                <a:spcBef>
                  <a:spcPct val="0"/>
                </a:spcBef>
                <a:spcAft>
                  <a:spcPct val="0"/>
                </a:spcAft>
              </a:pPr>
              <a:t>9</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definition</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C15561-FB3D-4AF7-AB46-28A4C1262A63}" type="slidenum">
              <a:rPr lang="en-US">
                <a:ea typeface="ＭＳ Ｐゴシック" pitchFamily="-72" charset="-128"/>
                <a:cs typeface="ＭＳ Ｐゴシック" pitchFamily="-72" charset="-128"/>
              </a:rPr>
              <a:pPr fontAlgn="base">
                <a:spcBef>
                  <a:spcPct val="0"/>
                </a:spcBef>
                <a:spcAft>
                  <a:spcPct val="0"/>
                </a:spcAft>
              </a:pPr>
              <a:t>10</a:t>
            </a:fld>
            <a:endParaRPr lang="en-US" dirty="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B42B264B-20B7-4D1C-81DB-0B01F1D99FFD}" type="datetimeFigureOut">
              <a:rPr lang="en-US" smtClean="0"/>
              <a:pPr>
                <a:defRPr/>
              </a:pPr>
              <a:t>1/15/2019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85A4C30-53F7-4598-8574-7B0A615D564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2B60422-4A8C-44F1-B445-CCBBA1044EEA}" type="datetimeFigureOut">
              <a:rPr lang="en-US" smtClean="0"/>
              <a:pPr>
                <a:defRPr/>
              </a:pPr>
              <a:t>1/15/2019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6D6A637-E68E-4A2B-9C61-C187F18F7BB6}"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8C0C1E2-CAEA-436C-A0FD-22D5C246AE48}" type="datetimeFigureOut">
              <a:rPr lang="en-US" smtClean="0"/>
              <a:pPr>
                <a:defRPr/>
              </a:pPr>
              <a:t>1/15/2019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43E5240-B8F4-460B-873D-26851A80544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53B32D3-4D43-4A9B-878D-E580A65511E8}" type="datetimeFigureOut">
              <a:rPr lang="en-US" smtClean="0"/>
              <a:pPr>
                <a:defRPr/>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0CCF28-8595-46BA-BD23-A3700C224347}" type="slidenum">
              <a:rPr lang="en-US" smtClean="0"/>
              <a:pPr/>
              <a:t>‹#›</a:t>
            </a:fld>
            <a:endParaRPr lang="en-US" dirty="0"/>
          </a:p>
        </p:txBody>
      </p:sp>
      <p:sp>
        <p:nvSpPr>
          <p:cNvPr id="7"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ea typeface="+mn-ea"/>
              <a:cs typeface="+mn-cs"/>
            </a:endParaRPr>
          </a:p>
          <a:p>
            <a:pPr algn="ctr"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8" name="Slide Number Placeholder 5"/>
          <p:cNvSpPr txBox="1">
            <a:spLocks/>
          </p:cNvSpPr>
          <p:nvPr userDrawn="1"/>
        </p:nvSpPr>
        <p:spPr>
          <a:xfrm>
            <a:off x="7934325" y="6416675"/>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ea typeface="+mn-ea"/>
                <a:cs typeface="+mn-cs"/>
              </a:rPr>
              <a:t>5-</a:t>
            </a:r>
            <a:fld id="{30FEAE5F-ECDC-4768-8481-834B9EE25A37}" type="slidenum">
              <a:rPr lang="en-US" sz="1200">
                <a:solidFill>
                  <a:schemeClr val="tx2">
                    <a:shade val="90000"/>
                  </a:schemeClr>
                </a:solidFill>
                <a:latin typeface="+mn-lt"/>
                <a:ea typeface="+mn-ea"/>
                <a:cs typeface="+mn-cs"/>
              </a:rPr>
              <a:pPr algn="r"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5BBCE96-F88C-4A7B-8174-5BF95AC1EB82}" type="datetimeFigureOut">
              <a:rPr lang="en-US" smtClean="0"/>
              <a:pPr>
                <a:defRPr/>
              </a:pPr>
              <a:t>1/15/2019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DBB6ABC-E639-4A54-A8FC-E1DBC07F1D21}"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8BF8C62-C371-4A08-AD54-6CF90536F21D}" type="datetimeFigureOut">
              <a:rPr lang="en-US" smtClean="0"/>
              <a:pPr>
                <a:defRPr/>
              </a:pPr>
              <a:t>1/15/2019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8F7D4D6-865D-46FC-8F15-30B98240E27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8380F21-0072-48A7-8A13-9F32AF3BE126}" type="datetimeFigureOut">
              <a:rPr lang="en-US" smtClean="0"/>
              <a:pPr>
                <a:defRPr/>
              </a:pPr>
              <a:t>1/15/2019</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7F9BAF28-9E1F-489F-917A-A67A7B84BE5A}"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47B6EF8-31BF-4386-8BF0-FA2414ECF8A4}" type="datetimeFigureOut">
              <a:rPr lang="en-US" smtClean="0"/>
              <a:pPr>
                <a:defRPr/>
              </a:pPr>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0CCF28-8595-46BA-BD23-A3700C224347}" type="slidenum">
              <a:rPr lang="en-US" smtClean="0"/>
              <a:pPr/>
              <a:t>‹#›</a:t>
            </a:fld>
            <a:endParaRPr lang="en-US" dirty="0"/>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ea typeface="+mn-ea"/>
              <a:cs typeface="+mn-cs"/>
            </a:endParaRPr>
          </a:p>
          <a:p>
            <a:pPr algn="ctr"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7" name="Slide Number Placeholder 5"/>
          <p:cNvSpPr txBox="1">
            <a:spLocks/>
          </p:cNvSpPr>
          <p:nvPr userDrawn="1"/>
        </p:nvSpPr>
        <p:spPr>
          <a:xfrm>
            <a:off x="7934325" y="6416675"/>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ea typeface="+mn-ea"/>
                <a:cs typeface="+mn-cs"/>
              </a:rPr>
              <a:t>5-</a:t>
            </a:r>
            <a:fld id="{607D65C7-5A0A-480C-9DC8-BC84C0427197}" type="slidenum">
              <a:rPr lang="en-US" sz="1200">
                <a:solidFill>
                  <a:schemeClr val="tx2">
                    <a:shade val="90000"/>
                  </a:schemeClr>
                </a:solidFill>
                <a:latin typeface="+mn-lt"/>
                <a:ea typeface="+mn-ea"/>
                <a:cs typeface="+mn-cs"/>
              </a:rPr>
              <a:pPr algn="r"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47E2C0-F626-430A-AA82-EF2BB3B52CE6}" type="datetimeFigureOut">
              <a:rPr lang="en-US" smtClean="0"/>
              <a:pPr>
                <a:defRPr/>
              </a:pPr>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0CCF28-8595-46BA-BD23-A3700C224347}" type="slidenum">
              <a:rPr lang="en-US" smtClean="0"/>
              <a:pPr/>
              <a:t>‹#›</a:t>
            </a:fld>
            <a:endParaRPr lang="en-US" dirty="0"/>
          </a:p>
        </p:txBody>
      </p:sp>
      <p:sp>
        <p:nvSpPr>
          <p:cNvPr id="5"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ea typeface="+mn-ea"/>
              <a:cs typeface="+mn-cs"/>
            </a:endParaRPr>
          </a:p>
          <a:p>
            <a:pPr algn="ctr"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6" name="Slide Number Placeholder 5"/>
          <p:cNvSpPr txBox="1">
            <a:spLocks/>
          </p:cNvSpPr>
          <p:nvPr userDrawn="1"/>
        </p:nvSpPr>
        <p:spPr>
          <a:xfrm>
            <a:off x="7934325" y="6416675"/>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ea typeface="+mn-ea"/>
                <a:cs typeface="+mn-cs"/>
              </a:rPr>
              <a:t>5-</a:t>
            </a:r>
            <a:fld id="{A094A1FC-E082-4F1A-B2BF-018612DDD8B5}" type="slidenum">
              <a:rPr lang="en-US" sz="1200">
                <a:solidFill>
                  <a:schemeClr val="tx2">
                    <a:shade val="90000"/>
                  </a:schemeClr>
                </a:solidFill>
                <a:latin typeface="+mn-lt"/>
                <a:ea typeface="+mn-ea"/>
                <a:cs typeface="+mn-cs"/>
              </a:rPr>
              <a:pPr algn="r"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1B904F4-9580-4001-9A17-125825CDBAE3}" type="datetimeFigureOut">
              <a:rPr lang="en-US" smtClean="0"/>
              <a:pPr>
                <a:defRPr/>
              </a:pPr>
              <a:t>1/15/2019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6756F2D-FB43-439A-A66A-896CE868D90C}"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79C5209-8B57-462E-B420-A0D648854CBA}" type="datetimeFigureOut">
              <a:rPr lang="en-US" smtClean="0"/>
              <a:pPr>
                <a:defRPr/>
              </a:pPr>
              <a:t>1/15/2019</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431104A-02FD-4537-9F29-9EEFB47F3558}"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B1CEF9C-F184-4356-AEC1-A48828FFE0B5}" type="datetimeFigureOut">
              <a:rPr lang="en-US" smtClean="0"/>
              <a:pPr>
                <a:defRPr/>
              </a:pPr>
              <a:t>1/15/2019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45FBB10-D50B-40F8-B2BC-544899BB561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800199"/>
          </a:xfrm>
        </p:spPr>
        <p:txBody>
          <a:bodyPr/>
          <a:lstStyle/>
          <a:p>
            <a:pPr fontAlgn="auto">
              <a:spcAft>
                <a:spcPts val="0"/>
              </a:spcAft>
              <a:defRPr/>
            </a:pPr>
            <a:r>
              <a:rPr lang="en-US" b="1" dirty="0" smtClean="0"/>
              <a:t>Chapter 5</a:t>
            </a:r>
            <a:endParaRPr lang="en-US" b="1" dirty="0"/>
          </a:p>
        </p:txBody>
      </p:sp>
      <p:sp>
        <p:nvSpPr>
          <p:cNvPr id="14338" name="Subtitle 2"/>
          <p:cNvSpPr>
            <a:spLocks noGrp="1"/>
          </p:cNvSpPr>
          <p:nvPr>
            <p:ph type="subTitle" idx="1"/>
          </p:nvPr>
        </p:nvSpPr>
        <p:spPr>
          <a:xfrm>
            <a:off x="1371600" y="3140968"/>
            <a:ext cx="6400800" cy="2497832"/>
          </a:xfrm>
        </p:spPr>
        <p:txBody>
          <a:bodyPr>
            <a:normAutofit/>
          </a:bodyPr>
          <a:lstStyle/>
          <a:p>
            <a:pPr marR="0"/>
            <a:r>
              <a:rPr lang="en-US" sz="3600" b="1" dirty="0" smtClean="0">
                <a:solidFill>
                  <a:srgbClr val="0070C0"/>
                </a:solidFill>
              </a:rPr>
              <a:t>Secondary Data and Packaged Information</a:t>
            </a:r>
          </a:p>
        </p:txBody>
      </p:sp>
      <p:sp>
        <p:nvSpPr>
          <p:cNvPr id="4" name="Footer Placeholder 7"/>
          <p:cNvSpPr>
            <a:spLocks noGrp="1"/>
          </p:cNvSpPr>
          <p:nvPr>
            <p:ph type="ftr" sz="quarter" idx="11"/>
          </p:nvPr>
        </p:nvSpPr>
        <p:spPr/>
        <p:txBody>
          <a:bodyPr/>
          <a:lstStyle/>
          <a:p>
            <a:pPr>
              <a:defRPr/>
            </a:pPr>
            <a:r>
              <a:rPr lang="en-US" dirty="0"/>
              <a:t>Copyright © 2014 Pearson Education, Inc. </a:t>
            </a:r>
          </a:p>
        </p:txBody>
      </p:sp>
      <p:sp>
        <p:nvSpPr>
          <p:cNvPr id="5" name="Slide Number Placeholder 8"/>
          <p:cNvSpPr>
            <a:spLocks noGrp="1"/>
          </p:cNvSpPr>
          <p:nvPr>
            <p:ph type="sldNum" sz="quarter" idx="12"/>
          </p:nvPr>
        </p:nvSpPr>
        <p:spPr>
          <a:xfrm>
            <a:off x="8027988" y="6381750"/>
            <a:ext cx="762000" cy="365125"/>
          </a:xfrm>
        </p:spPr>
        <p:txBody>
          <a:bodyPr/>
          <a:lstStyle/>
          <a:p>
            <a:pPr>
              <a:defRPr/>
            </a:pPr>
            <a:fld id="{81896C3A-A298-4B41-99CF-78FCC68E118D}"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endParaRPr lang="en-US" dirty="0" smtClean="0"/>
          </a:p>
        </p:txBody>
      </p:sp>
      <p:sp>
        <p:nvSpPr>
          <p:cNvPr id="30722" name="Content Placeholder 2"/>
          <p:cNvSpPr>
            <a:spLocks noGrp="1"/>
          </p:cNvSpPr>
          <p:nvPr>
            <p:ph idx="1"/>
          </p:nvPr>
        </p:nvSpPr>
        <p:spPr/>
        <p:txBody>
          <a:bodyPr>
            <a:normAutofit lnSpcReduction="10000"/>
          </a:bodyPr>
          <a:lstStyle/>
          <a:p>
            <a:r>
              <a:rPr lang="en-US" b="1" u="sng" dirty="0" smtClean="0"/>
              <a:t>Internal databases </a:t>
            </a:r>
            <a:r>
              <a:rPr lang="en-US" dirty="0" smtClean="0"/>
              <a:t>consist of information gathered by a company, typically during the normal course of business transactions.</a:t>
            </a:r>
          </a:p>
          <a:p>
            <a:pPr>
              <a:buNone/>
            </a:pPr>
            <a:endParaRPr lang="en-US" dirty="0" smtClean="0"/>
          </a:p>
          <a:p>
            <a:r>
              <a:rPr lang="en-US" dirty="0" smtClean="0"/>
              <a:t>Companies use their internal databases for purposes of direct marketing and to strengthen relationships with customers, which is referred to as customer relationship management (CRM).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en-US" dirty="0" smtClean="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ea typeface="+mn-ea"/>
                <a:cs typeface="+mn-cs"/>
              </a:rPr>
              <a:t>A</a:t>
            </a:r>
            <a:r>
              <a:rPr lang="en-US" dirty="0" smtClean="0">
                <a:solidFill>
                  <a:srgbClr val="0070C0"/>
                </a:solidFill>
                <a:ea typeface="+mn-ea"/>
                <a:cs typeface="+mn-cs"/>
              </a:rPr>
              <a:t> </a:t>
            </a:r>
            <a:r>
              <a:rPr lang="en-US" b="1" dirty="0" smtClean="0">
                <a:solidFill>
                  <a:srgbClr val="0070C0"/>
                </a:solidFill>
                <a:ea typeface="+mn-ea"/>
                <a:cs typeface="+mn-cs"/>
              </a:rPr>
              <a:t>database</a:t>
            </a:r>
            <a:r>
              <a:rPr lang="en-US" dirty="0" smtClean="0">
                <a:solidFill>
                  <a:srgbClr val="0070C0"/>
                </a:solidFill>
                <a:ea typeface="+mn-ea"/>
                <a:cs typeface="+mn-cs"/>
              </a:rPr>
              <a:t> </a:t>
            </a:r>
            <a:r>
              <a:rPr lang="en-US" dirty="0" smtClean="0">
                <a:ea typeface="+mn-ea"/>
                <a:cs typeface="+mn-cs"/>
              </a:rPr>
              <a:t>refers to a collection of data and information describing items of interest.</a:t>
            </a:r>
          </a:p>
          <a:p>
            <a:pPr marL="640080" lvl="1" indent="-246888" fontAlgn="auto">
              <a:spcAft>
                <a:spcPts val="0"/>
              </a:spcAft>
              <a:buFont typeface="Wingdings 2"/>
              <a:buChar char=""/>
              <a:defRPr/>
            </a:pPr>
            <a:r>
              <a:rPr lang="en-US" dirty="0" smtClean="0">
                <a:ea typeface="+mn-ea"/>
              </a:rPr>
              <a:t>Vehicle Registration Database</a:t>
            </a:r>
          </a:p>
          <a:p>
            <a:pPr marL="274320" indent="-274320" fontAlgn="auto">
              <a:spcAft>
                <a:spcPts val="0"/>
              </a:spcAft>
              <a:buClr>
                <a:schemeClr val="accent3"/>
              </a:buClr>
              <a:buFont typeface="Wingdings 2"/>
              <a:buChar char=""/>
              <a:defRPr/>
            </a:pPr>
            <a:r>
              <a:rPr lang="en-US" dirty="0" smtClean="0">
                <a:ea typeface="+mn-ea"/>
                <a:cs typeface="+mn-cs"/>
              </a:rPr>
              <a:t>A </a:t>
            </a:r>
            <a:r>
              <a:rPr lang="en-US" b="1" dirty="0" smtClean="0">
                <a:solidFill>
                  <a:srgbClr val="0070C0"/>
                </a:solidFill>
                <a:ea typeface="+mn-ea"/>
                <a:cs typeface="+mn-cs"/>
              </a:rPr>
              <a:t>record</a:t>
            </a:r>
            <a:r>
              <a:rPr lang="en-US" dirty="0" smtClean="0">
                <a:solidFill>
                  <a:srgbClr val="0070C0"/>
                </a:solidFill>
                <a:ea typeface="+mn-ea"/>
                <a:cs typeface="+mn-cs"/>
              </a:rPr>
              <a:t> </a:t>
            </a:r>
            <a:r>
              <a:rPr lang="en-US" dirty="0" smtClean="0">
                <a:ea typeface="+mn-ea"/>
                <a:cs typeface="+mn-cs"/>
              </a:rPr>
              <a:t>is a unit of information in a database.</a:t>
            </a:r>
          </a:p>
          <a:p>
            <a:pPr marL="640080" lvl="1" indent="-246888" fontAlgn="auto">
              <a:spcAft>
                <a:spcPts val="0"/>
              </a:spcAft>
              <a:buFont typeface="Wingdings 2"/>
              <a:buChar char=""/>
              <a:defRPr/>
            </a:pPr>
            <a:r>
              <a:rPr lang="en-US" dirty="0" smtClean="0">
                <a:ea typeface="+mn-ea"/>
              </a:rPr>
              <a:t>SS#  XXXYYZZZZ</a:t>
            </a:r>
          </a:p>
          <a:p>
            <a:pPr marL="274320" indent="-274320" fontAlgn="auto">
              <a:spcAft>
                <a:spcPts val="0"/>
              </a:spcAft>
              <a:buClr>
                <a:schemeClr val="accent3"/>
              </a:buClr>
              <a:buFont typeface="Wingdings 2"/>
              <a:buChar char=""/>
              <a:defRPr/>
            </a:pPr>
            <a:r>
              <a:rPr lang="en-US" b="1" dirty="0" smtClean="0">
                <a:ea typeface="+mn-ea"/>
                <a:cs typeface="+mn-cs"/>
              </a:rPr>
              <a:t>Fields</a:t>
            </a:r>
            <a:r>
              <a:rPr lang="en-US" dirty="0" smtClean="0">
                <a:ea typeface="+mn-ea"/>
                <a:cs typeface="+mn-cs"/>
              </a:rPr>
              <a:t>: subcomponents of information composing records.</a:t>
            </a:r>
          </a:p>
          <a:p>
            <a:pPr marL="640080" lvl="1" indent="-246888" fontAlgn="auto">
              <a:spcAft>
                <a:spcPts val="0"/>
              </a:spcAft>
              <a:buNone/>
              <a:defRPr/>
            </a:pPr>
            <a:r>
              <a:rPr lang="en-US" dirty="0" smtClean="0">
                <a:ea typeface="+mn-ea"/>
              </a:rPr>
              <a:t>-Brand	</a:t>
            </a:r>
            <a:endParaRPr lang="en-US" dirty="0">
              <a:ea typeface="+mn-ea"/>
            </a:endParaRPr>
          </a:p>
          <a:p>
            <a:pPr marL="640080" lvl="1" indent="-246888" fontAlgn="auto">
              <a:spcAft>
                <a:spcPts val="0"/>
              </a:spcAft>
              <a:buNone/>
              <a:defRPr/>
            </a:pPr>
            <a:r>
              <a:rPr lang="en-US" dirty="0" smtClean="0">
                <a:ea typeface="+mn-ea"/>
              </a:rPr>
              <a:t>-Color			</a:t>
            </a:r>
          </a:p>
          <a:p>
            <a:pPr marL="640080" lvl="1" indent="-246888" fontAlgn="auto">
              <a:spcAft>
                <a:spcPts val="0"/>
              </a:spcAft>
              <a:buNone/>
              <a:defRPr/>
            </a:pPr>
            <a:r>
              <a:rPr lang="en-US" dirty="0" smtClean="0">
                <a:ea typeface="+mn-ea"/>
              </a:rPr>
              <a:t>-Year </a:t>
            </a:r>
          </a:p>
          <a:p>
            <a:pPr marL="640080" lvl="1" indent="-246888" fontAlgn="auto">
              <a:spcAft>
                <a:spcPts val="0"/>
              </a:spcAft>
              <a:buNone/>
              <a:defRPr/>
            </a:pPr>
            <a:r>
              <a:rPr lang="en-US" dirty="0" smtClean="0">
                <a:ea typeface="+mn-ea"/>
              </a:rPr>
              <a:t>-Model			</a:t>
            </a: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endParaRPr lang="en-US" dirty="0" smtClean="0"/>
          </a:p>
        </p:txBody>
      </p:sp>
      <p:sp>
        <p:nvSpPr>
          <p:cNvPr id="34818" name="Content Placeholder 2"/>
          <p:cNvSpPr>
            <a:spLocks noGrp="1"/>
          </p:cNvSpPr>
          <p:nvPr>
            <p:ph idx="1"/>
          </p:nvPr>
        </p:nvSpPr>
        <p:spPr/>
        <p:txBody>
          <a:bodyPr/>
          <a:lstStyle/>
          <a:p>
            <a:r>
              <a:rPr lang="en-US" b="1" dirty="0" smtClean="0">
                <a:solidFill>
                  <a:srgbClr val="0070C0"/>
                </a:solidFill>
              </a:rPr>
              <a:t>Data mining</a:t>
            </a:r>
            <a:r>
              <a:rPr lang="en-US" dirty="0" smtClean="0">
                <a:solidFill>
                  <a:srgbClr val="0070C0"/>
                </a:solidFill>
              </a:rPr>
              <a:t> </a:t>
            </a:r>
            <a:r>
              <a:rPr lang="en-US" dirty="0" smtClean="0"/>
              <a:t>is the name for software that helps managers make sense out of seemingly senseless masses of information contained in databases.</a:t>
            </a:r>
          </a:p>
          <a:p>
            <a:r>
              <a:rPr lang="en-US" b="1" dirty="0" smtClean="0">
                <a:solidFill>
                  <a:srgbClr val="0070C0"/>
                </a:solidFill>
              </a:rPr>
              <a:t>Micromarketing</a:t>
            </a:r>
            <a:r>
              <a:rPr lang="en-US" dirty="0" smtClean="0"/>
              <a:t> refers to using a differentiated marketing mix for specific customer segments, sometimes fine-tuned for the individual shopper.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fontAlgn="auto">
              <a:spcAft>
                <a:spcPts val="0"/>
              </a:spcAft>
              <a:defRPr/>
            </a:pPr>
            <a:r>
              <a:rPr lang="en-US" sz="3600" b="1" u="sng" dirty="0" smtClean="0">
                <a:ea typeface="+mj-ea"/>
                <a:cs typeface="+mj-cs"/>
              </a:rPr>
              <a:t>Ways Companies Use Databases</a:t>
            </a:r>
            <a:endParaRPr lang="en-US" sz="3600" b="1" u="sng" dirty="0">
              <a:ea typeface="+mj-ea"/>
              <a:cs typeface="+mj-cs"/>
            </a:endParaRPr>
          </a:p>
        </p:txBody>
      </p:sp>
      <p:sp>
        <p:nvSpPr>
          <p:cNvPr id="36866" name="Content Placeholder 2"/>
          <p:cNvSpPr>
            <a:spLocks noGrp="1"/>
          </p:cNvSpPr>
          <p:nvPr>
            <p:ph idx="1"/>
          </p:nvPr>
        </p:nvSpPr>
        <p:spPr>
          <a:xfrm>
            <a:off x="457200" y="908720"/>
            <a:ext cx="8229600" cy="5217443"/>
          </a:xfrm>
        </p:spPr>
        <p:txBody>
          <a:bodyPr/>
          <a:lstStyle/>
          <a:p>
            <a:pPr>
              <a:buNone/>
            </a:pPr>
            <a:r>
              <a:rPr lang="en-US" dirty="0" smtClean="0"/>
              <a:t>1-To identify prospects</a:t>
            </a:r>
          </a:p>
          <a:p>
            <a:pPr>
              <a:buNone/>
            </a:pPr>
            <a:r>
              <a:rPr lang="en-US" dirty="0" smtClean="0"/>
              <a:t>2-To decide which customers should receive a particular offer</a:t>
            </a:r>
          </a:p>
          <a:p>
            <a:pPr>
              <a:buNone/>
            </a:pPr>
            <a:r>
              <a:rPr lang="en-US" dirty="0" smtClean="0"/>
              <a:t>3-To deepen customer loyalty </a:t>
            </a:r>
          </a:p>
          <a:p>
            <a:pPr>
              <a:buNone/>
            </a:pPr>
            <a:r>
              <a:rPr lang="en-US" dirty="0" smtClean="0"/>
              <a:t>4-To reactivate customer purchases</a:t>
            </a:r>
          </a:p>
          <a:p>
            <a:pPr>
              <a:buNone/>
            </a:pPr>
            <a:r>
              <a:rPr lang="en-US" dirty="0" smtClean="0"/>
              <a:t>5-To avoid serious customer mistakes</a:t>
            </a:r>
          </a:p>
          <a:p>
            <a:r>
              <a:rPr lang="en-US" dirty="0" smtClean="0"/>
              <a:t>What companies do with infromations collected for their internal databases can present ethical problems.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74638"/>
            <a:ext cx="8229600" cy="922114"/>
          </a:xfrm>
        </p:spPr>
        <p:txBody>
          <a:bodyPr/>
          <a:lstStyle/>
          <a:p>
            <a:r>
              <a:rPr lang="en-US" b="1" dirty="0" smtClean="0">
                <a:solidFill>
                  <a:srgbClr val="FF00FF"/>
                </a:solidFill>
              </a:rPr>
              <a:t>2-External Secondary Data</a:t>
            </a:r>
          </a:p>
        </p:txBody>
      </p:sp>
      <p:sp>
        <p:nvSpPr>
          <p:cNvPr id="23555" name="Content Placeholder 2"/>
          <p:cNvSpPr>
            <a:spLocks noGrp="1"/>
          </p:cNvSpPr>
          <p:nvPr>
            <p:ph idx="1"/>
          </p:nvPr>
        </p:nvSpPr>
        <p:spPr>
          <a:xfrm>
            <a:off x="457200" y="1196752"/>
            <a:ext cx="8229600" cy="4929411"/>
          </a:xfrm>
        </p:spPr>
        <p:txBody>
          <a:bodyPr>
            <a:normAutofit/>
          </a:bodyPr>
          <a:lstStyle/>
          <a:p>
            <a:pPr marL="274320" indent="-274320" fontAlgn="auto">
              <a:spcAft>
                <a:spcPts val="0"/>
              </a:spcAft>
              <a:buClr>
                <a:schemeClr val="accent3"/>
              </a:buClr>
              <a:buFont typeface="Wingdings 2"/>
              <a:buChar char=""/>
              <a:defRPr/>
            </a:pPr>
            <a:r>
              <a:rPr lang="en-US" b="1" u="sng" dirty="0" smtClean="0">
                <a:ea typeface="+mn-ea"/>
                <a:cs typeface="+mn-cs"/>
              </a:rPr>
              <a:t>External databases </a:t>
            </a:r>
            <a:r>
              <a:rPr lang="en-US" dirty="0" smtClean="0">
                <a:ea typeface="+mn-ea"/>
                <a:cs typeface="+mn-cs"/>
              </a:rPr>
              <a:t>are databases supplied by organizations outside the firm</a:t>
            </a:r>
            <a:r>
              <a:rPr lang="en-US" dirty="0" smtClean="0"/>
              <a:t>.</a:t>
            </a:r>
          </a:p>
          <a:p>
            <a:pPr marL="274320" indent="-274320" fontAlgn="auto">
              <a:spcAft>
                <a:spcPts val="0"/>
              </a:spcAft>
              <a:buClr>
                <a:schemeClr val="accent3"/>
              </a:buClr>
              <a:buNone/>
              <a:defRPr/>
            </a:pPr>
            <a:endParaRPr lang="en-US" dirty="0" smtClean="0"/>
          </a:p>
          <a:p>
            <a:pPr marL="274320" indent="-274320" fontAlgn="auto">
              <a:spcAft>
                <a:spcPts val="0"/>
              </a:spcAft>
              <a:buClr>
                <a:schemeClr val="accent3"/>
              </a:buClr>
              <a:buFont typeface="Wingdings 2"/>
              <a:buChar char=""/>
              <a:defRPr/>
            </a:pPr>
            <a:r>
              <a:rPr lang="en-US" b="1" dirty="0" smtClean="0">
                <a:ea typeface="+mn-ea"/>
                <a:cs typeface="+mn-cs"/>
              </a:rPr>
              <a:t>We can classify external data into three sources:</a:t>
            </a:r>
          </a:p>
          <a:p>
            <a:pPr marL="640080" lvl="1" indent="-246888" fontAlgn="auto">
              <a:spcAft>
                <a:spcPts val="0"/>
              </a:spcAft>
              <a:buNone/>
              <a:defRPr/>
            </a:pPr>
            <a:r>
              <a:rPr lang="en-US" dirty="0"/>
              <a:t>a</a:t>
            </a:r>
            <a:r>
              <a:rPr lang="en-US" dirty="0" smtClean="0">
                <a:ea typeface="+mn-ea"/>
              </a:rPr>
              <a:t>-Published</a:t>
            </a:r>
          </a:p>
          <a:p>
            <a:pPr marL="640080" lvl="1" indent="-246888" fontAlgn="auto">
              <a:spcAft>
                <a:spcPts val="0"/>
              </a:spcAft>
              <a:buNone/>
              <a:defRPr/>
            </a:pPr>
            <a:r>
              <a:rPr lang="en-US" dirty="0"/>
              <a:t>b</a:t>
            </a:r>
            <a:r>
              <a:rPr lang="en-US" dirty="0" smtClean="0">
                <a:ea typeface="+mn-ea"/>
              </a:rPr>
              <a:t>-Syndicated services data</a:t>
            </a:r>
          </a:p>
          <a:p>
            <a:pPr marL="640080" lvl="1" indent="-246888" fontAlgn="auto">
              <a:spcAft>
                <a:spcPts val="0"/>
              </a:spcAft>
              <a:buNone/>
              <a:defRPr/>
            </a:pPr>
            <a:r>
              <a:rPr lang="en-US" dirty="0"/>
              <a:t>c</a:t>
            </a:r>
            <a:r>
              <a:rPr lang="en-US" dirty="0" smtClean="0">
                <a:ea typeface="+mn-ea"/>
              </a:rPr>
              <a:t>-Databases</a:t>
            </a:r>
          </a:p>
          <a:p>
            <a:pPr marL="0" indent="0" fontAlgn="auto">
              <a:spcAft>
                <a:spcPts val="0"/>
              </a:spcAft>
              <a:buClr>
                <a:schemeClr val="accent3"/>
              </a:buClr>
              <a:buFont typeface="Wingdings 2"/>
              <a:buNone/>
              <a:defRPr/>
            </a:pPr>
            <a:endParaRPr lang="en-US" dirty="0" smtClean="0">
              <a:ea typeface="+mn-ea"/>
              <a:cs typeface="+mn-cs"/>
            </a:endParaRPr>
          </a:p>
          <a:p>
            <a:pPr marL="274320" indent="-274320" fontAlgn="auto">
              <a:spcAft>
                <a:spcPts val="0"/>
              </a:spcAft>
              <a:buClr>
                <a:schemeClr val="accent3"/>
              </a:buClr>
              <a:buFont typeface="Wingdings 2"/>
              <a:buChar char=""/>
              <a:defRPr/>
            </a:pPr>
            <a:endParaRPr lang="en-US" dirty="0" smtClean="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flipV="1">
            <a:off x="457200" y="228919"/>
            <a:ext cx="8229600" cy="45719"/>
          </a:xfrm>
        </p:spPr>
        <p:txBody>
          <a:bodyPr>
            <a:normAutofit fontScale="90000"/>
          </a:bodyPr>
          <a:lstStyle/>
          <a:p>
            <a:endParaRPr lang="en-US" dirty="0" smtClean="0"/>
          </a:p>
        </p:txBody>
      </p:sp>
      <p:sp>
        <p:nvSpPr>
          <p:cNvPr id="40962" name="Content Placeholder 2"/>
          <p:cNvSpPr>
            <a:spLocks noGrp="1"/>
          </p:cNvSpPr>
          <p:nvPr>
            <p:ph idx="1"/>
          </p:nvPr>
        </p:nvSpPr>
        <p:spPr>
          <a:xfrm>
            <a:off x="467544" y="836712"/>
            <a:ext cx="8229600" cy="5505475"/>
          </a:xfrm>
        </p:spPr>
        <p:txBody>
          <a:bodyPr/>
          <a:lstStyle/>
          <a:p>
            <a:pPr marL="514350" indent="-514350">
              <a:buAutoNum type="alphaLcParenR"/>
            </a:pPr>
            <a:r>
              <a:rPr lang="en-US" sz="2800" b="1" dirty="0" smtClean="0">
                <a:solidFill>
                  <a:srgbClr val="7030A0"/>
                </a:solidFill>
              </a:rPr>
              <a:t>Published sources</a:t>
            </a:r>
            <a:r>
              <a:rPr lang="en-US" sz="2800" dirty="0" smtClean="0">
                <a:solidFill>
                  <a:srgbClr val="7030A0"/>
                </a:solidFill>
              </a:rPr>
              <a:t>: </a:t>
            </a:r>
            <a:r>
              <a:rPr lang="en-US" sz="2800" dirty="0" smtClean="0"/>
              <a:t>sources of information prepared for public distribution and normally found in libraries or a variety of other entities, such as trade organizations , professional organizations, and company.</a:t>
            </a:r>
            <a:endParaRPr lang="ar-KW" sz="2800" dirty="0" smtClean="0"/>
          </a:p>
          <a:p>
            <a:pPr marL="514350" indent="-514350">
              <a:buNone/>
            </a:pPr>
            <a:endParaRPr lang="en-US" sz="2800" dirty="0" smtClean="0"/>
          </a:p>
          <a:p>
            <a:pPr marL="514350" indent="-514350">
              <a:buFontTx/>
              <a:buChar char="-"/>
            </a:pPr>
            <a:r>
              <a:rPr lang="en-US" sz="2800" dirty="0" smtClean="0"/>
              <a:t>Many published sources are now being made available via the internet.</a:t>
            </a:r>
          </a:p>
          <a:p>
            <a:pPr marL="514350" indent="-514350">
              <a:buNone/>
            </a:pPr>
            <a:endParaRPr lang="en-US" sz="2800" dirty="0" smtClean="0"/>
          </a:p>
          <a:p>
            <a:pPr marL="514350" indent="-51435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flipV="1">
            <a:off x="457200" y="0"/>
            <a:ext cx="8229600" cy="274638"/>
          </a:xfrm>
        </p:spPr>
        <p:txBody>
          <a:bodyPr>
            <a:normAutofit fontScale="90000"/>
          </a:bodyPr>
          <a:lstStyle/>
          <a:p>
            <a:endParaRPr lang="en-US" dirty="0" smtClean="0"/>
          </a:p>
        </p:txBody>
      </p:sp>
      <p:sp>
        <p:nvSpPr>
          <p:cNvPr id="43010" name="Content Placeholder 2"/>
          <p:cNvSpPr>
            <a:spLocks noGrp="1"/>
          </p:cNvSpPr>
          <p:nvPr>
            <p:ph idx="1"/>
          </p:nvPr>
        </p:nvSpPr>
        <p:spPr>
          <a:xfrm>
            <a:off x="457200" y="404664"/>
            <a:ext cx="8229600" cy="5721499"/>
          </a:xfrm>
        </p:spPr>
        <p:txBody>
          <a:bodyPr>
            <a:normAutofit fontScale="92500" lnSpcReduction="10000"/>
          </a:bodyPr>
          <a:lstStyle/>
          <a:p>
            <a:pPr marL="514350" indent="-514350">
              <a:buNone/>
            </a:pPr>
            <a:r>
              <a:rPr lang="en-US" b="1" dirty="0" smtClean="0"/>
              <a:t>-Published sources of secondary information come from:</a:t>
            </a:r>
          </a:p>
          <a:p>
            <a:pPr marL="514350" indent="-514350">
              <a:buNone/>
            </a:pPr>
            <a:r>
              <a:rPr lang="en-US" dirty="0" smtClean="0"/>
              <a:t>1-Government.</a:t>
            </a:r>
          </a:p>
          <a:p>
            <a:pPr marL="514350" indent="-514350">
              <a:buNone/>
            </a:pPr>
            <a:r>
              <a:rPr lang="en-US" dirty="0" smtClean="0"/>
              <a:t>2- Nonprofit organization.</a:t>
            </a:r>
          </a:p>
          <a:p>
            <a:pPr marL="514350" indent="-514350">
              <a:buNone/>
            </a:pPr>
            <a:r>
              <a:rPr lang="en-US" dirty="0" smtClean="0"/>
              <a:t>3-Colleges.</a:t>
            </a:r>
          </a:p>
          <a:p>
            <a:pPr marL="514350" indent="-514350">
              <a:buNone/>
            </a:pPr>
            <a:r>
              <a:rPr lang="en-US" dirty="0" smtClean="0"/>
              <a:t>4- Trade and professional association.</a:t>
            </a:r>
          </a:p>
          <a:p>
            <a:pPr marL="514350" indent="-514350">
              <a:buNone/>
            </a:pPr>
            <a:r>
              <a:rPr lang="en-US" dirty="0" smtClean="0"/>
              <a:t>5- For-profits entities.</a:t>
            </a:r>
          </a:p>
          <a:p>
            <a:pPr>
              <a:buNone/>
            </a:pPr>
            <a:endParaRPr lang="en-US" b="1" dirty="0" smtClean="0">
              <a:solidFill>
                <a:srgbClr val="7030A0"/>
              </a:solidFill>
            </a:endParaRPr>
          </a:p>
          <a:p>
            <a:pPr>
              <a:buNone/>
            </a:pPr>
            <a:r>
              <a:rPr lang="en-US" b="1" dirty="0" smtClean="0">
                <a:solidFill>
                  <a:srgbClr val="7030A0"/>
                </a:solidFill>
              </a:rPr>
              <a:t>b)Syndicated services data</a:t>
            </a:r>
            <a:r>
              <a:rPr lang="en-US" dirty="0" smtClean="0">
                <a:solidFill>
                  <a:srgbClr val="7030A0"/>
                </a:solidFill>
              </a:rPr>
              <a:t>: </a:t>
            </a:r>
            <a:r>
              <a:rPr lang="en-US" dirty="0" smtClean="0"/>
              <a:t>provided by firms that collect data in a standard format and make them available to subscribing firms such as highly specialized and not available in libraries.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flipV="1">
            <a:off x="457200" y="0"/>
            <a:ext cx="8229600" cy="274638"/>
          </a:xfrm>
        </p:spPr>
        <p:txBody>
          <a:bodyPr>
            <a:normAutofit fontScale="90000"/>
          </a:bodyPr>
          <a:lstStyle/>
          <a:p>
            <a:endParaRPr lang="en-US" dirty="0" smtClean="0"/>
          </a:p>
        </p:txBody>
      </p:sp>
      <p:sp>
        <p:nvSpPr>
          <p:cNvPr id="45058" name="Content Placeholder 2"/>
          <p:cNvSpPr>
            <a:spLocks noGrp="1"/>
          </p:cNvSpPr>
          <p:nvPr>
            <p:ph idx="1"/>
          </p:nvPr>
        </p:nvSpPr>
        <p:spPr>
          <a:xfrm>
            <a:off x="457200" y="332656"/>
            <a:ext cx="8229600" cy="5793507"/>
          </a:xfrm>
        </p:spPr>
        <p:txBody>
          <a:bodyPr/>
          <a:lstStyle/>
          <a:p>
            <a:pPr>
              <a:buNone/>
            </a:pPr>
            <a:r>
              <a:rPr lang="en-US" b="1" dirty="0" smtClean="0">
                <a:solidFill>
                  <a:srgbClr val="7030A0"/>
                </a:solidFill>
              </a:rPr>
              <a:t>c) External databases</a:t>
            </a:r>
            <a:r>
              <a:rPr lang="en-US" dirty="0" smtClean="0">
                <a:solidFill>
                  <a:srgbClr val="7030A0"/>
                </a:solidFill>
              </a:rPr>
              <a:t>: </a:t>
            </a:r>
            <a:r>
              <a:rPr lang="en-US" dirty="0" smtClean="0"/>
              <a:t>databases supplied by organizations outside the firm.</a:t>
            </a:r>
          </a:p>
          <a:p>
            <a:r>
              <a:rPr lang="en-US" b="1" dirty="0" smtClean="0"/>
              <a:t>Online information databases:</a:t>
            </a:r>
            <a:r>
              <a:rPr lang="en-US" dirty="0" smtClean="0"/>
              <a:t> are sources of secondary data searchable by search engines online.</a:t>
            </a:r>
          </a:p>
          <a:p>
            <a:pPr>
              <a:buNone/>
            </a:pPr>
            <a:r>
              <a:rPr lang="en-US" b="1" dirty="0" smtClean="0"/>
              <a:t>-</a:t>
            </a:r>
            <a:r>
              <a:rPr lang="en-US" dirty="0" smtClean="0"/>
              <a:t> Some online databases are available free of charge, and others are available from commercial sources that provide </a:t>
            </a:r>
            <a:r>
              <a:rPr lang="en-US" dirty="0" err="1" smtClean="0"/>
              <a:t>subscibers</a:t>
            </a:r>
            <a:r>
              <a:rPr lang="en-US" dirty="0" smtClean="0"/>
              <a:t> password access for a fee.</a:t>
            </a:r>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b="1" dirty="0" smtClean="0">
                <a:solidFill>
                  <a:srgbClr val="00B050"/>
                </a:solidFill>
              </a:rPr>
              <a:t>Advantages of Secondary Data</a:t>
            </a:r>
          </a:p>
        </p:txBody>
      </p:sp>
      <p:sp>
        <p:nvSpPr>
          <p:cNvPr id="47106" name="Content Placeholder 2"/>
          <p:cNvSpPr>
            <a:spLocks noGrp="1"/>
          </p:cNvSpPr>
          <p:nvPr>
            <p:ph idx="1"/>
          </p:nvPr>
        </p:nvSpPr>
        <p:spPr/>
        <p:txBody>
          <a:bodyPr/>
          <a:lstStyle/>
          <a:p>
            <a:pPr>
              <a:buNone/>
            </a:pPr>
            <a:r>
              <a:rPr lang="en-US" dirty="0" smtClean="0"/>
              <a:t>1-Are obtained quickly</a:t>
            </a:r>
          </a:p>
          <a:p>
            <a:pPr>
              <a:buNone/>
            </a:pPr>
            <a:r>
              <a:rPr lang="en-US" dirty="0" smtClean="0"/>
              <a:t>2-Are inexpensive</a:t>
            </a:r>
          </a:p>
          <a:p>
            <a:pPr>
              <a:buNone/>
            </a:pPr>
            <a:r>
              <a:rPr lang="en-US" dirty="0" smtClean="0"/>
              <a:t>3-Are readily available</a:t>
            </a:r>
          </a:p>
          <a:p>
            <a:pPr>
              <a:buNone/>
            </a:pPr>
            <a:r>
              <a:rPr lang="en-US" dirty="0" smtClean="0"/>
              <a:t>4-Enhance existing primary data</a:t>
            </a:r>
          </a:p>
          <a:p>
            <a:pPr>
              <a:buNone/>
            </a:pPr>
            <a:r>
              <a:rPr lang="en-US" dirty="0" smtClean="0"/>
              <a:t>5-May achieve research objective</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fontAlgn="auto">
              <a:spcAft>
                <a:spcPts val="0"/>
              </a:spcAft>
              <a:defRPr/>
            </a:pPr>
            <a:r>
              <a:rPr lang="en-US" b="1" dirty="0" smtClean="0">
                <a:solidFill>
                  <a:srgbClr val="00B050"/>
                </a:solidFill>
                <a:ea typeface="+mj-ea"/>
                <a:cs typeface="+mj-cs"/>
              </a:rPr>
              <a:t>Disadvantages of Secondary Data</a:t>
            </a:r>
          </a:p>
        </p:txBody>
      </p:sp>
      <p:sp>
        <p:nvSpPr>
          <p:cNvPr id="49154" name="Content Placeholder 2"/>
          <p:cNvSpPr>
            <a:spLocks noGrp="1"/>
          </p:cNvSpPr>
          <p:nvPr>
            <p:ph idx="1"/>
          </p:nvPr>
        </p:nvSpPr>
        <p:spPr/>
        <p:txBody>
          <a:bodyPr>
            <a:normAutofit fontScale="92500"/>
          </a:bodyPr>
          <a:lstStyle/>
          <a:p>
            <a:pPr>
              <a:buNone/>
            </a:pPr>
            <a:r>
              <a:rPr lang="en-US" b="1" dirty="0" smtClean="0"/>
              <a:t>1-Reporting units may be incompatible: </a:t>
            </a:r>
            <a:r>
              <a:rPr lang="en-US" dirty="0" smtClean="0"/>
              <a:t>secondary data are provide in reporting unites, such as country, city, metro area, state, zip code.</a:t>
            </a:r>
          </a:p>
          <a:p>
            <a:pPr>
              <a:buNone/>
            </a:pPr>
            <a:r>
              <a:rPr lang="en-US" b="1" dirty="0" smtClean="0"/>
              <a:t>-</a:t>
            </a:r>
            <a:r>
              <a:rPr lang="en-US" b="1" dirty="0" smtClean="0">
                <a:solidFill>
                  <a:srgbClr val="0070C0"/>
                </a:solidFill>
              </a:rPr>
              <a:t>Core-based statistical areas:</a:t>
            </a:r>
            <a:r>
              <a:rPr lang="en-US" dirty="0" smtClean="0"/>
              <a:t> are geographic reporting units used by the Census Bureau.</a:t>
            </a:r>
          </a:p>
          <a:p>
            <a:pPr>
              <a:buNone/>
            </a:pPr>
            <a:r>
              <a:rPr lang="en-US" b="1" dirty="0" smtClean="0"/>
              <a:t>- </a:t>
            </a:r>
            <a:r>
              <a:rPr lang="en-US" b="1" dirty="0" err="1" smtClean="0">
                <a:solidFill>
                  <a:srgbClr val="0070C0"/>
                </a:solidFill>
              </a:rPr>
              <a:t>Geodemographics</a:t>
            </a:r>
            <a:r>
              <a:rPr lang="en-US" b="1" dirty="0" smtClean="0">
                <a:solidFill>
                  <a:srgbClr val="0070C0"/>
                </a:solidFill>
              </a:rPr>
              <a:t> :</a:t>
            </a:r>
            <a:r>
              <a:rPr lang="en-US" dirty="0" smtClean="0"/>
              <a:t> is the term used to describe the classification of arbitrary , usually small geographic areas in terms of the </a:t>
            </a:r>
            <a:r>
              <a:rPr lang="en-US" dirty="0" err="1" smtClean="0"/>
              <a:t>charscteristics</a:t>
            </a:r>
            <a:r>
              <a:rPr lang="en-US" dirty="0" smtClean="0"/>
              <a:t> of their inhabitants.</a:t>
            </a:r>
            <a:endParaRPr lang="en-US" b="1"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b="1" u="sng" dirty="0" smtClean="0">
                <a:solidFill>
                  <a:srgbClr val="FF0000"/>
                </a:solidFill>
              </a:rPr>
              <a:t>Learning Objectives</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smtClean="0">
                <a:ea typeface="+mn-ea"/>
                <a:cs typeface="+mn-cs"/>
              </a:rPr>
              <a:t>To learn what secondary data are, how this information is used, and how we may classify different types of secondary data, including internal and external databases </a:t>
            </a:r>
          </a:p>
          <a:p>
            <a:pPr marL="274320" indent="-274320" fontAlgn="auto">
              <a:spcAft>
                <a:spcPts val="0"/>
              </a:spcAft>
              <a:buClr>
                <a:schemeClr val="accent3"/>
              </a:buClr>
              <a:buFont typeface="Wingdings 2"/>
              <a:buChar char=""/>
              <a:defRPr/>
            </a:pPr>
            <a:r>
              <a:rPr lang="en-US" dirty="0" smtClean="0">
                <a:ea typeface="+mn-ea"/>
                <a:cs typeface="+mn-cs"/>
              </a:rPr>
              <a:t>To understand the advantages and disadvantages of secondary data</a:t>
            </a:r>
          </a:p>
          <a:p>
            <a:pPr marL="274320" indent="-274320" fontAlgn="auto">
              <a:spcAft>
                <a:spcPts val="0"/>
              </a:spcAft>
              <a:buClr>
                <a:schemeClr val="accent3"/>
              </a:buClr>
              <a:buFont typeface="Wingdings 2"/>
              <a:buChar char=""/>
              <a:defRPr/>
            </a:pPr>
            <a:r>
              <a:rPr lang="en-US" dirty="0" smtClean="0">
                <a:ea typeface="+mn-ea"/>
                <a:cs typeface="+mn-cs"/>
              </a:rPr>
              <a:t>To learn how to evaluate secondary data </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US" dirty="0"/>
          </a:p>
        </p:txBody>
      </p:sp>
      <p:sp>
        <p:nvSpPr>
          <p:cNvPr id="3" name="Content Placeholder 2"/>
          <p:cNvSpPr>
            <a:spLocks noGrp="1"/>
          </p:cNvSpPr>
          <p:nvPr>
            <p:ph idx="1"/>
          </p:nvPr>
        </p:nvSpPr>
        <p:spPr>
          <a:xfrm>
            <a:off x="457200" y="332656"/>
            <a:ext cx="8229600" cy="5793507"/>
          </a:xfrm>
        </p:spPr>
        <p:txBody>
          <a:bodyPr/>
          <a:lstStyle/>
          <a:p>
            <a:pPr>
              <a:buNone/>
            </a:pPr>
            <a:r>
              <a:rPr lang="en-US" b="1" dirty="0" smtClean="0"/>
              <a:t>2-Measurement units do not match</a:t>
            </a:r>
          </a:p>
          <a:p>
            <a:pPr>
              <a:buNone/>
            </a:pPr>
            <a:r>
              <a:rPr lang="en-US" b="1" dirty="0" smtClean="0"/>
              <a:t>3-Class definitions are not usable</a:t>
            </a:r>
          </a:p>
          <a:p>
            <a:pPr>
              <a:buNone/>
            </a:pPr>
            <a:r>
              <a:rPr lang="en-US" b="1" dirty="0" smtClean="0"/>
              <a:t>4-May be outdated</a:t>
            </a:r>
          </a:p>
          <a:p>
            <a:pPr>
              <a:buNone/>
            </a:pPr>
            <a:r>
              <a:rPr lang="en-US" b="1" dirty="0" smtClean="0"/>
              <a:t>5-May not be credible</a:t>
            </a:r>
          </a:p>
          <a:p>
            <a:pPr>
              <a:buNone/>
            </a:pPr>
            <a:endParaRPr lang="en-US" b="1" dirty="0"/>
          </a:p>
          <a:p>
            <a:r>
              <a:rPr lang="en-US" dirty="0" smtClean="0"/>
              <a:t>These problems exist because secondary data have not been collected specifically to address the problem at hand but have been collected for some other purpose.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274638"/>
            <a:ext cx="8229600" cy="850106"/>
          </a:xfrm>
        </p:spPr>
        <p:txBody>
          <a:bodyPr>
            <a:normAutofit/>
          </a:bodyPr>
          <a:lstStyle/>
          <a:p>
            <a:r>
              <a:rPr lang="en-US" sz="3600" b="1" dirty="0" smtClean="0">
                <a:solidFill>
                  <a:srgbClr val="00B050"/>
                </a:solidFill>
              </a:rPr>
              <a:t>Evaluating Secondary Data</a:t>
            </a:r>
          </a:p>
        </p:txBody>
      </p:sp>
      <p:sp>
        <p:nvSpPr>
          <p:cNvPr id="51202" name="Content Placeholder 2"/>
          <p:cNvSpPr>
            <a:spLocks noGrp="1"/>
          </p:cNvSpPr>
          <p:nvPr>
            <p:ph idx="1"/>
          </p:nvPr>
        </p:nvSpPr>
        <p:spPr>
          <a:xfrm>
            <a:off x="457200" y="980728"/>
            <a:ext cx="8229600" cy="5145435"/>
          </a:xfrm>
        </p:spPr>
        <p:txBody>
          <a:bodyPr>
            <a:normAutofit/>
          </a:bodyPr>
          <a:lstStyle/>
          <a:p>
            <a:r>
              <a:rPr lang="en-US" dirty="0" smtClean="0"/>
              <a:t>To determine the reliability of secondary information, marketing researchers must evaluate it.</a:t>
            </a:r>
          </a:p>
          <a:p>
            <a:r>
              <a:rPr lang="en-US" b="1" dirty="0" smtClean="0"/>
              <a:t>There is five questions that are useful in evaluating secondary data:</a:t>
            </a:r>
          </a:p>
          <a:p>
            <a:pPr>
              <a:buNone/>
            </a:pPr>
            <a:r>
              <a:rPr lang="en-US" b="1" dirty="0" smtClean="0">
                <a:solidFill>
                  <a:srgbClr val="0070C0"/>
                </a:solidFill>
              </a:rPr>
              <a:t>1-What was the purpose of the study?</a:t>
            </a:r>
          </a:p>
          <a:p>
            <a:pPr>
              <a:buNone/>
            </a:pPr>
            <a:r>
              <a:rPr lang="en-US" dirty="0" smtClean="0"/>
              <a:t>    Users of secondary data should try to understand the true purpose of study they are using as secondary data. </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US" dirty="0"/>
          </a:p>
        </p:txBody>
      </p:sp>
      <p:sp>
        <p:nvSpPr>
          <p:cNvPr id="3" name="Content Placeholder 2"/>
          <p:cNvSpPr>
            <a:spLocks noGrp="1"/>
          </p:cNvSpPr>
          <p:nvPr>
            <p:ph idx="1"/>
          </p:nvPr>
        </p:nvSpPr>
        <p:spPr>
          <a:xfrm>
            <a:off x="457200" y="332656"/>
            <a:ext cx="8229600" cy="5793507"/>
          </a:xfrm>
        </p:spPr>
        <p:txBody>
          <a:bodyPr>
            <a:normAutofit/>
          </a:bodyPr>
          <a:lstStyle/>
          <a:p>
            <a:pPr>
              <a:buNone/>
            </a:pPr>
            <a:r>
              <a:rPr lang="en-US" b="1" dirty="0" smtClean="0">
                <a:solidFill>
                  <a:srgbClr val="0070C0"/>
                </a:solidFill>
              </a:rPr>
              <a:t>2- Who collected the information?</a:t>
            </a:r>
          </a:p>
          <a:p>
            <a:pPr>
              <a:buNone/>
            </a:pPr>
            <a:r>
              <a:rPr lang="en-US" dirty="0" smtClean="0"/>
              <a:t>    Not all research studies that are available sources of secondary data are conducted in an objective manner, you must ask who conducted the study.</a:t>
            </a:r>
          </a:p>
          <a:p>
            <a:pPr>
              <a:buNone/>
            </a:pPr>
            <a:r>
              <a:rPr lang="en-US" b="1" dirty="0" smtClean="0">
                <a:solidFill>
                  <a:srgbClr val="0070C0"/>
                </a:solidFill>
              </a:rPr>
              <a:t>3-What information was collected?</a:t>
            </a:r>
          </a:p>
          <a:p>
            <a:pPr>
              <a:buNone/>
            </a:pPr>
            <a:r>
              <a:rPr lang="en-US" dirty="0" smtClean="0"/>
              <a:t>   It may be crucial to know exactly what was measured in a report using the results.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lstStyle/>
          <a:p>
            <a:pPr>
              <a:buNone/>
            </a:pPr>
            <a:r>
              <a:rPr lang="en-US" b="1" dirty="0" smtClean="0">
                <a:solidFill>
                  <a:srgbClr val="0070C0"/>
                </a:solidFill>
              </a:rPr>
              <a:t>4-How was the information attained?</a:t>
            </a:r>
          </a:p>
          <a:p>
            <a:pPr>
              <a:buNone/>
            </a:pPr>
            <a:r>
              <a:rPr lang="en-US" dirty="0" smtClean="0"/>
              <a:t>Evaluate the method used to collect, the primary data now available to you as secondary data. You will be much better at doing this when you finish this course.</a:t>
            </a:r>
          </a:p>
          <a:p>
            <a:pPr>
              <a:buNone/>
            </a:pPr>
            <a:r>
              <a:rPr lang="en-US" b="1" dirty="0" smtClean="0">
                <a:solidFill>
                  <a:srgbClr val="0070C0"/>
                </a:solidFill>
              </a:rPr>
              <a:t>5-How consistent is the information with other information?</a:t>
            </a:r>
          </a:p>
          <a:p>
            <a:pPr>
              <a:buNone/>
            </a:pPr>
            <a:r>
              <a:rPr lang="en-US" dirty="0" smtClean="0"/>
              <a:t>If two or more sources of secondary data differ, you should investigate why did they measure the same entity? Did they use different methods to collect their data?</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81000" y="260648"/>
            <a:ext cx="8229600" cy="1224136"/>
          </a:xfrm>
        </p:spPr>
        <p:txBody>
          <a:bodyPr>
            <a:normAutofit fontScale="90000"/>
          </a:bodyPr>
          <a:lstStyle/>
          <a:p>
            <a:pPr fontAlgn="auto">
              <a:spcAft>
                <a:spcPts val="0"/>
              </a:spcAft>
              <a:defRPr/>
            </a:pPr>
            <a:r>
              <a:rPr lang="en-US" b="1" dirty="0" smtClean="0">
                <a:solidFill>
                  <a:srgbClr val="00B050"/>
                </a:solidFill>
                <a:ea typeface="+mj-ea"/>
                <a:cs typeface="+mj-cs"/>
              </a:rPr>
              <a:t>Key Sources of Secondary </a:t>
            </a:r>
            <a:br>
              <a:rPr lang="en-US" b="1" dirty="0" smtClean="0">
                <a:solidFill>
                  <a:srgbClr val="00B050"/>
                </a:solidFill>
                <a:ea typeface="+mj-ea"/>
                <a:cs typeface="+mj-cs"/>
              </a:rPr>
            </a:br>
            <a:r>
              <a:rPr lang="en-US" b="1" dirty="0" smtClean="0">
                <a:solidFill>
                  <a:srgbClr val="00B050"/>
                </a:solidFill>
              </a:rPr>
              <a:t>Data</a:t>
            </a:r>
            <a:r>
              <a:rPr lang="en-US" b="1" dirty="0" smtClean="0">
                <a:solidFill>
                  <a:srgbClr val="00B050"/>
                </a:solidFill>
                <a:ea typeface="+mj-ea"/>
                <a:cs typeface="+mj-cs"/>
              </a:rPr>
              <a:t> for Marketers</a:t>
            </a:r>
          </a:p>
        </p:txBody>
      </p:sp>
      <p:sp>
        <p:nvSpPr>
          <p:cNvPr id="53250" name="Content Placeholder 2"/>
          <p:cNvSpPr>
            <a:spLocks noGrp="1"/>
          </p:cNvSpPr>
          <p:nvPr>
            <p:ph idx="1"/>
          </p:nvPr>
        </p:nvSpPr>
        <p:spPr>
          <a:xfrm>
            <a:off x="457200" y="1916832"/>
            <a:ext cx="8229600" cy="4918943"/>
          </a:xfrm>
        </p:spPr>
        <p:txBody>
          <a:bodyPr/>
          <a:lstStyle/>
          <a:p>
            <a:pPr lvl="1">
              <a:buNone/>
            </a:pPr>
            <a:r>
              <a:rPr lang="en-US" sz="3200" dirty="0" smtClean="0"/>
              <a:t>Go to table 5.1 in p.130 there are some lists of the major sources that are useful in marketing research.</a:t>
            </a:r>
          </a:p>
          <a:p>
            <a:pP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pPr fontAlgn="auto">
              <a:spcAft>
                <a:spcPts val="0"/>
              </a:spcAft>
              <a:defRPr/>
            </a:pPr>
            <a:r>
              <a:rPr lang="en-US" b="1" dirty="0" smtClean="0">
                <a:solidFill>
                  <a:srgbClr val="00B050"/>
                </a:solidFill>
                <a:ea typeface="+mj-ea"/>
                <a:cs typeface="+mj-cs"/>
              </a:rPr>
              <a:t>American Community Survey (ACS)</a:t>
            </a:r>
          </a:p>
        </p:txBody>
      </p:sp>
      <p:sp>
        <p:nvSpPr>
          <p:cNvPr id="55298" name="Content Placeholder 2"/>
          <p:cNvSpPr>
            <a:spLocks noGrp="1"/>
          </p:cNvSpPr>
          <p:nvPr>
            <p:ph idx="1"/>
          </p:nvPr>
        </p:nvSpPr>
        <p:spPr/>
        <p:txBody>
          <a:bodyPr/>
          <a:lstStyle/>
          <a:p>
            <a:r>
              <a:rPr lang="en-US" b="1" u="sng" dirty="0" smtClean="0"/>
              <a:t>American community survey (ACS) </a:t>
            </a:r>
            <a:r>
              <a:rPr lang="en-US" dirty="0" smtClean="0"/>
              <a:t>may represent the most significant change in the availability of secondary data to used for marketing research purposes in several decades.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971600" y="260350"/>
            <a:ext cx="7272808" cy="586581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normAutofit fontScale="90000"/>
          </a:bodyPr>
          <a:lstStyle/>
          <a:p>
            <a:r>
              <a:rPr lang="en-US" b="1" dirty="0" smtClean="0">
                <a:solidFill>
                  <a:srgbClr val="00B050"/>
                </a:solidFill>
              </a:rPr>
              <a:t>Final words on secondary </a:t>
            </a:r>
            <a:r>
              <a:rPr lang="en-US" b="1" dirty="0" err="1" smtClean="0">
                <a:solidFill>
                  <a:srgbClr val="00B050"/>
                </a:solidFill>
              </a:rPr>
              <a:t>informatin</a:t>
            </a:r>
            <a:r>
              <a:rPr lang="en-US" dirty="0" smtClean="0"/>
              <a:t/>
            </a:r>
            <a:br>
              <a:rPr lang="en-US" dirty="0" smtClean="0"/>
            </a:br>
            <a:r>
              <a:rPr lang="en-US" b="1" dirty="0" smtClean="0">
                <a:solidFill>
                  <a:srgbClr val="7030A0"/>
                </a:solidFill>
              </a:rPr>
              <a:t>What Is Packaged Information?</a:t>
            </a:r>
          </a:p>
        </p:txBody>
      </p:sp>
      <p:sp>
        <p:nvSpPr>
          <p:cNvPr id="63490" name="Content Placeholder 2"/>
          <p:cNvSpPr>
            <a:spLocks noGrp="1"/>
          </p:cNvSpPr>
          <p:nvPr>
            <p:ph idx="1"/>
          </p:nvPr>
        </p:nvSpPr>
        <p:spPr/>
        <p:txBody>
          <a:bodyPr/>
          <a:lstStyle/>
          <a:p>
            <a:r>
              <a:rPr lang="en-US" b="1" dirty="0" smtClean="0"/>
              <a:t>Packaged information </a:t>
            </a:r>
            <a:r>
              <a:rPr lang="en-US" dirty="0" smtClean="0"/>
              <a:t>is a type of secondary data in which the data collected and/or the process of collecting the data are prepackaged for all users. </a:t>
            </a:r>
          </a:p>
          <a:p>
            <a:r>
              <a:rPr lang="en-US" b="1" dirty="0" smtClean="0"/>
              <a:t>There are two broad classes of packaged information: </a:t>
            </a:r>
          </a:p>
          <a:p>
            <a:pPr lvl="1">
              <a:buNone/>
            </a:pPr>
            <a:r>
              <a:rPr lang="en-US" dirty="0" smtClean="0"/>
              <a:t>1-Syndicated data </a:t>
            </a:r>
          </a:p>
          <a:p>
            <a:pPr lvl="1">
              <a:buNone/>
            </a:pPr>
            <a:r>
              <a:rPr lang="en-US" dirty="0" smtClean="0"/>
              <a:t>2-Packaged services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57200" y="274638"/>
            <a:ext cx="8229600" cy="58018"/>
          </a:xfrm>
        </p:spPr>
        <p:txBody>
          <a:bodyPr>
            <a:normAutofit fontScale="90000"/>
          </a:bodyPr>
          <a:lstStyle/>
          <a:p>
            <a:endParaRPr lang="en-US" dirty="0" smtClean="0"/>
          </a:p>
        </p:txBody>
      </p:sp>
      <p:sp>
        <p:nvSpPr>
          <p:cNvPr id="65538" name="Content Placeholder 2"/>
          <p:cNvSpPr>
            <a:spLocks noGrp="1"/>
          </p:cNvSpPr>
          <p:nvPr>
            <p:ph idx="1"/>
          </p:nvPr>
        </p:nvSpPr>
        <p:spPr>
          <a:xfrm>
            <a:off x="457200" y="692696"/>
            <a:ext cx="8229600" cy="5433467"/>
          </a:xfrm>
        </p:spPr>
        <p:txBody>
          <a:bodyPr/>
          <a:lstStyle/>
          <a:p>
            <a:pPr>
              <a:buNone/>
            </a:pPr>
            <a:r>
              <a:rPr lang="en-US" b="1" dirty="0" smtClean="0">
                <a:solidFill>
                  <a:srgbClr val="FF00FF"/>
                </a:solidFill>
              </a:rPr>
              <a:t>1-Syndicated data </a:t>
            </a:r>
            <a:r>
              <a:rPr lang="en-US" dirty="0" smtClean="0"/>
              <a:t>are collected in a standard format and made available to all subscribers. </a:t>
            </a:r>
          </a:p>
          <a:p>
            <a:pPr>
              <a:buNone/>
            </a:pPr>
            <a:endParaRPr lang="en-US" dirty="0" smtClean="0"/>
          </a:p>
          <a:p>
            <a:pPr marL="274320" indent="-274320" fontAlgn="auto">
              <a:spcAft>
                <a:spcPts val="0"/>
              </a:spcAft>
              <a:buClr>
                <a:schemeClr val="accent3"/>
              </a:buClr>
              <a:buNone/>
              <a:defRPr/>
            </a:pPr>
            <a:r>
              <a:rPr lang="en-US" b="1" dirty="0" smtClean="0">
                <a:solidFill>
                  <a:srgbClr val="FF00FF"/>
                </a:solidFill>
              </a:rPr>
              <a:t>2-</a:t>
            </a:r>
            <a:r>
              <a:rPr lang="en-US" dirty="0" smtClean="0"/>
              <a:t>The term </a:t>
            </a:r>
            <a:r>
              <a:rPr lang="en-US" b="1" dirty="0" smtClean="0">
                <a:solidFill>
                  <a:srgbClr val="FF00FF"/>
                </a:solidFill>
              </a:rPr>
              <a:t>packaged services </a:t>
            </a:r>
            <a:r>
              <a:rPr lang="en-US" dirty="0" smtClean="0"/>
              <a:t>refers to a prepackaged marketing research process that is used to generate information for a particular user. </a:t>
            </a:r>
          </a:p>
          <a:p>
            <a:pPr marL="274320" indent="-274320" fontAlgn="auto">
              <a:spcAft>
                <a:spcPts val="0"/>
              </a:spcAft>
              <a:buClr>
                <a:schemeClr val="accent3"/>
              </a:buClr>
              <a:buFont typeface="Wingdings 2"/>
              <a:buChar char=""/>
              <a:defRPr/>
            </a:pPr>
            <a:r>
              <a:rPr lang="en-US" dirty="0" smtClean="0"/>
              <a:t>Unlike syndicated data, the data from a packaged service will differ for each client. </a:t>
            </a:r>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457200" y="274638"/>
            <a:ext cx="8229600" cy="58018"/>
          </a:xfrm>
        </p:spPr>
        <p:txBody>
          <a:bodyPr>
            <a:normAutofit fontScale="90000"/>
          </a:bodyPr>
          <a:lstStyle/>
          <a:p>
            <a:endParaRPr lang="en-US" dirty="0" smtClean="0"/>
          </a:p>
        </p:txBody>
      </p:sp>
      <p:sp>
        <p:nvSpPr>
          <p:cNvPr id="69634" name="Content Placeholder 2"/>
          <p:cNvSpPr>
            <a:spLocks noGrp="1"/>
          </p:cNvSpPr>
          <p:nvPr>
            <p:ph idx="1"/>
          </p:nvPr>
        </p:nvSpPr>
        <p:spPr>
          <a:xfrm>
            <a:off x="457200" y="548680"/>
            <a:ext cx="8229600" cy="5577483"/>
          </a:xfrm>
        </p:spPr>
        <p:txBody>
          <a:bodyPr/>
          <a:lstStyle/>
          <a:p>
            <a:pPr>
              <a:buNone/>
            </a:pPr>
            <a:endParaRPr lang="en-US" dirty="0" smtClean="0"/>
          </a:p>
          <a:p>
            <a:r>
              <a:rPr lang="en-US" dirty="0" smtClean="0"/>
              <a:t>This information is purchased by clients with the aim of better understanding who their customers are, where they are located, how to find them, and how to reach them.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US" dirty="0" smtClean="0"/>
          </a:p>
        </p:txBody>
      </p:sp>
      <p:sp>
        <p:nvSpPr>
          <p:cNvPr id="18434" name="Content Placeholder 2"/>
          <p:cNvSpPr>
            <a:spLocks noGrp="1"/>
          </p:cNvSpPr>
          <p:nvPr>
            <p:ph idx="1"/>
          </p:nvPr>
        </p:nvSpPr>
        <p:spPr/>
        <p:txBody>
          <a:bodyPr>
            <a:normAutofit lnSpcReduction="10000"/>
          </a:bodyPr>
          <a:lstStyle/>
          <a:p>
            <a:r>
              <a:rPr lang="en-US" dirty="0"/>
              <a:t>To learn how to use the U.S. Census Bureau’s new American Community Survey</a:t>
            </a:r>
          </a:p>
          <a:p>
            <a:r>
              <a:rPr lang="en-US" dirty="0"/>
              <a:t>To know what packaged information is and the differences between syndicated data and packaged services</a:t>
            </a:r>
          </a:p>
          <a:p>
            <a:r>
              <a:rPr lang="en-US" dirty="0"/>
              <a:t>To understand the advantages and disadvantages of packaged information</a:t>
            </a:r>
          </a:p>
          <a:p>
            <a:r>
              <a:rPr lang="en-US" dirty="0"/>
              <a:t>To see some of the various areas in which packaged information may be applied</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404664"/>
            <a:ext cx="8229600" cy="5721499"/>
          </a:xfrm>
        </p:spPr>
        <p:txBody>
          <a:bodyPr/>
          <a:lstStyle/>
          <a:p>
            <a:r>
              <a:rPr lang="en-US" b="1" dirty="0" smtClean="0"/>
              <a:t>Syndicated data </a:t>
            </a:r>
            <a:r>
              <a:rPr lang="en-US" dirty="0" smtClean="0"/>
              <a:t>are a form of external , secondary data that are supplied from a common database to subscribers for a service fee.</a:t>
            </a:r>
          </a:p>
          <a:p>
            <a:endParaRPr lang="en-US" b="1" dirty="0" smtClean="0"/>
          </a:p>
          <a:p>
            <a:r>
              <a:rPr lang="en-US" b="1" dirty="0" smtClean="0"/>
              <a:t>Such as </a:t>
            </a:r>
            <a:r>
              <a:rPr lang="en-US" dirty="0" smtClean="0"/>
              <a:t>information is typically detailed information that is valuable </a:t>
            </a:r>
            <a:r>
              <a:rPr lang="en-US" smtClean="0"/>
              <a:t>to firms </a:t>
            </a:r>
            <a:r>
              <a:rPr lang="en-US" dirty="0" smtClean="0"/>
              <a:t>in given industry and is not available in libraries.</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b="1" dirty="0" smtClean="0">
                <a:solidFill>
                  <a:srgbClr val="00B050"/>
                </a:solidFill>
              </a:rPr>
              <a:t>Advantages of Syndicated Data</a:t>
            </a:r>
          </a:p>
        </p:txBody>
      </p:sp>
      <p:sp>
        <p:nvSpPr>
          <p:cNvPr id="71682" name="Content Placeholder 2"/>
          <p:cNvSpPr>
            <a:spLocks noGrp="1"/>
          </p:cNvSpPr>
          <p:nvPr>
            <p:ph idx="1"/>
          </p:nvPr>
        </p:nvSpPr>
        <p:spPr/>
        <p:txBody>
          <a:bodyPr/>
          <a:lstStyle/>
          <a:p>
            <a:r>
              <a:rPr lang="en-US" dirty="0" smtClean="0"/>
              <a:t>Shared costs</a:t>
            </a:r>
          </a:p>
          <a:p>
            <a:r>
              <a:rPr lang="en-US" dirty="0" smtClean="0"/>
              <a:t>Quality of the data collected typically very high</a:t>
            </a:r>
          </a:p>
          <a:p>
            <a:r>
              <a:rPr lang="en-US" dirty="0" smtClean="0"/>
              <a:t>Speed with which data are collected and made available for decision making.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solidFill>
                  <a:srgbClr val="00B050"/>
                </a:solidFill>
                <a:ea typeface="+mj-ea"/>
                <a:cs typeface="+mj-cs"/>
              </a:rPr>
              <a:t>Disadvantages of Syndicated Data</a:t>
            </a:r>
            <a:endParaRPr lang="en-US" b="1" dirty="0">
              <a:solidFill>
                <a:srgbClr val="00B050"/>
              </a:solidFill>
              <a:ea typeface="+mj-ea"/>
              <a:cs typeface="+mj-cs"/>
            </a:endParaRPr>
          </a:p>
        </p:txBody>
      </p:sp>
      <p:sp>
        <p:nvSpPr>
          <p:cNvPr id="73730" name="Content Placeholder 2"/>
          <p:cNvSpPr>
            <a:spLocks noGrp="1"/>
          </p:cNvSpPr>
          <p:nvPr>
            <p:ph idx="1"/>
          </p:nvPr>
        </p:nvSpPr>
        <p:spPr/>
        <p:txBody>
          <a:bodyPr/>
          <a:lstStyle/>
          <a:p>
            <a:r>
              <a:rPr lang="en-US" dirty="0" smtClean="0"/>
              <a:t>Buyers have little control over what information is collected.</a:t>
            </a:r>
          </a:p>
          <a:p>
            <a:r>
              <a:rPr lang="en-US" dirty="0" smtClean="0"/>
              <a:t>Firms often must commit to long-term contracts when buying syndicated data.</a:t>
            </a:r>
          </a:p>
          <a:p>
            <a:r>
              <a:rPr lang="en-US" dirty="0" smtClean="0"/>
              <a:t>No strategic information advantage exists in purchasing syndicated data.</a:t>
            </a:r>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solidFill>
                  <a:srgbClr val="00B050"/>
                </a:solidFill>
                <a:ea typeface="+mj-ea"/>
                <a:cs typeface="+mj-cs"/>
              </a:rPr>
              <a:t>Advantages of Packaged Services</a:t>
            </a:r>
            <a:endParaRPr lang="en-US" b="1" dirty="0">
              <a:solidFill>
                <a:srgbClr val="00B050"/>
              </a:solidFill>
              <a:ea typeface="+mj-ea"/>
              <a:cs typeface="+mj-cs"/>
            </a:endParaRPr>
          </a:p>
        </p:txBody>
      </p:sp>
      <p:sp>
        <p:nvSpPr>
          <p:cNvPr id="75778" name="Content Placeholder 2"/>
          <p:cNvSpPr>
            <a:spLocks noGrp="1"/>
          </p:cNvSpPr>
          <p:nvPr>
            <p:ph idx="1"/>
          </p:nvPr>
        </p:nvSpPr>
        <p:spPr/>
        <p:txBody>
          <a:bodyPr/>
          <a:lstStyle/>
          <a:p>
            <a:r>
              <a:rPr lang="en-US" dirty="0" smtClean="0"/>
              <a:t>The experience of the research firm offering the service</a:t>
            </a:r>
          </a:p>
          <a:p>
            <a:r>
              <a:rPr lang="en-US" dirty="0" smtClean="0"/>
              <a:t>Reduced cost of the research</a:t>
            </a:r>
          </a:p>
          <a:p>
            <a:r>
              <a:rPr lang="en-US" dirty="0" smtClean="0"/>
              <a:t> Increased Speed of the research service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7"/>
            <a:ext cx="8229600" cy="1440159"/>
          </a:xfrm>
        </p:spPr>
        <p:txBody>
          <a:bodyPr>
            <a:normAutofit/>
          </a:bodyPr>
          <a:lstStyle/>
          <a:p>
            <a:pPr fontAlgn="auto">
              <a:spcAft>
                <a:spcPts val="0"/>
              </a:spcAft>
              <a:defRPr/>
            </a:pPr>
            <a:r>
              <a:rPr lang="en-US" b="1" dirty="0" smtClean="0">
                <a:solidFill>
                  <a:srgbClr val="00B050"/>
                </a:solidFill>
                <a:ea typeface="+mj-ea"/>
                <a:cs typeface="+mj-cs"/>
              </a:rPr>
              <a:t>Disadvantages of Packaged Services</a:t>
            </a:r>
            <a:endParaRPr lang="en-US" b="1" dirty="0">
              <a:solidFill>
                <a:srgbClr val="00B050"/>
              </a:solidFill>
              <a:ea typeface="+mj-ea"/>
              <a:cs typeface="+mj-cs"/>
            </a:endParaRPr>
          </a:p>
        </p:txBody>
      </p:sp>
      <p:sp>
        <p:nvSpPr>
          <p:cNvPr id="77826" name="Content Placeholder 2"/>
          <p:cNvSpPr>
            <a:spLocks noGrp="1"/>
          </p:cNvSpPr>
          <p:nvPr>
            <p:ph idx="1"/>
          </p:nvPr>
        </p:nvSpPr>
        <p:spPr>
          <a:xfrm>
            <a:off x="381000" y="2276872"/>
            <a:ext cx="8229600" cy="3742928"/>
          </a:xfrm>
        </p:spPr>
        <p:txBody>
          <a:bodyPr/>
          <a:lstStyle/>
          <a:p>
            <a:r>
              <a:rPr lang="en-US" dirty="0" smtClean="0"/>
              <a:t>The inability to customize services.</a:t>
            </a:r>
          </a:p>
          <a:p>
            <a:pPr>
              <a:buNone/>
            </a:pPr>
            <a:endParaRPr lang="en-US" dirty="0" smtClean="0"/>
          </a:p>
          <a:p>
            <a:r>
              <a:rPr lang="en-US" dirty="0" smtClean="0"/>
              <a:t>The service firm not being knowledgeable about the clients industry.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35280" cy="792088"/>
          </a:xfrm>
        </p:spPr>
        <p:txBody>
          <a:bodyPr>
            <a:normAutofit/>
          </a:bodyPr>
          <a:lstStyle/>
          <a:p>
            <a:pPr fontAlgn="auto">
              <a:spcAft>
                <a:spcPts val="0"/>
              </a:spcAft>
              <a:defRPr/>
            </a:pPr>
            <a:r>
              <a:rPr lang="en-US" sz="3200" b="1" dirty="0" smtClean="0">
                <a:solidFill>
                  <a:srgbClr val="00B0F0"/>
                </a:solidFill>
                <a:ea typeface="+mj-ea"/>
                <a:cs typeface="+mj-cs"/>
              </a:rPr>
              <a:t>Marketing Applications of Packaged Information</a:t>
            </a:r>
            <a:endParaRPr lang="en-US" sz="3200" b="1" dirty="0">
              <a:solidFill>
                <a:srgbClr val="00B0F0"/>
              </a:solidFill>
              <a:ea typeface="+mj-ea"/>
              <a:cs typeface="+mj-cs"/>
            </a:endParaRPr>
          </a:p>
        </p:txBody>
      </p:sp>
      <p:sp>
        <p:nvSpPr>
          <p:cNvPr id="79874" name="Content Placeholder 2"/>
          <p:cNvSpPr>
            <a:spLocks noGrp="1"/>
          </p:cNvSpPr>
          <p:nvPr>
            <p:ph idx="1"/>
          </p:nvPr>
        </p:nvSpPr>
        <p:spPr>
          <a:xfrm>
            <a:off x="457200" y="1052736"/>
            <a:ext cx="8229600" cy="5622702"/>
          </a:xfrm>
        </p:spPr>
        <p:txBody>
          <a:bodyPr>
            <a:normAutofit fontScale="92500" lnSpcReduction="10000"/>
          </a:bodyPr>
          <a:lstStyle/>
          <a:p>
            <a:pPr>
              <a:buNone/>
            </a:pPr>
            <a:r>
              <a:rPr lang="en-US" b="1" dirty="0" smtClean="0"/>
              <a:t>1-Measuring consumer attitudes and opinions:</a:t>
            </a:r>
          </a:p>
          <a:p>
            <a:pPr>
              <a:buNone/>
            </a:pPr>
            <a:r>
              <a:rPr lang="en-US" dirty="0" smtClean="0"/>
              <a:t>Marketers are interested in consumers attitudes toward privet brands versus national brands the quality of product ,and claims of health benefits.</a:t>
            </a:r>
          </a:p>
          <a:p>
            <a:pPr>
              <a:buNone/>
            </a:pPr>
            <a:r>
              <a:rPr lang="en-US" b="1" dirty="0" smtClean="0"/>
              <a:t>2-Market segmentation ; </a:t>
            </a:r>
            <a:r>
              <a:rPr lang="en-US" dirty="0" smtClean="0"/>
              <a:t>there are several marketing research firms that offer a packaged service of providing client firms with sophisticated methods of identifying members of their target market, locating these members, and providing information that will help develop promotional materials to efficiently reach these target markets.</a:t>
            </a:r>
            <a:endParaRPr lang="en-US"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60648"/>
            <a:ext cx="8229600" cy="5865515"/>
          </a:xfrm>
        </p:spPr>
        <p:txBody>
          <a:bodyPr/>
          <a:lstStyle/>
          <a:p>
            <a:pPr>
              <a:buNone/>
            </a:pPr>
            <a:r>
              <a:rPr lang="en-US" b="1" dirty="0" smtClean="0"/>
              <a:t>3-Monitoring media usage and promotion effectiveness</a:t>
            </a:r>
          </a:p>
          <a:p>
            <a:pPr lvl="1"/>
            <a:r>
              <a:rPr lang="en-US" b="1" dirty="0" smtClean="0">
                <a:solidFill>
                  <a:schemeClr val="accent6">
                    <a:lumMod val="50000"/>
                  </a:schemeClr>
                </a:solidFill>
              </a:rPr>
              <a:t>Monitoring consumer buzz or consumer-generated media (CGM):</a:t>
            </a:r>
            <a:r>
              <a:rPr lang="en-US" dirty="0" smtClean="0"/>
              <a:t> is content created </a:t>
            </a:r>
            <a:r>
              <a:rPr lang="en-US" smtClean="0"/>
              <a:t>by forums</a:t>
            </a:r>
            <a:r>
              <a:rPr lang="en-US" dirty="0" smtClean="0"/>
              <a:t>, user groups, and other social media platforms.</a:t>
            </a:r>
            <a:endParaRPr lang="en-US" b="1" dirty="0" smtClean="0">
              <a:solidFill>
                <a:schemeClr val="accent6">
                  <a:lumMod val="50000"/>
                </a:schemeClr>
              </a:solidFill>
            </a:endParaRPr>
          </a:p>
          <a:p>
            <a:pPr lvl="1"/>
            <a:r>
              <a:rPr lang="en-US" b="1" dirty="0" smtClean="0">
                <a:solidFill>
                  <a:schemeClr val="accent6">
                    <a:lumMod val="50000"/>
                  </a:schemeClr>
                </a:solidFill>
              </a:rPr>
              <a:t>Monitoring and effectiveness of print media:</a:t>
            </a:r>
            <a:r>
              <a:rPr lang="en-US" dirty="0" smtClean="0"/>
              <a:t> when promotional materials are placed in a newzpaper, direct mail piece, website, or magazine or on the package itself, marketers want to know hat gets consumers attention and what they think of the message.</a:t>
            </a:r>
            <a:endParaRPr lang="en-US" b="1" dirty="0" smtClean="0">
              <a:solidFill>
                <a:schemeClr val="accent6">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2"/>
          <p:cNvPicPr>
            <a:picLocks noChangeAspect="1" noChangeArrowheads="1"/>
          </p:cNvPicPr>
          <p:nvPr/>
        </p:nvPicPr>
        <p:blipFill>
          <a:blip r:embed="rId3" cstate="print"/>
          <a:srcRect/>
          <a:stretch>
            <a:fillRect/>
          </a:stretch>
        </p:blipFill>
        <p:spPr bwMode="auto">
          <a:xfrm>
            <a:off x="685800" y="2438400"/>
            <a:ext cx="4205288" cy="3276600"/>
          </a:xfrm>
          <a:prstGeom prst="rect">
            <a:avLst/>
          </a:prstGeom>
          <a:noFill/>
          <a:ln w="9525">
            <a:noFill/>
            <a:miter lim="800000"/>
            <a:headEnd/>
            <a:tailEnd/>
          </a:ln>
        </p:spPr>
      </p:pic>
      <p:pic>
        <p:nvPicPr>
          <p:cNvPr id="81922" name="Picture 3"/>
          <p:cNvPicPr>
            <a:picLocks noChangeAspect="1" noChangeArrowheads="1"/>
          </p:cNvPicPr>
          <p:nvPr/>
        </p:nvPicPr>
        <p:blipFill>
          <a:blip r:embed="rId4" cstate="print"/>
          <a:srcRect/>
          <a:stretch>
            <a:fillRect/>
          </a:stretch>
        </p:blipFill>
        <p:spPr bwMode="auto">
          <a:xfrm>
            <a:off x="5486400" y="2000250"/>
            <a:ext cx="3033713" cy="4152900"/>
          </a:xfrm>
          <a:prstGeom prst="rect">
            <a:avLst/>
          </a:prstGeom>
          <a:noFill/>
          <a:ln w="9525">
            <a:noFill/>
            <a:miter lim="800000"/>
            <a:headEnd/>
            <a:tailEnd/>
          </a:ln>
        </p:spPr>
      </p:pic>
      <p:sp>
        <p:nvSpPr>
          <p:cNvPr id="2" name="Title 1"/>
          <p:cNvSpPr>
            <a:spLocks noGrp="1"/>
          </p:cNvSpPr>
          <p:nvPr>
            <p:ph type="title"/>
          </p:nvPr>
        </p:nvSpPr>
        <p:spPr/>
        <p:txBody>
          <a:bodyPr/>
          <a:lstStyle/>
          <a:p>
            <a:pPr fontAlgn="auto">
              <a:spcAft>
                <a:spcPts val="0"/>
              </a:spcAft>
              <a:defRPr/>
            </a:pPr>
            <a:r>
              <a:rPr lang="en-US" b="1" dirty="0" smtClean="0"/>
              <a:t>Measuring Print Media</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2188"/>
          </a:xfrm>
        </p:spPr>
        <p:txBody>
          <a:bodyPr>
            <a:normAutofit/>
          </a:bodyPr>
          <a:lstStyle/>
          <a:p>
            <a:pPr fontAlgn="auto">
              <a:spcAft>
                <a:spcPts val="0"/>
              </a:spcAft>
              <a:defRPr/>
            </a:pPr>
            <a:endParaRPr lang="en-US" dirty="0">
              <a:ea typeface="+mj-ea"/>
              <a:cs typeface="+mj-cs"/>
            </a:endParaRPr>
          </a:p>
        </p:txBody>
      </p:sp>
      <p:sp>
        <p:nvSpPr>
          <p:cNvPr id="83970" name="Content Placeholder 2"/>
          <p:cNvSpPr>
            <a:spLocks noGrp="1"/>
          </p:cNvSpPr>
          <p:nvPr>
            <p:ph idx="1"/>
          </p:nvPr>
        </p:nvSpPr>
        <p:spPr>
          <a:xfrm>
            <a:off x="457200" y="1916832"/>
            <a:ext cx="8229600" cy="4331568"/>
          </a:xfrm>
        </p:spPr>
        <p:txBody>
          <a:bodyPr/>
          <a:lstStyle/>
          <a:p>
            <a:r>
              <a:rPr lang="en-US" b="1" dirty="0" smtClean="0">
                <a:solidFill>
                  <a:srgbClr val="7030A0"/>
                </a:solidFill>
              </a:rPr>
              <a:t>Market tracking studies</a:t>
            </a:r>
          </a:p>
          <a:p>
            <a:pPr lvl="1"/>
            <a:r>
              <a:rPr lang="en-US" b="1" u="sng" dirty="0" smtClean="0"/>
              <a:t>Nielsen</a:t>
            </a:r>
            <a:r>
              <a:rPr lang="en-US" dirty="0" smtClean="0"/>
              <a:t> tracking studies are longitudinal studies that monitor a variable, such as sales or market share, over time.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3" cstate="print"/>
          <a:srcRect/>
          <a:stretch>
            <a:fillRect/>
          </a:stretch>
        </p:blipFill>
        <p:spPr bwMode="auto">
          <a:xfrm>
            <a:off x="2085975" y="785813"/>
            <a:ext cx="4972050" cy="528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fontScale="90000"/>
          </a:bodyPr>
          <a:lstStyle/>
          <a:p>
            <a:r>
              <a:rPr lang="en-US" sz="4000" b="1" u="sng" dirty="0" smtClean="0">
                <a:solidFill>
                  <a:srgbClr val="FF0000"/>
                </a:solidFill>
              </a:rPr>
              <a:t>Secondary data</a:t>
            </a:r>
            <a:r>
              <a:rPr lang="ar-KW" dirty="0" smtClean="0"/>
              <a:t/>
            </a:r>
            <a:br>
              <a:rPr lang="ar-KW" dirty="0" smtClean="0"/>
            </a:br>
            <a:r>
              <a:rPr lang="en-US" sz="3600" b="1" dirty="0" smtClean="0">
                <a:solidFill>
                  <a:srgbClr val="00B050"/>
                </a:solidFill>
              </a:rPr>
              <a:t>Primary Versus Secondary Data</a:t>
            </a:r>
          </a:p>
        </p:txBody>
      </p:sp>
      <p:sp>
        <p:nvSpPr>
          <p:cNvPr id="22530" name="Content Placeholder 2"/>
          <p:cNvSpPr>
            <a:spLocks noGrp="1"/>
          </p:cNvSpPr>
          <p:nvPr>
            <p:ph idx="1"/>
          </p:nvPr>
        </p:nvSpPr>
        <p:spPr/>
        <p:txBody>
          <a:bodyPr>
            <a:normAutofit lnSpcReduction="10000"/>
          </a:bodyPr>
          <a:lstStyle/>
          <a:p>
            <a:r>
              <a:rPr lang="en-US" b="1" dirty="0" smtClean="0"/>
              <a:t>Data needed for marketing management decision can be grouped in two types:</a:t>
            </a:r>
          </a:p>
          <a:p>
            <a:pPr>
              <a:buNone/>
            </a:pPr>
            <a:r>
              <a:rPr lang="en-US" b="1" dirty="0" smtClean="0">
                <a:solidFill>
                  <a:srgbClr val="FF00FF"/>
                </a:solidFill>
              </a:rPr>
              <a:t>1-Primary data</a:t>
            </a:r>
            <a:r>
              <a:rPr lang="en-US" dirty="0" smtClean="0">
                <a:solidFill>
                  <a:srgbClr val="FF00FF"/>
                </a:solidFill>
              </a:rPr>
              <a:t>: </a:t>
            </a:r>
            <a:r>
              <a:rPr lang="en-US" dirty="0" smtClean="0"/>
              <a:t>information that is developed or gathered by the researcher specifically for the research project at hand</a:t>
            </a:r>
          </a:p>
          <a:p>
            <a:pPr>
              <a:buNone/>
            </a:pPr>
            <a:r>
              <a:rPr lang="en-US" b="1" dirty="0" smtClean="0">
                <a:solidFill>
                  <a:srgbClr val="00B050"/>
                </a:solidFill>
              </a:rPr>
              <a:t>2-Secondary data</a:t>
            </a:r>
            <a:r>
              <a:rPr lang="en-US" dirty="0" smtClean="0">
                <a:solidFill>
                  <a:srgbClr val="00B050"/>
                </a:solidFill>
              </a:rPr>
              <a:t>: </a:t>
            </a:r>
            <a:r>
              <a:rPr lang="en-US" dirty="0" smtClean="0"/>
              <a:t>information that has previously been gathered by someone other than the researcher and/or for some other purpose than the research project at hand</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8229600" cy="634082"/>
          </a:xfrm>
        </p:spPr>
        <p:txBody>
          <a:bodyPr>
            <a:noAutofit/>
          </a:bodyPr>
          <a:lstStyle/>
          <a:p>
            <a:r>
              <a:rPr lang="en-US" sz="3600" b="1" dirty="0" smtClean="0">
                <a:solidFill>
                  <a:srgbClr val="00B050"/>
                </a:solidFill>
              </a:rPr>
              <a:t>Uses of Secondary Data</a:t>
            </a:r>
          </a:p>
        </p:txBody>
      </p:sp>
      <p:sp>
        <p:nvSpPr>
          <p:cNvPr id="24578" name="Content Placeholder 2"/>
          <p:cNvSpPr>
            <a:spLocks noGrp="1"/>
          </p:cNvSpPr>
          <p:nvPr>
            <p:ph idx="1"/>
          </p:nvPr>
        </p:nvSpPr>
        <p:spPr>
          <a:xfrm>
            <a:off x="457200" y="1556792"/>
            <a:ext cx="8229600" cy="4569371"/>
          </a:xfrm>
        </p:spPr>
        <p:txBody>
          <a:bodyPr>
            <a:normAutofit/>
          </a:bodyPr>
          <a:lstStyle/>
          <a:p>
            <a:r>
              <a:rPr lang="en-US" dirty="0" smtClean="0"/>
              <a:t>The are so many uses of secondary data that it is rare for marketing research project to be conducted without including some of this information.</a:t>
            </a:r>
          </a:p>
          <a:p>
            <a:pPr>
              <a:buNone/>
            </a:pPr>
            <a:endParaRPr lang="en-US" dirty="0" smtClean="0"/>
          </a:p>
          <a:p>
            <a:r>
              <a:rPr lang="en-US" dirty="0" smtClean="0"/>
              <a:t>Some projects may be based exclusively on secondary data.</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normAutofit lnSpcReduction="10000"/>
          </a:bodyPr>
          <a:lstStyle/>
          <a:p>
            <a:r>
              <a:rPr lang="en-US" dirty="0" smtClean="0"/>
              <a:t>The applications of secondary data range from predicting broad changes in cultures “way of life” to specific applications, such as selecting a street address location for a new car wash.</a:t>
            </a:r>
          </a:p>
          <a:p>
            <a:pPr>
              <a:buNone/>
            </a:pPr>
            <a:endParaRPr lang="en-US" dirty="0" smtClean="0"/>
          </a:p>
          <a:p>
            <a:r>
              <a:rPr lang="en-US" dirty="0" smtClean="0"/>
              <a:t>Applications include economic-trend forecasting, corporate intelligence, international data, public opinion, and historical data.</a:t>
            </a:r>
          </a:p>
          <a:p>
            <a:endParaRPr lang="en-US" dirty="0"/>
          </a:p>
          <a:p>
            <a:r>
              <a:rPr lang="en-US" dirty="0" smtClean="0"/>
              <a:t>Decision Analyst.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3" cstate="print"/>
          <a:srcRect/>
          <a:stretch>
            <a:fillRect/>
          </a:stretch>
        </p:blipFill>
        <p:spPr bwMode="auto">
          <a:xfrm>
            <a:off x="762000" y="1600200"/>
            <a:ext cx="6942138" cy="4038600"/>
          </a:xfrm>
          <a:prstGeom prst="rect">
            <a:avLst/>
          </a:prstGeom>
          <a:noFill/>
          <a:ln w="9525">
            <a:noFill/>
            <a:miter lim="800000"/>
            <a:headEnd/>
            <a:tailEnd/>
          </a:ln>
        </p:spPr>
      </p:pic>
      <p:sp>
        <p:nvSpPr>
          <p:cNvPr id="4" name="Title 3"/>
          <p:cNvSpPr>
            <a:spLocks noGrp="1"/>
          </p:cNvSpPr>
          <p:nvPr>
            <p:ph type="title"/>
          </p:nvPr>
        </p:nvSpPr>
        <p:spPr/>
        <p:txBody>
          <a:bodyPr/>
          <a:lstStyle/>
          <a:p>
            <a:pPr fontAlgn="auto">
              <a:spcAft>
                <a:spcPts val="0"/>
              </a:spcAft>
              <a:defRPr/>
            </a:pPr>
            <a:r>
              <a:rPr lang="en-US" b="1" dirty="0" smtClean="0">
                <a:solidFill>
                  <a:srgbClr val="0070C0"/>
                </a:solidFill>
              </a:rPr>
              <a:t>An Example of Secondary Data</a:t>
            </a:r>
            <a:endParaRPr lang="en-US" b="1" dirty="0">
              <a:solidFill>
                <a:srgbClr val="0070C0"/>
              </a:solidFill>
            </a:endParaRPr>
          </a:p>
        </p:txBody>
      </p:sp>
      <p:sp>
        <p:nvSpPr>
          <p:cNvPr id="26627" name="Text Box 3"/>
          <p:cNvSpPr txBox="1">
            <a:spLocks noChangeArrowheads="1"/>
          </p:cNvSpPr>
          <p:nvPr/>
        </p:nvSpPr>
        <p:spPr bwMode="auto">
          <a:xfrm>
            <a:off x="457200" y="5715000"/>
            <a:ext cx="8323263" cy="611188"/>
          </a:xfrm>
          <a:prstGeom prst="rect">
            <a:avLst/>
          </a:prstGeom>
          <a:noFill/>
          <a:ln w="9525">
            <a:noFill/>
            <a:miter lim="800000"/>
            <a:headEnd/>
            <a:tailEnd/>
          </a:ln>
        </p:spPr>
        <p:txBody>
          <a:bodyPr>
            <a:prstTxWarp prst="textNoShape">
              <a:avLst/>
            </a:prstTxWarp>
            <a:spAutoFit/>
          </a:bodyPr>
          <a:lstStyle/>
          <a:p>
            <a:r>
              <a:rPr lang="en-US" dirty="0">
                <a:solidFill>
                  <a:srgbClr val="B36680"/>
                </a:solidFill>
              </a:rPr>
              <a:t>FIGURE 5.1</a:t>
            </a:r>
          </a:p>
          <a:p>
            <a:r>
              <a:rPr lang="en-US" sz="1600" b="1" dirty="0">
                <a:solidFill>
                  <a:srgbClr val="000000"/>
                </a:solidFill>
              </a:rPr>
              <a:t>Census Data May Be Used to Assess Changes in Age Distributions for a Market</a:t>
            </a:r>
            <a:endParaRPr lang="en-US" b="1"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74638"/>
            <a:ext cx="8229600" cy="922114"/>
          </a:xfrm>
        </p:spPr>
        <p:txBody>
          <a:bodyPr/>
          <a:lstStyle/>
          <a:p>
            <a:r>
              <a:rPr lang="en-US" b="1" dirty="0" smtClean="0">
                <a:solidFill>
                  <a:srgbClr val="00B050"/>
                </a:solidFill>
              </a:rPr>
              <a:t>Classification of Secondary Data</a:t>
            </a:r>
          </a:p>
        </p:txBody>
      </p:sp>
      <p:sp>
        <p:nvSpPr>
          <p:cNvPr id="28674" name="Content Placeholder 2"/>
          <p:cNvSpPr>
            <a:spLocks noGrp="1"/>
          </p:cNvSpPr>
          <p:nvPr>
            <p:ph idx="1"/>
          </p:nvPr>
        </p:nvSpPr>
        <p:spPr>
          <a:xfrm>
            <a:off x="457200" y="1052736"/>
            <a:ext cx="8229600" cy="5073427"/>
          </a:xfrm>
        </p:spPr>
        <p:txBody>
          <a:bodyPr>
            <a:normAutofit fontScale="92500"/>
          </a:bodyPr>
          <a:lstStyle/>
          <a:p>
            <a:r>
              <a:rPr lang="en-US" b="1" dirty="0" smtClean="0"/>
              <a:t>Secondary data may be classified as either</a:t>
            </a:r>
          </a:p>
          <a:p>
            <a:pPr>
              <a:buNone/>
            </a:pPr>
            <a:r>
              <a:rPr lang="en-US" b="1" dirty="0" smtClean="0">
                <a:solidFill>
                  <a:srgbClr val="FF00FF"/>
                </a:solidFill>
              </a:rPr>
              <a:t>1-Internal secondary data </a:t>
            </a:r>
            <a:r>
              <a:rPr lang="en-US" dirty="0" smtClean="0"/>
              <a:t>are data that have been collected within the firm, such as sales records, purchase requisitions, and invoices.</a:t>
            </a:r>
          </a:p>
          <a:p>
            <a:pPr>
              <a:buNone/>
            </a:pPr>
            <a:r>
              <a:rPr lang="en-US" b="1" dirty="0" smtClean="0"/>
              <a:t>-</a:t>
            </a:r>
            <a:r>
              <a:rPr lang="en-US" dirty="0" smtClean="0"/>
              <a:t> Internal secondary data is used for database marketing</a:t>
            </a:r>
            <a:r>
              <a:rPr lang="en-US" dirty="0"/>
              <a:t> </a:t>
            </a:r>
            <a:r>
              <a:rPr lang="en-US" dirty="0" smtClean="0"/>
              <a:t> </a:t>
            </a:r>
            <a:r>
              <a:rPr lang="en-US" b="1" dirty="0" smtClean="0">
                <a:solidFill>
                  <a:srgbClr val="0070C0"/>
                </a:solidFill>
              </a:rPr>
              <a:t>Database marketing </a:t>
            </a:r>
            <a:r>
              <a:rPr lang="en-US" dirty="0" smtClean="0"/>
              <a:t>is the process of building and maintaining customer (internal) databases and other (internal) databases for the purpose of contacting, transacting, and building relationships.  Examples: CRM and data mining.</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3291</TotalTime>
  <Words>1637</Words>
  <Application>Microsoft Office PowerPoint</Application>
  <PresentationFormat>عرض على الشاشة (4:3)</PresentationFormat>
  <Paragraphs>186</Paragraphs>
  <Slides>38</Slides>
  <Notes>31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38</vt:i4>
      </vt:variant>
    </vt:vector>
  </HeadingPairs>
  <TitlesOfParts>
    <vt:vector size="44" baseType="lpstr">
      <vt:lpstr>ＭＳ Ｐゴシック</vt:lpstr>
      <vt:lpstr>Arial</vt:lpstr>
      <vt:lpstr>Calibri</vt:lpstr>
      <vt:lpstr>Times New Roman</vt:lpstr>
      <vt:lpstr>Wingdings 2</vt:lpstr>
      <vt:lpstr>Office Theme</vt:lpstr>
      <vt:lpstr>Chapter 5</vt:lpstr>
      <vt:lpstr>Learning Objectives</vt:lpstr>
      <vt:lpstr>عرض تقديمي في PowerPoint</vt:lpstr>
      <vt:lpstr>عرض تقديمي في PowerPoint</vt:lpstr>
      <vt:lpstr>Secondary data Primary Versus Secondary Data</vt:lpstr>
      <vt:lpstr>Uses of Secondary Data</vt:lpstr>
      <vt:lpstr>عرض تقديمي في PowerPoint</vt:lpstr>
      <vt:lpstr>An Example of Secondary Data</vt:lpstr>
      <vt:lpstr>Classification of Secondary Data</vt:lpstr>
      <vt:lpstr>عرض تقديمي في PowerPoint</vt:lpstr>
      <vt:lpstr>عرض تقديمي في PowerPoint</vt:lpstr>
      <vt:lpstr>عرض تقديمي في PowerPoint</vt:lpstr>
      <vt:lpstr>Ways Companies Use Databases</vt:lpstr>
      <vt:lpstr>2-External Secondary Data</vt:lpstr>
      <vt:lpstr>عرض تقديمي في PowerPoint</vt:lpstr>
      <vt:lpstr>عرض تقديمي في PowerPoint</vt:lpstr>
      <vt:lpstr>عرض تقديمي في PowerPoint</vt:lpstr>
      <vt:lpstr>Advantages of Secondary Data</vt:lpstr>
      <vt:lpstr>Disadvantages of Secondary Data</vt:lpstr>
      <vt:lpstr>عرض تقديمي في PowerPoint</vt:lpstr>
      <vt:lpstr>Evaluating Secondary Data</vt:lpstr>
      <vt:lpstr>عرض تقديمي في PowerPoint</vt:lpstr>
      <vt:lpstr>عرض تقديمي في PowerPoint</vt:lpstr>
      <vt:lpstr>Key Sources of Secondary  Data for Marketers</vt:lpstr>
      <vt:lpstr>American Community Survey (ACS)</vt:lpstr>
      <vt:lpstr>عرض تقديمي في PowerPoint</vt:lpstr>
      <vt:lpstr>Final words on secondary informatin What Is Packaged Information?</vt:lpstr>
      <vt:lpstr>عرض تقديمي في PowerPoint</vt:lpstr>
      <vt:lpstr>عرض تقديمي في PowerPoint</vt:lpstr>
      <vt:lpstr>عرض تقديمي في PowerPoint</vt:lpstr>
      <vt:lpstr>Advantages of Syndicated Data</vt:lpstr>
      <vt:lpstr>Disadvantages of Syndicated Data</vt:lpstr>
      <vt:lpstr>Advantages of Packaged Services</vt:lpstr>
      <vt:lpstr>Disadvantages of Packaged Services</vt:lpstr>
      <vt:lpstr>Marketing Applications of Packaged Information</vt:lpstr>
      <vt:lpstr>عرض تقديمي في PowerPoint</vt:lpstr>
      <vt:lpstr>Measuring Print Media</vt:lpstr>
      <vt:lpstr>عرض تقديمي في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Data and Packaged Information</dc:title>
  <dc:creator>Christina</dc:creator>
  <cp:lastModifiedBy>HP</cp:lastModifiedBy>
  <cp:revision>96</cp:revision>
  <dcterms:created xsi:type="dcterms:W3CDTF">2012-11-02T16:27:07Z</dcterms:created>
  <dcterms:modified xsi:type="dcterms:W3CDTF">2019-01-15T15:42:14Z</dcterms:modified>
</cp:coreProperties>
</file>