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heme/themeOverride2.xml" ContentType="application/vnd.openxmlformats-officedocument.themeOverr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38"/>
  </p:notesMasterIdLst>
  <p:sldIdLst>
    <p:sldId id="299" r:id="rId2"/>
    <p:sldId id="291" r:id="rId3"/>
    <p:sldId id="289" r:id="rId4"/>
    <p:sldId id="292" r:id="rId5"/>
    <p:sldId id="259" r:id="rId6"/>
    <p:sldId id="260" r:id="rId7"/>
    <p:sldId id="293" r:id="rId8"/>
    <p:sldId id="261" r:id="rId9"/>
    <p:sldId id="264" r:id="rId10"/>
    <p:sldId id="263" r:id="rId11"/>
    <p:sldId id="265" r:id="rId12"/>
    <p:sldId id="286" r:id="rId13"/>
    <p:sldId id="267" r:id="rId14"/>
    <p:sldId id="300" r:id="rId15"/>
    <p:sldId id="268" r:id="rId16"/>
    <p:sldId id="269" r:id="rId17"/>
    <p:sldId id="270" r:id="rId18"/>
    <p:sldId id="271" r:id="rId19"/>
    <p:sldId id="273" r:id="rId20"/>
    <p:sldId id="274" r:id="rId21"/>
    <p:sldId id="275" r:id="rId22"/>
    <p:sldId id="298" r:id="rId23"/>
    <p:sldId id="276" r:id="rId24"/>
    <p:sldId id="297" r:id="rId25"/>
    <p:sldId id="277" r:id="rId26"/>
    <p:sldId id="278" r:id="rId27"/>
    <p:sldId id="301" r:id="rId28"/>
    <p:sldId id="280" r:id="rId29"/>
    <p:sldId id="281" r:id="rId30"/>
    <p:sldId id="282" r:id="rId31"/>
    <p:sldId id="288" r:id="rId32"/>
    <p:sldId id="287" r:id="rId33"/>
    <p:sldId id="283" r:id="rId34"/>
    <p:sldId id="296" r:id="rId35"/>
    <p:sldId id="284" r:id="rId36"/>
    <p:sldId id="28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003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682" autoAdjust="0"/>
    <p:restoredTop sz="94317" autoAdjust="0"/>
  </p:normalViewPr>
  <p:slideViewPr>
    <p:cSldViewPr>
      <p:cViewPr varScale="1">
        <p:scale>
          <a:sx n="137" d="100"/>
          <a:sy n="137" d="100"/>
        </p:scale>
        <p:origin x="-275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0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5F88039-25F0-4E70-93D5-C02ABED7663E}" type="datetimeFigureOut">
              <a:rPr lang="en-US"/>
              <a:pPr>
                <a:defRPr/>
              </a:pPr>
              <a:t>2/12/13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B6A607A-1402-4EA9-AACF-3CF31F43D4E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14FE0-83A9-4F66-B708-7C9AE9922D3E}"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C2CC43-4152-47A0-8318-4B8802840045}" type="slidenum">
              <a:rPr lang="en-US">
                <a:ea typeface="ＭＳ Ｐゴシック" pitchFamily="-72" charset="-128"/>
                <a:cs typeface="ＭＳ Ｐゴシック" pitchFamily="-72" charset="-128"/>
              </a:rPr>
              <a:pPr fontAlgn="base">
                <a:spcBef>
                  <a:spcPct val="0"/>
                </a:spcBef>
                <a:spcAft>
                  <a:spcPct val="0"/>
                </a:spcAft>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datamining</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1A6044-BA9F-4834-8FE5-2549F6CA8665}" type="slidenum">
              <a:rPr lang="en-US">
                <a:ea typeface="ＭＳ Ｐゴシック" pitchFamily="-72" charset="-128"/>
                <a:cs typeface="ＭＳ Ｐゴシック" pitchFamily="-72" charset="-128"/>
              </a:rPr>
              <a:pPr fontAlgn="base">
                <a:spcBef>
                  <a:spcPct val="0"/>
                </a:spcBef>
                <a:spcAft>
                  <a:spcPct val="0"/>
                </a:spcAft>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D40B0-F182-4938-838A-E59770FC2333}" type="slidenum">
              <a:rPr lang="en-US">
                <a:ea typeface="ＭＳ Ｐゴシック" pitchFamily="-72" charset="-128"/>
                <a:cs typeface="ＭＳ Ｐゴシック" pitchFamily="-72" charset="-128"/>
              </a:rPr>
              <a:pPr fontAlgn="base">
                <a:spcBef>
                  <a:spcPct val="0"/>
                </a:spcBef>
                <a:spcAft>
                  <a:spcPct val="0"/>
                </a:spcAft>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Add definition</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DC6886-8014-4D21-BE1B-CE03D231A24F}" type="slidenum">
              <a:rPr lang="en-US">
                <a:ea typeface="ＭＳ Ｐゴシック" pitchFamily="-72" charset="-128"/>
                <a:cs typeface="ＭＳ Ｐゴシック" pitchFamily="-72" charset="-128"/>
              </a:rPr>
              <a:pPr fontAlgn="base">
                <a:spcBef>
                  <a:spcPct val="0"/>
                </a:spcBef>
                <a:spcAft>
                  <a:spcPct val="0"/>
                </a:spcAft>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Add definition</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8596A5-A46D-4920-9F04-D91F39B432B8}" type="slidenum">
              <a:rPr lang="en-US">
                <a:ea typeface="ＭＳ Ｐゴシック" pitchFamily="-72" charset="-128"/>
                <a:cs typeface="ＭＳ Ｐゴシック" pitchFamily="-72" charset="-128"/>
              </a:rPr>
              <a:pPr fontAlgn="base">
                <a:spcBef>
                  <a:spcPct val="0"/>
                </a:spcBef>
                <a:spcAft>
                  <a:spcPct val="0"/>
                </a:spcAft>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4B786-0EA5-4BB3-AD2C-F7971788480C}" type="slidenum">
              <a:rPr lang="en-US">
                <a:ea typeface="ＭＳ Ｐゴシック" pitchFamily="-72" charset="-128"/>
                <a:cs typeface="ＭＳ Ｐゴシック" pitchFamily="-72" charset="-128"/>
              </a:rPr>
              <a:pPr fontAlgn="base">
                <a:spcBef>
                  <a:spcPct val="0"/>
                </a:spcBef>
                <a:spcAft>
                  <a:spcPct val="0"/>
                </a:spcAft>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E03823-839B-4166-8C39-DE28DD43F67F}"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E1766-3B3C-46BC-8085-BD2CC614CE04}" type="slidenum">
              <a:rPr lang="en-US">
                <a:ea typeface="ＭＳ Ｐゴシック" pitchFamily="-72" charset="-128"/>
                <a:cs typeface="ＭＳ Ｐゴシック" pitchFamily="-72" charset="-128"/>
              </a:rPr>
              <a:pPr fontAlgn="base">
                <a:spcBef>
                  <a:spcPct val="0"/>
                </a:spcBef>
                <a:spcAft>
                  <a:spcPct val="0"/>
                </a:spcAft>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4BDAB8-A4FB-4EDF-93F7-2769223B998B}" type="slidenum">
              <a:rPr lang="en-US">
                <a:ea typeface="ＭＳ Ｐゴシック" pitchFamily="-72" charset="-128"/>
                <a:cs typeface="ＭＳ Ｐゴシック" pitchFamily="-72" charset="-128"/>
              </a:rPr>
              <a:pPr fontAlgn="base">
                <a:spcBef>
                  <a:spcPct val="0"/>
                </a:spcBef>
                <a:spcAft>
                  <a:spcPct val="0"/>
                </a:spcAft>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0F5F19-D04A-4B9C-B86A-D412E2739C3F}" type="slidenum">
              <a:rPr lang="en-US">
                <a:ea typeface="ＭＳ Ｐゴシック" pitchFamily="-72" charset="-128"/>
                <a:cs typeface="ＭＳ Ｐゴシック" pitchFamily="-72" charset="-128"/>
              </a:rPr>
              <a:pPr fontAlgn="base">
                <a:spcBef>
                  <a:spcPct val="0"/>
                </a:spcBef>
                <a:spcAft>
                  <a:spcPct val="0"/>
                </a:spcAft>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3FACE0-2263-4855-84A7-C2D0CF403F2A}" type="slidenum">
              <a:rPr lang="en-US">
                <a:ea typeface="ＭＳ Ｐゴシック" pitchFamily="-72" charset="-128"/>
                <a:cs typeface="ＭＳ Ｐゴシック" pitchFamily="-72" charset="-128"/>
              </a:rPr>
              <a:pPr fontAlgn="base">
                <a:spcBef>
                  <a:spcPct val="0"/>
                </a:spcBef>
                <a:spcAft>
                  <a:spcPct val="0"/>
                </a:spcAft>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2014 census.gov.</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3849C2-232C-4B7B-9D5A-4AB84CA3C05E}" type="slidenum">
              <a:rPr lang="en-US">
                <a:ea typeface="ＭＳ Ｐゴシック" pitchFamily="-72" charset="-128"/>
                <a:cs typeface="ＭＳ Ｐゴシック" pitchFamily="-72" charset="-128"/>
              </a:rPr>
              <a:pPr fontAlgn="base">
                <a:spcBef>
                  <a:spcPct val="0"/>
                </a:spcBef>
                <a:spcAft>
                  <a:spcPct val="0"/>
                </a:spcAft>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changed from “new key data source from U.S. census bureau”</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814A2C-800E-4815-B9F9-E6ED9F11F8AF}" type="slidenum">
              <a:rPr lang="en-US">
                <a:ea typeface="ＭＳ Ｐゴシック" pitchFamily="-72" charset="-128"/>
                <a:cs typeface="ＭＳ Ｐゴシック" pitchFamily="-72" charset="-128"/>
              </a:rPr>
              <a:pPr fontAlgn="base">
                <a:spcBef>
                  <a:spcPct val="0"/>
                </a:spcBef>
                <a:spcAft>
                  <a:spcPct val="0"/>
                </a:spcAft>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354529-AD93-4224-B8B5-DBBA56BCB1EE}" type="slidenum">
              <a:rPr lang="en-US">
                <a:ea typeface="ＭＳ Ｐゴシック" pitchFamily="-72" charset="-128"/>
                <a:cs typeface="ＭＳ Ｐゴシック" pitchFamily="-72" charset="-128"/>
              </a:rPr>
              <a:pPr fontAlgn="base">
                <a:spcBef>
                  <a:spcPct val="0"/>
                </a:spcBef>
                <a:spcAft>
                  <a:spcPct val="0"/>
                </a:spcAft>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FAED5D-192C-4368-A731-C0186A9DA52D}" type="slidenum">
              <a:rPr lang="en-US">
                <a:ea typeface="ＭＳ Ｐゴシック" pitchFamily="-72" charset="-128"/>
                <a:cs typeface="ＭＳ Ｐゴシック" pitchFamily="-72" charset="-128"/>
              </a:rPr>
              <a:pPr fontAlgn="base">
                <a:spcBef>
                  <a:spcPct val="0"/>
                </a:spcBef>
                <a:spcAft>
                  <a:spcPct val="0"/>
                </a:spcAft>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FFD393-BFFD-4CB6-A979-8523BD8D2924}" type="slidenum">
              <a:rPr lang="en-US">
                <a:ea typeface="ＭＳ Ｐゴシック" pitchFamily="-72" charset="-128"/>
                <a:cs typeface="ＭＳ Ｐゴシック" pitchFamily="-72" charset="-128"/>
              </a:rPr>
              <a:pPr fontAlgn="base">
                <a:spcBef>
                  <a:spcPct val="0"/>
                </a:spcBef>
                <a:spcAft>
                  <a:spcPct val="0"/>
                </a:spcAft>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16D141-E995-40C4-8D99-A7B053E8566B}" type="slidenum">
              <a:rPr lang="en-US">
                <a:ea typeface="ＭＳ Ｐゴシック" pitchFamily="-72" charset="-128"/>
                <a:cs typeface="ＭＳ Ｐゴシック" pitchFamily="-72" charset="-128"/>
              </a:rPr>
              <a:pPr fontAlgn="base">
                <a:spcBef>
                  <a:spcPct val="0"/>
                </a:spcBef>
                <a:spcAft>
                  <a:spcPct val="0"/>
                </a:spcAft>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E6C22-4747-4CB2-8338-439622650D67}" type="slidenum">
              <a:rPr lang="en-US">
                <a:ea typeface="ＭＳ Ｐゴシック" pitchFamily="-72" charset="-128"/>
                <a:cs typeface="ＭＳ Ｐゴシック" pitchFamily="-72" charset="-128"/>
              </a:rPr>
              <a:pPr fontAlgn="base">
                <a:spcBef>
                  <a:spcPct val="0"/>
                </a:spcBef>
                <a:spcAft>
                  <a:spcPct val="0"/>
                </a:spcAft>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0E50B9-D7DB-4928-8C1E-B3E02A127460}" type="slidenum">
              <a:rPr lang="en-US">
                <a:ea typeface="ＭＳ Ｐゴシック" pitchFamily="-72" charset="-128"/>
                <a:cs typeface="ＭＳ Ｐゴシック" pitchFamily="-72" charset="-128"/>
              </a:rPr>
              <a:pPr fontAlgn="base">
                <a:spcBef>
                  <a:spcPct val="0"/>
                </a:spcBef>
                <a:spcAft>
                  <a:spcPct val="0"/>
                </a:spcAft>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116999-F3CA-4177-9AB4-B7D45CDF0707}" type="slidenum">
              <a:rPr lang="en-US">
                <a:ea typeface="ＭＳ Ｐゴシック" pitchFamily="-72" charset="-128"/>
                <a:cs typeface="ＭＳ Ｐゴシック" pitchFamily="-72" charset="-128"/>
              </a:rPr>
              <a:pPr fontAlgn="base">
                <a:spcBef>
                  <a:spcPct val="0"/>
                </a:spcBef>
                <a:spcAft>
                  <a:spcPct val="0"/>
                </a:spcAft>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5A7B9F-320F-4638-943C-41FB5FA0AE55}" type="slidenum">
              <a:rPr lang="en-US">
                <a:ea typeface="ＭＳ Ｐゴシック" pitchFamily="-72" charset="-128"/>
                <a:cs typeface="ＭＳ Ｐゴシック" pitchFamily="-72" charset="-128"/>
              </a:rPr>
              <a:pPr fontAlgn="base">
                <a:spcBef>
                  <a:spcPct val="0"/>
                </a:spcBef>
                <a:spcAft>
                  <a:spcPct val="0"/>
                </a:spcAft>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17892F-1013-4FD0-8BAB-05101634F042}"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63B7A3-6674-417E-A978-D703A36235EE}" type="slidenum">
              <a:rPr lang="en-US">
                <a:ea typeface="ＭＳ Ｐゴシック" pitchFamily="-72" charset="-128"/>
                <a:cs typeface="ＭＳ Ｐゴシック" pitchFamily="-72" charset="-128"/>
              </a:rPr>
              <a:pPr fontAlgn="base">
                <a:spcBef>
                  <a:spcPct val="0"/>
                </a:spcBef>
                <a:spcAft>
                  <a:spcPct val="0"/>
                </a:spcAft>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F4A380-759B-4FA5-886C-CBC1129A8703}" type="slidenum">
              <a:rPr lang="en-US">
                <a:ea typeface="ＭＳ Ｐゴシック" pitchFamily="-72" charset="-128"/>
                <a:cs typeface="ＭＳ Ｐゴシック" pitchFamily="-72" charset="-128"/>
              </a:rPr>
              <a:pPr fontAlgn="base">
                <a:spcBef>
                  <a:spcPct val="0"/>
                </a:spcBef>
                <a:spcAft>
                  <a:spcPct val="0"/>
                </a:spcAft>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Add disadv – pg 108</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211A3-C249-4769-9212-8C1A9263FDF1}" type="slidenum">
              <a:rPr lang="en-US">
                <a:ea typeface="ＭＳ Ｐゴシック" pitchFamily="-72" charset="-128"/>
                <a:cs typeface="ＭＳ Ｐゴシック" pitchFamily="-72" charset="-128"/>
              </a:rPr>
              <a:pPr fontAlgn="base">
                <a:spcBef>
                  <a:spcPct val="0"/>
                </a:spcBef>
                <a:spcAft>
                  <a:spcPct val="0"/>
                </a:spcAft>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708DF5-B581-4A6A-B4CA-20E31EA09A6E}" type="slidenum">
              <a:rPr lang="en-US">
                <a:ea typeface="ＭＳ Ｐゴシック" pitchFamily="-72" charset="-128"/>
                <a:cs typeface="ＭＳ Ｐゴシック" pitchFamily="-72" charset="-128"/>
              </a:rPr>
              <a:pPr fontAlgn="base">
                <a:spcBef>
                  <a:spcPct val="0"/>
                </a:spcBef>
                <a:spcAft>
                  <a:spcPct val="0"/>
                </a:spcAft>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ABDAB-3D5A-4B68-B7EE-688F5F2E1573}" type="slidenum">
              <a:rPr lang="en-US">
                <a:ea typeface="ＭＳ Ｐゴシック" pitchFamily="-72" charset="-128"/>
                <a:cs typeface="ＭＳ Ｐゴシック" pitchFamily="-72" charset="-128"/>
              </a:rPr>
              <a:pPr fontAlgn="base">
                <a:spcBef>
                  <a:spcPct val="0"/>
                </a:spcBef>
                <a:spcAft>
                  <a:spcPct val="0"/>
                </a:spcAft>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9D030C-7A69-47D2-88F3-82754B1EDEE1}" type="slidenum">
              <a:rPr lang="en-US">
                <a:ea typeface="ＭＳ Ｐゴシック" pitchFamily="-72" charset="-128"/>
                <a:cs typeface="ＭＳ Ｐゴシック" pitchFamily="-72" charset="-128"/>
              </a:rPr>
              <a:pPr fontAlgn="base">
                <a:spcBef>
                  <a:spcPct val="0"/>
                </a:spcBef>
                <a:spcAft>
                  <a:spcPct val="0"/>
                </a:spcAft>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70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38E881-ACD8-4168-9196-DFE28905EDDC}" type="slidenum">
              <a:rPr lang="en-US">
                <a:ea typeface="ＭＳ Ｐゴシック" pitchFamily="-72" charset="-128"/>
                <a:cs typeface="ＭＳ Ｐゴシック" pitchFamily="-72" charset="-128"/>
              </a:rPr>
              <a:pPr fontAlgn="base">
                <a:spcBef>
                  <a:spcPct val="0"/>
                </a:spcBef>
                <a:spcAft>
                  <a:spcPct val="0"/>
                </a:spcAft>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AC291F-58B6-43F0-8839-162852CBCDEC}" type="slidenum">
              <a:rPr lang="en-US">
                <a:ea typeface="ＭＳ Ｐゴシック" pitchFamily="-72" charset="-128"/>
                <a:cs typeface="ＭＳ Ｐゴシック" pitchFamily="-72" charset="-128"/>
              </a:rPr>
              <a:pPr fontAlgn="base">
                <a:spcBef>
                  <a:spcPct val="0"/>
                </a:spcBef>
                <a:spcAft>
                  <a:spcPct val="0"/>
                </a:spcAft>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B3740F-844E-4E7E-8289-E7B447A37006}"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5BE840-7457-43A1-8EAC-FE2784C69B06}" type="slidenum">
              <a:rPr lang="en-US">
                <a:ea typeface="ＭＳ Ｐゴシック" pitchFamily="-72" charset="-128"/>
                <a:cs typeface="ＭＳ Ｐゴシック" pitchFamily="-72" charset="-128"/>
              </a:rPr>
              <a:pPr fontAlgn="base">
                <a:spcBef>
                  <a:spcPct val="0"/>
                </a:spcBef>
                <a:spcAft>
                  <a:spcPct val="0"/>
                </a:spcAft>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19FB2-9FAE-4C6F-A1CB-BA7D50C4DA22}" type="slidenum">
              <a:rPr lang="en-US">
                <a:ea typeface="ＭＳ Ｐゴシック" pitchFamily="-72" charset="-128"/>
                <a:cs typeface="ＭＳ Ｐゴシック" pitchFamily="-72" charset="-128"/>
              </a:rPr>
              <a:pPr fontAlgn="base">
                <a:spcBef>
                  <a:spcPct val="0"/>
                </a:spcBef>
                <a:spcAft>
                  <a:spcPct val="0"/>
                </a:spcAft>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definition</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C15561-FB3D-4AF7-AB46-28A4C1262A63}" type="slidenum">
              <a:rPr lang="en-US">
                <a:ea typeface="ＭＳ Ｐゴシック" pitchFamily="-72" charset="-128"/>
                <a:cs typeface="ＭＳ Ｐゴシック" pitchFamily="-72" charset="-128"/>
              </a:rPr>
              <a:pPr fontAlgn="base">
                <a:spcBef>
                  <a:spcPct val="0"/>
                </a:spcBef>
                <a:spcAft>
                  <a:spcPct val="0"/>
                </a:spcAft>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42B264B-20B7-4D1C-81DB-0B01F1D99FFD}" type="datetimeFigureOut">
              <a:rPr lang="en-US"/>
              <a:pPr>
                <a:defRPr/>
              </a:pPr>
              <a:t>2/12/13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85A4C30-53F7-4598-8574-7B0A615D564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2B60422-4A8C-44F1-B445-CCBBA1044EEA}" type="datetimeFigureOut">
              <a:rPr lang="en-US"/>
              <a:pPr>
                <a:defRPr/>
              </a:pPr>
              <a:t>2/12/13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6D6A637-E68E-4A2B-9C61-C187F18F7B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8C0C1E2-CAEA-436C-A0FD-22D5C246AE48}" type="datetimeFigureOut">
              <a:rPr lang="en-US"/>
              <a:pPr>
                <a:defRPr/>
              </a:pPr>
              <a:t>2/12/13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43E5240-B8F4-460B-873D-26851A8054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5"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5-</a:t>
            </a:r>
            <a:fld id="{30FEAE5F-ECDC-4768-8481-834B9EE25A37}"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053B32D3-4D43-4A9B-878D-E580A65511E8}" type="datetimeFigureOut">
              <a:rPr lang="en-US"/>
              <a:pPr>
                <a:defRPr/>
              </a:pPr>
              <a:t>2/12/13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BBCE96-F88C-4A7B-8174-5BF95AC1EB82}" type="datetimeFigureOut">
              <a:rPr lang="en-US"/>
              <a:pPr>
                <a:defRPr/>
              </a:pPr>
              <a:t>2/12/13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BB6ABC-E639-4A54-A8FC-E1DBC07F1D2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8BF8C62-C371-4A08-AD54-6CF90536F21D}" type="datetimeFigureOut">
              <a:rPr lang="en-US"/>
              <a:pPr>
                <a:defRPr/>
              </a:pPr>
              <a:t>2/12/13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8F7D4D6-865D-46FC-8F15-30B98240E2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8380F21-0072-48A7-8A13-9F32AF3BE126}" type="datetimeFigureOut">
              <a:rPr lang="en-US"/>
              <a:pPr>
                <a:defRPr/>
              </a:pPr>
              <a:t>2/12/13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F9BAF28-9E1F-489F-917A-A67A7B84BE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4"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5-</a:t>
            </a:r>
            <a:fld id="{607D65C7-5A0A-480C-9DC8-BC84C0427197}"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647B6EF8-31BF-4386-8BF0-FA2414ECF8A4}" type="datetimeFigureOut">
              <a:rPr lang="en-US"/>
              <a:pPr>
                <a:defRPr/>
              </a:pPr>
              <a:t>2/12/13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3"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5-</a:t>
            </a:r>
            <a:fld id="{A094A1FC-E082-4F1A-B2BF-018612DDD8B5}"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4" name="Date Placeholder 1"/>
          <p:cNvSpPr>
            <a:spLocks noGrp="1"/>
          </p:cNvSpPr>
          <p:nvPr>
            <p:ph type="dt" sz="half" idx="10"/>
          </p:nvPr>
        </p:nvSpPr>
        <p:spPr/>
        <p:txBody>
          <a:bodyPr/>
          <a:lstStyle>
            <a:lvl1pPr>
              <a:defRPr/>
            </a:lvl1pPr>
          </a:lstStyle>
          <a:p>
            <a:pPr>
              <a:defRPr/>
            </a:pPr>
            <a:fld id="{AA47E2C0-F626-430A-AA82-EF2BB3B52CE6}" type="datetimeFigureOut">
              <a:rPr lang="en-US"/>
              <a:pPr>
                <a:defRPr/>
              </a:pPr>
              <a:t>2/12/13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1B904F4-9580-4001-9A17-125825CDBAE3}" type="datetimeFigureOut">
              <a:rPr lang="en-US"/>
              <a:pPr>
                <a:defRPr/>
              </a:pPr>
              <a:t>2/12/13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6756F2D-FB43-439A-A66A-896CE868D9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79C5209-8B57-462E-B420-A0D648854CBA}" type="datetimeFigureOut">
              <a:rPr lang="en-US"/>
              <a:pPr>
                <a:defRPr/>
              </a:pPr>
              <a:t>2/12/13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431104A-02FD-4537-9F29-9EEFB47F35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9B1CEF9C-F184-4356-AEC1-A48828FFE0B5}" type="datetimeFigureOut">
              <a:rPr lang="en-US"/>
              <a:pPr>
                <a:defRPr/>
              </a:pPr>
              <a:t>2/12/13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F45FBB10-D50B-40F8-B2BC-544899BB561B}"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76" r:id="rId7"/>
    <p:sldLayoutId id="2147483669" r:id="rId8"/>
    <p:sldLayoutId id="2147483677" r:id="rId9"/>
    <p:sldLayoutId id="2147483668" r:id="rId10"/>
    <p:sldLayoutId id="2147483667" r:id="rId11"/>
  </p:sldLayoutIdLst>
  <p:txStyles>
    <p:titleStyle>
      <a:lvl1pPr algn="l" rtl="0" fontAlgn="base">
        <a:spcBef>
          <a:spcPct val="0"/>
        </a:spcBef>
        <a:spcAft>
          <a:spcPct val="0"/>
        </a:spcAft>
        <a:defRPr sz="5000" kern="1200">
          <a:solidFill>
            <a:schemeClr val="tx2"/>
          </a:solidFill>
          <a:latin typeface="+mj-lt"/>
          <a:ea typeface="ＭＳ Ｐゴシック" pitchFamily="-72" charset="-128"/>
          <a:cs typeface="ＭＳ Ｐゴシック" pitchFamily="-72" charset="-128"/>
        </a:defRPr>
      </a:lvl1pPr>
      <a:lvl2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2pPr>
      <a:lvl3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3pPr>
      <a:lvl4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4pPr>
      <a:lvl5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5pPr>
      <a:lvl6pPr marL="4572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6pPr>
      <a:lvl7pPr marL="9144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7pPr>
      <a:lvl8pPr marL="13716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8pPr>
      <a:lvl9pPr marL="18288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9pPr>
    </p:titleStyle>
    <p:bodyStyle>
      <a:lvl1pPr marL="273050" indent="-273050" algn="l" rtl="0" fontAlgn="base">
        <a:spcBef>
          <a:spcPct val="20000"/>
        </a:spcBef>
        <a:spcAft>
          <a:spcPct val="0"/>
        </a:spcAft>
        <a:buClr>
          <a:srgbClr val="0BD0D9"/>
        </a:buClr>
        <a:buSzPct val="95000"/>
        <a:buFont typeface="Wingdings 2" pitchFamily="-72" charset="2"/>
        <a:buChar char=""/>
        <a:defRPr sz="2800" kern="1200">
          <a:solidFill>
            <a:schemeClr val="tx1"/>
          </a:solidFill>
          <a:latin typeface="+mn-lt"/>
          <a:ea typeface="ＭＳ Ｐゴシック" pitchFamily="-72" charset="-128"/>
          <a:cs typeface="ＭＳ Ｐゴシック" pitchFamily="-72" charset="-128"/>
        </a:defRPr>
      </a:lvl1pPr>
      <a:lvl2pPr marL="639763" indent="-246063" algn="l" rtl="0" fontAlgn="base">
        <a:spcBef>
          <a:spcPct val="20000"/>
        </a:spcBef>
        <a:spcAft>
          <a:spcPct val="0"/>
        </a:spcAft>
        <a:buClr>
          <a:schemeClr val="accent1"/>
        </a:buClr>
        <a:buSzPct val="85000"/>
        <a:buFont typeface="Wingdings 2" pitchFamily="-72" charset="2"/>
        <a:buChar char=""/>
        <a:defRPr sz="2800" kern="1200">
          <a:solidFill>
            <a:schemeClr val="tx1"/>
          </a:solidFill>
          <a:latin typeface="+mn-lt"/>
          <a:ea typeface="ＭＳ Ｐゴシック" pitchFamily="-72" charset="-128"/>
          <a:cs typeface="+mn-cs"/>
        </a:defRPr>
      </a:lvl2pPr>
      <a:lvl3pPr marL="914400" indent="-246063" algn="l" rtl="0" fontAlgn="base">
        <a:spcBef>
          <a:spcPct val="20000"/>
        </a:spcBef>
        <a:spcAft>
          <a:spcPct val="0"/>
        </a:spcAft>
        <a:buClr>
          <a:schemeClr val="accent2"/>
        </a:buClr>
        <a:buSzPct val="70000"/>
        <a:buFont typeface="Wingdings 2" pitchFamily="-72" charset="2"/>
        <a:buChar char=""/>
        <a:defRPr sz="2100" kern="1200">
          <a:solidFill>
            <a:schemeClr val="tx1"/>
          </a:solidFill>
          <a:latin typeface="+mn-lt"/>
          <a:ea typeface="ＭＳ Ｐゴシック" pitchFamily="-72" charset="-128"/>
          <a:cs typeface="+mn-cs"/>
        </a:defRPr>
      </a:lvl3pPr>
      <a:lvl4pPr marL="1187450" indent="-209550" algn="l" rtl="0" fontAlgn="base">
        <a:spcBef>
          <a:spcPct val="20000"/>
        </a:spcBef>
        <a:spcAft>
          <a:spcPct val="0"/>
        </a:spcAft>
        <a:buClr>
          <a:srgbClr val="0BD0D9"/>
        </a:buClr>
        <a:buSzPct val="65000"/>
        <a:buFont typeface="Wingdings 2" pitchFamily="-72" charset="2"/>
        <a:buChar char=""/>
        <a:defRPr sz="2000" kern="1200">
          <a:solidFill>
            <a:schemeClr val="tx1"/>
          </a:solidFill>
          <a:latin typeface="+mn-lt"/>
          <a:ea typeface="ＭＳ Ｐゴシック" pitchFamily="-72" charset="-128"/>
          <a:cs typeface="+mn-cs"/>
        </a:defRPr>
      </a:lvl4pPr>
      <a:lvl5pPr marL="1462088" indent="-209550" algn="l" rtl="0" fontAlgn="base">
        <a:spcBef>
          <a:spcPct val="20000"/>
        </a:spcBef>
        <a:spcAft>
          <a:spcPct val="0"/>
        </a:spcAft>
        <a:buClr>
          <a:srgbClr val="10CF9B"/>
        </a:buClr>
        <a:buSzPct val="65000"/>
        <a:buFont typeface="Wingdings 2" pitchFamily="-72" charset="2"/>
        <a:buChar char=""/>
        <a:defRPr sz="2000" kern="1200">
          <a:solidFill>
            <a:schemeClr val="tx1"/>
          </a:solidFill>
          <a:latin typeface="+mn-lt"/>
          <a:ea typeface="ＭＳ Ｐゴシック" pitchFamily="-72"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smtClean="0"/>
              <a:t>Chapter 5</a:t>
            </a:r>
            <a:endParaRPr lang="en-US" dirty="0"/>
          </a:p>
        </p:txBody>
      </p:sp>
      <p:sp>
        <p:nvSpPr>
          <p:cNvPr id="14338" name="Subtitle 2"/>
          <p:cNvSpPr>
            <a:spLocks noGrp="1"/>
          </p:cNvSpPr>
          <p:nvPr>
            <p:ph type="subTitle" idx="1"/>
          </p:nvPr>
        </p:nvSpPr>
        <p:spPr>
          <a:xfrm>
            <a:off x="533400" y="3228975"/>
            <a:ext cx="7854950" cy="1752600"/>
          </a:xfrm>
        </p:spPr>
        <p:txBody>
          <a:bodyPr/>
          <a:lstStyle/>
          <a:p>
            <a:pPr marR="0"/>
            <a:r>
              <a:rPr lang="en-US" smtClean="0"/>
              <a:t>Secondary Data and Packaged Information</a:t>
            </a:r>
          </a:p>
        </p:txBody>
      </p:sp>
      <p:sp>
        <p:nvSpPr>
          <p:cNvPr id="4" name="Footer Placeholder 7"/>
          <p:cNvSpPr>
            <a:spLocks noGrp="1"/>
          </p:cNvSpPr>
          <p:nvPr>
            <p:ph type="ftr" sz="quarter" idx="11"/>
          </p:nvPr>
        </p:nvSpPr>
        <p:spPr/>
        <p:txBody>
          <a:bodyPr/>
          <a:lstStyle/>
          <a:p>
            <a:pPr>
              <a:defRPr/>
            </a:pPr>
            <a:r>
              <a:rPr lang="en-US" dirty="0"/>
              <a:t>Copyright © 2014 Pearson Education, Inc. </a:t>
            </a:r>
          </a:p>
        </p:txBody>
      </p:sp>
      <p:sp>
        <p:nvSpPr>
          <p:cNvPr id="5" name="Slide Number Placeholder 8"/>
          <p:cNvSpPr>
            <a:spLocks noGrp="1"/>
          </p:cNvSpPr>
          <p:nvPr>
            <p:ph type="sldNum" sz="quarter" idx="12"/>
          </p:nvPr>
        </p:nvSpPr>
        <p:spPr>
          <a:xfrm>
            <a:off x="8027988" y="6381750"/>
            <a:ext cx="762000" cy="365125"/>
          </a:xfrm>
        </p:spPr>
        <p:txBody>
          <a:bodyPr/>
          <a:lstStyle/>
          <a:p>
            <a:pPr>
              <a:defRPr/>
            </a:pPr>
            <a:fld id="{81896C3A-A298-4B41-99CF-78FCC68E118D}"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Internal Databases</a:t>
            </a:r>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ea typeface="+mn-ea"/>
                <a:cs typeface="+mn-cs"/>
              </a:rPr>
              <a:t>A </a:t>
            </a:r>
            <a:r>
              <a:rPr lang="en-US" b="1" dirty="0" smtClean="0">
                <a:ea typeface="+mn-ea"/>
                <a:cs typeface="+mn-cs"/>
              </a:rPr>
              <a:t>database</a:t>
            </a:r>
            <a:r>
              <a:rPr lang="en-US" dirty="0" smtClean="0">
                <a:ea typeface="+mn-ea"/>
                <a:cs typeface="+mn-cs"/>
              </a:rPr>
              <a:t> refers to a collection of data and information describing items of interest.</a:t>
            </a:r>
          </a:p>
          <a:p>
            <a:pPr marL="640080" lvl="1" indent="-246888" fontAlgn="auto">
              <a:spcAft>
                <a:spcPts val="0"/>
              </a:spcAft>
              <a:buFont typeface="Wingdings 2"/>
              <a:buChar char=""/>
              <a:defRPr/>
            </a:pPr>
            <a:r>
              <a:rPr lang="en-US" dirty="0" smtClean="0">
                <a:ea typeface="+mn-ea"/>
              </a:rPr>
              <a:t>Vehicle Registration Database</a:t>
            </a:r>
          </a:p>
          <a:p>
            <a:pPr marL="274320" indent="-274320" fontAlgn="auto">
              <a:spcAft>
                <a:spcPts val="0"/>
              </a:spcAft>
              <a:buClr>
                <a:schemeClr val="accent3"/>
              </a:buClr>
              <a:buFont typeface="Wingdings 2"/>
              <a:buChar char=""/>
              <a:defRPr/>
            </a:pPr>
            <a:r>
              <a:rPr lang="en-US" dirty="0" smtClean="0">
                <a:ea typeface="+mn-ea"/>
                <a:cs typeface="+mn-cs"/>
              </a:rPr>
              <a:t>A </a:t>
            </a:r>
            <a:r>
              <a:rPr lang="en-US" b="1" dirty="0" smtClean="0">
                <a:ea typeface="+mn-ea"/>
                <a:cs typeface="+mn-cs"/>
              </a:rPr>
              <a:t>record</a:t>
            </a:r>
            <a:r>
              <a:rPr lang="en-US" dirty="0" smtClean="0">
                <a:ea typeface="+mn-ea"/>
                <a:cs typeface="+mn-cs"/>
              </a:rPr>
              <a:t> is a unit of information in a database.</a:t>
            </a:r>
          </a:p>
          <a:p>
            <a:pPr marL="640080" lvl="1" indent="-246888" fontAlgn="auto">
              <a:spcAft>
                <a:spcPts val="0"/>
              </a:spcAft>
              <a:buFont typeface="Wingdings 2"/>
              <a:buChar char=""/>
              <a:defRPr/>
            </a:pPr>
            <a:r>
              <a:rPr lang="en-US" dirty="0" smtClean="0">
                <a:ea typeface="+mn-ea"/>
              </a:rPr>
              <a:t>SS#  XXXYYZZZZ</a:t>
            </a:r>
          </a:p>
          <a:p>
            <a:pPr marL="274320" indent="-274320" fontAlgn="auto">
              <a:spcAft>
                <a:spcPts val="0"/>
              </a:spcAft>
              <a:buClr>
                <a:schemeClr val="accent3"/>
              </a:buClr>
              <a:buFont typeface="Wingdings 2"/>
              <a:buChar char=""/>
              <a:defRPr/>
            </a:pPr>
            <a:r>
              <a:rPr lang="en-US" b="1" dirty="0" smtClean="0">
                <a:ea typeface="+mn-ea"/>
                <a:cs typeface="+mn-cs"/>
              </a:rPr>
              <a:t>Fields</a:t>
            </a:r>
            <a:r>
              <a:rPr lang="en-US" dirty="0" smtClean="0">
                <a:ea typeface="+mn-ea"/>
                <a:cs typeface="+mn-cs"/>
              </a:rPr>
              <a:t>: subcomponents of information composing records.</a:t>
            </a:r>
          </a:p>
          <a:p>
            <a:pPr marL="640080" lvl="1" indent="-246888" fontAlgn="auto">
              <a:spcAft>
                <a:spcPts val="0"/>
              </a:spcAft>
              <a:buFont typeface="Wingdings 2"/>
              <a:buChar char=""/>
              <a:defRPr/>
            </a:pPr>
            <a:r>
              <a:rPr lang="en-US" dirty="0" smtClean="0">
                <a:ea typeface="+mn-ea"/>
              </a:rPr>
              <a:t>Brand	</a:t>
            </a:r>
            <a:endParaRPr lang="en-US" dirty="0">
              <a:ea typeface="+mn-ea"/>
            </a:endParaRPr>
          </a:p>
          <a:p>
            <a:pPr marL="640080" lvl="1" indent="-246888" fontAlgn="auto">
              <a:spcAft>
                <a:spcPts val="0"/>
              </a:spcAft>
              <a:buFont typeface="Wingdings 2"/>
              <a:buChar char=""/>
              <a:defRPr/>
            </a:pPr>
            <a:r>
              <a:rPr lang="en-US" dirty="0" smtClean="0">
                <a:ea typeface="+mn-ea"/>
              </a:rPr>
              <a:t>Color			</a:t>
            </a:r>
          </a:p>
          <a:p>
            <a:pPr marL="640080" lvl="1" indent="-246888" fontAlgn="auto">
              <a:spcAft>
                <a:spcPts val="0"/>
              </a:spcAft>
              <a:buFont typeface="Wingdings 2"/>
              <a:buChar char=""/>
              <a:defRPr/>
            </a:pPr>
            <a:r>
              <a:rPr lang="en-US" dirty="0" smtClean="0">
                <a:ea typeface="+mn-ea"/>
              </a:rPr>
              <a:t>Year </a:t>
            </a:r>
          </a:p>
          <a:p>
            <a:pPr marL="640080" lvl="1" indent="-246888" fontAlgn="auto">
              <a:spcAft>
                <a:spcPts val="0"/>
              </a:spcAft>
              <a:buFont typeface="Wingdings 2"/>
              <a:buChar char=""/>
              <a:defRPr/>
            </a:pPr>
            <a:r>
              <a:rPr lang="en-US" dirty="0" smtClean="0">
                <a:ea typeface="+mn-ea"/>
              </a:rPr>
              <a:t>Model			</a:t>
            </a:r>
          </a:p>
          <a:p>
            <a:pPr marL="274320" indent="-274320" fontAlgn="auto">
              <a:spcAft>
                <a:spcPts val="0"/>
              </a:spcAft>
              <a:buClr>
                <a:schemeClr val="accent3"/>
              </a:buClr>
              <a:buFont typeface="Wingdings 2"/>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Internal Databases</a:t>
            </a:r>
          </a:p>
        </p:txBody>
      </p:sp>
      <p:sp>
        <p:nvSpPr>
          <p:cNvPr id="34818" name="Content Placeholder 2"/>
          <p:cNvSpPr>
            <a:spLocks noGrp="1"/>
          </p:cNvSpPr>
          <p:nvPr>
            <p:ph idx="1"/>
          </p:nvPr>
        </p:nvSpPr>
        <p:spPr/>
        <p:txBody>
          <a:bodyPr/>
          <a:lstStyle/>
          <a:p>
            <a:r>
              <a:rPr lang="en-US" b="1" smtClean="0"/>
              <a:t>Data mining</a:t>
            </a:r>
            <a:r>
              <a:rPr lang="en-US" smtClean="0"/>
              <a:t> is the name for software that helps managers make sense out of seemingly senseless masses of information contained in databases.</a:t>
            </a:r>
          </a:p>
          <a:p>
            <a:r>
              <a:rPr lang="en-US" b="1" smtClean="0"/>
              <a:t>Micromarketing</a:t>
            </a:r>
            <a:r>
              <a:rPr lang="en-US" smtClean="0"/>
              <a:t> refers to using a differentiated marketing mix for specific customer segments, sometimes fine-tuned for the individual shopper.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Ways Companies Use Databases</a:t>
            </a:r>
            <a:endParaRPr lang="en-US" dirty="0">
              <a:ea typeface="+mj-ea"/>
              <a:cs typeface="+mj-cs"/>
            </a:endParaRPr>
          </a:p>
        </p:txBody>
      </p:sp>
      <p:sp>
        <p:nvSpPr>
          <p:cNvPr id="36866" name="Content Placeholder 2"/>
          <p:cNvSpPr>
            <a:spLocks noGrp="1"/>
          </p:cNvSpPr>
          <p:nvPr>
            <p:ph idx="1"/>
          </p:nvPr>
        </p:nvSpPr>
        <p:spPr/>
        <p:txBody>
          <a:bodyPr/>
          <a:lstStyle/>
          <a:p>
            <a:r>
              <a:rPr lang="en-US" smtClean="0"/>
              <a:t>To identify prospects</a:t>
            </a:r>
          </a:p>
          <a:p>
            <a:r>
              <a:rPr lang="en-US" smtClean="0"/>
              <a:t>To decide which customers should receive a particular offer</a:t>
            </a:r>
          </a:p>
          <a:p>
            <a:r>
              <a:rPr lang="en-US" smtClean="0"/>
              <a:t>To deepen customer loyalty </a:t>
            </a:r>
          </a:p>
          <a:p>
            <a:r>
              <a:rPr lang="en-US" smtClean="0"/>
              <a:t>To reactivate customer purchases</a:t>
            </a:r>
          </a:p>
          <a:p>
            <a:r>
              <a:rPr lang="en-US" smtClean="0"/>
              <a:t>To avoid serious customer mistakes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External Secondary Data</a:t>
            </a:r>
          </a:p>
        </p:txBody>
      </p:sp>
      <p:sp>
        <p:nvSpPr>
          <p:cNvPr id="23555"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b="1" dirty="0" smtClean="0">
                <a:ea typeface="+mn-ea"/>
                <a:cs typeface="+mn-cs"/>
              </a:rPr>
              <a:t>External databases </a:t>
            </a:r>
            <a:r>
              <a:rPr lang="en-US" dirty="0" smtClean="0">
                <a:ea typeface="+mn-ea"/>
                <a:cs typeface="+mn-cs"/>
              </a:rPr>
              <a:t>are databases supplied by organizations outside the firm</a:t>
            </a:r>
            <a:r>
              <a:rPr lang="en-US" dirty="0">
                <a:ea typeface="+mn-ea"/>
                <a:cs typeface="+mn-cs"/>
              </a:rPr>
              <a:t>:</a:t>
            </a:r>
            <a:endParaRPr lang="en-US" dirty="0" smtClean="0">
              <a:ea typeface="+mn-ea"/>
              <a:cs typeface="+mn-cs"/>
            </a:endParaRPr>
          </a:p>
          <a:p>
            <a:pPr marL="640080" lvl="1" indent="-246888" fontAlgn="auto">
              <a:spcAft>
                <a:spcPts val="0"/>
              </a:spcAft>
              <a:buFont typeface="Wingdings 2"/>
              <a:buChar char=""/>
              <a:defRPr/>
            </a:pPr>
            <a:r>
              <a:rPr lang="en-US" dirty="0" smtClean="0">
                <a:ea typeface="+mn-ea"/>
              </a:rPr>
              <a:t>Published</a:t>
            </a:r>
          </a:p>
          <a:p>
            <a:pPr marL="640080" lvl="1" indent="-246888" fontAlgn="auto">
              <a:spcAft>
                <a:spcPts val="0"/>
              </a:spcAft>
              <a:buFont typeface="Wingdings 2"/>
              <a:buChar char=""/>
              <a:defRPr/>
            </a:pPr>
            <a:r>
              <a:rPr lang="en-US" dirty="0" smtClean="0">
                <a:ea typeface="+mn-ea"/>
              </a:rPr>
              <a:t>Syndicated services data</a:t>
            </a:r>
          </a:p>
          <a:p>
            <a:pPr marL="640080" lvl="1" indent="-246888" fontAlgn="auto">
              <a:spcAft>
                <a:spcPts val="0"/>
              </a:spcAft>
              <a:buFont typeface="Wingdings 2"/>
              <a:buChar char=""/>
              <a:defRPr/>
            </a:pPr>
            <a:r>
              <a:rPr lang="en-US" dirty="0" smtClean="0">
                <a:ea typeface="+mn-ea"/>
              </a:rPr>
              <a:t>Databases</a:t>
            </a:r>
          </a:p>
          <a:p>
            <a:pPr marL="0" indent="0" fontAlgn="auto">
              <a:spcAft>
                <a:spcPts val="0"/>
              </a:spcAft>
              <a:buClr>
                <a:schemeClr val="accent3"/>
              </a:buClr>
              <a:buFont typeface="Wingdings 2"/>
              <a:buNone/>
              <a:defRPr/>
            </a:pPr>
            <a:endParaRPr lang="en-US" dirty="0" smtClean="0">
              <a:ea typeface="+mn-ea"/>
              <a:cs typeface="+mn-cs"/>
            </a:endParaRPr>
          </a:p>
          <a:p>
            <a:pPr marL="274320" indent="-274320" fontAlgn="auto">
              <a:spcAft>
                <a:spcPts val="0"/>
              </a:spcAft>
              <a:buClr>
                <a:schemeClr val="accent3"/>
              </a:buClr>
              <a:buFont typeface="Wingdings 2"/>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External Secondary Data</a:t>
            </a:r>
          </a:p>
        </p:txBody>
      </p:sp>
      <p:sp>
        <p:nvSpPr>
          <p:cNvPr id="40962" name="Content Placeholder 2"/>
          <p:cNvSpPr>
            <a:spLocks noGrp="1"/>
          </p:cNvSpPr>
          <p:nvPr>
            <p:ph idx="1"/>
          </p:nvPr>
        </p:nvSpPr>
        <p:spPr/>
        <p:txBody>
          <a:bodyPr/>
          <a:lstStyle/>
          <a:p>
            <a:r>
              <a:rPr lang="en-US" b="1" smtClean="0"/>
              <a:t>Published sources</a:t>
            </a:r>
            <a:r>
              <a:rPr lang="en-US" smtClean="0"/>
              <a:t>: sources of information prepared for public distribution and normally found in libraries or a variety of other entities, such as trade organizations.</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External Secondary Data</a:t>
            </a:r>
          </a:p>
        </p:txBody>
      </p:sp>
      <p:sp>
        <p:nvSpPr>
          <p:cNvPr id="43010" name="Content Placeholder 2"/>
          <p:cNvSpPr>
            <a:spLocks noGrp="1"/>
          </p:cNvSpPr>
          <p:nvPr>
            <p:ph idx="1"/>
          </p:nvPr>
        </p:nvSpPr>
        <p:spPr/>
        <p:txBody>
          <a:bodyPr/>
          <a:lstStyle/>
          <a:p>
            <a:r>
              <a:rPr lang="en-US" b="1" smtClean="0"/>
              <a:t>Syndicated services data</a:t>
            </a:r>
            <a:r>
              <a:rPr lang="en-US" smtClean="0"/>
              <a:t>: provided by firms that collect data in a standard format and make them available to subscribing firms—highly specialized and not available in libraries.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External Secondary Data</a:t>
            </a:r>
          </a:p>
        </p:txBody>
      </p:sp>
      <p:sp>
        <p:nvSpPr>
          <p:cNvPr id="45058" name="Content Placeholder 2"/>
          <p:cNvSpPr>
            <a:spLocks noGrp="1"/>
          </p:cNvSpPr>
          <p:nvPr>
            <p:ph idx="1"/>
          </p:nvPr>
        </p:nvSpPr>
        <p:spPr/>
        <p:txBody>
          <a:bodyPr/>
          <a:lstStyle/>
          <a:p>
            <a:r>
              <a:rPr lang="en-US" b="1" smtClean="0"/>
              <a:t>External databases</a:t>
            </a:r>
            <a:r>
              <a:rPr lang="en-US" smtClean="0"/>
              <a:t>: databases supplied by organizations outside the firm, such as online information databases (e.g.,  IBISWorld, FACTIVA, Ebsco, and ProQuest).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Advantages of Secondary Data</a:t>
            </a:r>
          </a:p>
        </p:txBody>
      </p:sp>
      <p:sp>
        <p:nvSpPr>
          <p:cNvPr id="47106" name="Content Placeholder 2"/>
          <p:cNvSpPr>
            <a:spLocks noGrp="1"/>
          </p:cNvSpPr>
          <p:nvPr>
            <p:ph idx="1"/>
          </p:nvPr>
        </p:nvSpPr>
        <p:spPr/>
        <p:txBody>
          <a:bodyPr/>
          <a:lstStyle/>
          <a:p>
            <a:r>
              <a:rPr lang="en-US" smtClean="0"/>
              <a:t>Are obtained quickly</a:t>
            </a:r>
          </a:p>
          <a:p>
            <a:r>
              <a:rPr lang="en-US" smtClean="0"/>
              <a:t>Are inexpensive</a:t>
            </a:r>
          </a:p>
          <a:p>
            <a:r>
              <a:rPr lang="en-US" smtClean="0"/>
              <a:t>Are readily available</a:t>
            </a:r>
          </a:p>
          <a:p>
            <a:r>
              <a:rPr lang="en-US" smtClean="0"/>
              <a:t>Enhance existing primary data</a:t>
            </a:r>
          </a:p>
          <a:p>
            <a:r>
              <a:rPr lang="en-US" smtClean="0"/>
              <a:t>May achieve research objective</a:t>
            </a:r>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Disadvantages of Secondary Data</a:t>
            </a:r>
            <a:endParaRPr lang="en-US" dirty="0" smtClean="0">
              <a:ea typeface="+mj-ea"/>
              <a:cs typeface="+mj-cs"/>
            </a:endParaRPr>
          </a:p>
        </p:txBody>
      </p:sp>
      <p:sp>
        <p:nvSpPr>
          <p:cNvPr id="49154" name="Content Placeholder 2"/>
          <p:cNvSpPr>
            <a:spLocks noGrp="1"/>
          </p:cNvSpPr>
          <p:nvPr>
            <p:ph idx="1"/>
          </p:nvPr>
        </p:nvSpPr>
        <p:spPr/>
        <p:txBody>
          <a:bodyPr/>
          <a:lstStyle/>
          <a:p>
            <a:r>
              <a:rPr lang="en-US" smtClean="0"/>
              <a:t>Reporting units may be incompatible</a:t>
            </a:r>
          </a:p>
          <a:p>
            <a:r>
              <a:rPr lang="en-US" smtClean="0"/>
              <a:t>Measurement units do not match</a:t>
            </a:r>
          </a:p>
          <a:p>
            <a:r>
              <a:rPr lang="en-US" smtClean="0"/>
              <a:t>Class definitions are not usable</a:t>
            </a:r>
          </a:p>
          <a:p>
            <a:r>
              <a:rPr lang="en-US" smtClean="0"/>
              <a:t>May be outdated</a:t>
            </a:r>
          </a:p>
          <a:p>
            <a:r>
              <a:rPr lang="en-US" smtClean="0"/>
              <a:t>May not be credible</a:t>
            </a:r>
          </a:p>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Evaluating Secondary Data</a:t>
            </a:r>
          </a:p>
        </p:txBody>
      </p:sp>
      <p:sp>
        <p:nvSpPr>
          <p:cNvPr id="51202" name="Content Placeholder 2"/>
          <p:cNvSpPr>
            <a:spLocks noGrp="1"/>
          </p:cNvSpPr>
          <p:nvPr>
            <p:ph idx="1"/>
          </p:nvPr>
        </p:nvSpPr>
        <p:spPr/>
        <p:txBody>
          <a:bodyPr/>
          <a:lstStyle/>
          <a:p>
            <a:r>
              <a:rPr lang="en-US" smtClean="0"/>
              <a:t>What was the purpose of the study?</a:t>
            </a:r>
          </a:p>
          <a:p>
            <a:r>
              <a:rPr lang="en-US" smtClean="0"/>
              <a:t>Who collected the information?</a:t>
            </a:r>
          </a:p>
          <a:p>
            <a:r>
              <a:rPr lang="en-US" smtClean="0"/>
              <a:t>What information was collected?</a:t>
            </a:r>
          </a:p>
          <a:p>
            <a:r>
              <a:rPr lang="en-US" smtClean="0"/>
              <a:t>How was the information attained?</a:t>
            </a:r>
          </a:p>
          <a:p>
            <a:r>
              <a:rPr lang="en-US" smtClean="0"/>
              <a:t>How consistent is the information with other information?</a:t>
            </a:r>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Learning Objectives</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ea typeface="+mn-ea"/>
                <a:cs typeface="+mn-cs"/>
              </a:rPr>
              <a:t>To learn what secondary data are, how this information is used, and how we may classify different types of secondary data, including internal and external databases </a:t>
            </a:r>
          </a:p>
          <a:p>
            <a:pPr marL="274320" indent="-274320" fontAlgn="auto">
              <a:spcAft>
                <a:spcPts val="0"/>
              </a:spcAft>
              <a:buClr>
                <a:schemeClr val="accent3"/>
              </a:buClr>
              <a:buFont typeface="Wingdings 2"/>
              <a:buChar char=""/>
              <a:defRPr/>
            </a:pPr>
            <a:r>
              <a:rPr lang="en-US" dirty="0" smtClean="0">
                <a:ea typeface="+mn-ea"/>
                <a:cs typeface="+mn-cs"/>
              </a:rPr>
              <a:t>To understand the advantages and disadvantages of secondary data</a:t>
            </a:r>
          </a:p>
          <a:p>
            <a:pPr marL="274320" indent="-274320" fontAlgn="auto">
              <a:spcAft>
                <a:spcPts val="0"/>
              </a:spcAft>
              <a:buClr>
                <a:schemeClr val="accent3"/>
              </a:buClr>
              <a:buFont typeface="Wingdings 2"/>
              <a:buChar char=""/>
              <a:defRPr/>
            </a:pPr>
            <a:r>
              <a:rPr lang="en-US" dirty="0" smtClean="0">
                <a:ea typeface="+mn-ea"/>
                <a:cs typeface="+mn-cs"/>
              </a:rPr>
              <a:t>To learn how to evaluate secondary data </a:t>
            </a:r>
          </a:p>
          <a:p>
            <a:pPr marL="0" indent="0" fontAlgn="auto">
              <a:spcAft>
                <a:spcPts val="0"/>
              </a:spcAft>
              <a:buClr>
                <a:schemeClr val="accent3"/>
              </a:buClr>
              <a:buFont typeface="Wingdings 2"/>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1143000"/>
            <a:ext cx="8229600" cy="1143000"/>
          </a:xfrm>
        </p:spPr>
        <p:txBody>
          <a:bodyPr>
            <a:normAutofit fontScale="90000"/>
          </a:bodyPr>
          <a:lstStyle/>
          <a:p>
            <a:pPr fontAlgn="auto">
              <a:spcAft>
                <a:spcPts val="0"/>
              </a:spcAft>
              <a:defRPr/>
            </a:pPr>
            <a:r>
              <a:rPr lang="en-US" dirty="0" smtClean="0">
                <a:ea typeface="+mj-ea"/>
                <a:cs typeface="+mj-cs"/>
              </a:rPr>
              <a:t>Key Sources of Secondary </a:t>
            </a:r>
            <a:br>
              <a:rPr lang="en-US" dirty="0" smtClean="0">
                <a:ea typeface="+mj-ea"/>
                <a:cs typeface="+mj-cs"/>
              </a:rPr>
            </a:br>
            <a:r>
              <a:rPr lang="en-US" dirty="0" smtClean="0">
                <a:ea typeface="+mj-ea"/>
                <a:cs typeface="+mj-cs"/>
              </a:rPr>
              <a:t>Sources for Marketers</a:t>
            </a:r>
          </a:p>
        </p:txBody>
      </p:sp>
      <p:sp>
        <p:nvSpPr>
          <p:cNvPr id="53250" name="Content Placeholder 2"/>
          <p:cNvSpPr>
            <a:spLocks noGrp="1"/>
          </p:cNvSpPr>
          <p:nvPr>
            <p:ph idx="1"/>
          </p:nvPr>
        </p:nvSpPr>
        <p:spPr>
          <a:xfrm>
            <a:off x="457200" y="2446338"/>
            <a:ext cx="8229600" cy="4389437"/>
          </a:xfrm>
        </p:spPr>
        <p:txBody>
          <a:bodyPr/>
          <a:lstStyle/>
          <a:p>
            <a:r>
              <a:rPr lang="en-US" smtClean="0"/>
              <a:t>Census of the Population</a:t>
            </a:r>
          </a:p>
          <a:p>
            <a:pPr lvl="1"/>
            <a:r>
              <a:rPr lang="en-US" smtClean="0"/>
              <a:t>Conducted every 10 years</a:t>
            </a:r>
          </a:p>
          <a:p>
            <a:r>
              <a:rPr lang="en-US" smtClean="0"/>
              <a:t>Economic Census</a:t>
            </a:r>
          </a:p>
          <a:p>
            <a:pPr lvl="1"/>
            <a:r>
              <a:rPr lang="en-US" smtClean="0"/>
              <a:t>Conducted every five years</a:t>
            </a:r>
          </a:p>
          <a:p>
            <a:r>
              <a:rPr lang="en-US" smtClean="0"/>
              <a:t>Go to http://2010.census.gov </a:t>
            </a:r>
          </a:p>
          <a:p>
            <a:pPr lvl="1"/>
            <a:endParaRPr lang="en-US" smtClean="0"/>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American Community Survey (ACS)</a:t>
            </a:r>
          </a:p>
        </p:txBody>
      </p:sp>
      <p:sp>
        <p:nvSpPr>
          <p:cNvPr id="55298" name="Content Placeholder 2"/>
          <p:cNvSpPr>
            <a:spLocks noGrp="1"/>
          </p:cNvSpPr>
          <p:nvPr>
            <p:ph idx="1"/>
          </p:nvPr>
        </p:nvSpPr>
        <p:spPr/>
        <p:txBody>
          <a:bodyPr/>
          <a:lstStyle/>
          <a:p>
            <a:r>
              <a:rPr lang="en-US" smtClean="0"/>
              <a:t>ACS will do the following:</a:t>
            </a:r>
          </a:p>
          <a:p>
            <a:pPr lvl="1"/>
            <a:r>
              <a:rPr lang="en-US" smtClean="0"/>
              <a:t>Survey 3 million Americans every year</a:t>
            </a:r>
          </a:p>
          <a:p>
            <a:pPr lvl="1"/>
            <a:r>
              <a:rPr lang="en-US" smtClean="0"/>
              <a:t>Provide updated information on key demographics </a:t>
            </a:r>
          </a:p>
          <a:p>
            <a:pPr lvl="1"/>
            <a:r>
              <a:rPr lang="en-US" smtClean="0"/>
              <a:t>Provide forecasts for future years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a:srcRect/>
          <a:stretch>
            <a:fillRect/>
          </a:stretch>
        </p:blipFill>
        <p:spPr bwMode="auto">
          <a:xfrm>
            <a:off x="1905000" y="747713"/>
            <a:ext cx="5257800" cy="587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How to Use the ACS</a:t>
            </a:r>
          </a:p>
        </p:txBody>
      </p:sp>
      <p:sp>
        <p:nvSpPr>
          <p:cNvPr id="59394" name="Content Placeholder 2"/>
          <p:cNvSpPr>
            <a:spLocks noGrp="1"/>
          </p:cNvSpPr>
          <p:nvPr>
            <p:ph idx="1"/>
          </p:nvPr>
        </p:nvSpPr>
        <p:spPr/>
        <p:txBody>
          <a:bodyPr/>
          <a:lstStyle/>
          <a:p>
            <a:r>
              <a:rPr lang="en-US" b="1" smtClean="0"/>
              <a:t>American Factfinder </a:t>
            </a:r>
            <a:r>
              <a:rPr lang="en-US" smtClean="0"/>
              <a:t>is the tool used for searching data collected by the ACS. </a:t>
            </a:r>
          </a:p>
          <a:p>
            <a:r>
              <a:rPr lang="en-US" smtClean="0"/>
              <a:t>To begin, go to www.census.gov/acs.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66800"/>
            <a:ext cx="8229600" cy="609600"/>
          </a:xfrm>
        </p:spPr>
        <p:txBody>
          <a:bodyPr>
            <a:normAutofit fontScale="90000"/>
          </a:bodyPr>
          <a:lstStyle/>
          <a:p>
            <a:pPr fontAlgn="auto">
              <a:spcAft>
                <a:spcPts val="0"/>
              </a:spcAft>
              <a:defRPr/>
            </a:pPr>
            <a:r>
              <a:rPr lang="en-US" dirty="0" smtClean="0">
                <a:ea typeface="+mj-ea"/>
                <a:cs typeface="+mj-cs"/>
              </a:rPr>
              <a:t>Example ACS Search</a:t>
            </a:r>
            <a:endParaRPr lang="en-US" dirty="0">
              <a:ea typeface="+mj-ea"/>
              <a:cs typeface="+mj-cs"/>
            </a:endParaRPr>
          </a:p>
        </p:txBody>
      </p:sp>
      <p:pic>
        <p:nvPicPr>
          <p:cNvPr id="61442" name="Picture 2"/>
          <p:cNvPicPr>
            <a:picLocks noGrp="1" noChangeAspect="1" noChangeArrowheads="1"/>
          </p:cNvPicPr>
          <p:nvPr>
            <p:ph idx="1"/>
          </p:nvPr>
        </p:nvPicPr>
        <p:blipFill>
          <a:blip r:embed="rId3"/>
          <a:srcRect/>
          <a:stretch>
            <a:fillRect/>
          </a:stretch>
        </p:blipFill>
        <p:spPr>
          <a:xfrm>
            <a:off x="457200" y="1752600"/>
            <a:ext cx="5627688" cy="4727575"/>
          </a:xfrm>
        </p:spPr>
      </p:pic>
      <p:sp>
        <p:nvSpPr>
          <p:cNvPr id="61443" name="Text Box 3"/>
          <p:cNvSpPr txBox="1">
            <a:spLocks noChangeArrowheads="1"/>
          </p:cNvSpPr>
          <p:nvPr/>
        </p:nvSpPr>
        <p:spPr bwMode="auto">
          <a:xfrm>
            <a:off x="6172200" y="1828800"/>
            <a:ext cx="2533650" cy="1465263"/>
          </a:xfrm>
          <a:prstGeom prst="rect">
            <a:avLst/>
          </a:prstGeom>
          <a:noFill/>
          <a:ln w="9525">
            <a:noFill/>
            <a:miter lim="800000"/>
            <a:headEnd/>
            <a:tailEnd/>
          </a:ln>
        </p:spPr>
        <p:txBody>
          <a:bodyPr wrap="none">
            <a:prstTxWarp prst="textNoShape">
              <a:avLst/>
            </a:prstTxWarp>
            <a:spAutoFit/>
          </a:bodyPr>
          <a:lstStyle/>
          <a:p>
            <a:r>
              <a:rPr lang="en-US">
                <a:solidFill>
                  <a:srgbClr val="B36680"/>
                </a:solidFill>
              </a:rPr>
              <a:t>FIGURE 5.2</a:t>
            </a:r>
          </a:p>
          <a:p>
            <a:r>
              <a:rPr lang="en-US" b="1">
                <a:solidFill>
                  <a:srgbClr val="000000"/>
                </a:solidFill>
              </a:rPr>
              <a:t>Searching Topics</a:t>
            </a:r>
          </a:p>
          <a:p>
            <a:r>
              <a:rPr lang="en-US" b="1">
                <a:solidFill>
                  <a:srgbClr val="000000"/>
                </a:solidFill>
              </a:rPr>
              <a:t>Allows You to</a:t>
            </a:r>
          </a:p>
          <a:p>
            <a:r>
              <a:rPr lang="en-US" b="1">
                <a:solidFill>
                  <a:srgbClr val="000000"/>
                </a:solidFill>
              </a:rPr>
              <a:t>Select the Type of</a:t>
            </a:r>
          </a:p>
          <a:p>
            <a:r>
              <a:rPr lang="en-US" b="1">
                <a:solidFill>
                  <a:srgbClr val="000000"/>
                </a:solidFill>
              </a:rPr>
              <a:t>Information You Seek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What Is Packaged Information?</a:t>
            </a:r>
          </a:p>
        </p:txBody>
      </p:sp>
      <p:sp>
        <p:nvSpPr>
          <p:cNvPr id="63490" name="Content Placeholder 2"/>
          <p:cNvSpPr>
            <a:spLocks noGrp="1"/>
          </p:cNvSpPr>
          <p:nvPr>
            <p:ph idx="1"/>
          </p:nvPr>
        </p:nvSpPr>
        <p:spPr/>
        <p:txBody>
          <a:bodyPr/>
          <a:lstStyle/>
          <a:p>
            <a:r>
              <a:rPr lang="en-US" b="1" smtClean="0"/>
              <a:t>Packaged information </a:t>
            </a:r>
            <a:r>
              <a:rPr lang="en-US" smtClean="0"/>
              <a:t>is a type of secondary data in which the data collected and/or the process of collecting the data are prepackaged for all users. </a:t>
            </a:r>
          </a:p>
          <a:p>
            <a:r>
              <a:rPr lang="en-US" smtClean="0"/>
              <a:t>There are two broad classes of packaged information: </a:t>
            </a:r>
          </a:p>
          <a:p>
            <a:pPr lvl="1"/>
            <a:r>
              <a:rPr lang="en-US" b="1" smtClean="0"/>
              <a:t>Syndicated data </a:t>
            </a:r>
          </a:p>
          <a:p>
            <a:pPr lvl="1"/>
            <a:r>
              <a:rPr lang="en-US" b="1" smtClean="0"/>
              <a:t>Packaged services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Packaged Information</a:t>
            </a:r>
          </a:p>
        </p:txBody>
      </p:sp>
      <p:sp>
        <p:nvSpPr>
          <p:cNvPr id="65538" name="Content Placeholder 2"/>
          <p:cNvSpPr>
            <a:spLocks noGrp="1"/>
          </p:cNvSpPr>
          <p:nvPr>
            <p:ph idx="1"/>
          </p:nvPr>
        </p:nvSpPr>
        <p:spPr/>
        <p:txBody>
          <a:bodyPr/>
          <a:lstStyle/>
          <a:p>
            <a:r>
              <a:rPr lang="en-US" b="1" smtClean="0"/>
              <a:t>Syndicated data </a:t>
            </a:r>
            <a:r>
              <a:rPr lang="en-US" smtClean="0"/>
              <a:t>are collected in a standard format and made available to all subscribers. For example, Marketing Evaluations, Inc., offers several Q Scores® services.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t>Packaged Information</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a:ea typeface="+mn-ea"/>
                <a:cs typeface="+mn-cs"/>
              </a:rPr>
              <a:t>The term </a:t>
            </a:r>
            <a:r>
              <a:rPr lang="en-US" b="1" dirty="0">
                <a:ea typeface="+mn-ea"/>
                <a:cs typeface="+mn-cs"/>
              </a:rPr>
              <a:t>packaged services </a:t>
            </a:r>
            <a:r>
              <a:rPr lang="en-US" dirty="0">
                <a:ea typeface="+mn-ea"/>
                <a:cs typeface="+mn-cs"/>
              </a:rPr>
              <a:t>refers to a prepackaged marketing research process that is used to generate information for a particular user. </a:t>
            </a:r>
          </a:p>
          <a:p>
            <a:pPr marL="274320" indent="-274320" fontAlgn="auto">
              <a:spcAft>
                <a:spcPts val="0"/>
              </a:spcAft>
              <a:buClr>
                <a:schemeClr val="accent3"/>
              </a:buClr>
              <a:buFont typeface="Wingdings 2"/>
              <a:buChar char=""/>
              <a:defRPr/>
            </a:pPr>
            <a:r>
              <a:rPr lang="en-US" dirty="0">
                <a:ea typeface="+mn-ea"/>
                <a:cs typeface="+mn-cs"/>
              </a:rPr>
              <a:t>Unlike syndicated data, the data from a packaged service will differ for each client. </a:t>
            </a:r>
          </a:p>
          <a:p>
            <a:pPr marL="0" indent="0" fontAlgn="auto">
              <a:spcAft>
                <a:spcPts val="0"/>
              </a:spcAft>
              <a:buClr>
                <a:schemeClr val="accent3"/>
              </a:buClr>
              <a:buFont typeface="Wingdings 2"/>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Packaged Information</a:t>
            </a:r>
          </a:p>
        </p:txBody>
      </p:sp>
      <p:sp>
        <p:nvSpPr>
          <p:cNvPr id="69634" name="Content Placeholder 2"/>
          <p:cNvSpPr>
            <a:spLocks noGrp="1"/>
          </p:cNvSpPr>
          <p:nvPr>
            <p:ph idx="1"/>
          </p:nvPr>
        </p:nvSpPr>
        <p:spPr/>
        <p:txBody>
          <a:bodyPr/>
          <a:lstStyle/>
          <a:p>
            <a:r>
              <a:rPr lang="en-US" smtClean="0"/>
              <a:t>Esri’s Tapestry™ Segmentation uses a ready-made, prepackaged process to profile residential neighborhoods.</a:t>
            </a:r>
          </a:p>
          <a:p>
            <a:r>
              <a:rPr lang="en-US" smtClean="0"/>
              <a:t>This information is purchased by clients with the aim of better understanding who their customers are, where they are located, how to find them, and how to reach them.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Advantages of Syndicated Data</a:t>
            </a:r>
          </a:p>
        </p:txBody>
      </p:sp>
      <p:sp>
        <p:nvSpPr>
          <p:cNvPr id="71682" name="Content Placeholder 2"/>
          <p:cNvSpPr>
            <a:spLocks noGrp="1"/>
          </p:cNvSpPr>
          <p:nvPr>
            <p:ph idx="1"/>
          </p:nvPr>
        </p:nvSpPr>
        <p:spPr/>
        <p:txBody>
          <a:bodyPr/>
          <a:lstStyle/>
          <a:p>
            <a:r>
              <a:rPr lang="en-US" smtClean="0"/>
              <a:t>Shared costs</a:t>
            </a:r>
          </a:p>
          <a:p>
            <a:r>
              <a:rPr lang="en-US" smtClean="0"/>
              <a:t>Quality of the data collected typically very high</a:t>
            </a:r>
          </a:p>
          <a:p>
            <a:r>
              <a:rPr lang="en-US" smtClean="0"/>
              <a:t>Speed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Learning Objectives</a:t>
            </a:r>
          </a:p>
        </p:txBody>
      </p:sp>
      <p:sp>
        <p:nvSpPr>
          <p:cNvPr id="18434" name="Content Placeholder 2"/>
          <p:cNvSpPr>
            <a:spLocks noGrp="1"/>
          </p:cNvSpPr>
          <p:nvPr>
            <p:ph idx="1"/>
          </p:nvPr>
        </p:nvSpPr>
        <p:spPr/>
        <p:txBody>
          <a:bodyPr/>
          <a:lstStyle/>
          <a:p>
            <a:r>
              <a:rPr lang="en-US"/>
              <a:t>To learn how to use the U.S. Census Bureau’s new American Community Survey</a:t>
            </a:r>
          </a:p>
          <a:p>
            <a:r>
              <a:rPr lang="en-US"/>
              <a:t>To know what packaged information is and the differences between syndicated data and packaged services</a:t>
            </a:r>
          </a:p>
          <a:p>
            <a:r>
              <a:rPr lang="en-US"/>
              <a:t>To understand the advantages and disadvantages of packaged information</a:t>
            </a:r>
          </a:p>
          <a:p>
            <a:r>
              <a:rPr lang="en-US"/>
              <a:t>To see some of the various areas in which packaged information may be applied</a:t>
            </a:r>
          </a:p>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Disadvantages of Syndicated Data</a:t>
            </a:r>
            <a:endParaRPr lang="en-US" dirty="0">
              <a:ea typeface="+mj-ea"/>
              <a:cs typeface="+mj-cs"/>
            </a:endParaRPr>
          </a:p>
        </p:txBody>
      </p:sp>
      <p:sp>
        <p:nvSpPr>
          <p:cNvPr id="73730" name="Content Placeholder 2"/>
          <p:cNvSpPr>
            <a:spLocks noGrp="1"/>
          </p:cNvSpPr>
          <p:nvPr>
            <p:ph idx="1"/>
          </p:nvPr>
        </p:nvSpPr>
        <p:spPr/>
        <p:txBody>
          <a:bodyPr/>
          <a:lstStyle/>
          <a:p>
            <a:r>
              <a:rPr lang="en-US" smtClean="0"/>
              <a:t>Buyers have little control over what information is collected.</a:t>
            </a:r>
          </a:p>
          <a:p>
            <a:r>
              <a:rPr lang="en-US" smtClean="0"/>
              <a:t>Firms often must commit to long-term contracts when buying syndicated data.</a:t>
            </a:r>
          </a:p>
          <a:p>
            <a:r>
              <a:rPr lang="en-US" smtClean="0"/>
              <a:t>No strategic information advantage exists in purchasing syndicated data.</a:t>
            </a:r>
          </a:p>
          <a:p>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Advantages of Packaged Services</a:t>
            </a:r>
            <a:endParaRPr lang="en-US" dirty="0">
              <a:ea typeface="+mj-ea"/>
              <a:cs typeface="+mj-cs"/>
            </a:endParaRPr>
          </a:p>
        </p:txBody>
      </p:sp>
      <p:sp>
        <p:nvSpPr>
          <p:cNvPr id="75778" name="Content Placeholder 2"/>
          <p:cNvSpPr>
            <a:spLocks noGrp="1"/>
          </p:cNvSpPr>
          <p:nvPr>
            <p:ph idx="1"/>
          </p:nvPr>
        </p:nvSpPr>
        <p:spPr/>
        <p:txBody>
          <a:bodyPr/>
          <a:lstStyle/>
          <a:p>
            <a:r>
              <a:rPr lang="en-US" smtClean="0"/>
              <a:t>The experience of the research firm offering the service</a:t>
            </a:r>
          </a:p>
          <a:p>
            <a:r>
              <a:rPr lang="en-US" smtClean="0"/>
              <a:t>Reduced cost of the research</a:t>
            </a:r>
          </a:p>
          <a:p>
            <a:r>
              <a:rPr lang="en-US" smtClean="0"/>
              <a:t>Speed of the research service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5275"/>
            <a:ext cx="8229600" cy="873125"/>
          </a:xfrm>
        </p:spPr>
        <p:txBody>
          <a:bodyPr>
            <a:normAutofit fontScale="90000"/>
          </a:bodyPr>
          <a:lstStyle/>
          <a:p>
            <a:pPr fontAlgn="auto">
              <a:spcAft>
                <a:spcPts val="0"/>
              </a:spcAft>
              <a:defRPr/>
            </a:pPr>
            <a:r>
              <a:rPr lang="en-US" dirty="0" smtClean="0">
                <a:ea typeface="+mj-ea"/>
                <a:cs typeface="+mj-cs"/>
              </a:rPr>
              <a:t>Disadvantages of Packaged Services</a:t>
            </a:r>
            <a:endParaRPr lang="en-US" dirty="0">
              <a:ea typeface="+mj-ea"/>
              <a:cs typeface="+mj-cs"/>
            </a:endParaRPr>
          </a:p>
        </p:txBody>
      </p:sp>
      <p:sp>
        <p:nvSpPr>
          <p:cNvPr id="77826" name="Content Placeholder 2"/>
          <p:cNvSpPr>
            <a:spLocks noGrp="1"/>
          </p:cNvSpPr>
          <p:nvPr>
            <p:ph idx="1"/>
          </p:nvPr>
        </p:nvSpPr>
        <p:spPr>
          <a:xfrm>
            <a:off x="381000" y="2667000"/>
            <a:ext cx="8229600" cy="3352800"/>
          </a:xfrm>
        </p:spPr>
        <p:txBody>
          <a:bodyPr/>
          <a:lstStyle/>
          <a:p>
            <a:r>
              <a:rPr lang="en-US"/>
              <a:t>Aspects of a project cannot be customized.</a:t>
            </a:r>
          </a:p>
          <a:p>
            <a:r>
              <a:rPr lang="en-US"/>
              <a:t>The company providing the packaged service may not know the idiosyncrasies of a particular industry.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fontAlgn="auto">
              <a:spcAft>
                <a:spcPts val="0"/>
              </a:spcAft>
              <a:defRPr/>
            </a:pPr>
            <a:r>
              <a:rPr lang="en-US" dirty="0" smtClean="0">
                <a:ea typeface="+mj-ea"/>
                <a:cs typeface="+mj-cs"/>
              </a:rPr>
              <a:t>Marketing Applications of Packaged Information</a:t>
            </a:r>
            <a:endParaRPr lang="en-US" dirty="0">
              <a:ea typeface="+mj-ea"/>
              <a:cs typeface="+mj-cs"/>
            </a:endParaRPr>
          </a:p>
        </p:txBody>
      </p:sp>
      <p:sp>
        <p:nvSpPr>
          <p:cNvPr id="79874" name="Content Placeholder 2"/>
          <p:cNvSpPr>
            <a:spLocks noGrp="1"/>
          </p:cNvSpPr>
          <p:nvPr>
            <p:ph idx="1"/>
          </p:nvPr>
        </p:nvSpPr>
        <p:spPr>
          <a:xfrm>
            <a:off x="457200" y="2286000"/>
            <a:ext cx="8229600" cy="4389438"/>
          </a:xfrm>
        </p:spPr>
        <p:txBody>
          <a:bodyPr/>
          <a:lstStyle/>
          <a:p>
            <a:r>
              <a:rPr lang="en-US" smtClean="0"/>
              <a:t>Measuring consumer attitudes and opinions</a:t>
            </a:r>
          </a:p>
          <a:p>
            <a:r>
              <a:rPr lang="en-US" smtClean="0"/>
              <a:t>Market segmentation</a:t>
            </a:r>
          </a:p>
          <a:p>
            <a:r>
              <a:rPr lang="en-US" smtClean="0"/>
              <a:t>Monitoring media usage and promotion effectiveness</a:t>
            </a:r>
          </a:p>
          <a:p>
            <a:pPr lvl="1"/>
            <a:r>
              <a:rPr lang="en-US" smtClean="0"/>
              <a:t>Monitoring consumer buzz or consumer-generated media (CGM)</a:t>
            </a:r>
          </a:p>
          <a:p>
            <a:pPr lvl="1"/>
            <a:r>
              <a:rPr lang="en-US" smtClean="0"/>
              <a:t>Monitoring and effectiveness of print media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3"/>
          <a:srcRect/>
          <a:stretch>
            <a:fillRect/>
          </a:stretch>
        </p:blipFill>
        <p:spPr bwMode="auto">
          <a:xfrm>
            <a:off x="685800" y="2438400"/>
            <a:ext cx="4205288" cy="3276600"/>
          </a:xfrm>
          <a:prstGeom prst="rect">
            <a:avLst/>
          </a:prstGeom>
          <a:noFill/>
          <a:ln w="9525">
            <a:noFill/>
            <a:miter lim="800000"/>
            <a:headEnd/>
            <a:tailEnd/>
          </a:ln>
        </p:spPr>
      </p:pic>
      <p:pic>
        <p:nvPicPr>
          <p:cNvPr id="81922" name="Picture 3"/>
          <p:cNvPicPr>
            <a:picLocks noChangeAspect="1" noChangeArrowheads="1"/>
          </p:cNvPicPr>
          <p:nvPr/>
        </p:nvPicPr>
        <p:blipFill>
          <a:blip r:embed="rId4"/>
          <a:srcRect/>
          <a:stretch>
            <a:fillRect/>
          </a:stretch>
        </p:blipFill>
        <p:spPr bwMode="auto">
          <a:xfrm>
            <a:off x="5486400" y="2000250"/>
            <a:ext cx="3033713" cy="4152900"/>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smtClean="0"/>
              <a:t>Measuring Print Media</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92188"/>
          </a:xfrm>
        </p:spPr>
        <p:txBody>
          <a:bodyPr>
            <a:normAutofit fontScale="90000"/>
          </a:bodyPr>
          <a:lstStyle/>
          <a:p>
            <a:pPr fontAlgn="auto">
              <a:spcAft>
                <a:spcPts val="0"/>
              </a:spcAft>
              <a:defRPr/>
            </a:pPr>
            <a:r>
              <a:rPr lang="en-US" dirty="0" smtClean="0">
                <a:ea typeface="+mj-ea"/>
                <a:cs typeface="+mj-cs"/>
              </a:rPr>
              <a:t>Marketing Applications of Packaged Information</a:t>
            </a:r>
            <a:endParaRPr lang="en-US" dirty="0">
              <a:ea typeface="+mj-ea"/>
              <a:cs typeface="+mj-cs"/>
            </a:endParaRPr>
          </a:p>
        </p:txBody>
      </p:sp>
      <p:sp>
        <p:nvSpPr>
          <p:cNvPr id="83970" name="Content Placeholder 2"/>
          <p:cNvSpPr>
            <a:spLocks noGrp="1"/>
          </p:cNvSpPr>
          <p:nvPr>
            <p:ph idx="1"/>
          </p:nvPr>
        </p:nvSpPr>
        <p:spPr>
          <a:xfrm>
            <a:off x="457200" y="2438400"/>
            <a:ext cx="8229600" cy="3810000"/>
          </a:xfrm>
        </p:spPr>
        <p:txBody>
          <a:bodyPr/>
          <a:lstStyle/>
          <a:p>
            <a:r>
              <a:rPr lang="en-US" smtClean="0"/>
              <a:t>Market tracking studies</a:t>
            </a:r>
          </a:p>
          <a:p>
            <a:pPr lvl="1"/>
            <a:r>
              <a:rPr lang="en-US" smtClean="0"/>
              <a:t>Nielsen tracking studies are longitudinal studies that monitor a variable, such as sales or market share, over time.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Rectangle 4"/>
          <p:cNvSpPr>
            <a:spLocks noChangeArrowheads="1"/>
          </p:cNvSpPr>
          <p:nvPr/>
        </p:nvSpPr>
        <p:spPr bwMode="auto">
          <a:xfrm>
            <a:off x="-3725863" y="2297113"/>
            <a:ext cx="9144001" cy="0"/>
          </a:xfrm>
          <a:prstGeom prst="rect">
            <a:avLst/>
          </a:prstGeom>
          <a:noFill/>
          <a:ln w="9525">
            <a:noFill/>
            <a:miter lim="800000"/>
            <a:headEnd/>
            <a:tailEnd/>
          </a:ln>
        </p:spPr>
        <p:txBody>
          <a:bodyPr wrap="none" anchor="ctr">
            <a:prstTxWarp prst="textNoShape">
              <a:avLst/>
            </a:prstTxWarp>
            <a:spAutoFit/>
          </a:bodyPr>
          <a:lstStyle/>
          <a:p>
            <a:endParaRPr lang="en-US">
              <a:latin typeface="Calibri" pitchFamily="-72" charset="0"/>
            </a:endParaRPr>
          </a:p>
        </p:txBody>
      </p:sp>
      <p:pic>
        <p:nvPicPr>
          <p:cNvPr id="86018" name="Picture 5" descr="cid:3287383400_2177562"/>
          <p:cNvPicPr>
            <a:picLocks noChangeAspect="1" noChangeArrowheads="1"/>
          </p:cNvPicPr>
          <p:nvPr/>
        </p:nvPicPr>
        <p:blipFill>
          <a:blip r:embed="rId3"/>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6019" name="Rectangle 6"/>
          <p:cNvSpPr>
            <a:spLocks noChangeArrowheads="1"/>
          </p:cNvSpPr>
          <p:nvPr/>
        </p:nvSpPr>
        <p:spPr bwMode="auto">
          <a:xfrm>
            <a:off x="708025" y="3894138"/>
            <a:ext cx="7589838" cy="1069975"/>
          </a:xfrm>
          <a:prstGeom prst="rect">
            <a:avLst/>
          </a:prstGeom>
          <a:noFill/>
          <a:ln w="9525">
            <a:noFill/>
            <a:miter lim="800000"/>
            <a:headEnd/>
            <a:tailEnd/>
          </a:ln>
        </p:spPr>
        <p:txBody>
          <a:bodyPr anchor="ctr">
            <a:prstTxWarp prst="textNoShape">
              <a:avLst/>
            </a:prstTxWarp>
            <a:spAutoFit/>
          </a:bodyPr>
          <a:lstStyle/>
          <a:p>
            <a:pPr algn="ctr"/>
            <a:r>
              <a:rPr lang="en-US" sz="1600">
                <a:solidFill>
                  <a:srgbClr val="000000"/>
                </a:solidFill>
                <a:latin typeface="Constantia" pitchFamily="-72"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srcRect/>
          <a:stretch>
            <a:fillRect/>
          </a:stretch>
        </p:blipFill>
        <p:spPr bwMode="auto">
          <a:xfrm>
            <a:off x="2085975" y="785813"/>
            <a:ext cx="497205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Primary Versus Secondary Data</a:t>
            </a:r>
          </a:p>
        </p:txBody>
      </p:sp>
      <p:sp>
        <p:nvSpPr>
          <p:cNvPr id="22530" name="Content Placeholder 2"/>
          <p:cNvSpPr>
            <a:spLocks noGrp="1"/>
          </p:cNvSpPr>
          <p:nvPr>
            <p:ph idx="1"/>
          </p:nvPr>
        </p:nvSpPr>
        <p:spPr/>
        <p:txBody>
          <a:bodyPr/>
          <a:lstStyle/>
          <a:p>
            <a:r>
              <a:rPr lang="en-US" b="1" smtClean="0"/>
              <a:t>Primary data</a:t>
            </a:r>
            <a:r>
              <a:rPr lang="en-US" smtClean="0"/>
              <a:t>: information that is developed or gathered by the researcher specifically for the research project at hand</a:t>
            </a:r>
          </a:p>
          <a:p>
            <a:r>
              <a:rPr lang="en-US" b="1" smtClean="0"/>
              <a:t>Secondary data</a:t>
            </a:r>
            <a:r>
              <a:rPr lang="en-US" smtClean="0"/>
              <a:t>: information that has previously been gathered by someone other than the researcher and/or for some other purpose than the research project at hand</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Uses of Secondary Data</a:t>
            </a:r>
          </a:p>
        </p:txBody>
      </p:sp>
      <p:sp>
        <p:nvSpPr>
          <p:cNvPr id="24578" name="Content Placeholder 2"/>
          <p:cNvSpPr>
            <a:spLocks noGrp="1"/>
          </p:cNvSpPr>
          <p:nvPr>
            <p:ph idx="1"/>
          </p:nvPr>
        </p:nvSpPr>
        <p:spPr/>
        <p:txBody>
          <a:bodyPr/>
          <a:lstStyle/>
          <a:p>
            <a:r>
              <a:rPr lang="en-US" smtClean="0"/>
              <a:t>Secondary data has many uses in marketing research, and sometimes the entire research project may depend on the use of secondary data.</a:t>
            </a:r>
          </a:p>
          <a:p>
            <a:r>
              <a:rPr lang="en-US" smtClean="0"/>
              <a:t>Applications include economic-trend forecasting, corporate intelligence, international data, public opinion, and historical data.</a:t>
            </a: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a:srcRect/>
          <a:stretch>
            <a:fillRect/>
          </a:stretch>
        </p:blipFill>
        <p:spPr bwMode="auto">
          <a:xfrm>
            <a:off x="762000" y="1600200"/>
            <a:ext cx="6942138" cy="4038600"/>
          </a:xfrm>
          <a:prstGeom prst="rect">
            <a:avLst/>
          </a:prstGeom>
          <a:noFill/>
          <a:ln w="9525">
            <a:noFill/>
            <a:miter lim="800000"/>
            <a:headEnd/>
            <a:tailEnd/>
          </a:ln>
        </p:spPr>
      </p:pic>
      <p:sp>
        <p:nvSpPr>
          <p:cNvPr id="4" name="Title 3"/>
          <p:cNvSpPr>
            <a:spLocks noGrp="1"/>
          </p:cNvSpPr>
          <p:nvPr>
            <p:ph type="title"/>
          </p:nvPr>
        </p:nvSpPr>
        <p:spPr/>
        <p:txBody>
          <a:bodyPr/>
          <a:lstStyle/>
          <a:p>
            <a:pPr fontAlgn="auto">
              <a:spcAft>
                <a:spcPts val="0"/>
              </a:spcAft>
              <a:defRPr/>
            </a:pPr>
            <a:r>
              <a:rPr lang="en-US" dirty="0" smtClean="0"/>
              <a:t>An Example of Secondary Data</a:t>
            </a:r>
            <a:endParaRPr lang="en-US" dirty="0"/>
          </a:p>
        </p:txBody>
      </p:sp>
      <p:sp>
        <p:nvSpPr>
          <p:cNvPr id="26627" name="Text Box 3"/>
          <p:cNvSpPr txBox="1">
            <a:spLocks noChangeArrowheads="1"/>
          </p:cNvSpPr>
          <p:nvPr/>
        </p:nvSpPr>
        <p:spPr bwMode="auto">
          <a:xfrm>
            <a:off x="457200" y="5715000"/>
            <a:ext cx="8323263" cy="611188"/>
          </a:xfrm>
          <a:prstGeom prst="rect">
            <a:avLst/>
          </a:prstGeom>
          <a:noFill/>
          <a:ln w="9525">
            <a:noFill/>
            <a:miter lim="800000"/>
            <a:headEnd/>
            <a:tailEnd/>
          </a:ln>
        </p:spPr>
        <p:txBody>
          <a:bodyPr>
            <a:prstTxWarp prst="textNoShape">
              <a:avLst/>
            </a:prstTxWarp>
            <a:spAutoFit/>
          </a:bodyPr>
          <a:lstStyle/>
          <a:p>
            <a:r>
              <a:rPr lang="en-US">
                <a:solidFill>
                  <a:srgbClr val="B36680"/>
                </a:solidFill>
              </a:rPr>
              <a:t>FIGURE 5.1</a:t>
            </a:r>
          </a:p>
          <a:p>
            <a:r>
              <a:rPr lang="en-US" sz="1600" b="1">
                <a:solidFill>
                  <a:srgbClr val="000000"/>
                </a:solidFill>
              </a:rPr>
              <a:t>Census Data May Be Used to Assess Changes in Age Distributions for a Market</a:t>
            </a:r>
            <a:endParaRPr lang="en-US" b="1">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Classification of Secondary Data</a:t>
            </a:r>
          </a:p>
        </p:txBody>
      </p:sp>
      <p:sp>
        <p:nvSpPr>
          <p:cNvPr id="28674" name="Content Placeholder 2"/>
          <p:cNvSpPr>
            <a:spLocks noGrp="1"/>
          </p:cNvSpPr>
          <p:nvPr>
            <p:ph idx="1"/>
          </p:nvPr>
        </p:nvSpPr>
        <p:spPr/>
        <p:txBody>
          <a:bodyPr/>
          <a:lstStyle/>
          <a:p>
            <a:r>
              <a:rPr lang="en-US" b="1" smtClean="0"/>
              <a:t>Internal secondary data </a:t>
            </a:r>
            <a:r>
              <a:rPr lang="en-US" smtClean="0"/>
              <a:t>are data that have been collected within the firm, such as sales records, purchase requisitions, and invoices.</a:t>
            </a:r>
          </a:p>
          <a:p>
            <a:r>
              <a:rPr lang="en-US" smtClean="0"/>
              <a:t>Internal secondary data is used for database marketing.  </a:t>
            </a:r>
            <a:r>
              <a:rPr lang="en-US" b="1" smtClean="0"/>
              <a:t>Database marketing </a:t>
            </a:r>
            <a:r>
              <a:rPr lang="en-US" smtClean="0"/>
              <a:t>is the process of building and maintaining customer (internal) databases and other (internal) databases for the purpose of contacting, transacting, and building relationships.  Examples: CRM and data mining.</a:t>
            </a:r>
          </a:p>
          <a:p>
            <a:pPr lvl="1"/>
            <a:endParaRPr lang="en-US" smtClean="0"/>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Internal Databases</a:t>
            </a:r>
          </a:p>
        </p:txBody>
      </p:sp>
      <p:sp>
        <p:nvSpPr>
          <p:cNvPr id="30722" name="Content Placeholder 2"/>
          <p:cNvSpPr>
            <a:spLocks noGrp="1"/>
          </p:cNvSpPr>
          <p:nvPr>
            <p:ph idx="1"/>
          </p:nvPr>
        </p:nvSpPr>
        <p:spPr/>
        <p:txBody>
          <a:bodyPr/>
          <a:lstStyle/>
          <a:p>
            <a:r>
              <a:rPr lang="en-US" b="1" smtClean="0"/>
              <a:t>Internal databases </a:t>
            </a:r>
            <a:r>
              <a:rPr lang="en-US" smtClean="0"/>
              <a:t>consist of information gathered by a company, typically during the normal course of business transactions.</a:t>
            </a:r>
          </a:p>
          <a:p>
            <a:r>
              <a:rPr lang="en-US" smtClean="0"/>
              <a:t>Companies use their internal databases for purposes of direct marketing and to strengthen relationships with customers, which is referred to as customer relationship management (CRM).</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3085</TotalTime>
  <Words>1088</Words>
  <Application>Microsoft Office PowerPoint</Application>
  <PresentationFormat>On-screen Show (4:3)</PresentationFormat>
  <Paragraphs>174</Paragraphs>
  <Slides>36</Slides>
  <Notes>36</Notes>
  <HiddenSlides>0</HiddenSlides>
  <MMClips>0</MMClips>
  <ScaleCrop>false</ScaleCrop>
  <HeadingPairs>
    <vt:vector size="6" baseType="variant">
      <vt:variant>
        <vt:lpstr>Fonts Used</vt:lpstr>
      </vt:variant>
      <vt:variant>
        <vt:i4>9</vt:i4>
      </vt:variant>
      <vt:variant>
        <vt:lpstr>Design Template</vt:lpstr>
      </vt:variant>
      <vt:variant>
        <vt:i4>1</vt:i4>
      </vt:variant>
      <vt:variant>
        <vt:lpstr>Slide Titles</vt:lpstr>
      </vt:variant>
      <vt:variant>
        <vt:i4>36</vt:i4>
      </vt:variant>
    </vt:vector>
  </HeadingPairs>
  <TitlesOfParts>
    <vt:vector size="46" baseType="lpstr">
      <vt:lpstr>Constantia</vt:lpstr>
      <vt:lpstr>ＭＳ Ｐゴシック</vt:lpstr>
      <vt:lpstr>Arial</vt:lpstr>
      <vt:lpstr>Calibri</vt:lpstr>
      <vt:lpstr>Wingdings 2</vt:lpstr>
      <vt:lpstr>Arial</vt:lpstr>
      <vt:lpstr>Arial</vt:lpstr>
      <vt:lpstr>Arial</vt:lpstr>
      <vt:lpstr>Arial</vt:lpstr>
      <vt:lpstr>Flow</vt:lpstr>
      <vt:lpstr>PowerPoint Presentation</vt:lpstr>
      <vt:lpstr>Learning Objectives</vt:lpstr>
      <vt:lpstr>Learning Objectives</vt:lpstr>
      <vt:lpstr>PowerPoint Presentation</vt:lpstr>
      <vt:lpstr>Primary Versus Secondary Data</vt:lpstr>
      <vt:lpstr>Uses of Secondary Data</vt:lpstr>
      <vt:lpstr>PowerPoint Presentation</vt:lpstr>
      <vt:lpstr>Classification of Secondary Data</vt:lpstr>
      <vt:lpstr>Internal Databases</vt:lpstr>
      <vt:lpstr>Internal Databases</vt:lpstr>
      <vt:lpstr>Internal Databases</vt:lpstr>
      <vt:lpstr>Ways Companies Use Databases</vt:lpstr>
      <vt:lpstr>External Secondary Data</vt:lpstr>
      <vt:lpstr>External Secondary Data</vt:lpstr>
      <vt:lpstr>External Secondary Data</vt:lpstr>
      <vt:lpstr>External Secondary Data</vt:lpstr>
      <vt:lpstr>Advantages of Secondary Data</vt:lpstr>
      <vt:lpstr>Disadvantages of Secondary Data</vt:lpstr>
      <vt:lpstr>Evaluating Secondary Data</vt:lpstr>
      <vt:lpstr>Key Sources of Secondary  Sources for Marketers</vt:lpstr>
      <vt:lpstr>American Community Survey (ACS)</vt:lpstr>
      <vt:lpstr>PowerPoint Presentation</vt:lpstr>
      <vt:lpstr>How to Use the ACS</vt:lpstr>
      <vt:lpstr>Example ACS Search</vt:lpstr>
      <vt:lpstr>What Is Packaged Information?</vt:lpstr>
      <vt:lpstr>Packaged Information</vt:lpstr>
      <vt:lpstr>Packaged Information</vt:lpstr>
      <vt:lpstr>Packaged Information</vt:lpstr>
      <vt:lpstr>Advantages of Syndicated Data</vt:lpstr>
      <vt:lpstr>Disadvantages of Syndicated Data</vt:lpstr>
      <vt:lpstr>Advantages of Packaged Services</vt:lpstr>
      <vt:lpstr>Disadvantages of Packaged Services</vt:lpstr>
      <vt:lpstr>Marketing Applications of Packaged Information</vt:lpstr>
      <vt:lpstr>PowerPoint Presentation</vt:lpstr>
      <vt:lpstr>Marketing Applications of Packaged Information</vt:lpstr>
      <vt:lpstr>PowerPoint Presentation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Data and Packaged Information</dc:title>
  <dc:creator>Christina</dc:creator>
  <cp:lastModifiedBy>Becca Groves</cp:lastModifiedBy>
  <cp:revision>45</cp:revision>
  <dcterms:created xsi:type="dcterms:W3CDTF">2012-11-02T16:27:07Z</dcterms:created>
  <dcterms:modified xsi:type="dcterms:W3CDTF">2013-02-12T18:59:18Z</dcterms:modified>
</cp:coreProperties>
</file>