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9" r:id="rId1"/>
    <p:sldMasterId id="2147483691" r:id="rId2"/>
    <p:sldMasterId id="2147483684" r:id="rId3"/>
    <p:sldMasterId id="2147483686" r:id="rId4"/>
    <p:sldMasterId id="2147483701" r:id="rId5"/>
    <p:sldMasterId id="2147483706" r:id="rId6"/>
  </p:sldMasterIdLst>
  <p:notesMasterIdLst>
    <p:notesMasterId r:id="rId64"/>
  </p:notesMasterIdLst>
  <p:sldIdLst>
    <p:sldId id="520" r:id="rId7"/>
    <p:sldId id="500" r:id="rId8"/>
    <p:sldId id="521" r:id="rId9"/>
    <p:sldId id="522" r:id="rId10"/>
    <p:sldId id="523" r:id="rId11"/>
    <p:sldId id="524" r:id="rId12"/>
    <p:sldId id="525" r:id="rId13"/>
    <p:sldId id="526" r:id="rId14"/>
    <p:sldId id="527" r:id="rId15"/>
    <p:sldId id="528" r:id="rId16"/>
    <p:sldId id="529" r:id="rId17"/>
    <p:sldId id="530" r:id="rId18"/>
    <p:sldId id="531" r:id="rId19"/>
    <p:sldId id="532" r:id="rId20"/>
    <p:sldId id="533" r:id="rId21"/>
    <p:sldId id="534" r:id="rId22"/>
    <p:sldId id="535" r:id="rId23"/>
    <p:sldId id="536" r:id="rId24"/>
    <p:sldId id="537" r:id="rId25"/>
    <p:sldId id="538" r:id="rId26"/>
    <p:sldId id="572" r:id="rId27"/>
    <p:sldId id="540" r:id="rId28"/>
    <p:sldId id="541" r:id="rId29"/>
    <p:sldId id="542" r:id="rId30"/>
    <p:sldId id="543" r:id="rId31"/>
    <p:sldId id="544" r:id="rId32"/>
    <p:sldId id="545" r:id="rId33"/>
    <p:sldId id="546" r:id="rId34"/>
    <p:sldId id="547" r:id="rId35"/>
    <p:sldId id="548" r:id="rId36"/>
    <p:sldId id="549" r:id="rId37"/>
    <p:sldId id="550" r:id="rId38"/>
    <p:sldId id="551" r:id="rId39"/>
    <p:sldId id="552" r:id="rId40"/>
    <p:sldId id="553" r:id="rId41"/>
    <p:sldId id="554" r:id="rId42"/>
    <p:sldId id="555" r:id="rId43"/>
    <p:sldId id="556" r:id="rId44"/>
    <p:sldId id="557" r:id="rId45"/>
    <p:sldId id="558" r:id="rId46"/>
    <p:sldId id="559" r:id="rId47"/>
    <p:sldId id="560" r:id="rId48"/>
    <p:sldId id="561" r:id="rId49"/>
    <p:sldId id="562" r:id="rId50"/>
    <p:sldId id="563" r:id="rId51"/>
    <p:sldId id="564" r:id="rId52"/>
    <p:sldId id="260" r:id="rId53"/>
    <p:sldId id="258" r:id="rId54"/>
    <p:sldId id="566" r:id="rId55"/>
    <p:sldId id="573" r:id="rId56"/>
    <p:sldId id="434" r:id="rId57"/>
    <p:sldId id="567" r:id="rId58"/>
    <p:sldId id="568" r:id="rId59"/>
    <p:sldId id="569" r:id="rId60"/>
    <p:sldId id="570" r:id="rId61"/>
    <p:sldId id="571" r:id="rId62"/>
    <p:sldId id="565"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Content" id="{5973D931-3BAC-4F30-9C16-B7461F574E40}">
          <p14:sldIdLst>
            <p14:sldId id="520"/>
            <p14:sldId id="500"/>
            <p14:sldId id="521"/>
            <p14:sldId id="522"/>
            <p14:sldId id="523"/>
            <p14:sldId id="524"/>
            <p14:sldId id="525"/>
            <p14:sldId id="526"/>
            <p14:sldId id="527"/>
            <p14:sldId id="528"/>
            <p14:sldId id="529"/>
            <p14:sldId id="530"/>
            <p14:sldId id="531"/>
            <p14:sldId id="532"/>
            <p14:sldId id="533"/>
            <p14:sldId id="534"/>
            <p14:sldId id="535"/>
            <p14:sldId id="536"/>
            <p14:sldId id="537"/>
            <p14:sldId id="538"/>
            <p14:sldId id="572"/>
            <p14:sldId id="540"/>
            <p14:sldId id="541"/>
            <p14:sldId id="542"/>
            <p14:sldId id="543"/>
            <p14:sldId id="544"/>
            <p14:sldId id="545"/>
            <p14:sldId id="546"/>
            <p14:sldId id="547"/>
            <p14:sldId id="548"/>
            <p14:sldId id="549"/>
            <p14:sldId id="550"/>
            <p14:sldId id="551"/>
            <p14:sldId id="552"/>
            <p14:sldId id="553"/>
            <p14:sldId id="554"/>
            <p14:sldId id="555"/>
            <p14:sldId id="556"/>
            <p14:sldId id="557"/>
            <p14:sldId id="558"/>
            <p14:sldId id="559"/>
            <p14:sldId id="560"/>
            <p14:sldId id="561"/>
            <p14:sldId id="562"/>
            <p14:sldId id="563"/>
            <p14:sldId id="564"/>
            <p14:sldId id="260"/>
          </p14:sldIdLst>
        </p14:section>
        <p14:section name="Appendix: Image Descriptions for Unsighted Students" id="{9E859B0B-078E-463E-89A6-21C20DD280C4}">
          <p14:sldIdLst>
            <p14:sldId id="258"/>
            <p14:sldId id="566"/>
            <p14:sldId id="573"/>
            <p14:sldId id="434"/>
            <p14:sldId id="567"/>
            <p14:sldId id="568"/>
            <p14:sldId id="569"/>
            <p14:sldId id="570"/>
            <p14:sldId id="571"/>
            <p14:sldId id="565"/>
          </p14:sldIdLst>
        </p14:section>
      </p14:sectionLst>
    </p:ext>
    <p:ext uri="{EFAFB233-063F-42B5-8137-9DF3F51BA10A}">
      <p15:sldGuideLst xmlns:p15="http://schemas.microsoft.com/office/powerpoint/2012/main">
        <p15:guide id="2" pos="3264" userDrawn="1">
          <p15:clr>
            <a:srgbClr val="A4A3A4"/>
          </p15:clr>
        </p15:guide>
        <p15:guide id="3" orient="horz" pos="2256" userDrawn="1">
          <p15:clr>
            <a:srgbClr val="A4A3A4"/>
          </p15:clr>
        </p15:guide>
        <p15:guide id="4" pos="56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poren, Laura" initials="CL" lastIdx="4" clrIdx="0">
    <p:extLst>
      <p:ext uri="{19B8F6BF-5375-455C-9EA6-DF929625EA0E}">
        <p15:presenceInfo xmlns:p15="http://schemas.microsoft.com/office/powerpoint/2012/main" userId="S-1-5-21-1645522239-1123561945-839522115-1006658" providerId="AD"/>
      </p:ext>
    </p:extLst>
  </p:cmAuthor>
  <p:cmAuthor id="2" name="Ciporen, Laura" initials="CL [2]" lastIdx="2" clrIdx="1">
    <p:extLst>
      <p:ext uri="{19B8F6BF-5375-455C-9EA6-DF929625EA0E}">
        <p15:presenceInfo xmlns:p15="http://schemas.microsoft.com/office/powerpoint/2012/main" userId="S::laura.ciporen@mheducation.com::567f631f-0624-4179-9d16-569ddce488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CCCC"/>
    <a:srgbClr val="75757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91" autoAdjust="0"/>
    <p:restoredTop sz="86072" autoAdjust="0"/>
  </p:normalViewPr>
  <p:slideViewPr>
    <p:cSldViewPr snapToGrid="0" showGuides="1">
      <p:cViewPr>
        <p:scale>
          <a:sx n="120" d="100"/>
          <a:sy n="120" d="100"/>
        </p:scale>
        <p:origin x="536" y="-120"/>
      </p:cViewPr>
      <p:guideLst>
        <p:guide pos="3264"/>
        <p:guide orient="horz" pos="2256"/>
        <p:guide pos="56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063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presProps" Target="presProps.xml"/><Relationship Id="rId5" Type="http://schemas.openxmlformats.org/officeDocument/2006/relationships/slideMaster" Target="slideMasters/slideMaster5.xml"/><Relationship Id="rId61" Type="http://schemas.openxmlformats.org/officeDocument/2006/relationships/slide" Target="slides/slide55.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viewProps" Target="viewProps.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24.wmf"/><Relationship Id="rId1" Type="http://schemas.openxmlformats.org/officeDocument/2006/relationships/image" Target="../media/image23.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4" Type="http://schemas.openxmlformats.org/officeDocument/2006/relationships/image" Target="../media/image32.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55.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5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5" Type="http://schemas.openxmlformats.org/officeDocument/2006/relationships/image" Target="../media/image7.wmf"/><Relationship Id="rId4"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5" Type="http://schemas.openxmlformats.org/officeDocument/2006/relationships/image" Target="../media/image7.wmf"/><Relationship Id="rId4"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15294-8BCE-4B15-84C9-4E8D5074478D}" type="datetimeFigureOut">
              <a:rPr lang="en-US" smtClean="0"/>
              <a:t>3/17/24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356329-1779-487C-B587-BBABA473AA7C}" type="slidenum">
              <a:rPr lang="en-US" smtClean="0"/>
              <a:t>‹#›</a:t>
            </a:fld>
            <a:endParaRPr lang="en-US"/>
          </a:p>
        </p:txBody>
      </p:sp>
    </p:spTree>
    <p:extLst>
      <p:ext uri="{BB962C8B-B14F-4D97-AF65-F5344CB8AC3E}">
        <p14:creationId xmlns:p14="http://schemas.microsoft.com/office/powerpoint/2010/main" val="1955805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It may be helpful to identify </a:t>
            </a:r>
            <a:r>
              <a:rPr lang="en-US" altLang="en-US" i="1" dirty="0">
                <a:latin typeface="Arial" panose="020B0604020202020204" pitchFamily="34" charset="0"/>
                <a:ea typeface="ＭＳ Ｐゴシック" panose="020B0600070205080204" pitchFamily="34" charset="-128"/>
              </a:rPr>
              <a:t>r</a:t>
            </a:r>
            <a:r>
              <a:rPr lang="en-US" altLang="en-US" dirty="0">
                <a:latin typeface="Arial" panose="020B0604020202020204" pitchFamily="34" charset="0"/>
                <a:ea typeface="ＭＳ Ｐゴシック" panose="020B0600070205080204" pitchFamily="34" charset="-128"/>
              </a:rPr>
              <a:t> as the opportunity cost.</a:t>
            </a:r>
          </a:p>
        </p:txBody>
      </p:sp>
      <p:sp>
        <p:nvSpPr>
          <p:cNvPr id="4" name="Slide Number Placeholder 3"/>
          <p:cNvSpPr>
            <a:spLocks noGrp="1"/>
          </p:cNvSpPr>
          <p:nvPr>
            <p:ph type="sldNum" sz="quarter" idx="5"/>
          </p:nvPr>
        </p:nvSpPr>
        <p:spPr/>
        <p:txBody>
          <a:bodyPr/>
          <a:lstStyle/>
          <a:p>
            <a:fld id="{35356329-1779-487C-B587-BBABA473AA7C}" type="slidenum">
              <a:rPr lang="en-US" smtClean="0"/>
              <a:t>5</a:t>
            </a:fld>
            <a:endParaRPr lang="en-US"/>
          </a:p>
        </p:txBody>
      </p:sp>
    </p:spTree>
    <p:extLst>
      <p:ext uri="{BB962C8B-B14F-4D97-AF65-F5344CB8AC3E}">
        <p14:creationId xmlns:p14="http://schemas.microsoft.com/office/powerpoint/2010/main" val="29755098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23</a:t>
            </a:fld>
            <a:endParaRPr lang="en-US"/>
          </a:p>
        </p:txBody>
      </p:sp>
    </p:spTree>
    <p:extLst>
      <p:ext uri="{BB962C8B-B14F-4D97-AF65-F5344CB8AC3E}">
        <p14:creationId xmlns:p14="http://schemas.microsoft.com/office/powerpoint/2010/main" val="2867578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24</a:t>
            </a:fld>
            <a:endParaRPr lang="en-US"/>
          </a:p>
        </p:txBody>
      </p:sp>
    </p:spTree>
    <p:extLst>
      <p:ext uri="{BB962C8B-B14F-4D97-AF65-F5344CB8AC3E}">
        <p14:creationId xmlns:p14="http://schemas.microsoft.com/office/powerpoint/2010/main" val="1741716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12.36%</a:t>
            </a:r>
          </a:p>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25</a:t>
            </a:fld>
            <a:endParaRPr lang="en-US"/>
          </a:p>
        </p:txBody>
      </p:sp>
    </p:spTree>
    <p:extLst>
      <p:ext uri="{BB962C8B-B14F-4D97-AF65-F5344CB8AC3E}">
        <p14:creationId xmlns:p14="http://schemas.microsoft.com/office/powerpoint/2010/main" val="4098953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27</a:t>
            </a:fld>
            <a:endParaRPr lang="en-US"/>
          </a:p>
        </p:txBody>
      </p:sp>
    </p:spTree>
    <p:extLst>
      <p:ext uri="{BB962C8B-B14F-4D97-AF65-F5344CB8AC3E}">
        <p14:creationId xmlns:p14="http://schemas.microsoft.com/office/powerpoint/2010/main" val="42687645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i="1" dirty="0">
                <a:latin typeface="Times New Roman" panose="02020603050405020304" pitchFamily="18" charset="0"/>
                <a:ea typeface="ＭＳ Ｐゴシック" panose="020B0600070205080204" pitchFamily="34" charset="-128"/>
              </a:rPr>
              <a:t>e</a:t>
            </a:r>
            <a:r>
              <a:rPr lang="en-US" altLang="en-US" sz="1200" dirty="0">
                <a:latin typeface="Times New Roman" panose="02020603050405020304" pitchFamily="18" charset="0"/>
                <a:ea typeface="ＭＳ Ｐゴシック" panose="020B0600070205080204" pitchFamily="34" charset="-128"/>
              </a:rPr>
              <a:t> is a transcendental number because it transcends the real numbers.</a:t>
            </a:r>
          </a:p>
        </p:txBody>
      </p:sp>
      <p:sp>
        <p:nvSpPr>
          <p:cNvPr id="4" name="Slide Number Placeholder 3"/>
          <p:cNvSpPr>
            <a:spLocks noGrp="1"/>
          </p:cNvSpPr>
          <p:nvPr>
            <p:ph type="sldNum" sz="quarter" idx="5"/>
          </p:nvPr>
        </p:nvSpPr>
        <p:spPr/>
        <p:txBody>
          <a:bodyPr/>
          <a:lstStyle/>
          <a:p>
            <a:fld id="{35356329-1779-487C-B587-BBABA473AA7C}" type="slidenum">
              <a:rPr lang="en-US" smtClean="0"/>
              <a:t>28</a:t>
            </a:fld>
            <a:endParaRPr lang="en-US"/>
          </a:p>
        </p:txBody>
      </p:sp>
    </p:spTree>
    <p:extLst>
      <p:ext uri="{BB962C8B-B14F-4D97-AF65-F5344CB8AC3E}">
        <p14:creationId xmlns:p14="http://schemas.microsoft.com/office/powerpoint/2010/main" val="23808697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30</a:t>
            </a:fld>
            <a:endParaRPr lang="en-US"/>
          </a:p>
        </p:txBody>
      </p:sp>
    </p:spTree>
    <p:extLst>
      <p:ext uri="{BB962C8B-B14F-4D97-AF65-F5344CB8AC3E}">
        <p14:creationId xmlns:p14="http://schemas.microsoft.com/office/powerpoint/2010/main" val="2947666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31</a:t>
            </a:fld>
            <a:endParaRPr lang="en-US"/>
          </a:p>
        </p:txBody>
      </p:sp>
    </p:spTree>
    <p:extLst>
      <p:ext uri="{BB962C8B-B14F-4D97-AF65-F5344CB8AC3E}">
        <p14:creationId xmlns:p14="http://schemas.microsoft.com/office/powerpoint/2010/main" val="930453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-1,000,000+(100,000/ 0.1-0.02)= 1,250,000</a:t>
            </a:r>
          </a:p>
          <a:p>
            <a:r>
              <a:rPr lang="en-US" dirty="0"/>
              <a:t>NPV</a:t>
            </a:r>
            <a:r>
              <a:rPr lang="en-US"/>
              <a:t>= po</a:t>
            </a:r>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32</a:t>
            </a:fld>
            <a:endParaRPr lang="en-US"/>
          </a:p>
        </p:txBody>
      </p:sp>
    </p:spTree>
    <p:extLst>
      <p:ext uri="{BB962C8B-B14F-4D97-AF65-F5344CB8AC3E}">
        <p14:creationId xmlns:p14="http://schemas.microsoft.com/office/powerpoint/2010/main" val="17637414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ea typeface="ＭＳ Ｐゴシック" panose="020B0600070205080204" pitchFamily="34" charset="-128"/>
              </a:rPr>
              <a:t>It is important to note to students that in this example the Year 1 cash flow was given. If the current dividend were $1.30, then we would need to multiply it by one plus the growth rate to estimate the Year 1 cash flow.</a:t>
            </a:r>
          </a:p>
        </p:txBody>
      </p:sp>
      <p:sp>
        <p:nvSpPr>
          <p:cNvPr id="4" name="Slide Number Placeholder 3"/>
          <p:cNvSpPr>
            <a:spLocks noGrp="1"/>
          </p:cNvSpPr>
          <p:nvPr>
            <p:ph type="sldNum" sz="quarter" idx="5"/>
          </p:nvPr>
        </p:nvSpPr>
        <p:spPr/>
        <p:txBody>
          <a:bodyPr/>
          <a:lstStyle/>
          <a:p>
            <a:fld id="{35356329-1779-487C-B587-BBABA473AA7C}" type="slidenum">
              <a:rPr lang="en-US" smtClean="0"/>
              <a:t>33</a:t>
            </a:fld>
            <a:endParaRPr lang="en-US"/>
          </a:p>
        </p:txBody>
      </p:sp>
    </p:spTree>
    <p:extLst>
      <p:ext uri="{BB962C8B-B14F-4D97-AF65-F5344CB8AC3E}">
        <p14:creationId xmlns:p14="http://schemas.microsoft.com/office/powerpoint/2010/main" val="894332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latin typeface="Arial" panose="020B0604020202020204" pitchFamily="34" charset="0"/>
                <a:ea typeface="ＭＳ Ｐゴシック" panose="020B0600070205080204" pitchFamily="34" charset="-128"/>
              </a:rPr>
              <a:t>Ordinary Annuity vs. Annuity Due: </a:t>
            </a:r>
            <a:r>
              <a:rPr lang="en-US" altLang="en-US" dirty="0">
                <a:latin typeface="Arial" panose="020B0604020202020204" pitchFamily="34" charset="0"/>
                <a:ea typeface="ＭＳ Ｐゴシック" panose="020B0600070205080204" pitchFamily="34" charset="-128"/>
              </a:rPr>
              <a:t>It should be emphasized that annuity factor tables (and the annuity factors in the formulas) assume that the first payment occurs one period from the present, with the final payment at the end of the annuity’s life. If the first payment occurs at the beginning of the period, then FVs have one additional period for compounding and PVs have one less period to be discounted. Consequently, you can multiply both the future value and the present value by (1 + r) to account for the change in timing. The values can also be computed directly by changing the setting in the financial calculator.</a:t>
            </a:r>
          </a:p>
        </p:txBody>
      </p:sp>
      <p:sp>
        <p:nvSpPr>
          <p:cNvPr id="4" name="Slide Number Placeholder 3"/>
          <p:cNvSpPr>
            <a:spLocks noGrp="1"/>
          </p:cNvSpPr>
          <p:nvPr>
            <p:ph type="sldNum" sz="quarter" idx="5"/>
          </p:nvPr>
        </p:nvSpPr>
        <p:spPr/>
        <p:txBody>
          <a:bodyPr/>
          <a:lstStyle/>
          <a:p>
            <a:fld id="{35356329-1779-487C-B587-BBABA473AA7C}" type="slidenum">
              <a:rPr lang="en-US" smtClean="0"/>
              <a:t>36</a:t>
            </a:fld>
            <a:endParaRPr lang="en-US"/>
          </a:p>
        </p:txBody>
      </p:sp>
    </p:spTree>
    <p:extLst>
      <p:ext uri="{BB962C8B-B14F-4D97-AF65-F5344CB8AC3E}">
        <p14:creationId xmlns:p14="http://schemas.microsoft.com/office/powerpoint/2010/main" val="2626413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9523</a:t>
            </a:r>
          </a:p>
          <a:p>
            <a:endParaRPr lang="en-US" dirty="0"/>
          </a:p>
          <a:p>
            <a:endParaRPr lang="en-US" dirty="0"/>
          </a:p>
          <a:p>
            <a:r>
              <a:rPr lang="en-US" dirty="0"/>
              <a:t>9523-9800= -  &gt;&gt;&gt;&gt;&gt;&gt; less than 5%</a:t>
            </a:r>
          </a:p>
        </p:txBody>
      </p:sp>
      <p:sp>
        <p:nvSpPr>
          <p:cNvPr id="4" name="Slide Number Placeholder 3"/>
          <p:cNvSpPr>
            <a:spLocks noGrp="1"/>
          </p:cNvSpPr>
          <p:nvPr>
            <p:ph type="sldNum" sz="quarter" idx="5"/>
          </p:nvPr>
        </p:nvSpPr>
        <p:spPr/>
        <p:txBody>
          <a:bodyPr/>
          <a:lstStyle/>
          <a:p>
            <a:fld id="{35356329-1779-487C-B587-BBABA473AA7C}" type="slidenum">
              <a:rPr lang="en-US" smtClean="0"/>
              <a:t>7</a:t>
            </a:fld>
            <a:endParaRPr lang="en-US"/>
          </a:p>
        </p:txBody>
      </p:sp>
    </p:spTree>
    <p:extLst>
      <p:ext uri="{BB962C8B-B14F-4D97-AF65-F5344CB8AC3E}">
        <p14:creationId xmlns:p14="http://schemas.microsoft.com/office/powerpoint/2010/main" val="32601709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ea typeface="ＭＳ Ｐゴシック" panose="020B0600070205080204" pitchFamily="34" charset="-128"/>
              </a:rPr>
              <a:t>Remind students that the value of an investment is the present value of expected future cash flows.</a:t>
            </a:r>
          </a:p>
          <a:p>
            <a:pPr eaLnBrk="1" hangingPunct="1"/>
            <a:r>
              <a:rPr lang="en-US" altLang="en-US" dirty="0">
                <a:latin typeface="Arial" panose="020B0604020202020204" pitchFamily="34" charset="0"/>
                <a:ea typeface="ＭＳ Ｐゴシック" panose="020B0600070205080204" pitchFamily="34" charset="-128"/>
              </a:rPr>
              <a:t>1 N; 10,000 FV; 7 I/Y; CPT PV = –9,345.79</a:t>
            </a:r>
          </a:p>
        </p:txBody>
      </p:sp>
      <p:sp>
        <p:nvSpPr>
          <p:cNvPr id="4" name="Slide Number Placeholder 3"/>
          <p:cNvSpPr>
            <a:spLocks noGrp="1"/>
          </p:cNvSpPr>
          <p:nvPr>
            <p:ph type="sldNum" sz="quarter" idx="5"/>
          </p:nvPr>
        </p:nvSpPr>
        <p:spPr/>
        <p:txBody>
          <a:bodyPr/>
          <a:lstStyle/>
          <a:p>
            <a:fld id="{35356329-1779-487C-B587-BBABA473AA7C}" type="slidenum">
              <a:rPr lang="en-US" smtClean="0"/>
              <a:t>41</a:t>
            </a:fld>
            <a:endParaRPr lang="en-US"/>
          </a:p>
        </p:txBody>
      </p:sp>
    </p:spTree>
    <p:extLst>
      <p:ext uri="{BB962C8B-B14F-4D97-AF65-F5344CB8AC3E}">
        <p14:creationId xmlns:p14="http://schemas.microsoft.com/office/powerpoint/2010/main" val="36173825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4000/10000= 40%</a:t>
            </a:r>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43</a:t>
            </a:fld>
            <a:endParaRPr lang="en-US"/>
          </a:p>
        </p:txBody>
      </p:sp>
    </p:spTree>
    <p:extLst>
      <p:ext uri="{BB962C8B-B14F-4D97-AF65-F5344CB8AC3E}">
        <p14:creationId xmlns:p14="http://schemas.microsoft.com/office/powerpoint/2010/main" val="116284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9523-9500=</a:t>
            </a:r>
          </a:p>
        </p:txBody>
      </p:sp>
      <p:sp>
        <p:nvSpPr>
          <p:cNvPr id="4" name="Slide Number Placeholder 3"/>
          <p:cNvSpPr>
            <a:spLocks noGrp="1"/>
          </p:cNvSpPr>
          <p:nvPr>
            <p:ph type="sldNum" sz="quarter" idx="5"/>
          </p:nvPr>
        </p:nvSpPr>
        <p:spPr/>
        <p:txBody>
          <a:bodyPr/>
          <a:lstStyle/>
          <a:p>
            <a:fld id="{35356329-1779-487C-B587-BBABA473AA7C}" type="slidenum">
              <a:rPr lang="en-US" smtClean="0"/>
              <a:t>9</a:t>
            </a:fld>
            <a:endParaRPr lang="en-US"/>
          </a:p>
        </p:txBody>
      </p:sp>
    </p:spTree>
    <p:extLst>
      <p:ext uri="{BB962C8B-B14F-4D97-AF65-F5344CB8AC3E}">
        <p14:creationId xmlns:p14="http://schemas.microsoft.com/office/powerpoint/2010/main" val="180931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1.10* 40% = 0.44$ </a:t>
            </a:r>
          </a:p>
          <a:p>
            <a:endParaRPr lang="en-US" dirty="0"/>
          </a:p>
          <a:p>
            <a:r>
              <a:rPr lang="en-US" dirty="0"/>
              <a:t>0.44$*5 = 2.2$ (Total interests)</a:t>
            </a:r>
          </a:p>
          <a:p>
            <a:endParaRPr lang="en-US" dirty="0"/>
          </a:p>
          <a:p>
            <a:r>
              <a:rPr lang="en-US" dirty="0"/>
              <a:t>1.10$ (principle) + 2.2$ (total interest) = 3.3$</a:t>
            </a:r>
          </a:p>
        </p:txBody>
      </p:sp>
      <p:sp>
        <p:nvSpPr>
          <p:cNvPr id="4" name="Slide Number Placeholder 3"/>
          <p:cNvSpPr>
            <a:spLocks noGrp="1"/>
          </p:cNvSpPr>
          <p:nvPr>
            <p:ph type="sldNum" sz="quarter" idx="5"/>
          </p:nvPr>
        </p:nvSpPr>
        <p:spPr/>
        <p:txBody>
          <a:bodyPr/>
          <a:lstStyle/>
          <a:p>
            <a:fld id="{35356329-1779-487C-B587-BBABA473AA7C}" type="slidenum">
              <a:rPr lang="en-US" smtClean="0"/>
              <a:t>12</a:t>
            </a:fld>
            <a:endParaRPr lang="en-US"/>
          </a:p>
        </p:txBody>
      </p:sp>
    </p:spTree>
    <p:extLst>
      <p:ext uri="{BB962C8B-B14F-4D97-AF65-F5344CB8AC3E}">
        <p14:creationId xmlns:p14="http://schemas.microsoft.com/office/powerpoint/2010/main" val="1237516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1.54 -1.10 = 0.44*1.4 &gt;&gt;&gt; 1</a:t>
            </a:r>
          </a:p>
          <a:p>
            <a:endParaRPr lang="en-US" dirty="0"/>
          </a:p>
          <a:p>
            <a:r>
              <a:rPr lang="en-US" dirty="0"/>
              <a:t>1.10</a:t>
            </a:r>
          </a:p>
        </p:txBody>
      </p:sp>
      <p:sp>
        <p:nvSpPr>
          <p:cNvPr id="4" name="Slide Number Placeholder 3"/>
          <p:cNvSpPr>
            <a:spLocks noGrp="1"/>
          </p:cNvSpPr>
          <p:nvPr>
            <p:ph type="sldNum" sz="quarter" idx="5"/>
          </p:nvPr>
        </p:nvSpPr>
        <p:spPr/>
        <p:txBody>
          <a:bodyPr/>
          <a:lstStyle/>
          <a:p>
            <a:fld id="{35356329-1779-487C-B587-BBABA473AA7C}" type="slidenum">
              <a:rPr lang="en-US" smtClean="0"/>
              <a:t>14</a:t>
            </a:fld>
            <a:endParaRPr lang="en-US"/>
          </a:p>
        </p:txBody>
      </p:sp>
    </p:spTree>
    <p:extLst>
      <p:ext uri="{BB962C8B-B14F-4D97-AF65-F5344CB8AC3E}">
        <p14:creationId xmlns:p14="http://schemas.microsoft.com/office/powerpoint/2010/main" val="3084631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ea typeface="ＭＳ Ｐゴシック" panose="020B0600070205080204" pitchFamily="34" charset="-128"/>
              </a:rPr>
              <a:t>Rule of 72 says that 72/</a:t>
            </a:r>
            <a:r>
              <a:rPr lang="en-US" altLang="en-US" i="1" dirty="0">
                <a:latin typeface="Arial" panose="020B0604020202020204" pitchFamily="34" charset="0"/>
                <a:ea typeface="ＭＳ Ｐゴシック" panose="020B0600070205080204" pitchFamily="34" charset="-128"/>
              </a:rPr>
              <a:t>r</a:t>
            </a:r>
            <a:r>
              <a:rPr lang="en-US" altLang="en-US" dirty="0">
                <a:latin typeface="Arial" panose="020B0604020202020204" pitchFamily="34" charset="0"/>
                <a:ea typeface="ＭＳ Ｐゴシック" panose="020B0600070205080204" pitchFamily="34" charset="-128"/>
              </a:rPr>
              <a:t> gives an estimate of the number of periods it will take something (e.g., an investment) to double.</a:t>
            </a:r>
          </a:p>
        </p:txBody>
      </p:sp>
      <p:sp>
        <p:nvSpPr>
          <p:cNvPr id="4" name="Slide Number Placeholder 3"/>
          <p:cNvSpPr>
            <a:spLocks noGrp="1"/>
          </p:cNvSpPr>
          <p:nvPr>
            <p:ph type="sldNum" sz="quarter" idx="5"/>
          </p:nvPr>
        </p:nvSpPr>
        <p:spPr/>
        <p:txBody>
          <a:bodyPr/>
          <a:lstStyle/>
          <a:p>
            <a:fld id="{35356329-1779-487C-B587-BBABA473AA7C}" type="slidenum">
              <a:rPr lang="en-US" smtClean="0"/>
              <a:t>16</a:t>
            </a:fld>
            <a:endParaRPr lang="en-US"/>
          </a:p>
        </p:txBody>
      </p:sp>
    </p:spTree>
    <p:extLst>
      <p:ext uri="{BB962C8B-B14F-4D97-AF65-F5344CB8AC3E}">
        <p14:creationId xmlns:p14="http://schemas.microsoft.com/office/powerpoint/2010/main" val="357322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u="none" strike="noStrike" kern="1200" dirty="0">
                <a:solidFill>
                  <a:schemeClr val="tx1"/>
                </a:solidFill>
                <a:effectLst/>
                <a:latin typeface="+mn-lt"/>
                <a:ea typeface="+mn-ea"/>
                <a:cs typeface="+mn-cs"/>
              </a:rPr>
              <a:t>b</a:t>
            </a:r>
            <a:r>
              <a:rPr lang="en-US" sz="1200" b="0" i="0" u="none" strike="noStrike" kern="1200" baseline="30000" dirty="0">
                <a:solidFill>
                  <a:schemeClr val="tx1"/>
                </a:solidFill>
                <a:effectLst/>
                <a:latin typeface="+mn-lt"/>
                <a:ea typeface="+mn-ea"/>
                <a:cs typeface="+mn-cs"/>
              </a:rPr>
              <a:t>1/</a:t>
            </a:r>
            <a:r>
              <a:rPr lang="en-US" sz="1200" b="0" i="1" u="none" strike="noStrike" kern="1200" baseline="30000" dirty="0">
                <a:solidFill>
                  <a:schemeClr val="tx1"/>
                </a:solidFill>
                <a:effectLst/>
                <a:latin typeface="+mn-lt"/>
                <a:ea typeface="+mn-ea"/>
                <a:cs typeface="+mn-cs"/>
              </a:rPr>
              <a:t>n</a:t>
            </a:r>
            <a:r>
              <a:rPr lang="en-US" sz="1200" b="0" i="0" u="none" strike="noStrike" kern="1200" dirty="0">
                <a:solidFill>
                  <a:schemeClr val="tx1"/>
                </a:solidFill>
                <a:effectLst/>
                <a:latin typeface="+mn-lt"/>
                <a:ea typeface="+mn-ea"/>
                <a:cs typeface="+mn-cs"/>
              </a:rPr>
              <a:t> = </a:t>
            </a:r>
            <a:r>
              <a:rPr lang="en-US" sz="1200" b="0" i="1" u="none" strike="noStrike" kern="1200" baseline="30000" dirty="0" err="1">
                <a:solidFill>
                  <a:schemeClr val="tx1"/>
                </a:solidFill>
                <a:effectLst/>
                <a:latin typeface="+mn-lt"/>
                <a:ea typeface="+mn-ea"/>
                <a:cs typeface="+mn-cs"/>
              </a:rPr>
              <a:t>n</a:t>
            </a:r>
            <a:r>
              <a:rPr lang="en-US" sz="1200" b="0" i="0" u="none" strike="noStrike" kern="1200" dirty="0" err="1">
                <a:solidFill>
                  <a:schemeClr val="tx1"/>
                </a:solidFill>
                <a:effectLst/>
                <a:latin typeface="+mn-lt"/>
                <a:ea typeface="+mn-ea"/>
                <a:cs typeface="+mn-cs"/>
              </a:rPr>
              <a:t>√</a:t>
            </a:r>
            <a:r>
              <a:rPr lang="en-US" sz="1200" b="0" i="1" kern="1200" dirty="0" err="1">
                <a:solidFill>
                  <a:schemeClr val="tx1"/>
                </a:solidFill>
                <a:effectLst/>
                <a:latin typeface="+mn-lt"/>
                <a:ea typeface="+mn-ea"/>
                <a:cs typeface="+mn-cs"/>
              </a:rPr>
              <a:t>b</a:t>
            </a:r>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17</a:t>
            </a:fld>
            <a:endParaRPr lang="en-US"/>
          </a:p>
        </p:txBody>
      </p:sp>
    </p:spTree>
    <p:extLst>
      <p:ext uri="{BB962C8B-B14F-4D97-AF65-F5344CB8AC3E}">
        <p14:creationId xmlns:p14="http://schemas.microsoft.com/office/powerpoint/2010/main" val="1264323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eaLnBrk="1" hangingPunct="1"/>
            <a:r>
              <a:rPr lang="en-US" altLang="en-US" sz="1200" dirty="0">
                <a:latin typeface="Arial" panose="020B0604020202020204" pitchFamily="34" charset="0"/>
                <a:ea typeface="ＭＳ Ｐゴシック" panose="020B0600070205080204" pitchFamily="34" charset="-128"/>
              </a:rPr>
              <a:t>We are providing information on the Texas Instruments BA-II Plus—other calculators are similar. We choose this calculator since it is one that is allowable for use in taking the CFA exam and TI</a:t>
            </a:r>
            <a:r>
              <a:rPr lang="en-US" altLang="en-US" sz="1200" baseline="0" dirty="0">
                <a:latin typeface="Arial" panose="020B0604020202020204" pitchFamily="34" charset="0"/>
                <a:ea typeface="ＭＳ Ｐゴシック" panose="020B0600070205080204" pitchFamily="34" charset="-128"/>
              </a:rPr>
              <a:t> </a:t>
            </a:r>
            <a:r>
              <a:rPr lang="en-US" altLang="en-US" sz="1200" dirty="0">
                <a:latin typeface="Arial" panose="020B0604020202020204" pitchFamily="34" charset="0"/>
                <a:ea typeface="ＭＳ Ｐゴシック" panose="020B0600070205080204" pitchFamily="34" charset="-128"/>
              </a:rPr>
              <a:t>provides a simulator software that can be used in class. If you recommend or require a specific calculator other than this one, you may want to make the appropriate changes.</a:t>
            </a:r>
          </a:p>
          <a:p>
            <a:pPr marL="228600" indent="-228600" eaLnBrk="1" hangingPunct="1"/>
            <a:r>
              <a:rPr lang="en-US" altLang="en-US" sz="1200" dirty="0">
                <a:latin typeface="Arial" panose="020B0604020202020204" pitchFamily="34" charset="0"/>
                <a:ea typeface="ＭＳ Ｐゴシック" panose="020B0600070205080204" pitchFamily="34" charset="-128"/>
              </a:rPr>
              <a:t>Note: the more information students have to remember to enter, the more likely they are to make a mistake. For this reason, I normally tell my students to set P/Y = 1 and leave it that way. Then I teach them to work on a period basis, which is consistent with using the formulas. If you want them to use the P/Y function, remind them that they will need to set it every time they work a new problem and that CLR TVM does not affect P/Y.</a:t>
            </a:r>
          </a:p>
          <a:p>
            <a:pPr marL="228600" indent="-228600" eaLnBrk="1" hangingPunct="1"/>
            <a:r>
              <a:rPr lang="en-US" altLang="en-US" sz="1200" dirty="0">
                <a:latin typeface="Arial" panose="020B0604020202020204" pitchFamily="34" charset="0"/>
                <a:ea typeface="ＭＳ Ｐゴシック" panose="020B0600070205080204" pitchFamily="34" charset="-128"/>
              </a:rPr>
              <a:t>If students are having difficulty getting the correct answer, make sure they have done the following:</a:t>
            </a:r>
          </a:p>
          <a:p>
            <a:pPr marL="228600" indent="-228600" eaLnBrk="1" hangingPunct="1">
              <a:buFontTx/>
              <a:buAutoNum type="arabicPeriod"/>
            </a:pPr>
            <a:r>
              <a:rPr lang="en-US" altLang="en-US" sz="1200" dirty="0">
                <a:latin typeface="Arial" panose="020B0604020202020204" pitchFamily="34" charset="0"/>
                <a:ea typeface="ＭＳ Ｐゴシック" panose="020B0600070205080204" pitchFamily="34" charset="-128"/>
              </a:rPr>
              <a:t>Set decimal places to floating point (2</a:t>
            </a:r>
            <a:r>
              <a:rPr lang="en-US" altLang="en-US" sz="1200" baseline="30000" dirty="0">
                <a:latin typeface="Arial" panose="020B0604020202020204" pitchFamily="34" charset="0"/>
                <a:ea typeface="ＭＳ Ｐゴシック" panose="020B0600070205080204" pitchFamily="34" charset="-128"/>
              </a:rPr>
              <a:t>nd</a:t>
            </a:r>
            <a:r>
              <a:rPr lang="en-US" altLang="en-US" sz="1200" dirty="0">
                <a:latin typeface="Arial" panose="020B0604020202020204" pitchFamily="34" charset="0"/>
                <a:ea typeface="ＭＳ Ｐゴシック" panose="020B0600070205080204" pitchFamily="34" charset="-128"/>
              </a:rPr>
              <a:t> Format, Dec = 9 enter) or show 4 to 5 decimal places if using and HP</a:t>
            </a:r>
          </a:p>
          <a:p>
            <a:pPr marL="228600" indent="-228600" eaLnBrk="1" hangingPunct="1">
              <a:buFontTx/>
              <a:buAutoNum type="arabicPeriod"/>
            </a:pPr>
            <a:r>
              <a:rPr lang="en-US" altLang="en-US" sz="1200" dirty="0">
                <a:latin typeface="Arial" panose="020B0604020202020204" pitchFamily="34" charset="0"/>
                <a:ea typeface="ＭＳ Ｐゴシック" panose="020B0600070205080204" pitchFamily="34" charset="-128"/>
              </a:rPr>
              <a:t>Double check and make sure P/Y = 1</a:t>
            </a:r>
          </a:p>
          <a:p>
            <a:pPr marL="228600" indent="-228600" eaLnBrk="1" hangingPunct="1">
              <a:buFontTx/>
              <a:buAutoNum type="arabicPeriod"/>
            </a:pPr>
            <a:r>
              <a:rPr lang="en-US" altLang="en-US" sz="1200" dirty="0">
                <a:latin typeface="Arial" panose="020B0604020202020204" pitchFamily="34" charset="0"/>
                <a:ea typeface="ＭＳ Ｐゴシック" panose="020B0600070205080204" pitchFamily="34" charset="-128"/>
              </a:rPr>
              <a:t>Make sure to clear the TVM registers after finishing a problem (or before starting a problem). It is important to point out that CLR TVM clears the FV, PV, N, I/Y, and PMT registers. C/CE and CLR Work DO NOT affect the TVM keys.</a:t>
            </a:r>
          </a:p>
        </p:txBody>
      </p:sp>
      <p:sp>
        <p:nvSpPr>
          <p:cNvPr id="4" name="Slide Number Placeholder 3"/>
          <p:cNvSpPr>
            <a:spLocks noGrp="1"/>
          </p:cNvSpPr>
          <p:nvPr>
            <p:ph type="sldNum" sz="quarter" idx="5"/>
          </p:nvPr>
        </p:nvSpPr>
        <p:spPr/>
        <p:txBody>
          <a:bodyPr/>
          <a:lstStyle/>
          <a:p>
            <a:fld id="{35356329-1779-487C-B587-BBABA473AA7C}" type="slidenum">
              <a:rPr lang="en-US" smtClean="0"/>
              <a:t>18</a:t>
            </a:fld>
            <a:endParaRPr lang="en-US"/>
          </a:p>
        </p:txBody>
      </p:sp>
    </p:spTree>
    <p:extLst>
      <p:ext uri="{BB962C8B-B14F-4D97-AF65-F5344CB8AC3E}">
        <p14:creationId xmlns:p14="http://schemas.microsoft.com/office/powerpoint/2010/main" val="1547585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NPV= -1500 + 1432= -</a:t>
            </a:r>
          </a:p>
        </p:txBody>
      </p:sp>
      <p:sp>
        <p:nvSpPr>
          <p:cNvPr id="4" name="Slide Number Placeholder 3"/>
          <p:cNvSpPr>
            <a:spLocks noGrp="1"/>
          </p:cNvSpPr>
          <p:nvPr>
            <p:ph type="sldNum" sz="quarter" idx="5"/>
          </p:nvPr>
        </p:nvSpPr>
        <p:spPr/>
        <p:txBody>
          <a:bodyPr/>
          <a:lstStyle/>
          <a:p>
            <a:fld id="{35356329-1779-487C-B587-BBABA473AA7C}" type="slidenum">
              <a:rPr lang="en-US" smtClean="0"/>
              <a:t>20</a:t>
            </a:fld>
            <a:endParaRPr lang="en-US"/>
          </a:p>
        </p:txBody>
      </p:sp>
    </p:spTree>
    <p:extLst>
      <p:ext uri="{BB962C8B-B14F-4D97-AF65-F5344CB8AC3E}">
        <p14:creationId xmlns:p14="http://schemas.microsoft.com/office/powerpoint/2010/main" val="3189460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W/Cover">
    <p:spTree>
      <p:nvGrpSpPr>
        <p:cNvPr id="1" name=""/>
        <p:cNvGrpSpPr/>
        <p:nvPr/>
      </p:nvGrpSpPr>
      <p:grpSpPr>
        <a:xfrm>
          <a:off x="0" y="0"/>
          <a:ext cx="0" cy="0"/>
          <a:chOff x="0" y="0"/>
          <a:chExt cx="0" cy="0"/>
        </a:xfrm>
      </p:grpSpPr>
      <p:grpSp>
        <p:nvGrpSpPr>
          <p:cNvPr id="20" name="MHE Official Background, fixed">
            <a:extLst>
              <a:ext uri="{C183D7F6-B498-43B3-948B-1728B52AA6E4}">
                <adec:decorative xmlns:adec="http://schemas.microsoft.com/office/drawing/2017/decorative" val="1"/>
              </a:ext>
            </a:extLst>
          </p:cNvPr>
          <p:cNvGrpSpPr/>
          <p:nvPr userDrawn="1"/>
        </p:nvGrpSpPr>
        <p:grpSpPr>
          <a:xfrm>
            <a:off x="346105" y="2099014"/>
            <a:ext cx="3863458" cy="3863458"/>
            <a:chOff x="331115" y="2099014"/>
            <a:chExt cx="3863458" cy="3863458"/>
          </a:xfrm>
        </p:grpSpPr>
        <p:sp>
          <p:nvSpPr>
            <p:cNvPr id="13" name="Rectangle 12">
              <a:extLst>
                <a:ext uri="{FF2B5EF4-FFF2-40B4-BE49-F238E27FC236}">
                  <a16:creationId xmlns:a16="http://schemas.microsoft.com/office/drawing/2014/main" id="{FD9DDEA9-6897-2B48-BA6A-9075880AA615}"/>
                </a:ext>
              </a:extLst>
            </p:cNvPr>
            <p:cNvSpPr/>
            <p:nvPr userDrawn="1"/>
          </p:nvSpPr>
          <p:spPr>
            <a:xfrm>
              <a:off x="331115" y="2099014"/>
              <a:ext cx="3863458" cy="3863458"/>
            </a:xfrm>
            <a:prstGeom prst="rect">
              <a:avLst/>
            </a:prstGeom>
            <a:solidFill>
              <a:srgbClr val="720F1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2AD1ADE-6D88-5C48-9EEF-7E081C733011}"/>
                </a:ext>
              </a:extLst>
            </p:cNvPr>
            <p:cNvSpPr/>
            <p:nvPr userDrawn="1"/>
          </p:nvSpPr>
          <p:spPr>
            <a:xfrm>
              <a:off x="467612" y="2368353"/>
              <a:ext cx="3457621" cy="3457621"/>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AFE6DE48-1064-2849-AF2D-2E29711B1885}"/>
                </a:ext>
              </a:extLst>
            </p:cNvPr>
            <p:cNvSpPr/>
            <p:nvPr userDrawn="1"/>
          </p:nvSpPr>
          <p:spPr>
            <a:xfrm>
              <a:off x="599258" y="2898475"/>
              <a:ext cx="2793799" cy="2792652"/>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7" name="Title"/>
          <p:cNvSpPr>
            <a:spLocks noGrp="1"/>
          </p:cNvSpPr>
          <p:nvPr>
            <p:ph type="ctrTitle" hasCustomPrompt="1"/>
          </p:nvPr>
        </p:nvSpPr>
        <p:spPr>
          <a:xfrm>
            <a:off x="621792" y="3140014"/>
            <a:ext cx="2788920" cy="1157665"/>
          </a:xfrm>
          <a:prstGeom prst="rect">
            <a:avLst/>
          </a:prstGeom>
        </p:spPr>
        <p:txBody>
          <a:bodyPr anchor="b">
            <a:noAutofit/>
          </a:bodyPr>
          <a:lstStyle>
            <a:lvl1pPr algn="l">
              <a:lnSpc>
                <a:spcPct val="100000"/>
              </a:lnSpc>
              <a:defRPr sz="2600" b="1">
                <a:solidFill>
                  <a:schemeClr val="bg1"/>
                </a:solidFill>
              </a:defRPr>
            </a:lvl1pPr>
          </a:lstStyle>
          <a:p>
            <a:r>
              <a:rPr lang="en-US" dirty="0"/>
              <a:t>Presentation Title</a:t>
            </a:r>
          </a:p>
        </p:txBody>
      </p:sp>
      <p:sp>
        <p:nvSpPr>
          <p:cNvPr id="8" name="Subtitle"/>
          <p:cNvSpPr>
            <a:spLocks noGrp="1"/>
          </p:cNvSpPr>
          <p:nvPr>
            <p:ph type="subTitle" idx="1" hasCustomPrompt="1"/>
          </p:nvPr>
        </p:nvSpPr>
        <p:spPr>
          <a:xfrm>
            <a:off x="621792" y="4261103"/>
            <a:ext cx="2788920" cy="612821"/>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cxnSp>
        <p:nvCxnSpPr>
          <p:cNvPr id="9"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713232" y="4919472"/>
            <a:ext cx="253288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 Placeholder"/>
          <p:cNvSpPr>
            <a:spLocks noGrp="1"/>
          </p:cNvSpPr>
          <p:nvPr>
            <p:ph type="body" sz="quarter" idx="10" hasCustomPrompt="1"/>
          </p:nvPr>
        </p:nvSpPr>
        <p:spPr>
          <a:xfrm>
            <a:off x="621792" y="5093208"/>
            <a:ext cx="2788920" cy="576185"/>
          </a:xfrm>
          <a:prstGeom prst="rect">
            <a:avLst/>
          </a:prstGeom>
        </p:spPr>
        <p:txBody>
          <a:bodyPr/>
          <a:lstStyle>
            <a:lvl1pPr>
              <a:spcBef>
                <a:spcPts val="0"/>
              </a:spcBef>
              <a:defRPr sz="1200" b="1">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Extra Text</a:t>
            </a:r>
          </a:p>
        </p:txBody>
      </p:sp>
      <p:sp>
        <p:nvSpPr>
          <p:cNvPr id="3" name="Cover Placeholder">
            <a:extLst>
              <a:ext uri="{FF2B5EF4-FFF2-40B4-BE49-F238E27FC236}">
                <a16:creationId xmlns:a16="http://schemas.microsoft.com/office/drawing/2014/main" id="{67C61915-1FDF-4DF1-95F4-8BAC894B4DC1}"/>
              </a:ext>
            </a:extLst>
          </p:cNvPr>
          <p:cNvSpPr>
            <a:spLocks noGrp="1"/>
          </p:cNvSpPr>
          <p:nvPr>
            <p:ph type="pic" sz="quarter" idx="11" hasCustomPrompt="1"/>
          </p:nvPr>
        </p:nvSpPr>
        <p:spPr>
          <a:xfrm>
            <a:off x="4572000" y="1450229"/>
            <a:ext cx="4229100" cy="4976453"/>
          </a:xfrm>
          <a:prstGeom prst="rect">
            <a:avLst/>
          </a:prstGeom>
        </p:spPr>
        <p:txBody>
          <a:bodyPr/>
          <a:lstStyle>
            <a:lvl1pPr>
              <a:defRPr/>
            </a:lvl1pPr>
          </a:lstStyle>
          <a:p>
            <a:r>
              <a:rPr lang="en-US" dirty="0"/>
              <a:t>Optional: Include Cover Here</a:t>
            </a:r>
          </a:p>
        </p:txBody>
      </p:sp>
      <p:sp>
        <p:nvSpPr>
          <p:cNvPr id="2" name="Long Copyright">
            <a:extLst>
              <a:ext uri="{FF2B5EF4-FFF2-40B4-BE49-F238E27FC236}">
                <a16:creationId xmlns:a16="http://schemas.microsoft.com/office/drawing/2014/main" id="{8AC4EEC4-5547-4185-92E7-A6CAF888043F}"/>
              </a:ext>
            </a:extLst>
          </p:cNvPr>
          <p:cNvSpPr>
            <a:spLocks noGrp="1"/>
          </p:cNvSpPr>
          <p:nvPr>
            <p:ph type="ftr" sz="quarter" idx="12"/>
          </p:nvPr>
        </p:nvSpPr>
        <p:spPr>
          <a:xfrm>
            <a:off x="0" y="6478438"/>
            <a:ext cx="9144000" cy="374266"/>
          </a:xfrm>
        </p:spPr>
        <p:txBody>
          <a:bodyPr/>
          <a:lstStyle>
            <a:lvl1pPr algn="ctr">
              <a:defRPr>
                <a:solidFill>
                  <a:schemeClr val="tx1"/>
                </a:solidFill>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Tree>
    <p:extLst>
      <p:ext uri="{BB962C8B-B14F-4D97-AF65-F5344CB8AC3E}">
        <p14:creationId xmlns:p14="http://schemas.microsoft.com/office/powerpoint/2010/main" val="1001655917"/>
      </p:ext>
    </p:extLst>
  </p:cSld>
  <p:clrMapOvr>
    <a:masterClrMapping/>
  </p:clrMapOvr>
  <p:extLst>
    <p:ext uri="{DCECCB84-F9BA-43D5-87BE-67443E8EF086}">
      <p15:sldGuideLst xmlns:p15="http://schemas.microsoft.com/office/powerpoint/2012/main">
        <p15:guide id="1" orient="horz" pos="957">
          <p15:clr>
            <a:srgbClr val="FBAE40"/>
          </p15:clr>
        </p15:guide>
        <p15:guide id="2" orient="horz" pos="410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with Third as Accent">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8458200" cy="2838091"/>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1" y="4343400"/>
            <a:ext cx="5791200" cy="1905000"/>
          </a:xfr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8" name="Content Placeholder 3">
            <a:extLst>
              <a:ext uri="{FF2B5EF4-FFF2-40B4-BE49-F238E27FC236}">
                <a16:creationId xmlns:a16="http://schemas.microsoft.com/office/drawing/2014/main" id="{22432755-BCF5-451F-968D-CFFD10D87BE2}"/>
              </a:ext>
            </a:extLst>
          </p:cNvPr>
          <p:cNvSpPr>
            <a:spLocks noGrp="1"/>
          </p:cNvSpPr>
          <p:nvPr>
            <p:ph sz="quarter" idx="15" hasCustomPrompt="1"/>
          </p:nvPr>
        </p:nvSpPr>
        <p:spPr>
          <a:xfrm>
            <a:off x="6400800" y="4343400"/>
            <a:ext cx="2400300" cy="1905000"/>
          </a:xfrm>
        </p:spPr>
        <p:txBody>
          <a:bodyPr/>
          <a:lstStyle>
            <a:lvl1pPr>
              <a:defRPr/>
            </a:lvl1pPr>
          </a:lstStyle>
          <a:p>
            <a:pPr lvl="0"/>
            <a:r>
              <a:rPr lang="en-US" dirty="0"/>
              <a:t>Slide Content 3</a:t>
            </a:r>
          </a:p>
          <a:p>
            <a:pPr lvl="1"/>
            <a:r>
              <a:rPr lang="en-US" dirty="0"/>
              <a:t>Second level</a:t>
            </a:r>
          </a:p>
          <a:p>
            <a:pPr lvl="2"/>
            <a:r>
              <a:rPr lang="en-US" dirty="0"/>
              <a:t>Third level</a:t>
            </a:r>
          </a:p>
        </p:txBody>
      </p:sp>
      <p:sp>
        <p:nvSpPr>
          <p:cNvPr id="10" name="Appendix Link">
            <a:extLst>
              <a:ext uri="{FF2B5EF4-FFF2-40B4-BE49-F238E27FC236}">
                <a16:creationId xmlns:a16="http://schemas.microsoft.com/office/drawing/2014/main" id="{CA880A79-A85B-437C-BC20-FC23BDD36F54}"/>
              </a:ext>
            </a:extLst>
          </p:cNvPr>
          <p:cNvSpPr>
            <a:spLocks noGrp="1"/>
          </p:cNvSpPr>
          <p:nvPr>
            <p:ph type="body" sz="quarter" idx="16"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1" y="6684963"/>
            <a:ext cx="6972299"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4100005588"/>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4" pos="4032">
          <p15:clr>
            <a:srgbClr val="FBAE40"/>
          </p15:clr>
        </p15:guide>
        <p15:guide id="5" pos="386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x Main Placehold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10"/>
            <a:ext cx="8458200" cy="612476"/>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0" y="2070496"/>
            <a:ext cx="8458200" cy="649138"/>
          </a:xfr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8" name="Content Placeholder 3">
            <a:extLst>
              <a:ext uri="{FF2B5EF4-FFF2-40B4-BE49-F238E27FC236}">
                <a16:creationId xmlns:a16="http://schemas.microsoft.com/office/drawing/2014/main" id="{3356A590-66B5-4770-8441-82DC031F56EA}"/>
              </a:ext>
            </a:extLst>
          </p:cNvPr>
          <p:cNvSpPr>
            <a:spLocks noGrp="1"/>
          </p:cNvSpPr>
          <p:nvPr>
            <p:ph sz="quarter" idx="15" hasCustomPrompt="1"/>
          </p:nvPr>
        </p:nvSpPr>
        <p:spPr>
          <a:xfrm>
            <a:off x="342900" y="2900944"/>
            <a:ext cx="8458200" cy="673100"/>
          </a:xfrm>
        </p:spPr>
        <p:txBody>
          <a:bodyPr/>
          <a:lstStyle>
            <a:lvl1pPr>
              <a:defRPr/>
            </a:lvl1pPr>
          </a:lstStyle>
          <a:p>
            <a:pPr lvl="0"/>
            <a:r>
              <a:rPr lang="en-US" dirty="0"/>
              <a:t>Slide Content 3</a:t>
            </a:r>
          </a:p>
          <a:p>
            <a:pPr lvl="1"/>
            <a:r>
              <a:rPr lang="en-US" dirty="0"/>
              <a:t>Second level</a:t>
            </a:r>
          </a:p>
          <a:p>
            <a:pPr lvl="2"/>
            <a:r>
              <a:rPr lang="en-US" dirty="0"/>
              <a:t>Third level</a:t>
            </a:r>
          </a:p>
        </p:txBody>
      </p:sp>
      <p:sp>
        <p:nvSpPr>
          <p:cNvPr id="11" name="Content Placeholder 4">
            <a:extLst>
              <a:ext uri="{FF2B5EF4-FFF2-40B4-BE49-F238E27FC236}">
                <a16:creationId xmlns:a16="http://schemas.microsoft.com/office/drawing/2014/main" id="{30BD29E5-BD7B-4CD0-9B09-8F8B24F89FBE}"/>
              </a:ext>
            </a:extLst>
          </p:cNvPr>
          <p:cNvSpPr>
            <a:spLocks noGrp="1"/>
          </p:cNvSpPr>
          <p:nvPr>
            <p:ph sz="quarter" idx="16" hasCustomPrompt="1"/>
          </p:nvPr>
        </p:nvSpPr>
        <p:spPr>
          <a:xfrm>
            <a:off x="342900" y="3755354"/>
            <a:ext cx="8458200" cy="698500"/>
          </a:xfrm>
        </p:spPr>
        <p:txBody>
          <a:bodyPr/>
          <a:lstStyle>
            <a:lvl1pPr>
              <a:defRPr/>
            </a:lvl1pPr>
          </a:lstStyle>
          <a:p>
            <a:pPr lvl="0"/>
            <a:r>
              <a:rPr lang="en-US" dirty="0"/>
              <a:t>Slide Content 4</a:t>
            </a:r>
          </a:p>
          <a:p>
            <a:pPr lvl="1"/>
            <a:r>
              <a:rPr lang="en-US" dirty="0"/>
              <a:t>Second level</a:t>
            </a:r>
          </a:p>
          <a:p>
            <a:pPr lvl="2"/>
            <a:r>
              <a:rPr lang="en-US" dirty="0"/>
              <a:t>Third level</a:t>
            </a:r>
          </a:p>
        </p:txBody>
      </p:sp>
      <p:sp>
        <p:nvSpPr>
          <p:cNvPr id="13" name="Content Placeholder 5">
            <a:extLst>
              <a:ext uri="{FF2B5EF4-FFF2-40B4-BE49-F238E27FC236}">
                <a16:creationId xmlns:a16="http://schemas.microsoft.com/office/drawing/2014/main" id="{E908CA92-5DB2-4DC0-937B-1B178AA91781}"/>
              </a:ext>
            </a:extLst>
          </p:cNvPr>
          <p:cNvSpPr>
            <a:spLocks noGrp="1"/>
          </p:cNvSpPr>
          <p:nvPr>
            <p:ph sz="quarter" idx="17" hasCustomPrompt="1"/>
          </p:nvPr>
        </p:nvSpPr>
        <p:spPr>
          <a:xfrm>
            <a:off x="342900" y="4635164"/>
            <a:ext cx="8458200" cy="698500"/>
          </a:xfrm>
        </p:spPr>
        <p:txBody>
          <a:bodyPr/>
          <a:lstStyle>
            <a:lvl1pPr>
              <a:defRPr/>
            </a:lvl1pPr>
          </a:lstStyle>
          <a:p>
            <a:pPr lvl="0"/>
            <a:r>
              <a:rPr lang="en-US" dirty="0"/>
              <a:t>Slide Content 5</a:t>
            </a:r>
          </a:p>
          <a:p>
            <a:pPr lvl="1"/>
            <a:r>
              <a:rPr lang="en-US" dirty="0"/>
              <a:t>Second level</a:t>
            </a:r>
          </a:p>
          <a:p>
            <a:pPr lvl="2"/>
            <a:r>
              <a:rPr lang="en-US" dirty="0"/>
              <a:t>Third level</a:t>
            </a:r>
          </a:p>
        </p:txBody>
      </p:sp>
      <p:sp>
        <p:nvSpPr>
          <p:cNvPr id="15" name="Content Placeholder 6">
            <a:extLst>
              <a:ext uri="{FF2B5EF4-FFF2-40B4-BE49-F238E27FC236}">
                <a16:creationId xmlns:a16="http://schemas.microsoft.com/office/drawing/2014/main" id="{8B728CCD-2639-461B-9841-57505AC13467}"/>
              </a:ext>
            </a:extLst>
          </p:cNvPr>
          <p:cNvSpPr>
            <a:spLocks noGrp="1"/>
          </p:cNvSpPr>
          <p:nvPr>
            <p:ph sz="quarter" idx="18" hasCustomPrompt="1"/>
          </p:nvPr>
        </p:nvSpPr>
        <p:spPr>
          <a:xfrm>
            <a:off x="342900" y="5514975"/>
            <a:ext cx="8458200" cy="733425"/>
          </a:xfrm>
        </p:spPr>
        <p:txBody>
          <a:bodyPr/>
          <a:lstStyle>
            <a:lvl1pPr>
              <a:defRPr/>
            </a:lvl1pPr>
          </a:lstStyle>
          <a:p>
            <a:pPr lvl="0"/>
            <a:r>
              <a:rPr lang="en-US" dirty="0"/>
              <a:t>Slide Content 6</a:t>
            </a:r>
          </a:p>
          <a:p>
            <a:pPr lvl="1"/>
            <a:r>
              <a:rPr lang="en-US" dirty="0"/>
              <a:t>Second level</a:t>
            </a:r>
          </a:p>
          <a:p>
            <a:pPr lvl="2"/>
            <a:r>
              <a:rPr lang="en-US" dirty="0"/>
              <a:t>Third level</a:t>
            </a:r>
          </a:p>
        </p:txBody>
      </p:sp>
      <p:sp>
        <p:nvSpPr>
          <p:cNvPr id="12" name="Appendix Link">
            <a:extLst>
              <a:ext uri="{FF2B5EF4-FFF2-40B4-BE49-F238E27FC236}">
                <a16:creationId xmlns:a16="http://schemas.microsoft.com/office/drawing/2014/main" id="{9893AC4A-29B0-44AE-8CE5-26A7096591D7}"/>
              </a:ext>
            </a:extLst>
          </p:cNvPr>
          <p:cNvSpPr>
            <a:spLocks noGrp="1"/>
          </p:cNvSpPr>
          <p:nvPr>
            <p:ph type="body" sz="quarter" idx="19"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1" y="6684963"/>
            <a:ext cx="6972299"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
        <p:nvSpPr>
          <p:cNvPr id="14" name="Content Placeholder 6">
            <a:extLst>
              <a:ext uri="{FF2B5EF4-FFF2-40B4-BE49-F238E27FC236}">
                <a16:creationId xmlns:a16="http://schemas.microsoft.com/office/drawing/2014/main" id="{77759342-DF34-46ED-A66C-C5F14097AE9C}"/>
              </a:ext>
            </a:extLst>
          </p:cNvPr>
          <p:cNvSpPr>
            <a:spLocks noGrp="1"/>
          </p:cNvSpPr>
          <p:nvPr>
            <p:ph sz="quarter" idx="20" hasCustomPrompt="1"/>
          </p:nvPr>
        </p:nvSpPr>
        <p:spPr>
          <a:xfrm>
            <a:off x="342900" y="5505509"/>
            <a:ext cx="8458200" cy="733425"/>
          </a:xfrm>
        </p:spPr>
        <p:txBody>
          <a:bodyPr/>
          <a:lstStyle>
            <a:lvl1pPr>
              <a:defRPr/>
            </a:lvl1pPr>
          </a:lstStyle>
          <a:p>
            <a:pPr lvl="0"/>
            <a:r>
              <a:rPr lang="en-US" dirty="0"/>
              <a:t>Slide Content 6</a:t>
            </a:r>
          </a:p>
          <a:p>
            <a:pPr lvl="1"/>
            <a:r>
              <a:rPr lang="en-US" dirty="0"/>
              <a:t>Second level</a:t>
            </a:r>
          </a:p>
          <a:p>
            <a:pPr lvl="2"/>
            <a:r>
              <a:rPr lang="en-US" dirty="0"/>
              <a:t>Third level</a:t>
            </a:r>
          </a:p>
        </p:txBody>
      </p:sp>
    </p:spTree>
    <p:extLst>
      <p:ext uri="{BB962C8B-B14F-4D97-AF65-F5344CB8AC3E}">
        <p14:creationId xmlns:p14="http://schemas.microsoft.com/office/powerpoint/2010/main" val="407061431"/>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ix Main Placehold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10"/>
            <a:ext cx="8458200" cy="612476"/>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0" y="2070496"/>
            <a:ext cx="8458200" cy="649138"/>
          </a:xfr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8" name="Content Placeholder 3">
            <a:extLst>
              <a:ext uri="{FF2B5EF4-FFF2-40B4-BE49-F238E27FC236}">
                <a16:creationId xmlns:a16="http://schemas.microsoft.com/office/drawing/2014/main" id="{3356A590-66B5-4770-8441-82DC031F56EA}"/>
              </a:ext>
            </a:extLst>
          </p:cNvPr>
          <p:cNvSpPr>
            <a:spLocks noGrp="1"/>
          </p:cNvSpPr>
          <p:nvPr>
            <p:ph sz="quarter" idx="15" hasCustomPrompt="1"/>
          </p:nvPr>
        </p:nvSpPr>
        <p:spPr>
          <a:xfrm>
            <a:off x="342900" y="2900944"/>
            <a:ext cx="8458200" cy="673100"/>
          </a:xfrm>
        </p:spPr>
        <p:txBody>
          <a:bodyPr/>
          <a:lstStyle>
            <a:lvl1pPr>
              <a:defRPr/>
            </a:lvl1pPr>
          </a:lstStyle>
          <a:p>
            <a:pPr lvl="0"/>
            <a:r>
              <a:rPr lang="en-US" dirty="0"/>
              <a:t>Slide Content 3</a:t>
            </a:r>
          </a:p>
          <a:p>
            <a:pPr lvl="1"/>
            <a:r>
              <a:rPr lang="en-US" dirty="0"/>
              <a:t>Second level</a:t>
            </a:r>
          </a:p>
          <a:p>
            <a:pPr lvl="2"/>
            <a:r>
              <a:rPr lang="en-US" dirty="0"/>
              <a:t>Third level</a:t>
            </a:r>
          </a:p>
        </p:txBody>
      </p:sp>
      <p:sp>
        <p:nvSpPr>
          <p:cNvPr id="11" name="Content Placeholder 4">
            <a:extLst>
              <a:ext uri="{FF2B5EF4-FFF2-40B4-BE49-F238E27FC236}">
                <a16:creationId xmlns:a16="http://schemas.microsoft.com/office/drawing/2014/main" id="{30BD29E5-BD7B-4CD0-9B09-8F8B24F89FBE}"/>
              </a:ext>
            </a:extLst>
          </p:cNvPr>
          <p:cNvSpPr>
            <a:spLocks noGrp="1"/>
          </p:cNvSpPr>
          <p:nvPr>
            <p:ph sz="quarter" idx="16" hasCustomPrompt="1"/>
          </p:nvPr>
        </p:nvSpPr>
        <p:spPr>
          <a:xfrm>
            <a:off x="342900" y="3755354"/>
            <a:ext cx="8458200" cy="698500"/>
          </a:xfrm>
        </p:spPr>
        <p:txBody>
          <a:bodyPr/>
          <a:lstStyle>
            <a:lvl1pPr>
              <a:defRPr/>
            </a:lvl1pPr>
          </a:lstStyle>
          <a:p>
            <a:pPr lvl="0"/>
            <a:r>
              <a:rPr lang="en-US" dirty="0"/>
              <a:t>Slide Content 4</a:t>
            </a:r>
          </a:p>
          <a:p>
            <a:pPr lvl="1"/>
            <a:r>
              <a:rPr lang="en-US" dirty="0"/>
              <a:t>Second level</a:t>
            </a:r>
          </a:p>
          <a:p>
            <a:pPr lvl="2"/>
            <a:r>
              <a:rPr lang="en-US" dirty="0"/>
              <a:t>Third level</a:t>
            </a:r>
          </a:p>
        </p:txBody>
      </p:sp>
      <p:sp>
        <p:nvSpPr>
          <p:cNvPr id="13" name="Content Placeholder 5">
            <a:extLst>
              <a:ext uri="{FF2B5EF4-FFF2-40B4-BE49-F238E27FC236}">
                <a16:creationId xmlns:a16="http://schemas.microsoft.com/office/drawing/2014/main" id="{E908CA92-5DB2-4DC0-937B-1B178AA91781}"/>
              </a:ext>
            </a:extLst>
          </p:cNvPr>
          <p:cNvSpPr>
            <a:spLocks noGrp="1"/>
          </p:cNvSpPr>
          <p:nvPr>
            <p:ph sz="quarter" idx="17" hasCustomPrompt="1"/>
          </p:nvPr>
        </p:nvSpPr>
        <p:spPr>
          <a:xfrm>
            <a:off x="342900" y="4635164"/>
            <a:ext cx="8458200" cy="553357"/>
          </a:xfrm>
        </p:spPr>
        <p:txBody>
          <a:bodyPr/>
          <a:lstStyle>
            <a:lvl1pPr>
              <a:defRPr/>
            </a:lvl1pPr>
          </a:lstStyle>
          <a:p>
            <a:pPr lvl="0"/>
            <a:r>
              <a:rPr lang="en-US" dirty="0"/>
              <a:t>Slide Content 5</a:t>
            </a:r>
          </a:p>
          <a:p>
            <a:pPr lvl="1"/>
            <a:r>
              <a:rPr lang="en-US" dirty="0"/>
              <a:t>Second level</a:t>
            </a:r>
          </a:p>
          <a:p>
            <a:pPr lvl="2"/>
            <a:r>
              <a:rPr lang="en-US" dirty="0"/>
              <a:t>Third level</a:t>
            </a:r>
          </a:p>
        </p:txBody>
      </p:sp>
      <p:sp>
        <p:nvSpPr>
          <p:cNvPr id="15" name="Content Placeholder 6">
            <a:extLst>
              <a:ext uri="{FF2B5EF4-FFF2-40B4-BE49-F238E27FC236}">
                <a16:creationId xmlns:a16="http://schemas.microsoft.com/office/drawing/2014/main" id="{8B728CCD-2639-461B-9841-57505AC13467}"/>
              </a:ext>
            </a:extLst>
          </p:cNvPr>
          <p:cNvSpPr>
            <a:spLocks noGrp="1"/>
          </p:cNvSpPr>
          <p:nvPr>
            <p:ph sz="quarter" idx="18" hasCustomPrompt="1"/>
          </p:nvPr>
        </p:nvSpPr>
        <p:spPr>
          <a:xfrm>
            <a:off x="342900" y="5514975"/>
            <a:ext cx="8458200" cy="581025"/>
          </a:xfrm>
        </p:spPr>
        <p:txBody>
          <a:bodyPr/>
          <a:lstStyle>
            <a:lvl1pPr>
              <a:defRPr/>
            </a:lvl1pPr>
          </a:lstStyle>
          <a:p>
            <a:pPr lvl="0"/>
            <a:r>
              <a:rPr lang="en-US" dirty="0"/>
              <a:t>Slide Content 6</a:t>
            </a:r>
          </a:p>
          <a:p>
            <a:pPr lvl="1"/>
            <a:r>
              <a:rPr lang="en-US" dirty="0"/>
              <a:t>Second level</a:t>
            </a:r>
          </a:p>
          <a:p>
            <a:pPr lvl="2"/>
            <a:r>
              <a:rPr lang="en-US" dirty="0"/>
              <a:t>Third level</a:t>
            </a:r>
          </a:p>
        </p:txBody>
      </p:sp>
      <p:sp>
        <p:nvSpPr>
          <p:cNvPr id="14" name="Appendix Link">
            <a:extLst>
              <a:ext uri="{FF2B5EF4-FFF2-40B4-BE49-F238E27FC236}">
                <a16:creationId xmlns:a16="http://schemas.microsoft.com/office/drawing/2014/main" id="{2C2257D7-2308-4360-85BA-37F9E2351455}"/>
              </a:ext>
            </a:extLst>
          </p:cNvPr>
          <p:cNvSpPr>
            <a:spLocks noGrp="1"/>
          </p:cNvSpPr>
          <p:nvPr>
            <p:ph type="body" sz="quarter" idx="12"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1" y="6684963"/>
            <a:ext cx="6972299"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2347466809"/>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Slide">
    <p:spTree>
      <p:nvGrpSpPr>
        <p:cNvPr id="1" name=""/>
        <p:cNvGrpSpPr/>
        <p:nvPr/>
      </p:nvGrpSpPr>
      <p:grpSpPr>
        <a:xfrm>
          <a:off x="0" y="0"/>
          <a:ext cx="0" cy="0"/>
          <a:chOff x="0" y="0"/>
          <a:chExt cx="0" cy="0"/>
        </a:xfrm>
      </p:grpSpPr>
      <p:sp>
        <p:nvSpPr>
          <p:cNvPr id="2" name="Hidden Slide Title">
            <a:extLst>
              <a:ext uri="{FF2B5EF4-FFF2-40B4-BE49-F238E27FC236}">
                <a16:creationId xmlns:a16="http://schemas.microsoft.com/office/drawing/2014/main" id="{D3229D0C-04EF-482F-B26C-8D49CD33DBE3}"/>
              </a:ext>
            </a:extLst>
          </p:cNvPr>
          <p:cNvSpPr>
            <a:spLocks noGrp="1"/>
          </p:cNvSpPr>
          <p:nvPr>
            <p:ph type="title" hasCustomPrompt="1"/>
          </p:nvPr>
        </p:nvSpPr>
        <p:spPr>
          <a:xfrm>
            <a:off x="3425949" y="418391"/>
            <a:ext cx="2292103" cy="291823"/>
          </a:xfrm>
          <a:prstGeom prst="rect">
            <a:avLst/>
          </a:prstGeom>
        </p:spPr>
        <p:txBody>
          <a:bodyPr/>
          <a:lstStyle>
            <a:lvl1pPr>
              <a:defRPr>
                <a:solidFill>
                  <a:schemeClr val="tx1"/>
                </a:solidFill>
              </a:defRPr>
            </a:lvl1pPr>
          </a:lstStyle>
          <a:p>
            <a:r>
              <a:rPr lang="en-US" dirty="0"/>
              <a:t>Add hidden title here </a:t>
            </a:r>
          </a:p>
        </p:txBody>
      </p:sp>
      <p:pic>
        <p:nvPicPr>
          <p:cNvPr id="6" name="MGH Logo">
            <a:extLst>
              <a:ext uri="{FF2B5EF4-FFF2-40B4-BE49-F238E27FC236}">
                <a16:creationId xmlns:a16="http://schemas.microsoft.com/office/drawing/2014/main" id="{60DCFDF5-2A5B-440E-888A-BC0BFEF9FF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50211" y="1005697"/>
            <a:ext cx="2443579" cy="2443579"/>
          </a:xfrm>
          <a:prstGeom prst="rect">
            <a:avLst/>
          </a:prstGeom>
        </p:spPr>
      </p:pic>
      <p:sp>
        <p:nvSpPr>
          <p:cNvPr id="3" name="Long Copyright">
            <a:extLst>
              <a:ext uri="{FF2B5EF4-FFF2-40B4-BE49-F238E27FC236}">
                <a16:creationId xmlns:a16="http://schemas.microsoft.com/office/drawing/2014/main" id="{9AB572CE-E262-4FA6-8D47-02F068ADD1BE}"/>
              </a:ext>
            </a:extLst>
          </p:cNvPr>
          <p:cNvSpPr>
            <a:spLocks noGrp="1"/>
          </p:cNvSpPr>
          <p:nvPr>
            <p:ph type="ftr" sz="quarter" idx="10"/>
          </p:nvPr>
        </p:nvSpPr>
        <p:spPr>
          <a:xfrm>
            <a:off x="0" y="6487064"/>
            <a:ext cx="9144000" cy="370936"/>
          </a:xfrm>
        </p:spPr>
        <p:txBody>
          <a:bodyPr/>
          <a:lstStyle>
            <a:lvl1pPr algn="ctr">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
        <p:nvSpPr>
          <p:cNvPr id="9" name="MGH Tagline">
            <a:extLst>
              <a:ext uri="{FF2B5EF4-FFF2-40B4-BE49-F238E27FC236}">
                <a16:creationId xmlns:a16="http://schemas.microsoft.com/office/drawing/2014/main" id="{F040BF5C-A78D-440C-93DF-72F3F641F3F1}"/>
              </a:ext>
            </a:extLst>
          </p:cNvPr>
          <p:cNvSpPr txBox="1"/>
          <p:nvPr userDrawn="1"/>
        </p:nvSpPr>
        <p:spPr>
          <a:xfrm>
            <a:off x="1730746" y="3796682"/>
            <a:ext cx="5682508" cy="4690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4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Because learning changes everything.</a:t>
            </a:r>
            <a:r>
              <a:rPr kumimoji="0" lang="en-US" sz="1400" b="0" i="0" u="none" strike="noStrike" kern="1200" cap="none" spc="40" normalizeH="0" baseline="60000" noProof="0" dirty="0">
                <a:ln>
                  <a:noFill/>
                </a:ln>
                <a:solidFill>
                  <a:srgbClr val="000000"/>
                </a:solidFill>
                <a:effectLst/>
                <a:uLnTx/>
                <a:uFillTx/>
                <a:latin typeface="Arial" panose="020B0604020202020204" pitchFamily="34" charset="0"/>
                <a:ea typeface="Calibri" panose="020F0502020204030204" pitchFamily="34" charset="0"/>
                <a:cs typeface="+mn-cs"/>
              </a:rPr>
              <a:t>®</a:t>
            </a:r>
            <a:endParaRPr kumimoji="0" lang="en-US" sz="2400" b="0" i="0" u="none" strike="noStrike" kern="1200" cap="none" spc="40" normalizeH="0" baseline="60000" noProof="0" dirty="0">
              <a:ln>
                <a:noFill/>
              </a:ln>
              <a:solidFill>
                <a:srgbClr val="000000"/>
              </a:solidFill>
              <a:effectLst/>
              <a:uLnTx/>
              <a:uFillTx/>
              <a:latin typeface="+mn-lt"/>
              <a:ea typeface="+mn-ea"/>
              <a:cs typeface="+mn-cs"/>
            </a:endParaRPr>
          </a:p>
        </p:txBody>
      </p:sp>
      <p:sp>
        <p:nvSpPr>
          <p:cNvPr id="10" name="MGH URL">
            <a:extLst>
              <a:ext uri="{FF2B5EF4-FFF2-40B4-BE49-F238E27FC236}">
                <a16:creationId xmlns:a16="http://schemas.microsoft.com/office/drawing/2014/main" id="{2215B5DD-E18E-478F-81B9-79BA83A9A251}"/>
              </a:ext>
            </a:extLst>
          </p:cNvPr>
          <p:cNvSpPr txBox="1"/>
          <p:nvPr userDrawn="1"/>
        </p:nvSpPr>
        <p:spPr>
          <a:xfrm>
            <a:off x="3269085" y="5329121"/>
            <a:ext cx="260583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www.mheducation.com</a:t>
            </a:r>
            <a:endParaRPr kumimoji="0" lang="en-US" sz="2000" b="0" i="0" u="none" strike="noStrike" kern="1200" cap="none" spc="0" normalizeH="0" baseline="0" noProof="0" dirty="0">
              <a:ln>
                <a:noFill/>
              </a:ln>
              <a:solidFill>
                <a:srgbClr val="000000"/>
              </a:solidFill>
              <a:effectLst/>
              <a:uLnTx/>
              <a:uFillTx/>
              <a:latin typeface="+mn-lt"/>
              <a:ea typeface="+mn-ea"/>
              <a:cs typeface="+mn-cs"/>
            </a:endParaRPr>
          </a:p>
        </p:txBody>
      </p:sp>
    </p:spTree>
    <p:extLst>
      <p:ext uri="{BB962C8B-B14F-4D97-AF65-F5344CB8AC3E}">
        <p14:creationId xmlns:p14="http://schemas.microsoft.com/office/powerpoint/2010/main" val="744366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losingSlide">
    <p:spTree>
      <p:nvGrpSpPr>
        <p:cNvPr id="1" name=""/>
        <p:cNvGrpSpPr/>
        <p:nvPr/>
      </p:nvGrpSpPr>
      <p:grpSpPr>
        <a:xfrm>
          <a:off x="0" y="0"/>
          <a:ext cx="0" cy="0"/>
          <a:chOff x="0" y="0"/>
          <a:chExt cx="0" cy="0"/>
        </a:xfrm>
      </p:grpSpPr>
      <p:sp>
        <p:nvSpPr>
          <p:cNvPr id="2" name="Hidden Slide Title">
            <a:extLst>
              <a:ext uri="{FF2B5EF4-FFF2-40B4-BE49-F238E27FC236}">
                <a16:creationId xmlns:a16="http://schemas.microsoft.com/office/drawing/2014/main" id="{D3229D0C-04EF-482F-B26C-8D49CD33DBE3}"/>
              </a:ext>
            </a:extLst>
          </p:cNvPr>
          <p:cNvSpPr>
            <a:spLocks noGrp="1"/>
          </p:cNvSpPr>
          <p:nvPr>
            <p:ph type="title" hasCustomPrompt="1"/>
          </p:nvPr>
        </p:nvSpPr>
        <p:spPr>
          <a:xfrm>
            <a:off x="3425949" y="418391"/>
            <a:ext cx="2292103" cy="291823"/>
          </a:xfrm>
          <a:prstGeom prst="rect">
            <a:avLst/>
          </a:prstGeom>
        </p:spPr>
        <p:txBody>
          <a:bodyPr/>
          <a:lstStyle>
            <a:lvl1pPr>
              <a:defRPr>
                <a:solidFill>
                  <a:schemeClr val="tx1"/>
                </a:solidFill>
              </a:defRPr>
            </a:lvl1pPr>
          </a:lstStyle>
          <a:p>
            <a:r>
              <a:rPr lang="en-US" dirty="0"/>
              <a:t>Add hidden title here </a:t>
            </a:r>
          </a:p>
        </p:txBody>
      </p:sp>
      <p:pic>
        <p:nvPicPr>
          <p:cNvPr id="6" name="MGH Logo">
            <a:extLst>
              <a:ext uri="{FF2B5EF4-FFF2-40B4-BE49-F238E27FC236}">
                <a16:creationId xmlns:a16="http://schemas.microsoft.com/office/drawing/2014/main" id="{60DCFDF5-2A5B-440E-888A-BC0BFEF9FF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50211" y="1005697"/>
            <a:ext cx="2443579" cy="2443579"/>
          </a:xfrm>
          <a:prstGeom prst="rect">
            <a:avLst/>
          </a:prstGeom>
        </p:spPr>
      </p:pic>
      <p:sp>
        <p:nvSpPr>
          <p:cNvPr id="9" name="MGH Tagline">
            <a:extLst>
              <a:ext uri="{FF2B5EF4-FFF2-40B4-BE49-F238E27FC236}">
                <a16:creationId xmlns:a16="http://schemas.microsoft.com/office/drawing/2014/main" id="{F040BF5C-A78D-440C-93DF-72F3F641F3F1}"/>
              </a:ext>
            </a:extLst>
          </p:cNvPr>
          <p:cNvSpPr txBox="1"/>
          <p:nvPr userDrawn="1"/>
        </p:nvSpPr>
        <p:spPr>
          <a:xfrm>
            <a:off x="1730746" y="3796682"/>
            <a:ext cx="5682508" cy="4690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4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Because learning changes everything.</a:t>
            </a:r>
            <a:r>
              <a:rPr kumimoji="0" lang="en-US" sz="1400" b="0" i="0" u="none" strike="noStrike" kern="1200" cap="none" spc="40" normalizeH="0" baseline="60000" noProof="0" dirty="0">
                <a:ln>
                  <a:noFill/>
                </a:ln>
                <a:solidFill>
                  <a:srgbClr val="000000"/>
                </a:solidFill>
                <a:effectLst/>
                <a:uLnTx/>
                <a:uFillTx/>
                <a:latin typeface="Arial" panose="020B0604020202020204" pitchFamily="34" charset="0"/>
                <a:ea typeface="Calibri" panose="020F0502020204030204" pitchFamily="34" charset="0"/>
                <a:cs typeface="+mn-cs"/>
              </a:rPr>
              <a:t>®</a:t>
            </a:r>
            <a:endParaRPr kumimoji="0" lang="en-US" sz="2400" b="0" i="0" u="none" strike="noStrike" kern="1200" cap="none" spc="40" normalizeH="0" baseline="60000" noProof="0" dirty="0">
              <a:ln>
                <a:noFill/>
              </a:ln>
              <a:solidFill>
                <a:srgbClr val="000000"/>
              </a:solidFill>
              <a:effectLst/>
              <a:uLnTx/>
              <a:uFillTx/>
              <a:latin typeface="+mn-lt"/>
              <a:ea typeface="+mn-ea"/>
              <a:cs typeface="+mn-cs"/>
            </a:endParaRPr>
          </a:p>
        </p:txBody>
      </p:sp>
      <p:sp>
        <p:nvSpPr>
          <p:cNvPr id="10" name="MGH URL">
            <a:extLst>
              <a:ext uri="{FF2B5EF4-FFF2-40B4-BE49-F238E27FC236}">
                <a16:creationId xmlns:a16="http://schemas.microsoft.com/office/drawing/2014/main" id="{2215B5DD-E18E-478F-81B9-79BA83A9A251}"/>
              </a:ext>
            </a:extLst>
          </p:cNvPr>
          <p:cNvSpPr txBox="1"/>
          <p:nvPr userDrawn="1"/>
        </p:nvSpPr>
        <p:spPr>
          <a:xfrm>
            <a:off x="3269085" y="5329121"/>
            <a:ext cx="260583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www.mheducation.com</a:t>
            </a:r>
            <a:endParaRPr kumimoji="0" lang="en-US" sz="2000" b="0" i="0" u="none" strike="noStrike" kern="1200" cap="none" spc="0" normalizeH="0" baseline="0" noProof="0" dirty="0">
              <a:ln>
                <a:noFill/>
              </a:ln>
              <a:solidFill>
                <a:srgbClr val="000000"/>
              </a:solidFill>
              <a:effectLst/>
              <a:uLnTx/>
              <a:uFillTx/>
              <a:latin typeface="+mn-lt"/>
              <a:ea typeface="+mn-ea"/>
              <a:cs typeface="+mn-cs"/>
            </a:endParaRPr>
          </a:p>
        </p:txBody>
      </p:sp>
      <p:sp>
        <p:nvSpPr>
          <p:cNvPr id="5" name="Content Placeholder 4">
            <a:extLst>
              <a:ext uri="{FF2B5EF4-FFF2-40B4-BE49-F238E27FC236}">
                <a16:creationId xmlns:a16="http://schemas.microsoft.com/office/drawing/2014/main" id="{BF25DC59-5AB2-417D-B46A-F09F380F8F67}"/>
              </a:ext>
            </a:extLst>
          </p:cNvPr>
          <p:cNvSpPr>
            <a:spLocks noGrp="1"/>
          </p:cNvSpPr>
          <p:nvPr>
            <p:ph sz="quarter" idx="10"/>
          </p:nvPr>
        </p:nvSpPr>
        <p:spPr>
          <a:xfrm>
            <a:off x="277813" y="6526213"/>
            <a:ext cx="8699500" cy="2047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3395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ppendixDivi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6CA9270-FD0E-4B64-B0D8-24095E6A2959}"/>
              </a:ext>
            </a:extLst>
          </p:cNvPr>
          <p:cNvSpPr>
            <a:spLocks noGrp="1"/>
          </p:cNvSpPr>
          <p:nvPr>
            <p:ph type="title" hasCustomPrompt="1"/>
          </p:nvPr>
        </p:nvSpPr>
        <p:spPr>
          <a:xfrm>
            <a:off x="342899" y="2366309"/>
            <a:ext cx="7696919" cy="526936"/>
          </a:xfrm>
          <a:prstGeom prst="rect">
            <a:avLst/>
          </a:prstGeom>
        </p:spPr>
        <p:txBody>
          <a:bodyPr anchor="ctr"/>
          <a:lstStyle>
            <a:lvl1pPr>
              <a:defRPr/>
            </a:lvl1pPr>
          </a:lstStyle>
          <a:p>
            <a:r>
              <a:rPr lang="en-US" dirty="0"/>
              <a:t>Accessibility Content: Text Alternatives for Images</a:t>
            </a:r>
          </a:p>
        </p:txBody>
      </p:sp>
      <p:sp>
        <p:nvSpPr>
          <p:cNvPr id="3" name="Slide Number Placeholder">
            <a:extLst>
              <a:ext uri="{FF2B5EF4-FFF2-40B4-BE49-F238E27FC236}">
                <a16:creationId xmlns:a16="http://schemas.microsoft.com/office/drawing/2014/main" id="{0B6E1DCB-9B8A-423D-B48B-2CCDE624B45C}"/>
              </a:ext>
            </a:extLst>
          </p:cNvPr>
          <p:cNvSpPr>
            <a:spLocks noGrp="1"/>
          </p:cNvSpPr>
          <p:nvPr>
            <p:ph type="sldNum" sz="quarter" idx="10"/>
          </p:nvPr>
        </p:nvSpPr>
        <p:spPr>
          <a:xfrm>
            <a:off x="8637202" y="6682314"/>
            <a:ext cx="342900" cy="143831"/>
          </a:xfrm>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3692571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isc. Divi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C0136BE0-3F2D-44D5-B125-B7A30D2C8896}"/>
              </a:ext>
            </a:extLst>
          </p:cNvPr>
          <p:cNvSpPr>
            <a:spLocks noGrp="1"/>
          </p:cNvSpPr>
          <p:nvPr>
            <p:ph type="title"/>
          </p:nvPr>
        </p:nvSpPr>
        <p:spPr>
          <a:xfrm>
            <a:off x="339450" y="117244"/>
            <a:ext cx="6065851" cy="730970"/>
          </a:xfrm>
          <a:prstGeom prst="rect">
            <a:avLst/>
          </a:prstGeom>
        </p:spPr>
        <p:txBody>
          <a:bodyPr/>
          <a:lstStyle/>
          <a:p>
            <a:r>
              <a:rPr lang="en-US" dirty="0"/>
              <a:t>Click to edit Master title style</a:t>
            </a:r>
          </a:p>
        </p:txBody>
      </p:sp>
      <p:sp>
        <p:nvSpPr>
          <p:cNvPr id="3" name="Slide Number Placeholder">
            <a:extLst>
              <a:ext uri="{FF2B5EF4-FFF2-40B4-BE49-F238E27FC236}">
                <a16:creationId xmlns:a16="http://schemas.microsoft.com/office/drawing/2014/main" id="{FA117DCA-6A6D-48B9-9002-DA1E4814BF99}"/>
              </a:ext>
            </a:extLst>
          </p:cNvPr>
          <p:cNvSpPr>
            <a:spLocks noGrp="1"/>
          </p:cNvSpPr>
          <p:nvPr>
            <p:ph type="sldNum" sz="quarter" idx="10"/>
          </p:nvPr>
        </p:nvSpPr>
        <p:spPr/>
        <p:txBody>
          <a:bodyPr/>
          <a:lstStyle/>
          <a:p>
            <a:fld id="{68151E55-6873-49E2-B8D5-2F265E6F1973}" type="slidenum">
              <a:rPr lang="en-US" smtClean="0"/>
              <a:pPr/>
              <a:t>‹#›</a:t>
            </a:fld>
            <a:endParaRPr lang="en-US" dirty="0"/>
          </a:p>
        </p:txBody>
      </p:sp>
      <p:sp>
        <p:nvSpPr>
          <p:cNvPr id="5" name="Content Placeholder">
            <a:extLst>
              <a:ext uri="{FF2B5EF4-FFF2-40B4-BE49-F238E27FC236}">
                <a16:creationId xmlns:a16="http://schemas.microsoft.com/office/drawing/2014/main" id="{DA8444E8-1445-4AB7-85DD-90449330C005}"/>
              </a:ext>
            </a:extLst>
          </p:cNvPr>
          <p:cNvSpPr>
            <a:spLocks noGrp="1"/>
          </p:cNvSpPr>
          <p:nvPr>
            <p:ph sz="quarter" idx="11" hasCustomPrompt="1"/>
          </p:nvPr>
        </p:nvSpPr>
        <p:spPr>
          <a:xfrm>
            <a:off x="342900" y="1973249"/>
            <a:ext cx="6477000" cy="4343400"/>
          </a:xfrm>
        </p:spPr>
        <p:txBody>
          <a:bodyPr/>
          <a:lstStyle>
            <a:lvl1pPr>
              <a:defRPr/>
            </a:lvl1pPr>
            <a:lvl2pPr marL="344488" indent="-342900">
              <a:buFont typeface="Arial" panose="020B0604020202020204" pitchFamily="34" charset="0"/>
              <a:buChar char="•"/>
              <a:defRPr/>
            </a:lvl2pPr>
            <a:lvl3pPr>
              <a:defRPr/>
            </a:lvl3pPr>
            <a:lvl4pPr>
              <a:defRPr/>
            </a:lvl4pPr>
          </a:lstStyle>
          <a:p>
            <a:pPr lvl="0"/>
            <a:r>
              <a:rPr lang="en-US" dirty="0"/>
              <a:t>Slide Content</a:t>
            </a:r>
          </a:p>
          <a:p>
            <a:pPr lvl="2"/>
            <a:r>
              <a:rPr lang="en-US" dirty="0"/>
              <a:t>Second level</a:t>
            </a:r>
          </a:p>
          <a:p>
            <a:pPr lvl="3"/>
            <a:r>
              <a:rPr lang="en-US" dirty="0"/>
              <a:t>Third level</a:t>
            </a:r>
          </a:p>
        </p:txBody>
      </p:sp>
    </p:spTree>
    <p:extLst>
      <p:ext uri="{BB962C8B-B14F-4D97-AF65-F5344CB8AC3E}">
        <p14:creationId xmlns:p14="http://schemas.microsoft.com/office/powerpoint/2010/main" val="44541601"/>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ppendix-One Placehol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5525"/>
            <a:ext cx="8458200" cy="678611"/>
          </a:xfrm>
          <a:prstGeom prst="rect">
            <a:avLst/>
          </a:prstGeom>
        </p:spPr>
        <p:txBody>
          <a:bodyPr anchor="ctr"/>
          <a:lstStyle>
            <a:lvl1pPr>
              <a:defRPr sz="2400"/>
            </a:lvl1pPr>
          </a:lstStyle>
          <a:p>
            <a:r>
              <a:rPr lang="en-US" dirty="0"/>
              <a:t>Slide Title</a:t>
            </a:r>
            <a:br>
              <a:rPr lang="en-US" dirty="0"/>
            </a:br>
            <a:endParaRPr lang="en-US" dirty="0"/>
          </a:p>
        </p:txBody>
      </p:sp>
      <p:sp>
        <p:nvSpPr>
          <p:cNvPr id="6" name="Return to main slide Link 1">
            <a:extLst>
              <a:ext uri="{FF2B5EF4-FFF2-40B4-BE49-F238E27FC236}">
                <a16:creationId xmlns:a16="http://schemas.microsoft.com/office/drawing/2014/main" id="{F538FEEA-434F-404A-8A40-5F717D6CB596}"/>
              </a:ext>
            </a:extLst>
          </p:cNvPr>
          <p:cNvSpPr>
            <a:spLocks noGrp="1"/>
          </p:cNvSpPr>
          <p:nvPr>
            <p:ph type="body" sz="quarter" idx="14" hasCustomPrompt="1"/>
          </p:nvPr>
        </p:nvSpPr>
        <p:spPr>
          <a:xfrm>
            <a:off x="3081587" y="1040524"/>
            <a:ext cx="2980826" cy="225425"/>
          </a:xfrm>
        </p:spPr>
        <p:txBody>
          <a:bodyPr anchor="ctr">
            <a:noAutofit/>
          </a:bodyPr>
          <a:lstStyle>
            <a:lvl1pPr algn="ctr">
              <a:defRPr sz="1200"/>
            </a:lvl1pPr>
          </a:lstStyle>
          <a:p>
            <a:pPr lvl="0"/>
            <a:r>
              <a:rPr lang="en-US" dirty="0"/>
              <a:t>Return to parent-slide containing images.</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371601"/>
            <a:ext cx="8458200" cy="4876800"/>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10" name="Return to main slide Link 2">
            <a:extLst>
              <a:ext uri="{FF2B5EF4-FFF2-40B4-BE49-F238E27FC236}">
                <a16:creationId xmlns:a16="http://schemas.microsoft.com/office/drawing/2014/main" id="{D8AF3780-479B-4486-8AEE-B0E29BE2F870}"/>
              </a:ext>
            </a:extLst>
          </p:cNvPr>
          <p:cNvSpPr>
            <a:spLocks noGrp="1"/>
          </p:cNvSpPr>
          <p:nvPr>
            <p:ph type="body" sz="quarter" idx="15" hasCustomPrompt="1"/>
          </p:nvPr>
        </p:nvSpPr>
        <p:spPr>
          <a:xfrm>
            <a:off x="3092111" y="6350211"/>
            <a:ext cx="2959779" cy="228600"/>
          </a:xfr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842702864"/>
      </p:ext>
    </p:extLst>
  </p:cSld>
  <p:clrMapOvr>
    <a:masterClrMapping/>
  </p:clrMapOvr>
  <p:extLst>
    <p:ext uri="{DCECCB84-F9BA-43D5-87BE-67443E8EF086}">
      <p15:sldGuideLst xmlns:p15="http://schemas.microsoft.com/office/powerpoint/2012/main">
        <p15:guide id="1" pos="2880">
          <p15:clr>
            <a:srgbClr val="FBAE40"/>
          </p15:clr>
        </p15:guide>
        <p15:guide id="2" orient="horz" pos="360">
          <p15:clr>
            <a:srgbClr val="FBAE40"/>
          </p15:clr>
        </p15:guide>
        <p15:guide id="3" pos="264">
          <p15:clr>
            <a:srgbClr val="FBAE40"/>
          </p15:clr>
        </p15:guide>
        <p15:guide id="4"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ppendix-Two Comparison Placeholders With Identifi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304800"/>
            <a:ext cx="8458200" cy="678611"/>
          </a:xfrm>
          <a:prstGeom prst="rect">
            <a:avLst/>
          </a:prstGeom>
        </p:spPr>
        <p:txBody>
          <a:bodyPr anchor="ctr"/>
          <a:lstStyle>
            <a:lvl1pPr>
              <a:defRPr sz="2400"/>
            </a:lvl1pPr>
          </a:lstStyle>
          <a:p>
            <a:r>
              <a:rPr lang="en-US" dirty="0"/>
              <a:t>Slide Title</a:t>
            </a:r>
            <a:br>
              <a:rPr lang="en-US" dirty="0"/>
            </a:br>
            <a:endParaRPr lang="en-US" dirty="0"/>
          </a:p>
        </p:txBody>
      </p:sp>
      <p:sp>
        <p:nvSpPr>
          <p:cNvPr id="9" name="Return to main slide Link 1">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3081528" y="1059828"/>
            <a:ext cx="2980944" cy="228600"/>
          </a:xfrm>
          <a:prstGeom prst="rect">
            <a:avLst/>
          </a:prstGeo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8" name="Image Identifier 1">
            <a:extLst>
              <a:ext uri="{FF2B5EF4-FFF2-40B4-BE49-F238E27FC236}">
                <a16:creationId xmlns:a16="http://schemas.microsoft.com/office/drawing/2014/main" id="{C828D23C-A7ED-420E-B199-2D8CCF24D6BE}"/>
              </a:ext>
            </a:extLst>
          </p:cNvPr>
          <p:cNvSpPr>
            <a:spLocks noGrp="1"/>
          </p:cNvSpPr>
          <p:nvPr>
            <p:ph type="body" sz="quarter" idx="15" hasCustomPrompt="1"/>
          </p:nvPr>
        </p:nvSpPr>
        <p:spPr>
          <a:xfrm>
            <a:off x="365125" y="1410562"/>
            <a:ext cx="4076700" cy="392112"/>
          </a:xfrm>
        </p:spPr>
        <p:txBody>
          <a:bodyPr/>
          <a:lstStyle>
            <a:lvl1pPr>
              <a:defRPr/>
            </a:lvl1pPr>
          </a:lstStyle>
          <a:p>
            <a:pPr lvl="0"/>
            <a:r>
              <a:rPr lang="en-US" dirty="0"/>
              <a:t>Image Identifier 1</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933303"/>
            <a:ext cx="4076700" cy="4315097"/>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11" name="Image Identifier 2">
            <a:extLst>
              <a:ext uri="{FF2B5EF4-FFF2-40B4-BE49-F238E27FC236}">
                <a16:creationId xmlns:a16="http://schemas.microsoft.com/office/drawing/2014/main" id="{7DBCEA22-E8D2-4B8A-B55C-3FFA6FAB317C}"/>
              </a:ext>
            </a:extLst>
          </p:cNvPr>
          <p:cNvSpPr>
            <a:spLocks noGrp="1"/>
          </p:cNvSpPr>
          <p:nvPr>
            <p:ph type="body" sz="quarter" idx="16" hasCustomPrompt="1"/>
          </p:nvPr>
        </p:nvSpPr>
        <p:spPr>
          <a:xfrm>
            <a:off x="4715145" y="1410562"/>
            <a:ext cx="4078224" cy="393192"/>
          </a:xfrm>
        </p:spPr>
        <p:txBody>
          <a:bodyPr/>
          <a:lstStyle>
            <a:lvl1pPr>
              <a:defRPr/>
            </a:lvl1pPr>
          </a:lstStyle>
          <a:p>
            <a:pPr lvl="0"/>
            <a:r>
              <a:rPr lang="en-US" dirty="0"/>
              <a:t>Image Identifier 2</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4724400" y="1933303"/>
            <a:ext cx="4076700" cy="4315097"/>
          </a:xfrm>
          <a:prstGeom prst="rect">
            <a:avLst/>
          </a:prstGeo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7" name="Return to main slide Link 2">
            <a:extLst>
              <a:ext uri="{FF2B5EF4-FFF2-40B4-BE49-F238E27FC236}">
                <a16:creationId xmlns:a16="http://schemas.microsoft.com/office/drawing/2014/main" id="{24E3FC7A-8095-4466-BF43-4B6D04A5D884}"/>
              </a:ext>
            </a:extLst>
          </p:cNvPr>
          <p:cNvSpPr>
            <a:spLocks noGrp="1"/>
          </p:cNvSpPr>
          <p:nvPr>
            <p:ph type="body" sz="quarter" idx="12" hasCustomPrompt="1"/>
          </p:nvPr>
        </p:nvSpPr>
        <p:spPr>
          <a:xfrm>
            <a:off x="3081528" y="6348550"/>
            <a:ext cx="2980944" cy="228600"/>
          </a:xfrm>
          <a:prstGeom prst="rect">
            <a:avLst/>
          </a:prstGeo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a:xfrm>
            <a:off x="8626412" y="6673531"/>
            <a:ext cx="355840" cy="161396"/>
          </a:xfrm>
          <a:prstGeom prst="rect">
            <a:avLst/>
          </a:prstGeom>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2505933215"/>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3" pos="2880">
          <p15:clr>
            <a:srgbClr val="FBAE40"/>
          </p15:clr>
        </p15:guide>
        <p15:guide id="4" pos="2976">
          <p15:clr>
            <a:srgbClr val="FBAE40"/>
          </p15:clr>
        </p15:guide>
        <p15:guide id="5" pos="2784">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ppendix-One Placehol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49380"/>
            <a:ext cx="8458200" cy="822237"/>
          </a:xfrm>
          <a:prstGeom prst="rect">
            <a:avLst/>
          </a:prstGeom>
        </p:spPr>
        <p:txBody>
          <a:bodyPr anchor="ctr"/>
          <a:lstStyle>
            <a:lvl1pPr>
              <a:defRPr sz="2400"/>
            </a:lvl1pPr>
          </a:lstStyle>
          <a:p>
            <a:r>
              <a:rPr lang="en-US" dirty="0"/>
              <a:t>Slide Title</a:t>
            </a:r>
            <a:br>
              <a:rPr lang="en-US" dirty="0"/>
            </a:br>
            <a:endParaRPr lang="en-US" dirty="0"/>
          </a:p>
        </p:txBody>
      </p:sp>
      <p:sp>
        <p:nvSpPr>
          <p:cNvPr id="6" name="Return to main slide Link 1">
            <a:extLst>
              <a:ext uri="{FF2B5EF4-FFF2-40B4-BE49-F238E27FC236}">
                <a16:creationId xmlns:a16="http://schemas.microsoft.com/office/drawing/2014/main" id="{F538FEEA-434F-404A-8A40-5F717D6CB596}"/>
              </a:ext>
            </a:extLst>
          </p:cNvPr>
          <p:cNvSpPr>
            <a:spLocks noGrp="1"/>
          </p:cNvSpPr>
          <p:nvPr>
            <p:ph type="body" sz="quarter" idx="14" hasCustomPrompt="1"/>
          </p:nvPr>
        </p:nvSpPr>
        <p:spPr>
          <a:xfrm>
            <a:off x="3081587" y="1201138"/>
            <a:ext cx="2980826" cy="225425"/>
          </a:xfrm>
        </p:spPr>
        <p:txBody>
          <a:bodyPr anchor="ctr">
            <a:noAutofit/>
          </a:bodyPr>
          <a:lstStyle>
            <a:lvl1pPr algn="ctr">
              <a:defRPr sz="1200"/>
            </a:lvl1pPr>
          </a:lstStyle>
          <a:p>
            <a:pPr lvl="0"/>
            <a:r>
              <a:rPr lang="en-US" dirty="0"/>
              <a:t>Return to parent-slide containing images.</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556084"/>
            <a:ext cx="8458200" cy="4692316"/>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10" name="Return to main slide Link 2">
            <a:extLst>
              <a:ext uri="{FF2B5EF4-FFF2-40B4-BE49-F238E27FC236}">
                <a16:creationId xmlns:a16="http://schemas.microsoft.com/office/drawing/2014/main" id="{D8AF3780-479B-4486-8AEE-B0E29BE2F870}"/>
              </a:ext>
            </a:extLst>
          </p:cNvPr>
          <p:cNvSpPr>
            <a:spLocks noGrp="1"/>
          </p:cNvSpPr>
          <p:nvPr>
            <p:ph type="body" sz="quarter" idx="15" hasCustomPrompt="1"/>
          </p:nvPr>
        </p:nvSpPr>
        <p:spPr>
          <a:xfrm>
            <a:off x="3092111" y="6350211"/>
            <a:ext cx="2959779" cy="228600"/>
          </a:xfr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2258908001"/>
      </p:ext>
    </p:extLst>
  </p:cSld>
  <p:clrMapOvr>
    <a:masterClrMapping/>
  </p:clrMapOvr>
  <p:extLst>
    <p:ext uri="{DCECCB84-F9BA-43D5-87BE-67443E8EF086}">
      <p15:sldGuideLst xmlns:p15="http://schemas.microsoft.com/office/powerpoint/2012/main">
        <p15:guide id="1" pos="2880">
          <p15:clr>
            <a:srgbClr val="FBAE40"/>
          </p15:clr>
        </p15:guide>
        <p15:guide id="2" orient="horz" pos="360">
          <p15:clr>
            <a:srgbClr val="FBAE40"/>
          </p15:clr>
        </p15:guide>
        <p15:guide id="3" pos="264">
          <p15:clr>
            <a:srgbClr val="FBAE40"/>
          </p15:clr>
        </p15:guide>
        <p15:guide id="4"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W/Cover">
    <p:spTree>
      <p:nvGrpSpPr>
        <p:cNvPr id="1" name=""/>
        <p:cNvGrpSpPr/>
        <p:nvPr/>
      </p:nvGrpSpPr>
      <p:grpSpPr>
        <a:xfrm>
          <a:off x="0" y="0"/>
          <a:ext cx="0" cy="0"/>
          <a:chOff x="0" y="0"/>
          <a:chExt cx="0" cy="0"/>
        </a:xfrm>
      </p:grpSpPr>
      <p:grpSp>
        <p:nvGrpSpPr>
          <p:cNvPr id="4" name="MHE Altered Background, fixed">
            <a:extLst>
              <a:ext uri="{FF2B5EF4-FFF2-40B4-BE49-F238E27FC236}">
                <a16:creationId xmlns:a16="http://schemas.microsoft.com/office/drawing/2014/main" id="{E2D8ACCF-E5FC-4FE9-9E84-B2A0A6B1EEBA}"/>
              </a:ext>
              <a:ext uri="{C183D7F6-B498-43B3-948B-1728B52AA6E4}">
                <adec:decorative xmlns:adec="http://schemas.microsoft.com/office/drawing/2017/decorative" val="1"/>
              </a:ext>
            </a:extLst>
          </p:cNvPr>
          <p:cNvGrpSpPr/>
          <p:nvPr userDrawn="1"/>
        </p:nvGrpSpPr>
        <p:grpSpPr>
          <a:xfrm>
            <a:off x="342900" y="2095500"/>
            <a:ext cx="3886199" cy="3886199"/>
            <a:chOff x="342900" y="2095500"/>
            <a:chExt cx="3886199" cy="3886199"/>
          </a:xfrm>
        </p:grpSpPr>
        <p:sp>
          <p:nvSpPr>
            <p:cNvPr id="14" name="Rectangle 13">
              <a:extLst>
                <a:ext uri="{FF2B5EF4-FFF2-40B4-BE49-F238E27FC236}">
                  <a16:creationId xmlns:a16="http://schemas.microsoft.com/office/drawing/2014/main" id="{52AD1ADE-6D88-5C48-9EEF-7E081C733011}"/>
                </a:ext>
              </a:extLst>
            </p:cNvPr>
            <p:cNvSpPr/>
            <p:nvPr userDrawn="1"/>
          </p:nvSpPr>
          <p:spPr>
            <a:xfrm>
              <a:off x="342900" y="2095500"/>
              <a:ext cx="3886199" cy="3886199"/>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AFE6DE48-1064-2849-AF2D-2E29711B1885}"/>
                </a:ext>
              </a:extLst>
            </p:cNvPr>
            <p:cNvSpPr/>
            <p:nvPr userDrawn="1"/>
          </p:nvSpPr>
          <p:spPr>
            <a:xfrm>
              <a:off x="495300" y="2362200"/>
              <a:ext cx="3429000" cy="3467100"/>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7" name="Title"/>
          <p:cNvSpPr>
            <a:spLocks noGrp="1"/>
          </p:cNvSpPr>
          <p:nvPr userDrawn="1">
            <p:ph type="ctrTitle" hasCustomPrompt="1"/>
          </p:nvPr>
        </p:nvSpPr>
        <p:spPr>
          <a:xfrm>
            <a:off x="621792" y="2608290"/>
            <a:ext cx="3035808" cy="1394084"/>
          </a:xfrm>
          <a:prstGeom prst="rect">
            <a:avLst/>
          </a:prstGeom>
        </p:spPr>
        <p:txBody>
          <a:bodyPr anchor="b">
            <a:noAutofit/>
          </a:bodyPr>
          <a:lstStyle>
            <a:lvl1pPr algn="l">
              <a:lnSpc>
                <a:spcPct val="100000"/>
              </a:lnSpc>
              <a:defRPr sz="2600" b="1">
                <a:solidFill>
                  <a:schemeClr val="bg1"/>
                </a:solidFill>
              </a:defRPr>
            </a:lvl1pPr>
          </a:lstStyle>
          <a:p>
            <a:r>
              <a:rPr lang="en-US" dirty="0"/>
              <a:t>Presentation Title</a:t>
            </a:r>
          </a:p>
        </p:txBody>
      </p:sp>
      <p:sp>
        <p:nvSpPr>
          <p:cNvPr id="8" name="Subtitle"/>
          <p:cNvSpPr>
            <a:spLocks noGrp="1"/>
          </p:cNvSpPr>
          <p:nvPr userDrawn="1">
            <p:ph type="subTitle" idx="1" hasCustomPrompt="1"/>
          </p:nvPr>
        </p:nvSpPr>
        <p:spPr>
          <a:xfrm>
            <a:off x="621792" y="4069830"/>
            <a:ext cx="3035808" cy="804094"/>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cxnSp>
        <p:nvCxnSpPr>
          <p:cNvPr id="9"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713232" y="4919472"/>
            <a:ext cx="253288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 Placeholder"/>
          <p:cNvSpPr>
            <a:spLocks noGrp="1"/>
          </p:cNvSpPr>
          <p:nvPr userDrawn="1">
            <p:ph type="body" sz="quarter" idx="10" hasCustomPrompt="1"/>
          </p:nvPr>
        </p:nvSpPr>
        <p:spPr>
          <a:xfrm>
            <a:off x="621791" y="5096656"/>
            <a:ext cx="3043303" cy="569626"/>
          </a:xfrm>
          <a:prstGeom prst="rect">
            <a:avLst/>
          </a:prstGeom>
        </p:spPr>
        <p:txBody>
          <a:bodyPr/>
          <a:lstStyle>
            <a:lvl1pPr>
              <a:spcBef>
                <a:spcPts val="0"/>
              </a:spcBef>
              <a:defRPr sz="1200" b="1">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Extra Text</a:t>
            </a:r>
          </a:p>
        </p:txBody>
      </p:sp>
      <p:sp>
        <p:nvSpPr>
          <p:cNvPr id="3" name="Cover Placeholder">
            <a:extLst>
              <a:ext uri="{FF2B5EF4-FFF2-40B4-BE49-F238E27FC236}">
                <a16:creationId xmlns:a16="http://schemas.microsoft.com/office/drawing/2014/main" id="{67C61915-1FDF-4DF1-95F4-8BAC894B4DC1}"/>
              </a:ext>
            </a:extLst>
          </p:cNvPr>
          <p:cNvSpPr>
            <a:spLocks noGrp="1"/>
          </p:cNvSpPr>
          <p:nvPr userDrawn="1">
            <p:ph type="pic" sz="quarter" idx="11" hasCustomPrompt="1"/>
          </p:nvPr>
        </p:nvSpPr>
        <p:spPr>
          <a:xfrm>
            <a:off x="4572000" y="1450229"/>
            <a:ext cx="4229100" cy="4976453"/>
          </a:xfrm>
          <a:prstGeom prst="rect">
            <a:avLst/>
          </a:prstGeom>
        </p:spPr>
        <p:txBody>
          <a:bodyPr/>
          <a:lstStyle>
            <a:lvl1pPr>
              <a:defRPr/>
            </a:lvl1pPr>
          </a:lstStyle>
          <a:p>
            <a:r>
              <a:rPr lang="en-US" dirty="0"/>
              <a:t>Optional: Include Cover Here</a:t>
            </a:r>
          </a:p>
        </p:txBody>
      </p:sp>
      <p:sp>
        <p:nvSpPr>
          <p:cNvPr id="2" name="Long Copyright">
            <a:extLst>
              <a:ext uri="{FF2B5EF4-FFF2-40B4-BE49-F238E27FC236}">
                <a16:creationId xmlns:a16="http://schemas.microsoft.com/office/drawing/2014/main" id="{F4607C07-D864-4A1A-8061-D12997CC50CE}"/>
              </a:ext>
            </a:extLst>
          </p:cNvPr>
          <p:cNvSpPr>
            <a:spLocks noGrp="1"/>
          </p:cNvSpPr>
          <p:nvPr>
            <p:ph type="ftr" sz="quarter" idx="12"/>
          </p:nvPr>
        </p:nvSpPr>
        <p:spPr/>
        <p:txBody>
          <a:bodyPr/>
          <a:lstStyle>
            <a:lvl1pPr algn="ctr">
              <a:defRPr>
                <a:solidFill>
                  <a:schemeClr val="tx1"/>
                </a:solidFill>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Tree>
    <p:extLst>
      <p:ext uri="{BB962C8B-B14F-4D97-AF65-F5344CB8AC3E}">
        <p14:creationId xmlns:p14="http://schemas.microsoft.com/office/powerpoint/2010/main" val="2489068921"/>
      </p:ext>
    </p:extLst>
  </p:cSld>
  <p:clrMapOvr>
    <a:masterClrMapping/>
  </p:clrMapOvr>
  <p:extLst>
    <p:ext uri="{DCECCB84-F9BA-43D5-87BE-67443E8EF086}">
      <p15:sldGuideLst xmlns:p15="http://schemas.microsoft.com/office/powerpoint/2012/main">
        <p15:guide id="1" orient="horz" pos="1320">
          <p15:clr>
            <a:srgbClr val="FBAE40"/>
          </p15:clr>
        </p15:guide>
        <p15:guide id="2" orient="horz" pos="3768">
          <p15:clr>
            <a:srgbClr val="FBAE40"/>
          </p15:clr>
        </p15:guide>
        <p15:guide id="3" pos="2664">
          <p15:clr>
            <a:srgbClr val="FBAE40"/>
          </p15:clr>
        </p15:guide>
        <p15:guide id="4" pos="2880">
          <p15:clr>
            <a:srgbClr val="FBAE40"/>
          </p15:clr>
        </p15:guide>
        <p15:guide id="5" pos="2472">
          <p15:clr>
            <a:srgbClr val="FBAE40"/>
          </p15:clr>
        </p15:guide>
        <p15:guide id="6" pos="312">
          <p15:clr>
            <a:srgbClr val="FBAE40"/>
          </p15:clr>
        </p15:guide>
        <p15:guide id="7" orient="horz" pos="1488">
          <p15:clr>
            <a:srgbClr val="FBAE40"/>
          </p15:clr>
        </p15:guide>
        <p15:guide id="8" orient="horz" pos="367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ppendix-Two Comparison Placeholders With Identifiers">
    <p:spTree>
      <p:nvGrpSpPr>
        <p:cNvPr id="1" name=""/>
        <p:cNvGrpSpPr/>
        <p:nvPr/>
      </p:nvGrpSpPr>
      <p:grpSpPr>
        <a:xfrm>
          <a:off x="0" y="0"/>
          <a:ext cx="0" cy="0"/>
          <a:chOff x="0" y="0"/>
          <a:chExt cx="0" cy="0"/>
        </a:xfrm>
      </p:grpSpPr>
      <p:sp>
        <p:nvSpPr>
          <p:cNvPr id="10" name="Slide Title">
            <a:extLst>
              <a:ext uri="{FF2B5EF4-FFF2-40B4-BE49-F238E27FC236}">
                <a16:creationId xmlns:a16="http://schemas.microsoft.com/office/drawing/2014/main" id="{4D3A09E2-C861-4D48-B4DB-F718B64FF46D}"/>
              </a:ext>
            </a:extLst>
          </p:cNvPr>
          <p:cNvSpPr txBox="1">
            <a:spLocks/>
          </p:cNvSpPr>
          <p:nvPr userDrawn="1"/>
        </p:nvSpPr>
        <p:spPr>
          <a:xfrm>
            <a:off x="342900" y="235525"/>
            <a:ext cx="8458200" cy="8222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a:lstStyle>
          <a:p>
            <a:r>
              <a:rPr lang="en-US" dirty="0"/>
              <a:t>Slide Title</a:t>
            </a:r>
            <a:br>
              <a:rPr lang="en-US" dirty="0"/>
            </a:br>
            <a:endParaRPr lang="en-US" dirty="0"/>
          </a:p>
        </p:txBody>
      </p:sp>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304800"/>
            <a:ext cx="8458200" cy="678611"/>
          </a:xfrm>
          <a:prstGeom prst="rect">
            <a:avLst/>
          </a:prstGeom>
        </p:spPr>
        <p:txBody>
          <a:bodyPr anchor="ctr"/>
          <a:lstStyle>
            <a:lvl1pPr>
              <a:defRPr sz="2400"/>
            </a:lvl1pPr>
          </a:lstStyle>
          <a:p>
            <a:r>
              <a:rPr lang="en-US" dirty="0"/>
              <a:t>Slide Title</a:t>
            </a:r>
            <a:br>
              <a:rPr lang="en-US" dirty="0"/>
            </a:br>
            <a:endParaRPr lang="en-US" dirty="0"/>
          </a:p>
        </p:txBody>
      </p:sp>
      <p:sp>
        <p:nvSpPr>
          <p:cNvPr id="9" name="Return to main slide Link 1">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3081528" y="1059828"/>
            <a:ext cx="2980944" cy="228600"/>
          </a:xfrm>
          <a:prstGeom prst="rect">
            <a:avLst/>
          </a:prstGeo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8" name="Image Identifier 1">
            <a:extLst>
              <a:ext uri="{FF2B5EF4-FFF2-40B4-BE49-F238E27FC236}">
                <a16:creationId xmlns:a16="http://schemas.microsoft.com/office/drawing/2014/main" id="{C828D23C-A7ED-420E-B199-2D8CCF24D6BE}"/>
              </a:ext>
            </a:extLst>
          </p:cNvPr>
          <p:cNvSpPr>
            <a:spLocks noGrp="1"/>
          </p:cNvSpPr>
          <p:nvPr>
            <p:ph type="body" sz="quarter" idx="15" hasCustomPrompt="1"/>
          </p:nvPr>
        </p:nvSpPr>
        <p:spPr>
          <a:xfrm>
            <a:off x="365125" y="1410562"/>
            <a:ext cx="4076700" cy="392112"/>
          </a:xfrm>
        </p:spPr>
        <p:txBody>
          <a:bodyPr/>
          <a:lstStyle>
            <a:lvl1pPr>
              <a:defRPr/>
            </a:lvl1pPr>
          </a:lstStyle>
          <a:p>
            <a:pPr lvl="0"/>
            <a:r>
              <a:rPr lang="en-US" dirty="0"/>
              <a:t>Image Identifier 1</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933303"/>
            <a:ext cx="4076700" cy="4315097"/>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11" name="Image Identifier 2">
            <a:extLst>
              <a:ext uri="{FF2B5EF4-FFF2-40B4-BE49-F238E27FC236}">
                <a16:creationId xmlns:a16="http://schemas.microsoft.com/office/drawing/2014/main" id="{7DBCEA22-E8D2-4B8A-B55C-3FFA6FAB317C}"/>
              </a:ext>
            </a:extLst>
          </p:cNvPr>
          <p:cNvSpPr>
            <a:spLocks noGrp="1"/>
          </p:cNvSpPr>
          <p:nvPr>
            <p:ph type="body" sz="quarter" idx="16" hasCustomPrompt="1"/>
          </p:nvPr>
        </p:nvSpPr>
        <p:spPr>
          <a:xfrm>
            <a:off x="4715145" y="1410562"/>
            <a:ext cx="4078224" cy="393192"/>
          </a:xfrm>
        </p:spPr>
        <p:txBody>
          <a:bodyPr/>
          <a:lstStyle>
            <a:lvl1pPr>
              <a:defRPr/>
            </a:lvl1pPr>
          </a:lstStyle>
          <a:p>
            <a:pPr lvl="0"/>
            <a:r>
              <a:rPr lang="en-US" dirty="0"/>
              <a:t>Image Identifier 2</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4724400" y="1933303"/>
            <a:ext cx="4076700" cy="4315097"/>
          </a:xfrm>
          <a:prstGeom prst="rect">
            <a:avLst/>
          </a:prstGeo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7" name="Return to main slide Link 2">
            <a:extLst>
              <a:ext uri="{FF2B5EF4-FFF2-40B4-BE49-F238E27FC236}">
                <a16:creationId xmlns:a16="http://schemas.microsoft.com/office/drawing/2014/main" id="{24E3FC7A-8095-4466-BF43-4B6D04A5D884}"/>
              </a:ext>
            </a:extLst>
          </p:cNvPr>
          <p:cNvSpPr>
            <a:spLocks noGrp="1"/>
          </p:cNvSpPr>
          <p:nvPr>
            <p:ph type="body" sz="quarter" idx="12" hasCustomPrompt="1"/>
          </p:nvPr>
        </p:nvSpPr>
        <p:spPr>
          <a:xfrm>
            <a:off x="3081528" y="6348550"/>
            <a:ext cx="2980944" cy="228600"/>
          </a:xfrm>
          <a:prstGeom prst="rect">
            <a:avLst/>
          </a:prstGeo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a:xfrm>
            <a:off x="8626412" y="6673531"/>
            <a:ext cx="355840" cy="161396"/>
          </a:xfrm>
          <a:prstGeom prst="rect">
            <a:avLst/>
          </a:prstGeom>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2658578842"/>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3" pos="2880">
          <p15:clr>
            <a:srgbClr val="FBAE40"/>
          </p15:clr>
        </p15:guide>
        <p15:guide id="4" pos="2976">
          <p15:clr>
            <a:srgbClr val="FBAE40"/>
          </p15:clr>
        </p15:guide>
        <p15:guide id="5" pos="278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W/Cover">
    <p:spTree>
      <p:nvGrpSpPr>
        <p:cNvPr id="1" name=""/>
        <p:cNvGrpSpPr/>
        <p:nvPr/>
      </p:nvGrpSpPr>
      <p:grpSpPr>
        <a:xfrm>
          <a:off x="0" y="0"/>
          <a:ext cx="0" cy="0"/>
          <a:chOff x="0" y="0"/>
          <a:chExt cx="0" cy="0"/>
        </a:xfrm>
      </p:grpSpPr>
      <p:grpSp>
        <p:nvGrpSpPr>
          <p:cNvPr id="4" name="MHE Altered Background, fixed">
            <a:extLst>
              <a:ext uri="{FF2B5EF4-FFF2-40B4-BE49-F238E27FC236}">
                <a16:creationId xmlns:a16="http://schemas.microsoft.com/office/drawing/2014/main" id="{E2D8ACCF-E5FC-4FE9-9E84-B2A0A6B1EEBA}"/>
              </a:ext>
              <a:ext uri="{C183D7F6-B498-43B3-948B-1728B52AA6E4}">
                <adec:decorative xmlns:adec="http://schemas.microsoft.com/office/drawing/2017/decorative" val="1"/>
              </a:ext>
            </a:extLst>
          </p:cNvPr>
          <p:cNvGrpSpPr/>
          <p:nvPr userDrawn="1"/>
        </p:nvGrpSpPr>
        <p:grpSpPr>
          <a:xfrm>
            <a:off x="342900" y="2095500"/>
            <a:ext cx="3886199" cy="3886199"/>
            <a:chOff x="342900" y="2095500"/>
            <a:chExt cx="3886199" cy="3886199"/>
          </a:xfrm>
        </p:grpSpPr>
        <p:sp>
          <p:nvSpPr>
            <p:cNvPr id="14" name="Rectangle 13">
              <a:extLst>
                <a:ext uri="{FF2B5EF4-FFF2-40B4-BE49-F238E27FC236}">
                  <a16:creationId xmlns:a16="http://schemas.microsoft.com/office/drawing/2014/main" id="{52AD1ADE-6D88-5C48-9EEF-7E081C733011}"/>
                </a:ext>
              </a:extLst>
            </p:cNvPr>
            <p:cNvSpPr/>
            <p:nvPr userDrawn="1"/>
          </p:nvSpPr>
          <p:spPr>
            <a:xfrm>
              <a:off x="342900" y="2095500"/>
              <a:ext cx="3886199" cy="3886199"/>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AFE6DE48-1064-2849-AF2D-2E29711B1885}"/>
                </a:ext>
              </a:extLst>
            </p:cNvPr>
            <p:cNvSpPr/>
            <p:nvPr userDrawn="1"/>
          </p:nvSpPr>
          <p:spPr>
            <a:xfrm>
              <a:off x="495300" y="2362200"/>
              <a:ext cx="3429000" cy="3467100"/>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7" name="Title"/>
          <p:cNvSpPr>
            <a:spLocks noGrp="1"/>
          </p:cNvSpPr>
          <p:nvPr userDrawn="1">
            <p:ph type="ctrTitle" hasCustomPrompt="1"/>
          </p:nvPr>
        </p:nvSpPr>
        <p:spPr>
          <a:xfrm>
            <a:off x="621792" y="2608290"/>
            <a:ext cx="3035808" cy="1394084"/>
          </a:xfrm>
          <a:prstGeom prst="rect">
            <a:avLst/>
          </a:prstGeom>
        </p:spPr>
        <p:txBody>
          <a:bodyPr anchor="b">
            <a:noAutofit/>
          </a:bodyPr>
          <a:lstStyle>
            <a:lvl1pPr algn="l">
              <a:lnSpc>
                <a:spcPct val="100000"/>
              </a:lnSpc>
              <a:defRPr sz="2600" b="1">
                <a:solidFill>
                  <a:schemeClr val="bg1"/>
                </a:solidFill>
              </a:defRPr>
            </a:lvl1pPr>
          </a:lstStyle>
          <a:p>
            <a:r>
              <a:rPr lang="en-US" dirty="0"/>
              <a:t>Presentation Title</a:t>
            </a:r>
          </a:p>
        </p:txBody>
      </p:sp>
      <p:sp>
        <p:nvSpPr>
          <p:cNvPr id="8" name="Subtitle"/>
          <p:cNvSpPr>
            <a:spLocks noGrp="1"/>
          </p:cNvSpPr>
          <p:nvPr userDrawn="1">
            <p:ph type="subTitle" idx="1" hasCustomPrompt="1"/>
          </p:nvPr>
        </p:nvSpPr>
        <p:spPr>
          <a:xfrm>
            <a:off x="621792" y="4069830"/>
            <a:ext cx="3035808" cy="804094"/>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cxnSp>
        <p:nvCxnSpPr>
          <p:cNvPr id="9"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713232" y="4919472"/>
            <a:ext cx="253288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 Placeholder"/>
          <p:cNvSpPr>
            <a:spLocks noGrp="1"/>
          </p:cNvSpPr>
          <p:nvPr userDrawn="1">
            <p:ph type="body" sz="quarter" idx="10" hasCustomPrompt="1"/>
          </p:nvPr>
        </p:nvSpPr>
        <p:spPr>
          <a:xfrm>
            <a:off x="621791" y="5096656"/>
            <a:ext cx="3043303" cy="569626"/>
          </a:xfrm>
          <a:prstGeom prst="rect">
            <a:avLst/>
          </a:prstGeom>
        </p:spPr>
        <p:txBody>
          <a:bodyPr/>
          <a:lstStyle>
            <a:lvl1pPr>
              <a:spcBef>
                <a:spcPts val="0"/>
              </a:spcBef>
              <a:defRPr sz="1200" b="1">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Extra Text</a:t>
            </a:r>
          </a:p>
        </p:txBody>
      </p:sp>
      <p:sp>
        <p:nvSpPr>
          <p:cNvPr id="3" name="Cover Placeholder">
            <a:extLst>
              <a:ext uri="{FF2B5EF4-FFF2-40B4-BE49-F238E27FC236}">
                <a16:creationId xmlns:a16="http://schemas.microsoft.com/office/drawing/2014/main" id="{67C61915-1FDF-4DF1-95F4-8BAC894B4DC1}"/>
              </a:ext>
            </a:extLst>
          </p:cNvPr>
          <p:cNvSpPr>
            <a:spLocks noGrp="1"/>
          </p:cNvSpPr>
          <p:nvPr userDrawn="1">
            <p:ph type="pic" sz="quarter" idx="11" hasCustomPrompt="1"/>
          </p:nvPr>
        </p:nvSpPr>
        <p:spPr>
          <a:xfrm>
            <a:off x="4572000" y="1450229"/>
            <a:ext cx="4229100" cy="4976453"/>
          </a:xfrm>
          <a:prstGeom prst="rect">
            <a:avLst/>
          </a:prstGeom>
        </p:spPr>
        <p:txBody>
          <a:bodyPr/>
          <a:lstStyle>
            <a:lvl1pPr>
              <a:defRPr/>
            </a:lvl1pPr>
          </a:lstStyle>
          <a:p>
            <a:r>
              <a:rPr lang="en-US" dirty="0"/>
              <a:t>Optional: Include Cover Here</a:t>
            </a:r>
          </a:p>
        </p:txBody>
      </p:sp>
      <p:sp>
        <p:nvSpPr>
          <p:cNvPr id="6" name="Content Placeholder 5">
            <a:extLst>
              <a:ext uri="{FF2B5EF4-FFF2-40B4-BE49-F238E27FC236}">
                <a16:creationId xmlns:a16="http://schemas.microsoft.com/office/drawing/2014/main" id="{95FB06C8-11A0-4E73-A5CE-7801EB091162}"/>
              </a:ext>
            </a:extLst>
          </p:cNvPr>
          <p:cNvSpPr>
            <a:spLocks noGrp="1"/>
          </p:cNvSpPr>
          <p:nvPr>
            <p:ph sz="quarter" idx="12"/>
          </p:nvPr>
        </p:nvSpPr>
        <p:spPr>
          <a:xfrm>
            <a:off x="166688" y="6426200"/>
            <a:ext cx="8505825" cy="3111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5159651"/>
      </p:ext>
    </p:extLst>
  </p:cSld>
  <p:clrMapOvr>
    <a:masterClrMapping/>
  </p:clrMapOvr>
  <p:extLst>
    <p:ext uri="{DCECCB84-F9BA-43D5-87BE-67443E8EF086}">
      <p15:sldGuideLst xmlns:p15="http://schemas.microsoft.com/office/powerpoint/2012/main">
        <p15:guide id="1" orient="horz" pos="1320">
          <p15:clr>
            <a:srgbClr val="FBAE40"/>
          </p15:clr>
        </p15:guide>
        <p15:guide id="2" orient="horz" pos="3768">
          <p15:clr>
            <a:srgbClr val="FBAE40"/>
          </p15:clr>
        </p15:guide>
        <p15:guide id="3" pos="2664">
          <p15:clr>
            <a:srgbClr val="FBAE40"/>
          </p15:clr>
        </p15:guide>
        <p15:guide id="4" pos="2880">
          <p15:clr>
            <a:srgbClr val="FBAE40"/>
          </p15:clr>
        </p15:guide>
        <p15:guide id="5" pos="2472">
          <p15:clr>
            <a:srgbClr val="FBAE40"/>
          </p15:clr>
        </p15:guide>
        <p15:guide id="6" pos="312">
          <p15:clr>
            <a:srgbClr val="FBAE40"/>
          </p15:clr>
        </p15:guide>
        <p15:guide id="7" orient="horz" pos="1488">
          <p15:clr>
            <a:srgbClr val="FBAE40"/>
          </p15:clr>
        </p15:guide>
        <p15:guide id="8" orient="horz" pos="367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NO Cover">
    <p:spTree>
      <p:nvGrpSpPr>
        <p:cNvPr id="1" name=""/>
        <p:cNvGrpSpPr/>
        <p:nvPr/>
      </p:nvGrpSpPr>
      <p:grpSpPr>
        <a:xfrm>
          <a:off x="0" y="0"/>
          <a:ext cx="0" cy="0"/>
          <a:chOff x="0" y="0"/>
          <a:chExt cx="0" cy="0"/>
        </a:xfrm>
      </p:grpSpPr>
      <p:grpSp>
        <p:nvGrpSpPr>
          <p:cNvPr id="20" name="MHE Official Background, fixed">
            <a:extLst>
              <a:ext uri="{C183D7F6-B498-43B3-948B-1728B52AA6E4}">
                <adec:decorative xmlns:adec="http://schemas.microsoft.com/office/drawing/2017/decorative" val="1"/>
              </a:ext>
            </a:extLst>
          </p:cNvPr>
          <p:cNvGrpSpPr/>
          <p:nvPr userDrawn="1"/>
        </p:nvGrpSpPr>
        <p:grpSpPr>
          <a:xfrm>
            <a:off x="0" y="1452559"/>
            <a:ext cx="9144000" cy="4982750"/>
            <a:chOff x="0" y="1521567"/>
            <a:chExt cx="9144000" cy="4846438"/>
          </a:xfrm>
        </p:grpSpPr>
        <p:sp>
          <p:nvSpPr>
            <p:cNvPr id="11" name="Rectangle 10">
              <a:extLst>
                <a:ext uri="{FF2B5EF4-FFF2-40B4-BE49-F238E27FC236}">
                  <a16:creationId xmlns:a16="http://schemas.microsoft.com/office/drawing/2014/main" id="{23FD8DC8-1EF1-6B48-9F31-D9D254F85818}"/>
                </a:ext>
              </a:extLst>
            </p:cNvPr>
            <p:cNvSpPr/>
            <p:nvPr userDrawn="1"/>
          </p:nvSpPr>
          <p:spPr>
            <a:xfrm>
              <a:off x="0" y="1521567"/>
              <a:ext cx="9144000" cy="4846438"/>
            </a:xfrm>
            <a:prstGeom prst="rect">
              <a:avLst/>
            </a:prstGeom>
            <a:solidFill>
              <a:srgbClr val="720F1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500492E-5EBE-C745-8EEE-F17D4BB4582E}"/>
                </a:ext>
              </a:extLst>
            </p:cNvPr>
            <p:cNvSpPr/>
            <p:nvPr userDrawn="1"/>
          </p:nvSpPr>
          <p:spPr>
            <a:xfrm>
              <a:off x="185629" y="2001422"/>
              <a:ext cx="8493233" cy="4166364"/>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6D976C39-0B94-D44F-9108-A52DD0916B5A}"/>
                </a:ext>
              </a:extLst>
            </p:cNvPr>
            <p:cNvSpPr/>
            <p:nvPr userDrawn="1"/>
          </p:nvSpPr>
          <p:spPr>
            <a:xfrm>
              <a:off x="364385" y="2475809"/>
              <a:ext cx="7858340" cy="3513221"/>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2" name="Title"/>
          <p:cNvSpPr>
            <a:spLocks noGrp="1"/>
          </p:cNvSpPr>
          <p:nvPr userDrawn="1">
            <p:ph type="ctrTitle"/>
          </p:nvPr>
        </p:nvSpPr>
        <p:spPr>
          <a:xfrm>
            <a:off x="777240" y="2985555"/>
            <a:ext cx="6521640" cy="873214"/>
          </a:xfrm>
          <a:prstGeom prst="rect">
            <a:avLst/>
          </a:prstGeom>
        </p:spPr>
        <p:txBody>
          <a:bodyPr anchor="t">
            <a:noAutofit/>
          </a:bodyPr>
          <a:lstStyle>
            <a:lvl1pPr algn="l">
              <a:lnSpc>
                <a:spcPct val="100000"/>
              </a:lnSpc>
              <a:defRPr sz="2600" b="1">
                <a:solidFill>
                  <a:schemeClr val="bg1"/>
                </a:solidFill>
              </a:defRPr>
            </a:lvl1pPr>
          </a:lstStyle>
          <a:p>
            <a:r>
              <a:rPr lang="en-US"/>
              <a:t>Click to edit Master title style</a:t>
            </a:r>
            <a:endParaRPr lang="en-US" dirty="0"/>
          </a:p>
        </p:txBody>
      </p:sp>
      <p:sp>
        <p:nvSpPr>
          <p:cNvPr id="3" name="Subtitle"/>
          <p:cNvSpPr>
            <a:spLocks noGrp="1"/>
          </p:cNvSpPr>
          <p:nvPr>
            <p:ph type="subTitle" idx="1"/>
          </p:nvPr>
        </p:nvSpPr>
        <p:spPr>
          <a:xfrm>
            <a:off x="782058" y="3986784"/>
            <a:ext cx="4297680" cy="517585"/>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21"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867202" y="4650037"/>
            <a:ext cx="357478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 Placeholder"/>
          <p:cNvSpPr>
            <a:spLocks noGrp="1"/>
          </p:cNvSpPr>
          <p:nvPr>
            <p:ph type="body" sz="quarter" idx="10"/>
          </p:nvPr>
        </p:nvSpPr>
        <p:spPr>
          <a:xfrm>
            <a:off x="777240" y="4718304"/>
            <a:ext cx="4443413" cy="576185"/>
          </a:xfrm>
          <a:prstGeom prst="rect">
            <a:avLst/>
          </a:prstGeom>
        </p:spPr>
        <p:txBody>
          <a:bodyPr/>
          <a:lstStyle>
            <a:lvl1pPr>
              <a:spcBef>
                <a:spcPts val="0"/>
              </a:spcBef>
              <a:defRPr sz="16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edit Master text styles</a:t>
            </a:r>
          </a:p>
        </p:txBody>
      </p:sp>
      <p:sp>
        <p:nvSpPr>
          <p:cNvPr id="14" name="Content Placeholder 5">
            <a:extLst>
              <a:ext uri="{FF2B5EF4-FFF2-40B4-BE49-F238E27FC236}">
                <a16:creationId xmlns:a16="http://schemas.microsoft.com/office/drawing/2014/main" id="{693BA5A3-DAB5-45C2-AE6D-5271B0A7976C}"/>
              </a:ext>
            </a:extLst>
          </p:cNvPr>
          <p:cNvSpPr>
            <a:spLocks noGrp="1"/>
          </p:cNvSpPr>
          <p:nvPr>
            <p:ph sz="quarter" idx="12"/>
          </p:nvPr>
        </p:nvSpPr>
        <p:spPr>
          <a:xfrm>
            <a:off x="166688" y="6426200"/>
            <a:ext cx="8505825" cy="3111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643474"/>
      </p:ext>
    </p:extLst>
  </p:cSld>
  <p:clrMapOvr>
    <a:masterClrMapping/>
  </p:clrMapOvr>
  <p:extLst>
    <p:ext uri="{DCECCB84-F9BA-43D5-87BE-67443E8EF086}">
      <p15:sldGuideLst xmlns:p15="http://schemas.microsoft.com/office/powerpoint/2012/main">
        <p15:guide id="1" orient="horz" pos="95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NO Cover">
    <p:spTree>
      <p:nvGrpSpPr>
        <p:cNvPr id="1" name=""/>
        <p:cNvGrpSpPr/>
        <p:nvPr/>
      </p:nvGrpSpPr>
      <p:grpSpPr>
        <a:xfrm>
          <a:off x="0" y="0"/>
          <a:ext cx="0" cy="0"/>
          <a:chOff x="0" y="0"/>
          <a:chExt cx="0" cy="0"/>
        </a:xfrm>
      </p:grpSpPr>
      <p:grpSp>
        <p:nvGrpSpPr>
          <p:cNvPr id="5" name="MHE altered Background, fixed">
            <a:extLst>
              <a:ext uri="{FF2B5EF4-FFF2-40B4-BE49-F238E27FC236}">
                <a16:creationId xmlns:a16="http://schemas.microsoft.com/office/drawing/2014/main" id="{7A14A7A9-A9D7-4A08-A24F-4D1C1F4C29CE}"/>
              </a:ext>
              <a:ext uri="{C183D7F6-B498-43B3-948B-1728B52AA6E4}">
                <adec:decorative xmlns:adec="http://schemas.microsoft.com/office/drawing/2017/decorative" val="1"/>
              </a:ext>
            </a:extLst>
          </p:cNvPr>
          <p:cNvGrpSpPr/>
          <p:nvPr userDrawn="1"/>
        </p:nvGrpSpPr>
        <p:grpSpPr>
          <a:xfrm>
            <a:off x="0" y="1446366"/>
            <a:ext cx="9143999" cy="4991100"/>
            <a:chOff x="0" y="1524000"/>
            <a:chExt cx="9143999" cy="4991100"/>
          </a:xfrm>
        </p:grpSpPr>
        <p:sp>
          <p:nvSpPr>
            <p:cNvPr id="12" name="Rectangle 11">
              <a:extLst>
                <a:ext uri="{FF2B5EF4-FFF2-40B4-BE49-F238E27FC236}">
                  <a16:creationId xmlns:a16="http://schemas.microsoft.com/office/drawing/2014/main" id="{9500492E-5EBE-C745-8EEE-F17D4BB4582E}"/>
                </a:ext>
              </a:extLst>
            </p:cNvPr>
            <p:cNvSpPr/>
            <p:nvPr userDrawn="1"/>
          </p:nvSpPr>
          <p:spPr>
            <a:xfrm>
              <a:off x="0" y="1524000"/>
              <a:ext cx="9143999" cy="4991100"/>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6D976C39-0B94-D44F-9108-A52DD0916B5A}"/>
                </a:ext>
              </a:extLst>
            </p:cNvPr>
            <p:cNvSpPr/>
            <p:nvPr userDrawn="1"/>
          </p:nvSpPr>
          <p:spPr>
            <a:xfrm>
              <a:off x="190500" y="2019300"/>
              <a:ext cx="8496300" cy="4267200"/>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2" name="Title"/>
          <p:cNvSpPr>
            <a:spLocks noGrp="1"/>
          </p:cNvSpPr>
          <p:nvPr userDrawn="1">
            <p:ph type="ctrTitle"/>
          </p:nvPr>
        </p:nvSpPr>
        <p:spPr>
          <a:xfrm>
            <a:off x="567378" y="2593298"/>
            <a:ext cx="6980170" cy="1130559"/>
          </a:xfrm>
          <a:prstGeom prst="rect">
            <a:avLst/>
          </a:prstGeom>
        </p:spPr>
        <p:txBody>
          <a:bodyPr anchor="t">
            <a:noAutofit/>
          </a:bodyPr>
          <a:lstStyle>
            <a:lvl1pPr algn="l">
              <a:lnSpc>
                <a:spcPct val="100000"/>
              </a:lnSpc>
              <a:defRPr sz="2600" b="1">
                <a:solidFill>
                  <a:schemeClr val="bg1"/>
                </a:solidFill>
              </a:defRPr>
            </a:lvl1pPr>
          </a:lstStyle>
          <a:p>
            <a:r>
              <a:rPr lang="en-US"/>
              <a:t>Click to edit Master title style</a:t>
            </a:r>
            <a:endParaRPr lang="en-US" dirty="0"/>
          </a:p>
        </p:txBody>
      </p:sp>
      <p:sp>
        <p:nvSpPr>
          <p:cNvPr id="3" name="Subtitle"/>
          <p:cNvSpPr>
            <a:spLocks noGrp="1"/>
          </p:cNvSpPr>
          <p:nvPr userDrawn="1">
            <p:ph type="subTitle" idx="1"/>
          </p:nvPr>
        </p:nvSpPr>
        <p:spPr>
          <a:xfrm>
            <a:off x="567378" y="3807503"/>
            <a:ext cx="4542020" cy="719352"/>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21"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702310" y="4665027"/>
            <a:ext cx="357478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 Placeholder"/>
          <p:cNvSpPr>
            <a:spLocks noGrp="1"/>
          </p:cNvSpPr>
          <p:nvPr userDrawn="1">
            <p:ph type="body" sz="quarter" idx="10"/>
          </p:nvPr>
        </p:nvSpPr>
        <p:spPr>
          <a:xfrm>
            <a:off x="567378" y="4770769"/>
            <a:ext cx="4443413" cy="576185"/>
          </a:xfrm>
          <a:prstGeom prst="rect">
            <a:avLst/>
          </a:prstGeom>
        </p:spPr>
        <p:txBody>
          <a:bodyPr/>
          <a:lstStyle>
            <a:lvl1pPr>
              <a:spcBef>
                <a:spcPts val="0"/>
              </a:spcBef>
              <a:defRPr sz="16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edit Master text styles</a:t>
            </a:r>
          </a:p>
        </p:txBody>
      </p:sp>
      <p:sp>
        <p:nvSpPr>
          <p:cNvPr id="4" name="Long Copyright">
            <a:extLst>
              <a:ext uri="{FF2B5EF4-FFF2-40B4-BE49-F238E27FC236}">
                <a16:creationId xmlns:a16="http://schemas.microsoft.com/office/drawing/2014/main" id="{54514DA3-A928-4CD1-BFAE-B5DF399C4B36}"/>
              </a:ext>
            </a:extLst>
          </p:cNvPr>
          <p:cNvSpPr>
            <a:spLocks noGrp="1"/>
          </p:cNvSpPr>
          <p:nvPr userDrawn="1">
            <p:ph type="ftr" sz="quarter" idx="11"/>
          </p:nvPr>
        </p:nvSpPr>
        <p:spPr>
          <a:xfrm>
            <a:off x="0" y="6487064"/>
            <a:ext cx="9144000" cy="370935"/>
          </a:xfrm>
        </p:spPr>
        <p:txBody>
          <a:bodyPr/>
          <a:lstStyle>
            <a:lvl1pPr algn="ctr">
              <a:defRPr>
                <a:solidFill>
                  <a:schemeClr val="tx1"/>
                </a:solidFill>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Tree>
    <p:extLst>
      <p:ext uri="{BB962C8B-B14F-4D97-AF65-F5344CB8AC3E}">
        <p14:creationId xmlns:p14="http://schemas.microsoft.com/office/powerpoint/2010/main" val="1233895555"/>
      </p:ext>
    </p:extLst>
  </p:cSld>
  <p:clrMapOvr>
    <a:masterClrMapping/>
  </p:clrMapOvr>
  <p:extLst>
    <p:ext uri="{DCECCB84-F9BA-43D5-87BE-67443E8EF086}">
      <p15:sldGuideLst xmlns:p15="http://schemas.microsoft.com/office/powerpoint/2012/main">
        <p15:guide id="1" orient="horz" pos="1272">
          <p15:clr>
            <a:srgbClr val="FBAE40"/>
          </p15:clr>
        </p15:guide>
        <p15:guide id="2" orient="horz" pos="3960">
          <p15:clr>
            <a:srgbClr val="FBAE40"/>
          </p15:clr>
        </p15:guide>
        <p15:guide id="3" pos="120">
          <p15:clr>
            <a:srgbClr val="FBAE40"/>
          </p15:clr>
        </p15:guide>
        <p15:guide id="4" pos="5472">
          <p15:clr>
            <a:srgbClr val="FBAE40"/>
          </p15:clr>
        </p15:guide>
        <p15:guide id="5" orient="horz" pos="226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Main Placehol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8458200" cy="4971691"/>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8" name="Appendix Link">
            <a:extLst>
              <a:ext uri="{FF2B5EF4-FFF2-40B4-BE49-F238E27FC236}">
                <a16:creationId xmlns:a16="http://schemas.microsoft.com/office/drawing/2014/main" id="{03133A46-43F0-4734-A847-009F11688B7F}"/>
              </a:ext>
            </a:extLst>
          </p:cNvPr>
          <p:cNvSpPr>
            <a:spLocks noGrp="1"/>
          </p:cNvSpPr>
          <p:nvPr>
            <p:ph type="body" sz="quarter" idx="14"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745085821"/>
      </p:ext>
    </p:extLst>
  </p:cSld>
  <p:clrMapOvr>
    <a:masterClrMapping/>
  </p:clrMapOvr>
  <p:extLst>
    <p:ext uri="{DCECCB84-F9BA-43D5-87BE-67443E8EF086}">
      <p15:sldGuideLst xmlns:p15="http://schemas.microsoft.com/office/powerpoint/2012/main">
        <p15:guide id="1" pos="2880" userDrawn="1">
          <p15:clr>
            <a:srgbClr val="FBAE40"/>
          </p15:clr>
        </p15:guide>
        <p15:guide id="2" orient="horz" pos="360" userDrawn="1">
          <p15:clr>
            <a:srgbClr val="FBAE40"/>
          </p15:clr>
        </p15:guide>
        <p15:guide id="3" pos="264" userDrawn="1">
          <p15:clr>
            <a:srgbClr val="FBAE40"/>
          </p15:clr>
        </p15:guide>
        <p15:guide id="4" orient="horz" pos="21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Horizontal Main Placehold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8458200" cy="2838091"/>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0" y="4343400"/>
            <a:ext cx="8458200" cy="1905000"/>
          </a:xfrm>
        </p:spPr>
        <p:txBody>
          <a:bodyPr/>
          <a:lstStyle>
            <a:lvl1pPr>
              <a:defRPr/>
            </a:lvl1pPr>
            <a:lvl4pPr marL="455613" indent="0">
              <a:buNone/>
              <a:defRPr/>
            </a:lvl4pPr>
          </a:lstStyle>
          <a:p>
            <a:pPr lvl="0"/>
            <a:r>
              <a:rPr lang="en-US" dirty="0"/>
              <a:t>Slide Content 2</a:t>
            </a:r>
          </a:p>
          <a:p>
            <a:pPr lvl="1"/>
            <a:r>
              <a:rPr lang="en-US" dirty="0"/>
              <a:t>Second level</a:t>
            </a:r>
          </a:p>
          <a:p>
            <a:pPr lvl="2"/>
            <a:r>
              <a:rPr lang="en-US" dirty="0"/>
              <a:t>Third level</a:t>
            </a:r>
          </a:p>
        </p:txBody>
      </p:sp>
      <p:sp>
        <p:nvSpPr>
          <p:cNvPr id="8" name="Appendix Link">
            <a:extLst>
              <a:ext uri="{FF2B5EF4-FFF2-40B4-BE49-F238E27FC236}">
                <a16:creationId xmlns:a16="http://schemas.microsoft.com/office/drawing/2014/main" id="{DF07503B-138D-44F5-84FC-A7637F059B66}"/>
              </a:ext>
            </a:extLst>
          </p:cNvPr>
          <p:cNvSpPr>
            <a:spLocks noGrp="1"/>
          </p:cNvSpPr>
          <p:nvPr>
            <p:ph type="body" sz="quarter" idx="15"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0" y="6684963"/>
            <a:ext cx="6972300" cy="173037"/>
          </a:xfrm>
        </p:spPr>
        <p:txBody>
          <a:bodyPr vert="horz" lIns="91440" tIns="45720" rIns="91440" bIns="45720" rtlCol="0" anchor="ctr">
            <a:noAutofit/>
          </a:bodyPr>
          <a:lstStyle>
            <a:lvl1pPr>
              <a:defRPr lang="en-US" sz="800" dirty="0">
                <a:solidFill>
                  <a:schemeClr val="tx1"/>
                </a:solidFill>
              </a:defRPr>
            </a:lvl1pPr>
          </a:lstStyle>
          <a:p>
            <a:pPr lvl="0" algn="r"/>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3422933013"/>
      </p:ext>
    </p:extLst>
  </p:cSld>
  <p:clrMapOvr>
    <a:masterClrMapping/>
  </p:clrMapOvr>
  <p:extLst>
    <p:ext uri="{DCECCB84-F9BA-43D5-87BE-67443E8EF086}">
      <p15:sldGuideLst xmlns:p15="http://schemas.microsoft.com/office/powerpoint/2012/main">
        <p15:guide id="1" orient="horz" pos="2592" userDrawn="1">
          <p15:clr>
            <a:srgbClr val="FBAE40"/>
          </p15:clr>
        </p15:guide>
        <p15:guide id="2" orient="horz" pos="2736"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mparison Placehold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4076700" cy="4971691"/>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4724400" y="1257300"/>
            <a:ext cx="4076700" cy="4991100"/>
          </a:xfr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8" name="Appendix Link">
            <a:extLst>
              <a:ext uri="{FF2B5EF4-FFF2-40B4-BE49-F238E27FC236}">
                <a16:creationId xmlns:a16="http://schemas.microsoft.com/office/drawing/2014/main" id="{D5840A85-FE10-45F4-81E4-A52DE2319ED9}"/>
              </a:ext>
            </a:extLst>
          </p:cNvPr>
          <p:cNvSpPr>
            <a:spLocks noGrp="1"/>
          </p:cNvSpPr>
          <p:nvPr>
            <p:ph type="body" sz="quarter" idx="15"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478815702"/>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3" pos="2880">
          <p15:clr>
            <a:srgbClr val="FBAE40"/>
          </p15:clr>
        </p15:guide>
        <p15:guide id="4" pos="2976">
          <p15:clr>
            <a:srgbClr val="FBAE40"/>
          </p15:clr>
        </p15:guide>
        <p15:guide id="5" pos="278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Main One Secondary">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5791200" cy="4971691"/>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6418052" y="1257300"/>
            <a:ext cx="2383047" cy="4991100"/>
          </a:xfr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8" name="Appendix Link">
            <a:extLst>
              <a:ext uri="{FF2B5EF4-FFF2-40B4-BE49-F238E27FC236}">
                <a16:creationId xmlns:a16="http://schemas.microsoft.com/office/drawing/2014/main" id="{72A1E447-C26A-4D25-8792-9B7C6A839F37}"/>
              </a:ext>
            </a:extLst>
          </p:cNvPr>
          <p:cNvSpPr>
            <a:spLocks noGrp="1"/>
          </p:cNvSpPr>
          <p:nvPr>
            <p:ph type="body" sz="quarter" idx="15"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1" y="6684963"/>
            <a:ext cx="6972299"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1446962700"/>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4" pos="4032" userDrawn="1">
          <p15:clr>
            <a:srgbClr val="FBAE40"/>
          </p15:clr>
        </p15:guide>
        <p15:guide id="5" pos="3864"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20.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MGH logo">
            <a:extLst>
              <a:ext uri="{FF2B5EF4-FFF2-40B4-BE49-F238E27FC236}">
                <a16:creationId xmlns:a16="http://schemas.microsoft.com/office/drawing/2014/main" id="{BF372B49-B6F5-4826-B4F8-2F8A4FFF889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94106" y="283845"/>
            <a:ext cx="999514" cy="999514"/>
          </a:xfrm>
          <a:prstGeom prst="rect">
            <a:avLst/>
          </a:prstGeom>
        </p:spPr>
      </p:pic>
      <p:sp>
        <p:nvSpPr>
          <p:cNvPr id="3" name="MGH Tagline">
            <a:extLst>
              <a:ext uri="{FF2B5EF4-FFF2-40B4-BE49-F238E27FC236}">
                <a16:creationId xmlns:a16="http://schemas.microsoft.com/office/drawing/2014/main" id="{70E12349-CEA7-4006-B6E3-3E283BDBD258}"/>
              </a:ext>
            </a:extLst>
          </p:cNvPr>
          <p:cNvSpPr txBox="1"/>
          <p:nvPr userDrawn="1"/>
        </p:nvSpPr>
        <p:spPr>
          <a:xfrm>
            <a:off x="5060273" y="337349"/>
            <a:ext cx="3873993" cy="338554"/>
          </a:xfrm>
          <a:prstGeom prst="rect">
            <a:avLst/>
          </a:prstGeom>
          <a:noFill/>
        </p:spPr>
        <p:txBody>
          <a:bodyPr wrap="square" lIns="45720" rIns="4572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pc="40" dirty="0">
                <a:effectLst/>
                <a:latin typeface="Arial" panose="020B0604020202020204" pitchFamily="34" charset="0"/>
                <a:ea typeface="Calibri" panose="020F0502020204030204" pitchFamily="34" charset="0"/>
              </a:rPr>
              <a:t>Because learning changes everything.</a:t>
            </a:r>
            <a:r>
              <a:rPr lang="en-US" sz="1050" spc="40" baseline="60000" dirty="0">
                <a:effectLst/>
                <a:latin typeface="Arial" panose="020B0604020202020204" pitchFamily="34" charset="0"/>
                <a:ea typeface="Calibri" panose="020F0502020204030204" pitchFamily="34" charset="0"/>
              </a:rPr>
              <a:t>®</a:t>
            </a:r>
            <a:endParaRPr lang="en-US" sz="1600" spc="40" baseline="60000" dirty="0"/>
          </a:p>
        </p:txBody>
      </p:sp>
      <p:sp>
        <p:nvSpPr>
          <p:cNvPr id="5" name="Long Copyright"/>
          <p:cNvSpPr>
            <a:spLocks noGrp="1"/>
          </p:cNvSpPr>
          <p:nvPr>
            <p:ph type="ftr" sz="quarter" idx="3"/>
          </p:nvPr>
        </p:nvSpPr>
        <p:spPr>
          <a:xfrm>
            <a:off x="0" y="6478439"/>
            <a:ext cx="9144000" cy="379562"/>
          </a:xfrm>
          <a:prstGeom prst="rect">
            <a:avLst/>
          </a:prstGeom>
        </p:spPr>
        <p:txBody>
          <a:bodyPr vert="horz" lIns="91440" tIns="45720" rIns="91440" bIns="45720" rtlCol="0" anchor="ctr"/>
          <a:lstStyle>
            <a:lvl1pPr algn="ctr">
              <a:defRPr sz="800">
                <a:solidFill>
                  <a:schemeClr val="tx1"/>
                </a:solidFill>
              </a:defRPr>
            </a:lvl1pPr>
          </a:lstStyle>
          <a:p>
            <a:pPr defTabSz="457200">
              <a:spcBef>
                <a:spcPct val="20000"/>
              </a:spcBef>
              <a:defRPr/>
            </a:pPr>
            <a:r>
              <a:rPr lang="en-US" dirty="0"/>
              <a:t>Add long copyright</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432547"/>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89545871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704" r:id="rId3"/>
    <p:sldLayoutId id="2147483682" r:id="rId4"/>
    <p:sldLayoutId id="2147483683" r:id="rId5"/>
  </p:sldLayoutIdLst>
  <p:hf hdr="0" dt="0"/>
  <p:txStyles>
    <p:title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sz="1400" kern="1200" baseline="0">
          <a:solidFill>
            <a:schemeClr val="tx2"/>
          </a:solidFill>
          <a:latin typeface="+mn-lt"/>
          <a:ea typeface="+mn-ea"/>
          <a:cs typeface="+mn-cs"/>
        </a:defRPr>
      </a:lvl1pPr>
      <a:lvl2pPr marL="230188" indent="-228600" algn="l" defTabSz="914400" rtl="0" eaLnBrk="1" latinLnBrk="0" hangingPunct="1">
        <a:lnSpc>
          <a:spcPct val="100000"/>
        </a:lnSpc>
        <a:spcBef>
          <a:spcPts val="800"/>
        </a:spcBef>
        <a:buClrTx/>
        <a:buFont typeface="Arial" panose="020B0604020202020204" pitchFamily="34" charset="0"/>
        <a:buChar char="•"/>
        <a:defRPr sz="2000" kern="1200">
          <a:solidFill>
            <a:schemeClr val="tx2"/>
          </a:solidFill>
          <a:latin typeface="+mn-lt"/>
          <a:ea typeface="+mn-ea"/>
          <a:cs typeface="+mn-cs"/>
        </a:defRPr>
      </a:lvl2pPr>
      <a:lvl3pPr marL="460375" indent="-228600" algn="l" defTabSz="914400" rtl="0" eaLnBrk="1" latinLnBrk="0" hangingPunct="1">
        <a:lnSpc>
          <a:spcPct val="100000"/>
        </a:lnSpc>
        <a:spcBef>
          <a:spcPts val="800"/>
        </a:spcBef>
        <a:buFont typeface="Arial" panose="020B0604020202020204" pitchFamily="34" charset="0"/>
        <a:buChar char="•"/>
        <a:defRPr sz="1800" kern="1200">
          <a:solidFill>
            <a:schemeClr val="tx2"/>
          </a:solidFill>
          <a:latin typeface="+mn-lt"/>
          <a:ea typeface="+mn-ea"/>
          <a:cs typeface="+mn-cs"/>
        </a:defRPr>
      </a:lvl3pPr>
      <a:lvl4pPr marL="455613"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4pPr>
      <a:lvl5pPr marL="685800"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0">
          <p15:clr>
            <a:srgbClr val="F26B43"/>
          </p15:clr>
        </p15:guide>
        <p15:guide id="2" orient="horz" pos="192">
          <p15:clr>
            <a:srgbClr val="F26B43"/>
          </p15:clr>
        </p15:guide>
        <p15:guide id="5" pos="2880">
          <p15:clr>
            <a:srgbClr val="F26B43"/>
          </p15:clr>
        </p15:guide>
        <p15:guide id="6" pos="216">
          <p15:clr>
            <a:srgbClr val="F26B43"/>
          </p15:clr>
        </p15:guide>
        <p15:guide id="7" pos="5544">
          <p15:clr>
            <a:srgbClr val="F26B43"/>
          </p15:clr>
        </p15:guide>
        <p15:guide id="9" orient="horz" pos="4211">
          <p15:clr>
            <a:srgbClr val="F26B43"/>
          </p15:clr>
        </p15:guide>
        <p15:guide id="10" orient="horz" pos="960">
          <p15:clr>
            <a:srgbClr val="F26B43"/>
          </p15:clr>
        </p15:guide>
        <p15:guide id="11" orient="horz" pos="410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tle Placeholder">
            <a:extLst>
              <a:ext uri="{FF2B5EF4-FFF2-40B4-BE49-F238E27FC236}">
                <a16:creationId xmlns:a16="http://schemas.microsoft.com/office/drawing/2014/main" id="{881C4C4E-EEEF-442A-AE3B-63C7E062F18C}"/>
              </a:ext>
            </a:extLst>
          </p:cNvPr>
          <p:cNvSpPr>
            <a:spLocks noGrp="1"/>
          </p:cNvSpPr>
          <p:nvPr>
            <p:ph type="title"/>
          </p:nvPr>
        </p:nvSpPr>
        <p:spPr>
          <a:xfrm>
            <a:off x="342900" y="136257"/>
            <a:ext cx="8458200" cy="685800"/>
          </a:xfrm>
          <a:prstGeom prst="rect">
            <a:avLst/>
          </a:prstGeom>
        </p:spPr>
        <p:txBody>
          <a:bodyPr vert="horz" lIns="91440" tIns="45720" rIns="91440" bIns="45720" rtlCol="0" anchor="ctr">
            <a:normAutofit/>
          </a:bodyPr>
          <a:lstStyle/>
          <a:p>
            <a:r>
              <a:rPr lang="en-US" dirty="0"/>
              <a:t>Title goes here</a:t>
            </a:r>
          </a:p>
        </p:txBody>
      </p:sp>
      <p:sp>
        <p:nvSpPr>
          <p:cNvPr id="5" name="Text Placeholder">
            <a:extLst>
              <a:ext uri="{FF2B5EF4-FFF2-40B4-BE49-F238E27FC236}">
                <a16:creationId xmlns:a16="http://schemas.microsoft.com/office/drawing/2014/main" id="{4F2C87DD-ADFA-433D-B7C8-4E9E42BC9E0F}"/>
              </a:ext>
            </a:extLst>
          </p:cNvPr>
          <p:cNvSpPr>
            <a:spLocks noGrp="1"/>
          </p:cNvSpPr>
          <p:nvPr>
            <p:ph type="body" idx="1"/>
          </p:nvPr>
        </p:nvSpPr>
        <p:spPr>
          <a:xfrm>
            <a:off x="342900" y="1273877"/>
            <a:ext cx="8458200" cy="494437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622319"/>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lide Number Placeholder">
            <a:extLst>
              <a:ext uri="{FF2B5EF4-FFF2-40B4-BE49-F238E27FC236}">
                <a16:creationId xmlns:a16="http://schemas.microsoft.com/office/drawing/2014/main" id="{C2E4AF62-4201-4F5D-966F-4A59CD13C9F3}"/>
              </a:ext>
            </a:extLst>
          </p:cNvPr>
          <p:cNvSpPr>
            <a:spLocks noGrp="1"/>
          </p:cNvSpPr>
          <p:nvPr>
            <p:ph type="sldNum" sz="quarter" idx="4"/>
          </p:nvPr>
        </p:nvSpPr>
        <p:spPr>
          <a:xfrm>
            <a:off x="8626412" y="6673531"/>
            <a:ext cx="355840" cy="161396"/>
          </a:xfrm>
          <a:prstGeom prst="rect">
            <a:avLst/>
          </a:prstGeom>
        </p:spPr>
        <p:txBody>
          <a:bodyPr vert="horz" lIns="45720" tIns="45720" rIns="45720" bIns="45720" rtlCol="0" anchor="ctr"/>
          <a:lstStyle>
            <a:lvl1pPr algn="r">
              <a:defRPr sz="800">
                <a:solidFill>
                  <a:schemeClr val="tx1"/>
                </a:solidFill>
              </a:defRPr>
            </a:lvl1pPr>
          </a:lstStyle>
          <a:p>
            <a:fld id="{68151E55-6873-49E2-B8D5-2F265E6F1973}" type="slidenum">
              <a:rPr lang="en-US" smtClean="0"/>
              <a:pPr/>
              <a:t>‹#›</a:t>
            </a:fld>
            <a:endParaRPr lang="en-US" dirty="0"/>
          </a:p>
        </p:txBody>
      </p:sp>
      <p:sp>
        <p:nvSpPr>
          <p:cNvPr id="7" name="Short Copyright">
            <a:extLst>
              <a:ext uri="{FF2B5EF4-FFF2-40B4-BE49-F238E27FC236}">
                <a16:creationId xmlns:a16="http://schemas.microsoft.com/office/drawing/2014/main" id="{F7BFBE01-8512-49BF-81D6-10C5E13594C9}"/>
              </a:ext>
            </a:extLst>
          </p:cNvPr>
          <p:cNvSpPr txBox="1"/>
          <p:nvPr userDrawn="1"/>
        </p:nvSpPr>
        <p:spPr>
          <a:xfrm>
            <a:off x="215658" y="6664280"/>
            <a:ext cx="1233578" cy="215444"/>
          </a:xfrm>
          <a:prstGeom prst="rect">
            <a:avLst/>
          </a:prstGeom>
          <a:noFill/>
        </p:spPr>
        <p:txBody>
          <a:bodyPr wrap="square" lIns="45720" rIns="45720" rtlCol="0" anchor="ctr">
            <a:spAutoFit/>
          </a:bodyPr>
          <a:lstStyle/>
          <a:p>
            <a:r>
              <a:rPr lang="en-US" sz="800" b="0" dirty="0">
                <a:solidFill>
                  <a:schemeClr val="tx1"/>
                </a:solidFill>
              </a:rPr>
              <a:t>© McGraw Hill, LLC</a:t>
            </a:r>
          </a:p>
        </p:txBody>
      </p:sp>
    </p:spTree>
    <p:extLst>
      <p:ext uri="{BB962C8B-B14F-4D97-AF65-F5344CB8AC3E}">
        <p14:creationId xmlns:p14="http://schemas.microsoft.com/office/powerpoint/2010/main" val="881564708"/>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9" r:id="rId3"/>
    <p:sldLayoutId id="2147483695" r:id="rId4"/>
    <p:sldLayoutId id="2147483696" r:id="rId5"/>
    <p:sldLayoutId id="2147483697" r:id="rId6"/>
    <p:sldLayoutId id="2147483709" r:id="rId7"/>
  </p:sldLayoutIdLst>
  <p:hf hdr="0" dt="0"/>
  <p:txStyles>
    <p:title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sz="2000" kern="1200">
          <a:solidFill>
            <a:schemeClr val="tx2"/>
          </a:solidFill>
          <a:latin typeface="+mn-lt"/>
          <a:ea typeface="+mn-ea"/>
          <a:cs typeface="+mn-cs"/>
        </a:defRPr>
      </a:lvl1pPr>
      <a:lvl2pPr marL="344488" indent="-342900" algn="l" defTabSz="914400" rtl="0" eaLnBrk="1" latinLnBrk="0" hangingPunct="1">
        <a:lnSpc>
          <a:spcPct val="100000"/>
        </a:lnSpc>
        <a:spcBef>
          <a:spcPts val="800"/>
        </a:spcBef>
        <a:spcAft>
          <a:spcPts val="800"/>
        </a:spcAft>
        <a:buClrTx/>
        <a:buFont typeface="Arial" panose="020B0604020202020204" pitchFamily="34" charset="0"/>
        <a:buChar char="•"/>
        <a:defRPr sz="2000" kern="1200">
          <a:solidFill>
            <a:schemeClr val="tx2"/>
          </a:solidFill>
          <a:latin typeface="+mn-lt"/>
          <a:ea typeface="+mn-ea"/>
          <a:cs typeface="+mn-cs"/>
        </a:defRPr>
      </a:lvl2pPr>
      <a:lvl3pPr marL="517525" indent="-285750" algn="l" defTabSz="914400" rtl="0" eaLnBrk="1" latinLnBrk="0" hangingPunct="1">
        <a:lnSpc>
          <a:spcPct val="100000"/>
        </a:lnSpc>
        <a:spcBef>
          <a:spcPts val="800"/>
        </a:spcBef>
        <a:spcAft>
          <a:spcPts val="800"/>
        </a:spcAft>
        <a:buFont typeface="Arial" panose="020B0604020202020204" pitchFamily="34" charset="0"/>
        <a:buChar char="•"/>
        <a:defRPr sz="1800" kern="1200">
          <a:solidFill>
            <a:schemeClr val="tx2"/>
          </a:solidFill>
          <a:latin typeface="+mn-lt"/>
          <a:ea typeface="+mn-ea"/>
          <a:cs typeface="+mn-cs"/>
        </a:defRPr>
      </a:lvl3pPr>
      <a:lvl4pPr marL="741363" indent="-285750" algn="l" defTabSz="914400" rtl="0" eaLnBrk="1" latinLnBrk="0" hangingPunct="1">
        <a:lnSpc>
          <a:spcPct val="100000"/>
        </a:lnSpc>
        <a:spcBef>
          <a:spcPts val="800"/>
        </a:spcBef>
        <a:spcAft>
          <a:spcPts val="800"/>
        </a:spcAft>
        <a:buFont typeface="Arial" panose="020B0604020202020204" pitchFamily="34" charset="0"/>
        <a:buChar char="•"/>
        <a:defRPr sz="1200" kern="1200">
          <a:solidFill>
            <a:schemeClr val="tx1"/>
          </a:solidFill>
          <a:latin typeface="+mn-lt"/>
          <a:ea typeface="+mn-ea"/>
          <a:cs typeface="+mn-cs"/>
        </a:defRPr>
      </a:lvl4pPr>
      <a:lvl5pPr marL="971550" indent="-285750"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192">
          <p15:clr>
            <a:srgbClr val="F26B43"/>
          </p15:clr>
        </p15:guide>
        <p15:guide id="6" pos="216">
          <p15:clr>
            <a:srgbClr val="F26B43"/>
          </p15:clr>
        </p15:guide>
        <p15:guide id="7" pos="5544">
          <p15:clr>
            <a:srgbClr val="F26B43"/>
          </p15:clr>
        </p15:guide>
        <p15:guide id="9" orient="horz" pos="4211">
          <p15:clr>
            <a:srgbClr val="F26B43"/>
          </p15:clr>
        </p15:guide>
        <p15:guide id="10" orient="horz" pos="624" userDrawn="1">
          <p15:clr>
            <a:srgbClr val="F26B43"/>
          </p15:clr>
        </p15:guide>
        <p15:guide id="11" orient="horz" pos="4104">
          <p15:clr>
            <a:srgbClr val="F26B43"/>
          </p15:clr>
        </p15:guide>
        <p15:guide id="12" orient="horz" pos="864" userDrawn="1">
          <p15:clr>
            <a:srgbClr val="F26B43"/>
          </p15:clr>
        </p15:guide>
        <p15:guide id="13" orient="horz" pos="360" userDrawn="1">
          <p15:clr>
            <a:srgbClr val="F26B43"/>
          </p15:clr>
        </p15:guide>
        <p15:guide id="14" orient="horz" pos="3936" userDrawn="1">
          <p15:clr>
            <a:srgbClr val="F26B43"/>
          </p15:clr>
        </p15:guide>
        <p15:guide id="15" pos="984" userDrawn="1">
          <p15:clr>
            <a:srgbClr val="F26B43"/>
          </p15:clr>
        </p15:guide>
        <p15:guide id="16" pos="5376" userDrawn="1">
          <p15:clr>
            <a:srgbClr val="F26B43"/>
          </p15:clr>
        </p15:guide>
        <p15:guide id="17" pos="26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0" y="6495691"/>
            <a:ext cx="9144000" cy="362309"/>
          </a:xfrm>
          <a:prstGeom prst="rect">
            <a:avLst/>
          </a:prstGeom>
        </p:spPr>
        <p:txBody>
          <a:bodyPr vert="horz" lIns="91440" tIns="45720" rIns="91440" bIns="45720" rtlCol="0" anchor="ctr"/>
          <a:lstStyle>
            <a:lvl1pPr algn="ctr">
              <a:defRPr sz="800">
                <a:solidFill>
                  <a:schemeClr val="tx1"/>
                </a:solidFill>
              </a:defRPr>
            </a:lvl1pPr>
          </a:lstStyle>
          <a:p>
            <a:r>
              <a:rPr lang="en-US"/>
              <a:t>Add long copyright line here</a:t>
            </a:r>
            <a:endParaRPr lang="en-US" dirty="0"/>
          </a:p>
        </p:txBody>
      </p:sp>
      <p:sp>
        <p:nvSpPr>
          <p:cNvPr id="6" name="MGH Yellow Line">
            <a:extLst>
              <a:ext uri="{FF2B5EF4-FFF2-40B4-BE49-F238E27FC236}">
                <a16:creationId xmlns:a16="http://schemas.microsoft.com/office/drawing/2014/main" id="{F20163A4-4644-4B17-9C8A-EF42A992331B}"/>
              </a:ext>
              <a:ext uri="{C183D7F6-B498-43B3-948B-1728B52AA6E4}">
                <adec:decorative xmlns:adec="http://schemas.microsoft.com/office/drawing/2017/decorative" val="1"/>
              </a:ext>
            </a:extLst>
          </p:cNvPr>
          <p:cNvSpPr/>
          <p:nvPr userDrawn="1"/>
        </p:nvSpPr>
        <p:spPr>
          <a:xfrm>
            <a:off x="0" y="6432547"/>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37998185"/>
      </p:ext>
    </p:extLst>
  </p:cSld>
  <p:clrMap bg1="lt1" tx1="dk1" bg2="lt2" tx2="dk2" accent1="accent1" accent2="accent2" accent3="accent3" accent4="accent4" accent5="accent5" accent6="accent6" hlink="hlink" folHlink="folHlink"/>
  <p:sldLayoutIdLst>
    <p:sldLayoutId id="2147483685" r:id="rId1"/>
    <p:sldLayoutId id="2147483705" r:id="rId2"/>
  </p:sldLayoutIdLst>
  <p:hf hdr="0" dt="0"/>
  <p:txStyles>
    <p:titleStyle>
      <a:lvl1pPr algn="ctr" defTabSz="914400" rtl="0" eaLnBrk="1" latinLnBrk="0" hangingPunct="1">
        <a:lnSpc>
          <a:spcPct val="90000"/>
        </a:lnSpc>
        <a:spcBef>
          <a:spcPct val="0"/>
        </a:spcBef>
        <a:buNone/>
        <a:defRPr sz="1600" b="0" kern="1200">
          <a:solidFill>
            <a:schemeClr val="tx2"/>
          </a:solidFill>
          <a:latin typeface="+mj-lt"/>
          <a:ea typeface="+mj-ea"/>
          <a:cs typeface="+mj-cs"/>
        </a:defRPr>
      </a:lvl1pPr>
    </p:titleStyle>
    <p:bodyStyle>
      <a:lvl1pPr marL="0" marR="0" indent="0" algn="ctr" defTabSz="914400" rtl="0" eaLnBrk="1" fontAlgn="auto" latinLnBrk="0" hangingPunct="1">
        <a:lnSpc>
          <a:spcPct val="100000"/>
        </a:lnSpc>
        <a:spcBef>
          <a:spcPts val="0"/>
        </a:spcBef>
        <a:spcAft>
          <a:spcPts val="0"/>
        </a:spcAft>
        <a:buClrTx/>
        <a:buSzTx/>
        <a:buFontTx/>
        <a:buNone/>
        <a:tabLst/>
        <a:defRPr sz="2000" kern="1200">
          <a:solidFill>
            <a:schemeClr val="tx2"/>
          </a:solidFill>
          <a:latin typeface="+mn-lt"/>
          <a:ea typeface="+mn-ea"/>
          <a:cs typeface="+mn-cs"/>
        </a:defRPr>
      </a:lvl1pPr>
      <a:lvl2pPr marL="230188" indent="-228600" algn="l" defTabSz="914400" rtl="0" eaLnBrk="1" latinLnBrk="0" hangingPunct="1">
        <a:lnSpc>
          <a:spcPct val="100000"/>
        </a:lnSpc>
        <a:spcBef>
          <a:spcPts val="800"/>
        </a:spcBef>
        <a:buClrTx/>
        <a:buFont typeface="Arial" panose="020B0604020202020204" pitchFamily="34" charset="0"/>
        <a:buChar char="•"/>
        <a:defRPr sz="2000" kern="1200">
          <a:solidFill>
            <a:schemeClr val="tx2"/>
          </a:solidFill>
          <a:latin typeface="+mn-lt"/>
          <a:ea typeface="+mn-ea"/>
          <a:cs typeface="+mn-cs"/>
        </a:defRPr>
      </a:lvl2pPr>
      <a:lvl3pPr marL="460375" indent="-228600" algn="l" defTabSz="914400" rtl="0" eaLnBrk="1" latinLnBrk="0" hangingPunct="1">
        <a:lnSpc>
          <a:spcPct val="100000"/>
        </a:lnSpc>
        <a:spcBef>
          <a:spcPts val="800"/>
        </a:spcBef>
        <a:buFont typeface="Arial" panose="020B0604020202020204" pitchFamily="34" charset="0"/>
        <a:buChar char="•"/>
        <a:defRPr sz="1800" kern="1200">
          <a:solidFill>
            <a:schemeClr val="tx2"/>
          </a:solidFill>
          <a:latin typeface="+mn-lt"/>
          <a:ea typeface="+mn-ea"/>
          <a:cs typeface="+mn-cs"/>
        </a:defRPr>
      </a:lvl3pPr>
      <a:lvl4pPr marL="455613"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4pPr>
      <a:lvl5pPr marL="685800"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0">
          <p15:clr>
            <a:srgbClr val="F26B43"/>
          </p15:clr>
        </p15:guide>
        <p15:guide id="2" orient="horz" pos="192">
          <p15:clr>
            <a:srgbClr val="F26B43"/>
          </p15:clr>
        </p15:guide>
        <p15:guide id="5" pos="2112" userDrawn="1">
          <p15:clr>
            <a:srgbClr val="F26B43"/>
          </p15:clr>
        </p15:guide>
        <p15:guide id="6" pos="216">
          <p15:clr>
            <a:srgbClr val="F26B43"/>
          </p15:clr>
        </p15:guide>
        <p15:guide id="7" pos="5544">
          <p15:clr>
            <a:srgbClr val="F26B43"/>
          </p15:clr>
        </p15:guide>
        <p15:guide id="9" orient="horz" pos="4211">
          <p15:clr>
            <a:srgbClr val="F26B43"/>
          </p15:clr>
        </p15:guide>
        <p15:guide id="10" orient="horz" pos="624" userDrawn="1">
          <p15:clr>
            <a:srgbClr val="F26B43"/>
          </p15:clr>
        </p15:guide>
        <p15:guide id="11" orient="horz" pos="4104">
          <p15:clr>
            <a:srgbClr val="F26B43"/>
          </p15:clr>
        </p15:guide>
        <p15:guide id="12" orient="horz" pos="2160" userDrawn="1">
          <p15:clr>
            <a:srgbClr val="F26B43"/>
          </p15:clr>
        </p15:guide>
        <p15:guide id="13" pos="3648"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a:extLst>
              <a:ext uri="{FF2B5EF4-FFF2-40B4-BE49-F238E27FC236}">
                <a16:creationId xmlns:a16="http://schemas.microsoft.com/office/drawing/2014/main" id="{BEB99B55-73FB-42B4-93ED-C5E818675C31}"/>
              </a:ext>
            </a:extLst>
          </p:cNvPr>
          <p:cNvSpPr>
            <a:spLocks noGrp="1"/>
          </p:cNvSpPr>
          <p:nvPr>
            <p:ph type="body" idx="1"/>
          </p:nvPr>
        </p:nvSpPr>
        <p:spPr>
          <a:xfrm>
            <a:off x="342901" y="1976546"/>
            <a:ext cx="6480593" cy="4351338"/>
          </a:xfrm>
          <a:prstGeom prst="rect">
            <a:avLst/>
          </a:prstGeom>
        </p:spPr>
        <p:txBody>
          <a:bodyPr vert="horz" lIns="91440" tIns="45720" rIns="91440" bIns="45720" rtlCol="0">
            <a:normAutofit/>
          </a:bodyPr>
          <a:lstStyle/>
          <a:p>
            <a:pPr lvl="0"/>
            <a:r>
              <a:rPr lang="en-US" dirty="0"/>
              <a:t>Slide Content</a:t>
            </a:r>
          </a:p>
          <a:p>
            <a:pPr lvl="2"/>
            <a:r>
              <a:rPr lang="en-US" dirty="0"/>
              <a:t>Second level</a:t>
            </a:r>
          </a:p>
          <a:p>
            <a:pPr lvl="3"/>
            <a:r>
              <a:rPr lang="en-US" dirty="0"/>
              <a:t>Third level</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622319"/>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hort Copyright">
            <a:extLst>
              <a:ext uri="{FF2B5EF4-FFF2-40B4-BE49-F238E27FC236}">
                <a16:creationId xmlns:a16="http://schemas.microsoft.com/office/drawing/2014/main" id="{36838A37-515E-4F5C-BF9F-CE51891A9C27}"/>
              </a:ext>
            </a:extLst>
          </p:cNvPr>
          <p:cNvSpPr txBox="1"/>
          <p:nvPr userDrawn="1"/>
        </p:nvSpPr>
        <p:spPr>
          <a:xfrm>
            <a:off x="224279" y="6660234"/>
            <a:ext cx="1285344" cy="215444"/>
          </a:xfrm>
          <a:prstGeom prst="rect">
            <a:avLst/>
          </a:prstGeom>
          <a:noFill/>
        </p:spPr>
        <p:txBody>
          <a:bodyPr wrap="square" lIns="45720" rIns="45720" rtlCol="0" anchor="ctr">
            <a:spAutoFit/>
          </a:bodyPr>
          <a:lstStyle/>
          <a:p>
            <a:r>
              <a:rPr lang="en-US" sz="800" b="0" dirty="0">
                <a:solidFill>
                  <a:schemeClr val="tx1"/>
                </a:solidFill>
              </a:rPr>
              <a:t>© McGraw Hill, LLC</a:t>
            </a:r>
          </a:p>
        </p:txBody>
      </p:sp>
      <p:sp>
        <p:nvSpPr>
          <p:cNvPr id="12" name="Slide Number Placeholder">
            <a:extLst>
              <a:ext uri="{FF2B5EF4-FFF2-40B4-BE49-F238E27FC236}">
                <a16:creationId xmlns:a16="http://schemas.microsoft.com/office/drawing/2014/main" id="{C2E4AF62-4201-4F5D-966F-4A59CD13C9F3}"/>
              </a:ext>
            </a:extLst>
          </p:cNvPr>
          <p:cNvSpPr>
            <a:spLocks noGrp="1"/>
          </p:cNvSpPr>
          <p:nvPr>
            <p:ph type="sldNum" sz="quarter" idx="4"/>
          </p:nvPr>
        </p:nvSpPr>
        <p:spPr>
          <a:xfrm>
            <a:off x="8637202" y="6682314"/>
            <a:ext cx="342900" cy="143831"/>
          </a:xfrm>
          <a:prstGeom prst="rect">
            <a:avLst/>
          </a:prstGeom>
        </p:spPr>
        <p:txBody>
          <a:bodyPr vert="horz" lIns="45720" tIns="45720" rIns="45720" bIns="45720" rtlCol="0" anchor="ctr"/>
          <a:lstStyle>
            <a:lvl1pPr algn="r">
              <a:defRPr lang="en-US" sz="800" smtClean="0">
                <a:solidFill>
                  <a:schemeClr val="tx1"/>
                </a:solidFill>
              </a:defRPr>
            </a:lvl1pPr>
          </a:lstStyle>
          <a:p>
            <a:fld id="{68151E55-6873-49E2-B8D5-2F265E6F1973}" type="slidenum">
              <a:rPr lang="en-US" smtClean="0"/>
              <a:pPr/>
              <a:t>‹#›</a:t>
            </a:fld>
            <a:endParaRPr lang="en-US" dirty="0"/>
          </a:p>
        </p:txBody>
      </p:sp>
      <p:grpSp>
        <p:nvGrpSpPr>
          <p:cNvPr id="6" name="MGH Shape">
            <a:extLst>
              <a:ext uri="{FF2B5EF4-FFF2-40B4-BE49-F238E27FC236}">
                <a16:creationId xmlns:a16="http://schemas.microsoft.com/office/drawing/2014/main" id="{B719ECBD-8119-4217-9D58-2638FA4365C1}"/>
              </a:ext>
              <a:ext uri="{C183D7F6-B498-43B3-948B-1728B52AA6E4}">
                <adec:decorative xmlns:adec="http://schemas.microsoft.com/office/drawing/2017/decorative" val="1"/>
              </a:ext>
            </a:extLst>
          </p:cNvPr>
          <p:cNvGrpSpPr/>
          <p:nvPr userDrawn="1"/>
        </p:nvGrpSpPr>
        <p:grpSpPr>
          <a:xfrm>
            <a:off x="6622742" y="0"/>
            <a:ext cx="2521258" cy="6623843"/>
            <a:chOff x="3491346" y="0"/>
            <a:chExt cx="2508933" cy="6367263"/>
          </a:xfrm>
        </p:grpSpPr>
        <p:sp>
          <p:nvSpPr>
            <p:cNvPr id="9" name="Freeform 11">
              <a:extLst>
                <a:ext uri="{FF2B5EF4-FFF2-40B4-BE49-F238E27FC236}">
                  <a16:creationId xmlns:a16="http://schemas.microsoft.com/office/drawing/2014/main" id="{FCAD01AC-30CD-4728-B0FD-543493B2CE55}"/>
                </a:ext>
              </a:extLst>
            </p:cNvPr>
            <p:cNvSpPr/>
            <p:nvPr/>
          </p:nvSpPr>
          <p:spPr>
            <a:xfrm rot="10800000">
              <a:off x="5468761" y="1352709"/>
              <a:ext cx="531517" cy="1821241"/>
            </a:xfrm>
            <a:custGeom>
              <a:avLst/>
              <a:gdLst>
                <a:gd name="connsiteX0" fmla="*/ 0 w 531517"/>
                <a:gd name="connsiteY0" fmla="*/ 1821241 h 1821241"/>
                <a:gd name="connsiteX1" fmla="*/ 0 w 531517"/>
                <a:gd name="connsiteY1" fmla="*/ 0 h 1821241"/>
                <a:gd name="connsiteX2" fmla="*/ 531517 w 531517"/>
                <a:gd name="connsiteY2" fmla="*/ 672400 h 1821241"/>
                <a:gd name="connsiteX3" fmla="*/ 0 w 531517"/>
                <a:gd name="connsiteY3" fmla="*/ 1821241 h 1821241"/>
              </a:gdLst>
              <a:ahLst/>
              <a:cxnLst>
                <a:cxn ang="0">
                  <a:pos x="connsiteX0" y="connsiteY0"/>
                </a:cxn>
                <a:cxn ang="0">
                  <a:pos x="connsiteX1" y="connsiteY1"/>
                </a:cxn>
                <a:cxn ang="0">
                  <a:pos x="connsiteX2" y="connsiteY2"/>
                </a:cxn>
                <a:cxn ang="0">
                  <a:pos x="connsiteX3" y="connsiteY3"/>
                </a:cxn>
              </a:cxnLst>
              <a:rect l="l" t="t" r="r" b="b"/>
              <a:pathLst>
                <a:path w="531517" h="1821241">
                  <a:moveTo>
                    <a:pt x="0" y="1821241"/>
                  </a:moveTo>
                  <a:lnTo>
                    <a:pt x="0" y="0"/>
                  </a:lnTo>
                  <a:lnTo>
                    <a:pt x="531517" y="672400"/>
                  </a:lnTo>
                  <a:lnTo>
                    <a:pt x="0" y="1821241"/>
                  </a:lnTo>
                  <a:close/>
                </a:path>
              </a:pathLst>
            </a:custGeom>
            <a:solidFill>
              <a:srgbClr val="9F22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
          <p:nvSpPr>
            <p:cNvPr id="10" name="Freeform 12">
              <a:extLst>
                <a:ext uri="{FF2B5EF4-FFF2-40B4-BE49-F238E27FC236}">
                  <a16:creationId xmlns:a16="http://schemas.microsoft.com/office/drawing/2014/main" id="{9A51DD71-B849-456F-A479-25728C0B26F4}"/>
                </a:ext>
              </a:extLst>
            </p:cNvPr>
            <p:cNvSpPr/>
            <p:nvPr/>
          </p:nvSpPr>
          <p:spPr>
            <a:xfrm rot="10800000">
              <a:off x="3491346" y="0"/>
              <a:ext cx="2508932" cy="2501550"/>
            </a:xfrm>
            <a:custGeom>
              <a:avLst/>
              <a:gdLst>
                <a:gd name="connsiteX0" fmla="*/ 2508932 w 2508932"/>
                <a:gd name="connsiteY0" fmla="*/ 2501550 h 2501550"/>
                <a:gd name="connsiteX1" fmla="*/ 0 w 2508932"/>
                <a:gd name="connsiteY1" fmla="*/ 2501550 h 2501550"/>
                <a:gd name="connsiteX2" fmla="*/ 0 w 2508932"/>
                <a:gd name="connsiteY2" fmla="*/ 1148841 h 2501550"/>
                <a:gd name="connsiteX3" fmla="*/ 531517 w 2508932"/>
                <a:gd name="connsiteY3" fmla="*/ 0 h 2501550"/>
                <a:gd name="connsiteX4" fmla="*/ 2508932 w 2508932"/>
                <a:gd name="connsiteY4" fmla="*/ 2501550 h 2501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8932" h="2501550">
                  <a:moveTo>
                    <a:pt x="2508932" y="2501550"/>
                  </a:moveTo>
                  <a:lnTo>
                    <a:pt x="0" y="2501550"/>
                  </a:lnTo>
                  <a:lnTo>
                    <a:pt x="0" y="1148841"/>
                  </a:lnTo>
                  <a:lnTo>
                    <a:pt x="531517" y="0"/>
                  </a:lnTo>
                  <a:lnTo>
                    <a:pt x="2508932" y="2501550"/>
                  </a:lnTo>
                  <a:close/>
                </a:path>
              </a:pathLst>
            </a:custGeom>
            <a:solidFill>
              <a:srgbClr val="E2DF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
          <p:nvSpPr>
            <p:cNvPr id="11" name="Freeform 13">
              <a:extLst>
                <a:ext uri="{FF2B5EF4-FFF2-40B4-BE49-F238E27FC236}">
                  <a16:creationId xmlns:a16="http://schemas.microsoft.com/office/drawing/2014/main" id="{CE349BEA-4244-4589-91D3-1DECC6AB1E90}"/>
                </a:ext>
              </a:extLst>
            </p:cNvPr>
            <p:cNvSpPr/>
            <p:nvPr/>
          </p:nvSpPr>
          <p:spPr>
            <a:xfrm rot="10800000">
              <a:off x="3680272" y="1352707"/>
              <a:ext cx="2320007" cy="5014556"/>
            </a:xfrm>
            <a:custGeom>
              <a:avLst/>
              <a:gdLst>
                <a:gd name="connsiteX0" fmla="*/ 0 w 2320007"/>
                <a:gd name="connsiteY0" fmla="*/ 5014556 h 5014556"/>
                <a:gd name="connsiteX1" fmla="*/ 0 w 2320007"/>
                <a:gd name="connsiteY1" fmla="*/ 0 h 5014556"/>
                <a:gd name="connsiteX2" fmla="*/ 2320007 w 2320007"/>
                <a:gd name="connsiteY2" fmla="*/ 0 h 5014556"/>
                <a:gd name="connsiteX3" fmla="*/ 531518 w 2320007"/>
                <a:gd name="connsiteY3" fmla="*/ 3865713 h 5014556"/>
                <a:gd name="connsiteX4" fmla="*/ 1 w 2320007"/>
                <a:gd name="connsiteY4" fmla="*/ 3193313 h 5014556"/>
                <a:gd name="connsiteX5" fmla="*/ 1 w 2320007"/>
                <a:gd name="connsiteY5" fmla="*/ 5014554 h 5014556"/>
                <a:gd name="connsiteX6" fmla="*/ 0 w 2320007"/>
                <a:gd name="connsiteY6" fmla="*/ 5014556 h 5014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20007" h="5014556">
                  <a:moveTo>
                    <a:pt x="0" y="5014556"/>
                  </a:moveTo>
                  <a:lnTo>
                    <a:pt x="0" y="0"/>
                  </a:lnTo>
                  <a:lnTo>
                    <a:pt x="2320007" y="0"/>
                  </a:lnTo>
                  <a:lnTo>
                    <a:pt x="531518" y="3865713"/>
                  </a:lnTo>
                  <a:lnTo>
                    <a:pt x="1" y="3193313"/>
                  </a:lnTo>
                  <a:lnTo>
                    <a:pt x="1" y="5014554"/>
                  </a:lnTo>
                  <a:lnTo>
                    <a:pt x="0" y="501455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grpSp>
      <p:sp>
        <p:nvSpPr>
          <p:cNvPr id="13" name="Title Placeholder">
            <a:extLst>
              <a:ext uri="{FF2B5EF4-FFF2-40B4-BE49-F238E27FC236}">
                <a16:creationId xmlns:a16="http://schemas.microsoft.com/office/drawing/2014/main" id="{34622483-C344-43F3-82BE-D7AE2DFFFAB0}"/>
              </a:ext>
            </a:extLst>
          </p:cNvPr>
          <p:cNvSpPr>
            <a:spLocks noGrp="1"/>
          </p:cNvSpPr>
          <p:nvPr>
            <p:ph type="title"/>
          </p:nvPr>
        </p:nvSpPr>
        <p:spPr>
          <a:xfrm>
            <a:off x="342900" y="136257"/>
            <a:ext cx="6073803" cy="685800"/>
          </a:xfrm>
          <a:prstGeom prst="rect">
            <a:avLst/>
          </a:prstGeom>
        </p:spPr>
        <p:txBody>
          <a:bodyPr vert="horz" lIns="91440" tIns="45720" rIns="91440" bIns="45720" rtlCol="0" anchor="ctr">
            <a:normAutofit/>
          </a:bodyPr>
          <a:lstStyle/>
          <a:p>
            <a:r>
              <a:rPr lang="en-US" dirty="0"/>
              <a:t>Title goes here</a:t>
            </a:r>
          </a:p>
        </p:txBody>
      </p:sp>
    </p:spTree>
    <p:extLst>
      <p:ext uri="{BB962C8B-B14F-4D97-AF65-F5344CB8AC3E}">
        <p14:creationId xmlns:p14="http://schemas.microsoft.com/office/powerpoint/2010/main" val="3690558099"/>
      </p:ext>
    </p:extLst>
  </p:cSld>
  <p:clrMap bg1="lt1" tx1="dk1" bg2="lt2" tx2="dk2" accent1="accent1" accent2="accent2" accent3="accent3" accent4="accent4" accent5="accent5" accent6="accent6" hlink="hlink" folHlink="folHlink"/>
  <p:sldLayoutIdLst>
    <p:sldLayoutId id="2147483690" r:id="rId1"/>
    <p:sldLayoutId id="2147483698" r:id="rId2"/>
  </p:sldLayoutIdLst>
  <p:hf hdr="0" dt="0"/>
  <p:txStyles>
    <p:title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2000" kern="1200">
          <a:solidFill>
            <a:schemeClr val="tx2"/>
          </a:solidFill>
          <a:latin typeface="+mn-lt"/>
          <a:ea typeface="+mn-ea"/>
          <a:cs typeface="+mn-cs"/>
        </a:defRPr>
      </a:lvl1pPr>
      <a:lvl2pPr marL="1588" indent="0" algn="l" defTabSz="914400" rtl="0" eaLnBrk="1" latinLnBrk="0" hangingPunct="1">
        <a:lnSpc>
          <a:spcPct val="100000"/>
        </a:lnSpc>
        <a:spcBef>
          <a:spcPts val="800"/>
        </a:spcBef>
        <a:buClrTx/>
        <a:buFont typeface="Arial" panose="020B0604020202020204" pitchFamily="34" charset="0"/>
        <a:buNone/>
        <a:defRPr sz="2000" kern="1200">
          <a:solidFill>
            <a:schemeClr val="tx2"/>
          </a:solidFill>
          <a:latin typeface="+mn-lt"/>
          <a:ea typeface="+mn-ea"/>
          <a:cs typeface="+mn-cs"/>
        </a:defRPr>
      </a:lvl2pPr>
      <a:lvl3pPr marL="517525" indent="-285750" algn="l" defTabSz="914400" rtl="0" eaLnBrk="1" latinLnBrk="0" hangingPunct="1">
        <a:lnSpc>
          <a:spcPct val="100000"/>
        </a:lnSpc>
        <a:spcBef>
          <a:spcPts val="800"/>
        </a:spcBef>
        <a:buFont typeface="Arial" panose="020B0604020202020204" pitchFamily="34" charset="0"/>
        <a:buChar char="•"/>
        <a:defRPr sz="2000" kern="1200">
          <a:solidFill>
            <a:schemeClr val="tx2"/>
          </a:solidFill>
          <a:latin typeface="+mn-lt"/>
          <a:ea typeface="+mn-ea"/>
          <a:cs typeface="+mn-cs"/>
        </a:defRPr>
      </a:lvl3pPr>
      <a:lvl4pPr marL="741363" indent="-285750" algn="l" defTabSz="914400" rtl="0" eaLnBrk="1" latinLnBrk="0" hangingPunct="1">
        <a:lnSpc>
          <a:spcPct val="100000"/>
        </a:lnSpc>
        <a:spcBef>
          <a:spcPts val="800"/>
        </a:spcBef>
        <a:buFont typeface="Arial" panose="020B0604020202020204" pitchFamily="34" charset="0"/>
        <a:buChar char="•"/>
        <a:defRPr sz="1800" kern="1200">
          <a:solidFill>
            <a:schemeClr val="tx1"/>
          </a:solidFill>
          <a:latin typeface="+mn-lt"/>
          <a:ea typeface="+mn-ea"/>
          <a:cs typeface="+mn-cs"/>
        </a:defRPr>
      </a:lvl4pPr>
      <a:lvl5pPr marL="685800"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0">
          <p15:clr>
            <a:srgbClr val="F26B43"/>
          </p15:clr>
        </p15:guide>
        <p15:guide id="2" orient="horz" pos="192">
          <p15:clr>
            <a:srgbClr val="F26B43"/>
          </p15:clr>
        </p15:guide>
        <p15:guide id="5" pos="5544" userDrawn="1">
          <p15:clr>
            <a:srgbClr val="F26B43"/>
          </p15:clr>
        </p15:guide>
        <p15:guide id="6" pos="216">
          <p15:clr>
            <a:srgbClr val="F26B43"/>
          </p15:clr>
        </p15:guide>
        <p15:guide id="7" pos="4296" userDrawn="1">
          <p15:clr>
            <a:srgbClr val="F26B43"/>
          </p15:clr>
        </p15:guide>
        <p15:guide id="9" orient="horz" pos="4211">
          <p15:clr>
            <a:srgbClr val="F26B43"/>
          </p15:clr>
        </p15:guide>
        <p15:guide id="10" orient="horz" pos="1248" userDrawn="1">
          <p15:clr>
            <a:srgbClr val="F26B43"/>
          </p15:clr>
        </p15:guide>
        <p15:guide id="11" orient="horz" pos="3984" userDrawn="1">
          <p15:clr>
            <a:srgbClr val="F26B43"/>
          </p15:clr>
        </p15:guide>
        <p15:guide id="12" orient="horz" pos="1656" userDrawn="1">
          <p15:clr>
            <a:srgbClr val="F26B43"/>
          </p15:clr>
        </p15:guide>
        <p15:guide id="13" pos="2980">
          <p15:clr>
            <a:srgbClr val="F26B43"/>
          </p15:clr>
        </p15:guide>
        <p15:guide id="14" orient="horz" pos="2260" userDrawn="1">
          <p15:clr>
            <a:srgbClr val="F26B43"/>
          </p15:clr>
        </p15:guide>
        <p15:guide id="15" pos="264"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tle Placeholder">
            <a:extLst>
              <a:ext uri="{FF2B5EF4-FFF2-40B4-BE49-F238E27FC236}">
                <a16:creationId xmlns:a16="http://schemas.microsoft.com/office/drawing/2014/main" id="{881C4C4E-EEEF-442A-AE3B-63C7E062F18C}"/>
              </a:ext>
            </a:extLst>
          </p:cNvPr>
          <p:cNvSpPr>
            <a:spLocks noGrp="1"/>
          </p:cNvSpPr>
          <p:nvPr>
            <p:ph type="title"/>
          </p:nvPr>
        </p:nvSpPr>
        <p:spPr>
          <a:xfrm>
            <a:off x="342900" y="136257"/>
            <a:ext cx="8458200" cy="685800"/>
          </a:xfrm>
          <a:prstGeom prst="rect">
            <a:avLst/>
          </a:prstGeom>
        </p:spPr>
        <p:txBody>
          <a:bodyPr vert="horz" lIns="91440" tIns="45720" rIns="91440" bIns="45720" rtlCol="0" anchor="ctr">
            <a:normAutofit/>
          </a:bodyPr>
          <a:lstStyle/>
          <a:p>
            <a:r>
              <a:rPr lang="en-US" dirty="0"/>
              <a:t>Title goes here</a:t>
            </a:r>
          </a:p>
        </p:txBody>
      </p:sp>
      <p:sp>
        <p:nvSpPr>
          <p:cNvPr id="5" name="Text Placeholder">
            <a:extLst>
              <a:ext uri="{FF2B5EF4-FFF2-40B4-BE49-F238E27FC236}">
                <a16:creationId xmlns:a16="http://schemas.microsoft.com/office/drawing/2014/main" id="{4F2C87DD-ADFA-433D-B7C8-4E9E42BC9E0F}"/>
              </a:ext>
            </a:extLst>
          </p:cNvPr>
          <p:cNvSpPr>
            <a:spLocks noGrp="1"/>
          </p:cNvSpPr>
          <p:nvPr>
            <p:ph type="body" idx="1"/>
          </p:nvPr>
        </p:nvSpPr>
        <p:spPr>
          <a:xfrm>
            <a:off x="342900" y="1371599"/>
            <a:ext cx="8458200" cy="48768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622319"/>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hort Copyright">
            <a:extLst>
              <a:ext uri="{FF2B5EF4-FFF2-40B4-BE49-F238E27FC236}">
                <a16:creationId xmlns:a16="http://schemas.microsoft.com/office/drawing/2014/main" id="{36838A37-515E-4F5C-BF9F-CE51891A9C27}"/>
              </a:ext>
            </a:extLst>
          </p:cNvPr>
          <p:cNvSpPr txBox="1"/>
          <p:nvPr userDrawn="1"/>
        </p:nvSpPr>
        <p:spPr>
          <a:xfrm>
            <a:off x="215658" y="6664280"/>
            <a:ext cx="1233578" cy="215444"/>
          </a:xfrm>
          <a:prstGeom prst="rect">
            <a:avLst/>
          </a:prstGeom>
          <a:noFill/>
        </p:spPr>
        <p:txBody>
          <a:bodyPr wrap="square" lIns="45720" rIns="45720" rtlCol="0" anchor="ctr">
            <a:spAutoFit/>
          </a:bodyPr>
          <a:lstStyle/>
          <a:p>
            <a:r>
              <a:rPr lang="en-US" sz="800" b="0" dirty="0">
                <a:solidFill>
                  <a:schemeClr val="tx1"/>
                </a:solidFill>
              </a:rPr>
              <a:t>© McGraw Hill, LLC</a:t>
            </a:r>
          </a:p>
        </p:txBody>
      </p:sp>
      <p:sp>
        <p:nvSpPr>
          <p:cNvPr id="12" name="Slide Number Placeholder">
            <a:extLst>
              <a:ext uri="{FF2B5EF4-FFF2-40B4-BE49-F238E27FC236}">
                <a16:creationId xmlns:a16="http://schemas.microsoft.com/office/drawing/2014/main" id="{C2E4AF62-4201-4F5D-966F-4A59CD13C9F3}"/>
              </a:ext>
            </a:extLst>
          </p:cNvPr>
          <p:cNvSpPr>
            <a:spLocks noGrp="1"/>
          </p:cNvSpPr>
          <p:nvPr>
            <p:ph type="sldNum" sz="quarter" idx="4"/>
          </p:nvPr>
        </p:nvSpPr>
        <p:spPr>
          <a:xfrm>
            <a:off x="8626412" y="6673531"/>
            <a:ext cx="355840" cy="161396"/>
          </a:xfrm>
          <a:prstGeom prst="rect">
            <a:avLst/>
          </a:prstGeom>
        </p:spPr>
        <p:txBody>
          <a:bodyPr vert="horz" lIns="45720" tIns="45720" rIns="45720" bIns="45720" rtlCol="0" anchor="ctr"/>
          <a:lstStyle>
            <a:lvl1pPr algn="r">
              <a:defRPr sz="800">
                <a:solidFill>
                  <a:schemeClr val="tx1"/>
                </a:solidFill>
              </a:defRPr>
            </a:lvl1pPr>
          </a:lstStyle>
          <a:p>
            <a:fld id="{68151E55-6873-49E2-B8D5-2F265E6F1973}" type="slidenum">
              <a:rPr lang="en-US" smtClean="0"/>
              <a:pPr/>
              <a:t>‹#›</a:t>
            </a:fld>
            <a:endParaRPr lang="en-US" dirty="0"/>
          </a:p>
        </p:txBody>
      </p:sp>
    </p:spTree>
    <p:extLst>
      <p:ext uri="{BB962C8B-B14F-4D97-AF65-F5344CB8AC3E}">
        <p14:creationId xmlns:p14="http://schemas.microsoft.com/office/powerpoint/2010/main" val="2924093042"/>
      </p:ext>
    </p:extLst>
  </p:cSld>
  <p:clrMap bg1="lt1" tx1="dk1" bg2="lt2" tx2="dk2" accent1="accent1" accent2="accent2" accent3="accent3" accent4="accent4" accent5="accent5" accent6="accent6" hlink="hlink" folHlink="folHlink"/>
  <p:sldLayoutIdLst>
    <p:sldLayoutId id="2147483702" r:id="rId1"/>
    <p:sldLayoutId id="2147483703" r:id="rId2"/>
  </p:sldLayoutIdLst>
  <p:hf hdr="0" dt="0"/>
  <p:txStyles>
    <p:title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sz="2000" kern="1200">
          <a:solidFill>
            <a:schemeClr val="tx2"/>
          </a:solidFill>
          <a:latin typeface="+mn-lt"/>
          <a:ea typeface="+mn-ea"/>
          <a:cs typeface="+mn-cs"/>
        </a:defRPr>
      </a:lvl1pPr>
      <a:lvl2pPr marL="344488" indent="-342900" algn="l" defTabSz="914400" rtl="0" eaLnBrk="1" latinLnBrk="0" hangingPunct="1">
        <a:lnSpc>
          <a:spcPct val="100000"/>
        </a:lnSpc>
        <a:spcBef>
          <a:spcPts val="800"/>
        </a:spcBef>
        <a:spcAft>
          <a:spcPts val="800"/>
        </a:spcAft>
        <a:buClrTx/>
        <a:buFont typeface="Arial" panose="020B0604020202020204" pitchFamily="34" charset="0"/>
        <a:buChar char="•"/>
        <a:defRPr sz="2000" kern="1200">
          <a:solidFill>
            <a:schemeClr val="tx2"/>
          </a:solidFill>
          <a:latin typeface="+mn-lt"/>
          <a:ea typeface="+mn-ea"/>
          <a:cs typeface="+mn-cs"/>
        </a:defRPr>
      </a:lvl2pPr>
      <a:lvl3pPr marL="517525" indent="-285750" algn="l" defTabSz="914400" rtl="0" eaLnBrk="1" latinLnBrk="0" hangingPunct="1">
        <a:lnSpc>
          <a:spcPct val="100000"/>
        </a:lnSpc>
        <a:spcBef>
          <a:spcPts val="800"/>
        </a:spcBef>
        <a:spcAft>
          <a:spcPts val="800"/>
        </a:spcAft>
        <a:buFont typeface="Arial" panose="020B0604020202020204" pitchFamily="34" charset="0"/>
        <a:buChar char="•"/>
        <a:defRPr sz="1800" kern="1200">
          <a:solidFill>
            <a:schemeClr val="tx2"/>
          </a:solidFill>
          <a:latin typeface="+mn-lt"/>
          <a:ea typeface="+mn-ea"/>
          <a:cs typeface="+mn-cs"/>
        </a:defRPr>
      </a:lvl3pPr>
      <a:lvl4pPr marL="741363" indent="-285750" algn="l" defTabSz="914400" rtl="0" eaLnBrk="1" latinLnBrk="0" hangingPunct="1">
        <a:lnSpc>
          <a:spcPct val="100000"/>
        </a:lnSpc>
        <a:spcBef>
          <a:spcPts val="800"/>
        </a:spcBef>
        <a:spcAft>
          <a:spcPts val="800"/>
        </a:spcAft>
        <a:buFont typeface="Arial" panose="020B0604020202020204" pitchFamily="34" charset="0"/>
        <a:buChar char="•"/>
        <a:defRPr sz="1200" kern="1200">
          <a:solidFill>
            <a:schemeClr val="tx1"/>
          </a:solidFill>
          <a:latin typeface="+mn-lt"/>
          <a:ea typeface="+mn-ea"/>
          <a:cs typeface="+mn-cs"/>
        </a:defRPr>
      </a:lvl4pPr>
      <a:lvl5pPr marL="971550" indent="-285750"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192">
          <p15:clr>
            <a:srgbClr val="F26B43"/>
          </p15:clr>
        </p15:guide>
        <p15:guide id="6" pos="216">
          <p15:clr>
            <a:srgbClr val="F26B43"/>
          </p15:clr>
        </p15:guide>
        <p15:guide id="7" pos="5544">
          <p15:clr>
            <a:srgbClr val="F26B43"/>
          </p15:clr>
        </p15:guide>
        <p15:guide id="9" orient="horz" pos="4211">
          <p15:clr>
            <a:srgbClr val="F26B43"/>
          </p15:clr>
        </p15:guide>
        <p15:guide id="10" orient="horz" pos="624">
          <p15:clr>
            <a:srgbClr val="F26B43"/>
          </p15:clr>
        </p15:guide>
        <p15:guide id="11" orient="horz" pos="4104">
          <p15:clr>
            <a:srgbClr val="F26B43"/>
          </p15:clr>
        </p15:guide>
        <p15:guide id="12" orient="horz" pos="864">
          <p15:clr>
            <a:srgbClr val="F26B43"/>
          </p15:clr>
        </p15:guide>
        <p15:guide id="13" orient="horz" pos="360">
          <p15:clr>
            <a:srgbClr val="F26B43"/>
          </p15:clr>
        </p15:guide>
        <p15:guide id="14" orient="horz" pos="3936">
          <p15:clr>
            <a:srgbClr val="F26B43"/>
          </p15:clr>
        </p15:guide>
        <p15:guide id="15" pos="984">
          <p15:clr>
            <a:srgbClr val="F26B43"/>
          </p15:clr>
        </p15:guide>
        <p15:guide id="16" pos="5376">
          <p15:clr>
            <a:srgbClr val="F26B43"/>
          </p15:clr>
        </p15:guide>
        <p15:guide id="17" pos="264">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tle Placeholder">
            <a:extLst>
              <a:ext uri="{FF2B5EF4-FFF2-40B4-BE49-F238E27FC236}">
                <a16:creationId xmlns:a16="http://schemas.microsoft.com/office/drawing/2014/main" id="{881C4C4E-EEEF-442A-AE3B-63C7E062F18C}"/>
              </a:ext>
            </a:extLst>
          </p:cNvPr>
          <p:cNvSpPr>
            <a:spLocks noGrp="1"/>
          </p:cNvSpPr>
          <p:nvPr>
            <p:ph type="title"/>
          </p:nvPr>
        </p:nvSpPr>
        <p:spPr>
          <a:xfrm>
            <a:off x="342900" y="136257"/>
            <a:ext cx="8458200" cy="685800"/>
          </a:xfrm>
          <a:prstGeom prst="rect">
            <a:avLst/>
          </a:prstGeom>
        </p:spPr>
        <p:txBody>
          <a:bodyPr vert="horz" lIns="91440" tIns="45720" rIns="91440" bIns="45720" rtlCol="0" anchor="ctr">
            <a:normAutofit/>
          </a:bodyPr>
          <a:lstStyle/>
          <a:p>
            <a:r>
              <a:rPr lang="en-US" dirty="0"/>
              <a:t>Title goes here</a:t>
            </a:r>
          </a:p>
        </p:txBody>
      </p:sp>
      <p:sp>
        <p:nvSpPr>
          <p:cNvPr id="5" name="Text Placeholder">
            <a:extLst>
              <a:ext uri="{FF2B5EF4-FFF2-40B4-BE49-F238E27FC236}">
                <a16:creationId xmlns:a16="http://schemas.microsoft.com/office/drawing/2014/main" id="{4F2C87DD-ADFA-433D-B7C8-4E9E42BC9E0F}"/>
              </a:ext>
            </a:extLst>
          </p:cNvPr>
          <p:cNvSpPr>
            <a:spLocks noGrp="1"/>
          </p:cNvSpPr>
          <p:nvPr>
            <p:ph type="body" idx="1"/>
          </p:nvPr>
        </p:nvSpPr>
        <p:spPr>
          <a:xfrm>
            <a:off x="342900" y="1371599"/>
            <a:ext cx="8458200" cy="48768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622319"/>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hort Copyright">
            <a:extLst>
              <a:ext uri="{FF2B5EF4-FFF2-40B4-BE49-F238E27FC236}">
                <a16:creationId xmlns:a16="http://schemas.microsoft.com/office/drawing/2014/main" id="{36838A37-515E-4F5C-BF9F-CE51891A9C27}"/>
              </a:ext>
            </a:extLst>
          </p:cNvPr>
          <p:cNvSpPr txBox="1"/>
          <p:nvPr userDrawn="1"/>
        </p:nvSpPr>
        <p:spPr>
          <a:xfrm>
            <a:off x="215658" y="6664280"/>
            <a:ext cx="1233578" cy="215444"/>
          </a:xfrm>
          <a:prstGeom prst="rect">
            <a:avLst/>
          </a:prstGeom>
          <a:noFill/>
        </p:spPr>
        <p:txBody>
          <a:bodyPr wrap="square" lIns="45720" rIns="45720" rtlCol="0" anchor="ctr">
            <a:spAutoFit/>
          </a:bodyPr>
          <a:lstStyle/>
          <a:p>
            <a:r>
              <a:rPr lang="en-US" sz="800" b="0" dirty="0">
                <a:solidFill>
                  <a:schemeClr val="tx1"/>
                </a:solidFill>
              </a:rPr>
              <a:t>© McGraw Hill, LLC</a:t>
            </a:r>
          </a:p>
        </p:txBody>
      </p:sp>
      <p:sp>
        <p:nvSpPr>
          <p:cNvPr id="12" name="Slide Number Placeholder">
            <a:extLst>
              <a:ext uri="{FF2B5EF4-FFF2-40B4-BE49-F238E27FC236}">
                <a16:creationId xmlns:a16="http://schemas.microsoft.com/office/drawing/2014/main" id="{C2E4AF62-4201-4F5D-966F-4A59CD13C9F3}"/>
              </a:ext>
            </a:extLst>
          </p:cNvPr>
          <p:cNvSpPr>
            <a:spLocks noGrp="1"/>
          </p:cNvSpPr>
          <p:nvPr>
            <p:ph type="sldNum" sz="quarter" idx="4"/>
          </p:nvPr>
        </p:nvSpPr>
        <p:spPr>
          <a:xfrm>
            <a:off x="8626412" y="6673531"/>
            <a:ext cx="355840" cy="161396"/>
          </a:xfrm>
          <a:prstGeom prst="rect">
            <a:avLst/>
          </a:prstGeom>
        </p:spPr>
        <p:txBody>
          <a:bodyPr vert="horz" lIns="45720" tIns="45720" rIns="45720" bIns="45720" rtlCol="0" anchor="ctr"/>
          <a:lstStyle>
            <a:lvl1pPr algn="r">
              <a:defRPr sz="800">
                <a:solidFill>
                  <a:schemeClr val="tx1"/>
                </a:solidFill>
              </a:defRPr>
            </a:lvl1pPr>
          </a:lstStyle>
          <a:p>
            <a:fld id="{68151E55-6873-49E2-B8D5-2F265E6F1973}" type="slidenum">
              <a:rPr lang="en-US" smtClean="0"/>
              <a:pPr/>
              <a:t>‹#›</a:t>
            </a:fld>
            <a:endParaRPr lang="en-US" dirty="0"/>
          </a:p>
        </p:txBody>
      </p:sp>
    </p:spTree>
    <p:extLst>
      <p:ext uri="{BB962C8B-B14F-4D97-AF65-F5344CB8AC3E}">
        <p14:creationId xmlns:p14="http://schemas.microsoft.com/office/powerpoint/2010/main" val="2841519326"/>
      </p:ext>
    </p:extLst>
  </p:cSld>
  <p:clrMap bg1="lt1" tx1="dk1" bg2="lt2" tx2="dk2" accent1="accent1" accent2="accent2" accent3="accent3" accent4="accent4" accent5="accent5" accent6="accent6" hlink="hlink" folHlink="folHlink"/>
  <p:sldLayoutIdLst>
    <p:sldLayoutId id="2147483707" r:id="rId1"/>
    <p:sldLayoutId id="2147483708" r:id="rId2"/>
  </p:sldLayoutIdLst>
  <p:hf hdr="0" dt="0"/>
  <p:txStyles>
    <p:title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sz="2000" kern="1200">
          <a:solidFill>
            <a:schemeClr val="tx2"/>
          </a:solidFill>
          <a:latin typeface="+mn-lt"/>
          <a:ea typeface="+mn-ea"/>
          <a:cs typeface="+mn-cs"/>
        </a:defRPr>
      </a:lvl1pPr>
      <a:lvl2pPr marL="344488" indent="-342900" algn="l" defTabSz="914400" rtl="0" eaLnBrk="1" latinLnBrk="0" hangingPunct="1">
        <a:lnSpc>
          <a:spcPct val="100000"/>
        </a:lnSpc>
        <a:spcBef>
          <a:spcPts val="800"/>
        </a:spcBef>
        <a:spcAft>
          <a:spcPts val="800"/>
        </a:spcAft>
        <a:buClrTx/>
        <a:buFont typeface="Arial" panose="020B0604020202020204" pitchFamily="34" charset="0"/>
        <a:buChar char="•"/>
        <a:defRPr sz="2000" kern="1200">
          <a:solidFill>
            <a:schemeClr val="tx2"/>
          </a:solidFill>
          <a:latin typeface="+mn-lt"/>
          <a:ea typeface="+mn-ea"/>
          <a:cs typeface="+mn-cs"/>
        </a:defRPr>
      </a:lvl2pPr>
      <a:lvl3pPr marL="517525" indent="-285750" algn="l" defTabSz="914400" rtl="0" eaLnBrk="1" latinLnBrk="0" hangingPunct="1">
        <a:lnSpc>
          <a:spcPct val="100000"/>
        </a:lnSpc>
        <a:spcBef>
          <a:spcPts val="800"/>
        </a:spcBef>
        <a:spcAft>
          <a:spcPts val="800"/>
        </a:spcAft>
        <a:buFont typeface="Arial" panose="020B0604020202020204" pitchFamily="34" charset="0"/>
        <a:buChar char="•"/>
        <a:defRPr sz="1800" kern="1200">
          <a:solidFill>
            <a:schemeClr val="tx2"/>
          </a:solidFill>
          <a:latin typeface="+mn-lt"/>
          <a:ea typeface="+mn-ea"/>
          <a:cs typeface="+mn-cs"/>
        </a:defRPr>
      </a:lvl3pPr>
      <a:lvl4pPr marL="741363" indent="-285750" algn="l" defTabSz="914400" rtl="0" eaLnBrk="1" latinLnBrk="0" hangingPunct="1">
        <a:lnSpc>
          <a:spcPct val="100000"/>
        </a:lnSpc>
        <a:spcBef>
          <a:spcPts val="800"/>
        </a:spcBef>
        <a:spcAft>
          <a:spcPts val="800"/>
        </a:spcAft>
        <a:buFont typeface="Arial" panose="020B0604020202020204" pitchFamily="34" charset="0"/>
        <a:buChar char="•"/>
        <a:defRPr sz="1200" kern="1200">
          <a:solidFill>
            <a:schemeClr val="tx1"/>
          </a:solidFill>
          <a:latin typeface="+mn-lt"/>
          <a:ea typeface="+mn-ea"/>
          <a:cs typeface="+mn-cs"/>
        </a:defRPr>
      </a:lvl4pPr>
      <a:lvl5pPr marL="971550" indent="-285750"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192">
          <p15:clr>
            <a:srgbClr val="F26B43"/>
          </p15:clr>
        </p15:guide>
        <p15:guide id="6" pos="216">
          <p15:clr>
            <a:srgbClr val="F26B43"/>
          </p15:clr>
        </p15:guide>
        <p15:guide id="7" pos="5544">
          <p15:clr>
            <a:srgbClr val="F26B43"/>
          </p15:clr>
        </p15:guide>
        <p15:guide id="9" orient="horz" pos="4211">
          <p15:clr>
            <a:srgbClr val="F26B43"/>
          </p15:clr>
        </p15:guide>
        <p15:guide id="10" orient="horz" pos="624">
          <p15:clr>
            <a:srgbClr val="F26B43"/>
          </p15:clr>
        </p15:guide>
        <p15:guide id="11" orient="horz" pos="4104">
          <p15:clr>
            <a:srgbClr val="F26B43"/>
          </p15:clr>
        </p15:guide>
        <p15:guide id="12" orient="horz" pos="864">
          <p15:clr>
            <a:srgbClr val="F26B43"/>
          </p15:clr>
        </p15:guide>
        <p15:guide id="13" orient="horz" pos="360">
          <p15:clr>
            <a:srgbClr val="F26B43"/>
          </p15:clr>
        </p15:guide>
        <p15:guide id="14" orient="horz" pos="3936">
          <p15:clr>
            <a:srgbClr val="F26B43"/>
          </p15:clr>
        </p15:guide>
        <p15:guide id="15" pos="984">
          <p15:clr>
            <a:srgbClr val="F26B43"/>
          </p15:clr>
        </p15:guide>
        <p15:guide id="16" pos="5376">
          <p15:clr>
            <a:srgbClr val="F26B43"/>
          </p15:clr>
        </p15:guide>
        <p15:guide id="17" pos="2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8.wmf"/><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7.wmf"/><Relationship Id="rId4" Type="http://schemas.openxmlformats.org/officeDocument/2006/relationships/oleObject" Target="../embeddings/oleObject7.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slide" Target="slide49.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1.bin"/><Relationship Id="rId13" Type="http://schemas.openxmlformats.org/officeDocument/2006/relationships/image" Target="../media/image7.wmf"/><Relationship Id="rId3" Type="http://schemas.openxmlformats.org/officeDocument/2006/relationships/notesSlide" Target="../notesSlides/notesSlide6.xml"/><Relationship Id="rId7" Type="http://schemas.openxmlformats.org/officeDocument/2006/relationships/image" Target="../media/image12.wmf"/><Relationship Id="rId12"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10.bin"/><Relationship Id="rId11" Type="http://schemas.openxmlformats.org/officeDocument/2006/relationships/image" Target="../media/image14.wmf"/><Relationship Id="rId5" Type="http://schemas.openxmlformats.org/officeDocument/2006/relationships/image" Target="../media/image11.wmf"/><Relationship Id="rId10" Type="http://schemas.openxmlformats.org/officeDocument/2006/relationships/oleObject" Target="../embeddings/oleObject12.bin"/><Relationship Id="rId4" Type="http://schemas.openxmlformats.org/officeDocument/2006/relationships/oleObject" Target="../embeddings/oleObject9.bin"/><Relationship Id="rId9" Type="http://schemas.openxmlformats.org/officeDocument/2006/relationships/image" Target="../media/image13.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image" Target="../media/image7.wmf"/><Relationship Id="rId3" Type="http://schemas.openxmlformats.org/officeDocument/2006/relationships/notesSlide" Target="../notesSlides/notesSlide7.xml"/><Relationship Id="rId7" Type="http://schemas.openxmlformats.org/officeDocument/2006/relationships/image" Target="../media/image16.wmf"/><Relationship Id="rId12"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4.bin"/><Relationship Id="rId11" Type="http://schemas.openxmlformats.org/officeDocument/2006/relationships/image" Target="../media/image18.wmf"/><Relationship Id="rId5" Type="http://schemas.openxmlformats.org/officeDocument/2006/relationships/image" Target="../media/image15.wmf"/><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17.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slide" Target="slide51.xml"/><Relationship Id="rId4" Type="http://schemas.openxmlformats.org/officeDocument/2006/relationships/slide" Target="slide50.xml"/></Relationships>
</file>

<file path=ppt/slides/_rels/slide21.xml.rels><?xml version="1.0" encoding="UTF-8" standalone="yes"?>
<Relationships xmlns="http://schemas.openxmlformats.org/package/2006/relationships"><Relationship Id="rId3" Type="http://schemas.openxmlformats.org/officeDocument/2006/relationships/slide" Target="slide51.xml"/><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6.xml"/><Relationship Id="rId1" Type="http://schemas.openxmlformats.org/officeDocument/2006/relationships/vmlDrawing" Target="../drawings/vmlDrawing8.vml"/><Relationship Id="rId4" Type="http://schemas.openxmlformats.org/officeDocument/2006/relationships/image" Target="../media/image21.wm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vmlDrawing" Target="../drawings/vmlDrawing9.vml"/><Relationship Id="rId5" Type="http://schemas.openxmlformats.org/officeDocument/2006/relationships/image" Target="../media/image22.wmf"/><Relationship Id="rId4" Type="http://schemas.openxmlformats.org/officeDocument/2006/relationships/oleObject" Target="../embeddings/oleObject18.bin"/></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11.xml"/><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0.bin"/><Relationship Id="rId5" Type="http://schemas.openxmlformats.org/officeDocument/2006/relationships/image" Target="../media/image23.wmf"/><Relationship Id="rId4" Type="http://schemas.openxmlformats.org/officeDocument/2006/relationships/oleObject" Target="../embeddings/oleObject19.bin"/><Relationship Id="rId9" Type="http://schemas.openxmlformats.org/officeDocument/2006/relationships/image" Target="../media/image7.wmf"/></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12.xml"/><Relationship Id="rId7" Type="http://schemas.openxmlformats.org/officeDocument/2006/relationships/image" Target="../media/image26.wmf"/><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oleObject" Target="../embeddings/oleObject22.bin"/><Relationship Id="rId5" Type="http://schemas.openxmlformats.org/officeDocument/2006/relationships/image" Target="../media/image25.wmf"/><Relationship Id="rId4" Type="http://schemas.openxmlformats.org/officeDocument/2006/relationships/oleObject" Target="../embeddings/oleObject21.bin"/><Relationship Id="rId9" Type="http://schemas.openxmlformats.org/officeDocument/2006/relationships/image" Target="../media/image27.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6.xml"/><Relationship Id="rId1" Type="http://schemas.openxmlformats.org/officeDocument/2006/relationships/vmlDrawing" Target="../drawings/vmlDrawing12.vml"/><Relationship Id="rId4" Type="http://schemas.openxmlformats.org/officeDocument/2006/relationships/image" Target="../media/image28.wmf"/></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notesSlide" Target="../notesSlides/notesSlide13.xml"/><Relationship Id="rId7" Type="http://schemas.openxmlformats.org/officeDocument/2006/relationships/image" Target="../media/image30.wmf"/><Relationship Id="rId2" Type="http://schemas.openxmlformats.org/officeDocument/2006/relationships/slideLayout" Target="../slideLayouts/slideLayout11.xml"/><Relationship Id="rId1" Type="http://schemas.openxmlformats.org/officeDocument/2006/relationships/vmlDrawing" Target="../drawings/vmlDrawing13.vml"/><Relationship Id="rId6" Type="http://schemas.openxmlformats.org/officeDocument/2006/relationships/oleObject" Target="../embeddings/oleObject26.bin"/><Relationship Id="rId11" Type="http://schemas.openxmlformats.org/officeDocument/2006/relationships/image" Target="../media/image32.wmf"/><Relationship Id="rId5" Type="http://schemas.openxmlformats.org/officeDocument/2006/relationships/image" Target="../media/image29.wmf"/><Relationship Id="rId10" Type="http://schemas.openxmlformats.org/officeDocument/2006/relationships/oleObject" Target="../embeddings/oleObject28.bin"/><Relationship Id="rId4" Type="http://schemas.openxmlformats.org/officeDocument/2006/relationships/oleObject" Target="../embeddings/oleObject25.bin"/><Relationship Id="rId9" Type="http://schemas.openxmlformats.org/officeDocument/2006/relationships/image" Target="../media/image31.wmf"/></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34.wmf"/><Relationship Id="rId2" Type="http://schemas.openxmlformats.org/officeDocument/2006/relationships/slideLayout" Target="../slideLayouts/slideLayout10.xml"/><Relationship Id="rId1" Type="http://schemas.openxmlformats.org/officeDocument/2006/relationships/vmlDrawing" Target="../drawings/vmlDrawing14.vml"/><Relationship Id="rId6" Type="http://schemas.openxmlformats.org/officeDocument/2006/relationships/oleObject" Target="../embeddings/oleObject30.bin"/><Relationship Id="rId5" Type="http://schemas.openxmlformats.org/officeDocument/2006/relationships/image" Target="../media/image33.wmf"/><Relationship Id="rId4" Type="http://schemas.openxmlformats.org/officeDocument/2006/relationships/oleObject" Target="../embeddings/oleObject29.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notesSlide" Target="../notesSlides/notesSlide15.xml"/><Relationship Id="rId7" Type="http://schemas.openxmlformats.org/officeDocument/2006/relationships/oleObject" Target="../embeddings/oleObject32.bin"/><Relationship Id="rId2" Type="http://schemas.openxmlformats.org/officeDocument/2006/relationships/slideLayout" Target="../slideLayouts/slideLayout6.xml"/><Relationship Id="rId1" Type="http://schemas.openxmlformats.org/officeDocument/2006/relationships/vmlDrawing" Target="../drawings/vmlDrawing15.vml"/><Relationship Id="rId6" Type="http://schemas.openxmlformats.org/officeDocument/2006/relationships/image" Target="../media/image35.wmf"/><Relationship Id="rId5" Type="http://schemas.openxmlformats.org/officeDocument/2006/relationships/oleObject" Target="../embeddings/oleObject31.bin"/><Relationship Id="rId4" Type="http://schemas.openxmlformats.org/officeDocument/2006/relationships/image" Target="../media/image37.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image" Target="../media/image38.wmf"/><Relationship Id="rId5" Type="http://schemas.openxmlformats.org/officeDocument/2006/relationships/oleObject" Target="../embeddings/oleObject33.bin"/><Relationship Id="rId4" Type="http://schemas.openxmlformats.org/officeDocument/2006/relationships/image" Target="../media/image39.png"/></Relationships>
</file>

<file path=ppt/slides/_rels/slide32.x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notesSlide" Target="../notesSlides/notesSlide17.xml"/><Relationship Id="rId7" Type="http://schemas.openxmlformats.org/officeDocument/2006/relationships/oleObject" Target="../embeddings/oleObject35.bin"/><Relationship Id="rId2" Type="http://schemas.openxmlformats.org/officeDocument/2006/relationships/slideLayout" Target="../slideLayouts/slideLayout6.xml"/><Relationship Id="rId1" Type="http://schemas.openxmlformats.org/officeDocument/2006/relationships/vmlDrawing" Target="../drawings/vmlDrawing17.vml"/><Relationship Id="rId6" Type="http://schemas.openxmlformats.org/officeDocument/2006/relationships/image" Target="../media/image40.wmf"/><Relationship Id="rId5" Type="http://schemas.openxmlformats.org/officeDocument/2006/relationships/oleObject" Target="../embeddings/oleObject34.bin"/><Relationship Id="rId4" Type="http://schemas.openxmlformats.org/officeDocument/2006/relationships/image" Target="../media/image42.png"/><Relationship Id="rId9" Type="http://schemas.openxmlformats.org/officeDocument/2006/relationships/slide" Target="slide5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slide" Target="slide53.xml"/><Relationship Id="rId2" Type="http://schemas.openxmlformats.org/officeDocument/2006/relationships/slideLayout" Target="../slideLayouts/slideLayout6.xml"/><Relationship Id="rId1" Type="http://schemas.openxmlformats.org/officeDocument/2006/relationships/vmlDrawing" Target="../drawings/vmlDrawing18.vml"/><Relationship Id="rId6" Type="http://schemas.openxmlformats.org/officeDocument/2006/relationships/image" Target="../media/image43.wmf"/><Relationship Id="rId5" Type="http://schemas.openxmlformats.org/officeDocument/2006/relationships/oleObject" Target="../embeddings/oleObject36.bin"/><Relationship Id="rId4" Type="http://schemas.openxmlformats.org/officeDocument/2006/relationships/image" Target="../media/image44.png"/></Relationships>
</file>

<file path=ppt/slides/_rels/slide34.xml.rels><?xml version="1.0" encoding="UTF-8" standalone="yes"?>
<Relationships xmlns="http://schemas.openxmlformats.org/package/2006/relationships"><Relationship Id="rId3" Type="http://schemas.openxmlformats.org/officeDocument/2006/relationships/image" Target="../media/image47.png"/><Relationship Id="rId7" Type="http://schemas.openxmlformats.org/officeDocument/2006/relationships/image" Target="../media/image46.wmf"/><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oleObject" Target="../embeddings/oleObject38.bin"/><Relationship Id="rId5" Type="http://schemas.openxmlformats.org/officeDocument/2006/relationships/image" Target="../media/image45.wmf"/><Relationship Id="rId4" Type="http://schemas.openxmlformats.org/officeDocument/2006/relationships/oleObject" Target="../embeddings/oleObject37.bin"/></Relationships>
</file>

<file path=ppt/slides/_rels/slide3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slideLayout" Target="../slideLayouts/slideLayout6.xml"/><Relationship Id="rId1" Type="http://schemas.openxmlformats.org/officeDocument/2006/relationships/vmlDrawing" Target="../drawings/vmlDrawing20.vml"/><Relationship Id="rId5" Type="http://schemas.openxmlformats.org/officeDocument/2006/relationships/image" Target="../media/image48.wmf"/><Relationship Id="rId4" Type="http://schemas.openxmlformats.org/officeDocument/2006/relationships/oleObject" Target="../embeddings/oleObject39.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slide" Target="slide54.xml"/><Relationship Id="rId2" Type="http://schemas.openxmlformats.org/officeDocument/2006/relationships/slideLayout" Target="../slideLayouts/slideLayout6.xml"/><Relationship Id="rId1" Type="http://schemas.openxmlformats.org/officeDocument/2006/relationships/vmlDrawing" Target="../drawings/vmlDrawing21.vml"/><Relationship Id="rId6" Type="http://schemas.openxmlformats.org/officeDocument/2006/relationships/image" Target="../media/image51.png"/><Relationship Id="rId5" Type="http://schemas.openxmlformats.org/officeDocument/2006/relationships/image" Target="../media/image50.wmf"/><Relationship Id="rId4" Type="http://schemas.openxmlformats.org/officeDocument/2006/relationships/oleObject" Target="../embeddings/oleObject40.bin"/></Relationships>
</file>

<file path=ppt/slides/_rels/slide37.xml.rels><?xml version="1.0" encoding="UTF-8" standalone="yes"?>
<Relationships xmlns="http://schemas.openxmlformats.org/package/2006/relationships"><Relationship Id="rId8" Type="http://schemas.openxmlformats.org/officeDocument/2006/relationships/slide" Target="slide55.xml"/><Relationship Id="rId3" Type="http://schemas.openxmlformats.org/officeDocument/2006/relationships/image" Target="../media/image54.png"/><Relationship Id="rId7" Type="http://schemas.openxmlformats.org/officeDocument/2006/relationships/image" Target="../media/image53.wmf"/><Relationship Id="rId2" Type="http://schemas.openxmlformats.org/officeDocument/2006/relationships/slideLayout" Target="../slideLayouts/slideLayout6.xml"/><Relationship Id="rId1" Type="http://schemas.openxmlformats.org/officeDocument/2006/relationships/vmlDrawing" Target="../drawings/vmlDrawing22.vml"/><Relationship Id="rId6" Type="http://schemas.openxmlformats.org/officeDocument/2006/relationships/oleObject" Target="../embeddings/oleObject42.bin"/><Relationship Id="rId5" Type="http://schemas.openxmlformats.org/officeDocument/2006/relationships/image" Target="../media/image52.wmf"/><Relationship Id="rId4" Type="http://schemas.openxmlformats.org/officeDocument/2006/relationships/oleObject" Target="../embeddings/oleObject41.bin"/></Relationships>
</file>

<file path=ppt/slides/_rels/slide38.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slideLayout" Target="../slideLayouts/slideLayout6.xml"/><Relationship Id="rId1" Type="http://schemas.openxmlformats.org/officeDocument/2006/relationships/vmlDrawing" Target="../drawings/vmlDrawing23.vml"/><Relationship Id="rId6" Type="http://schemas.openxmlformats.org/officeDocument/2006/relationships/slide" Target="slide56.xml"/><Relationship Id="rId5" Type="http://schemas.openxmlformats.org/officeDocument/2006/relationships/image" Target="../media/image55.wmf"/><Relationship Id="rId4" Type="http://schemas.openxmlformats.org/officeDocument/2006/relationships/oleObject" Target="../embeddings/oleObject43.bin"/></Relationships>
</file>

<file path=ppt/slides/_rels/slide39.xml.rels><?xml version="1.0" encoding="UTF-8" standalone="yes"?>
<Relationships xmlns="http://schemas.openxmlformats.org/package/2006/relationships"><Relationship Id="rId3" Type="http://schemas.openxmlformats.org/officeDocument/2006/relationships/slide" Target="slide57.xml"/><Relationship Id="rId2" Type="http://schemas.openxmlformats.org/officeDocument/2006/relationships/image" Target="../media/image57.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6.xml"/><Relationship Id="rId1" Type="http://schemas.openxmlformats.org/officeDocument/2006/relationships/vmlDrawing" Target="../drawings/vmlDrawing24.vml"/><Relationship Id="rId5" Type="http://schemas.openxmlformats.org/officeDocument/2006/relationships/image" Target="../media/image58.wmf"/><Relationship Id="rId4" Type="http://schemas.openxmlformats.org/officeDocument/2006/relationships/oleObject" Target="../embeddings/oleObject44.bin"/></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20.xml"/><Relationship Id="rId1" Type="http://schemas.openxmlformats.org/officeDocument/2006/relationships/slideLayout" Target="../slideLayouts/slideLayout19.xml"/></Relationships>
</file>

<file path=ppt/slides/_rels/slide51.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19.xml"/></Relationships>
</file>

<file path=ppt/slides/_rels/slide52.xml.rels><?xml version="1.0" encoding="UTF-8" standalone="yes"?>
<Relationships xmlns="http://schemas.openxmlformats.org/package/2006/relationships"><Relationship Id="rId2" Type="http://schemas.openxmlformats.org/officeDocument/2006/relationships/slide" Target="slide32.xml"/><Relationship Id="rId1" Type="http://schemas.openxmlformats.org/officeDocument/2006/relationships/slideLayout" Target="../slideLayouts/slideLayout19.xml"/></Relationships>
</file>

<file path=ppt/slides/_rels/slide53.xml.rels><?xml version="1.0" encoding="UTF-8" standalone="yes"?>
<Relationships xmlns="http://schemas.openxmlformats.org/package/2006/relationships"><Relationship Id="rId2" Type="http://schemas.openxmlformats.org/officeDocument/2006/relationships/slide" Target="slide33.xml"/><Relationship Id="rId1" Type="http://schemas.openxmlformats.org/officeDocument/2006/relationships/slideLayout" Target="../slideLayouts/slideLayout19.xml"/></Relationships>
</file>

<file path=ppt/slides/_rels/slide54.xml.rels><?xml version="1.0" encoding="UTF-8" standalone="yes"?>
<Relationships xmlns="http://schemas.openxmlformats.org/package/2006/relationships"><Relationship Id="rId2" Type="http://schemas.openxmlformats.org/officeDocument/2006/relationships/slide" Target="slide36.xml"/><Relationship Id="rId1" Type="http://schemas.openxmlformats.org/officeDocument/2006/relationships/slideLayout" Target="../slideLayouts/slideLayout19.xml"/></Relationships>
</file>

<file path=ppt/slides/_rels/slide55.xml.rels><?xml version="1.0" encoding="UTF-8" standalone="yes"?>
<Relationships xmlns="http://schemas.openxmlformats.org/package/2006/relationships"><Relationship Id="rId2" Type="http://schemas.openxmlformats.org/officeDocument/2006/relationships/slide" Target="slide37.xml"/><Relationship Id="rId1" Type="http://schemas.openxmlformats.org/officeDocument/2006/relationships/slideLayout" Target="../slideLayouts/slideLayout19.xml"/></Relationships>
</file>

<file path=ppt/slides/_rels/slide56.xml.rels><?xml version="1.0" encoding="UTF-8" standalone="yes"?>
<Relationships xmlns="http://schemas.openxmlformats.org/package/2006/relationships"><Relationship Id="rId2" Type="http://schemas.openxmlformats.org/officeDocument/2006/relationships/slide" Target="slide38.xml"/><Relationship Id="rId1" Type="http://schemas.openxmlformats.org/officeDocument/2006/relationships/slideLayout" Target="../slideLayouts/slideLayout19.xml"/></Relationships>
</file>

<file path=ppt/slides/_rels/slide57.xml.rels><?xml version="1.0" encoding="UTF-8" standalone="yes"?>
<Relationships xmlns="http://schemas.openxmlformats.org/package/2006/relationships"><Relationship Id="rId2" Type="http://schemas.openxmlformats.org/officeDocument/2006/relationships/slide" Target="slide39.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3.xml"/><Relationship Id="rId7" Type="http://schemas.openxmlformats.org/officeDocument/2006/relationships/image" Target="../media/image5.w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4.wmf"/><Relationship Id="rId4" Type="http://schemas.openxmlformats.org/officeDocument/2006/relationships/oleObject" Target="../embeddings/oleObject3.bin"/><Relationship Id="rId9"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F8660-5222-40C4-AA78-E5281D0AE4ED}"/>
              </a:ext>
            </a:extLst>
          </p:cNvPr>
          <p:cNvSpPr>
            <a:spLocks noGrp="1"/>
          </p:cNvSpPr>
          <p:nvPr>
            <p:ph type="ctrTitle"/>
          </p:nvPr>
        </p:nvSpPr>
        <p:spPr>
          <a:xfrm>
            <a:off x="777240" y="2545080"/>
            <a:ext cx="6521640" cy="1313689"/>
          </a:xfrm>
        </p:spPr>
        <p:txBody>
          <a:bodyPr/>
          <a:lstStyle/>
          <a:p>
            <a:r>
              <a:rPr lang="en-US" altLang="en-US" dirty="0">
                <a:latin typeface="Arial" panose="020B0604020202020204" pitchFamily="34" charset="0"/>
                <a:cs typeface="Arial" panose="020B0604020202020204" pitchFamily="34" charset="0"/>
              </a:rPr>
              <a:t>Corporate Finance </a:t>
            </a:r>
            <a:br>
              <a:rPr lang="en-US" altLang="en-US" dirty="0">
                <a:latin typeface="Arial" panose="020B0604020202020204" pitchFamily="34" charset="0"/>
                <a:cs typeface="Arial" panose="020B0604020202020204" pitchFamily="34" charset="0"/>
              </a:rPr>
            </a:br>
            <a:r>
              <a:rPr lang="en-US" altLang="en-US" sz="2000" dirty="0">
                <a:latin typeface="Arial" panose="020B0604020202020204" pitchFamily="34" charset="0"/>
                <a:cs typeface="Arial" panose="020B0604020202020204" pitchFamily="34" charset="0"/>
              </a:rPr>
              <a:t>Thirteenth Edition</a:t>
            </a:r>
            <a:br>
              <a:rPr lang="en-US" altLang="en-US" dirty="0">
                <a:latin typeface="Arial" panose="020B0604020202020204" pitchFamily="34" charset="0"/>
                <a:cs typeface="Arial" panose="020B0604020202020204" pitchFamily="34" charset="0"/>
              </a:rPr>
            </a:br>
            <a:r>
              <a:rPr lang="en-US" altLang="en-US" sz="1600" dirty="0">
                <a:latin typeface="Arial" panose="020B0604020202020204" pitchFamily="34" charset="0"/>
                <a:cs typeface="Arial" panose="020B0604020202020204" pitchFamily="34" charset="0"/>
              </a:rPr>
              <a:t>Stephen A. Ross / Randolph W. </a:t>
            </a:r>
            <a:r>
              <a:rPr lang="en-US" altLang="en-US" sz="1600" dirty="0" err="1">
                <a:latin typeface="Arial" panose="020B0604020202020204" pitchFamily="34" charset="0"/>
                <a:cs typeface="Arial" panose="020B0604020202020204" pitchFamily="34" charset="0"/>
              </a:rPr>
              <a:t>Westerfield</a:t>
            </a:r>
            <a:r>
              <a:rPr lang="en-US" altLang="en-US" sz="1600" dirty="0">
                <a:latin typeface="Arial" panose="020B0604020202020204" pitchFamily="34" charset="0"/>
                <a:cs typeface="Arial" panose="020B0604020202020204" pitchFamily="34" charset="0"/>
              </a:rPr>
              <a:t> / Jeffrey F. Jaffe / Bradford D. Jordan </a:t>
            </a:r>
            <a:endParaRPr lang="en-US" sz="1600" dirty="0"/>
          </a:p>
        </p:txBody>
      </p:sp>
      <p:sp>
        <p:nvSpPr>
          <p:cNvPr id="3" name="Subtitle 2">
            <a:extLst>
              <a:ext uri="{FF2B5EF4-FFF2-40B4-BE49-F238E27FC236}">
                <a16:creationId xmlns:a16="http://schemas.microsoft.com/office/drawing/2014/main" id="{22E5C068-5B96-4E53-A623-FAD4C405004D}"/>
              </a:ext>
            </a:extLst>
          </p:cNvPr>
          <p:cNvSpPr>
            <a:spLocks noGrp="1"/>
          </p:cNvSpPr>
          <p:nvPr>
            <p:ph type="subTitle" idx="1"/>
          </p:nvPr>
        </p:nvSpPr>
        <p:spPr/>
        <p:txBody>
          <a:bodyPr/>
          <a:lstStyle/>
          <a:p>
            <a:r>
              <a:rPr lang="en-US" altLang="en-US" sz="2400" b="1" dirty="0">
                <a:latin typeface="Arial" panose="020B0604020202020204" pitchFamily="34" charset="0"/>
                <a:ea typeface="Calibri" pitchFamily="34" charset="0"/>
                <a:cs typeface="Arial" panose="020B0604020202020204" pitchFamily="34" charset="0"/>
              </a:rPr>
              <a:t>Chapter 4</a:t>
            </a:r>
            <a:endParaRPr lang="en-US" sz="2400" dirty="0"/>
          </a:p>
        </p:txBody>
      </p:sp>
      <p:sp>
        <p:nvSpPr>
          <p:cNvPr id="4" name="Text Placeholder 3">
            <a:extLst>
              <a:ext uri="{FF2B5EF4-FFF2-40B4-BE49-F238E27FC236}">
                <a16:creationId xmlns:a16="http://schemas.microsoft.com/office/drawing/2014/main" id="{E4EB5E82-0326-4776-A8AD-A62F61B95052}"/>
              </a:ext>
            </a:extLst>
          </p:cNvPr>
          <p:cNvSpPr>
            <a:spLocks noGrp="1"/>
          </p:cNvSpPr>
          <p:nvPr>
            <p:ph type="body" sz="quarter" idx="10"/>
          </p:nvPr>
        </p:nvSpPr>
        <p:spPr>
          <a:xfrm>
            <a:off x="777240" y="4718304"/>
            <a:ext cx="5105400" cy="576185"/>
          </a:xfrm>
        </p:spPr>
        <p:txBody>
          <a:bodyPr/>
          <a:lstStyle/>
          <a:p>
            <a:r>
              <a:rPr lang="en-US" altLang="en-US" sz="1600" dirty="0">
                <a:latin typeface="Arial" panose="020B0604020202020204" pitchFamily="34" charset="0"/>
                <a:cs typeface="Arial" panose="020B0604020202020204" pitchFamily="34" charset="0"/>
              </a:rPr>
              <a:t>Discounted Cash Flow Valuation</a:t>
            </a:r>
            <a:endParaRPr lang="en-US" dirty="0"/>
          </a:p>
        </p:txBody>
      </p:sp>
      <p:sp>
        <p:nvSpPr>
          <p:cNvPr id="5" name="Content Placeholder 4">
            <a:extLst>
              <a:ext uri="{FF2B5EF4-FFF2-40B4-BE49-F238E27FC236}">
                <a16:creationId xmlns:a16="http://schemas.microsoft.com/office/drawing/2014/main" id="{7CF0216D-6E57-4321-904E-4C5466DC6E4F}"/>
              </a:ext>
            </a:extLst>
          </p:cNvPr>
          <p:cNvSpPr>
            <a:spLocks noGrp="1"/>
          </p:cNvSpPr>
          <p:nvPr>
            <p:ph sz="quarter" idx="12"/>
          </p:nvPr>
        </p:nvSpPr>
        <p:spPr>
          <a:xfrm>
            <a:off x="-30480" y="6546549"/>
            <a:ext cx="9281160" cy="221582"/>
          </a:xfrm>
        </p:spPr>
        <p:txBody>
          <a:bodyPr/>
          <a:lstStyle/>
          <a:p>
            <a:pPr algn="ctr"/>
            <a:r>
              <a:rPr lang="en-US" sz="800" dirty="0"/>
              <a:t>© McGraw Hill LLC. All rights reserved. No reproduction or distribution without the prior written consent of McGraw Hill LLC.</a:t>
            </a:r>
          </a:p>
        </p:txBody>
      </p:sp>
    </p:spTree>
    <p:extLst>
      <p:ext uri="{BB962C8B-B14F-4D97-AF65-F5344CB8AC3E}">
        <p14:creationId xmlns:p14="http://schemas.microsoft.com/office/powerpoint/2010/main" val="3434396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AE52-2633-4E4F-8E0D-F3677812FDA7}"/>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Net Present Value – III</a:t>
            </a:r>
            <a:endParaRPr lang="en-US" dirty="0"/>
          </a:p>
        </p:txBody>
      </p:sp>
      <p:sp>
        <p:nvSpPr>
          <p:cNvPr id="8" name="Content Placeholder 7">
            <a:extLst>
              <a:ext uri="{FF2B5EF4-FFF2-40B4-BE49-F238E27FC236}">
                <a16:creationId xmlns:a16="http://schemas.microsoft.com/office/drawing/2014/main" id="{0C195DB7-D5A0-4650-A144-42C29A87B7F3}"/>
              </a:ext>
            </a:extLst>
          </p:cNvPr>
          <p:cNvSpPr>
            <a:spLocks noGrp="1"/>
          </p:cNvSpPr>
          <p:nvPr>
            <p:ph sz="quarter" idx="11"/>
          </p:nvPr>
        </p:nvSpPr>
        <p:spPr>
          <a:xfrm>
            <a:off x="342900" y="1276710"/>
            <a:ext cx="8458200" cy="561518"/>
          </a:xfrm>
        </p:spPr>
        <p:txBody>
          <a:bodyPr>
            <a:normAutofit/>
          </a:bodyPr>
          <a:lstStyle/>
          <a:p>
            <a:r>
              <a:rPr lang="en-US" altLang="en-US" sz="2200" dirty="0">
                <a:latin typeface="Arial" panose="020B0604020202020204" pitchFamily="34" charset="0"/>
                <a:cs typeface="Arial" panose="020B0604020202020204" pitchFamily="34" charset="0"/>
              </a:rPr>
              <a:t>In the one-period case, the formula for </a:t>
            </a:r>
            <a:r>
              <a:rPr lang="en-US" altLang="en-US" sz="2200" i="1" dirty="0">
                <a:latin typeface="Arial" panose="020B0604020202020204" pitchFamily="34" charset="0"/>
                <a:cs typeface="Arial" panose="020B0604020202020204" pitchFamily="34" charset="0"/>
              </a:rPr>
              <a:t>N</a:t>
            </a:r>
            <a:r>
              <a:rPr lang="en-US" altLang="en-US" sz="100" i="1" dirty="0">
                <a:latin typeface="Arial" panose="020B0604020202020204" pitchFamily="34" charset="0"/>
                <a:cs typeface="Arial" panose="020B0604020202020204" pitchFamily="34" charset="0"/>
              </a:rPr>
              <a:t> </a:t>
            </a:r>
            <a:r>
              <a:rPr lang="en-US" altLang="en-US" sz="2200" i="1" dirty="0">
                <a:latin typeface="Arial" panose="020B0604020202020204" pitchFamily="34" charset="0"/>
                <a:cs typeface="Arial" panose="020B0604020202020204" pitchFamily="34" charset="0"/>
              </a:rPr>
              <a:t>P</a:t>
            </a:r>
            <a:r>
              <a:rPr lang="en-US" altLang="en-US" sz="100" i="1" dirty="0">
                <a:latin typeface="Arial" panose="020B0604020202020204" pitchFamily="34" charset="0"/>
                <a:cs typeface="Arial" panose="020B0604020202020204" pitchFamily="34" charset="0"/>
              </a:rPr>
              <a:t> </a:t>
            </a:r>
            <a:r>
              <a:rPr lang="en-US" altLang="en-US" sz="2200" i="1" dirty="0">
                <a:latin typeface="Arial" panose="020B0604020202020204" pitchFamily="34" charset="0"/>
                <a:cs typeface="Arial" panose="020B0604020202020204" pitchFamily="34" charset="0"/>
              </a:rPr>
              <a:t>V</a:t>
            </a:r>
            <a:r>
              <a:rPr lang="en-US" altLang="en-US" sz="2200" dirty="0">
                <a:latin typeface="Arial" panose="020B0604020202020204" pitchFamily="34" charset="0"/>
                <a:cs typeface="Arial" panose="020B0604020202020204" pitchFamily="34" charset="0"/>
              </a:rPr>
              <a:t> can be written as:</a:t>
            </a:r>
          </a:p>
        </p:txBody>
      </p:sp>
      <p:sp>
        <p:nvSpPr>
          <p:cNvPr id="12" name="Content Placeholder 11">
            <a:extLst>
              <a:ext uri="{FF2B5EF4-FFF2-40B4-BE49-F238E27FC236}">
                <a16:creationId xmlns:a16="http://schemas.microsoft.com/office/drawing/2014/main" id="{791656A2-E120-49EB-B5B0-5C066B1A21C9}"/>
              </a:ext>
            </a:extLst>
          </p:cNvPr>
          <p:cNvSpPr>
            <a:spLocks noGrp="1"/>
          </p:cNvSpPr>
          <p:nvPr>
            <p:ph sz="quarter" idx="16"/>
          </p:nvPr>
        </p:nvSpPr>
        <p:spPr>
          <a:xfrm>
            <a:off x="342900" y="2083745"/>
            <a:ext cx="8458200" cy="434785"/>
          </a:xfrm>
        </p:spPr>
        <p:txBody>
          <a:bodyPr>
            <a:normAutofit/>
          </a:bodyPr>
          <a:lstStyle/>
          <a:p>
            <a:pPr algn="ctr"/>
            <a:r>
              <a:rPr lang="en-US" altLang="en-US" sz="2200" dirty="0">
                <a:latin typeface="Arial" panose="020B0604020202020204" pitchFamily="34" charset="0"/>
                <a:cs typeface="Arial" panose="020B0604020202020204" pitchFamily="34" charset="0"/>
              </a:rPr>
              <a:t>N</a:t>
            </a:r>
            <a:r>
              <a:rPr lang="en-US" altLang="en-US" sz="100" dirty="0">
                <a:latin typeface="Arial" panose="020B0604020202020204" pitchFamily="34" charset="0"/>
                <a:cs typeface="Arial" panose="020B0604020202020204" pitchFamily="34" charset="0"/>
              </a:rPr>
              <a:t> </a:t>
            </a:r>
            <a:r>
              <a:rPr lang="en-US" altLang="en-US" sz="2200" dirty="0">
                <a:latin typeface="Arial" panose="020B0604020202020204" pitchFamily="34" charset="0"/>
                <a:cs typeface="Arial" panose="020B0604020202020204" pitchFamily="34" charset="0"/>
              </a:rPr>
              <a:t>P</a:t>
            </a:r>
            <a:r>
              <a:rPr lang="en-US" altLang="en-US" sz="100" dirty="0">
                <a:latin typeface="Arial" panose="020B0604020202020204" pitchFamily="34" charset="0"/>
                <a:cs typeface="Arial" panose="020B0604020202020204" pitchFamily="34" charset="0"/>
              </a:rPr>
              <a:t> </a:t>
            </a:r>
            <a:r>
              <a:rPr lang="en-US" altLang="en-US" sz="2200" dirty="0">
                <a:latin typeface="Arial" panose="020B0604020202020204" pitchFamily="34" charset="0"/>
                <a:cs typeface="Arial" panose="020B0604020202020204" pitchFamily="34" charset="0"/>
              </a:rPr>
              <a:t>V = −Cost + P</a:t>
            </a:r>
            <a:r>
              <a:rPr lang="en-US" altLang="en-US" sz="100" dirty="0">
                <a:latin typeface="Arial" panose="020B0604020202020204" pitchFamily="34" charset="0"/>
                <a:cs typeface="Arial" panose="020B0604020202020204" pitchFamily="34" charset="0"/>
              </a:rPr>
              <a:t> </a:t>
            </a:r>
            <a:r>
              <a:rPr lang="en-US" altLang="en-US" sz="2200" dirty="0">
                <a:latin typeface="Arial" panose="020B0604020202020204" pitchFamily="34" charset="0"/>
                <a:cs typeface="Arial" panose="020B0604020202020204" pitchFamily="34" charset="0"/>
              </a:rPr>
              <a:t>V</a:t>
            </a:r>
          </a:p>
        </p:txBody>
      </p:sp>
      <p:sp>
        <p:nvSpPr>
          <p:cNvPr id="13" name="Content Placeholder 12">
            <a:extLst>
              <a:ext uri="{FF2B5EF4-FFF2-40B4-BE49-F238E27FC236}">
                <a16:creationId xmlns:a16="http://schemas.microsoft.com/office/drawing/2014/main" id="{2E4F5B60-7435-4A38-929B-9232A0036AF4}"/>
              </a:ext>
            </a:extLst>
          </p:cNvPr>
          <p:cNvSpPr>
            <a:spLocks noGrp="1"/>
          </p:cNvSpPr>
          <p:nvPr>
            <p:ph sz="quarter" idx="17"/>
          </p:nvPr>
        </p:nvSpPr>
        <p:spPr>
          <a:xfrm>
            <a:off x="342900" y="2804178"/>
            <a:ext cx="8458200" cy="1535293"/>
          </a:xfrm>
        </p:spPr>
        <p:txBody>
          <a:bodyPr>
            <a:normAutofit/>
          </a:bodyPr>
          <a:lstStyle/>
          <a:p>
            <a:r>
              <a:rPr lang="en-US" altLang="en-US" sz="2200" dirty="0">
                <a:latin typeface="Arial" panose="020B0604020202020204" pitchFamily="34" charset="0"/>
                <a:cs typeface="Arial" panose="020B0604020202020204" pitchFamily="34" charset="0"/>
              </a:rPr>
              <a:t>If we had </a:t>
            </a:r>
            <a:r>
              <a:rPr lang="en-US" altLang="en-US" sz="2200" i="1" dirty="0">
                <a:latin typeface="Arial" panose="020B0604020202020204" pitchFamily="34" charset="0"/>
                <a:cs typeface="Arial" panose="020B0604020202020204" pitchFamily="34" charset="0"/>
              </a:rPr>
              <a:t>not </a:t>
            </a:r>
            <a:r>
              <a:rPr lang="en-US" altLang="en-US" sz="2200" dirty="0">
                <a:latin typeface="Arial" panose="020B0604020202020204" pitchFamily="34" charset="0"/>
                <a:cs typeface="Arial" panose="020B0604020202020204" pitchFamily="34" charset="0"/>
              </a:rPr>
              <a:t>undertaken the positive </a:t>
            </a:r>
            <a:r>
              <a:rPr lang="en-US" altLang="en-US" sz="2200" i="1" dirty="0">
                <a:latin typeface="Arial" panose="020B0604020202020204" pitchFamily="34" charset="0"/>
                <a:cs typeface="Arial" panose="020B0604020202020204" pitchFamily="34" charset="0"/>
              </a:rPr>
              <a:t>N</a:t>
            </a:r>
            <a:r>
              <a:rPr lang="en-US" altLang="en-US" sz="100" i="1" dirty="0">
                <a:latin typeface="Arial" panose="020B0604020202020204" pitchFamily="34" charset="0"/>
                <a:cs typeface="Arial" panose="020B0604020202020204" pitchFamily="34" charset="0"/>
              </a:rPr>
              <a:t> </a:t>
            </a:r>
            <a:r>
              <a:rPr lang="en-US" altLang="en-US" sz="2200" i="1" dirty="0">
                <a:latin typeface="Arial" panose="020B0604020202020204" pitchFamily="34" charset="0"/>
                <a:cs typeface="Arial" panose="020B0604020202020204" pitchFamily="34" charset="0"/>
              </a:rPr>
              <a:t>P</a:t>
            </a:r>
            <a:r>
              <a:rPr lang="en-US" altLang="en-US" sz="100" i="1" dirty="0">
                <a:latin typeface="Arial" panose="020B0604020202020204" pitchFamily="34" charset="0"/>
                <a:cs typeface="Arial" panose="020B0604020202020204" pitchFamily="34" charset="0"/>
              </a:rPr>
              <a:t> </a:t>
            </a:r>
            <a:r>
              <a:rPr lang="en-US" altLang="en-US" sz="2200" i="1" dirty="0">
                <a:latin typeface="Arial" panose="020B0604020202020204" pitchFamily="34" charset="0"/>
                <a:cs typeface="Arial" panose="020B0604020202020204" pitchFamily="34" charset="0"/>
              </a:rPr>
              <a:t>V</a:t>
            </a:r>
            <a:r>
              <a:rPr lang="en-US" altLang="en-US" sz="2200" dirty="0">
                <a:latin typeface="Arial" panose="020B0604020202020204" pitchFamily="34" charset="0"/>
                <a:cs typeface="Arial" panose="020B0604020202020204" pitchFamily="34" charset="0"/>
              </a:rPr>
              <a:t> project considered on the last slide, and instead invested our $9,500 elsewhere at 5 percent, our </a:t>
            </a:r>
            <a:r>
              <a:rPr lang="en-US" altLang="en-US" sz="2200" i="1" dirty="0">
                <a:latin typeface="Arial" panose="020B0604020202020204" pitchFamily="34" charset="0"/>
                <a:cs typeface="Arial" panose="020B0604020202020204" pitchFamily="34" charset="0"/>
              </a:rPr>
              <a:t>F</a:t>
            </a:r>
            <a:r>
              <a:rPr lang="en-US" altLang="en-US" sz="100" i="1" dirty="0">
                <a:latin typeface="Arial" panose="020B0604020202020204" pitchFamily="34" charset="0"/>
                <a:cs typeface="Arial" panose="020B0604020202020204" pitchFamily="34" charset="0"/>
              </a:rPr>
              <a:t> </a:t>
            </a:r>
            <a:r>
              <a:rPr lang="en-US" altLang="en-US" sz="2200" i="1" dirty="0">
                <a:latin typeface="Arial" panose="020B0604020202020204" pitchFamily="34" charset="0"/>
                <a:cs typeface="Arial" panose="020B0604020202020204" pitchFamily="34" charset="0"/>
              </a:rPr>
              <a:t>V</a:t>
            </a:r>
            <a:r>
              <a:rPr lang="en-US" altLang="en-US" sz="2200" dirty="0">
                <a:latin typeface="Arial" panose="020B0604020202020204" pitchFamily="34" charset="0"/>
                <a:cs typeface="Arial" panose="020B0604020202020204" pitchFamily="34" charset="0"/>
              </a:rPr>
              <a:t> would be less than the $10,000 the investment promised, and we would be worse off in </a:t>
            </a:r>
            <a:r>
              <a:rPr lang="en-US" altLang="en-US" sz="2200" i="1" dirty="0">
                <a:latin typeface="Arial" panose="020B0604020202020204" pitchFamily="34" charset="0"/>
                <a:cs typeface="Arial" panose="020B0604020202020204" pitchFamily="34" charset="0"/>
              </a:rPr>
              <a:t>F</a:t>
            </a:r>
            <a:r>
              <a:rPr lang="en-US" altLang="en-US" sz="100" i="1" dirty="0">
                <a:latin typeface="Arial" panose="020B0604020202020204" pitchFamily="34" charset="0"/>
                <a:cs typeface="Arial" panose="020B0604020202020204" pitchFamily="34" charset="0"/>
              </a:rPr>
              <a:t> </a:t>
            </a:r>
            <a:r>
              <a:rPr lang="en-US" altLang="en-US" sz="2200" i="1" dirty="0">
                <a:latin typeface="Arial" panose="020B0604020202020204" pitchFamily="34" charset="0"/>
                <a:cs typeface="Arial" panose="020B0604020202020204" pitchFamily="34" charset="0"/>
              </a:rPr>
              <a:t>V</a:t>
            </a:r>
            <a:r>
              <a:rPr lang="en-US" altLang="en-US" sz="2200" dirty="0">
                <a:latin typeface="Arial" panose="020B0604020202020204" pitchFamily="34" charset="0"/>
                <a:cs typeface="Arial" panose="020B0604020202020204" pitchFamily="34" charset="0"/>
              </a:rPr>
              <a:t> terms:</a:t>
            </a:r>
          </a:p>
        </p:txBody>
      </p:sp>
      <p:sp>
        <p:nvSpPr>
          <p:cNvPr id="14" name="Content Placeholder 13">
            <a:extLst>
              <a:ext uri="{FF2B5EF4-FFF2-40B4-BE49-F238E27FC236}">
                <a16:creationId xmlns:a16="http://schemas.microsoft.com/office/drawing/2014/main" id="{2E61DC90-BFD9-43E0-88EE-8798461FF855}"/>
              </a:ext>
            </a:extLst>
          </p:cNvPr>
          <p:cNvSpPr>
            <a:spLocks noGrp="1"/>
          </p:cNvSpPr>
          <p:nvPr>
            <p:ph sz="quarter" idx="18"/>
          </p:nvPr>
        </p:nvSpPr>
        <p:spPr>
          <a:xfrm>
            <a:off x="342900" y="4791664"/>
            <a:ext cx="8458200" cy="591041"/>
          </a:xfrm>
        </p:spPr>
        <p:txBody>
          <a:bodyPr>
            <a:normAutofit/>
          </a:bodyPr>
          <a:lstStyle/>
          <a:p>
            <a:pPr algn="ctr"/>
            <a:r>
              <a:rPr lang="en-US" altLang="en-US" sz="2200" dirty="0">
                <a:latin typeface="Arial" panose="020B0604020202020204" pitchFamily="34" charset="0"/>
                <a:cs typeface="Arial" panose="020B0604020202020204" pitchFamily="34" charset="0"/>
              </a:rPr>
              <a:t>$9,500 × 1.05 = $9,975 &lt; $10,000</a:t>
            </a:r>
          </a:p>
        </p:txBody>
      </p:sp>
      <p:sp>
        <p:nvSpPr>
          <p:cNvPr id="7" name="Slide Number Placeholder 6">
            <a:extLst>
              <a:ext uri="{FF2B5EF4-FFF2-40B4-BE49-F238E27FC236}">
                <a16:creationId xmlns:a16="http://schemas.microsoft.com/office/drawing/2014/main" id="{98AA4109-001D-4136-8D39-F5307C4F2D1C}"/>
              </a:ext>
            </a:extLst>
          </p:cNvPr>
          <p:cNvSpPr>
            <a:spLocks noGrp="1"/>
          </p:cNvSpPr>
          <p:nvPr>
            <p:ph type="sldNum" sz="quarter" idx="10"/>
          </p:nvPr>
        </p:nvSpPr>
        <p:spPr/>
        <p:txBody>
          <a:bodyPr/>
          <a:lstStyle/>
          <a:p>
            <a:fld id="{68151E55-6873-49E2-B8D5-2F265E6F1973}" type="slidenum">
              <a:rPr lang="en-US" smtClean="0"/>
              <a:t>10</a:t>
            </a:fld>
            <a:endParaRPr lang="en-US" dirty="0"/>
          </a:p>
        </p:txBody>
      </p:sp>
    </p:spTree>
    <p:extLst>
      <p:ext uri="{BB962C8B-B14F-4D97-AF65-F5344CB8AC3E}">
        <p14:creationId xmlns:p14="http://schemas.microsoft.com/office/powerpoint/2010/main" val="2598387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F17A9-670E-4AEA-8B1C-DC2BBF1D354F}"/>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4.2 The Multiperiod Case</a:t>
            </a:r>
            <a:endParaRPr lang="en-US" dirty="0"/>
          </a:p>
        </p:txBody>
      </p:sp>
      <p:sp>
        <p:nvSpPr>
          <p:cNvPr id="3" name="Content Placeholder 2">
            <a:extLst>
              <a:ext uri="{FF2B5EF4-FFF2-40B4-BE49-F238E27FC236}">
                <a16:creationId xmlns:a16="http://schemas.microsoft.com/office/drawing/2014/main" id="{25502F78-1999-46B6-9588-2D4FBC9B8D62}"/>
              </a:ext>
            </a:extLst>
          </p:cNvPr>
          <p:cNvSpPr>
            <a:spLocks noGrp="1"/>
          </p:cNvSpPr>
          <p:nvPr>
            <p:ph sz="quarter" idx="11"/>
          </p:nvPr>
        </p:nvSpPr>
        <p:spPr>
          <a:xfrm>
            <a:off x="342900" y="1276711"/>
            <a:ext cx="8458200" cy="908737"/>
          </a:xfrm>
        </p:spPr>
        <p:txBody>
          <a:bodyPr>
            <a:normAutofit/>
          </a:bodyPr>
          <a:lstStyle/>
          <a:p>
            <a:r>
              <a:rPr lang="en-US" altLang="en-US" sz="2400" dirty="0">
                <a:latin typeface="Arial" panose="020B0604020202020204" pitchFamily="34" charset="0"/>
                <a:cs typeface="Arial" panose="020B0604020202020204" pitchFamily="34" charset="0"/>
              </a:rPr>
              <a:t>The general formula for the future value of an investment over many periods can be written as:</a:t>
            </a:r>
          </a:p>
        </p:txBody>
      </p:sp>
      <p:graphicFrame>
        <p:nvGraphicFramePr>
          <p:cNvPr id="8" name="Object 7">
            <a:extLst>
              <a:ext uri="{FF2B5EF4-FFF2-40B4-BE49-F238E27FC236}">
                <a16:creationId xmlns:a16="http://schemas.microsoft.com/office/drawing/2014/main" id="{42753F40-3DEF-441C-A3A0-6E0AD390FEF5}"/>
              </a:ext>
            </a:extLst>
          </p:cNvPr>
          <p:cNvGraphicFramePr>
            <a:graphicFrameLocks noChangeAspect="1"/>
          </p:cNvGraphicFramePr>
          <p:nvPr>
            <p:extLst>
              <p:ext uri="{D42A27DB-BD31-4B8C-83A1-F6EECF244321}">
                <p14:modId xmlns:p14="http://schemas.microsoft.com/office/powerpoint/2010/main" val="3771909891"/>
              </p:ext>
            </p:extLst>
          </p:nvPr>
        </p:nvGraphicFramePr>
        <p:xfrm>
          <a:off x="2822331" y="2217304"/>
          <a:ext cx="2463800" cy="595312"/>
        </p:xfrm>
        <a:graphic>
          <a:graphicData uri="http://schemas.openxmlformats.org/presentationml/2006/ole">
            <mc:AlternateContent xmlns:mc="http://schemas.openxmlformats.org/markup-compatibility/2006">
              <mc:Choice xmlns:v="urn:schemas-microsoft-com:vml" Requires="v">
                <p:oleObj spid="_x0000_s4125" name="Equation" r:id="rId3" imgW="1155600" imgH="279360" progId="Equation.DSMT4">
                  <p:embed/>
                </p:oleObj>
              </mc:Choice>
              <mc:Fallback>
                <p:oleObj name="Equation" r:id="rId3" imgW="1155600" imgH="279360" progId="Equation.DSMT4">
                  <p:embed/>
                  <p:pic>
                    <p:nvPicPr>
                      <p:cNvPr id="7" name="Object 6">
                        <a:extLst>
                          <a:ext uri="{FF2B5EF4-FFF2-40B4-BE49-F238E27FC236}">
                            <a16:creationId xmlns:a16="http://schemas.microsoft.com/office/drawing/2014/main" id="{12AC41CB-8243-4FEE-B670-3F1EA4A98898}"/>
                          </a:ext>
                        </a:extLst>
                      </p:cNvPr>
                      <p:cNvPicPr/>
                      <p:nvPr/>
                    </p:nvPicPr>
                    <p:blipFill>
                      <a:blip r:embed="rId4"/>
                      <a:stretch>
                        <a:fillRect/>
                      </a:stretch>
                    </p:blipFill>
                    <p:spPr>
                      <a:xfrm>
                        <a:off x="2822331" y="2217304"/>
                        <a:ext cx="2463800" cy="595312"/>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B9488A39-7A36-4342-BF24-8C01035CB3A8}"/>
              </a:ext>
            </a:extLst>
          </p:cNvPr>
          <p:cNvSpPr>
            <a:spLocks noGrp="1"/>
          </p:cNvSpPr>
          <p:nvPr>
            <p:ph sz="quarter" idx="14"/>
          </p:nvPr>
        </p:nvSpPr>
        <p:spPr>
          <a:xfrm>
            <a:off x="291249" y="3348087"/>
            <a:ext cx="8458200" cy="2194661"/>
          </a:xfrm>
        </p:spPr>
        <p:txBody>
          <a:bodyPr>
            <a:normAutofit/>
          </a:bodyPr>
          <a:lstStyle/>
          <a:p>
            <a:pPr marL="0" indent="0">
              <a:buNone/>
            </a:pPr>
            <a:r>
              <a:rPr lang="en-US" altLang="en-US" sz="2400" dirty="0">
                <a:latin typeface="Arial" panose="020B0604020202020204" pitchFamily="34" charset="0"/>
                <a:cs typeface="Arial" panose="020B0604020202020204" pitchFamily="34" charset="0"/>
              </a:rPr>
              <a:t>Where</a:t>
            </a:r>
          </a:p>
          <a:p>
            <a:pPr marL="342900" indent="0">
              <a:buNone/>
            </a:pPr>
            <a:r>
              <a:rPr lang="en-US" altLang="en-US" sz="2400" i="1" dirty="0">
                <a:latin typeface="Arial" panose="020B0604020202020204" pitchFamily="34" charset="0"/>
                <a:cs typeface="Arial" panose="020B0604020202020204" pitchFamily="34" charset="0"/>
              </a:rPr>
              <a:t>P</a:t>
            </a:r>
            <a:r>
              <a:rPr lang="en-US" altLang="en-US" sz="100" i="1" dirty="0">
                <a:latin typeface="Arial" panose="020B0604020202020204" pitchFamily="34" charset="0"/>
                <a:cs typeface="Arial" panose="020B0604020202020204" pitchFamily="34" charset="0"/>
              </a:rPr>
              <a:t> </a:t>
            </a:r>
            <a:r>
              <a:rPr lang="en-US" altLang="en-US" sz="2400" i="1" dirty="0">
                <a:latin typeface="Arial" panose="020B0604020202020204" pitchFamily="34" charset="0"/>
                <a:cs typeface="Arial" panose="020B0604020202020204" pitchFamily="34" charset="0"/>
              </a:rPr>
              <a:t>V</a:t>
            </a:r>
            <a:r>
              <a:rPr lang="en-US" altLang="en-US" sz="2400" dirty="0">
                <a:latin typeface="Arial" panose="020B0604020202020204" pitchFamily="34" charset="0"/>
                <a:cs typeface="Arial" panose="020B0604020202020204" pitchFamily="34" charset="0"/>
              </a:rPr>
              <a:t> is present value,</a:t>
            </a:r>
          </a:p>
          <a:p>
            <a:pPr marL="342900" indent="0">
              <a:buNone/>
            </a:pPr>
            <a:r>
              <a:rPr lang="en-US" altLang="en-US" sz="2400" i="1" dirty="0">
                <a:latin typeface="Arial" panose="020B0604020202020204" pitchFamily="34" charset="0"/>
                <a:cs typeface="Arial" panose="020B0604020202020204" pitchFamily="34" charset="0"/>
              </a:rPr>
              <a:t>r</a:t>
            </a:r>
            <a:r>
              <a:rPr lang="en-US" altLang="en-US" sz="2400" dirty="0">
                <a:latin typeface="Arial" panose="020B0604020202020204" pitchFamily="34" charset="0"/>
                <a:cs typeface="Arial" panose="020B0604020202020204" pitchFamily="34" charset="0"/>
              </a:rPr>
              <a:t> is the appropriate interest rate, and</a:t>
            </a:r>
          </a:p>
          <a:p>
            <a:pPr marL="342900" indent="0">
              <a:buNone/>
            </a:pPr>
            <a:r>
              <a:rPr lang="en-US" altLang="en-US" sz="2400" i="1" dirty="0">
                <a:latin typeface="Arial" panose="020B0604020202020204" pitchFamily="34" charset="0"/>
                <a:cs typeface="Arial" panose="020B0604020202020204" pitchFamily="34" charset="0"/>
              </a:rPr>
              <a:t>t</a:t>
            </a:r>
            <a:r>
              <a:rPr lang="en-US" altLang="en-US" sz="2400" dirty="0">
                <a:latin typeface="Arial" panose="020B0604020202020204" pitchFamily="34" charset="0"/>
                <a:cs typeface="Arial" panose="020B0604020202020204" pitchFamily="34" charset="0"/>
              </a:rPr>
              <a:t> is the number of periods over which the cash is invested.</a:t>
            </a:r>
          </a:p>
        </p:txBody>
      </p:sp>
      <p:sp>
        <p:nvSpPr>
          <p:cNvPr id="7" name="Slide Number Placeholder 6">
            <a:extLst>
              <a:ext uri="{FF2B5EF4-FFF2-40B4-BE49-F238E27FC236}">
                <a16:creationId xmlns:a16="http://schemas.microsoft.com/office/drawing/2014/main" id="{8E13641B-6EF3-43FC-B406-7F6345315B7C}"/>
              </a:ext>
            </a:extLst>
          </p:cNvPr>
          <p:cNvSpPr>
            <a:spLocks noGrp="1"/>
          </p:cNvSpPr>
          <p:nvPr>
            <p:ph type="sldNum" sz="quarter" idx="10"/>
          </p:nvPr>
        </p:nvSpPr>
        <p:spPr/>
        <p:txBody>
          <a:bodyPr/>
          <a:lstStyle/>
          <a:p>
            <a:fld id="{68151E55-6873-49E2-B8D5-2F265E6F1973}" type="slidenum">
              <a:rPr lang="en-US" smtClean="0"/>
              <a:t>11</a:t>
            </a:fld>
            <a:endParaRPr lang="en-US" dirty="0"/>
          </a:p>
        </p:txBody>
      </p:sp>
    </p:spTree>
    <p:extLst>
      <p:ext uri="{BB962C8B-B14F-4D97-AF65-F5344CB8AC3E}">
        <p14:creationId xmlns:p14="http://schemas.microsoft.com/office/powerpoint/2010/main" val="1892822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21D3D-5D11-484A-B878-E0735C6A78A0}"/>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Multiperiod Case Future Value</a:t>
            </a:r>
            <a:endParaRPr lang="en-US" dirty="0"/>
          </a:p>
        </p:txBody>
      </p:sp>
      <p:sp>
        <p:nvSpPr>
          <p:cNvPr id="3" name="Content Placeholder 2">
            <a:extLst>
              <a:ext uri="{FF2B5EF4-FFF2-40B4-BE49-F238E27FC236}">
                <a16:creationId xmlns:a16="http://schemas.microsoft.com/office/drawing/2014/main" id="{F39E750C-8DE6-4CB3-BC92-F104F41F09CC}"/>
              </a:ext>
            </a:extLst>
          </p:cNvPr>
          <p:cNvSpPr>
            <a:spLocks noGrp="1"/>
          </p:cNvSpPr>
          <p:nvPr>
            <p:ph sz="quarter" idx="11"/>
          </p:nvPr>
        </p:nvSpPr>
        <p:spPr>
          <a:xfrm>
            <a:off x="342900" y="1276711"/>
            <a:ext cx="8706832" cy="1512262"/>
          </a:xfrm>
        </p:spPr>
        <p:txBody>
          <a:bodyPr>
            <a:normAutofit/>
          </a:bodyPr>
          <a:lstStyle/>
          <a:p>
            <a:pPr marL="0" indent="0">
              <a:buNone/>
            </a:pPr>
            <a:r>
              <a:rPr lang="en-US" altLang="en-US" sz="2400" dirty="0">
                <a:latin typeface="Arial" panose="020B0604020202020204" pitchFamily="34" charset="0"/>
                <a:cs typeface="Arial" panose="020B0604020202020204" pitchFamily="34" charset="0"/>
              </a:rPr>
              <a:t>Suppose a stock currently pays a dividend of $1.10, which is expected to grow at 40 percent per year for the next five years.</a:t>
            </a:r>
          </a:p>
          <a:p>
            <a:pPr marL="0" indent="0">
              <a:spcAft>
                <a:spcPts val="1800"/>
              </a:spcAft>
              <a:buNone/>
            </a:pPr>
            <a:r>
              <a:rPr lang="en-US" altLang="en-US" sz="2400" dirty="0">
                <a:latin typeface="Arial" panose="020B0604020202020204" pitchFamily="34" charset="0"/>
                <a:cs typeface="Arial" panose="020B0604020202020204" pitchFamily="34" charset="0"/>
              </a:rPr>
              <a:t>What will the dividend be in five years?</a:t>
            </a:r>
            <a:endParaRPr lang="en-US" altLang="en-US" sz="2400" baseline="30000" dirty="0">
              <a:latin typeface="Arial" panose="020B0604020202020204" pitchFamily="34" charset="0"/>
              <a:cs typeface="Arial" panose="020B0604020202020204" pitchFamily="34" charset="0"/>
            </a:endParaRPr>
          </a:p>
        </p:txBody>
      </p:sp>
      <p:graphicFrame>
        <p:nvGraphicFramePr>
          <p:cNvPr id="7" name="Object 6">
            <a:extLst>
              <a:ext uri="{FF2B5EF4-FFF2-40B4-BE49-F238E27FC236}">
                <a16:creationId xmlns:a16="http://schemas.microsoft.com/office/drawing/2014/main" id="{BFE7C84C-DF3F-4E8A-BB0A-FE9B42FC3351}"/>
              </a:ext>
            </a:extLst>
          </p:cNvPr>
          <p:cNvGraphicFramePr>
            <a:graphicFrameLocks noChangeAspect="1"/>
          </p:cNvGraphicFramePr>
          <p:nvPr>
            <p:extLst>
              <p:ext uri="{D42A27DB-BD31-4B8C-83A1-F6EECF244321}">
                <p14:modId xmlns:p14="http://schemas.microsoft.com/office/powerpoint/2010/main" val="186472385"/>
              </p:ext>
            </p:extLst>
          </p:nvPr>
        </p:nvGraphicFramePr>
        <p:xfrm>
          <a:off x="2023039" y="2897327"/>
          <a:ext cx="2463800" cy="595312"/>
        </p:xfrm>
        <a:graphic>
          <a:graphicData uri="http://schemas.openxmlformats.org/presentationml/2006/ole">
            <mc:AlternateContent xmlns:mc="http://schemas.openxmlformats.org/markup-compatibility/2006">
              <mc:Choice xmlns:v="urn:schemas-microsoft-com:vml" Requires="v">
                <p:oleObj spid="_x0000_s5178" name="Equation" r:id="rId4" imgW="1155600" imgH="279360" progId="Equation.DSMT4">
                  <p:embed/>
                </p:oleObj>
              </mc:Choice>
              <mc:Fallback>
                <p:oleObj name="Equation" r:id="rId4" imgW="1155600" imgH="279360" progId="Equation.DSMT4">
                  <p:embed/>
                  <p:pic>
                    <p:nvPicPr>
                      <p:cNvPr id="8" name="Object 7">
                        <a:extLst>
                          <a:ext uri="{FF2B5EF4-FFF2-40B4-BE49-F238E27FC236}">
                            <a16:creationId xmlns:a16="http://schemas.microsoft.com/office/drawing/2014/main" id="{42753F40-3DEF-441C-A3A0-6E0AD390FEF5}"/>
                          </a:ext>
                        </a:extLst>
                      </p:cNvPr>
                      <p:cNvPicPr/>
                      <p:nvPr/>
                    </p:nvPicPr>
                    <p:blipFill>
                      <a:blip r:embed="rId5"/>
                      <a:stretch>
                        <a:fillRect/>
                      </a:stretch>
                    </p:blipFill>
                    <p:spPr>
                      <a:xfrm>
                        <a:off x="2023039" y="2897327"/>
                        <a:ext cx="2463800" cy="595312"/>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81577C84-56CF-4DE7-8575-DF590BCD59B7}"/>
              </a:ext>
            </a:extLst>
          </p:cNvPr>
          <p:cNvGraphicFramePr>
            <a:graphicFrameLocks noChangeAspect="1"/>
          </p:cNvGraphicFramePr>
          <p:nvPr>
            <p:extLst>
              <p:ext uri="{D42A27DB-BD31-4B8C-83A1-F6EECF244321}">
                <p14:modId xmlns:p14="http://schemas.microsoft.com/office/powerpoint/2010/main" val="3650062690"/>
              </p:ext>
            </p:extLst>
          </p:nvPr>
        </p:nvGraphicFramePr>
        <p:xfrm>
          <a:off x="1980965" y="3789160"/>
          <a:ext cx="2651817" cy="415975"/>
        </p:xfrm>
        <a:graphic>
          <a:graphicData uri="http://schemas.openxmlformats.org/presentationml/2006/ole">
            <mc:AlternateContent xmlns:mc="http://schemas.openxmlformats.org/markup-compatibility/2006">
              <mc:Choice xmlns:v="urn:schemas-microsoft-com:vml" Requires="v">
                <p:oleObj spid="_x0000_s5179" name="Equation" r:id="rId6" imgW="1295280" imgH="203040" progId="Equation.DSMT4">
                  <p:embed/>
                </p:oleObj>
              </mc:Choice>
              <mc:Fallback>
                <p:oleObj name="Equation" r:id="rId6" imgW="1295280" imgH="203040" progId="Equation.DSMT4">
                  <p:embed/>
                  <p:pic>
                    <p:nvPicPr>
                      <p:cNvPr id="0" name=""/>
                      <p:cNvPicPr/>
                      <p:nvPr/>
                    </p:nvPicPr>
                    <p:blipFill>
                      <a:blip r:embed="rId7"/>
                      <a:stretch>
                        <a:fillRect/>
                      </a:stretch>
                    </p:blipFill>
                    <p:spPr>
                      <a:xfrm>
                        <a:off x="1980965" y="3789160"/>
                        <a:ext cx="2651817" cy="415975"/>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99D3CD28-A98E-4B72-961D-0AA0DF9A869A}"/>
              </a:ext>
            </a:extLst>
          </p:cNvPr>
          <p:cNvSpPr>
            <a:spLocks noGrp="1"/>
          </p:cNvSpPr>
          <p:nvPr>
            <p:ph type="sldNum" sz="quarter" idx="10"/>
          </p:nvPr>
        </p:nvSpPr>
        <p:spPr/>
        <p:txBody>
          <a:bodyPr/>
          <a:lstStyle/>
          <a:p>
            <a:fld id="{68151E55-6873-49E2-B8D5-2F265E6F1973}" type="slidenum">
              <a:rPr lang="en-US" smtClean="0"/>
              <a:t>12</a:t>
            </a:fld>
            <a:endParaRPr lang="en-US" dirty="0"/>
          </a:p>
        </p:txBody>
      </p:sp>
    </p:spTree>
    <p:extLst>
      <p:ext uri="{BB962C8B-B14F-4D97-AF65-F5344CB8AC3E}">
        <p14:creationId xmlns:p14="http://schemas.microsoft.com/office/powerpoint/2010/main" val="1885512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80C258E-CAFC-4963-B324-E95C81D51E41}"/>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Future Value and Compounding - I</a:t>
            </a:r>
            <a:endParaRPr lang="en-US" dirty="0"/>
          </a:p>
        </p:txBody>
      </p:sp>
      <p:sp>
        <p:nvSpPr>
          <p:cNvPr id="12" name="Content Placeholder 11">
            <a:extLst>
              <a:ext uri="{FF2B5EF4-FFF2-40B4-BE49-F238E27FC236}">
                <a16:creationId xmlns:a16="http://schemas.microsoft.com/office/drawing/2014/main" id="{304D343E-DABC-4FAD-8FBF-C188B8EFBF58}"/>
              </a:ext>
            </a:extLst>
          </p:cNvPr>
          <p:cNvSpPr>
            <a:spLocks noGrp="1"/>
          </p:cNvSpPr>
          <p:nvPr>
            <p:ph sz="quarter" idx="11"/>
          </p:nvPr>
        </p:nvSpPr>
        <p:spPr>
          <a:xfrm>
            <a:off x="342900" y="1276709"/>
            <a:ext cx="8458200" cy="1237891"/>
          </a:xfrm>
        </p:spPr>
        <p:txBody>
          <a:bodyPr>
            <a:normAutofit/>
          </a:bodyPr>
          <a:lstStyle/>
          <a:p>
            <a:r>
              <a:rPr lang="en-US" altLang="en-US" sz="2200" dirty="0">
                <a:latin typeface="Arial" panose="020B0604020202020204" pitchFamily="34" charset="0"/>
                <a:cs typeface="Arial" panose="020B0604020202020204" pitchFamily="34" charset="0"/>
              </a:rPr>
              <a:t>Notice that the dividend in year five, $5.92, is considerably higher than the sum of the original dividend plus five increases of 40 percent on the original $1.10 dividend:</a:t>
            </a:r>
          </a:p>
        </p:txBody>
      </p:sp>
      <p:sp>
        <p:nvSpPr>
          <p:cNvPr id="14" name="Content Placeholder 13">
            <a:extLst>
              <a:ext uri="{FF2B5EF4-FFF2-40B4-BE49-F238E27FC236}">
                <a16:creationId xmlns:a16="http://schemas.microsoft.com/office/drawing/2014/main" id="{29FEEE2A-0884-483A-BA9A-63A8F32BCC68}"/>
              </a:ext>
            </a:extLst>
          </p:cNvPr>
          <p:cNvSpPr>
            <a:spLocks noGrp="1"/>
          </p:cNvSpPr>
          <p:nvPr>
            <p:ph sz="quarter" idx="14"/>
          </p:nvPr>
        </p:nvSpPr>
        <p:spPr>
          <a:xfrm>
            <a:off x="342899" y="2860110"/>
            <a:ext cx="8458199" cy="548040"/>
          </a:xfrm>
        </p:spPr>
        <p:txBody>
          <a:bodyPr>
            <a:normAutofit/>
          </a:bodyPr>
          <a:lstStyle/>
          <a:p>
            <a:pPr algn="ctr"/>
            <a:r>
              <a:rPr lang="en-US" altLang="en-US" sz="2200" dirty="0">
                <a:latin typeface="Arial" panose="020B0604020202020204" pitchFamily="34" charset="0"/>
                <a:cs typeface="Arial" panose="020B0604020202020204" pitchFamily="34" charset="0"/>
              </a:rPr>
              <a:t>$5.92 &gt; $1.10 + 5 × [$1.10 × .40] = $3.30</a:t>
            </a:r>
          </a:p>
        </p:txBody>
      </p:sp>
      <p:sp>
        <p:nvSpPr>
          <p:cNvPr id="15" name="Content Placeholder 14">
            <a:extLst>
              <a:ext uri="{FF2B5EF4-FFF2-40B4-BE49-F238E27FC236}">
                <a16:creationId xmlns:a16="http://schemas.microsoft.com/office/drawing/2014/main" id="{ABB4AFE7-D522-458C-BCE9-9E2F903A0D92}"/>
              </a:ext>
            </a:extLst>
          </p:cNvPr>
          <p:cNvSpPr>
            <a:spLocks noGrp="1"/>
          </p:cNvSpPr>
          <p:nvPr>
            <p:ph sz="quarter" idx="15"/>
          </p:nvPr>
        </p:nvSpPr>
        <p:spPr>
          <a:xfrm>
            <a:off x="342899" y="3772005"/>
            <a:ext cx="4229101" cy="548040"/>
          </a:xfrm>
        </p:spPr>
        <p:txBody>
          <a:bodyPr>
            <a:normAutofit/>
          </a:bodyPr>
          <a:lstStyle/>
          <a:p>
            <a:r>
              <a:rPr lang="en-US" altLang="en-US" sz="2200" dirty="0">
                <a:latin typeface="Arial" panose="020B0604020202020204" pitchFamily="34" charset="0"/>
                <a:cs typeface="Arial" panose="020B0604020202020204" pitchFamily="34" charset="0"/>
              </a:rPr>
              <a:t>This is due to </a:t>
            </a:r>
            <a:r>
              <a:rPr lang="en-US" altLang="en-US" sz="2200" i="1" dirty="0">
                <a:latin typeface="Arial" panose="020B0604020202020204" pitchFamily="34" charset="0"/>
                <a:cs typeface="Arial" panose="020B0604020202020204" pitchFamily="34" charset="0"/>
              </a:rPr>
              <a:t>compounding.</a:t>
            </a:r>
          </a:p>
        </p:txBody>
      </p:sp>
      <p:sp>
        <p:nvSpPr>
          <p:cNvPr id="6" name="Slide Number Placeholder 5">
            <a:extLst>
              <a:ext uri="{FF2B5EF4-FFF2-40B4-BE49-F238E27FC236}">
                <a16:creationId xmlns:a16="http://schemas.microsoft.com/office/drawing/2014/main" id="{BCE76210-927F-4849-9789-82BF573A1427}"/>
              </a:ext>
            </a:extLst>
          </p:cNvPr>
          <p:cNvSpPr>
            <a:spLocks noGrp="1"/>
          </p:cNvSpPr>
          <p:nvPr>
            <p:ph type="sldNum" sz="quarter" idx="10"/>
          </p:nvPr>
        </p:nvSpPr>
        <p:spPr/>
        <p:txBody>
          <a:bodyPr/>
          <a:lstStyle/>
          <a:p>
            <a:fld id="{68151E55-6873-49E2-B8D5-2F265E6F1973}" type="slidenum">
              <a:rPr lang="en-US" smtClean="0"/>
              <a:t>13</a:t>
            </a:fld>
            <a:endParaRPr lang="en-US" dirty="0"/>
          </a:p>
        </p:txBody>
      </p:sp>
    </p:spTree>
    <p:extLst>
      <p:ext uri="{BB962C8B-B14F-4D97-AF65-F5344CB8AC3E}">
        <p14:creationId xmlns:p14="http://schemas.microsoft.com/office/powerpoint/2010/main" val="1524194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DD7FF-082E-4B60-8B4D-DD0C58597ACB}"/>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Future Value and Compounding – II</a:t>
            </a:r>
            <a:endParaRPr lang="en-US" dirty="0"/>
          </a:p>
        </p:txBody>
      </p:sp>
      <p:pic>
        <p:nvPicPr>
          <p:cNvPr id="7" name="Picture 2" descr="The figure explains the future value and compounding. ">
            <a:extLst>
              <a:ext uri="{FF2B5EF4-FFF2-40B4-BE49-F238E27FC236}">
                <a16:creationId xmlns:a16="http://schemas.microsoft.com/office/drawing/2014/main" id="{AFBE8385-1E32-4901-A9D5-1DE28000066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413369" y="1643882"/>
            <a:ext cx="6015604" cy="3927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Placeholder 3">
            <a:extLst>
              <a:ext uri="{FF2B5EF4-FFF2-40B4-BE49-F238E27FC236}">
                <a16:creationId xmlns:a16="http://schemas.microsoft.com/office/drawing/2014/main" id="{5C7399B0-FFD7-4430-A19A-EFC400B4FC0E}"/>
              </a:ext>
            </a:extLst>
          </p:cNvPr>
          <p:cNvSpPr>
            <a:spLocks noGrp="1"/>
          </p:cNvSpPr>
          <p:nvPr>
            <p:ph type="body" sz="quarter" idx="14"/>
          </p:nvPr>
        </p:nvSpPr>
        <p:spPr/>
        <p:txBody>
          <a:bodyPr/>
          <a:lstStyle/>
          <a:p>
            <a:r>
              <a:rPr lang="en-US" sz="1200" dirty="0">
                <a:hlinkClick r:id="rId4" action="ppaction://hlinksldjump"/>
              </a:rPr>
              <a:t>Access the text alternative for slide images.</a:t>
            </a:r>
          </a:p>
        </p:txBody>
      </p:sp>
      <p:sp>
        <p:nvSpPr>
          <p:cNvPr id="6" name="Slide Number Placeholder 5">
            <a:extLst>
              <a:ext uri="{FF2B5EF4-FFF2-40B4-BE49-F238E27FC236}">
                <a16:creationId xmlns:a16="http://schemas.microsoft.com/office/drawing/2014/main" id="{5BB9E45B-DEF4-49C3-9A01-92C1C1BBF092}"/>
              </a:ext>
            </a:extLst>
          </p:cNvPr>
          <p:cNvSpPr>
            <a:spLocks noGrp="1"/>
          </p:cNvSpPr>
          <p:nvPr>
            <p:ph type="sldNum" sz="quarter" idx="10"/>
          </p:nvPr>
        </p:nvSpPr>
        <p:spPr/>
        <p:txBody>
          <a:bodyPr/>
          <a:lstStyle/>
          <a:p>
            <a:fld id="{68151E55-6873-49E2-B8D5-2F265E6F1973}" type="slidenum">
              <a:rPr lang="en-US" smtClean="0"/>
              <a:t>14</a:t>
            </a:fld>
            <a:endParaRPr lang="en-US" dirty="0"/>
          </a:p>
        </p:txBody>
      </p:sp>
    </p:spTree>
    <p:extLst>
      <p:ext uri="{BB962C8B-B14F-4D97-AF65-F5344CB8AC3E}">
        <p14:creationId xmlns:p14="http://schemas.microsoft.com/office/powerpoint/2010/main" val="3427182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C4E84-1B5F-4907-B72E-9F651DDF62B0}"/>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Present Value and Discounting</a:t>
            </a:r>
            <a:endParaRPr lang="en-US" dirty="0"/>
          </a:p>
        </p:txBody>
      </p:sp>
      <p:sp>
        <p:nvSpPr>
          <p:cNvPr id="3" name="Content Placeholder 2">
            <a:extLst>
              <a:ext uri="{FF2B5EF4-FFF2-40B4-BE49-F238E27FC236}">
                <a16:creationId xmlns:a16="http://schemas.microsoft.com/office/drawing/2014/main" id="{0C0096CD-9783-4B5A-A108-4F331CCB279B}"/>
              </a:ext>
            </a:extLst>
          </p:cNvPr>
          <p:cNvSpPr>
            <a:spLocks noGrp="1"/>
          </p:cNvSpPr>
          <p:nvPr>
            <p:ph sz="quarter" idx="11"/>
          </p:nvPr>
        </p:nvSpPr>
        <p:spPr>
          <a:xfrm>
            <a:off x="342900" y="1276709"/>
            <a:ext cx="8458200" cy="1306235"/>
          </a:xfrm>
        </p:spPr>
        <p:txBody>
          <a:bodyPr>
            <a:normAutofit/>
          </a:bodyPr>
          <a:lstStyle/>
          <a:p>
            <a:r>
              <a:rPr lang="en-US" altLang="en-US" sz="2400" dirty="0">
                <a:latin typeface="Arial" panose="020B0604020202020204" pitchFamily="34" charset="0"/>
                <a:cs typeface="Arial" panose="020B0604020202020204" pitchFamily="34" charset="0"/>
              </a:rPr>
              <a:t>How much would an investor have to set aside today in order to have $20,000 five years from now if the current rate is 15 percent?</a:t>
            </a:r>
          </a:p>
        </p:txBody>
      </p:sp>
      <p:pic>
        <p:nvPicPr>
          <p:cNvPr id="7" name="Picture 2" descr="The timeline extends from 0 to year 5. The F V after 5 years at 15% interest is 20,000. The P V is $20,000 over (1.15) to the power 5 = $9.943.53">
            <a:extLst>
              <a:ext uri="{FF2B5EF4-FFF2-40B4-BE49-F238E27FC236}">
                <a16:creationId xmlns:a16="http://schemas.microsoft.com/office/drawing/2014/main" id="{9119FF10-550E-4B83-A56C-18A2E3A9D8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057" y="2844864"/>
            <a:ext cx="7495886" cy="2860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5">
            <a:extLst>
              <a:ext uri="{FF2B5EF4-FFF2-40B4-BE49-F238E27FC236}">
                <a16:creationId xmlns:a16="http://schemas.microsoft.com/office/drawing/2014/main" id="{D00E17B9-C23E-4B80-AE20-A5774CC7412A}"/>
              </a:ext>
            </a:extLst>
          </p:cNvPr>
          <p:cNvSpPr>
            <a:spLocks noGrp="1"/>
          </p:cNvSpPr>
          <p:nvPr>
            <p:ph type="sldNum" sz="quarter" idx="10"/>
          </p:nvPr>
        </p:nvSpPr>
        <p:spPr/>
        <p:txBody>
          <a:bodyPr/>
          <a:lstStyle/>
          <a:p>
            <a:fld id="{68151E55-6873-49E2-B8D5-2F265E6F1973}" type="slidenum">
              <a:rPr lang="en-US" smtClean="0"/>
              <a:t>15</a:t>
            </a:fld>
            <a:endParaRPr lang="en-US" dirty="0"/>
          </a:p>
        </p:txBody>
      </p:sp>
    </p:spTree>
    <p:extLst>
      <p:ext uri="{BB962C8B-B14F-4D97-AF65-F5344CB8AC3E}">
        <p14:creationId xmlns:p14="http://schemas.microsoft.com/office/powerpoint/2010/main" val="2456929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DD8B3-A7A9-4048-AC7A-2551955015EE}"/>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Finding the Number of Periods</a:t>
            </a:r>
            <a:endParaRPr lang="en-US" dirty="0"/>
          </a:p>
        </p:txBody>
      </p:sp>
      <p:sp>
        <p:nvSpPr>
          <p:cNvPr id="3" name="Content Placeholder 2">
            <a:extLst>
              <a:ext uri="{FF2B5EF4-FFF2-40B4-BE49-F238E27FC236}">
                <a16:creationId xmlns:a16="http://schemas.microsoft.com/office/drawing/2014/main" id="{73C19301-EC18-4D2C-9AF5-9E92D4D602F3}"/>
              </a:ext>
            </a:extLst>
          </p:cNvPr>
          <p:cNvSpPr>
            <a:spLocks noGrp="1"/>
          </p:cNvSpPr>
          <p:nvPr>
            <p:ph sz="quarter" idx="11"/>
          </p:nvPr>
        </p:nvSpPr>
        <p:spPr>
          <a:xfrm>
            <a:off x="342900" y="1276710"/>
            <a:ext cx="8458200" cy="821120"/>
          </a:xfrm>
        </p:spPr>
        <p:txBody>
          <a:bodyPr>
            <a:normAutofit/>
          </a:bodyPr>
          <a:lstStyle/>
          <a:p>
            <a:r>
              <a:rPr lang="en-US" altLang="en-US" sz="2200" dirty="0">
                <a:latin typeface="Arial" panose="020B0604020202020204" pitchFamily="34" charset="0"/>
                <a:cs typeface="Arial" panose="020B0604020202020204" pitchFamily="34" charset="0"/>
              </a:rPr>
              <a:t>If we deposit $5,000 today in an account paying 10 percent, how long does it take to grow to $10,000?</a:t>
            </a:r>
          </a:p>
        </p:txBody>
      </p:sp>
      <p:graphicFrame>
        <p:nvGraphicFramePr>
          <p:cNvPr id="7" name="Object 6">
            <a:extLst>
              <a:ext uri="{FF2B5EF4-FFF2-40B4-BE49-F238E27FC236}">
                <a16:creationId xmlns:a16="http://schemas.microsoft.com/office/drawing/2014/main" id="{E27E0FEF-E227-4C30-9A65-6864D4272DFE}"/>
              </a:ext>
            </a:extLst>
          </p:cNvPr>
          <p:cNvGraphicFramePr>
            <a:graphicFrameLocks noChangeAspect="1"/>
          </p:cNvGraphicFramePr>
          <p:nvPr>
            <p:extLst>
              <p:ext uri="{D42A27DB-BD31-4B8C-83A1-F6EECF244321}">
                <p14:modId xmlns:p14="http://schemas.microsoft.com/office/powerpoint/2010/main" val="2861553499"/>
              </p:ext>
            </p:extLst>
          </p:nvPr>
        </p:nvGraphicFramePr>
        <p:xfrm>
          <a:off x="463550" y="2228850"/>
          <a:ext cx="3275013" cy="487363"/>
        </p:xfrm>
        <a:graphic>
          <a:graphicData uri="http://schemas.openxmlformats.org/presentationml/2006/ole">
            <mc:AlternateContent xmlns:mc="http://schemas.openxmlformats.org/markup-compatibility/2006">
              <mc:Choice xmlns:v="urn:schemas-microsoft-com:vml" Requires="v">
                <p:oleObj spid="_x0000_s6263" name="Equation" r:id="rId4" imgW="1536480" imgH="228600" progId="Equation.DSMT4">
                  <p:embed/>
                </p:oleObj>
              </mc:Choice>
              <mc:Fallback>
                <p:oleObj name="Equation" r:id="rId4" imgW="1536480" imgH="228600" progId="Equation.DSMT4">
                  <p:embed/>
                  <p:pic>
                    <p:nvPicPr>
                      <p:cNvPr id="8" name="Object 7">
                        <a:extLst>
                          <a:ext uri="{FF2B5EF4-FFF2-40B4-BE49-F238E27FC236}">
                            <a16:creationId xmlns:a16="http://schemas.microsoft.com/office/drawing/2014/main" id="{42753F40-3DEF-441C-A3A0-6E0AD390FEF5}"/>
                          </a:ext>
                        </a:extLst>
                      </p:cNvPr>
                      <p:cNvPicPr/>
                      <p:nvPr/>
                    </p:nvPicPr>
                    <p:blipFill>
                      <a:blip r:embed="rId5"/>
                      <a:stretch>
                        <a:fillRect/>
                      </a:stretch>
                    </p:blipFill>
                    <p:spPr>
                      <a:xfrm>
                        <a:off x="463550" y="2228850"/>
                        <a:ext cx="3275013" cy="487363"/>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049147BC-0386-4EAE-84FA-DA7978768BD0}"/>
              </a:ext>
            </a:extLst>
          </p:cNvPr>
          <p:cNvGraphicFramePr>
            <a:graphicFrameLocks noChangeAspect="1"/>
          </p:cNvGraphicFramePr>
          <p:nvPr>
            <p:extLst>
              <p:ext uri="{D42A27DB-BD31-4B8C-83A1-F6EECF244321}">
                <p14:modId xmlns:p14="http://schemas.microsoft.com/office/powerpoint/2010/main" val="447190663"/>
              </p:ext>
            </p:extLst>
          </p:nvPr>
        </p:nvGraphicFramePr>
        <p:xfrm>
          <a:off x="447675" y="2847975"/>
          <a:ext cx="2401888" cy="793750"/>
        </p:xfrm>
        <a:graphic>
          <a:graphicData uri="http://schemas.openxmlformats.org/presentationml/2006/ole">
            <mc:AlternateContent xmlns:mc="http://schemas.openxmlformats.org/markup-compatibility/2006">
              <mc:Choice xmlns:v="urn:schemas-microsoft-com:vml" Requires="v">
                <p:oleObj spid="_x0000_s6264" name="Equation" r:id="rId6" imgW="1269720" imgH="419040" progId="Equation.DSMT4">
                  <p:embed/>
                </p:oleObj>
              </mc:Choice>
              <mc:Fallback>
                <p:oleObj name="Equation" r:id="rId6" imgW="1269720" imgH="419040" progId="Equation.DSMT4">
                  <p:embed/>
                  <p:pic>
                    <p:nvPicPr>
                      <p:cNvPr id="0" name=""/>
                      <p:cNvPicPr/>
                      <p:nvPr/>
                    </p:nvPicPr>
                    <p:blipFill>
                      <a:blip r:embed="rId7"/>
                      <a:stretch>
                        <a:fillRect/>
                      </a:stretch>
                    </p:blipFill>
                    <p:spPr>
                      <a:xfrm>
                        <a:off x="447675" y="2847975"/>
                        <a:ext cx="2401888" cy="79375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3EF209A3-698C-4633-A2E9-CA089228214C}"/>
              </a:ext>
            </a:extLst>
          </p:cNvPr>
          <p:cNvGraphicFramePr>
            <a:graphicFrameLocks noChangeAspect="1"/>
          </p:cNvGraphicFramePr>
          <p:nvPr>
            <p:extLst>
              <p:ext uri="{D42A27DB-BD31-4B8C-83A1-F6EECF244321}">
                <p14:modId xmlns:p14="http://schemas.microsoft.com/office/powerpoint/2010/main" val="3363180515"/>
              </p:ext>
            </p:extLst>
          </p:nvPr>
        </p:nvGraphicFramePr>
        <p:xfrm>
          <a:off x="437168" y="3772840"/>
          <a:ext cx="2112963" cy="528638"/>
        </p:xfrm>
        <a:graphic>
          <a:graphicData uri="http://schemas.openxmlformats.org/presentationml/2006/ole">
            <mc:AlternateContent xmlns:mc="http://schemas.openxmlformats.org/markup-compatibility/2006">
              <mc:Choice xmlns:v="urn:schemas-microsoft-com:vml" Requires="v">
                <p:oleObj spid="_x0000_s6265" name="Equation" r:id="rId8" imgW="1117440" imgH="279360" progId="Equation.DSMT4">
                  <p:embed/>
                </p:oleObj>
              </mc:Choice>
              <mc:Fallback>
                <p:oleObj name="Equation" r:id="rId8" imgW="1117440" imgH="279360" progId="Equation.DSMT4">
                  <p:embed/>
                  <p:pic>
                    <p:nvPicPr>
                      <p:cNvPr id="0" name=""/>
                      <p:cNvPicPr/>
                      <p:nvPr/>
                    </p:nvPicPr>
                    <p:blipFill>
                      <a:blip r:embed="rId9"/>
                      <a:stretch>
                        <a:fillRect/>
                      </a:stretch>
                    </p:blipFill>
                    <p:spPr>
                      <a:xfrm>
                        <a:off x="437168" y="3772840"/>
                        <a:ext cx="2112963" cy="528638"/>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BD08EA82-40BB-45B1-8D3F-7D7BF26FB73A}"/>
              </a:ext>
            </a:extLst>
          </p:cNvPr>
          <p:cNvGraphicFramePr>
            <a:graphicFrameLocks noChangeAspect="1"/>
          </p:cNvGraphicFramePr>
          <p:nvPr>
            <p:extLst>
              <p:ext uri="{D42A27DB-BD31-4B8C-83A1-F6EECF244321}">
                <p14:modId xmlns:p14="http://schemas.microsoft.com/office/powerpoint/2010/main" val="726372347"/>
              </p:ext>
            </p:extLst>
          </p:nvPr>
        </p:nvGraphicFramePr>
        <p:xfrm>
          <a:off x="373415" y="4505015"/>
          <a:ext cx="3962400" cy="887412"/>
        </p:xfrm>
        <a:graphic>
          <a:graphicData uri="http://schemas.openxmlformats.org/presentationml/2006/ole">
            <mc:AlternateContent xmlns:mc="http://schemas.openxmlformats.org/markup-compatibility/2006">
              <mc:Choice xmlns:v="urn:schemas-microsoft-com:vml" Requires="v">
                <p:oleObj spid="_x0000_s6266" name="Equation" r:id="rId10" imgW="2095200" imgH="469800" progId="Equation.DSMT4">
                  <p:embed/>
                </p:oleObj>
              </mc:Choice>
              <mc:Fallback>
                <p:oleObj name="Equation" r:id="rId10" imgW="2095200" imgH="469800" progId="Equation.DSMT4">
                  <p:embed/>
                  <p:pic>
                    <p:nvPicPr>
                      <p:cNvPr id="0" name=""/>
                      <p:cNvPicPr/>
                      <p:nvPr/>
                    </p:nvPicPr>
                    <p:blipFill>
                      <a:blip r:embed="rId11"/>
                      <a:stretch>
                        <a:fillRect/>
                      </a:stretch>
                    </p:blipFill>
                    <p:spPr>
                      <a:xfrm>
                        <a:off x="373415" y="4505015"/>
                        <a:ext cx="3962400" cy="887412"/>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1380A128-0DFC-435D-961B-B100EB189A92}"/>
              </a:ext>
            </a:extLst>
          </p:cNvPr>
          <p:cNvSpPr>
            <a:spLocks noGrp="1"/>
          </p:cNvSpPr>
          <p:nvPr>
            <p:ph type="sldNum" sz="quarter" idx="10"/>
          </p:nvPr>
        </p:nvSpPr>
        <p:spPr/>
        <p:txBody>
          <a:bodyPr/>
          <a:lstStyle/>
          <a:p>
            <a:fld id="{68151E55-6873-49E2-B8D5-2F265E6F1973}" type="slidenum">
              <a:rPr lang="en-US" smtClean="0"/>
              <a:t>16</a:t>
            </a:fld>
            <a:endParaRPr lang="en-US" dirty="0"/>
          </a:p>
        </p:txBody>
      </p:sp>
      <p:graphicFrame>
        <p:nvGraphicFramePr>
          <p:cNvPr id="11" name="Object 10">
            <a:extLst>
              <a:ext uri="{FF2B5EF4-FFF2-40B4-BE49-F238E27FC236}">
                <a16:creationId xmlns:a16="http://schemas.microsoft.com/office/drawing/2014/main" id="{4D849A5C-0465-AC42-A7B2-100250EA105A}"/>
              </a:ext>
            </a:extLst>
          </p:cNvPr>
          <p:cNvGraphicFramePr>
            <a:graphicFrameLocks noChangeAspect="1"/>
          </p:cNvGraphicFramePr>
          <p:nvPr>
            <p:extLst>
              <p:ext uri="{D42A27DB-BD31-4B8C-83A1-F6EECF244321}">
                <p14:modId xmlns:p14="http://schemas.microsoft.com/office/powerpoint/2010/main" val="3460783394"/>
              </p:ext>
            </p:extLst>
          </p:nvPr>
        </p:nvGraphicFramePr>
        <p:xfrm>
          <a:off x="5032053" y="2097830"/>
          <a:ext cx="2463800" cy="595312"/>
        </p:xfrm>
        <a:graphic>
          <a:graphicData uri="http://schemas.openxmlformats.org/presentationml/2006/ole">
            <mc:AlternateContent xmlns:mc="http://schemas.openxmlformats.org/markup-compatibility/2006">
              <mc:Choice xmlns:v="urn:schemas-microsoft-com:vml" Requires="v">
                <p:oleObj spid="_x0000_s6267" name="Equation" r:id="rId12" imgW="1155600" imgH="279360" progId="Equation.DSMT4">
                  <p:embed/>
                </p:oleObj>
              </mc:Choice>
              <mc:Fallback>
                <p:oleObj name="Equation" r:id="rId12" imgW="1155600" imgH="279360" progId="Equation.DSMT4">
                  <p:embed/>
                  <p:pic>
                    <p:nvPicPr>
                      <p:cNvPr id="7" name="Object 6">
                        <a:extLst>
                          <a:ext uri="{FF2B5EF4-FFF2-40B4-BE49-F238E27FC236}">
                            <a16:creationId xmlns:a16="http://schemas.microsoft.com/office/drawing/2014/main" id="{BFE7C84C-DF3F-4E8A-BB0A-FE9B42FC3351}"/>
                          </a:ext>
                        </a:extLst>
                      </p:cNvPr>
                      <p:cNvPicPr/>
                      <p:nvPr/>
                    </p:nvPicPr>
                    <p:blipFill>
                      <a:blip r:embed="rId13"/>
                      <a:stretch>
                        <a:fillRect/>
                      </a:stretch>
                    </p:blipFill>
                    <p:spPr>
                      <a:xfrm>
                        <a:off x="5032053" y="2097830"/>
                        <a:ext cx="2463800" cy="595312"/>
                      </a:xfrm>
                      <a:prstGeom prst="rect">
                        <a:avLst/>
                      </a:prstGeom>
                    </p:spPr>
                  </p:pic>
                </p:oleObj>
              </mc:Fallback>
            </mc:AlternateContent>
          </a:graphicData>
        </a:graphic>
      </p:graphicFrame>
    </p:spTree>
    <p:extLst>
      <p:ext uri="{BB962C8B-B14F-4D97-AF65-F5344CB8AC3E}">
        <p14:creationId xmlns:p14="http://schemas.microsoft.com/office/powerpoint/2010/main" val="3367908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ADD05-A1DD-4AFE-9D27-811FCB3AFEF2}"/>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What Rate Is Enough?</a:t>
            </a:r>
            <a:endParaRPr lang="en-US" dirty="0"/>
          </a:p>
        </p:txBody>
      </p:sp>
      <p:sp>
        <p:nvSpPr>
          <p:cNvPr id="3" name="Content Placeholder 2">
            <a:extLst>
              <a:ext uri="{FF2B5EF4-FFF2-40B4-BE49-F238E27FC236}">
                <a16:creationId xmlns:a16="http://schemas.microsoft.com/office/drawing/2014/main" id="{9D330BAF-93A9-4EBC-BE4C-0B598D889906}"/>
              </a:ext>
            </a:extLst>
          </p:cNvPr>
          <p:cNvSpPr>
            <a:spLocks noGrp="1"/>
          </p:cNvSpPr>
          <p:nvPr>
            <p:ph sz="quarter" idx="11"/>
          </p:nvPr>
        </p:nvSpPr>
        <p:spPr>
          <a:xfrm>
            <a:off x="342900" y="1276710"/>
            <a:ext cx="8458200" cy="1905830"/>
          </a:xfrm>
        </p:spPr>
        <p:txBody>
          <a:bodyPr>
            <a:normAutofit/>
          </a:bodyPr>
          <a:lstStyle/>
          <a:p>
            <a:pPr marL="0" indent="0">
              <a:buNone/>
            </a:pPr>
            <a:r>
              <a:rPr lang="en-US" altLang="en-US" sz="2200" dirty="0">
                <a:latin typeface="Arial" panose="020B0604020202020204" pitchFamily="34" charset="0"/>
                <a:cs typeface="Arial" panose="020B0604020202020204" pitchFamily="34" charset="0"/>
              </a:rPr>
              <a:t>Assume the total cost of a college education will be $50,000 when your child enters college in 12 years. You have $5,000 to invest today. What rate of interest must you earn on your investment to cover the cost of your child’s education?</a:t>
            </a:r>
          </a:p>
          <a:p>
            <a:pPr marL="0" indent="0" algn="ctr">
              <a:buNone/>
            </a:pPr>
            <a:r>
              <a:rPr lang="en-US" altLang="en-US" sz="2200" dirty="0">
                <a:latin typeface="Arial" panose="020B0604020202020204" pitchFamily="34" charset="0"/>
                <a:cs typeface="Arial" panose="020B0604020202020204" pitchFamily="34" charset="0"/>
              </a:rPr>
              <a:t>About 21.15%.</a:t>
            </a:r>
          </a:p>
        </p:txBody>
      </p:sp>
      <p:graphicFrame>
        <p:nvGraphicFramePr>
          <p:cNvPr id="8" name="Object 7">
            <a:extLst>
              <a:ext uri="{FF2B5EF4-FFF2-40B4-BE49-F238E27FC236}">
                <a16:creationId xmlns:a16="http://schemas.microsoft.com/office/drawing/2014/main" id="{561DDD96-4CC0-424A-8093-C8B8650F2FC7}"/>
              </a:ext>
            </a:extLst>
          </p:cNvPr>
          <p:cNvGraphicFramePr>
            <a:graphicFrameLocks noChangeAspect="1"/>
          </p:cNvGraphicFramePr>
          <p:nvPr>
            <p:extLst>
              <p:ext uri="{D42A27DB-BD31-4B8C-83A1-F6EECF244321}">
                <p14:modId xmlns:p14="http://schemas.microsoft.com/office/powerpoint/2010/main" val="2961838364"/>
              </p:ext>
            </p:extLst>
          </p:nvPr>
        </p:nvGraphicFramePr>
        <p:xfrm>
          <a:off x="2457450" y="3397250"/>
          <a:ext cx="3575050" cy="596900"/>
        </p:xfrm>
        <a:graphic>
          <a:graphicData uri="http://schemas.openxmlformats.org/presentationml/2006/ole">
            <mc:AlternateContent xmlns:mc="http://schemas.openxmlformats.org/markup-compatibility/2006">
              <mc:Choice xmlns:v="urn:schemas-microsoft-com:vml" Requires="v">
                <p:oleObj spid="_x0000_s7286" name="Equation" r:id="rId4" imgW="1676160" imgH="279360" progId="Equation.DSMT4">
                  <p:embed/>
                </p:oleObj>
              </mc:Choice>
              <mc:Fallback>
                <p:oleObj name="Equation" r:id="rId4" imgW="1676160" imgH="279360" progId="Equation.DSMT4">
                  <p:embed/>
                  <p:pic>
                    <p:nvPicPr>
                      <p:cNvPr id="7" name="Object 6">
                        <a:extLst>
                          <a:ext uri="{FF2B5EF4-FFF2-40B4-BE49-F238E27FC236}">
                            <a16:creationId xmlns:a16="http://schemas.microsoft.com/office/drawing/2014/main" id="{E27E0FEF-E227-4C30-9A65-6864D4272DFE}"/>
                          </a:ext>
                        </a:extLst>
                      </p:cNvPr>
                      <p:cNvPicPr/>
                      <p:nvPr/>
                    </p:nvPicPr>
                    <p:blipFill>
                      <a:blip r:embed="rId5"/>
                      <a:stretch>
                        <a:fillRect/>
                      </a:stretch>
                    </p:blipFill>
                    <p:spPr>
                      <a:xfrm>
                        <a:off x="2457450" y="3397250"/>
                        <a:ext cx="3575050" cy="5969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50A4ABAE-A7C5-4CA7-84A3-4B32E724C812}"/>
              </a:ext>
            </a:extLst>
          </p:cNvPr>
          <p:cNvGraphicFramePr>
            <a:graphicFrameLocks noChangeAspect="1"/>
          </p:cNvGraphicFramePr>
          <p:nvPr>
            <p:extLst>
              <p:ext uri="{D42A27DB-BD31-4B8C-83A1-F6EECF244321}">
                <p14:modId xmlns:p14="http://schemas.microsoft.com/office/powerpoint/2010/main" val="1032226992"/>
              </p:ext>
            </p:extLst>
          </p:nvPr>
        </p:nvGraphicFramePr>
        <p:xfrm>
          <a:off x="1065213" y="4251325"/>
          <a:ext cx="2730500" cy="776288"/>
        </p:xfrm>
        <a:graphic>
          <a:graphicData uri="http://schemas.openxmlformats.org/presentationml/2006/ole">
            <mc:AlternateContent xmlns:mc="http://schemas.openxmlformats.org/markup-compatibility/2006">
              <mc:Choice xmlns:v="urn:schemas-microsoft-com:vml" Requires="v">
                <p:oleObj spid="_x0000_s7287" name="Equation" r:id="rId6" imgW="1473120" imgH="419040" progId="Equation.DSMT4">
                  <p:embed/>
                </p:oleObj>
              </mc:Choice>
              <mc:Fallback>
                <p:oleObj name="Equation" r:id="rId6" imgW="1473120" imgH="419040" progId="Equation.DSMT4">
                  <p:embed/>
                  <p:pic>
                    <p:nvPicPr>
                      <p:cNvPr id="0" name=""/>
                      <p:cNvPicPr/>
                      <p:nvPr/>
                    </p:nvPicPr>
                    <p:blipFill>
                      <a:blip r:embed="rId7"/>
                      <a:stretch>
                        <a:fillRect/>
                      </a:stretch>
                    </p:blipFill>
                    <p:spPr>
                      <a:xfrm>
                        <a:off x="1065213" y="4251325"/>
                        <a:ext cx="2730500" cy="776288"/>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FFB70FEC-A217-4B08-A5B4-07E1D88D08FB}"/>
              </a:ext>
            </a:extLst>
          </p:cNvPr>
          <p:cNvGraphicFramePr>
            <a:graphicFrameLocks noChangeAspect="1"/>
          </p:cNvGraphicFramePr>
          <p:nvPr>
            <p:extLst>
              <p:ext uri="{D42A27DB-BD31-4B8C-83A1-F6EECF244321}">
                <p14:modId xmlns:p14="http://schemas.microsoft.com/office/powerpoint/2010/main" val="3398293214"/>
              </p:ext>
            </p:extLst>
          </p:nvPr>
        </p:nvGraphicFramePr>
        <p:xfrm>
          <a:off x="4801157" y="4280390"/>
          <a:ext cx="1576895" cy="564860"/>
        </p:xfrm>
        <a:graphic>
          <a:graphicData uri="http://schemas.openxmlformats.org/presentationml/2006/ole">
            <mc:AlternateContent xmlns:mc="http://schemas.openxmlformats.org/markup-compatibility/2006">
              <mc:Choice xmlns:v="urn:schemas-microsoft-com:vml" Requires="v">
                <p:oleObj spid="_x0000_s7288" name="Equation" r:id="rId8" imgW="850680" imgH="304560" progId="Equation.DSMT4">
                  <p:embed/>
                </p:oleObj>
              </mc:Choice>
              <mc:Fallback>
                <p:oleObj name="Equation" r:id="rId8" imgW="850680" imgH="304560" progId="Equation.DSMT4">
                  <p:embed/>
                  <p:pic>
                    <p:nvPicPr>
                      <p:cNvPr id="0" name=""/>
                      <p:cNvPicPr/>
                      <p:nvPr/>
                    </p:nvPicPr>
                    <p:blipFill>
                      <a:blip r:embed="rId9"/>
                      <a:stretch>
                        <a:fillRect/>
                      </a:stretch>
                    </p:blipFill>
                    <p:spPr>
                      <a:xfrm>
                        <a:off x="4801157" y="4280390"/>
                        <a:ext cx="1576895" cy="56486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669F9AEC-83AA-4224-B6BE-F5E9EE71BF89}"/>
              </a:ext>
            </a:extLst>
          </p:cNvPr>
          <p:cNvGraphicFramePr>
            <a:graphicFrameLocks noChangeAspect="1"/>
          </p:cNvGraphicFramePr>
          <p:nvPr>
            <p:extLst>
              <p:ext uri="{D42A27DB-BD31-4B8C-83A1-F6EECF244321}">
                <p14:modId xmlns:p14="http://schemas.microsoft.com/office/powerpoint/2010/main" val="1943303260"/>
              </p:ext>
            </p:extLst>
          </p:nvPr>
        </p:nvGraphicFramePr>
        <p:xfrm>
          <a:off x="1278123" y="5504627"/>
          <a:ext cx="3812804" cy="400107"/>
        </p:xfrm>
        <a:graphic>
          <a:graphicData uri="http://schemas.openxmlformats.org/presentationml/2006/ole">
            <mc:AlternateContent xmlns:mc="http://schemas.openxmlformats.org/markup-compatibility/2006">
              <mc:Choice xmlns:v="urn:schemas-microsoft-com:vml" Requires="v">
                <p:oleObj spid="_x0000_s7289" name="Equation" r:id="rId10" imgW="2057400" imgH="215640" progId="Equation.DSMT4">
                  <p:embed/>
                </p:oleObj>
              </mc:Choice>
              <mc:Fallback>
                <p:oleObj name="Equation" r:id="rId10" imgW="2057400" imgH="215640" progId="Equation.DSMT4">
                  <p:embed/>
                  <p:pic>
                    <p:nvPicPr>
                      <p:cNvPr id="0" name=""/>
                      <p:cNvPicPr/>
                      <p:nvPr/>
                    </p:nvPicPr>
                    <p:blipFill>
                      <a:blip r:embed="rId11"/>
                      <a:stretch>
                        <a:fillRect/>
                      </a:stretch>
                    </p:blipFill>
                    <p:spPr>
                      <a:xfrm>
                        <a:off x="1278123" y="5504627"/>
                        <a:ext cx="3812804" cy="400107"/>
                      </a:xfrm>
                      <a:prstGeom prst="rect">
                        <a:avLst/>
                      </a:prstGeom>
                    </p:spPr>
                  </p:pic>
                </p:oleObj>
              </mc:Fallback>
            </mc:AlternateContent>
          </a:graphicData>
        </a:graphic>
      </p:graphicFrame>
      <p:sp>
        <p:nvSpPr>
          <p:cNvPr id="7" name="Slide Number Placeholder 6">
            <a:extLst>
              <a:ext uri="{FF2B5EF4-FFF2-40B4-BE49-F238E27FC236}">
                <a16:creationId xmlns:a16="http://schemas.microsoft.com/office/drawing/2014/main" id="{EC49FF4A-A5B2-4B48-B7F2-60351EFAE603}"/>
              </a:ext>
            </a:extLst>
          </p:cNvPr>
          <p:cNvSpPr>
            <a:spLocks noGrp="1"/>
          </p:cNvSpPr>
          <p:nvPr>
            <p:ph type="sldNum" sz="quarter" idx="10"/>
          </p:nvPr>
        </p:nvSpPr>
        <p:spPr/>
        <p:txBody>
          <a:bodyPr/>
          <a:lstStyle/>
          <a:p>
            <a:fld id="{68151E55-6873-49E2-B8D5-2F265E6F1973}" type="slidenum">
              <a:rPr lang="en-US" smtClean="0"/>
              <a:t>17</a:t>
            </a:fld>
            <a:endParaRPr lang="en-US" dirty="0"/>
          </a:p>
        </p:txBody>
      </p:sp>
      <p:graphicFrame>
        <p:nvGraphicFramePr>
          <p:cNvPr id="12" name="Object 11">
            <a:extLst>
              <a:ext uri="{FF2B5EF4-FFF2-40B4-BE49-F238E27FC236}">
                <a16:creationId xmlns:a16="http://schemas.microsoft.com/office/drawing/2014/main" id="{57DC1E9F-9A7D-0840-BE3F-724A15D693A8}"/>
              </a:ext>
            </a:extLst>
          </p:cNvPr>
          <p:cNvGraphicFramePr>
            <a:graphicFrameLocks noChangeAspect="1"/>
          </p:cNvGraphicFramePr>
          <p:nvPr>
            <p:extLst>
              <p:ext uri="{D42A27DB-BD31-4B8C-83A1-F6EECF244321}">
                <p14:modId xmlns:p14="http://schemas.microsoft.com/office/powerpoint/2010/main" val="2795290085"/>
              </p:ext>
            </p:extLst>
          </p:nvPr>
        </p:nvGraphicFramePr>
        <p:xfrm>
          <a:off x="6032500" y="2715816"/>
          <a:ext cx="2463800" cy="595312"/>
        </p:xfrm>
        <a:graphic>
          <a:graphicData uri="http://schemas.openxmlformats.org/presentationml/2006/ole">
            <mc:AlternateContent xmlns:mc="http://schemas.openxmlformats.org/markup-compatibility/2006">
              <mc:Choice xmlns:v="urn:schemas-microsoft-com:vml" Requires="v">
                <p:oleObj spid="_x0000_s7290" name="Equation" r:id="rId12" imgW="1155600" imgH="279360" progId="Equation.DSMT4">
                  <p:embed/>
                </p:oleObj>
              </mc:Choice>
              <mc:Fallback>
                <p:oleObj name="Equation" r:id="rId12" imgW="1155600" imgH="279360" progId="Equation.DSMT4">
                  <p:embed/>
                  <p:pic>
                    <p:nvPicPr>
                      <p:cNvPr id="7" name="Object 6">
                        <a:extLst>
                          <a:ext uri="{FF2B5EF4-FFF2-40B4-BE49-F238E27FC236}">
                            <a16:creationId xmlns:a16="http://schemas.microsoft.com/office/drawing/2014/main" id="{BFE7C84C-DF3F-4E8A-BB0A-FE9B42FC3351}"/>
                          </a:ext>
                        </a:extLst>
                      </p:cNvPr>
                      <p:cNvPicPr/>
                      <p:nvPr/>
                    </p:nvPicPr>
                    <p:blipFill>
                      <a:blip r:embed="rId13"/>
                      <a:stretch>
                        <a:fillRect/>
                      </a:stretch>
                    </p:blipFill>
                    <p:spPr>
                      <a:xfrm>
                        <a:off x="6032500" y="2715816"/>
                        <a:ext cx="2463800" cy="595312"/>
                      </a:xfrm>
                      <a:prstGeom prst="rect">
                        <a:avLst/>
                      </a:prstGeom>
                    </p:spPr>
                  </p:pic>
                </p:oleObj>
              </mc:Fallback>
            </mc:AlternateContent>
          </a:graphicData>
        </a:graphic>
      </p:graphicFrame>
    </p:spTree>
    <p:extLst>
      <p:ext uri="{BB962C8B-B14F-4D97-AF65-F5344CB8AC3E}">
        <p14:creationId xmlns:p14="http://schemas.microsoft.com/office/powerpoint/2010/main" val="2147845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9E626-8B41-4617-8A7B-1E89A072D936}"/>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Calculator Keys</a:t>
            </a:r>
            <a:endParaRPr lang="en-US" dirty="0"/>
          </a:p>
        </p:txBody>
      </p:sp>
      <p:sp>
        <p:nvSpPr>
          <p:cNvPr id="3" name="Content Placeholder 2">
            <a:extLst>
              <a:ext uri="{FF2B5EF4-FFF2-40B4-BE49-F238E27FC236}">
                <a16:creationId xmlns:a16="http://schemas.microsoft.com/office/drawing/2014/main" id="{C7B95A5A-0769-4141-9C29-9E29A6D36AFE}"/>
              </a:ext>
            </a:extLst>
          </p:cNvPr>
          <p:cNvSpPr>
            <a:spLocks noGrp="1"/>
          </p:cNvSpPr>
          <p:nvPr>
            <p:ph sz="quarter" idx="11"/>
          </p:nvPr>
        </p:nvSpPr>
        <p:spPr>
          <a:xfrm>
            <a:off x="342900" y="1276710"/>
            <a:ext cx="8458200" cy="2468813"/>
          </a:xfrm>
        </p:spPr>
        <p:txBody>
          <a:bodyPr>
            <a:noAutofit/>
          </a:bodyPr>
          <a:lstStyle/>
          <a:p>
            <a:pPr marL="0" indent="0">
              <a:lnSpc>
                <a:spcPct val="90000"/>
              </a:lnSpc>
              <a:spcBef>
                <a:spcPts val="1000"/>
              </a:spcBef>
              <a:spcAft>
                <a:spcPts val="0"/>
              </a:spcAft>
              <a:buNone/>
            </a:pPr>
            <a:r>
              <a:rPr lang="en-US" altLang="en-US" dirty="0">
                <a:latin typeface="Arial" panose="020B0604020202020204" pitchFamily="34" charset="0"/>
                <a:cs typeface="Arial" panose="020B0604020202020204" pitchFamily="34" charset="0"/>
              </a:rPr>
              <a:t>Texas Instruments B</a:t>
            </a:r>
            <a:r>
              <a:rPr lang="en-US" altLang="en-US" sz="100"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A-II Plus</a:t>
            </a:r>
          </a:p>
          <a:p>
            <a:pPr>
              <a:lnSpc>
                <a:spcPct val="90000"/>
              </a:lnSpc>
              <a:spcBef>
                <a:spcPts val="1000"/>
              </a:spcBef>
              <a:spcAft>
                <a:spcPts val="0"/>
              </a:spcAft>
            </a:pPr>
            <a:r>
              <a:rPr lang="en-US" altLang="en-US" dirty="0">
                <a:latin typeface="Arial" panose="020B0604020202020204" pitchFamily="34" charset="0"/>
                <a:cs typeface="Arial" panose="020B0604020202020204" pitchFamily="34" charset="0"/>
              </a:rPr>
              <a:t>F</a:t>
            </a:r>
            <a:r>
              <a:rPr lang="en-US" altLang="en-US" sz="100"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V = future value.</a:t>
            </a:r>
          </a:p>
          <a:p>
            <a:pPr>
              <a:lnSpc>
                <a:spcPct val="90000"/>
              </a:lnSpc>
              <a:spcBef>
                <a:spcPts val="1000"/>
              </a:spcBef>
              <a:spcAft>
                <a:spcPts val="0"/>
              </a:spcAft>
            </a:pPr>
            <a:r>
              <a:rPr lang="en-US" altLang="en-US" dirty="0">
                <a:latin typeface="Arial" panose="020B0604020202020204" pitchFamily="34" charset="0"/>
                <a:cs typeface="Arial" panose="020B0604020202020204" pitchFamily="34" charset="0"/>
              </a:rPr>
              <a:t>P</a:t>
            </a:r>
            <a:r>
              <a:rPr lang="en-US" altLang="en-US" sz="100"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V = present value.</a:t>
            </a:r>
          </a:p>
          <a:p>
            <a:pPr>
              <a:lnSpc>
                <a:spcPct val="90000"/>
              </a:lnSpc>
              <a:spcBef>
                <a:spcPts val="1000"/>
              </a:spcBef>
              <a:spcAft>
                <a:spcPts val="0"/>
              </a:spcAft>
            </a:pPr>
            <a:r>
              <a:rPr lang="en-US" altLang="en-US" dirty="0">
                <a:latin typeface="Arial" panose="020B0604020202020204" pitchFamily="34" charset="0"/>
                <a:cs typeface="Arial" panose="020B0604020202020204" pitchFamily="34" charset="0"/>
              </a:rPr>
              <a:t>I/Y = periodic interest rate.</a:t>
            </a:r>
          </a:p>
          <a:p>
            <a:pPr marL="291600" lvl="1" indent="-291600">
              <a:lnSpc>
                <a:spcPct val="90000"/>
              </a:lnSpc>
              <a:spcBef>
                <a:spcPts val="1000"/>
              </a:spcBef>
              <a:spcAft>
                <a:spcPts val="0"/>
              </a:spcAft>
            </a:pPr>
            <a:r>
              <a:rPr lang="en-US" altLang="en-US" dirty="0">
                <a:latin typeface="Arial" panose="020B0604020202020204" pitchFamily="34" charset="0"/>
                <a:cs typeface="Arial" panose="020B0604020202020204" pitchFamily="34" charset="0"/>
              </a:rPr>
              <a:t>P/Y must equal 1 for the I/Y to be the periodic rate.</a:t>
            </a:r>
          </a:p>
          <a:p>
            <a:pPr marL="291600" lvl="1" indent="-291600">
              <a:lnSpc>
                <a:spcPct val="90000"/>
              </a:lnSpc>
              <a:spcBef>
                <a:spcPts val="1000"/>
              </a:spcBef>
              <a:spcAft>
                <a:spcPts val="0"/>
              </a:spcAft>
            </a:pPr>
            <a:r>
              <a:rPr lang="en-US" altLang="en-US" dirty="0">
                <a:latin typeface="Arial" panose="020B0604020202020204" pitchFamily="34" charset="0"/>
                <a:cs typeface="Arial" panose="020B0604020202020204" pitchFamily="34" charset="0"/>
              </a:rPr>
              <a:t>Interest is entered as a percent, not a decimal.</a:t>
            </a:r>
          </a:p>
        </p:txBody>
      </p:sp>
      <p:sp>
        <p:nvSpPr>
          <p:cNvPr id="4" name="Content Placeholder 3">
            <a:extLst>
              <a:ext uri="{FF2B5EF4-FFF2-40B4-BE49-F238E27FC236}">
                <a16:creationId xmlns:a16="http://schemas.microsoft.com/office/drawing/2014/main" id="{A56F2D49-F335-420A-B912-D1EEEF8A695A}"/>
              </a:ext>
            </a:extLst>
          </p:cNvPr>
          <p:cNvSpPr>
            <a:spLocks noGrp="1"/>
          </p:cNvSpPr>
          <p:nvPr>
            <p:ph sz="quarter" idx="14"/>
          </p:nvPr>
        </p:nvSpPr>
        <p:spPr>
          <a:xfrm>
            <a:off x="342900" y="3895897"/>
            <a:ext cx="8458200" cy="1561133"/>
          </a:xfrm>
        </p:spPr>
        <p:txBody>
          <a:bodyPr/>
          <a:lstStyle/>
          <a:p>
            <a:pPr>
              <a:lnSpc>
                <a:spcPct val="110000"/>
              </a:lnSpc>
              <a:spcBef>
                <a:spcPts val="624"/>
              </a:spcBef>
            </a:pPr>
            <a:r>
              <a:rPr lang="en-US" altLang="en-US" sz="2000" dirty="0">
                <a:latin typeface="Arial" panose="020B0604020202020204" pitchFamily="34" charset="0"/>
                <a:cs typeface="Arial" panose="020B0604020202020204" pitchFamily="34" charset="0"/>
              </a:rPr>
              <a:t>N = number of periods.</a:t>
            </a:r>
          </a:p>
          <a:p>
            <a:pPr>
              <a:lnSpc>
                <a:spcPct val="110000"/>
              </a:lnSpc>
              <a:spcBef>
                <a:spcPts val="624"/>
              </a:spcBef>
            </a:pPr>
            <a:r>
              <a:rPr lang="en-US" altLang="en-US" sz="2000" dirty="0">
                <a:latin typeface="Arial" panose="020B0604020202020204" pitchFamily="34" charset="0"/>
                <a:cs typeface="Arial" panose="020B0604020202020204" pitchFamily="34" charset="0"/>
              </a:rPr>
              <a:t>Remember to clear the registers (C</a:t>
            </a:r>
            <a:r>
              <a:rPr lang="en-US" altLang="en-US" sz="100" dirty="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rPr>
              <a:t>L</a:t>
            </a:r>
            <a:r>
              <a:rPr lang="en-US" altLang="en-US" sz="100" dirty="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rPr>
              <a:t>R</a:t>
            </a:r>
            <a:r>
              <a:rPr lang="en-US" altLang="en-US" sz="100" dirty="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rPr>
              <a:t>T</a:t>
            </a:r>
            <a:r>
              <a:rPr lang="en-US" altLang="en-US" sz="100" dirty="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rPr>
              <a:t>V</a:t>
            </a:r>
            <a:r>
              <a:rPr lang="en-US" altLang="en-US" sz="100" dirty="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rPr>
              <a:t>M) after each problem.</a:t>
            </a:r>
          </a:p>
          <a:p>
            <a:pPr>
              <a:lnSpc>
                <a:spcPct val="110000"/>
              </a:lnSpc>
              <a:spcBef>
                <a:spcPts val="624"/>
              </a:spcBef>
            </a:pPr>
            <a:r>
              <a:rPr lang="en-US" altLang="en-US" sz="2000" dirty="0">
                <a:latin typeface="Arial" panose="020B0604020202020204" pitchFamily="34" charset="0"/>
                <a:cs typeface="Arial" panose="020B0604020202020204" pitchFamily="34" charset="0"/>
              </a:rPr>
              <a:t>Other calculators are similar in format.</a:t>
            </a:r>
          </a:p>
        </p:txBody>
      </p:sp>
      <p:sp>
        <p:nvSpPr>
          <p:cNvPr id="7" name="Slide Number Placeholder 6">
            <a:extLst>
              <a:ext uri="{FF2B5EF4-FFF2-40B4-BE49-F238E27FC236}">
                <a16:creationId xmlns:a16="http://schemas.microsoft.com/office/drawing/2014/main" id="{0CB3FE97-0CCD-4FB4-AF50-7CE7A393B926}"/>
              </a:ext>
            </a:extLst>
          </p:cNvPr>
          <p:cNvSpPr>
            <a:spLocks noGrp="1"/>
          </p:cNvSpPr>
          <p:nvPr>
            <p:ph type="sldNum" sz="quarter" idx="10"/>
          </p:nvPr>
        </p:nvSpPr>
        <p:spPr/>
        <p:txBody>
          <a:bodyPr/>
          <a:lstStyle/>
          <a:p>
            <a:fld id="{68151E55-6873-49E2-B8D5-2F265E6F1973}" type="slidenum">
              <a:rPr lang="en-US" smtClean="0"/>
              <a:t>18</a:t>
            </a:fld>
            <a:endParaRPr lang="en-US" dirty="0"/>
          </a:p>
        </p:txBody>
      </p:sp>
    </p:spTree>
    <p:extLst>
      <p:ext uri="{BB962C8B-B14F-4D97-AF65-F5344CB8AC3E}">
        <p14:creationId xmlns:p14="http://schemas.microsoft.com/office/powerpoint/2010/main" val="3477827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7BC4D-6651-4DE4-BEFB-54FBC9EF12A7}"/>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Multiple Cash Flows - I</a:t>
            </a:r>
            <a:endParaRPr lang="en-US" dirty="0"/>
          </a:p>
        </p:txBody>
      </p:sp>
      <p:sp>
        <p:nvSpPr>
          <p:cNvPr id="3" name="Content Placeholder 2">
            <a:extLst>
              <a:ext uri="{FF2B5EF4-FFF2-40B4-BE49-F238E27FC236}">
                <a16:creationId xmlns:a16="http://schemas.microsoft.com/office/drawing/2014/main" id="{2BCFCE21-F367-4625-9DF9-D93454137E31}"/>
              </a:ext>
            </a:extLst>
          </p:cNvPr>
          <p:cNvSpPr>
            <a:spLocks noGrp="1"/>
          </p:cNvSpPr>
          <p:nvPr>
            <p:ph sz="quarter" idx="11"/>
          </p:nvPr>
        </p:nvSpPr>
        <p:spPr/>
        <p:txBody>
          <a:bodyPr>
            <a:normAutofit/>
          </a:bodyPr>
          <a:lstStyle/>
          <a:p>
            <a:pPr marL="0" indent="0">
              <a:spcBef>
                <a:spcPts val="1000"/>
              </a:spcBef>
              <a:spcAft>
                <a:spcPts val="0"/>
              </a:spcAft>
              <a:buNone/>
            </a:pPr>
            <a:r>
              <a:rPr lang="en-US" altLang="en-US" sz="2400" dirty="0">
                <a:latin typeface="Arial" panose="020B0604020202020204" pitchFamily="34" charset="0"/>
                <a:cs typeface="Arial" panose="020B0604020202020204" pitchFamily="34" charset="0"/>
              </a:rPr>
              <a:t>Consider an investment that pays $200 one year from now, with cash flows increasing by $200 per year through Year 4. If the interest rate is 12 percent, what is the present value of this stream of cash flows?</a:t>
            </a:r>
          </a:p>
          <a:p>
            <a:pPr marL="0" indent="0">
              <a:spcBef>
                <a:spcPts val="1000"/>
              </a:spcBef>
              <a:spcAft>
                <a:spcPts val="0"/>
              </a:spcAft>
              <a:buNone/>
            </a:pPr>
            <a:r>
              <a:rPr lang="en-US" altLang="en-US" sz="2400" dirty="0">
                <a:latin typeface="Arial" panose="020B0604020202020204" pitchFamily="34" charset="0"/>
                <a:cs typeface="Arial" panose="020B0604020202020204" pitchFamily="34" charset="0"/>
              </a:rPr>
              <a:t>If the issuer offers this investment for $1,500, should you purchase it?</a:t>
            </a:r>
          </a:p>
        </p:txBody>
      </p:sp>
      <p:sp>
        <p:nvSpPr>
          <p:cNvPr id="6" name="Slide Number Placeholder 5">
            <a:extLst>
              <a:ext uri="{FF2B5EF4-FFF2-40B4-BE49-F238E27FC236}">
                <a16:creationId xmlns:a16="http://schemas.microsoft.com/office/drawing/2014/main" id="{22B3CF7F-F3FB-472D-B75A-DB2F26328044}"/>
              </a:ext>
            </a:extLst>
          </p:cNvPr>
          <p:cNvSpPr>
            <a:spLocks noGrp="1"/>
          </p:cNvSpPr>
          <p:nvPr>
            <p:ph type="sldNum" sz="quarter" idx="10"/>
          </p:nvPr>
        </p:nvSpPr>
        <p:spPr/>
        <p:txBody>
          <a:bodyPr/>
          <a:lstStyle/>
          <a:p>
            <a:fld id="{68151E55-6873-49E2-B8D5-2F265E6F1973}" type="slidenum">
              <a:rPr lang="en-US" smtClean="0"/>
              <a:t>19</a:t>
            </a:fld>
            <a:endParaRPr lang="en-US" dirty="0"/>
          </a:p>
        </p:txBody>
      </p:sp>
    </p:spTree>
    <p:extLst>
      <p:ext uri="{BB962C8B-B14F-4D97-AF65-F5344CB8AC3E}">
        <p14:creationId xmlns:p14="http://schemas.microsoft.com/office/powerpoint/2010/main" val="237128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F178-761E-4ECD-B1D8-60CD747846F7}"/>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Key Concepts and Skills</a:t>
            </a:r>
            <a:endParaRPr lang="en-US" dirty="0"/>
          </a:p>
        </p:txBody>
      </p:sp>
      <p:sp>
        <p:nvSpPr>
          <p:cNvPr id="3" name="Content Placeholder 2">
            <a:extLst>
              <a:ext uri="{FF2B5EF4-FFF2-40B4-BE49-F238E27FC236}">
                <a16:creationId xmlns:a16="http://schemas.microsoft.com/office/drawing/2014/main" id="{DC23DF55-4E15-4459-91F8-6604A9743F26}"/>
              </a:ext>
            </a:extLst>
          </p:cNvPr>
          <p:cNvSpPr>
            <a:spLocks noGrp="1"/>
          </p:cNvSpPr>
          <p:nvPr>
            <p:ph sz="quarter" idx="11"/>
          </p:nvPr>
        </p:nvSpPr>
        <p:spPr>
          <a:xfrm>
            <a:off x="342900" y="1276710"/>
            <a:ext cx="8458200" cy="5078370"/>
          </a:xfrm>
        </p:spPr>
        <p:txBody>
          <a:bodyPr>
            <a:normAutofit/>
          </a:bodyPr>
          <a:lstStyle/>
          <a:p>
            <a:pPr marL="291600" indent="-291600">
              <a:buFont typeface="Arial" panose="020B0604020202020204" pitchFamily="34" charset="0"/>
              <a:buChar char="•"/>
              <a:defRPr/>
            </a:pPr>
            <a:r>
              <a:rPr lang="en-US" sz="2800" dirty="0">
                <a:latin typeface="Arial" panose="020B0604020202020204" pitchFamily="34" charset="0"/>
                <a:cs typeface="Arial" panose="020B0604020202020204" pitchFamily="34" charset="0"/>
              </a:rPr>
              <a:t>Be able to compute the future value and/or present value of a single cash flow or series of cash flows.</a:t>
            </a:r>
          </a:p>
          <a:p>
            <a:pPr marL="291600" indent="-291600">
              <a:buFont typeface="Arial" panose="020B0604020202020204" pitchFamily="34" charset="0"/>
              <a:buChar char="•"/>
              <a:defRPr/>
            </a:pPr>
            <a:r>
              <a:rPr lang="en-US" sz="2800" dirty="0">
                <a:latin typeface="Arial" panose="020B0604020202020204" pitchFamily="34" charset="0"/>
                <a:cs typeface="Arial" panose="020B0604020202020204" pitchFamily="34" charset="0"/>
              </a:rPr>
              <a:t>Be able to compute the return on an investment.</a:t>
            </a:r>
          </a:p>
          <a:p>
            <a:pPr marL="291600" indent="-291600">
              <a:buFont typeface="Arial" panose="020B0604020202020204" pitchFamily="34" charset="0"/>
              <a:buChar char="•"/>
              <a:defRPr/>
            </a:pPr>
            <a:r>
              <a:rPr lang="en-US" sz="2800" dirty="0">
                <a:latin typeface="Arial" panose="020B0604020202020204" pitchFamily="34" charset="0"/>
                <a:cs typeface="Arial" panose="020B0604020202020204" pitchFamily="34" charset="0"/>
              </a:rPr>
              <a:t>Be able to use a financial calculator and/or spreadsheet to solve time value problems.</a:t>
            </a:r>
          </a:p>
          <a:p>
            <a:pPr marL="291600" indent="-291600">
              <a:buFont typeface="Arial" panose="020B0604020202020204" pitchFamily="34" charset="0"/>
              <a:buChar char="•"/>
              <a:defRPr/>
            </a:pPr>
            <a:r>
              <a:rPr lang="en-US" sz="2800" dirty="0">
                <a:latin typeface="Arial" panose="020B0604020202020204" pitchFamily="34" charset="0"/>
                <a:cs typeface="Arial" panose="020B0604020202020204" pitchFamily="34" charset="0"/>
              </a:rPr>
              <a:t>Understand perpetuities and annuities.</a:t>
            </a:r>
          </a:p>
        </p:txBody>
      </p:sp>
      <p:sp>
        <p:nvSpPr>
          <p:cNvPr id="11" name="Slide Number Placeholder 10">
            <a:extLst>
              <a:ext uri="{FF2B5EF4-FFF2-40B4-BE49-F238E27FC236}">
                <a16:creationId xmlns:a16="http://schemas.microsoft.com/office/drawing/2014/main" id="{A90D1F69-8CCB-49FA-A037-38525A7FB620}"/>
              </a:ext>
            </a:extLst>
          </p:cNvPr>
          <p:cNvSpPr>
            <a:spLocks noGrp="1"/>
          </p:cNvSpPr>
          <p:nvPr>
            <p:ph type="sldNum" sz="quarter" idx="10"/>
          </p:nvPr>
        </p:nvSpPr>
        <p:spPr/>
        <p:txBody>
          <a:bodyPr/>
          <a:lstStyle/>
          <a:p>
            <a:fld id="{68151E55-6873-49E2-B8D5-2F265E6F1973}" type="slidenum">
              <a:rPr lang="en-US" smtClean="0"/>
              <a:t>2</a:t>
            </a:fld>
            <a:endParaRPr lang="en-US" dirty="0"/>
          </a:p>
        </p:txBody>
      </p:sp>
    </p:spTree>
    <p:extLst>
      <p:ext uri="{BB962C8B-B14F-4D97-AF65-F5344CB8AC3E}">
        <p14:creationId xmlns:p14="http://schemas.microsoft.com/office/powerpoint/2010/main" val="1540219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7E3A4-C62F-4A39-8BEB-9EBE4AE30DFA}"/>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Multiple Cash Flows – II</a:t>
            </a:r>
            <a:endParaRPr lang="en-US" dirty="0"/>
          </a:p>
        </p:txBody>
      </p:sp>
      <p:pic>
        <p:nvPicPr>
          <p:cNvPr id="7" name="Picture 2" descr="Timeline shows cash flows. Arrows show present value of each individual cash flow. Present values are summed to find total present value.">
            <a:extLst>
              <a:ext uri="{FF2B5EF4-FFF2-40B4-BE49-F238E27FC236}">
                <a16:creationId xmlns:a16="http://schemas.microsoft.com/office/drawing/2014/main" id="{6B3A8841-8B2F-4245-9232-EAC46E29F9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7307" y="1598558"/>
            <a:ext cx="5429385" cy="342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a:extLst>
              <a:ext uri="{FF2B5EF4-FFF2-40B4-BE49-F238E27FC236}">
                <a16:creationId xmlns:a16="http://schemas.microsoft.com/office/drawing/2014/main" id="{B9200027-530A-464E-A30C-C1DD2DEDEA7C}"/>
              </a:ext>
            </a:extLst>
          </p:cNvPr>
          <p:cNvSpPr>
            <a:spLocks noGrp="1"/>
          </p:cNvSpPr>
          <p:nvPr>
            <p:ph sz="quarter" idx="11"/>
          </p:nvPr>
        </p:nvSpPr>
        <p:spPr>
          <a:xfrm>
            <a:off x="342900" y="5568506"/>
            <a:ext cx="8458200" cy="429543"/>
          </a:xfrm>
        </p:spPr>
        <p:txBody>
          <a:bodyPr>
            <a:normAutofit/>
          </a:bodyPr>
          <a:lstStyle/>
          <a:p>
            <a:r>
              <a:rPr lang="en-US" altLang="en-US" sz="2200" dirty="0">
                <a:latin typeface="Arial" panose="020B0604020202020204" pitchFamily="34" charset="0"/>
                <a:cs typeface="Arial" panose="020B0604020202020204" pitchFamily="34" charset="0"/>
              </a:rPr>
              <a:t>Present Value &lt; Cost → Do Not Purchase</a:t>
            </a:r>
            <a:endParaRPr lang="en-US" sz="2200" dirty="0">
              <a:latin typeface="Arial" panose="020B0604020202020204" pitchFamily="34" charset="0"/>
              <a:cs typeface="Arial" panose="020B0604020202020204" pitchFamily="34" charset="0"/>
            </a:endParaRPr>
          </a:p>
        </p:txBody>
      </p:sp>
      <p:sp>
        <p:nvSpPr>
          <p:cNvPr id="8" name="Text Placeholder 3">
            <a:extLst>
              <a:ext uri="{FF2B5EF4-FFF2-40B4-BE49-F238E27FC236}">
                <a16:creationId xmlns:a16="http://schemas.microsoft.com/office/drawing/2014/main" id="{73AE5E57-33C0-4A58-90D5-4E494C2CC4D8}"/>
              </a:ext>
            </a:extLst>
          </p:cNvPr>
          <p:cNvSpPr>
            <a:spLocks noGrp="1"/>
          </p:cNvSpPr>
          <p:nvPr>
            <p:ph type="body" sz="quarter" idx="14"/>
          </p:nvPr>
        </p:nvSpPr>
        <p:spPr>
          <a:xfrm>
            <a:off x="2928045" y="6331527"/>
            <a:ext cx="3287910" cy="260843"/>
          </a:xfrm>
        </p:spPr>
        <p:txBody>
          <a:bodyPr/>
          <a:lstStyle/>
          <a:p>
            <a:r>
              <a:rPr lang="en-US" sz="1200" dirty="0">
                <a:hlinkClick r:id="rId4" action="ppaction://hlinksldjump"/>
              </a:rPr>
              <a:t>Access the text alternative for slide images.</a:t>
            </a:r>
            <a:endParaRPr lang="en-US" sz="1200" dirty="0">
              <a:hlinkClick r:id="rId5" action="ppaction://hlinksldjump"/>
            </a:endParaRPr>
          </a:p>
        </p:txBody>
      </p:sp>
      <p:sp>
        <p:nvSpPr>
          <p:cNvPr id="6" name="Slide Number Placeholder 5">
            <a:extLst>
              <a:ext uri="{FF2B5EF4-FFF2-40B4-BE49-F238E27FC236}">
                <a16:creationId xmlns:a16="http://schemas.microsoft.com/office/drawing/2014/main" id="{BF9F95E6-0159-4C86-A51D-CD8A10E424A6}"/>
              </a:ext>
            </a:extLst>
          </p:cNvPr>
          <p:cNvSpPr>
            <a:spLocks noGrp="1"/>
          </p:cNvSpPr>
          <p:nvPr>
            <p:ph type="sldNum" sz="quarter" idx="10"/>
          </p:nvPr>
        </p:nvSpPr>
        <p:spPr/>
        <p:txBody>
          <a:bodyPr/>
          <a:lstStyle/>
          <a:p>
            <a:fld id="{68151E55-6873-49E2-B8D5-2F265E6F1973}" type="slidenum">
              <a:rPr lang="en-US" smtClean="0"/>
              <a:t>20</a:t>
            </a:fld>
            <a:endParaRPr lang="en-US" dirty="0"/>
          </a:p>
        </p:txBody>
      </p:sp>
    </p:spTree>
    <p:extLst>
      <p:ext uri="{BB962C8B-B14F-4D97-AF65-F5344CB8AC3E}">
        <p14:creationId xmlns:p14="http://schemas.microsoft.com/office/powerpoint/2010/main" val="1705468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7FD7F-DB5B-4DDA-9CC5-D112F4DEBBE2}"/>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Valuing “Lumpy” Cash Flows</a:t>
            </a:r>
            <a:endParaRPr lang="en-US" dirty="0"/>
          </a:p>
        </p:txBody>
      </p:sp>
      <p:sp>
        <p:nvSpPr>
          <p:cNvPr id="3" name="Content Placeholder 2">
            <a:extLst>
              <a:ext uri="{FF2B5EF4-FFF2-40B4-BE49-F238E27FC236}">
                <a16:creationId xmlns:a16="http://schemas.microsoft.com/office/drawing/2014/main" id="{13A98E38-DE93-426C-B66D-04DC7306DF77}"/>
              </a:ext>
            </a:extLst>
          </p:cNvPr>
          <p:cNvSpPr>
            <a:spLocks noGrp="1"/>
          </p:cNvSpPr>
          <p:nvPr>
            <p:ph sz="quarter" idx="11"/>
          </p:nvPr>
        </p:nvSpPr>
        <p:spPr>
          <a:xfrm>
            <a:off x="342900" y="1276710"/>
            <a:ext cx="8458200" cy="966870"/>
          </a:xfrm>
        </p:spPr>
        <p:txBody>
          <a:bodyPr>
            <a:normAutofit/>
          </a:bodyPr>
          <a:lstStyle/>
          <a:p>
            <a:pPr marL="0" indent="0">
              <a:spcBef>
                <a:spcPts val="1000"/>
              </a:spcBef>
              <a:spcAft>
                <a:spcPts val="0"/>
              </a:spcAft>
              <a:buNone/>
            </a:pPr>
            <a:r>
              <a:rPr lang="en-US" altLang="en-US" sz="2200" dirty="0">
                <a:latin typeface="Arial" panose="020B0604020202020204" pitchFamily="34" charset="0"/>
                <a:cs typeface="Arial" panose="020B0604020202020204" pitchFamily="34" charset="0"/>
              </a:rPr>
              <a:t>First, set your calculator to one payment per year.</a:t>
            </a:r>
          </a:p>
          <a:p>
            <a:pPr marL="0" indent="0">
              <a:spcBef>
                <a:spcPts val="1000"/>
              </a:spcBef>
              <a:spcAft>
                <a:spcPts val="0"/>
              </a:spcAft>
              <a:buNone/>
            </a:pPr>
            <a:r>
              <a:rPr lang="en-US" altLang="en-US" sz="2200" dirty="0">
                <a:latin typeface="Arial" panose="020B0604020202020204" pitchFamily="34" charset="0"/>
                <a:cs typeface="Arial" panose="020B0604020202020204" pitchFamily="34" charset="0"/>
              </a:rPr>
              <a:t>Then, use the cash flow menu:</a:t>
            </a:r>
          </a:p>
        </p:txBody>
      </p:sp>
      <p:pic>
        <p:nvPicPr>
          <p:cNvPr id="7" name="Picture 2" descr="Calculator cash flow menu for valuing lumpy cash flows.">
            <a:extLst>
              <a:ext uri="{FF2B5EF4-FFF2-40B4-BE49-F238E27FC236}">
                <a16:creationId xmlns:a16="http://schemas.microsoft.com/office/drawing/2014/main" id="{4F4BC1AE-6568-4F9A-93D7-54C2F784DA1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95546" y="2615561"/>
            <a:ext cx="7300677" cy="3343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Placeholder 3">
            <a:extLst>
              <a:ext uri="{FF2B5EF4-FFF2-40B4-BE49-F238E27FC236}">
                <a16:creationId xmlns:a16="http://schemas.microsoft.com/office/drawing/2014/main" id="{EC1E7AB7-016C-425E-AAF6-93BC793A7B1D}"/>
              </a:ext>
            </a:extLst>
          </p:cNvPr>
          <p:cNvSpPr>
            <a:spLocks noGrp="1"/>
          </p:cNvSpPr>
          <p:nvPr>
            <p:ph type="body" sz="quarter" idx="14"/>
          </p:nvPr>
        </p:nvSpPr>
        <p:spPr/>
        <p:txBody>
          <a:bodyPr/>
          <a:lstStyle/>
          <a:p>
            <a:r>
              <a:rPr lang="en-US" sz="1200" dirty="0">
                <a:hlinkClick r:id="rId3" action="ppaction://hlinksldjump"/>
              </a:rPr>
              <a:t>Access the text alternative for slide images.</a:t>
            </a:r>
          </a:p>
        </p:txBody>
      </p:sp>
      <p:sp>
        <p:nvSpPr>
          <p:cNvPr id="6" name="Slide Number Placeholder 5">
            <a:extLst>
              <a:ext uri="{FF2B5EF4-FFF2-40B4-BE49-F238E27FC236}">
                <a16:creationId xmlns:a16="http://schemas.microsoft.com/office/drawing/2014/main" id="{959932E8-5B93-4FD9-A10E-C4C594DEA863}"/>
              </a:ext>
            </a:extLst>
          </p:cNvPr>
          <p:cNvSpPr>
            <a:spLocks noGrp="1"/>
          </p:cNvSpPr>
          <p:nvPr>
            <p:ph type="sldNum" sz="quarter" idx="10"/>
          </p:nvPr>
        </p:nvSpPr>
        <p:spPr/>
        <p:txBody>
          <a:bodyPr/>
          <a:lstStyle/>
          <a:p>
            <a:fld id="{68151E55-6873-49E2-B8D5-2F265E6F1973}" type="slidenum">
              <a:rPr lang="en-US" smtClean="0"/>
              <a:t>21</a:t>
            </a:fld>
            <a:endParaRPr lang="en-US" dirty="0"/>
          </a:p>
        </p:txBody>
      </p:sp>
    </p:spTree>
    <p:extLst>
      <p:ext uri="{BB962C8B-B14F-4D97-AF65-F5344CB8AC3E}">
        <p14:creationId xmlns:p14="http://schemas.microsoft.com/office/powerpoint/2010/main" val="36620880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C66CC-1B66-4959-BD2E-E6C978F7CCAC}"/>
              </a:ext>
            </a:extLst>
          </p:cNvPr>
          <p:cNvSpPr>
            <a:spLocks noGrp="1"/>
          </p:cNvSpPr>
          <p:nvPr>
            <p:ph type="title"/>
          </p:nvPr>
        </p:nvSpPr>
        <p:spPr>
          <a:xfrm>
            <a:off x="342900" y="296984"/>
            <a:ext cx="8458200" cy="821119"/>
          </a:xfrm>
        </p:spPr>
        <p:txBody>
          <a:bodyPr/>
          <a:lstStyle/>
          <a:p>
            <a:r>
              <a:rPr lang="en-US" altLang="en-US" dirty="0">
                <a:latin typeface="Arial" panose="020B0604020202020204" pitchFamily="34" charset="0"/>
                <a:cs typeface="Arial" panose="020B0604020202020204" pitchFamily="34" charset="0"/>
              </a:rPr>
              <a:t>4.3 Compounding Periods</a:t>
            </a:r>
            <a:endParaRPr lang="en-US" dirty="0"/>
          </a:p>
        </p:txBody>
      </p:sp>
      <p:sp>
        <p:nvSpPr>
          <p:cNvPr id="3" name="Content Placeholder 2">
            <a:extLst>
              <a:ext uri="{FF2B5EF4-FFF2-40B4-BE49-F238E27FC236}">
                <a16:creationId xmlns:a16="http://schemas.microsoft.com/office/drawing/2014/main" id="{CA4E2393-33D4-42B9-BC5E-4237BCBC2CE0}"/>
              </a:ext>
            </a:extLst>
          </p:cNvPr>
          <p:cNvSpPr>
            <a:spLocks noGrp="1"/>
          </p:cNvSpPr>
          <p:nvPr>
            <p:ph sz="quarter" idx="11"/>
          </p:nvPr>
        </p:nvSpPr>
        <p:spPr>
          <a:xfrm>
            <a:off x="342900" y="1276709"/>
            <a:ext cx="8458200" cy="954259"/>
          </a:xfrm>
        </p:spPr>
        <p:txBody>
          <a:bodyPr>
            <a:normAutofit/>
          </a:bodyPr>
          <a:lstStyle/>
          <a:p>
            <a:r>
              <a:rPr lang="en-US" altLang="en-US" sz="2600" dirty="0">
                <a:latin typeface="Arial" panose="020B0604020202020204" pitchFamily="34" charset="0"/>
                <a:cs typeface="Arial" panose="020B0604020202020204" pitchFamily="34" charset="0"/>
              </a:rPr>
              <a:t>Compounding an investment m times a year for T years provides for future value of wealth:</a:t>
            </a:r>
          </a:p>
        </p:txBody>
      </p:sp>
      <p:graphicFrame>
        <p:nvGraphicFramePr>
          <p:cNvPr id="7" name="Object 6">
            <a:extLst>
              <a:ext uri="{FF2B5EF4-FFF2-40B4-BE49-F238E27FC236}">
                <a16:creationId xmlns:a16="http://schemas.microsoft.com/office/drawing/2014/main" id="{16E14969-254E-488B-A151-C1C35A847C8A}"/>
              </a:ext>
            </a:extLst>
          </p:cNvPr>
          <p:cNvGraphicFramePr>
            <a:graphicFrameLocks noChangeAspect="1"/>
          </p:cNvGraphicFramePr>
          <p:nvPr>
            <p:extLst>
              <p:ext uri="{D42A27DB-BD31-4B8C-83A1-F6EECF244321}">
                <p14:modId xmlns:p14="http://schemas.microsoft.com/office/powerpoint/2010/main" val="3373215432"/>
              </p:ext>
            </p:extLst>
          </p:nvPr>
        </p:nvGraphicFramePr>
        <p:xfrm>
          <a:off x="2380904" y="2548180"/>
          <a:ext cx="2805418" cy="1115654"/>
        </p:xfrm>
        <a:graphic>
          <a:graphicData uri="http://schemas.openxmlformats.org/presentationml/2006/ole">
            <mc:AlternateContent xmlns:mc="http://schemas.openxmlformats.org/markup-compatibility/2006">
              <mc:Choice xmlns:v="urn:schemas-microsoft-com:vml" Requires="v">
                <p:oleObj spid="_x0000_s8221" name="Equation" r:id="rId3" imgW="1180800" imgH="469800" progId="Equation.DSMT4">
                  <p:embed/>
                </p:oleObj>
              </mc:Choice>
              <mc:Fallback>
                <p:oleObj name="Equation" r:id="rId3" imgW="1180800" imgH="469800" progId="Equation.DSMT4">
                  <p:embed/>
                  <p:pic>
                    <p:nvPicPr>
                      <p:cNvPr id="9" name="Object 8">
                        <a:extLst>
                          <a:ext uri="{FF2B5EF4-FFF2-40B4-BE49-F238E27FC236}">
                            <a16:creationId xmlns:a16="http://schemas.microsoft.com/office/drawing/2014/main" id="{50A4ABAE-A7C5-4CA7-84A3-4B32E724C812}"/>
                          </a:ext>
                        </a:extLst>
                      </p:cNvPr>
                      <p:cNvPicPr/>
                      <p:nvPr/>
                    </p:nvPicPr>
                    <p:blipFill>
                      <a:blip r:embed="rId4"/>
                      <a:stretch>
                        <a:fillRect/>
                      </a:stretch>
                    </p:blipFill>
                    <p:spPr>
                      <a:xfrm>
                        <a:off x="2380904" y="2548180"/>
                        <a:ext cx="2805418" cy="1115654"/>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67EB80CA-F9DB-4698-975D-19F5FB55FF44}"/>
              </a:ext>
            </a:extLst>
          </p:cNvPr>
          <p:cNvSpPr>
            <a:spLocks noGrp="1"/>
          </p:cNvSpPr>
          <p:nvPr>
            <p:ph type="sldNum" sz="quarter" idx="10"/>
          </p:nvPr>
        </p:nvSpPr>
        <p:spPr/>
        <p:txBody>
          <a:bodyPr/>
          <a:lstStyle/>
          <a:p>
            <a:fld id="{68151E55-6873-49E2-B8D5-2F265E6F1973}" type="slidenum">
              <a:rPr lang="en-US" smtClean="0"/>
              <a:t>22</a:t>
            </a:fld>
            <a:endParaRPr lang="en-US" dirty="0"/>
          </a:p>
        </p:txBody>
      </p:sp>
    </p:spTree>
    <p:extLst>
      <p:ext uri="{BB962C8B-B14F-4D97-AF65-F5344CB8AC3E}">
        <p14:creationId xmlns:p14="http://schemas.microsoft.com/office/powerpoint/2010/main" val="2459919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57ED6-EBAA-4E79-AF9C-14F12C6FCFA1}"/>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Compounding Periods</a:t>
            </a:r>
            <a:endParaRPr lang="en-US" dirty="0"/>
          </a:p>
        </p:txBody>
      </p:sp>
      <p:sp>
        <p:nvSpPr>
          <p:cNvPr id="3" name="Content Placeholder 2">
            <a:extLst>
              <a:ext uri="{FF2B5EF4-FFF2-40B4-BE49-F238E27FC236}">
                <a16:creationId xmlns:a16="http://schemas.microsoft.com/office/drawing/2014/main" id="{3189F8AD-F483-4420-8C4F-A770532A5A2A}"/>
              </a:ext>
            </a:extLst>
          </p:cNvPr>
          <p:cNvSpPr>
            <a:spLocks noGrp="1"/>
          </p:cNvSpPr>
          <p:nvPr>
            <p:ph sz="quarter" idx="11"/>
          </p:nvPr>
        </p:nvSpPr>
        <p:spPr>
          <a:xfrm>
            <a:off x="342900" y="1276710"/>
            <a:ext cx="8458200" cy="1519244"/>
          </a:xfrm>
        </p:spPr>
        <p:txBody>
          <a:bodyPr>
            <a:normAutofit/>
          </a:bodyPr>
          <a:lstStyle/>
          <a:p>
            <a:r>
              <a:rPr lang="en-US" altLang="en-US" sz="2600" dirty="0">
                <a:latin typeface="Arial" panose="020B0604020202020204" pitchFamily="34" charset="0"/>
                <a:cs typeface="Arial" panose="020B0604020202020204" pitchFamily="34" charset="0"/>
              </a:rPr>
              <a:t>For example, if you invest $50 for 3 years at 12 percent interest compounded semiannually, your investment will grow to:</a:t>
            </a:r>
          </a:p>
        </p:txBody>
      </p:sp>
      <p:graphicFrame>
        <p:nvGraphicFramePr>
          <p:cNvPr id="7" name="Object 6">
            <a:extLst>
              <a:ext uri="{FF2B5EF4-FFF2-40B4-BE49-F238E27FC236}">
                <a16:creationId xmlns:a16="http://schemas.microsoft.com/office/drawing/2014/main" id="{5CCAE874-92A3-444B-BB6A-85388EB288C4}"/>
              </a:ext>
            </a:extLst>
          </p:cNvPr>
          <p:cNvGraphicFramePr>
            <a:graphicFrameLocks noChangeAspect="1"/>
          </p:cNvGraphicFramePr>
          <p:nvPr>
            <p:extLst>
              <p:ext uri="{D42A27DB-BD31-4B8C-83A1-F6EECF244321}">
                <p14:modId xmlns:p14="http://schemas.microsoft.com/office/powerpoint/2010/main" val="3378321415"/>
              </p:ext>
            </p:extLst>
          </p:nvPr>
        </p:nvGraphicFramePr>
        <p:xfrm>
          <a:off x="1774070" y="2994025"/>
          <a:ext cx="5222875" cy="869950"/>
        </p:xfrm>
        <a:graphic>
          <a:graphicData uri="http://schemas.openxmlformats.org/presentationml/2006/ole">
            <mc:AlternateContent xmlns:mc="http://schemas.openxmlformats.org/markup-compatibility/2006">
              <mc:Choice xmlns:v="urn:schemas-microsoft-com:vml" Requires="v">
                <p:oleObj spid="_x0000_s9246" name="Equation" r:id="rId4" imgW="2819160" imgH="469800" progId="Equation.DSMT4">
                  <p:embed/>
                </p:oleObj>
              </mc:Choice>
              <mc:Fallback>
                <p:oleObj name="Equation" r:id="rId4" imgW="2819160" imgH="469800" progId="Equation.DSMT4">
                  <p:embed/>
                  <p:pic>
                    <p:nvPicPr>
                      <p:cNvPr id="7" name="Object 6">
                        <a:extLst>
                          <a:ext uri="{FF2B5EF4-FFF2-40B4-BE49-F238E27FC236}">
                            <a16:creationId xmlns:a16="http://schemas.microsoft.com/office/drawing/2014/main" id="{16E14969-254E-488B-A151-C1C35A847C8A}"/>
                          </a:ext>
                        </a:extLst>
                      </p:cNvPr>
                      <p:cNvPicPr/>
                      <p:nvPr/>
                    </p:nvPicPr>
                    <p:blipFill>
                      <a:blip r:embed="rId5"/>
                      <a:stretch>
                        <a:fillRect/>
                      </a:stretch>
                    </p:blipFill>
                    <p:spPr>
                      <a:xfrm>
                        <a:off x="1774070" y="2994025"/>
                        <a:ext cx="5222875" cy="869950"/>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8B19534E-3C79-4D91-B0E0-1BFEFB67EAB2}"/>
              </a:ext>
            </a:extLst>
          </p:cNvPr>
          <p:cNvSpPr>
            <a:spLocks noGrp="1"/>
          </p:cNvSpPr>
          <p:nvPr>
            <p:ph type="sldNum" sz="quarter" idx="10"/>
          </p:nvPr>
        </p:nvSpPr>
        <p:spPr/>
        <p:txBody>
          <a:bodyPr/>
          <a:lstStyle/>
          <a:p>
            <a:fld id="{68151E55-6873-49E2-B8D5-2F265E6F1973}" type="slidenum">
              <a:rPr lang="en-US" smtClean="0"/>
              <a:t>23</a:t>
            </a:fld>
            <a:endParaRPr lang="en-US" dirty="0"/>
          </a:p>
        </p:txBody>
      </p:sp>
    </p:spTree>
    <p:extLst>
      <p:ext uri="{BB962C8B-B14F-4D97-AF65-F5344CB8AC3E}">
        <p14:creationId xmlns:p14="http://schemas.microsoft.com/office/powerpoint/2010/main" val="13868875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01840-C07B-4D7D-B139-DE0974E17639}"/>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Effective Annual Rates of Interest – I</a:t>
            </a:r>
            <a:endParaRPr lang="en-US" dirty="0"/>
          </a:p>
        </p:txBody>
      </p:sp>
      <p:sp>
        <p:nvSpPr>
          <p:cNvPr id="7" name="Content Placeholder 6">
            <a:extLst>
              <a:ext uri="{FF2B5EF4-FFF2-40B4-BE49-F238E27FC236}">
                <a16:creationId xmlns:a16="http://schemas.microsoft.com/office/drawing/2014/main" id="{5C82276B-05CA-42D6-84B2-A6B9BB96069B}"/>
              </a:ext>
            </a:extLst>
          </p:cNvPr>
          <p:cNvSpPr>
            <a:spLocks noGrp="1"/>
          </p:cNvSpPr>
          <p:nvPr>
            <p:ph sz="quarter" idx="11"/>
          </p:nvPr>
        </p:nvSpPr>
        <p:spPr>
          <a:xfrm>
            <a:off x="342900" y="1276710"/>
            <a:ext cx="8458200" cy="821119"/>
          </a:xfrm>
        </p:spPr>
        <p:txBody>
          <a:bodyPr>
            <a:normAutofit/>
          </a:bodyPr>
          <a:lstStyle/>
          <a:p>
            <a:r>
              <a:rPr lang="en-US" altLang="en-US" sz="2200" dirty="0">
                <a:latin typeface="Arial" panose="020B0604020202020204" pitchFamily="34" charset="0"/>
                <a:cs typeface="Arial" panose="020B0604020202020204" pitchFamily="34" charset="0"/>
              </a:rPr>
              <a:t>A reasonable question to ask in the above example is “what is the effective</a:t>
            </a:r>
            <a:r>
              <a:rPr lang="en-US" altLang="en-US" sz="2200" i="1" dirty="0">
                <a:latin typeface="Arial" panose="020B0604020202020204" pitchFamily="34" charset="0"/>
                <a:cs typeface="Arial" panose="020B0604020202020204" pitchFamily="34" charset="0"/>
              </a:rPr>
              <a:t> annual </a:t>
            </a:r>
            <a:r>
              <a:rPr lang="en-US" altLang="en-US" sz="2200" dirty="0">
                <a:latin typeface="Arial" panose="020B0604020202020204" pitchFamily="34" charset="0"/>
                <a:cs typeface="Arial" panose="020B0604020202020204" pitchFamily="34" charset="0"/>
              </a:rPr>
              <a:t>rate of interest on that investment?”</a:t>
            </a:r>
          </a:p>
        </p:txBody>
      </p:sp>
      <p:graphicFrame>
        <p:nvGraphicFramePr>
          <p:cNvPr id="3" name="Object 2">
            <a:extLst>
              <a:ext uri="{FF2B5EF4-FFF2-40B4-BE49-F238E27FC236}">
                <a16:creationId xmlns:a16="http://schemas.microsoft.com/office/drawing/2014/main" id="{DD17743D-3D48-4939-BABA-C3038BD83DE6}"/>
              </a:ext>
            </a:extLst>
          </p:cNvPr>
          <p:cNvGraphicFramePr>
            <a:graphicFrameLocks noChangeAspect="1"/>
          </p:cNvGraphicFramePr>
          <p:nvPr>
            <p:extLst>
              <p:ext uri="{D42A27DB-BD31-4B8C-83A1-F6EECF244321}">
                <p14:modId xmlns:p14="http://schemas.microsoft.com/office/powerpoint/2010/main" val="4266053833"/>
              </p:ext>
            </p:extLst>
          </p:nvPr>
        </p:nvGraphicFramePr>
        <p:xfrm>
          <a:off x="1385546" y="2280740"/>
          <a:ext cx="6043633" cy="1007273"/>
        </p:xfrm>
        <a:graphic>
          <a:graphicData uri="http://schemas.openxmlformats.org/presentationml/2006/ole">
            <mc:AlternateContent xmlns:mc="http://schemas.openxmlformats.org/markup-compatibility/2006">
              <mc:Choice xmlns:v="urn:schemas-microsoft-com:vml" Requires="v">
                <p:oleObj spid="_x0000_s10298" name="Equation" r:id="rId4" imgW="2819160" imgH="469800" progId="Equation.DSMT4">
                  <p:embed/>
                </p:oleObj>
              </mc:Choice>
              <mc:Fallback>
                <p:oleObj name="Equation" r:id="rId4" imgW="2819160" imgH="469800" progId="Equation.DSMT4">
                  <p:embed/>
                  <p:pic>
                    <p:nvPicPr>
                      <p:cNvPr id="0" name=""/>
                      <p:cNvPicPr/>
                      <p:nvPr/>
                    </p:nvPicPr>
                    <p:blipFill>
                      <a:blip r:embed="rId5"/>
                      <a:stretch>
                        <a:fillRect/>
                      </a:stretch>
                    </p:blipFill>
                    <p:spPr>
                      <a:xfrm>
                        <a:off x="1385546" y="2280740"/>
                        <a:ext cx="6043633" cy="1007273"/>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EBFB4128-7D9D-4153-B069-33353248AC5A}"/>
              </a:ext>
            </a:extLst>
          </p:cNvPr>
          <p:cNvSpPr>
            <a:spLocks noGrp="1"/>
          </p:cNvSpPr>
          <p:nvPr>
            <p:ph sz="quarter" idx="14"/>
          </p:nvPr>
        </p:nvSpPr>
        <p:spPr>
          <a:xfrm>
            <a:off x="342900" y="3674651"/>
            <a:ext cx="8458200" cy="944963"/>
          </a:xfrm>
        </p:spPr>
        <p:txBody>
          <a:bodyPr>
            <a:normAutofit/>
          </a:bodyPr>
          <a:lstStyle/>
          <a:p>
            <a:r>
              <a:rPr lang="en-US" sz="2200" dirty="0">
                <a:latin typeface="Arial" panose="020B0604020202020204" pitchFamily="34" charset="0"/>
                <a:cs typeface="Arial" panose="020B0604020202020204" pitchFamily="34" charset="0"/>
              </a:rPr>
              <a:t>The effective annual rate (E</a:t>
            </a:r>
            <a:r>
              <a:rPr lang="en-US" sz="100"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A</a:t>
            </a:r>
            <a:r>
              <a:rPr lang="en-US" sz="100"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R) of interest is the annual rate that would give us the same end-of-investment wealth after 3 years:</a:t>
            </a:r>
          </a:p>
        </p:txBody>
      </p:sp>
      <p:graphicFrame>
        <p:nvGraphicFramePr>
          <p:cNvPr id="4" name="Object 3">
            <a:extLst>
              <a:ext uri="{FF2B5EF4-FFF2-40B4-BE49-F238E27FC236}">
                <a16:creationId xmlns:a16="http://schemas.microsoft.com/office/drawing/2014/main" id="{37B794DE-A744-49B6-A431-FE006FF9EAE5}"/>
              </a:ext>
            </a:extLst>
          </p:cNvPr>
          <p:cNvGraphicFramePr>
            <a:graphicFrameLocks noChangeAspect="1"/>
          </p:cNvGraphicFramePr>
          <p:nvPr>
            <p:extLst>
              <p:ext uri="{D42A27DB-BD31-4B8C-83A1-F6EECF244321}">
                <p14:modId xmlns:p14="http://schemas.microsoft.com/office/powerpoint/2010/main" val="1107018736"/>
              </p:ext>
            </p:extLst>
          </p:nvPr>
        </p:nvGraphicFramePr>
        <p:xfrm>
          <a:off x="2475849" y="5034006"/>
          <a:ext cx="3863026" cy="539028"/>
        </p:xfrm>
        <a:graphic>
          <a:graphicData uri="http://schemas.openxmlformats.org/presentationml/2006/ole">
            <mc:AlternateContent xmlns:mc="http://schemas.openxmlformats.org/markup-compatibility/2006">
              <mc:Choice xmlns:v="urn:schemas-microsoft-com:vml" Requires="v">
                <p:oleObj spid="_x0000_s10299" name="Equation" r:id="rId6" imgW="1638000" imgH="228600" progId="Equation.DSMT4">
                  <p:embed/>
                </p:oleObj>
              </mc:Choice>
              <mc:Fallback>
                <p:oleObj name="Equation" r:id="rId6" imgW="1638000" imgH="228600" progId="Equation.DSMT4">
                  <p:embed/>
                  <p:pic>
                    <p:nvPicPr>
                      <p:cNvPr id="0" name=""/>
                      <p:cNvPicPr/>
                      <p:nvPr/>
                    </p:nvPicPr>
                    <p:blipFill>
                      <a:blip r:embed="rId7"/>
                      <a:stretch>
                        <a:fillRect/>
                      </a:stretch>
                    </p:blipFill>
                    <p:spPr>
                      <a:xfrm>
                        <a:off x="2475849" y="5034006"/>
                        <a:ext cx="3863026" cy="539028"/>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A822E060-9A11-4D91-9B4E-B98871E9D1AF}"/>
              </a:ext>
            </a:extLst>
          </p:cNvPr>
          <p:cNvSpPr>
            <a:spLocks noGrp="1"/>
          </p:cNvSpPr>
          <p:nvPr>
            <p:ph type="sldNum" sz="quarter" idx="10"/>
          </p:nvPr>
        </p:nvSpPr>
        <p:spPr/>
        <p:txBody>
          <a:bodyPr/>
          <a:lstStyle/>
          <a:p>
            <a:fld id="{68151E55-6873-49E2-B8D5-2F265E6F1973}" type="slidenum">
              <a:rPr lang="en-US" smtClean="0"/>
              <a:t>24</a:t>
            </a:fld>
            <a:endParaRPr lang="en-US" dirty="0"/>
          </a:p>
        </p:txBody>
      </p:sp>
      <p:graphicFrame>
        <p:nvGraphicFramePr>
          <p:cNvPr id="8" name="Object 7">
            <a:extLst>
              <a:ext uri="{FF2B5EF4-FFF2-40B4-BE49-F238E27FC236}">
                <a16:creationId xmlns:a16="http://schemas.microsoft.com/office/drawing/2014/main" id="{9B066A0C-1874-1242-9123-D7D3C5A5A7AB}"/>
              </a:ext>
            </a:extLst>
          </p:cNvPr>
          <p:cNvGraphicFramePr>
            <a:graphicFrameLocks noChangeAspect="1"/>
          </p:cNvGraphicFramePr>
          <p:nvPr>
            <p:extLst>
              <p:ext uri="{D42A27DB-BD31-4B8C-83A1-F6EECF244321}">
                <p14:modId xmlns:p14="http://schemas.microsoft.com/office/powerpoint/2010/main" val="1984223866"/>
              </p:ext>
            </p:extLst>
          </p:nvPr>
        </p:nvGraphicFramePr>
        <p:xfrm>
          <a:off x="342900" y="4410940"/>
          <a:ext cx="2463800" cy="595312"/>
        </p:xfrm>
        <a:graphic>
          <a:graphicData uri="http://schemas.openxmlformats.org/presentationml/2006/ole">
            <mc:AlternateContent xmlns:mc="http://schemas.openxmlformats.org/markup-compatibility/2006">
              <mc:Choice xmlns:v="urn:schemas-microsoft-com:vml" Requires="v">
                <p:oleObj spid="_x0000_s10300" name="Equation" r:id="rId8" imgW="1155600" imgH="279360" progId="Equation.DSMT4">
                  <p:embed/>
                </p:oleObj>
              </mc:Choice>
              <mc:Fallback>
                <p:oleObj name="Equation" r:id="rId8" imgW="1155600" imgH="279360" progId="Equation.DSMT4">
                  <p:embed/>
                  <p:pic>
                    <p:nvPicPr>
                      <p:cNvPr id="7" name="Object 6">
                        <a:extLst>
                          <a:ext uri="{FF2B5EF4-FFF2-40B4-BE49-F238E27FC236}">
                            <a16:creationId xmlns:a16="http://schemas.microsoft.com/office/drawing/2014/main" id="{BFE7C84C-DF3F-4E8A-BB0A-FE9B42FC3351}"/>
                          </a:ext>
                        </a:extLst>
                      </p:cNvPr>
                      <p:cNvPicPr/>
                      <p:nvPr/>
                    </p:nvPicPr>
                    <p:blipFill>
                      <a:blip r:embed="rId9"/>
                      <a:stretch>
                        <a:fillRect/>
                      </a:stretch>
                    </p:blipFill>
                    <p:spPr>
                      <a:xfrm>
                        <a:off x="342900" y="4410940"/>
                        <a:ext cx="2463800" cy="595312"/>
                      </a:xfrm>
                      <a:prstGeom prst="rect">
                        <a:avLst/>
                      </a:prstGeom>
                    </p:spPr>
                  </p:pic>
                </p:oleObj>
              </mc:Fallback>
            </mc:AlternateContent>
          </a:graphicData>
        </a:graphic>
      </p:graphicFrame>
    </p:spTree>
    <p:extLst>
      <p:ext uri="{BB962C8B-B14F-4D97-AF65-F5344CB8AC3E}">
        <p14:creationId xmlns:p14="http://schemas.microsoft.com/office/powerpoint/2010/main" val="3256937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E2807-DA7D-4121-8E52-A6955F7A73F6}"/>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Effective Annual Rates of Interest – II</a:t>
            </a:r>
            <a:endParaRPr lang="en-US" dirty="0"/>
          </a:p>
        </p:txBody>
      </p:sp>
      <p:graphicFrame>
        <p:nvGraphicFramePr>
          <p:cNvPr id="4" name="Object 3">
            <a:extLst>
              <a:ext uri="{FF2B5EF4-FFF2-40B4-BE49-F238E27FC236}">
                <a16:creationId xmlns:a16="http://schemas.microsoft.com/office/drawing/2014/main" id="{53017759-9743-4FBB-94F9-67958BC46656}"/>
              </a:ext>
            </a:extLst>
          </p:cNvPr>
          <p:cNvGraphicFramePr>
            <a:graphicFrameLocks noChangeAspect="1"/>
          </p:cNvGraphicFramePr>
          <p:nvPr>
            <p:extLst>
              <p:ext uri="{D42A27DB-BD31-4B8C-83A1-F6EECF244321}">
                <p14:modId xmlns:p14="http://schemas.microsoft.com/office/powerpoint/2010/main" val="3703191653"/>
              </p:ext>
            </p:extLst>
          </p:nvPr>
        </p:nvGraphicFramePr>
        <p:xfrm>
          <a:off x="611241" y="1525344"/>
          <a:ext cx="4328548" cy="490025"/>
        </p:xfrm>
        <a:graphic>
          <a:graphicData uri="http://schemas.openxmlformats.org/presentationml/2006/ole">
            <mc:AlternateContent xmlns:mc="http://schemas.openxmlformats.org/markup-compatibility/2006">
              <mc:Choice xmlns:v="urn:schemas-microsoft-com:vml" Requires="v">
                <p:oleObj spid="_x0000_s11347" name="Equation" r:id="rId4" imgW="2019240" imgH="228600" progId="Equation.DSMT4">
                  <p:embed/>
                </p:oleObj>
              </mc:Choice>
              <mc:Fallback>
                <p:oleObj name="Equation" r:id="rId4" imgW="2019240" imgH="228600" progId="Equation.DSMT4">
                  <p:embed/>
                  <p:pic>
                    <p:nvPicPr>
                      <p:cNvPr id="0" name=""/>
                      <p:cNvPicPr/>
                      <p:nvPr/>
                    </p:nvPicPr>
                    <p:blipFill>
                      <a:blip r:embed="rId5"/>
                      <a:stretch>
                        <a:fillRect/>
                      </a:stretch>
                    </p:blipFill>
                    <p:spPr>
                      <a:xfrm>
                        <a:off x="611241" y="1525344"/>
                        <a:ext cx="4328548" cy="490025"/>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74FF87F8-679C-4B1B-84D2-5C7B9BE6812E}"/>
              </a:ext>
            </a:extLst>
          </p:cNvPr>
          <p:cNvGraphicFramePr>
            <a:graphicFrameLocks noChangeAspect="1"/>
          </p:cNvGraphicFramePr>
          <p:nvPr>
            <p:extLst>
              <p:ext uri="{D42A27DB-BD31-4B8C-83A1-F6EECF244321}">
                <p14:modId xmlns:p14="http://schemas.microsoft.com/office/powerpoint/2010/main" val="3278834080"/>
              </p:ext>
            </p:extLst>
          </p:nvPr>
        </p:nvGraphicFramePr>
        <p:xfrm>
          <a:off x="643904" y="2486049"/>
          <a:ext cx="2522621" cy="783727"/>
        </p:xfrm>
        <a:graphic>
          <a:graphicData uri="http://schemas.openxmlformats.org/presentationml/2006/ole">
            <mc:AlternateContent xmlns:mc="http://schemas.openxmlformats.org/markup-compatibility/2006">
              <mc:Choice xmlns:v="urn:schemas-microsoft-com:vml" Requires="v">
                <p:oleObj spid="_x0000_s11348" name="Equation" r:id="rId6" imgW="1307880" imgH="406080" progId="Equation.DSMT4">
                  <p:embed/>
                </p:oleObj>
              </mc:Choice>
              <mc:Fallback>
                <p:oleObj name="Equation" r:id="rId6" imgW="1307880" imgH="406080" progId="Equation.DSMT4">
                  <p:embed/>
                  <p:pic>
                    <p:nvPicPr>
                      <p:cNvPr id="0" name=""/>
                      <p:cNvPicPr/>
                      <p:nvPr/>
                    </p:nvPicPr>
                    <p:blipFill>
                      <a:blip r:embed="rId7"/>
                      <a:stretch>
                        <a:fillRect/>
                      </a:stretch>
                    </p:blipFill>
                    <p:spPr>
                      <a:xfrm>
                        <a:off x="643904" y="2486049"/>
                        <a:ext cx="2522621" cy="783727"/>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24CA3391-403D-4DD8-8D52-DDE740EDAA90}"/>
              </a:ext>
            </a:extLst>
          </p:cNvPr>
          <p:cNvGraphicFramePr>
            <a:graphicFrameLocks noChangeAspect="1"/>
          </p:cNvGraphicFramePr>
          <p:nvPr>
            <p:extLst>
              <p:ext uri="{D42A27DB-BD31-4B8C-83A1-F6EECF244321}">
                <p14:modId xmlns:p14="http://schemas.microsoft.com/office/powerpoint/2010/main" val="1603720995"/>
              </p:ext>
            </p:extLst>
          </p:nvPr>
        </p:nvGraphicFramePr>
        <p:xfrm>
          <a:off x="674067" y="3620246"/>
          <a:ext cx="3526766" cy="1004149"/>
        </p:xfrm>
        <a:graphic>
          <a:graphicData uri="http://schemas.openxmlformats.org/presentationml/2006/ole">
            <mc:AlternateContent xmlns:mc="http://schemas.openxmlformats.org/markup-compatibility/2006">
              <mc:Choice xmlns:v="urn:schemas-microsoft-com:vml" Requires="v">
                <p:oleObj spid="_x0000_s11349" name="Equation" r:id="rId8" imgW="1828800" imgH="520560" progId="Equation.DSMT4">
                  <p:embed/>
                </p:oleObj>
              </mc:Choice>
              <mc:Fallback>
                <p:oleObj name="Equation" r:id="rId8" imgW="1828800" imgH="520560" progId="Equation.DSMT4">
                  <p:embed/>
                  <p:pic>
                    <p:nvPicPr>
                      <p:cNvPr id="0" name=""/>
                      <p:cNvPicPr/>
                      <p:nvPr/>
                    </p:nvPicPr>
                    <p:blipFill>
                      <a:blip r:embed="rId9"/>
                      <a:stretch>
                        <a:fillRect/>
                      </a:stretch>
                    </p:blipFill>
                    <p:spPr>
                      <a:xfrm>
                        <a:off x="674067" y="3620246"/>
                        <a:ext cx="3526766" cy="1004149"/>
                      </a:xfrm>
                      <a:prstGeom prst="rect">
                        <a:avLst/>
                      </a:prstGeom>
                    </p:spPr>
                  </p:pic>
                </p:oleObj>
              </mc:Fallback>
            </mc:AlternateContent>
          </a:graphicData>
        </a:graphic>
      </p:graphicFrame>
      <p:sp>
        <p:nvSpPr>
          <p:cNvPr id="3" name="Content Placeholder 2">
            <a:extLst>
              <a:ext uri="{FF2B5EF4-FFF2-40B4-BE49-F238E27FC236}">
                <a16:creationId xmlns:a16="http://schemas.microsoft.com/office/drawing/2014/main" id="{BDCC8C62-0211-4095-89AE-34F6BF74D46F}"/>
              </a:ext>
            </a:extLst>
          </p:cNvPr>
          <p:cNvSpPr>
            <a:spLocks noGrp="1"/>
          </p:cNvSpPr>
          <p:nvPr>
            <p:ph sz="quarter" idx="11"/>
          </p:nvPr>
        </p:nvSpPr>
        <p:spPr>
          <a:xfrm>
            <a:off x="342900" y="5339842"/>
            <a:ext cx="8458200" cy="821119"/>
          </a:xfrm>
        </p:spPr>
        <p:txBody>
          <a:bodyPr>
            <a:normAutofit/>
          </a:bodyPr>
          <a:lstStyle/>
          <a:p>
            <a:r>
              <a:rPr lang="en-US" altLang="en-US" sz="2200" dirty="0">
                <a:latin typeface="Arial" panose="020B0604020202020204" pitchFamily="34" charset="0"/>
                <a:cs typeface="Arial" panose="020B0604020202020204" pitchFamily="34" charset="0"/>
              </a:rPr>
              <a:t>So, investing at 12.36 percent compounded annually is the same as investing at 12 percent compounded semiannually.</a:t>
            </a:r>
          </a:p>
        </p:txBody>
      </p:sp>
      <p:sp>
        <p:nvSpPr>
          <p:cNvPr id="6" name="Slide Number Placeholder 5">
            <a:extLst>
              <a:ext uri="{FF2B5EF4-FFF2-40B4-BE49-F238E27FC236}">
                <a16:creationId xmlns:a16="http://schemas.microsoft.com/office/drawing/2014/main" id="{35DDC9CF-5BBD-4238-9995-A354557D2537}"/>
              </a:ext>
            </a:extLst>
          </p:cNvPr>
          <p:cNvSpPr>
            <a:spLocks noGrp="1"/>
          </p:cNvSpPr>
          <p:nvPr>
            <p:ph type="sldNum" sz="quarter" idx="10"/>
          </p:nvPr>
        </p:nvSpPr>
        <p:spPr/>
        <p:txBody>
          <a:bodyPr/>
          <a:lstStyle/>
          <a:p>
            <a:fld id="{68151E55-6873-49E2-B8D5-2F265E6F1973}" type="slidenum">
              <a:rPr lang="en-US" smtClean="0"/>
              <a:t>25</a:t>
            </a:fld>
            <a:endParaRPr lang="en-US" dirty="0"/>
          </a:p>
        </p:txBody>
      </p:sp>
    </p:spTree>
    <p:extLst>
      <p:ext uri="{BB962C8B-B14F-4D97-AF65-F5344CB8AC3E}">
        <p14:creationId xmlns:p14="http://schemas.microsoft.com/office/powerpoint/2010/main" val="32059038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DB8F0-631F-4407-8624-D7F62DD144C2}"/>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Effective Annual Rates of Interest - III</a:t>
            </a:r>
            <a:endParaRPr lang="en-US" dirty="0"/>
          </a:p>
        </p:txBody>
      </p:sp>
      <p:sp>
        <p:nvSpPr>
          <p:cNvPr id="3" name="Content Placeholder 2">
            <a:extLst>
              <a:ext uri="{FF2B5EF4-FFF2-40B4-BE49-F238E27FC236}">
                <a16:creationId xmlns:a16="http://schemas.microsoft.com/office/drawing/2014/main" id="{0D513B8F-3313-49E5-A630-F90EC0C45822}"/>
              </a:ext>
            </a:extLst>
          </p:cNvPr>
          <p:cNvSpPr>
            <a:spLocks noGrp="1"/>
          </p:cNvSpPr>
          <p:nvPr>
            <p:ph sz="quarter" idx="11"/>
          </p:nvPr>
        </p:nvSpPr>
        <p:spPr>
          <a:xfrm>
            <a:off x="342900" y="1276709"/>
            <a:ext cx="8639352" cy="2152291"/>
          </a:xfrm>
        </p:spPr>
        <p:txBody>
          <a:bodyPr>
            <a:normAutofit/>
          </a:bodyPr>
          <a:lstStyle/>
          <a:p>
            <a:pPr marL="0" indent="0">
              <a:spcBef>
                <a:spcPts val="1000"/>
              </a:spcBef>
              <a:spcAft>
                <a:spcPts val="0"/>
              </a:spcAft>
              <a:buNone/>
            </a:pPr>
            <a:r>
              <a:rPr lang="en-US" altLang="en-US" sz="2200" dirty="0">
                <a:latin typeface="Arial" panose="020B0604020202020204" pitchFamily="34" charset="0"/>
                <a:cs typeface="Arial" panose="020B0604020202020204" pitchFamily="34" charset="0"/>
              </a:rPr>
              <a:t>Find the E</a:t>
            </a:r>
            <a:r>
              <a:rPr lang="en-US" altLang="en-US" sz="100" dirty="0">
                <a:latin typeface="Arial" panose="020B0604020202020204" pitchFamily="34" charset="0"/>
                <a:cs typeface="Arial" panose="020B0604020202020204" pitchFamily="34" charset="0"/>
              </a:rPr>
              <a:t> </a:t>
            </a:r>
            <a:r>
              <a:rPr lang="en-US" altLang="en-US" sz="2200" dirty="0">
                <a:latin typeface="Arial" panose="020B0604020202020204" pitchFamily="34" charset="0"/>
                <a:cs typeface="Arial" panose="020B0604020202020204" pitchFamily="34" charset="0"/>
              </a:rPr>
              <a:t>A</a:t>
            </a:r>
            <a:r>
              <a:rPr lang="en-US" altLang="en-US" sz="100" dirty="0">
                <a:latin typeface="Arial" panose="020B0604020202020204" pitchFamily="34" charset="0"/>
                <a:cs typeface="Arial" panose="020B0604020202020204" pitchFamily="34" charset="0"/>
              </a:rPr>
              <a:t> </a:t>
            </a:r>
            <a:r>
              <a:rPr lang="en-US" altLang="en-US" sz="2200" dirty="0">
                <a:latin typeface="Arial" panose="020B0604020202020204" pitchFamily="34" charset="0"/>
                <a:cs typeface="Arial" panose="020B0604020202020204" pitchFamily="34" charset="0"/>
              </a:rPr>
              <a:t>R of an 18 percent A</a:t>
            </a:r>
            <a:r>
              <a:rPr lang="en-US" altLang="en-US" sz="100" dirty="0">
                <a:latin typeface="Arial" panose="020B0604020202020204" pitchFamily="34" charset="0"/>
                <a:cs typeface="Arial" panose="020B0604020202020204" pitchFamily="34" charset="0"/>
              </a:rPr>
              <a:t> </a:t>
            </a:r>
            <a:r>
              <a:rPr lang="en-US" altLang="en-US" sz="2200" dirty="0">
                <a:latin typeface="Arial" panose="020B0604020202020204" pitchFamily="34" charset="0"/>
                <a:cs typeface="Arial" panose="020B0604020202020204" pitchFamily="34" charset="0"/>
              </a:rPr>
              <a:t>P</a:t>
            </a:r>
            <a:r>
              <a:rPr lang="en-US" altLang="en-US" sz="100" dirty="0">
                <a:latin typeface="Arial" panose="020B0604020202020204" pitchFamily="34" charset="0"/>
                <a:cs typeface="Arial" panose="020B0604020202020204" pitchFamily="34" charset="0"/>
              </a:rPr>
              <a:t> </a:t>
            </a:r>
            <a:r>
              <a:rPr lang="en-US" altLang="en-US" sz="2200" dirty="0">
                <a:latin typeface="Arial" panose="020B0604020202020204" pitchFamily="34" charset="0"/>
                <a:cs typeface="Arial" panose="020B0604020202020204" pitchFamily="34" charset="0"/>
              </a:rPr>
              <a:t>R loan that is compounded monthly.</a:t>
            </a:r>
          </a:p>
          <a:p>
            <a:pPr marL="0" indent="0">
              <a:spcBef>
                <a:spcPts val="1000"/>
              </a:spcBef>
              <a:spcAft>
                <a:spcPts val="0"/>
              </a:spcAft>
              <a:buNone/>
            </a:pPr>
            <a:r>
              <a:rPr lang="en-US" altLang="en-US" sz="2200" dirty="0">
                <a:latin typeface="Arial" panose="020B0604020202020204" pitchFamily="34" charset="0"/>
                <a:cs typeface="Arial" panose="020B0604020202020204" pitchFamily="34" charset="0"/>
              </a:rPr>
              <a:t>What we have is a loan with a monthly interest rate of 1½ percent.</a:t>
            </a:r>
          </a:p>
          <a:p>
            <a:pPr marL="0" indent="0">
              <a:spcBef>
                <a:spcPts val="1000"/>
              </a:spcBef>
              <a:spcAft>
                <a:spcPts val="0"/>
              </a:spcAft>
              <a:buNone/>
            </a:pPr>
            <a:r>
              <a:rPr lang="en-US" altLang="en-US" sz="2200" dirty="0">
                <a:latin typeface="Arial" panose="020B0604020202020204" pitchFamily="34" charset="0"/>
                <a:cs typeface="Arial" panose="020B0604020202020204" pitchFamily="34" charset="0"/>
              </a:rPr>
              <a:t>This is equivalent to a loan with an annual interest rate of 19.56 percent.</a:t>
            </a:r>
          </a:p>
        </p:txBody>
      </p:sp>
      <p:graphicFrame>
        <p:nvGraphicFramePr>
          <p:cNvPr id="7" name="Object 6">
            <a:extLst>
              <a:ext uri="{FF2B5EF4-FFF2-40B4-BE49-F238E27FC236}">
                <a16:creationId xmlns:a16="http://schemas.microsoft.com/office/drawing/2014/main" id="{30598FD2-22F4-4B74-AC7F-D9E5FF6F78D4}"/>
              </a:ext>
            </a:extLst>
          </p:cNvPr>
          <p:cNvGraphicFramePr>
            <a:graphicFrameLocks noChangeAspect="1"/>
          </p:cNvGraphicFramePr>
          <p:nvPr>
            <p:extLst>
              <p:ext uri="{D42A27DB-BD31-4B8C-83A1-F6EECF244321}">
                <p14:modId xmlns:p14="http://schemas.microsoft.com/office/powerpoint/2010/main" val="3937027660"/>
              </p:ext>
            </p:extLst>
          </p:nvPr>
        </p:nvGraphicFramePr>
        <p:xfrm>
          <a:off x="1888231" y="3828279"/>
          <a:ext cx="4849812" cy="906463"/>
        </p:xfrm>
        <a:graphic>
          <a:graphicData uri="http://schemas.openxmlformats.org/presentationml/2006/ole">
            <mc:AlternateContent xmlns:mc="http://schemas.openxmlformats.org/markup-compatibility/2006">
              <mc:Choice xmlns:v="urn:schemas-microsoft-com:vml" Requires="v">
                <p:oleObj spid="_x0000_s12317" name="Equation" r:id="rId3" imgW="2514600" imgH="469800" progId="Equation.DSMT4">
                  <p:embed/>
                </p:oleObj>
              </mc:Choice>
              <mc:Fallback>
                <p:oleObj name="Equation" r:id="rId3" imgW="2514600" imgH="469800" progId="Equation.DSMT4">
                  <p:embed/>
                  <p:pic>
                    <p:nvPicPr>
                      <p:cNvPr id="9" name="Object 8">
                        <a:extLst>
                          <a:ext uri="{FF2B5EF4-FFF2-40B4-BE49-F238E27FC236}">
                            <a16:creationId xmlns:a16="http://schemas.microsoft.com/office/drawing/2014/main" id="{24CA3391-403D-4DD8-8D52-DDE740EDAA90}"/>
                          </a:ext>
                        </a:extLst>
                      </p:cNvPr>
                      <p:cNvPicPr/>
                      <p:nvPr/>
                    </p:nvPicPr>
                    <p:blipFill>
                      <a:blip r:embed="rId4"/>
                      <a:stretch>
                        <a:fillRect/>
                      </a:stretch>
                    </p:blipFill>
                    <p:spPr>
                      <a:xfrm>
                        <a:off x="1888231" y="3828279"/>
                        <a:ext cx="4849812" cy="906463"/>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E7774300-6A57-4F15-B1AD-28F37EE4907D}"/>
              </a:ext>
            </a:extLst>
          </p:cNvPr>
          <p:cNvSpPr>
            <a:spLocks noGrp="1"/>
          </p:cNvSpPr>
          <p:nvPr>
            <p:ph type="sldNum" sz="quarter" idx="10"/>
          </p:nvPr>
        </p:nvSpPr>
        <p:spPr/>
        <p:txBody>
          <a:bodyPr/>
          <a:lstStyle/>
          <a:p>
            <a:fld id="{68151E55-6873-49E2-B8D5-2F265E6F1973}" type="slidenum">
              <a:rPr lang="en-US" smtClean="0"/>
              <a:t>26</a:t>
            </a:fld>
            <a:endParaRPr lang="en-US" dirty="0"/>
          </a:p>
        </p:txBody>
      </p:sp>
    </p:spTree>
    <p:extLst>
      <p:ext uri="{BB962C8B-B14F-4D97-AF65-F5344CB8AC3E}">
        <p14:creationId xmlns:p14="http://schemas.microsoft.com/office/powerpoint/2010/main" val="11013344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15DA6-0969-41E9-8471-DF38C20F8748}"/>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E</a:t>
            </a:r>
            <a:r>
              <a:rPr lang="en-US" altLang="en-US" sz="100"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A</a:t>
            </a:r>
            <a:r>
              <a:rPr lang="en-US" altLang="en-US" sz="100"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R on a Financial Calculator</a:t>
            </a:r>
            <a:endParaRPr lang="en-US" dirty="0"/>
          </a:p>
        </p:txBody>
      </p:sp>
      <p:sp>
        <p:nvSpPr>
          <p:cNvPr id="3" name="Content Placeholder 2">
            <a:extLst>
              <a:ext uri="{FF2B5EF4-FFF2-40B4-BE49-F238E27FC236}">
                <a16:creationId xmlns:a16="http://schemas.microsoft.com/office/drawing/2014/main" id="{BC1E6D30-06CC-4037-BE81-069FCF9B26F0}"/>
              </a:ext>
            </a:extLst>
          </p:cNvPr>
          <p:cNvSpPr>
            <a:spLocks noGrp="1"/>
          </p:cNvSpPr>
          <p:nvPr>
            <p:ph sz="quarter" idx="11"/>
          </p:nvPr>
        </p:nvSpPr>
        <p:spPr>
          <a:xfrm>
            <a:off x="342900" y="1276710"/>
            <a:ext cx="8458200" cy="514383"/>
          </a:xfrm>
        </p:spPr>
        <p:txBody>
          <a:bodyPr/>
          <a:lstStyle/>
          <a:p>
            <a:r>
              <a:rPr lang="en-US" sz="2000" dirty="0">
                <a:latin typeface="Arial" panose="020B0604020202020204" pitchFamily="34" charset="0"/>
                <a:cs typeface="Arial" panose="020B0604020202020204" pitchFamily="34" charset="0"/>
              </a:rPr>
              <a:t>Texas Instruments B</a:t>
            </a:r>
            <a:r>
              <a:rPr lang="en-US" sz="1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a:t>
            </a:r>
            <a:r>
              <a:rPr lang="en-US" sz="1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I</a:t>
            </a:r>
            <a:r>
              <a:rPr lang="en-US" sz="1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I Plus</a:t>
            </a:r>
          </a:p>
        </p:txBody>
      </p:sp>
      <p:sp>
        <p:nvSpPr>
          <p:cNvPr id="15" name="Content Placeholder 14">
            <a:extLst>
              <a:ext uri="{FF2B5EF4-FFF2-40B4-BE49-F238E27FC236}">
                <a16:creationId xmlns:a16="http://schemas.microsoft.com/office/drawing/2014/main" id="{84BE883C-8B94-4CB6-8B16-61FBA4A00968}"/>
              </a:ext>
            </a:extLst>
          </p:cNvPr>
          <p:cNvSpPr>
            <a:spLocks noGrp="1"/>
          </p:cNvSpPr>
          <p:nvPr>
            <p:ph sz="quarter" idx="14"/>
          </p:nvPr>
        </p:nvSpPr>
        <p:spPr>
          <a:xfrm>
            <a:off x="342899" y="2070497"/>
            <a:ext cx="788317" cy="404056"/>
          </a:xfrm>
        </p:spPr>
        <p:txBody>
          <a:bodyPr/>
          <a:lstStyle/>
          <a:p>
            <a:r>
              <a:rPr lang="en-US" dirty="0"/>
              <a:t>Keys</a:t>
            </a:r>
          </a:p>
        </p:txBody>
      </p:sp>
      <p:sp>
        <p:nvSpPr>
          <p:cNvPr id="16" name="Content Placeholder 15">
            <a:extLst>
              <a:ext uri="{FF2B5EF4-FFF2-40B4-BE49-F238E27FC236}">
                <a16:creationId xmlns:a16="http://schemas.microsoft.com/office/drawing/2014/main" id="{198094B0-9F9D-408B-9E36-369C17D3CF86}"/>
              </a:ext>
            </a:extLst>
          </p:cNvPr>
          <p:cNvSpPr>
            <a:spLocks noGrp="1"/>
          </p:cNvSpPr>
          <p:nvPr>
            <p:ph sz="quarter" idx="15"/>
          </p:nvPr>
        </p:nvSpPr>
        <p:spPr>
          <a:xfrm>
            <a:off x="5065728" y="2078552"/>
            <a:ext cx="1617875" cy="376367"/>
          </a:xfrm>
        </p:spPr>
        <p:txBody>
          <a:bodyPr>
            <a:normAutofit lnSpcReduction="10000"/>
          </a:bodyPr>
          <a:lstStyle/>
          <a:p>
            <a:r>
              <a:rPr lang="en-US" dirty="0"/>
              <a:t>description:</a:t>
            </a:r>
          </a:p>
        </p:txBody>
      </p:sp>
      <p:graphicFrame>
        <p:nvGraphicFramePr>
          <p:cNvPr id="22" name="Object 21">
            <a:extLst>
              <a:ext uri="{FF2B5EF4-FFF2-40B4-BE49-F238E27FC236}">
                <a16:creationId xmlns:a16="http://schemas.microsoft.com/office/drawing/2014/main" id="{B5BCE868-8C64-4AB2-AAC0-A07191D37254}"/>
              </a:ext>
            </a:extLst>
          </p:cNvPr>
          <p:cNvGraphicFramePr>
            <a:graphicFrameLocks noChangeAspect="1"/>
          </p:cNvGraphicFramePr>
          <p:nvPr>
            <p:extLst>
              <p:ext uri="{D42A27DB-BD31-4B8C-83A1-F6EECF244321}">
                <p14:modId xmlns:p14="http://schemas.microsoft.com/office/powerpoint/2010/main" val="4088264532"/>
              </p:ext>
            </p:extLst>
          </p:nvPr>
        </p:nvGraphicFramePr>
        <p:xfrm>
          <a:off x="354013" y="2589213"/>
          <a:ext cx="1885950" cy="490537"/>
        </p:xfrm>
        <a:graphic>
          <a:graphicData uri="http://schemas.openxmlformats.org/presentationml/2006/ole">
            <mc:AlternateContent xmlns:mc="http://schemas.openxmlformats.org/markup-compatibility/2006">
              <mc:Choice xmlns:v="urn:schemas-microsoft-com:vml" Requires="v">
                <p:oleObj spid="_x0000_s13422" name="Equation" r:id="rId4" imgW="977760" imgH="253800" progId="Equation.DSMT4">
                  <p:embed/>
                </p:oleObj>
              </mc:Choice>
              <mc:Fallback>
                <p:oleObj name="Equation" r:id="rId4" imgW="977760" imgH="253800" progId="Equation.DSMT4">
                  <p:embed/>
                  <p:pic>
                    <p:nvPicPr>
                      <p:cNvPr id="7" name="Object 6">
                        <a:extLst>
                          <a:ext uri="{FF2B5EF4-FFF2-40B4-BE49-F238E27FC236}">
                            <a16:creationId xmlns:a16="http://schemas.microsoft.com/office/drawing/2014/main" id="{30598FD2-22F4-4B74-AC7F-D9E5FF6F78D4}"/>
                          </a:ext>
                        </a:extLst>
                      </p:cNvPr>
                      <p:cNvPicPr/>
                      <p:nvPr/>
                    </p:nvPicPr>
                    <p:blipFill>
                      <a:blip r:embed="rId5"/>
                      <a:stretch>
                        <a:fillRect/>
                      </a:stretch>
                    </p:blipFill>
                    <p:spPr>
                      <a:xfrm>
                        <a:off x="354013" y="2589213"/>
                        <a:ext cx="1885950" cy="490537"/>
                      </a:xfrm>
                      <a:prstGeom prst="rect">
                        <a:avLst/>
                      </a:prstGeom>
                    </p:spPr>
                  </p:pic>
                </p:oleObj>
              </mc:Fallback>
            </mc:AlternateContent>
          </a:graphicData>
        </a:graphic>
      </p:graphicFrame>
      <p:sp>
        <p:nvSpPr>
          <p:cNvPr id="17" name="Content Placeholder 16">
            <a:extLst>
              <a:ext uri="{FF2B5EF4-FFF2-40B4-BE49-F238E27FC236}">
                <a16:creationId xmlns:a16="http://schemas.microsoft.com/office/drawing/2014/main" id="{5C42576B-1E5F-4F60-B204-E5CF61572237}"/>
              </a:ext>
            </a:extLst>
          </p:cNvPr>
          <p:cNvSpPr>
            <a:spLocks noGrp="1"/>
          </p:cNvSpPr>
          <p:nvPr>
            <p:ph sz="quarter" idx="16"/>
          </p:nvPr>
        </p:nvSpPr>
        <p:spPr>
          <a:xfrm>
            <a:off x="5065728" y="2586503"/>
            <a:ext cx="3767187" cy="698500"/>
          </a:xfrm>
        </p:spPr>
        <p:txBody>
          <a:bodyPr>
            <a:normAutofit lnSpcReduction="10000"/>
          </a:bodyPr>
          <a:lstStyle/>
          <a:p>
            <a:r>
              <a:rPr lang="en-US" dirty="0"/>
              <a:t>Opens interest rate conversion menu</a:t>
            </a:r>
          </a:p>
        </p:txBody>
      </p:sp>
      <p:graphicFrame>
        <p:nvGraphicFramePr>
          <p:cNvPr id="23" name="Object 22">
            <a:extLst>
              <a:ext uri="{FF2B5EF4-FFF2-40B4-BE49-F238E27FC236}">
                <a16:creationId xmlns:a16="http://schemas.microsoft.com/office/drawing/2014/main" id="{AD39B53F-38F4-4504-BE1A-83E5BE281597}"/>
              </a:ext>
            </a:extLst>
          </p:cNvPr>
          <p:cNvGraphicFramePr>
            <a:graphicFrameLocks noChangeAspect="1"/>
          </p:cNvGraphicFramePr>
          <p:nvPr>
            <p:extLst>
              <p:ext uri="{D42A27DB-BD31-4B8C-83A1-F6EECF244321}">
                <p14:modId xmlns:p14="http://schemas.microsoft.com/office/powerpoint/2010/main" val="2286164350"/>
              </p:ext>
            </p:extLst>
          </p:nvPr>
        </p:nvGraphicFramePr>
        <p:xfrm>
          <a:off x="311085" y="3331296"/>
          <a:ext cx="2514184" cy="426132"/>
        </p:xfrm>
        <a:graphic>
          <a:graphicData uri="http://schemas.openxmlformats.org/presentationml/2006/ole">
            <mc:AlternateContent xmlns:mc="http://schemas.openxmlformats.org/markup-compatibility/2006">
              <mc:Choice xmlns:v="urn:schemas-microsoft-com:vml" Requires="v">
                <p:oleObj spid="_x0000_s13423" name="Equation" r:id="rId6" imgW="1498320" imgH="253800" progId="Equation.DSMT4">
                  <p:embed/>
                </p:oleObj>
              </mc:Choice>
              <mc:Fallback>
                <p:oleObj name="Equation" r:id="rId6" imgW="1498320" imgH="253800" progId="Equation.DSMT4">
                  <p:embed/>
                  <p:pic>
                    <p:nvPicPr>
                      <p:cNvPr id="0" name=""/>
                      <p:cNvPicPr/>
                      <p:nvPr/>
                    </p:nvPicPr>
                    <p:blipFill>
                      <a:blip r:embed="rId7"/>
                      <a:stretch>
                        <a:fillRect/>
                      </a:stretch>
                    </p:blipFill>
                    <p:spPr>
                      <a:xfrm>
                        <a:off x="311085" y="3331296"/>
                        <a:ext cx="2514184" cy="426132"/>
                      </a:xfrm>
                      <a:prstGeom prst="rect">
                        <a:avLst/>
                      </a:prstGeom>
                    </p:spPr>
                  </p:pic>
                </p:oleObj>
              </mc:Fallback>
            </mc:AlternateContent>
          </a:graphicData>
        </a:graphic>
      </p:graphicFrame>
      <p:sp>
        <p:nvSpPr>
          <p:cNvPr id="18" name="Content Placeholder 17">
            <a:extLst>
              <a:ext uri="{FF2B5EF4-FFF2-40B4-BE49-F238E27FC236}">
                <a16:creationId xmlns:a16="http://schemas.microsoft.com/office/drawing/2014/main" id="{55A7044C-0F7D-42F2-A537-689FBB6CC7CF}"/>
              </a:ext>
            </a:extLst>
          </p:cNvPr>
          <p:cNvSpPr>
            <a:spLocks noGrp="1"/>
          </p:cNvSpPr>
          <p:nvPr>
            <p:ph sz="quarter" idx="17"/>
          </p:nvPr>
        </p:nvSpPr>
        <p:spPr>
          <a:xfrm>
            <a:off x="5065728" y="3368130"/>
            <a:ext cx="3371261" cy="504277"/>
          </a:xfrm>
        </p:spPr>
        <p:txBody>
          <a:bodyPr/>
          <a:lstStyle/>
          <a:p>
            <a:r>
              <a:rPr lang="en-US" dirty="0"/>
              <a:t>Sets 12 payments per year</a:t>
            </a:r>
          </a:p>
        </p:txBody>
      </p:sp>
      <p:graphicFrame>
        <p:nvGraphicFramePr>
          <p:cNvPr id="24" name="Object 23">
            <a:extLst>
              <a:ext uri="{FF2B5EF4-FFF2-40B4-BE49-F238E27FC236}">
                <a16:creationId xmlns:a16="http://schemas.microsoft.com/office/drawing/2014/main" id="{259E3250-DE97-4189-B700-A5B25F7C7636}"/>
              </a:ext>
            </a:extLst>
          </p:cNvPr>
          <p:cNvGraphicFramePr>
            <a:graphicFrameLocks noChangeAspect="1"/>
          </p:cNvGraphicFramePr>
          <p:nvPr>
            <p:extLst>
              <p:ext uri="{D42A27DB-BD31-4B8C-83A1-F6EECF244321}">
                <p14:modId xmlns:p14="http://schemas.microsoft.com/office/powerpoint/2010/main" val="304169034"/>
              </p:ext>
            </p:extLst>
          </p:nvPr>
        </p:nvGraphicFramePr>
        <p:xfrm>
          <a:off x="289112" y="4026205"/>
          <a:ext cx="2748553" cy="468753"/>
        </p:xfrm>
        <a:graphic>
          <a:graphicData uri="http://schemas.openxmlformats.org/presentationml/2006/ole">
            <mc:AlternateContent xmlns:mc="http://schemas.openxmlformats.org/markup-compatibility/2006">
              <mc:Choice xmlns:v="urn:schemas-microsoft-com:vml" Requires="v">
                <p:oleObj spid="_x0000_s13424" name="Equation" r:id="rId8" imgW="1638000" imgH="279360" progId="Equation.DSMT4">
                  <p:embed/>
                </p:oleObj>
              </mc:Choice>
              <mc:Fallback>
                <p:oleObj name="Equation" r:id="rId8" imgW="1638000" imgH="279360" progId="Equation.DSMT4">
                  <p:embed/>
                  <p:pic>
                    <p:nvPicPr>
                      <p:cNvPr id="0" name=""/>
                      <p:cNvPicPr/>
                      <p:nvPr/>
                    </p:nvPicPr>
                    <p:blipFill>
                      <a:blip r:embed="rId9"/>
                      <a:stretch>
                        <a:fillRect/>
                      </a:stretch>
                    </p:blipFill>
                    <p:spPr>
                      <a:xfrm>
                        <a:off x="289112" y="4026205"/>
                        <a:ext cx="2748553" cy="468753"/>
                      </a:xfrm>
                      <a:prstGeom prst="rect">
                        <a:avLst/>
                      </a:prstGeom>
                    </p:spPr>
                  </p:pic>
                </p:oleObj>
              </mc:Fallback>
            </mc:AlternateContent>
          </a:graphicData>
        </a:graphic>
      </p:graphicFrame>
      <p:sp>
        <p:nvSpPr>
          <p:cNvPr id="21" name="Content Placeholder 20">
            <a:extLst>
              <a:ext uri="{FF2B5EF4-FFF2-40B4-BE49-F238E27FC236}">
                <a16:creationId xmlns:a16="http://schemas.microsoft.com/office/drawing/2014/main" id="{2AE35A90-E012-42F4-823D-F36676B34281}"/>
              </a:ext>
            </a:extLst>
          </p:cNvPr>
          <p:cNvSpPr>
            <a:spLocks noGrp="1"/>
          </p:cNvSpPr>
          <p:nvPr>
            <p:ph sz="quarter" idx="20"/>
          </p:nvPr>
        </p:nvSpPr>
        <p:spPr>
          <a:xfrm>
            <a:off x="5048250" y="4013726"/>
            <a:ext cx="1957240" cy="440899"/>
          </a:xfrm>
        </p:spPr>
        <p:txBody>
          <a:bodyPr/>
          <a:lstStyle/>
          <a:p>
            <a:r>
              <a:rPr lang="en-US" dirty="0"/>
              <a:t>Sets 18 A</a:t>
            </a:r>
            <a:r>
              <a:rPr lang="en-US" sz="100" dirty="0"/>
              <a:t> </a:t>
            </a:r>
            <a:r>
              <a:rPr lang="en-US" dirty="0"/>
              <a:t>P</a:t>
            </a:r>
            <a:r>
              <a:rPr lang="en-US" sz="100" dirty="0"/>
              <a:t> </a:t>
            </a:r>
            <a:r>
              <a:rPr lang="en-US" dirty="0"/>
              <a:t>R</a:t>
            </a:r>
          </a:p>
        </p:txBody>
      </p:sp>
      <p:graphicFrame>
        <p:nvGraphicFramePr>
          <p:cNvPr id="25" name="Object 24">
            <a:extLst>
              <a:ext uri="{FF2B5EF4-FFF2-40B4-BE49-F238E27FC236}">
                <a16:creationId xmlns:a16="http://schemas.microsoft.com/office/drawing/2014/main" id="{A9427DF0-2CC3-49AE-9843-669FF777F8C3}"/>
              </a:ext>
            </a:extLst>
          </p:cNvPr>
          <p:cNvGraphicFramePr>
            <a:graphicFrameLocks noChangeAspect="1"/>
          </p:cNvGraphicFramePr>
          <p:nvPr>
            <p:extLst>
              <p:ext uri="{D42A27DB-BD31-4B8C-83A1-F6EECF244321}">
                <p14:modId xmlns:p14="http://schemas.microsoft.com/office/powerpoint/2010/main" val="817810894"/>
              </p:ext>
            </p:extLst>
          </p:nvPr>
        </p:nvGraphicFramePr>
        <p:xfrm>
          <a:off x="289112" y="4792607"/>
          <a:ext cx="1938907" cy="468753"/>
        </p:xfrm>
        <a:graphic>
          <a:graphicData uri="http://schemas.openxmlformats.org/presentationml/2006/ole">
            <mc:AlternateContent xmlns:mc="http://schemas.openxmlformats.org/markup-compatibility/2006">
              <mc:Choice xmlns:v="urn:schemas-microsoft-com:vml" Requires="v">
                <p:oleObj spid="_x0000_s13425" name="Equation" r:id="rId10" imgW="1155600" imgH="279360" progId="Equation.DSMT4">
                  <p:embed/>
                </p:oleObj>
              </mc:Choice>
              <mc:Fallback>
                <p:oleObj name="Equation" r:id="rId10" imgW="1155600" imgH="279360" progId="Equation.DSMT4">
                  <p:embed/>
                  <p:pic>
                    <p:nvPicPr>
                      <p:cNvPr id="0" name=""/>
                      <p:cNvPicPr/>
                      <p:nvPr/>
                    </p:nvPicPr>
                    <p:blipFill>
                      <a:blip r:embed="rId11"/>
                      <a:stretch>
                        <a:fillRect/>
                      </a:stretch>
                    </p:blipFill>
                    <p:spPr>
                      <a:xfrm>
                        <a:off x="289112" y="4792607"/>
                        <a:ext cx="1938907" cy="468753"/>
                      </a:xfrm>
                      <a:prstGeom prst="rect">
                        <a:avLst/>
                      </a:prstGeom>
                    </p:spPr>
                  </p:pic>
                </p:oleObj>
              </mc:Fallback>
            </mc:AlternateContent>
          </a:graphicData>
        </a:graphic>
      </p:graphicFrame>
      <p:sp>
        <p:nvSpPr>
          <p:cNvPr id="19" name="Content Placeholder 18">
            <a:extLst>
              <a:ext uri="{FF2B5EF4-FFF2-40B4-BE49-F238E27FC236}">
                <a16:creationId xmlns:a16="http://schemas.microsoft.com/office/drawing/2014/main" id="{1DCAA6FE-8F24-4169-8AC7-30D59500BC42}"/>
              </a:ext>
            </a:extLst>
          </p:cNvPr>
          <p:cNvSpPr>
            <a:spLocks noGrp="1"/>
          </p:cNvSpPr>
          <p:nvPr>
            <p:ph sz="quarter" idx="18"/>
          </p:nvPr>
        </p:nvSpPr>
        <p:spPr>
          <a:xfrm>
            <a:off x="5065728" y="4767475"/>
            <a:ext cx="920292" cy="423584"/>
          </a:xfrm>
        </p:spPr>
        <p:txBody>
          <a:bodyPr/>
          <a:lstStyle/>
          <a:p>
            <a:r>
              <a:rPr lang="en-US" dirty="0"/>
              <a:t>19.56</a:t>
            </a:r>
          </a:p>
        </p:txBody>
      </p:sp>
      <p:sp>
        <p:nvSpPr>
          <p:cNvPr id="6" name="Slide Number Placeholder 5">
            <a:extLst>
              <a:ext uri="{FF2B5EF4-FFF2-40B4-BE49-F238E27FC236}">
                <a16:creationId xmlns:a16="http://schemas.microsoft.com/office/drawing/2014/main" id="{482F2860-20C9-4008-B9F7-A12BDEEEEA2F}"/>
              </a:ext>
            </a:extLst>
          </p:cNvPr>
          <p:cNvSpPr>
            <a:spLocks noGrp="1"/>
          </p:cNvSpPr>
          <p:nvPr>
            <p:ph type="sldNum" sz="quarter" idx="10"/>
          </p:nvPr>
        </p:nvSpPr>
        <p:spPr/>
        <p:txBody>
          <a:bodyPr/>
          <a:lstStyle/>
          <a:p>
            <a:fld id="{68151E55-6873-49E2-B8D5-2F265E6F1973}" type="slidenum">
              <a:rPr lang="en-US" smtClean="0"/>
              <a:t>27</a:t>
            </a:fld>
            <a:endParaRPr lang="en-US" dirty="0"/>
          </a:p>
        </p:txBody>
      </p:sp>
    </p:spTree>
    <p:extLst>
      <p:ext uri="{BB962C8B-B14F-4D97-AF65-F5344CB8AC3E}">
        <p14:creationId xmlns:p14="http://schemas.microsoft.com/office/powerpoint/2010/main" val="1112437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F31CE-4543-497C-98E9-07094FE2404D}"/>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Continuous Compounding</a:t>
            </a:r>
            <a:endParaRPr lang="en-US" dirty="0"/>
          </a:p>
        </p:txBody>
      </p:sp>
      <p:sp>
        <p:nvSpPr>
          <p:cNvPr id="8" name="Content Placeholder 7">
            <a:extLst>
              <a:ext uri="{FF2B5EF4-FFF2-40B4-BE49-F238E27FC236}">
                <a16:creationId xmlns:a16="http://schemas.microsoft.com/office/drawing/2014/main" id="{C874DDAF-69CC-4513-9D67-B04C4884A15F}"/>
              </a:ext>
            </a:extLst>
          </p:cNvPr>
          <p:cNvSpPr>
            <a:spLocks noGrp="1"/>
          </p:cNvSpPr>
          <p:nvPr>
            <p:ph sz="quarter" idx="11"/>
          </p:nvPr>
        </p:nvSpPr>
        <p:spPr>
          <a:xfrm>
            <a:off x="342900" y="1276709"/>
            <a:ext cx="8458200" cy="821119"/>
          </a:xfrm>
        </p:spPr>
        <p:txBody>
          <a:bodyPr>
            <a:normAutofit/>
          </a:bodyPr>
          <a:lstStyle/>
          <a:p>
            <a:r>
              <a:rPr lang="en-US" altLang="en-US" dirty="0">
                <a:latin typeface="Arial" panose="020B0604020202020204" pitchFamily="34" charset="0"/>
                <a:cs typeface="Arial" panose="020B0604020202020204" pitchFamily="34" charset="0"/>
              </a:rPr>
              <a:t>The general formula for the future value of an investment compounded continuously over many periods can be written as:</a:t>
            </a:r>
          </a:p>
        </p:txBody>
      </p:sp>
      <p:graphicFrame>
        <p:nvGraphicFramePr>
          <p:cNvPr id="14" name="Object 13">
            <a:extLst>
              <a:ext uri="{FF2B5EF4-FFF2-40B4-BE49-F238E27FC236}">
                <a16:creationId xmlns:a16="http://schemas.microsoft.com/office/drawing/2014/main" id="{F787794E-0405-4113-BB70-2E0EFF2EA9CF}"/>
              </a:ext>
            </a:extLst>
          </p:cNvPr>
          <p:cNvGraphicFramePr>
            <a:graphicFrameLocks noChangeAspect="1"/>
          </p:cNvGraphicFramePr>
          <p:nvPr>
            <p:extLst>
              <p:ext uri="{D42A27DB-BD31-4B8C-83A1-F6EECF244321}">
                <p14:modId xmlns:p14="http://schemas.microsoft.com/office/powerpoint/2010/main" val="2023171205"/>
              </p:ext>
            </p:extLst>
          </p:nvPr>
        </p:nvGraphicFramePr>
        <p:xfrm>
          <a:off x="3480217" y="2374526"/>
          <a:ext cx="1725037" cy="501898"/>
        </p:xfrm>
        <a:graphic>
          <a:graphicData uri="http://schemas.openxmlformats.org/presentationml/2006/ole">
            <mc:AlternateContent xmlns:mc="http://schemas.openxmlformats.org/markup-compatibility/2006">
              <mc:Choice xmlns:v="urn:schemas-microsoft-com:vml" Requires="v">
                <p:oleObj spid="_x0000_s14392" name="Equation" r:id="rId4" imgW="825480" imgH="241200" progId="Equation.DSMT4">
                  <p:embed/>
                </p:oleObj>
              </mc:Choice>
              <mc:Fallback>
                <p:oleObj name="Equation" r:id="rId4" imgW="825480" imgH="241200" progId="Equation.DSMT4">
                  <p:embed/>
                  <p:pic>
                    <p:nvPicPr>
                      <p:cNvPr id="23" name="Object 22">
                        <a:extLst>
                          <a:ext uri="{FF2B5EF4-FFF2-40B4-BE49-F238E27FC236}">
                            <a16:creationId xmlns:a16="http://schemas.microsoft.com/office/drawing/2014/main" id="{AD39B53F-38F4-4504-BE1A-83E5BE281597}"/>
                          </a:ext>
                        </a:extLst>
                      </p:cNvPr>
                      <p:cNvPicPr/>
                      <p:nvPr/>
                    </p:nvPicPr>
                    <p:blipFill>
                      <a:blip r:embed="rId5"/>
                      <a:stretch>
                        <a:fillRect/>
                      </a:stretch>
                    </p:blipFill>
                    <p:spPr>
                      <a:xfrm>
                        <a:off x="3480217" y="2374526"/>
                        <a:ext cx="1725037" cy="501898"/>
                      </a:xfrm>
                      <a:prstGeom prst="rect">
                        <a:avLst/>
                      </a:prstGeom>
                    </p:spPr>
                  </p:pic>
                </p:oleObj>
              </mc:Fallback>
            </mc:AlternateContent>
          </a:graphicData>
        </a:graphic>
      </p:graphicFrame>
      <p:sp>
        <p:nvSpPr>
          <p:cNvPr id="11" name="Content Placeholder 10">
            <a:extLst>
              <a:ext uri="{FF2B5EF4-FFF2-40B4-BE49-F238E27FC236}">
                <a16:creationId xmlns:a16="http://schemas.microsoft.com/office/drawing/2014/main" id="{1AB80C43-4E50-4403-A262-57FE2F1027BD}"/>
              </a:ext>
            </a:extLst>
          </p:cNvPr>
          <p:cNvSpPr>
            <a:spLocks noGrp="1"/>
          </p:cNvSpPr>
          <p:nvPr>
            <p:ph sz="quarter" idx="15"/>
          </p:nvPr>
        </p:nvSpPr>
        <p:spPr>
          <a:xfrm>
            <a:off x="342899" y="3630680"/>
            <a:ext cx="8556003" cy="2047669"/>
          </a:xfrm>
        </p:spPr>
        <p:txBody>
          <a:bodyPr/>
          <a:lstStyle/>
          <a:p>
            <a:pPr marL="0" indent="0">
              <a:buNone/>
            </a:pPr>
            <a:r>
              <a:rPr lang="en-US" altLang="en-US" dirty="0">
                <a:latin typeface="Arial" panose="020B0604020202020204" pitchFamily="34" charset="0"/>
                <a:cs typeface="Arial" panose="020B0604020202020204" pitchFamily="34" charset="0"/>
              </a:rPr>
              <a:t>Where</a:t>
            </a:r>
          </a:p>
          <a:p>
            <a:pPr marL="0" indent="0">
              <a:buNone/>
            </a:pPr>
            <a:r>
              <a:rPr lang="en-US" altLang="en-US" i="1" dirty="0">
                <a:latin typeface="Arial" panose="020B0604020202020204" pitchFamily="34" charset="0"/>
                <a:cs typeface="Arial" panose="020B0604020202020204" pitchFamily="34" charset="0"/>
              </a:rPr>
              <a:t>C</a:t>
            </a:r>
            <a:r>
              <a:rPr lang="en-US" altLang="en-US" baseline="-25000" dirty="0">
                <a:latin typeface="Arial" panose="020B0604020202020204" pitchFamily="34" charset="0"/>
                <a:cs typeface="Arial" panose="020B0604020202020204" pitchFamily="34" charset="0"/>
              </a:rPr>
              <a:t>0</a:t>
            </a:r>
            <a:r>
              <a:rPr lang="en-US" altLang="en-US" dirty="0">
                <a:latin typeface="Arial" panose="020B0604020202020204" pitchFamily="34" charset="0"/>
                <a:cs typeface="Arial" panose="020B0604020202020204" pitchFamily="34" charset="0"/>
              </a:rPr>
              <a:t> is the initial investment,</a:t>
            </a:r>
          </a:p>
          <a:p>
            <a:pPr marL="0" indent="0">
              <a:buNone/>
            </a:pPr>
            <a:r>
              <a:rPr lang="en-US" altLang="en-US" i="1" dirty="0">
                <a:latin typeface="Arial" panose="020B0604020202020204" pitchFamily="34" charset="0"/>
                <a:cs typeface="Arial" panose="020B0604020202020204" pitchFamily="34" charset="0"/>
              </a:rPr>
              <a:t>r</a:t>
            </a:r>
            <a:r>
              <a:rPr lang="en-US" altLang="en-US" dirty="0">
                <a:latin typeface="Arial" panose="020B0604020202020204" pitchFamily="34" charset="0"/>
                <a:cs typeface="Arial" panose="020B0604020202020204" pitchFamily="34" charset="0"/>
              </a:rPr>
              <a:t> is the A</a:t>
            </a:r>
            <a:r>
              <a:rPr lang="en-US" altLang="en-US" sz="100"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P</a:t>
            </a:r>
            <a:r>
              <a:rPr lang="en-US" altLang="en-US" sz="100"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R,</a:t>
            </a:r>
          </a:p>
          <a:p>
            <a:pPr marL="0" indent="0">
              <a:buNone/>
            </a:pPr>
            <a:r>
              <a:rPr lang="en-US" altLang="en-US" i="1" dirty="0">
                <a:latin typeface="Arial" panose="020B0604020202020204" pitchFamily="34" charset="0"/>
                <a:cs typeface="Arial" panose="020B0604020202020204" pitchFamily="34" charset="0"/>
              </a:rPr>
              <a:t>t</a:t>
            </a:r>
            <a:r>
              <a:rPr lang="en-US" altLang="en-US" dirty="0">
                <a:latin typeface="Arial" panose="020B0604020202020204" pitchFamily="34" charset="0"/>
                <a:cs typeface="Arial" panose="020B0604020202020204" pitchFamily="34" charset="0"/>
              </a:rPr>
              <a:t> is the number of years, and</a:t>
            </a:r>
          </a:p>
          <a:p>
            <a:pPr marL="0" indent="0">
              <a:buNone/>
            </a:pPr>
            <a:r>
              <a:rPr lang="en-US" altLang="en-US" i="1" dirty="0">
                <a:latin typeface="Arial" panose="020B0604020202020204" pitchFamily="34" charset="0"/>
                <a:cs typeface="Arial" panose="020B0604020202020204" pitchFamily="34" charset="0"/>
              </a:rPr>
              <a:t>e</a:t>
            </a:r>
            <a:r>
              <a:rPr lang="en-US" altLang="en-US" dirty="0">
                <a:latin typeface="Arial" panose="020B0604020202020204" pitchFamily="34" charset="0"/>
                <a:cs typeface="Arial" panose="020B0604020202020204" pitchFamily="34" charset="0"/>
              </a:rPr>
              <a:t> is a transcendental number approximately equal to</a:t>
            </a:r>
            <a:endParaRPr lang="en-US" dirty="0"/>
          </a:p>
        </p:txBody>
      </p:sp>
      <p:graphicFrame>
        <p:nvGraphicFramePr>
          <p:cNvPr id="13" name="Object 12">
            <a:extLst>
              <a:ext uri="{FF2B5EF4-FFF2-40B4-BE49-F238E27FC236}">
                <a16:creationId xmlns:a16="http://schemas.microsoft.com/office/drawing/2014/main" id="{18471610-9D70-4AB0-B71C-6573DB0A4394}"/>
              </a:ext>
            </a:extLst>
          </p:cNvPr>
          <p:cNvGraphicFramePr>
            <a:graphicFrameLocks noChangeAspect="1"/>
          </p:cNvGraphicFramePr>
          <p:nvPr>
            <p:extLst>
              <p:ext uri="{D42A27DB-BD31-4B8C-83A1-F6EECF244321}">
                <p14:modId xmlns:p14="http://schemas.microsoft.com/office/powerpoint/2010/main" val="2849971239"/>
              </p:ext>
            </p:extLst>
          </p:nvPr>
        </p:nvGraphicFramePr>
        <p:xfrm>
          <a:off x="399461" y="5678349"/>
          <a:ext cx="915988" cy="342900"/>
        </p:xfrm>
        <a:graphic>
          <a:graphicData uri="http://schemas.openxmlformats.org/presentationml/2006/ole">
            <mc:AlternateContent xmlns:mc="http://schemas.openxmlformats.org/markup-compatibility/2006">
              <mc:Choice xmlns:v="urn:schemas-microsoft-com:vml" Requires="v">
                <p:oleObj spid="_x0000_s14393" name="Equation" r:id="rId6" imgW="545760" imgH="203040" progId="Equation.DSMT4">
                  <p:embed/>
                </p:oleObj>
              </mc:Choice>
              <mc:Fallback>
                <p:oleObj name="Equation" r:id="rId6" imgW="545760" imgH="203040" progId="Equation.DSMT4">
                  <p:embed/>
                  <p:pic>
                    <p:nvPicPr>
                      <p:cNvPr id="25" name="Object 24">
                        <a:extLst>
                          <a:ext uri="{FF2B5EF4-FFF2-40B4-BE49-F238E27FC236}">
                            <a16:creationId xmlns:a16="http://schemas.microsoft.com/office/drawing/2014/main" id="{A9427DF0-2CC3-49AE-9843-669FF777F8C3}"/>
                          </a:ext>
                        </a:extLst>
                      </p:cNvPr>
                      <p:cNvPicPr/>
                      <p:nvPr/>
                    </p:nvPicPr>
                    <p:blipFill>
                      <a:blip r:embed="rId7"/>
                      <a:stretch>
                        <a:fillRect/>
                      </a:stretch>
                    </p:blipFill>
                    <p:spPr>
                      <a:xfrm>
                        <a:off x="399461" y="5678349"/>
                        <a:ext cx="915988" cy="342900"/>
                      </a:xfrm>
                      <a:prstGeom prst="rect">
                        <a:avLst/>
                      </a:prstGeom>
                    </p:spPr>
                  </p:pic>
                </p:oleObj>
              </mc:Fallback>
            </mc:AlternateContent>
          </a:graphicData>
        </a:graphic>
      </p:graphicFrame>
      <p:sp>
        <p:nvSpPr>
          <p:cNvPr id="10" name="Content Placeholder 9">
            <a:extLst>
              <a:ext uri="{FF2B5EF4-FFF2-40B4-BE49-F238E27FC236}">
                <a16:creationId xmlns:a16="http://schemas.microsoft.com/office/drawing/2014/main" id="{3226EE2D-3071-4208-994E-B5C346AE8979}"/>
              </a:ext>
            </a:extLst>
          </p:cNvPr>
          <p:cNvSpPr>
            <a:spLocks noGrp="1"/>
          </p:cNvSpPr>
          <p:nvPr>
            <p:ph sz="quarter" idx="14"/>
          </p:nvPr>
        </p:nvSpPr>
        <p:spPr>
          <a:xfrm>
            <a:off x="1372189" y="5678349"/>
            <a:ext cx="3305273" cy="454842"/>
          </a:xfrm>
        </p:spPr>
        <p:txBody>
          <a:bodyPr/>
          <a:lstStyle/>
          <a:p>
            <a:r>
              <a:rPr lang="en-US" altLang="en-US" dirty="0">
                <a:latin typeface="Arial" panose="020B0604020202020204" pitchFamily="34" charset="0"/>
                <a:cs typeface="Arial" panose="020B0604020202020204" pitchFamily="34" charset="0"/>
              </a:rPr>
              <a:t>is a key on your calculator.</a:t>
            </a:r>
            <a:endParaRPr lang="en-US" dirty="0"/>
          </a:p>
        </p:txBody>
      </p:sp>
      <p:sp>
        <p:nvSpPr>
          <p:cNvPr id="7" name="Slide Number Placeholder 6">
            <a:extLst>
              <a:ext uri="{FF2B5EF4-FFF2-40B4-BE49-F238E27FC236}">
                <a16:creationId xmlns:a16="http://schemas.microsoft.com/office/drawing/2014/main" id="{584CC749-89A1-4660-8AA7-13FA7D066D65}"/>
              </a:ext>
            </a:extLst>
          </p:cNvPr>
          <p:cNvSpPr>
            <a:spLocks noGrp="1"/>
          </p:cNvSpPr>
          <p:nvPr>
            <p:ph type="sldNum" sz="quarter" idx="10"/>
          </p:nvPr>
        </p:nvSpPr>
        <p:spPr/>
        <p:txBody>
          <a:bodyPr/>
          <a:lstStyle/>
          <a:p>
            <a:fld id="{68151E55-6873-49E2-B8D5-2F265E6F1973}" type="slidenum">
              <a:rPr lang="en-US" smtClean="0"/>
              <a:t>28</a:t>
            </a:fld>
            <a:endParaRPr lang="en-US" dirty="0"/>
          </a:p>
        </p:txBody>
      </p:sp>
    </p:spTree>
    <p:extLst>
      <p:ext uri="{BB962C8B-B14F-4D97-AF65-F5344CB8AC3E}">
        <p14:creationId xmlns:p14="http://schemas.microsoft.com/office/powerpoint/2010/main" val="42229649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83A9-D321-485E-A0F9-8B87F596350B}"/>
              </a:ext>
            </a:extLst>
          </p:cNvPr>
          <p:cNvSpPr>
            <a:spLocks noGrp="1"/>
          </p:cNvSpPr>
          <p:nvPr>
            <p:ph type="title"/>
          </p:nvPr>
        </p:nvSpPr>
        <p:spPr/>
        <p:txBody>
          <a:bodyPr/>
          <a:lstStyle/>
          <a:p>
            <a:r>
              <a:rPr lang="en-US" altLang="en-US" sz="3600" dirty="0">
                <a:latin typeface="Arial" panose="020B0604020202020204" pitchFamily="34" charset="0"/>
                <a:cs typeface="Arial" panose="020B0604020202020204" pitchFamily="34" charset="0"/>
              </a:rPr>
              <a:t>4.4 Simplifications</a:t>
            </a:r>
            <a:endParaRPr lang="en-US" dirty="0"/>
          </a:p>
        </p:txBody>
      </p:sp>
      <p:sp>
        <p:nvSpPr>
          <p:cNvPr id="7" name="Content Placeholder 6">
            <a:extLst>
              <a:ext uri="{FF2B5EF4-FFF2-40B4-BE49-F238E27FC236}">
                <a16:creationId xmlns:a16="http://schemas.microsoft.com/office/drawing/2014/main" id="{4971B379-023A-4652-85DB-BB42849BB7AB}"/>
              </a:ext>
            </a:extLst>
          </p:cNvPr>
          <p:cNvSpPr>
            <a:spLocks noGrp="1"/>
          </p:cNvSpPr>
          <p:nvPr>
            <p:ph sz="quarter" idx="11"/>
          </p:nvPr>
        </p:nvSpPr>
        <p:spPr>
          <a:xfrm>
            <a:off x="342900" y="1276710"/>
            <a:ext cx="8458200" cy="985723"/>
          </a:xfrm>
        </p:spPr>
        <p:txBody>
          <a:bodyPr/>
          <a:lstStyle/>
          <a:p>
            <a:pPr marL="0" indent="0">
              <a:spcBef>
                <a:spcPts val="1000"/>
              </a:spcBef>
              <a:spcAft>
                <a:spcPts val="0"/>
              </a:spcAft>
              <a:buNone/>
            </a:pPr>
            <a:r>
              <a:rPr lang="en-US" altLang="en-US" dirty="0">
                <a:latin typeface="Arial" panose="020B0604020202020204" pitchFamily="34" charset="0"/>
                <a:cs typeface="Arial" panose="020B0604020202020204" pitchFamily="34" charset="0"/>
              </a:rPr>
              <a:t>Perpetuity</a:t>
            </a:r>
          </a:p>
          <a:p>
            <a:pPr marL="291600" indent="-291600">
              <a:spcBef>
                <a:spcPts val="1000"/>
              </a:spcBef>
              <a:spcAft>
                <a:spcPts val="0"/>
              </a:spcAft>
              <a:buFont typeface="Arial" panose="020B0604020202020204" pitchFamily="34" charset="0"/>
              <a:buChar char="•"/>
            </a:pPr>
            <a:r>
              <a:rPr lang="en-US" altLang="en-US" dirty="0">
                <a:latin typeface="Arial" panose="020B0604020202020204" pitchFamily="34" charset="0"/>
                <a:cs typeface="Arial" panose="020B0604020202020204" pitchFamily="34" charset="0"/>
              </a:rPr>
              <a:t>A constant stream of cash flows that lasts forever.</a:t>
            </a:r>
          </a:p>
        </p:txBody>
      </p:sp>
      <p:sp>
        <p:nvSpPr>
          <p:cNvPr id="10" name="Content Placeholder 9">
            <a:extLst>
              <a:ext uri="{FF2B5EF4-FFF2-40B4-BE49-F238E27FC236}">
                <a16:creationId xmlns:a16="http://schemas.microsoft.com/office/drawing/2014/main" id="{B07E5575-7FF7-4DF2-8BFB-F7DB2A2ECC6C}"/>
              </a:ext>
            </a:extLst>
          </p:cNvPr>
          <p:cNvSpPr>
            <a:spLocks noGrp="1"/>
          </p:cNvSpPr>
          <p:nvPr>
            <p:ph sz="quarter" idx="15"/>
          </p:nvPr>
        </p:nvSpPr>
        <p:spPr>
          <a:xfrm>
            <a:off x="342900" y="2412200"/>
            <a:ext cx="8458200" cy="985723"/>
          </a:xfrm>
        </p:spPr>
        <p:txBody>
          <a:bodyPr/>
          <a:lstStyle/>
          <a:p>
            <a:pPr marL="0" indent="0">
              <a:spcBef>
                <a:spcPts val="1000"/>
              </a:spcBef>
              <a:spcAft>
                <a:spcPts val="0"/>
              </a:spcAft>
              <a:buNone/>
            </a:pPr>
            <a:r>
              <a:rPr lang="en-US" altLang="en-US" dirty="0">
                <a:latin typeface="Arial" panose="020B0604020202020204" pitchFamily="34" charset="0"/>
                <a:cs typeface="Arial" panose="020B0604020202020204" pitchFamily="34" charset="0"/>
              </a:rPr>
              <a:t>Growing perpetuity</a:t>
            </a:r>
          </a:p>
          <a:p>
            <a:pPr marL="291600" indent="-291600">
              <a:spcBef>
                <a:spcPts val="1000"/>
              </a:spcBef>
              <a:spcAft>
                <a:spcPts val="0"/>
              </a:spcAft>
              <a:buFont typeface="Arial" panose="020B0604020202020204" pitchFamily="34" charset="0"/>
              <a:buChar char="•"/>
            </a:pPr>
            <a:r>
              <a:rPr lang="en-US" altLang="en-US" dirty="0">
                <a:latin typeface="Arial" panose="020B0604020202020204" pitchFamily="34" charset="0"/>
                <a:cs typeface="Arial" panose="020B0604020202020204" pitchFamily="34" charset="0"/>
              </a:rPr>
              <a:t>A stream of cash flows that grows at a constant rate forever.</a:t>
            </a:r>
          </a:p>
        </p:txBody>
      </p:sp>
      <p:sp>
        <p:nvSpPr>
          <p:cNvPr id="11" name="Content Placeholder 10">
            <a:extLst>
              <a:ext uri="{FF2B5EF4-FFF2-40B4-BE49-F238E27FC236}">
                <a16:creationId xmlns:a16="http://schemas.microsoft.com/office/drawing/2014/main" id="{E2751EB4-2C13-4BC6-95CA-0DFD6A8CDB9A}"/>
              </a:ext>
            </a:extLst>
          </p:cNvPr>
          <p:cNvSpPr>
            <a:spLocks noGrp="1"/>
          </p:cNvSpPr>
          <p:nvPr>
            <p:ph sz="quarter" idx="16"/>
          </p:nvPr>
        </p:nvSpPr>
        <p:spPr>
          <a:xfrm>
            <a:off x="303425" y="3565922"/>
            <a:ext cx="8458200" cy="1277259"/>
          </a:xfrm>
        </p:spPr>
        <p:txBody>
          <a:bodyPr>
            <a:normAutofit/>
          </a:bodyPr>
          <a:lstStyle/>
          <a:p>
            <a:pPr marL="0" indent="0">
              <a:spcBef>
                <a:spcPts val="1000"/>
              </a:spcBef>
              <a:spcAft>
                <a:spcPts val="0"/>
              </a:spcAft>
              <a:buNone/>
            </a:pPr>
            <a:r>
              <a:rPr lang="en-US" altLang="en-US" dirty="0">
                <a:latin typeface="Arial" panose="020B0604020202020204" pitchFamily="34" charset="0"/>
                <a:cs typeface="Arial" panose="020B0604020202020204" pitchFamily="34" charset="0"/>
              </a:rPr>
              <a:t>Annuity</a:t>
            </a:r>
          </a:p>
          <a:p>
            <a:pPr marL="291600" indent="-291600">
              <a:spcBef>
                <a:spcPts val="1000"/>
              </a:spcBef>
              <a:spcAft>
                <a:spcPts val="0"/>
              </a:spcAft>
              <a:buFont typeface="Arial" panose="020B0604020202020204" pitchFamily="34" charset="0"/>
              <a:buChar char="•"/>
            </a:pPr>
            <a:r>
              <a:rPr lang="en-US" altLang="en-US" dirty="0">
                <a:latin typeface="Arial" panose="020B0604020202020204" pitchFamily="34" charset="0"/>
                <a:cs typeface="Arial" panose="020B0604020202020204" pitchFamily="34" charset="0"/>
              </a:rPr>
              <a:t>A stream of constant cash flows that lasts for a fixed number of periods.</a:t>
            </a:r>
            <a:endParaRPr lang="en-US" dirty="0"/>
          </a:p>
        </p:txBody>
      </p:sp>
      <p:sp>
        <p:nvSpPr>
          <p:cNvPr id="9" name="Content Placeholder 8">
            <a:extLst>
              <a:ext uri="{FF2B5EF4-FFF2-40B4-BE49-F238E27FC236}">
                <a16:creationId xmlns:a16="http://schemas.microsoft.com/office/drawing/2014/main" id="{FA74F28E-5D65-4CB3-90E2-6ED4B9042B15}"/>
              </a:ext>
            </a:extLst>
          </p:cNvPr>
          <p:cNvSpPr>
            <a:spLocks noGrp="1"/>
          </p:cNvSpPr>
          <p:nvPr>
            <p:ph sz="quarter" idx="14"/>
          </p:nvPr>
        </p:nvSpPr>
        <p:spPr>
          <a:xfrm>
            <a:off x="303425" y="4980341"/>
            <a:ext cx="8678827" cy="1378509"/>
          </a:xfrm>
        </p:spPr>
        <p:txBody>
          <a:bodyPr/>
          <a:lstStyle/>
          <a:p>
            <a:pPr marL="0" indent="0">
              <a:spcBef>
                <a:spcPts val="1000"/>
              </a:spcBef>
              <a:spcAft>
                <a:spcPts val="0"/>
              </a:spcAft>
              <a:buNone/>
            </a:pPr>
            <a:r>
              <a:rPr lang="en-US" altLang="en-US" dirty="0">
                <a:latin typeface="Arial" panose="020B0604020202020204" pitchFamily="34" charset="0"/>
                <a:cs typeface="Arial" panose="020B0604020202020204" pitchFamily="34" charset="0"/>
              </a:rPr>
              <a:t>Growing annuity</a:t>
            </a:r>
          </a:p>
          <a:p>
            <a:pPr marL="291600" indent="-291600">
              <a:spcBef>
                <a:spcPts val="1000"/>
              </a:spcBef>
              <a:spcAft>
                <a:spcPts val="0"/>
              </a:spcAft>
              <a:buFont typeface="Arial" panose="020B0604020202020204" pitchFamily="34" charset="0"/>
              <a:buChar char="•"/>
            </a:pPr>
            <a:r>
              <a:rPr lang="en-US" altLang="en-US" dirty="0">
                <a:latin typeface="Arial" panose="020B0604020202020204" pitchFamily="34" charset="0"/>
                <a:cs typeface="Arial" panose="020B0604020202020204" pitchFamily="34" charset="0"/>
              </a:rPr>
              <a:t>A stream of cash flows that grows at a constant rate for a fixed number of periods.</a:t>
            </a:r>
          </a:p>
        </p:txBody>
      </p:sp>
      <p:sp>
        <p:nvSpPr>
          <p:cNvPr id="6" name="Slide Number Placeholder 5">
            <a:extLst>
              <a:ext uri="{FF2B5EF4-FFF2-40B4-BE49-F238E27FC236}">
                <a16:creationId xmlns:a16="http://schemas.microsoft.com/office/drawing/2014/main" id="{F8A88DED-CFD1-4297-AB7D-FA55E0A5AA4F}"/>
              </a:ext>
            </a:extLst>
          </p:cNvPr>
          <p:cNvSpPr>
            <a:spLocks noGrp="1"/>
          </p:cNvSpPr>
          <p:nvPr>
            <p:ph type="sldNum" sz="quarter" idx="10"/>
          </p:nvPr>
        </p:nvSpPr>
        <p:spPr/>
        <p:txBody>
          <a:bodyPr/>
          <a:lstStyle/>
          <a:p>
            <a:fld id="{68151E55-6873-49E2-B8D5-2F265E6F1973}" type="slidenum">
              <a:rPr lang="en-US" smtClean="0"/>
              <a:t>29</a:t>
            </a:fld>
            <a:endParaRPr lang="en-US" dirty="0"/>
          </a:p>
        </p:txBody>
      </p:sp>
    </p:spTree>
    <p:extLst>
      <p:ext uri="{BB962C8B-B14F-4D97-AF65-F5344CB8AC3E}">
        <p14:creationId xmlns:p14="http://schemas.microsoft.com/office/powerpoint/2010/main" val="2896367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F178-761E-4ECD-B1D8-60CD747846F7}"/>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Chapter Outline</a:t>
            </a:r>
            <a:endParaRPr lang="en-US" dirty="0"/>
          </a:p>
        </p:txBody>
      </p:sp>
      <p:sp>
        <p:nvSpPr>
          <p:cNvPr id="3" name="Content Placeholder 2">
            <a:extLst>
              <a:ext uri="{FF2B5EF4-FFF2-40B4-BE49-F238E27FC236}">
                <a16:creationId xmlns:a16="http://schemas.microsoft.com/office/drawing/2014/main" id="{DC23DF55-4E15-4459-91F8-6604A9743F26}"/>
              </a:ext>
            </a:extLst>
          </p:cNvPr>
          <p:cNvSpPr>
            <a:spLocks noGrp="1"/>
          </p:cNvSpPr>
          <p:nvPr>
            <p:ph sz="quarter" idx="11"/>
          </p:nvPr>
        </p:nvSpPr>
        <p:spPr>
          <a:xfrm>
            <a:off x="342900" y="1276710"/>
            <a:ext cx="8458200" cy="5078370"/>
          </a:xfrm>
        </p:spPr>
        <p:txBody>
          <a:bodyPr>
            <a:normAutofit/>
          </a:bodyPr>
          <a:lstStyle/>
          <a:p>
            <a:pPr>
              <a:spcBef>
                <a:spcPts val="624"/>
              </a:spcBef>
              <a:buNone/>
            </a:pPr>
            <a:r>
              <a:rPr lang="en-US" altLang="en-US" sz="2800" dirty="0">
                <a:latin typeface="Arial" panose="020B0604020202020204" pitchFamily="34" charset="0"/>
                <a:ea typeface="ＭＳ Ｐゴシック" panose="020B0600070205080204" pitchFamily="34" charset="-128"/>
                <a:cs typeface="Arial" panose="020B0604020202020204" pitchFamily="34" charset="0"/>
              </a:rPr>
              <a:t>4.1 Valuation: The One-Period Case</a:t>
            </a:r>
          </a:p>
          <a:p>
            <a:pPr>
              <a:spcBef>
                <a:spcPts val="624"/>
              </a:spcBef>
              <a:buNone/>
            </a:pPr>
            <a:r>
              <a:rPr lang="en-US" altLang="en-US" sz="2800" dirty="0">
                <a:latin typeface="Arial" panose="020B0604020202020204" pitchFamily="34" charset="0"/>
                <a:ea typeface="ＭＳ Ｐゴシック" panose="020B0600070205080204" pitchFamily="34" charset="-128"/>
                <a:cs typeface="Arial" panose="020B0604020202020204" pitchFamily="34" charset="0"/>
              </a:rPr>
              <a:t>4.2 The Multiperiod Case</a:t>
            </a:r>
          </a:p>
          <a:p>
            <a:pPr>
              <a:spcBef>
                <a:spcPts val="624"/>
              </a:spcBef>
              <a:buNone/>
            </a:pPr>
            <a:r>
              <a:rPr lang="en-US" altLang="en-US" sz="2800" dirty="0">
                <a:latin typeface="Arial" panose="020B0604020202020204" pitchFamily="34" charset="0"/>
                <a:ea typeface="ＭＳ Ｐゴシック" panose="020B0600070205080204" pitchFamily="34" charset="-128"/>
                <a:cs typeface="Arial" panose="020B0604020202020204" pitchFamily="34" charset="0"/>
              </a:rPr>
              <a:t>4.3 Compounding Periods</a:t>
            </a:r>
          </a:p>
          <a:p>
            <a:pPr>
              <a:spcBef>
                <a:spcPts val="624"/>
              </a:spcBef>
              <a:buNone/>
            </a:pPr>
            <a:r>
              <a:rPr lang="en-US" altLang="en-US" sz="2800" dirty="0">
                <a:latin typeface="Arial" panose="020B0604020202020204" pitchFamily="34" charset="0"/>
                <a:ea typeface="ＭＳ Ｐゴシック" panose="020B0600070205080204" pitchFamily="34" charset="-128"/>
                <a:cs typeface="Arial" panose="020B0604020202020204" pitchFamily="34" charset="0"/>
              </a:rPr>
              <a:t>4.4 Simplifications</a:t>
            </a:r>
          </a:p>
          <a:p>
            <a:pPr>
              <a:spcBef>
                <a:spcPts val="624"/>
              </a:spcBef>
              <a:buNone/>
            </a:pPr>
            <a:r>
              <a:rPr lang="en-US" altLang="en-US" sz="2800" dirty="0">
                <a:latin typeface="Arial" panose="020B0604020202020204" pitchFamily="34" charset="0"/>
                <a:ea typeface="ＭＳ Ｐゴシック" panose="020B0600070205080204" pitchFamily="34" charset="-128"/>
                <a:cs typeface="Arial" panose="020B0604020202020204" pitchFamily="34" charset="0"/>
              </a:rPr>
              <a:t>4.5 Loan Amortization</a:t>
            </a:r>
          </a:p>
          <a:p>
            <a:pPr>
              <a:spcBef>
                <a:spcPts val="624"/>
              </a:spcBef>
              <a:buNone/>
            </a:pPr>
            <a:r>
              <a:rPr lang="en-US" altLang="en-US" sz="2800" dirty="0">
                <a:latin typeface="Arial" panose="020B0604020202020204" pitchFamily="34" charset="0"/>
                <a:ea typeface="ＭＳ Ｐゴシック" panose="020B0600070205080204" pitchFamily="34" charset="-128"/>
                <a:cs typeface="Arial" panose="020B0604020202020204" pitchFamily="34" charset="0"/>
              </a:rPr>
              <a:t>4.6 What Is a Firm Worth?</a:t>
            </a:r>
          </a:p>
        </p:txBody>
      </p:sp>
      <p:sp>
        <p:nvSpPr>
          <p:cNvPr id="11" name="Slide Number Placeholder 10">
            <a:extLst>
              <a:ext uri="{FF2B5EF4-FFF2-40B4-BE49-F238E27FC236}">
                <a16:creationId xmlns:a16="http://schemas.microsoft.com/office/drawing/2014/main" id="{A90D1F69-8CCB-49FA-A037-38525A7FB620}"/>
              </a:ext>
            </a:extLst>
          </p:cNvPr>
          <p:cNvSpPr>
            <a:spLocks noGrp="1"/>
          </p:cNvSpPr>
          <p:nvPr>
            <p:ph type="sldNum" sz="quarter" idx="10"/>
          </p:nvPr>
        </p:nvSpPr>
        <p:spPr/>
        <p:txBody>
          <a:bodyPr/>
          <a:lstStyle/>
          <a:p>
            <a:fld id="{68151E55-6873-49E2-B8D5-2F265E6F1973}" type="slidenum">
              <a:rPr lang="en-US" smtClean="0"/>
              <a:t>3</a:t>
            </a:fld>
            <a:endParaRPr lang="en-US" dirty="0"/>
          </a:p>
        </p:txBody>
      </p:sp>
    </p:spTree>
    <p:extLst>
      <p:ext uri="{BB962C8B-B14F-4D97-AF65-F5344CB8AC3E}">
        <p14:creationId xmlns:p14="http://schemas.microsoft.com/office/powerpoint/2010/main" val="42181668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CFD3E-05CD-498B-B773-002414DC0138}"/>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Perpetuity</a:t>
            </a:r>
            <a:endParaRPr lang="en-US" dirty="0"/>
          </a:p>
        </p:txBody>
      </p:sp>
      <p:sp>
        <p:nvSpPr>
          <p:cNvPr id="3" name="Content Placeholder 2">
            <a:extLst>
              <a:ext uri="{FF2B5EF4-FFF2-40B4-BE49-F238E27FC236}">
                <a16:creationId xmlns:a16="http://schemas.microsoft.com/office/drawing/2014/main" id="{B5DF06BC-0247-410A-88D9-25C76BE2FA6F}"/>
              </a:ext>
            </a:extLst>
          </p:cNvPr>
          <p:cNvSpPr>
            <a:spLocks noGrp="1"/>
          </p:cNvSpPr>
          <p:nvPr>
            <p:ph sz="quarter" idx="11"/>
          </p:nvPr>
        </p:nvSpPr>
        <p:spPr>
          <a:xfrm>
            <a:off x="342900" y="1276710"/>
            <a:ext cx="8458200" cy="542664"/>
          </a:xfrm>
        </p:spPr>
        <p:txBody>
          <a:bodyPr>
            <a:normAutofit/>
          </a:bodyPr>
          <a:lstStyle/>
          <a:p>
            <a:r>
              <a:rPr lang="en-US" altLang="en-US" sz="2200" dirty="0">
                <a:latin typeface="Arial" panose="020B0604020202020204" pitchFamily="34" charset="0"/>
                <a:cs typeface="Arial" panose="020B0604020202020204" pitchFamily="34" charset="0"/>
              </a:rPr>
              <a:t>A constant stream of cash flows that lasts forever</a:t>
            </a:r>
          </a:p>
        </p:txBody>
      </p:sp>
      <p:pic>
        <p:nvPicPr>
          <p:cNvPr id="7" name="Picture 6" descr="A timeline beginning at 0 showing a constant stream of cash flows at C 1, C 2, C 3 and so on. ">
            <a:extLst>
              <a:ext uri="{FF2B5EF4-FFF2-40B4-BE49-F238E27FC236}">
                <a16:creationId xmlns:a16="http://schemas.microsoft.com/office/drawing/2014/main" id="{9ED235C2-47AD-4805-8099-47B99524D593}"/>
              </a:ext>
            </a:extLst>
          </p:cNvPr>
          <p:cNvPicPr>
            <a:picLocks noChangeAspect="1"/>
          </p:cNvPicPr>
          <p:nvPr/>
        </p:nvPicPr>
        <p:blipFill>
          <a:blip r:embed="rId4"/>
          <a:stretch>
            <a:fillRect/>
          </a:stretch>
        </p:blipFill>
        <p:spPr>
          <a:xfrm>
            <a:off x="1558572" y="2057582"/>
            <a:ext cx="5288486" cy="1273816"/>
          </a:xfrm>
          <a:prstGeom prst="rect">
            <a:avLst/>
          </a:prstGeom>
        </p:spPr>
      </p:pic>
      <p:graphicFrame>
        <p:nvGraphicFramePr>
          <p:cNvPr id="8" name="Object 7">
            <a:extLst>
              <a:ext uri="{FF2B5EF4-FFF2-40B4-BE49-F238E27FC236}">
                <a16:creationId xmlns:a16="http://schemas.microsoft.com/office/drawing/2014/main" id="{574C23B5-C285-405B-BD2B-D3B8FA903B40}"/>
              </a:ext>
            </a:extLst>
          </p:cNvPr>
          <p:cNvGraphicFramePr>
            <a:graphicFrameLocks noChangeAspect="1"/>
          </p:cNvGraphicFramePr>
          <p:nvPr>
            <p:extLst>
              <p:ext uri="{D42A27DB-BD31-4B8C-83A1-F6EECF244321}">
                <p14:modId xmlns:p14="http://schemas.microsoft.com/office/powerpoint/2010/main" val="4171663741"/>
              </p:ext>
            </p:extLst>
          </p:nvPr>
        </p:nvGraphicFramePr>
        <p:xfrm>
          <a:off x="578545" y="3743894"/>
          <a:ext cx="4699000" cy="976312"/>
        </p:xfrm>
        <a:graphic>
          <a:graphicData uri="http://schemas.openxmlformats.org/presentationml/2006/ole">
            <mc:AlternateContent xmlns:mc="http://schemas.openxmlformats.org/markup-compatibility/2006">
              <mc:Choice xmlns:v="urn:schemas-microsoft-com:vml" Requires="v">
                <p:oleObj spid="_x0000_s15418" name="Equation" r:id="rId5" imgW="2247840" imgH="469800" progId="Equation.DSMT4">
                  <p:embed/>
                </p:oleObj>
              </mc:Choice>
              <mc:Fallback>
                <p:oleObj name="Equation" r:id="rId5" imgW="2247840" imgH="469800" progId="Equation.DSMT4">
                  <p:embed/>
                  <p:pic>
                    <p:nvPicPr>
                      <p:cNvPr id="14" name="Object 13">
                        <a:extLst>
                          <a:ext uri="{FF2B5EF4-FFF2-40B4-BE49-F238E27FC236}">
                            <a16:creationId xmlns:a16="http://schemas.microsoft.com/office/drawing/2014/main" id="{F787794E-0405-4113-BB70-2E0EFF2EA9CF}"/>
                          </a:ext>
                        </a:extLst>
                      </p:cNvPr>
                      <p:cNvPicPr/>
                      <p:nvPr/>
                    </p:nvPicPr>
                    <p:blipFill>
                      <a:blip r:embed="rId6"/>
                      <a:stretch>
                        <a:fillRect/>
                      </a:stretch>
                    </p:blipFill>
                    <p:spPr>
                      <a:xfrm>
                        <a:off x="578545" y="3743894"/>
                        <a:ext cx="4699000" cy="976312"/>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3A11E5BD-0FC9-4F87-8E26-906E44CB90B3}"/>
              </a:ext>
            </a:extLst>
          </p:cNvPr>
          <p:cNvGraphicFramePr>
            <a:graphicFrameLocks noChangeAspect="1"/>
          </p:cNvGraphicFramePr>
          <p:nvPr>
            <p:extLst>
              <p:ext uri="{D42A27DB-BD31-4B8C-83A1-F6EECF244321}">
                <p14:modId xmlns:p14="http://schemas.microsoft.com/office/powerpoint/2010/main" val="32522844"/>
              </p:ext>
            </p:extLst>
          </p:nvPr>
        </p:nvGraphicFramePr>
        <p:xfrm>
          <a:off x="578545" y="5099024"/>
          <a:ext cx="1074295" cy="774489"/>
        </p:xfrm>
        <a:graphic>
          <a:graphicData uri="http://schemas.openxmlformats.org/presentationml/2006/ole">
            <mc:AlternateContent xmlns:mc="http://schemas.openxmlformats.org/markup-compatibility/2006">
              <mc:Choice xmlns:v="urn:schemas-microsoft-com:vml" Requires="v">
                <p:oleObj spid="_x0000_s15419" name="Equation" r:id="rId7" imgW="545760" imgH="393480" progId="Equation.DSMT4">
                  <p:embed/>
                </p:oleObj>
              </mc:Choice>
              <mc:Fallback>
                <p:oleObj name="Equation" r:id="rId7" imgW="545760" imgH="393480" progId="Equation.DSMT4">
                  <p:embed/>
                  <p:pic>
                    <p:nvPicPr>
                      <p:cNvPr id="0" name=""/>
                      <p:cNvPicPr/>
                      <p:nvPr/>
                    </p:nvPicPr>
                    <p:blipFill>
                      <a:blip r:embed="rId8"/>
                      <a:stretch>
                        <a:fillRect/>
                      </a:stretch>
                    </p:blipFill>
                    <p:spPr>
                      <a:xfrm>
                        <a:off x="578545" y="5099024"/>
                        <a:ext cx="1074295" cy="774489"/>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46FA5BA5-F33A-40CE-ACE2-ABA0137736C7}"/>
              </a:ext>
            </a:extLst>
          </p:cNvPr>
          <p:cNvSpPr>
            <a:spLocks noGrp="1"/>
          </p:cNvSpPr>
          <p:nvPr>
            <p:ph type="sldNum" sz="quarter" idx="10"/>
          </p:nvPr>
        </p:nvSpPr>
        <p:spPr/>
        <p:txBody>
          <a:bodyPr/>
          <a:lstStyle/>
          <a:p>
            <a:fld id="{68151E55-6873-49E2-B8D5-2F265E6F1973}" type="slidenum">
              <a:rPr lang="en-US" smtClean="0"/>
              <a:t>30</a:t>
            </a:fld>
            <a:endParaRPr lang="en-US" dirty="0"/>
          </a:p>
        </p:txBody>
      </p:sp>
    </p:spTree>
    <p:extLst>
      <p:ext uri="{BB962C8B-B14F-4D97-AF65-F5344CB8AC3E}">
        <p14:creationId xmlns:p14="http://schemas.microsoft.com/office/powerpoint/2010/main" val="19667053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37D28-6342-4BBD-9B5D-B8EC16EDC552}"/>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Perpetuity: Example</a:t>
            </a:r>
            <a:endParaRPr lang="en-US" dirty="0"/>
          </a:p>
        </p:txBody>
      </p:sp>
      <p:sp>
        <p:nvSpPr>
          <p:cNvPr id="3" name="Content Placeholder 2">
            <a:extLst>
              <a:ext uri="{FF2B5EF4-FFF2-40B4-BE49-F238E27FC236}">
                <a16:creationId xmlns:a16="http://schemas.microsoft.com/office/drawing/2014/main" id="{F32B85DC-B346-41E2-B065-A84C7041A9C9}"/>
              </a:ext>
            </a:extLst>
          </p:cNvPr>
          <p:cNvSpPr>
            <a:spLocks noGrp="1"/>
          </p:cNvSpPr>
          <p:nvPr>
            <p:ph sz="quarter" idx="11"/>
          </p:nvPr>
        </p:nvSpPr>
        <p:spPr>
          <a:xfrm>
            <a:off x="342900" y="1276710"/>
            <a:ext cx="8458200" cy="1409930"/>
          </a:xfrm>
        </p:spPr>
        <p:txBody>
          <a:bodyPr>
            <a:normAutofit/>
          </a:bodyPr>
          <a:lstStyle/>
          <a:p>
            <a:pPr marL="0" indent="0">
              <a:spcBef>
                <a:spcPts val="1000"/>
              </a:spcBef>
              <a:spcAft>
                <a:spcPts val="0"/>
              </a:spcAft>
              <a:buNone/>
            </a:pPr>
            <a:r>
              <a:rPr lang="en-US" altLang="en-US" sz="2200" dirty="0">
                <a:latin typeface="Arial" panose="020B0604020202020204" pitchFamily="34" charset="0"/>
                <a:cs typeface="Arial" panose="020B0604020202020204" pitchFamily="34" charset="0"/>
              </a:rPr>
              <a:t>What is the value of a British </a:t>
            </a:r>
            <a:r>
              <a:rPr lang="en-US" altLang="en-US" sz="2200" dirty="0" err="1">
                <a:latin typeface="Arial" panose="020B0604020202020204" pitchFamily="34" charset="0"/>
                <a:cs typeface="Arial" panose="020B0604020202020204" pitchFamily="34" charset="0"/>
              </a:rPr>
              <a:t>consol</a:t>
            </a:r>
            <a:r>
              <a:rPr lang="en-US" altLang="en-US" sz="2200" dirty="0">
                <a:latin typeface="Arial" panose="020B0604020202020204" pitchFamily="34" charset="0"/>
                <a:cs typeface="Arial" panose="020B0604020202020204" pitchFamily="34" charset="0"/>
              </a:rPr>
              <a:t> that promises to pay £15 every year for ever?</a:t>
            </a:r>
          </a:p>
          <a:p>
            <a:pPr marL="0" indent="0">
              <a:spcBef>
                <a:spcPts val="1000"/>
              </a:spcBef>
              <a:spcAft>
                <a:spcPts val="0"/>
              </a:spcAft>
              <a:buNone/>
            </a:pPr>
            <a:r>
              <a:rPr lang="en-US" altLang="en-US" sz="2200" dirty="0">
                <a:latin typeface="Arial" panose="020B0604020202020204" pitchFamily="34" charset="0"/>
                <a:cs typeface="Arial" panose="020B0604020202020204" pitchFamily="34" charset="0"/>
              </a:rPr>
              <a:t>The interest rate is 10 percent.</a:t>
            </a:r>
          </a:p>
        </p:txBody>
      </p:sp>
      <p:pic>
        <p:nvPicPr>
          <p:cNvPr id="7" name="Picture 6" descr="A timeline beginning at 0 showing a payment of 15 pounds every year beginning at year 1. ">
            <a:extLst>
              <a:ext uri="{FF2B5EF4-FFF2-40B4-BE49-F238E27FC236}">
                <a16:creationId xmlns:a16="http://schemas.microsoft.com/office/drawing/2014/main" id="{EEAE3CD2-E8DD-44E5-AA83-8604D6F9CDA6}"/>
              </a:ext>
            </a:extLst>
          </p:cNvPr>
          <p:cNvPicPr>
            <a:picLocks noChangeAspect="1"/>
          </p:cNvPicPr>
          <p:nvPr/>
        </p:nvPicPr>
        <p:blipFill>
          <a:blip r:embed="rId4"/>
          <a:stretch>
            <a:fillRect/>
          </a:stretch>
        </p:blipFill>
        <p:spPr>
          <a:xfrm>
            <a:off x="1391435" y="2941716"/>
            <a:ext cx="6210300" cy="1390650"/>
          </a:xfrm>
          <a:prstGeom prst="rect">
            <a:avLst/>
          </a:prstGeom>
        </p:spPr>
      </p:pic>
      <p:graphicFrame>
        <p:nvGraphicFramePr>
          <p:cNvPr id="8" name="Object 7">
            <a:extLst>
              <a:ext uri="{FF2B5EF4-FFF2-40B4-BE49-F238E27FC236}">
                <a16:creationId xmlns:a16="http://schemas.microsoft.com/office/drawing/2014/main" id="{75800754-EDD4-4FD6-875B-3F5307E27366}"/>
              </a:ext>
            </a:extLst>
          </p:cNvPr>
          <p:cNvGraphicFramePr>
            <a:graphicFrameLocks noChangeAspect="1"/>
          </p:cNvGraphicFramePr>
          <p:nvPr>
            <p:extLst>
              <p:ext uri="{D42A27DB-BD31-4B8C-83A1-F6EECF244321}">
                <p14:modId xmlns:p14="http://schemas.microsoft.com/office/powerpoint/2010/main" val="1289176136"/>
              </p:ext>
            </p:extLst>
          </p:nvPr>
        </p:nvGraphicFramePr>
        <p:xfrm>
          <a:off x="2993577" y="4806590"/>
          <a:ext cx="2198688" cy="774700"/>
        </p:xfrm>
        <a:graphic>
          <a:graphicData uri="http://schemas.openxmlformats.org/presentationml/2006/ole">
            <mc:AlternateContent xmlns:mc="http://schemas.openxmlformats.org/markup-compatibility/2006">
              <mc:Choice xmlns:v="urn:schemas-microsoft-com:vml" Requires="v">
                <p:oleObj spid="_x0000_s16413" name="Equation" r:id="rId5" imgW="1117440" imgH="393480" progId="Equation.DSMT4">
                  <p:embed/>
                </p:oleObj>
              </mc:Choice>
              <mc:Fallback>
                <p:oleObj name="Equation" r:id="rId5" imgW="1117440" imgH="393480" progId="Equation.DSMT4">
                  <p:embed/>
                  <p:pic>
                    <p:nvPicPr>
                      <p:cNvPr id="9" name="Object 8">
                        <a:extLst>
                          <a:ext uri="{FF2B5EF4-FFF2-40B4-BE49-F238E27FC236}">
                            <a16:creationId xmlns:a16="http://schemas.microsoft.com/office/drawing/2014/main" id="{3A11E5BD-0FC9-4F87-8E26-906E44CB90B3}"/>
                          </a:ext>
                        </a:extLst>
                      </p:cNvPr>
                      <p:cNvPicPr/>
                      <p:nvPr/>
                    </p:nvPicPr>
                    <p:blipFill>
                      <a:blip r:embed="rId6"/>
                      <a:stretch>
                        <a:fillRect/>
                      </a:stretch>
                    </p:blipFill>
                    <p:spPr>
                      <a:xfrm>
                        <a:off x="2993577" y="4806590"/>
                        <a:ext cx="2198688" cy="774700"/>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EABCDE7D-0C58-4CA8-A3E3-CA4626D06842}"/>
              </a:ext>
            </a:extLst>
          </p:cNvPr>
          <p:cNvSpPr>
            <a:spLocks noGrp="1"/>
          </p:cNvSpPr>
          <p:nvPr>
            <p:ph type="sldNum" sz="quarter" idx="10"/>
          </p:nvPr>
        </p:nvSpPr>
        <p:spPr/>
        <p:txBody>
          <a:bodyPr/>
          <a:lstStyle/>
          <a:p>
            <a:fld id="{68151E55-6873-49E2-B8D5-2F265E6F1973}" type="slidenum">
              <a:rPr lang="en-US" smtClean="0"/>
              <a:t>31</a:t>
            </a:fld>
            <a:endParaRPr lang="en-US" dirty="0"/>
          </a:p>
        </p:txBody>
      </p:sp>
    </p:spTree>
    <p:extLst>
      <p:ext uri="{BB962C8B-B14F-4D97-AF65-F5344CB8AC3E}">
        <p14:creationId xmlns:p14="http://schemas.microsoft.com/office/powerpoint/2010/main" val="41792040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E635D-90F8-43FC-9234-CAB3D99DAFB3}"/>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Growing Perpetuity</a:t>
            </a:r>
            <a:endParaRPr lang="en-US" dirty="0"/>
          </a:p>
        </p:txBody>
      </p:sp>
      <p:sp>
        <p:nvSpPr>
          <p:cNvPr id="3" name="Content Placeholder 2">
            <a:extLst>
              <a:ext uri="{FF2B5EF4-FFF2-40B4-BE49-F238E27FC236}">
                <a16:creationId xmlns:a16="http://schemas.microsoft.com/office/drawing/2014/main" id="{98D5ECF7-3ADD-4ABE-AD83-88D9CE57BF16}"/>
              </a:ext>
            </a:extLst>
          </p:cNvPr>
          <p:cNvSpPr>
            <a:spLocks noGrp="1"/>
          </p:cNvSpPr>
          <p:nvPr>
            <p:ph sz="quarter" idx="11"/>
          </p:nvPr>
        </p:nvSpPr>
        <p:spPr>
          <a:xfrm>
            <a:off x="342900" y="1276710"/>
            <a:ext cx="8458200" cy="636931"/>
          </a:xfrm>
        </p:spPr>
        <p:txBody>
          <a:bodyPr>
            <a:normAutofit/>
          </a:bodyPr>
          <a:lstStyle/>
          <a:p>
            <a:r>
              <a:rPr lang="en-US" altLang="en-US" sz="2200" dirty="0">
                <a:latin typeface="Arial" panose="020B0604020202020204" pitchFamily="34" charset="0"/>
                <a:ea typeface="ＭＳ Ｐゴシック" panose="020B0600070205080204" pitchFamily="34" charset="-128"/>
                <a:cs typeface="Arial" panose="020B0604020202020204" pitchFamily="34" charset="0"/>
              </a:rPr>
              <a:t>A growing stream of cash flows that lasts forever</a:t>
            </a:r>
          </a:p>
        </p:txBody>
      </p:sp>
      <p:pic>
        <p:nvPicPr>
          <p:cNvPr id="7" name="Picture 6" descr="A timeline with a calculation for growing perpetuity. ">
            <a:extLst>
              <a:ext uri="{FF2B5EF4-FFF2-40B4-BE49-F238E27FC236}">
                <a16:creationId xmlns:a16="http://schemas.microsoft.com/office/drawing/2014/main" id="{37E54C24-36F0-444E-9B31-96E71C1D39C5}"/>
              </a:ext>
            </a:extLst>
          </p:cNvPr>
          <p:cNvPicPr>
            <a:picLocks noChangeAspect="1"/>
          </p:cNvPicPr>
          <p:nvPr/>
        </p:nvPicPr>
        <p:blipFill>
          <a:blip r:embed="rId4"/>
          <a:stretch>
            <a:fillRect/>
          </a:stretch>
        </p:blipFill>
        <p:spPr>
          <a:xfrm>
            <a:off x="1495791" y="2097024"/>
            <a:ext cx="5800725" cy="1457325"/>
          </a:xfrm>
          <a:prstGeom prst="rect">
            <a:avLst/>
          </a:prstGeom>
        </p:spPr>
      </p:pic>
      <p:graphicFrame>
        <p:nvGraphicFramePr>
          <p:cNvPr id="8" name="Object 7">
            <a:extLst>
              <a:ext uri="{FF2B5EF4-FFF2-40B4-BE49-F238E27FC236}">
                <a16:creationId xmlns:a16="http://schemas.microsoft.com/office/drawing/2014/main" id="{937B3E77-7168-4DD2-845B-13B070812C44}"/>
              </a:ext>
            </a:extLst>
          </p:cNvPr>
          <p:cNvGraphicFramePr>
            <a:graphicFrameLocks noChangeAspect="1"/>
          </p:cNvGraphicFramePr>
          <p:nvPr>
            <p:extLst>
              <p:ext uri="{D42A27DB-BD31-4B8C-83A1-F6EECF244321}">
                <p14:modId xmlns:p14="http://schemas.microsoft.com/office/powerpoint/2010/main" val="3634265127"/>
              </p:ext>
            </p:extLst>
          </p:nvPr>
        </p:nvGraphicFramePr>
        <p:xfrm>
          <a:off x="1126830" y="3863495"/>
          <a:ext cx="5627688" cy="1108075"/>
        </p:xfrm>
        <a:graphic>
          <a:graphicData uri="http://schemas.openxmlformats.org/presentationml/2006/ole">
            <mc:AlternateContent xmlns:mc="http://schemas.openxmlformats.org/markup-compatibility/2006">
              <mc:Choice xmlns:v="urn:schemas-microsoft-com:vml" Requires="v">
                <p:oleObj spid="_x0000_s17464" name="Equation" r:id="rId5" imgW="2692080" imgH="533160" progId="Equation.DSMT4">
                  <p:embed/>
                </p:oleObj>
              </mc:Choice>
              <mc:Fallback>
                <p:oleObj name="Equation" r:id="rId5" imgW="2692080" imgH="533160" progId="Equation.DSMT4">
                  <p:embed/>
                  <p:pic>
                    <p:nvPicPr>
                      <p:cNvPr id="8" name="Object 7">
                        <a:extLst>
                          <a:ext uri="{FF2B5EF4-FFF2-40B4-BE49-F238E27FC236}">
                            <a16:creationId xmlns:a16="http://schemas.microsoft.com/office/drawing/2014/main" id="{574C23B5-C285-405B-BD2B-D3B8FA903B40}"/>
                          </a:ext>
                        </a:extLst>
                      </p:cNvPr>
                      <p:cNvPicPr/>
                      <p:nvPr/>
                    </p:nvPicPr>
                    <p:blipFill>
                      <a:blip r:embed="rId6"/>
                      <a:stretch>
                        <a:fillRect/>
                      </a:stretch>
                    </p:blipFill>
                    <p:spPr>
                      <a:xfrm>
                        <a:off x="1126830" y="3863495"/>
                        <a:ext cx="5627688" cy="11080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CFF290-82C1-4496-8E2C-4ECB158077B5}"/>
              </a:ext>
            </a:extLst>
          </p:cNvPr>
          <p:cNvGraphicFramePr>
            <a:graphicFrameLocks noChangeAspect="1"/>
          </p:cNvGraphicFramePr>
          <p:nvPr>
            <p:extLst>
              <p:ext uri="{D42A27DB-BD31-4B8C-83A1-F6EECF244321}">
                <p14:modId xmlns:p14="http://schemas.microsoft.com/office/powerpoint/2010/main" val="2432673541"/>
              </p:ext>
            </p:extLst>
          </p:nvPr>
        </p:nvGraphicFramePr>
        <p:xfrm>
          <a:off x="1167278" y="5154953"/>
          <a:ext cx="1522970" cy="866518"/>
        </p:xfrm>
        <a:graphic>
          <a:graphicData uri="http://schemas.openxmlformats.org/presentationml/2006/ole">
            <mc:AlternateContent xmlns:mc="http://schemas.openxmlformats.org/markup-compatibility/2006">
              <mc:Choice xmlns:v="urn:schemas-microsoft-com:vml" Requires="v">
                <p:oleObj spid="_x0000_s17465" name="Equation" r:id="rId7" imgW="736560" imgH="419040" progId="Equation.DSMT4">
                  <p:embed/>
                </p:oleObj>
              </mc:Choice>
              <mc:Fallback>
                <p:oleObj name="Equation" r:id="rId7" imgW="736560" imgH="419040" progId="Equation.DSMT4">
                  <p:embed/>
                  <p:pic>
                    <p:nvPicPr>
                      <p:cNvPr id="0" name=""/>
                      <p:cNvPicPr/>
                      <p:nvPr/>
                    </p:nvPicPr>
                    <p:blipFill>
                      <a:blip r:embed="rId8"/>
                      <a:stretch>
                        <a:fillRect/>
                      </a:stretch>
                    </p:blipFill>
                    <p:spPr>
                      <a:xfrm>
                        <a:off x="1167278" y="5154953"/>
                        <a:ext cx="1522970" cy="866518"/>
                      </a:xfrm>
                      <a:prstGeom prst="rect">
                        <a:avLst/>
                      </a:prstGeom>
                    </p:spPr>
                  </p:pic>
                </p:oleObj>
              </mc:Fallback>
            </mc:AlternateContent>
          </a:graphicData>
        </a:graphic>
      </p:graphicFrame>
      <p:sp>
        <p:nvSpPr>
          <p:cNvPr id="4" name="Text Placeholder 3">
            <a:extLst>
              <a:ext uri="{FF2B5EF4-FFF2-40B4-BE49-F238E27FC236}">
                <a16:creationId xmlns:a16="http://schemas.microsoft.com/office/drawing/2014/main" id="{4FFAD1E6-BA55-43F9-A4A0-DDD96494A4EC}"/>
              </a:ext>
            </a:extLst>
          </p:cNvPr>
          <p:cNvSpPr>
            <a:spLocks noGrp="1"/>
          </p:cNvSpPr>
          <p:nvPr>
            <p:ph type="body" sz="quarter" idx="14"/>
          </p:nvPr>
        </p:nvSpPr>
        <p:spPr/>
        <p:txBody>
          <a:bodyPr/>
          <a:lstStyle/>
          <a:p>
            <a:r>
              <a:rPr lang="en-US" sz="1200" dirty="0">
                <a:hlinkClick r:id="rId9" action="ppaction://hlinksldjump"/>
              </a:rPr>
              <a:t>Access the text alternative for slide images.</a:t>
            </a:r>
          </a:p>
        </p:txBody>
      </p:sp>
      <p:sp>
        <p:nvSpPr>
          <p:cNvPr id="6" name="Slide Number Placeholder 5">
            <a:extLst>
              <a:ext uri="{FF2B5EF4-FFF2-40B4-BE49-F238E27FC236}">
                <a16:creationId xmlns:a16="http://schemas.microsoft.com/office/drawing/2014/main" id="{F4EC924E-8F76-4C94-9124-3C28A9E8C1F5}"/>
              </a:ext>
            </a:extLst>
          </p:cNvPr>
          <p:cNvSpPr>
            <a:spLocks noGrp="1"/>
          </p:cNvSpPr>
          <p:nvPr>
            <p:ph type="sldNum" sz="quarter" idx="10"/>
          </p:nvPr>
        </p:nvSpPr>
        <p:spPr/>
        <p:txBody>
          <a:bodyPr/>
          <a:lstStyle/>
          <a:p>
            <a:fld id="{68151E55-6873-49E2-B8D5-2F265E6F1973}" type="slidenum">
              <a:rPr lang="en-US" smtClean="0"/>
              <a:t>32</a:t>
            </a:fld>
            <a:endParaRPr lang="en-US" dirty="0"/>
          </a:p>
        </p:txBody>
      </p:sp>
    </p:spTree>
    <p:extLst>
      <p:ext uri="{BB962C8B-B14F-4D97-AF65-F5344CB8AC3E}">
        <p14:creationId xmlns:p14="http://schemas.microsoft.com/office/powerpoint/2010/main" val="6310174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F10D5-5CDC-40EB-ACBE-50AC03A20217}"/>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Growing Perpetuity: Example</a:t>
            </a:r>
            <a:endParaRPr lang="en-US" dirty="0"/>
          </a:p>
        </p:txBody>
      </p:sp>
      <p:sp>
        <p:nvSpPr>
          <p:cNvPr id="3" name="Content Placeholder 2">
            <a:extLst>
              <a:ext uri="{FF2B5EF4-FFF2-40B4-BE49-F238E27FC236}">
                <a16:creationId xmlns:a16="http://schemas.microsoft.com/office/drawing/2014/main" id="{13E9120A-67E0-49D0-98CA-0384FB2208B5}"/>
              </a:ext>
            </a:extLst>
          </p:cNvPr>
          <p:cNvSpPr>
            <a:spLocks noGrp="1"/>
          </p:cNvSpPr>
          <p:nvPr>
            <p:ph sz="quarter" idx="11"/>
          </p:nvPr>
        </p:nvSpPr>
        <p:spPr>
          <a:xfrm>
            <a:off x="342899" y="1276709"/>
            <a:ext cx="8283513" cy="1673881"/>
          </a:xfrm>
        </p:spPr>
        <p:txBody>
          <a:bodyPr>
            <a:normAutofit/>
          </a:bodyPr>
          <a:lstStyle/>
          <a:p>
            <a:pPr marL="0" indent="0">
              <a:spcBef>
                <a:spcPts val="1000"/>
              </a:spcBef>
              <a:spcAft>
                <a:spcPts val="0"/>
              </a:spcAft>
              <a:buNone/>
            </a:pPr>
            <a:r>
              <a:rPr lang="en-US" altLang="en-US" sz="2200" dirty="0">
                <a:latin typeface="Arial" panose="020B0604020202020204" pitchFamily="34" charset="0"/>
                <a:ea typeface="ＭＳ Ｐゴシック" panose="020B0600070205080204" pitchFamily="34" charset="-128"/>
                <a:cs typeface="Arial" panose="020B0604020202020204" pitchFamily="34" charset="0"/>
              </a:rPr>
              <a:t>The expected dividend next year is $1.30, and dividends are expected to grow at 5 percent forever.</a:t>
            </a:r>
          </a:p>
          <a:p>
            <a:pPr marL="0" indent="0">
              <a:spcBef>
                <a:spcPts val="1000"/>
              </a:spcBef>
              <a:spcAft>
                <a:spcPts val="0"/>
              </a:spcAft>
              <a:buNone/>
            </a:pPr>
            <a:r>
              <a:rPr lang="en-US" altLang="en-US" sz="2200" dirty="0">
                <a:latin typeface="Arial" panose="020B0604020202020204" pitchFamily="34" charset="0"/>
                <a:ea typeface="ＭＳ Ｐゴシック" panose="020B0600070205080204" pitchFamily="34" charset="-128"/>
                <a:cs typeface="Arial" panose="020B0604020202020204" pitchFamily="34" charset="0"/>
              </a:rPr>
              <a:t>If the discount rate is 10 percent, what is the value of this promised dividend stream?</a:t>
            </a:r>
          </a:p>
        </p:txBody>
      </p:sp>
      <p:pic>
        <p:nvPicPr>
          <p:cNvPr id="7" name="Picture 6" descr="A example timeline with a calculation for growing perpetuity. ">
            <a:extLst>
              <a:ext uri="{FF2B5EF4-FFF2-40B4-BE49-F238E27FC236}">
                <a16:creationId xmlns:a16="http://schemas.microsoft.com/office/drawing/2014/main" id="{4672E65E-B4CC-4F1C-9F48-D12872344AEC}"/>
              </a:ext>
            </a:extLst>
          </p:cNvPr>
          <p:cNvPicPr>
            <a:picLocks noChangeAspect="1"/>
          </p:cNvPicPr>
          <p:nvPr/>
        </p:nvPicPr>
        <p:blipFill>
          <a:blip r:embed="rId4"/>
          <a:stretch>
            <a:fillRect/>
          </a:stretch>
        </p:blipFill>
        <p:spPr>
          <a:xfrm>
            <a:off x="1270341" y="3097768"/>
            <a:ext cx="6589568" cy="1532659"/>
          </a:xfrm>
          <a:prstGeom prst="rect">
            <a:avLst/>
          </a:prstGeom>
        </p:spPr>
      </p:pic>
      <p:graphicFrame>
        <p:nvGraphicFramePr>
          <p:cNvPr id="8" name="Object 7">
            <a:extLst>
              <a:ext uri="{FF2B5EF4-FFF2-40B4-BE49-F238E27FC236}">
                <a16:creationId xmlns:a16="http://schemas.microsoft.com/office/drawing/2014/main" id="{6BBA5874-5C27-4DFE-B065-ECA8B42AB7D8}"/>
              </a:ext>
            </a:extLst>
          </p:cNvPr>
          <p:cNvGraphicFramePr>
            <a:graphicFrameLocks noChangeAspect="1"/>
          </p:cNvGraphicFramePr>
          <p:nvPr>
            <p:extLst>
              <p:ext uri="{D42A27DB-BD31-4B8C-83A1-F6EECF244321}">
                <p14:modId xmlns:p14="http://schemas.microsoft.com/office/powerpoint/2010/main" val="2745047860"/>
              </p:ext>
            </p:extLst>
          </p:nvPr>
        </p:nvGraphicFramePr>
        <p:xfrm>
          <a:off x="1991310" y="5073783"/>
          <a:ext cx="3100387" cy="814387"/>
        </p:xfrm>
        <a:graphic>
          <a:graphicData uri="http://schemas.openxmlformats.org/presentationml/2006/ole">
            <mc:AlternateContent xmlns:mc="http://schemas.openxmlformats.org/markup-compatibility/2006">
              <mc:Choice xmlns:v="urn:schemas-microsoft-com:vml" Requires="v">
                <p:oleObj spid="_x0000_s18461" name="Equation" r:id="rId5" imgW="1498320" imgH="393480" progId="Equation.DSMT4">
                  <p:embed/>
                </p:oleObj>
              </mc:Choice>
              <mc:Fallback>
                <p:oleObj name="Equation" r:id="rId5" imgW="1498320" imgH="393480" progId="Equation.DSMT4">
                  <p:embed/>
                  <p:pic>
                    <p:nvPicPr>
                      <p:cNvPr id="9" name="Object 8">
                        <a:extLst>
                          <a:ext uri="{FF2B5EF4-FFF2-40B4-BE49-F238E27FC236}">
                            <a16:creationId xmlns:a16="http://schemas.microsoft.com/office/drawing/2014/main" id="{D9CFF290-82C1-4496-8E2C-4ECB158077B5}"/>
                          </a:ext>
                        </a:extLst>
                      </p:cNvPr>
                      <p:cNvPicPr/>
                      <p:nvPr/>
                    </p:nvPicPr>
                    <p:blipFill>
                      <a:blip r:embed="rId6"/>
                      <a:stretch>
                        <a:fillRect/>
                      </a:stretch>
                    </p:blipFill>
                    <p:spPr>
                      <a:xfrm>
                        <a:off x="1991310" y="5073783"/>
                        <a:ext cx="3100387" cy="814387"/>
                      </a:xfrm>
                      <a:prstGeom prst="rect">
                        <a:avLst/>
                      </a:prstGeom>
                    </p:spPr>
                  </p:pic>
                </p:oleObj>
              </mc:Fallback>
            </mc:AlternateContent>
          </a:graphicData>
        </a:graphic>
      </p:graphicFrame>
      <p:sp>
        <p:nvSpPr>
          <p:cNvPr id="4" name="Text Placeholder 3">
            <a:extLst>
              <a:ext uri="{FF2B5EF4-FFF2-40B4-BE49-F238E27FC236}">
                <a16:creationId xmlns:a16="http://schemas.microsoft.com/office/drawing/2014/main" id="{54CA977E-6BB9-4B40-8B01-02025116EB79}"/>
              </a:ext>
            </a:extLst>
          </p:cNvPr>
          <p:cNvSpPr>
            <a:spLocks noGrp="1"/>
          </p:cNvSpPr>
          <p:nvPr>
            <p:ph type="body" sz="quarter" idx="14"/>
          </p:nvPr>
        </p:nvSpPr>
        <p:spPr/>
        <p:txBody>
          <a:bodyPr/>
          <a:lstStyle/>
          <a:p>
            <a:r>
              <a:rPr lang="en-US" sz="1200" dirty="0">
                <a:hlinkClick r:id="rId7" action="ppaction://hlinksldjump"/>
              </a:rPr>
              <a:t>Access the text alternative for slide images.</a:t>
            </a:r>
          </a:p>
        </p:txBody>
      </p:sp>
      <p:sp>
        <p:nvSpPr>
          <p:cNvPr id="6" name="Slide Number Placeholder 5">
            <a:extLst>
              <a:ext uri="{FF2B5EF4-FFF2-40B4-BE49-F238E27FC236}">
                <a16:creationId xmlns:a16="http://schemas.microsoft.com/office/drawing/2014/main" id="{7AF640DC-D3F7-41B6-891F-45BD0BB492DC}"/>
              </a:ext>
            </a:extLst>
          </p:cNvPr>
          <p:cNvSpPr>
            <a:spLocks noGrp="1"/>
          </p:cNvSpPr>
          <p:nvPr>
            <p:ph type="sldNum" sz="quarter" idx="10"/>
          </p:nvPr>
        </p:nvSpPr>
        <p:spPr/>
        <p:txBody>
          <a:bodyPr/>
          <a:lstStyle/>
          <a:p>
            <a:fld id="{68151E55-6873-49E2-B8D5-2F265E6F1973}" type="slidenum">
              <a:rPr lang="en-US" smtClean="0"/>
              <a:t>33</a:t>
            </a:fld>
            <a:endParaRPr lang="en-US" dirty="0"/>
          </a:p>
        </p:txBody>
      </p:sp>
    </p:spTree>
    <p:extLst>
      <p:ext uri="{BB962C8B-B14F-4D97-AF65-F5344CB8AC3E}">
        <p14:creationId xmlns:p14="http://schemas.microsoft.com/office/powerpoint/2010/main" val="28424834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B7CE0-6DB7-4723-82FA-D658DE4B7432}"/>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Annuity</a:t>
            </a:r>
            <a:endParaRPr lang="en-US" dirty="0"/>
          </a:p>
        </p:txBody>
      </p:sp>
      <p:sp>
        <p:nvSpPr>
          <p:cNvPr id="3" name="Content Placeholder 2">
            <a:extLst>
              <a:ext uri="{FF2B5EF4-FFF2-40B4-BE49-F238E27FC236}">
                <a16:creationId xmlns:a16="http://schemas.microsoft.com/office/drawing/2014/main" id="{33C0F54F-2001-43C9-9E08-F8AF92F7A814}"/>
              </a:ext>
            </a:extLst>
          </p:cNvPr>
          <p:cNvSpPr>
            <a:spLocks noGrp="1"/>
          </p:cNvSpPr>
          <p:nvPr>
            <p:ph sz="quarter" idx="11"/>
          </p:nvPr>
        </p:nvSpPr>
        <p:spPr>
          <a:xfrm>
            <a:off x="342900" y="1276709"/>
            <a:ext cx="8458200" cy="504957"/>
          </a:xfrm>
        </p:spPr>
        <p:txBody>
          <a:bodyPr>
            <a:normAutofit/>
          </a:bodyPr>
          <a:lstStyle/>
          <a:p>
            <a:r>
              <a:rPr lang="en-US" altLang="en-US" sz="2400" dirty="0">
                <a:latin typeface="Arial" panose="020B0604020202020204" pitchFamily="34" charset="0"/>
                <a:ea typeface="ＭＳ Ｐゴシック" panose="020B0600070205080204" pitchFamily="34" charset="-128"/>
                <a:cs typeface="Arial" panose="020B0604020202020204" pitchFamily="34" charset="0"/>
              </a:rPr>
              <a:t>A constant stream of cash flows with a fixed maturity</a:t>
            </a:r>
          </a:p>
        </p:txBody>
      </p:sp>
      <p:pic>
        <p:nvPicPr>
          <p:cNvPr id="7" name="Picture 6" descr="A timeline beginning at 0 showing a constant stream of cash flows C from years 1 to T. ">
            <a:extLst>
              <a:ext uri="{FF2B5EF4-FFF2-40B4-BE49-F238E27FC236}">
                <a16:creationId xmlns:a16="http://schemas.microsoft.com/office/drawing/2014/main" id="{0F74E5C6-E116-4DA7-BD1C-35508D7D7A79}"/>
              </a:ext>
            </a:extLst>
          </p:cNvPr>
          <p:cNvPicPr>
            <a:picLocks noChangeAspect="1"/>
          </p:cNvPicPr>
          <p:nvPr/>
        </p:nvPicPr>
        <p:blipFill>
          <a:blip r:embed="rId3"/>
          <a:stretch>
            <a:fillRect/>
          </a:stretch>
        </p:blipFill>
        <p:spPr>
          <a:xfrm>
            <a:off x="1562099" y="2013561"/>
            <a:ext cx="5775614" cy="1385455"/>
          </a:xfrm>
          <a:prstGeom prst="rect">
            <a:avLst/>
          </a:prstGeom>
        </p:spPr>
      </p:pic>
      <p:graphicFrame>
        <p:nvGraphicFramePr>
          <p:cNvPr id="8" name="Object 7">
            <a:extLst>
              <a:ext uri="{FF2B5EF4-FFF2-40B4-BE49-F238E27FC236}">
                <a16:creationId xmlns:a16="http://schemas.microsoft.com/office/drawing/2014/main" id="{3111FCF3-32CD-4E11-AB94-B0B7C429B7C5}"/>
              </a:ext>
            </a:extLst>
          </p:cNvPr>
          <p:cNvGraphicFramePr>
            <a:graphicFrameLocks noChangeAspect="1"/>
          </p:cNvGraphicFramePr>
          <p:nvPr>
            <p:extLst>
              <p:ext uri="{D42A27DB-BD31-4B8C-83A1-F6EECF244321}">
                <p14:modId xmlns:p14="http://schemas.microsoft.com/office/powerpoint/2010/main" val="1177862548"/>
              </p:ext>
            </p:extLst>
          </p:nvPr>
        </p:nvGraphicFramePr>
        <p:xfrm>
          <a:off x="1243837" y="3783037"/>
          <a:ext cx="5734050" cy="976312"/>
        </p:xfrm>
        <a:graphic>
          <a:graphicData uri="http://schemas.openxmlformats.org/presentationml/2006/ole">
            <mc:AlternateContent xmlns:mc="http://schemas.openxmlformats.org/markup-compatibility/2006">
              <mc:Choice xmlns:v="urn:schemas-microsoft-com:vml" Requires="v">
                <p:oleObj spid="_x0000_s19512" name="Equation" r:id="rId4" imgW="2743200" imgH="469800" progId="Equation.DSMT4">
                  <p:embed/>
                </p:oleObj>
              </mc:Choice>
              <mc:Fallback>
                <p:oleObj name="Equation" r:id="rId4" imgW="2743200" imgH="469800" progId="Equation.DSMT4">
                  <p:embed/>
                  <p:pic>
                    <p:nvPicPr>
                      <p:cNvPr id="8" name="Object 7">
                        <a:extLst>
                          <a:ext uri="{FF2B5EF4-FFF2-40B4-BE49-F238E27FC236}">
                            <a16:creationId xmlns:a16="http://schemas.microsoft.com/office/drawing/2014/main" id="{937B3E77-7168-4DD2-845B-13B070812C44}"/>
                          </a:ext>
                        </a:extLst>
                      </p:cNvPr>
                      <p:cNvPicPr/>
                      <p:nvPr/>
                    </p:nvPicPr>
                    <p:blipFill>
                      <a:blip r:embed="rId5"/>
                      <a:stretch>
                        <a:fillRect/>
                      </a:stretch>
                    </p:blipFill>
                    <p:spPr>
                      <a:xfrm>
                        <a:off x="1243837" y="3783037"/>
                        <a:ext cx="5734050" cy="976312"/>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EBA167FA-6160-4215-A094-94397A45F7A4}"/>
              </a:ext>
            </a:extLst>
          </p:cNvPr>
          <p:cNvGraphicFramePr>
            <a:graphicFrameLocks noChangeAspect="1"/>
          </p:cNvGraphicFramePr>
          <p:nvPr>
            <p:extLst>
              <p:ext uri="{D42A27DB-BD31-4B8C-83A1-F6EECF244321}">
                <p14:modId xmlns:p14="http://schemas.microsoft.com/office/powerpoint/2010/main" val="1201603371"/>
              </p:ext>
            </p:extLst>
          </p:nvPr>
        </p:nvGraphicFramePr>
        <p:xfrm>
          <a:off x="1243837" y="5143370"/>
          <a:ext cx="2648271" cy="1049316"/>
        </p:xfrm>
        <a:graphic>
          <a:graphicData uri="http://schemas.openxmlformats.org/presentationml/2006/ole">
            <mc:AlternateContent xmlns:mc="http://schemas.openxmlformats.org/markup-compatibility/2006">
              <mc:Choice xmlns:v="urn:schemas-microsoft-com:vml" Requires="v">
                <p:oleObj spid="_x0000_s19513" name="Equation" r:id="rId6" imgW="1346040" imgH="533160" progId="Equation.DSMT4">
                  <p:embed/>
                </p:oleObj>
              </mc:Choice>
              <mc:Fallback>
                <p:oleObj name="Equation" r:id="rId6" imgW="1346040" imgH="533160" progId="Equation.DSMT4">
                  <p:embed/>
                  <p:pic>
                    <p:nvPicPr>
                      <p:cNvPr id="0" name=""/>
                      <p:cNvPicPr/>
                      <p:nvPr/>
                    </p:nvPicPr>
                    <p:blipFill>
                      <a:blip r:embed="rId7"/>
                      <a:stretch>
                        <a:fillRect/>
                      </a:stretch>
                    </p:blipFill>
                    <p:spPr>
                      <a:xfrm>
                        <a:off x="1243837" y="5143370"/>
                        <a:ext cx="2648271" cy="1049316"/>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B8027A5B-111A-429C-BC7D-F1641E74B217}"/>
              </a:ext>
            </a:extLst>
          </p:cNvPr>
          <p:cNvSpPr>
            <a:spLocks noGrp="1"/>
          </p:cNvSpPr>
          <p:nvPr>
            <p:ph type="sldNum" sz="quarter" idx="10"/>
          </p:nvPr>
        </p:nvSpPr>
        <p:spPr/>
        <p:txBody>
          <a:bodyPr/>
          <a:lstStyle/>
          <a:p>
            <a:fld id="{68151E55-6873-49E2-B8D5-2F265E6F1973}" type="slidenum">
              <a:rPr lang="en-US" smtClean="0"/>
              <a:t>34</a:t>
            </a:fld>
            <a:endParaRPr lang="en-US" dirty="0"/>
          </a:p>
        </p:txBody>
      </p:sp>
    </p:spTree>
    <p:extLst>
      <p:ext uri="{BB962C8B-B14F-4D97-AF65-F5344CB8AC3E}">
        <p14:creationId xmlns:p14="http://schemas.microsoft.com/office/powerpoint/2010/main" val="21664010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77D95-727D-4A82-BF9E-836EEA1B7944}"/>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Annuity: Example I</a:t>
            </a:r>
            <a:endParaRPr lang="en-US" dirty="0"/>
          </a:p>
        </p:txBody>
      </p:sp>
      <p:sp>
        <p:nvSpPr>
          <p:cNvPr id="3" name="Content Placeholder 2">
            <a:extLst>
              <a:ext uri="{FF2B5EF4-FFF2-40B4-BE49-F238E27FC236}">
                <a16:creationId xmlns:a16="http://schemas.microsoft.com/office/drawing/2014/main" id="{4052E006-17D0-40B4-AE77-A00BE52EFEBB}"/>
              </a:ext>
            </a:extLst>
          </p:cNvPr>
          <p:cNvSpPr>
            <a:spLocks noGrp="1"/>
          </p:cNvSpPr>
          <p:nvPr>
            <p:ph sz="quarter" idx="11"/>
          </p:nvPr>
        </p:nvSpPr>
        <p:spPr>
          <a:xfrm>
            <a:off x="342900" y="1284525"/>
            <a:ext cx="8458200" cy="821119"/>
          </a:xfrm>
        </p:spPr>
        <p:txBody>
          <a:bodyPr>
            <a:normAutofit/>
          </a:bodyPr>
          <a:lstStyle/>
          <a:p>
            <a:r>
              <a:rPr lang="en-US" altLang="en-US" sz="2200" dirty="0">
                <a:latin typeface="Arial" panose="020B0604020202020204" pitchFamily="34" charset="0"/>
                <a:ea typeface="ＭＳ Ｐゴシック" panose="020B0600070205080204" pitchFamily="34" charset="-128"/>
                <a:cs typeface="Arial" panose="020B0604020202020204" pitchFamily="34" charset="0"/>
              </a:rPr>
              <a:t>If you can afford a $400 monthly car payment, how much car can you afford if interest rates are 7 percent on 36-month loans?</a:t>
            </a:r>
          </a:p>
        </p:txBody>
      </p:sp>
      <p:pic>
        <p:nvPicPr>
          <p:cNvPr id="7" name="Picture 6" descr="A timeline beginning at 0 showing a constant stream of cash flows of $400 from years 1 to 36. ">
            <a:extLst>
              <a:ext uri="{FF2B5EF4-FFF2-40B4-BE49-F238E27FC236}">
                <a16:creationId xmlns:a16="http://schemas.microsoft.com/office/drawing/2014/main" id="{3373ADC6-6C02-46D9-8980-A1C5C9166602}"/>
              </a:ext>
            </a:extLst>
          </p:cNvPr>
          <p:cNvPicPr>
            <a:picLocks noChangeAspect="1"/>
          </p:cNvPicPr>
          <p:nvPr/>
        </p:nvPicPr>
        <p:blipFill>
          <a:blip r:embed="rId3"/>
          <a:stretch>
            <a:fillRect/>
          </a:stretch>
        </p:blipFill>
        <p:spPr>
          <a:xfrm>
            <a:off x="1120080" y="2329012"/>
            <a:ext cx="6953250" cy="1610591"/>
          </a:xfrm>
          <a:prstGeom prst="rect">
            <a:avLst/>
          </a:prstGeom>
        </p:spPr>
      </p:pic>
      <p:graphicFrame>
        <p:nvGraphicFramePr>
          <p:cNvPr id="8" name="Object 7">
            <a:extLst>
              <a:ext uri="{FF2B5EF4-FFF2-40B4-BE49-F238E27FC236}">
                <a16:creationId xmlns:a16="http://schemas.microsoft.com/office/drawing/2014/main" id="{0B9C880C-68AA-4A5D-96CA-2F81CD82AA72}"/>
              </a:ext>
            </a:extLst>
          </p:cNvPr>
          <p:cNvGraphicFramePr>
            <a:graphicFrameLocks noChangeAspect="1"/>
          </p:cNvGraphicFramePr>
          <p:nvPr>
            <p:extLst>
              <p:ext uri="{D42A27DB-BD31-4B8C-83A1-F6EECF244321}">
                <p14:modId xmlns:p14="http://schemas.microsoft.com/office/powerpoint/2010/main" val="2645980514"/>
              </p:ext>
            </p:extLst>
          </p:nvPr>
        </p:nvGraphicFramePr>
        <p:xfrm>
          <a:off x="2048767" y="4373986"/>
          <a:ext cx="5095875" cy="1798638"/>
        </p:xfrm>
        <a:graphic>
          <a:graphicData uri="http://schemas.openxmlformats.org/presentationml/2006/ole">
            <mc:AlternateContent xmlns:mc="http://schemas.openxmlformats.org/markup-compatibility/2006">
              <mc:Choice xmlns:v="urn:schemas-microsoft-com:vml" Requires="v">
                <p:oleObj spid="_x0000_s20509" name="Equation" r:id="rId4" imgW="2590560" imgH="914400" progId="Equation.DSMT4">
                  <p:embed/>
                </p:oleObj>
              </mc:Choice>
              <mc:Fallback>
                <p:oleObj name="Equation" r:id="rId4" imgW="2590560" imgH="914400" progId="Equation.DSMT4">
                  <p:embed/>
                  <p:pic>
                    <p:nvPicPr>
                      <p:cNvPr id="9" name="Object 8">
                        <a:extLst>
                          <a:ext uri="{FF2B5EF4-FFF2-40B4-BE49-F238E27FC236}">
                            <a16:creationId xmlns:a16="http://schemas.microsoft.com/office/drawing/2014/main" id="{EBA167FA-6160-4215-A094-94397A45F7A4}"/>
                          </a:ext>
                        </a:extLst>
                      </p:cNvPr>
                      <p:cNvPicPr/>
                      <p:nvPr/>
                    </p:nvPicPr>
                    <p:blipFill>
                      <a:blip r:embed="rId5"/>
                      <a:stretch>
                        <a:fillRect/>
                      </a:stretch>
                    </p:blipFill>
                    <p:spPr>
                      <a:xfrm>
                        <a:off x="2048767" y="4373986"/>
                        <a:ext cx="5095875" cy="1798638"/>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980470EE-1DFC-49CB-AFD2-B67BB18B1A81}"/>
              </a:ext>
            </a:extLst>
          </p:cNvPr>
          <p:cNvSpPr>
            <a:spLocks noGrp="1"/>
          </p:cNvSpPr>
          <p:nvPr>
            <p:ph type="sldNum" sz="quarter" idx="10"/>
          </p:nvPr>
        </p:nvSpPr>
        <p:spPr/>
        <p:txBody>
          <a:bodyPr/>
          <a:lstStyle/>
          <a:p>
            <a:fld id="{68151E55-6873-49E2-B8D5-2F265E6F1973}" type="slidenum">
              <a:rPr lang="en-US" smtClean="0"/>
              <a:t>35</a:t>
            </a:fld>
            <a:endParaRPr lang="en-US" dirty="0"/>
          </a:p>
        </p:txBody>
      </p:sp>
    </p:spTree>
    <p:extLst>
      <p:ext uri="{BB962C8B-B14F-4D97-AF65-F5344CB8AC3E}">
        <p14:creationId xmlns:p14="http://schemas.microsoft.com/office/powerpoint/2010/main" val="8879704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E7226-A2E2-4FE5-AD9E-782E8B70275E}"/>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Annuity: Example II</a:t>
            </a:r>
            <a:endParaRPr lang="en-US" dirty="0"/>
          </a:p>
        </p:txBody>
      </p:sp>
      <p:sp>
        <p:nvSpPr>
          <p:cNvPr id="3" name="Content Placeholder 2">
            <a:extLst>
              <a:ext uri="{FF2B5EF4-FFF2-40B4-BE49-F238E27FC236}">
                <a16:creationId xmlns:a16="http://schemas.microsoft.com/office/drawing/2014/main" id="{8727609A-0506-4AC6-9D81-4D8313B1B000}"/>
              </a:ext>
            </a:extLst>
          </p:cNvPr>
          <p:cNvSpPr>
            <a:spLocks noGrp="1"/>
          </p:cNvSpPr>
          <p:nvPr>
            <p:ph sz="quarter" idx="11"/>
          </p:nvPr>
        </p:nvSpPr>
        <p:spPr>
          <a:xfrm>
            <a:off x="342900" y="1276709"/>
            <a:ext cx="8458200" cy="1277955"/>
          </a:xfrm>
        </p:spPr>
        <p:txBody>
          <a:bodyPr>
            <a:normAutofit/>
          </a:bodyPr>
          <a:lstStyle/>
          <a:p>
            <a:r>
              <a:rPr lang="en-US" altLang="en-US" sz="2200" dirty="0">
                <a:latin typeface="Arial" panose="020B0604020202020204" pitchFamily="34" charset="0"/>
                <a:ea typeface="ＭＳ Ｐゴシック" panose="020B0600070205080204" pitchFamily="34" charset="-128"/>
                <a:cs typeface="Arial" panose="020B0604020202020204" pitchFamily="34" charset="0"/>
              </a:rPr>
              <a:t>What is the present value of a four-year annuity of $100 per year that makes its first payment two years from today if the discount rate is 9 percent?</a:t>
            </a:r>
          </a:p>
        </p:txBody>
      </p:sp>
      <p:graphicFrame>
        <p:nvGraphicFramePr>
          <p:cNvPr id="8" name="Object 7">
            <a:extLst>
              <a:ext uri="{FF2B5EF4-FFF2-40B4-BE49-F238E27FC236}">
                <a16:creationId xmlns:a16="http://schemas.microsoft.com/office/drawing/2014/main" id="{C821743A-EA0A-49AC-8341-D8573192E5D4}"/>
              </a:ext>
            </a:extLst>
          </p:cNvPr>
          <p:cNvGraphicFramePr>
            <a:graphicFrameLocks noChangeAspect="1"/>
          </p:cNvGraphicFramePr>
          <p:nvPr>
            <p:extLst>
              <p:ext uri="{D42A27DB-BD31-4B8C-83A1-F6EECF244321}">
                <p14:modId xmlns:p14="http://schemas.microsoft.com/office/powerpoint/2010/main" val="4040834146"/>
              </p:ext>
            </p:extLst>
          </p:nvPr>
        </p:nvGraphicFramePr>
        <p:xfrm>
          <a:off x="1534316" y="2634088"/>
          <a:ext cx="6075362" cy="752475"/>
        </p:xfrm>
        <a:graphic>
          <a:graphicData uri="http://schemas.openxmlformats.org/presentationml/2006/ole">
            <mc:AlternateContent xmlns:mc="http://schemas.openxmlformats.org/markup-compatibility/2006">
              <mc:Choice xmlns:v="urn:schemas-microsoft-com:vml" Requires="v">
                <p:oleObj spid="_x0000_s21533" name="Equation" r:id="rId4" imgW="3479760" imgH="431640" progId="Equation.DSMT4">
                  <p:embed/>
                </p:oleObj>
              </mc:Choice>
              <mc:Fallback>
                <p:oleObj name="Equation" r:id="rId4" imgW="3479760" imgH="431640" progId="Equation.DSMT4">
                  <p:embed/>
                  <p:pic>
                    <p:nvPicPr>
                      <p:cNvPr id="0" name=""/>
                      <p:cNvPicPr/>
                      <p:nvPr/>
                    </p:nvPicPr>
                    <p:blipFill>
                      <a:blip r:embed="rId5"/>
                      <a:stretch>
                        <a:fillRect/>
                      </a:stretch>
                    </p:blipFill>
                    <p:spPr>
                      <a:xfrm>
                        <a:off x="1534316" y="2634088"/>
                        <a:ext cx="6075362" cy="752475"/>
                      </a:xfrm>
                      <a:prstGeom prst="rect">
                        <a:avLst/>
                      </a:prstGeom>
                    </p:spPr>
                  </p:pic>
                </p:oleObj>
              </mc:Fallback>
            </mc:AlternateContent>
          </a:graphicData>
        </a:graphic>
      </p:graphicFrame>
      <p:pic>
        <p:nvPicPr>
          <p:cNvPr id="7" name="Picture 6" descr="A time from year 0 to 5. ">
            <a:extLst>
              <a:ext uri="{FF2B5EF4-FFF2-40B4-BE49-F238E27FC236}">
                <a16:creationId xmlns:a16="http://schemas.microsoft.com/office/drawing/2014/main" id="{AEFF260F-7172-42A7-A346-5167811D1FA2}"/>
              </a:ext>
            </a:extLst>
          </p:cNvPr>
          <p:cNvPicPr>
            <a:picLocks noChangeAspect="1"/>
          </p:cNvPicPr>
          <p:nvPr/>
        </p:nvPicPr>
        <p:blipFill>
          <a:blip r:embed="rId6"/>
          <a:stretch>
            <a:fillRect/>
          </a:stretch>
        </p:blipFill>
        <p:spPr>
          <a:xfrm>
            <a:off x="1917020" y="3648514"/>
            <a:ext cx="5309955" cy="2440289"/>
          </a:xfrm>
          <a:prstGeom prst="rect">
            <a:avLst/>
          </a:prstGeom>
        </p:spPr>
      </p:pic>
      <p:sp>
        <p:nvSpPr>
          <p:cNvPr id="4" name="Text Placeholder 3">
            <a:extLst>
              <a:ext uri="{FF2B5EF4-FFF2-40B4-BE49-F238E27FC236}">
                <a16:creationId xmlns:a16="http://schemas.microsoft.com/office/drawing/2014/main" id="{777CFEB2-D693-457E-9A98-983DB09CEA9C}"/>
              </a:ext>
            </a:extLst>
          </p:cNvPr>
          <p:cNvSpPr>
            <a:spLocks noGrp="1"/>
          </p:cNvSpPr>
          <p:nvPr>
            <p:ph type="body" sz="quarter" idx="14"/>
          </p:nvPr>
        </p:nvSpPr>
        <p:spPr/>
        <p:txBody>
          <a:bodyPr/>
          <a:lstStyle/>
          <a:p>
            <a:r>
              <a:rPr lang="en-US" sz="1200" dirty="0">
                <a:hlinkClick r:id="rId7" action="ppaction://hlinksldjump"/>
              </a:rPr>
              <a:t>Access the text alternative for slide images.</a:t>
            </a:r>
          </a:p>
        </p:txBody>
      </p:sp>
      <p:sp>
        <p:nvSpPr>
          <p:cNvPr id="6" name="Slide Number Placeholder 5">
            <a:extLst>
              <a:ext uri="{FF2B5EF4-FFF2-40B4-BE49-F238E27FC236}">
                <a16:creationId xmlns:a16="http://schemas.microsoft.com/office/drawing/2014/main" id="{8AA9305F-F470-43FD-81C1-55797F2CB767}"/>
              </a:ext>
            </a:extLst>
          </p:cNvPr>
          <p:cNvSpPr>
            <a:spLocks noGrp="1"/>
          </p:cNvSpPr>
          <p:nvPr>
            <p:ph type="sldNum" sz="quarter" idx="10"/>
          </p:nvPr>
        </p:nvSpPr>
        <p:spPr/>
        <p:txBody>
          <a:bodyPr/>
          <a:lstStyle/>
          <a:p>
            <a:fld id="{68151E55-6873-49E2-B8D5-2F265E6F1973}" type="slidenum">
              <a:rPr lang="en-US" smtClean="0"/>
              <a:t>36</a:t>
            </a:fld>
            <a:endParaRPr lang="en-US" dirty="0"/>
          </a:p>
        </p:txBody>
      </p:sp>
    </p:spTree>
    <p:extLst>
      <p:ext uri="{BB962C8B-B14F-4D97-AF65-F5344CB8AC3E}">
        <p14:creationId xmlns:p14="http://schemas.microsoft.com/office/powerpoint/2010/main" val="10682538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E4F4-4C4A-4460-B595-57F35E71DDD5}"/>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Growing Annuity</a:t>
            </a:r>
            <a:endParaRPr lang="en-US" dirty="0"/>
          </a:p>
        </p:txBody>
      </p:sp>
      <p:sp>
        <p:nvSpPr>
          <p:cNvPr id="3" name="Content Placeholder 2">
            <a:extLst>
              <a:ext uri="{FF2B5EF4-FFF2-40B4-BE49-F238E27FC236}">
                <a16:creationId xmlns:a16="http://schemas.microsoft.com/office/drawing/2014/main" id="{455A5E27-6A45-42C8-9B51-53BCD3C9603C}"/>
              </a:ext>
            </a:extLst>
          </p:cNvPr>
          <p:cNvSpPr>
            <a:spLocks noGrp="1"/>
          </p:cNvSpPr>
          <p:nvPr>
            <p:ph sz="quarter" idx="11"/>
          </p:nvPr>
        </p:nvSpPr>
        <p:spPr>
          <a:xfrm>
            <a:off x="342900" y="1276709"/>
            <a:ext cx="8458200" cy="599225"/>
          </a:xfrm>
        </p:spPr>
        <p:txBody>
          <a:bodyPr>
            <a:normAutofit/>
          </a:bodyPr>
          <a:lstStyle/>
          <a:p>
            <a:r>
              <a:rPr lang="en-US" altLang="en-US" sz="2400" dirty="0">
                <a:latin typeface="Arial" panose="020B0604020202020204" pitchFamily="34" charset="0"/>
                <a:ea typeface="ＭＳ Ｐゴシック" panose="020B0600070205080204" pitchFamily="34" charset="-128"/>
                <a:cs typeface="Arial" panose="020B0604020202020204" pitchFamily="34" charset="0"/>
              </a:rPr>
              <a:t>A growing stream of cash flows with a fixed maturity</a:t>
            </a:r>
          </a:p>
        </p:txBody>
      </p:sp>
      <p:pic>
        <p:nvPicPr>
          <p:cNvPr id="7" name="Picture 6" descr="A timeline with a calculation for growing annuity ">
            <a:extLst>
              <a:ext uri="{FF2B5EF4-FFF2-40B4-BE49-F238E27FC236}">
                <a16:creationId xmlns:a16="http://schemas.microsoft.com/office/drawing/2014/main" id="{78F88DF6-7351-48D8-88DC-94EA207BD875}"/>
              </a:ext>
            </a:extLst>
          </p:cNvPr>
          <p:cNvPicPr>
            <a:picLocks noChangeAspect="1"/>
          </p:cNvPicPr>
          <p:nvPr/>
        </p:nvPicPr>
        <p:blipFill>
          <a:blip r:embed="rId3"/>
          <a:stretch>
            <a:fillRect/>
          </a:stretch>
        </p:blipFill>
        <p:spPr>
          <a:xfrm>
            <a:off x="1351084" y="2058138"/>
            <a:ext cx="5911797" cy="1188657"/>
          </a:xfrm>
          <a:prstGeom prst="rect">
            <a:avLst/>
          </a:prstGeom>
        </p:spPr>
      </p:pic>
      <p:graphicFrame>
        <p:nvGraphicFramePr>
          <p:cNvPr id="8" name="Object 7">
            <a:extLst>
              <a:ext uri="{FF2B5EF4-FFF2-40B4-BE49-F238E27FC236}">
                <a16:creationId xmlns:a16="http://schemas.microsoft.com/office/drawing/2014/main" id="{BA3142BF-F5CB-4E38-BD75-0136A8FEB487}"/>
              </a:ext>
            </a:extLst>
          </p:cNvPr>
          <p:cNvGraphicFramePr>
            <a:graphicFrameLocks noChangeAspect="1"/>
          </p:cNvGraphicFramePr>
          <p:nvPr>
            <p:extLst>
              <p:ext uri="{D42A27DB-BD31-4B8C-83A1-F6EECF244321}">
                <p14:modId xmlns:p14="http://schemas.microsoft.com/office/powerpoint/2010/main" val="3645365656"/>
              </p:ext>
            </p:extLst>
          </p:nvPr>
        </p:nvGraphicFramePr>
        <p:xfrm>
          <a:off x="1089025" y="3429000"/>
          <a:ext cx="6053138" cy="1108075"/>
        </p:xfrm>
        <a:graphic>
          <a:graphicData uri="http://schemas.openxmlformats.org/presentationml/2006/ole">
            <mc:AlternateContent xmlns:mc="http://schemas.openxmlformats.org/markup-compatibility/2006">
              <mc:Choice xmlns:v="urn:schemas-microsoft-com:vml" Requires="v">
                <p:oleObj spid="_x0000_s22584" name="Equation" r:id="rId4" imgW="2895480" imgH="533160" progId="Equation.DSMT4">
                  <p:embed/>
                </p:oleObj>
              </mc:Choice>
              <mc:Fallback>
                <p:oleObj name="Equation" r:id="rId4" imgW="2895480" imgH="533160" progId="Equation.DSMT4">
                  <p:embed/>
                  <p:pic>
                    <p:nvPicPr>
                      <p:cNvPr id="8" name="Object 7">
                        <a:extLst>
                          <a:ext uri="{FF2B5EF4-FFF2-40B4-BE49-F238E27FC236}">
                            <a16:creationId xmlns:a16="http://schemas.microsoft.com/office/drawing/2014/main" id="{3111FCF3-32CD-4E11-AB94-B0B7C429B7C5}"/>
                          </a:ext>
                        </a:extLst>
                      </p:cNvPr>
                      <p:cNvPicPr/>
                      <p:nvPr/>
                    </p:nvPicPr>
                    <p:blipFill>
                      <a:blip r:embed="rId5"/>
                      <a:stretch>
                        <a:fillRect/>
                      </a:stretch>
                    </p:blipFill>
                    <p:spPr>
                      <a:xfrm>
                        <a:off x="1089025" y="3429000"/>
                        <a:ext cx="6053138" cy="11080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2A9073D1-0D55-493C-B815-05512BCDA306}"/>
              </a:ext>
            </a:extLst>
          </p:cNvPr>
          <p:cNvGraphicFramePr>
            <a:graphicFrameLocks noChangeAspect="1"/>
          </p:cNvGraphicFramePr>
          <p:nvPr>
            <p:extLst>
              <p:ext uri="{D42A27DB-BD31-4B8C-83A1-F6EECF244321}">
                <p14:modId xmlns:p14="http://schemas.microsoft.com/office/powerpoint/2010/main" val="679123478"/>
              </p:ext>
            </p:extLst>
          </p:nvPr>
        </p:nvGraphicFramePr>
        <p:xfrm>
          <a:off x="1351084" y="4894752"/>
          <a:ext cx="3322638" cy="1149350"/>
        </p:xfrm>
        <a:graphic>
          <a:graphicData uri="http://schemas.openxmlformats.org/presentationml/2006/ole">
            <mc:AlternateContent xmlns:mc="http://schemas.openxmlformats.org/markup-compatibility/2006">
              <mc:Choice xmlns:v="urn:schemas-microsoft-com:vml" Requires="v">
                <p:oleObj spid="_x0000_s22585" name="Equation" r:id="rId6" imgW="1688760" imgH="583920" progId="Equation.DSMT4">
                  <p:embed/>
                </p:oleObj>
              </mc:Choice>
              <mc:Fallback>
                <p:oleObj name="Equation" r:id="rId6" imgW="1688760" imgH="583920" progId="Equation.DSMT4">
                  <p:embed/>
                  <p:pic>
                    <p:nvPicPr>
                      <p:cNvPr id="9" name="Object 8">
                        <a:extLst>
                          <a:ext uri="{FF2B5EF4-FFF2-40B4-BE49-F238E27FC236}">
                            <a16:creationId xmlns:a16="http://schemas.microsoft.com/office/drawing/2014/main" id="{EBA167FA-6160-4215-A094-94397A45F7A4}"/>
                          </a:ext>
                        </a:extLst>
                      </p:cNvPr>
                      <p:cNvPicPr/>
                      <p:nvPr/>
                    </p:nvPicPr>
                    <p:blipFill>
                      <a:blip r:embed="rId7"/>
                      <a:stretch>
                        <a:fillRect/>
                      </a:stretch>
                    </p:blipFill>
                    <p:spPr>
                      <a:xfrm>
                        <a:off x="1351084" y="4894752"/>
                        <a:ext cx="3322638" cy="1149350"/>
                      </a:xfrm>
                      <a:prstGeom prst="rect">
                        <a:avLst/>
                      </a:prstGeom>
                    </p:spPr>
                  </p:pic>
                </p:oleObj>
              </mc:Fallback>
            </mc:AlternateContent>
          </a:graphicData>
        </a:graphic>
      </p:graphicFrame>
      <p:sp>
        <p:nvSpPr>
          <p:cNvPr id="4" name="Text Placeholder 3">
            <a:extLst>
              <a:ext uri="{FF2B5EF4-FFF2-40B4-BE49-F238E27FC236}">
                <a16:creationId xmlns:a16="http://schemas.microsoft.com/office/drawing/2014/main" id="{7342F269-F0E4-4238-B038-8B87EC9C85A0}"/>
              </a:ext>
            </a:extLst>
          </p:cNvPr>
          <p:cNvSpPr>
            <a:spLocks noGrp="1"/>
          </p:cNvSpPr>
          <p:nvPr>
            <p:ph type="body" sz="quarter" idx="14"/>
          </p:nvPr>
        </p:nvSpPr>
        <p:spPr/>
        <p:txBody>
          <a:bodyPr/>
          <a:lstStyle/>
          <a:p>
            <a:r>
              <a:rPr lang="en-US" sz="1200" dirty="0">
                <a:hlinkClick r:id="rId8" action="ppaction://hlinksldjump"/>
              </a:rPr>
              <a:t>Access the text alternative for slide images.</a:t>
            </a:r>
          </a:p>
        </p:txBody>
      </p:sp>
      <p:sp>
        <p:nvSpPr>
          <p:cNvPr id="6" name="Slide Number Placeholder 5">
            <a:extLst>
              <a:ext uri="{FF2B5EF4-FFF2-40B4-BE49-F238E27FC236}">
                <a16:creationId xmlns:a16="http://schemas.microsoft.com/office/drawing/2014/main" id="{F448EE33-DAD7-4C10-B3F1-A3BBDE2EFE81}"/>
              </a:ext>
            </a:extLst>
          </p:cNvPr>
          <p:cNvSpPr>
            <a:spLocks noGrp="1"/>
          </p:cNvSpPr>
          <p:nvPr>
            <p:ph type="sldNum" sz="quarter" idx="10"/>
          </p:nvPr>
        </p:nvSpPr>
        <p:spPr/>
        <p:txBody>
          <a:bodyPr/>
          <a:lstStyle/>
          <a:p>
            <a:fld id="{68151E55-6873-49E2-B8D5-2F265E6F1973}" type="slidenum">
              <a:rPr lang="en-US" smtClean="0"/>
              <a:t>37</a:t>
            </a:fld>
            <a:endParaRPr lang="en-US" dirty="0"/>
          </a:p>
        </p:txBody>
      </p:sp>
    </p:spTree>
    <p:extLst>
      <p:ext uri="{BB962C8B-B14F-4D97-AF65-F5344CB8AC3E}">
        <p14:creationId xmlns:p14="http://schemas.microsoft.com/office/powerpoint/2010/main" val="42865525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29B66-677D-4085-B85D-0BED9B50AC25}"/>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Growing Annuity: Example I</a:t>
            </a:r>
            <a:endParaRPr lang="en-US" dirty="0"/>
          </a:p>
        </p:txBody>
      </p:sp>
      <p:sp>
        <p:nvSpPr>
          <p:cNvPr id="3" name="Content Placeholder 2">
            <a:extLst>
              <a:ext uri="{FF2B5EF4-FFF2-40B4-BE49-F238E27FC236}">
                <a16:creationId xmlns:a16="http://schemas.microsoft.com/office/drawing/2014/main" id="{21A2C188-AA42-4F49-AF6A-4372983826D6}"/>
              </a:ext>
            </a:extLst>
          </p:cNvPr>
          <p:cNvSpPr>
            <a:spLocks noGrp="1"/>
          </p:cNvSpPr>
          <p:nvPr>
            <p:ph sz="quarter" idx="11"/>
          </p:nvPr>
        </p:nvSpPr>
        <p:spPr>
          <a:xfrm>
            <a:off x="342899" y="1276709"/>
            <a:ext cx="8556003" cy="1485345"/>
          </a:xfrm>
        </p:spPr>
        <p:txBody>
          <a:bodyPr>
            <a:normAutofit/>
          </a:bodyPr>
          <a:lstStyle/>
          <a:p>
            <a:r>
              <a:rPr lang="en-US" altLang="en-US" sz="2200" dirty="0">
                <a:latin typeface="Arial" panose="020B0604020202020204" pitchFamily="34" charset="0"/>
                <a:ea typeface="ＭＳ Ｐゴシック" panose="020B0600070205080204" pitchFamily="34" charset="-128"/>
                <a:cs typeface="Arial" panose="020B0604020202020204" pitchFamily="34" charset="0"/>
              </a:rPr>
              <a:t>A defined-benefit retirement plan offers to pay $20,000 per year for 40 years and increase the annual payment by 3 percent each year. What is the present value at retirement if the discount rate is 10 percent?</a:t>
            </a:r>
          </a:p>
        </p:txBody>
      </p:sp>
      <p:pic>
        <p:nvPicPr>
          <p:cNvPr id="7" name="Picture 6" descr="A timeline beginning at 0 showing a growing annuity from years 1 to 40. ">
            <a:extLst>
              <a:ext uri="{FF2B5EF4-FFF2-40B4-BE49-F238E27FC236}">
                <a16:creationId xmlns:a16="http://schemas.microsoft.com/office/drawing/2014/main" id="{A0651231-9F18-4BA7-988B-1D89B04C39F3}"/>
              </a:ext>
            </a:extLst>
          </p:cNvPr>
          <p:cNvPicPr>
            <a:picLocks noChangeAspect="1"/>
          </p:cNvPicPr>
          <p:nvPr/>
        </p:nvPicPr>
        <p:blipFill>
          <a:blip r:embed="rId3"/>
          <a:stretch>
            <a:fillRect/>
          </a:stretch>
        </p:blipFill>
        <p:spPr>
          <a:xfrm>
            <a:off x="1695449" y="3105347"/>
            <a:ext cx="5080000" cy="990600"/>
          </a:xfrm>
          <a:prstGeom prst="rect">
            <a:avLst/>
          </a:prstGeom>
        </p:spPr>
      </p:pic>
      <p:graphicFrame>
        <p:nvGraphicFramePr>
          <p:cNvPr id="8" name="Object 7">
            <a:extLst>
              <a:ext uri="{FF2B5EF4-FFF2-40B4-BE49-F238E27FC236}">
                <a16:creationId xmlns:a16="http://schemas.microsoft.com/office/drawing/2014/main" id="{F5FDCFFA-1D9B-4FE0-97D2-D951F674C20C}"/>
              </a:ext>
            </a:extLst>
          </p:cNvPr>
          <p:cNvGraphicFramePr>
            <a:graphicFrameLocks noChangeAspect="1"/>
          </p:cNvGraphicFramePr>
          <p:nvPr>
            <p:extLst>
              <p:ext uri="{D42A27DB-BD31-4B8C-83A1-F6EECF244321}">
                <p14:modId xmlns:p14="http://schemas.microsoft.com/office/powerpoint/2010/main" val="2054774221"/>
              </p:ext>
            </p:extLst>
          </p:nvPr>
        </p:nvGraphicFramePr>
        <p:xfrm>
          <a:off x="1573213" y="4619625"/>
          <a:ext cx="5322887" cy="998538"/>
        </p:xfrm>
        <a:graphic>
          <a:graphicData uri="http://schemas.openxmlformats.org/presentationml/2006/ole">
            <mc:AlternateContent xmlns:mc="http://schemas.openxmlformats.org/markup-compatibility/2006">
              <mc:Choice xmlns:v="urn:schemas-microsoft-com:vml" Requires="v">
                <p:oleObj spid="_x0000_s23581" name="Equation" r:id="rId4" imgW="2705040" imgH="507960" progId="Equation.DSMT4">
                  <p:embed/>
                </p:oleObj>
              </mc:Choice>
              <mc:Fallback>
                <p:oleObj name="Equation" r:id="rId4" imgW="2705040" imgH="507960" progId="Equation.DSMT4">
                  <p:embed/>
                  <p:pic>
                    <p:nvPicPr>
                      <p:cNvPr id="9" name="Object 8">
                        <a:extLst>
                          <a:ext uri="{FF2B5EF4-FFF2-40B4-BE49-F238E27FC236}">
                            <a16:creationId xmlns:a16="http://schemas.microsoft.com/office/drawing/2014/main" id="{2A9073D1-0D55-493C-B815-05512BCDA306}"/>
                          </a:ext>
                        </a:extLst>
                      </p:cNvPr>
                      <p:cNvPicPr/>
                      <p:nvPr/>
                    </p:nvPicPr>
                    <p:blipFill>
                      <a:blip r:embed="rId5"/>
                      <a:stretch>
                        <a:fillRect/>
                      </a:stretch>
                    </p:blipFill>
                    <p:spPr>
                      <a:xfrm>
                        <a:off x="1573213" y="4619625"/>
                        <a:ext cx="5322887" cy="998538"/>
                      </a:xfrm>
                      <a:prstGeom prst="rect">
                        <a:avLst/>
                      </a:prstGeom>
                    </p:spPr>
                  </p:pic>
                </p:oleObj>
              </mc:Fallback>
            </mc:AlternateContent>
          </a:graphicData>
        </a:graphic>
      </p:graphicFrame>
      <p:sp>
        <p:nvSpPr>
          <p:cNvPr id="4" name="Text Placeholder 3">
            <a:extLst>
              <a:ext uri="{FF2B5EF4-FFF2-40B4-BE49-F238E27FC236}">
                <a16:creationId xmlns:a16="http://schemas.microsoft.com/office/drawing/2014/main" id="{0985F4EA-233D-4B03-9D20-1C476B6D815C}"/>
              </a:ext>
            </a:extLst>
          </p:cNvPr>
          <p:cNvSpPr>
            <a:spLocks noGrp="1"/>
          </p:cNvSpPr>
          <p:nvPr>
            <p:ph type="body" sz="quarter" idx="14"/>
          </p:nvPr>
        </p:nvSpPr>
        <p:spPr/>
        <p:txBody>
          <a:bodyPr/>
          <a:lstStyle/>
          <a:p>
            <a:r>
              <a:rPr lang="en-US" sz="1200" dirty="0">
                <a:hlinkClick r:id="rId6" action="ppaction://hlinksldjump"/>
              </a:rPr>
              <a:t>Access the text alternative for slide images.</a:t>
            </a:r>
          </a:p>
        </p:txBody>
      </p:sp>
      <p:sp>
        <p:nvSpPr>
          <p:cNvPr id="6" name="Slide Number Placeholder 5">
            <a:extLst>
              <a:ext uri="{FF2B5EF4-FFF2-40B4-BE49-F238E27FC236}">
                <a16:creationId xmlns:a16="http://schemas.microsoft.com/office/drawing/2014/main" id="{CCB06881-B74A-4152-A28C-B3F5C5D848B2}"/>
              </a:ext>
            </a:extLst>
          </p:cNvPr>
          <p:cNvSpPr>
            <a:spLocks noGrp="1"/>
          </p:cNvSpPr>
          <p:nvPr>
            <p:ph type="sldNum" sz="quarter" idx="10"/>
          </p:nvPr>
        </p:nvSpPr>
        <p:spPr/>
        <p:txBody>
          <a:bodyPr/>
          <a:lstStyle/>
          <a:p>
            <a:fld id="{68151E55-6873-49E2-B8D5-2F265E6F1973}" type="slidenum">
              <a:rPr lang="en-US" smtClean="0"/>
              <a:t>38</a:t>
            </a:fld>
            <a:endParaRPr lang="en-US" dirty="0"/>
          </a:p>
        </p:txBody>
      </p:sp>
    </p:spTree>
    <p:extLst>
      <p:ext uri="{BB962C8B-B14F-4D97-AF65-F5344CB8AC3E}">
        <p14:creationId xmlns:p14="http://schemas.microsoft.com/office/powerpoint/2010/main" val="9278535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F565-88C0-4893-8DF5-85AE78B97655}"/>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Growing Annuity: Example II</a:t>
            </a:r>
            <a:endParaRPr lang="en-US" dirty="0"/>
          </a:p>
        </p:txBody>
      </p:sp>
      <p:sp>
        <p:nvSpPr>
          <p:cNvPr id="3" name="Content Placeholder 2">
            <a:extLst>
              <a:ext uri="{FF2B5EF4-FFF2-40B4-BE49-F238E27FC236}">
                <a16:creationId xmlns:a16="http://schemas.microsoft.com/office/drawing/2014/main" id="{0D8833D6-25D7-435D-9549-F8D12230924C}"/>
              </a:ext>
            </a:extLst>
          </p:cNvPr>
          <p:cNvSpPr>
            <a:spLocks noGrp="1"/>
          </p:cNvSpPr>
          <p:nvPr>
            <p:ph sz="quarter" idx="11"/>
          </p:nvPr>
        </p:nvSpPr>
        <p:spPr>
          <a:xfrm>
            <a:off x="342900" y="1276711"/>
            <a:ext cx="8458200" cy="1890695"/>
          </a:xfrm>
        </p:spPr>
        <p:txBody>
          <a:bodyPr>
            <a:normAutofit/>
          </a:bodyPr>
          <a:lstStyle/>
          <a:p>
            <a:pPr>
              <a:spcBef>
                <a:spcPts val="1000"/>
              </a:spcBef>
              <a:spcAft>
                <a:spcPts val="0"/>
              </a:spcAft>
            </a:pPr>
            <a:r>
              <a:rPr lang="en-US" altLang="en-US" sz="2200" dirty="0">
                <a:latin typeface="Arial" panose="020B0604020202020204" pitchFamily="34" charset="0"/>
                <a:ea typeface="ＭＳ Ｐゴシック" panose="020B0600070205080204" pitchFamily="34" charset="-128"/>
                <a:cs typeface="Arial" panose="020B0604020202020204" pitchFamily="34" charset="0"/>
              </a:rPr>
              <a:t>You are evaluating an income-generating property. Net rent is received at the end of each year. The first year’s rent is expected to be $8,500, and rent is expected to increase 7 percent each year. What is the present value of the estimated income stream over the first five years if the discount rate is 12 percent?</a:t>
            </a:r>
          </a:p>
        </p:txBody>
      </p:sp>
      <p:pic>
        <p:nvPicPr>
          <p:cNvPr id="7" name="Picture 2" descr="A timeline from year 0 to 5. ">
            <a:extLst>
              <a:ext uri="{FF2B5EF4-FFF2-40B4-BE49-F238E27FC236}">
                <a16:creationId xmlns:a16="http://schemas.microsoft.com/office/drawing/2014/main" id="{484D266E-455E-465C-A0DF-088C633B8C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4663" y="3389452"/>
            <a:ext cx="6423948" cy="2449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Placeholder 3">
            <a:extLst>
              <a:ext uri="{FF2B5EF4-FFF2-40B4-BE49-F238E27FC236}">
                <a16:creationId xmlns:a16="http://schemas.microsoft.com/office/drawing/2014/main" id="{9D3C3AEC-6E1F-4EF9-A5B6-AB415F4A03F0}"/>
              </a:ext>
            </a:extLst>
          </p:cNvPr>
          <p:cNvSpPr>
            <a:spLocks noGrp="1"/>
          </p:cNvSpPr>
          <p:nvPr>
            <p:ph type="body" sz="quarter" idx="14"/>
          </p:nvPr>
        </p:nvSpPr>
        <p:spPr/>
        <p:txBody>
          <a:bodyPr/>
          <a:lstStyle/>
          <a:p>
            <a:r>
              <a:rPr lang="en-US" sz="1200" dirty="0">
                <a:hlinkClick r:id="rId3" action="ppaction://hlinksldjump"/>
              </a:rPr>
              <a:t>Access the text alternative for slide images.</a:t>
            </a:r>
          </a:p>
        </p:txBody>
      </p:sp>
      <p:sp>
        <p:nvSpPr>
          <p:cNvPr id="6" name="Slide Number Placeholder 5">
            <a:extLst>
              <a:ext uri="{FF2B5EF4-FFF2-40B4-BE49-F238E27FC236}">
                <a16:creationId xmlns:a16="http://schemas.microsoft.com/office/drawing/2014/main" id="{0A5A4D8F-BEBA-4E7C-8802-1FD7916578A0}"/>
              </a:ext>
            </a:extLst>
          </p:cNvPr>
          <p:cNvSpPr>
            <a:spLocks noGrp="1"/>
          </p:cNvSpPr>
          <p:nvPr>
            <p:ph type="sldNum" sz="quarter" idx="10"/>
          </p:nvPr>
        </p:nvSpPr>
        <p:spPr/>
        <p:txBody>
          <a:bodyPr/>
          <a:lstStyle/>
          <a:p>
            <a:fld id="{68151E55-6873-49E2-B8D5-2F265E6F1973}" type="slidenum">
              <a:rPr lang="en-US" smtClean="0"/>
              <a:t>39</a:t>
            </a:fld>
            <a:endParaRPr lang="en-US" dirty="0"/>
          </a:p>
        </p:txBody>
      </p:sp>
    </p:spTree>
    <p:extLst>
      <p:ext uri="{BB962C8B-B14F-4D97-AF65-F5344CB8AC3E}">
        <p14:creationId xmlns:p14="http://schemas.microsoft.com/office/powerpoint/2010/main" val="734962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80C65-D08A-4CF5-8A47-B3E72304C325}"/>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4.1 Valuation: The One-Period Case</a:t>
            </a:r>
            <a:endParaRPr lang="en-US" dirty="0"/>
          </a:p>
        </p:txBody>
      </p:sp>
      <p:sp>
        <p:nvSpPr>
          <p:cNvPr id="3" name="Content Placeholder 2">
            <a:extLst>
              <a:ext uri="{FF2B5EF4-FFF2-40B4-BE49-F238E27FC236}">
                <a16:creationId xmlns:a16="http://schemas.microsoft.com/office/drawing/2014/main" id="{C08087B3-739A-4201-8034-06214C36404C}"/>
              </a:ext>
            </a:extLst>
          </p:cNvPr>
          <p:cNvSpPr>
            <a:spLocks noGrp="1"/>
          </p:cNvSpPr>
          <p:nvPr>
            <p:ph sz="quarter" idx="11"/>
          </p:nvPr>
        </p:nvSpPr>
        <p:spPr>
          <a:xfrm>
            <a:off x="342900" y="1276710"/>
            <a:ext cx="8458200" cy="1162637"/>
          </a:xfrm>
        </p:spPr>
        <p:txBody>
          <a:bodyPr>
            <a:normAutofit lnSpcReduction="10000"/>
          </a:bodyPr>
          <a:lstStyle/>
          <a:p>
            <a:r>
              <a:rPr lang="en-US" altLang="en-US" sz="2600" dirty="0">
                <a:latin typeface="Arial" panose="020B0604020202020204" pitchFamily="34" charset="0"/>
                <a:cs typeface="Arial" panose="020B0604020202020204" pitchFamily="34" charset="0"/>
              </a:rPr>
              <a:t>If you were to invest $10,000 at a rate of 12 percent interest for one year, your investment would grow to $11,200.</a:t>
            </a:r>
          </a:p>
        </p:txBody>
      </p:sp>
      <p:sp>
        <p:nvSpPr>
          <p:cNvPr id="4" name="Content Placeholder 3">
            <a:extLst>
              <a:ext uri="{FF2B5EF4-FFF2-40B4-BE49-F238E27FC236}">
                <a16:creationId xmlns:a16="http://schemas.microsoft.com/office/drawing/2014/main" id="{1E24B55C-BC6C-43F8-A2C3-1E43D7AF0D71}"/>
              </a:ext>
            </a:extLst>
          </p:cNvPr>
          <p:cNvSpPr>
            <a:spLocks noGrp="1"/>
          </p:cNvSpPr>
          <p:nvPr>
            <p:ph sz="quarter" idx="14"/>
          </p:nvPr>
        </p:nvSpPr>
        <p:spPr>
          <a:xfrm>
            <a:off x="342900" y="2564095"/>
            <a:ext cx="8458200" cy="1644976"/>
          </a:xfrm>
        </p:spPr>
        <p:txBody>
          <a:bodyPr>
            <a:normAutofit/>
          </a:bodyPr>
          <a:lstStyle/>
          <a:p>
            <a:pPr marL="0" indent="0">
              <a:spcBef>
                <a:spcPts val="624"/>
              </a:spcBef>
              <a:buNone/>
            </a:pPr>
            <a:r>
              <a:rPr lang="en-US" altLang="en-US" sz="2600" dirty="0">
                <a:latin typeface="Arial" panose="020B0604020202020204" pitchFamily="34" charset="0"/>
                <a:cs typeface="Arial" panose="020B0604020202020204" pitchFamily="34" charset="0"/>
              </a:rPr>
              <a:t>$1,200 would be interest ($10,000 × .12)</a:t>
            </a:r>
          </a:p>
          <a:p>
            <a:pPr marL="0" indent="0">
              <a:spcBef>
                <a:spcPts val="624"/>
              </a:spcBef>
              <a:buNone/>
            </a:pPr>
            <a:r>
              <a:rPr lang="en-US" altLang="en-US" sz="2600" u="sng" dirty="0">
                <a:latin typeface="Arial" panose="020B0604020202020204" pitchFamily="34" charset="0"/>
                <a:cs typeface="Arial" panose="020B0604020202020204" pitchFamily="34" charset="0"/>
              </a:rPr>
              <a:t>$10,000</a:t>
            </a:r>
            <a:r>
              <a:rPr lang="en-US" altLang="en-US" sz="2600" dirty="0">
                <a:latin typeface="Arial" panose="020B0604020202020204" pitchFamily="34" charset="0"/>
                <a:cs typeface="Arial" panose="020B0604020202020204" pitchFamily="34" charset="0"/>
              </a:rPr>
              <a:t> is the principal repayment ($10,000 × 1)</a:t>
            </a:r>
          </a:p>
          <a:p>
            <a:pPr marL="0" indent="0">
              <a:spcBef>
                <a:spcPts val="624"/>
              </a:spcBef>
              <a:spcAft>
                <a:spcPts val="1800"/>
              </a:spcAft>
              <a:buNone/>
            </a:pPr>
            <a:r>
              <a:rPr lang="en-US" altLang="en-US" sz="2600" dirty="0">
                <a:latin typeface="Arial" panose="020B0604020202020204" pitchFamily="34" charset="0"/>
                <a:cs typeface="Arial" panose="020B0604020202020204" pitchFamily="34" charset="0"/>
              </a:rPr>
              <a:t>$11,200 is the total due. It can be calculated as:</a:t>
            </a:r>
          </a:p>
        </p:txBody>
      </p:sp>
      <p:sp>
        <p:nvSpPr>
          <p:cNvPr id="5" name="Content Placeholder 4">
            <a:extLst>
              <a:ext uri="{FF2B5EF4-FFF2-40B4-BE49-F238E27FC236}">
                <a16:creationId xmlns:a16="http://schemas.microsoft.com/office/drawing/2014/main" id="{0BC6CBD0-BDD6-48BF-BFD1-D9801E152362}"/>
              </a:ext>
            </a:extLst>
          </p:cNvPr>
          <p:cNvSpPr>
            <a:spLocks noGrp="1"/>
          </p:cNvSpPr>
          <p:nvPr>
            <p:ph sz="quarter" idx="15"/>
          </p:nvPr>
        </p:nvSpPr>
        <p:spPr>
          <a:xfrm>
            <a:off x="342900" y="4333819"/>
            <a:ext cx="8458200" cy="436144"/>
          </a:xfrm>
        </p:spPr>
        <p:txBody>
          <a:bodyPr anchor="ctr">
            <a:normAutofit lnSpcReduction="10000"/>
          </a:bodyPr>
          <a:lstStyle/>
          <a:p>
            <a:pPr algn="ctr"/>
            <a:r>
              <a:rPr lang="en-US" altLang="en-US" sz="2400" dirty="0">
                <a:latin typeface="Arial" panose="020B0604020202020204" pitchFamily="34" charset="0"/>
                <a:cs typeface="Arial" panose="020B0604020202020204" pitchFamily="34" charset="0"/>
              </a:rPr>
              <a:t>$11,200 = $10,000 × (1.12)</a:t>
            </a:r>
          </a:p>
        </p:txBody>
      </p:sp>
      <p:sp>
        <p:nvSpPr>
          <p:cNvPr id="10" name="Content Placeholder 9">
            <a:extLst>
              <a:ext uri="{FF2B5EF4-FFF2-40B4-BE49-F238E27FC236}">
                <a16:creationId xmlns:a16="http://schemas.microsoft.com/office/drawing/2014/main" id="{30FD7C75-CE6E-49FD-8FA3-C0AB3840C89A}"/>
              </a:ext>
            </a:extLst>
          </p:cNvPr>
          <p:cNvSpPr>
            <a:spLocks noGrp="1"/>
          </p:cNvSpPr>
          <p:nvPr>
            <p:ph sz="quarter" idx="16"/>
          </p:nvPr>
        </p:nvSpPr>
        <p:spPr>
          <a:xfrm>
            <a:off x="342900" y="4903807"/>
            <a:ext cx="8458200" cy="931385"/>
          </a:xfrm>
        </p:spPr>
        <p:txBody>
          <a:bodyPr>
            <a:normAutofit/>
          </a:bodyPr>
          <a:lstStyle/>
          <a:p>
            <a:r>
              <a:rPr lang="en-US" altLang="en-US" sz="2600" dirty="0">
                <a:latin typeface="Arial" panose="020B0604020202020204" pitchFamily="34" charset="0"/>
                <a:cs typeface="Arial" panose="020B0604020202020204" pitchFamily="34" charset="0"/>
              </a:rPr>
              <a:t>The total amount due at the end of the investment is called the </a:t>
            </a:r>
            <a:r>
              <a:rPr lang="en-US" altLang="en-US" sz="2600" i="1" dirty="0">
                <a:latin typeface="Arial" panose="020B0604020202020204" pitchFamily="34" charset="0"/>
                <a:cs typeface="Arial" panose="020B0604020202020204" pitchFamily="34" charset="0"/>
              </a:rPr>
              <a:t>Future Value</a:t>
            </a:r>
            <a:r>
              <a:rPr lang="en-US" altLang="en-US" sz="2600" dirty="0">
                <a:latin typeface="Arial" panose="020B0604020202020204" pitchFamily="34" charset="0"/>
                <a:cs typeface="Arial" panose="020B0604020202020204" pitchFamily="34" charset="0"/>
              </a:rPr>
              <a:t> (</a:t>
            </a:r>
            <a:r>
              <a:rPr lang="en-US" altLang="en-US" sz="2600" i="1" dirty="0">
                <a:latin typeface="Arial" panose="020B0604020202020204" pitchFamily="34" charset="0"/>
                <a:cs typeface="Arial" panose="020B0604020202020204" pitchFamily="34" charset="0"/>
              </a:rPr>
              <a:t>F</a:t>
            </a:r>
            <a:r>
              <a:rPr lang="en-US" altLang="en-US" sz="100" i="1" dirty="0">
                <a:latin typeface="Arial" panose="020B0604020202020204" pitchFamily="34" charset="0"/>
                <a:cs typeface="Arial" panose="020B0604020202020204" pitchFamily="34" charset="0"/>
              </a:rPr>
              <a:t> </a:t>
            </a:r>
            <a:r>
              <a:rPr lang="en-US" altLang="en-US" sz="2600" i="1" dirty="0">
                <a:latin typeface="Arial" panose="020B0604020202020204" pitchFamily="34" charset="0"/>
                <a:cs typeface="Arial" panose="020B0604020202020204" pitchFamily="34" charset="0"/>
              </a:rPr>
              <a:t>V</a:t>
            </a:r>
            <a:r>
              <a:rPr lang="en-US" altLang="en-US" sz="2600" dirty="0">
                <a:latin typeface="Arial" panose="020B0604020202020204" pitchFamily="34" charset="0"/>
                <a:cs typeface="Arial" panose="020B0604020202020204" pitchFamily="34" charset="0"/>
              </a:rPr>
              <a:t>).</a:t>
            </a:r>
            <a:endParaRPr lang="en-US" sz="2600" dirty="0"/>
          </a:p>
        </p:txBody>
      </p:sp>
      <p:sp>
        <p:nvSpPr>
          <p:cNvPr id="8" name="Slide Number Placeholder 7">
            <a:extLst>
              <a:ext uri="{FF2B5EF4-FFF2-40B4-BE49-F238E27FC236}">
                <a16:creationId xmlns:a16="http://schemas.microsoft.com/office/drawing/2014/main" id="{B6F888A5-28C6-4132-9FED-D800EE678D1E}"/>
              </a:ext>
            </a:extLst>
          </p:cNvPr>
          <p:cNvSpPr>
            <a:spLocks noGrp="1"/>
          </p:cNvSpPr>
          <p:nvPr>
            <p:ph type="sldNum" sz="quarter" idx="10"/>
          </p:nvPr>
        </p:nvSpPr>
        <p:spPr/>
        <p:txBody>
          <a:bodyPr/>
          <a:lstStyle/>
          <a:p>
            <a:fld id="{68151E55-6873-49E2-B8D5-2F265E6F1973}" type="slidenum">
              <a:rPr lang="en-US" smtClean="0"/>
              <a:t>4</a:t>
            </a:fld>
            <a:endParaRPr lang="en-US" dirty="0"/>
          </a:p>
        </p:txBody>
      </p:sp>
    </p:spTree>
    <p:extLst>
      <p:ext uri="{BB962C8B-B14F-4D97-AF65-F5344CB8AC3E}">
        <p14:creationId xmlns:p14="http://schemas.microsoft.com/office/powerpoint/2010/main" val="28047161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C9A22-AC3C-44D0-B6BD-0CA5A1CDE688}"/>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4.5 Loan Amortization</a:t>
            </a:r>
            <a:endParaRPr lang="en-US" dirty="0"/>
          </a:p>
        </p:txBody>
      </p:sp>
      <p:sp>
        <p:nvSpPr>
          <p:cNvPr id="3" name="Content Placeholder 2">
            <a:extLst>
              <a:ext uri="{FF2B5EF4-FFF2-40B4-BE49-F238E27FC236}">
                <a16:creationId xmlns:a16="http://schemas.microsoft.com/office/drawing/2014/main" id="{35E20D40-5B05-482C-BD5A-2788A1779E68}"/>
              </a:ext>
            </a:extLst>
          </p:cNvPr>
          <p:cNvSpPr>
            <a:spLocks noGrp="1"/>
          </p:cNvSpPr>
          <p:nvPr>
            <p:ph sz="quarter" idx="11"/>
          </p:nvPr>
        </p:nvSpPr>
        <p:spPr/>
        <p:txBody>
          <a:bodyPr>
            <a:normAutofit/>
          </a:bodyPr>
          <a:lstStyle/>
          <a:p>
            <a:pPr marL="0" indent="0">
              <a:spcBef>
                <a:spcPts val="1000"/>
              </a:spcBef>
              <a:spcAft>
                <a:spcPts val="0"/>
              </a:spcAft>
              <a:buNone/>
            </a:pPr>
            <a:r>
              <a:rPr lang="en-US" altLang="en-US" sz="2200" dirty="0">
                <a:latin typeface="Arial" panose="020B0604020202020204" pitchFamily="34" charset="0"/>
                <a:ea typeface="ＭＳ Ｐゴシック" panose="020B0600070205080204" pitchFamily="34" charset="-128"/>
                <a:cs typeface="Arial" panose="020B0604020202020204" pitchFamily="34" charset="0"/>
              </a:rPr>
              <a:t>Pure discount loans are the simplest form of loan. The borrower receives money today and repays a single lump sum (principal and interest) at a future time.</a:t>
            </a:r>
          </a:p>
          <a:p>
            <a:pPr marL="0" indent="0">
              <a:spcBef>
                <a:spcPts val="1000"/>
              </a:spcBef>
              <a:spcAft>
                <a:spcPts val="0"/>
              </a:spcAft>
              <a:buNone/>
            </a:pPr>
            <a:r>
              <a:rPr lang="en-US" altLang="en-US" sz="2200" dirty="0">
                <a:latin typeface="Arial" panose="020B0604020202020204" pitchFamily="34" charset="0"/>
                <a:ea typeface="ＭＳ Ｐゴシック" panose="020B0600070205080204" pitchFamily="34" charset="-128"/>
                <a:cs typeface="Arial" panose="020B0604020202020204" pitchFamily="34" charset="0"/>
              </a:rPr>
              <a:t>Interest-only loans require an interest payment each period, with full principal due at maturity.</a:t>
            </a:r>
          </a:p>
          <a:p>
            <a:pPr marL="0" indent="0">
              <a:spcBef>
                <a:spcPts val="1000"/>
              </a:spcBef>
              <a:spcAft>
                <a:spcPts val="0"/>
              </a:spcAft>
              <a:buNone/>
            </a:pPr>
            <a:r>
              <a:rPr lang="en-US" altLang="en-US" sz="2200" dirty="0">
                <a:latin typeface="Arial" panose="020B0604020202020204" pitchFamily="34" charset="0"/>
                <a:ea typeface="ＭＳ Ｐゴシック" panose="020B0600070205080204" pitchFamily="34" charset="-128"/>
                <a:cs typeface="Arial" panose="020B0604020202020204" pitchFamily="34" charset="0"/>
              </a:rPr>
              <a:t>Amortized loans require repayment of principal over time, in addition to required interest.</a:t>
            </a:r>
          </a:p>
        </p:txBody>
      </p:sp>
      <p:sp>
        <p:nvSpPr>
          <p:cNvPr id="6" name="Slide Number Placeholder 5">
            <a:extLst>
              <a:ext uri="{FF2B5EF4-FFF2-40B4-BE49-F238E27FC236}">
                <a16:creationId xmlns:a16="http://schemas.microsoft.com/office/drawing/2014/main" id="{AD993273-9CFF-4D1F-B0CB-E978160DD5C7}"/>
              </a:ext>
            </a:extLst>
          </p:cNvPr>
          <p:cNvSpPr>
            <a:spLocks noGrp="1"/>
          </p:cNvSpPr>
          <p:nvPr>
            <p:ph type="sldNum" sz="quarter" idx="10"/>
          </p:nvPr>
        </p:nvSpPr>
        <p:spPr/>
        <p:txBody>
          <a:bodyPr/>
          <a:lstStyle/>
          <a:p>
            <a:fld id="{68151E55-6873-49E2-B8D5-2F265E6F1973}" type="slidenum">
              <a:rPr lang="en-US" smtClean="0"/>
              <a:t>40</a:t>
            </a:fld>
            <a:endParaRPr lang="en-US" dirty="0"/>
          </a:p>
        </p:txBody>
      </p:sp>
    </p:spTree>
    <p:extLst>
      <p:ext uri="{BB962C8B-B14F-4D97-AF65-F5344CB8AC3E}">
        <p14:creationId xmlns:p14="http://schemas.microsoft.com/office/powerpoint/2010/main" val="26351839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71AD3-0511-4148-8BE8-0D4A2F668F9C}"/>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Pure Discount Loans</a:t>
            </a:r>
            <a:endParaRPr lang="en-US" dirty="0"/>
          </a:p>
        </p:txBody>
      </p:sp>
      <p:sp>
        <p:nvSpPr>
          <p:cNvPr id="3" name="Content Placeholder 2">
            <a:extLst>
              <a:ext uri="{FF2B5EF4-FFF2-40B4-BE49-F238E27FC236}">
                <a16:creationId xmlns:a16="http://schemas.microsoft.com/office/drawing/2014/main" id="{316F288A-A5DC-41E9-B2C4-1D096CAFBA6A}"/>
              </a:ext>
            </a:extLst>
          </p:cNvPr>
          <p:cNvSpPr>
            <a:spLocks noGrp="1"/>
          </p:cNvSpPr>
          <p:nvPr>
            <p:ph sz="quarter" idx="11"/>
          </p:nvPr>
        </p:nvSpPr>
        <p:spPr>
          <a:xfrm>
            <a:off x="342900" y="1276709"/>
            <a:ext cx="8458200" cy="2446879"/>
          </a:xfrm>
        </p:spPr>
        <p:txBody>
          <a:bodyPr>
            <a:normAutofit/>
          </a:bodyPr>
          <a:lstStyle/>
          <a:p>
            <a:pPr marL="0" indent="0">
              <a:spcBef>
                <a:spcPts val="1000"/>
              </a:spcBef>
              <a:spcAft>
                <a:spcPts val="0"/>
              </a:spcAft>
              <a:buNone/>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Treasury bills are excellent examples of pure discount loans. The principal amount is repaid at some future date, without any periodic interest payments.</a:t>
            </a:r>
          </a:p>
          <a:p>
            <a:pPr marL="0" indent="0">
              <a:spcBef>
                <a:spcPts val="1000"/>
              </a:spcBef>
              <a:spcAft>
                <a:spcPts val="0"/>
              </a:spcAft>
              <a:buNone/>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If a T-bill promises to repay $10,000 in 12 months and the market interest rate is 7 percent, how much will the bill sell for in the market?</a:t>
            </a:r>
          </a:p>
        </p:txBody>
      </p:sp>
      <p:graphicFrame>
        <p:nvGraphicFramePr>
          <p:cNvPr id="7" name="Object 6">
            <a:extLst>
              <a:ext uri="{FF2B5EF4-FFF2-40B4-BE49-F238E27FC236}">
                <a16:creationId xmlns:a16="http://schemas.microsoft.com/office/drawing/2014/main" id="{089F36F3-0158-49C6-8ACF-4E72F780D18B}"/>
              </a:ext>
            </a:extLst>
          </p:cNvPr>
          <p:cNvGraphicFramePr>
            <a:graphicFrameLocks noChangeAspect="1"/>
          </p:cNvGraphicFramePr>
          <p:nvPr>
            <p:extLst>
              <p:ext uri="{D42A27DB-BD31-4B8C-83A1-F6EECF244321}">
                <p14:modId xmlns:p14="http://schemas.microsoft.com/office/powerpoint/2010/main" val="1160824163"/>
              </p:ext>
            </p:extLst>
          </p:nvPr>
        </p:nvGraphicFramePr>
        <p:xfrm>
          <a:off x="912813" y="4071938"/>
          <a:ext cx="3897312" cy="425450"/>
        </p:xfrm>
        <a:graphic>
          <a:graphicData uri="http://schemas.openxmlformats.org/presentationml/2006/ole">
            <mc:AlternateContent xmlns:mc="http://schemas.openxmlformats.org/markup-compatibility/2006">
              <mc:Choice xmlns:v="urn:schemas-microsoft-com:vml" Requires="v">
                <p:oleObj spid="_x0000_s24605" name="Equation" r:id="rId4" imgW="1981080" imgH="215640" progId="Equation.DSMT4">
                  <p:embed/>
                </p:oleObj>
              </mc:Choice>
              <mc:Fallback>
                <p:oleObj name="Equation" r:id="rId4" imgW="1981080" imgH="215640" progId="Equation.DSMT4">
                  <p:embed/>
                  <p:pic>
                    <p:nvPicPr>
                      <p:cNvPr id="9" name="Object 8">
                        <a:extLst>
                          <a:ext uri="{FF2B5EF4-FFF2-40B4-BE49-F238E27FC236}">
                            <a16:creationId xmlns:a16="http://schemas.microsoft.com/office/drawing/2014/main" id="{2A9073D1-0D55-493C-B815-05512BCDA306}"/>
                          </a:ext>
                        </a:extLst>
                      </p:cNvPr>
                      <p:cNvPicPr/>
                      <p:nvPr/>
                    </p:nvPicPr>
                    <p:blipFill>
                      <a:blip r:embed="rId5"/>
                      <a:stretch>
                        <a:fillRect/>
                      </a:stretch>
                    </p:blipFill>
                    <p:spPr>
                      <a:xfrm>
                        <a:off x="912813" y="4071938"/>
                        <a:ext cx="3897312" cy="425450"/>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070C49B1-F4F9-4059-A571-814CA733639A}"/>
              </a:ext>
            </a:extLst>
          </p:cNvPr>
          <p:cNvSpPr>
            <a:spLocks noGrp="1"/>
          </p:cNvSpPr>
          <p:nvPr>
            <p:ph type="sldNum" sz="quarter" idx="10"/>
          </p:nvPr>
        </p:nvSpPr>
        <p:spPr/>
        <p:txBody>
          <a:bodyPr/>
          <a:lstStyle/>
          <a:p>
            <a:fld id="{68151E55-6873-49E2-B8D5-2F265E6F1973}" type="slidenum">
              <a:rPr lang="en-US" smtClean="0"/>
              <a:t>41</a:t>
            </a:fld>
            <a:endParaRPr lang="en-US" dirty="0"/>
          </a:p>
        </p:txBody>
      </p:sp>
    </p:spTree>
    <p:extLst>
      <p:ext uri="{BB962C8B-B14F-4D97-AF65-F5344CB8AC3E}">
        <p14:creationId xmlns:p14="http://schemas.microsoft.com/office/powerpoint/2010/main" val="2685848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7D94D-E1F9-4A64-AB9A-B3D990562200}"/>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Interest-Only Loan</a:t>
            </a:r>
            <a:endParaRPr lang="en-US" dirty="0"/>
          </a:p>
        </p:txBody>
      </p:sp>
      <p:sp>
        <p:nvSpPr>
          <p:cNvPr id="3" name="Content Placeholder 2">
            <a:extLst>
              <a:ext uri="{FF2B5EF4-FFF2-40B4-BE49-F238E27FC236}">
                <a16:creationId xmlns:a16="http://schemas.microsoft.com/office/drawing/2014/main" id="{733E1236-ED7F-4FCB-97AD-F46E8F29881F}"/>
              </a:ext>
            </a:extLst>
          </p:cNvPr>
          <p:cNvSpPr>
            <a:spLocks noGrp="1"/>
          </p:cNvSpPr>
          <p:nvPr>
            <p:ph sz="quarter" idx="11"/>
          </p:nvPr>
        </p:nvSpPr>
        <p:spPr>
          <a:xfrm>
            <a:off x="342900" y="1276708"/>
            <a:ext cx="8458200" cy="2802923"/>
          </a:xfrm>
        </p:spPr>
        <p:txBody>
          <a:bodyPr>
            <a:normAutofit/>
          </a:bodyPr>
          <a:lstStyle/>
          <a:p>
            <a:pPr marL="0" indent="0">
              <a:spcBef>
                <a:spcPts val="1000"/>
              </a:spcBef>
              <a:spcAft>
                <a:spcPts val="0"/>
              </a:spcAft>
              <a:buNone/>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Consider a five-year, interest-only loan with a 7 percent interest rate. The principal amount is $10,000. Interest is paid annually.</a:t>
            </a:r>
          </a:p>
          <a:p>
            <a:pPr>
              <a:spcBef>
                <a:spcPts val="1000"/>
              </a:spcBef>
              <a:spcAft>
                <a:spcPts val="0"/>
              </a:spcAft>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What would the stream of cash flows be?</a:t>
            </a:r>
          </a:p>
          <a:p>
            <a:pPr marL="291600" lvl="1" indent="-291600">
              <a:spcBef>
                <a:spcPts val="1000"/>
              </a:spcBef>
              <a:spcAft>
                <a:spcPts val="0"/>
              </a:spcAft>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Years 1 to 4: Interest payments of .07(10,000) = 700.</a:t>
            </a:r>
          </a:p>
          <a:p>
            <a:pPr marL="291600" lvl="1" indent="-291600">
              <a:spcBef>
                <a:spcPts val="1000"/>
              </a:spcBef>
              <a:spcAft>
                <a:spcPts val="0"/>
              </a:spcAft>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Year 5: Interest + principal = 10,700.</a:t>
            </a:r>
          </a:p>
        </p:txBody>
      </p:sp>
      <p:sp>
        <p:nvSpPr>
          <p:cNvPr id="4" name="Content Placeholder 3">
            <a:extLst>
              <a:ext uri="{FF2B5EF4-FFF2-40B4-BE49-F238E27FC236}">
                <a16:creationId xmlns:a16="http://schemas.microsoft.com/office/drawing/2014/main" id="{541F1F28-5681-43C0-93BA-C8BEA457720F}"/>
              </a:ext>
            </a:extLst>
          </p:cNvPr>
          <p:cNvSpPr>
            <a:spLocks noGrp="1"/>
          </p:cNvSpPr>
          <p:nvPr>
            <p:ph sz="quarter" idx="14"/>
          </p:nvPr>
        </p:nvSpPr>
        <p:spPr>
          <a:xfrm>
            <a:off x="342900" y="4246441"/>
            <a:ext cx="8458200" cy="1282095"/>
          </a:xfrm>
        </p:spPr>
        <p:txBody>
          <a:bodyPr>
            <a:normAutofit/>
          </a:bodyPr>
          <a:lstStyle/>
          <a:p>
            <a:r>
              <a:rPr lang="en-US" altLang="en-US" sz="2400" dirty="0">
                <a:latin typeface="Arial" panose="020B0604020202020204" pitchFamily="34" charset="0"/>
                <a:ea typeface="ＭＳ Ｐゴシック" panose="020B0600070205080204" pitchFamily="34" charset="-128"/>
                <a:cs typeface="Arial" panose="020B0604020202020204" pitchFamily="34" charset="0"/>
              </a:rPr>
              <a:t>This cash flow stream is similar to the cash flows on corporate bonds, and we will talk about them in greater detail later.</a:t>
            </a:r>
          </a:p>
        </p:txBody>
      </p:sp>
      <p:sp>
        <p:nvSpPr>
          <p:cNvPr id="7" name="Slide Number Placeholder 6">
            <a:extLst>
              <a:ext uri="{FF2B5EF4-FFF2-40B4-BE49-F238E27FC236}">
                <a16:creationId xmlns:a16="http://schemas.microsoft.com/office/drawing/2014/main" id="{80A2C7B8-142F-48C0-B6D9-4C70953B06AB}"/>
              </a:ext>
            </a:extLst>
          </p:cNvPr>
          <p:cNvSpPr>
            <a:spLocks noGrp="1"/>
          </p:cNvSpPr>
          <p:nvPr>
            <p:ph type="sldNum" sz="quarter" idx="10"/>
          </p:nvPr>
        </p:nvSpPr>
        <p:spPr/>
        <p:txBody>
          <a:bodyPr/>
          <a:lstStyle/>
          <a:p>
            <a:fld id="{68151E55-6873-49E2-B8D5-2F265E6F1973}" type="slidenum">
              <a:rPr lang="en-US" smtClean="0"/>
              <a:t>42</a:t>
            </a:fld>
            <a:endParaRPr lang="en-US" dirty="0"/>
          </a:p>
        </p:txBody>
      </p:sp>
    </p:spTree>
    <p:extLst>
      <p:ext uri="{BB962C8B-B14F-4D97-AF65-F5344CB8AC3E}">
        <p14:creationId xmlns:p14="http://schemas.microsoft.com/office/powerpoint/2010/main" val="6203260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31B2F-3D79-4367-9D93-D12982FFDF99}"/>
              </a:ext>
            </a:extLst>
          </p:cNvPr>
          <p:cNvSpPr>
            <a:spLocks noGrp="1"/>
          </p:cNvSpPr>
          <p:nvPr>
            <p:ph type="title"/>
          </p:nvPr>
        </p:nvSpPr>
        <p:spPr/>
        <p:txBody>
          <a:bodyPr>
            <a:normAutofit fontScale="90000"/>
          </a:bodyPr>
          <a:lstStyle/>
          <a:p>
            <a:r>
              <a:rPr lang="en-US" altLang="en-US" dirty="0">
                <a:latin typeface="Arial" panose="020B0604020202020204" pitchFamily="34" charset="0"/>
                <a:cs typeface="Arial" panose="020B0604020202020204" pitchFamily="34" charset="0"/>
              </a:rPr>
              <a:t>Amortized Loan with Fixed Principal Payment</a:t>
            </a:r>
            <a:endParaRPr lang="en-US" dirty="0"/>
          </a:p>
        </p:txBody>
      </p:sp>
      <p:sp>
        <p:nvSpPr>
          <p:cNvPr id="3" name="Content Placeholder 2">
            <a:extLst>
              <a:ext uri="{FF2B5EF4-FFF2-40B4-BE49-F238E27FC236}">
                <a16:creationId xmlns:a16="http://schemas.microsoft.com/office/drawing/2014/main" id="{F621FE9B-123B-47E7-A0C8-226AF9639962}"/>
              </a:ext>
            </a:extLst>
          </p:cNvPr>
          <p:cNvSpPr>
            <a:spLocks noGrp="1"/>
          </p:cNvSpPr>
          <p:nvPr>
            <p:ph sz="quarter" idx="11"/>
          </p:nvPr>
        </p:nvSpPr>
        <p:spPr>
          <a:xfrm>
            <a:off x="342900" y="1276710"/>
            <a:ext cx="8458200" cy="1193114"/>
          </a:xfrm>
        </p:spPr>
        <p:txBody>
          <a:bodyPr>
            <a:normAutofit/>
          </a:bodyPr>
          <a:lstStyle/>
          <a:p>
            <a:r>
              <a:rPr lang="en-US" altLang="en-US" sz="2200" dirty="0">
                <a:latin typeface="Arial" panose="020B0604020202020204" pitchFamily="34" charset="0"/>
                <a:ea typeface="ＭＳ Ｐゴシック" panose="020B0600070205080204" pitchFamily="34" charset="-128"/>
                <a:cs typeface="Arial" panose="020B0604020202020204" pitchFamily="34" charset="0"/>
              </a:rPr>
              <a:t>Consider a $50,000, 10 year loan at 8 percent interest. The loan agreement requires the firm to pay $5,000 in principal each year plus interest for that year.</a:t>
            </a:r>
          </a:p>
        </p:txBody>
      </p:sp>
      <p:graphicFrame>
        <p:nvGraphicFramePr>
          <p:cNvPr id="7" name="Table 6">
            <a:extLst>
              <a:ext uri="{FF2B5EF4-FFF2-40B4-BE49-F238E27FC236}">
                <a16:creationId xmlns:a16="http://schemas.microsoft.com/office/drawing/2014/main" id="{765583C5-9292-461D-A4B1-74D3DE6B2392}"/>
              </a:ext>
            </a:extLst>
          </p:cNvPr>
          <p:cNvGraphicFramePr>
            <a:graphicFrameLocks noGrp="1"/>
          </p:cNvGraphicFramePr>
          <p:nvPr>
            <p:extLst>
              <p:ext uri="{D42A27DB-BD31-4B8C-83A1-F6EECF244321}">
                <p14:modId xmlns:p14="http://schemas.microsoft.com/office/powerpoint/2010/main" val="1408842068"/>
              </p:ext>
            </p:extLst>
          </p:nvPr>
        </p:nvGraphicFramePr>
        <p:xfrm>
          <a:off x="484415" y="2877228"/>
          <a:ext cx="7924464" cy="3118075"/>
        </p:xfrm>
        <a:graphic>
          <a:graphicData uri="http://schemas.openxmlformats.org/drawingml/2006/table">
            <a:tbl>
              <a:tblPr firstRow="1" bandRow="1">
                <a:tableStyleId>{5940675A-B579-460E-94D1-54222C63F5DA}</a:tableStyleId>
              </a:tblPr>
              <a:tblGrid>
                <a:gridCol w="764275">
                  <a:extLst>
                    <a:ext uri="{9D8B030D-6E8A-4147-A177-3AD203B41FA5}">
                      <a16:colId xmlns:a16="http://schemas.microsoft.com/office/drawing/2014/main" val="3590806715"/>
                    </a:ext>
                  </a:extLst>
                </a:gridCol>
                <a:gridCol w="1743959">
                  <a:extLst>
                    <a:ext uri="{9D8B030D-6E8A-4147-A177-3AD203B41FA5}">
                      <a16:colId xmlns:a16="http://schemas.microsoft.com/office/drawing/2014/main" val="250253780"/>
                    </a:ext>
                  </a:extLst>
                </a:gridCol>
                <a:gridCol w="1385740">
                  <a:extLst>
                    <a:ext uri="{9D8B030D-6E8A-4147-A177-3AD203B41FA5}">
                      <a16:colId xmlns:a16="http://schemas.microsoft.com/office/drawing/2014/main" val="1849550930"/>
                    </a:ext>
                  </a:extLst>
                </a:gridCol>
                <a:gridCol w="1168411">
                  <a:extLst>
                    <a:ext uri="{9D8B030D-6E8A-4147-A177-3AD203B41FA5}">
                      <a16:colId xmlns:a16="http://schemas.microsoft.com/office/drawing/2014/main" val="1616675386"/>
                    </a:ext>
                  </a:extLst>
                </a:gridCol>
                <a:gridCol w="1480521">
                  <a:extLst>
                    <a:ext uri="{9D8B030D-6E8A-4147-A177-3AD203B41FA5}">
                      <a16:colId xmlns:a16="http://schemas.microsoft.com/office/drawing/2014/main" val="4236244106"/>
                    </a:ext>
                  </a:extLst>
                </a:gridCol>
                <a:gridCol w="1381558">
                  <a:extLst>
                    <a:ext uri="{9D8B030D-6E8A-4147-A177-3AD203B41FA5}">
                      <a16:colId xmlns:a16="http://schemas.microsoft.com/office/drawing/2014/main" val="3602295087"/>
                    </a:ext>
                  </a:extLst>
                </a:gridCol>
              </a:tblGrid>
              <a:tr h="374875">
                <a:tc>
                  <a:txBody>
                    <a:bodyPr/>
                    <a:lstStyle/>
                    <a:p>
                      <a:pPr algn="ctr" fontAlgn="b"/>
                      <a:r>
                        <a:rPr lang="en-US" sz="1200" b="1" u="none" strike="noStrike" dirty="0">
                          <a:effectLst/>
                          <a:latin typeface="Arial" panose="020B0604020202020204" pitchFamily="34" charset="0"/>
                          <a:cs typeface="Arial" panose="020B0604020202020204" pitchFamily="34" charset="0"/>
                        </a:rPr>
                        <a:t>Year</a:t>
                      </a:r>
                      <a:endParaRPr lang="en-US" sz="1200" b="1" i="0" u="none" strike="noStrike" dirty="0">
                        <a:effectLst/>
                        <a:latin typeface="Arial" panose="020B0604020202020204" pitchFamily="34" charset="0"/>
                        <a:cs typeface="Arial" panose="020B0604020202020204" pitchFamily="34" charset="0"/>
                      </a:endParaRPr>
                    </a:p>
                  </a:txBody>
                  <a:tcPr anchor="ctr"/>
                </a:tc>
                <a:tc>
                  <a:txBody>
                    <a:bodyPr/>
                    <a:lstStyle/>
                    <a:p>
                      <a:pPr algn="ctr" fontAlgn="b"/>
                      <a:r>
                        <a:rPr lang="en-US" sz="1200" b="1" u="none" strike="noStrike" dirty="0">
                          <a:effectLst/>
                          <a:latin typeface="Arial" panose="020B0604020202020204" pitchFamily="34" charset="0"/>
                          <a:cs typeface="Arial" panose="020B0604020202020204" pitchFamily="34" charset="0"/>
                        </a:rPr>
                        <a:t>Beginning Balance</a:t>
                      </a:r>
                      <a:endParaRPr lang="en-US" sz="1200" b="1" i="0" u="none" strike="noStrike" dirty="0">
                        <a:effectLst/>
                        <a:latin typeface="Arial" panose="020B0604020202020204" pitchFamily="34" charset="0"/>
                        <a:cs typeface="Arial" panose="020B0604020202020204" pitchFamily="34" charset="0"/>
                      </a:endParaRPr>
                    </a:p>
                  </a:txBody>
                  <a:tcPr anchor="ctr"/>
                </a:tc>
                <a:tc>
                  <a:txBody>
                    <a:bodyPr/>
                    <a:lstStyle/>
                    <a:p>
                      <a:pPr algn="ctr" fontAlgn="b"/>
                      <a:r>
                        <a:rPr lang="en-US" sz="1200" b="1" u="none" strike="noStrike">
                          <a:effectLst/>
                          <a:latin typeface="Arial" panose="020B0604020202020204" pitchFamily="34" charset="0"/>
                          <a:cs typeface="Arial" panose="020B0604020202020204" pitchFamily="34" charset="0"/>
                        </a:rPr>
                        <a:t>Total Payment</a:t>
                      </a:r>
                      <a:endParaRPr lang="en-US" sz="1200" b="1" i="0" u="none" strike="noStrike">
                        <a:effectLst/>
                        <a:latin typeface="Arial" panose="020B0604020202020204" pitchFamily="34" charset="0"/>
                        <a:cs typeface="Arial" panose="020B0604020202020204" pitchFamily="34" charset="0"/>
                      </a:endParaRPr>
                    </a:p>
                  </a:txBody>
                  <a:tcPr anchor="ctr"/>
                </a:tc>
                <a:tc>
                  <a:txBody>
                    <a:bodyPr/>
                    <a:lstStyle/>
                    <a:p>
                      <a:pPr algn="ctr" fontAlgn="b"/>
                      <a:r>
                        <a:rPr lang="en-US" sz="1200" b="1" u="none" strike="noStrike" dirty="0">
                          <a:effectLst/>
                          <a:latin typeface="Arial" panose="020B0604020202020204" pitchFamily="34" charset="0"/>
                          <a:cs typeface="Arial" panose="020B0604020202020204" pitchFamily="34" charset="0"/>
                        </a:rPr>
                        <a:t>Interest Paid</a:t>
                      </a:r>
                      <a:endParaRPr lang="en-US" sz="1200" b="1" i="0" u="none" strike="noStrike" dirty="0">
                        <a:effectLst/>
                        <a:latin typeface="Arial" panose="020B0604020202020204" pitchFamily="34" charset="0"/>
                        <a:cs typeface="Arial" panose="020B0604020202020204" pitchFamily="34" charset="0"/>
                      </a:endParaRPr>
                    </a:p>
                  </a:txBody>
                  <a:tcPr anchor="ctr"/>
                </a:tc>
                <a:tc>
                  <a:txBody>
                    <a:bodyPr/>
                    <a:lstStyle/>
                    <a:p>
                      <a:pPr algn="ctr" fontAlgn="b"/>
                      <a:r>
                        <a:rPr lang="en-US" sz="1200" b="1" u="none" strike="noStrike" dirty="0">
                          <a:effectLst/>
                          <a:latin typeface="Arial" panose="020B0604020202020204" pitchFamily="34" charset="0"/>
                          <a:cs typeface="Arial" panose="020B0604020202020204" pitchFamily="34" charset="0"/>
                        </a:rPr>
                        <a:t>Principal Paid</a:t>
                      </a:r>
                      <a:endParaRPr lang="en-US" sz="1200" b="1" i="0" u="none" strike="noStrike" dirty="0">
                        <a:effectLst/>
                        <a:latin typeface="Arial" panose="020B0604020202020204" pitchFamily="34" charset="0"/>
                        <a:cs typeface="Arial" panose="020B0604020202020204" pitchFamily="34" charset="0"/>
                      </a:endParaRPr>
                    </a:p>
                  </a:txBody>
                  <a:tcPr anchor="ctr"/>
                </a:tc>
                <a:tc>
                  <a:txBody>
                    <a:bodyPr/>
                    <a:lstStyle/>
                    <a:p>
                      <a:pPr algn="ctr" fontAlgn="b"/>
                      <a:r>
                        <a:rPr lang="en-US" sz="1200" b="1" u="none" strike="noStrike" dirty="0">
                          <a:effectLst/>
                          <a:latin typeface="Arial" panose="020B0604020202020204" pitchFamily="34" charset="0"/>
                          <a:cs typeface="Arial" panose="020B0604020202020204" pitchFamily="34" charset="0"/>
                        </a:rPr>
                        <a:t>Ending Balance</a:t>
                      </a:r>
                      <a:endParaRPr lang="en-US" sz="1200" b="1" i="0" u="none" strike="noStrike" dirty="0">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280788764"/>
                  </a:ext>
                </a:extLst>
              </a:tr>
              <a:tr h="192320">
                <a:tc>
                  <a:txBody>
                    <a:bodyPr/>
                    <a:lstStyle/>
                    <a:p>
                      <a:pPr algn="ctr" fontAlgn="b"/>
                      <a:r>
                        <a:rPr lang="en-US" sz="1200" u="none" strike="noStrike">
                          <a:effectLst/>
                          <a:latin typeface="Arial" panose="020B0604020202020204" pitchFamily="34" charset="0"/>
                          <a:cs typeface="Arial" panose="020B0604020202020204" pitchFamily="34" charset="0"/>
                        </a:rPr>
                        <a:t>1</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$50,000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$50,001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$4,000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$5,000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$45,000 </a:t>
                      </a:r>
                      <a:endParaRPr lang="en-US" sz="1200" b="0" i="0" u="none" strike="noStrike" dirty="0">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708618612"/>
                  </a:ext>
                </a:extLst>
              </a:tr>
              <a:tr h="0">
                <a:tc>
                  <a:txBody>
                    <a:bodyPr/>
                    <a:lstStyle/>
                    <a:p>
                      <a:pPr algn="ctr" fontAlgn="b"/>
                      <a:r>
                        <a:rPr lang="en-US" sz="1200" u="none" strike="noStrike">
                          <a:effectLst/>
                          <a:latin typeface="Arial" panose="020B0604020202020204" pitchFamily="34" charset="0"/>
                          <a:cs typeface="Arial" panose="020B0604020202020204" pitchFamily="34" charset="0"/>
                        </a:rPr>
                        <a:t>2</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$45,000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$45,002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$3,600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$5,000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$40,000 </a:t>
                      </a:r>
                      <a:endParaRPr lang="en-US" sz="1200" b="0" i="0" u="none" strike="noStrike" dirty="0">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98692953"/>
                  </a:ext>
                </a:extLst>
              </a:tr>
              <a:tr h="253365">
                <a:tc>
                  <a:txBody>
                    <a:bodyPr/>
                    <a:lstStyle/>
                    <a:p>
                      <a:pPr algn="ctr" fontAlgn="b"/>
                      <a:r>
                        <a:rPr lang="en-US" sz="1200" u="none" strike="noStrike">
                          <a:effectLst/>
                          <a:latin typeface="Arial" panose="020B0604020202020204" pitchFamily="34" charset="0"/>
                          <a:cs typeface="Arial" panose="020B0604020202020204" pitchFamily="34" charset="0"/>
                        </a:rPr>
                        <a:t>3</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$40,000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$40,003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$3,200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a:effectLst/>
                          <a:latin typeface="Arial" panose="020B0604020202020204" pitchFamily="34" charset="0"/>
                          <a:cs typeface="Arial" panose="020B0604020202020204" pitchFamily="34" charset="0"/>
                        </a:rPr>
                        <a:t>$5,000 </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$35,000 </a:t>
                      </a:r>
                      <a:endParaRPr lang="en-US" sz="1200" b="0" i="0" u="none" strike="noStrike" dirty="0">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4159308255"/>
                  </a:ext>
                </a:extLst>
              </a:tr>
              <a:tr h="253365">
                <a:tc>
                  <a:txBody>
                    <a:bodyPr/>
                    <a:lstStyle/>
                    <a:p>
                      <a:pPr algn="ctr" fontAlgn="b"/>
                      <a:r>
                        <a:rPr lang="en-US" sz="1200" u="none" strike="noStrike">
                          <a:effectLst/>
                          <a:latin typeface="Arial" panose="020B0604020202020204" pitchFamily="34" charset="0"/>
                          <a:cs typeface="Arial" panose="020B0604020202020204" pitchFamily="34" charset="0"/>
                        </a:rPr>
                        <a:t>4</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$35,000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$35,004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$2,800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a:effectLst/>
                          <a:latin typeface="Arial" panose="020B0604020202020204" pitchFamily="34" charset="0"/>
                          <a:cs typeface="Arial" panose="020B0604020202020204" pitchFamily="34" charset="0"/>
                        </a:rPr>
                        <a:t>$5,000 </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$30,000 </a:t>
                      </a:r>
                      <a:endParaRPr lang="en-US" sz="1200" b="0" i="0" u="none" strike="noStrike" dirty="0">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527025675"/>
                  </a:ext>
                </a:extLst>
              </a:tr>
              <a:tr h="253365">
                <a:tc>
                  <a:txBody>
                    <a:bodyPr/>
                    <a:lstStyle/>
                    <a:p>
                      <a:pPr algn="ctr" fontAlgn="b"/>
                      <a:r>
                        <a:rPr lang="en-US" sz="1200" u="none" strike="noStrike">
                          <a:effectLst/>
                          <a:latin typeface="Arial" panose="020B0604020202020204" pitchFamily="34" charset="0"/>
                          <a:cs typeface="Arial" panose="020B0604020202020204" pitchFamily="34" charset="0"/>
                        </a:rPr>
                        <a:t>5</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$30,000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$30,005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$2,400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a:effectLst/>
                          <a:latin typeface="Arial" panose="020B0604020202020204" pitchFamily="34" charset="0"/>
                          <a:cs typeface="Arial" panose="020B0604020202020204" pitchFamily="34" charset="0"/>
                        </a:rPr>
                        <a:t>$5,000 </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$25,000 </a:t>
                      </a:r>
                      <a:endParaRPr lang="en-US" sz="1200" b="0" i="0" u="none" strike="noStrike" dirty="0">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644226449"/>
                  </a:ext>
                </a:extLst>
              </a:tr>
              <a:tr h="253365">
                <a:tc>
                  <a:txBody>
                    <a:bodyPr/>
                    <a:lstStyle/>
                    <a:p>
                      <a:pPr algn="ctr" fontAlgn="b"/>
                      <a:r>
                        <a:rPr lang="en-US" sz="1200" u="none" strike="noStrike">
                          <a:effectLst/>
                          <a:latin typeface="Arial" panose="020B0604020202020204" pitchFamily="34" charset="0"/>
                          <a:cs typeface="Arial" panose="020B0604020202020204" pitchFamily="34" charset="0"/>
                        </a:rPr>
                        <a:t>6</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a:effectLst/>
                          <a:latin typeface="Arial" panose="020B0604020202020204" pitchFamily="34" charset="0"/>
                          <a:cs typeface="Arial" panose="020B0604020202020204" pitchFamily="34" charset="0"/>
                        </a:rPr>
                        <a:t>$25,000 </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$25,006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$2,000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a:effectLst/>
                          <a:latin typeface="Arial" panose="020B0604020202020204" pitchFamily="34" charset="0"/>
                          <a:cs typeface="Arial" panose="020B0604020202020204" pitchFamily="34" charset="0"/>
                        </a:rPr>
                        <a:t>$5,000 </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$20,000 </a:t>
                      </a:r>
                      <a:endParaRPr lang="en-US" sz="1200" b="0" i="0" u="none" strike="noStrike" dirty="0">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438525844"/>
                  </a:ext>
                </a:extLst>
              </a:tr>
              <a:tr h="253365">
                <a:tc>
                  <a:txBody>
                    <a:bodyPr/>
                    <a:lstStyle/>
                    <a:p>
                      <a:pPr algn="ctr" fontAlgn="b"/>
                      <a:r>
                        <a:rPr lang="en-US" sz="1200" u="none" strike="noStrike">
                          <a:effectLst/>
                          <a:latin typeface="Arial" panose="020B0604020202020204" pitchFamily="34" charset="0"/>
                          <a:cs typeface="Arial" panose="020B0604020202020204" pitchFamily="34" charset="0"/>
                        </a:rPr>
                        <a:t>7</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a:effectLst/>
                          <a:latin typeface="Arial" panose="020B0604020202020204" pitchFamily="34" charset="0"/>
                          <a:cs typeface="Arial" panose="020B0604020202020204" pitchFamily="34" charset="0"/>
                        </a:rPr>
                        <a:t>$20,000 </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$20,007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$1,600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$5,000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$15,000 </a:t>
                      </a:r>
                      <a:endParaRPr lang="en-US" sz="1200" b="0" i="0" u="none" strike="noStrike" dirty="0">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995617968"/>
                  </a:ext>
                </a:extLst>
              </a:tr>
              <a:tr h="253365">
                <a:tc>
                  <a:txBody>
                    <a:bodyPr/>
                    <a:lstStyle/>
                    <a:p>
                      <a:pPr algn="ctr" fontAlgn="b"/>
                      <a:r>
                        <a:rPr lang="en-US" sz="1200" u="none" strike="noStrike">
                          <a:effectLst/>
                          <a:latin typeface="Arial" panose="020B0604020202020204" pitchFamily="34" charset="0"/>
                          <a:cs typeface="Arial" panose="020B0604020202020204" pitchFamily="34" charset="0"/>
                        </a:rPr>
                        <a:t>8</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a:effectLst/>
                          <a:latin typeface="Arial" panose="020B0604020202020204" pitchFamily="34" charset="0"/>
                          <a:cs typeface="Arial" panose="020B0604020202020204" pitchFamily="34" charset="0"/>
                        </a:rPr>
                        <a:t>$15,000 </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$15,008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$1,200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$5,000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$10,000 </a:t>
                      </a:r>
                      <a:endParaRPr lang="en-US" sz="1200" b="0" i="0" u="none" strike="noStrike" dirty="0">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737340030"/>
                  </a:ext>
                </a:extLst>
              </a:tr>
              <a:tr h="253365">
                <a:tc>
                  <a:txBody>
                    <a:bodyPr/>
                    <a:lstStyle/>
                    <a:p>
                      <a:pPr algn="ctr" fontAlgn="b"/>
                      <a:r>
                        <a:rPr lang="en-US" sz="1200" u="none" strike="noStrike">
                          <a:effectLst/>
                          <a:latin typeface="Arial" panose="020B0604020202020204" pitchFamily="34" charset="0"/>
                          <a:cs typeface="Arial" panose="020B0604020202020204" pitchFamily="34" charset="0"/>
                        </a:rPr>
                        <a:t>9</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$10,000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a:effectLst/>
                          <a:latin typeface="Arial" panose="020B0604020202020204" pitchFamily="34" charset="0"/>
                          <a:cs typeface="Arial" panose="020B0604020202020204" pitchFamily="34" charset="0"/>
                        </a:rPr>
                        <a:t>$10,009 </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$800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$5,000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$5,000 </a:t>
                      </a:r>
                      <a:endParaRPr lang="en-US" sz="1200" b="0" i="0" u="none" strike="noStrike" dirty="0">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200908122"/>
                  </a:ext>
                </a:extLst>
              </a:tr>
              <a:tr h="253365">
                <a:tc>
                  <a:txBody>
                    <a:bodyPr/>
                    <a:lstStyle/>
                    <a:p>
                      <a:pPr algn="ctr" fontAlgn="b"/>
                      <a:r>
                        <a:rPr lang="en-US" sz="1200" u="none" strike="noStrike">
                          <a:effectLst/>
                          <a:latin typeface="Arial" panose="020B0604020202020204" pitchFamily="34" charset="0"/>
                          <a:cs typeface="Arial" panose="020B0604020202020204" pitchFamily="34" charset="0"/>
                        </a:rPr>
                        <a:t>10</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a:effectLst/>
                          <a:latin typeface="Arial" panose="020B0604020202020204" pitchFamily="34" charset="0"/>
                          <a:cs typeface="Arial" panose="020B0604020202020204" pitchFamily="34" charset="0"/>
                        </a:rPr>
                        <a:t>$5,000 </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a:effectLst/>
                          <a:latin typeface="Arial" panose="020B0604020202020204" pitchFamily="34" charset="0"/>
                          <a:cs typeface="Arial" panose="020B0604020202020204" pitchFamily="34" charset="0"/>
                        </a:rPr>
                        <a:t>$5,010 </a:t>
                      </a:r>
                      <a:endParaRPr lang="en-US" sz="1200" b="0" i="0" u="none" strike="noStrike">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$400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$5,000 </a:t>
                      </a:r>
                      <a:endParaRPr lang="en-US" sz="1200" b="0" i="0" u="none" strike="noStrike" dirty="0">
                        <a:effectLst/>
                        <a:latin typeface="Arial" panose="020B0604020202020204" pitchFamily="34" charset="0"/>
                        <a:cs typeface="Arial" panose="020B0604020202020204" pitchFamily="34" charset="0"/>
                      </a:endParaRPr>
                    </a:p>
                  </a:txBody>
                  <a:tcPr anchor="ctr"/>
                </a:tc>
                <a:tc>
                  <a:txBody>
                    <a:bodyPr/>
                    <a:lstStyle/>
                    <a:p>
                      <a:pPr algn="r" fontAlgn="b"/>
                      <a:r>
                        <a:rPr lang="en-US" sz="1200" u="none" strike="noStrike" dirty="0">
                          <a:effectLst/>
                          <a:latin typeface="Arial" panose="020B0604020202020204" pitchFamily="34" charset="0"/>
                          <a:cs typeface="Arial" panose="020B0604020202020204" pitchFamily="34" charset="0"/>
                        </a:rPr>
                        <a:t>$0 </a:t>
                      </a:r>
                      <a:endParaRPr lang="en-US" sz="1200" b="0" i="0" u="none" strike="noStrike" dirty="0">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689434703"/>
                  </a:ext>
                </a:extLst>
              </a:tr>
            </a:tbl>
          </a:graphicData>
        </a:graphic>
      </p:graphicFrame>
      <p:sp>
        <p:nvSpPr>
          <p:cNvPr id="6" name="Slide Number Placeholder 5">
            <a:extLst>
              <a:ext uri="{FF2B5EF4-FFF2-40B4-BE49-F238E27FC236}">
                <a16:creationId xmlns:a16="http://schemas.microsoft.com/office/drawing/2014/main" id="{548C2BBF-B58D-4F45-A320-0796333D8250}"/>
              </a:ext>
            </a:extLst>
          </p:cNvPr>
          <p:cNvSpPr>
            <a:spLocks noGrp="1"/>
          </p:cNvSpPr>
          <p:nvPr>
            <p:ph type="sldNum" sz="quarter" idx="10"/>
          </p:nvPr>
        </p:nvSpPr>
        <p:spPr/>
        <p:txBody>
          <a:bodyPr/>
          <a:lstStyle/>
          <a:p>
            <a:fld id="{68151E55-6873-49E2-B8D5-2F265E6F1973}" type="slidenum">
              <a:rPr lang="en-US" smtClean="0"/>
              <a:t>43</a:t>
            </a:fld>
            <a:endParaRPr lang="en-US" dirty="0"/>
          </a:p>
        </p:txBody>
      </p:sp>
    </p:spTree>
    <p:extLst>
      <p:ext uri="{BB962C8B-B14F-4D97-AF65-F5344CB8AC3E}">
        <p14:creationId xmlns:p14="http://schemas.microsoft.com/office/powerpoint/2010/main" val="1171217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F2C18-7C21-4AC0-AE0A-234D7F3FD1D6}"/>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Amortized Loan with Fixed Payment</a:t>
            </a:r>
            <a:endParaRPr lang="en-US" dirty="0"/>
          </a:p>
        </p:txBody>
      </p:sp>
      <p:sp>
        <p:nvSpPr>
          <p:cNvPr id="8" name="Content Placeholder 7">
            <a:extLst>
              <a:ext uri="{FF2B5EF4-FFF2-40B4-BE49-F238E27FC236}">
                <a16:creationId xmlns:a16="http://schemas.microsoft.com/office/drawing/2014/main" id="{43DBF591-4FBC-4878-A60B-F5DAC9D5F0A7}"/>
              </a:ext>
            </a:extLst>
          </p:cNvPr>
          <p:cNvSpPr>
            <a:spLocks noGrp="1"/>
          </p:cNvSpPr>
          <p:nvPr>
            <p:ph sz="quarter" idx="11"/>
          </p:nvPr>
        </p:nvSpPr>
        <p:spPr>
          <a:xfrm>
            <a:off x="342900" y="1276709"/>
            <a:ext cx="8458200" cy="3408413"/>
          </a:xfrm>
        </p:spPr>
        <p:txBody>
          <a:bodyPr>
            <a:normAutofit/>
          </a:bodyPr>
          <a:lstStyle/>
          <a:p>
            <a:pPr marL="0" indent="0">
              <a:spcBef>
                <a:spcPts val="1000"/>
              </a:spcBef>
              <a:spcAft>
                <a:spcPts val="0"/>
              </a:spcAft>
              <a:buNone/>
            </a:pPr>
            <a:r>
              <a:rPr lang="en-US" altLang="en-US" dirty="0">
                <a:latin typeface="Arial" panose="020B0604020202020204" pitchFamily="34" charset="0"/>
                <a:ea typeface="ＭＳ Ｐゴシック" panose="020B0600070205080204" pitchFamily="34" charset="-128"/>
                <a:cs typeface="Arial" panose="020B0604020202020204" pitchFamily="34" charset="0"/>
              </a:rPr>
              <a:t>Each payment covers the interest expense plus reduces principal</a:t>
            </a:r>
          </a:p>
          <a:p>
            <a:pPr marL="0" indent="0">
              <a:spcBef>
                <a:spcPts val="1000"/>
              </a:spcBef>
              <a:spcAft>
                <a:spcPts val="0"/>
              </a:spcAft>
              <a:buNone/>
            </a:pPr>
            <a:r>
              <a:rPr lang="en-US" altLang="en-US" dirty="0">
                <a:latin typeface="Arial" panose="020B0604020202020204" pitchFamily="34" charset="0"/>
                <a:ea typeface="ＭＳ Ｐゴシック" panose="020B0600070205080204" pitchFamily="34" charset="-128"/>
                <a:cs typeface="Arial" panose="020B0604020202020204" pitchFamily="34" charset="0"/>
              </a:rPr>
              <a:t>Consider a four-year loan with annual payments. The interest rate is 8 percent, and the principal amount is $5,000.</a:t>
            </a:r>
          </a:p>
          <a:p>
            <a:pPr>
              <a:spcBef>
                <a:spcPts val="1000"/>
              </a:spcBef>
              <a:spcAft>
                <a:spcPts val="0"/>
              </a:spcAft>
            </a:pPr>
            <a:r>
              <a:rPr lang="en-US" altLang="en-US" dirty="0">
                <a:latin typeface="Arial" panose="020B0604020202020204" pitchFamily="34" charset="0"/>
                <a:ea typeface="ＭＳ Ｐゴシック" panose="020B0600070205080204" pitchFamily="34" charset="-128"/>
                <a:cs typeface="Arial" panose="020B0604020202020204" pitchFamily="34" charset="0"/>
              </a:rPr>
              <a:t>What is the annual payment?</a:t>
            </a:r>
          </a:p>
          <a:p>
            <a:pPr marL="291600" lvl="1" indent="-291600">
              <a:spcBef>
                <a:spcPts val="1000"/>
              </a:spcBef>
              <a:spcAft>
                <a:spcPts val="0"/>
              </a:spcAft>
            </a:pPr>
            <a:r>
              <a:rPr lang="en-US" altLang="en-US" dirty="0">
                <a:latin typeface="Arial" panose="020B0604020202020204" pitchFamily="34" charset="0"/>
                <a:ea typeface="ＭＳ Ｐゴシック" panose="020B0600070205080204" pitchFamily="34" charset="-128"/>
                <a:cs typeface="Arial" panose="020B0604020202020204" pitchFamily="34" charset="0"/>
              </a:rPr>
              <a:t>4 N.</a:t>
            </a:r>
          </a:p>
          <a:p>
            <a:pPr marL="291600" lvl="1" indent="-291600">
              <a:spcBef>
                <a:spcPts val="1000"/>
              </a:spcBef>
              <a:spcAft>
                <a:spcPts val="0"/>
              </a:spcAft>
            </a:pPr>
            <a:r>
              <a:rPr lang="en-US" altLang="en-US" dirty="0">
                <a:latin typeface="Arial" panose="020B0604020202020204" pitchFamily="34" charset="0"/>
                <a:ea typeface="ＭＳ Ｐゴシック" panose="020B0600070205080204" pitchFamily="34" charset="-128"/>
                <a:cs typeface="Arial" panose="020B0604020202020204" pitchFamily="34" charset="0"/>
              </a:rPr>
              <a:t>8 I ∕ Y.</a:t>
            </a:r>
          </a:p>
          <a:p>
            <a:pPr marL="291600" lvl="1" indent="-291600">
              <a:spcBef>
                <a:spcPts val="1000"/>
              </a:spcBef>
              <a:spcAft>
                <a:spcPts val="0"/>
              </a:spcAft>
            </a:pPr>
            <a:r>
              <a:rPr lang="en-US" altLang="en-US" dirty="0">
                <a:latin typeface="Arial" panose="020B0604020202020204" pitchFamily="34" charset="0"/>
                <a:ea typeface="ＭＳ Ｐゴシック" panose="020B0600070205080204" pitchFamily="34" charset="-128"/>
                <a:cs typeface="Arial" panose="020B0604020202020204" pitchFamily="34" charset="0"/>
              </a:rPr>
              <a:t>5,000 PV.</a:t>
            </a:r>
          </a:p>
          <a:p>
            <a:pPr marL="291600" lvl="1" indent="-291600">
              <a:spcBef>
                <a:spcPts val="1000"/>
              </a:spcBef>
              <a:spcAft>
                <a:spcPts val="0"/>
              </a:spcAft>
            </a:pPr>
            <a:r>
              <a:rPr lang="en-US" altLang="en-US" dirty="0">
                <a:latin typeface="Arial" panose="020B0604020202020204" pitchFamily="34" charset="0"/>
                <a:ea typeface="ＭＳ Ｐゴシック" panose="020B0600070205080204" pitchFamily="34" charset="-128"/>
                <a:cs typeface="Arial" panose="020B0604020202020204" pitchFamily="34" charset="0"/>
              </a:rPr>
              <a:t>C</a:t>
            </a:r>
            <a:r>
              <a:rPr lang="en-US" altLang="en-US" sz="100" dirty="0">
                <a:latin typeface="Arial" panose="020B0604020202020204" pitchFamily="34" charset="0"/>
                <a:ea typeface="ＭＳ Ｐゴシック" panose="020B0600070205080204" pitchFamily="34" charset="-128"/>
                <a:cs typeface="Arial" panose="020B0604020202020204" pitchFamily="34" charset="0"/>
              </a:rPr>
              <a:t> </a:t>
            </a:r>
            <a:r>
              <a:rPr lang="en-US" altLang="en-US" dirty="0">
                <a:latin typeface="Arial" panose="020B0604020202020204" pitchFamily="34" charset="0"/>
                <a:ea typeface="ＭＳ Ｐゴシック" panose="020B0600070205080204" pitchFamily="34" charset="-128"/>
                <a:cs typeface="Arial" panose="020B0604020202020204" pitchFamily="34" charset="0"/>
              </a:rPr>
              <a:t>P</a:t>
            </a:r>
            <a:r>
              <a:rPr lang="en-US" altLang="en-US" sz="100" dirty="0">
                <a:latin typeface="Arial" panose="020B0604020202020204" pitchFamily="34" charset="0"/>
                <a:ea typeface="ＭＳ Ｐゴシック" panose="020B0600070205080204" pitchFamily="34" charset="-128"/>
                <a:cs typeface="Arial" panose="020B0604020202020204" pitchFamily="34" charset="0"/>
              </a:rPr>
              <a:t> </a:t>
            </a:r>
            <a:r>
              <a:rPr lang="en-US" altLang="en-US" dirty="0">
                <a:latin typeface="Arial" panose="020B0604020202020204" pitchFamily="34" charset="0"/>
                <a:ea typeface="ＭＳ Ｐゴシック" panose="020B0600070205080204" pitchFamily="34" charset="-128"/>
                <a:cs typeface="Arial" panose="020B0604020202020204" pitchFamily="34" charset="0"/>
              </a:rPr>
              <a:t>T P</a:t>
            </a:r>
            <a:r>
              <a:rPr lang="en-US" altLang="en-US" sz="100" dirty="0">
                <a:latin typeface="Arial" panose="020B0604020202020204" pitchFamily="34" charset="0"/>
                <a:ea typeface="ＭＳ Ｐゴシック" panose="020B0600070205080204" pitchFamily="34" charset="-128"/>
                <a:cs typeface="Arial" panose="020B0604020202020204" pitchFamily="34" charset="0"/>
              </a:rPr>
              <a:t> </a:t>
            </a:r>
            <a:r>
              <a:rPr lang="en-US" altLang="en-US" dirty="0">
                <a:latin typeface="Arial" panose="020B0604020202020204" pitchFamily="34" charset="0"/>
                <a:ea typeface="ＭＳ Ｐゴシック" panose="020B0600070205080204" pitchFamily="34" charset="-128"/>
                <a:cs typeface="Arial" panose="020B0604020202020204" pitchFamily="34" charset="0"/>
              </a:rPr>
              <a:t>M</a:t>
            </a:r>
            <a:r>
              <a:rPr lang="en-US" altLang="en-US" sz="100" dirty="0">
                <a:latin typeface="Arial" panose="020B0604020202020204" pitchFamily="34" charset="0"/>
                <a:ea typeface="ＭＳ Ｐゴシック" panose="020B0600070205080204" pitchFamily="34" charset="-128"/>
                <a:cs typeface="Arial" panose="020B0604020202020204" pitchFamily="34" charset="0"/>
              </a:rPr>
              <a:t> </a:t>
            </a:r>
            <a:r>
              <a:rPr lang="en-US" altLang="en-US" dirty="0">
                <a:latin typeface="Arial" panose="020B0604020202020204" pitchFamily="34" charset="0"/>
                <a:ea typeface="ＭＳ Ｐゴシック" panose="020B0600070205080204" pitchFamily="34" charset="-128"/>
                <a:cs typeface="Arial" panose="020B0604020202020204" pitchFamily="34" charset="0"/>
              </a:rPr>
              <a:t>T = −1,509.60.</a:t>
            </a:r>
          </a:p>
        </p:txBody>
      </p:sp>
      <p:graphicFrame>
        <p:nvGraphicFramePr>
          <p:cNvPr id="11" name="Table 10">
            <a:extLst>
              <a:ext uri="{FF2B5EF4-FFF2-40B4-BE49-F238E27FC236}">
                <a16:creationId xmlns:a16="http://schemas.microsoft.com/office/drawing/2014/main" id="{5E44C4DB-0615-4FC2-8DBD-6BA857A8C114}"/>
              </a:ext>
            </a:extLst>
          </p:cNvPr>
          <p:cNvGraphicFramePr>
            <a:graphicFrameLocks noGrp="1"/>
          </p:cNvGraphicFramePr>
          <p:nvPr>
            <p:extLst>
              <p:ext uri="{D42A27DB-BD31-4B8C-83A1-F6EECF244321}">
                <p14:modId xmlns:p14="http://schemas.microsoft.com/office/powerpoint/2010/main" val="4028737341"/>
              </p:ext>
            </p:extLst>
          </p:nvPr>
        </p:nvGraphicFramePr>
        <p:xfrm>
          <a:off x="378070" y="5010401"/>
          <a:ext cx="8546576" cy="1374276"/>
        </p:xfrm>
        <a:graphic>
          <a:graphicData uri="http://schemas.openxmlformats.org/drawingml/2006/table">
            <a:tbl>
              <a:tblPr firstRow="1" bandRow="1">
                <a:tableStyleId>{5940675A-B579-460E-94D1-54222C63F5DA}</a:tableStyleId>
              </a:tblPr>
              <a:tblGrid>
                <a:gridCol w="537660">
                  <a:extLst>
                    <a:ext uri="{9D8B030D-6E8A-4147-A177-3AD203B41FA5}">
                      <a16:colId xmlns:a16="http://schemas.microsoft.com/office/drawing/2014/main" val="1129187284"/>
                    </a:ext>
                  </a:extLst>
                </a:gridCol>
                <a:gridCol w="1740092">
                  <a:extLst>
                    <a:ext uri="{9D8B030D-6E8A-4147-A177-3AD203B41FA5}">
                      <a16:colId xmlns:a16="http://schemas.microsoft.com/office/drawing/2014/main" val="2641635314"/>
                    </a:ext>
                  </a:extLst>
                </a:gridCol>
                <a:gridCol w="1329179">
                  <a:extLst>
                    <a:ext uri="{9D8B030D-6E8A-4147-A177-3AD203B41FA5}">
                      <a16:colId xmlns:a16="http://schemas.microsoft.com/office/drawing/2014/main" val="2316674867"/>
                    </a:ext>
                  </a:extLst>
                </a:gridCol>
                <a:gridCol w="1244338">
                  <a:extLst>
                    <a:ext uri="{9D8B030D-6E8A-4147-A177-3AD203B41FA5}">
                      <a16:colId xmlns:a16="http://schemas.microsoft.com/office/drawing/2014/main" val="464582989"/>
                    </a:ext>
                  </a:extLst>
                </a:gridCol>
                <a:gridCol w="1244338">
                  <a:extLst>
                    <a:ext uri="{9D8B030D-6E8A-4147-A177-3AD203B41FA5}">
                      <a16:colId xmlns:a16="http://schemas.microsoft.com/office/drawing/2014/main" val="1264678099"/>
                    </a:ext>
                  </a:extLst>
                </a:gridCol>
                <a:gridCol w="1564850">
                  <a:extLst>
                    <a:ext uri="{9D8B030D-6E8A-4147-A177-3AD203B41FA5}">
                      <a16:colId xmlns:a16="http://schemas.microsoft.com/office/drawing/2014/main" val="3853587752"/>
                    </a:ext>
                  </a:extLst>
                </a:gridCol>
                <a:gridCol w="886119">
                  <a:extLst>
                    <a:ext uri="{9D8B030D-6E8A-4147-A177-3AD203B41FA5}">
                      <a16:colId xmlns:a16="http://schemas.microsoft.com/office/drawing/2014/main" val="20006"/>
                    </a:ext>
                  </a:extLst>
                </a:gridCol>
              </a:tblGrid>
              <a:tr h="276996">
                <a:tc>
                  <a:txBody>
                    <a:bodyPr/>
                    <a:lstStyle/>
                    <a:p>
                      <a:pPr algn="ctr" fontAlgn="b"/>
                      <a:r>
                        <a:rPr lang="en-US" sz="1200" b="1" u="none" strike="noStrike" dirty="0">
                          <a:effectLst/>
                          <a:latin typeface="Arial" panose="020B0604020202020204" pitchFamily="34" charset="0"/>
                          <a:cs typeface="Arial" panose="020B0604020202020204" pitchFamily="34" charset="0"/>
                        </a:rPr>
                        <a:t>Year</a:t>
                      </a:r>
                      <a:endParaRPr lang="en-US" sz="1200" b="1" i="0" u="none" strike="noStrike" dirty="0">
                        <a:effectLst/>
                        <a:latin typeface="Arial" panose="020B0604020202020204" pitchFamily="34" charset="0"/>
                        <a:cs typeface="Arial" panose="020B0604020202020204" pitchFamily="34" charset="0"/>
                      </a:endParaRPr>
                    </a:p>
                  </a:txBody>
                  <a:tcPr anchor="ctr"/>
                </a:tc>
                <a:tc>
                  <a:txBody>
                    <a:bodyPr/>
                    <a:lstStyle/>
                    <a:p>
                      <a:pPr algn="ctr" fontAlgn="b"/>
                      <a:r>
                        <a:rPr lang="en-US" sz="1200" b="1" u="none" strike="noStrike" dirty="0">
                          <a:effectLst/>
                          <a:latin typeface="Arial" panose="020B0604020202020204" pitchFamily="34" charset="0"/>
                          <a:cs typeface="Arial" panose="020B0604020202020204" pitchFamily="34" charset="0"/>
                        </a:rPr>
                        <a:t>Beginning Balance</a:t>
                      </a:r>
                      <a:endParaRPr lang="en-US" sz="1200" b="1" i="0" u="none" strike="noStrike" dirty="0">
                        <a:effectLst/>
                        <a:latin typeface="Arial" panose="020B0604020202020204" pitchFamily="34" charset="0"/>
                        <a:cs typeface="Arial" panose="020B0604020202020204" pitchFamily="34" charset="0"/>
                      </a:endParaRPr>
                    </a:p>
                  </a:txBody>
                  <a:tcPr anchor="ctr"/>
                </a:tc>
                <a:tc>
                  <a:txBody>
                    <a:bodyPr/>
                    <a:lstStyle/>
                    <a:p>
                      <a:pPr algn="ctr" fontAlgn="b"/>
                      <a:r>
                        <a:rPr lang="en-US" sz="1200" b="1" u="none" strike="noStrike" dirty="0">
                          <a:effectLst/>
                          <a:latin typeface="Arial" panose="020B0604020202020204" pitchFamily="34" charset="0"/>
                          <a:cs typeface="Arial" panose="020B0604020202020204" pitchFamily="34" charset="0"/>
                        </a:rPr>
                        <a:t>Total Payment</a:t>
                      </a:r>
                      <a:endParaRPr lang="en-US" sz="1200" b="1" i="0" u="none" strike="noStrike" dirty="0">
                        <a:effectLst/>
                        <a:latin typeface="Arial" panose="020B0604020202020204" pitchFamily="34" charset="0"/>
                        <a:cs typeface="Arial" panose="020B0604020202020204" pitchFamily="34" charset="0"/>
                      </a:endParaRPr>
                    </a:p>
                  </a:txBody>
                  <a:tcPr anchor="ctr"/>
                </a:tc>
                <a:tc>
                  <a:txBody>
                    <a:bodyPr/>
                    <a:lstStyle/>
                    <a:p>
                      <a:pPr algn="ctr" fontAlgn="b"/>
                      <a:r>
                        <a:rPr lang="en-US" sz="1200" b="1" u="none" strike="noStrike">
                          <a:effectLst/>
                          <a:latin typeface="Arial" panose="020B0604020202020204" pitchFamily="34" charset="0"/>
                          <a:cs typeface="Arial" panose="020B0604020202020204" pitchFamily="34" charset="0"/>
                        </a:rPr>
                        <a:t>Interest Paid </a:t>
                      </a:r>
                      <a:endParaRPr lang="en-US" sz="1200" b="1" i="0" u="none" strike="noStrike">
                        <a:effectLst/>
                        <a:latin typeface="Arial" panose="020B0604020202020204" pitchFamily="34" charset="0"/>
                        <a:cs typeface="Arial" panose="020B0604020202020204" pitchFamily="34" charset="0"/>
                      </a:endParaRPr>
                    </a:p>
                  </a:txBody>
                  <a:tcPr anchor="ctr"/>
                </a:tc>
                <a:tc>
                  <a:txBody>
                    <a:bodyPr/>
                    <a:lstStyle/>
                    <a:p>
                      <a:pPr algn="ctr" fontAlgn="b"/>
                      <a:r>
                        <a:rPr lang="en-US" sz="1200" b="1" u="none" strike="noStrike" dirty="0">
                          <a:effectLst/>
                          <a:latin typeface="Arial" panose="020B0604020202020204" pitchFamily="34" charset="0"/>
                          <a:cs typeface="Arial" panose="020B0604020202020204" pitchFamily="34" charset="0"/>
                        </a:rPr>
                        <a:t>Principal Paid</a:t>
                      </a:r>
                      <a:endParaRPr lang="en-US" sz="1200" b="1" i="0" u="none" strike="noStrike" dirty="0">
                        <a:effectLst/>
                        <a:latin typeface="Arial" panose="020B0604020202020204" pitchFamily="34" charset="0"/>
                        <a:cs typeface="Arial" panose="020B0604020202020204" pitchFamily="34" charset="0"/>
                      </a:endParaRPr>
                    </a:p>
                  </a:txBody>
                  <a:tcPr anchor="ctr"/>
                </a:tc>
                <a:tc>
                  <a:txBody>
                    <a:bodyPr/>
                    <a:lstStyle/>
                    <a:p>
                      <a:pPr algn="ctr" fontAlgn="b"/>
                      <a:r>
                        <a:rPr lang="en-US" sz="1200" b="1" u="none" strike="noStrike" dirty="0">
                          <a:effectLst/>
                          <a:latin typeface="Arial" panose="020B0604020202020204" pitchFamily="34" charset="0"/>
                          <a:cs typeface="Arial" panose="020B0604020202020204" pitchFamily="34" charset="0"/>
                        </a:rPr>
                        <a:t>Ending Balance</a:t>
                      </a:r>
                      <a:endParaRPr lang="en-US" sz="1200" b="1" i="0" u="none" strike="noStrike" dirty="0">
                        <a:effectLst/>
                        <a:latin typeface="Arial" panose="020B0604020202020204" pitchFamily="34" charset="0"/>
                        <a:cs typeface="Arial" panose="020B0604020202020204" pitchFamily="34" charset="0"/>
                      </a:endParaRPr>
                    </a:p>
                  </a:txBody>
                  <a:tcPr anchor="ctr"/>
                </a:tc>
                <a:tc>
                  <a:txBody>
                    <a:bodyPr/>
                    <a:lstStyle/>
                    <a:p>
                      <a:pPr algn="ctr" fontAlgn="b"/>
                      <a:endParaRPr lang="en-US" sz="1200" b="1" i="0" u="none" strike="noStrike" dirty="0">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409183081"/>
                  </a:ext>
                </a:extLst>
              </a:tr>
              <a:tr h="223864">
                <a:tc>
                  <a:txBody>
                    <a:bodyPr/>
                    <a:lstStyle/>
                    <a:p>
                      <a:pPr algn="ctr" fontAlgn="b"/>
                      <a:r>
                        <a:rPr lang="en-US" sz="1200" u="none" strike="noStrike" dirty="0">
                          <a:effectLst/>
                          <a:latin typeface="Arial" panose="020B0604020202020204" pitchFamily="34" charset="0"/>
                          <a:cs typeface="Arial" panose="020B0604020202020204" pitchFamily="34" charset="0"/>
                        </a:rPr>
                        <a:t>1</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$ 5,000</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$ 1,509.60</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$ 400.00</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$ 1,109.60</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$ 3,890.40</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endParaRPr lang="en-US" sz="1200" b="0" i="0" u="none" strike="noStrike" dirty="0">
                        <a:effectLst/>
                        <a:latin typeface="Arial" panose="020B0604020202020204" pitchFamily="34" charset="0"/>
                        <a:cs typeface="Arial" panose="020B0604020202020204" pitchFamily="34" charset="0"/>
                      </a:endParaRPr>
                    </a:p>
                  </a:txBody>
                  <a:tcPr anchor="b"/>
                </a:tc>
                <a:extLst>
                  <a:ext uri="{0D108BD9-81ED-4DB2-BD59-A6C34878D82A}">
                    <a16:rowId xmlns:a16="http://schemas.microsoft.com/office/drawing/2014/main" val="1053677435"/>
                  </a:ext>
                </a:extLst>
              </a:tr>
              <a:tr h="273766">
                <a:tc>
                  <a:txBody>
                    <a:bodyPr/>
                    <a:lstStyle/>
                    <a:p>
                      <a:pPr algn="ctr" fontAlgn="b"/>
                      <a:r>
                        <a:rPr lang="en-US" sz="1200" u="none" strike="noStrike" dirty="0">
                          <a:effectLst/>
                          <a:latin typeface="Arial" panose="020B0604020202020204" pitchFamily="34" charset="0"/>
                          <a:cs typeface="Arial" panose="020B0604020202020204" pitchFamily="34" charset="0"/>
                        </a:rPr>
                        <a:t>2</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$ 3,890.40</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$ 1,509.60</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$ 311.23</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$ 1,198.37</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$ 2,692.03</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endParaRPr lang="en-US" sz="1200" b="0" i="0" u="none" strike="noStrike" dirty="0">
                        <a:effectLst/>
                        <a:latin typeface="Arial" panose="020B0604020202020204" pitchFamily="34" charset="0"/>
                        <a:cs typeface="Arial" panose="020B0604020202020204" pitchFamily="34" charset="0"/>
                      </a:endParaRPr>
                    </a:p>
                  </a:txBody>
                  <a:tcPr anchor="b"/>
                </a:tc>
                <a:extLst>
                  <a:ext uri="{0D108BD9-81ED-4DB2-BD59-A6C34878D82A}">
                    <a16:rowId xmlns:a16="http://schemas.microsoft.com/office/drawing/2014/main" val="84675543"/>
                  </a:ext>
                </a:extLst>
              </a:tr>
              <a:tr h="223864">
                <a:tc>
                  <a:txBody>
                    <a:bodyPr/>
                    <a:lstStyle/>
                    <a:p>
                      <a:pPr algn="ctr" fontAlgn="b"/>
                      <a:r>
                        <a:rPr lang="en-US" sz="1200" u="none" strike="noStrike" dirty="0">
                          <a:effectLst/>
                          <a:latin typeface="Arial" panose="020B0604020202020204" pitchFamily="34" charset="0"/>
                          <a:cs typeface="Arial" panose="020B0604020202020204" pitchFamily="34" charset="0"/>
                        </a:rPr>
                        <a:t>3</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$ 2,692.03</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$ 1,509.60</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$ 215.36</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$ 1,294.24</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$ 1,397.79</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endParaRPr lang="en-US" sz="1200" b="0" i="0" u="none" strike="noStrike" dirty="0">
                        <a:effectLst/>
                        <a:latin typeface="Arial" panose="020B0604020202020204" pitchFamily="34" charset="0"/>
                        <a:cs typeface="Arial" panose="020B0604020202020204" pitchFamily="34" charset="0"/>
                      </a:endParaRPr>
                    </a:p>
                  </a:txBody>
                  <a:tcPr anchor="b"/>
                </a:tc>
                <a:extLst>
                  <a:ext uri="{0D108BD9-81ED-4DB2-BD59-A6C34878D82A}">
                    <a16:rowId xmlns:a16="http://schemas.microsoft.com/office/drawing/2014/main" val="1292248232"/>
                  </a:ext>
                </a:extLst>
              </a:tr>
              <a:tr h="223864">
                <a:tc>
                  <a:txBody>
                    <a:bodyPr/>
                    <a:lstStyle/>
                    <a:p>
                      <a:pPr algn="ctr" fontAlgn="b"/>
                      <a:r>
                        <a:rPr lang="en-US" sz="1200" u="none" strike="noStrike" dirty="0">
                          <a:effectLst/>
                          <a:latin typeface="Arial" panose="020B0604020202020204" pitchFamily="34" charset="0"/>
                          <a:cs typeface="Arial" panose="020B0604020202020204" pitchFamily="34" charset="0"/>
                        </a:rPr>
                        <a:t>4</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$ 1,397.79</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$ 1,509.60</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$ 111.82</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$ 1,397.78</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r" fontAlgn="b"/>
                      <a:r>
                        <a:rPr lang="en-US" sz="1200" u="none" strike="noStrike" dirty="0">
                          <a:effectLst/>
                          <a:latin typeface="Arial" panose="020B0604020202020204" pitchFamily="34" charset="0"/>
                          <a:cs typeface="Arial" panose="020B0604020202020204" pitchFamily="34" charset="0"/>
                        </a:rPr>
                        <a:t>$ 0.02</a:t>
                      </a:r>
                      <a:endParaRPr lang="en-US" sz="1200" b="0" i="0" u="none" strike="noStrike" dirty="0">
                        <a:effectLst/>
                        <a:latin typeface="Arial" panose="020B0604020202020204" pitchFamily="34" charset="0"/>
                        <a:cs typeface="Arial" panose="020B0604020202020204" pitchFamily="34" charset="0"/>
                      </a:endParaRPr>
                    </a:p>
                  </a:txBody>
                  <a:tcPr anchor="b"/>
                </a:tc>
                <a:tc>
                  <a:txBody>
                    <a:bodyPr/>
                    <a:lstStyle/>
                    <a:p>
                      <a:pPr algn="ctr" fontAlgn="b"/>
                      <a:r>
                        <a:rPr lang="en-US" sz="1200" b="0" i="0" u="none" strike="noStrike" dirty="0">
                          <a:effectLst/>
                          <a:latin typeface="Arial" panose="020B0604020202020204" pitchFamily="34" charset="0"/>
                          <a:cs typeface="Arial" panose="020B0604020202020204" pitchFamily="34" charset="0"/>
                        </a:rPr>
                        <a:t>(rounding)</a:t>
                      </a:r>
                    </a:p>
                  </a:txBody>
                  <a:tcPr anchor="b"/>
                </a:tc>
                <a:extLst>
                  <a:ext uri="{0D108BD9-81ED-4DB2-BD59-A6C34878D82A}">
                    <a16:rowId xmlns:a16="http://schemas.microsoft.com/office/drawing/2014/main" val="2352989755"/>
                  </a:ext>
                </a:extLst>
              </a:tr>
            </a:tbl>
          </a:graphicData>
        </a:graphic>
      </p:graphicFrame>
      <p:sp>
        <p:nvSpPr>
          <p:cNvPr id="7" name="Slide Number Placeholder 6">
            <a:extLst>
              <a:ext uri="{FF2B5EF4-FFF2-40B4-BE49-F238E27FC236}">
                <a16:creationId xmlns:a16="http://schemas.microsoft.com/office/drawing/2014/main" id="{7CBDE2D0-F8E0-4D86-BA6C-38F2E1DF169B}"/>
              </a:ext>
            </a:extLst>
          </p:cNvPr>
          <p:cNvSpPr>
            <a:spLocks noGrp="1"/>
          </p:cNvSpPr>
          <p:nvPr>
            <p:ph type="sldNum" sz="quarter" idx="10"/>
          </p:nvPr>
        </p:nvSpPr>
        <p:spPr/>
        <p:txBody>
          <a:bodyPr/>
          <a:lstStyle/>
          <a:p>
            <a:fld id="{68151E55-6873-49E2-B8D5-2F265E6F1973}" type="slidenum">
              <a:rPr lang="en-US" smtClean="0"/>
              <a:t>44</a:t>
            </a:fld>
            <a:endParaRPr lang="en-US" dirty="0"/>
          </a:p>
        </p:txBody>
      </p:sp>
    </p:spTree>
    <p:extLst>
      <p:ext uri="{BB962C8B-B14F-4D97-AF65-F5344CB8AC3E}">
        <p14:creationId xmlns:p14="http://schemas.microsoft.com/office/powerpoint/2010/main" val="37964803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F7C75-5BA5-4C9C-A6D3-5816B2CBDA64}"/>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4.6 What Is a Firm Worth?</a:t>
            </a:r>
            <a:endParaRPr lang="en-US" dirty="0"/>
          </a:p>
        </p:txBody>
      </p:sp>
      <p:sp>
        <p:nvSpPr>
          <p:cNvPr id="3" name="Content Placeholder 2">
            <a:extLst>
              <a:ext uri="{FF2B5EF4-FFF2-40B4-BE49-F238E27FC236}">
                <a16:creationId xmlns:a16="http://schemas.microsoft.com/office/drawing/2014/main" id="{5A6B77A8-D4B4-4AEA-91C8-4701F5D8CE30}"/>
              </a:ext>
            </a:extLst>
          </p:cNvPr>
          <p:cNvSpPr>
            <a:spLocks noGrp="1"/>
          </p:cNvSpPr>
          <p:nvPr>
            <p:ph sz="quarter" idx="11"/>
          </p:nvPr>
        </p:nvSpPr>
        <p:spPr/>
        <p:txBody>
          <a:bodyPr>
            <a:normAutofit/>
          </a:bodyPr>
          <a:lstStyle/>
          <a:p>
            <a:pPr marL="0" indent="0">
              <a:spcBef>
                <a:spcPts val="1000"/>
              </a:spcBef>
              <a:spcAft>
                <a:spcPts val="0"/>
              </a:spcAft>
              <a:buNone/>
            </a:pPr>
            <a:r>
              <a:rPr lang="en-US" altLang="en-US" sz="2600" dirty="0">
                <a:latin typeface="Arial" panose="020B0604020202020204" pitchFamily="34" charset="0"/>
                <a:ea typeface="ＭＳ Ｐゴシック" panose="020B0600070205080204" pitchFamily="34" charset="-128"/>
                <a:cs typeface="Arial" panose="020B0604020202020204" pitchFamily="34" charset="0"/>
              </a:rPr>
              <a:t>Conceptually, a firm should be worth the present value of the firm’s cash flows.</a:t>
            </a:r>
          </a:p>
          <a:p>
            <a:pPr marL="0" indent="0">
              <a:spcBef>
                <a:spcPts val="1000"/>
              </a:spcBef>
              <a:spcAft>
                <a:spcPts val="0"/>
              </a:spcAft>
              <a:buNone/>
            </a:pPr>
            <a:r>
              <a:rPr lang="en-US" altLang="en-US" sz="2600" dirty="0">
                <a:latin typeface="Arial" panose="020B0604020202020204" pitchFamily="34" charset="0"/>
                <a:ea typeface="ＭＳ Ｐゴシック" panose="020B0600070205080204" pitchFamily="34" charset="-128"/>
                <a:cs typeface="Arial" panose="020B0604020202020204" pitchFamily="34" charset="0"/>
              </a:rPr>
              <a:t>The tricky part is determining the size, timing, and </a:t>
            </a:r>
            <a:r>
              <a:rPr lang="en-US" altLang="en-US" sz="2600" i="1" dirty="0">
                <a:latin typeface="Arial" panose="020B0604020202020204" pitchFamily="34" charset="0"/>
                <a:ea typeface="ＭＳ Ｐゴシック" panose="020B0600070205080204" pitchFamily="34" charset="-128"/>
                <a:cs typeface="Arial" panose="020B0604020202020204" pitchFamily="34" charset="0"/>
              </a:rPr>
              <a:t>risk</a:t>
            </a:r>
            <a:r>
              <a:rPr lang="en-US" altLang="en-US" sz="2600" dirty="0">
                <a:latin typeface="Arial" panose="020B0604020202020204" pitchFamily="34" charset="0"/>
                <a:ea typeface="ＭＳ Ｐゴシック" panose="020B0600070205080204" pitchFamily="34" charset="-128"/>
                <a:cs typeface="Arial" panose="020B0604020202020204" pitchFamily="34" charset="0"/>
              </a:rPr>
              <a:t> of those cash flows.</a:t>
            </a:r>
          </a:p>
        </p:txBody>
      </p:sp>
      <p:sp>
        <p:nvSpPr>
          <p:cNvPr id="6" name="Slide Number Placeholder 5">
            <a:extLst>
              <a:ext uri="{FF2B5EF4-FFF2-40B4-BE49-F238E27FC236}">
                <a16:creationId xmlns:a16="http://schemas.microsoft.com/office/drawing/2014/main" id="{06C7FFD8-8BA2-45B9-829F-B328DD20AF5A}"/>
              </a:ext>
            </a:extLst>
          </p:cNvPr>
          <p:cNvSpPr>
            <a:spLocks noGrp="1"/>
          </p:cNvSpPr>
          <p:nvPr>
            <p:ph type="sldNum" sz="quarter" idx="10"/>
          </p:nvPr>
        </p:nvSpPr>
        <p:spPr/>
        <p:txBody>
          <a:bodyPr/>
          <a:lstStyle/>
          <a:p>
            <a:fld id="{68151E55-6873-49E2-B8D5-2F265E6F1973}" type="slidenum">
              <a:rPr lang="en-US" smtClean="0"/>
              <a:t>45</a:t>
            </a:fld>
            <a:endParaRPr lang="en-US" dirty="0"/>
          </a:p>
        </p:txBody>
      </p:sp>
    </p:spTree>
    <p:extLst>
      <p:ext uri="{BB962C8B-B14F-4D97-AF65-F5344CB8AC3E}">
        <p14:creationId xmlns:p14="http://schemas.microsoft.com/office/powerpoint/2010/main" val="35182818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208A5-88A7-48F0-AB64-55E3103CB314}"/>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Quick Quiz</a:t>
            </a:r>
            <a:endParaRPr lang="en-US" dirty="0"/>
          </a:p>
        </p:txBody>
      </p:sp>
      <p:sp>
        <p:nvSpPr>
          <p:cNvPr id="3" name="Content Placeholder 2">
            <a:extLst>
              <a:ext uri="{FF2B5EF4-FFF2-40B4-BE49-F238E27FC236}">
                <a16:creationId xmlns:a16="http://schemas.microsoft.com/office/drawing/2014/main" id="{F2690A1F-637A-48EC-9936-66E6CC0922A3}"/>
              </a:ext>
            </a:extLst>
          </p:cNvPr>
          <p:cNvSpPr>
            <a:spLocks noGrp="1"/>
          </p:cNvSpPr>
          <p:nvPr>
            <p:ph sz="quarter" idx="11"/>
          </p:nvPr>
        </p:nvSpPr>
        <p:spPr/>
        <p:txBody>
          <a:bodyPr>
            <a:normAutofit/>
          </a:bodyPr>
          <a:lstStyle/>
          <a:p>
            <a:pPr marL="0" indent="0">
              <a:buNone/>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How is the future value of a single cash flow computed?</a:t>
            </a:r>
          </a:p>
          <a:p>
            <a:pPr marL="0" indent="0">
              <a:buNone/>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How is the present value of a series of cash flows computed?</a:t>
            </a:r>
          </a:p>
          <a:p>
            <a:pPr marL="0" indent="0">
              <a:buNone/>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What is the N</a:t>
            </a:r>
            <a:r>
              <a:rPr lang="en-US" altLang="en-US" sz="100" dirty="0">
                <a:latin typeface="Arial" panose="020B0604020202020204" pitchFamily="34" charset="0"/>
                <a:ea typeface="ＭＳ Ｐゴシック" panose="020B0600070205080204" pitchFamily="34" charset="-128"/>
                <a:cs typeface="Arial" panose="020B0604020202020204" pitchFamily="34" charset="0"/>
              </a:rPr>
              <a:t> </a:t>
            </a:r>
            <a:r>
              <a:rPr lang="en-US" altLang="en-US" sz="2400" dirty="0">
                <a:latin typeface="Arial" panose="020B0604020202020204" pitchFamily="34" charset="0"/>
                <a:ea typeface="ＭＳ Ｐゴシック" panose="020B0600070205080204" pitchFamily="34" charset="-128"/>
                <a:cs typeface="Arial" panose="020B0604020202020204" pitchFamily="34" charset="0"/>
              </a:rPr>
              <a:t>P</a:t>
            </a:r>
            <a:r>
              <a:rPr lang="en-US" altLang="en-US" sz="100" dirty="0">
                <a:latin typeface="Arial" panose="020B0604020202020204" pitchFamily="34" charset="0"/>
                <a:ea typeface="ＭＳ Ｐゴシック" panose="020B0600070205080204" pitchFamily="34" charset="-128"/>
                <a:cs typeface="Arial" panose="020B0604020202020204" pitchFamily="34" charset="0"/>
              </a:rPr>
              <a:t> </a:t>
            </a:r>
            <a:r>
              <a:rPr lang="en-US" altLang="en-US" sz="2400" dirty="0">
                <a:latin typeface="Arial" panose="020B0604020202020204" pitchFamily="34" charset="0"/>
                <a:ea typeface="ＭＳ Ｐゴシック" panose="020B0600070205080204" pitchFamily="34" charset="-128"/>
                <a:cs typeface="Arial" panose="020B0604020202020204" pitchFamily="34" charset="0"/>
              </a:rPr>
              <a:t>V of an investment?</a:t>
            </a:r>
          </a:p>
          <a:p>
            <a:pPr marL="0" indent="0">
              <a:buNone/>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What is an E</a:t>
            </a:r>
            <a:r>
              <a:rPr lang="en-US" altLang="en-US" sz="100" dirty="0">
                <a:latin typeface="Arial" panose="020B0604020202020204" pitchFamily="34" charset="0"/>
                <a:ea typeface="ＭＳ Ｐゴシック" panose="020B0600070205080204" pitchFamily="34" charset="-128"/>
                <a:cs typeface="Arial" panose="020B0604020202020204" pitchFamily="34" charset="0"/>
              </a:rPr>
              <a:t> </a:t>
            </a:r>
            <a:r>
              <a:rPr lang="en-US" altLang="en-US" sz="2400" dirty="0">
                <a:latin typeface="Arial" panose="020B0604020202020204" pitchFamily="34" charset="0"/>
                <a:ea typeface="ＭＳ Ｐゴシック" panose="020B0600070205080204" pitchFamily="34" charset="-128"/>
                <a:cs typeface="Arial" panose="020B0604020202020204" pitchFamily="34" charset="0"/>
              </a:rPr>
              <a:t>A</a:t>
            </a:r>
            <a:r>
              <a:rPr lang="en-US" altLang="en-US" sz="100" dirty="0">
                <a:latin typeface="Arial" panose="020B0604020202020204" pitchFamily="34" charset="0"/>
                <a:ea typeface="ＭＳ Ｐゴシック" panose="020B0600070205080204" pitchFamily="34" charset="-128"/>
                <a:cs typeface="Arial" panose="020B0604020202020204" pitchFamily="34" charset="0"/>
              </a:rPr>
              <a:t> </a:t>
            </a:r>
            <a:r>
              <a:rPr lang="en-US" altLang="en-US" sz="2400" dirty="0">
                <a:latin typeface="Arial" panose="020B0604020202020204" pitchFamily="34" charset="0"/>
                <a:ea typeface="ＭＳ Ｐゴシック" panose="020B0600070205080204" pitchFamily="34" charset="-128"/>
                <a:cs typeface="Arial" panose="020B0604020202020204" pitchFamily="34" charset="0"/>
              </a:rPr>
              <a:t>R, and how is it computed?</a:t>
            </a:r>
          </a:p>
          <a:p>
            <a:pPr marL="0" indent="0">
              <a:buNone/>
            </a:pPr>
            <a:r>
              <a:rPr lang="en-US" altLang="en-US" sz="2400" dirty="0">
                <a:latin typeface="Arial" panose="020B0604020202020204" pitchFamily="34" charset="0"/>
                <a:ea typeface="ＭＳ Ｐゴシック" panose="020B0600070205080204" pitchFamily="34" charset="-128"/>
                <a:cs typeface="Arial" panose="020B0604020202020204" pitchFamily="34" charset="0"/>
              </a:rPr>
              <a:t>What is a perpetuity? An annuity?</a:t>
            </a:r>
          </a:p>
        </p:txBody>
      </p:sp>
      <p:sp>
        <p:nvSpPr>
          <p:cNvPr id="6" name="Slide Number Placeholder 5">
            <a:extLst>
              <a:ext uri="{FF2B5EF4-FFF2-40B4-BE49-F238E27FC236}">
                <a16:creationId xmlns:a16="http://schemas.microsoft.com/office/drawing/2014/main" id="{CBDC277B-0012-49A6-9D5A-63355665484E}"/>
              </a:ext>
            </a:extLst>
          </p:cNvPr>
          <p:cNvSpPr>
            <a:spLocks noGrp="1"/>
          </p:cNvSpPr>
          <p:nvPr>
            <p:ph type="sldNum" sz="quarter" idx="10"/>
          </p:nvPr>
        </p:nvSpPr>
        <p:spPr/>
        <p:txBody>
          <a:bodyPr/>
          <a:lstStyle/>
          <a:p>
            <a:fld id="{68151E55-6873-49E2-B8D5-2F265E6F1973}" type="slidenum">
              <a:rPr lang="en-US" smtClean="0"/>
              <a:t>46</a:t>
            </a:fld>
            <a:endParaRPr lang="en-US" dirty="0"/>
          </a:p>
        </p:txBody>
      </p:sp>
    </p:spTree>
    <p:extLst>
      <p:ext uri="{BB962C8B-B14F-4D97-AF65-F5344CB8AC3E}">
        <p14:creationId xmlns:p14="http://schemas.microsoft.com/office/powerpoint/2010/main" val="30879969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6F92C4D4-C867-4E2F-BF62-33A518B42728}"/>
              </a:ext>
            </a:extLst>
          </p:cNvPr>
          <p:cNvSpPr>
            <a:spLocks noGrp="1"/>
          </p:cNvSpPr>
          <p:nvPr>
            <p:ph type="title"/>
          </p:nvPr>
        </p:nvSpPr>
        <p:spPr/>
        <p:txBody>
          <a:bodyPr/>
          <a:lstStyle/>
          <a:p>
            <a:r>
              <a:rPr lang="en-US" noProof="0" dirty="0"/>
              <a:t>End of Main Content</a:t>
            </a:r>
          </a:p>
        </p:txBody>
      </p:sp>
      <p:sp>
        <p:nvSpPr>
          <p:cNvPr id="4" name="Content Placeholder 3">
            <a:extLst>
              <a:ext uri="{FF2B5EF4-FFF2-40B4-BE49-F238E27FC236}">
                <a16:creationId xmlns:a16="http://schemas.microsoft.com/office/drawing/2014/main" id="{2AAE7BB7-8AAC-4997-A2E0-E359554D7833}"/>
              </a:ext>
            </a:extLst>
          </p:cNvPr>
          <p:cNvSpPr>
            <a:spLocks noGrp="1"/>
          </p:cNvSpPr>
          <p:nvPr>
            <p:ph sz="quarter" idx="10"/>
          </p:nvPr>
        </p:nvSpPr>
        <p:spPr>
          <a:xfrm>
            <a:off x="-83129" y="6551618"/>
            <a:ext cx="9277005" cy="232133"/>
          </a:xfrm>
        </p:spPr>
        <p:txBody>
          <a:bodyPr/>
          <a:lstStyle/>
          <a:p>
            <a:r>
              <a:rPr lang="en-US" sz="800" dirty="0"/>
              <a:t>© McGraw Hill LLC. All rights reserved. No reproduction or distribution without the prior written consent of McGraw Hill LLC.</a:t>
            </a:r>
          </a:p>
        </p:txBody>
      </p:sp>
    </p:spTree>
    <p:extLst>
      <p:ext uri="{BB962C8B-B14F-4D97-AF65-F5344CB8AC3E}">
        <p14:creationId xmlns:p14="http://schemas.microsoft.com/office/powerpoint/2010/main" val="10804844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B6140-A63B-4D20-A758-54BAF6E00ACE}"/>
              </a:ext>
            </a:extLst>
          </p:cNvPr>
          <p:cNvSpPr>
            <a:spLocks noGrp="1"/>
          </p:cNvSpPr>
          <p:nvPr>
            <p:ph type="title"/>
          </p:nvPr>
        </p:nvSpPr>
        <p:spPr/>
        <p:txBody>
          <a:bodyPr/>
          <a:lstStyle/>
          <a:p>
            <a:r>
              <a:rPr lang="en-US" noProof="0" dirty="0"/>
              <a:t>Accessibility Content: Text Alternatives for Images</a:t>
            </a:r>
          </a:p>
        </p:txBody>
      </p:sp>
      <p:sp>
        <p:nvSpPr>
          <p:cNvPr id="3" name="Slide Number Placeholder 2">
            <a:extLst>
              <a:ext uri="{FF2B5EF4-FFF2-40B4-BE49-F238E27FC236}">
                <a16:creationId xmlns:a16="http://schemas.microsoft.com/office/drawing/2014/main" id="{9665C4E0-2E36-443B-B4C4-06FC04FDC35C}"/>
              </a:ext>
            </a:extLst>
          </p:cNvPr>
          <p:cNvSpPr>
            <a:spLocks noGrp="1"/>
          </p:cNvSpPr>
          <p:nvPr>
            <p:ph type="sldNum" sz="quarter" idx="10"/>
          </p:nvPr>
        </p:nvSpPr>
        <p:spPr/>
        <p:txBody>
          <a:bodyPr/>
          <a:lstStyle/>
          <a:p>
            <a:fld id="{68151E55-6873-49E2-B8D5-2F265E6F1973}" type="slidenum">
              <a:rPr lang="en-US" smtClean="0"/>
              <a:pPr/>
              <a:t>48</a:t>
            </a:fld>
            <a:endParaRPr lang="en-US"/>
          </a:p>
        </p:txBody>
      </p:sp>
    </p:spTree>
    <p:extLst>
      <p:ext uri="{BB962C8B-B14F-4D97-AF65-F5344CB8AC3E}">
        <p14:creationId xmlns:p14="http://schemas.microsoft.com/office/powerpoint/2010/main" val="42450165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BD4DC-B29D-4077-A952-3D6776ED8ABC}"/>
              </a:ext>
            </a:extLst>
          </p:cNvPr>
          <p:cNvSpPr>
            <a:spLocks noGrp="1"/>
          </p:cNvSpPr>
          <p:nvPr>
            <p:ph type="title"/>
          </p:nvPr>
        </p:nvSpPr>
        <p:spPr>
          <a:xfrm>
            <a:off x="342900" y="235525"/>
            <a:ext cx="8639352" cy="822237"/>
          </a:xfrm>
        </p:spPr>
        <p:txBody>
          <a:bodyPr>
            <a:noAutofit/>
          </a:bodyPr>
          <a:lstStyle/>
          <a:p>
            <a:r>
              <a:rPr lang="en-US" altLang="en-US" sz="3000" dirty="0">
                <a:cs typeface="Arial" panose="020B0604020202020204" pitchFamily="34" charset="0"/>
              </a:rPr>
              <a:t>Future Value and Compounding – II </a:t>
            </a:r>
            <a:r>
              <a:rPr lang="en-US" sz="3000" noProof="0" dirty="0"/>
              <a:t>– Text Alternative</a:t>
            </a:r>
          </a:p>
        </p:txBody>
      </p:sp>
      <p:sp>
        <p:nvSpPr>
          <p:cNvPr id="3" name="Text Placeholder 2">
            <a:extLst>
              <a:ext uri="{FF2B5EF4-FFF2-40B4-BE49-F238E27FC236}">
                <a16:creationId xmlns:a16="http://schemas.microsoft.com/office/drawing/2014/main" id="{D25C41FC-4A63-4805-8E6E-36C2F99BE993}"/>
              </a:ext>
            </a:extLst>
          </p:cNvPr>
          <p:cNvSpPr>
            <a:spLocks noGrp="1"/>
          </p:cNvSpPr>
          <p:nvPr>
            <p:ph type="body" sz="quarter" idx="14"/>
          </p:nvPr>
        </p:nvSpPr>
        <p:spPr/>
        <p:txBody>
          <a:bodyPr/>
          <a:lstStyle/>
          <a:p>
            <a:r>
              <a:rPr lang="en-US" noProof="0" dirty="0">
                <a:hlinkClick r:id="rId2" action="ppaction://hlinksldjump"/>
              </a:rPr>
              <a:t>Return to parent-slide containing images.</a:t>
            </a:r>
          </a:p>
        </p:txBody>
      </p:sp>
      <p:sp>
        <p:nvSpPr>
          <p:cNvPr id="4" name="Content Placeholder 3">
            <a:extLst>
              <a:ext uri="{FF2B5EF4-FFF2-40B4-BE49-F238E27FC236}">
                <a16:creationId xmlns:a16="http://schemas.microsoft.com/office/drawing/2014/main" id="{682B4685-AFF6-4664-AF0E-CBEF4179CF57}"/>
              </a:ext>
            </a:extLst>
          </p:cNvPr>
          <p:cNvSpPr>
            <a:spLocks noGrp="1"/>
          </p:cNvSpPr>
          <p:nvPr>
            <p:ph sz="quarter" idx="11"/>
          </p:nvPr>
        </p:nvSpPr>
        <p:spPr/>
        <p:txBody>
          <a:bodyPr>
            <a:noAutofit/>
          </a:bodyPr>
          <a:lstStyle/>
          <a:p>
            <a:pPr marL="0" indent="0">
              <a:spcBef>
                <a:spcPts val="624"/>
              </a:spcBef>
              <a:buNone/>
            </a:pPr>
            <a:r>
              <a:rPr lang="en-US" sz="2200" b="0" i="0" u="none" strike="noStrike" dirty="0">
                <a:solidFill>
                  <a:srgbClr val="000000"/>
                </a:solidFill>
                <a:effectLst/>
                <a:latin typeface="+mj-lt"/>
              </a:rPr>
              <a:t>The timeline extends from 0 to year 5. The values are as follow:</a:t>
            </a:r>
            <a:br>
              <a:rPr lang="en-US" sz="2200" b="0" i="0" u="none" strike="noStrike" dirty="0">
                <a:solidFill>
                  <a:srgbClr val="000000"/>
                </a:solidFill>
                <a:effectLst/>
                <a:latin typeface="+mj-lt"/>
              </a:rPr>
            </a:br>
            <a:r>
              <a:rPr lang="en-US" sz="2200" b="0" i="0" u="none" strike="noStrike" dirty="0">
                <a:solidFill>
                  <a:srgbClr val="000000"/>
                </a:solidFill>
                <a:effectLst/>
                <a:latin typeface="+mj-lt"/>
              </a:rPr>
              <a:t>0, $1.10. </a:t>
            </a:r>
            <a:br>
              <a:rPr lang="en-US" sz="2200" b="0" i="0" u="none" strike="noStrike" dirty="0">
                <a:solidFill>
                  <a:srgbClr val="000000"/>
                </a:solidFill>
                <a:effectLst/>
                <a:latin typeface="+mj-lt"/>
              </a:rPr>
            </a:br>
            <a:r>
              <a:rPr lang="en-US" sz="2200" b="0" i="0" u="none" strike="noStrike" dirty="0">
                <a:solidFill>
                  <a:srgbClr val="000000"/>
                </a:solidFill>
                <a:effectLst/>
                <a:latin typeface="+mj-lt"/>
              </a:rPr>
              <a:t>1, $1.10 times 1.40 = $1.54</a:t>
            </a:r>
            <a:br>
              <a:rPr lang="en-US" sz="2200" b="0" i="0" u="none" strike="noStrike" dirty="0">
                <a:solidFill>
                  <a:srgbClr val="000000"/>
                </a:solidFill>
                <a:effectLst/>
                <a:latin typeface="+mj-lt"/>
              </a:rPr>
            </a:br>
            <a:r>
              <a:rPr lang="en-US" sz="2200" b="0" i="0" u="none" strike="noStrike" dirty="0">
                <a:solidFill>
                  <a:srgbClr val="000000"/>
                </a:solidFill>
                <a:effectLst/>
                <a:latin typeface="+mj-lt"/>
              </a:rPr>
              <a:t>2, $1.10 times 1.40 squared = $2.16</a:t>
            </a:r>
            <a:br>
              <a:rPr lang="en-US" sz="2200" b="0" i="0" u="none" strike="noStrike" dirty="0">
                <a:solidFill>
                  <a:srgbClr val="000000"/>
                </a:solidFill>
                <a:effectLst/>
                <a:latin typeface="+mj-lt"/>
              </a:rPr>
            </a:br>
            <a:r>
              <a:rPr lang="en-US" sz="2200" b="0" i="0" u="none" strike="noStrike" dirty="0">
                <a:solidFill>
                  <a:srgbClr val="000000"/>
                </a:solidFill>
                <a:effectLst/>
                <a:latin typeface="+mj-lt"/>
              </a:rPr>
              <a:t>3, $1.10 times 1.40 cubed = $3.02</a:t>
            </a:r>
            <a:br>
              <a:rPr lang="en-US" sz="2200" b="0" i="0" u="none" strike="noStrike" dirty="0">
                <a:solidFill>
                  <a:srgbClr val="000000"/>
                </a:solidFill>
                <a:effectLst/>
                <a:latin typeface="+mj-lt"/>
              </a:rPr>
            </a:br>
            <a:r>
              <a:rPr lang="en-US" sz="2200" b="0" i="0" u="none" strike="noStrike" dirty="0">
                <a:solidFill>
                  <a:srgbClr val="000000"/>
                </a:solidFill>
                <a:effectLst/>
                <a:latin typeface="+mj-lt"/>
              </a:rPr>
              <a:t>4, $1.10 times 1.40 to the power 4 = $4.23</a:t>
            </a:r>
            <a:br>
              <a:rPr lang="en-US" sz="2200" b="0" i="0" u="none" strike="noStrike" dirty="0">
                <a:solidFill>
                  <a:srgbClr val="000000"/>
                </a:solidFill>
                <a:effectLst/>
                <a:latin typeface="+mj-lt"/>
              </a:rPr>
            </a:br>
            <a:r>
              <a:rPr lang="en-US" sz="2200" b="0" i="0" u="none" strike="noStrike" dirty="0">
                <a:solidFill>
                  <a:srgbClr val="000000"/>
                </a:solidFill>
                <a:effectLst/>
                <a:latin typeface="+mj-lt"/>
              </a:rPr>
              <a:t>5, $1.10 times 1.40 to the power 5 = $5.92</a:t>
            </a:r>
            <a:endParaRPr lang="en-US" sz="2200" dirty="0">
              <a:latin typeface="+mj-lt"/>
              <a:cs typeface="Arial" panose="020B0604020202020204" pitchFamily="34" charset="0"/>
            </a:endParaRPr>
          </a:p>
        </p:txBody>
      </p:sp>
      <p:sp>
        <p:nvSpPr>
          <p:cNvPr id="5" name="Text Placeholder 4">
            <a:extLst>
              <a:ext uri="{FF2B5EF4-FFF2-40B4-BE49-F238E27FC236}">
                <a16:creationId xmlns:a16="http://schemas.microsoft.com/office/drawing/2014/main" id="{0025395E-AB4F-4DE4-8CC5-2D362FE97424}"/>
              </a:ext>
            </a:extLst>
          </p:cNvPr>
          <p:cNvSpPr>
            <a:spLocks noGrp="1"/>
          </p:cNvSpPr>
          <p:nvPr>
            <p:ph type="body" sz="quarter" idx="15"/>
          </p:nvPr>
        </p:nvSpPr>
        <p:spPr/>
        <p:txBody>
          <a:bodyPr/>
          <a:lstStyle/>
          <a:p>
            <a:pPr marL="0" marR="0" lvl="0" indent="0" algn="ctr" defTabSz="914400" rtl="0" eaLnBrk="1" fontAlgn="auto" latinLnBrk="0" hangingPunct="1">
              <a:lnSpc>
                <a:spcPct val="100000"/>
              </a:lnSpc>
              <a:spcBef>
                <a:spcPts val="0"/>
              </a:spcBef>
              <a:spcAft>
                <a:spcPts val="80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a:ea typeface="+mn-ea"/>
                <a:cs typeface="+mn-cs"/>
                <a:hlinkClick r:id="rId2" action="ppaction://hlinksldjump"/>
              </a:rPr>
              <a:t>Return to parent-slide containing images.</a:t>
            </a:r>
          </a:p>
        </p:txBody>
      </p:sp>
      <p:sp>
        <p:nvSpPr>
          <p:cNvPr id="6" name="Slide Number Placeholder 5">
            <a:extLst>
              <a:ext uri="{FF2B5EF4-FFF2-40B4-BE49-F238E27FC236}">
                <a16:creationId xmlns:a16="http://schemas.microsoft.com/office/drawing/2014/main" id="{58370D88-AB9B-47B4-9537-948FBA614E1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151E55-6873-49E2-B8D5-2F265E6F1973}"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3093905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D983C-C416-4E55-A223-48346131E24C}"/>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One-Period Case Future Value</a:t>
            </a:r>
            <a:endParaRPr lang="en-US" dirty="0"/>
          </a:p>
        </p:txBody>
      </p:sp>
      <p:sp>
        <p:nvSpPr>
          <p:cNvPr id="3" name="Content Placeholder 2">
            <a:extLst>
              <a:ext uri="{FF2B5EF4-FFF2-40B4-BE49-F238E27FC236}">
                <a16:creationId xmlns:a16="http://schemas.microsoft.com/office/drawing/2014/main" id="{2946ACE3-153A-4108-A89C-B067150860F4}"/>
              </a:ext>
            </a:extLst>
          </p:cNvPr>
          <p:cNvSpPr>
            <a:spLocks noGrp="1"/>
          </p:cNvSpPr>
          <p:nvPr>
            <p:ph sz="quarter" idx="11"/>
          </p:nvPr>
        </p:nvSpPr>
        <p:spPr>
          <a:xfrm>
            <a:off x="342900" y="1276710"/>
            <a:ext cx="8458200" cy="891456"/>
          </a:xfrm>
        </p:spPr>
        <p:txBody>
          <a:bodyPr>
            <a:normAutofit/>
          </a:bodyPr>
          <a:lstStyle/>
          <a:p>
            <a:r>
              <a:rPr lang="en-US" altLang="en-US" sz="2600" dirty="0">
                <a:latin typeface="Arial" panose="020B0604020202020204" pitchFamily="34" charset="0"/>
                <a:cs typeface="Arial" panose="020B0604020202020204" pitchFamily="34" charset="0"/>
              </a:rPr>
              <a:t>In the one-period case, the formula for </a:t>
            </a:r>
            <a:r>
              <a:rPr lang="en-US" altLang="en-US" sz="2600" i="1" dirty="0">
                <a:latin typeface="Arial" panose="020B0604020202020204" pitchFamily="34" charset="0"/>
                <a:cs typeface="Arial" panose="020B0604020202020204" pitchFamily="34" charset="0"/>
              </a:rPr>
              <a:t>FV</a:t>
            </a:r>
            <a:r>
              <a:rPr lang="en-US" altLang="en-US" sz="2600" dirty="0">
                <a:latin typeface="Arial" panose="020B0604020202020204" pitchFamily="34" charset="0"/>
                <a:cs typeface="Arial" panose="020B0604020202020204" pitchFamily="34" charset="0"/>
              </a:rPr>
              <a:t> can be written as:</a:t>
            </a:r>
          </a:p>
        </p:txBody>
      </p:sp>
      <p:sp>
        <p:nvSpPr>
          <p:cNvPr id="4" name="Content Placeholder 3">
            <a:extLst>
              <a:ext uri="{FF2B5EF4-FFF2-40B4-BE49-F238E27FC236}">
                <a16:creationId xmlns:a16="http://schemas.microsoft.com/office/drawing/2014/main" id="{ADFA5CB2-E57B-4D14-A57C-2780B0AE9C95}"/>
              </a:ext>
            </a:extLst>
          </p:cNvPr>
          <p:cNvSpPr>
            <a:spLocks noGrp="1"/>
          </p:cNvSpPr>
          <p:nvPr>
            <p:ph sz="quarter" idx="14"/>
          </p:nvPr>
        </p:nvSpPr>
        <p:spPr>
          <a:xfrm>
            <a:off x="1313865" y="2250646"/>
            <a:ext cx="5791200" cy="483124"/>
          </a:xfrm>
        </p:spPr>
        <p:txBody>
          <a:bodyPr>
            <a:normAutofit/>
          </a:bodyPr>
          <a:lstStyle/>
          <a:p>
            <a:pPr algn="ctr"/>
            <a:r>
              <a:rPr lang="en-US" altLang="en-US" sz="2400" i="1" dirty="0">
                <a:latin typeface="Arial" panose="020B0604020202020204" pitchFamily="34" charset="0"/>
                <a:cs typeface="Arial" panose="020B0604020202020204" pitchFamily="34" charset="0"/>
              </a:rPr>
              <a:t>FV = PV</a:t>
            </a:r>
            <a:r>
              <a:rPr lang="en-US" altLang="en-US" sz="2400" dirty="0">
                <a:latin typeface="Arial" panose="020B0604020202020204" pitchFamily="34" charset="0"/>
                <a:cs typeface="Arial" panose="020B0604020202020204" pitchFamily="34" charset="0"/>
              </a:rPr>
              <a:t> × (1 + </a:t>
            </a:r>
            <a:r>
              <a:rPr lang="en-US" altLang="en-US" sz="2400" i="1" dirty="0">
                <a:latin typeface="Arial" panose="020B0604020202020204" pitchFamily="34" charset="0"/>
                <a:cs typeface="Arial" panose="020B0604020202020204" pitchFamily="34" charset="0"/>
              </a:rPr>
              <a:t>r</a:t>
            </a:r>
            <a:r>
              <a:rPr lang="en-US" altLang="en-US" sz="2400" dirty="0">
                <a:latin typeface="Arial" panose="020B0604020202020204" pitchFamily="34" charset="0"/>
                <a:cs typeface="Arial" panose="020B0604020202020204" pitchFamily="34" charset="0"/>
              </a:rPr>
              <a:t>)</a:t>
            </a:r>
          </a:p>
        </p:txBody>
      </p:sp>
      <p:sp>
        <p:nvSpPr>
          <p:cNvPr id="5" name="Content Placeholder 4">
            <a:extLst>
              <a:ext uri="{FF2B5EF4-FFF2-40B4-BE49-F238E27FC236}">
                <a16:creationId xmlns:a16="http://schemas.microsoft.com/office/drawing/2014/main" id="{BADD8C6D-FB09-4DF2-A75D-AFAF34485795}"/>
              </a:ext>
            </a:extLst>
          </p:cNvPr>
          <p:cNvSpPr>
            <a:spLocks noGrp="1"/>
          </p:cNvSpPr>
          <p:nvPr>
            <p:ph sz="quarter" idx="15"/>
          </p:nvPr>
        </p:nvSpPr>
        <p:spPr>
          <a:xfrm>
            <a:off x="342900" y="2882241"/>
            <a:ext cx="8458200" cy="891456"/>
          </a:xfrm>
        </p:spPr>
        <p:txBody>
          <a:bodyPr>
            <a:normAutofit/>
          </a:bodyPr>
          <a:lstStyle/>
          <a:p>
            <a:r>
              <a:rPr lang="en-US" altLang="en-US" sz="2600" dirty="0">
                <a:latin typeface="Arial" panose="020B0604020202020204" pitchFamily="34" charset="0"/>
                <a:cs typeface="Arial" panose="020B0604020202020204" pitchFamily="34" charset="0"/>
              </a:rPr>
              <a:t>Where </a:t>
            </a:r>
            <a:r>
              <a:rPr lang="en-US" altLang="en-US" sz="2600" i="1" dirty="0">
                <a:latin typeface="Arial" panose="020B0604020202020204" pitchFamily="34" charset="0"/>
                <a:cs typeface="Arial" panose="020B0604020202020204" pitchFamily="34" charset="0"/>
              </a:rPr>
              <a:t>PV</a:t>
            </a:r>
            <a:r>
              <a:rPr lang="en-US" altLang="en-US" sz="2600" dirty="0">
                <a:latin typeface="Arial" panose="020B0604020202020204" pitchFamily="34" charset="0"/>
                <a:cs typeface="Arial" panose="020B0604020202020204" pitchFamily="34" charset="0"/>
              </a:rPr>
              <a:t> is present value (that is, the value today), and </a:t>
            </a:r>
            <a:r>
              <a:rPr lang="en-US" altLang="en-US" sz="2600" i="1" dirty="0">
                <a:latin typeface="Arial" panose="020B0604020202020204" pitchFamily="34" charset="0"/>
                <a:cs typeface="Arial" panose="020B0604020202020204" pitchFamily="34" charset="0"/>
              </a:rPr>
              <a:t>r</a:t>
            </a:r>
            <a:r>
              <a:rPr lang="en-US" altLang="en-US" sz="2600" dirty="0">
                <a:latin typeface="Arial" panose="020B0604020202020204" pitchFamily="34" charset="0"/>
                <a:cs typeface="Arial" panose="020B0604020202020204" pitchFamily="34" charset="0"/>
              </a:rPr>
              <a:t> is the appropriate interest rate.</a:t>
            </a:r>
          </a:p>
        </p:txBody>
      </p:sp>
      <p:sp>
        <p:nvSpPr>
          <p:cNvPr id="8" name="Slide Number Placeholder 7">
            <a:extLst>
              <a:ext uri="{FF2B5EF4-FFF2-40B4-BE49-F238E27FC236}">
                <a16:creationId xmlns:a16="http://schemas.microsoft.com/office/drawing/2014/main" id="{79C74AAD-BFCC-4131-B222-C0A1BC50CE9E}"/>
              </a:ext>
            </a:extLst>
          </p:cNvPr>
          <p:cNvSpPr>
            <a:spLocks noGrp="1"/>
          </p:cNvSpPr>
          <p:nvPr>
            <p:ph type="sldNum" sz="quarter" idx="10"/>
          </p:nvPr>
        </p:nvSpPr>
        <p:spPr/>
        <p:txBody>
          <a:bodyPr/>
          <a:lstStyle/>
          <a:p>
            <a:fld id="{68151E55-6873-49E2-B8D5-2F265E6F1973}" type="slidenum">
              <a:rPr lang="en-US" smtClean="0"/>
              <a:t>5</a:t>
            </a:fld>
            <a:endParaRPr lang="en-US" dirty="0"/>
          </a:p>
        </p:txBody>
      </p:sp>
    </p:spTree>
    <p:extLst>
      <p:ext uri="{BB962C8B-B14F-4D97-AF65-F5344CB8AC3E}">
        <p14:creationId xmlns:p14="http://schemas.microsoft.com/office/powerpoint/2010/main" val="3450077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BD4DC-B29D-4077-A952-3D6776ED8ABC}"/>
              </a:ext>
            </a:extLst>
          </p:cNvPr>
          <p:cNvSpPr>
            <a:spLocks noGrp="1"/>
          </p:cNvSpPr>
          <p:nvPr>
            <p:ph type="title"/>
          </p:nvPr>
        </p:nvSpPr>
        <p:spPr>
          <a:xfrm>
            <a:off x="342900" y="235525"/>
            <a:ext cx="8639352" cy="822237"/>
          </a:xfrm>
        </p:spPr>
        <p:txBody>
          <a:bodyPr>
            <a:noAutofit/>
          </a:bodyPr>
          <a:lstStyle/>
          <a:p>
            <a:r>
              <a:rPr lang="en-US" altLang="en-US" sz="3200" dirty="0">
                <a:latin typeface="Arial" panose="020B0604020202020204" pitchFamily="34" charset="0"/>
                <a:cs typeface="Arial" panose="020B0604020202020204" pitchFamily="34" charset="0"/>
              </a:rPr>
              <a:t>Multiple Cash Flows – II</a:t>
            </a:r>
            <a:r>
              <a:rPr lang="en-US" altLang="en-US" sz="3200" dirty="0">
                <a:cs typeface="Arial" panose="020B0604020202020204" pitchFamily="34" charset="0"/>
              </a:rPr>
              <a:t> </a:t>
            </a:r>
            <a:r>
              <a:rPr lang="en-US" sz="3200" noProof="0" dirty="0"/>
              <a:t>– Text Alternative</a:t>
            </a:r>
          </a:p>
        </p:txBody>
      </p:sp>
      <p:sp>
        <p:nvSpPr>
          <p:cNvPr id="3" name="Text Placeholder 2">
            <a:extLst>
              <a:ext uri="{FF2B5EF4-FFF2-40B4-BE49-F238E27FC236}">
                <a16:creationId xmlns:a16="http://schemas.microsoft.com/office/drawing/2014/main" id="{D25C41FC-4A63-4805-8E6E-36C2F99BE993}"/>
              </a:ext>
            </a:extLst>
          </p:cNvPr>
          <p:cNvSpPr>
            <a:spLocks noGrp="1"/>
          </p:cNvSpPr>
          <p:nvPr>
            <p:ph type="body" sz="quarter" idx="14"/>
          </p:nvPr>
        </p:nvSpPr>
        <p:spPr/>
        <p:txBody>
          <a:bodyPr/>
          <a:lstStyle/>
          <a:p>
            <a:r>
              <a:rPr lang="en-US" noProof="0" dirty="0">
                <a:hlinkClick r:id="rId2" action="ppaction://hlinksldjump"/>
              </a:rPr>
              <a:t>Return to parent-slide containing images.</a:t>
            </a:r>
            <a:endParaRPr lang="en-US" noProof="0" dirty="0">
              <a:hlinkClick r:id="rId3" action="ppaction://hlinksldjump"/>
            </a:endParaRPr>
          </a:p>
        </p:txBody>
      </p:sp>
      <p:sp>
        <p:nvSpPr>
          <p:cNvPr id="4" name="Content Placeholder 3">
            <a:extLst>
              <a:ext uri="{FF2B5EF4-FFF2-40B4-BE49-F238E27FC236}">
                <a16:creationId xmlns:a16="http://schemas.microsoft.com/office/drawing/2014/main" id="{682B4685-AFF6-4664-AF0E-CBEF4179CF57}"/>
              </a:ext>
            </a:extLst>
          </p:cNvPr>
          <p:cNvSpPr>
            <a:spLocks noGrp="1"/>
          </p:cNvSpPr>
          <p:nvPr>
            <p:ph sz="quarter" idx="11"/>
          </p:nvPr>
        </p:nvSpPr>
        <p:spPr/>
        <p:txBody>
          <a:bodyPr>
            <a:noAutofit/>
          </a:bodyPr>
          <a:lstStyle/>
          <a:p>
            <a:pPr marL="0" indent="0">
              <a:spcBef>
                <a:spcPts val="624"/>
              </a:spcBef>
              <a:buNone/>
            </a:pPr>
            <a:r>
              <a:rPr lang="en-IN" sz="2200" dirty="0">
                <a:effectLst/>
                <a:ea typeface="Calibri" panose="020F0502020204030204" pitchFamily="34" charset="0"/>
                <a:cs typeface="Times New Roman" panose="02020603050405020304" pitchFamily="18" charset="0"/>
              </a:rPr>
              <a:t>The present values for each cash flow at different times are: 0, blank; 1, 200, 178.57; 2, 400, 318.88; 3, 600, 427.07; 4, 800, 508.41. The sum of all present values are: 1,432.93.</a:t>
            </a:r>
            <a:endParaRPr lang="en-US" sz="2200" dirty="0">
              <a:cs typeface="Arial" panose="020B0604020202020204" pitchFamily="34" charset="0"/>
            </a:endParaRPr>
          </a:p>
        </p:txBody>
      </p:sp>
      <p:sp>
        <p:nvSpPr>
          <p:cNvPr id="5" name="Text Placeholder 4">
            <a:extLst>
              <a:ext uri="{FF2B5EF4-FFF2-40B4-BE49-F238E27FC236}">
                <a16:creationId xmlns:a16="http://schemas.microsoft.com/office/drawing/2014/main" id="{0025395E-AB4F-4DE4-8CC5-2D362FE97424}"/>
              </a:ext>
            </a:extLst>
          </p:cNvPr>
          <p:cNvSpPr>
            <a:spLocks noGrp="1"/>
          </p:cNvSpPr>
          <p:nvPr>
            <p:ph type="body" sz="quarter" idx="15"/>
          </p:nvPr>
        </p:nvSpPr>
        <p:spPr/>
        <p:txBody>
          <a:bodyPr/>
          <a:lstStyle/>
          <a:p>
            <a:r>
              <a:rPr lang="en-US" noProof="0" dirty="0">
                <a:hlinkClick r:id="rId2" action="ppaction://hlinksldjump"/>
              </a:rPr>
              <a:t>Return to parent-slide containing images.</a:t>
            </a:r>
            <a:endParaRPr lang="en-US" noProof="0" dirty="0">
              <a:hlinkClick r:id="rId3" action="ppaction://hlinksldjump"/>
            </a:endParaRPr>
          </a:p>
        </p:txBody>
      </p:sp>
      <p:sp>
        <p:nvSpPr>
          <p:cNvPr id="6" name="Slide Number Placeholder 5">
            <a:extLst>
              <a:ext uri="{FF2B5EF4-FFF2-40B4-BE49-F238E27FC236}">
                <a16:creationId xmlns:a16="http://schemas.microsoft.com/office/drawing/2014/main" id="{58370D88-AB9B-47B4-9537-948FBA614E1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151E55-6873-49E2-B8D5-2F265E6F1973}"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9389037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BD4DC-B29D-4077-A952-3D6776ED8ABC}"/>
              </a:ext>
            </a:extLst>
          </p:cNvPr>
          <p:cNvSpPr>
            <a:spLocks noGrp="1"/>
          </p:cNvSpPr>
          <p:nvPr>
            <p:ph type="title"/>
          </p:nvPr>
        </p:nvSpPr>
        <p:spPr>
          <a:xfrm>
            <a:off x="342900" y="235525"/>
            <a:ext cx="8639352" cy="822237"/>
          </a:xfrm>
        </p:spPr>
        <p:txBody>
          <a:bodyPr>
            <a:noAutofit/>
          </a:bodyPr>
          <a:lstStyle/>
          <a:p>
            <a:r>
              <a:rPr lang="en-US" altLang="en-US" sz="3000" dirty="0">
                <a:cs typeface="Arial" panose="020B0604020202020204" pitchFamily="34" charset="0"/>
              </a:rPr>
              <a:t>Valuing “Lumpy” Cash Flows </a:t>
            </a:r>
            <a:r>
              <a:rPr lang="en-US" sz="3000" noProof="0" dirty="0"/>
              <a:t>– Text Alternative</a:t>
            </a:r>
          </a:p>
        </p:txBody>
      </p:sp>
      <p:sp>
        <p:nvSpPr>
          <p:cNvPr id="3" name="Text Placeholder 2">
            <a:extLst>
              <a:ext uri="{FF2B5EF4-FFF2-40B4-BE49-F238E27FC236}">
                <a16:creationId xmlns:a16="http://schemas.microsoft.com/office/drawing/2014/main" id="{D25C41FC-4A63-4805-8E6E-36C2F99BE993}"/>
              </a:ext>
            </a:extLst>
          </p:cNvPr>
          <p:cNvSpPr>
            <a:spLocks noGrp="1"/>
          </p:cNvSpPr>
          <p:nvPr>
            <p:ph type="body" sz="quarter" idx="14"/>
          </p:nvPr>
        </p:nvSpPr>
        <p:spPr/>
        <p:txBody>
          <a:bodyPr/>
          <a:lstStyle/>
          <a:p>
            <a:r>
              <a:rPr lang="en-US" noProof="0" dirty="0">
                <a:hlinkClick r:id="rId2" action="ppaction://hlinksldjump"/>
              </a:rPr>
              <a:t>Return to parent-slide containing images.</a:t>
            </a:r>
          </a:p>
        </p:txBody>
      </p:sp>
      <p:sp>
        <p:nvSpPr>
          <p:cNvPr id="4" name="Content Placeholder 3">
            <a:extLst>
              <a:ext uri="{FF2B5EF4-FFF2-40B4-BE49-F238E27FC236}">
                <a16:creationId xmlns:a16="http://schemas.microsoft.com/office/drawing/2014/main" id="{682B4685-AFF6-4664-AF0E-CBEF4179CF57}"/>
              </a:ext>
            </a:extLst>
          </p:cNvPr>
          <p:cNvSpPr>
            <a:spLocks noGrp="1"/>
          </p:cNvSpPr>
          <p:nvPr>
            <p:ph sz="quarter" idx="11"/>
          </p:nvPr>
        </p:nvSpPr>
        <p:spPr>
          <a:xfrm>
            <a:off x="342900" y="1556083"/>
            <a:ext cx="8458200" cy="4794127"/>
          </a:xfrm>
        </p:spPr>
        <p:txBody>
          <a:bodyPr>
            <a:noAutofit/>
          </a:bodyPr>
          <a:lstStyle/>
          <a:p>
            <a:pPr marL="0" indent="0">
              <a:spcBef>
                <a:spcPts val="624"/>
              </a:spcBef>
              <a:buNone/>
            </a:pPr>
            <a:r>
              <a:rPr lang="en-US" sz="1800" dirty="0">
                <a:latin typeface="Arial" panose="020B0604020202020204" pitchFamily="34" charset="0"/>
                <a:cs typeface="Arial" panose="020B0604020202020204" pitchFamily="34" charset="0"/>
              </a:rPr>
              <a:t>CF0, 0</a:t>
            </a:r>
          </a:p>
          <a:p>
            <a:pPr marL="0" indent="0">
              <a:spcBef>
                <a:spcPts val="624"/>
              </a:spcBef>
              <a:buNone/>
            </a:pPr>
            <a:r>
              <a:rPr lang="en-US" sz="1800" dirty="0">
                <a:latin typeface="Arial" panose="020B0604020202020204" pitchFamily="34" charset="0"/>
                <a:cs typeface="Arial" panose="020B0604020202020204" pitchFamily="34" charset="0"/>
              </a:rPr>
              <a:t>CF1, 200</a:t>
            </a:r>
          </a:p>
          <a:p>
            <a:pPr marL="0" indent="0">
              <a:spcBef>
                <a:spcPts val="624"/>
              </a:spcBef>
              <a:buNone/>
            </a:pPr>
            <a:r>
              <a:rPr lang="en-US" sz="1800" dirty="0">
                <a:latin typeface="Arial" panose="020B0604020202020204" pitchFamily="34" charset="0"/>
                <a:cs typeface="Arial" panose="020B0604020202020204" pitchFamily="34" charset="0"/>
              </a:rPr>
              <a:t>F1, 1</a:t>
            </a:r>
          </a:p>
          <a:p>
            <a:pPr marL="0" indent="0">
              <a:spcBef>
                <a:spcPts val="624"/>
              </a:spcBef>
              <a:buNone/>
            </a:pPr>
            <a:r>
              <a:rPr lang="en-US" sz="1800" dirty="0">
                <a:latin typeface="Arial" panose="020B0604020202020204" pitchFamily="34" charset="0"/>
                <a:cs typeface="Arial" panose="020B0604020202020204" pitchFamily="34" charset="0"/>
              </a:rPr>
              <a:t>CF2, 400</a:t>
            </a:r>
          </a:p>
          <a:p>
            <a:pPr marL="0" indent="0">
              <a:spcBef>
                <a:spcPts val="624"/>
              </a:spcBef>
              <a:buNone/>
            </a:pPr>
            <a:r>
              <a:rPr lang="en-US" sz="1800" dirty="0">
                <a:latin typeface="Arial" panose="020B0604020202020204" pitchFamily="34" charset="0"/>
                <a:cs typeface="Arial" panose="020B0604020202020204" pitchFamily="34" charset="0"/>
              </a:rPr>
              <a:t>F2, 1</a:t>
            </a:r>
          </a:p>
          <a:p>
            <a:pPr marL="0" indent="0">
              <a:spcBef>
                <a:spcPts val="624"/>
              </a:spcBef>
              <a:buNone/>
            </a:pPr>
            <a:r>
              <a:rPr lang="en-US" sz="1800" dirty="0">
                <a:latin typeface="Arial" panose="020B0604020202020204" pitchFamily="34" charset="0"/>
                <a:cs typeface="Arial" panose="020B0604020202020204" pitchFamily="34" charset="0"/>
              </a:rPr>
              <a:t>CF3, 600</a:t>
            </a:r>
          </a:p>
          <a:p>
            <a:pPr marL="0" indent="0">
              <a:spcBef>
                <a:spcPts val="624"/>
              </a:spcBef>
              <a:buNone/>
            </a:pPr>
            <a:r>
              <a:rPr lang="en-US" sz="1800" dirty="0">
                <a:latin typeface="Arial" panose="020B0604020202020204" pitchFamily="34" charset="0"/>
                <a:cs typeface="Arial" panose="020B0604020202020204" pitchFamily="34" charset="0"/>
              </a:rPr>
              <a:t>F3, 1</a:t>
            </a:r>
          </a:p>
          <a:p>
            <a:pPr marL="0" indent="0">
              <a:spcBef>
                <a:spcPts val="624"/>
              </a:spcBef>
              <a:buNone/>
            </a:pPr>
            <a:r>
              <a:rPr lang="en-US" sz="1800" dirty="0">
                <a:latin typeface="Arial" panose="020B0604020202020204" pitchFamily="34" charset="0"/>
                <a:cs typeface="Arial" panose="020B0604020202020204" pitchFamily="34" charset="0"/>
              </a:rPr>
              <a:t>CF4, 800</a:t>
            </a:r>
          </a:p>
          <a:p>
            <a:pPr marL="0" indent="0">
              <a:spcBef>
                <a:spcPts val="624"/>
              </a:spcBef>
              <a:buNone/>
            </a:pPr>
            <a:r>
              <a:rPr lang="en-US" sz="1800" dirty="0">
                <a:latin typeface="Arial" panose="020B0604020202020204" pitchFamily="34" charset="0"/>
                <a:cs typeface="Arial" panose="020B0604020202020204" pitchFamily="34" charset="0"/>
              </a:rPr>
              <a:t>F4, 1</a:t>
            </a:r>
          </a:p>
          <a:p>
            <a:pPr marL="0" indent="0">
              <a:spcBef>
                <a:spcPts val="624"/>
              </a:spcBef>
              <a:buNone/>
            </a:pPr>
            <a:r>
              <a:rPr lang="en-US" sz="1800" dirty="0">
                <a:latin typeface="Arial" panose="020B0604020202020204" pitchFamily="34" charset="0"/>
                <a:cs typeface="Arial" panose="020B0604020202020204" pitchFamily="34" charset="0"/>
              </a:rPr>
              <a:t>I, 12</a:t>
            </a:r>
          </a:p>
          <a:p>
            <a:pPr marL="0" indent="0">
              <a:spcBef>
                <a:spcPts val="624"/>
              </a:spcBef>
              <a:buNone/>
            </a:pPr>
            <a:r>
              <a:rPr lang="en-US" sz="1800" dirty="0">
                <a:latin typeface="Arial" panose="020B0604020202020204" pitchFamily="34" charset="0"/>
                <a:cs typeface="Arial" panose="020B0604020202020204" pitchFamily="34" charset="0"/>
              </a:rPr>
              <a:t>NPV, 1,432.93</a:t>
            </a:r>
          </a:p>
        </p:txBody>
      </p:sp>
      <p:sp>
        <p:nvSpPr>
          <p:cNvPr id="5" name="Text Placeholder 4">
            <a:extLst>
              <a:ext uri="{FF2B5EF4-FFF2-40B4-BE49-F238E27FC236}">
                <a16:creationId xmlns:a16="http://schemas.microsoft.com/office/drawing/2014/main" id="{0025395E-AB4F-4DE4-8CC5-2D362FE97424}"/>
              </a:ext>
            </a:extLst>
          </p:cNvPr>
          <p:cNvSpPr>
            <a:spLocks noGrp="1"/>
          </p:cNvSpPr>
          <p:nvPr>
            <p:ph type="body" sz="quarter" idx="15"/>
          </p:nvPr>
        </p:nvSpPr>
        <p:spPr/>
        <p:txBody>
          <a:bodyPr/>
          <a:lstStyle/>
          <a:p>
            <a:pPr marL="0" marR="0" lvl="0" indent="0" algn="ctr" defTabSz="914400" rtl="0" eaLnBrk="1" fontAlgn="auto" latinLnBrk="0" hangingPunct="1">
              <a:lnSpc>
                <a:spcPct val="100000"/>
              </a:lnSpc>
              <a:spcBef>
                <a:spcPts val="0"/>
              </a:spcBef>
              <a:spcAft>
                <a:spcPts val="80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a:ea typeface="+mn-ea"/>
                <a:cs typeface="+mn-cs"/>
                <a:hlinkClick r:id="rId2" action="ppaction://hlinksldjump"/>
              </a:rPr>
              <a:t>Return to parent-slide containing images.</a:t>
            </a:r>
          </a:p>
        </p:txBody>
      </p:sp>
      <p:sp>
        <p:nvSpPr>
          <p:cNvPr id="6" name="Slide Number Placeholder 5">
            <a:extLst>
              <a:ext uri="{FF2B5EF4-FFF2-40B4-BE49-F238E27FC236}">
                <a16:creationId xmlns:a16="http://schemas.microsoft.com/office/drawing/2014/main" id="{58370D88-AB9B-47B4-9537-948FBA614E1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151E55-6873-49E2-B8D5-2F265E6F1973}"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39509275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BD4DC-B29D-4077-A952-3D6776ED8ABC}"/>
              </a:ext>
            </a:extLst>
          </p:cNvPr>
          <p:cNvSpPr>
            <a:spLocks noGrp="1"/>
          </p:cNvSpPr>
          <p:nvPr>
            <p:ph type="title"/>
          </p:nvPr>
        </p:nvSpPr>
        <p:spPr>
          <a:xfrm>
            <a:off x="342900" y="235525"/>
            <a:ext cx="8639352" cy="822237"/>
          </a:xfrm>
        </p:spPr>
        <p:txBody>
          <a:bodyPr>
            <a:noAutofit/>
          </a:bodyPr>
          <a:lstStyle/>
          <a:p>
            <a:r>
              <a:rPr lang="en-US" altLang="en-US" sz="3200" dirty="0">
                <a:cs typeface="Arial" panose="020B0604020202020204" pitchFamily="34" charset="0"/>
              </a:rPr>
              <a:t>Growing Perpetuity </a:t>
            </a:r>
            <a:r>
              <a:rPr lang="en-US" sz="3200" noProof="0" dirty="0"/>
              <a:t>– Text Alternative</a:t>
            </a:r>
          </a:p>
        </p:txBody>
      </p:sp>
      <p:sp>
        <p:nvSpPr>
          <p:cNvPr id="3" name="Text Placeholder 2">
            <a:extLst>
              <a:ext uri="{FF2B5EF4-FFF2-40B4-BE49-F238E27FC236}">
                <a16:creationId xmlns:a16="http://schemas.microsoft.com/office/drawing/2014/main" id="{D25C41FC-4A63-4805-8E6E-36C2F99BE993}"/>
              </a:ext>
            </a:extLst>
          </p:cNvPr>
          <p:cNvSpPr>
            <a:spLocks noGrp="1"/>
          </p:cNvSpPr>
          <p:nvPr>
            <p:ph type="body" sz="quarter" idx="14"/>
          </p:nvPr>
        </p:nvSpPr>
        <p:spPr/>
        <p:txBody>
          <a:bodyPr/>
          <a:lstStyle/>
          <a:p>
            <a:r>
              <a:rPr lang="en-US" noProof="0" dirty="0">
                <a:hlinkClick r:id="rId2" action="ppaction://hlinksldjump"/>
              </a:rPr>
              <a:t>Return to parent-slide containing images.</a:t>
            </a:r>
          </a:p>
        </p:txBody>
      </p:sp>
      <p:sp>
        <p:nvSpPr>
          <p:cNvPr id="4" name="Content Placeholder 3">
            <a:extLst>
              <a:ext uri="{FF2B5EF4-FFF2-40B4-BE49-F238E27FC236}">
                <a16:creationId xmlns:a16="http://schemas.microsoft.com/office/drawing/2014/main" id="{682B4685-AFF6-4664-AF0E-CBEF4179CF57}"/>
              </a:ext>
            </a:extLst>
          </p:cNvPr>
          <p:cNvSpPr>
            <a:spLocks noGrp="1"/>
          </p:cNvSpPr>
          <p:nvPr>
            <p:ph sz="quarter" idx="11"/>
          </p:nvPr>
        </p:nvSpPr>
        <p:spPr/>
        <p:txBody>
          <a:bodyPr>
            <a:noAutofit/>
          </a:bodyPr>
          <a:lstStyle/>
          <a:p>
            <a:pPr marL="0" indent="0">
              <a:spcBef>
                <a:spcPts val="624"/>
              </a:spcBef>
              <a:buNone/>
            </a:pPr>
            <a:r>
              <a:rPr lang="en-US" sz="2400" b="0" i="0" u="none" strike="noStrike" dirty="0">
                <a:solidFill>
                  <a:srgbClr val="000000"/>
                </a:solidFill>
                <a:effectLst/>
                <a:latin typeface="+mj-lt"/>
              </a:rPr>
              <a:t>The timeline begins at 0. At year 1 the amount is C. At year 2 the amount is C times (1+g). At year 3 the amount is C times (1+g) squared. </a:t>
            </a:r>
            <a:endParaRPr lang="en-US" sz="2400" dirty="0">
              <a:latin typeface="+mj-lt"/>
              <a:cs typeface="Arial" panose="020B0604020202020204" pitchFamily="34" charset="0"/>
            </a:endParaRPr>
          </a:p>
        </p:txBody>
      </p:sp>
      <p:sp>
        <p:nvSpPr>
          <p:cNvPr id="5" name="Text Placeholder 4">
            <a:extLst>
              <a:ext uri="{FF2B5EF4-FFF2-40B4-BE49-F238E27FC236}">
                <a16:creationId xmlns:a16="http://schemas.microsoft.com/office/drawing/2014/main" id="{0025395E-AB4F-4DE4-8CC5-2D362FE97424}"/>
              </a:ext>
            </a:extLst>
          </p:cNvPr>
          <p:cNvSpPr>
            <a:spLocks noGrp="1"/>
          </p:cNvSpPr>
          <p:nvPr>
            <p:ph type="body" sz="quarter" idx="15"/>
          </p:nvPr>
        </p:nvSpPr>
        <p:spPr/>
        <p:txBody>
          <a:bodyPr/>
          <a:lstStyle/>
          <a:p>
            <a:pPr marL="0" marR="0" lvl="0" indent="0" algn="ctr" defTabSz="914400" rtl="0" eaLnBrk="1" fontAlgn="auto" latinLnBrk="0" hangingPunct="1">
              <a:lnSpc>
                <a:spcPct val="100000"/>
              </a:lnSpc>
              <a:spcBef>
                <a:spcPts val="0"/>
              </a:spcBef>
              <a:spcAft>
                <a:spcPts val="80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a:ea typeface="+mn-ea"/>
                <a:cs typeface="+mn-cs"/>
                <a:hlinkClick r:id="rId2" action="ppaction://hlinksldjump"/>
              </a:rPr>
              <a:t>Return to parent-slide containing images.</a:t>
            </a:r>
          </a:p>
        </p:txBody>
      </p:sp>
      <p:sp>
        <p:nvSpPr>
          <p:cNvPr id="6" name="Slide Number Placeholder 5">
            <a:extLst>
              <a:ext uri="{FF2B5EF4-FFF2-40B4-BE49-F238E27FC236}">
                <a16:creationId xmlns:a16="http://schemas.microsoft.com/office/drawing/2014/main" id="{58370D88-AB9B-47B4-9537-948FBA614E1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151E55-6873-49E2-B8D5-2F265E6F1973}"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32630018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BD4DC-B29D-4077-A952-3D6776ED8ABC}"/>
              </a:ext>
            </a:extLst>
          </p:cNvPr>
          <p:cNvSpPr>
            <a:spLocks noGrp="1"/>
          </p:cNvSpPr>
          <p:nvPr>
            <p:ph type="title"/>
          </p:nvPr>
        </p:nvSpPr>
        <p:spPr>
          <a:xfrm>
            <a:off x="342900" y="235525"/>
            <a:ext cx="8639352" cy="822237"/>
          </a:xfrm>
        </p:spPr>
        <p:txBody>
          <a:bodyPr>
            <a:noAutofit/>
          </a:bodyPr>
          <a:lstStyle/>
          <a:p>
            <a:r>
              <a:rPr lang="en-US" altLang="en-US" sz="3200" dirty="0">
                <a:cs typeface="Arial" panose="020B0604020202020204" pitchFamily="34" charset="0"/>
              </a:rPr>
              <a:t>Growing Perpetuity: Example </a:t>
            </a:r>
            <a:r>
              <a:rPr lang="en-US" sz="3200" noProof="0" dirty="0"/>
              <a:t>– Text Alternative</a:t>
            </a:r>
          </a:p>
        </p:txBody>
      </p:sp>
      <p:sp>
        <p:nvSpPr>
          <p:cNvPr id="3" name="Text Placeholder 2">
            <a:extLst>
              <a:ext uri="{FF2B5EF4-FFF2-40B4-BE49-F238E27FC236}">
                <a16:creationId xmlns:a16="http://schemas.microsoft.com/office/drawing/2014/main" id="{D25C41FC-4A63-4805-8E6E-36C2F99BE993}"/>
              </a:ext>
            </a:extLst>
          </p:cNvPr>
          <p:cNvSpPr>
            <a:spLocks noGrp="1"/>
          </p:cNvSpPr>
          <p:nvPr>
            <p:ph type="body" sz="quarter" idx="14"/>
          </p:nvPr>
        </p:nvSpPr>
        <p:spPr/>
        <p:txBody>
          <a:bodyPr/>
          <a:lstStyle/>
          <a:p>
            <a:r>
              <a:rPr lang="en-US" noProof="0" dirty="0">
                <a:hlinkClick r:id="rId2" action="ppaction://hlinksldjump"/>
              </a:rPr>
              <a:t>Return to parent-slide containing images.</a:t>
            </a:r>
          </a:p>
        </p:txBody>
      </p:sp>
      <p:sp>
        <p:nvSpPr>
          <p:cNvPr id="4" name="Content Placeholder 3">
            <a:extLst>
              <a:ext uri="{FF2B5EF4-FFF2-40B4-BE49-F238E27FC236}">
                <a16:creationId xmlns:a16="http://schemas.microsoft.com/office/drawing/2014/main" id="{682B4685-AFF6-4664-AF0E-CBEF4179CF57}"/>
              </a:ext>
            </a:extLst>
          </p:cNvPr>
          <p:cNvSpPr>
            <a:spLocks noGrp="1"/>
          </p:cNvSpPr>
          <p:nvPr>
            <p:ph sz="quarter" idx="11"/>
          </p:nvPr>
        </p:nvSpPr>
        <p:spPr/>
        <p:txBody>
          <a:bodyPr>
            <a:noAutofit/>
          </a:bodyPr>
          <a:lstStyle/>
          <a:p>
            <a:pPr marL="0" indent="0">
              <a:spcBef>
                <a:spcPts val="624"/>
              </a:spcBef>
              <a:buNone/>
            </a:pPr>
            <a:r>
              <a:rPr lang="en-US" sz="2400" b="0" i="0" u="none" strike="noStrike" dirty="0">
                <a:solidFill>
                  <a:srgbClr val="000000"/>
                </a:solidFill>
                <a:effectLst/>
                <a:latin typeface="+mj-lt"/>
              </a:rPr>
              <a:t>The timeline begins at 0. At year 1 the amount is $1.30. At year 2 the amount is $1.30 times (1.05).  At year 3 the amount is $1.30 times (1.05) squared.</a:t>
            </a:r>
            <a:endParaRPr lang="en-US" sz="2400" dirty="0">
              <a:latin typeface="+mj-lt"/>
              <a:cs typeface="Arial" panose="020B0604020202020204" pitchFamily="34" charset="0"/>
            </a:endParaRPr>
          </a:p>
        </p:txBody>
      </p:sp>
      <p:sp>
        <p:nvSpPr>
          <p:cNvPr id="5" name="Text Placeholder 4">
            <a:extLst>
              <a:ext uri="{FF2B5EF4-FFF2-40B4-BE49-F238E27FC236}">
                <a16:creationId xmlns:a16="http://schemas.microsoft.com/office/drawing/2014/main" id="{0025395E-AB4F-4DE4-8CC5-2D362FE97424}"/>
              </a:ext>
            </a:extLst>
          </p:cNvPr>
          <p:cNvSpPr>
            <a:spLocks noGrp="1"/>
          </p:cNvSpPr>
          <p:nvPr>
            <p:ph type="body" sz="quarter" idx="15"/>
          </p:nvPr>
        </p:nvSpPr>
        <p:spPr/>
        <p:txBody>
          <a:bodyPr/>
          <a:lstStyle/>
          <a:p>
            <a:pPr marL="0" marR="0" lvl="0" indent="0" algn="ctr" defTabSz="914400" rtl="0" eaLnBrk="1" fontAlgn="auto" latinLnBrk="0" hangingPunct="1">
              <a:lnSpc>
                <a:spcPct val="100000"/>
              </a:lnSpc>
              <a:spcBef>
                <a:spcPts val="0"/>
              </a:spcBef>
              <a:spcAft>
                <a:spcPts val="80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a:ea typeface="+mn-ea"/>
                <a:cs typeface="+mn-cs"/>
                <a:hlinkClick r:id="rId2" action="ppaction://hlinksldjump"/>
              </a:rPr>
              <a:t>Return to parent-slide containing images.</a:t>
            </a:r>
          </a:p>
        </p:txBody>
      </p:sp>
      <p:sp>
        <p:nvSpPr>
          <p:cNvPr id="6" name="Slide Number Placeholder 5">
            <a:extLst>
              <a:ext uri="{FF2B5EF4-FFF2-40B4-BE49-F238E27FC236}">
                <a16:creationId xmlns:a16="http://schemas.microsoft.com/office/drawing/2014/main" id="{58370D88-AB9B-47B4-9537-948FBA614E1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151E55-6873-49E2-B8D5-2F265E6F1973}"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8313098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BD4DC-B29D-4077-A952-3D6776ED8ABC}"/>
              </a:ext>
            </a:extLst>
          </p:cNvPr>
          <p:cNvSpPr>
            <a:spLocks noGrp="1"/>
          </p:cNvSpPr>
          <p:nvPr>
            <p:ph type="title"/>
          </p:nvPr>
        </p:nvSpPr>
        <p:spPr>
          <a:xfrm>
            <a:off x="342900" y="235525"/>
            <a:ext cx="8639352" cy="822237"/>
          </a:xfrm>
        </p:spPr>
        <p:txBody>
          <a:bodyPr>
            <a:noAutofit/>
          </a:bodyPr>
          <a:lstStyle/>
          <a:p>
            <a:r>
              <a:rPr lang="en-US" sz="3200" dirty="0">
                <a:cs typeface="Arial" panose="020B0604020202020204" pitchFamily="34" charset="0"/>
              </a:rPr>
              <a:t>Annuity: Example II </a:t>
            </a:r>
            <a:r>
              <a:rPr lang="en-US" sz="3200" noProof="0" dirty="0"/>
              <a:t>– Text Alternative</a:t>
            </a:r>
          </a:p>
        </p:txBody>
      </p:sp>
      <p:sp>
        <p:nvSpPr>
          <p:cNvPr id="3" name="Text Placeholder 2">
            <a:extLst>
              <a:ext uri="{FF2B5EF4-FFF2-40B4-BE49-F238E27FC236}">
                <a16:creationId xmlns:a16="http://schemas.microsoft.com/office/drawing/2014/main" id="{D25C41FC-4A63-4805-8E6E-36C2F99BE993}"/>
              </a:ext>
            </a:extLst>
          </p:cNvPr>
          <p:cNvSpPr>
            <a:spLocks noGrp="1"/>
          </p:cNvSpPr>
          <p:nvPr>
            <p:ph type="body" sz="quarter" idx="14"/>
          </p:nvPr>
        </p:nvSpPr>
        <p:spPr/>
        <p:txBody>
          <a:bodyPr/>
          <a:lstStyle/>
          <a:p>
            <a:r>
              <a:rPr lang="en-US" noProof="0" dirty="0">
                <a:hlinkClick r:id="rId2" action="ppaction://hlinksldjump"/>
              </a:rPr>
              <a:t>Return to parent-slide containing images.</a:t>
            </a:r>
          </a:p>
        </p:txBody>
      </p:sp>
      <p:sp>
        <p:nvSpPr>
          <p:cNvPr id="4" name="Content Placeholder 3">
            <a:extLst>
              <a:ext uri="{FF2B5EF4-FFF2-40B4-BE49-F238E27FC236}">
                <a16:creationId xmlns:a16="http://schemas.microsoft.com/office/drawing/2014/main" id="{682B4685-AFF6-4664-AF0E-CBEF4179CF57}"/>
              </a:ext>
            </a:extLst>
          </p:cNvPr>
          <p:cNvSpPr>
            <a:spLocks noGrp="1"/>
          </p:cNvSpPr>
          <p:nvPr>
            <p:ph sz="quarter" idx="11"/>
          </p:nvPr>
        </p:nvSpPr>
        <p:spPr/>
        <p:txBody>
          <a:bodyPr>
            <a:noAutofit/>
          </a:bodyPr>
          <a:lstStyle/>
          <a:p>
            <a:pPr marL="0" indent="0">
              <a:spcBef>
                <a:spcPts val="624"/>
              </a:spcBef>
              <a:buNone/>
            </a:pPr>
            <a:r>
              <a:rPr lang="en-US" sz="2400" b="0" i="0" u="none" strike="noStrike" dirty="0">
                <a:solidFill>
                  <a:srgbClr val="000000"/>
                </a:solidFill>
                <a:effectLst/>
                <a:latin typeface="+mj-lt"/>
              </a:rPr>
              <a:t>The time line shows the following amounts and calculation. Years 2 to 5 have an annuity of $100. Year 1 has $323.97 and the P</a:t>
            </a:r>
            <a:r>
              <a:rPr lang="en-US" sz="100" b="0" i="0" u="none" strike="noStrike" dirty="0">
                <a:solidFill>
                  <a:srgbClr val="000000"/>
                </a:solidFill>
                <a:effectLst/>
                <a:latin typeface="+mj-lt"/>
              </a:rPr>
              <a:t> </a:t>
            </a:r>
            <a:r>
              <a:rPr lang="en-US" sz="2400" b="0" i="0" u="none" strike="noStrike" dirty="0">
                <a:solidFill>
                  <a:srgbClr val="000000"/>
                </a:solidFill>
                <a:effectLst/>
                <a:latin typeface="+mj-lt"/>
              </a:rPr>
              <a:t>V value of 297.22 is calculated as: $327.97 over 1.09 = </a:t>
            </a:r>
            <a:r>
              <a:rPr lang="en-US" sz="2400" b="0" i="0" u="none" strike="noStrike">
                <a:solidFill>
                  <a:srgbClr val="000000"/>
                </a:solidFill>
                <a:effectLst/>
                <a:latin typeface="+mj-lt"/>
              </a:rPr>
              <a:t>$297.22.</a:t>
            </a:r>
            <a:endParaRPr lang="en-US" sz="2400" dirty="0">
              <a:latin typeface="+mj-lt"/>
              <a:cs typeface="Arial" panose="020B0604020202020204" pitchFamily="34" charset="0"/>
            </a:endParaRPr>
          </a:p>
        </p:txBody>
      </p:sp>
      <p:sp>
        <p:nvSpPr>
          <p:cNvPr id="5" name="Text Placeholder 4">
            <a:extLst>
              <a:ext uri="{FF2B5EF4-FFF2-40B4-BE49-F238E27FC236}">
                <a16:creationId xmlns:a16="http://schemas.microsoft.com/office/drawing/2014/main" id="{0025395E-AB4F-4DE4-8CC5-2D362FE97424}"/>
              </a:ext>
            </a:extLst>
          </p:cNvPr>
          <p:cNvSpPr>
            <a:spLocks noGrp="1"/>
          </p:cNvSpPr>
          <p:nvPr>
            <p:ph type="body" sz="quarter" idx="15"/>
          </p:nvPr>
        </p:nvSpPr>
        <p:spPr/>
        <p:txBody>
          <a:bodyPr/>
          <a:lstStyle/>
          <a:p>
            <a:pPr marL="0" marR="0" lvl="0" indent="0" algn="ctr" defTabSz="914400" rtl="0" eaLnBrk="1" fontAlgn="auto" latinLnBrk="0" hangingPunct="1">
              <a:lnSpc>
                <a:spcPct val="100000"/>
              </a:lnSpc>
              <a:spcBef>
                <a:spcPts val="0"/>
              </a:spcBef>
              <a:spcAft>
                <a:spcPts val="80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a:ea typeface="+mn-ea"/>
                <a:cs typeface="+mn-cs"/>
                <a:hlinkClick r:id="rId2" action="ppaction://hlinksldjump"/>
              </a:rPr>
              <a:t>Return to parent-slide containing images.</a:t>
            </a:r>
          </a:p>
        </p:txBody>
      </p:sp>
      <p:sp>
        <p:nvSpPr>
          <p:cNvPr id="6" name="Slide Number Placeholder 5">
            <a:extLst>
              <a:ext uri="{FF2B5EF4-FFF2-40B4-BE49-F238E27FC236}">
                <a16:creationId xmlns:a16="http://schemas.microsoft.com/office/drawing/2014/main" id="{58370D88-AB9B-47B4-9537-948FBA614E1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151E55-6873-49E2-B8D5-2F265E6F1973}"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5919488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BD4DC-B29D-4077-A952-3D6776ED8ABC}"/>
              </a:ext>
            </a:extLst>
          </p:cNvPr>
          <p:cNvSpPr>
            <a:spLocks noGrp="1"/>
          </p:cNvSpPr>
          <p:nvPr>
            <p:ph type="title"/>
          </p:nvPr>
        </p:nvSpPr>
        <p:spPr>
          <a:xfrm>
            <a:off x="342900" y="235525"/>
            <a:ext cx="8639352" cy="822237"/>
          </a:xfrm>
        </p:spPr>
        <p:txBody>
          <a:bodyPr>
            <a:noAutofit/>
          </a:bodyPr>
          <a:lstStyle/>
          <a:p>
            <a:r>
              <a:rPr lang="en-US" altLang="en-US" sz="3200" dirty="0">
                <a:cs typeface="Arial" panose="020B0604020202020204" pitchFamily="34" charset="0"/>
              </a:rPr>
              <a:t>Growing Annuity </a:t>
            </a:r>
            <a:r>
              <a:rPr lang="en-US" sz="3200" noProof="0" dirty="0"/>
              <a:t>– Text Alternative</a:t>
            </a:r>
          </a:p>
        </p:txBody>
      </p:sp>
      <p:sp>
        <p:nvSpPr>
          <p:cNvPr id="3" name="Text Placeholder 2">
            <a:extLst>
              <a:ext uri="{FF2B5EF4-FFF2-40B4-BE49-F238E27FC236}">
                <a16:creationId xmlns:a16="http://schemas.microsoft.com/office/drawing/2014/main" id="{D25C41FC-4A63-4805-8E6E-36C2F99BE993}"/>
              </a:ext>
            </a:extLst>
          </p:cNvPr>
          <p:cNvSpPr>
            <a:spLocks noGrp="1"/>
          </p:cNvSpPr>
          <p:nvPr>
            <p:ph type="body" sz="quarter" idx="14"/>
          </p:nvPr>
        </p:nvSpPr>
        <p:spPr/>
        <p:txBody>
          <a:bodyPr/>
          <a:lstStyle/>
          <a:p>
            <a:r>
              <a:rPr lang="en-US" noProof="0" dirty="0">
                <a:hlinkClick r:id="rId2" action="ppaction://hlinksldjump"/>
              </a:rPr>
              <a:t>Return to parent-slide containing images.</a:t>
            </a:r>
          </a:p>
        </p:txBody>
      </p:sp>
      <p:sp>
        <p:nvSpPr>
          <p:cNvPr id="4" name="Content Placeholder 3">
            <a:extLst>
              <a:ext uri="{FF2B5EF4-FFF2-40B4-BE49-F238E27FC236}">
                <a16:creationId xmlns:a16="http://schemas.microsoft.com/office/drawing/2014/main" id="{682B4685-AFF6-4664-AF0E-CBEF4179CF57}"/>
              </a:ext>
            </a:extLst>
          </p:cNvPr>
          <p:cNvSpPr>
            <a:spLocks noGrp="1"/>
          </p:cNvSpPr>
          <p:nvPr>
            <p:ph sz="quarter" idx="11"/>
          </p:nvPr>
        </p:nvSpPr>
        <p:spPr/>
        <p:txBody>
          <a:bodyPr>
            <a:noAutofit/>
          </a:bodyPr>
          <a:lstStyle/>
          <a:p>
            <a:pPr marL="0" indent="0">
              <a:spcBef>
                <a:spcPts val="624"/>
              </a:spcBef>
              <a:buNone/>
            </a:pPr>
            <a:r>
              <a:rPr lang="en-US" sz="2400" b="0" i="0" u="none" strike="noStrike" dirty="0">
                <a:solidFill>
                  <a:srgbClr val="000000"/>
                </a:solidFill>
                <a:effectLst/>
              </a:rPr>
              <a:t>The timeline begins at 0. At year 1 the amount is C. At year 2 the amount is C times (1+g).  At year 3 the amount is C times (1+g) squared and at year T the amount is C times (1+g) to the power T minus 1. </a:t>
            </a:r>
            <a:endParaRPr lang="en-US" sz="2400" dirty="0">
              <a:cs typeface="Arial" panose="020B0604020202020204" pitchFamily="34" charset="0"/>
            </a:endParaRPr>
          </a:p>
        </p:txBody>
      </p:sp>
      <p:sp>
        <p:nvSpPr>
          <p:cNvPr id="5" name="Text Placeholder 4">
            <a:extLst>
              <a:ext uri="{FF2B5EF4-FFF2-40B4-BE49-F238E27FC236}">
                <a16:creationId xmlns:a16="http://schemas.microsoft.com/office/drawing/2014/main" id="{0025395E-AB4F-4DE4-8CC5-2D362FE97424}"/>
              </a:ext>
            </a:extLst>
          </p:cNvPr>
          <p:cNvSpPr>
            <a:spLocks noGrp="1"/>
          </p:cNvSpPr>
          <p:nvPr>
            <p:ph type="body" sz="quarter" idx="15"/>
          </p:nvPr>
        </p:nvSpPr>
        <p:spPr/>
        <p:txBody>
          <a:bodyPr/>
          <a:lstStyle/>
          <a:p>
            <a:pPr marL="0" marR="0" lvl="0" indent="0" algn="ctr" defTabSz="914400" rtl="0" eaLnBrk="1" fontAlgn="auto" latinLnBrk="0" hangingPunct="1">
              <a:lnSpc>
                <a:spcPct val="100000"/>
              </a:lnSpc>
              <a:spcBef>
                <a:spcPts val="0"/>
              </a:spcBef>
              <a:spcAft>
                <a:spcPts val="80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a:ea typeface="+mn-ea"/>
                <a:cs typeface="+mn-cs"/>
                <a:hlinkClick r:id="rId2" action="ppaction://hlinksldjump"/>
              </a:rPr>
              <a:t>Return to parent-slide containing images.</a:t>
            </a:r>
          </a:p>
        </p:txBody>
      </p:sp>
      <p:sp>
        <p:nvSpPr>
          <p:cNvPr id="6" name="Slide Number Placeholder 5">
            <a:extLst>
              <a:ext uri="{FF2B5EF4-FFF2-40B4-BE49-F238E27FC236}">
                <a16:creationId xmlns:a16="http://schemas.microsoft.com/office/drawing/2014/main" id="{58370D88-AB9B-47B4-9537-948FBA614E1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151E55-6873-49E2-B8D5-2F265E6F1973}"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31136456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BD4DC-B29D-4077-A952-3D6776ED8ABC}"/>
              </a:ext>
            </a:extLst>
          </p:cNvPr>
          <p:cNvSpPr>
            <a:spLocks noGrp="1"/>
          </p:cNvSpPr>
          <p:nvPr>
            <p:ph type="title"/>
          </p:nvPr>
        </p:nvSpPr>
        <p:spPr>
          <a:xfrm>
            <a:off x="342900" y="235525"/>
            <a:ext cx="8639352" cy="822237"/>
          </a:xfrm>
        </p:spPr>
        <p:txBody>
          <a:bodyPr>
            <a:noAutofit/>
          </a:bodyPr>
          <a:lstStyle/>
          <a:p>
            <a:r>
              <a:rPr lang="en-US" altLang="en-US" sz="3200" dirty="0">
                <a:cs typeface="Arial" panose="020B0604020202020204" pitchFamily="34" charset="0"/>
              </a:rPr>
              <a:t>Growing Annuity: Example I </a:t>
            </a:r>
            <a:r>
              <a:rPr lang="en-US" sz="3200" noProof="0" dirty="0"/>
              <a:t>– Text Alternative</a:t>
            </a:r>
          </a:p>
        </p:txBody>
      </p:sp>
      <p:sp>
        <p:nvSpPr>
          <p:cNvPr id="3" name="Text Placeholder 2">
            <a:extLst>
              <a:ext uri="{FF2B5EF4-FFF2-40B4-BE49-F238E27FC236}">
                <a16:creationId xmlns:a16="http://schemas.microsoft.com/office/drawing/2014/main" id="{D25C41FC-4A63-4805-8E6E-36C2F99BE993}"/>
              </a:ext>
            </a:extLst>
          </p:cNvPr>
          <p:cNvSpPr>
            <a:spLocks noGrp="1"/>
          </p:cNvSpPr>
          <p:nvPr>
            <p:ph type="body" sz="quarter" idx="14"/>
          </p:nvPr>
        </p:nvSpPr>
        <p:spPr/>
        <p:txBody>
          <a:bodyPr/>
          <a:lstStyle/>
          <a:p>
            <a:r>
              <a:rPr lang="en-US" noProof="0" dirty="0">
                <a:hlinkClick r:id="rId2" action="ppaction://hlinksldjump"/>
              </a:rPr>
              <a:t>Return to parent-slide containing images.</a:t>
            </a:r>
          </a:p>
        </p:txBody>
      </p:sp>
      <p:sp>
        <p:nvSpPr>
          <p:cNvPr id="4" name="Content Placeholder 3">
            <a:extLst>
              <a:ext uri="{FF2B5EF4-FFF2-40B4-BE49-F238E27FC236}">
                <a16:creationId xmlns:a16="http://schemas.microsoft.com/office/drawing/2014/main" id="{682B4685-AFF6-4664-AF0E-CBEF4179CF57}"/>
              </a:ext>
            </a:extLst>
          </p:cNvPr>
          <p:cNvSpPr>
            <a:spLocks noGrp="1"/>
          </p:cNvSpPr>
          <p:nvPr>
            <p:ph sz="quarter" idx="11"/>
          </p:nvPr>
        </p:nvSpPr>
        <p:spPr/>
        <p:txBody>
          <a:bodyPr>
            <a:noAutofit/>
          </a:bodyPr>
          <a:lstStyle/>
          <a:p>
            <a:pPr marL="0" indent="0">
              <a:spcBef>
                <a:spcPts val="624"/>
              </a:spcBef>
              <a:buNone/>
            </a:pPr>
            <a:r>
              <a:rPr lang="en-US" sz="2400" b="0" i="0" u="none" strike="noStrike" dirty="0">
                <a:solidFill>
                  <a:srgbClr val="000000"/>
                </a:solidFill>
                <a:effectLst/>
              </a:rPr>
              <a:t>A timeline beginning at 0 showing a growing annuity from years 1 to 40. The annuity each year has the following calculation: At year 1 the amount is $20,000. At year 2 the amount is $20,000 times (1.03). At year 40 the amount is $20,000 times (1.03) to the power 39. </a:t>
            </a:r>
            <a:endParaRPr lang="en-US" sz="2400" dirty="0">
              <a:cs typeface="Arial" panose="020B0604020202020204" pitchFamily="34" charset="0"/>
            </a:endParaRPr>
          </a:p>
        </p:txBody>
      </p:sp>
      <p:sp>
        <p:nvSpPr>
          <p:cNvPr id="5" name="Text Placeholder 4">
            <a:extLst>
              <a:ext uri="{FF2B5EF4-FFF2-40B4-BE49-F238E27FC236}">
                <a16:creationId xmlns:a16="http://schemas.microsoft.com/office/drawing/2014/main" id="{0025395E-AB4F-4DE4-8CC5-2D362FE97424}"/>
              </a:ext>
            </a:extLst>
          </p:cNvPr>
          <p:cNvSpPr>
            <a:spLocks noGrp="1"/>
          </p:cNvSpPr>
          <p:nvPr>
            <p:ph type="body" sz="quarter" idx="15"/>
          </p:nvPr>
        </p:nvSpPr>
        <p:spPr/>
        <p:txBody>
          <a:bodyPr/>
          <a:lstStyle/>
          <a:p>
            <a:pPr marL="0" marR="0" lvl="0" indent="0" algn="ctr" defTabSz="914400" rtl="0" eaLnBrk="1" fontAlgn="auto" latinLnBrk="0" hangingPunct="1">
              <a:lnSpc>
                <a:spcPct val="100000"/>
              </a:lnSpc>
              <a:spcBef>
                <a:spcPts val="0"/>
              </a:spcBef>
              <a:spcAft>
                <a:spcPts val="80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a:ea typeface="+mn-ea"/>
                <a:cs typeface="+mn-cs"/>
                <a:hlinkClick r:id="rId2" action="ppaction://hlinksldjump"/>
              </a:rPr>
              <a:t>Return to parent-slide containing images.</a:t>
            </a:r>
          </a:p>
        </p:txBody>
      </p:sp>
      <p:sp>
        <p:nvSpPr>
          <p:cNvPr id="6" name="Slide Number Placeholder 5">
            <a:extLst>
              <a:ext uri="{FF2B5EF4-FFF2-40B4-BE49-F238E27FC236}">
                <a16:creationId xmlns:a16="http://schemas.microsoft.com/office/drawing/2014/main" id="{58370D88-AB9B-47B4-9537-948FBA614E1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151E55-6873-49E2-B8D5-2F265E6F1973}"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8425346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BD4DC-B29D-4077-A952-3D6776ED8ABC}"/>
              </a:ext>
            </a:extLst>
          </p:cNvPr>
          <p:cNvSpPr>
            <a:spLocks noGrp="1"/>
          </p:cNvSpPr>
          <p:nvPr>
            <p:ph type="title"/>
          </p:nvPr>
        </p:nvSpPr>
        <p:spPr>
          <a:xfrm>
            <a:off x="342900" y="235525"/>
            <a:ext cx="8639352" cy="822237"/>
          </a:xfrm>
        </p:spPr>
        <p:txBody>
          <a:bodyPr>
            <a:noAutofit/>
          </a:bodyPr>
          <a:lstStyle/>
          <a:p>
            <a:r>
              <a:rPr lang="en-US" altLang="en-US" sz="3000" dirty="0">
                <a:cs typeface="Arial" panose="020B0604020202020204" pitchFamily="34" charset="0"/>
              </a:rPr>
              <a:t>Growing Annuity: Example II </a:t>
            </a:r>
            <a:r>
              <a:rPr lang="en-US" sz="3000" noProof="0" dirty="0"/>
              <a:t>– Text Alternative</a:t>
            </a:r>
          </a:p>
        </p:txBody>
      </p:sp>
      <p:sp>
        <p:nvSpPr>
          <p:cNvPr id="3" name="Text Placeholder 2">
            <a:extLst>
              <a:ext uri="{FF2B5EF4-FFF2-40B4-BE49-F238E27FC236}">
                <a16:creationId xmlns:a16="http://schemas.microsoft.com/office/drawing/2014/main" id="{D25C41FC-4A63-4805-8E6E-36C2F99BE993}"/>
              </a:ext>
            </a:extLst>
          </p:cNvPr>
          <p:cNvSpPr>
            <a:spLocks noGrp="1"/>
          </p:cNvSpPr>
          <p:nvPr>
            <p:ph type="body" sz="quarter" idx="14"/>
          </p:nvPr>
        </p:nvSpPr>
        <p:spPr/>
        <p:txBody>
          <a:bodyPr/>
          <a:lstStyle/>
          <a:p>
            <a:r>
              <a:rPr lang="en-US" noProof="0" dirty="0">
                <a:hlinkClick r:id="rId2" action="ppaction://hlinksldjump"/>
              </a:rPr>
              <a:t>Return to parent-slide containing images.</a:t>
            </a:r>
          </a:p>
        </p:txBody>
      </p:sp>
      <p:sp>
        <p:nvSpPr>
          <p:cNvPr id="4" name="Content Placeholder 3">
            <a:extLst>
              <a:ext uri="{FF2B5EF4-FFF2-40B4-BE49-F238E27FC236}">
                <a16:creationId xmlns:a16="http://schemas.microsoft.com/office/drawing/2014/main" id="{682B4685-AFF6-4664-AF0E-CBEF4179CF57}"/>
              </a:ext>
            </a:extLst>
          </p:cNvPr>
          <p:cNvSpPr>
            <a:spLocks noGrp="1"/>
          </p:cNvSpPr>
          <p:nvPr>
            <p:ph sz="quarter" idx="11"/>
          </p:nvPr>
        </p:nvSpPr>
        <p:spPr/>
        <p:txBody>
          <a:bodyPr>
            <a:noAutofit/>
          </a:bodyPr>
          <a:lstStyle/>
          <a:p>
            <a:pPr marL="0" indent="0">
              <a:spcBef>
                <a:spcPts val="624"/>
              </a:spcBef>
              <a:buNone/>
            </a:pPr>
            <a:r>
              <a:rPr lang="en-US" sz="2400" b="0" i="0" u="none" strike="noStrike" dirty="0">
                <a:solidFill>
                  <a:srgbClr val="000000"/>
                </a:solidFill>
                <a:effectLst/>
                <a:latin typeface="+mj-lt"/>
              </a:rPr>
              <a:t>Year 1 the amount is $8,500. The $8,500 is taken times 1.07 in Year 2, times 1.07 squared in year 3, and so forth. Year 1 is $8,500. Year 2 is $9,095. Year 3 is $9,731.65. Year 4 is $10,412.87. Year 5 is $11,141.77. The total amount is $34,706.26</a:t>
            </a:r>
            <a:endParaRPr lang="en-US" sz="2400" dirty="0">
              <a:latin typeface="+mj-lt"/>
              <a:cs typeface="Arial" panose="020B0604020202020204" pitchFamily="34" charset="0"/>
            </a:endParaRPr>
          </a:p>
        </p:txBody>
      </p:sp>
      <p:sp>
        <p:nvSpPr>
          <p:cNvPr id="5" name="Text Placeholder 4">
            <a:extLst>
              <a:ext uri="{FF2B5EF4-FFF2-40B4-BE49-F238E27FC236}">
                <a16:creationId xmlns:a16="http://schemas.microsoft.com/office/drawing/2014/main" id="{0025395E-AB4F-4DE4-8CC5-2D362FE97424}"/>
              </a:ext>
            </a:extLst>
          </p:cNvPr>
          <p:cNvSpPr>
            <a:spLocks noGrp="1"/>
          </p:cNvSpPr>
          <p:nvPr>
            <p:ph type="body" sz="quarter" idx="15"/>
          </p:nvPr>
        </p:nvSpPr>
        <p:spPr/>
        <p:txBody>
          <a:bodyPr/>
          <a:lstStyle/>
          <a:p>
            <a:pPr marL="0" marR="0" lvl="0" indent="0" algn="ctr" defTabSz="914400" rtl="0" eaLnBrk="1" fontAlgn="auto" latinLnBrk="0" hangingPunct="1">
              <a:lnSpc>
                <a:spcPct val="100000"/>
              </a:lnSpc>
              <a:spcBef>
                <a:spcPts val="0"/>
              </a:spcBef>
              <a:spcAft>
                <a:spcPts val="80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a:ea typeface="+mn-ea"/>
                <a:cs typeface="+mn-cs"/>
                <a:hlinkClick r:id="rId2" action="ppaction://hlinksldjump"/>
              </a:rPr>
              <a:t>Return to parent-slide containing images.</a:t>
            </a:r>
          </a:p>
        </p:txBody>
      </p:sp>
      <p:sp>
        <p:nvSpPr>
          <p:cNvPr id="6" name="Slide Number Placeholder 5">
            <a:extLst>
              <a:ext uri="{FF2B5EF4-FFF2-40B4-BE49-F238E27FC236}">
                <a16:creationId xmlns:a16="http://schemas.microsoft.com/office/drawing/2014/main" id="{58370D88-AB9B-47B4-9537-948FBA614E1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151E55-6873-49E2-B8D5-2F265E6F1973}"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466313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40A00-0EB6-438A-8B2C-40722DB283D0}"/>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Present Value - I</a:t>
            </a:r>
            <a:endParaRPr lang="en-US" dirty="0"/>
          </a:p>
        </p:txBody>
      </p:sp>
      <p:sp>
        <p:nvSpPr>
          <p:cNvPr id="3" name="Content Placeholder 2">
            <a:extLst>
              <a:ext uri="{FF2B5EF4-FFF2-40B4-BE49-F238E27FC236}">
                <a16:creationId xmlns:a16="http://schemas.microsoft.com/office/drawing/2014/main" id="{63F550CC-0EBB-40E2-916E-26DD63450979}"/>
              </a:ext>
            </a:extLst>
          </p:cNvPr>
          <p:cNvSpPr>
            <a:spLocks noGrp="1"/>
          </p:cNvSpPr>
          <p:nvPr>
            <p:ph sz="quarter" idx="11"/>
          </p:nvPr>
        </p:nvSpPr>
        <p:spPr>
          <a:xfrm>
            <a:off x="342900" y="1276709"/>
            <a:ext cx="8458200" cy="1237891"/>
          </a:xfrm>
        </p:spPr>
        <p:txBody>
          <a:bodyPr>
            <a:normAutofit/>
          </a:bodyPr>
          <a:lstStyle/>
          <a:p>
            <a:r>
              <a:rPr lang="en-US" altLang="en-US" sz="2200" dirty="0">
                <a:latin typeface="Arial" panose="020B0604020202020204" pitchFamily="34" charset="0"/>
                <a:cs typeface="Arial" panose="020B0604020202020204" pitchFamily="34" charset="0"/>
              </a:rPr>
              <a:t>If you were to be promised $11,424 due in one year when interest rates are 12 percent, your investment would be worth $10,200 in today’s dollars.</a:t>
            </a:r>
          </a:p>
        </p:txBody>
      </p:sp>
      <p:graphicFrame>
        <p:nvGraphicFramePr>
          <p:cNvPr id="8" name="Object 7">
            <a:extLst>
              <a:ext uri="{FF2B5EF4-FFF2-40B4-BE49-F238E27FC236}">
                <a16:creationId xmlns:a16="http://schemas.microsoft.com/office/drawing/2014/main" id="{CE9149B4-6CB6-4879-BBE0-F05DC9763CA7}"/>
              </a:ext>
            </a:extLst>
          </p:cNvPr>
          <p:cNvGraphicFramePr>
            <a:graphicFrameLocks noChangeAspect="1"/>
          </p:cNvGraphicFramePr>
          <p:nvPr>
            <p:extLst>
              <p:ext uri="{D42A27DB-BD31-4B8C-83A1-F6EECF244321}">
                <p14:modId xmlns:p14="http://schemas.microsoft.com/office/powerpoint/2010/main" val="1725453174"/>
              </p:ext>
            </p:extLst>
          </p:nvPr>
        </p:nvGraphicFramePr>
        <p:xfrm>
          <a:off x="2741417" y="2905975"/>
          <a:ext cx="2624219" cy="838661"/>
        </p:xfrm>
        <a:graphic>
          <a:graphicData uri="http://schemas.openxmlformats.org/presentationml/2006/ole">
            <mc:AlternateContent xmlns:mc="http://schemas.openxmlformats.org/markup-compatibility/2006">
              <mc:Choice xmlns:v="urn:schemas-microsoft-com:vml" Requires="v">
                <p:oleObj spid="_x0000_s1053" name="Equation" r:id="rId3" imgW="1231560" imgH="393480" progId="Equation.DSMT4">
                  <p:embed/>
                </p:oleObj>
              </mc:Choice>
              <mc:Fallback>
                <p:oleObj name="Equation" r:id="rId3" imgW="1231560" imgH="393480" progId="Equation.DSMT4">
                  <p:embed/>
                  <p:pic>
                    <p:nvPicPr>
                      <p:cNvPr id="0" name=""/>
                      <p:cNvPicPr/>
                      <p:nvPr/>
                    </p:nvPicPr>
                    <p:blipFill>
                      <a:blip r:embed="rId4"/>
                      <a:stretch>
                        <a:fillRect/>
                      </a:stretch>
                    </p:blipFill>
                    <p:spPr>
                      <a:xfrm>
                        <a:off x="2741417" y="2905975"/>
                        <a:ext cx="2624219" cy="838661"/>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706F9D0F-BB95-463E-AE32-1F268D499FF5}"/>
              </a:ext>
            </a:extLst>
          </p:cNvPr>
          <p:cNvSpPr>
            <a:spLocks noGrp="1"/>
          </p:cNvSpPr>
          <p:nvPr>
            <p:ph sz="quarter" idx="14"/>
          </p:nvPr>
        </p:nvSpPr>
        <p:spPr>
          <a:xfrm>
            <a:off x="342900" y="4220850"/>
            <a:ext cx="8458200" cy="1842709"/>
          </a:xfrm>
        </p:spPr>
        <p:txBody>
          <a:bodyPr>
            <a:normAutofit/>
          </a:bodyPr>
          <a:lstStyle/>
          <a:p>
            <a:pPr marL="0" indent="0">
              <a:buNone/>
            </a:pPr>
            <a:r>
              <a:rPr lang="en-US" sz="2200" dirty="0">
                <a:latin typeface="Arial" panose="020B0604020202020204" pitchFamily="34" charset="0"/>
                <a:cs typeface="Arial" panose="020B0604020202020204" pitchFamily="34" charset="0"/>
              </a:rPr>
              <a:t>The amount that a borrower would need to set aside today to be able to meet the promised payment of $11,424 in one year is the Present Value (P</a:t>
            </a:r>
            <a:r>
              <a:rPr lang="en-US" sz="100"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V).</a:t>
            </a:r>
          </a:p>
          <a:p>
            <a:pPr marL="0" indent="0">
              <a:buNone/>
            </a:pPr>
            <a:r>
              <a:rPr lang="en-US" sz="2200" dirty="0">
                <a:latin typeface="Arial" panose="020B0604020202020204" pitchFamily="34" charset="0"/>
                <a:cs typeface="Arial" panose="020B0604020202020204" pitchFamily="34" charset="0"/>
              </a:rPr>
              <a:t>Note that $11,424 = $10,200 × (1.12).</a:t>
            </a:r>
          </a:p>
        </p:txBody>
      </p:sp>
      <p:sp>
        <p:nvSpPr>
          <p:cNvPr id="7" name="Slide Number Placeholder 6">
            <a:extLst>
              <a:ext uri="{FF2B5EF4-FFF2-40B4-BE49-F238E27FC236}">
                <a16:creationId xmlns:a16="http://schemas.microsoft.com/office/drawing/2014/main" id="{4A105BC5-E639-466F-BECF-7F1D9D28C8EB}"/>
              </a:ext>
            </a:extLst>
          </p:cNvPr>
          <p:cNvSpPr>
            <a:spLocks noGrp="1"/>
          </p:cNvSpPr>
          <p:nvPr>
            <p:ph type="sldNum" sz="quarter" idx="10"/>
          </p:nvPr>
        </p:nvSpPr>
        <p:spPr/>
        <p:txBody>
          <a:bodyPr/>
          <a:lstStyle/>
          <a:p>
            <a:fld id="{68151E55-6873-49E2-B8D5-2F265E6F1973}" type="slidenum">
              <a:rPr lang="en-US" smtClean="0"/>
              <a:t>6</a:t>
            </a:fld>
            <a:endParaRPr lang="en-US" dirty="0"/>
          </a:p>
        </p:txBody>
      </p:sp>
    </p:spTree>
    <p:extLst>
      <p:ext uri="{BB962C8B-B14F-4D97-AF65-F5344CB8AC3E}">
        <p14:creationId xmlns:p14="http://schemas.microsoft.com/office/powerpoint/2010/main" val="2586308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40A00-0EB6-438A-8B2C-40722DB283D0}"/>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Present Value – II</a:t>
            </a:r>
            <a:endParaRPr lang="en-US" dirty="0"/>
          </a:p>
        </p:txBody>
      </p:sp>
      <p:sp>
        <p:nvSpPr>
          <p:cNvPr id="3" name="Content Placeholder 2">
            <a:extLst>
              <a:ext uri="{FF2B5EF4-FFF2-40B4-BE49-F238E27FC236}">
                <a16:creationId xmlns:a16="http://schemas.microsoft.com/office/drawing/2014/main" id="{63F550CC-0EBB-40E2-916E-26DD63450979}"/>
              </a:ext>
            </a:extLst>
          </p:cNvPr>
          <p:cNvSpPr>
            <a:spLocks noGrp="1"/>
          </p:cNvSpPr>
          <p:nvPr>
            <p:ph sz="quarter" idx="11"/>
          </p:nvPr>
        </p:nvSpPr>
        <p:spPr>
          <a:xfrm>
            <a:off x="342899" y="1276710"/>
            <a:ext cx="8458200" cy="985724"/>
          </a:xfrm>
        </p:spPr>
        <p:txBody>
          <a:bodyPr>
            <a:normAutofit/>
          </a:bodyPr>
          <a:lstStyle/>
          <a:p>
            <a:pPr marL="0" indent="0">
              <a:spcBef>
                <a:spcPts val="1000"/>
              </a:spcBef>
              <a:spcAft>
                <a:spcPts val="0"/>
              </a:spcAft>
              <a:buNone/>
            </a:pPr>
            <a:r>
              <a:rPr lang="en-US" altLang="en-US" sz="2600" dirty="0">
                <a:latin typeface="Arial" panose="020B0604020202020204" pitchFamily="34" charset="0"/>
                <a:cs typeface="Arial" panose="020B0604020202020204" pitchFamily="34" charset="0"/>
              </a:rPr>
              <a:t>In the one-period case, the formula for </a:t>
            </a:r>
            <a:r>
              <a:rPr lang="en-US" altLang="en-US" sz="2600" i="1" dirty="0">
                <a:latin typeface="Arial" panose="020B0604020202020204" pitchFamily="34" charset="0"/>
                <a:cs typeface="Arial" panose="020B0604020202020204" pitchFamily="34" charset="0"/>
              </a:rPr>
              <a:t>P</a:t>
            </a:r>
            <a:r>
              <a:rPr lang="en-US" altLang="en-US" sz="100" i="1" dirty="0">
                <a:latin typeface="Arial" panose="020B0604020202020204" pitchFamily="34" charset="0"/>
                <a:cs typeface="Arial" panose="020B0604020202020204" pitchFamily="34" charset="0"/>
              </a:rPr>
              <a:t> </a:t>
            </a:r>
            <a:r>
              <a:rPr lang="en-US" altLang="en-US" sz="2600" i="1" dirty="0">
                <a:latin typeface="Arial" panose="020B0604020202020204" pitchFamily="34" charset="0"/>
                <a:cs typeface="Arial" panose="020B0604020202020204" pitchFamily="34" charset="0"/>
              </a:rPr>
              <a:t>V</a:t>
            </a:r>
            <a:r>
              <a:rPr lang="en-US" altLang="en-US" sz="2600" dirty="0">
                <a:latin typeface="Arial" panose="020B0604020202020204" pitchFamily="34" charset="0"/>
                <a:cs typeface="Arial" panose="020B0604020202020204" pitchFamily="34" charset="0"/>
              </a:rPr>
              <a:t> can be written as:</a:t>
            </a:r>
          </a:p>
        </p:txBody>
      </p:sp>
      <p:graphicFrame>
        <p:nvGraphicFramePr>
          <p:cNvPr id="8" name="Object 7">
            <a:extLst>
              <a:ext uri="{FF2B5EF4-FFF2-40B4-BE49-F238E27FC236}">
                <a16:creationId xmlns:a16="http://schemas.microsoft.com/office/drawing/2014/main" id="{CE9149B4-6CB6-4879-BBE0-F05DC9763CA7}"/>
              </a:ext>
            </a:extLst>
          </p:cNvPr>
          <p:cNvGraphicFramePr>
            <a:graphicFrameLocks noChangeAspect="1"/>
          </p:cNvGraphicFramePr>
          <p:nvPr>
            <p:extLst>
              <p:ext uri="{D42A27DB-BD31-4B8C-83A1-F6EECF244321}">
                <p14:modId xmlns:p14="http://schemas.microsoft.com/office/powerpoint/2010/main" val="648921074"/>
              </p:ext>
            </p:extLst>
          </p:nvPr>
        </p:nvGraphicFramePr>
        <p:xfrm>
          <a:off x="3313211" y="2637149"/>
          <a:ext cx="1462087" cy="838200"/>
        </p:xfrm>
        <a:graphic>
          <a:graphicData uri="http://schemas.openxmlformats.org/presentationml/2006/ole">
            <mc:AlternateContent xmlns:mc="http://schemas.openxmlformats.org/markup-compatibility/2006">
              <mc:Choice xmlns:v="urn:schemas-microsoft-com:vml" Requires="v">
                <p:oleObj spid="_x0000_s2078" name="Equation" r:id="rId4" imgW="685800" imgH="393480" progId="Equation.DSMT4">
                  <p:embed/>
                </p:oleObj>
              </mc:Choice>
              <mc:Fallback>
                <p:oleObj name="Equation" r:id="rId4" imgW="685800" imgH="393480" progId="Equation.DSMT4">
                  <p:embed/>
                  <p:pic>
                    <p:nvPicPr>
                      <p:cNvPr id="8" name="Object 7">
                        <a:extLst>
                          <a:ext uri="{FF2B5EF4-FFF2-40B4-BE49-F238E27FC236}">
                            <a16:creationId xmlns:a16="http://schemas.microsoft.com/office/drawing/2014/main" id="{CE9149B4-6CB6-4879-BBE0-F05DC9763CA7}"/>
                          </a:ext>
                        </a:extLst>
                      </p:cNvPr>
                      <p:cNvPicPr/>
                      <p:nvPr/>
                    </p:nvPicPr>
                    <p:blipFill>
                      <a:blip r:embed="rId5"/>
                      <a:stretch>
                        <a:fillRect/>
                      </a:stretch>
                    </p:blipFill>
                    <p:spPr>
                      <a:xfrm>
                        <a:off x="3313211" y="2637149"/>
                        <a:ext cx="1462087" cy="8382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706F9D0F-BB95-463E-AE32-1F268D499FF5}"/>
              </a:ext>
            </a:extLst>
          </p:cNvPr>
          <p:cNvSpPr>
            <a:spLocks noGrp="1"/>
          </p:cNvSpPr>
          <p:nvPr>
            <p:ph sz="quarter" idx="14"/>
          </p:nvPr>
        </p:nvSpPr>
        <p:spPr>
          <a:xfrm>
            <a:off x="342900" y="4220851"/>
            <a:ext cx="8458200" cy="1482365"/>
          </a:xfrm>
        </p:spPr>
        <p:txBody>
          <a:bodyPr>
            <a:normAutofit/>
          </a:bodyPr>
          <a:lstStyle/>
          <a:p>
            <a:pPr marL="0" indent="0">
              <a:spcBef>
                <a:spcPts val="1000"/>
              </a:spcBef>
              <a:spcAft>
                <a:spcPts val="0"/>
              </a:spcAft>
              <a:buNone/>
            </a:pPr>
            <a:r>
              <a:rPr lang="en-US" sz="2600" dirty="0">
                <a:cs typeface="Arial" panose="020B0604020202020204" pitchFamily="34" charset="0"/>
              </a:rPr>
              <a:t>Where </a:t>
            </a:r>
            <a:r>
              <a:rPr lang="en-US" sz="2600" i="1" dirty="0">
                <a:cs typeface="Arial" panose="020B0604020202020204" pitchFamily="34" charset="0"/>
              </a:rPr>
              <a:t>C</a:t>
            </a:r>
            <a:r>
              <a:rPr lang="en-US" sz="2600" baseline="-25000" dirty="0">
                <a:cs typeface="Arial" panose="020B0604020202020204" pitchFamily="34" charset="0"/>
              </a:rPr>
              <a:t>1</a:t>
            </a:r>
            <a:r>
              <a:rPr lang="en-US" sz="2600" dirty="0">
                <a:cs typeface="Arial" panose="020B0604020202020204" pitchFamily="34" charset="0"/>
              </a:rPr>
              <a:t> is cash flow at Date 1, and </a:t>
            </a:r>
            <a:r>
              <a:rPr lang="en-US" sz="2600" i="1" dirty="0">
                <a:cs typeface="Arial" panose="020B0604020202020204" pitchFamily="34" charset="0"/>
              </a:rPr>
              <a:t>r</a:t>
            </a:r>
            <a:r>
              <a:rPr lang="en-US" sz="2600" dirty="0">
                <a:cs typeface="Arial" panose="020B0604020202020204" pitchFamily="34" charset="0"/>
              </a:rPr>
              <a:t> is the appropriate interest rate. We could also write the formula as:</a:t>
            </a:r>
          </a:p>
          <a:p>
            <a:pPr marL="0" indent="0">
              <a:buNone/>
            </a:pPr>
            <a:r>
              <a:rPr lang="en-US" sz="2600" i="1" dirty="0"/>
              <a:t>PV</a:t>
            </a:r>
            <a:r>
              <a:rPr lang="en-US" sz="2600" dirty="0"/>
              <a:t> = </a:t>
            </a:r>
            <a:r>
              <a:rPr lang="en-US" sz="2600" i="1" dirty="0"/>
              <a:t>FV</a:t>
            </a:r>
            <a:r>
              <a:rPr lang="en-US" sz="2600" baseline="-25000" dirty="0"/>
              <a:t>1</a:t>
            </a:r>
            <a:r>
              <a:rPr lang="en-US" sz="2600" dirty="0"/>
              <a:t>/1 + </a:t>
            </a:r>
            <a:r>
              <a:rPr lang="en-US" sz="2600" i="1" dirty="0"/>
              <a:t>r</a:t>
            </a:r>
            <a:r>
              <a:rPr lang="en-US" sz="2600" dirty="0"/>
              <a:t>  </a:t>
            </a:r>
          </a:p>
        </p:txBody>
      </p:sp>
      <p:sp>
        <p:nvSpPr>
          <p:cNvPr id="7" name="Slide Number Placeholder 6">
            <a:extLst>
              <a:ext uri="{FF2B5EF4-FFF2-40B4-BE49-F238E27FC236}">
                <a16:creationId xmlns:a16="http://schemas.microsoft.com/office/drawing/2014/main" id="{4A105BC5-E639-466F-BECF-7F1D9D28C8EB}"/>
              </a:ext>
            </a:extLst>
          </p:cNvPr>
          <p:cNvSpPr>
            <a:spLocks noGrp="1"/>
          </p:cNvSpPr>
          <p:nvPr>
            <p:ph type="sldNum" sz="quarter" idx="10"/>
          </p:nvPr>
        </p:nvSpPr>
        <p:spPr/>
        <p:txBody>
          <a:bodyPr/>
          <a:lstStyle/>
          <a:p>
            <a:fld id="{68151E55-6873-49E2-B8D5-2F265E6F1973}" type="slidenum">
              <a:rPr lang="en-US" smtClean="0"/>
              <a:t>7</a:t>
            </a:fld>
            <a:endParaRPr lang="en-US" dirty="0"/>
          </a:p>
        </p:txBody>
      </p:sp>
    </p:spTree>
    <p:extLst>
      <p:ext uri="{BB962C8B-B14F-4D97-AF65-F5344CB8AC3E}">
        <p14:creationId xmlns:p14="http://schemas.microsoft.com/office/powerpoint/2010/main" val="1600551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C8F41-5F4D-4434-86A2-108868F3C985}"/>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Net Present Value – I</a:t>
            </a:r>
            <a:endParaRPr lang="en-US" dirty="0"/>
          </a:p>
        </p:txBody>
      </p:sp>
      <p:sp>
        <p:nvSpPr>
          <p:cNvPr id="3" name="Content Placeholder 2">
            <a:extLst>
              <a:ext uri="{FF2B5EF4-FFF2-40B4-BE49-F238E27FC236}">
                <a16:creationId xmlns:a16="http://schemas.microsoft.com/office/drawing/2014/main" id="{F5ED4723-2E35-4FED-8452-1F4CBDA3A637}"/>
              </a:ext>
            </a:extLst>
          </p:cNvPr>
          <p:cNvSpPr>
            <a:spLocks noGrp="1"/>
          </p:cNvSpPr>
          <p:nvPr>
            <p:ph sz="quarter" idx="11"/>
          </p:nvPr>
        </p:nvSpPr>
        <p:spPr/>
        <p:txBody>
          <a:bodyPr>
            <a:normAutofit/>
          </a:bodyPr>
          <a:lstStyle/>
          <a:p>
            <a:pPr marL="0" indent="0">
              <a:spcBef>
                <a:spcPts val="1000"/>
              </a:spcBef>
              <a:spcAft>
                <a:spcPts val="0"/>
              </a:spcAft>
              <a:buNone/>
            </a:pPr>
            <a:r>
              <a:rPr lang="en-US" altLang="en-US" sz="2400" dirty="0">
                <a:latin typeface="Arial" panose="020B0604020202020204" pitchFamily="34" charset="0"/>
                <a:cs typeface="Arial" panose="020B0604020202020204" pitchFamily="34" charset="0"/>
              </a:rPr>
              <a:t>The net present value (</a:t>
            </a:r>
            <a:r>
              <a:rPr lang="en-US" altLang="en-US" sz="2400" i="1" dirty="0">
                <a:latin typeface="Arial" panose="020B0604020202020204" pitchFamily="34" charset="0"/>
                <a:cs typeface="Arial" panose="020B0604020202020204" pitchFamily="34" charset="0"/>
              </a:rPr>
              <a:t>N</a:t>
            </a:r>
            <a:r>
              <a:rPr lang="en-US" altLang="en-US" sz="100" i="1" dirty="0">
                <a:latin typeface="Arial" panose="020B0604020202020204" pitchFamily="34" charset="0"/>
                <a:cs typeface="Arial" panose="020B0604020202020204" pitchFamily="34" charset="0"/>
              </a:rPr>
              <a:t> </a:t>
            </a:r>
            <a:r>
              <a:rPr lang="en-US" altLang="en-US" sz="2400" i="1" dirty="0">
                <a:latin typeface="Arial" panose="020B0604020202020204" pitchFamily="34" charset="0"/>
                <a:cs typeface="Arial" panose="020B0604020202020204" pitchFamily="34" charset="0"/>
              </a:rPr>
              <a:t>P</a:t>
            </a:r>
            <a:r>
              <a:rPr lang="en-US" altLang="en-US" sz="100" i="1" dirty="0">
                <a:latin typeface="Arial" panose="020B0604020202020204" pitchFamily="34" charset="0"/>
                <a:cs typeface="Arial" panose="020B0604020202020204" pitchFamily="34" charset="0"/>
              </a:rPr>
              <a:t> </a:t>
            </a:r>
            <a:r>
              <a:rPr lang="en-US" altLang="en-US" sz="2400" i="1" dirty="0">
                <a:latin typeface="Arial" panose="020B0604020202020204" pitchFamily="34" charset="0"/>
                <a:cs typeface="Arial" panose="020B0604020202020204" pitchFamily="34" charset="0"/>
              </a:rPr>
              <a:t>V</a:t>
            </a:r>
            <a:r>
              <a:rPr lang="en-US" altLang="en-US" sz="2400" dirty="0">
                <a:latin typeface="Arial" panose="020B0604020202020204" pitchFamily="34" charset="0"/>
                <a:cs typeface="Arial" panose="020B0604020202020204" pitchFamily="34" charset="0"/>
              </a:rPr>
              <a:t>) of an investment is the present value of the expected cash flows, less the cost of the investment.</a:t>
            </a:r>
          </a:p>
          <a:p>
            <a:pPr marL="0" indent="0">
              <a:spcBef>
                <a:spcPts val="1000"/>
              </a:spcBef>
              <a:spcAft>
                <a:spcPts val="0"/>
              </a:spcAft>
              <a:buNone/>
            </a:pPr>
            <a:r>
              <a:rPr lang="en-US" altLang="en-US" sz="2400" dirty="0">
                <a:latin typeface="Arial" panose="020B0604020202020204" pitchFamily="34" charset="0"/>
                <a:cs typeface="Arial" panose="020B0604020202020204" pitchFamily="34" charset="0"/>
              </a:rPr>
              <a:t>Suppose an investment that promises to pay $10,000 in one year is offered for sale for $9,500. Your interest rate is 5 percent. Should you buy?</a:t>
            </a:r>
          </a:p>
        </p:txBody>
      </p:sp>
      <p:sp>
        <p:nvSpPr>
          <p:cNvPr id="6" name="Slide Number Placeholder 5">
            <a:extLst>
              <a:ext uri="{FF2B5EF4-FFF2-40B4-BE49-F238E27FC236}">
                <a16:creationId xmlns:a16="http://schemas.microsoft.com/office/drawing/2014/main" id="{D15435CF-7B61-408A-96FF-BFA176FC70C1}"/>
              </a:ext>
            </a:extLst>
          </p:cNvPr>
          <p:cNvSpPr>
            <a:spLocks noGrp="1"/>
          </p:cNvSpPr>
          <p:nvPr>
            <p:ph type="sldNum" sz="quarter" idx="10"/>
          </p:nvPr>
        </p:nvSpPr>
        <p:spPr/>
        <p:txBody>
          <a:bodyPr/>
          <a:lstStyle/>
          <a:p>
            <a:fld id="{68151E55-6873-49E2-B8D5-2F265E6F1973}" type="slidenum">
              <a:rPr lang="en-US" smtClean="0"/>
              <a:t>8</a:t>
            </a:fld>
            <a:endParaRPr lang="en-US" dirty="0"/>
          </a:p>
        </p:txBody>
      </p:sp>
    </p:spTree>
    <p:extLst>
      <p:ext uri="{BB962C8B-B14F-4D97-AF65-F5344CB8AC3E}">
        <p14:creationId xmlns:p14="http://schemas.microsoft.com/office/powerpoint/2010/main" val="2630291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8F917-1128-4A07-89AD-49EB64391F89}"/>
              </a:ext>
            </a:extLst>
          </p:cNvPr>
          <p:cNvSpPr>
            <a:spLocks noGrp="1"/>
          </p:cNvSpPr>
          <p:nvPr>
            <p:ph type="title"/>
          </p:nvPr>
        </p:nvSpPr>
        <p:spPr/>
        <p:txBody>
          <a:bodyPr/>
          <a:lstStyle/>
          <a:p>
            <a:r>
              <a:rPr lang="en-US" altLang="en-US" dirty="0">
                <a:latin typeface="Arial" panose="020B0604020202020204" pitchFamily="34" charset="0"/>
                <a:cs typeface="Arial" panose="020B0604020202020204" pitchFamily="34" charset="0"/>
              </a:rPr>
              <a:t>Net Present Value – II</a:t>
            </a:r>
            <a:endParaRPr lang="en-US" dirty="0"/>
          </a:p>
        </p:txBody>
      </p:sp>
      <p:graphicFrame>
        <p:nvGraphicFramePr>
          <p:cNvPr id="7" name="Object 6">
            <a:extLst>
              <a:ext uri="{FF2B5EF4-FFF2-40B4-BE49-F238E27FC236}">
                <a16:creationId xmlns:a16="http://schemas.microsoft.com/office/drawing/2014/main" id="{12AC41CB-8243-4FEE-B670-3F1EA4A98898}"/>
              </a:ext>
            </a:extLst>
          </p:cNvPr>
          <p:cNvGraphicFramePr>
            <a:graphicFrameLocks noChangeAspect="1"/>
          </p:cNvGraphicFramePr>
          <p:nvPr>
            <p:extLst>
              <p:ext uri="{D42A27DB-BD31-4B8C-83A1-F6EECF244321}">
                <p14:modId xmlns:p14="http://schemas.microsoft.com/office/powerpoint/2010/main" val="3115079830"/>
              </p:ext>
            </p:extLst>
          </p:nvPr>
        </p:nvGraphicFramePr>
        <p:xfrm>
          <a:off x="341314" y="1249343"/>
          <a:ext cx="3627437" cy="838200"/>
        </p:xfrm>
        <a:graphic>
          <a:graphicData uri="http://schemas.openxmlformats.org/presentationml/2006/ole">
            <mc:AlternateContent xmlns:mc="http://schemas.openxmlformats.org/markup-compatibility/2006">
              <mc:Choice xmlns:v="urn:schemas-microsoft-com:vml" Requires="v">
                <p:oleObj spid="_x0000_s3158" name="Equation" r:id="rId4" imgW="1701720" imgH="393480" progId="Equation.DSMT4">
                  <p:embed/>
                </p:oleObj>
              </mc:Choice>
              <mc:Fallback>
                <p:oleObj name="Equation" r:id="rId4" imgW="1701720" imgH="393480" progId="Equation.DSMT4">
                  <p:embed/>
                  <p:pic>
                    <p:nvPicPr>
                      <p:cNvPr id="8" name="Object 7">
                        <a:extLst>
                          <a:ext uri="{FF2B5EF4-FFF2-40B4-BE49-F238E27FC236}">
                            <a16:creationId xmlns:a16="http://schemas.microsoft.com/office/drawing/2014/main" id="{CE9149B4-6CB6-4879-BBE0-F05DC9763CA7}"/>
                          </a:ext>
                        </a:extLst>
                      </p:cNvPr>
                      <p:cNvPicPr/>
                      <p:nvPr/>
                    </p:nvPicPr>
                    <p:blipFill>
                      <a:blip r:embed="rId5"/>
                      <a:stretch>
                        <a:fillRect/>
                      </a:stretch>
                    </p:blipFill>
                    <p:spPr>
                      <a:xfrm>
                        <a:off x="341314" y="1249343"/>
                        <a:ext cx="3627437" cy="8382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C8313421-EBAA-4E7E-8AE9-EBEEE377197D}"/>
              </a:ext>
            </a:extLst>
          </p:cNvPr>
          <p:cNvGraphicFramePr>
            <a:graphicFrameLocks noChangeAspect="1"/>
          </p:cNvGraphicFramePr>
          <p:nvPr>
            <p:extLst>
              <p:ext uri="{D42A27DB-BD31-4B8C-83A1-F6EECF244321}">
                <p14:modId xmlns:p14="http://schemas.microsoft.com/office/powerpoint/2010/main" val="2762656177"/>
              </p:ext>
            </p:extLst>
          </p:nvPr>
        </p:nvGraphicFramePr>
        <p:xfrm>
          <a:off x="367580" y="2351298"/>
          <a:ext cx="3497724" cy="399744"/>
        </p:xfrm>
        <a:graphic>
          <a:graphicData uri="http://schemas.openxmlformats.org/presentationml/2006/ole">
            <mc:AlternateContent xmlns:mc="http://schemas.openxmlformats.org/markup-compatibility/2006">
              <mc:Choice xmlns:v="urn:schemas-microsoft-com:vml" Requires="v">
                <p:oleObj spid="_x0000_s3159" name="Equation" r:id="rId6" imgW="1777680" imgH="203040" progId="Equation.DSMT4">
                  <p:embed/>
                </p:oleObj>
              </mc:Choice>
              <mc:Fallback>
                <p:oleObj name="Equation" r:id="rId6" imgW="1777680" imgH="203040" progId="Equation.DSMT4">
                  <p:embed/>
                  <p:pic>
                    <p:nvPicPr>
                      <p:cNvPr id="0" name=""/>
                      <p:cNvPicPr/>
                      <p:nvPr/>
                    </p:nvPicPr>
                    <p:blipFill>
                      <a:blip r:embed="rId7"/>
                      <a:stretch>
                        <a:fillRect/>
                      </a:stretch>
                    </p:blipFill>
                    <p:spPr>
                      <a:xfrm>
                        <a:off x="367580" y="2351298"/>
                        <a:ext cx="3497724" cy="399744"/>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9808DAAC-8F85-4E26-BB73-243E69961CE0}"/>
              </a:ext>
            </a:extLst>
          </p:cNvPr>
          <p:cNvGraphicFramePr>
            <a:graphicFrameLocks noChangeAspect="1"/>
          </p:cNvGraphicFramePr>
          <p:nvPr>
            <p:extLst>
              <p:ext uri="{D42A27DB-BD31-4B8C-83A1-F6EECF244321}">
                <p14:modId xmlns:p14="http://schemas.microsoft.com/office/powerpoint/2010/main" val="3492252533"/>
              </p:ext>
            </p:extLst>
          </p:nvPr>
        </p:nvGraphicFramePr>
        <p:xfrm>
          <a:off x="367580" y="3171945"/>
          <a:ext cx="1823806" cy="349773"/>
        </p:xfrm>
        <a:graphic>
          <a:graphicData uri="http://schemas.openxmlformats.org/presentationml/2006/ole">
            <mc:AlternateContent xmlns:mc="http://schemas.openxmlformats.org/markup-compatibility/2006">
              <mc:Choice xmlns:v="urn:schemas-microsoft-com:vml" Requires="v">
                <p:oleObj spid="_x0000_s3160" name="Equation" r:id="rId8" imgW="927000" imgH="177480" progId="Equation.DSMT4">
                  <p:embed/>
                </p:oleObj>
              </mc:Choice>
              <mc:Fallback>
                <p:oleObj name="Equation" r:id="rId8" imgW="927000" imgH="177480" progId="Equation.DSMT4">
                  <p:embed/>
                  <p:pic>
                    <p:nvPicPr>
                      <p:cNvPr id="0" name=""/>
                      <p:cNvPicPr/>
                      <p:nvPr/>
                    </p:nvPicPr>
                    <p:blipFill>
                      <a:blip r:embed="rId9"/>
                      <a:stretch>
                        <a:fillRect/>
                      </a:stretch>
                    </p:blipFill>
                    <p:spPr>
                      <a:xfrm>
                        <a:off x="367580" y="3171945"/>
                        <a:ext cx="1823806" cy="349773"/>
                      </a:xfrm>
                      <a:prstGeom prst="rect">
                        <a:avLst/>
                      </a:prstGeom>
                    </p:spPr>
                  </p:pic>
                </p:oleObj>
              </mc:Fallback>
            </mc:AlternateContent>
          </a:graphicData>
        </a:graphic>
      </p:graphicFrame>
      <p:sp>
        <p:nvSpPr>
          <p:cNvPr id="3" name="Content Placeholder 2">
            <a:extLst>
              <a:ext uri="{FF2B5EF4-FFF2-40B4-BE49-F238E27FC236}">
                <a16:creationId xmlns:a16="http://schemas.microsoft.com/office/drawing/2014/main" id="{6830CD80-F10D-43C3-ABAB-8E5862451038}"/>
              </a:ext>
            </a:extLst>
          </p:cNvPr>
          <p:cNvSpPr>
            <a:spLocks noGrp="1"/>
          </p:cNvSpPr>
          <p:nvPr>
            <p:ph sz="quarter" idx="11"/>
          </p:nvPr>
        </p:nvSpPr>
        <p:spPr>
          <a:xfrm>
            <a:off x="341314" y="4284064"/>
            <a:ext cx="8458200" cy="1268527"/>
          </a:xfrm>
        </p:spPr>
        <p:txBody>
          <a:bodyPr>
            <a:normAutofit/>
          </a:bodyPr>
          <a:lstStyle/>
          <a:p>
            <a:r>
              <a:rPr lang="en-US" sz="2400" dirty="0">
                <a:latin typeface="Arial" panose="020B0604020202020204" pitchFamily="34" charset="0"/>
                <a:cs typeface="Arial" panose="020B0604020202020204" pitchFamily="34" charset="0"/>
              </a:rPr>
              <a:t>The present value of the cash inflow is greater than the cost. In other words, the N</a:t>
            </a:r>
            <a:r>
              <a:rPr lang="en-US" sz="1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P</a:t>
            </a:r>
            <a:r>
              <a:rPr lang="en-US" sz="1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V is positive, so the investment should be purchased.</a:t>
            </a:r>
          </a:p>
        </p:txBody>
      </p:sp>
      <p:sp>
        <p:nvSpPr>
          <p:cNvPr id="6" name="Slide Number Placeholder 5">
            <a:extLst>
              <a:ext uri="{FF2B5EF4-FFF2-40B4-BE49-F238E27FC236}">
                <a16:creationId xmlns:a16="http://schemas.microsoft.com/office/drawing/2014/main" id="{D86FF557-2BDC-4A90-8364-4BDDC2E8997E}"/>
              </a:ext>
            </a:extLst>
          </p:cNvPr>
          <p:cNvSpPr>
            <a:spLocks noGrp="1"/>
          </p:cNvSpPr>
          <p:nvPr>
            <p:ph type="sldNum" sz="quarter" idx="10"/>
          </p:nvPr>
        </p:nvSpPr>
        <p:spPr/>
        <p:txBody>
          <a:bodyPr/>
          <a:lstStyle/>
          <a:p>
            <a:fld id="{68151E55-6873-49E2-B8D5-2F265E6F1973}" type="slidenum">
              <a:rPr lang="en-US" smtClean="0"/>
              <a:t>9</a:t>
            </a:fld>
            <a:endParaRPr lang="en-US" dirty="0"/>
          </a:p>
        </p:txBody>
      </p:sp>
    </p:spTree>
    <p:extLst>
      <p:ext uri="{BB962C8B-B14F-4D97-AF65-F5344CB8AC3E}">
        <p14:creationId xmlns:p14="http://schemas.microsoft.com/office/powerpoint/2010/main" val="4194636914"/>
      </p:ext>
    </p:extLst>
  </p:cSld>
  <p:clrMapOvr>
    <a:masterClrMapping/>
  </p:clrMapOvr>
</p:sld>
</file>

<file path=ppt/theme/theme1.xml><?xml version="1.0" encoding="utf-8"?>
<a:theme xmlns:a="http://schemas.openxmlformats.org/drawingml/2006/main" name="Title Slides Master">
  <a:themeElements>
    <a:clrScheme name="MHE PPT Theme Colors 06 15 18">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625D9C"/>
      </a:hlink>
      <a:folHlink>
        <a:srgbClr val="373A3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E7BC6287-1E57-46F8-B46D-CC0ECE7CEE8E}"/>
    </a:ext>
  </a:extLst>
</a:theme>
</file>

<file path=ppt/theme/theme2.xml><?xml version="1.0" encoding="utf-8"?>
<a:theme xmlns:a="http://schemas.openxmlformats.org/drawingml/2006/main" name="MainContentSlideMaster">
  <a:themeElements>
    <a:clrScheme name="Custom 201">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B9FDA032-B3B1-4FDF-8A44-9303BC60C76A}"/>
    </a:ext>
  </a:extLst>
</a:theme>
</file>

<file path=ppt/theme/theme3.xml><?xml version="1.0" encoding="utf-8"?>
<a:theme xmlns:a="http://schemas.openxmlformats.org/drawingml/2006/main" name="ClosingMaster">
  <a:themeElements>
    <a:clrScheme name="MHE PPT Theme Colors 06 15 18">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625D9C"/>
      </a:hlink>
      <a:folHlink>
        <a:srgbClr val="373A3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AD8FA8EE-38E3-45B4-B8A8-91E7376F22D2}"/>
    </a:ext>
  </a:extLst>
</a:theme>
</file>

<file path=ppt/theme/theme4.xml><?xml version="1.0" encoding="utf-8"?>
<a:theme xmlns:a="http://schemas.openxmlformats.org/drawingml/2006/main" name="DividerSlideMaster">
  <a:themeElements>
    <a:clrScheme name="MHE PPT Theme Colors 06 15 18">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625D9C"/>
      </a:hlink>
      <a:folHlink>
        <a:srgbClr val="373A3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59A53402-BF8D-4356-9B02-35501F8B049D}"/>
    </a:ext>
  </a:extLst>
</a:theme>
</file>

<file path=ppt/theme/theme5.xml><?xml version="1.0" encoding="utf-8"?>
<a:theme xmlns:a="http://schemas.openxmlformats.org/drawingml/2006/main" name="ImageDescriptionAppendixSlideMaster">
  <a:themeElements>
    <a:clrScheme name="Custom 202">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002D0E3A-676D-4160-97AC-45FBF1A959AE}"/>
    </a:ext>
  </a:extLst>
</a:theme>
</file>

<file path=ppt/theme/theme6.xml><?xml version="1.0" encoding="utf-8"?>
<a:theme xmlns:a="http://schemas.openxmlformats.org/drawingml/2006/main" name="1_ImageDescriptionAppendixSlideMaster">
  <a:themeElements>
    <a:clrScheme name="Custom 202">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002D0E3A-676D-4160-97AC-45FBF1A959AE}"/>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MHHE_Generic Accessible PPT Template_Editorial_v11_2020</Template>
  <TotalTime>2309</TotalTime>
  <Words>3757</Words>
  <Application>Microsoft Macintosh PowerPoint</Application>
  <PresentationFormat>On-screen Show (4:3)</PresentationFormat>
  <Paragraphs>439</Paragraphs>
  <Slides>57</Slides>
  <Notes>21</Notes>
  <HiddenSlides>10</HiddenSlides>
  <MMClips>0</MMClips>
  <ScaleCrop>false</ScaleCrop>
  <HeadingPairs>
    <vt:vector size="8" baseType="variant">
      <vt:variant>
        <vt:lpstr>Fonts Used</vt:lpstr>
      </vt:variant>
      <vt:variant>
        <vt:i4>4</vt:i4>
      </vt:variant>
      <vt:variant>
        <vt:lpstr>Theme</vt:lpstr>
      </vt:variant>
      <vt:variant>
        <vt:i4>6</vt:i4>
      </vt:variant>
      <vt:variant>
        <vt:lpstr>Embedded OLE Servers</vt:lpstr>
      </vt:variant>
      <vt:variant>
        <vt:i4>1</vt:i4>
      </vt:variant>
      <vt:variant>
        <vt:lpstr>Slide Titles</vt:lpstr>
      </vt:variant>
      <vt:variant>
        <vt:i4>57</vt:i4>
      </vt:variant>
    </vt:vector>
  </HeadingPairs>
  <TitlesOfParts>
    <vt:vector size="68" baseType="lpstr">
      <vt:lpstr>ＭＳ Ｐゴシック</vt:lpstr>
      <vt:lpstr>Arial</vt:lpstr>
      <vt:lpstr>Calibri</vt:lpstr>
      <vt:lpstr>Times New Roman</vt:lpstr>
      <vt:lpstr>Title Slides Master</vt:lpstr>
      <vt:lpstr>MainContentSlideMaster</vt:lpstr>
      <vt:lpstr>ClosingMaster</vt:lpstr>
      <vt:lpstr>DividerSlideMaster</vt:lpstr>
      <vt:lpstr>ImageDescriptionAppendixSlideMaster</vt:lpstr>
      <vt:lpstr>1_ImageDescriptionAppendixSlideMaster</vt:lpstr>
      <vt:lpstr>Equation</vt:lpstr>
      <vt:lpstr>Corporate Finance  Thirteenth Edition Stephen A. Ross / Randolph W. Westerfield / Jeffrey F. Jaffe / Bradford D. Jordan </vt:lpstr>
      <vt:lpstr>Key Concepts and Skills</vt:lpstr>
      <vt:lpstr>Chapter Outline</vt:lpstr>
      <vt:lpstr>4.1 Valuation: The One-Period Case</vt:lpstr>
      <vt:lpstr>One-Period Case Future Value</vt:lpstr>
      <vt:lpstr>Present Value - I</vt:lpstr>
      <vt:lpstr>Present Value – II</vt:lpstr>
      <vt:lpstr>Net Present Value – I</vt:lpstr>
      <vt:lpstr>Net Present Value – II</vt:lpstr>
      <vt:lpstr>Net Present Value – III</vt:lpstr>
      <vt:lpstr>4.2 The Multiperiod Case</vt:lpstr>
      <vt:lpstr>Multiperiod Case Future Value</vt:lpstr>
      <vt:lpstr>Future Value and Compounding - I</vt:lpstr>
      <vt:lpstr>Future Value and Compounding – II</vt:lpstr>
      <vt:lpstr>Present Value and Discounting</vt:lpstr>
      <vt:lpstr>Finding the Number of Periods</vt:lpstr>
      <vt:lpstr>What Rate Is Enough?</vt:lpstr>
      <vt:lpstr>Calculator Keys</vt:lpstr>
      <vt:lpstr>Multiple Cash Flows - I</vt:lpstr>
      <vt:lpstr>Multiple Cash Flows – II</vt:lpstr>
      <vt:lpstr>Valuing “Lumpy” Cash Flows</vt:lpstr>
      <vt:lpstr>4.3 Compounding Periods</vt:lpstr>
      <vt:lpstr>Compounding Periods</vt:lpstr>
      <vt:lpstr>Effective Annual Rates of Interest – I</vt:lpstr>
      <vt:lpstr>Effective Annual Rates of Interest – II</vt:lpstr>
      <vt:lpstr>Effective Annual Rates of Interest - III</vt:lpstr>
      <vt:lpstr>E A R on a Financial Calculator</vt:lpstr>
      <vt:lpstr>Continuous Compounding</vt:lpstr>
      <vt:lpstr>4.4 Simplifications</vt:lpstr>
      <vt:lpstr>Perpetuity</vt:lpstr>
      <vt:lpstr>Perpetuity: Example</vt:lpstr>
      <vt:lpstr>Growing Perpetuity</vt:lpstr>
      <vt:lpstr>Growing Perpetuity: Example</vt:lpstr>
      <vt:lpstr>Annuity</vt:lpstr>
      <vt:lpstr>Annuity: Example I</vt:lpstr>
      <vt:lpstr>Annuity: Example II</vt:lpstr>
      <vt:lpstr>Growing Annuity</vt:lpstr>
      <vt:lpstr>Growing Annuity: Example I</vt:lpstr>
      <vt:lpstr>Growing Annuity: Example II</vt:lpstr>
      <vt:lpstr>4.5 Loan Amortization</vt:lpstr>
      <vt:lpstr>Pure Discount Loans</vt:lpstr>
      <vt:lpstr>Interest-Only Loan</vt:lpstr>
      <vt:lpstr>Amortized Loan with Fixed Principal Payment</vt:lpstr>
      <vt:lpstr>Amortized Loan with Fixed Payment</vt:lpstr>
      <vt:lpstr>4.6 What Is a Firm Worth?</vt:lpstr>
      <vt:lpstr>Quick Quiz</vt:lpstr>
      <vt:lpstr>End of Main Content</vt:lpstr>
      <vt:lpstr>Accessibility Content: Text Alternatives for Images</vt:lpstr>
      <vt:lpstr>Future Value and Compounding – II – Text Alternative</vt:lpstr>
      <vt:lpstr>Multiple Cash Flows – II – Text Alternative</vt:lpstr>
      <vt:lpstr>Valuing “Lumpy” Cash Flows – Text Alternative</vt:lpstr>
      <vt:lpstr>Growing Perpetuity – Text Alternative</vt:lpstr>
      <vt:lpstr>Growing Perpetuity: Example – Text Alternative</vt:lpstr>
      <vt:lpstr>Annuity: Example II – Text Alternative</vt:lpstr>
      <vt:lpstr>Growing Annuity – Text Alternative</vt:lpstr>
      <vt:lpstr>Growing Annuity: Example I – Text Alternative</vt:lpstr>
      <vt:lpstr>Growing Annuity: Example II – Text Alternative</vt:lpstr>
    </vt:vector>
  </TitlesOfParts>
  <Company>McGraw Hill</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Finance  Thirteenth Edition Stephen A. Ross / Randolph W. Westerfield / Jeffrey F. Jaffe / Bradford D. Jordan </dc:title>
  <dc:creator/>
  <cp:keywords/>
  <cp:lastModifiedBy>Dr. Saad S. Alzoba (ARCO)</cp:lastModifiedBy>
  <cp:revision>272</cp:revision>
  <dcterms:created xsi:type="dcterms:W3CDTF">2021-07-01T13:49:16Z</dcterms:created>
  <dcterms:modified xsi:type="dcterms:W3CDTF">2024-03-17T20:03:32Z</dcterms:modified>
</cp:coreProperties>
</file>