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7"/>
  </p:notesMasterIdLst>
  <p:handoutMasterIdLst>
    <p:handoutMasterId r:id="rId38"/>
  </p:handoutMasterIdLst>
  <p:sldIdLst>
    <p:sldId id="264" r:id="rId2"/>
    <p:sldId id="288" r:id="rId3"/>
    <p:sldId id="265" r:id="rId4"/>
    <p:sldId id="266" r:id="rId5"/>
    <p:sldId id="290" r:id="rId6"/>
    <p:sldId id="291" r:id="rId7"/>
    <p:sldId id="292" r:id="rId8"/>
    <p:sldId id="293" r:id="rId9"/>
    <p:sldId id="298" r:id="rId10"/>
    <p:sldId id="320" r:id="rId11"/>
    <p:sldId id="294" r:id="rId12"/>
    <p:sldId id="296" r:id="rId13"/>
    <p:sldId id="295" r:id="rId14"/>
    <p:sldId id="297" r:id="rId15"/>
    <p:sldId id="300" r:id="rId16"/>
    <p:sldId id="301" r:id="rId17"/>
    <p:sldId id="302" r:id="rId18"/>
    <p:sldId id="303" r:id="rId19"/>
    <p:sldId id="304" r:id="rId20"/>
    <p:sldId id="272" r:id="rId21"/>
    <p:sldId id="273" r:id="rId22"/>
    <p:sldId id="305" r:id="rId23"/>
    <p:sldId id="306" r:id="rId24"/>
    <p:sldId id="307" r:id="rId25"/>
    <p:sldId id="308" r:id="rId26"/>
    <p:sldId id="309" r:id="rId27"/>
    <p:sldId id="310" r:id="rId28"/>
    <p:sldId id="311" r:id="rId29"/>
    <p:sldId id="312" r:id="rId30"/>
    <p:sldId id="314" r:id="rId31"/>
    <p:sldId id="315" r:id="rId32"/>
    <p:sldId id="316" r:id="rId33"/>
    <p:sldId id="317" r:id="rId34"/>
    <p:sldId id="318" r:id="rId35"/>
    <p:sldId id="319" r:id="rId3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CC"/>
    <a:srgbClr val="86311B"/>
    <a:srgbClr val="CC0000"/>
    <a:srgbClr val="003399"/>
    <a:srgbClr val="663300"/>
    <a:srgbClr val="2B40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698" autoAdjust="0"/>
  </p:normalViewPr>
  <p:slideViewPr>
    <p:cSldViewPr snapToGrid="0" snapToObjects="1">
      <p:cViewPr>
        <p:scale>
          <a:sx n="100" d="100"/>
          <a:sy n="100" d="100"/>
        </p:scale>
        <p:origin x="-29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98AD938A-C51A-5243-89B5-4C1C42991EF0}" type="datetime1">
              <a:rPr lang="en-US"/>
              <a:pPr>
                <a:defRPr/>
              </a:pPr>
              <a:t>9/4/2018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320D19AB-BE07-B244-8B24-43C3A1234DE0}" type="slidenum">
              <a:rPr lang="en-US"/>
              <a:pPr>
                <a:defRPr/>
              </a:pPr>
              <a:t>‹#›</a:t>
            </a:fld>
            <a:endParaRPr lang="en-US" dirty="0"/>
          </a:p>
        </p:txBody>
      </p:sp>
    </p:spTree>
    <p:extLst>
      <p:ext uri="{BB962C8B-B14F-4D97-AF65-F5344CB8AC3E}">
        <p14:creationId xmlns:p14="http://schemas.microsoft.com/office/powerpoint/2010/main" val="1144016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510B12F8-389B-3A4C-B688-6EFC62B58CB2}" type="datetime1">
              <a:rPr lang="en-US"/>
              <a:pPr>
                <a:defRPr/>
              </a:pPr>
              <a:t>9/4/2018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A95C51D6-8B9D-0B4C-A42D-FF233DA1E93C}" type="slidenum">
              <a:rPr lang="en-US"/>
              <a:pPr>
                <a:defRPr/>
              </a:pPr>
              <a:t>‹#›</a:t>
            </a:fld>
            <a:endParaRPr lang="en-US" dirty="0"/>
          </a:p>
        </p:txBody>
      </p:sp>
    </p:spTree>
    <p:extLst>
      <p:ext uri="{BB962C8B-B14F-4D97-AF65-F5344CB8AC3E}">
        <p14:creationId xmlns:p14="http://schemas.microsoft.com/office/powerpoint/2010/main" val="151004265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 descr="Ferrell6e.jpg"/>
          <p:cNvPicPr>
            <a:picLocks noChangeAspect="1"/>
          </p:cNvPicPr>
          <p:nvPr userDrawn="1"/>
        </p:nvPicPr>
        <p:blipFill>
          <a:blip r:embed="rId2">
            <a:extLst>
              <a:ext uri="{28A0092B-C50C-407E-A947-70E740481C1C}">
                <a14:useLocalDpi xmlns:a14="http://schemas.microsoft.com/office/drawing/2010/main" val="0"/>
              </a:ext>
            </a:extLst>
          </a:blip>
          <a:srcRect r="75556"/>
          <a:stretch>
            <a:fillRect/>
          </a:stretch>
        </p:blipFill>
        <p:spPr bwMode="auto">
          <a:xfrm>
            <a:off x="0" y="0"/>
            <a:ext cx="2235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p:cNvSpPr txBox="1">
            <a:spLocks noChangeArrowheads="1"/>
          </p:cNvSpPr>
          <p:nvPr userDrawn="1"/>
        </p:nvSpPr>
        <p:spPr bwMode="auto">
          <a:xfrm>
            <a:off x="5078413" y="0"/>
            <a:ext cx="1152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7200" dirty="0" smtClean="0">
                <a:solidFill>
                  <a:srgbClr val="CC0000"/>
                </a:solidFill>
                <a:latin typeface="Rockwell" charset="0"/>
              </a:rPr>
              <a:t>4</a:t>
            </a:r>
          </a:p>
        </p:txBody>
      </p:sp>
      <p:sp>
        <p:nvSpPr>
          <p:cNvPr id="5" name="TextBox 9"/>
          <p:cNvSpPr txBox="1">
            <a:spLocks noChangeArrowheads="1"/>
          </p:cNvSpPr>
          <p:nvPr userDrawn="1"/>
        </p:nvSpPr>
        <p:spPr bwMode="auto">
          <a:xfrm>
            <a:off x="3411538" y="665163"/>
            <a:ext cx="187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cs typeface="Arial" charset="0"/>
              </a:rPr>
              <a:t>C H A P T E R</a:t>
            </a:r>
          </a:p>
        </p:txBody>
      </p:sp>
      <p:sp>
        <p:nvSpPr>
          <p:cNvPr id="13" name="Title 12"/>
          <p:cNvSpPr>
            <a:spLocks noGrp="1"/>
          </p:cNvSpPr>
          <p:nvPr>
            <p:ph type="title"/>
          </p:nvPr>
        </p:nvSpPr>
        <p:spPr>
          <a:xfrm>
            <a:off x="3302012" y="1754187"/>
            <a:ext cx="5071514" cy="4079346"/>
          </a:xfrm>
        </p:spPr>
        <p:txBody>
          <a:bodyPr/>
          <a:lstStyle>
            <a:lvl1pPr algn="ctr">
              <a:lnSpc>
                <a:spcPts val="7120"/>
              </a:lnSpc>
              <a:defRPr sz="6600">
                <a:solidFill>
                  <a:schemeClr val="tx1"/>
                </a:solidFill>
              </a:defRPr>
            </a:lvl1pPr>
          </a:lstStyle>
          <a:p>
            <a:endParaRPr lang="en-US" dirty="0"/>
          </a:p>
        </p:txBody>
      </p:sp>
      <p:sp>
        <p:nvSpPr>
          <p:cNvPr id="6" name="Date Placeholder 3"/>
          <p:cNvSpPr>
            <a:spLocks noGrp="1"/>
          </p:cNvSpPr>
          <p:nvPr>
            <p:ph type="dt" sz="half" idx="10"/>
          </p:nvPr>
        </p:nvSpPr>
        <p:spPr>
          <a:xfrm>
            <a:off x="4800600" y="6426200"/>
            <a:ext cx="1231900" cy="365125"/>
          </a:xfrm>
          <a:prstGeom prst="rect">
            <a:avLst/>
          </a:prstGeom>
        </p:spPr>
        <p:txBody>
          <a:bodyPr vert="horz" wrap="square" lIns="91440" tIns="45720" rIns="91440" bIns="45720" numCol="1" anchor="t" anchorCtr="0" compatLnSpc="1">
            <a:prstTxWarp prst="textNoShape">
              <a:avLst/>
            </a:prstTxWarp>
          </a:bodyPr>
          <a:lstStyle>
            <a:lvl1pPr>
              <a:defRPr>
                <a:latin typeface="Rockwell" charset="0"/>
              </a:defRPr>
            </a:lvl1pPr>
          </a:lstStyle>
          <a:p>
            <a:pPr>
              <a:defRPr/>
            </a:pPr>
            <a:endParaRPr lang="en-US" dirty="0"/>
          </a:p>
        </p:txBody>
      </p:sp>
      <p:sp>
        <p:nvSpPr>
          <p:cNvPr id="7" name="Footer Placeholder 4"/>
          <p:cNvSpPr>
            <a:spLocks noGrp="1"/>
          </p:cNvSpPr>
          <p:nvPr>
            <p:ph type="ftr" sz="quarter" idx="11"/>
          </p:nvPr>
        </p:nvSpPr>
        <p:spPr>
          <a:xfrm>
            <a:off x="2235200" y="6708775"/>
            <a:ext cx="7289800" cy="123825"/>
          </a:xfrm>
          <a:prstGeom prst="rect">
            <a:avLst/>
          </a:prstGeom>
        </p:spPr>
        <p:txBody>
          <a:bodyPr wrap="square" lIns="0" tIns="0" rIns="0" bIns="0">
            <a:spAutoFit/>
          </a:bodyPr>
          <a:lstStyle>
            <a:lvl1pPr algn="l">
              <a:defRPr sz="800" spc="-100"/>
            </a:lvl1pPr>
          </a:lstStyle>
          <a:p>
            <a:pPr>
              <a:defRPr/>
            </a:pPr>
            <a:endParaRPr lang="en-US" dirty="0"/>
          </a:p>
        </p:txBody>
      </p:sp>
      <p:sp>
        <p:nvSpPr>
          <p:cNvPr id="8"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324988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1311274" y="1295400"/>
            <a:ext cx="7693029" cy="46810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2" name="Title Placeholder 1"/>
          <p:cNvSpPr>
            <a:spLocks noGrp="1"/>
          </p:cNvSpPr>
          <p:nvPr>
            <p:ph type="title"/>
          </p:nvPr>
        </p:nvSpPr>
        <p:spPr bwMode="auto">
          <a:xfrm>
            <a:off x="1302808" y="1793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dirty="0"/>
              <a:t>Click to edit Master title style</a:t>
            </a:r>
          </a:p>
        </p:txBody>
      </p:sp>
      <p:sp>
        <p:nvSpPr>
          <p:cNvPr id="4" name="Date Placeholder 3"/>
          <p:cNvSpPr>
            <a:spLocks noGrp="1"/>
          </p:cNvSpPr>
          <p:nvPr>
            <p:ph type="dt" sz="half" idx="10"/>
          </p:nvPr>
        </p:nvSpPr>
        <p:spPr>
          <a:xfrm>
            <a:off x="8326438" y="5976938"/>
            <a:ext cx="817562" cy="365125"/>
          </a:xfrm>
          <a:prstGeom prst="rect">
            <a:avLst/>
          </a:prstGeom>
        </p:spPr>
        <p:txBody>
          <a:bodyPr vert="horz" wrap="square" lIns="91440" tIns="45720" rIns="91440" bIns="45720" numCol="1" anchor="t" anchorCtr="0" compatLnSpc="1">
            <a:prstTxWarp prst="textNoShape">
              <a:avLst/>
            </a:prstTxWarp>
          </a:bodyPr>
          <a:lstStyle>
            <a:lvl1pPr>
              <a:defRPr sz="1200">
                <a:latin typeface="Rockwell" charset="0"/>
              </a:defRPr>
            </a:lvl1pPr>
          </a:lstStyle>
          <a:p>
            <a:pPr>
              <a:defRPr/>
            </a:pPr>
            <a:endParaRPr lang="en-US" dirty="0"/>
          </a:p>
        </p:txBody>
      </p:sp>
      <p:sp>
        <p:nvSpPr>
          <p:cNvPr id="5" name="Slide Number Placeholder 5"/>
          <p:cNvSpPr>
            <a:spLocks noGrp="1"/>
          </p:cNvSpPr>
          <p:nvPr>
            <p:ph type="sldNum" sz="quarter" idx="11"/>
          </p:nvPr>
        </p:nvSpPr>
        <p:spPr/>
        <p:txBody>
          <a:bodyPr/>
          <a:lstStyle>
            <a:lvl1pPr algn="ctr">
              <a:defRPr sz="1000">
                <a:solidFill>
                  <a:srgbClr val="003399"/>
                </a:solidFill>
                <a:latin typeface="Rockwell" charset="0"/>
              </a:defRPr>
            </a:lvl1pPr>
          </a:lstStyle>
          <a:p>
            <a:pPr>
              <a:defRPr/>
            </a:pPr>
            <a:fld id="{7CA3B053-DD34-B645-BCE5-0B617BE5BFE4}" type="slidenum">
              <a:rPr lang="en-US"/>
              <a:pPr>
                <a:defRPr/>
              </a:pPr>
              <a:t>‹#›</a:t>
            </a:fld>
            <a:endParaRPr lang="en-US" dirty="0"/>
          </a:p>
        </p:txBody>
      </p:sp>
    </p:spTree>
    <p:extLst>
      <p:ext uri="{BB962C8B-B14F-4D97-AF65-F5344CB8AC3E}">
        <p14:creationId xmlns:p14="http://schemas.microsoft.com/office/powerpoint/2010/main" val="3566759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ussion">
    <p:spTree>
      <p:nvGrpSpPr>
        <p:cNvPr id="1" name=""/>
        <p:cNvGrpSpPr/>
        <p:nvPr/>
      </p:nvGrpSpPr>
      <p:grpSpPr>
        <a:xfrm>
          <a:off x="0" y="0"/>
          <a:ext cx="0" cy="0"/>
          <a:chOff x="0" y="0"/>
          <a:chExt cx="0" cy="0"/>
        </a:xfrm>
      </p:grpSpPr>
      <p:pic>
        <p:nvPicPr>
          <p:cNvPr id="4" name="Picture 7" descr="Ferrell6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
        <p:nvSpPr>
          <p:cNvPr id="3" name="Content Placeholder 2"/>
          <p:cNvSpPr>
            <a:spLocks noGrp="1"/>
          </p:cNvSpPr>
          <p:nvPr>
            <p:ph idx="1"/>
          </p:nvPr>
        </p:nvSpPr>
        <p:spPr>
          <a:xfrm>
            <a:off x="1024467" y="160867"/>
            <a:ext cx="7107785" cy="4605866"/>
          </a:xfrm>
        </p:spPr>
        <p:txBody>
          <a:bodyPr anchor="ctr" anchorCtr="1"/>
          <a:lstStyle>
            <a:lvl1pPr marL="0" indent="0" algn="ctr">
              <a:spcBef>
                <a:spcPts val="3200"/>
              </a:spcBef>
              <a:buFontTx/>
              <a:buNone/>
              <a:defRPr sz="3200" b="0" i="0">
                <a:solidFill>
                  <a:schemeClr val="tx1"/>
                </a:solidFill>
                <a:latin typeface="Franklin Gothic Book"/>
                <a:cs typeface="Franklin Gothic Book"/>
              </a:defRPr>
            </a:lvl1pPr>
            <a:lvl2pPr marL="228600" indent="0">
              <a:buFontTx/>
              <a:buNone/>
              <a:defRPr>
                <a:solidFill>
                  <a:srgbClr val="000000"/>
                </a:solidFill>
              </a:defRPr>
            </a:lvl2pPr>
            <a:lvl3pPr marL="457200" indent="0">
              <a:buFontTx/>
              <a:buNone/>
              <a:defRPr>
                <a:solidFill>
                  <a:srgbClr val="000000"/>
                </a:solidFill>
              </a:defRPr>
            </a:lvl3pPr>
            <a:lvl4pPr marL="685800" indent="0">
              <a:buFontTx/>
              <a:buNone/>
              <a:defRPr>
                <a:solidFill>
                  <a:srgbClr val="000000"/>
                </a:solidFill>
              </a:defRPr>
            </a:lvl4pPr>
            <a:lvl5pPr marL="914400" indent="0">
              <a:buFontTx/>
              <a:buNone/>
              <a:defRPr>
                <a:solidFill>
                  <a:srgbClr val="000000"/>
                </a:solidFill>
              </a:defRPr>
            </a:lvl5pPr>
          </a:lstStyle>
          <a:p>
            <a:pPr lvl="0"/>
            <a:r>
              <a:rPr lang="en-US" dirty="0" smtClean="0"/>
              <a:t>Click to edit Master text styles</a:t>
            </a:r>
            <a:endParaRPr dirty="0"/>
          </a:p>
        </p:txBody>
      </p:sp>
      <p:sp>
        <p:nvSpPr>
          <p:cNvPr id="6" name="Slide Number Placeholder 5"/>
          <p:cNvSpPr>
            <a:spLocks noGrp="1"/>
          </p:cNvSpPr>
          <p:nvPr>
            <p:ph type="sldNum" sz="quarter" idx="10"/>
          </p:nvPr>
        </p:nvSpPr>
        <p:spPr/>
        <p:txBody>
          <a:bodyPr/>
          <a:lstStyle>
            <a:lvl1pPr>
              <a:defRPr/>
            </a:lvl1pPr>
          </a:lstStyle>
          <a:p>
            <a:pPr>
              <a:defRPr/>
            </a:pPr>
            <a:fld id="{115EA427-4806-4E43-924A-FA8544444C45}" type="slidenum">
              <a:rPr lang="en-US"/>
              <a:pPr>
                <a:defRPr/>
              </a:pPr>
              <a:t>‹#›</a:t>
            </a:fld>
            <a:endParaRPr lang="en-US" dirty="0"/>
          </a:p>
        </p:txBody>
      </p:sp>
    </p:spTree>
    <p:extLst>
      <p:ext uri="{BB962C8B-B14F-4D97-AF65-F5344CB8AC3E}">
        <p14:creationId xmlns:p14="http://schemas.microsoft.com/office/powerpoint/2010/main" val="1111129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ondary">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1323975" y="1721919"/>
            <a:ext cx="7545605" cy="3947044"/>
          </a:xfrm>
          <a:effectLst/>
        </p:spPr>
        <p:txBody>
          <a:bodyPr>
            <a:normAutofit/>
          </a:bodyPr>
          <a:lstStyle>
            <a:lvl1pPr>
              <a:buNone/>
              <a:defRPr sz="2400">
                <a:solidFill>
                  <a:srgbClr val="000000"/>
                </a:solidFil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9" name="Slide Number Placeholder 5"/>
          <p:cNvSpPr>
            <a:spLocks noGrp="1"/>
          </p:cNvSpPr>
          <p:nvPr>
            <p:ph type="sldNum" sz="quarter" idx="12"/>
          </p:nvPr>
        </p:nvSpPr>
        <p:spPr/>
        <p:txBody>
          <a:bodyPr/>
          <a:lstStyle>
            <a:lvl1pPr>
              <a:defRPr/>
            </a:lvl1pPr>
          </a:lstStyle>
          <a:p>
            <a:fld id="{F505FE01-04CB-2D4A-A805-1B10FA7DE977}" type="slidenum">
              <a:rPr lang="en-US"/>
              <a:pPr/>
              <a:t>‹#›</a:t>
            </a:fld>
            <a:endParaRPr lang="en-US" dirty="0"/>
          </a:p>
        </p:txBody>
      </p:sp>
    </p:spTree>
    <p:extLst>
      <p:ext uri="{BB962C8B-B14F-4D97-AF65-F5344CB8AC3E}">
        <p14:creationId xmlns:p14="http://schemas.microsoft.com/office/powerpoint/2010/main" val="403518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506941" y="1879596"/>
            <a:ext cx="8090959" cy="433493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Date Placeholder 3"/>
          <p:cNvSpPr>
            <a:spLocks noGrp="1"/>
          </p:cNvSpPr>
          <p:nvPr>
            <p:ph type="dt" sz="half" idx="10"/>
          </p:nvPr>
        </p:nvSpPr>
        <p:spPr>
          <a:xfrm>
            <a:off x="6794500" y="642302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Rockwell" charset="0"/>
              </a:defRPr>
            </a:lvl1pPr>
          </a:lstStyle>
          <a:p>
            <a:endParaRPr lang="en-US" dirty="0"/>
          </a:p>
        </p:txBody>
      </p:sp>
      <p:sp>
        <p:nvSpPr>
          <p:cNvPr id="8" name="Slide Number Placeholder 5"/>
          <p:cNvSpPr>
            <a:spLocks noGrp="1"/>
          </p:cNvSpPr>
          <p:nvPr>
            <p:ph type="sldNum" sz="quarter" idx="12"/>
          </p:nvPr>
        </p:nvSpPr>
        <p:spPr/>
        <p:txBody>
          <a:bodyPr/>
          <a:lstStyle>
            <a:lvl1pPr>
              <a:defRPr/>
            </a:lvl1pPr>
          </a:lstStyle>
          <a:p>
            <a:fld id="{D1335D15-8DC6-114D-8E8B-D0718CC289A5}" type="slidenum">
              <a:rPr lang="en-US"/>
              <a:pPr/>
              <a:t>‹#›</a:t>
            </a:fld>
            <a:endParaRPr lang="en-US" dirty="0"/>
          </a:p>
        </p:txBody>
      </p:sp>
    </p:spTree>
    <p:extLst>
      <p:ext uri="{BB962C8B-B14F-4D97-AF65-F5344CB8AC3E}">
        <p14:creationId xmlns:p14="http://schemas.microsoft.com/office/powerpoint/2010/main" val="16778248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Ferrell6e2.jpg"/>
          <p:cNvPicPr>
            <a:picLocks noChangeAspect="1"/>
          </p:cNvPicPr>
          <p:nvPr userDrawn="1"/>
        </p:nvPicPr>
        <p:blipFill>
          <a:blip r:embed="rId7">
            <a:extLst>
              <a:ext uri="{28A0092B-C50C-407E-A947-70E740481C1C}">
                <a14:useLocalDpi xmlns:a14="http://schemas.microsoft.com/office/drawing/2010/main" val="0"/>
              </a:ext>
            </a:extLst>
          </a:blip>
          <a:srcRect r="88585"/>
          <a:stretch>
            <a:fillRect/>
          </a:stretch>
        </p:blipFill>
        <p:spPr bwMode="auto">
          <a:xfrm>
            <a:off x="0" y="0"/>
            <a:ext cx="104379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bwMode="auto">
          <a:xfrm>
            <a:off x="1439863" y="230188"/>
            <a:ext cx="756443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439863" y="1346200"/>
            <a:ext cx="76327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50263" y="6321425"/>
            <a:ext cx="554037"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003399"/>
                </a:solidFill>
                <a:latin typeface="Rockwell" charset="0"/>
              </a:defRPr>
            </a:lvl1pPr>
          </a:lstStyle>
          <a:p>
            <a:pPr>
              <a:defRPr/>
            </a:pPr>
            <a:fld id="{6FF3BC2E-E0E9-6C4C-A2D1-14DD24563841}" type="slidenum">
              <a:rPr lang="en-US"/>
              <a:pPr>
                <a:defRPr/>
              </a:pPr>
              <a:t>‹#›</a:t>
            </a:fld>
            <a:endParaRPr lang="en-US" dirty="0"/>
          </a:p>
        </p:txBody>
      </p:sp>
      <p:sp>
        <p:nvSpPr>
          <p:cNvPr id="1030"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2" r:id="rId4"/>
    <p:sldLayoutId id="2147483763" r:id="rId5"/>
  </p:sldLayoutIdLst>
  <p:hf hdr="0" ftr="0" dt="0"/>
  <p:txStyles>
    <p:titleStyle>
      <a:lvl1pPr algn="l" rtl="0" eaLnBrk="0" fontAlgn="base" hangingPunct="0">
        <a:spcBef>
          <a:spcPct val="0"/>
        </a:spcBef>
        <a:spcAft>
          <a:spcPct val="0"/>
        </a:spcAft>
        <a:defRPr sz="3200" kern="1200">
          <a:ln w="3175" cap="flat" cmpd="sng" algn="ctr">
            <a:noFill/>
            <a:prstDash val="solid"/>
            <a:round/>
            <a:headEnd type="none" w="med" len="med"/>
            <a:tailEnd type="none" w="med" len="med"/>
          </a:ln>
          <a:solidFill>
            <a:srgbClr val="003399"/>
          </a:solidFill>
          <a:effectLst>
            <a:outerShdw blurRad="50800" dist="38100" dir="2700000" algn="tl" rotWithShape="0">
              <a:prstClr val="black">
                <a:alpha val="40000"/>
              </a:prst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2pPr>
      <a:lvl3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3pPr>
      <a:lvl4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4pPr>
      <a:lvl5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5pPr>
      <a:lvl6pPr marL="457200" algn="l" rtl="0" fontAlgn="base">
        <a:spcBef>
          <a:spcPct val="0"/>
        </a:spcBef>
        <a:spcAft>
          <a:spcPct val="0"/>
        </a:spcAft>
        <a:defRPr sz="3600">
          <a:solidFill>
            <a:srgbClr val="86311B"/>
          </a:solidFill>
          <a:latin typeface="Rockwell" charset="0"/>
          <a:ea typeface="ＭＳ Ｐゴシック" charset="-128"/>
          <a:cs typeface="ＭＳ Ｐゴシック" charset="-128"/>
        </a:defRPr>
      </a:lvl6pPr>
      <a:lvl7pPr marL="914400" algn="l" rtl="0" fontAlgn="base">
        <a:spcBef>
          <a:spcPct val="0"/>
        </a:spcBef>
        <a:spcAft>
          <a:spcPct val="0"/>
        </a:spcAft>
        <a:defRPr sz="3600">
          <a:solidFill>
            <a:srgbClr val="86311B"/>
          </a:solidFill>
          <a:latin typeface="Rockwell" charset="0"/>
          <a:ea typeface="ＭＳ Ｐゴシック" charset="-128"/>
          <a:cs typeface="ＭＳ Ｐゴシック" charset="-128"/>
        </a:defRPr>
      </a:lvl7pPr>
      <a:lvl8pPr marL="1371600" algn="l" rtl="0" fontAlgn="base">
        <a:spcBef>
          <a:spcPct val="0"/>
        </a:spcBef>
        <a:spcAft>
          <a:spcPct val="0"/>
        </a:spcAft>
        <a:defRPr sz="3600">
          <a:solidFill>
            <a:srgbClr val="86311B"/>
          </a:solidFill>
          <a:latin typeface="Rockwell" charset="0"/>
          <a:ea typeface="ＭＳ Ｐゴシック" charset="-128"/>
          <a:cs typeface="ＭＳ Ｐゴシック" charset="-128"/>
        </a:defRPr>
      </a:lvl8pPr>
      <a:lvl9pPr marL="1828800" algn="l" rtl="0" fontAlgn="base">
        <a:spcBef>
          <a:spcPct val="0"/>
        </a:spcBef>
        <a:spcAft>
          <a:spcPct val="0"/>
        </a:spcAft>
        <a:defRPr sz="3600">
          <a:solidFill>
            <a:srgbClr val="86311B"/>
          </a:solidFill>
          <a:latin typeface="Rockwell"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003399"/>
        </a:buClr>
        <a:buSzPct val="75000"/>
        <a:buFont typeface="Wingdings" charset="0"/>
        <a:buChar char="n"/>
        <a:defRPr sz="2400" kern="1200">
          <a:ln w="0" cap="flat" cmpd="sng" algn="ctr">
            <a:noFill/>
            <a:prstDash val="solid"/>
            <a:round/>
            <a:headEnd type="none" w="med" len="med"/>
            <a:tailEnd type="none" w="med" len="med"/>
          </a:ln>
          <a:solidFill>
            <a:schemeClr val="tx1"/>
          </a:solidFill>
          <a:latin typeface="+mn-lt"/>
          <a:ea typeface="ＭＳ Ｐゴシック" charset="-128"/>
          <a:cs typeface="ＭＳ Ｐゴシック" charset="-128"/>
        </a:defRPr>
      </a:lvl1pPr>
      <a:lvl2pPr marL="457200" indent="-228600" algn="l" rtl="0" eaLnBrk="0" fontAlgn="base" hangingPunct="0">
        <a:spcBef>
          <a:spcPts val="600"/>
        </a:spcBef>
        <a:spcAft>
          <a:spcPct val="0"/>
        </a:spcAft>
        <a:buClr>
          <a:srgbClr val="C96D07"/>
        </a:buClr>
        <a:buSzPct val="75000"/>
        <a:buFont typeface="Wingdings" charset="0"/>
        <a:buChar char="n"/>
        <a:defRPr sz="2000" i="1" kern="1200">
          <a:ln w="0" cap="flat" cmpd="sng" algn="ctr">
            <a:noFill/>
            <a:prstDash val="solid"/>
            <a:round/>
            <a:headEnd type="none" w="med" len="med"/>
            <a:tailEnd type="none" w="med" len="med"/>
          </a:ln>
          <a:solidFill>
            <a:schemeClr val="tx1"/>
          </a:solidFill>
          <a:latin typeface="Rockwell"/>
          <a:ea typeface="ＭＳ Ｐゴシック" charset="-128"/>
          <a:cs typeface="Rockwell"/>
        </a:defRPr>
      </a:lvl2pPr>
      <a:lvl3pPr marL="6858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3pPr>
      <a:lvl4pPr marL="914400" indent="-228600" algn="l" rtl="0" eaLnBrk="0" fontAlgn="base" hangingPunct="0">
        <a:spcBef>
          <a:spcPts val="600"/>
        </a:spcBef>
        <a:spcAft>
          <a:spcPct val="0"/>
        </a:spcAft>
        <a:buClr>
          <a:srgbClr val="C96D07"/>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4pPr>
      <a:lvl5pPr marL="11430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Content Placeholder 4"/>
          <p:cNvSpPr>
            <a:spLocks noGrp="1"/>
          </p:cNvSpPr>
          <p:nvPr>
            <p:ph idx="1"/>
          </p:nvPr>
        </p:nvSpPr>
        <p:spPr/>
        <p:txBody>
          <a:bodyPr/>
          <a:lstStyle/>
          <a:p>
            <a:pPr marL="0" indent="0" algn="ctr" eaLnBrk="1" hangingPunct="1">
              <a:buNone/>
            </a:pPr>
            <a:r>
              <a:rPr lang="en-US" sz="6600" dirty="0" smtClean="0">
                <a:ln w="3175" cap="flat" cmpd="sng" algn="ctr">
                  <a:noFill/>
                  <a:prstDash val="solid"/>
                  <a:round/>
                  <a:headEnd type="none" w="med" len="med"/>
                  <a:tailEnd type="none" w="med" len="med"/>
                </a:ln>
                <a:solidFill>
                  <a:prstClr val="black"/>
                </a:solidFill>
                <a:effectLst>
                  <a:outerShdw blurRad="50800" dist="38100" dir="2700000" algn="tl" rotWithShape="0">
                    <a:prstClr val="black">
                      <a:alpha val="40000"/>
                    </a:prstClr>
                  </a:outerShdw>
                </a:effectLst>
              </a:rPr>
              <a:t>Developing </a:t>
            </a:r>
            <a:r>
              <a:rPr lang="en-US" sz="6600" dirty="0">
                <a:ln w="3175" cap="flat" cmpd="sng" algn="ctr">
                  <a:noFill/>
                  <a:prstDash val="solid"/>
                  <a:round/>
                  <a:headEnd type="none" w="med" len="med"/>
                  <a:tailEnd type="none" w="med" len="med"/>
                </a:ln>
                <a:solidFill>
                  <a:prstClr val="black"/>
                </a:solidFill>
                <a:effectLst>
                  <a:outerShdw blurRad="50800" dist="38100" dir="2700000" algn="tl" rotWithShape="0">
                    <a:prstClr val="black">
                      <a:alpha val="40000"/>
                    </a:prstClr>
                  </a:outerShdw>
                </a:effectLst>
              </a:rPr>
              <a:t>Competitive Advantage and Strategic Focus</a:t>
            </a:r>
            <a:endParaRPr lang="en-US" dirty="0">
              <a:ln>
                <a:noFill/>
              </a:ln>
              <a:latin typeface="Rockwell" charset="0"/>
              <a:ea typeface="ＭＳ Ｐゴシック" charset="0"/>
              <a:cs typeface="ＭＳ Ｐゴシック" charset="0"/>
            </a:endParaRPr>
          </a:p>
        </p:txBody>
      </p:sp>
      <p:sp>
        <p:nvSpPr>
          <p:cNvPr id="2" name="Title 1"/>
          <p:cNvSpPr>
            <a:spLocks noGrp="1"/>
          </p:cNvSpPr>
          <p:nvPr>
            <p:ph type="title"/>
          </p:nvPr>
        </p:nvSpPr>
        <p:spPr/>
        <p:txBody>
          <a:bodyPr>
            <a:noAutofit/>
          </a:bodyPr>
          <a:lstStyle/>
          <a:p>
            <a:pPr algn="ctr" eaLnBrk="1" hangingPunct="1"/>
            <a:r>
              <a:rPr lang="en-US" dirty="0" smtClean="0">
                <a:ln>
                  <a:noFill/>
                </a:ln>
                <a:solidFill>
                  <a:schemeClr val="tx1"/>
                </a:solidFill>
                <a:effectLst/>
                <a:latin typeface="Rockwell" charset="0"/>
                <a:ea typeface="ＭＳ Ｐゴシック" charset="0"/>
                <a:cs typeface="ＭＳ Ｐゴシック" charset="0"/>
              </a:rPr>
              <a:t>Chapter</a:t>
            </a:r>
            <a:r>
              <a:rPr lang="ar-KW" smtClean="0">
                <a:ln>
                  <a:noFill/>
                </a:ln>
                <a:solidFill>
                  <a:schemeClr val="tx1"/>
                </a:solidFill>
                <a:effectLst/>
                <a:latin typeface="Rockwell" charset="0"/>
                <a:ea typeface="ＭＳ Ｐゴシック" charset="0"/>
                <a:cs typeface="ＭＳ Ｐゴシック" charset="0"/>
              </a:rPr>
              <a:t> </a:t>
            </a:r>
            <a:r>
              <a:rPr lang="ar-KW" sz="6000" b="1" smtClean="0">
                <a:ln>
                  <a:noFill/>
                </a:ln>
                <a:solidFill>
                  <a:srgbClr val="FF0000"/>
                </a:solidFill>
                <a:effectLst/>
                <a:latin typeface="Rockwell" charset="0"/>
                <a:ea typeface="ＭＳ Ｐゴシック" charset="0"/>
                <a:cs typeface="ＭＳ Ｐゴシック" charset="0"/>
              </a:rPr>
              <a:t>4</a:t>
            </a:r>
            <a:endParaRPr lang="en-US" sz="6000" b="1" dirty="0">
              <a:ln>
                <a:noFill/>
              </a:ln>
              <a:solidFill>
                <a:srgbClr val="FF0000"/>
              </a:solidFill>
              <a:effectLst/>
              <a:latin typeface="Times New Roman" panose="02020603050405020304" pitchFamily="18" charset="0"/>
              <a:ea typeface="ＭＳ Ｐゴシック" charset="0"/>
              <a:cs typeface="Times New Roman" panose="02020603050405020304" pitchFamily="18" charset="0"/>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a:t>
            </a:fld>
            <a:endParaRPr lang="en-US" dirty="0"/>
          </a:p>
        </p:txBody>
      </p:sp>
      <p:sp>
        <p:nvSpPr>
          <p:cNvPr id="5" name="TextBox 4"/>
          <p:cNvSpPr txBox="1"/>
          <p:nvPr/>
        </p:nvSpPr>
        <p:spPr>
          <a:xfrm>
            <a:off x="2519082" y="5976413"/>
            <a:ext cx="4186517" cy="369332"/>
          </a:xfrm>
          <a:prstGeom prst="rect">
            <a:avLst/>
          </a:prstGeom>
          <a:noFill/>
        </p:spPr>
        <p:txBody>
          <a:bodyPr wrap="square" rtlCol="0">
            <a:spAutoFit/>
          </a:bodyPr>
          <a:lstStyle/>
          <a:p>
            <a:r>
              <a:rPr lang="en-US" b="1" dirty="0" smtClean="0">
                <a:solidFill>
                  <a:srgbClr val="7030A0"/>
                </a:solidFill>
              </a:rPr>
              <a:t>Add </a:t>
            </a:r>
            <a:r>
              <a:rPr lang="en-US" b="1" dirty="0" err="1" smtClean="0">
                <a:solidFill>
                  <a:srgbClr val="7030A0"/>
                </a:solidFill>
              </a:rPr>
              <a:t>by:DR.Heyam</a:t>
            </a:r>
            <a:r>
              <a:rPr lang="en-US" b="1" smtClean="0">
                <a:solidFill>
                  <a:srgbClr val="7030A0"/>
                </a:solidFill>
              </a:rPr>
              <a:t> Al Mousa</a:t>
            </a:r>
            <a:endParaRPr lang="en-US" b="1">
              <a:solidFill>
                <a:srgbClr val="7030A0"/>
              </a:solidFill>
            </a:endParaRPr>
          </a:p>
        </p:txBody>
      </p:sp>
    </p:spTree>
    <p:extLst>
      <p:ext uri="{BB962C8B-B14F-4D97-AF65-F5344CB8AC3E}">
        <p14:creationId xmlns:p14="http://schemas.microsoft.com/office/powerpoint/2010/main" val="3703765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0588" y="197224"/>
            <a:ext cx="7883715" cy="5779190"/>
          </a:xfrm>
        </p:spPr>
        <p:txBody>
          <a:bodyPr/>
          <a:lstStyle/>
          <a:p>
            <a:r>
              <a:rPr lang="en-US" sz="2000" b="1" smtClean="0"/>
              <a:t>As the analysis progresses, the marketing manager should identify the most critical issues by looking at each one through the eyes of the firm’s customers. To do this, the manager must constantly ask questions such as these:</a:t>
            </a:r>
          </a:p>
          <a:p>
            <a:pPr>
              <a:buNone/>
            </a:pPr>
            <a:r>
              <a:rPr lang="en-US" sz="2000" smtClean="0"/>
              <a:t>-What do customers (and noncustomers) believe about us as a company?</a:t>
            </a:r>
          </a:p>
          <a:p>
            <a:pPr>
              <a:buNone/>
            </a:pPr>
            <a:r>
              <a:rPr lang="en-US" sz="2000" smtClean="0"/>
              <a:t>-What do customers (and noncustomers) think of our product quality, customer service, price and overall value, convenience, and promotional messages in comparison to our competitors?</a:t>
            </a:r>
          </a:p>
          <a:p>
            <a:pPr>
              <a:buNone/>
            </a:pPr>
            <a:r>
              <a:rPr lang="en-US" sz="2000" smtClean="0"/>
              <a:t>-Which of our weaknesses translate into a decreased ability to serve customers(and decreased ability to convert noncustomers)?</a:t>
            </a:r>
          </a:p>
          <a:p>
            <a:pPr>
              <a:buNone/>
            </a:pPr>
            <a:r>
              <a:rPr lang="en-US" sz="2000" smtClean="0"/>
              <a:t>- How do trends in the external environment affect customers (and noncustomers)?</a:t>
            </a:r>
          </a:p>
          <a:p>
            <a:pPr>
              <a:buNone/>
            </a:pPr>
            <a:r>
              <a:rPr lang="en-US" sz="2000" smtClean="0"/>
              <a:t>- What is the relative importance of these issues, not as we see them but as customers see them?</a:t>
            </a:r>
            <a:endParaRPr lang="en-US" sz="2000"/>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1165412"/>
            <a:ext cx="7693029" cy="4811001"/>
          </a:xfrm>
        </p:spPr>
        <p:txBody>
          <a:bodyPr/>
          <a:lstStyle/>
          <a:p>
            <a:r>
              <a:rPr lang="en-US" smtClean="0"/>
              <a:t>Many analysts simply list strengths, weaknesses, opportunities, and threats as descriptions or characteristics of the firm's internal and external environments without going deeper to consider the causes for these characteristics.</a:t>
            </a:r>
          </a:p>
          <a:p>
            <a:pPr>
              <a:buNone/>
            </a:pPr>
            <a:endParaRPr lang="en-US" smtClean="0"/>
          </a:p>
          <a:p>
            <a:r>
              <a:rPr lang="en-US" smtClean="0"/>
              <a:t>More often than not, the causes for each issue in a SWOT analysis can be found in the resources possessed by the firm and/or its competitors.</a:t>
            </a:r>
          </a:p>
          <a:p>
            <a:pPr>
              <a:buNone/>
            </a:pPr>
            <a:endParaRPr lang="en-US"/>
          </a:p>
        </p:txBody>
      </p:sp>
      <p:sp>
        <p:nvSpPr>
          <p:cNvPr id="3" name="Title 2"/>
          <p:cNvSpPr>
            <a:spLocks noGrp="1"/>
          </p:cNvSpPr>
          <p:nvPr>
            <p:ph type="title"/>
          </p:nvPr>
        </p:nvSpPr>
        <p:spPr>
          <a:xfrm>
            <a:off x="1302808" y="179388"/>
            <a:ext cx="7556500" cy="609506"/>
          </a:xfrm>
        </p:spPr>
        <p:txBody>
          <a:bodyPr/>
          <a:lstStyle/>
          <a:p>
            <a:r>
              <a:rPr lang="en-US" b="1" smtClean="0">
                <a:solidFill>
                  <a:srgbClr val="FF33CC"/>
                </a:solidFill>
                <a:effectLst/>
              </a:rPr>
              <a:t>5-Look for Causes, Not Characteristics</a:t>
            </a:r>
            <a:endParaRPr lang="en-US" b="1">
              <a:solidFill>
                <a:srgbClr val="FF33CC"/>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13766"/>
            <a:ext cx="7693029" cy="5662648"/>
          </a:xfrm>
        </p:spPr>
        <p:txBody>
          <a:bodyPr/>
          <a:lstStyle/>
          <a:p>
            <a:r>
              <a:rPr lang="en-US" sz="1600" b="1" smtClean="0">
                <a:solidFill>
                  <a:srgbClr val="663300"/>
                </a:solidFill>
              </a:rPr>
              <a:t>From a resource-based viewpoint, every organization can be considered as a unique bundle of tangible and intangible resources. Major types of these resources include the following:4</a:t>
            </a:r>
          </a:p>
          <a:p>
            <a:pPr>
              <a:buNone/>
            </a:pPr>
            <a:r>
              <a:rPr lang="en-US" sz="1600" b="1" smtClean="0">
                <a:solidFill>
                  <a:srgbClr val="7030A0"/>
                </a:solidFill>
              </a:rPr>
              <a:t>A)Financial Resources</a:t>
            </a:r>
            <a:r>
              <a:rPr lang="en-US" sz="1600" b="1" smtClean="0"/>
              <a:t>—</a:t>
            </a:r>
            <a:r>
              <a:rPr lang="en-US" sz="1600" smtClean="0"/>
              <a:t>cash, access to financial markets, physical facilities,equipment, raw materials, systems and configurations</a:t>
            </a:r>
          </a:p>
          <a:p>
            <a:pPr>
              <a:buNone/>
            </a:pPr>
            <a:r>
              <a:rPr lang="en-US" sz="1600" smtClean="0"/>
              <a:t> </a:t>
            </a:r>
            <a:r>
              <a:rPr lang="en-US" sz="1600" b="1" smtClean="0">
                <a:solidFill>
                  <a:srgbClr val="7030A0"/>
                </a:solidFill>
              </a:rPr>
              <a:t>B)Intellectual Resources</a:t>
            </a:r>
            <a:r>
              <a:rPr lang="en-US" sz="1600" b="1" smtClean="0"/>
              <a:t>—</a:t>
            </a:r>
            <a:r>
              <a:rPr lang="en-US" sz="1600" smtClean="0"/>
              <a:t>expertise, discoveries, creativity, innovation</a:t>
            </a:r>
          </a:p>
          <a:p>
            <a:pPr>
              <a:buNone/>
            </a:pPr>
            <a:r>
              <a:rPr lang="en-US" sz="1600" smtClean="0"/>
              <a:t>C) </a:t>
            </a:r>
            <a:r>
              <a:rPr lang="en-US" sz="1600" b="1" smtClean="0">
                <a:solidFill>
                  <a:srgbClr val="7030A0"/>
                </a:solidFill>
              </a:rPr>
              <a:t>Legal Resources</a:t>
            </a:r>
            <a:r>
              <a:rPr lang="en-US" sz="1600" b="1" smtClean="0"/>
              <a:t>—</a:t>
            </a:r>
            <a:r>
              <a:rPr lang="en-US" sz="1600" smtClean="0"/>
              <a:t>patents, trademarks, contracts</a:t>
            </a:r>
          </a:p>
          <a:p>
            <a:pPr>
              <a:buNone/>
            </a:pPr>
            <a:r>
              <a:rPr lang="en-US" sz="1600" smtClean="0"/>
              <a:t>D) </a:t>
            </a:r>
            <a:r>
              <a:rPr lang="en-US" sz="1600" b="1" smtClean="0">
                <a:solidFill>
                  <a:srgbClr val="7030A0"/>
                </a:solidFill>
              </a:rPr>
              <a:t>Human Resources</a:t>
            </a:r>
            <a:r>
              <a:rPr lang="en-US" sz="1600" b="1" smtClean="0"/>
              <a:t>—</a:t>
            </a:r>
            <a:r>
              <a:rPr lang="en-US" sz="1600" smtClean="0"/>
              <a:t>employee expertise and skills, leadership</a:t>
            </a:r>
          </a:p>
          <a:p>
            <a:pPr>
              <a:buNone/>
            </a:pPr>
            <a:r>
              <a:rPr lang="en-US" sz="1600" b="1" smtClean="0">
                <a:solidFill>
                  <a:srgbClr val="7030A0"/>
                </a:solidFill>
              </a:rPr>
              <a:t>E)Organizational Resources</a:t>
            </a:r>
            <a:r>
              <a:rPr lang="en-US" sz="1600" b="1" smtClean="0"/>
              <a:t>—</a:t>
            </a:r>
            <a:r>
              <a:rPr lang="en-US" sz="1600" smtClean="0"/>
              <a:t>culture, customs, shared values, vision, routines,working relationships, processes and systems</a:t>
            </a:r>
          </a:p>
          <a:p>
            <a:pPr>
              <a:buNone/>
            </a:pPr>
            <a:r>
              <a:rPr lang="en-US" sz="1600" b="1" smtClean="0">
                <a:solidFill>
                  <a:srgbClr val="7030A0"/>
                </a:solidFill>
              </a:rPr>
              <a:t>F)Informational Resources</a:t>
            </a:r>
            <a:r>
              <a:rPr lang="en-US" sz="1600" b="1" smtClean="0"/>
              <a:t>—</a:t>
            </a:r>
            <a:r>
              <a:rPr lang="en-US" sz="1600" smtClean="0"/>
              <a:t>customer intelligence, competitive intelligence,marketing information systems</a:t>
            </a:r>
          </a:p>
          <a:p>
            <a:pPr>
              <a:buNone/>
            </a:pPr>
            <a:r>
              <a:rPr lang="en-US" sz="1600" smtClean="0"/>
              <a:t>G</a:t>
            </a:r>
            <a:r>
              <a:rPr lang="en-US" sz="1600" b="1" smtClean="0">
                <a:solidFill>
                  <a:srgbClr val="7030A0"/>
                </a:solidFill>
              </a:rPr>
              <a:t>) Relational Resources</a:t>
            </a:r>
            <a:r>
              <a:rPr lang="en-US" sz="1600" b="1" smtClean="0"/>
              <a:t>—</a:t>
            </a:r>
            <a:r>
              <a:rPr lang="en-US" sz="1600" smtClean="0"/>
              <a:t>strategic alliances, relations with customers, vendors, and other stakeholders, bargaining power, switching costs</a:t>
            </a:r>
          </a:p>
          <a:p>
            <a:pPr>
              <a:buNone/>
            </a:pPr>
            <a:r>
              <a:rPr lang="en-US" sz="1600" smtClean="0"/>
              <a:t>H) </a:t>
            </a:r>
            <a:r>
              <a:rPr lang="en-US" sz="1600" b="1" smtClean="0">
                <a:solidFill>
                  <a:srgbClr val="7030A0"/>
                </a:solidFill>
              </a:rPr>
              <a:t>Reputational Resources</a:t>
            </a:r>
            <a:r>
              <a:rPr lang="en-US" sz="1600" b="1" smtClean="0"/>
              <a:t>—</a:t>
            </a:r>
            <a:r>
              <a:rPr lang="en-US" sz="1600" smtClean="0"/>
              <a:t>brand names, symbols, image, reputation</a:t>
            </a:r>
            <a:endParaRPr lang="en-US" sz="1600"/>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1156448"/>
            <a:ext cx="7693029" cy="4819966"/>
          </a:xfrm>
        </p:spPr>
        <p:txBody>
          <a:bodyPr/>
          <a:lstStyle/>
          <a:p>
            <a:r>
              <a:rPr lang="en-US" smtClean="0"/>
              <a:t>Internal issues are the firm's strengths and weaknesses, while external issues refer to opportunities and threats in the firm's environment.</a:t>
            </a:r>
          </a:p>
          <a:p>
            <a:pPr>
              <a:buNone/>
            </a:pPr>
            <a:endParaRPr lang="en-US" smtClean="0"/>
          </a:p>
          <a:p>
            <a:r>
              <a:rPr lang="en-US" smtClean="0"/>
              <a:t>The key test to differentiate a strength or weakness from an opportunity or threat is to ask, "Would this issue exist if the firm did not exist?" If the answer is yes, the issue should be classified as external.</a:t>
            </a:r>
          </a:p>
          <a:p>
            <a:pPr>
              <a:buNone/>
            </a:pPr>
            <a:endParaRPr lang="en-US" smtClean="0"/>
          </a:p>
          <a:p>
            <a:r>
              <a:rPr lang="en-US" smtClean="0"/>
              <a:t>The failure to understand the difference between internal and external issues is one of the major reasons for a poorly conducted SWOT analysis.</a:t>
            </a:r>
          </a:p>
          <a:p>
            <a:endParaRPr lang="en-US"/>
          </a:p>
        </p:txBody>
      </p:sp>
      <p:sp>
        <p:nvSpPr>
          <p:cNvPr id="3" name="Title 2"/>
          <p:cNvSpPr>
            <a:spLocks noGrp="1"/>
          </p:cNvSpPr>
          <p:nvPr>
            <p:ph type="title"/>
          </p:nvPr>
        </p:nvSpPr>
        <p:spPr/>
        <p:txBody>
          <a:bodyPr/>
          <a:lstStyle/>
          <a:p>
            <a:r>
              <a:rPr lang="en-US" b="1" smtClean="0">
                <a:solidFill>
                  <a:srgbClr val="FF33CC"/>
                </a:solidFill>
                <a:effectLst/>
              </a:rPr>
              <a:t>6-Separate Internal Issues from External Issues</a:t>
            </a:r>
            <a:r>
              <a:rPr lang="en-US" smtClean="0"/>
              <a:t/>
            </a:r>
            <a:br>
              <a:rPr lang="en-US" smtClean="0"/>
            </a:b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923366"/>
            <a:ext cx="7693029" cy="5053048"/>
          </a:xfrm>
        </p:spPr>
        <p:txBody>
          <a:bodyPr/>
          <a:lstStyle/>
          <a:p>
            <a:r>
              <a:rPr lang="en-US" smtClean="0"/>
              <a:t>The role of SWOT analysis is to help the marketing manager make the transition from a broad understanding of the marketing environment to the development of a strategic focus for the firm’s marketing efforts.</a:t>
            </a:r>
          </a:p>
          <a:p>
            <a:pPr>
              <a:buNone/>
            </a:pPr>
            <a:endParaRPr lang="en-US" smtClean="0"/>
          </a:p>
          <a:p>
            <a:r>
              <a:rPr lang="en-US" smtClean="0"/>
              <a:t>The issues that can be considered in a SWOT analysis are numerous and will vary depending on the particular firm or industry being examined. [Exhibit 4.4]</a:t>
            </a:r>
          </a:p>
          <a:p>
            <a:endParaRPr lang="en-US"/>
          </a:p>
        </p:txBody>
      </p:sp>
      <p:sp>
        <p:nvSpPr>
          <p:cNvPr id="3" name="Title 2"/>
          <p:cNvSpPr>
            <a:spLocks noGrp="1"/>
          </p:cNvSpPr>
          <p:nvPr>
            <p:ph type="title"/>
          </p:nvPr>
        </p:nvSpPr>
        <p:spPr>
          <a:xfrm>
            <a:off x="1302808" y="179388"/>
            <a:ext cx="7556500" cy="743977"/>
          </a:xfrm>
        </p:spPr>
        <p:txBody>
          <a:bodyPr/>
          <a:lstStyle/>
          <a:p>
            <a:pPr algn="ctr"/>
            <a:r>
              <a:rPr lang="en-US" b="1" smtClean="0">
                <a:ln>
                  <a:noFill/>
                </a:ln>
                <a:solidFill>
                  <a:srgbClr val="CC0000"/>
                </a:solidFill>
                <a:effectLst/>
                <a:latin typeface="Rockwell" charset="0"/>
                <a:ea typeface="ＭＳ Ｐゴシック" charset="0"/>
                <a:cs typeface="ＭＳ Ｐゴシック" charset="0"/>
              </a:rPr>
              <a:t>SWOT-Driven Strategic Planning</a:t>
            </a:r>
            <a:endParaRPr lang="en-US" b="1">
              <a:solidFill>
                <a:srgbClr val="CC0000"/>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15</a:t>
            </a:fld>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066799" y="646578"/>
            <a:ext cx="7682753" cy="6329083"/>
          </a:xfrm>
          <a:prstGeom prst="rect">
            <a:avLst/>
          </a:prstGeom>
          <a:noFill/>
          <a:ln w="9525">
            <a:noFill/>
            <a:miter lim="800000"/>
            <a:headEnd/>
            <a:tailEnd/>
          </a:ln>
          <a:effectLst/>
        </p:spPr>
      </p:pic>
      <p:sp>
        <p:nvSpPr>
          <p:cNvPr id="6" name="TextBox 5"/>
          <p:cNvSpPr txBox="1"/>
          <p:nvPr/>
        </p:nvSpPr>
        <p:spPr>
          <a:xfrm>
            <a:off x="1219200" y="170329"/>
            <a:ext cx="6920753" cy="307777"/>
          </a:xfrm>
          <a:prstGeom prst="rect">
            <a:avLst/>
          </a:prstGeom>
          <a:noFill/>
        </p:spPr>
        <p:txBody>
          <a:bodyPr wrap="square" rtlCol="0">
            <a:spAutoFit/>
          </a:bodyPr>
          <a:lstStyle/>
          <a:p>
            <a:r>
              <a:rPr lang="en-US" sz="1400" b="1" smtClean="0">
                <a:solidFill>
                  <a:srgbClr val="003399"/>
                </a:solidFill>
              </a:rPr>
              <a:t>EXHI B I T 5.4       POTENTIAL ISSUES TO CONSIDER IN A SWOT ANALYSIS</a:t>
            </a:r>
            <a:endParaRPr lang="en-US" sz="1400">
              <a:solidFill>
                <a:srgbClr val="00339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923366"/>
            <a:ext cx="7693029" cy="5053048"/>
          </a:xfrm>
        </p:spPr>
        <p:txBody>
          <a:bodyPr/>
          <a:lstStyle/>
          <a:p>
            <a:r>
              <a:rPr lang="en-US" smtClean="0"/>
              <a:t>Strengths and weaknesses exist either because of resources possessed (or not possessed) by the firm, or in the nature of the relationships between the firm and its customers, its employees, or outside organizations.</a:t>
            </a:r>
          </a:p>
          <a:p>
            <a:r>
              <a:rPr lang="en-US" smtClean="0"/>
              <a:t>A strength is meaningful only when it serves to satisfy a customer need. When this is the case, that strength becomes a capability.</a:t>
            </a:r>
          </a:p>
          <a:p>
            <a:r>
              <a:rPr lang="en-US" smtClean="0"/>
              <a:t>The marketing manager must also develop strategies to overcome the firm’s weaknesses, or find ways to minimize their negative effects.</a:t>
            </a:r>
          </a:p>
          <a:p>
            <a:endParaRPr lang="en-US"/>
          </a:p>
        </p:txBody>
      </p:sp>
      <p:sp>
        <p:nvSpPr>
          <p:cNvPr id="3" name="Title 2"/>
          <p:cNvSpPr>
            <a:spLocks noGrp="1"/>
          </p:cNvSpPr>
          <p:nvPr>
            <p:ph type="title"/>
          </p:nvPr>
        </p:nvSpPr>
        <p:spPr>
          <a:xfrm>
            <a:off x="1302808" y="179388"/>
            <a:ext cx="7556500" cy="743977"/>
          </a:xfrm>
        </p:spPr>
        <p:txBody>
          <a:bodyPr/>
          <a:lstStyle/>
          <a:p>
            <a:r>
              <a:rPr lang="en-US" b="1" smtClean="0">
                <a:solidFill>
                  <a:srgbClr val="FF33CC"/>
                </a:solidFill>
                <a:effectLst/>
              </a:rPr>
              <a:t>1-Strengths and Weaknesses</a:t>
            </a:r>
            <a:r>
              <a:rPr lang="en-US" smtClean="0"/>
              <a:t/>
            </a:r>
            <a:br>
              <a:rPr lang="en-US" smtClean="0"/>
            </a:b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15788"/>
            <a:ext cx="7693029" cy="5160625"/>
          </a:xfrm>
        </p:spPr>
        <p:txBody>
          <a:bodyPr/>
          <a:lstStyle/>
          <a:p>
            <a:r>
              <a:rPr lang="en-US" smtClean="0"/>
              <a:t>Opportunities and threats exist outside the firm, independently of internal strengths, weaknesses, or marketing options. Opportunities and threats typically occur within the firm’s customer or external environments.</a:t>
            </a:r>
          </a:p>
          <a:p>
            <a:pPr>
              <a:buNone/>
            </a:pPr>
            <a:endParaRPr lang="en-US" smtClean="0"/>
          </a:p>
          <a:p>
            <a:r>
              <a:rPr lang="en-US" smtClean="0"/>
              <a:t>The marketing manager must develop strategies to take advantage of opportunities and minimize or overcome the firm's threats.</a:t>
            </a:r>
          </a:p>
          <a:p>
            <a:endParaRPr lang="en-US"/>
          </a:p>
        </p:txBody>
      </p:sp>
      <p:sp>
        <p:nvSpPr>
          <p:cNvPr id="3" name="Title 2"/>
          <p:cNvSpPr>
            <a:spLocks noGrp="1"/>
          </p:cNvSpPr>
          <p:nvPr>
            <p:ph type="title"/>
          </p:nvPr>
        </p:nvSpPr>
        <p:spPr>
          <a:xfrm>
            <a:off x="1302808" y="179388"/>
            <a:ext cx="7556500" cy="636400"/>
          </a:xfrm>
        </p:spPr>
        <p:txBody>
          <a:bodyPr/>
          <a:lstStyle/>
          <a:p>
            <a:r>
              <a:rPr lang="en-US" b="1" smtClean="0">
                <a:solidFill>
                  <a:srgbClr val="FF33CC"/>
                </a:solidFill>
                <a:effectLst/>
              </a:rPr>
              <a:t>2-Opportunities and Threats</a:t>
            </a:r>
            <a:endParaRPr lang="en-US" b="1">
              <a:solidFill>
                <a:srgbClr val="FF33CC"/>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779930"/>
            <a:ext cx="7693029" cy="5196484"/>
          </a:xfrm>
        </p:spPr>
        <p:txBody>
          <a:bodyPr/>
          <a:lstStyle/>
          <a:p>
            <a:r>
              <a:rPr lang="en-US" sz="2000" b="1" u="sng" smtClean="0"/>
              <a:t>To utilize SWOT analysis successfully, the marketing manager must be cognizant of four issues:</a:t>
            </a:r>
          </a:p>
          <a:p>
            <a:pPr>
              <a:buNone/>
            </a:pPr>
            <a:r>
              <a:rPr lang="en-US" sz="2000" smtClean="0"/>
              <a:t>a)The assessment of strengths and weaknesses must look beyond the firm's resources and product offering(s) to examine processes that are key to meeting customers' needs.</a:t>
            </a:r>
          </a:p>
          <a:p>
            <a:pPr>
              <a:buNone/>
            </a:pPr>
            <a:r>
              <a:rPr lang="en-US" sz="2000" smtClean="0"/>
              <a:t>b)The achievement of the firm's goals and objectives depends on its ability to create capabilities by matching its strengths with market opportunities.</a:t>
            </a:r>
          </a:p>
          <a:p>
            <a:pPr>
              <a:buNone/>
            </a:pPr>
            <a:r>
              <a:rPr lang="en-US" sz="2000" smtClean="0"/>
              <a:t>c)Firms can often convert weaknesses into strengths, or even capabilities, by investing strategically in key areas.</a:t>
            </a:r>
          </a:p>
          <a:p>
            <a:pPr>
              <a:buNone/>
            </a:pPr>
            <a:r>
              <a:rPr lang="en-US" sz="2000" smtClean="0"/>
              <a:t>d)Weaknesses that cannot be converted into strengths become the firm’s limitations.</a:t>
            </a:r>
          </a:p>
          <a:p>
            <a:endParaRPr lang="en-US" sz="2000"/>
          </a:p>
        </p:txBody>
      </p:sp>
      <p:sp>
        <p:nvSpPr>
          <p:cNvPr id="3" name="Title 2"/>
          <p:cNvSpPr>
            <a:spLocks noGrp="1"/>
          </p:cNvSpPr>
          <p:nvPr>
            <p:ph type="title"/>
          </p:nvPr>
        </p:nvSpPr>
        <p:spPr>
          <a:xfrm>
            <a:off x="1302808" y="179388"/>
            <a:ext cx="7556500" cy="788800"/>
          </a:xfrm>
        </p:spPr>
        <p:txBody>
          <a:bodyPr/>
          <a:lstStyle/>
          <a:p>
            <a:r>
              <a:rPr lang="en-US" b="1" smtClean="0">
                <a:solidFill>
                  <a:srgbClr val="FF33CC"/>
                </a:solidFill>
                <a:effectLst/>
              </a:rPr>
              <a:t>3-The SWOT Matrix</a:t>
            </a:r>
            <a:endParaRPr lang="en-US" b="1">
              <a:solidFill>
                <a:srgbClr val="FF33CC"/>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564776"/>
            <a:ext cx="7693029" cy="5411637"/>
          </a:xfrm>
        </p:spPr>
        <p:txBody>
          <a:bodyPr/>
          <a:lstStyle/>
          <a:p>
            <a:r>
              <a:rPr lang="en-US" smtClean="0"/>
              <a:t>A SWOT matrix is a four-cell array that can be used to visually evaluate each element of a SWOT analysis. [Exhibit 4.5]</a:t>
            </a:r>
          </a:p>
          <a:p>
            <a:r>
              <a:rPr lang="en-US" smtClean="0"/>
              <a:t>To begin the analysis, the manager must evaluate the issues within each cell of the matrix in terms of their magnitude and importance. This evaluation should be based on customers' perceptions.</a:t>
            </a:r>
          </a:p>
          <a:p>
            <a:r>
              <a:rPr lang="en-US" smtClean="0"/>
              <a:t>It can be informative to quantitatively assess each cell of the SWOT matrix [Exhibit 4.6]</a:t>
            </a:r>
          </a:p>
          <a:p>
            <a:r>
              <a:rPr lang="en-US" smtClean="0"/>
              <a:t>Elements with the highest total ratings (positive or negative) should have the greatest influence in developing the marketing strategy.</a:t>
            </a:r>
          </a:p>
          <a:p>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600635"/>
            <a:ext cx="7693029" cy="5375779"/>
          </a:xfrm>
        </p:spPr>
        <p:txBody>
          <a:bodyPr/>
          <a:lstStyle/>
          <a:p>
            <a:r>
              <a:rPr lang="en-US" smtClean="0"/>
              <a:t>The synthesis of information gathered from the situation analysis is critical in developing competitive advantages and the strategic focus of the marketing plan.</a:t>
            </a:r>
          </a:p>
          <a:p>
            <a:r>
              <a:rPr lang="en-US" smtClean="0"/>
              <a:t>SWOT (strengths, weaknesses, opportunities, and threats) analysis is a widely used tool for organizing and using the information gathered from the situation analysis. A SWOT analysis encompasses both the internal and external environments of the firm.</a:t>
            </a:r>
          </a:p>
          <a:p>
            <a:r>
              <a:rPr lang="en-US" smtClean="0"/>
              <a:t>SWOT analysis is considered to be one of the most effective tools in the analysis of marketing data and information. SWOT analysis has many benefits; and is so useful and logical that many underestimate its value in planning. [Exhibit 4.1]</a:t>
            </a:r>
          </a:p>
          <a:p>
            <a:r>
              <a:rPr lang="en-US" smtClean="0"/>
              <a:t> </a:t>
            </a:r>
          </a:p>
          <a:p>
            <a:endParaRPr lang="en-US"/>
          </a:p>
        </p:txBody>
      </p:sp>
      <p:sp>
        <p:nvSpPr>
          <p:cNvPr id="3" name="Title 2"/>
          <p:cNvSpPr>
            <a:spLocks noGrp="1"/>
          </p:cNvSpPr>
          <p:nvPr>
            <p:ph type="title"/>
          </p:nvPr>
        </p:nvSpPr>
        <p:spPr>
          <a:xfrm>
            <a:off x="1302808" y="179388"/>
            <a:ext cx="7556500" cy="546754"/>
          </a:xfrm>
        </p:spPr>
        <p:txBody>
          <a:bodyPr/>
          <a:lstStyle/>
          <a:p>
            <a:r>
              <a:rPr lang="en-US" b="1" smtClean="0">
                <a:solidFill>
                  <a:srgbClr val="FF0000"/>
                </a:solidFill>
                <a:effectLst/>
              </a:rPr>
              <a:t>Introduction</a:t>
            </a:r>
            <a:endParaRPr lang="en-US" b="1">
              <a:solidFill>
                <a:srgbClr val="FF0000"/>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hangingPunct="1"/>
            <a:r>
              <a:rPr lang="en-US" b="1" dirty="0">
                <a:ln>
                  <a:noFill/>
                </a:ln>
                <a:effectLst/>
                <a:latin typeface="Rockwell" charset="0"/>
                <a:ea typeface="ＭＳ Ｐゴシック" charset="0"/>
                <a:cs typeface="ＭＳ Ｐゴシック" charset="0"/>
              </a:rPr>
              <a:t>The SWOT Matrix (Exhibit </a:t>
            </a:r>
            <a:r>
              <a:rPr lang="en-US" b="1" dirty="0" smtClean="0">
                <a:ln>
                  <a:noFill/>
                </a:ln>
                <a:effectLst/>
                <a:latin typeface="Rockwell" charset="0"/>
                <a:ea typeface="ＭＳ Ｐゴシック" charset="0"/>
                <a:cs typeface="ＭＳ Ｐゴシック" charset="0"/>
              </a:rPr>
              <a:t>4.5</a:t>
            </a:r>
            <a:r>
              <a:rPr lang="en-US" b="1" dirty="0">
                <a:ln>
                  <a:noFill/>
                </a:ln>
                <a:effectLst/>
                <a:latin typeface="Rockwell" charset="0"/>
                <a:ea typeface="ＭＳ Ｐゴシック" charset="0"/>
                <a:cs typeface="ＭＳ Ｐゴシック" charset="0"/>
              </a:rPr>
              <a:t>)</a:t>
            </a:r>
          </a:p>
        </p:txBody>
      </p:sp>
      <p:sp>
        <p:nvSpPr>
          <p:cNvPr id="5" name="Slide Number Placeholder 4"/>
          <p:cNvSpPr>
            <a:spLocks noGrp="1"/>
          </p:cNvSpPr>
          <p:nvPr>
            <p:ph type="sldNum" sz="quarter" idx="11"/>
          </p:nvPr>
        </p:nvSpPr>
        <p:spPr/>
        <p:txBody>
          <a:bodyPr/>
          <a:lstStyle/>
          <a:p>
            <a:pPr>
              <a:defRPr/>
            </a:pPr>
            <a:fld id="{7CA3B053-DD34-B645-BCE5-0B617BE5BFE4}" type="slidenum">
              <a:rPr lang="en-US" smtClean="0"/>
              <a:pPr>
                <a:defRPr/>
              </a:pPr>
              <a:t>20</a:t>
            </a:fld>
            <a:endParaRPr lang="en-US" dirty="0"/>
          </a:p>
        </p:txBody>
      </p:sp>
      <p:pic>
        <p:nvPicPr>
          <p:cNvPr id="3074" name="Picture 2"/>
          <p:cNvPicPr>
            <a:picLocks noChangeAspect="1" noChangeArrowheads="1"/>
          </p:cNvPicPr>
          <p:nvPr/>
        </p:nvPicPr>
        <p:blipFill>
          <a:blip r:embed="rId2"/>
          <a:srcRect/>
          <a:stretch>
            <a:fillRect/>
          </a:stretch>
        </p:blipFill>
        <p:spPr bwMode="auto">
          <a:xfrm>
            <a:off x="1192306" y="1111624"/>
            <a:ext cx="7667002" cy="4651866"/>
          </a:xfrm>
          <a:prstGeom prst="rect">
            <a:avLst/>
          </a:prstGeom>
          <a:noFill/>
          <a:ln w="9525">
            <a:noFill/>
            <a:miter lim="800000"/>
            <a:headEnd/>
            <a:tailEnd/>
          </a:ln>
          <a:effectLst/>
        </p:spPr>
      </p:pic>
    </p:spTree>
    <p:extLst>
      <p:ext uri="{BB962C8B-B14F-4D97-AF65-F5344CB8AC3E}">
        <p14:creationId xmlns:p14="http://schemas.microsoft.com/office/powerpoint/2010/main" val="1567516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hangingPunct="1"/>
            <a:r>
              <a:rPr lang="en-US" b="1" dirty="0">
                <a:ln>
                  <a:noFill/>
                </a:ln>
                <a:effectLst/>
                <a:latin typeface="Rockwell" charset="0"/>
                <a:ea typeface="ＭＳ Ｐゴシック" charset="0"/>
                <a:cs typeface="ＭＳ Ｐゴシック" charset="0"/>
              </a:rPr>
              <a:t>Quantitative Assessment of</a:t>
            </a:r>
            <a:br>
              <a:rPr lang="en-US" b="1" dirty="0">
                <a:ln>
                  <a:noFill/>
                </a:ln>
                <a:effectLst/>
                <a:latin typeface="Rockwell" charset="0"/>
                <a:ea typeface="ＭＳ Ｐゴシック" charset="0"/>
                <a:cs typeface="ＭＳ Ｐゴシック" charset="0"/>
              </a:rPr>
            </a:br>
            <a:r>
              <a:rPr lang="en-US" b="1" dirty="0">
                <a:ln>
                  <a:noFill/>
                </a:ln>
                <a:effectLst/>
                <a:latin typeface="Rockwell" charset="0"/>
                <a:ea typeface="ＭＳ Ｐゴシック" charset="0"/>
                <a:cs typeface="ＭＳ Ｐゴシック" charset="0"/>
              </a:rPr>
              <a:t>the SWOT Matrix (Exhibit </a:t>
            </a:r>
            <a:r>
              <a:rPr lang="en-US" b="1" dirty="0" smtClean="0">
                <a:ln>
                  <a:noFill/>
                </a:ln>
                <a:effectLst/>
                <a:latin typeface="Rockwell" charset="0"/>
                <a:ea typeface="ＭＳ Ｐゴシック" charset="0"/>
                <a:cs typeface="ＭＳ Ｐゴシック" charset="0"/>
              </a:rPr>
              <a:t>4.6</a:t>
            </a:r>
            <a:r>
              <a:rPr lang="en-US" b="1" dirty="0">
                <a:ln>
                  <a:noFill/>
                </a:ln>
                <a:effectLst/>
                <a:latin typeface="Rockwell" charset="0"/>
                <a:ea typeface="ＭＳ Ｐゴシック" charset="0"/>
                <a:cs typeface="ＭＳ Ｐゴシック" charset="0"/>
              </a:rPr>
              <a:t>)</a:t>
            </a:r>
          </a:p>
        </p:txBody>
      </p:sp>
      <p:sp>
        <p:nvSpPr>
          <p:cNvPr id="5" name="Slide Number Placeholder 4"/>
          <p:cNvSpPr>
            <a:spLocks noGrp="1"/>
          </p:cNvSpPr>
          <p:nvPr>
            <p:ph type="sldNum" sz="quarter" idx="11"/>
          </p:nvPr>
        </p:nvSpPr>
        <p:spPr/>
        <p:txBody>
          <a:bodyPr/>
          <a:lstStyle/>
          <a:p>
            <a:pPr>
              <a:defRPr/>
            </a:pPr>
            <a:fld id="{7CA3B053-DD34-B645-BCE5-0B617BE5BFE4}" type="slidenum">
              <a:rPr lang="en-US" smtClean="0"/>
              <a:pPr>
                <a:defRPr/>
              </a:pPr>
              <a:t>21</a:t>
            </a:fld>
            <a:endParaRPr lang="en-US" dirty="0"/>
          </a:p>
        </p:txBody>
      </p:sp>
      <p:pic>
        <p:nvPicPr>
          <p:cNvPr id="4098" name="Picture 2"/>
          <p:cNvPicPr>
            <a:picLocks noChangeAspect="1" noChangeArrowheads="1"/>
          </p:cNvPicPr>
          <p:nvPr/>
        </p:nvPicPr>
        <p:blipFill>
          <a:blip r:embed="rId2"/>
          <a:srcRect/>
          <a:stretch>
            <a:fillRect/>
          </a:stretch>
        </p:blipFill>
        <p:spPr bwMode="auto">
          <a:xfrm>
            <a:off x="1057834" y="1295400"/>
            <a:ext cx="7801473" cy="5026025"/>
          </a:xfrm>
          <a:prstGeom prst="rect">
            <a:avLst/>
          </a:prstGeom>
          <a:noFill/>
          <a:ln w="9525">
            <a:noFill/>
            <a:miter lim="800000"/>
            <a:headEnd/>
            <a:tailEnd/>
          </a:ln>
          <a:effectLst/>
        </p:spPr>
      </p:pic>
    </p:spTree>
    <p:extLst>
      <p:ext uri="{BB962C8B-B14F-4D97-AF65-F5344CB8AC3E}">
        <p14:creationId xmlns:p14="http://schemas.microsoft.com/office/powerpoint/2010/main" val="1347679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The conversion of strengths into capabilities gives the firm a competitive advantage and allows it to serve customers' needs better than the competition. [Exhibit 4.7]</a:t>
            </a:r>
          </a:p>
          <a:p>
            <a:pPr>
              <a:buNone/>
            </a:pPr>
            <a:endParaRPr lang="en-US" smtClean="0"/>
          </a:p>
          <a:p>
            <a:r>
              <a:rPr lang="en-US" smtClean="0"/>
              <a:t>While competitive advantages most often stem from real strengths possessed by the firm or in real weaknesses possessed by rival firms, competitive advantages can also be based more on perception than reality.</a:t>
            </a:r>
          </a:p>
          <a:p>
            <a:endParaRPr lang="en-US"/>
          </a:p>
        </p:txBody>
      </p:sp>
      <p:sp>
        <p:nvSpPr>
          <p:cNvPr id="3" name="Title 2"/>
          <p:cNvSpPr>
            <a:spLocks noGrp="1"/>
          </p:cNvSpPr>
          <p:nvPr>
            <p:ph type="title"/>
          </p:nvPr>
        </p:nvSpPr>
        <p:spPr/>
        <p:txBody>
          <a:bodyPr/>
          <a:lstStyle/>
          <a:p>
            <a:pPr algn="ctr"/>
            <a:r>
              <a:rPr lang="en-US" b="1" smtClean="0">
                <a:ln>
                  <a:noFill/>
                </a:ln>
                <a:solidFill>
                  <a:srgbClr val="FF0000"/>
                </a:solidFill>
                <a:effectLst/>
                <a:latin typeface="Rockwell" charset="0"/>
                <a:ea typeface="ＭＳ Ｐゴシック" charset="0"/>
                <a:cs typeface="ＭＳ Ｐゴシック" charset="0"/>
              </a:rPr>
              <a:t>Developing and Leveraging Competitive Advantages</a:t>
            </a: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0941" y="179388"/>
            <a:ext cx="7828367" cy="636400"/>
          </a:xfrm>
        </p:spPr>
        <p:txBody>
          <a:bodyPr/>
          <a:lstStyle/>
          <a:p>
            <a:pPr algn="ctr"/>
            <a:r>
              <a:rPr lang="en-US" sz="2000" b="1" smtClean="0"/>
              <a:t>EXHIBI T 4.7    COMMON SOURCES OF COMPETITIVE ADVANTAGE</a:t>
            </a:r>
            <a:endParaRPr lang="en-US" sz="2000"/>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23</a:t>
            </a:fld>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147482" y="815788"/>
            <a:ext cx="7856818" cy="55056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49624"/>
            <a:ext cx="7693029" cy="5626789"/>
          </a:xfrm>
        </p:spPr>
        <p:txBody>
          <a:bodyPr/>
          <a:lstStyle/>
          <a:p>
            <a:r>
              <a:rPr lang="en-US" b="1" smtClean="0"/>
              <a:t>Many successful firms have developed capabilities and competitive advantages based on one of three basic strategies: [Exhibit 4.8] </a:t>
            </a:r>
          </a:p>
          <a:p>
            <a:pPr>
              <a:buNone/>
            </a:pPr>
            <a:r>
              <a:rPr lang="en-US" b="1" smtClean="0">
                <a:solidFill>
                  <a:srgbClr val="7030A0"/>
                </a:solidFill>
              </a:rPr>
              <a:t>1-</a:t>
            </a:r>
            <a:r>
              <a:rPr lang="en-US" b="1" i="1" smtClean="0">
                <a:solidFill>
                  <a:srgbClr val="7030A0"/>
                </a:solidFill>
              </a:rPr>
              <a:t>Operational excellence</a:t>
            </a:r>
            <a:r>
              <a:rPr lang="en-US" smtClean="0"/>
              <a:t>—focusing on efficiency of operations and processes, lower costs, and delivering good value to customers.</a:t>
            </a:r>
          </a:p>
          <a:p>
            <a:pPr>
              <a:buNone/>
            </a:pPr>
            <a:r>
              <a:rPr lang="en-US" b="1" smtClean="0">
                <a:solidFill>
                  <a:srgbClr val="7030A0"/>
                </a:solidFill>
              </a:rPr>
              <a:t>2-</a:t>
            </a:r>
            <a:r>
              <a:rPr lang="en-US" b="1" i="1" smtClean="0">
                <a:solidFill>
                  <a:srgbClr val="7030A0"/>
                </a:solidFill>
              </a:rPr>
              <a:t>Product leadership</a:t>
            </a:r>
            <a:r>
              <a:rPr lang="en-US" smtClean="0"/>
              <a:t>—focusing on technology, product development, and delivering the most advanced, highest quality goods and services in the industry.</a:t>
            </a:r>
          </a:p>
          <a:p>
            <a:pPr>
              <a:buNone/>
            </a:pPr>
            <a:r>
              <a:rPr lang="en-US" b="1" smtClean="0">
                <a:solidFill>
                  <a:srgbClr val="7030A0"/>
                </a:solidFill>
              </a:rPr>
              <a:t>3-</a:t>
            </a:r>
            <a:r>
              <a:rPr lang="en-US" b="1" i="1" smtClean="0">
                <a:solidFill>
                  <a:srgbClr val="7030A0"/>
                </a:solidFill>
              </a:rPr>
              <a:t>Customer intimacy</a:t>
            </a:r>
            <a:r>
              <a:rPr lang="en-US" smtClean="0"/>
              <a:t>—focusing on knowing customers, understanding their needs better than the competition, and developing long-term customer relationships.</a:t>
            </a:r>
          </a:p>
          <a:p>
            <a:pPr>
              <a:buNone/>
            </a:pP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941294"/>
            <a:ext cx="7693029" cy="5035119"/>
          </a:xfrm>
        </p:spPr>
        <p:txBody>
          <a:bodyPr/>
          <a:lstStyle/>
          <a:p>
            <a:r>
              <a:rPr lang="en-US" dirty="0" smtClean="0"/>
              <a:t>To be successful, firms should be able to execute all three strategies. However, the most successful firms choose one area at which to excel and then actively manage customer perceptions so that customers believe that the firm does indeed excel in that area.</a:t>
            </a:r>
          </a:p>
          <a:p>
            <a:pPr>
              <a:buNone/>
            </a:pPr>
            <a:endParaRPr lang="en-US" dirty="0" smtClean="0"/>
          </a:p>
          <a:p>
            <a:r>
              <a:rPr lang="en-US" dirty="0" smtClean="0"/>
              <a:t>To implement any one of these strategies effectively, a firm must possess certain core competencies, as outlined in Exhibit 4.8</a:t>
            </a:r>
            <a:endParaRPr lang="en-US" dirty="0"/>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608286" y="5828366"/>
            <a:ext cx="535714" cy="365125"/>
          </a:xfrm>
          <a:ln>
            <a:solidFill>
              <a:srgbClr val="FFFFFF"/>
            </a:solidFill>
          </a:ln>
        </p:spPr>
        <p:txBody>
          <a:bodyPr>
            <a:normAutofit/>
          </a:bodyPr>
          <a:lstStyle/>
          <a:p>
            <a:pPr>
              <a:defRPr/>
            </a:pPr>
            <a:fld id="{7CA3B053-DD34-B645-BCE5-0B617BE5BFE4}" type="slidenum">
              <a:rPr lang="en-US" smtClean="0">
                <a:ln>
                  <a:solidFill>
                    <a:srgbClr val="FFFFFF"/>
                  </a:solidFill>
                </a:ln>
              </a:rPr>
              <a:pPr>
                <a:defRPr/>
              </a:pPr>
              <a:t>26</a:t>
            </a:fld>
            <a:endParaRPr lang="en-US" dirty="0">
              <a:ln>
                <a:solidFill>
                  <a:srgbClr val="FFFFFF"/>
                </a:solidFill>
              </a:ln>
            </a:endParaRPr>
          </a:p>
        </p:txBody>
      </p:sp>
      <p:grpSp>
        <p:nvGrpSpPr>
          <p:cNvPr id="2" name="Group 4"/>
          <p:cNvGrpSpPr>
            <a:grpSpLocks noChangeAspect="1"/>
          </p:cNvGrpSpPr>
          <p:nvPr/>
        </p:nvGrpSpPr>
        <p:grpSpPr bwMode="auto">
          <a:xfrm>
            <a:off x="1158876" y="-16809"/>
            <a:ext cx="7586663" cy="5886451"/>
            <a:chOff x="730" y="-4"/>
            <a:chExt cx="4779" cy="3708"/>
          </a:xfrm>
        </p:grpSpPr>
        <p:sp>
          <p:nvSpPr>
            <p:cNvPr id="3" name="AutoShape 3"/>
            <p:cNvSpPr>
              <a:spLocks noChangeAspect="1" noChangeArrowheads="1" noTextEdit="1"/>
            </p:cNvSpPr>
            <p:nvPr/>
          </p:nvSpPr>
          <p:spPr bwMode="auto">
            <a:xfrm>
              <a:off x="730" y="33"/>
              <a:ext cx="4680" cy="3671"/>
            </a:xfrm>
            <a:prstGeom prst="rect">
              <a:avLst/>
            </a:prstGeom>
            <a:noFill/>
            <a:ln w="9525" cap="flat" cmpd="sng" algn="ctr">
              <a:solidFill>
                <a:srgbClr val="FFFF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5"/>
            <p:cNvSpPr>
              <a:spLocks noChangeArrowheads="1"/>
            </p:cNvSpPr>
            <p:nvPr/>
          </p:nvSpPr>
          <p:spPr bwMode="auto">
            <a:xfrm>
              <a:off x="5426" y="3459"/>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743" y="-1"/>
              <a:ext cx="44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FF"/>
                  </a:solidFill>
                  <a:effectLst/>
                  <a:latin typeface="AkzidenzGroteskBE-Bold" charset="0"/>
                  <a:cs typeface="AkzidenzGroteskBE-Bold" charset="0"/>
                </a:rPr>
                <a:t>EXHIBIT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7"/>
            <p:cNvSpPr>
              <a:spLocks noChangeArrowheads="1"/>
            </p:cNvSpPr>
            <p:nvPr/>
          </p:nvSpPr>
          <p:spPr bwMode="auto">
            <a:xfrm>
              <a:off x="1190" y="-1"/>
              <a:ext cx="115"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FF"/>
                  </a:solidFill>
                  <a:effectLst/>
                  <a:latin typeface="AkzidenzGroteskBE-Bold" charset="0"/>
                </a:rPr>
                <a:t>4</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8"/>
            <p:cNvSpPr>
              <a:spLocks noChangeArrowheads="1"/>
            </p:cNvSpPr>
            <p:nvPr/>
          </p:nvSpPr>
          <p:spPr bwMode="auto">
            <a:xfrm>
              <a:off x="1300" y="-1"/>
              <a:ext cx="84"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FF"/>
                  </a:solidFill>
                  <a:effectLst/>
                  <a:latin typeface="AkzidenzGroteskBE-Bold"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9"/>
            <p:cNvSpPr>
              <a:spLocks noChangeArrowheads="1"/>
            </p:cNvSpPr>
            <p:nvPr/>
          </p:nvSpPr>
          <p:spPr bwMode="auto">
            <a:xfrm>
              <a:off x="1331" y="-1"/>
              <a:ext cx="51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FF"/>
                  </a:solidFill>
                  <a:effectLst/>
                  <a:latin typeface="AkzidenzGroteskBE-Bold" charset="0"/>
                </a:rPr>
                <a:t>8 </a:t>
              </a:r>
              <a:r>
                <a:rPr kumimoji="0" lang="en-US" altLang="en-US" sz="1300" b="1" i="0" u="none" strike="noStrike" cap="none" normalizeH="0" baseline="0" dirty="0" err="1" smtClean="0">
                  <a:ln>
                    <a:noFill/>
                  </a:ln>
                  <a:solidFill>
                    <a:srgbClr val="0000FF"/>
                  </a:solidFill>
                  <a:effectLst/>
                  <a:latin typeface="AkzidenzGroteskBE-Bold" charset="0"/>
                </a:rPr>
                <a:t>p.p</a:t>
              </a:r>
              <a:r>
                <a:rPr kumimoji="0" lang="en-US" altLang="en-US" sz="1300" b="1" i="0" u="none" strike="noStrike" cap="none" normalizeH="0" baseline="0" dirty="0" smtClean="0">
                  <a:ln>
                    <a:noFill/>
                  </a:ln>
                  <a:solidFill>
                    <a:srgbClr val="0000FF"/>
                  </a:solidFill>
                  <a:effectLst/>
                  <a:latin typeface="AkzidenzGroteskBE-Bold" charset="0"/>
                </a:rPr>
                <a:t> 102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10"/>
            <p:cNvSpPr>
              <a:spLocks noChangeArrowheads="1"/>
            </p:cNvSpPr>
            <p:nvPr/>
          </p:nvSpPr>
          <p:spPr bwMode="auto">
            <a:xfrm>
              <a:off x="1391" y="-4"/>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1"/>
            <p:cNvSpPr>
              <a:spLocks noChangeArrowheads="1"/>
            </p:cNvSpPr>
            <p:nvPr/>
          </p:nvSpPr>
          <p:spPr bwMode="auto">
            <a:xfrm>
              <a:off x="1565" y="2"/>
              <a:ext cx="115"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FF"/>
                  </a:solidFill>
                  <a:effectLst/>
                  <a:latin typeface="AkzidenzGroteskBE-Bold"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2"/>
            <p:cNvSpPr>
              <a:spLocks noChangeArrowheads="1"/>
            </p:cNvSpPr>
            <p:nvPr/>
          </p:nvSpPr>
          <p:spPr bwMode="auto">
            <a:xfrm>
              <a:off x="1627" y="-1"/>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13"/>
            <p:cNvSpPr>
              <a:spLocks noChangeArrowheads="1"/>
            </p:cNvSpPr>
            <p:nvPr/>
          </p:nvSpPr>
          <p:spPr bwMode="auto">
            <a:xfrm>
              <a:off x="1814" y="5"/>
              <a:ext cx="2308"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FF"/>
                  </a:solidFill>
                  <a:effectLst/>
                  <a:latin typeface="AkzidenzGroteskBE-Bold" charset="0"/>
                </a:rPr>
                <a:t>CORE COMPETENCIES NECESSARY FOR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4"/>
            <p:cNvSpPr>
              <a:spLocks noChangeArrowheads="1"/>
            </p:cNvSpPr>
            <p:nvPr/>
          </p:nvSpPr>
          <p:spPr bwMode="auto">
            <a:xfrm>
              <a:off x="3886" y="-4"/>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5"/>
            <p:cNvSpPr>
              <a:spLocks noChangeArrowheads="1"/>
            </p:cNvSpPr>
            <p:nvPr/>
          </p:nvSpPr>
          <p:spPr bwMode="auto">
            <a:xfrm>
              <a:off x="743" y="115"/>
              <a:ext cx="2278"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FF"/>
                  </a:solidFill>
                  <a:effectLst/>
                  <a:latin typeface="AkzidenzGroteskBE-Bold" charset="0"/>
                </a:rPr>
                <a:t>COMPETITIVE ADVANTAGE STRATEGIES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16"/>
            <p:cNvSpPr>
              <a:spLocks noChangeArrowheads="1"/>
            </p:cNvSpPr>
            <p:nvPr/>
          </p:nvSpPr>
          <p:spPr bwMode="auto">
            <a:xfrm>
              <a:off x="2951" y="112"/>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17"/>
            <p:cNvSpPr>
              <a:spLocks noChangeArrowheads="1"/>
            </p:cNvSpPr>
            <p:nvPr/>
          </p:nvSpPr>
          <p:spPr bwMode="auto">
            <a:xfrm>
              <a:off x="3556" y="118"/>
              <a:ext cx="84"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FF"/>
                  </a:solidFill>
                  <a:effectLst/>
                  <a:latin typeface="AkzidenzGroteskBE-Bold"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8"/>
            <p:cNvSpPr>
              <a:spLocks noChangeArrowheads="1"/>
            </p:cNvSpPr>
            <p:nvPr/>
          </p:nvSpPr>
          <p:spPr bwMode="auto">
            <a:xfrm>
              <a:off x="3586" y="115"/>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19"/>
            <p:cNvSpPr>
              <a:spLocks noChangeArrowheads="1"/>
            </p:cNvSpPr>
            <p:nvPr/>
          </p:nvSpPr>
          <p:spPr bwMode="auto">
            <a:xfrm>
              <a:off x="743" y="237"/>
              <a:ext cx="95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smtClean="0">
                  <a:ln>
                    <a:noFill/>
                  </a:ln>
                  <a:solidFill>
                    <a:srgbClr val="FF0000"/>
                  </a:solidFill>
                  <a:effectLst/>
                  <a:latin typeface="Berkeley-BoldItalic" charset="0"/>
                  <a:cs typeface="Berkeley-BoldItalic" charset="0"/>
                </a:rPr>
                <a:t>Operational Excellence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20"/>
            <p:cNvSpPr>
              <a:spLocks noChangeArrowheads="1"/>
            </p:cNvSpPr>
            <p:nvPr/>
          </p:nvSpPr>
          <p:spPr bwMode="auto">
            <a:xfrm>
              <a:off x="1616" y="215"/>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21"/>
            <p:cNvSpPr>
              <a:spLocks noChangeArrowheads="1"/>
            </p:cNvSpPr>
            <p:nvPr/>
          </p:nvSpPr>
          <p:spPr bwMode="auto">
            <a:xfrm>
              <a:off x="1812" y="237"/>
              <a:ext cx="13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smtClean="0">
                  <a:ln>
                    <a:noFill/>
                  </a:ln>
                  <a:solidFill>
                    <a:srgbClr val="FF0000"/>
                  </a:solidFill>
                  <a:effectLst/>
                  <a:latin typeface="Berkeley-BoldItalic"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22"/>
            <p:cNvSpPr>
              <a:spLocks noChangeArrowheads="1"/>
            </p:cNvSpPr>
            <p:nvPr/>
          </p:nvSpPr>
          <p:spPr bwMode="auto">
            <a:xfrm>
              <a:off x="1902" y="215"/>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23"/>
            <p:cNvSpPr>
              <a:spLocks noChangeArrowheads="1"/>
            </p:cNvSpPr>
            <p:nvPr/>
          </p:nvSpPr>
          <p:spPr bwMode="auto">
            <a:xfrm>
              <a:off x="1920" y="237"/>
              <a:ext cx="201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smtClean="0">
                  <a:ln>
                    <a:noFill/>
                  </a:ln>
                  <a:solidFill>
                    <a:srgbClr val="FF0000"/>
                  </a:solidFill>
                  <a:effectLst/>
                  <a:latin typeface="Berkeley-BoldItalic" charset="0"/>
                </a:rPr>
                <a:t>Example Firms: Walmart, Southwest Airlines, Dell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24"/>
            <p:cNvSpPr>
              <a:spLocks noChangeArrowheads="1"/>
            </p:cNvSpPr>
            <p:nvPr/>
          </p:nvSpPr>
          <p:spPr bwMode="auto">
            <a:xfrm>
              <a:off x="3819" y="215"/>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25"/>
            <p:cNvSpPr>
              <a:spLocks noChangeArrowheads="1"/>
            </p:cNvSpPr>
            <p:nvPr/>
          </p:nvSpPr>
          <p:spPr bwMode="auto">
            <a:xfrm>
              <a:off x="4243" y="257"/>
              <a:ext cx="61"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smtClean="0">
                  <a:ln>
                    <a:noFill/>
                  </a:ln>
                  <a:solidFill>
                    <a:srgbClr val="FF0000"/>
                  </a:solidFill>
                  <a:effectLst/>
                  <a:latin typeface="Berkeley-BoldItalic"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6"/>
            <p:cNvSpPr>
              <a:spLocks noChangeArrowheads="1"/>
            </p:cNvSpPr>
            <p:nvPr/>
          </p:nvSpPr>
          <p:spPr bwMode="auto">
            <a:xfrm>
              <a:off x="4266" y="235"/>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27"/>
            <p:cNvSpPr>
              <a:spLocks noChangeArrowheads="1"/>
            </p:cNvSpPr>
            <p:nvPr/>
          </p:nvSpPr>
          <p:spPr bwMode="auto">
            <a:xfrm>
              <a:off x="743" y="323"/>
              <a:ext cx="58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70C0"/>
                  </a:solidFill>
                  <a:effectLst/>
                  <a:latin typeface="Frutiger-Roman" charset="0"/>
                  <a:cs typeface="Frutiger-Roman" charset="0"/>
                </a:rPr>
                <a:t>Core Competencies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8"/>
            <p:cNvSpPr>
              <a:spLocks noChangeArrowheads="1"/>
            </p:cNvSpPr>
            <p:nvPr/>
          </p:nvSpPr>
          <p:spPr bwMode="auto">
            <a:xfrm>
              <a:off x="1307" y="276"/>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29"/>
            <p:cNvSpPr>
              <a:spLocks noChangeArrowheads="1"/>
            </p:cNvSpPr>
            <p:nvPr/>
          </p:nvSpPr>
          <p:spPr bwMode="auto">
            <a:xfrm>
              <a:off x="1495" y="371"/>
              <a:ext cx="4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70C0"/>
                  </a:solidFill>
                  <a:effectLst/>
                  <a:latin typeface="Frutiger-Roman"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30"/>
            <p:cNvSpPr>
              <a:spLocks noChangeArrowheads="1"/>
            </p:cNvSpPr>
            <p:nvPr/>
          </p:nvSpPr>
          <p:spPr bwMode="auto">
            <a:xfrm>
              <a:off x="1511" y="324"/>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31"/>
            <p:cNvSpPr>
              <a:spLocks noChangeArrowheads="1"/>
            </p:cNvSpPr>
            <p:nvPr/>
          </p:nvSpPr>
          <p:spPr bwMode="auto">
            <a:xfrm>
              <a:off x="743" y="396"/>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4C4E74" charset="0"/>
                  <a:cs typeface="AdvP4C4E74" charset="0"/>
                </a:rPr>
                <a:t>_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72" name="Rectangle 32"/>
            <p:cNvSpPr>
              <a:spLocks noChangeArrowheads="1"/>
            </p:cNvSpPr>
            <p:nvPr/>
          </p:nvSpPr>
          <p:spPr bwMode="auto">
            <a:xfrm>
              <a:off x="793" y="349"/>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73" name="Rectangle 33"/>
            <p:cNvSpPr>
              <a:spLocks noChangeArrowheads="1"/>
            </p:cNvSpPr>
            <p:nvPr/>
          </p:nvSpPr>
          <p:spPr bwMode="auto">
            <a:xfrm>
              <a:off x="807" y="394"/>
              <a:ext cx="13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cs typeface="AdvPA334" charset="0"/>
                </a:rPr>
                <a:t>Low</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74" name="Rectangle 34"/>
            <p:cNvSpPr>
              <a:spLocks noChangeArrowheads="1"/>
            </p:cNvSpPr>
            <p:nvPr/>
          </p:nvSpPr>
          <p:spPr bwMode="auto">
            <a:xfrm>
              <a:off x="917" y="347"/>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76" name="Rectangle 35"/>
            <p:cNvSpPr>
              <a:spLocks noChangeArrowheads="1"/>
            </p:cNvSpPr>
            <p:nvPr/>
          </p:nvSpPr>
          <p:spPr bwMode="auto">
            <a:xfrm>
              <a:off x="952" y="394"/>
              <a:ext cx="4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77" name="Rectangle 36"/>
            <p:cNvSpPr>
              <a:spLocks noChangeArrowheads="1"/>
            </p:cNvSpPr>
            <p:nvPr/>
          </p:nvSpPr>
          <p:spPr bwMode="auto">
            <a:xfrm>
              <a:off x="972" y="347"/>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78" name="Rectangle 37"/>
            <p:cNvSpPr>
              <a:spLocks noChangeArrowheads="1"/>
            </p:cNvSpPr>
            <p:nvPr/>
          </p:nvSpPr>
          <p:spPr bwMode="auto">
            <a:xfrm>
              <a:off x="978" y="394"/>
              <a:ext cx="43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cost operations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79" name="Rectangle 38"/>
            <p:cNvSpPr>
              <a:spLocks noChangeArrowheads="1"/>
            </p:cNvSpPr>
            <p:nvPr/>
          </p:nvSpPr>
          <p:spPr bwMode="auto">
            <a:xfrm>
              <a:off x="1385" y="347"/>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0" name="Rectangle 39"/>
            <p:cNvSpPr>
              <a:spLocks noChangeArrowheads="1"/>
            </p:cNvSpPr>
            <p:nvPr/>
          </p:nvSpPr>
          <p:spPr bwMode="auto">
            <a:xfrm>
              <a:off x="1523" y="440"/>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1" name="Rectangle 40"/>
            <p:cNvSpPr>
              <a:spLocks noChangeArrowheads="1"/>
            </p:cNvSpPr>
            <p:nvPr/>
          </p:nvSpPr>
          <p:spPr bwMode="auto">
            <a:xfrm>
              <a:off x="1540" y="393"/>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2" name="Rectangle 41"/>
            <p:cNvSpPr>
              <a:spLocks noChangeArrowheads="1"/>
            </p:cNvSpPr>
            <p:nvPr/>
          </p:nvSpPr>
          <p:spPr bwMode="auto">
            <a:xfrm>
              <a:off x="743" y="463"/>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4C4E74" charset="0"/>
                </a:rPr>
                <a:t>_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3" name="Rectangle 42"/>
            <p:cNvSpPr>
              <a:spLocks noChangeArrowheads="1"/>
            </p:cNvSpPr>
            <p:nvPr/>
          </p:nvSpPr>
          <p:spPr bwMode="auto">
            <a:xfrm>
              <a:off x="793" y="416"/>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4" name="Rectangle 43"/>
            <p:cNvSpPr>
              <a:spLocks noChangeArrowheads="1"/>
            </p:cNvSpPr>
            <p:nvPr/>
          </p:nvSpPr>
          <p:spPr bwMode="auto">
            <a:xfrm>
              <a:off x="807" y="461"/>
              <a:ext cx="93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Totally dependable product supply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5" name="Rectangle 44"/>
            <p:cNvSpPr>
              <a:spLocks noChangeArrowheads="1"/>
            </p:cNvSpPr>
            <p:nvPr/>
          </p:nvSpPr>
          <p:spPr bwMode="auto">
            <a:xfrm>
              <a:off x="1722" y="414"/>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6" name="Rectangle 45"/>
            <p:cNvSpPr>
              <a:spLocks noChangeArrowheads="1"/>
            </p:cNvSpPr>
            <p:nvPr/>
          </p:nvSpPr>
          <p:spPr bwMode="auto">
            <a:xfrm>
              <a:off x="2025" y="507"/>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7" name="Rectangle 46"/>
            <p:cNvSpPr>
              <a:spLocks noChangeArrowheads="1"/>
            </p:cNvSpPr>
            <p:nvPr/>
          </p:nvSpPr>
          <p:spPr bwMode="auto">
            <a:xfrm>
              <a:off x="2042" y="460"/>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8" name="Rectangle 47"/>
            <p:cNvSpPr>
              <a:spLocks noChangeArrowheads="1"/>
            </p:cNvSpPr>
            <p:nvPr/>
          </p:nvSpPr>
          <p:spPr bwMode="auto">
            <a:xfrm>
              <a:off x="743" y="531"/>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4C4E74" charset="0"/>
                </a:rPr>
                <a:t>_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9" name="Rectangle 48"/>
            <p:cNvSpPr>
              <a:spLocks noChangeArrowheads="1"/>
            </p:cNvSpPr>
            <p:nvPr/>
          </p:nvSpPr>
          <p:spPr bwMode="auto">
            <a:xfrm>
              <a:off x="793" y="484"/>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90" name="Rectangle 49"/>
            <p:cNvSpPr>
              <a:spLocks noChangeArrowheads="1"/>
            </p:cNvSpPr>
            <p:nvPr/>
          </p:nvSpPr>
          <p:spPr bwMode="auto">
            <a:xfrm>
              <a:off x="807" y="528"/>
              <a:ext cx="76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Expedient customer service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91" name="Rectangle 50"/>
            <p:cNvSpPr>
              <a:spLocks noChangeArrowheads="1"/>
            </p:cNvSpPr>
            <p:nvPr/>
          </p:nvSpPr>
          <p:spPr bwMode="auto">
            <a:xfrm>
              <a:off x="1544" y="481"/>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92" name="Rectangle 51"/>
            <p:cNvSpPr>
              <a:spLocks noChangeArrowheads="1"/>
            </p:cNvSpPr>
            <p:nvPr/>
          </p:nvSpPr>
          <p:spPr bwMode="auto">
            <a:xfrm>
              <a:off x="1790" y="575"/>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93" name="Rectangle 52"/>
            <p:cNvSpPr>
              <a:spLocks noChangeArrowheads="1"/>
            </p:cNvSpPr>
            <p:nvPr/>
          </p:nvSpPr>
          <p:spPr bwMode="auto">
            <a:xfrm>
              <a:off x="1807" y="528"/>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94" name="Rectangle 53"/>
            <p:cNvSpPr>
              <a:spLocks noChangeArrowheads="1"/>
            </p:cNvSpPr>
            <p:nvPr/>
          </p:nvSpPr>
          <p:spPr bwMode="auto">
            <a:xfrm>
              <a:off x="743" y="597"/>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4C4E74" charset="0"/>
                </a:rPr>
                <a:t>_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95" name="Rectangle 54"/>
            <p:cNvSpPr>
              <a:spLocks noChangeArrowheads="1"/>
            </p:cNvSpPr>
            <p:nvPr/>
          </p:nvSpPr>
          <p:spPr bwMode="auto">
            <a:xfrm>
              <a:off x="793" y="550"/>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96" name="Rectangle 55"/>
            <p:cNvSpPr>
              <a:spLocks noChangeArrowheads="1"/>
            </p:cNvSpPr>
            <p:nvPr/>
          </p:nvSpPr>
          <p:spPr bwMode="auto">
            <a:xfrm>
              <a:off x="807" y="595"/>
              <a:ext cx="85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Effective demand management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97" name="Rectangle 56"/>
            <p:cNvSpPr>
              <a:spLocks noChangeArrowheads="1"/>
            </p:cNvSpPr>
            <p:nvPr/>
          </p:nvSpPr>
          <p:spPr bwMode="auto">
            <a:xfrm>
              <a:off x="1638" y="548"/>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98" name="Rectangle 57"/>
            <p:cNvSpPr>
              <a:spLocks noChangeArrowheads="1"/>
            </p:cNvSpPr>
            <p:nvPr/>
          </p:nvSpPr>
          <p:spPr bwMode="auto">
            <a:xfrm>
              <a:off x="1914" y="641"/>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99" name="Rectangle 58"/>
            <p:cNvSpPr>
              <a:spLocks noChangeArrowheads="1"/>
            </p:cNvSpPr>
            <p:nvPr/>
          </p:nvSpPr>
          <p:spPr bwMode="auto">
            <a:xfrm>
              <a:off x="1931" y="594"/>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00" name="Rectangle 59"/>
            <p:cNvSpPr>
              <a:spLocks noChangeArrowheads="1"/>
            </p:cNvSpPr>
            <p:nvPr/>
          </p:nvSpPr>
          <p:spPr bwMode="auto">
            <a:xfrm>
              <a:off x="743" y="658"/>
              <a:ext cx="1512"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70C0"/>
                  </a:solidFill>
                  <a:effectLst/>
                  <a:latin typeface="Frutiger-Roman" charset="0"/>
                </a:rPr>
                <a:t>Common Attributes of Operationally Excellent Firms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01" name="Rectangle 60"/>
            <p:cNvSpPr>
              <a:spLocks noChangeArrowheads="1"/>
            </p:cNvSpPr>
            <p:nvPr/>
          </p:nvSpPr>
          <p:spPr bwMode="auto">
            <a:xfrm>
              <a:off x="2238" y="611"/>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02" name="Rectangle 61"/>
            <p:cNvSpPr>
              <a:spLocks noChangeArrowheads="1"/>
            </p:cNvSpPr>
            <p:nvPr/>
          </p:nvSpPr>
          <p:spPr bwMode="auto">
            <a:xfrm>
              <a:off x="2736" y="705"/>
              <a:ext cx="4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70C0"/>
                  </a:solidFill>
                  <a:effectLst/>
                  <a:latin typeface="Frutiger-Roman"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03" name="Rectangle 62"/>
            <p:cNvSpPr>
              <a:spLocks noChangeArrowheads="1"/>
            </p:cNvSpPr>
            <p:nvPr/>
          </p:nvSpPr>
          <p:spPr bwMode="auto">
            <a:xfrm>
              <a:off x="2753" y="658"/>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04" name="Rectangle 63"/>
            <p:cNvSpPr>
              <a:spLocks noChangeArrowheads="1"/>
            </p:cNvSpPr>
            <p:nvPr/>
          </p:nvSpPr>
          <p:spPr bwMode="auto">
            <a:xfrm>
              <a:off x="743" y="731"/>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4C4E74" charset="0"/>
                </a:rPr>
                <a:t>_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05" name="Rectangle 64"/>
            <p:cNvSpPr>
              <a:spLocks noChangeArrowheads="1"/>
            </p:cNvSpPr>
            <p:nvPr/>
          </p:nvSpPr>
          <p:spPr bwMode="auto">
            <a:xfrm>
              <a:off x="793" y="684"/>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06" name="Rectangle 65"/>
            <p:cNvSpPr>
              <a:spLocks noChangeArrowheads="1"/>
            </p:cNvSpPr>
            <p:nvPr/>
          </p:nvSpPr>
          <p:spPr bwMode="auto">
            <a:xfrm>
              <a:off x="807" y="729"/>
              <a:ext cx="2519"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Delivery of compelling value through the use of low prices, standardized product offerings, and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07" name="Rectangle 66"/>
            <p:cNvSpPr>
              <a:spLocks noChangeArrowheads="1"/>
            </p:cNvSpPr>
            <p:nvPr/>
          </p:nvSpPr>
          <p:spPr bwMode="auto">
            <a:xfrm>
              <a:off x="3313" y="682"/>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08" name="Rectangle 67"/>
            <p:cNvSpPr>
              <a:spLocks noChangeArrowheads="1"/>
            </p:cNvSpPr>
            <p:nvPr/>
          </p:nvSpPr>
          <p:spPr bwMode="auto">
            <a:xfrm>
              <a:off x="4149" y="775"/>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09" name="Rectangle 68"/>
            <p:cNvSpPr>
              <a:spLocks noChangeArrowheads="1"/>
            </p:cNvSpPr>
            <p:nvPr/>
          </p:nvSpPr>
          <p:spPr bwMode="auto">
            <a:xfrm>
              <a:off x="4166" y="728"/>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10" name="Rectangle 69"/>
            <p:cNvSpPr>
              <a:spLocks noChangeArrowheads="1"/>
            </p:cNvSpPr>
            <p:nvPr/>
          </p:nvSpPr>
          <p:spPr bwMode="auto">
            <a:xfrm>
              <a:off x="743" y="794"/>
              <a:ext cx="79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convenient buying processes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11" name="Rectangle 70"/>
            <p:cNvSpPr>
              <a:spLocks noChangeArrowheads="1"/>
            </p:cNvSpPr>
            <p:nvPr/>
          </p:nvSpPr>
          <p:spPr bwMode="auto">
            <a:xfrm>
              <a:off x="1517" y="747"/>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12" name="Rectangle 71"/>
            <p:cNvSpPr>
              <a:spLocks noChangeArrowheads="1"/>
            </p:cNvSpPr>
            <p:nvPr/>
          </p:nvSpPr>
          <p:spPr bwMode="auto">
            <a:xfrm>
              <a:off x="1776" y="840"/>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13" name="Rectangle 72"/>
            <p:cNvSpPr>
              <a:spLocks noChangeArrowheads="1"/>
            </p:cNvSpPr>
            <p:nvPr/>
          </p:nvSpPr>
          <p:spPr bwMode="auto">
            <a:xfrm>
              <a:off x="1792" y="793"/>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14" name="Rectangle 73"/>
            <p:cNvSpPr>
              <a:spLocks noChangeArrowheads="1"/>
            </p:cNvSpPr>
            <p:nvPr/>
          </p:nvSpPr>
          <p:spPr bwMode="auto">
            <a:xfrm>
              <a:off x="743" y="864"/>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4C4E74" charset="0"/>
                </a:rPr>
                <a:t>_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15" name="Rectangle 74"/>
            <p:cNvSpPr>
              <a:spLocks noChangeArrowheads="1"/>
            </p:cNvSpPr>
            <p:nvPr/>
          </p:nvSpPr>
          <p:spPr bwMode="auto">
            <a:xfrm>
              <a:off x="793" y="817"/>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16" name="Rectangle 75"/>
            <p:cNvSpPr>
              <a:spLocks noChangeArrowheads="1"/>
            </p:cNvSpPr>
            <p:nvPr/>
          </p:nvSpPr>
          <p:spPr bwMode="auto">
            <a:xfrm>
              <a:off x="807" y="862"/>
              <a:ext cx="127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Targeting a broad, heterogeneous market of pri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17" name="Rectangle 76"/>
            <p:cNvSpPr>
              <a:spLocks noChangeArrowheads="1"/>
            </p:cNvSpPr>
            <p:nvPr/>
          </p:nvSpPr>
          <p:spPr bwMode="auto">
            <a:xfrm>
              <a:off x="2065" y="815"/>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18" name="Rectangle 77"/>
            <p:cNvSpPr>
              <a:spLocks noChangeArrowheads="1"/>
            </p:cNvSpPr>
            <p:nvPr/>
          </p:nvSpPr>
          <p:spPr bwMode="auto">
            <a:xfrm>
              <a:off x="2485" y="862"/>
              <a:ext cx="89"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ce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19" name="Rectangle 78"/>
            <p:cNvSpPr>
              <a:spLocks noChangeArrowheads="1"/>
            </p:cNvSpPr>
            <p:nvPr/>
          </p:nvSpPr>
          <p:spPr bwMode="auto">
            <a:xfrm>
              <a:off x="2549" y="815"/>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20" name="Rectangle 79"/>
            <p:cNvSpPr>
              <a:spLocks noChangeArrowheads="1"/>
            </p:cNvSpPr>
            <p:nvPr/>
          </p:nvSpPr>
          <p:spPr bwMode="auto">
            <a:xfrm>
              <a:off x="2570" y="862"/>
              <a:ext cx="4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21" name="Rectangle 80"/>
            <p:cNvSpPr>
              <a:spLocks noChangeArrowheads="1"/>
            </p:cNvSpPr>
            <p:nvPr/>
          </p:nvSpPr>
          <p:spPr bwMode="auto">
            <a:xfrm>
              <a:off x="2591" y="815"/>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22" name="Rectangle 81"/>
            <p:cNvSpPr>
              <a:spLocks noChangeArrowheads="1"/>
            </p:cNvSpPr>
            <p:nvPr/>
          </p:nvSpPr>
          <p:spPr bwMode="auto">
            <a:xfrm>
              <a:off x="2596" y="862"/>
              <a:ext cx="45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sensitive buyers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23" name="Rectangle 82"/>
            <p:cNvSpPr>
              <a:spLocks noChangeArrowheads="1"/>
            </p:cNvSpPr>
            <p:nvPr/>
          </p:nvSpPr>
          <p:spPr bwMode="auto">
            <a:xfrm>
              <a:off x="3026" y="815"/>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24" name="Rectangle 83"/>
            <p:cNvSpPr>
              <a:spLocks noChangeArrowheads="1"/>
            </p:cNvSpPr>
            <p:nvPr/>
          </p:nvSpPr>
          <p:spPr bwMode="auto">
            <a:xfrm>
              <a:off x="3170" y="908"/>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25" name="Rectangle 84"/>
            <p:cNvSpPr>
              <a:spLocks noChangeArrowheads="1"/>
            </p:cNvSpPr>
            <p:nvPr/>
          </p:nvSpPr>
          <p:spPr bwMode="auto">
            <a:xfrm>
              <a:off x="3186" y="861"/>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26" name="Rectangle 85"/>
            <p:cNvSpPr>
              <a:spLocks noChangeArrowheads="1"/>
            </p:cNvSpPr>
            <p:nvPr/>
          </p:nvSpPr>
          <p:spPr bwMode="auto">
            <a:xfrm>
              <a:off x="743" y="932"/>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4C4E74" charset="0"/>
                </a:rPr>
                <a:t>_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27" name="Rectangle 86"/>
            <p:cNvSpPr>
              <a:spLocks noChangeArrowheads="1"/>
            </p:cNvSpPr>
            <p:nvPr/>
          </p:nvSpPr>
          <p:spPr bwMode="auto">
            <a:xfrm>
              <a:off x="793" y="885"/>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28" name="Rectangle 87"/>
            <p:cNvSpPr>
              <a:spLocks noChangeArrowheads="1"/>
            </p:cNvSpPr>
            <p:nvPr/>
          </p:nvSpPr>
          <p:spPr bwMode="auto">
            <a:xfrm>
              <a:off x="807" y="929"/>
              <a:ext cx="139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rgbClr val="000000"/>
                  </a:solidFill>
                  <a:effectLst/>
                  <a:latin typeface="AdvPA334" charset="0"/>
                </a:rPr>
                <a:t>Investing to achieve scale economies and efficiency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129" name="Rectangle 88"/>
            <p:cNvSpPr>
              <a:spLocks noChangeArrowheads="1"/>
            </p:cNvSpPr>
            <p:nvPr/>
          </p:nvSpPr>
          <p:spPr bwMode="auto">
            <a:xfrm>
              <a:off x="2185" y="882"/>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30" name="Rectangle 89"/>
            <p:cNvSpPr>
              <a:spLocks noChangeArrowheads="1"/>
            </p:cNvSpPr>
            <p:nvPr/>
          </p:nvSpPr>
          <p:spPr bwMode="auto">
            <a:xfrm>
              <a:off x="2646" y="929"/>
              <a:ext cx="4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31" name="Rectangle 90"/>
            <p:cNvSpPr>
              <a:spLocks noChangeArrowheads="1"/>
            </p:cNvSpPr>
            <p:nvPr/>
          </p:nvSpPr>
          <p:spPr bwMode="auto">
            <a:xfrm>
              <a:off x="2667" y="882"/>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32" name="Rectangle 91"/>
            <p:cNvSpPr>
              <a:spLocks noChangeArrowheads="1"/>
            </p:cNvSpPr>
            <p:nvPr/>
          </p:nvSpPr>
          <p:spPr bwMode="auto">
            <a:xfrm>
              <a:off x="2673" y="929"/>
              <a:ext cx="123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driven systems that translate into lower prices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33" name="Rectangle 92"/>
            <p:cNvSpPr>
              <a:spLocks noChangeArrowheads="1"/>
            </p:cNvSpPr>
            <p:nvPr/>
          </p:nvSpPr>
          <p:spPr bwMode="auto">
            <a:xfrm>
              <a:off x="3886" y="882"/>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34" name="Rectangle 93"/>
            <p:cNvSpPr>
              <a:spLocks noChangeArrowheads="1"/>
            </p:cNvSpPr>
            <p:nvPr/>
          </p:nvSpPr>
          <p:spPr bwMode="auto">
            <a:xfrm>
              <a:off x="4291" y="976"/>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35" name="Rectangle 94"/>
            <p:cNvSpPr>
              <a:spLocks noChangeArrowheads="1"/>
            </p:cNvSpPr>
            <p:nvPr/>
          </p:nvSpPr>
          <p:spPr bwMode="auto">
            <a:xfrm>
              <a:off x="4308" y="929"/>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36" name="Rectangle 95"/>
            <p:cNvSpPr>
              <a:spLocks noChangeArrowheads="1"/>
            </p:cNvSpPr>
            <p:nvPr/>
          </p:nvSpPr>
          <p:spPr bwMode="auto">
            <a:xfrm>
              <a:off x="743" y="995"/>
              <a:ext cx="29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for buyers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37" name="Rectangle 96"/>
            <p:cNvSpPr>
              <a:spLocks noChangeArrowheads="1"/>
            </p:cNvSpPr>
            <p:nvPr/>
          </p:nvSpPr>
          <p:spPr bwMode="auto">
            <a:xfrm>
              <a:off x="1010" y="948"/>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38" name="Rectangle 97"/>
            <p:cNvSpPr>
              <a:spLocks noChangeArrowheads="1"/>
            </p:cNvSpPr>
            <p:nvPr/>
          </p:nvSpPr>
          <p:spPr bwMode="auto">
            <a:xfrm>
              <a:off x="1098" y="1041"/>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39" name="Rectangle 98"/>
            <p:cNvSpPr>
              <a:spLocks noChangeArrowheads="1"/>
            </p:cNvSpPr>
            <p:nvPr/>
          </p:nvSpPr>
          <p:spPr bwMode="auto">
            <a:xfrm>
              <a:off x="1115" y="994"/>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40" name="Rectangle 99"/>
            <p:cNvSpPr>
              <a:spLocks noChangeArrowheads="1"/>
            </p:cNvSpPr>
            <p:nvPr/>
          </p:nvSpPr>
          <p:spPr bwMode="auto">
            <a:xfrm>
              <a:off x="743" y="1065"/>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4C4E74" charset="0"/>
                </a:rPr>
                <a:t>_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41" name="Rectangle 100"/>
            <p:cNvSpPr>
              <a:spLocks noChangeArrowheads="1"/>
            </p:cNvSpPr>
            <p:nvPr/>
          </p:nvSpPr>
          <p:spPr bwMode="auto">
            <a:xfrm>
              <a:off x="793" y="1018"/>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42" name="Rectangle 101"/>
            <p:cNvSpPr>
              <a:spLocks noChangeArrowheads="1"/>
            </p:cNvSpPr>
            <p:nvPr/>
          </p:nvSpPr>
          <p:spPr bwMode="auto">
            <a:xfrm>
              <a:off x="807" y="1062"/>
              <a:ext cx="2349"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Developing information systems geared toward capturing and distributing information 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43" name="Rectangle 102"/>
            <p:cNvSpPr>
              <a:spLocks noChangeArrowheads="1"/>
            </p:cNvSpPr>
            <p:nvPr/>
          </p:nvSpPr>
          <p:spPr bwMode="auto">
            <a:xfrm>
              <a:off x="3142" y="1015"/>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44" name="Rectangle 103"/>
            <p:cNvSpPr>
              <a:spLocks noChangeArrowheads="1"/>
            </p:cNvSpPr>
            <p:nvPr/>
          </p:nvSpPr>
          <p:spPr bwMode="auto">
            <a:xfrm>
              <a:off x="3921" y="1109"/>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45" name="Rectangle 104"/>
            <p:cNvSpPr>
              <a:spLocks noChangeArrowheads="1"/>
            </p:cNvSpPr>
            <p:nvPr/>
          </p:nvSpPr>
          <p:spPr bwMode="auto">
            <a:xfrm>
              <a:off x="3938" y="1062"/>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46" name="Rectangle 105"/>
            <p:cNvSpPr>
              <a:spLocks noChangeArrowheads="1"/>
            </p:cNvSpPr>
            <p:nvPr/>
          </p:nvSpPr>
          <p:spPr bwMode="auto">
            <a:xfrm>
              <a:off x="743" y="1130"/>
              <a:ext cx="183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inventories, shipments, customer transactions, and costs in real time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47" name="Rectangle 106"/>
            <p:cNvSpPr>
              <a:spLocks noChangeArrowheads="1"/>
            </p:cNvSpPr>
            <p:nvPr/>
          </p:nvSpPr>
          <p:spPr bwMode="auto">
            <a:xfrm>
              <a:off x="2561" y="1083"/>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48" name="Rectangle 107"/>
            <p:cNvSpPr>
              <a:spLocks noChangeArrowheads="1"/>
            </p:cNvSpPr>
            <p:nvPr/>
          </p:nvSpPr>
          <p:spPr bwMode="auto">
            <a:xfrm>
              <a:off x="3170" y="1176"/>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49" name="Rectangle 108"/>
            <p:cNvSpPr>
              <a:spLocks noChangeArrowheads="1"/>
            </p:cNvSpPr>
            <p:nvPr/>
          </p:nvSpPr>
          <p:spPr bwMode="auto">
            <a:xfrm>
              <a:off x="3186" y="1129"/>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50" name="Rectangle 109"/>
            <p:cNvSpPr>
              <a:spLocks noChangeArrowheads="1"/>
            </p:cNvSpPr>
            <p:nvPr/>
          </p:nvSpPr>
          <p:spPr bwMode="auto">
            <a:xfrm>
              <a:off x="743" y="1198"/>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4C4E74" charset="0"/>
                </a:rPr>
                <a:t>_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51" name="Rectangle 110"/>
            <p:cNvSpPr>
              <a:spLocks noChangeArrowheads="1"/>
            </p:cNvSpPr>
            <p:nvPr/>
          </p:nvSpPr>
          <p:spPr bwMode="auto">
            <a:xfrm>
              <a:off x="793" y="1151"/>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52" name="Rectangle 111"/>
            <p:cNvSpPr>
              <a:spLocks noChangeArrowheads="1"/>
            </p:cNvSpPr>
            <p:nvPr/>
          </p:nvSpPr>
          <p:spPr bwMode="auto">
            <a:xfrm>
              <a:off x="807" y="1195"/>
              <a:ext cx="210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Maintaining a system to avoid waste and highly reward efficiency improvement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53" name="Rectangle 112"/>
            <p:cNvSpPr>
              <a:spLocks noChangeArrowheads="1"/>
            </p:cNvSpPr>
            <p:nvPr/>
          </p:nvSpPr>
          <p:spPr bwMode="auto">
            <a:xfrm>
              <a:off x="2892" y="1148"/>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54" name="Rectangle 113"/>
            <p:cNvSpPr>
              <a:spLocks noChangeArrowheads="1"/>
            </p:cNvSpPr>
            <p:nvPr/>
          </p:nvSpPr>
          <p:spPr bwMode="auto">
            <a:xfrm>
              <a:off x="3586" y="1242"/>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55" name="Rectangle 114"/>
            <p:cNvSpPr>
              <a:spLocks noChangeArrowheads="1"/>
            </p:cNvSpPr>
            <p:nvPr/>
          </p:nvSpPr>
          <p:spPr bwMode="auto">
            <a:xfrm>
              <a:off x="3603" y="1195"/>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56" name="Rectangle 115"/>
            <p:cNvSpPr>
              <a:spLocks noChangeArrowheads="1"/>
            </p:cNvSpPr>
            <p:nvPr/>
          </p:nvSpPr>
          <p:spPr bwMode="auto">
            <a:xfrm>
              <a:off x="743" y="1265"/>
              <a:ext cx="801"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smtClean="0">
                  <a:ln>
                    <a:noFill/>
                  </a:ln>
                  <a:solidFill>
                    <a:srgbClr val="FF0000"/>
                  </a:solidFill>
                  <a:effectLst/>
                  <a:latin typeface="Berkeley-BoldItalic" charset="0"/>
                </a:rPr>
                <a:t>Product Leadership</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157" name="Rectangle 116"/>
            <p:cNvSpPr>
              <a:spLocks noChangeArrowheads="1"/>
            </p:cNvSpPr>
            <p:nvPr/>
          </p:nvSpPr>
          <p:spPr bwMode="auto">
            <a:xfrm>
              <a:off x="1475" y="1243"/>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58" name="Rectangle 117"/>
            <p:cNvSpPr>
              <a:spLocks noChangeArrowheads="1"/>
            </p:cNvSpPr>
            <p:nvPr/>
          </p:nvSpPr>
          <p:spPr bwMode="auto">
            <a:xfrm>
              <a:off x="1640" y="1265"/>
              <a:ext cx="13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smtClean="0">
                  <a:ln>
                    <a:noFill/>
                  </a:ln>
                  <a:solidFill>
                    <a:srgbClr val="FF0000"/>
                  </a:solidFill>
                  <a:effectLst/>
                  <a:latin typeface="Berkeley-BoldItalic"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59" name="Rectangle 118"/>
            <p:cNvSpPr>
              <a:spLocks noChangeArrowheads="1"/>
            </p:cNvSpPr>
            <p:nvPr/>
          </p:nvSpPr>
          <p:spPr bwMode="auto">
            <a:xfrm>
              <a:off x="1730" y="1243"/>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60" name="Rectangle 119"/>
            <p:cNvSpPr>
              <a:spLocks noChangeArrowheads="1"/>
            </p:cNvSpPr>
            <p:nvPr/>
          </p:nvSpPr>
          <p:spPr bwMode="auto">
            <a:xfrm>
              <a:off x="1752" y="1265"/>
              <a:ext cx="132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smtClean="0">
                  <a:ln>
                    <a:noFill/>
                  </a:ln>
                  <a:solidFill>
                    <a:srgbClr val="FF0000"/>
                  </a:solidFill>
                  <a:effectLst/>
                  <a:latin typeface="Berkeley-BoldItalic" charset="0"/>
                </a:rPr>
                <a:t>Example Firms: Pfizer, Intel, 3M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61" name="Rectangle 120"/>
            <p:cNvSpPr>
              <a:spLocks noChangeArrowheads="1"/>
            </p:cNvSpPr>
            <p:nvPr/>
          </p:nvSpPr>
          <p:spPr bwMode="auto">
            <a:xfrm>
              <a:off x="2993" y="1243"/>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62" name="Rectangle 121"/>
            <p:cNvSpPr>
              <a:spLocks noChangeArrowheads="1"/>
            </p:cNvSpPr>
            <p:nvPr/>
          </p:nvSpPr>
          <p:spPr bwMode="auto">
            <a:xfrm>
              <a:off x="3267" y="1284"/>
              <a:ext cx="61"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smtClean="0">
                  <a:ln>
                    <a:noFill/>
                  </a:ln>
                  <a:solidFill>
                    <a:srgbClr val="FF0000"/>
                  </a:solidFill>
                  <a:effectLst/>
                  <a:latin typeface="Berkeley-BoldItalic"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63" name="Rectangle 122"/>
            <p:cNvSpPr>
              <a:spLocks noChangeArrowheads="1"/>
            </p:cNvSpPr>
            <p:nvPr/>
          </p:nvSpPr>
          <p:spPr bwMode="auto">
            <a:xfrm>
              <a:off x="3290" y="1262"/>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64" name="Rectangle 123"/>
            <p:cNvSpPr>
              <a:spLocks noChangeArrowheads="1"/>
            </p:cNvSpPr>
            <p:nvPr/>
          </p:nvSpPr>
          <p:spPr bwMode="auto">
            <a:xfrm>
              <a:off x="743" y="1351"/>
              <a:ext cx="58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70C0"/>
                  </a:solidFill>
                  <a:effectLst/>
                  <a:latin typeface="Frutiger-Roman" charset="0"/>
                </a:rPr>
                <a:t>Core Competencies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65" name="Rectangle 124"/>
            <p:cNvSpPr>
              <a:spLocks noChangeArrowheads="1"/>
            </p:cNvSpPr>
            <p:nvPr/>
          </p:nvSpPr>
          <p:spPr bwMode="auto">
            <a:xfrm>
              <a:off x="1307" y="1304"/>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66" name="Rectangle 125"/>
            <p:cNvSpPr>
              <a:spLocks noChangeArrowheads="1"/>
            </p:cNvSpPr>
            <p:nvPr/>
          </p:nvSpPr>
          <p:spPr bwMode="auto">
            <a:xfrm>
              <a:off x="1495" y="1398"/>
              <a:ext cx="4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70C0"/>
                  </a:solidFill>
                  <a:effectLst/>
                  <a:latin typeface="Frutiger-Roman"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67" name="Rectangle 126"/>
            <p:cNvSpPr>
              <a:spLocks noChangeArrowheads="1"/>
            </p:cNvSpPr>
            <p:nvPr/>
          </p:nvSpPr>
          <p:spPr bwMode="auto">
            <a:xfrm>
              <a:off x="1511" y="1351"/>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68" name="Rectangle 127"/>
            <p:cNvSpPr>
              <a:spLocks noChangeArrowheads="1"/>
            </p:cNvSpPr>
            <p:nvPr/>
          </p:nvSpPr>
          <p:spPr bwMode="auto">
            <a:xfrm>
              <a:off x="743" y="1424"/>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4C4E74" charset="0"/>
                </a:rPr>
                <a:t>_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69" name="Rectangle 128"/>
            <p:cNvSpPr>
              <a:spLocks noChangeArrowheads="1"/>
            </p:cNvSpPr>
            <p:nvPr/>
          </p:nvSpPr>
          <p:spPr bwMode="auto">
            <a:xfrm>
              <a:off x="793" y="1377"/>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70" name="Rectangle 129"/>
            <p:cNvSpPr>
              <a:spLocks noChangeArrowheads="1"/>
            </p:cNvSpPr>
            <p:nvPr/>
          </p:nvSpPr>
          <p:spPr bwMode="auto">
            <a:xfrm>
              <a:off x="807" y="1422"/>
              <a:ext cx="113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kumimoji="0" lang="en-US" altLang="en-US" sz="700" b="0" i="0" u="none" strike="noStrike" cap="none" normalizeH="0" baseline="0" dirty="0" smtClean="0">
                  <a:ln>
                    <a:noFill/>
                  </a:ln>
                  <a:solidFill>
                    <a:srgbClr val="000000"/>
                  </a:solidFill>
                  <a:effectLst/>
                  <a:latin typeface="AdvPA334" charset="0"/>
                </a:rPr>
                <a:t>Basic research/rapid research inter</a:t>
              </a:r>
              <a:r>
                <a:rPr lang="en-US" altLang="en-US" sz="800" dirty="0">
                  <a:solidFill>
                    <a:srgbClr val="000000"/>
                  </a:solidFill>
                  <a:latin typeface="AdvPA334" charset="0"/>
                </a:rPr>
                <a:t>pretation</a:t>
              </a:r>
              <a:endParaRPr lang="en-US" altLang="en-US" sz="48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171" name="Rectangle 130"/>
            <p:cNvSpPr>
              <a:spLocks noChangeArrowheads="1"/>
            </p:cNvSpPr>
            <p:nvPr/>
          </p:nvSpPr>
          <p:spPr bwMode="auto">
            <a:xfrm>
              <a:off x="1737" y="1375"/>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72" name="Rectangle 131"/>
            <p:cNvSpPr>
              <a:spLocks noChangeArrowheads="1"/>
            </p:cNvSpPr>
            <p:nvPr/>
          </p:nvSpPr>
          <p:spPr bwMode="auto">
            <a:xfrm>
              <a:off x="2048" y="142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173" name="Rectangle 132"/>
            <p:cNvSpPr>
              <a:spLocks noChangeArrowheads="1"/>
            </p:cNvSpPr>
            <p:nvPr/>
          </p:nvSpPr>
          <p:spPr bwMode="auto">
            <a:xfrm>
              <a:off x="2282" y="1375"/>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74" name="Rectangle 133"/>
            <p:cNvSpPr>
              <a:spLocks noChangeArrowheads="1"/>
            </p:cNvSpPr>
            <p:nvPr/>
          </p:nvSpPr>
          <p:spPr bwMode="auto">
            <a:xfrm>
              <a:off x="2359" y="1468"/>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75" name="Rectangle 134"/>
            <p:cNvSpPr>
              <a:spLocks noChangeArrowheads="1"/>
            </p:cNvSpPr>
            <p:nvPr/>
          </p:nvSpPr>
          <p:spPr bwMode="auto">
            <a:xfrm>
              <a:off x="2376" y="1421"/>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76" name="Rectangle 135"/>
            <p:cNvSpPr>
              <a:spLocks noChangeArrowheads="1"/>
            </p:cNvSpPr>
            <p:nvPr/>
          </p:nvSpPr>
          <p:spPr bwMode="auto">
            <a:xfrm>
              <a:off x="743" y="1491"/>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4C4E74" charset="0"/>
                </a:rPr>
                <a:t>_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77" name="Rectangle 136"/>
            <p:cNvSpPr>
              <a:spLocks noChangeArrowheads="1"/>
            </p:cNvSpPr>
            <p:nvPr/>
          </p:nvSpPr>
          <p:spPr bwMode="auto">
            <a:xfrm>
              <a:off x="793" y="1444"/>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78" name="Rectangle 137"/>
            <p:cNvSpPr>
              <a:spLocks noChangeArrowheads="1"/>
            </p:cNvSpPr>
            <p:nvPr/>
          </p:nvSpPr>
          <p:spPr bwMode="auto">
            <a:xfrm>
              <a:off x="807" y="1488"/>
              <a:ext cx="144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Applied research geared toward product development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79" name="Rectangle 138"/>
            <p:cNvSpPr>
              <a:spLocks noChangeArrowheads="1"/>
            </p:cNvSpPr>
            <p:nvPr/>
          </p:nvSpPr>
          <p:spPr bwMode="auto">
            <a:xfrm>
              <a:off x="2235" y="1441"/>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80" name="Rectangle 139"/>
            <p:cNvSpPr>
              <a:spLocks noChangeArrowheads="1"/>
            </p:cNvSpPr>
            <p:nvPr/>
          </p:nvSpPr>
          <p:spPr bwMode="auto">
            <a:xfrm>
              <a:off x="2712" y="1535"/>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81" name="Rectangle 140"/>
            <p:cNvSpPr>
              <a:spLocks noChangeArrowheads="1"/>
            </p:cNvSpPr>
            <p:nvPr/>
          </p:nvSpPr>
          <p:spPr bwMode="auto">
            <a:xfrm>
              <a:off x="2729" y="1488"/>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82" name="Rectangle 141"/>
            <p:cNvSpPr>
              <a:spLocks noChangeArrowheads="1"/>
            </p:cNvSpPr>
            <p:nvPr/>
          </p:nvSpPr>
          <p:spPr bwMode="auto">
            <a:xfrm>
              <a:off x="743" y="1557"/>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4C4E74" charset="0"/>
                </a:rPr>
                <a:t>_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83" name="Rectangle 142"/>
            <p:cNvSpPr>
              <a:spLocks noChangeArrowheads="1"/>
            </p:cNvSpPr>
            <p:nvPr/>
          </p:nvSpPr>
          <p:spPr bwMode="auto">
            <a:xfrm>
              <a:off x="793" y="1510"/>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84" name="Rectangle 143"/>
            <p:cNvSpPr>
              <a:spLocks noChangeArrowheads="1"/>
            </p:cNvSpPr>
            <p:nvPr/>
          </p:nvSpPr>
          <p:spPr bwMode="auto">
            <a:xfrm>
              <a:off x="807" y="1555"/>
              <a:ext cx="112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Rapid exploitation of market opportunities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85" name="Rectangle 144"/>
            <p:cNvSpPr>
              <a:spLocks noChangeArrowheads="1"/>
            </p:cNvSpPr>
            <p:nvPr/>
          </p:nvSpPr>
          <p:spPr bwMode="auto">
            <a:xfrm>
              <a:off x="1911" y="1508"/>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86" name="Rectangle 145"/>
            <p:cNvSpPr>
              <a:spLocks noChangeArrowheads="1"/>
            </p:cNvSpPr>
            <p:nvPr/>
          </p:nvSpPr>
          <p:spPr bwMode="auto">
            <a:xfrm>
              <a:off x="2279" y="1601"/>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87" name="Rectangle 146"/>
            <p:cNvSpPr>
              <a:spLocks noChangeArrowheads="1"/>
            </p:cNvSpPr>
            <p:nvPr/>
          </p:nvSpPr>
          <p:spPr bwMode="auto">
            <a:xfrm>
              <a:off x="2296" y="1554"/>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88" name="Rectangle 147"/>
            <p:cNvSpPr>
              <a:spLocks noChangeArrowheads="1"/>
            </p:cNvSpPr>
            <p:nvPr/>
          </p:nvSpPr>
          <p:spPr bwMode="auto">
            <a:xfrm>
              <a:off x="743" y="1625"/>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4C4E74" charset="0"/>
                </a:rPr>
                <a:t>_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89" name="Rectangle 148"/>
            <p:cNvSpPr>
              <a:spLocks noChangeArrowheads="1"/>
            </p:cNvSpPr>
            <p:nvPr/>
          </p:nvSpPr>
          <p:spPr bwMode="auto">
            <a:xfrm>
              <a:off x="793" y="1578"/>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90" name="Rectangle 149"/>
            <p:cNvSpPr>
              <a:spLocks noChangeArrowheads="1"/>
            </p:cNvSpPr>
            <p:nvPr/>
          </p:nvSpPr>
          <p:spPr bwMode="auto">
            <a:xfrm>
              <a:off x="807" y="1622"/>
              <a:ext cx="69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Excellent marketing skills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91" name="Rectangle 150"/>
            <p:cNvSpPr>
              <a:spLocks noChangeArrowheads="1"/>
            </p:cNvSpPr>
            <p:nvPr/>
          </p:nvSpPr>
          <p:spPr bwMode="auto">
            <a:xfrm>
              <a:off x="1477" y="1575"/>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92" name="Rectangle 151"/>
            <p:cNvSpPr>
              <a:spLocks noChangeArrowheads="1"/>
            </p:cNvSpPr>
            <p:nvPr/>
          </p:nvSpPr>
          <p:spPr bwMode="auto">
            <a:xfrm>
              <a:off x="1700" y="1669"/>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93" name="Rectangle 152"/>
            <p:cNvSpPr>
              <a:spLocks noChangeArrowheads="1"/>
            </p:cNvSpPr>
            <p:nvPr/>
          </p:nvSpPr>
          <p:spPr bwMode="auto">
            <a:xfrm>
              <a:off x="1717" y="1622"/>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94" name="Rectangle 153"/>
            <p:cNvSpPr>
              <a:spLocks noChangeArrowheads="1"/>
            </p:cNvSpPr>
            <p:nvPr/>
          </p:nvSpPr>
          <p:spPr bwMode="auto">
            <a:xfrm>
              <a:off x="743" y="168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195" name="Rectangle 154"/>
            <p:cNvSpPr>
              <a:spLocks noChangeArrowheads="1"/>
            </p:cNvSpPr>
            <p:nvPr/>
          </p:nvSpPr>
          <p:spPr bwMode="auto">
            <a:xfrm>
              <a:off x="1621" y="1639"/>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96" name="Rectangle 155"/>
            <p:cNvSpPr>
              <a:spLocks noChangeArrowheads="1"/>
            </p:cNvSpPr>
            <p:nvPr/>
          </p:nvSpPr>
          <p:spPr bwMode="auto">
            <a:xfrm>
              <a:off x="1914" y="1686"/>
              <a:ext cx="49"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smtClean="0">
                  <a:ln>
                    <a:noFill/>
                  </a:ln>
                  <a:solidFill>
                    <a:srgbClr val="0070C0"/>
                  </a:solidFill>
                  <a:effectLst/>
                  <a:latin typeface="Frutiger-Roman"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197" name="Rectangle 156"/>
            <p:cNvSpPr>
              <a:spLocks noChangeArrowheads="1"/>
            </p:cNvSpPr>
            <p:nvPr/>
          </p:nvSpPr>
          <p:spPr bwMode="auto">
            <a:xfrm>
              <a:off x="1934" y="1639"/>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98" name="Rectangle 157"/>
            <p:cNvSpPr>
              <a:spLocks noChangeArrowheads="1"/>
            </p:cNvSpPr>
            <p:nvPr/>
          </p:nvSpPr>
          <p:spPr bwMode="auto">
            <a:xfrm>
              <a:off x="825" y="1686"/>
              <a:ext cx="134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kumimoji="0" lang="en-US" altLang="en-US" sz="700" b="1" i="0" u="none" strike="noStrike" cap="none" normalizeH="0" baseline="0" dirty="0" smtClean="0">
                  <a:ln>
                    <a:noFill/>
                  </a:ln>
                  <a:solidFill>
                    <a:srgbClr val="0070C0"/>
                  </a:solidFill>
                  <a:effectLst/>
                  <a:latin typeface="Frutiger-Roman" charset="0"/>
                </a:rPr>
                <a:t>Leading Firms </a:t>
              </a:r>
              <a:r>
                <a:rPr lang="en-US" altLang="en-US" sz="800" b="1" dirty="0">
                  <a:solidFill>
                    <a:srgbClr val="0070C0"/>
                  </a:solidFill>
                  <a:latin typeface="Frutiger-Roman" charset="0"/>
                </a:rPr>
                <a:t>Common Attributes of Product</a:t>
              </a:r>
              <a:endParaRPr lang="en-US" altLang="en-US" sz="48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199" name="Rectangle 158"/>
            <p:cNvSpPr>
              <a:spLocks noChangeArrowheads="1"/>
            </p:cNvSpPr>
            <p:nvPr/>
          </p:nvSpPr>
          <p:spPr bwMode="auto">
            <a:xfrm>
              <a:off x="2351" y="1639"/>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00" name="Rectangle 159"/>
            <p:cNvSpPr>
              <a:spLocks noChangeArrowheads="1"/>
            </p:cNvSpPr>
            <p:nvPr/>
          </p:nvSpPr>
          <p:spPr bwMode="auto">
            <a:xfrm>
              <a:off x="2488" y="1733"/>
              <a:ext cx="4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70C0"/>
                  </a:solidFill>
                  <a:effectLst/>
                  <a:latin typeface="Frutiger-Roman"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01" name="Rectangle 160"/>
            <p:cNvSpPr>
              <a:spLocks noChangeArrowheads="1"/>
            </p:cNvSpPr>
            <p:nvPr/>
          </p:nvSpPr>
          <p:spPr bwMode="auto">
            <a:xfrm>
              <a:off x="2504" y="1686"/>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02" name="Rectangle 161"/>
            <p:cNvSpPr>
              <a:spLocks noChangeArrowheads="1"/>
            </p:cNvSpPr>
            <p:nvPr/>
          </p:nvSpPr>
          <p:spPr bwMode="auto">
            <a:xfrm>
              <a:off x="743" y="1758"/>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4C4E74" charset="0"/>
                </a:rPr>
                <a:t>_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03" name="Rectangle 162"/>
            <p:cNvSpPr>
              <a:spLocks noChangeArrowheads="1"/>
            </p:cNvSpPr>
            <p:nvPr/>
          </p:nvSpPr>
          <p:spPr bwMode="auto">
            <a:xfrm>
              <a:off x="793" y="1711"/>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04" name="Rectangle 163"/>
            <p:cNvSpPr>
              <a:spLocks noChangeArrowheads="1"/>
            </p:cNvSpPr>
            <p:nvPr/>
          </p:nvSpPr>
          <p:spPr bwMode="auto">
            <a:xfrm>
              <a:off x="807" y="1755"/>
              <a:ext cx="1692"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rgbClr val="000000"/>
                  </a:solidFill>
                  <a:effectLst/>
                  <a:latin typeface="AdvPA334" charset="0"/>
                </a:rPr>
                <a:t>Focusing their marketing plans on the rapid introduction of high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205" name="Rectangle 164"/>
            <p:cNvSpPr>
              <a:spLocks noChangeArrowheads="1"/>
            </p:cNvSpPr>
            <p:nvPr/>
          </p:nvSpPr>
          <p:spPr bwMode="auto">
            <a:xfrm>
              <a:off x="2482" y="1708"/>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06" name="Rectangle 165"/>
            <p:cNvSpPr>
              <a:spLocks noChangeArrowheads="1"/>
            </p:cNvSpPr>
            <p:nvPr/>
          </p:nvSpPr>
          <p:spPr bwMode="auto">
            <a:xfrm>
              <a:off x="3042" y="1755"/>
              <a:ext cx="4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07" name="Rectangle 166"/>
            <p:cNvSpPr>
              <a:spLocks noChangeArrowheads="1"/>
            </p:cNvSpPr>
            <p:nvPr/>
          </p:nvSpPr>
          <p:spPr bwMode="auto">
            <a:xfrm>
              <a:off x="3063" y="1708"/>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08" name="Rectangle 167"/>
            <p:cNvSpPr>
              <a:spLocks noChangeArrowheads="1"/>
            </p:cNvSpPr>
            <p:nvPr/>
          </p:nvSpPr>
          <p:spPr bwMode="auto">
            <a:xfrm>
              <a:off x="3069" y="1755"/>
              <a:ext cx="23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quality,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09" name="Rectangle 168"/>
            <p:cNvSpPr>
              <a:spLocks noChangeArrowheads="1"/>
            </p:cNvSpPr>
            <p:nvPr/>
          </p:nvSpPr>
          <p:spPr bwMode="auto">
            <a:xfrm>
              <a:off x="3275" y="1708"/>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10" name="Rectangle 169"/>
            <p:cNvSpPr>
              <a:spLocks noChangeArrowheads="1"/>
            </p:cNvSpPr>
            <p:nvPr/>
          </p:nvSpPr>
          <p:spPr bwMode="auto">
            <a:xfrm>
              <a:off x="3344" y="1755"/>
              <a:ext cx="41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technologically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11" name="Rectangle 170"/>
            <p:cNvSpPr>
              <a:spLocks noChangeArrowheads="1"/>
            </p:cNvSpPr>
            <p:nvPr/>
          </p:nvSpPr>
          <p:spPr bwMode="auto">
            <a:xfrm>
              <a:off x="3738" y="1708"/>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12" name="Rectangle 171"/>
            <p:cNvSpPr>
              <a:spLocks noChangeArrowheads="1"/>
            </p:cNvSpPr>
            <p:nvPr/>
          </p:nvSpPr>
          <p:spPr bwMode="auto">
            <a:xfrm>
              <a:off x="3870" y="1802"/>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13" name="Rectangle 172"/>
            <p:cNvSpPr>
              <a:spLocks noChangeArrowheads="1"/>
            </p:cNvSpPr>
            <p:nvPr/>
          </p:nvSpPr>
          <p:spPr bwMode="auto">
            <a:xfrm>
              <a:off x="3886" y="1755"/>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14" name="Rectangle 173"/>
            <p:cNvSpPr>
              <a:spLocks noChangeArrowheads="1"/>
            </p:cNvSpPr>
            <p:nvPr/>
          </p:nvSpPr>
          <p:spPr bwMode="auto">
            <a:xfrm>
              <a:off x="743" y="1823"/>
              <a:ext cx="153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sophisticated products in order to create customer loyalty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15" name="Rectangle 174"/>
            <p:cNvSpPr>
              <a:spLocks noChangeArrowheads="1"/>
            </p:cNvSpPr>
            <p:nvPr/>
          </p:nvSpPr>
          <p:spPr bwMode="auto">
            <a:xfrm>
              <a:off x="2262" y="1776"/>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16" name="Rectangle 175"/>
            <p:cNvSpPr>
              <a:spLocks noChangeArrowheads="1"/>
            </p:cNvSpPr>
            <p:nvPr/>
          </p:nvSpPr>
          <p:spPr bwMode="auto">
            <a:xfrm>
              <a:off x="2769" y="1869"/>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17" name="Rectangle 176"/>
            <p:cNvSpPr>
              <a:spLocks noChangeArrowheads="1"/>
            </p:cNvSpPr>
            <p:nvPr/>
          </p:nvSpPr>
          <p:spPr bwMode="auto">
            <a:xfrm>
              <a:off x="2785" y="1822"/>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18" name="Rectangle 177"/>
            <p:cNvSpPr>
              <a:spLocks noChangeArrowheads="1"/>
            </p:cNvSpPr>
            <p:nvPr/>
          </p:nvSpPr>
          <p:spPr bwMode="auto">
            <a:xfrm>
              <a:off x="743" y="1892"/>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4C4E74" charset="0"/>
                </a:rPr>
                <a:t>_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19" name="Rectangle 178"/>
            <p:cNvSpPr>
              <a:spLocks noChangeArrowheads="1"/>
            </p:cNvSpPr>
            <p:nvPr/>
          </p:nvSpPr>
          <p:spPr bwMode="auto">
            <a:xfrm>
              <a:off x="793" y="1845"/>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20" name="Rectangle 179"/>
            <p:cNvSpPr>
              <a:spLocks noChangeArrowheads="1"/>
            </p:cNvSpPr>
            <p:nvPr/>
          </p:nvSpPr>
          <p:spPr bwMode="auto">
            <a:xfrm>
              <a:off x="807" y="1889"/>
              <a:ext cx="245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rgbClr val="000000"/>
                  </a:solidFill>
                  <a:effectLst/>
                  <a:latin typeface="AdvPA334" charset="0"/>
                </a:rPr>
                <a:t>Constantly scanning the environment in search of new opportunities; often making their own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221" name="Rectangle 180"/>
            <p:cNvSpPr>
              <a:spLocks noChangeArrowheads="1"/>
            </p:cNvSpPr>
            <p:nvPr/>
          </p:nvSpPr>
          <p:spPr bwMode="auto">
            <a:xfrm>
              <a:off x="3247" y="1842"/>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22" name="Rectangle 181"/>
            <p:cNvSpPr>
              <a:spLocks noChangeArrowheads="1"/>
            </p:cNvSpPr>
            <p:nvPr/>
          </p:nvSpPr>
          <p:spPr bwMode="auto">
            <a:xfrm>
              <a:off x="4061" y="1936"/>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23" name="Rectangle 182"/>
            <p:cNvSpPr>
              <a:spLocks noChangeArrowheads="1"/>
            </p:cNvSpPr>
            <p:nvPr/>
          </p:nvSpPr>
          <p:spPr bwMode="auto">
            <a:xfrm>
              <a:off x="4077" y="1889"/>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24" name="Rectangle 183"/>
            <p:cNvSpPr>
              <a:spLocks noChangeArrowheads="1"/>
            </p:cNvSpPr>
            <p:nvPr/>
          </p:nvSpPr>
          <p:spPr bwMode="auto">
            <a:xfrm>
              <a:off x="743" y="1956"/>
              <a:ext cx="131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products obsolete through continuous innovation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25" name="Rectangle 184"/>
            <p:cNvSpPr>
              <a:spLocks noChangeArrowheads="1"/>
            </p:cNvSpPr>
            <p:nvPr/>
          </p:nvSpPr>
          <p:spPr bwMode="auto">
            <a:xfrm>
              <a:off x="2035" y="1909"/>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26" name="Rectangle 185"/>
            <p:cNvSpPr>
              <a:spLocks noChangeArrowheads="1"/>
            </p:cNvSpPr>
            <p:nvPr/>
          </p:nvSpPr>
          <p:spPr bwMode="auto">
            <a:xfrm>
              <a:off x="2466" y="2002"/>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27" name="Rectangle 186"/>
            <p:cNvSpPr>
              <a:spLocks noChangeArrowheads="1"/>
            </p:cNvSpPr>
            <p:nvPr/>
          </p:nvSpPr>
          <p:spPr bwMode="auto">
            <a:xfrm>
              <a:off x="2483" y="1955"/>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28" name="Rectangle 187"/>
            <p:cNvSpPr>
              <a:spLocks noChangeArrowheads="1"/>
            </p:cNvSpPr>
            <p:nvPr/>
          </p:nvSpPr>
          <p:spPr bwMode="auto">
            <a:xfrm>
              <a:off x="743" y="2025"/>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4C4E74" charset="0"/>
                </a:rPr>
                <a:t>_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29" name="Rectangle 188"/>
            <p:cNvSpPr>
              <a:spLocks noChangeArrowheads="1"/>
            </p:cNvSpPr>
            <p:nvPr/>
          </p:nvSpPr>
          <p:spPr bwMode="auto">
            <a:xfrm>
              <a:off x="793" y="1978"/>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30" name="Rectangle 189"/>
            <p:cNvSpPr>
              <a:spLocks noChangeArrowheads="1"/>
            </p:cNvSpPr>
            <p:nvPr/>
          </p:nvSpPr>
          <p:spPr bwMode="auto">
            <a:xfrm>
              <a:off x="807" y="2022"/>
              <a:ext cx="136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Targeting narrow, homogeneous market segments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31" name="Rectangle 190"/>
            <p:cNvSpPr>
              <a:spLocks noChangeArrowheads="1"/>
            </p:cNvSpPr>
            <p:nvPr/>
          </p:nvSpPr>
          <p:spPr bwMode="auto">
            <a:xfrm>
              <a:off x="2151" y="1975"/>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32" name="Rectangle 191"/>
            <p:cNvSpPr>
              <a:spLocks noChangeArrowheads="1"/>
            </p:cNvSpPr>
            <p:nvPr/>
          </p:nvSpPr>
          <p:spPr bwMode="auto">
            <a:xfrm>
              <a:off x="2601" y="2069"/>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33" name="Rectangle 192"/>
            <p:cNvSpPr>
              <a:spLocks noChangeArrowheads="1"/>
            </p:cNvSpPr>
            <p:nvPr/>
          </p:nvSpPr>
          <p:spPr bwMode="auto">
            <a:xfrm>
              <a:off x="2617" y="2022"/>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34" name="Rectangle 193"/>
            <p:cNvSpPr>
              <a:spLocks noChangeArrowheads="1"/>
            </p:cNvSpPr>
            <p:nvPr/>
          </p:nvSpPr>
          <p:spPr bwMode="auto">
            <a:xfrm>
              <a:off x="743" y="2092"/>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4C4E74" charset="0"/>
                </a:rPr>
                <a:t>_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35" name="Rectangle 194"/>
            <p:cNvSpPr>
              <a:spLocks noChangeArrowheads="1"/>
            </p:cNvSpPr>
            <p:nvPr/>
          </p:nvSpPr>
          <p:spPr bwMode="auto">
            <a:xfrm>
              <a:off x="793" y="2045"/>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36" name="Rectangle 195"/>
            <p:cNvSpPr>
              <a:spLocks noChangeArrowheads="1"/>
            </p:cNvSpPr>
            <p:nvPr/>
          </p:nvSpPr>
          <p:spPr bwMode="auto">
            <a:xfrm>
              <a:off x="807" y="2090"/>
              <a:ext cx="20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Mainta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37" name="Rectangle 196"/>
            <p:cNvSpPr>
              <a:spLocks noChangeArrowheads="1"/>
            </p:cNvSpPr>
            <p:nvPr/>
          </p:nvSpPr>
          <p:spPr bwMode="auto">
            <a:xfrm>
              <a:off x="987" y="2090"/>
              <a:ext cx="200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ining organizational cultures characterized by decentralization, adaptability,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38" name="Rectangle 197"/>
            <p:cNvSpPr>
              <a:spLocks noChangeArrowheads="1"/>
            </p:cNvSpPr>
            <p:nvPr/>
          </p:nvSpPr>
          <p:spPr bwMode="auto">
            <a:xfrm>
              <a:off x="2979" y="2043"/>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39" name="Rectangle 198"/>
            <p:cNvSpPr>
              <a:spLocks noChangeArrowheads="1"/>
            </p:cNvSpPr>
            <p:nvPr/>
          </p:nvSpPr>
          <p:spPr bwMode="auto">
            <a:xfrm>
              <a:off x="3703" y="2136"/>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40" name="Rectangle 199"/>
            <p:cNvSpPr>
              <a:spLocks noChangeArrowheads="1"/>
            </p:cNvSpPr>
            <p:nvPr/>
          </p:nvSpPr>
          <p:spPr bwMode="auto">
            <a:xfrm>
              <a:off x="3720" y="2089"/>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41" name="Rectangle 200"/>
            <p:cNvSpPr>
              <a:spLocks noChangeArrowheads="1"/>
            </p:cNvSpPr>
            <p:nvPr/>
          </p:nvSpPr>
          <p:spPr bwMode="auto">
            <a:xfrm>
              <a:off x="743" y="2157"/>
              <a:ext cx="191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rgbClr val="000000"/>
                  </a:solidFill>
                  <a:effectLst/>
                  <a:latin typeface="AdvPA334" charset="0"/>
                </a:rPr>
                <a:t>entrepreneurship, creativity, and the expectation of learning from failure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242" name="Rectangle 201"/>
            <p:cNvSpPr>
              <a:spLocks noChangeArrowheads="1"/>
            </p:cNvSpPr>
            <p:nvPr/>
          </p:nvSpPr>
          <p:spPr bwMode="auto">
            <a:xfrm>
              <a:off x="2639" y="2110"/>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43" name="Rectangle 202"/>
            <p:cNvSpPr>
              <a:spLocks noChangeArrowheads="1"/>
            </p:cNvSpPr>
            <p:nvPr/>
          </p:nvSpPr>
          <p:spPr bwMode="auto">
            <a:xfrm>
              <a:off x="3271" y="2203"/>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44" name="Rectangle 203"/>
            <p:cNvSpPr>
              <a:spLocks noChangeArrowheads="1"/>
            </p:cNvSpPr>
            <p:nvPr/>
          </p:nvSpPr>
          <p:spPr bwMode="auto">
            <a:xfrm>
              <a:off x="3287" y="2156"/>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45" name="Rectangle 204"/>
            <p:cNvSpPr>
              <a:spLocks noChangeArrowheads="1"/>
            </p:cNvSpPr>
            <p:nvPr/>
          </p:nvSpPr>
          <p:spPr bwMode="auto">
            <a:xfrm>
              <a:off x="743" y="2225"/>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4C4E74" charset="0"/>
                </a:rPr>
                <a:t>_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46" name="Rectangle 205"/>
            <p:cNvSpPr>
              <a:spLocks noChangeArrowheads="1"/>
            </p:cNvSpPr>
            <p:nvPr/>
          </p:nvSpPr>
          <p:spPr bwMode="auto">
            <a:xfrm>
              <a:off x="793" y="2178"/>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47" name="Rectangle 206"/>
            <p:cNvSpPr>
              <a:spLocks noChangeArrowheads="1"/>
            </p:cNvSpPr>
            <p:nvPr/>
          </p:nvSpPr>
          <p:spPr bwMode="auto">
            <a:xfrm>
              <a:off x="807" y="2223"/>
              <a:ext cx="592"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Having an attitude of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48" name="Rectangle 207"/>
            <p:cNvSpPr>
              <a:spLocks noChangeArrowheads="1"/>
            </p:cNvSpPr>
            <p:nvPr/>
          </p:nvSpPr>
          <p:spPr bwMode="auto">
            <a:xfrm>
              <a:off x="1373" y="2176"/>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49" name="Rectangle 208"/>
            <p:cNvSpPr>
              <a:spLocks noChangeArrowheads="1"/>
            </p:cNvSpPr>
            <p:nvPr/>
          </p:nvSpPr>
          <p:spPr bwMode="auto">
            <a:xfrm>
              <a:off x="1563" y="2223"/>
              <a:ext cx="5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50" name="Rectangle 209"/>
            <p:cNvSpPr>
              <a:spLocks noChangeArrowheads="1"/>
            </p:cNvSpPr>
            <p:nvPr/>
          </p:nvSpPr>
          <p:spPr bwMode="auto">
            <a:xfrm>
              <a:off x="1590" y="2176"/>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51" name="Rectangle 210"/>
            <p:cNvSpPr>
              <a:spLocks noChangeArrowheads="1"/>
            </p:cNvSpPr>
            <p:nvPr/>
          </p:nvSpPr>
          <p:spPr bwMode="auto">
            <a:xfrm>
              <a:off x="1599" y="2223"/>
              <a:ext cx="717"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rgbClr val="000000"/>
                  </a:solidFill>
                  <a:effectLst/>
                  <a:latin typeface="AdvPA334" charset="0"/>
                </a:rPr>
                <a:t>How can we make this work/</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252" name="Rectangle 211"/>
            <p:cNvSpPr>
              <a:spLocks noChangeArrowheads="1"/>
            </p:cNvSpPr>
            <p:nvPr/>
          </p:nvSpPr>
          <p:spPr bwMode="auto">
            <a:xfrm>
              <a:off x="2260" y="2176"/>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53" name="Rectangle 212"/>
            <p:cNvSpPr>
              <a:spLocks noChangeArrowheads="1"/>
            </p:cNvSpPr>
            <p:nvPr/>
          </p:nvSpPr>
          <p:spPr bwMode="auto">
            <a:xfrm>
              <a:off x="2480" y="222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254" name="Rectangle 213"/>
            <p:cNvSpPr>
              <a:spLocks noChangeArrowheads="1"/>
            </p:cNvSpPr>
            <p:nvPr/>
          </p:nvSpPr>
          <p:spPr bwMode="auto">
            <a:xfrm>
              <a:off x="2646" y="2176"/>
              <a:ext cx="3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255" name="Rectangle 214"/>
            <p:cNvSpPr>
              <a:spLocks noChangeArrowheads="1"/>
            </p:cNvSpPr>
            <p:nvPr/>
          </p:nvSpPr>
          <p:spPr bwMode="auto">
            <a:xfrm>
              <a:off x="2637" y="2223"/>
              <a:ext cx="5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rgbClr val="000000"/>
                  </a:solidFill>
                  <a:effectLst/>
                  <a:latin typeface="AdvPA3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256" name="Rectangle 215"/>
            <p:cNvSpPr>
              <a:spLocks noChangeArrowheads="1"/>
            </p:cNvSpPr>
            <p:nvPr/>
          </p:nvSpPr>
          <p:spPr bwMode="auto">
            <a:xfrm>
              <a:off x="2663" y="2176"/>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257" name="Rectangle 216"/>
            <p:cNvSpPr>
              <a:spLocks noChangeArrowheads="1"/>
            </p:cNvSpPr>
            <p:nvPr/>
          </p:nvSpPr>
          <p:spPr bwMode="auto">
            <a:xfrm>
              <a:off x="2673" y="2269"/>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58" name="Rectangle 217"/>
            <p:cNvSpPr>
              <a:spLocks noChangeArrowheads="1"/>
            </p:cNvSpPr>
            <p:nvPr/>
          </p:nvSpPr>
          <p:spPr bwMode="auto">
            <a:xfrm>
              <a:off x="2689" y="2222"/>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59" name="Rectangle 218"/>
            <p:cNvSpPr>
              <a:spLocks noChangeArrowheads="1"/>
            </p:cNvSpPr>
            <p:nvPr/>
          </p:nvSpPr>
          <p:spPr bwMode="auto">
            <a:xfrm>
              <a:off x="2353" y="2211"/>
              <a:ext cx="33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rgbClr val="000000"/>
                  </a:solidFill>
                  <a:effectLst/>
                  <a:latin typeface="AdvPA334" charset="0"/>
                </a:rPr>
                <a:t>rather than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260" name="Rectangle 219"/>
            <p:cNvSpPr>
              <a:spLocks noChangeArrowheads="1"/>
            </p:cNvSpPr>
            <p:nvPr/>
          </p:nvSpPr>
          <p:spPr bwMode="auto">
            <a:xfrm>
              <a:off x="3002" y="2176"/>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61" name="Rectangle 220"/>
            <p:cNvSpPr>
              <a:spLocks noChangeArrowheads="1"/>
            </p:cNvSpPr>
            <p:nvPr/>
          </p:nvSpPr>
          <p:spPr bwMode="auto">
            <a:xfrm>
              <a:off x="3104" y="2223"/>
              <a:ext cx="5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62" name="Rectangle 221"/>
            <p:cNvSpPr>
              <a:spLocks noChangeArrowheads="1"/>
            </p:cNvSpPr>
            <p:nvPr/>
          </p:nvSpPr>
          <p:spPr bwMode="auto">
            <a:xfrm>
              <a:off x="3130" y="2176"/>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63" name="Rectangle 222"/>
            <p:cNvSpPr>
              <a:spLocks noChangeArrowheads="1"/>
            </p:cNvSpPr>
            <p:nvPr/>
          </p:nvSpPr>
          <p:spPr bwMode="auto">
            <a:xfrm>
              <a:off x="3138" y="2223"/>
              <a:ext cx="25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Why can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64" name="Rectangle 223"/>
            <p:cNvSpPr>
              <a:spLocks noChangeArrowheads="1"/>
            </p:cNvSpPr>
            <p:nvPr/>
          </p:nvSpPr>
          <p:spPr bwMode="auto">
            <a:xfrm>
              <a:off x="3373" y="2176"/>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65" name="Rectangle 224"/>
            <p:cNvSpPr>
              <a:spLocks noChangeArrowheads="1"/>
            </p:cNvSpPr>
            <p:nvPr/>
          </p:nvSpPr>
          <p:spPr bwMode="auto">
            <a:xfrm>
              <a:off x="3451" y="2223"/>
              <a:ext cx="4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66" name="Rectangle 225"/>
            <p:cNvSpPr>
              <a:spLocks noChangeArrowheads="1"/>
            </p:cNvSpPr>
            <p:nvPr/>
          </p:nvSpPr>
          <p:spPr bwMode="auto">
            <a:xfrm>
              <a:off x="3464" y="2176"/>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67" name="Rectangle 226"/>
            <p:cNvSpPr>
              <a:spLocks noChangeArrowheads="1"/>
            </p:cNvSpPr>
            <p:nvPr/>
          </p:nvSpPr>
          <p:spPr bwMode="auto">
            <a:xfrm>
              <a:off x="3469" y="2223"/>
              <a:ext cx="58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t we make this work?</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68" name="Rectangle 227"/>
            <p:cNvSpPr>
              <a:spLocks noChangeArrowheads="1"/>
            </p:cNvSpPr>
            <p:nvPr/>
          </p:nvSpPr>
          <p:spPr bwMode="auto">
            <a:xfrm>
              <a:off x="4029" y="2176"/>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69" name="Rectangle 228"/>
            <p:cNvSpPr>
              <a:spLocks noChangeArrowheads="1"/>
            </p:cNvSpPr>
            <p:nvPr/>
          </p:nvSpPr>
          <p:spPr bwMode="auto">
            <a:xfrm>
              <a:off x="4217" y="2223"/>
              <a:ext cx="5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70" name="Rectangle 229"/>
            <p:cNvSpPr>
              <a:spLocks noChangeArrowheads="1"/>
            </p:cNvSpPr>
            <p:nvPr/>
          </p:nvSpPr>
          <p:spPr bwMode="auto">
            <a:xfrm>
              <a:off x="4243" y="2176"/>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71" name="Rectangle 230"/>
            <p:cNvSpPr>
              <a:spLocks noChangeArrowheads="1"/>
            </p:cNvSpPr>
            <p:nvPr/>
          </p:nvSpPr>
          <p:spPr bwMode="auto">
            <a:xfrm>
              <a:off x="4252" y="2269"/>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72" name="Rectangle 231"/>
            <p:cNvSpPr>
              <a:spLocks noChangeArrowheads="1"/>
            </p:cNvSpPr>
            <p:nvPr/>
          </p:nvSpPr>
          <p:spPr bwMode="auto">
            <a:xfrm>
              <a:off x="4268" y="2222"/>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73" name="Rectangle 232"/>
            <p:cNvSpPr>
              <a:spLocks noChangeArrowheads="1"/>
            </p:cNvSpPr>
            <p:nvPr/>
          </p:nvSpPr>
          <p:spPr bwMode="auto">
            <a:xfrm>
              <a:off x="743" y="2293"/>
              <a:ext cx="78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smtClean="0">
                  <a:ln>
                    <a:noFill/>
                  </a:ln>
                  <a:solidFill>
                    <a:srgbClr val="FF0000"/>
                  </a:solidFill>
                  <a:effectLst/>
                  <a:latin typeface="Berkeley-BoldItalic" charset="0"/>
                </a:rPr>
                <a:t>Customer Intimacy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74" name="Rectangle 233"/>
            <p:cNvSpPr>
              <a:spLocks noChangeArrowheads="1"/>
            </p:cNvSpPr>
            <p:nvPr/>
          </p:nvSpPr>
          <p:spPr bwMode="auto">
            <a:xfrm>
              <a:off x="1456" y="2271"/>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75" name="Rectangle 234"/>
            <p:cNvSpPr>
              <a:spLocks noChangeArrowheads="1"/>
            </p:cNvSpPr>
            <p:nvPr/>
          </p:nvSpPr>
          <p:spPr bwMode="auto">
            <a:xfrm>
              <a:off x="1617" y="2293"/>
              <a:ext cx="13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smtClean="0">
                  <a:ln>
                    <a:noFill/>
                  </a:ln>
                  <a:solidFill>
                    <a:srgbClr val="FF0000"/>
                  </a:solidFill>
                  <a:effectLst/>
                  <a:latin typeface="Berkeley-BoldItalic"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76" name="Rectangle 235"/>
            <p:cNvSpPr>
              <a:spLocks noChangeArrowheads="1"/>
            </p:cNvSpPr>
            <p:nvPr/>
          </p:nvSpPr>
          <p:spPr bwMode="auto">
            <a:xfrm>
              <a:off x="1707" y="2271"/>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77" name="Rectangle 236"/>
            <p:cNvSpPr>
              <a:spLocks noChangeArrowheads="1"/>
            </p:cNvSpPr>
            <p:nvPr/>
          </p:nvSpPr>
          <p:spPr bwMode="auto">
            <a:xfrm>
              <a:off x="1728" y="2293"/>
              <a:ext cx="1671"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smtClean="0">
                  <a:ln>
                    <a:noFill/>
                  </a:ln>
                  <a:solidFill>
                    <a:srgbClr val="FF0000"/>
                  </a:solidFill>
                  <a:effectLst/>
                  <a:latin typeface="Berkeley-BoldItalic" charset="0"/>
                </a:rPr>
                <a:t>Example Firms: Nordstrom, Amazon, Ritz</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278" name="Rectangle 237"/>
            <p:cNvSpPr>
              <a:spLocks noChangeArrowheads="1"/>
            </p:cNvSpPr>
            <p:nvPr/>
          </p:nvSpPr>
          <p:spPr bwMode="auto">
            <a:xfrm>
              <a:off x="3298" y="2271"/>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79" name="Rectangle 238"/>
            <p:cNvSpPr>
              <a:spLocks noChangeArrowheads="1"/>
            </p:cNvSpPr>
            <p:nvPr/>
          </p:nvSpPr>
          <p:spPr bwMode="auto">
            <a:xfrm>
              <a:off x="3646" y="2293"/>
              <a:ext cx="7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smtClean="0">
                  <a:ln>
                    <a:noFill/>
                  </a:ln>
                  <a:solidFill>
                    <a:srgbClr val="FF0000"/>
                  </a:solidFill>
                  <a:effectLst/>
                  <a:latin typeface="Berkeley-BoldItalic"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80" name="Rectangle 239"/>
            <p:cNvSpPr>
              <a:spLocks noChangeArrowheads="1"/>
            </p:cNvSpPr>
            <p:nvPr/>
          </p:nvSpPr>
          <p:spPr bwMode="auto">
            <a:xfrm>
              <a:off x="3676" y="2271"/>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81" name="Rectangle 240"/>
            <p:cNvSpPr>
              <a:spLocks noChangeArrowheads="1"/>
            </p:cNvSpPr>
            <p:nvPr/>
          </p:nvSpPr>
          <p:spPr bwMode="auto">
            <a:xfrm>
              <a:off x="3685" y="2293"/>
              <a:ext cx="33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smtClean="0">
                  <a:ln>
                    <a:noFill/>
                  </a:ln>
                  <a:solidFill>
                    <a:srgbClr val="FF0000"/>
                  </a:solidFill>
                  <a:effectLst/>
                  <a:latin typeface="Berkeley-BoldItalic" charset="0"/>
                </a:rPr>
                <a:t>Carlton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82" name="Rectangle 241"/>
            <p:cNvSpPr>
              <a:spLocks noChangeArrowheads="1"/>
            </p:cNvSpPr>
            <p:nvPr/>
          </p:nvSpPr>
          <p:spPr bwMode="auto">
            <a:xfrm>
              <a:off x="3971" y="2271"/>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83" name="Rectangle 242"/>
            <p:cNvSpPr>
              <a:spLocks noChangeArrowheads="1"/>
            </p:cNvSpPr>
            <p:nvPr/>
          </p:nvSpPr>
          <p:spPr bwMode="auto">
            <a:xfrm>
              <a:off x="4032" y="2312"/>
              <a:ext cx="61"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smtClean="0">
                  <a:ln>
                    <a:noFill/>
                  </a:ln>
                  <a:solidFill>
                    <a:srgbClr val="FF0000"/>
                  </a:solidFill>
                  <a:effectLst/>
                  <a:latin typeface="Berkeley-BoldItalic"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84" name="Rectangle 243"/>
            <p:cNvSpPr>
              <a:spLocks noChangeArrowheads="1"/>
            </p:cNvSpPr>
            <p:nvPr/>
          </p:nvSpPr>
          <p:spPr bwMode="auto">
            <a:xfrm>
              <a:off x="4055" y="2290"/>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85" name="Rectangle 244"/>
            <p:cNvSpPr>
              <a:spLocks noChangeArrowheads="1"/>
            </p:cNvSpPr>
            <p:nvPr/>
          </p:nvSpPr>
          <p:spPr bwMode="auto">
            <a:xfrm>
              <a:off x="743" y="2379"/>
              <a:ext cx="58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70C0"/>
                  </a:solidFill>
                  <a:effectLst/>
                  <a:latin typeface="Frutiger-Roman" charset="0"/>
                </a:rPr>
                <a:t>Core Competencies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86" name="Rectangle 245"/>
            <p:cNvSpPr>
              <a:spLocks noChangeArrowheads="1"/>
            </p:cNvSpPr>
            <p:nvPr/>
          </p:nvSpPr>
          <p:spPr bwMode="auto">
            <a:xfrm>
              <a:off x="1307" y="2332"/>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87" name="Rectangle 246"/>
            <p:cNvSpPr>
              <a:spLocks noChangeArrowheads="1"/>
            </p:cNvSpPr>
            <p:nvPr/>
          </p:nvSpPr>
          <p:spPr bwMode="auto">
            <a:xfrm>
              <a:off x="1495" y="2426"/>
              <a:ext cx="4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70C0"/>
                  </a:solidFill>
                  <a:effectLst/>
                  <a:latin typeface="Frutiger-Roman"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88" name="Rectangle 247"/>
            <p:cNvSpPr>
              <a:spLocks noChangeArrowheads="1"/>
            </p:cNvSpPr>
            <p:nvPr/>
          </p:nvSpPr>
          <p:spPr bwMode="auto">
            <a:xfrm>
              <a:off x="1511" y="2379"/>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89" name="Rectangle 248"/>
            <p:cNvSpPr>
              <a:spLocks noChangeArrowheads="1"/>
            </p:cNvSpPr>
            <p:nvPr/>
          </p:nvSpPr>
          <p:spPr bwMode="auto">
            <a:xfrm>
              <a:off x="743" y="2452"/>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4C4E74" charset="0"/>
                </a:rPr>
                <a:t>_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90" name="Rectangle 249"/>
            <p:cNvSpPr>
              <a:spLocks noChangeArrowheads="1"/>
            </p:cNvSpPr>
            <p:nvPr/>
          </p:nvSpPr>
          <p:spPr bwMode="auto">
            <a:xfrm>
              <a:off x="793" y="2405"/>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91" name="Rectangle 250"/>
            <p:cNvSpPr>
              <a:spLocks noChangeArrowheads="1"/>
            </p:cNvSpPr>
            <p:nvPr/>
          </p:nvSpPr>
          <p:spPr bwMode="auto">
            <a:xfrm>
              <a:off x="807" y="2450"/>
              <a:ext cx="130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Exceptional skills in discovering customer needs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92" name="Rectangle 251"/>
            <p:cNvSpPr>
              <a:spLocks noChangeArrowheads="1"/>
            </p:cNvSpPr>
            <p:nvPr/>
          </p:nvSpPr>
          <p:spPr bwMode="auto">
            <a:xfrm>
              <a:off x="2091" y="2403"/>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93" name="Rectangle 252"/>
            <p:cNvSpPr>
              <a:spLocks noChangeArrowheads="1"/>
            </p:cNvSpPr>
            <p:nvPr/>
          </p:nvSpPr>
          <p:spPr bwMode="auto">
            <a:xfrm>
              <a:off x="2519" y="2496"/>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94" name="Rectangle 253"/>
            <p:cNvSpPr>
              <a:spLocks noChangeArrowheads="1"/>
            </p:cNvSpPr>
            <p:nvPr/>
          </p:nvSpPr>
          <p:spPr bwMode="auto">
            <a:xfrm>
              <a:off x="2536" y="2449"/>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95" name="Rectangle 254"/>
            <p:cNvSpPr>
              <a:spLocks noChangeArrowheads="1"/>
            </p:cNvSpPr>
            <p:nvPr/>
          </p:nvSpPr>
          <p:spPr bwMode="auto">
            <a:xfrm>
              <a:off x="743" y="2518"/>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4C4E74" charset="0"/>
                </a:rPr>
                <a:t>_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96" name="Rectangle 255"/>
            <p:cNvSpPr>
              <a:spLocks noChangeArrowheads="1"/>
            </p:cNvSpPr>
            <p:nvPr/>
          </p:nvSpPr>
          <p:spPr bwMode="auto">
            <a:xfrm>
              <a:off x="793" y="2471"/>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97" name="Rectangle 256"/>
            <p:cNvSpPr>
              <a:spLocks noChangeArrowheads="1"/>
            </p:cNvSpPr>
            <p:nvPr/>
          </p:nvSpPr>
          <p:spPr bwMode="auto">
            <a:xfrm>
              <a:off x="807" y="2515"/>
              <a:ext cx="249"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Problem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98" name="Rectangle 257"/>
            <p:cNvSpPr>
              <a:spLocks noChangeArrowheads="1"/>
            </p:cNvSpPr>
            <p:nvPr/>
          </p:nvSpPr>
          <p:spPr bwMode="auto">
            <a:xfrm>
              <a:off x="1030" y="2468"/>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99" name="Rectangle 258"/>
            <p:cNvSpPr>
              <a:spLocks noChangeArrowheads="1"/>
            </p:cNvSpPr>
            <p:nvPr/>
          </p:nvSpPr>
          <p:spPr bwMode="auto">
            <a:xfrm>
              <a:off x="1106" y="2515"/>
              <a:ext cx="4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00" name="Rectangle 259"/>
            <p:cNvSpPr>
              <a:spLocks noChangeArrowheads="1"/>
            </p:cNvSpPr>
            <p:nvPr/>
          </p:nvSpPr>
          <p:spPr bwMode="auto">
            <a:xfrm>
              <a:off x="1126" y="2468"/>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01" name="Rectangle 260"/>
            <p:cNvSpPr>
              <a:spLocks noChangeArrowheads="1"/>
            </p:cNvSpPr>
            <p:nvPr/>
          </p:nvSpPr>
          <p:spPr bwMode="auto">
            <a:xfrm>
              <a:off x="1131" y="2515"/>
              <a:ext cx="51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solving proficiency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02" name="Rectangle 261"/>
            <p:cNvSpPr>
              <a:spLocks noChangeArrowheads="1"/>
            </p:cNvSpPr>
            <p:nvPr/>
          </p:nvSpPr>
          <p:spPr bwMode="auto">
            <a:xfrm>
              <a:off x="1621" y="2468"/>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03" name="Rectangle 262"/>
            <p:cNvSpPr>
              <a:spLocks noChangeArrowheads="1"/>
            </p:cNvSpPr>
            <p:nvPr/>
          </p:nvSpPr>
          <p:spPr bwMode="auto">
            <a:xfrm>
              <a:off x="1785" y="2561"/>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04" name="Rectangle 263"/>
            <p:cNvSpPr>
              <a:spLocks noChangeArrowheads="1"/>
            </p:cNvSpPr>
            <p:nvPr/>
          </p:nvSpPr>
          <p:spPr bwMode="auto">
            <a:xfrm>
              <a:off x="1802" y="2514"/>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05" name="Rectangle 264"/>
            <p:cNvSpPr>
              <a:spLocks noChangeArrowheads="1"/>
            </p:cNvSpPr>
            <p:nvPr/>
          </p:nvSpPr>
          <p:spPr bwMode="auto">
            <a:xfrm>
              <a:off x="743" y="2585"/>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4C4E74" charset="0"/>
                </a:rPr>
                <a:t>_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06" name="Rectangle 265"/>
            <p:cNvSpPr>
              <a:spLocks noChangeArrowheads="1"/>
            </p:cNvSpPr>
            <p:nvPr/>
          </p:nvSpPr>
          <p:spPr bwMode="auto">
            <a:xfrm>
              <a:off x="793" y="2538"/>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07" name="Rectangle 266"/>
            <p:cNvSpPr>
              <a:spLocks noChangeArrowheads="1"/>
            </p:cNvSpPr>
            <p:nvPr/>
          </p:nvSpPr>
          <p:spPr bwMode="auto">
            <a:xfrm>
              <a:off x="807" y="2582"/>
              <a:ext cx="96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rgbClr val="000000"/>
                  </a:solidFill>
                  <a:effectLst/>
                  <a:latin typeface="AdvPA334" charset="0"/>
                </a:rPr>
                <a:t>Flexible product/solution customization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308" name="Rectangle 267"/>
            <p:cNvSpPr>
              <a:spLocks noChangeArrowheads="1"/>
            </p:cNvSpPr>
            <p:nvPr/>
          </p:nvSpPr>
          <p:spPr bwMode="auto">
            <a:xfrm>
              <a:off x="1804" y="2535"/>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09" name="Rectangle 268"/>
            <p:cNvSpPr>
              <a:spLocks noChangeArrowheads="1"/>
            </p:cNvSpPr>
            <p:nvPr/>
          </p:nvSpPr>
          <p:spPr bwMode="auto">
            <a:xfrm>
              <a:off x="2137" y="258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310" name="Rectangle 269"/>
            <p:cNvSpPr>
              <a:spLocks noChangeArrowheads="1"/>
            </p:cNvSpPr>
            <p:nvPr/>
          </p:nvSpPr>
          <p:spPr bwMode="auto">
            <a:xfrm>
              <a:off x="2171" y="2535"/>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11" name="Rectangle 270"/>
            <p:cNvSpPr>
              <a:spLocks noChangeArrowheads="1"/>
            </p:cNvSpPr>
            <p:nvPr/>
          </p:nvSpPr>
          <p:spPr bwMode="auto">
            <a:xfrm>
              <a:off x="2181" y="2629"/>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12" name="Rectangle 271"/>
            <p:cNvSpPr>
              <a:spLocks noChangeArrowheads="1"/>
            </p:cNvSpPr>
            <p:nvPr/>
          </p:nvSpPr>
          <p:spPr bwMode="auto">
            <a:xfrm>
              <a:off x="2198" y="2582"/>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13" name="Rectangle 272"/>
            <p:cNvSpPr>
              <a:spLocks noChangeArrowheads="1"/>
            </p:cNvSpPr>
            <p:nvPr/>
          </p:nvSpPr>
          <p:spPr bwMode="auto">
            <a:xfrm>
              <a:off x="743" y="2652"/>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4C4E74" charset="0"/>
                </a:rPr>
                <a:t>_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14" name="Rectangle 273"/>
            <p:cNvSpPr>
              <a:spLocks noChangeArrowheads="1"/>
            </p:cNvSpPr>
            <p:nvPr/>
          </p:nvSpPr>
          <p:spPr bwMode="auto">
            <a:xfrm>
              <a:off x="793" y="2605"/>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15" name="Rectangle 274"/>
            <p:cNvSpPr>
              <a:spLocks noChangeArrowheads="1"/>
            </p:cNvSpPr>
            <p:nvPr/>
          </p:nvSpPr>
          <p:spPr bwMode="auto">
            <a:xfrm>
              <a:off x="807" y="2650"/>
              <a:ext cx="116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rgbClr val="000000"/>
                  </a:solidFill>
                  <a:effectLst/>
                  <a:latin typeface="AdvPA334" charset="0"/>
                </a:rPr>
                <a:t>A customer relationship management mind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316" name="Rectangle 275"/>
            <p:cNvSpPr>
              <a:spLocks noChangeArrowheads="1"/>
            </p:cNvSpPr>
            <p:nvPr/>
          </p:nvSpPr>
          <p:spPr bwMode="auto">
            <a:xfrm>
              <a:off x="1947" y="2603"/>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17" name="Rectangle 276"/>
            <p:cNvSpPr>
              <a:spLocks noChangeArrowheads="1"/>
            </p:cNvSpPr>
            <p:nvPr/>
          </p:nvSpPr>
          <p:spPr bwMode="auto">
            <a:xfrm>
              <a:off x="2329" y="2650"/>
              <a:ext cx="4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18" name="Rectangle 277"/>
            <p:cNvSpPr>
              <a:spLocks noChangeArrowheads="1"/>
            </p:cNvSpPr>
            <p:nvPr/>
          </p:nvSpPr>
          <p:spPr bwMode="auto">
            <a:xfrm>
              <a:off x="2350" y="2603"/>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19" name="Rectangle 278"/>
            <p:cNvSpPr>
              <a:spLocks noChangeArrowheads="1"/>
            </p:cNvSpPr>
            <p:nvPr/>
          </p:nvSpPr>
          <p:spPr bwMode="auto">
            <a:xfrm>
              <a:off x="2356" y="2650"/>
              <a:ext cx="10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set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20" name="Rectangle 279"/>
            <p:cNvSpPr>
              <a:spLocks noChangeArrowheads="1"/>
            </p:cNvSpPr>
            <p:nvPr/>
          </p:nvSpPr>
          <p:spPr bwMode="auto">
            <a:xfrm>
              <a:off x="2436" y="2603"/>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321" name="Rectangle 280"/>
            <p:cNvSpPr>
              <a:spLocks noChangeArrowheads="1"/>
            </p:cNvSpPr>
            <p:nvPr/>
          </p:nvSpPr>
          <p:spPr bwMode="auto">
            <a:xfrm>
              <a:off x="2461" y="2696"/>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22" name="Rectangle 281"/>
            <p:cNvSpPr>
              <a:spLocks noChangeArrowheads="1"/>
            </p:cNvSpPr>
            <p:nvPr/>
          </p:nvSpPr>
          <p:spPr bwMode="auto">
            <a:xfrm>
              <a:off x="2478" y="2649"/>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23" name="Rectangle 282"/>
            <p:cNvSpPr>
              <a:spLocks noChangeArrowheads="1"/>
            </p:cNvSpPr>
            <p:nvPr/>
          </p:nvSpPr>
          <p:spPr bwMode="auto">
            <a:xfrm>
              <a:off x="743" y="2719"/>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4C4E74" charset="0"/>
                </a:rPr>
                <a:t>_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24" name="Rectangle 283"/>
            <p:cNvSpPr>
              <a:spLocks noChangeArrowheads="1"/>
            </p:cNvSpPr>
            <p:nvPr/>
          </p:nvSpPr>
          <p:spPr bwMode="auto">
            <a:xfrm>
              <a:off x="793" y="2672"/>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25" name="Rectangle 284"/>
            <p:cNvSpPr>
              <a:spLocks noChangeArrowheads="1"/>
            </p:cNvSpPr>
            <p:nvPr/>
          </p:nvSpPr>
          <p:spPr bwMode="auto">
            <a:xfrm>
              <a:off x="807" y="2715"/>
              <a:ext cx="101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A wide presence of collaborative (win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26" name="Rectangle 285"/>
            <p:cNvSpPr>
              <a:spLocks noChangeArrowheads="1"/>
            </p:cNvSpPr>
            <p:nvPr/>
          </p:nvSpPr>
          <p:spPr bwMode="auto">
            <a:xfrm>
              <a:off x="1797" y="2668"/>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27" name="Rectangle 286"/>
            <p:cNvSpPr>
              <a:spLocks noChangeArrowheads="1"/>
            </p:cNvSpPr>
            <p:nvPr/>
          </p:nvSpPr>
          <p:spPr bwMode="auto">
            <a:xfrm>
              <a:off x="2127" y="2715"/>
              <a:ext cx="6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rgbClr val="000000"/>
                  </a:solidFill>
                  <a:effectLst/>
                  <a:latin typeface="AdvPA3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328" name="Rectangle 287"/>
            <p:cNvSpPr>
              <a:spLocks noChangeArrowheads="1"/>
            </p:cNvSpPr>
            <p:nvPr/>
          </p:nvSpPr>
          <p:spPr bwMode="auto">
            <a:xfrm>
              <a:off x="2167" y="2668"/>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29" name="Rectangle 288"/>
            <p:cNvSpPr>
              <a:spLocks noChangeArrowheads="1"/>
            </p:cNvSpPr>
            <p:nvPr/>
          </p:nvSpPr>
          <p:spPr bwMode="auto">
            <a:xfrm>
              <a:off x="1749" y="2691"/>
              <a:ext cx="59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rgbClr val="000000"/>
                  </a:solidFill>
                  <a:effectLst/>
                  <a:latin typeface="AdvPA334" charset="0"/>
                </a:rPr>
                <a:t>win) negotiation skills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330" name="Rectangle 289"/>
            <p:cNvSpPr>
              <a:spLocks noChangeArrowheads="1"/>
            </p:cNvSpPr>
            <p:nvPr/>
          </p:nvSpPr>
          <p:spPr bwMode="auto">
            <a:xfrm>
              <a:off x="2748" y="2668"/>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31" name="Rectangle 290"/>
            <p:cNvSpPr>
              <a:spLocks noChangeArrowheads="1"/>
            </p:cNvSpPr>
            <p:nvPr/>
          </p:nvSpPr>
          <p:spPr bwMode="auto">
            <a:xfrm>
              <a:off x="2938" y="2762"/>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32" name="Rectangle 291"/>
            <p:cNvSpPr>
              <a:spLocks noChangeArrowheads="1"/>
            </p:cNvSpPr>
            <p:nvPr/>
          </p:nvSpPr>
          <p:spPr bwMode="auto">
            <a:xfrm>
              <a:off x="2955" y="2715"/>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33" name="Rectangle 292"/>
            <p:cNvSpPr>
              <a:spLocks noChangeArrowheads="1"/>
            </p:cNvSpPr>
            <p:nvPr/>
          </p:nvSpPr>
          <p:spPr bwMode="auto">
            <a:xfrm>
              <a:off x="743" y="2780"/>
              <a:ext cx="87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en-US" altLang="en-US" sz="700" b="1" dirty="0">
                  <a:solidFill>
                    <a:srgbClr val="0070C0"/>
                  </a:solidFill>
                  <a:latin typeface="Frutiger-Roman" charset="0"/>
                </a:rPr>
                <a:t>Intimate Firms</a:t>
              </a:r>
              <a:endParaRPr lang="en-US" altLang="en-US" dirty="0">
                <a:solidFill>
                  <a:prstClr val="black"/>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smtClean="0">
                  <a:ln>
                    <a:noFill/>
                  </a:ln>
                  <a:solidFill>
                    <a:srgbClr val="0070C0"/>
                  </a:solidFill>
                  <a:effectLst/>
                  <a:latin typeface="Frutiger-Roman" charset="0"/>
                </a:rPr>
                <a:t>Common Attributes of Customer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334" name="Rectangle 293"/>
            <p:cNvSpPr>
              <a:spLocks noChangeArrowheads="1"/>
            </p:cNvSpPr>
            <p:nvPr/>
          </p:nvSpPr>
          <p:spPr bwMode="auto">
            <a:xfrm>
              <a:off x="1674" y="2733"/>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35" name="Rectangle 294"/>
            <p:cNvSpPr>
              <a:spLocks noChangeArrowheads="1"/>
            </p:cNvSpPr>
            <p:nvPr/>
          </p:nvSpPr>
          <p:spPr bwMode="auto">
            <a:xfrm>
              <a:off x="1985" y="2780"/>
              <a:ext cx="49"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70C0"/>
                  </a:solidFill>
                  <a:effectLst/>
                  <a:latin typeface="Frutiger-Roman"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36" name="Rectangle 295"/>
            <p:cNvSpPr>
              <a:spLocks noChangeArrowheads="1"/>
            </p:cNvSpPr>
            <p:nvPr/>
          </p:nvSpPr>
          <p:spPr bwMode="auto">
            <a:xfrm>
              <a:off x="2005" y="2733"/>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37" name="Rectangle 296"/>
            <p:cNvSpPr>
              <a:spLocks noChangeArrowheads="1"/>
            </p:cNvSpPr>
            <p:nvPr/>
          </p:nvSpPr>
          <p:spPr bwMode="auto">
            <a:xfrm>
              <a:off x="2011" y="278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338" name="Rectangle 297"/>
            <p:cNvSpPr>
              <a:spLocks noChangeArrowheads="1"/>
            </p:cNvSpPr>
            <p:nvPr/>
          </p:nvSpPr>
          <p:spPr bwMode="auto">
            <a:xfrm>
              <a:off x="2422" y="2733"/>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339" name="Rectangle 298"/>
            <p:cNvSpPr>
              <a:spLocks noChangeArrowheads="1"/>
            </p:cNvSpPr>
            <p:nvPr/>
          </p:nvSpPr>
          <p:spPr bwMode="auto">
            <a:xfrm>
              <a:off x="2558" y="2827"/>
              <a:ext cx="4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70C0"/>
                  </a:solidFill>
                  <a:effectLst/>
                  <a:latin typeface="Frutiger-Roman"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40" name="Rectangle 299"/>
            <p:cNvSpPr>
              <a:spLocks noChangeArrowheads="1"/>
            </p:cNvSpPr>
            <p:nvPr/>
          </p:nvSpPr>
          <p:spPr bwMode="auto">
            <a:xfrm>
              <a:off x="2575" y="2780"/>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41" name="Rectangle 300"/>
            <p:cNvSpPr>
              <a:spLocks noChangeArrowheads="1"/>
            </p:cNvSpPr>
            <p:nvPr/>
          </p:nvSpPr>
          <p:spPr bwMode="auto">
            <a:xfrm>
              <a:off x="743" y="2853"/>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rgbClr val="000000"/>
                  </a:solidFill>
                  <a:effectLst/>
                  <a:latin typeface="AdvP4C4E74" charset="0"/>
                </a:rPr>
                <a:t>_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342" name="Rectangle 301"/>
            <p:cNvSpPr>
              <a:spLocks noChangeArrowheads="1"/>
            </p:cNvSpPr>
            <p:nvPr/>
          </p:nvSpPr>
          <p:spPr bwMode="auto">
            <a:xfrm>
              <a:off x="793" y="2806"/>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43" name="Rectangle 302"/>
            <p:cNvSpPr>
              <a:spLocks noChangeArrowheads="1"/>
            </p:cNvSpPr>
            <p:nvPr/>
          </p:nvSpPr>
          <p:spPr bwMode="auto">
            <a:xfrm>
              <a:off x="807" y="2851"/>
              <a:ext cx="245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rgbClr val="000000"/>
                  </a:solidFill>
                  <a:effectLst/>
                  <a:latin typeface="AdvPA334" charset="0"/>
                </a:rPr>
                <a:t>Seeing customer loyalty as their greatest asset as they focus their efforts on developing and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344" name="Rectangle 303"/>
            <p:cNvSpPr>
              <a:spLocks noChangeArrowheads="1"/>
            </p:cNvSpPr>
            <p:nvPr/>
          </p:nvSpPr>
          <p:spPr bwMode="auto">
            <a:xfrm>
              <a:off x="3247" y="2804"/>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45" name="Rectangle 304"/>
            <p:cNvSpPr>
              <a:spLocks noChangeArrowheads="1"/>
            </p:cNvSpPr>
            <p:nvPr/>
          </p:nvSpPr>
          <p:spPr bwMode="auto">
            <a:xfrm>
              <a:off x="4062" y="2897"/>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46" name="Rectangle 305"/>
            <p:cNvSpPr>
              <a:spLocks noChangeArrowheads="1"/>
            </p:cNvSpPr>
            <p:nvPr/>
          </p:nvSpPr>
          <p:spPr bwMode="auto">
            <a:xfrm>
              <a:off x="4079" y="2850"/>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47" name="Rectangle 306"/>
            <p:cNvSpPr>
              <a:spLocks noChangeArrowheads="1"/>
            </p:cNvSpPr>
            <p:nvPr/>
          </p:nvSpPr>
          <p:spPr bwMode="auto">
            <a:xfrm>
              <a:off x="743" y="2916"/>
              <a:ext cx="109"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ma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48" name="Rectangle 307"/>
            <p:cNvSpPr>
              <a:spLocks noChangeArrowheads="1"/>
            </p:cNvSpPr>
            <p:nvPr/>
          </p:nvSpPr>
          <p:spPr bwMode="auto">
            <a:xfrm>
              <a:off x="826" y="2869"/>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49" name="Rectangle 308"/>
            <p:cNvSpPr>
              <a:spLocks noChangeArrowheads="1"/>
            </p:cNvSpPr>
            <p:nvPr/>
          </p:nvSpPr>
          <p:spPr bwMode="auto">
            <a:xfrm>
              <a:off x="855" y="2916"/>
              <a:ext cx="155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intaining an intimate knowledge of customer requirements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50" name="Rectangle 309"/>
            <p:cNvSpPr>
              <a:spLocks noChangeArrowheads="1"/>
            </p:cNvSpPr>
            <p:nvPr/>
          </p:nvSpPr>
          <p:spPr bwMode="auto">
            <a:xfrm>
              <a:off x="2389" y="2869"/>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51" name="Rectangle 310"/>
            <p:cNvSpPr>
              <a:spLocks noChangeArrowheads="1"/>
            </p:cNvSpPr>
            <p:nvPr/>
          </p:nvSpPr>
          <p:spPr bwMode="auto">
            <a:xfrm>
              <a:off x="2902" y="2962"/>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52" name="Rectangle 311"/>
            <p:cNvSpPr>
              <a:spLocks noChangeArrowheads="1"/>
            </p:cNvSpPr>
            <p:nvPr/>
          </p:nvSpPr>
          <p:spPr bwMode="auto">
            <a:xfrm>
              <a:off x="2919" y="2915"/>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53" name="Rectangle 312"/>
            <p:cNvSpPr>
              <a:spLocks noChangeArrowheads="1"/>
            </p:cNvSpPr>
            <p:nvPr/>
          </p:nvSpPr>
          <p:spPr bwMode="auto">
            <a:xfrm>
              <a:off x="743" y="2986"/>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4C4E74" charset="0"/>
                </a:rPr>
                <a:t>_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54" name="Rectangle 313"/>
            <p:cNvSpPr>
              <a:spLocks noChangeArrowheads="1"/>
            </p:cNvSpPr>
            <p:nvPr/>
          </p:nvSpPr>
          <p:spPr bwMode="auto">
            <a:xfrm>
              <a:off x="793" y="2939"/>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55" name="Rectangle 314"/>
            <p:cNvSpPr>
              <a:spLocks noChangeArrowheads="1"/>
            </p:cNvSpPr>
            <p:nvPr/>
          </p:nvSpPr>
          <p:spPr bwMode="auto">
            <a:xfrm>
              <a:off x="807" y="2984"/>
              <a:ext cx="168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Consistently exceeding customer expectations by offering high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56" name="Rectangle 315"/>
            <p:cNvSpPr>
              <a:spLocks noChangeArrowheads="1"/>
            </p:cNvSpPr>
            <p:nvPr/>
          </p:nvSpPr>
          <p:spPr bwMode="auto">
            <a:xfrm>
              <a:off x="2468" y="2937"/>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57" name="Rectangle 316"/>
            <p:cNvSpPr>
              <a:spLocks noChangeArrowheads="1"/>
            </p:cNvSpPr>
            <p:nvPr/>
          </p:nvSpPr>
          <p:spPr bwMode="auto">
            <a:xfrm>
              <a:off x="3023" y="2984"/>
              <a:ext cx="4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58" name="Rectangle 317"/>
            <p:cNvSpPr>
              <a:spLocks noChangeArrowheads="1"/>
            </p:cNvSpPr>
            <p:nvPr/>
          </p:nvSpPr>
          <p:spPr bwMode="auto">
            <a:xfrm>
              <a:off x="3044" y="2937"/>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59" name="Rectangle 318"/>
            <p:cNvSpPr>
              <a:spLocks noChangeArrowheads="1"/>
            </p:cNvSpPr>
            <p:nvPr/>
          </p:nvSpPr>
          <p:spPr bwMode="auto">
            <a:xfrm>
              <a:off x="3050" y="2984"/>
              <a:ext cx="81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quality products and solutions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60" name="Rectangle 319"/>
            <p:cNvSpPr>
              <a:spLocks noChangeArrowheads="1"/>
            </p:cNvSpPr>
            <p:nvPr/>
          </p:nvSpPr>
          <p:spPr bwMode="auto">
            <a:xfrm>
              <a:off x="3841" y="2937"/>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61" name="Rectangle 320"/>
            <p:cNvSpPr>
              <a:spLocks noChangeArrowheads="1"/>
            </p:cNvSpPr>
            <p:nvPr/>
          </p:nvSpPr>
          <p:spPr bwMode="auto">
            <a:xfrm>
              <a:off x="4105" y="3030"/>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62" name="Rectangle 321"/>
            <p:cNvSpPr>
              <a:spLocks noChangeArrowheads="1"/>
            </p:cNvSpPr>
            <p:nvPr/>
          </p:nvSpPr>
          <p:spPr bwMode="auto">
            <a:xfrm>
              <a:off x="4122" y="2983"/>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63" name="Rectangle 322"/>
            <p:cNvSpPr>
              <a:spLocks noChangeArrowheads="1"/>
            </p:cNvSpPr>
            <p:nvPr/>
          </p:nvSpPr>
          <p:spPr bwMode="auto">
            <a:xfrm>
              <a:off x="743" y="3050"/>
              <a:ext cx="121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without an apology for charging higher prices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64" name="Rectangle 323"/>
            <p:cNvSpPr>
              <a:spLocks noChangeArrowheads="1"/>
            </p:cNvSpPr>
            <p:nvPr/>
          </p:nvSpPr>
          <p:spPr bwMode="auto">
            <a:xfrm>
              <a:off x="1938" y="3003"/>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65" name="Rectangle 324"/>
            <p:cNvSpPr>
              <a:spLocks noChangeArrowheads="1"/>
            </p:cNvSpPr>
            <p:nvPr/>
          </p:nvSpPr>
          <p:spPr bwMode="auto">
            <a:xfrm>
              <a:off x="2338" y="3096"/>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66" name="Rectangle 325"/>
            <p:cNvSpPr>
              <a:spLocks noChangeArrowheads="1"/>
            </p:cNvSpPr>
            <p:nvPr/>
          </p:nvSpPr>
          <p:spPr bwMode="auto">
            <a:xfrm>
              <a:off x="2354" y="3049"/>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67" name="Rectangle 326"/>
            <p:cNvSpPr>
              <a:spLocks noChangeArrowheads="1"/>
            </p:cNvSpPr>
            <p:nvPr/>
          </p:nvSpPr>
          <p:spPr bwMode="auto">
            <a:xfrm>
              <a:off x="743" y="3119"/>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4C4E74" charset="0"/>
                </a:rPr>
                <a:t>_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68" name="Rectangle 327"/>
            <p:cNvSpPr>
              <a:spLocks noChangeArrowheads="1"/>
            </p:cNvSpPr>
            <p:nvPr/>
          </p:nvSpPr>
          <p:spPr bwMode="auto">
            <a:xfrm>
              <a:off x="793" y="3072"/>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69" name="Rectangle 328"/>
            <p:cNvSpPr>
              <a:spLocks noChangeArrowheads="1"/>
            </p:cNvSpPr>
            <p:nvPr/>
          </p:nvSpPr>
          <p:spPr bwMode="auto">
            <a:xfrm>
              <a:off x="807" y="3117"/>
              <a:ext cx="78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Decentralizing most decision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70" name="Rectangle 329"/>
            <p:cNvSpPr>
              <a:spLocks noChangeArrowheads="1"/>
            </p:cNvSpPr>
            <p:nvPr/>
          </p:nvSpPr>
          <p:spPr bwMode="auto">
            <a:xfrm>
              <a:off x="1570" y="3070"/>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71" name="Rectangle 330"/>
            <p:cNvSpPr>
              <a:spLocks noChangeArrowheads="1"/>
            </p:cNvSpPr>
            <p:nvPr/>
          </p:nvSpPr>
          <p:spPr bwMode="auto">
            <a:xfrm>
              <a:off x="1826" y="3117"/>
              <a:ext cx="4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72" name="Rectangle 331"/>
            <p:cNvSpPr>
              <a:spLocks noChangeArrowheads="1"/>
            </p:cNvSpPr>
            <p:nvPr/>
          </p:nvSpPr>
          <p:spPr bwMode="auto">
            <a:xfrm>
              <a:off x="1846" y="3070"/>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73" name="Rectangle 332"/>
            <p:cNvSpPr>
              <a:spLocks noChangeArrowheads="1"/>
            </p:cNvSpPr>
            <p:nvPr/>
          </p:nvSpPr>
          <p:spPr bwMode="auto">
            <a:xfrm>
              <a:off x="1850" y="3117"/>
              <a:ext cx="89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making authority to the customer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74" name="Rectangle 333"/>
            <p:cNvSpPr>
              <a:spLocks noChangeArrowheads="1"/>
            </p:cNvSpPr>
            <p:nvPr/>
          </p:nvSpPr>
          <p:spPr bwMode="auto">
            <a:xfrm>
              <a:off x="2721" y="3070"/>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75" name="Rectangle 334"/>
            <p:cNvSpPr>
              <a:spLocks noChangeArrowheads="1"/>
            </p:cNvSpPr>
            <p:nvPr/>
          </p:nvSpPr>
          <p:spPr bwMode="auto">
            <a:xfrm>
              <a:off x="3014" y="3117"/>
              <a:ext cx="4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76" name="Rectangle 335"/>
            <p:cNvSpPr>
              <a:spLocks noChangeArrowheads="1"/>
            </p:cNvSpPr>
            <p:nvPr/>
          </p:nvSpPr>
          <p:spPr bwMode="auto">
            <a:xfrm>
              <a:off x="3034" y="3070"/>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77" name="Rectangle 336"/>
            <p:cNvSpPr>
              <a:spLocks noChangeArrowheads="1"/>
            </p:cNvSpPr>
            <p:nvPr/>
          </p:nvSpPr>
          <p:spPr bwMode="auto">
            <a:xfrm>
              <a:off x="3040" y="3117"/>
              <a:ext cx="359"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contact level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78" name="Rectangle 337"/>
            <p:cNvSpPr>
              <a:spLocks noChangeArrowheads="1"/>
            </p:cNvSpPr>
            <p:nvPr/>
          </p:nvSpPr>
          <p:spPr bwMode="auto">
            <a:xfrm>
              <a:off x="3374" y="3070"/>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79" name="Rectangle 338"/>
            <p:cNvSpPr>
              <a:spLocks noChangeArrowheads="1"/>
            </p:cNvSpPr>
            <p:nvPr/>
          </p:nvSpPr>
          <p:spPr bwMode="auto">
            <a:xfrm>
              <a:off x="3485" y="3163"/>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80" name="Rectangle 339"/>
            <p:cNvSpPr>
              <a:spLocks noChangeArrowheads="1"/>
            </p:cNvSpPr>
            <p:nvPr/>
          </p:nvSpPr>
          <p:spPr bwMode="auto">
            <a:xfrm>
              <a:off x="3502" y="3116"/>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81" name="Rectangle 340"/>
            <p:cNvSpPr>
              <a:spLocks noChangeArrowheads="1"/>
            </p:cNvSpPr>
            <p:nvPr/>
          </p:nvSpPr>
          <p:spPr bwMode="auto">
            <a:xfrm>
              <a:off x="743" y="3186"/>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4C4E74" charset="0"/>
                </a:rPr>
                <a:t>_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82" name="Rectangle 341"/>
            <p:cNvSpPr>
              <a:spLocks noChangeArrowheads="1"/>
            </p:cNvSpPr>
            <p:nvPr/>
          </p:nvSpPr>
          <p:spPr bwMode="auto">
            <a:xfrm>
              <a:off x="793" y="3139"/>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83" name="Rectangle 342"/>
            <p:cNvSpPr>
              <a:spLocks noChangeArrowheads="1"/>
            </p:cNvSpPr>
            <p:nvPr/>
          </p:nvSpPr>
          <p:spPr bwMode="auto">
            <a:xfrm>
              <a:off x="807" y="3184"/>
              <a:ext cx="215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Regularly forming strategic alliances with other companies to address customers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84" name="Rectangle 343"/>
            <p:cNvSpPr>
              <a:spLocks noChangeArrowheads="1"/>
            </p:cNvSpPr>
            <p:nvPr/>
          </p:nvSpPr>
          <p:spPr bwMode="auto">
            <a:xfrm>
              <a:off x="2945" y="3137"/>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85" name="Rectangle 344"/>
            <p:cNvSpPr>
              <a:spLocks noChangeArrowheads="1"/>
            </p:cNvSpPr>
            <p:nvPr/>
          </p:nvSpPr>
          <p:spPr bwMode="auto">
            <a:xfrm>
              <a:off x="3658" y="3184"/>
              <a:ext cx="4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86" name="Rectangle 345"/>
            <p:cNvSpPr>
              <a:spLocks noChangeArrowheads="1"/>
            </p:cNvSpPr>
            <p:nvPr/>
          </p:nvSpPr>
          <p:spPr bwMode="auto">
            <a:xfrm>
              <a:off x="3672" y="3137"/>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87" name="Rectangle 346"/>
            <p:cNvSpPr>
              <a:spLocks noChangeArrowheads="1"/>
            </p:cNvSpPr>
            <p:nvPr/>
          </p:nvSpPr>
          <p:spPr bwMode="auto">
            <a:xfrm>
              <a:off x="3676" y="3230"/>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88" name="Rectangle 347"/>
            <p:cNvSpPr>
              <a:spLocks noChangeArrowheads="1"/>
            </p:cNvSpPr>
            <p:nvPr/>
          </p:nvSpPr>
          <p:spPr bwMode="auto">
            <a:xfrm>
              <a:off x="3693" y="3183"/>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89" name="Rectangle 348"/>
            <p:cNvSpPr>
              <a:spLocks noChangeArrowheads="1"/>
            </p:cNvSpPr>
            <p:nvPr/>
          </p:nvSpPr>
          <p:spPr bwMode="auto">
            <a:xfrm>
              <a:off x="3700" y="3184"/>
              <a:ext cx="30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needs in 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90" name="Rectangle 349"/>
            <p:cNvSpPr>
              <a:spLocks noChangeArrowheads="1"/>
            </p:cNvSpPr>
            <p:nvPr/>
          </p:nvSpPr>
          <p:spPr bwMode="auto">
            <a:xfrm>
              <a:off x="3978" y="3137"/>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91" name="Rectangle 350"/>
            <p:cNvSpPr>
              <a:spLocks noChangeArrowheads="1"/>
            </p:cNvSpPr>
            <p:nvPr/>
          </p:nvSpPr>
          <p:spPr bwMode="auto">
            <a:xfrm>
              <a:off x="4069" y="3230"/>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92" name="Rectangle 351"/>
            <p:cNvSpPr>
              <a:spLocks noChangeArrowheads="1"/>
            </p:cNvSpPr>
            <p:nvPr/>
          </p:nvSpPr>
          <p:spPr bwMode="auto">
            <a:xfrm>
              <a:off x="4086" y="3183"/>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93" name="Rectangle 352"/>
            <p:cNvSpPr>
              <a:spLocks noChangeArrowheads="1"/>
            </p:cNvSpPr>
            <p:nvPr/>
          </p:nvSpPr>
          <p:spPr bwMode="auto">
            <a:xfrm>
              <a:off x="743" y="3251"/>
              <a:ext cx="64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comprehensive fashion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94" name="Rectangle 353"/>
            <p:cNvSpPr>
              <a:spLocks noChangeArrowheads="1"/>
            </p:cNvSpPr>
            <p:nvPr/>
          </p:nvSpPr>
          <p:spPr bwMode="auto">
            <a:xfrm>
              <a:off x="1360" y="3204"/>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95" name="Rectangle 354"/>
            <p:cNvSpPr>
              <a:spLocks noChangeArrowheads="1"/>
            </p:cNvSpPr>
            <p:nvPr/>
          </p:nvSpPr>
          <p:spPr bwMode="auto">
            <a:xfrm>
              <a:off x="1567" y="3297"/>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96" name="Rectangle 355"/>
            <p:cNvSpPr>
              <a:spLocks noChangeArrowheads="1"/>
            </p:cNvSpPr>
            <p:nvPr/>
          </p:nvSpPr>
          <p:spPr bwMode="auto">
            <a:xfrm>
              <a:off x="1584" y="3250"/>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97" name="Rectangle 356"/>
            <p:cNvSpPr>
              <a:spLocks noChangeArrowheads="1"/>
            </p:cNvSpPr>
            <p:nvPr/>
          </p:nvSpPr>
          <p:spPr bwMode="auto">
            <a:xfrm>
              <a:off x="743" y="3321"/>
              <a:ext cx="7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4C4E74" charset="0"/>
                </a:rPr>
                <a:t>_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98" name="Rectangle 357"/>
            <p:cNvSpPr>
              <a:spLocks noChangeArrowheads="1"/>
            </p:cNvSpPr>
            <p:nvPr/>
          </p:nvSpPr>
          <p:spPr bwMode="auto">
            <a:xfrm>
              <a:off x="793" y="3274"/>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99" name="Rectangle 358"/>
            <p:cNvSpPr>
              <a:spLocks noChangeArrowheads="1"/>
            </p:cNvSpPr>
            <p:nvPr/>
          </p:nvSpPr>
          <p:spPr bwMode="auto">
            <a:xfrm>
              <a:off x="807" y="3318"/>
              <a:ext cx="163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Assessing all relationships with customers or alliance partner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00" name="Rectangle 359"/>
            <p:cNvSpPr>
              <a:spLocks noChangeArrowheads="1"/>
            </p:cNvSpPr>
            <p:nvPr/>
          </p:nvSpPr>
          <p:spPr bwMode="auto">
            <a:xfrm>
              <a:off x="2425" y="3271"/>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01" name="Rectangle 360"/>
            <p:cNvSpPr>
              <a:spLocks noChangeArrowheads="1"/>
            </p:cNvSpPr>
            <p:nvPr/>
          </p:nvSpPr>
          <p:spPr bwMode="auto">
            <a:xfrm>
              <a:off x="2966" y="3318"/>
              <a:ext cx="31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s on a long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02" name="Rectangle 361"/>
            <p:cNvSpPr>
              <a:spLocks noChangeArrowheads="1"/>
            </p:cNvSpPr>
            <p:nvPr/>
          </p:nvSpPr>
          <p:spPr bwMode="auto">
            <a:xfrm>
              <a:off x="3260" y="3271"/>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03" name="Rectangle 362"/>
            <p:cNvSpPr>
              <a:spLocks noChangeArrowheads="1"/>
            </p:cNvSpPr>
            <p:nvPr/>
          </p:nvSpPr>
          <p:spPr bwMode="auto">
            <a:xfrm>
              <a:off x="3358" y="3318"/>
              <a:ext cx="4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04" name="Rectangle 363"/>
            <p:cNvSpPr>
              <a:spLocks noChangeArrowheads="1"/>
            </p:cNvSpPr>
            <p:nvPr/>
          </p:nvSpPr>
          <p:spPr bwMode="auto">
            <a:xfrm>
              <a:off x="3379" y="3271"/>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05" name="Rectangle 364"/>
            <p:cNvSpPr>
              <a:spLocks noChangeArrowheads="1"/>
            </p:cNvSpPr>
            <p:nvPr/>
          </p:nvSpPr>
          <p:spPr bwMode="auto">
            <a:xfrm>
              <a:off x="3383" y="3318"/>
              <a:ext cx="67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term, even lifetime basis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06" name="Rectangle 365"/>
            <p:cNvSpPr>
              <a:spLocks noChangeArrowheads="1"/>
            </p:cNvSpPr>
            <p:nvPr/>
          </p:nvSpPr>
          <p:spPr bwMode="auto">
            <a:xfrm>
              <a:off x="4031" y="3271"/>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07" name="Rectangle 366"/>
            <p:cNvSpPr>
              <a:spLocks noChangeArrowheads="1"/>
            </p:cNvSpPr>
            <p:nvPr/>
          </p:nvSpPr>
          <p:spPr bwMode="auto">
            <a:xfrm>
              <a:off x="4248" y="3364"/>
              <a:ext cx="4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dvPA3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08" name="Rectangle 367"/>
            <p:cNvSpPr>
              <a:spLocks noChangeArrowheads="1"/>
            </p:cNvSpPr>
            <p:nvPr/>
          </p:nvSpPr>
          <p:spPr bwMode="auto">
            <a:xfrm>
              <a:off x="4265" y="3317"/>
              <a:ext cx="8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7836" y="645459"/>
            <a:ext cx="7946464" cy="5330955"/>
          </a:xfrm>
        </p:spPr>
        <p:txBody>
          <a:bodyPr/>
          <a:lstStyle/>
          <a:p>
            <a:r>
              <a:rPr lang="en-US" sz="2000" dirty="0" smtClean="0"/>
              <a:t>The firm’s strategic focus is the overall concept or model that guides the firm as it weaves various marketing elements together into a coherent strategy.</a:t>
            </a:r>
          </a:p>
          <a:p>
            <a:r>
              <a:rPr lang="en-US" sz="2000" dirty="0" smtClean="0"/>
              <a:t>A firm’s strategic focus is typically tied to its competitive advantages, or it can be geared toward compensating for the firm's weaknesses or defending against its vulnerabilities.</a:t>
            </a:r>
          </a:p>
          <a:p>
            <a:r>
              <a:rPr lang="en-US" sz="2000" b="1" u="sng" dirty="0" smtClean="0"/>
              <a:t>There are four general directions for a firm’s strategic efforts:</a:t>
            </a:r>
          </a:p>
          <a:p>
            <a:pPr>
              <a:buNone/>
            </a:pPr>
            <a:r>
              <a:rPr lang="en-US" sz="2000" b="1" dirty="0" smtClean="0">
                <a:solidFill>
                  <a:srgbClr val="7030A0"/>
                </a:solidFill>
              </a:rPr>
              <a:t>1.</a:t>
            </a:r>
            <a:r>
              <a:rPr lang="en-US" sz="2000" b="1" i="1" dirty="0" smtClean="0">
                <a:solidFill>
                  <a:srgbClr val="7030A0"/>
                </a:solidFill>
              </a:rPr>
              <a:t>Aggressive</a:t>
            </a:r>
            <a:r>
              <a:rPr lang="en-US" sz="2000" dirty="0" smtClean="0"/>
              <a:t> (many internal strengths and external opportunities) Firms in this enviable position can develop marketing strategies to aggressively take on multiple opportunities.</a:t>
            </a:r>
          </a:p>
          <a:p>
            <a:pPr>
              <a:buNone/>
            </a:pPr>
            <a:r>
              <a:rPr lang="en-US" sz="2000" b="1" dirty="0" smtClean="0">
                <a:solidFill>
                  <a:srgbClr val="7030A0"/>
                </a:solidFill>
              </a:rPr>
              <a:t>2.</a:t>
            </a:r>
            <a:r>
              <a:rPr lang="en-US" sz="2000" b="1" i="1" dirty="0" smtClean="0">
                <a:solidFill>
                  <a:srgbClr val="7030A0"/>
                </a:solidFill>
              </a:rPr>
              <a:t>Diversification</a:t>
            </a:r>
            <a:r>
              <a:rPr lang="en-US" sz="2000" dirty="0" smtClean="0"/>
              <a:t> (many internal strengths and external threats) Firms in this position have a great deal to offer, but external factors weaken their ability to pursue aggressive strategies.</a:t>
            </a:r>
          </a:p>
        </p:txBody>
      </p:sp>
      <p:sp>
        <p:nvSpPr>
          <p:cNvPr id="3" name="Title 2"/>
          <p:cNvSpPr>
            <a:spLocks noGrp="1"/>
          </p:cNvSpPr>
          <p:nvPr>
            <p:ph type="title"/>
          </p:nvPr>
        </p:nvSpPr>
        <p:spPr>
          <a:xfrm>
            <a:off x="1302808" y="179388"/>
            <a:ext cx="7556500" cy="466071"/>
          </a:xfrm>
        </p:spPr>
        <p:txBody>
          <a:bodyPr/>
          <a:lstStyle/>
          <a:p>
            <a:pPr algn="ctr"/>
            <a:r>
              <a:rPr lang="en-US" b="1" dirty="0" smtClean="0">
                <a:ln>
                  <a:noFill/>
                </a:ln>
                <a:solidFill>
                  <a:srgbClr val="FF0000"/>
                </a:solidFill>
                <a:effectLst/>
                <a:latin typeface="Rockwell" charset="0"/>
                <a:ea typeface="ＭＳ Ｐゴシック" charset="0"/>
                <a:cs typeface="ＭＳ Ｐゴシック" charset="0"/>
              </a:rPr>
              <a:t>Establishing a Strategic Focus</a:t>
            </a:r>
            <a:endParaRPr lang="en-US" b="1" dirty="0">
              <a:solidFill>
                <a:srgbClr val="FF0000"/>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528918"/>
            <a:ext cx="7693029" cy="5447495"/>
          </a:xfrm>
        </p:spPr>
        <p:txBody>
          <a:bodyPr/>
          <a:lstStyle/>
          <a:p>
            <a:pPr>
              <a:buNone/>
            </a:pPr>
            <a:r>
              <a:rPr lang="en-US" b="1" dirty="0" smtClean="0">
                <a:solidFill>
                  <a:srgbClr val="7030A0"/>
                </a:solidFill>
              </a:rPr>
              <a:t>3.</a:t>
            </a:r>
            <a:r>
              <a:rPr lang="en-US" b="1" i="1" dirty="0" smtClean="0">
                <a:solidFill>
                  <a:srgbClr val="7030A0"/>
                </a:solidFill>
              </a:rPr>
              <a:t>Turnaround</a:t>
            </a:r>
            <a:r>
              <a:rPr lang="en-US" dirty="0" smtClean="0"/>
              <a:t> (many internal weaknesses and external opportunities) Firms often pursue turnaround strategies because they find themselves in the situation—often temporary—of having too many internal problems to consider strategies that will take advantage of external opportunities.</a:t>
            </a:r>
          </a:p>
          <a:p>
            <a:pPr>
              <a:buNone/>
            </a:pPr>
            <a:r>
              <a:rPr lang="en-US" b="1" dirty="0" smtClean="0">
                <a:solidFill>
                  <a:srgbClr val="7030A0"/>
                </a:solidFill>
              </a:rPr>
              <a:t>4.</a:t>
            </a:r>
            <a:r>
              <a:rPr lang="en-US" b="1" i="1" dirty="0" smtClean="0">
                <a:solidFill>
                  <a:srgbClr val="7030A0"/>
                </a:solidFill>
              </a:rPr>
              <a:t>Defensive</a:t>
            </a:r>
            <a:r>
              <a:rPr lang="en-US" dirty="0" smtClean="0"/>
              <a:t> (many internal weaknesses and external threats) Firms take a defensive posture when they become overwhelmed by internal and external problems simultaneously.</a:t>
            </a:r>
          </a:p>
          <a:p>
            <a:pPr>
              <a:buNone/>
            </a:pPr>
            <a:r>
              <a:rPr lang="en-US" dirty="0" smtClean="0"/>
              <a:t>*Many firms struggle with finding a focus that translates into a strategy that offers customers a compelling reason for purchasing the firm’s products.</a:t>
            </a:r>
          </a:p>
          <a:p>
            <a:pPr>
              <a:buNone/>
            </a:pPr>
            <a:endParaRPr lang="en-US"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412376"/>
            <a:ext cx="7693029" cy="5564037"/>
          </a:xfrm>
        </p:spPr>
        <p:txBody>
          <a:bodyPr/>
          <a:lstStyle/>
          <a:p>
            <a:r>
              <a:rPr lang="en-US" sz="2000" b="1" dirty="0" smtClean="0"/>
              <a:t>The strategy canvas, developed by Professors Kim and </a:t>
            </a:r>
            <a:r>
              <a:rPr lang="en-US" sz="2000" b="1" dirty="0" err="1" smtClean="0"/>
              <a:t>Mauborgne</a:t>
            </a:r>
            <a:r>
              <a:rPr lang="en-US" sz="2000" b="1" dirty="0" smtClean="0"/>
              <a:t> in their book </a:t>
            </a:r>
            <a:r>
              <a:rPr lang="en-US" sz="2000" b="1" i="1" dirty="0" smtClean="0"/>
              <a:t>Blue Ocean Strategy</a:t>
            </a:r>
            <a:r>
              <a:rPr lang="en-US" sz="2000" b="1" dirty="0" smtClean="0"/>
              <a:t>, is a useful tool for identifying a strategic focus.</a:t>
            </a:r>
          </a:p>
          <a:p>
            <a:pPr>
              <a:buNone/>
            </a:pPr>
            <a:r>
              <a:rPr lang="en-US" sz="2000" dirty="0" smtClean="0"/>
              <a:t>1.A </a:t>
            </a:r>
            <a:r>
              <a:rPr lang="en-US" sz="2000" i="1" dirty="0" smtClean="0"/>
              <a:t>strategy canvas</a:t>
            </a:r>
            <a:r>
              <a:rPr lang="en-US" sz="2000" dirty="0" smtClean="0"/>
              <a:t> is a tool for visualizing a firm’s strategy relative to other firms in a given industry. [Exhibit 4.9]</a:t>
            </a:r>
          </a:p>
          <a:p>
            <a:pPr>
              <a:buNone/>
            </a:pPr>
            <a:r>
              <a:rPr lang="en-US" sz="2000" dirty="0" smtClean="0"/>
              <a:t>2.The central portion of the strategy canvas is the value curve, or the graphic representation of the firm’s relative performance in its industry.</a:t>
            </a:r>
          </a:p>
          <a:p>
            <a:pPr>
              <a:buNone/>
            </a:pPr>
            <a:r>
              <a:rPr lang="en-US" sz="2000" dirty="0" smtClean="0"/>
              <a:t>3.The key to using the strategy canvas (and the key to developing a compelling strategic focus) lies in identifying a value curve that:</a:t>
            </a:r>
          </a:p>
          <a:p>
            <a:pPr>
              <a:buNone/>
            </a:pPr>
            <a:r>
              <a:rPr lang="en-US" sz="2000" dirty="0" smtClean="0"/>
              <a:t>a)clearly depicts the firm’s strategic focus</a:t>
            </a:r>
          </a:p>
          <a:p>
            <a:pPr>
              <a:buNone/>
            </a:pPr>
            <a:r>
              <a:rPr lang="en-US" sz="2000" dirty="0" smtClean="0"/>
              <a:t>b)is distinctively different from competitors.</a:t>
            </a:r>
          </a:p>
          <a:p>
            <a:endParaRPr lang="en-US" sz="2000" dirty="0"/>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Major Benefits </a:t>
            </a:r>
            <a:r>
              <a:rPr lang="en-US" dirty="0" smtClean="0">
                <a:ln>
                  <a:noFill/>
                </a:ln>
                <a:latin typeface="Rockwell" charset="0"/>
                <a:ea typeface="ＭＳ Ｐゴシック" charset="0"/>
                <a:cs typeface="ＭＳ Ｐゴシック" charset="0"/>
              </a:rPr>
              <a:t>of </a:t>
            </a:r>
            <a:r>
              <a:rPr lang="en-US" dirty="0">
                <a:ln>
                  <a:noFill/>
                </a:ln>
                <a:latin typeface="Rockwell" charset="0"/>
                <a:ea typeface="ＭＳ Ｐゴシック" charset="0"/>
                <a:cs typeface="ＭＳ Ｐゴシック" charset="0"/>
              </a:rPr>
              <a:t>SWOT Analysis (Exhibit </a:t>
            </a:r>
            <a:r>
              <a:rPr lang="en-US" dirty="0" smtClean="0">
                <a:ln>
                  <a:noFill/>
                </a:ln>
                <a:latin typeface="Rockwell" charset="0"/>
                <a:ea typeface="ＭＳ Ｐゴシック" charset="0"/>
                <a:cs typeface="ＭＳ Ｐゴシック" charset="0"/>
              </a:rPr>
              <a:t>4.1</a:t>
            </a:r>
            <a:r>
              <a:rPr lang="en-US" dirty="0">
                <a:ln>
                  <a:noFill/>
                </a:ln>
                <a:latin typeface="Rockwell" charset="0"/>
                <a:ea typeface="ＭＳ Ｐゴシック" charset="0"/>
                <a:cs typeface="ＭＳ Ｐゴシック" charset="0"/>
              </a:rPr>
              <a:t>)</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3</a:t>
            </a:fld>
            <a:endParaRPr lang="en-US" dirty="0"/>
          </a:p>
        </p:txBody>
      </p:sp>
      <p:pic>
        <p:nvPicPr>
          <p:cNvPr id="1026" name="Picture 2"/>
          <p:cNvPicPr>
            <a:picLocks noChangeAspect="1" noChangeArrowheads="1"/>
          </p:cNvPicPr>
          <p:nvPr/>
        </p:nvPicPr>
        <p:blipFill>
          <a:blip r:embed="rId2"/>
          <a:srcRect/>
          <a:stretch>
            <a:fillRect/>
          </a:stretch>
        </p:blipFill>
        <p:spPr bwMode="auto">
          <a:xfrm>
            <a:off x="1676400" y="1537854"/>
            <a:ext cx="6654800" cy="4819622"/>
          </a:xfrm>
          <a:prstGeom prst="rect">
            <a:avLst/>
          </a:prstGeom>
          <a:noFill/>
          <a:ln w="9525">
            <a:noFill/>
            <a:miter lim="800000"/>
            <a:headEnd/>
            <a:tailEnd/>
          </a:ln>
          <a:effectLst/>
        </p:spPr>
      </p:pic>
    </p:spTree>
    <p:extLst>
      <p:ext uri="{BB962C8B-B14F-4D97-AF65-F5344CB8AC3E}">
        <p14:creationId xmlns:p14="http://schemas.microsoft.com/office/powerpoint/2010/main" val="3450637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b="1" dirty="0">
                <a:ln>
                  <a:noFill/>
                </a:ln>
                <a:effectLst/>
                <a:latin typeface="Rockwell" charset="0"/>
                <a:ea typeface="ＭＳ Ｐゴシック" charset="0"/>
                <a:cs typeface="ＭＳ Ｐゴシック" charset="0"/>
              </a:rPr>
              <a:t>Strategy Canvas for Southwest Airlines (Exhibit </a:t>
            </a:r>
            <a:r>
              <a:rPr lang="en-US" b="1" dirty="0" smtClean="0">
                <a:ln>
                  <a:noFill/>
                </a:ln>
                <a:effectLst/>
                <a:latin typeface="Rockwell" charset="0"/>
                <a:ea typeface="ＭＳ Ｐゴシック" charset="0"/>
                <a:cs typeface="ＭＳ Ｐゴシック" charset="0"/>
              </a:rPr>
              <a:t>4.9</a:t>
            </a:r>
            <a:r>
              <a:rPr lang="en-US" b="1" dirty="0">
                <a:ln>
                  <a:noFill/>
                </a:ln>
                <a:effectLst/>
                <a:latin typeface="Rockwell" charset="0"/>
                <a:ea typeface="ＭＳ Ｐゴシック" charset="0"/>
                <a:cs typeface="ＭＳ Ｐゴシック" charset="0"/>
              </a:rPr>
              <a:t>)</a:t>
            </a:r>
          </a:p>
        </p:txBody>
      </p:sp>
      <p:sp>
        <p:nvSpPr>
          <p:cNvPr id="5" name="Slide Number Placeholder 4"/>
          <p:cNvSpPr>
            <a:spLocks noGrp="1"/>
          </p:cNvSpPr>
          <p:nvPr>
            <p:ph type="sldNum" sz="quarter" idx="11"/>
          </p:nvPr>
        </p:nvSpPr>
        <p:spPr/>
        <p:txBody>
          <a:bodyPr/>
          <a:lstStyle/>
          <a:p>
            <a:pPr>
              <a:defRPr/>
            </a:pPr>
            <a:fld id="{7CA3B053-DD34-B645-BCE5-0B617BE5BFE4}" type="slidenum">
              <a:rPr lang="en-US" smtClean="0"/>
              <a:pPr>
                <a:defRPr/>
              </a:pPr>
              <a:t>30</a:t>
            </a:fld>
            <a:endParaRPr lang="en-US" dirty="0"/>
          </a:p>
        </p:txBody>
      </p:sp>
      <p:pic>
        <p:nvPicPr>
          <p:cNvPr id="5122" name="Picture 2"/>
          <p:cNvPicPr>
            <a:picLocks noChangeAspect="1" noChangeArrowheads="1"/>
          </p:cNvPicPr>
          <p:nvPr/>
        </p:nvPicPr>
        <p:blipFill>
          <a:blip r:embed="rId2"/>
          <a:srcRect/>
          <a:stretch>
            <a:fillRect/>
          </a:stretch>
        </p:blipFill>
        <p:spPr bwMode="auto">
          <a:xfrm>
            <a:off x="1138518" y="1443318"/>
            <a:ext cx="7720790" cy="4688541"/>
          </a:xfrm>
          <a:prstGeom prst="rect">
            <a:avLst/>
          </a:prstGeom>
          <a:noFill/>
          <a:ln w="9525">
            <a:noFill/>
            <a:miter lim="800000"/>
            <a:headEnd/>
            <a:tailEnd/>
          </a:ln>
          <a:effectLst/>
        </p:spPr>
      </p:pic>
    </p:spTree>
    <p:extLst>
      <p:ext uri="{BB962C8B-B14F-4D97-AF65-F5344CB8AC3E}">
        <p14:creationId xmlns:p14="http://schemas.microsoft.com/office/powerpoint/2010/main" val="1152149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1129554"/>
            <a:ext cx="7693029" cy="4846860"/>
          </a:xfrm>
        </p:spPr>
        <p:txBody>
          <a:bodyPr/>
          <a:lstStyle/>
          <a:p>
            <a:pPr eaLnBrk="1" hangingPunct="1"/>
            <a:r>
              <a:rPr lang="en-US" sz="2800" smtClean="0"/>
              <a:t>Developing Marketing Goals</a:t>
            </a:r>
          </a:p>
          <a:p>
            <a:pPr lvl="1" eaLnBrk="1" hangingPunct="1"/>
            <a:r>
              <a:rPr lang="en-US" sz="2400" smtClean="0"/>
              <a:t>Attainability</a:t>
            </a:r>
          </a:p>
          <a:p>
            <a:pPr lvl="1" eaLnBrk="1" hangingPunct="1"/>
            <a:r>
              <a:rPr lang="en-US" sz="2400" smtClean="0"/>
              <a:t>Consistency</a:t>
            </a:r>
          </a:p>
          <a:p>
            <a:pPr lvl="1" eaLnBrk="1" hangingPunct="1"/>
            <a:r>
              <a:rPr lang="en-US" sz="2400" smtClean="0"/>
              <a:t>Comprehensiveness</a:t>
            </a:r>
          </a:p>
          <a:p>
            <a:pPr lvl="1" eaLnBrk="1" hangingPunct="1"/>
            <a:r>
              <a:rPr lang="en-US" sz="2400" smtClean="0"/>
              <a:t>Intangibility</a:t>
            </a:r>
          </a:p>
          <a:p>
            <a:pPr eaLnBrk="1" hangingPunct="1"/>
            <a:r>
              <a:rPr lang="en-US" sz="2800" smtClean="0"/>
              <a:t>Developing Marketing Objectives</a:t>
            </a:r>
          </a:p>
          <a:p>
            <a:pPr lvl="1" eaLnBrk="1" hangingPunct="1"/>
            <a:r>
              <a:rPr lang="en-US" sz="2400" smtClean="0"/>
              <a:t>Attainability</a:t>
            </a:r>
          </a:p>
          <a:p>
            <a:pPr lvl="1" eaLnBrk="1" hangingPunct="1"/>
            <a:r>
              <a:rPr lang="en-US" sz="2400" smtClean="0"/>
              <a:t>Continuity</a:t>
            </a:r>
          </a:p>
          <a:p>
            <a:pPr lvl="1" eaLnBrk="1" hangingPunct="1"/>
            <a:r>
              <a:rPr lang="en-US" sz="2400" smtClean="0"/>
              <a:t>Time Frame</a:t>
            </a:r>
          </a:p>
          <a:p>
            <a:pPr lvl="1" eaLnBrk="1" hangingPunct="1"/>
            <a:r>
              <a:rPr lang="en-US" sz="2400" smtClean="0"/>
              <a:t>Assignment of Responsibility</a:t>
            </a:r>
          </a:p>
          <a:p>
            <a:endParaRPr lang="en-US"/>
          </a:p>
        </p:txBody>
      </p:sp>
      <p:sp>
        <p:nvSpPr>
          <p:cNvPr id="3" name="Title 2"/>
          <p:cNvSpPr>
            <a:spLocks noGrp="1"/>
          </p:cNvSpPr>
          <p:nvPr>
            <p:ph type="title"/>
          </p:nvPr>
        </p:nvSpPr>
        <p:spPr>
          <a:xfrm>
            <a:off x="1048871" y="179388"/>
            <a:ext cx="7955429" cy="1116012"/>
          </a:xfrm>
        </p:spPr>
        <p:txBody>
          <a:bodyPr/>
          <a:lstStyle/>
          <a:p>
            <a:pPr algn="ctr"/>
            <a:r>
              <a:rPr lang="en-US" b="1" smtClean="0">
                <a:solidFill>
                  <a:srgbClr val="CC0000"/>
                </a:solidFill>
                <a:effectLst/>
              </a:rPr>
              <a:t>Developing Marketing Goals and Objectives</a:t>
            </a:r>
            <a:r>
              <a:rPr lang="en-US" smtClean="0"/>
              <a:t/>
            </a:r>
            <a:br>
              <a:rPr lang="en-US" smtClean="0"/>
            </a:b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78542"/>
            <a:ext cx="7693029" cy="5097872"/>
          </a:xfrm>
        </p:spPr>
        <p:txBody>
          <a:bodyPr/>
          <a:lstStyle/>
          <a:p>
            <a:r>
              <a:rPr lang="en-US" smtClean="0"/>
              <a:t>Goals are statements of broad, desired accomplishments and do not contain specific information about where the organization presently stands or where it hopes to be in the future.</a:t>
            </a:r>
          </a:p>
          <a:p>
            <a:pPr>
              <a:buNone/>
            </a:pPr>
            <a:endParaRPr lang="en-US" smtClean="0"/>
          </a:p>
          <a:p>
            <a:r>
              <a:rPr lang="en-US" smtClean="0"/>
              <a:t>Goals indicate the direction in which the firm attempts to move, as well as the set of priorities it will use in evaluating alternatives and making decisions.</a:t>
            </a:r>
          </a:p>
          <a:p>
            <a:endParaRPr lang="en-US"/>
          </a:p>
        </p:txBody>
      </p:sp>
      <p:sp>
        <p:nvSpPr>
          <p:cNvPr id="3" name="Title 2"/>
          <p:cNvSpPr>
            <a:spLocks noGrp="1"/>
          </p:cNvSpPr>
          <p:nvPr>
            <p:ph type="title"/>
          </p:nvPr>
        </p:nvSpPr>
        <p:spPr>
          <a:xfrm>
            <a:off x="1302808" y="179388"/>
            <a:ext cx="7556500" cy="806730"/>
          </a:xfrm>
        </p:spPr>
        <p:txBody>
          <a:bodyPr/>
          <a:lstStyle/>
          <a:p>
            <a:r>
              <a:rPr lang="en-US" b="1" smtClean="0">
                <a:solidFill>
                  <a:srgbClr val="FF33CC"/>
                </a:solidFill>
                <a:effectLst/>
              </a:rPr>
              <a:t>1-Developing Marketing Goals</a:t>
            </a:r>
            <a:r>
              <a:rPr lang="en-US" smtClean="0"/>
              <a:t/>
            </a:r>
            <a:br>
              <a:rPr lang="en-US" smtClean="0"/>
            </a:b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67554"/>
            <a:ext cx="7693029" cy="5608860"/>
          </a:xfrm>
        </p:spPr>
        <p:txBody>
          <a:bodyPr/>
          <a:lstStyle/>
          <a:p>
            <a:r>
              <a:rPr lang="en-US" b="1" u="sng" smtClean="0"/>
              <a:t>All marketing goals should have these characteristics:</a:t>
            </a:r>
          </a:p>
          <a:p>
            <a:pPr>
              <a:buNone/>
            </a:pPr>
            <a:r>
              <a:rPr lang="en-US" b="1" smtClean="0">
                <a:solidFill>
                  <a:srgbClr val="86311B"/>
                </a:solidFill>
              </a:rPr>
              <a:t>a)</a:t>
            </a:r>
            <a:r>
              <a:rPr lang="en-US" b="1" i="1" smtClean="0">
                <a:solidFill>
                  <a:srgbClr val="86311B"/>
                </a:solidFill>
              </a:rPr>
              <a:t>Attainability</a:t>
            </a:r>
            <a:r>
              <a:rPr lang="en-US" smtClean="0"/>
              <a:t>—goals should be realistic and capable of being achieved</a:t>
            </a:r>
          </a:p>
          <a:p>
            <a:pPr>
              <a:buNone/>
            </a:pPr>
            <a:r>
              <a:rPr lang="en-US" b="1" smtClean="0">
                <a:solidFill>
                  <a:srgbClr val="86311B"/>
                </a:solidFill>
              </a:rPr>
              <a:t>b)</a:t>
            </a:r>
            <a:r>
              <a:rPr lang="en-US" b="1" i="1" smtClean="0">
                <a:solidFill>
                  <a:srgbClr val="86311B"/>
                </a:solidFill>
              </a:rPr>
              <a:t>Consistency</a:t>
            </a:r>
            <a:r>
              <a:rPr lang="en-US" smtClean="0"/>
              <a:t>—goals must be consistent with each other and with the goals of other functional areas</a:t>
            </a:r>
          </a:p>
          <a:p>
            <a:pPr>
              <a:buNone/>
            </a:pPr>
            <a:r>
              <a:rPr lang="en-US" b="1" smtClean="0">
                <a:solidFill>
                  <a:srgbClr val="86311B"/>
                </a:solidFill>
              </a:rPr>
              <a:t>c)</a:t>
            </a:r>
            <a:r>
              <a:rPr lang="en-US" b="1" i="1" smtClean="0">
                <a:solidFill>
                  <a:srgbClr val="86311B"/>
                </a:solidFill>
              </a:rPr>
              <a:t>Comprehensiveness</a:t>
            </a:r>
            <a:r>
              <a:rPr lang="en-US" smtClean="0"/>
              <a:t>—marketing goals should relate to the organization's goals and help to clarify the roles of all parties in the organization</a:t>
            </a:r>
          </a:p>
          <a:p>
            <a:pPr>
              <a:buNone/>
            </a:pPr>
            <a:r>
              <a:rPr lang="en-US" b="1" smtClean="0">
                <a:solidFill>
                  <a:srgbClr val="86311B"/>
                </a:solidFill>
              </a:rPr>
              <a:t>d)</a:t>
            </a:r>
            <a:r>
              <a:rPr lang="en-US" b="1" i="1" smtClean="0">
                <a:solidFill>
                  <a:srgbClr val="86311B"/>
                </a:solidFill>
              </a:rPr>
              <a:t>Intangibility</a:t>
            </a:r>
            <a:r>
              <a:rPr lang="en-US" smtClean="0"/>
              <a:t>—marketing goals should be somewhat ambiguous and open-ended to motivate employees by promoting comparisons with rival firms</a:t>
            </a:r>
          </a:p>
          <a:p>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06824"/>
            <a:ext cx="7693029" cy="5169589"/>
          </a:xfrm>
        </p:spPr>
        <p:txBody>
          <a:bodyPr/>
          <a:lstStyle/>
          <a:p>
            <a:r>
              <a:rPr lang="en-US" smtClean="0"/>
              <a:t>Objectives provide specific and quantitative benchmarks that can be used to gauge progress toward the achievement of the marketing goals.</a:t>
            </a:r>
          </a:p>
          <a:p>
            <a:pPr>
              <a:buNone/>
            </a:pPr>
            <a:endParaRPr lang="en-US" smtClean="0"/>
          </a:p>
          <a:p>
            <a:r>
              <a:rPr lang="en-US" smtClean="0"/>
              <a:t>A particular goal may require several objectives for its progress to be adequately monitored, usually across multiple business functions.</a:t>
            </a:r>
          </a:p>
          <a:p>
            <a:pPr>
              <a:buNone/>
            </a:pPr>
            <a:endParaRPr lang="en-US" smtClean="0"/>
          </a:p>
          <a:p>
            <a:r>
              <a:rPr lang="en-US" smtClean="0"/>
              <a:t>Goals without objectives are essentially meaningless because progress is impossible to measure.</a:t>
            </a:r>
          </a:p>
          <a:p>
            <a:endParaRPr lang="en-US"/>
          </a:p>
        </p:txBody>
      </p:sp>
      <p:sp>
        <p:nvSpPr>
          <p:cNvPr id="3" name="Title 2"/>
          <p:cNvSpPr>
            <a:spLocks noGrp="1"/>
          </p:cNvSpPr>
          <p:nvPr>
            <p:ph type="title"/>
          </p:nvPr>
        </p:nvSpPr>
        <p:spPr>
          <a:xfrm>
            <a:off x="1302808" y="179388"/>
            <a:ext cx="7556500" cy="627436"/>
          </a:xfrm>
        </p:spPr>
        <p:txBody>
          <a:bodyPr/>
          <a:lstStyle/>
          <a:p>
            <a:r>
              <a:rPr lang="en-US" b="1" smtClean="0">
                <a:solidFill>
                  <a:srgbClr val="FF33CC"/>
                </a:solidFill>
                <a:effectLst/>
              </a:rPr>
              <a:t>2-Developing Marketing Objectives</a:t>
            </a:r>
            <a:endParaRPr lang="en-US" b="1">
              <a:solidFill>
                <a:srgbClr val="FF33CC"/>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242048"/>
            <a:ext cx="7693029" cy="5734366"/>
          </a:xfrm>
        </p:spPr>
        <p:txBody>
          <a:bodyPr/>
          <a:lstStyle/>
          <a:p>
            <a:r>
              <a:rPr lang="en-US" sz="2000" b="1" u="sng" smtClean="0"/>
              <a:t>All marketing objectives should have these characteristics:</a:t>
            </a:r>
          </a:p>
          <a:p>
            <a:pPr>
              <a:buNone/>
            </a:pPr>
            <a:r>
              <a:rPr lang="en-US" sz="2000" b="1" smtClean="0">
                <a:solidFill>
                  <a:srgbClr val="7030A0"/>
                </a:solidFill>
              </a:rPr>
              <a:t>a)</a:t>
            </a:r>
            <a:r>
              <a:rPr lang="en-US" sz="2000" b="1" i="1" smtClean="0">
                <a:solidFill>
                  <a:srgbClr val="7030A0"/>
                </a:solidFill>
              </a:rPr>
              <a:t>Attainability</a:t>
            </a:r>
            <a:r>
              <a:rPr lang="en-US" sz="2000" smtClean="0"/>
              <a:t>—marketing objectives should be realistic given the internal and external environments of the firm</a:t>
            </a:r>
          </a:p>
          <a:p>
            <a:pPr>
              <a:buNone/>
            </a:pPr>
            <a:r>
              <a:rPr lang="en-US" sz="2000" b="1" smtClean="0">
                <a:solidFill>
                  <a:srgbClr val="7030A0"/>
                </a:solidFill>
              </a:rPr>
              <a:t>b)</a:t>
            </a:r>
            <a:r>
              <a:rPr lang="en-US" sz="2000" b="1" i="1" smtClean="0">
                <a:solidFill>
                  <a:srgbClr val="7030A0"/>
                </a:solidFill>
              </a:rPr>
              <a:t>Continuity</a:t>
            </a:r>
            <a:r>
              <a:rPr lang="en-US" sz="2000" smtClean="0"/>
              <a:t>—objectives should be consistent with those set in previous periods (continuous objectives), or should be set to elevate the level of performance significantly (discontinuous objectives) [Exhibit 4.10]</a:t>
            </a:r>
          </a:p>
          <a:p>
            <a:pPr>
              <a:buNone/>
            </a:pPr>
            <a:r>
              <a:rPr lang="en-US" sz="2000" b="1" smtClean="0">
                <a:solidFill>
                  <a:srgbClr val="7030A0"/>
                </a:solidFill>
              </a:rPr>
              <a:t>c)</a:t>
            </a:r>
            <a:r>
              <a:rPr lang="en-US" sz="2000" b="1" i="1" smtClean="0">
                <a:solidFill>
                  <a:srgbClr val="7030A0"/>
                </a:solidFill>
              </a:rPr>
              <a:t>Time frame</a:t>
            </a:r>
            <a:r>
              <a:rPr lang="en-US" sz="2000" smtClean="0"/>
              <a:t>—objectives should have an appropriate time frame to allow for accomplishment with reasonable levels of effort</a:t>
            </a:r>
          </a:p>
          <a:p>
            <a:pPr>
              <a:buNone/>
            </a:pPr>
            <a:r>
              <a:rPr lang="en-US" sz="2000" b="1" smtClean="0">
                <a:solidFill>
                  <a:srgbClr val="7030A0"/>
                </a:solidFill>
              </a:rPr>
              <a:t>d)</a:t>
            </a:r>
            <a:r>
              <a:rPr lang="en-US" sz="2000" b="1" i="1" smtClean="0">
                <a:solidFill>
                  <a:srgbClr val="7030A0"/>
                </a:solidFill>
              </a:rPr>
              <a:t>Assignment of responsibility</a:t>
            </a:r>
            <a:r>
              <a:rPr lang="en-US" sz="2000" smtClean="0"/>
              <a:t>—an objective must identify the person, team, or unit responsible for achieving it.</a:t>
            </a:r>
          </a:p>
          <a:p>
            <a:pPr>
              <a:buNone/>
            </a:pPr>
            <a:r>
              <a:rPr lang="en-US" sz="2000" smtClean="0"/>
              <a:t>**Establishing goals and objectives sets into motion a chain of decisions and serves as a catalyst for the subsequent stages in the planning process.</a:t>
            </a:r>
          </a:p>
          <a:p>
            <a:pPr>
              <a:buNone/>
            </a:pPr>
            <a:endParaRPr lang="en-US" sz="2000" smtClean="0"/>
          </a:p>
          <a:p>
            <a:endParaRPr lang="en-US" sz="2000"/>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11274" y="1264024"/>
            <a:ext cx="7693029" cy="5593976"/>
          </a:xfrm>
        </p:spPr>
        <p:txBody>
          <a:bodyPr>
            <a:normAutofit/>
          </a:bodyPr>
          <a:lstStyle/>
          <a:p>
            <a:pPr algn="ctr" eaLnBrk="1" hangingPunct="1">
              <a:lnSpc>
                <a:spcPct val="90000"/>
              </a:lnSpc>
              <a:buNone/>
            </a:pPr>
            <a:r>
              <a:rPr lang="en-US" sz="1800" b="1" smtClean="0">
                <a:solidFill>
                  <a:srgbClr val="003399"/>
                </a:solidFill>
              </a:rPr>
              <a:t>DIRECTIVES FOR A PRODUCTIVE SWOT ANALYSIS</a:t>
            </a:r>
          </a:p>
          <a:p>
            <a:pPr eaLnBrk="1" hangingPunct="1">
              <a:lnSpc>
                <a:spcPct val="90000"/>
              </a:lnSpc>
              <a:buNone/>
            </a:pPr>
            <a:endParaRPr lang="en-US" sz="1800" dirty="0" smtClean="0">
              <a:ln>
                <a:noFill/>
              </a:ln>
              <a:latin typeface="Rockwell" charset="0"/>
              <a:ea typeface="ＭＳ Ｐゴシック" charset="0"/>
              <a:cs typeface="ＭＳ Ｐゴシック" charset="0"/>
            </a:endParaRPr>
          </a:p>
        </p:txBody>
      </p:sp>
      <p:sp>
        <p:nvSpPr>
          <p:cNvPr id="2" name="Title 1"/>
          <p:cNvSpPr>
            <a:spLocks noGrp="1"/>
          </p:cNvSpPr>
          <p:nvPr>
            <p:ph type="title"/>
          </p:nvPr>
        </p:nvSpPr>
        <p:spPr>
          <a:xfrm>
            <a:off x="1302808" y="179388"/>
            <a:ext cx="7556500" cy="923271"/>
          </a:xfrm>
        </p:spPr>
        <p:txBody>
          <a:bodyPr>
            <a:noAutofit/>
          </a:bodyPr>
          <a:lstStyle/>
          <a:p>
            <a:pPr eaLnBrk="1" hangingPunct="1"/>
            <a:r>
              <a:rPr lang="en-US" b="1" dirty="0">
                <a:ln>
                  <a:noFill/>
                </a:ln>
                <a:solidFill>
                  <a:srgbClr val="FF0000"/>
                </a:solidFill>
                <a:effectLst/>
                <a:latin typeface="Rockwell" charset="0"/>
                <a:ea typeface="ＭＳ Ｐゴシック" charset="0"/>
                <a:cs typeface="ＭＳ Ｐゴシック" charset="0"/>
              </a:rPr>
              <a:t>Making SWOT Analysis Productive</a:t>
            </a:r>
            <a:br>
              <a:rPr lang="en-US" b="1" dirty="0">
                <a:ln>
                  <a:noFill/>
                </a:ln>
                <a:solidFill>
                  <a:srgbClr val="FF0000"/>
                </a:solidFill>
                <a:effectLst/>
                <a:latin typeface="Rockwell" charset="0"/>
                <a:ea typeface="ＭＳ Ｐゴシック" charset="0"/>
                <a:cs typeface="ＭＳ Ｐゴシック" charset="0"/>
              </a:rPr>
            </a:br>
            <a:r>
              <a:rPr lang="en-US" b="1" dirty="0">
                <a:ln>
                  <a:noFill/>
                </a:ln>
                <a:solidFill>
                  <a:srgbClr val="FF0000"/>
                </a:solidFill>
                <a:effectLst/>
                <a:latin typeface="Rockwell" charset="0"/>
                <a:ea typeface="ＭＳ Ｐゴシック" charset="0"/>
                <a:cs typeface="ＭＳ Ｐゴシック" charset="0"/>
              </a:rPr>
              <a:t>(Exhibit </a:t>
            </a:r>
            <a:r>
              <a:rPr lang="en-US" b="1" dirty="0" smtClean="0">
                <a:ln>
                  <a:noFill/>
                </a:ln>
                <a:solidFill>
                  <a:srgbClr val="FF0000"/>
                </a:solidFill>
                <a:effectLst/>
                <a:latin typeface="Rockwell" charset="0"/>
                <a:ea typeface="ＭＳ Ｐゴシック" charset="0"/>
                <a:cs typeface="ＭＳ Ｐゴシック" charset="0"/>
              </a:rPr>
              <a:t>4.2</a:t>
            </a:r>
            <a:r>
              <a:rPr lang="en-US" b="1" dirty="0">
                <a:ln>
                  <a:noFill/>
                </a:ln>
                <a:solidFill>
                  <a:srgbClr val="FF0000"/>
                </a:solidFill>
                <a:effectLst/>
                <a:latin typeface="Rockwell" charset="0"/>
                <a:ea typeface="ＭＳ Ｐゴシック" charset="0"/>
                <a:cs typeface="ＭＳ Ｐゴシック" charset="0"/>
              </a:rPr>
              <a:t>)</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4</a:t>
            </a:fld>
            <a:endParaRPr lang="en-US" dirty="0"/>
          </a:p>
        </p:txBody>
      </p:sp>
      <p:sp>
        <p:nvSpPr>
          <p:cNvPr id="6" name="Rectangle 5"/>
          <p:cNvSpPr/>
          <p:nvPr/>
        </p:nvSpPr>
        <p:spPr>
          <a:xfrm>
            <a:off x="1311274" y="1604682"/>
            <a:ext cx="7693026" cy="4716743"/>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ar-KW" sz="1400" b="1" i="1" smtClean="0">
                <a:solidFill>
                  <a:schemeClr val="tx1"/>
                </a:solidFill>
              </a:rPr>
              <a:t>-</a:t>
            </a:r>
            <a:r>
              <a:rPr lang="en-US" sz="1400" b="1" i="1" smtClean="0">
                <a:solidFill>
                  <a:schemeClr val="tx1"/>
                </a:solidFill>
              </a:rPr>
              <a:t>Stay Focused</a:t>
            </a:r>
          </a:p>
          <a:p>
            <a:r>
              <a:rPr lang="en-US" sz="1200" smtClean="0">
                <a:solidFill>
                  <a:schemeClr val="tx1"/>
                </a:solidFill>
              </a:rPr>
              <a:t>A single, broad analysis leads to meaningless generalizations. Separate analyses for each product–market</a:t>
            </a:r>
          </a:p>
          <a:p>
            <a:r>
              <a:rPr lang="en-US" sz="1200" smtClean="0">
                <a:solidFill>
                  <a:schemeClr val="tx1"/>
                </a:solidFill>
              </a:rPr>
              <a:t>combination are recommended.</a:t>
            </a:r>
          </a:p>
          <a:p>
            <a:r>
              <a:rPr lang="ar-KW" sz="1400" b="1" i="1" smtClean="0">
                <a:solidFill>
                  <a:schemeClr val="tx1"/>
                </a:solidFill>
              </a:rPr>
              <a:t>-</a:t>
            </a:r>
            <a:r>
              <a:rPr lang="en-US" sz="1400" b="1" i="1" smtClean="0">
                <a:solidFill>
                  <a:schemeClr val="tx1"/>
                </a:solidFill>
              </a:rPr>
              <a:t>Search Extensively for Competitors</a:t>
            </a:r>
          </a:p>
          <a:p>
            <a:r>
              <a:rPr lang="en-US" sz="1200" smtClean="0">
                <a:solidFill>
                  <a:schemeClr val="tx1"/>
                </a:solidFill>
              </a:rPr>
              <a:t>Although major brand competitors are the most important, the analyst must not overlook product, generic,</a:t>
            </a:r>
          </a:p>
          <a:p>
            <a:r>
              <a:rPr lang="en-US" sz="1200" smtClean="0">
                <a:solidFill>
                  <a:schemeClr val="tx1"/>
                </a:solidFill>
              </a:rPr>
              <a:t>and total budget competitors. Potential future competitors must also be considered.</a:t>
            </a:r>
          </a:p>
          <a:p>
            <a:r>
              <a:rPr lang="ar-KW" sz="1400" b="1" i="1" smtClean="0">
                <a:solidFill>
                  <a:schemeClr val="tx1"/>
                </a:solidFill>
              </a:rPr>
              <a:t>-</a:t>
            </a:r>
            <a:r>
              <a:rPr lang="en-US" sz="1400" b="1" i="1" smtClean="0">
                <a:solidFill>
                  <a:schemeClr val="tx1"/>
                </a:solidFill>
              </a:rPr>
              <a:t>Collaborate with Other Functional Areas</a:t>
            </a:r>
          </a:p>
          <a:p>
            <a:r>
              <a:rPr lang="en-US" sz="1200" smtClean="0">
                <a:solidFill>
                  <a:schemeClr val="tx1"/>
                </a:solidFill>
              </a:rPr>
              <a:t>SWOT analysis promotes the sharing of information and perspective across departments. This cross-pollination</a:t>
            </a:r>
          </a:p>
          <a:p>
            <a:r>
              <a:rPr lang="en-US" sz="1200" smtClean="0">
                <a:solidFill>
                  <a:schemeClr val="tx1"/>
                </a:solidFill>
              </a:rPr>
              <a:t>of ideas allows for more creative and innovative solutions to marketing problems.</a:t>
            </a:r>
          </a:p>
          <a:p>
            <a:r>
              <a:rPr lang="ar-KW" sz="1400" b="1" i="1" smtClean="0">
                <a:solidFill>
                  <a:schemeClr val="tx1"/>
                </a:solidFill>
              </a:rPr>
              <a:t>-</a:t>
            </a:r>
            <a:r>
              <a:rPr lang="en-US" sz="1400" b="1" i="1" smtClean="0">
                <a:solidFill>
                  <a:schemeClr val="tx1"/>
                </a:solidFill>
              </a:rPr>
              <a:t>Examine Issues from the Customers’ Perspective</a:t>
            </a:r>
          </a:p>
          <a:p>
            <a:r>
              <a:rPr lang="en-US" sz="1200" smtClean="0">
                <a:solidFill>
                  <a:schemeClr val="tx1"/>
                </a:solidFill>
              </a:rPr>
              <a:t>Customers’ beliefs about the firm, its products, and marketing activities are important considerations in</a:t>
            </a:r>
          </a:p>
          <a:p>
            <a:r>
              <a:rPr lang="en-US" sz="1200" smtClean="0">
                <a:solidFill>
                  <a:schemeClr val="tx1"/>
                </a:solidFill>
              </a:rPr>
              <a:t>SWOT analysis. The views of employees and other key stakeholders must also be considered.</a:t>
            </a:r>
          </a:p>
          <a:p>
            <a:r>
              <a:rPr lang="ar-KW" sz="1400" b="1" i="1" smtClean="0">
                <a:solidFill>
                  <a:schemeClr val="tx1"/>
                </a:solidFill>
              </a:rPr>
              <a:t>-</a:t>
            </a:r>
            <a:r>
              <a:rPr lang="en-US" sz="1400" b="1" i="1" smtClean="0">
                <a:solidFill>
                  <a:schemeClr val="tx1"/>
                </a:solidFill>
              </a:rPr>
              <a:t>Look for Causes, Not Characteristics</a:t>
            </a:r>
          </a:p>
          <a:p>
            <a:r>
              <a:rPr lang="en-US" sz="1200" smtClean="0">
                <a:solidFill>
                  <a:schemeClr val="tx1"/>
                </a:solidFill>
              </a:rPr>
              <a:t>Rather than simply list characteristics of the firm’s internal and external environments, the analyst must also</a:t>
            </a:r>
          </a:p>
          <a:p>
            <a:r>
              <a:rPr lang="en-US" sz="1200" smtClean="0">
                <a:solidFill>
                  <a:schemeClr val="tx1"/>
                </a:solidFill>
              </a:rPr>
              <a:t>explore the resources possessed by the firm and/or its competitors that are the true causes for the firm’s</a:t>
            </a:r>
          </a:p>
          <a:p>
            <a:r>
              <a:rPr lang="en-US" sz="1200" smtClean="0">
                <a:solidFill>
                  <a:schemeClr val="tx1"/>
                </a:solidFill>
              </a:rPr>
              <a:t>strengths, weaknesses, opportunities, and threats.</a:t>
            </a:r>
          </a:p>
          <a:p>
            <a:r>
              <a:rPr lang="ar-KW" sz="1400" b="1" i="1" smtClean="0">
                <a:solidFill>
                  <a:schemeClr val="tx1"/>
                </a:solidFill>
              </a:rPr>
              <a:t>-</a:t>
            </a:r>
            <a:r>
              <a:rPr lang="en-US" sz="1400" b="1" i="1" smtClean="0">
                <a:solidFill>
                  <a:schemeClr val="tx1"/>
                </a:solidFill>
              </a:rPr>
              <a:t>Separate Internal Issues from External Issues</a:t>
            </a:r>
          </a:p>
          <a:p>
            <a:r>
              <a:rPr lang="en-US" sz="1200" smtClean="0">
                <a:solidFill>
                  <a:schemeClr val="tx1"/>
                </a:solidFill>
              </a:rPr>
              <a:t>If an issue would exist even if the firm did not exist, the issue should be classified as external. In the SWOT</a:t>
            </a:r>
          </a:p>
          <a:p>
            <a:r>
              <a:rPr lang="en-US" sz="1200" smtClean="0">
                <a:solidFill>
                  <a:schemeClr val="tx1"/>
                </a:solidFill>
              </a:rPr>
              <a:t>framework, opportunities (and threats) exist independently of the firm and are associated with characteristics</a:t>
            </a:r>
          </a:p>
          <a:p>
            <a:r>
              <a:rPr lang="en-US" sz="1200" smtClean="0">
                <a:solidFill>
                  <a:schemeClr val="tx1"/>
                </a:solidFill>
              </a:rPr>
              <a:t>or situations present in the economic, customer, competitive, cultural, technological, political, or</a:t>
            </a:r>
          </a:p>
          <a:p>
            <a:r>
              <a:rPr lang="en-US" sz="1200" smtClean="0">
                <a:solidFill>
                  <a:schemeClr val="tx1"/>
                </a:solidFill>
              </a:rPr>
              <a:t>legal environments in which the firm resides. Marketing options, strategies, or tactics are not a part of the</a:t>
            </a:r>
          </a:p>
          <a:p>
            <a:r>
              <a:rPr lang="en-US" sz="1200" smtClean="0">
                <a:solidFill>
                  <a:schemeClr val="tx1"/>
                </a:solidFill>
              </a:rPr>
              <a:t>SWOT analysis.</a:t>
            </a:r>
          </a:p>
        </p:txBody>
      </p:sp>
    </p:spTree>
    <p:extLst>
      <p:ext uri="{BB962C8B-B14F-4D97-AF65-F5344CB8AC3E}">
        <p14:creationId xmlns:p14="http://schemas.microsoft.com/office/powerpoint/2010/main" val="1761166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51648"/>
            <a:ext cx="7693029" cy="5124766"/>
          </a:xfrm>
        </p:spPr>
        <p:txBody>
          <a:bodyPr/>
          <a:lstStyle/>
          <a:p>
            <a:r>
              <a:rPr lang="en-US" smtClean="0"/>
              <a:t>A mistake planners often make in conducting SWOT analysis is to complete one generic analysis for the entire organization or business unit.</a:t>
            </a:r>
          </a:p>
          <a:p>
            <a:pPr>
              <a:buNone/>
            </a:pPr>
            <a:endParaRPr lang="en-US" smtClean="0"/>
          </a:p>
          <a:p>
            <a:r>
              <a:rPr lang="en-US" smtClean="0"/>
              <a:t>In most firms, there should be a series of analyses, each focusing on a specific product/market combination. The only time a single SWOT analysis would be appropriate is when an organization has only one product/market combination.</a:t>
            </a:r>
          </a:p>
          <a:p>
            <a:endParaRPr lang="en-US"/>
          </a:p>
        </p:txBody>
      </p:sp>
      <p:sp>
        <p:nvSpPr>
          <p:cNvPr id="3" name="Title 2"/>
          <p:cNvSpPr>
            <a:spLocks noGrp="1"/>
          </p:cNvSpPr>
          <p:nvPr>
            <p:ph type="title"/>
          </p:nvPr>
        </p:nvSpPr>
        <p:spPr>
          <a:xfrm>
            <a:off x="1302808" y="179388"/>
            <a:ext cx="7556500" cy="672259"/>
          </a:xfrm>
        </p:spPr>
        <p:txBody>
          <a:bodyPr/>
          <a:lstStyle/>
          <a:p>
            <a:r>
              <a:rPr lang="en-US" b="1" smtClean="0">
                <a:solidFill>
                  <a:srgbClr val="FF33CC"/>
                </a:solidFill>
                <a:effectLst/>
              </a:rPr>
              <a:t>1-Stay Focused</a:t>
            </a:r>
            <a:endParaRPr lang="en-US" b="1">
              <a:solidFill>
                <a:srgbClr val="FF33CC"/>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923364"/>
            <a:ext cx="7693029" cy="5053049"/>
          </a:xfrm>
        </p:spPr>
        <p:txBody>
          <a:bodyPr/>
          <a:lstStyle/>
          <a:p>
            <a:r>
              <a:rPr lang="en-US" smtClean="0"/>
              <a:t>Information on competitors and their activities is an important aspect of a well-focused SWOT analysis. The key is not to overlook any competitor, whether a current rival or one on the horizon.</a:t>
            </a:r>
          </a:p>
          <a:p>
            <a:pPr>
              <a:buNone/>
            </a:pPr>
            <a:endParaRPr lang="en-US" smtClean="0"/>
          </a:p>
          <a:p>
            <a:r>
              <a:rPr lang="en-US" smtClean="0"/>
              <a:t>The firm will focus most of its efforts on brand competition. However, the firm must watch for any current or potential direct product substitutes.</a:t>
            </a:r>
          </a:p>
          <a:p>
            <a:endParaRPr lang="en-US"/>
          </a:p>
        </p:txBody>
      </p:sp>
      <p:sp>
        <p:nvSpPr>
          <p:cNvPr id="3" name="Title 2"/>
          <p:cNvSpPr>
            <a:spLocks noGrp="1"/>
          </p:cNvSpPr>
          <p:nvPr>
            <p:ph type="title"/>
          </p:nvPr>
        </p:nvSpPr>
        <p:spPr>
          <a:xfrm>
            <a:off x="1111624" y="179388"/>
            <a:ext cx="7747684" cy="743977"/>
          </a:xfrm>
        </p:spPr>
        <p:txBody>
          <a:bodyPr/>
          <a:lstStyle/>
          <a:p>
            <a:r>
              <a:rPr lang="en-US" b="1" smtClean="0">
                <a:solidFill>
                  <a:srgbClr val="FF33CC"/>
                </a:solidFill>
                <a:effectLst/>
              </a:rPr>
              <a:t>2-Search Extensively for Competitors</a:t>
            </a:r>
            <a:endParaRPr lang="en-US" b="1">
              <a:solidFill>
                <a:srgbClr val="FF33CC"/>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The final outcome of a properly conducted SWOT analysis should be a fusion of information from many areas.</a:t>
            </a:r>
          </a:p>
          <a:p>
            <a:pPr>
              <a:buNone/>
            </a:pPr>
            <a:endParaRPr lang="en-US" smtClean="0"/>
          </a:p>
          <a:p>
            <a:r>
              <a:rPr lang="en-US" smtClean="0"/>
              <a:t>While combining the SWOT analyses from individual areas, the marketing manager can identify opportunities for joint projects and cross selling of the firm's products.</a:t>
            </a:r>
          </a:p>
          <a:p>
            <a:endParaRPr lang="en-US"/>
          </a:p>
        </p:txBody>
      </p:sp>
      <p:sp>
        <p:nvSpPr>
          <p:cNvPr id="3" name="Title 2"/>
          <p:cNvSpPr>
            <a:spLocks noGrp="1"/>
          </p:cNvSpPr>
          <p:nvPr>
            <p:ph type="title"/>
          </p:nvPr>
        </p:nvSpPr>
        <p:spPr>
          <a:xfrm>
            <a:off x="1057835" y="179388"/>
            <a:ext cx="7946465" cy="1116012"/>
          </a:xfrm>
        </p:spPr>
        <p:txBody>
          <a:bodyPr/>
          <a:lstStyle/>
          <a:p>
            <a:r>
              <a:rPr lang="en-US" b="1" smtClean="0">
                <a:solidFill>
                  <a:srgbClr val="FF33CC"/>
                </a:solidFill>
                <a:effectLst/>
              </a:rPr>
              <a:t>3-Collaborate with Other Functional Areas</a:t>
            </a:r>
            <a:endParaRPr lang="en-US" b="1">
              <a:solidFill>
                <a:srgbClr val="FF33CC"/>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9554" y="1295400"/>
            <a:ext cx="7874750" cy="4681013"/>
          </a:xfrm>
        </p:spPr>
        <p:txBody>
          <a:bodyPr/>
          <a:lstStyle/>
          <a:p>
            <a:r>
              <a:rPr lang="en-US" smtClean="0"/>
              <a:t>Every issue in a SWOT analysis should be examined from the customers' perspective. Marketing planners must also gauge the perceptions of each customer segment that the firm attempts to target.</a:t>
            </a:r>
          </a:p>
          <a:p>
            <a:pPr>
              <a:buNone/>
            </a:pPr>
            <a:endParaRPr lang="en-US" smtClean="0"/>
          </a:p>
          <a:p>
            <a:r>
              <a:rPr lang="en-US" smtClean="0"/>
              <a:t>Examining issues from the customers' perspective also includes the firm's internal customers: its employees.</a:t>
            </a:r>
          </a:p>
          <a:p>
            <a:pPr>
              <a:buNone/>
            </a:pPr>
            <a:endParaRPr lang="en-US" smtClean="0"/>
          </a:p>
          <a:p>
            <a:r>
              <a:rPr lang="en-US" smtClean="0"/>
              <a:t>Taking the customers’ perspective can help the firm interpret the clichés they might develop. [Exhibit 4.3]</a:t>
            </a:r>
          </a:p>
          <a:p>
            <a:endParaRPr lang="en-US"/>
          </a:p>
        </p:txBody>
      </p:sp>
      <p:sp>
        <p:nvSpPr>
          <p:cNvPr id="3" name="Title 2"/>
          <p:cNvSpPr>
            <a:spLocks noGrp="1"/>
          </p:cNvSpPr>
          <p:nvPr>
            <p:ph type="title"/>
          </p:nvPr>
        </p:nvSpPr>
        <p:spPr/>
        <p:txBody>
          <a:bodyPr/>
          <a:lstStyle/>
          <a:p>
            <a:r>
              <a:rPr lang="en-US" b="1" smtClean="0">
                <a:solidFill>
                  <a:srgbClr val="FF33CC"/>
                </a:solidFill>
                <a:effectLst/>
              </a:rPr>
              <a:t>4-Examine Issues from the Customers' Perspective</a:t>
            </a:r>
            <a:endParaRPr lang="en-US" b="1">
              <a:solidFill>
                <a:srgbClr val="FF33CC"/>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Breaking Down Managerial Clichés (Exhibit </a:t>
            </a:r>
            <a:r>
              <a:rPr lang="en-US" dirty="0" smtClean="0">
                <a:ln>
                  <a:noFill/>
                </a:ln>
                <a:latin typeface="Rockwell" charset="0"/>
                <a:ea typeface="ＭＳ Ｐゴシック" charset="0"/>
                <a:cs typeface="ＭＳ Ｐゴシック" charset="0"/>
              </a:rPr>
              <a:t>4.3</a:t>
            </a:r>
            <a:r>
              <a:rPr lang="en-US" dirty="0">
                <a:ln>
                  <a:noFill/>
                </a:ln>
                <a:latin typeface="Rockwell" charset="0"/>
                <a:ea typeface="ＭＳ Ｐゴシック" charset="0"/>
                <a:cs typeface="ＭＳ Ｐゴシック" charset="0"/>
              </a:rPr>
              <a:t>)</a:t>
            </a:r>
          </a:p>
        </p:txBody>
      </p:sp>
      <p:sp>
        <p:nvSpPr>
          <p:cNvPr id="5" name="Slide Number Placeholder 4"/>
          <p:cNvSpPr>
            <a:spLocks noGrp="1"/>
          </p:cNvSpPr>
          <p:nvPr>
            <p:ph type="sldNum" sz="quarter" idx="11"/>
          </p:nvPr>
        </p:nvSpPr>
        <p:spPr/>
        <p:txBody>
          <a:bodyPr/>
          <a:lstStyle/>
          <a:p>
            <a:pPr>
              <a:defRPr/>
            </a:pPr>
            <a:fld id="{7CA3B053-DD34-B645-BCE5-0B617BE5BFE4}" type="slidenum">
              <a:rPr lang="en-US" smtClean="0"/>
              <a:pPr>
                <a:defRPr/>
              </a:pPr>
              <a:t>9</a:t>
            </a:fld>
            <a:endParaRPr lang="en-US" dirty="0"/>
          </a:p>
        </p:txBody>
      </p:sp>
      <p:pic>
        <p:nvPicPr>
          <p:cNvPr id="2050" name="Picture 2"/>
          <p:cNvPicPr>
            <a:picLocks noChangeAspect="1" noChangeArrowheads="1"/>
          </p:cNvPicPr>
          <p:nvPr/>
        </p:nvPicPr>
        <p:blipFill>
          <a:blip r:embed="rId2"/>
          <a:srcRect/>
          <a:stretch>
            <a:fillRect/>
          </a:stretch>
        </p:blipFill>
        <p:spPr bwMode="auto">
          <a:xfrm>
            <a:off x="1427019" y="1983509"/>
            <a:ext cx="7166945" cy="3992418"/>
          </a:xfrm>
          <a:prstGeom prst="rect">
            <a:avLst/>
          </a:prstGeom>
          <a:noFill/>
          <a:ln w="9525">
            <a:noFill/>
            <a:miter lim="800000"/>
            <a:headEnd/>
            <a:tailEnd/>
          </a:ln>
          <a:effectLst/>
        </p:spPr>
      </p:pic>
    </p:spTree>
    <p:extLst>
      <p:ext uri="{BB962C8B-B14F-4D97-AF65-F5344CB8AC3E}">
        <p14:creationId xmlns:p14="http://schemas.microsoft.com/office/powerpoint/2010/main" val="3633634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Ceng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992</TotalTime>
  <Words>3138</Words>
  <Application>Microsoft Office PowerPoint</Application>
  <PresentationFormat>On-screen Show (4:3)</PresentationFormat>
  <Paragraphs>557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Cengage</vt:lpstr>
      <vt:lpstr>Chapter 4</vt:lpstr>
      <vt:lpstr>Introduction</vt:lpstr>
      <vt:lpstr>Major Benefits of SWOT Analysis (Exhibit 4.1)</vt:lpstr>
      <vt:lpstr>Making SWOT Analysis Productive (Exhibit 4.2)</vt:lpstr>
      <vt:lpstr>1-Stay Focused</vt:lpstr>
      <vt:lpstr>2-Search Extensively for Competitors</vt:lpstr>
      <vt:lpstr>3-Collaborate with Other Functional Areas</vt:lpstr>
      <vt:lpstr>4-Examine Issues from the Customers' Perspective</vt:lpstr>
      <vt:lpstr>Breaking Down Managerial Clichés (Exhibit 4.3)</vt:lpstr>
      <vt:lpstr>PowerPoint Presentation</vt:lpstr>
      <vt:lpstr>5-Look for Causes, Not Characteristics</vt:lpstr>
      <vt:lpstr>PowerPoint Presentation</vt:lpstr>
      <vt:lpstr>6-Separate Internal Issues from External Issues </vt:lpstr>
      <vt:lpstr>SWOT-Driven Strategic Planning</vt:lpstr>
      <vt:lpstr>PowerPoint Presentation</vt:lpstr>
      <vt:lpstr>1-Strengths and Weaknesses </vt:lpstr>
      <vt:lpstr>2-Opportunities and Threats</vt:lpstr>
      <vt:lpstr>3-The SWOT Matrix</vt:lpstr>
      <vt:lpstr>PowerPoint Presentation</vt:lpstr>
      <vt:lpstr>The SWOT Matrix (Exhibit 4.5)</vt:lpstr>
      <vt:lpstr>Quantitative Assessment of the SWOT Matrix (Exhibit 4.6)</vt:lpstr>
      <vt:lpstr>Developing and Leveraging Competitive Advantages</vt:lpstr>
      <vt:lpstr>EXHIBI T 4.7    COMMON SOURCES OF COMPETITIVE ADVANTAGE</vt:lpstr>
      <vt:lpstr>PowerPoint Presentation</vt:lpstr>
      <vt:lpstr>PowerPoint Presentation</vt:lpstr>
      <vt:lpstr>PowerPoint Presentation</vt:lpstr>
      <vt:lpstr>Establishing a Strategic Focus</vt:lpstr>
      <vt:lpstr>PowerPoint Presentation</vt:lpstr>
      <vt:lpstr>PowerPoint Presentation</vt:lpstr>
      <vt:lpstr>Strategy Canvas for Southwest Airlines (Exhibit 4.9)</vt:lpstr>
      <vt:lpstr>Developing Marketing Goals and Objectives </vt:lpstr>
      <vt:lpstr>1-Developing Marketing Goals </vt:lpstr>
      <vt:lpstr>PowerPoint Presentation</vt:lpstr>
      <vt:lpstr>2-Developing Marketing Objectives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Hartline</dc:creator>
  <cp:lastModifiedBy>Heyam Almousa</cp:lastModifiedBy>
  <cp:revision>148</cp:revision>
  <dcterms:created xsi:type="dcterms:W3CDTF">2010-03-09T18:52:43Z</dcterms:created>
  <dcterms:modified xsi:type="dcterms:W3CDTF">2018-09-04T07:59:42Z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83952724</vt:i4>
  </property>
  <property fmtid="{D5CDD505-2E9C-101B-9397-08002B2CF9AE}" pid="3" name="_NewReviewCycle">
    <vt:lpwstr/>
  </property>
  <property fmtid="{D5CDD505-2E9C-101B-9397-08002B2CF9AE}" pid="4" name="_EmailSubject">
    <vt:lpwstr>PowerPoint Template</vt:lpwstr>
  </property>
  <property fmtid="{D5CDD505-2E9C-101B-9397-08002B2CF9AE}" pid="5" name="_AuthorEmail">
    <vt:lpwstr>Sarah.Blasco@cengage.com</vt:lpwstr>
  </property>
  <property fmtid="{D5CDD505-2E9C-101B-9397-08002B2CF9AE}" pid="6" name="_AuthorEmailDisplayName">
    <vt:lpwstr>Blasco, Sarah</vt:lpwstr>
  </property>
</Properties>
</file>