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82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resh, Anandan" initials="SA" lastIdx="3" clrIdx="0">
    <p:extLst>
      <p:ext uri="{19B8F6BF-5375-455C-9EA6-DF929625EA0E}">
        <p15:presenceInfo xmlns:p15="http://schemas.microsoft.com/office/powerpoint/2012/main" userId="S-1-5-21-2752970185-40930380-1894245210-218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5633"/>
    <a:srgbClr val="18293A"/>
    <a:srgbClr val="00A4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20" autoAdjust="0"/>
    <p:restoredTop sz="94599" autoAdjust="0"/>
  </p:normalViewPr>
  <p:slideViewPr>
    <p:cSldViewPr>
      <p:cViewPr varScale="1">
        <p:scale>
          <a:sx n="105" d="100"/>
          <a:sy n="105" d="100"/>
        </p:scale>
        <p:origin x="198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19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5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9BE231-3047-46CC-8EB7-0A9C6A23B5E3}" type="datetimeFigureOut">
              <a:rPr lang="en-GB" smtClean="0"/>
              <a:pPr/>
              <a:t>18/07/2019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0D405B-D0BD-49FD-B9CE-587CD7BE639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2386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D29C7B-D5A1-4F4F-81D6-26274366EFEE}" type="datetimeFigureOut">
              <a:rPr lang="en-GB" smtClean="0"/>
              <a:t>18/07/2019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0C9930-0A10-4D51-BF8B-58A66CF9DE84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Figure 4.1 Internal and External influences on digital marketing strategy </a:t>
            </a:r>
          </a:p>
          <a:p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C9930-0A10-4D51-BF8B-58A66CF9DE8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37143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Figure 4.16 Alternative </a:t>
            </a:r>
            <a:r>
              <a:rPr lang="en-IN" sz="1200" b="0" i="0" u="none" strike="noStrike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positionings</a:t>
            </a:r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for online services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C9930-0A10-4D51-BF8B-58A66CF9DE84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38569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Figure 4.21 ASOS brand wheel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C9930-0A10-4D51-BF8B-58A66CF9DE84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775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Figure 4.4 Hierarchy of organisation plans including digital marketing plans</a:t>
            </a:r>
          </a:p>
          <a:p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C9930-0A10-4D51-BF8B-58A66CF9DE8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094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Figure 4.5 The SOSTAC</a:t>
            </a:r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®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planning framework applied to digital marketing strategy development</a:t>
            </a:r>
          </a:p>
          <a:p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C9930-0A10-4D51-BF8B-58A66CF9DE8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973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Figure 4.6 A Digital marketing capability model </a:t>
            </a:r>
          </a:p>
          <a:p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C9930-0A10-4D51-BF8B-58A66CF9DE8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69606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Figure 4.7 Character variables, beliefs, attitudes and shopping intentions</a:t>
            </a:r>
          </a:p>
          <a:p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C9930-0A10-4D51-BF8B-58A66CF9DE8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417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Figure 4.8 A generic digital channel-specific SWOT analysis showing typical opportunities and threats presented by digital media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C9930-0A10-4D51-BF8B-58A66CF9DE8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1168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Figure 4.10 The relationship between vision, goals, objectives and KPIs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C9930-0A10-4D51-BF8B-58A66CF9DE8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1466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Figure 4.11 Using digital channels to support different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organisational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growth strategies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C9930-0A10-4D51-BF8B-58A66CF9DE8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92825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Figure 4.12 Dell </a:t>
            </a:r>
            <a:r>
              <a:rPr lang="en-IN" sz="1200" b="0" i="0" u="none" strike="noStrike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IdeaStorm</a:t>
            </a:r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(www.ideastorm.com)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C9930-0A10-4D51-BF8B-58A66CF9DE84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492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198884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115616" y="4077072"/>
            <a:ext cx="3528392" cy="1944216"/>
          </a:xfrm>
        </p:spPr>
        <p:txBody>
          <a:bodyPr/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003800" y="3860800"/>
            <a:ext cx="3240088" cy="2232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187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2D165E-2ED9-4DA9-99B2-16E4DB74B7D0}" type="datetimeFigureOut">
              <a:rPr lang="en-GB" smtClean="0"/>
              <a:pPr/>
              <a:t>18/07/2019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F14E08-3E27-4330-BBCC-108ACDB8E4C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137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2D165E-2ED9-4DA9-99B2-16E4DB74B7D0}" type="datetimeFigureOut">
              <a:rPr lang="en-GB" smtClean="0"/>
              <a:pPr/>
              <a:t>18/07/2019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F14E08-3E27-4330-BBCC-108ACDB8E4C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419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buClr>
                <a:srgbClr val="EA5633"/>
              </a:buClr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2D165E-2ED9-4DA9-99B2-16E4DB74B7D0}" type="datetimeFigureOut">
              <a:rPr lang="en-GB" smtClean="0"/>
              <a:pPr/>
              <a:t>18/07/2019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F14E08-3E27-4330-BBCC-108ACDB8E4C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328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2D165E-2ED9-4DA9-99B2-16E4DB74B7D0}" type="datetimeFigureOut">
              <a:rPr lang="en-GB" smtClean="0"/>
              <a:pPr/>
              <a:t>18/07/2019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F14E08-3E27-4330-BBCC-108ACDB8E4C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9322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2D165E-2ED9-4DA9-99B2-16E4DB74B7D0}" type="datetimeFigureOut">
              <a:rPr lang="en-GB" smtClean="0"/>
              <a:pPr/>
              <a:t>18/07/2019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F14E08-3E27-4330-BBCC-108ACDB8E4C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071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2D165E-2ED9-4DA9-99B2-16E4DB74B7D0}" type="datetimeFigureOut">
              <a:rPr lang="en-GB" smtClean="0"/>
              <a:pPr/>
              <a:t>18/07/2019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F14E08-3E27-4330-BBCC-108ACDB8E4C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027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2D165E-2ED9-4DA9-99B2-16E4DB74B7D0}" type="datetimeFigureOut">
              <a:rPr lang="en-GB" smtClean="0"/>
              <a:pPr/>
              <a:t>18/07/2019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F14E08-3E27-4330-BBCC-108ACDB8E4C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528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2D165E-2ED9-4DA9-99B2-16E4DB74B7D0}" type="datetimeFigureOut">
              <a:rPr lang="en-GB" smtClean="0"/>
              <a:pPr/>
              <a:t>18/07/2019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F14E08-3E27-4330-BBCC-108ACDB8E4C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314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2D165E-2ED9-4DA9-99B2-16E4DB74B7D0}" type="datetimeFigureOut">
              <a:rPr lang="en-GB" smtClean="0"/>
              <a:pPr/>
              <a:t>18/07/2019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F14E08-3E27-4330-BBCC-108ACDB8E4C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294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2D165E-2ED9-4DA9-99B2-16E4DB74B7D0}" type="datetimeFigureOut">
              <a:rPr lang="en-GB" smtClean="0"/>
              <a:pPr/>
              <a:t>18/07/2019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F14E08-3E27-4330-BBCC-108ACDB8E4C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0509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600200" y="6429345"/>
            <a:ext cx="716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ClrTx/>
              <a:defRPr/>
            </a:pPr>
            <a:r>
              <a:rPr lang="en-IN" sz="1200" b="0" i="0" u="none" strike="noStrike" kern="1200" baseline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Copyright © </a:t>
            </a:r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2019, 2016, 2012</a:t>
            </a:r>
            <a:r>
              <a:rPr lang="en-US" altLang="en-U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Pearson Education, Inc. All Rights Reserved</a:t>
            </a:r>
          </a:p>
        </p:txBody>
      </p:sp>
      <p:pic>
        <p:nvPicPr>
          <p:cNvPr id="8" name="Picture 7" descr="Pearson Logo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259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rgbClr val="00A4B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18293A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18293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18293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18293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18293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75782"/>
            <a:ext cx="3336811" cy="4536504"/>
          </a:xfrm>
          <a:prstGeom prst="rect">
            <a:avLst/>
          </a:prstGeom>
        </p:spPr>
      </p:pic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1F7EB6F3-A41E-4D17-8801-90AAAD8F406A}"/>
              </a:ext>
            </a:extLst>
          </p:cNvPr>
          <p:cNvSpPr txBox="1">
            <a:spLocks/>
          </p:cNvSpPr>
          <p:nvPr/>
        </p:nvSpPr>
        <p:spPr bwMode="auto">
          <a:xfrm>
            <a:off x="4522682" y="3573016"/>
            <a:ext cx="4160837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Chapter 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  <a:p>
            <a:pPr marL="0" lvl="0" indent="0">
              <a:spcBef>
                <a:spcPts val="1200"/>
              </a:spcBef>
              <a:buNone/>
              <a:defRPr/>
            </a:pPr>
            <a:r>
              <a:rPr lang="en-US" sz="2200" dirty="0">
                <a:solidFill>
                  <a:srgbClr val="000000"/>
                </a:solidFill>
              </a:rPr>
              <a:t>Digital marketing strategy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1F7EB6F3-A41E-4D17-8801-90AAAD8F406A}"/>
              </a:ext>
            </a:extLst>
          </p:cNvPr>
          <p:cNvSpPr txBox="1">
            <a:spLocks/>
          </p:cNvSpPr>
          <p:nvPr/>
        </p:nvSpPr>
        <p:spPr bwMode="auto">
          <a:xfrm>
            <a:off x="4522682" y="2013894"/>
            <a:ext cx="414870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Part 2</a:t>
            </a:r>
          </a:p>
          <a:p>
            <a:pPr marL="0" lvl="0" indent="0">
              <a:spcBef>
                <a:spcPts val="1200"/>
              </a:spcBef>
              <a:buNone/>
              <a:defRPr/>
            </a:pPr>
            <a:r>
              <a:rPr lang="en-US" sz="2200" dirty="0">
                <a:solidFill>
                  <a:srgbClr val="000000"/>
                </a:solidFill>
              </a:rPr>
              <a:t>Digital marketing strategy development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16024" y="14759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>
                <a:solidFill>
                  <a:srgbClr val="007BA4"/>
                </a:solidFill>
              </a:rPr>
              <a:t>DIGITAL MARKETING</a:t>
            </a:r>
            <a:br>
              <a:rPr lang="en-GB" b="1" dirty="0">
                <a:solidFill>
                  <a:srgbClr val="007BA4"/>
                </a:solidFill>
              </a:rPr>
            </a:br>
            <a:r>
              <a:rPr lang="en-GB" sz="2700" b="1" dirty="0">
                <a:solidFill>
                  <a:srgbClr val="007BA4"/>
                </a:solidFill>
              </a:rPr>
              <a:t>STRATEGY, IMPLEMENTATION AND </a:t>
            </a:r>
            <a:r>
              <a:rPr lang="en-GB" sz="2700" b="1" dirty="0" smtClean="0">
                <a:solidFill>
                  <a:srgbClr val="007BA4"/>
                </a:solidFill>
              </a:rPr>
              <a:t>PRACTICE</a:t>
            </a:r>
            <a:br>
              <a:rPr lang="en-GB" sz="2700" b="1" dirty="0" smtClean="0">
                <a:solidFill>
                  <a:srgbClr val="007BA4"/>
                </a:solidFill>
              </a:rPr>
            </a:br>
            <a:r>
              <a:rPr lang="en-GB" sz="2700" dirty="0" smtClean="0">
                <a:solidFill>
                  <a:srgbClr val="007BA4"/>
                </a:solidFill>
              </a:rPr>
              <a:t>Seventh Edition</a:t>
            </a:r>
            <a:endParaRPr lang="en-GB" sz="2700" b="1" dirty="0">
              <a:solidFill>
                <a:srgbClr val="007B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09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457" y="260648"/>
            <a:ext cx="4223086" cy="645195"/>
          </a:xfrm>
        </p:spPr>
        <p:txBody>
          <a:bodyPr>
            <a:normAutofit/>
          </a:bodyPr>
          <a:lstStyle/>
          <a:p>
            <a:pPr algn="ctr"/>
            <a:r>
              <a:rPr lang="en-GB" sz="3200" dirty="0">
                <a:solidFill>
                  <a:srgbClr val="007BA4"/>
                </a:solidFill>
              </a:rPr>
              <a:t>Situation Analysis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85" y="1340768"/>
            <a:ext cx="7910631" cy="4462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616685" y="5940329"/>
            <a:ext cx="350929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>
                <a:latin typeface="+mj-lt"/>
              </a:rPr>
              <a:t>Source</a:t>
            </a:r>
            <a:r>
              <a:rPr lang="en-US" sz="1000" dirty="0">
                <a:latin typeface="+mj-lt"/>
              </a:rPr>
              <a:t>: Smart Insights </a:t>
            </a:r>
            <a:r>
              <a:rPr lang="en-US" sz="1000" b="1" dirty="0">
                <a:latin typeface="+mj-lt"/>
              </a:rPr>
              <a:t>(http://bit.ly/smartbenchmarking)</a:t>
            </a:r>
            <a:endParaRPr lang="en-IN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0329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7033" y="248122"/>
            <a:ext cx="5109935" cy="645195"/>
          </a:xfrm>
        </p:spPr>
        <p:txBody>
          <a:bodyPr>
            <a:normAutofit/>
          </a:bodyPr>
          <a:lstStyle/>
          <a:p>
            <a:pPr algn="ctr"/>
            <a:r>
              <a:rPr lang="en-GB" sz="3200">
                <a:solidFill>
                  <a:srgbClr val="007BA4"/>
                </a:solidFill>
              </a:rPr>
              <a:t>Consumer Profiles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399" y="1137215"/>
            <a:ext cx="7157203" cy="5036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489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7639" y="248122"/>
            <a:ext cx="4645395" cy="645195"/>
          </a:xfrm>
        </p:spPr>
        <p:txBody>
          <a:bodyPr>
            <a:normAutofit/>
          </a:bodyPr>
          <a:lstStyle/>
          <a:p>
            <a:pPr algn="ctr"/>
            <a:r>
              <a:rPr lang="en-GB" sz="3200" dirty="0">
                <a:solidFill>
                  <a:srgbClr val="007BA4"/>
                </a:solidFill>
              </a:rPr>
              <a:t>Competitor analysis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3264" y="1099692"/>
            <a:ext cx="5987008" cy="961156"/>
          </a:xfrm>
        </p:spPr>
        <p:txBody>
          <a:bodyPr/>
          <a:lstStyle/>
          <a:p>
            <a:pPr marL="263525" indent="-263525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dirty="0"/>
              <a:t>Intermediary analysis</a:t>
            </a:r>
          </a:p>
          <a:p>
            <a:pPr marL="263525" indent="-263525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dirty="0"/>
              <a:t>Assessing opportunities and </a:t>
            </a:r>
            <a:r>
              <a:rPr lang="en-GB" dirty="0" smtClean="0"/>
              <a:t>threats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164" y="2292096"/>
            <a:ext cx="7151672" cy="3791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781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1339" y="298226"/>
            <a:ext cx="6801323" cy="586541"/>
          </a:xfrm>
        </p:spPr>
        <p:txBody>
          <a:bodyPr>
            <a:normAutofit/>
          </a:bodyPr>
          <a:lstStyle/>
          <a:p>
            <a:pPr algn="ctr"/>
            <a:r>
              <a:rPr lang="en-GB" sz="3200" dirty="0">
                <a:solidFill>
                  <a:srgbClr val="007BA4"/>
                </a:solidFill>
              </a:rPr>
              <a:t>Setting goals and objectives: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8556" y="1096144"/>
            <a:ext cx="7225852" cy="1396752"/>
          </a:xfrm>
        </p:spPr>
        <p:txBody>
          <a:bodyPr/>
          <a:lstStyle/>
          <a:p>
            <a:pPr marL="276225" indent="-276225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dirty="0"/>
              <a:t>The online revenue contribution </a:t>
            </a:r>
          </a:p>
          <a:p>
            <a:pPr marL="276225" indent="-276225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dirty="0"/>
              <a:t>Setting SMART objectives</a:t>
            </a:r>
          </a:p>
          <a:p>
            <a:pPr marL="276225" indent="-276225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dirty="0"/>
              <a:t>Framework for objective setting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663305"/>
            <a:ext cx="4994328" cy="3501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008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436"/>
            <a:ext cx="8507288" cy="709714"/>
          </a:xfrm>
        </p:spPr>
        <p:txBody>
          <a:bodyPr>
            <a:normAutofit/>
          </a:bodyPr>
          <a:lstStyle/>
          <a:p>
            <a:pPr algn="ctr"/>
            <a:r>
              <a:rPr lang="en-GB" sz="3200">
                <a:solidFill>
                  <a:srgbClr val="007BA4"/>
                </a:solidFill>
              </a:rPr>
              <a:t>Strategy formulation and implementation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461" y="1269275"/>
            <a:ext cx="6099078" cy="4896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680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14" y="223070"/>
            <a:ext cx="8339660" cy="709714"/>
          </a:xfrm>
        </p:spPr>
        <p:txBody>
          <a:bodyPr>
            <a:normAutofit/>
          </a:bodyPr>
          <a:lstStyle/>
          <a:p>
            <a:pPr algn="ctr"/>
            <a:r>
              <a:rPr lang="en-GB" sz="3200" dirty="0">
                <a:solidFill>
                  <a:srgbClr val="007BA4"/>
                </a:solidFill>
              </a:rPr>
              <a:t>Key decisions in strategy development: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0732" y="1099692"/>
            <a:ext cx="7942784" cy="2215345"/>
          </a:xfrm>
        </p:spPr>
        <p:txBody>
          <a:bodyPr>
            <a:normAutofit/>
          </a:bodyPr>
          <a:lstStyle/>
          <a:p>
            <a:pPr marL="457200" indent="-457200">
              <a:buClr>
                <a:srgbClr val="007BA4"/>
              </a:buClr>
              <a:buFont typeface="+mj-lt"/>
              <a:buAutoNum type="arabicPeriod"/>
            </a:pPr>
            <a:r>
              <a:rPr lang="en-GB" dirty="0" smtClean="0"/>
              <a:t>Market </a:t>
            </a:r>
            <a:r>
              <a:rPr lang="en-GB" dirty="0"/>
              <a:t>and product strategies</a:t>
            </a:r>
          </a:p>
          <a:p>
            <a:pPr marL="457200" indent="-457200">
              <a:buClr>
                <a:srgbClr val="007BA4"/>
              </a:buClr>
              <a:buFont typeface="+mj-lt"/>
              <a:buAutoNum type="arabicPeriod"/>
            </a:pPr>
            <a:r>
              <a:rPr lang="en-GB" dirty="0"/>
              <a:t>Business and revenue model strategies</a:t>
            </a:r>
          </a:p>
          <a:p>
            <a:pPr marL="457200" indent="-457200">
              <a:buClr>
                <a:srgbClr val="007BA4"/>
              </a:buClr>
              <a:buFont typeface="+mj-lt"/>
              <a:buAutoNum type="arabicPeriod"/>
            </a:pPr>
            <a:r>
              <a:rPr lang="en-GB" dirty="0"/>
              <a:t>Target marketing strategy</a:t>
            </a:r>
          </a:p>
          <a:p>
            <a:pPr marL="457200" indent="-457200">
              <a:buClr>
                <a:srgbClr val="007BA4"/>
              </a:buClr>
              <a:buFont typeface="+mj-lt"/>
              <a:buAutoNum type="arabicPeriod"/>
            </a:pPr>
            <a:r>
              <a:rPr lang="en-GB" dirty="0"/>
              <a:t>Positioning and differentiation</a:t>
            </a:r>
          </a:p>
          <a:p>
            <a:pPr marL="457200" indent="-457200">
              <a:buClr>
                <a:srgbClr val="007BA4"/>
              </a:buClr>
              <a:buFont typeface="+mj-lt"/>
              <a:buAutoNum type="arabicPeriod"/>
            </a:pPr>
            <a:r>
              <a:rPr lang="en-GB" dirty="0"/>
              <a:t>Customer engagement and social media strategy</a:t>
            </a:r>
          </a:p>
        </p:txBody>
      </p:sp>
    </p:spTree>
    <p:extLst>
      <p:ext uri="{BB962C8B-B14F-4D97-AF65-F5344CB8AC3E}">
        <p14:creationId xmlns:p14="http://schemas.microsoft.com/office/powerpoint/2010/main" val="67500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875" y="213692"/>
            <a:ext cx="8014250" cy="709714"/>
          </a:xfrm>
        </p:spPr>
        <p:txBody>
          <a:bodyPr>
            <a:normAutofit/>
          </a:bodyPr>
          <a:lstStyle/>
          <a:p>
            <a:pPr algn="ctr"/>
            <a:r>
              <a:rPr lang="en-GB" sz="3200" dirty="0">
                <a:solidFill>
                  <a:srgbClr val="007BA4"/>
                </a:solidFill>
              </a:rPr>
              <a:t>Key decisions in strategy development: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268760"/>
            <a:ext cx="8229600" cy="2160240"/>
          </a:xfrm>
        </p:spPr>
        <p:txBody>
          <a:bodyPr>
            <a:normAutofit/>
          </a:bodyPr>
          <a:lstStyle/>
          <a:p>
            <a:pPr marL="457200" indent="-457200">
              <a:buClr>
                <a:srgbClr val="007BA4"/>
              </a:buClr>
              <a:buFont typeface="+mj-lt"/>
              <a:buAutoNum type="arabicPeriod" startAt="6"/>
            </a:pPr>
            <a:r>
              <a:rPr lang="en-GB" dirty="0"/>
              <a:t>Multichannel distribution strategy</a:t>
            </a:r>
          </a:p>
          <a:p>
            <a:pPr marL="457200" indent="-457200">
              <a:buClr>
                <a:srgbClr val="007BA4"/>
              </a:buClr>
              <a:buFont typeface="+mj-lt"/>
              <a:buAutoNum type="arabicPeriod" startAt="6"/>
            </a:pPr>
            <a:r>
              <a:rPr lang="en-GB" dirty="0"/>
              <a:t>Multichannel communication strategy</a:t>
            </a:r>
          </a:p>
          <a:p>
            <a:pPr marL="457200" indent="-457200">
              <a:buClr>
                <a:srgbClr val="007BA4"/>
              </a:buClr>
              <a:buFont typeface="+mj-lt"/>
              <a:buAutoNum type="arabicPeriod" startAt="6"/>
            </a:pPr>
            <a:r>
              <a:rPr lang="en-GB" dirty="0"/>
              <a:t>Online communication mix and budget</a:t>
            </a:r>
          </a:p>
          <a:p>
            <a:pPr marL="457200" indent="-457200">
              <a:buClr>
                <a:srgbClr val="007BA4"/>
              </a:buClr>
              <a:buFont typeface="+mj-lt"/>
              <a:buAutoNum type="arabicPeriod" startAt="6"/>
            </a:pPr>
            <a:r>
              <a:rPr lang="en-GB" dirty="0"/>
              <a:t>Organisational capabilities and governance to support digital transformation</a:t>
            </a:r>
          </a:p>
          <a:p>
            <a:pPr>
              <a:buClr>
                <a:srgbClr val="007BA4"/>
              </a:buClr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345789"/>
            <a:ext cx="2717288" cy="2822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053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000" y="320130"/>
            <a:ext cx="8837057" cy="533219"/>
          </a:xfrm>
        </p:spPr>
        <p:txBody>
          <a:bodyPr>
            <a:noAutofit/>
          </a:bodyPr>
          <a:lstStyle/>
          <a:p>
            <a:pPr algn="ctr"/>
            <a:r>
              <a:rPr lang="en-GB" sz="3200" dirty="0">
                <a:solidFill>
                  <a:srgbClr val="007BA4"/>
                </a:solidFill>
              </a:rPr>
              <a:t>Figure 4.15 Customer lifecycle segmentation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96" y="1628800"/>
            <a:ext cx="8089409" cy="43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006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7033" y="187517"/>
            <a:ext cx="5109935" cy="780685"/>
          </a:xfrm>
        </p:spPr>
        <p:txBody>
          <a:bodyPr>
            <a:normAutofit/>
          </a:bodyPr>
          <a:lstStyle/>
          <a:p>
            <a:pPr algn="ctr"/>
            <a:r>
              <a:rPr lang="en-GB" sz="3200" dirty="0">
                <a:solidFill>
                  <a:srgbClr val="007BA4"/>
                </a:solidFill>
              </a:rPr>
              <a:t>Differential </a:t>
            </a:r>
            <a:r>
              <a:rPr lang="en-GB" sz="3200" dirty="0" smtClean="0">
                <a:solidFill>
                  <a:srgbClr val="007BA4"/>
                </a:solidFill>
              </a:rPr>
              <a:t>advantage</a:t>
            </a:r>
            <a:endParaRPr lang="en-GB" sz="3200" dirty="0">
              <a:solidFill>
                <a:srgbClr val="007BA4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436" y="1164249"/>
            <a:ext cx="6489128" cy="49290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026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7BA4"/>
                </a:solidFill>
              </a:rPr>
              <a:t>Figure 4.17 Influences on customers of multichannel decision making</a:t>
            </a:r>
            <a:endParaRPr lang="en-GB" dirty="0">
              <a:solidFill>
                <a:srgbClr val="007BA4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113" y="1458497"/>
            <a:ext cx="6645775" cy="4549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096432" y="6165304"/>
            <a:ext cx="265649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000" i="1" dirty="0">
                <a:latin typeface="+mj-lt"/>
              </a:rPr>
              <a:t>Source</a:t>
            </a:r>
            <a:r>
              <a:rPr lang="en-IN" sz="1000" dirty="0">
                <a:latin typeface="+mj-lt"/>
              </a:rPr>
              <a:t>: adapted from Dholakia </a:t>
            </a:r>
            <a:r>
              <a:rPr lang="en-IN" sz="1000" i="1" dirty="0">
                <a:latin typeface="+mj-lt"/>
              </a:rPr>
              <a:t>et al</a:t>
            </a:r>
            <a:r>
              <a:rPr lang="en-IN" sz="1000" dirty="0">
                <a:latin typeface="+mj-lt"/>
              </a:rPr>
              <a:t>. (2010)</a:t>
            </a:r>
            <a:endParaRPr lang="en-IN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1874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692"/>
            <a:ext cx="8229600" cy="709714"/>
          </a:xfrm>
        </p:spPr>
        <p:txBody>
          <a:bodyPr>
            <a:normAutofit/>
          </a:bodyPr>
          <a:lstStyle/>
          <a:p>
            <a:pPr algn="ctr"/>
            <a:r>
              <a:rPr lang="en-GB" sz="3200" dirty="0">
                <a:solidFill>
                  <a:srgbClr val="007BA4"/>
                </a:solidFill>
              </a:rPr>
              <a:t>Chapter 4 Digital Marketing Strategy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84784"/>
            <a:ext cx="990600" cy="996950"/>
          </a:xfrm>
        </p:spPr>
      </p:pic>
      <p:sp>
        <p:nvSpPr>
          <p:cNvPr id="5" name="Rectangle 4"/>
          <p:cNvSpPr/>
          <p:nvPr/>
        </p:nvSpPr>
        <p:spPr>
          <a:xfrm>
            <a:off x="1619672" y="1434680"/>
            <a:ext cx="75996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7BA4"/>
              </a:buClr>
            </a:pPr>
            <a:r>
              <a:rPr lang="en-GB" sz="2400" b="1" dirty="0"/>
              <a:t>Main </a:t>
            </a:r>
            <a:r>
              <a:rPr lang="en-GB" sz="2400" b="1" dirty="0" smtClean="0"/>
              <a:t>topics</a:t>
            </a:r>
          </a:p>
          <a:p>
            <a:pPr marL="342900" indent="-342900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sz="2400" dirty="0" smtClean="0"/>
              <a:t>Digital </a:t>
            </a:r>
            <a:r>
              <a:rPr lang="en-GB" sz="2400" dirty="0"/>
              <a:t>marketing strategy and channel </a:t>
            </a:r>
            <a:r>
              <a:rPr lang="en-GB" sz="2400" dirty="0" smtClean="0"/>
              <a:t>strategy management </a:t>
            </a:r>
            <a:endParaRPr lang="en-GB" sz="2400" dirty="0"/>
          </a:p>
          <a:p>
            <a:pPr marL="342900" indent="-342900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sz="2400" dirty="0" smtClean="0"/>
              <a:t>Importance </a:t>
            </a:r>
            <a:r>
              <a:rPr lang="en-GB" sz="2400" dirty="0"/>
              <a:t>of integrated digital marketing strategy</a:t>
            </a:r>
          </a:p>
          <a:p>
            <a:pPr marL="342900" indent="-342900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sz="2400" dirty="0" smtClean="0"/>
              <a:t>How </a:t>
            </a:r>
            <a:r>
              <a:rPr lang="en-GB" sz="2400" dirty="0"/>
              <a:t>to structure a digital marketing strategy </a:t>
            </a:r>
          </a:p>
          <a:p>
            <a:pPr marL="342900" indent="-342900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sz="2400" dirty="0" smtClean="0"/>
              <a:t>Competitor </a:t>
            </a:r>
            <a:r>
              <a:rPr lang="en-GB" sz="2400" dirty="0"/>
              <a:t>analysis </a:t>
            </a:r>
          </a:p>
          <a:p>
            <a:pPr marL="342900" indent="-342900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sz="2400" dirty="0" smtClean="0"/>
              <a:t>Setting </a:t>
            </a:r>
            <a:r>
              <a:rPr lang="en-GB" sz="2400" dirty="0"/>
              <a:t>goals and objectives</a:t>
            </a:r>
          </a:p>
          <a:p>
            <a:pPr marL="342900" indent="-342900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sz="2400" dirty="0" smtClean="0"/>
              <a:t>Strategy </a:t>
            </a:r>
            <a:r>
              <a:rPr lang="en-GB" sz="2400" dirty="0"/>
              <a:t>formulation</a:t>
            </a:r>
          </a:p>
          <a:p>
            <a:pPr marL="342900" indent="-342900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sz="2400" dirty="0" smtClean="0"/>
              <a:t>Strategy </a:t>
            </a:r>
            <a:r>
              <a:rPr lang="en-GB" sz="2400" dirty="0"/>
              <a:t>implementation </a:t>
            </a:r>
          </a:p>
          <a:p>
            <a:pPr marL="342900" indent="-342900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sz="2400" dirty="0" smtClean="0"/>
              <a:t>Assessing </a:t>
            </a:r>
            <a:r>
              <a:rPr lang="en-GB" sz="2400" dirty="0"/>
              <a:t>different digital projects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338786"/>
            <a:ext cx="8175625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441" y="3326612"/>
            <a:ext cx="1380997" cy="1877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466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334" y="260648"/>
            <a:ext cx="8699333" cy="1143000"/>
          </a:xfrm>
        </p:spPr>
        <p:txBody>
          <a:bodyPr>
            <a:noAutofit/>
          </a:bodyPr>
          <a:lstStyle/>
          <a:p>
            <a:pPr algn="ctr"/>
            <a:r>
              <a:rPr lang="en-GB" sz="3200" dirty="0">
                <a:solidFill>
                  <a:srgbClr val="007BA4"/>
                </a:solidFill>
              </a:rPr>
              <a:t>Figure 4.18 Matrix for evaluating digital marketing business investment alternatives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556792"/>
            <a:ext cx="5917970" cy="4644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863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278" y="274638"/>
            <a:ext cx="8067445" cy="1143000"/>
          </a:xfrm>
        </p:spPr>
        <p:txBody>
          <a:bodyPr>
            <a:normAutofit/>
          </a:bodyPr>
          <a:lstStyle/>
          <a:p>
            <a:pPr algn="ctr"/>
            <a:r>
              <a:rPr lang="en-GB" sz="3200" dirty="0">
                <a:solidFill>
                  <a:srgbClr val="007BA4"/>
                </a:solidFill>
              </a:rPr>
              <a:t>Figure 4.19 Influences on customers of multichannel </a:t>
            </a:r>
            <a:r>
              <a:rPr lang="en-GB" sz="3200" dirty="0" smtClean="0">
                <a:solidFill>
                  <a:srgbClr val="007BA4"/>
                </a:solidFill>
              </a:rPr>
              <a:t>decision making</a:t>
            </a:r>
            <a:endParaRPr lang="en-GB" sz="3200" dirty="0">
              <a:solidFill>
                <a:srgbClr val="007BA4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95" y="1451331"/>
            <a:ext cx="6705970" cy="4623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948357" y="6142114"/>
            <a:ext cx="265649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000" i="1">
                <a:latin typeface="+mj-lt"/>
              </a:rPr>
              <a:t>Source</a:t>
            </a:r>
            <a:r>
              <a:rPr lang="en-IN" sz="1000">
                <a:latin typeface="+mj-lt"/>
              </a:rPr>
              <a:t>: adapted from Dholakia </a:t>
            </a:r>
            <a:r>
              <a:rPr lang="en-IN" sz="1000" i="1">
                <a:latin typeface="+mj-lt"/>
              </a:rPr>
              <a:t>et al</a:t>
            </a:r>
            <a:r>
              <a:rPr lang="en-IN" sz="1000">
                <a:latin typeface="+mj-lt"/>
              </a:rPr>
              <a:t>. </a:t>
            </a:r>
            <a:r>
              <a:rPr lang="en-IN" sz="1000" dirty="0">
                <a:latin typeface="+mj-lt"/>
              </a:rPr>
              <a:t>(2010)</a:t>
            </a:r>
            <a:endParaRPr lang="en-IN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9210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6069" y="359613"/>
            <a:ext cx="9051863" cy="12691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b="1" kern="1200">
                <a:solidFill>
                  <a:srgbClr val="00A4B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750" dirty="0">
                <a:solidFill>
                  <a:srgbClr val="007BA4"/>
                </a:solidFill>
              </a:rPr>
              <a:t>Figure 4.20 Channel coverage map showing the company’s preferred strategy for </a:t>
            </a:r>
            <a:r>
              <a:rPr lang="en-US" sz="2750" dirty="0" smtClean="0">
                <a:solidFill>
                  <a:srgbClr val="007BA4"/>
                </a:solidFill>
              </a:rPr>
              <a:t>communications</a:t>
            </a:r>
            <a:endParaRPr lang="en-US" sz="2750" dirty="0">
              <a:solidFill>
                <a:srgbClr val="007BA4"/>
              </a:solidFill>
            </a:endParaRPr>
          </a:p>
          <a:p>
            <a:pPr algn="ctr"/>
            <a:r>
              <a:rPr lang="en-US" sz="2750" dirty="0">
                <a:solidFill>
                  <a:srgbClr val="007BA4"/>
                </a:solidFill>
              </a:rPr>
              <a:t>with different customer segments with different value</a:t>
            </a:r>
            <a:endParaRPr lang="en-GB" sz="2750" dirty="0">
              <a:solidFill>
                <a:srgbClr val="007BA4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760" y="1988840"/>
            <a:ext cx="5294480" cy="40303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080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3" y="263525"/>
            <a:ext cx="7481455" cy="645195"/>
          </a:xfrm>
        </p:spPr>
        <p:txBody>
          <a:bodyPr>
            <a:normAutofit/>
          </a:bodyPr>
          <a:lstStyle/>
          <a:p>
            <a:pPr algn="ctr"/>
            <a:r>
              <a:rPr lang="en-GB" sz="3200" dirty="0">
                <a:solidFill>
                  <a:srgbClr val="007BA4"/>
                </a:solidFill>
              </a:rPr>
              <a:t>Assessing different digital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198" y="1440976"/>
            <a:ext cx="7481455" cy="532656"/>
          </a:xfrm>
        </p:spPr>
        <p:txBody>
          <a:bodyPr/>
          <a:lstStyle/>
          <a:p>
            <a:r>
              <a:rPr lang="en-GB" dirty="0"/>
              <a:t>The online lifecycle management grid</a:t>
            </a:r>
          </a:p>
        </p:txBody>
      </p:sp>
      <p:sp>
        <p:nvSpPr>
          <p:cNvPr id="4" name="Rectangle 3"/>
          <p:cNvSpPr/>
          <p:nvPr/>
        </p:nvSpPr>
        <p:spPr>
          <a:xfrm>
            <a:off x="742140" y="2098591"/>
            <a:ext cx="7350089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/>
              <a:t>Generic digital marketing strategies to achieve objectives in </a:t>
            </a:r>
            <a:r>
              <a:rPr lang="en-GB" sz="2000" dirty="0" smtClean="0"/>
              <a:t>the</a:t>
            </a:r>
            <a:br>
              <a:rPr lang="en-GB" sz="2000" dirty="0" smtClean="0"/>
            </a:br>
            <a:r>
              <a:rPr lang="en-GB" sz="2000" dirty="0" smtClean="0"/>
              <a:t>grid </a:t>
            </a:r>
            <a:r>
              <a:rPr lang="en-GB" sz="2000" dirty="0"/>
              <a:t>include: </a:t>
            </a:r>
          </a:p>
          <a:p>
            <a:endParaRPr lang="en-GB" sz="2000" dirty="0"/>
          </a:p>
          <a:p>
            <a:pPr marL="285750" indent="-285750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Online value proposition strategy </a:t>
            </a:r>
          </a:p>
          <a:p>
            <a:pPr marL="285750" indent="-285750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Online targeted reach strategy </a:t>
            </a:r>
          </a:p>
          <a:p>
            <a:pPr marL="285750" indent="-285750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Offline targeted reach strategy</a:t>
            </a:r>
          </a:p>
          <a:p>
            <a:pPr marL="285750" indent="-285750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Online sales efficiency strategy</a:t>
            </a:r>
          </a:p>
          <a:p>
            <a:pPr marL="285750" indent="-285750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Offline sales impact strategy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952" y="2924944"/>
            <a:ext cx="2521099" cy="2793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730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706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GB" sz="3200" dirty="0">
                <a:solidFill>
                  <a:srgbClr val="007BA4"/>
                </a:solidFill>
              </a:rPr>
              <a:t>Case study 4 – ASOS shifts the focus of high street retailing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564" y="1485641"/>
            <a:ext cx="7848872" cy="2447415"/>
          </a:xfrm>
        </p:spPr>
        <p:txBody>
          <a:bodyPr>
            <a:normAutofit/>
          </a:bodyPr>
          <a:lstStyle/>
          <a:p>
            <a:r>
              <a:rPr lang="en-GB" sz="2000" dirty="0"/>
              <a:t>Questions:</a:t>
            </a:r>
          </a:p>
          <a:p>
            <a:pPr marL="457200" indent="-457200">
              <a:buClr>
                <a:srgbClr val="007BA4"/>
              </a:buClr>
              <a:buFont typeface="+mj-lt"/>
              <a:buAutoNum type="arabicPeriod"/>
            </a:pPr>
            <a:r>
              <a:rPr lang="en-GB" sz="2000" dirty="0" smtClean="0"/>
              <a:t>Apply </a:t>
            </a:r>
            <a:r>
              <a:rPr lang="en-GB" sz="2000" dirty="0"/>
              <a:t>the SOSTAC model </a:t>
            </a:r>
            <a:r>
              <a:rPr lang="en-GB" sz="2000" dirty="0" smtClean="0"/>
              <a:t>to ASOS </a:t>
            </a:r>
            <a:r>
              <a:rPr lang="en-GB" sz="2000" dirty="0"/>
              <a:t>and highlight why </a:t>
            </a:r>
            <a:r>
              <a:rPr lang="en-GB" sz="2000" dirty="0" smtClean="0"/>
              <a:t>it has </a:t>
            </a:r>
            <a:r>
              <a:rPr lang="en-GB" sz="2000" dirty="0"/>
              <a:t>become such </a:t>
            </a:r>
            <a:r>
              <a:rPr lang="en-GB" sz="2000" dirty="0" smtClean="0"/>
              <a:t>a successful </a:t>
            </a:r>
            <a:r>
              <a:rPr lang="en-GB" sz="2000" dirty="0"/>
              <a:t>online </a:t>
            </a:r>
            <a:r>
              <a:rPr lang="en-GB" sz="2000" dirty="0" smtClean="0"/>
              <a:t>fashion brand</a:t>
            </a:r>
            <a:endParaRPr lang="en-GB" sz="2000" dirty="0"/>
          </a:p>
          <a:p>
            <a:pPr marL="457200" indent="-457200">
              <a:buClr>
                <a:srgbClr val="007BA4"/>
              </a:buClr>
              <a:buFont typeface="+mj-lt"/>
              <a:buAutoNum type="arabicPeriod"/>
            </a:pPr>
            <a:r>
              <a:rPr lang="en-GB" sz="2000" dirty="0" smtClean="0"/>
              <a:t>Describe </a:t>
            </a:r>
            <a:r>
              <a:rPr lang="en-GB" sz="2000" dirty="0"/>
              <a:t>how ASOS </a:t>
            </a:r>
            <a:r>
              <a:rPr lang="en-GB" sz="2000" dirty="0" smtClean="0"/>
              <a:t>uses elements </a:t>
            </a:r>
            <a:r>
              <a:rPr lang="en-GB" sz="2000" dirty="0"/>
              <a:t>of the </a:t>
            </a:r>
            <a:r>
              <a:rPr lang="en-GB" sz="2000" dirty="0" smtClean="0"/>
              <a:t>marketing mix </a:t>
            </a:r>
            <a:r>
              <a:rPr lang="en-GB" sz="2000" dirty="0"/>
              <a:t>as part of its </a:t>
            </a:r>
            <a:r>
              <a:rPr lang="en-GB" sz="2000" dirty="0" smtClean="0"/>
              <a:t>digital strategy</a:t>
            </a:r>
            <a:endParaRPr lang="en-GB" sz="2000" dirty="0"/>
          </a:p>
          <a:p>
            <a:pPr marL="457200" indent="-457200">
              <a:buClr>
                <a:srgbClr val="007BA4"/>
              </a:buClr>
              <a:buFont typeface="+mj-lt"/>
              <a:buAutoNum type="arabicPeriod"/>
            </a:pPr>
            <a:r>
              <a:rPr lang="en-GB" sz="2000" dirty="0" smtClean="0"/>
              <a:t>Discuss </a:t>
            </a:r>
            <a:r>
              <a:rPr lang="en-GB" sz="2000" dirty="0"/>
              <a:t>how ASOS has </a:t>
            </a:r>
            <a:r>
              <a:rPr lang="en-GB" sz="2000" dirty="0" smtClean="0"/>
              <a:t>used digital </a:t>
            </a:r>
            <a:r>
              <a:rPr lang="en-GB" sz="2000" dirty="0"/>
              <a:t>to develop </a:t>
            </a:r>
            <a:r>
              <a:rPr lang="en-GB" sz="2000" dirty="0" smtClean="0"/>
              <a:t>its differentiated </a:t>
            </a:r>
            <a:r>
              <a:rPr lang="en-GB" sz="2000" dirty="0"/>
              <a:t>market position</a:t>
            </a:r>
          </a:p>
          <a:p>
            <a:pPr marL="457200" indent="-457200">
              <a:buClr>
                <a:srgbClr val="007BA4"/>
              </a:buClr>
              <a:buFont typeface="+mj-lt"/>
              <a:buAutoNum type="arabicPeriod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012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864" y="23706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GB" sz="3200" dirty="0">
                <a:solidFill>
                  <a:srgbClr val="007BA4"/>
                </a:solidFill>
              </a:rPr>
              <a:t>Digital marketing strategy and channel strategy management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371" y="1676815"/>
            <a:ext cx="6315259" cy="44884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096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052" y="14891"/>
            <a:ext cx="7675897" cy="1143005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rgbClr val="007BA4"/>
                </a:solidFill>
              </a:rPr>
              <a:t>Figure 4.2 Typical shopper </a:t>
            </a:r>
            <a:r>
              <a:rPr lang="en-US" sz="3200" dirty="0" err="1">
                <a:solidFill>
                  <a:srgbClr val="007BA4"/>
                </a:solidFill>
              </a:rPr>
              <a:t>behaviour</a:t>
            </a:r>
            <a:r>
              <a:rPr lang="en-US" sz="3200" dirty="0">
                <a:solidFill>
                  <a:srgbClr val="007BA4"/>
                </a:solidFill>
              </a:rPr>
              <a:t> before a town-</a:t>
            </a:r>
            <a:r>
              <a:rPr lang="en-US" sz="3200" dirty="0" err="1">
                <a:solidFill>
                  <a:srgbClr val="007BA4"/>
                </a:solidFill>
              </a:rPr>
              <a:t>centre</a:t>
            </a:r>
            <a:r>
              <a:rPr lang="en-US" sz="3200" dirty="0">
                <a:solidFill>
                  <a:srgbClr val="007BA4"/>
                </a:solidFill>
              </a:rPr>
              <a:t> shopping trip</a:t>
            </a:r>
            <a:endParaRPr lang="en-GB" sz="3200" dirty="0">
              <a:solidFill>
                <a:srgbClr val="007BA4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40" y="1519214"/>
            <a:ext cx="7875721" cy="4291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539552" y="6021868"/>
            <a:ext cx="161614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000" i="1" dirty="0">
                <a:latin typeface="+mj-lt"/>
              </a:rPr>
              <a:t>Source</a:t>
            </a:r>
            <a:r>
              <a:rPr lang="da-DK" sz="1000" dirty="0">
                <a:latin typeface="+mj-lt"/>
              </a:rPr>
              <a:t>: Hart </a:t>
            </a:r>
            <a:r>
              <a:rPr lang="da-DK" sz="1000" i="1" dirty="0">
                <a:latin typeface="+mj-lt"/>
              </a:rPr>
              <a:t>et al</a:t>
            </a:r>
            <a:r>
              <a:rPr lang="da-DK" sz="1000" dirty="0">
                <a:latin typeface="+mj-lt"/>
              </a:rPr>
              <a:t>. (2017)</a:t>
            </a:r>
            <a:endParaRPr lang="en-IN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171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278" y="249586"/>
            <a:ext cx="8067445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007BA4"/>
                </a:solidFill>
              </a:rPr>
              <a:t>Figure 4.3 Digital access </a:t>
            </a:r>
            <a:r>
              <a:rPr lang="en-US" sz="3200" dirty="0" smtClean="0">
                <a:solidFill>
                  <a:srgbClr val="007BA4"/>
                </a:solidFill>
              </a:rPr>
              <a:t>during</a:t>
            </a:r>
            <a:br>
              <a:rPr lang="en-US" sz="3200" dirty="0" smtClean="0">
                <a:solidFill>
                  <a:srgbClr val="007BA4"/>
                </a:solidFill>
              </a:rPr>
            </a:br>
            <a:r>
              <a:rPr lang="en-US" sz="3200" dirty="0" smtClean="0">
                <a:solidFill>
                  <a:srgbClr val="007BA4"/>
                </a:solidFill>
              </a:rPr>
              <a:t>town-</a:t>
            </a:r>
            <a:r>
              <a:rPr lang="en-US" sz="3200" dirty="0" err="1" smtClean="0">
                <a:solidFill>
                  <a:srgbClr val="007BA4"/>
                </a:solidFill>
              </a:rPr>
              <a:t>centre</a:t>
            </a:r>
            <a:r>
              <a:rPr lang="en-US" sz="3200" dirty="0" smtClean="0">
                <a:solidFill>
                  <a:srgbClr val="007BA4"/>
                </a:solidFill>
              </a:rPr>
              <a:t> </a:t>
            </a:r>
            <a:r>
              <a:rPr lang="en-US" sz="3200" dirty="0">
                <a:solidFill>
                  <a:srgbClr val="007BA4"/>
                </a:solidFill>
              </a:rPr>
              <a:t>visit</a:t>
            </a:r>
            <a:endParaRPr lang="en-GB" sz="3200" dirty="0">
              <a:solidFill>
                <a:srgbClr val="007BA4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65" y="1541438"/>
            <a:ext cx="7957242" cy="44514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539552" y="6070012"/>
            <a:ext cx="176362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050" i="1" dirty="0"/>
              <a:t>Source</a:t>
            </a:r>
            <a:r>
              <a:rPr lang="da-DK" sz="1050" dirty="0"/>
              <a:t>: Hart </a:t>
            </a:r>
            <a:r>
              <a:rPr lang="da-DK" sz="1050" i="1" dirty="0"/>
              <a:t>et al</a:t>
            </a:r>
            <a:r>
              <a:rPr lang="da-DK" sz="1050" dirty="0"/>
              <a:t>. (2017)</a:t>
            </a:r>
            <a:endParaRPr lang="en-IN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8071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720" y="249586"/>
            <a:ext cx="7088561" cy="1143000"/>
          </a:xfrm>
        </p:spPr>
        <p:txBody>
          <a:bodyPr>
            <a:normAutofit/>
          </a:bodyPr>
          <a:lstStyle/>
          <a:p>
            <a:pPr algn="ctr"/>
            <a:r>
              <a:rPr lang="en-GB" sz="3200" dirty="0">
                <a:solidFill>
                  <a:srgbClr val="007BA4"/>
                </a:solidFill>
              </a:rPr>
              <a:t>Importance of integrated digital marketing strategy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707" y="1556792"/>
            <a:ext cx="6040586" cy="46231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903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58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GB" sz="3200" dirty="0">
                <a:solidFill>
                  <a:srgbClr val="007BA4"/>
                </a:solidFill>
              </a:rPr>
              <a:t>Table 4.2 Digital Marketing Planning failures and solutions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7075282"/>
              </p:ext>
            </p:extLst>
          </p:nvPr>
        </p:nvGraphicFramePr>
        <p:xfrm>
          <a:off x="970337" y="1473225"/>
          <a:ext cx="7418088" cy="48851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36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44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4595">
                <a:tc>
                  <a:txBody>
                    <a:bodyPr/>
                    <a:lstStyle/>
                    <a:p>
                      <a:r>
                        <a:rPr lang="en-GB" sz="1600" dirty="0"/>
                        <a:t>Potential</a:t>
                      </a:r>
                      <a:r>
                        <a:rPr lang="en-GB" sz="1600" baseline="0" dirty="0"/>
                        <a:t> </a:t>
                      </a:r>
                      <a:r>
                        <a:rPr lang="en-GB" sz="1600" baseline="0" dirty="0" smtClean="0"/>
                        <a:t>failure </a:t>
                      </a:r>
                      <a:r>
                        <a:rPr lang="en-GB" sz="1600" baseline="0" dirty="0"/>
                        <a:t>or problem</a:t>
                      </a:r>
                      <a:endParaRPr lang="en-GB" sz="1600" dirty="0"/>
                    </a:p>
                  </a:txBody>
                  <a:tcPr marL="80037" marR="80037" marT="40019" marB="40019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Potential solution</a:t>
                      </a:r>
                    </a:p>
                  </a:txBody>
                  <a:tcPr marL="80037" marR="80037" marT="40019" marB="4001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1999"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Underestimated customer demand for online </a:t>
                      </a:r>
                      <a:r>
                        <a:rPr lang="en-IN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services</a:t>
                      </a:r>
                    </a:p>
                    <a:p>
                      <a:endParaRPr lang="en-GB" sz="1400" baseline="0" dirty="0"/>
                    </a:p>
                    <a:p>
                      <a:r>
                        <a:rPr lang="en-US" sz="1400" baseline="0" dirty="0" smtClean="0"/>
                        <a:t>Intense competition from existing and new market entrants who may spark digital disruption in sector through new business</a:t>
                      </a:r>
                      <a:br>
                        <a:rPr lang="en-US" sz="1400" baseline="0" dirty="0" smtClean="0"/>
                      </a:br>
                      <a:r>
                        <a:rPr lang="en-US" sz="1400" baseline="0" dirty="0" smtClean="0"/>
                        <a:t>or revenue models</a:t>
                      </a:r>
                    </a:p>
                    <a:p>
                      <a:endParaRPr lang="en-US" sz="1400" baseline="0" dirty="0" smtClean="0"/>
                    </a:p>
                    <a:p>
                      <a:endParaRPr lang="en-GB" sz="1400" baseline="0" dirty="0" smtClean="0"/>
                    </a:p>
                    <a:p>
                      <a:r>
                        <a:rPr lang="en-GB" sz="1400" baseline="0" dirty="0" smtClean="0"/>
                        <a:t>Duplication </a:t>
                      </a:r>
                      <a:r>
                        <a:rPr lang="en-GB" sz="1400" baseline="0" dirty="0"/>
                        <a:t>of resources</a:t>
                      </a:r>
                    </a:p>
                    <a:p>
                      <a:endParaRPr lang="en-GB" sz="1400" baseline="0" dirty="0" smtClean="0"/>
                    </a:p>
                    <a:p>
                      <a:endParaRPr lang="en-GB" sz="1400" baseline="0" dirty="0" smtClean="0"/>
                    </a:p>
                    <a:p>
                      <a:endParaRPr lang="en-GB" sz="1400" baseline="0" dirty="0" smtClean="0"/>
                    </a:p>
                    <a:p>
                      <a:endParaRPr lang="en-GB" sz="1400" baseline="0" dirty="0" smtClean="0"/>
                    </a:p>
                    <a:p>
                      <a:endParaRPr lang="en-GB" sz="1400" baseline="0" dirty="0"/>
                    </a:p>
                    <a:p>
                      <a:r>
                        <a:rPr lang="en-GB" sz="1400" baseline="0" dirty="0"/>
                        <a:t>Insufficient resources and </a:t>
                      </a:r>
                      <a:r>
                        <a:rPr lang="en-GB" sz="1400" baseline="0" dirty="0" smtClean="0"/>
                        <a:t>capabilities</a:t>
                      </a:r>
                    </a:p>
                    <a:p>
                      <a:endParaRPr lang="en-GB" sz="1400" baseline="0" dirty="0" smtClean="0"/>
                    </a:p>
                    <a:p>
                      <a:endParaRPr lang="en-GB" sz="1400" baseline="0" dirty="0" smtClean="0"/>
                    </a:p>
                    <a:p>
                      <a:endParaRPr lang="en-GB" sz="1400" baseline="0" dirty="0" smtClean="0"/>
                    </a:p>
                    <a:p>
                      <a:endParaRPr lang="en-GB" sz="1400" baseline="0" dirty="0"/>
                    </a:p>
                    <a:p>
                      <a:endParaRPr lang="en-GB" sz="1400" baseline="0" dirty="0"/>
                    </a:p>
                  </a:txBody>
                  <a:tcPr marL="80037" marR="80037" marT="40019" marB="40019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Research demand, set objectives, allocate</a:t>
                      </a:r>
                    </a:p>
                    <a:p>
                      <a:pPr marL="152400" indent="-152400"/>
                      <a:r>
                        <a:rPr lang="en-GB" sz="1400" dirty="0" smtClean="0"/>
                        <a:t>	sufficient resources</a:t>
                      </a:r>
                    </a:p>
                    <a:p>
                      <a:endParaRPr lang="en-GB" sz="1400" dirty="0" smtClean="0"/>
                    </a:p>
                    <a:p>
                      <a:r>
                        <a:rPr lang="en-US" sz="1400" dirty="0" err="1" smtClean="0"/>
                        <a:t>Analyse</a:t>
                      </a:r>
                      <a:r>
                        <a:rPr lang="en-US" sz="1400" dirty="0" smtClean="0"/>
                        <a:t> the market, especially the intensity</a:t>
                      </a:r>
                    </a:p>
                    <a:p>
                      <a:pPr marL="152400" indent="-152400"/>
                      <a:r>
                        <a:rPr lang="en-US" sz="1400" dirty="0" smtClean="0"/>
                        <a:t>	of rivalry, anticipate competitive</a:t>
                      </a:r>
                    </a:p>
                    <a:p>
                      <a:pPr marL="152400" indent="-152400"/>
                      <a:r>
                        <a:rPr lang="en-US" sz="1400" dirty="0" smtClean="0"/>
                        <a:t>	responses, plan a clear market entry</a:t>
                      </a:r>
                    </a:p>
                    <a:p>
                      <a:pPr marL="152400" indent="-152400"/>
                      <a:r>
                        <a:rPr lang="en-US" sz="1400" dirty="0" smtClean="0"/>
                        <a:t>	strategy or potential changes to business</a:t>
                      </a:r>
                    </a:p>
                    <a:p>
                      <a:pPr marL="152400" indent="-152400"/>
                      <a:r>
                        <a:rPr lang="en-US" sz="1400" dirty="0" smtClean="0"/>
                        <a:t>	and revenue models </a:t>
                      </a:r>
                    </a:p>
                    <a:p>
                      <a:endParaRPr lang="en-US" sz="1400" dirty="0" smtClean="0"/>
                    </a:p>
                    <a:p>
                      <a:r>
                        <a:rPr lang="en-US" sz="1400" dirty="0" smtClean="0"/>
                        <a:t>Improve internal communications to avoid</a:t>
                      </a:r>
                    </a:p>
                    <a:p>
                      <a:pPr marL="152400" indent="-152400"/>
                      <a:r>
                        <a:rPr lang="en-US" sz="1400" dirty="0" smtClean="0"/>
                        <a:t>	different parts of the marketing</a:t>
                      </a:r>
                    </a:p>
                    <a:p>
                      <a:pPr marL="152400" indent="-152400"/>
                      <a:r>
                        <a:rPr lang="en-US" sz="1400" dirty="0" smtClean="0"/>
                        <a:t>	</a:t>
                      </a:r>
                      <a:r>
                        <a:rPr lang="en-US" sz="1400" dirty="0" err="1" smtClean="0"/>
                        <a:t>organisation</a:t>
                      </a:r>
                      <a:r>
                        <a:rPr lang="en-US" sz="1400" dirty="0" smtClean="0"/>
                        <a:t> purchasing different tools or</a:t>
                      </a:r>
                    </a:p>
                    <a:p>
                      <a:pPr marL="152400" indent="-152400"/>
                      <a:r>
                        <a:rPr lang="en-US" sz="1400" dirty="0" smtClean="0"/>
                        <a:t>	different agencies for performing similar</a:t>
                      </a:r>
                    </a:p>
                    <a:p>
                      <a:pPr marL="152400" indent="-152400"/>
                      <a:r>
                        <a:rPr lang="en-US" sz="1400" dirty="0" smtClean="0"/>
                        <a:t>	online marketing tasks</a:t>
                      </a:r>
                    </a:p>
                    <a:p>
                      <a:endParaRPr lang="en-GB" sz="1400" dirty="0" smtClean="0"/>
                    </a:p>
                    <a:p>
                      <a:r>
                        <a:rPr lang="en-US" sz="1400" dirty="0" smtClean="0"/>
                        <a:t>Ensure budget and specific specialist digital</a:t>
                      </a:r>
                    </a:p>
                    <a:p>
                      <a:pPr marL="152400" indent="-152400"/>
                      <a:r>
                        <a:rPr lang="en-US" sz="1400" dirty="0" smtClean="0"/>
                        <a:t>	skills are available to support the strategic</a:t>
                      </a:r>
                    </a:p>
                    <a:p>
                      <a:pPr marL="152400" indent="-152400"/>
                      <a:r>
                        <a:rPr lang="en-US" sz="1400" dirty="0" smtClean="0"/>
                        <a:t>	initiatives including ‘always-on’ activities to</a:t>
                      </a:r>
                    </a:p>
                    <a:p>
                      <a:pPr marL="152400" indent="-152400"/>
                      <a:r>
                        <a:rPr lang="en-US" sz="1400" dirty="0" smtClean="0"/>
                        <a:t>	continuously engage audiences using</a:t>
                      </a:r>
                    </a:p>
                    <a:p>
                      <a:pPr marL="152400" indent="-152400"/>
                      <a:r>
                        <a:rPr lang="en-US" sz="1400" dirty="0" smtClean="0"/>
                        <a:t>	search, social and email marketing</a:t>
                      </a:r>
                    </a:p>
                  </a:txBody>
                  <a:tcPr marL="80037" marR="80037" marT="40019" marB="4001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593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58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GB" sz="3200" dirty="0">
                <a:solidFill>
                  <a:srgbClr val="007BA4"/>
                </a:solidFill>
              </a:rPr>
              <a:t>Table 4.2 Digital Marketing Planning failures and </a:t>
            </a:r>
            <a:r>
              <a:rPr lang="en-GB" sz="3200" dirty="0" smtClean="0">
                <a:solidFill>
                  <a:srgbClr val="007BA4"/>
                </a:solidFill>
              </a:rPr>
              <a:t>solutions (Continued)</a:t>
            </a:r>
            <a:endParaRPr lang="en-GB" sz="3200" dirty="0">
              <a:solidFill>
                <a:srgbClr val="007BA4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2756545"/>
              </p:ext>
            </p:extLst>
          </p:nvPr>
        </p:nvGraphicFramePr>
        <p:xfrm>
          <a:off x="970337" y="1473225"/>
          <a:ext cx="7778127" cy="30654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1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64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0776">
                <a:tc>
                  <a:txBody>
                    <a:bodyPr/>
                    <a:lstStyle/>
                    <a:p>
                      <a:r>
                        <a:rPr lang="en-GB" sz="1600" dirty="0"/>
                        <a:t>Potential</a:t>
                      </a:r>
                      <a:r>
                        <a:rPr lang="en-GB" sz="1600" baseline="0" dirty="0"/>
                        <a:t> </a:t>
                      </a:r>
                      <a:r>
                        <a:rPr lang="en-GB" sz="1600" baseline="0" dirty="0" smtClean="0"/>
                        <a:t>failure </a:t>
                      </a:r>
                      <a:r>
                        <a:rPr lang="en-GB" sz="1600" baseline="0" dirty="0"/>
                        <a:t>or problem</a:t>
                      </a:r>
                      <a:endParaRPr lang="en-GB" sz="1600" dirty="0"/>
                    </a:p>
                  </a:txBody>
                  <a:tcPr marL="80037" marR="80037" marT="40019" marB="40019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Potential solution</a:t>
                      </a:r>
                    </a:p>
                  </a:txBody>
                  <a:tcPr marL="80037" marR="80037" marT="40019" marB="4001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1552"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Relevant customer data not collected or </a:t>
                      </a:r>
                      <a:r>
                        <a:rPr lang="en-US" sz="1400" baseline="0" dirty="0" err="1" smtClean="0"/>
                        <a:t>utilised</a:t>
                      </a:r>
                      <a:endParaRPr lang="en-US" sz="1400" baseline="0" dirty="0" smtClean="0"/>
                    </a:p>
                    <a:p>
                      <a:endParaRPr lang="en-GB" sz="1400" baseline="0" dirty="0" smtClean="0"/>
                    </a:p>
                    <a:p>
                      <a:endParaRPr lang="en-GB" sz="1400" baseline="0" dirty="0" smtClean="0"/>
                    </a:p>
                    <a:p>
                      <a:r>
                        <a:rPr lang="en-GB" sz="1400" baseline="0" dirty="0" smtClean="0"/>
                        <a:t>Lack </a:t>
                      </a:r>
                      <a:r>
                        <a:rPr lang="en-GB" sz="1400" baseline="0" dirty="0"/>
                        <a:t>of </a:t>
                      </a:r>
                      <a:r>
                        <a:rPr lang="en-GB" sz="1400" baseline="0" dirty="0" smtClean="0"/>
                        <a:t>control</a:t>
                      </a:r>
                    </a:p>
                    <a:p>
                      <a:endParaRPr lang="en-GB" sz="1400" baseline="0" dirty="0" smtClean="0"/>
                    </a:p>
                    <a:p>
                      <a:endParaRPr lang="en-GB" sz="1400" baseline="0" dirty="0"/>
                    </a:p>
                    <a:p>
                      <a:endParaRPr lang="en-GB" sz="1400" baseline="0" dirty="0"/>
                    </a:p>
                    <a:p>
                      <a:r>
                        <a:rPr lang="en-GB" sz="1400" baseline="0" dirty="0"/>
                        <a:t>Lack of senior management support </a:t>
                      </a:r>
                      <a:endParaRPr lang="en-GB" sz="1400" dirty="0"/>
                    </a:p>
                  </a:txBody>
                  <a:tcPr marL="80037" marR="80037" marT="40019" marB="40019"/>
                </a:tc>
                <a:tc>
                  <a:txBody>
                    <a:bodyPr/>
                    <a:lstStyle/>
                    <a:p>
                      <a:pPr marL="180975" indent="-180975"/>
                      <a:r>
                        <a:rPr lang="en-US" sz="1400" baseline="0" dirty="0" smtClean="0"/>
                        <a:t>Research to ensure best possible knowledge of target customers; integrate customer</a:t>
                      </a:r>
                      <a:br>
                        <a:rPr lang="en-US" sz="1400" baseline="0" dirty="0" smtClean="0"/>
                      </a:br>
                      <a:r>
                        <a:rPr lang="en-US" sz="1400" baseline="0" dirty="0" smtClean="0"/>
                        <a:t>data into existing systems</a:t>
                      </a:r>
                    </a:p>
                    <a:p>
                      <a:endParaRPr lang="en-US" sz="1400" baseline="0" dirty="0" smtClean="0"/>
                    </a:p>
                    <a:p>
                      <a:r>
                        <a:rPr lang="en-US" sz="1400" baseline="0" dirty="0" smtClean="0"/>
                        <a:t>Measure and </a:t>
                      </a:r>
                      <a:r>
                        <a:rPr lang="en-US" sz="1400" baseline="0" dirty="0" err="1" smtClean="0"/>
                        <a:t>analyse</a:t>
                      </a:r>
                      <a:r>
                        <a:rPr lang="en-US" sz="1400" baseline="0" dirty="0" smtClean="0"/>
                        <a:t> regularly to take</a:t>
                      </a:r>
                    </a:p>
                    <a:p>
                      <a:pPr marL="180975" indent="-180975"/>
                      <a:r>
                        <a:rPr lang="en-US" sz="1400" baseline="0" dirty="0" smtClean="0"/>
                        <a:t>	corrective action to ensure achievement of</a:t>
                      </a:r>
                    </a:p>
                    <a:p>
                      <a:pPr marL="200025" indent="-200025"/>
                      <a:r>
                        <a:rPr lang="en-US" sz="1400" baseline="0" dirty="0" smtClean="0"/>
                        <a:t>	objectives</a:t>
                      </a:r>
                    </a:p>
                    <a:p>
                      <a:endParaRPr lang="en-GB" sz="1400" baseline="0" dirty="0" smtClean="0"/>
                    </a:p>
                    <a:p>
                      <a:pPr marL="180975" indent="-180975"/>
                      <a:r>
                        <a:rPr lang="en-US" sz="1400" baseline="0" dirty="0" smtClean="0"/>
                        <a:t>Ensure support for a long-term digital transformation plan as this will be needed to drive major strategic initiatives</a:t>
                      </a:r>
                      <a:endParaRPr lang="en-GB" sz="1400" baseline="0" dirty="0" smtClean="0"/>
                    </a:p>
                    <a:p>
                      <a:endParaRPr lang="en-GB" sz="1400" dirty="0"/>
                    </a:p>
                  </a:txBody>
                  <a:tcPr marL="80037" marR="80037" marT="40019" marB="4001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55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" y="285276"/>
            <a:ext cx="9052560" cy="586541"/>
          </a:xfrm>
        </p:spPr>
        <p:txBody>
          <a:bodyPr>
            <a:normAutofit/>
          </a:bodyPr>
          <a:lstStyle/>
          <a:p>
            <a:pPr algn="ctr"/>
            <a:r>
              <a:rPr lang="en-GB" sz="3200">
                <a:solidFill>
                  <a:srgbClr val="007BA4"/>
                </a:solidFill>
              </a:rPr>
              <a:t>How to structure a digital marketing strategy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79" y="958959"/>
            <a:ext cx="6950042" cy="50623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971600" y="6154153"/>
            <a:ext cx="211147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>
                <a:latin typeface="+mj-lt"/>
              </a:rPr>
              <a:t>Source</a:t>
            </a:r>
            <a:r>
              <a:rPr lang="en-US" sz="1000" dirty="0">
                <a:latin typeface="+mj-lt"/>
              </a:rPr>
              <a:t>: Chaffey and Smith (2012)</a:t>
            </a:r>
            <a:endParaRPr lang="en-IN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3596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Digital Marketing">
      <a:dk1>
        <a:sysClr val="windowText" lastClr="000000"/>
      </a:dk1>
      <a:lt1>
        <a:srgbClr val="FFFFFF"/>
      </a:lt1>
      <a:dk2>
        <a:srgbClr val="18293A"/>
      </a:dk2>
      <a:lt2>
        <a:srgbClr val="EEECE1"/>
      </a:lt2>
      <a:accent1>
        <a:srgbClr val="00A4B7"/>
      </a:accent1>
      <a:accent2>
        <a:srgbClr val="EA5633"/>
      </a:accent2>
      <a:accent3>
        <a:srgbClr val="18293A"/>
      </a:accent3>
      <a:accent4>
        <a:srgbClr val="00A4B7"/>
      </a:accent4>
      <a:accent5>
        <a:srgbClr val="18293A"/>
      </a:accent5>
      <a:accent6>
        <a:srgbClr val="EA5633"/>
      </a:accent6>
      <a:hlink>
        <a:srgbClr val="00A4B7"/>
      </a:hlink>
      <a:folHlink>
        <a:srgbClr val="EA563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2768</TotalTime>
  <Words>571</Words>
  <Application>Microsoft Office PowerPoint</Application>
  <PresentationFormat>On-screen Show (4:3)</PresentationFormat>
  <Paragraphs>147</Paragraphs>
  <Slides>24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Verdana</vt:lpstr>
      <vt:lpstr>Office Theme</vt:lpstr>
      <vt:lpstr>DIGITAL MARKETING STRATEGY, IMPLEMENTATION AND PRACTICE Seventh Edition</vt:lpstr>
      <vt:lpstr>Chapter 4 Digital Marketing Strategy </vt:lpstr>
      <vt:lpstr>Digital marketing strategy and channel strategy management</vt:lpstr>
      <vt:lpstr>Figure 4.2 Typical shopper behaviour before a town-centre shopping trip</vt:lpstr>
      <vt:lpstr>Figure 4.3 Digital access during town-centre visit</vt:lpstr>
      <vt:lpstr>Importance of integrated digital marketing strategy</vt:lpstr>
      <vt:lpstr>Table 4.2 Digital Marketing Planning failures and solutions</vt:lpstr>
      <vt:lpstr>Table 4.2 Digital Marketing Planning failures and solutions (Continued)</vt:lpstr>
      <vt:lpstr>How to structure a digital marketing strategy </vt:lpstr>
      <vt:lpstr>Situation Analysis</vt:lpstr>
      <vt:lpstr>Consumer Profiles</vt:lpstr>
      <vt:lpstr>Competitor analysis </vt:lpstr>
      <vt:lpstr>Setting goals and objectives: </vt:lpstr>
      <vt:lpstr>Strategy formulation and implementation </vt:lpstr>
      <vt:lpstr>Key decisions in strategy development: </vt:lpstr>
      <vt:lpstr>Key decisions in strategy development: </vt:lpstr>
      <vt:lpstr>Figure 4.15 Customer lifecycle segmentation</vt:lpstr>
      <vt:lpstr>Differential advantage</vt:lpstr>
      <vt:lpstr>Figure 4.17 Influences on customers of multichannel decision making</vt:lpstr>
      <vt:lpstr>Figure 4.18 Matrix for evaluating digital marketing business investment alternatives</vt:lpstr>
      <vt:lpstr>Figure 4.19 Influences on customers of multichannel decision making</vt:lpstr>
      <vt:lpstr>PowerPoint Presentation</vt:lpstr>
      <vt:lpstr>Assessing different digital projects</vt:lpstr>
      <vt:lpstr>Case study 4 – ASOS shifts the focus of high street retailing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Marketing Powerpoint Slides</dc:title>
  <dc:subject>Digital Marketing</dc:subject>
  <dc:creator>Kirsty Farrelly</dc:creator>
  <cp:keywords>Digital Marketing</cp:keywords>
  <cp:lastModifiedBy>Ilayabharathi, Umapathi</cp:lastModifiedBy>
  <cp:revision>170</cp:revision>
  <dcterms:created xsi:type="dcterms:W3CDTF">2019-02-27T10:38:23Z</dcterms:created>
  <dcterms:modified xsi:type="dcterms:W3CDTF">2019-07-18T11:32:45Z</dcterms:modified>
</cp:coreProperties>
</file>