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1" r:id="rId3"/>
    <p:sldId id="313" r:id="rId4"/>
    <p:sldId id="314" r:id="rId5"/>
    <p:sldId id="257" r:id="rId6"/>
    <p:sldId id="258" r:id="rId7"/>
    <p:sldId id="305" r:id="rId8"/>
    <p:sldId id="262" r:id="rId9"/>
    <p:sldId id="259" r:id="rId10"/>
    <p:sldId id="263" r:id="rId11"/>
    <p:sldId id="264" r:id="rId12"/>
    <p:sldId id="265" r:id="rId13"/>
    <p:sldId id="306" r:id="rId14"/>
    <p:sldId id="267" r:id="rId15"/>
    <p:sldId id="268" r:id="rId16"/>
    <p:sldId id="269" r:id="rId17"/>
    <p:sldId id="271" r:id="rId18"/>
    <p:sldId id="273" r:id="rId19"/>
    <p:sldId id="275" r:id="rId20"/>
    <p:sldId id="309" r:id="rId21"/>
    <p:sldId id="308" r:id="rId22"/>
    <p:sldId id="282" r:id="rId23"/>
    <p:sldId id="284" r:id="rId24"/>
    <p:sldId id="285" r:id="rId25"/>
    <p:sldId id="287" r:id="rId26"/>
    <p:sldId id="310" r:id="rId27"/>
    <p:sldId id="288" r:id="rId28"/>
    <p:sldId id="289" r:id="rId29"/>
    <p:sldId id="290" r:id="rId30"/>
    <p:sldId id="315" r:id="rId31"/>
    <p:sldId id="299" r:id="rId32"/>
    <p:sldId id="294" r:id="rId33"/>
    <p:sldId id="296" r:id="rId34"/>
    <p:sldId id="298" r:id="rId35"/>
    <p:sldId id="300" r:id="rId36"/>
    <p:sldId id="301" r:id="rId37"/>
    <p:sldId id="302" r:id="rId38"/>
    <p:sldId id="303" r:id="rId3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4" autoAdjust="0"/>
    <p:restoredTop sz="79037" autoAdjust="0"/>
  </p:normalViewPr>
  <p:slideViewPr>
    <p:cSldViewPr snapToGrid="0" snapToObjects="1">
      <p:cViewPr varScale="1">
        <p:scale>
          <a:sx n="115" d="100"/>
          <a:sy n="115" d="100"/>
        </p:scale>
        <p:origin x="15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70794F-BDB0-43F2-A0F4-3AE6ACBB2DD8}" type="datetimeFigureOut">
              <a:rPr lang="en-US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00B07F9-71EA-4881-AA30-C90FBF87B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1EDA41-51A6-4CDF-92EC-9B6AFEE87A82}" type="datetimeFigureOut">
              <a:rPr lang="en-US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C0B742-0412-4BF1-B5E2-F0F41BB82C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675C27-C3AA-453D-AE1A-438B066EC433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Add definition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D8ABAC-589A-4BE4-B5D5-920DD2F86942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E10B16-0D1F-4641-8751-834ACEFA80CF}" type="slidenum">
              <a:rPr lang="en-US">
                <a:ea typeface="Arial" pitchFamily="-72" charset="0"/>
                <a:cs typeface="Arial" pitchFamily="-7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ea typeface="Arial" pitchFamily="-72" charset="0"/>
              <a:cs typeface="Arial" pitchFamily="-72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Add two more definition; other definitions moved to next slide for space 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EA99DC-A0D5-4CB2-8F94-2FA50831C8AC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Add two more 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1595B9-7ED1-47C3-B608-467298BE4195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D290EB-DC7F-46F2-8EFC-6D283B29C6EA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Add Sample Surveys; match order with text 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E8FCD-87AB-4831-816C-6B834DCB1ACB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8FFD73-7F66-4485-97D7-98C26BEAFB0B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Add term Panels with definition; maybe current Longitudinal bullets should be combined into one bullet based on text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191E0D-B771-4345-A53B-E43B3215FFA1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61457C-45BC-4189-B725-9C7368ED9EFE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Possibly remove – not bolded or emphasized in text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CB3102-C445-4906-B295-9002BF7A490E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EA98ED-A977-42E2-A24F-9B4E0EC3D985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193AEB-F5AF-4355-8AF4-F29409FCAC9D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BAD825-C9CD-4B2A-8F11-35E2C7B69464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91A9E8-6CAF-4466-843B-0BB0A06DE1FE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4E325C-A52F-4049-8381-E1472109D183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99B006-CF4D-41DE-9EEA-FD8699B19C75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9062E2-7F7B-4062-B2CE-456340B278DD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652CE5-C923-4623-9F0D-4A0EBA66527D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516CFC-582B-475B-B918-6E6987157A98}" type="slidenum">
              <a:rPr lang="en-US">
                <a:ea typeface="Arial" pitchFamily="-72" charset="0"/>
                <a:cs typeface="Arial" pitchFamily="-7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dirty="0">
              <a:ea typeface="Arial" pitchFamily="-72" charset="0"/>
              <a:cs typeface="Arial" pitchFamily="-72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Don – is this information required? Not emphasized in text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79984-8CAD-486B-9FC6-6C46F72D8770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EE7767-D4C2-4220-94C2-A008DCA23C53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145331-1761-4DCA-9928-528674BCEB92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BC9BA8-7235-4A11-BE4F-9444A37280AB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3B17CE-F798-4680-A0C7-5EBFECBFBA52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F8CBEE-1BF1-44EE-8050-994CBDA39644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B76930-3D6B-4C77-9147-200884F25CC8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214CA8-C002-4084-921A-8F9C0C0D7FBB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CBEDC2-0780-4FD5-A287-BB766EC2BD5A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Add definitions – no definitions in the text</a:t>
            </a: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797C30-36EF-4D30-AB14-293AFFF4BBAF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2FA853-1FD5-4DDA-B9DA-F2A9871DC4B5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F3C002-39DD-47F2-81D8-E61EB71C302A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839AAD-2D68-483F-AADC-CEEFDA83D39B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C083C7-683C-4F3E-8C86-95EF69C098A7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BA2888-98D1-4902-8350-F1FCE3098F43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Check with Don regarding this text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698C5-AA71-4088-AA71-602844ADE198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4A0434-8EC4-4C94-AAA5-4E2167D2404C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4A8A6-F73B-4C8D-A3D1-640FD2BDFFA1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2EFF-6E05-47A2-89A2-2FADC6A383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E8C09-E385-4971-AE55-10DD2CF7F156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AC85DDB7-6E1C-4A0B-8F4C-4ED7A11955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E8C09-E385-4971-AE55-10DD2CF7F156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AC85DDB7-6E1C-4A0B-8F4C-4ED7A11955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4B2DE7-6DCF-4FD2-9FB7-31C71CF96536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Copyright © 2014 Pearson Education,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925BF17A-9248-49BB-A6E1-A83091D869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E8C09-E385-4971-AE55-10DD2CF7F156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AC85DDB7-6E1C-4A0B-8F4C-4ED7A11955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E8C09-E385-4971-AE55-10DD2CF7F156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AC85DDB7-6E1C-4A0B-8F4C-4ED7A11955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E8C09-E385-4971-AE55-10DD2CF7F156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AC85DDB7-6E1C-4A0B-8F4C-4ED7A11955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BFC8BD-A67F-403C-9747-407FBC90608E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15D4D250-45FC-44C2-AE46-C4DFEDC7F5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CB55AF-C9D7-447E-908E-392998D9186F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28C098C6-56ED-444D-A165-2DF3E4FC17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E8C09-E385-4971-AE55-10DD2CF7F156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AC85DDB7-6E1C-4A0B-8F4C-4ED7A11955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E8C09-E385-4971-AE55-10DD2CF7F156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AC85DDB7-6E1C-4A0B-8F4C-4ED7A11955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FE8C09-E385-4971-AE55-10DD2CF7F156}" type="datetime1">
              <a:rPr lang="en-US" smtClean="0"/>
              <a:pPr>
                <a:defRPr/>
              </a:pPr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Copyright © 2014 Pearson Education,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4-</a:t>
            </a:r>
            <a:fld id="{AC85DDB7-6E1C-4A0B-8F4C-4ED7A11955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Chapter 4</a:t>
            </a:r>
            <a:endParaRPr lang="en-US" b="1" dirty="0"/>
          </a:p>
        </p:txBody>
      </p:sp>
      <p:sp>
        <p:nvSpPr>
          <p:cNvPr id="819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b="1" dirty="0" smtClean="0">
                <a:solidFill>
                  <a:srgbClr val="0070C0"/>
                </a:solidFill>
              </a:rPr>
              <a:t>Research Design</a:t>
            </a:r>
          </a:p>
        </p:txBody>
      </p:sp>
      <p:sp>
        <p:nvSpPr>
          <p:cNvPr id="8195" name="Footer Placeholder 7"/>
          <p:cNvSpPr>
            <a:spLocks noGrp="1"/>
          </p:cNvSpPr>
          <p:nvPr/>
        </p:nvSpPr>
        <p:spPr bwMode="auto">
          <a:xfrm>
            <a:off x="3062288" y="6262688"/>
            <a:ext cx="3352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rgbClr val="D1EAEE"/>
                </a:solidFill>
                <a:latin typeface="Constantia" pitchFamily="-72" charset="0"/>
              </a:rPr>
              <a:t>Copyright © 2014 Pearson Education, Inc. </a:t>
            </a:r>
          </a:p>
        </p:txBody>
      </p:sp>
      <p:sp>
        <p:nvSpPr>
          <p:cNvPr id="8196" name="Slide Number Placeholder 8"/>
          <p:cNvSpPr txBox="1">
            <a:spLocks/>
          </p:cNvSpPr>
          <p:nvPr/>
        </p:nvSpPr>
        <p:spPr bwMode="auto">
          <a:xfrm>
            <a:off x="8027988" y="63817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C22CC23-235B-429E-8437-FAA341BE1B21}" type="slidenum">
              <a:rPr lang="en-US" sz="1200">
                <a:latin typeface="Constantia" pitchFamily="-72" charset="0"/>
              </a:rPr>
              <a:pPr algn="r"/>
              <a:t>1</a:t>
            </a:fld>
            <a:endParaRPr lang="en-US" sz="1200" dirty="0">
              <a:latin typeface="Constantia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7870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700216"/>
            <a:ext cx="8229600" cy="542594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1- </a:t>
            </a:r>
            <a:r>
              <a:rPr lang="en-US" b="1" dirty="0" smtClean="0">
                <a:solidFill>
                  <a:srgbClr val="FF00FF"/>
                </a:solidFill>
              </a:rPr>
              <a:t>Exploratory research </a:t>
            </a:r>
            <a:r>
              <a:rPr lang="en-US" dirty="0" smtClean="0"/>
              <a:t> is most commonly unstructured, informal research that is undertaken to gain background information about the general nature of the research problem.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usually conducted when the researcher does not know much about the problems.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768600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97B74BFA-57C6-49F6-85B0-9B73057F506C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214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Uses of Exploratory Research</a:t>
            </a:r>
          </a:p>
        </p:txBody>
      </p:sp>
      <p:sp>
        <p:nvSpPr>
          <p:cNvPr id="2867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996778"/>
            <a:ext cx="8229600" cy="51293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1-Gain background information: when very little is known the problem or when the problem has not been clearly formulated. </a:t>
            </a:r>
          </a:p>
          <a:p>
            <a:pPr>
              <a:buNone/>
            </a:pPr>
            <a:r>
              <a:rPr lang="en-US" dirty="0" smtClean="0"/>
              <a:t>2- Define terms: an concepts, by conducting exploratory research to define a question such as “what is satisfaction with service quality?” </a:t>
            </a:r>
          </a:p>
          <a:p>
            <a:pPr>
              <a:buNone/>
            </a:pPr>
            <a:r>
              <a:rPr lang="en-US" dirty="0" smtClean="0"/>
              <a:t>3-Clarify problems and hypothesis</a:t>
            </a:r>
          </a:p>
          <a:p>
            <a:pPr>
              <a:buNone/>
            </a:pPr>
            <a:r>
              <a:rPr lang="en-US" dirty="0" smtClean="0"/>
              <a:t>4-Establish research priorities: exploratory research can help firm prioritize research topics.</a:t>
            </a:r>
          </a:p>
          <a:p>
            <a:endParaRPr lang="en-US" dirty="0" smtClean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00350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E24B2CB8-60DA-4265-A45C-182E704544F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Methods of conducting exploratory research</a:t>
            </a:r>
            <a:endParaRPr lang="en-US" sz="3600" b="1" dirty="0">
              <a:solidFill>
                <a:srgbClr val="00B050"/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7030A0"/>
                </a:solidFill>
                <a:ea typeface="+mn-ea"/>
                <a:cs typeface="+mn-cs"/>
              </a:rPr>
              <a:t>1-Secondary </a:t>
            </a:r>
            <a:r>
              <a:rPr lang="en-US" b="1" dirty="0">
                <a:solidFill>
                  <a:srgbClr val="7030A0"/>
                </a:solidFill>
                <a:ea typeface="+mn-ea"/>
                <a:cs typeface="+mn-cs"/>
              </a:rPr>
              <a:t>d</a:t>
            </a:r>
            <a:r>
              <a:rPr lang="en-US" b="1" dirty="0" smtClean="0">
                <a:solidFill>
                  <a:srgbClr val="7030A0"/>
                </a:solidFill>
                <a:ea typeface="+mn-ea"/>
                <a:cs typeface="+mn-cs"/>
              </a:rPr>
              <a:t>ata analysis</a:t>
            </a:r>
            <a:r>
              <a:rPr lang="en-US" dirty="0" smtClean="0">
                <a:ea typeface="+mn-ea"/>
                <a:cs typeface="+mn-cs"/>
              </a:rPr>
              <a:t>:  the process of searching for interpreting existing information relevant to the research topic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7030A0"/>
                </a:solidFill>
                <a:ea typeface="+mn-ea"/>
                <a:cs typeface="+mn-cs"/>
              </a:rPr>
              <a:t>2-Experience surveys</a:t>
            </a:r>
            <a:r>
              <a:rPr lang="en-US" dirty="0" smtClean="0">
                <a:ea typeface="+mn-ea"/>
                <a:cs typeface="+mn-cs"/>
              </a:rPr>
              <a:t>: refer to gathering information from those to be knowledgeable on the issues relevant to the research problem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Key-informant</a:t>
            </a:r>
            <a:r>
              <a:rPr lang="en-US" dirty="0" smtClean="0">
                <a:ea typeface="+mn-ea"/>
              </a:rPr>
              <a:t> </a:t>
            </a:r>
            <a:r>
              <a:rPr lang="en-US" b="1" dirty="0" smtClean="0">
                <a:ea typeface="+mn-ea"/>
              </a:rPr>
              <a:t>technique</a:t>
            </a:r>
            <a:r>
              <a:rPr lang="en-US" dirty="0" smtClean="0">
                <a:ea typeface="+mn-ea"/>
              </a:rPr>
              <a:t>: gathering information from those thought to be knowledgeable on the issues relevant to the problem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Lead-user survey</a:t>
            </a:r>
            <a:r>
              <a:rPr lang="en-US" dirty="0" smtClean="0">
                <a:ea typeface="+mn-ea"/>
              </a:rPr>
              <a:t>: used to acquire information from lead users of a new technology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693988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B1343CFF-9201-47E0-87CE-057F19FD364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469557"/>
            <a:ext cx="8229600" cy="5656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3-Case analysis</a:t>
            </a:r>
            <a:r>
              <a:rPr lang="en-US" dirty="0" smtClean="0"/>
              <a:t>: a review of available information about a former situation(s) that has some similarities to the current research problem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4-Focus groups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smtClean="0"/>
              <a:t>small groups brought together and guided by a moderator through an unstructured, spontaneous discussion for the purpose of gaining information relevant to the research problem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867025" y="63627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D3AED2CA-F18C-42DA-8A5E-0D06E25E9176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394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FF"/>
                </a:solidFill>
              </a:rPr>
              <a:t>2-Descriptive Research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128584"/>
            <a:ext cx="8229600" cy="4997579"/>
          </a:xfrm>
        </p:spPr>
        <p:txBody>
          <a:bodyPr/>
          <a:lstStyle/>
          <a:p>
            <a:r>
              <a:rPr lang="en-US" b="1" dirty="0" smtClean="0"/>
              <a:t>Descriptive research </a:t>
            </a:r>
            <a:r>
              <a:rPr lang="en-US" dirty="0" smtClean="0"/>
              <a:t>is undertaken to describe answers to questions of who, what, where, when, and how.</a:t>
            </a:r>
          </a:p>
          <a:p>
            <a:endParaRPr lang="en-US" dirty="0" smtClean="0"/>
          </a:p>
          <a:p>
            <a:r>
              <a:rPr lang="en-US" dirty="0" smtClean="0"/>
              <a:t>It is desirable when we wish to project a study</a:t>
            </a:r>
            <a:r>
              <a:rPr lang="ja-JP" altLang="en-US" smtClean="0">
                <a:ea typeface="HGP明朝E" charset="-128"/>
                <a:cs typeface="HGP明朝E" charset="-128"/>
              </a:rPr>
              <a:t>’</a:t>
            </a:r>
            <a:r>
              <a:rPr lang="en-US" dirty="0" smtClean="0"/>
              <a:t>s findings to a larger population, if the study</a:t>
            </a:r>
            <a:r>
              <a:rPr lang="ja-JP" altLang="en-US" smtClean="0">
                <a:ea typeface="HGP明朝E" charset="-128"/>
                <a:cs typeface="HGP明朝E" charset="-128"/>
              </a:rPr>
              <a:t>’</a:t>
            </a:r>
            <a:r>
              <a:rPr lang="en-US" dirty="0" smtClean="0"/>
              <a:t>s sample is representative.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797175" y="63246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3E12849-29FC-4193-889E-6B87E6571469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31805"/>
            <a:ext cx="8229600" cy="79907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ea typeface="+mj-ea"/>
                <a:cs typeface="+mj-cs"/>
              </a:rPr>
              <a:t>Classification of Descriptive Research studies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029730"/>
            <a:ext cx="8229600" cy="509643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ea typeface="+mn-ea"/>
                <a:cs typeface="+mn-cs"/>
              </a:rPr>
              <a:t>Two basic descriptive research studies are available to marketing researcher: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1- Cross-sectional studies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2-Longitudinal studies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7030A0"/>
                </a:solidFill>
              </a:rPr>
              <a:t>1-Cross-sectional </a:t>
            </a:r>
            <a:r>
              <a:rPr lang="en-US" b="1" dirty="0">
                <a:solidFill>
                  <a:srgbClr val="7030A0"/>
                </a:solidFill>
              </a:rPr>
              <a:t>studies </a:t>
            </a:r>
            <a:r>
              <a:rPr lang="en-US" dirty="0"/>
              <a:t>measure units from a sample of the population at only one point in time (or “snapshot</a:t>
            </a:r>
            <a:r>
              <a:rPr lang="en-US" dirty="0" smtClean="0"/>
              <a:t>”).</a:t>
            </a:r>
          </a:p>
          <a:p>
            <a:pPr lvl="1"/>
            <a:r>
              <a:rPr lang="en-US" dirty="0" smtClean="0"/>
              <a:t>Sample surveys are cross-sectional studies whose samples are drawn in such a way as to be representative of a specific population.</a:t>
            </a:r>
          </a:p>
          <a:p>
            <a:pPr lvl="1"/>
            <a:r>
              <a:rPr lang="en-US" dirty="0" smtClean="0"/>
              <a:t>These studies are usually presented with a margin of error.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576513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EB7D2AEA-A9CF-4DBB-9B88-B65D3C3DEE3A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486032"/>
            <a:ext cx="8229600" cy="5640131"/>
          </a:xfrm>
        </p:spPr>
        <p:txBody>
          <a:bodyPr/>
          <a:lstStyle/>
          <a:p>
            <a:pPr>
              <a:buFontTx/>
              <a:buChar char="-"/>
            </a:pPr>
            <a:r>
              <a:rPr lang="en-US" u="sng" dirty="0" smtClean="0"/>
              <a:t>For example: </a:t>
            </a:r>
            <a:r>
              <a:rPr lang="en-US" dirty="0" smtClean="0"/>
              <a:t>many magazines survey a sample of their subscribers and ask them questions ,such as their age, occupation, income, and educational.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2- Longitudinal studies </a:t>
            </a:r>
            <a:r>
              <a:rPr lang="en-US" dirty="0" smtClean="0"/>
              <a:t>repeatedly measure the same sample units of a population over time.</a:t>
            </a:r>
          </a:p>
          <a:p>
            <a:pPr>
              <a:buNone/>
            </a:pPr>
            <a:r>
              <a:rPr lang="en-US" dirty="0" smtClean="0"/>
              <a:t>- Because it  involve multiple measurements over time, they are often</a:t>
            </a:r>
            <a:r>
              <a:rPr lang="ru-RU" dirty="0" smtClean="0"/>
              <a:t> </a:t>
            </a:r>
            <a:r>
              <a:rPr lang="en-US" dirty="0" smtClean="0"/>
              <a:t>described as “movies” of the population.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901950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23F9DA8-2722-4848-9507-7C0FF29607D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790832"/>
            <a:ext cx="8229600" cy="5335331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To ensure the success of the longitudinal study, researcher must have access to the same members of the sample, called a panel ,so as to take repeated measurements.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Panels </a:t>
            </a:r>
            <a:r>
              <a:rPr lang="en-US" dirty="0" smtClean="0"/>
              <a:t>represent sample units who have agreed to answer questions at periodic intervals. 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900363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A8CCC332-824F-4714-8BA1-1E2F796AD21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7427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b="1" u="sng" dirty="0" smtClean="0">
                <a:solidFill>
                  <a:srgbClr val="002060"/>
                </a:solidFill>
              </a:rPr>
              <a:t>There are two types of panels:      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840260"/>
            <a:ext cx="8229600" cy="528590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1-Continuous panels </a:t>
            </a:r>
            <a:r>
              <a:rPr lang="en-US" dirty="0" smtClean="0"/>
              <a:t>ask panel members the same questions on each panel measurement.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2-Discontinuous panels </a:t>
            </a:r>
            <a:r>
              <a:rPr lang="en-US" dirty="0" smtClean="0"/>
              <a:t>vary questions from one panel measurement to the next.</a:t>
            </a:r>
          </a:p>
          <a:p>
            <a:pPr lvl="1"/>
            <a:r>
              <a:rPr lang="en-US" dirty="0" smtClean="0"/>
              <a:t> sometimes  it referred to as </a:t>
            </a:r>
            <a:r>
              <a:rPr lang="en-US" b="1" dirty="0" smtClean="0"/>
              <a:t>omnibus panels</a:t>
            </a:r>
            <a:r>
              <a:rPr lang="en-US" dirty="0" smtClean="0"/>
              <a:t> (omnibus meaning “including or covering many things or classes”).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68613" y="6310313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0485F2E6-E48E-430A-82F9-78E22613E8F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395416"/>
            <a:ext cx="8229600" cy="573074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ea typeface="+mn-ea"/>
                <a:cs typeface="+mn-cs"/>
              </a:rPr>
              <a:t>- Discontinuous panels </a:t>
            </a:r>
            <a:r>
              <a:rPr lang="en-US" dirty="0" smtClean="0">
                <a:ea typeface="+mn-ea"/>
                <a:cs typeface="+mn-cs"/>
              </a:rPr>
              <a:t>are demographically matched to some larger entity, implying representativeness.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-Discontinuous panels represent sources of information that may be quickly accessed for a wide variety of purposes.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Brand-switching studies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dirty="0" smtClean="0"/>
              <a:t>studies examining how many consumers switched brands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Market-tracking studies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dirty="0" smtClean="0"/>
              <a:t>those that measure some variable(s) of interest—such as market share or unit sales—over time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986088" y="63627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9FDCF239-8D9E-4DA1-B4B0-C765B3A3BDB2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Objectives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understand what research design is and why it is significant</a:t>
            </a:r>
          </a:p>
          <a:p>
            <a:r>
              <a:rPr lang="en-US" dirty="0" smtClean="0"/>
              <a:t>To appreciate areas of ethical sensitivity in research design</a:t>
            </a:r>
          </a:p>
          <a:p>
            <a:r>
              <a:rPr lang="en-US" dirty="0" smtClean="0"/>
              <a:t>To learn how exploratory research design helps the researcher gain a feel for the problem by providing background information, suggesting hypotheses, and prioritizing research objectives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0488" y="6303963"/>
            <a:ext cx="3579812" cy="40957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0F59C53B-1C88-40CB-986B-36D787945C0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288" y="1758950"/>
            <a:ext cx="8894762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841625" y="6356350"/>
            <a:ext cx="3494088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Copyright © 2014 Pearson Education,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1A09CD14-AA84-4327-96D3-4239B3FCF548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38" y="1746250"/>
            <a:ext cx="89503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2784475" y="6356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Copyright © 2014 Pearson Education, Inc.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80030E86-5EF6-4A5F-8E15-2114939AEFD6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8659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3- Causal Research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037968"/>
            <a:ext cx="8229600" cy="508819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7030A0"/>
                </a:solidFill>
                <a:ea typeface="+mn-ea"/>
                <a:cs typeface="+mn-cs"/>
              </a:rPr>
              <a:t>Causality</a:t>
            </a:r>
            <a:r>
              <a:rPr lang="en-US" dirty="0" smtClean="0">
                <a:ea typeface="+mn-ea"/>
                <a:cs typeface="+mn-cs"/>
              </a:rPr>
              <a:t> may be thought of as understanding a phenomenon in terms of conditional statements of the form </a:t>
            </a:r>
            <a:r>
              <a:rPr lang="ja-JP" altLang="en-US" dirty="0" smtClean="0">
                <a:ea typeface="+mn-ea"/>
                <a:cs typeface="+mn-cs"/>
              </a:rPr>
              <a:t>“</a:t>
            </a:r>
            <a:r>
              <a:rPr lang="en-US" dirty="0" smtClean="0">
                <a:ea typeface="+mn-ea"/>
                <a:cs typeface="+mn-cs"/>
              </a:rPr>
              <a:t>If x, then y.</a:t>
            </a:r>
            <a:r>
              <a:rPr lang="ja-JP" altLang="en-US" dirty="0" smtClean="0">
                <a:ea typeface="+mn-ea"/>
                <a:cs typeface="+mn-cs"/>
              </a:rPr>
              <a:t>”</a:t>
            </a:r>
            <a:endParaRPr lang="en-US" dirty="0" smtClean="0"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Causal relationships are often determined by the use of experiments</a:t>
            </a:r>
            <a:r>
              <a:rPr lang="en-US" dirty="0" smtClean="0"/>
              <a:t>, which are special types of studies.</a:t>
            </a:r>
            <a:endParaRPr lang="en-US" dirty="0" smtClean="0"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An </a:t>
            </a:r>
            <a:r>
              <a:rPr lang="en-US" b="1" dirty="0" smtClean="0">
                <a:solidFill>
                  <a:srgbClr val="7030A0"/>
                </a:solidFill>
              </a:rPr>
              <a:t>experiment</a:t>
            </a:r>
            <a:r>
              <a:rPr lang="en-US" dirty="0" smtClean="0"/>
              <a:t> is defined as manipulating an independent variable to see how it affects a dependent variable while also controlling the effects of additional extraneous variables.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744788" y="63627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F1722C5D-7E47-479B-9AB2-083E4C409D86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9805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</a:rPr>
              <a:t>Independent Variable and Dependent Variables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947352"/>
            <a:ext cx="8229600" cy="5178812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a) Independent variables </a:t>
            </a:r>
            <a:r>
              <a:rPr lang="en-US" dirty="0" smtClean="0"/>
              <a:t>are those variables that the researcher has control over and wishes to manipulate—the 4 P</a:t>
            </a:r>
            <a:r>
              <a:rPr lang="ja-JP" altLang="en-US" smtClean="0">
                <a:ea typeface="HGP明朝E" charset="-128"/>
                <a:cs typeface="HGP明朝E" charset="-128"/>
              </a:rPr>
              <a:t>’</a:t>
            </a:r>
            <a:r>
              <a:rPr lang="en-US" dirty="0" smtClean="0"/>
              <a:t>s.</a:t>
            </a:r>
          </a:p>
          <a:p>
            <a:pPr>
              <a:buNone/>
            </a:pPr>
            <a:r>
              <a:rPr lang="en-US" dirty="0" smtClean="0"/>
              <a:t>-Examples are level of ad expenditure, type of ad appeal, display location, method of compensating salespersons, price, and type of product.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b)Dependent variables </a:t>
            </a:r>
            <a:r>
              <a:rPr lang="en-US" dirty="0" smtClean="0"/>
              <a:t>are those variables that we have little or no direct control over but a strong interest in changing.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692400" y="6342063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529FDE6-D13B-4F1B-AA4B-70E10018369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730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939114"/>
            <a:ext cx="8229600" cy="51870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Example include sales, market share, customer satisfaction and more.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3- Extraneous variables </a:t>
            </a:r>
            <a:r>
              <a:rPr lang="en-US" dirty="0" smtClean="0"/>
              <a:t>are those variables that may have some effect on a dependent variable yet are not independent variables.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611438" y="6353175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A5863188-B1FC-4EB8-A066-EC50F18BB4B5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303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457200" y="378942"/>
            <a:ext cx="8229600" cy="5747222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Experimental design </a:t>
            </a:r>
            <a:r>
              <a:rPr lang="en-US" dirty="0" smtClean="0"/>
              <a:t>is a procedure for devising an experimental setting such that a change in a dependent variable may be attributed solely to the change in an independent variable.</a:t>
            </a:r>
          </a:p>
          <a:p>
            <a:pPr>
              <a:buNone/>
            </a:pPr>
            <a:r>
              <a:rPr lang="en-US" dirty="0" smtClean="0"/>
              <a:t>- Experimental design are procedures that allow experimenters to control for the effects on a dependent variable by any extraneous variable.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870200" y="63627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B57724DA-EEB8-45A6-8D73-ACDBB2A10C0A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6600" y="1697038"/>
            <a:ext cx="50292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846263" y="6383338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Copyright © 2014 Pearson Education, Inc.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7D626592-F376-460A-B628-7F90970A3C57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5538" name="Title 2"/>
          <p:cNvSpPr>
            <a:spLocks noGrp="1"/>
          </p:cNvSpPr>
          <p:nvPr>
            <p:ph type="title" idx="4294967295"/>
          </p:nvPr>
        </p:nvSpPr>
        <p:spPr>
          <a:xfrm>
            <a:off x="1371600" y="752475"/>
            <a:ext cx="7772400" cy="1020763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Example</a:t>
            </a:r>
            <a:r>
              <a:rPr lang="en-US" b="1" dirty="0" smtClean="0">
                <a:solidFill>
                  <a:srgbClr val="00B050"/>
                </a:solidFill>
              </a:rPr>
              <a:t> Store Experiment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B050"/>
                </a:solidFill>
                <a:ea typeface="+mj-ea"/>
                <a:cs typeface="+mj-cs"/>
              </a:rPr>
              <a:t>Symbols of Experimental Design</a:t>
            </a:r>
            <a:endParaRPr lang="en-US" b="1" dirty="0">
              <a:solidFill>
                <a:srgbClr val="00B050"/>
              </a:solidFill>
              <a:ea typeface="+mj-ea"/>
              <a:cs typeface="+mj-cs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 = </a:t>
            </a:r>
            <a:r>
              <a:rPr lang="en-US" b="1" dirty="0" smtClean="0"/>
              <a:t>measurement</a:t>
            </a:r>
            <a:r>
              <a:rPr lang="en-US" dirty="0" smtClean="0"/>
              <a:t>, or observation, of a 	dependent variable</a:t>
            </a:r>
          </a:p>
          <a:p>
            <a:r>
              <a:rPr lang="en-US" dirty="0" smtClean="0"/>
              <a:t>X = 	</a:t>
            </a:r>
            <a:r>
              <a:rPr lang="en-US" b="1" dirty="0" smtClean="0"/>
              <a:t>manipulation</a:t>
            </a:r>
            <a:r>
              <a:rPr lang="en-US" dirty="0" smtClean="0"/>
              <a:t>, or change, of an independent 	variable</a:t>
            </a:r>
          </a:p>
          <a:p>
            <a:r>
              <a:rPr lang="en-US" dirty="0" smtClean="0"/>
              <a:t>R = 	</a:t>
            </a:r>
            <a:r>
              <a:rPr lang="en-US" b="1" dirty="0" smtClean="0"/>
              <a:t>random assignment </a:t>
            </a:r>
            <a:r>
              <a:rPr lang="en-US" dirty="0" smtClean="0"/>
              <a:t>of subjects to 	experimental and control groups</a:t>
            </a:r>
          </a:p>
          <a:p>
            <a:r>
              <a:rPr lang="en-US" dirty="0" smtClean="0"/>
              <a:t>E = 	</a:t>
            </a:r>
            <a:r>
              <a:rPr lang="en-US" b="1" dirty="0" smtClean="0"/>
              <a:t>experimental effect </a:t>
            </a:r>
            <a:r>
              <a:rPr lang="en-US" dirty="0" smtClean="0"/>
              <a:t>(change in the 	dependent variable due to the independent   	variable)</a:t>
            </a:r>
          </a:p>
          <a:p>
            <a:endParaRPr lang="en-US" dirty="0" smtClean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20975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50B3B05-956D-4AA4-8562-44A1E7BD9184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Pretest and Posttest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Pretest</a:t>
            </a:r>
            <a:r>
              <a:rPr lang="en-US" dirty="0" smtClean="0"/>
              <a:t> refers to the measurement of the dependent variable taken prior to changing the independent variable.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Posttest </a:t>
            </a:r>
            <a:r>
              <a:rPr lang="en-US" dirty="0" smtClean="0"/>
              <a:t>refers to measuring the dependent variable after changing the independent variable.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701925" y="63246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9B83AE6-E857-4953-823D-689EF244A68A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 flipV="1">
            <a:off x="457200" y="156519"/>
            <a:ext cx="8229600" cy="118119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457200" y="642550"/>
            <a:ext cx="8229600" cy="548361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ja-JP" altLang="en-US" b="1" smtClean="0">
                <a:solidFill>
                  <a:srgbClr val="7030A0"/>
                </a:solidFill>
                <a:ea typeface="HGP明朝E" charset="-128"/>
                <a:cs typeface="HGP明朝E" charset="-128"/>
              </a:rPr>
              <a:t>“</a:t>
            </a:r>
            <a:r>
              <a:rPr lang="en-US" b="1" dirty="0" smtClean="0">
                <a:solidFill>
                  <a:srgbClr val="7030A0"/>
                </a:solidFill>
              </a:rPr>
              <a:t>true</a:t>
            </a:r>
            <a:r>
              <a:rPr lang="ja-JP" altLang="en-US" b="1" smtClean="0">
                <a:solidFill>
                  <a:srgbClr val="7030A0"/>
                </a:solidFill>
                <a:ea typeface="HGP明朝E" charset="-128"/>
                <a:cs typeface="HGP明朝E" charset="-128"/>
              </a:rPr>
              <a:t>”</a:t>
            </a:r>
            <a:r>
              <a:rPr lang="en-US" b="1" dirty="0" smtClean="0">
                <a:solidFill>
                  <a:srgbClr val="7030A0"/>
                </a:solidFill>
              </a:rPr>
              <a:t> experimental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design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smtClean="0"/>
              <a:t>isolates the effects of the independent variable on the dependent variable while controlling for the effects of any extraneous variables.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Quasi-experimental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design</a:t>
            </a:r>
            <a:r>
              <a:rPr lang="en-US" dirty="0" smtClean="0"/>
              <a:t>: ones that do not properly control for the effects of extraneous variables on our dependent variable.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771775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9BAC1BF7-B3E4-4617-9124-78078DA2AD87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know the fundamental questions addressed by descriptive research and the different types of descriptive research</a:t>
            </a:r>
          </a:p>
          <a:p>
            <a:r>
              <a:rPr lang="en-US" dirty="0" smtClean="0"/>
              <a:t>To explain what is meant by causal research and to describe types of experimental research designs</a:t>
            </a:r>
          </a:p>
          <a:p>
            <a:r>
              <a:rPr lang="en-US" dirty="0" smtClean="0"/>
              <a:t>To know the different types of test marketing and how to select test-market cities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0488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7CDA7853-C324-4C5B-9807-FD60456E253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Control group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/>
              <a:t>control of extraneous variables typically achieved by the use of a second group of subjects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Experimental group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/>
              <a:t>the group that has been exposed to a change in the independent variable</a:t>
            </a:r>
          </a:p>
          <a:p>
            <a:r>
              <a:rPr lang="en-US" b="1" u="sng" dirty="0" smtClean="0">
                <a:solidFill>
                  <a:srgbClr val="0070C0"/>
                </a:solidFill>
              </a:rPr>
              <a:t>Before-after with control group </a:t>
            </a:r>
            <a:r>
              <a:rPr lang="en-US" dirty="0" smtClean="0"/>
              <a:t>design may be achieved by randomly dividing subjects of the experiment in two groups: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control group 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experimental group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Copyright © 2014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4-</a:t>
            </a:r>
            <a:fld id="{925BF17A-9248-49BB-A6E1-A83091D8693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How Valid Are Experiments?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experiment is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valid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if the following are true:</a:t>
            </a:r>
          </a:p>
          <a:p>
            <a:pPr lvl="1">
              <a:buNone/>
            </a:pPr>
            <a:r>
              <a:rPr lang="en-US" dirty="0" smtClean="0"/>
              <a:t>1-The observed change in the dependent variable is due to the independent variable.</a:t>
            </a:r>
          </a:p>
          <a:p>
            <a:pPr lvl="1">
              <a:buNone/>
            </a:pPr>
            <a:r>
              <a:rPr lang="en-US" dirty="0" smtClean="0"/>
              <a:t>2-The results of the experiment apply to the “real world” outside the experimental setting.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3675" y="6353175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1817EA3E-1188-438C-8DCC-8569B183FA72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0821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881450"/>
            <a:ext cx="8229600" cy="524471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7030A0"/>
                </a:solidFill>
                <a:ea typeface="+mn-ea"/>
                <a:cs typeface="+mn-cs"/>
              </a:rPr>
              <a:t>Two forms of validity are used to assess the validity of an experiment:</a:t>
            </a:r>
          </a:p>
          <a:p>
            <a:pPr marL="640080" lvl="1" indent="-246888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ea typeface="+mn-ea"/>
              </a:rPr>
              <a:t>1-Internal validity </a:t>
            </a:r>
            <a:r>
              <a:rPr lang="en-US" dirty="0" smtClean="0">
                <a:ea typeface="+mn-ea"/>
              </a:rPr>
              <a:t>is concerned with the extent to which the change in the dependent variable is actually due to the change in the independent variable.</a:t>
            </a:r>
          </a:p>
          <a:p>
            <a:pPr marL="640080" lvl="1" indent="-246888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ea typeface="+mn-ea"/>
              </a:rPr>
              <a:t>2-External validity </a:t>
            </a:r>
            <a:r>
              <a:rPr lang="en-US" dirty="0" smtClean="0">
                <a:ea typeface="+mn-ea"/>
              </a:rPr>
              <a:t>refers to the extent that the relationship observed between the independent and dependent variables during the experiment is generalizable to the </a:t>
            </a:r>
            <a:r>
              <a:rPr lang="ja-JP" altLang="en-US" dirty="0" smtClean="0">
                <a:ea typeface="+mn-ea"/>
              </a:rPr>
              <a:t>“</a:t>
            </a:r>
            <a:r>
              <a:rPr lang="en-US" dirty="0" smtClean="0">
                <a:ea typeface="+mn-ea"/>
              </a:rPr>
              <a:t>real world.</a:t>
            </a:r>
            <a:r>
              <a:rPr lang="ja-JP" altLang="en-US" dirty="0" smtClean="0">
                <a:ea typeface="+mn-ea"/>
              </a:rPr>
              <a:t>”</a:t>
            </a:r>
            <a:endParaRPr lang="en-US" dirty="0" smtClean="0">
              <a:ea typeface="+mn-ea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a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703513" y="63627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E4AD3FC2-4009-4B03-AF13-17378A2A1CC8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271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Types of Experiments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457200" y="1194486"/>
            <a:ext cx="8229600" cy="493167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We can classify them in two broad class: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1-Laboratory experiments </a:t>
            </a:r>
            <a:r>
              <a:rPr lang="en-US" dirty="0" smtClean="0"/>
              <a:t>are those in which the independent variable is manipulated and measures of the dependent variable are taken in a contrived, artificial setting for the purpose of controlling the many possible extraneous variables that may affect the dependent variable.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2-Field experiments </a:t>
            </a:r>
            <a:r>
              <a:rPr lang="en-US" dirty="0" smtClean="0"/>
              <a:t>are those in which the independent variables are manipulated and the measurements of the dependent variable are made on test units in their natural setting.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801938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AC7C9699-1002-4D95-9779-1AB445CCEF18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Test Marketing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Test marketing </a:t>
            </a:r>
            <a:r>
              <a:rPr lang="en-US" dirty="0" smtClean="0"/>
              <a:t>is the phrase commonly used to indicate an experiment, study, or test that is conducted in a field setting.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Main uses of test markets:</a:t>
            </a:r>
          </a:p>
          <a:p>
            <a:pPr lvl="1">
              <a:buNone/>
            </a:pPr>
            <a:r>
              <a:rPr lang="en-US" dirty="0" smtClean="0"/>
              <a:t>a)To test sales potential for a new product or service</a:t>
            </a:r>
          </a:p>
          <a:p>
            <a:pPr lvl="1">
              <a:buNone/>
            </a:pPr>
            <a:r>
              <a:rPr lang="en-US" dirty="0" smtClean="0"/>
              <a:t>b)To test variations in the marketing mix for a product or service</a:t>
            </a:r>
          </a:p>
          <a:p>
            <a:endParaRPr lang="en-US" dirty="0" smtClean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2690813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56A276A-D1F0-44B2-82E8-935474FE1EB3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8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We have 4 Types of Test Markets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457200" y="922638"/>
            <a:ext cx="8229600" cy="5203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1-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standard test market </a:t>
            </a:r>
            <a:r>
              <a:rPr lang="en-US" dirty="0" smtClean="0"/>
              <a:t>is one in which the firm tests the product or marketing-mix variables through the company’s normal distribution channels.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2-Controlled test markets </a:t>
            </a:r>
            <a:r>
              <a:rPr lang="en-US" dirty="0" smtClean="0"/>
              <a:t>are conducted by outside research firms that guarantee distribution of the product through prespecified types and numbers of distributors.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9563" y="6342063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17408394-4D1B-46A9-9EAF-7B6FCE0D6B28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7254"/>
          </a:xfrm>
        </p:spPr>
        <p:txBody>
          <a:bodyPr>
            <a:normAutofit fontScale="90000"/>
          </a:bodyPr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7308"/>
            <a:ext cx="8229600" cy="531885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3- Electronic test markets </a:t>
            </a:r>
            <a:r>
              <a:rPr lang="en-US" dirty="0" smtClean="0">
                <a:ea typeface="+mn-ea"/>
                <a:cs typeface="+mn-cs"/>
              </a:rPr>
              <a:t>are those  in which a panel of consumers has agreed to carry identification cards that each consumer presents when buying goods and services.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4-Simulated test markets </a:t>
            </a:r>
            <a:r>
              <a:rPr lang="en-US" dirty="0" smtClean="0">
                <a:ea typeface="+mn-ea"/>
                <a:cs typeface="+mn-cs"/>
              </a:rPr>
              <a:t>(STMs) are those in which a limited  amount of data on consumer response to a new product is fed into a model containing certain assumptions regarding planned marketing programs, which generates likely product sales volume.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70175" y="63246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511D3C9-C952-4446-8E75-B783100B88BB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Selecting Test-Market Cities	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-Three main criteria:</a:t>
            </a:r>
          </a:p>
          <a:p>
            <a:pPr lvl="1">
              <a:buNone/>
            </a:pPr>
            <a:r>
              <a:rPr lang="en-US" dirty="0" smtClean="0"/>
              <a:t>1-Representativeness</a:t>
            </a:r>
          </a:p>
          <a:p>
            <a:pPr lvl="1">
              <a:buNone/>
            </a:pPr>
            <a:r>
              <a:rPr lang="en-US" dirty="0" smtClean="0"/>
              <a:t>2-Degree of isolation</a:t>
            </a:r>
          </a:p>
          <a:p>
            <a:pPr lvl="1">
              <a:buNone/>
            </a:pPr>
            <a:r>
              <a:rPr lang="en-US" dirty="0" smtClean="0"/>
              <a:t>3-Ability to control distribution and promotion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B788E69B-4E27-4922-B275-76EA158AE40E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156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030A0"/>
                </a:solidFill>
                <a:ea typeface="+mj-ea"/>
                <a:cs typeface="+mj-cs"/>
              </a:rPr>
              <a:t>Pros and Cons of Test Marketing</a:t>
            </a:r>
            <a:endParaRPr lang="en-US" b="1" dirty="0">
              <a:solidFill>
                <a:srgbClr val="7030A0"/>
              </a:solidFill>
              <a:ea typeface="+mj-ea"/>
              <a:cs typeface="+mj-cs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457200" y="947352"/>
            <a:ext cx="8229600" cy="5178812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Advantages: </a:t>
            </a:r>
          </a:p>
          <a:p>
            <a:pPr lvl="1"/>
            <a:r>
              <a:rPr lang="en-US" dirty="0" smtClean="0"/>
              <a:t>Test marketing allows for the most accurate method of forecasting future sales, and it allows firms the opportunity to pretest marketing-mix variables.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dirty="0" smtClean="0"/>
              <a:t>Test markets do not yield infallible results.</a:t>
            </a:r>
          </a:p>
          <a:p>
            <a:pPr lvl="1"/>
            <a:r>
              <a:rPr lang="en-US" dirty="0" smtClean="0"/>
              <a:t>Competitors may intentionally try to sabotage test markets.</a:t>
            </a:r>
          </a:p>
          <a:p>
            <a:pPr lvl="1"/>
            <a:r>
              <a:rPr lang="en-US" dirty="0" smtClean="0"/>
              <a:t>Test markets bring about exposure of the product to the competition.</a:t>
            </a:r>
          </a:p>
          <a:p>
            <a:pPr lvl="1"/>
            <a:r>
              <a:rPr lang="en-US" dirty="0" smtClean="0"/>
              <a:t>Test markets may create ethical problems.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5913" y="63627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06D6F5D9-921F-4482-B2C7-F5721BFD926D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2638" y="777875"/>
            <a:ext cx="503872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970213" y="65024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Copyright © 2014 Pearson Education,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AFB44C4-A276-42AB-90E3-1DE7F83D907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148281"/>
            <a:ext cx="8229600" cy="96382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Research Design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210962"/>
            <a:ext cx="8229600" cy="4915201"/>
          </a:xfrm>
        </p:spPr>
        <p:txBody>
          <a:bodyPr/>
          <a:lstStyle/>
          <a:p>
            <a:r>
              <a:rPr lang="en-US" b="1" dirty="0" smtClean="0"/>
              <a:t>Research design</a:t>
            </a:r>
            <a:r>
              <a:rPr lang="en-US" dirty="0" smtClean="0"/>
              <a:t> is a set of advance decisions that make up the master plan specifying the methods and procedures for collecting and analyzing the needed information.</a:t>
            </a:r>
            <a:endParaRPr lang="ar-KW" dirty="0" smtClean="0"/>
          </a:p>
          <a:p>
            <a:pPr>
              <a:buNone/>
            </a:pPr>
            <a:endParaRPr lang="ar-KW" dirty="0" smtClean="0"/>
          </a:p>
          <a:p>
            <a:r>
              <a:rPr lang="en-US" b="1" dirty="0">
                <a:solidFill>
                  <a:srgbClr val="00B050"/>
                </a:solidFill>
              </a:rPr>
              <a:t>Why Is Research Design Important</a:t>
            </a:r>
            <a:r>
              <a:rPr lang="en-US" b="1" dirty="0" smtClean="0">
                <a:solidFill>
                  <a:srgbClr val="00B050"/>
                </a:solidFill>
              </a:rPr>
              <a:t>?</a:t>
            </a:r>
            <a:endParaRPr lang="ar-KW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ar-KW" dirty="0" smtClean="0"/>
              <a:t>-</a:t>
            </a:r>
            <a:r>
              <a:rPr lang="en-US" dirty="0" smtClean="0"/>
              <a:t>Good research design is the “first rule of good research.”</a:t>
            </a:r>
          </a:p>
          <a:p>
            <a:pPr>
              <a:buNone/>
            </a:pPr>
            <a:endParaRPr lang="ar-KW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ar-KW" b="1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2889250" y="635635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54105DF0-C8F3-4EA8-A320-05B89B333EC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403654"/>
            <a:ext cx="8229600" cy="5766959"/>
          </a:xfrm>
        </p:spPr>
        <p:txBody>
          <a:bodyPr/>
          <a:lstStyle/>
          <a:p>
            <a:r>
              <a:rPr lang="en-US" dirty="0" smtClean="0"/>
              <a:t>Early in the research process, as the problem and research objectives are forming, researchers can begin to understand which research design will be most appropriate.</a:t>
            </a:r>
          </a:p>
          <a:p>
            <a:r>
              <a:rPr lang="en-US" dirty="0" smtClean="0"/>
              <a:t>Their aim is to match basic research designs to given problems and research objectives.</a:t>
            </a:r>
            <a:endParaRPr lang="ar-KW" dirty="0" smtClean="0"/>
          </a:p>
          <a:p>
            <a:r>
              <a:rPr lang="en-US" dirty="0" smtClean="0"/>
              <a:t>Knowledge of the needed research design allows advance planning so that the project may be conducted in less time and typically at a cost savings due to efficiencies gained in preplanning.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805113" y="6402388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D22899C4-C366-4292-8714-BFAE9CA5716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453080"/>
            <a:ext cx="8229600" cy="112034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Three types of Objectives of Research Design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812324"/>
            <a:ext cx="8229600" cy="431383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1-To gain background information and to develop hypotheses</a:t>
            </a:r>
          </a:p>
          <a:p>
            <a:pPr>
              <a:buNone/>
            </a:pPr>
            <a:r>
              <a:rPr lang="en-US" dirty="0" smtClean="0"/>
              <a:t>2-To measure the state of a variable of interest</a:t>
            </a:r>
          </a:p>
          <a:p>
            <a:pPr>
              <a:buNone/>
            </a:pPr>
            <a:r>
              <a:rPr lang="en-US" dirty="0" smtClean="0"/>
              <a:t>3-To test hypotheses that specify the relationships between two or more variables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775" y="6342063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D9725FA6-D664-49A8-B280-949ED730215D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Research Design: A Caution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cases, research is an iterative process.</a:t>
            </a:r>
          </a:p>
          <a:p>
            <a:r>
              <a:rPr lang="en-US" dirty="0" smtClean="0"/>
              <a:t>By conducting one research project, we learn that we may need additional research, which may result in using multiple research designs.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770188" y="6324600"/>
            <a:ext cx="3352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Copyright © 2014 Pearson Education, Inc.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CAB93728-BA46-45E4-ACAA-01CDFAC469B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  <a:ea typeface="+mj-ea"/>
                <a:cs typeface="+mj-cs"/>
              </a:rPr>
              <a:t>Three Types of Research Designs:</a:t>
            </a:r>
            <a:endParaRPr lang="en-US" b="1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1-Exploratory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2-Descriptive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ea typeface="+mn-ea"/>
                <a:cs typeface="+mn-cs"/>
              </a:rPr>
              <a:t>3-Causal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-It may be perfectly legitimate to begin with any one of the three design and to use only that one design.</a:t>
            </a:r>
            <a:endParaRPr lang="en-US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14638" y="6308725"/>
            <a:ext cx="33528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45C75"/>
                </a:solidFill>
                <a:ea typeface="ＭＳ Ｐゴシック" pitchFamily="-72" charset="-128"/>
                <a:cs typeface="ＭＳ Ｐゴシック" pitchFamily="-72" charset="-128"/>
              </a:rPr>
              <a:t>Copyright © 2014 Pearson Education, Inc.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BE80EBAE-A76C-4DB7-B349-BA5C473A5D9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5418</TotalTime>
  <Words>2219</Words>
  <Application>Microsoft Office PowerPoint</Application>
  <PresentationFormat>عرض على الشاشة (4:3)</PresentationFormat>
  <Paragraphs>305</Paragraphs>
  <Slides>38</Slides>
  <Notes>37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38</vt:i4>
      </vt:variant>
    </vt:vector>
  </HeadingPairs>
  <TitlesOfParts>
    <vt:vector size="45" baseType="lpstr">
      <vt:lpstr>ＭＳ Ｐゴシック</vt:lpstr>
      <vt:lpstr>Arial</vt:lpstr>
      <vt:lpstr>Calibri</vt:lpstr>
      <vt:lpstr>Constantia</vt:lpstr>
      <vt:lpstr>HGP明朝E</vt:lpstr>
      <vt:lpstr>Wingdings 2</vt:lpstr>
      <vt:lpstr>Office Theme</vt:lpstr>
      <vt:lpstr>Chapter 4</vt:lpstr>
      <vt:lpstr>Learning Objectives</vt:lpstr>
      <vt:lpstr>عرض تقديمي في PowerPoint</vt:lpstr>
      <vt:lpstr>عرض تقديمي في PowerPoint</vt:lpstr>
      <vt:lpstr>Research Design</vt:lpstr>
      <vt:lpstr>  </vt:lpstr>
      <vt:lpstr>Three types of Objectives of Research Design</vt:lpstr>
      <vt:lpstr>Research Design: A Caution</vt:lpstr>
      <vt:lpstr>Three Types of Research Designs:</vt:lpstr>
      <vt:lpstr>عرض تقديمي في PowerPoint</vt:lpstr>
      <vt:lpstr>Uses of Exploratory Research</vt:lpstr>
      <vt:lpstr> Methods of conducting exploratory research</vt:lpstr>
      <vt:lpstr> </vt:lpstr>
      <vt:lpstr>2-Descriptive Research</vt:lpstr>
      <vt:lpstr>Classification of Descriptive Research studies</vt:lpstr>
      <vt:lpstr>عرض تقديمي في PowerPoint</vt:lpstr>
      <vt:lpstr>عرض تقديمي في PowerPoint</vt:lpstr>
      <vt:lpstr>There are two types of panels:      </vt:lpstr>
      <vt:lpstr>عرض تقديمي في PowerPoint</vt:lpstr>
      <vt:lpstr>عرض تقديمي في PowerPoint</vt:lpstr>
      <vt:lpstr>عرض تقديمي في PowerPoint</vt:lpstr>
      <vt:lpstr>3- Causal Research</vt:lpstr>
      <vt:lpstr>Independent Variable and Dependent Variables</vt:lpstr>
      <vt:lpstr>عرض تقديمي في PowerPoint</vt:lpstr>
      <vt:lpstr>عرض تقديمي في PowerPoint</vt:lpstr>
      <vt:lpstr>Example Store Experiment</vt:lpstr>
      <vt:lpstr>Symbols of Experimental Design</vt:lpstr>
      <vt:lpstr>Pretest and Posttest</vt:lpstr>
      <vt:lpstr>عرض تقديمي في PowerPoint</vt:lpstr>
      <vt:lpstr>عرض تقديمي في PowerPoint</vt:lpstr>
      <vt:lpstr>How Valid Are Experiments?</vt:lpstr>
      <vt:lpstr>عرض تقديمي في PowerPoint</vt:lpstr>
      <vt:lpstr>Types of Experiments</vt:lpstr>
      <vt:lpstr>Test Marketing</vt:lpstr>
      <vt:lpstr>We have 4 Types of Test Markets</vt:lpstr>
      <vt:lpstr>عرض تقديمي في PowerPoint</vt:lpstr>
      <vt:lpstr>Selecting Test-Market Cities </vt:lpstr>
      <vt:lpstr>Pros and Cons of Test Marketing</vt:lpstr>
    </vt:vector>
  </TitlesOfParts>
  <Company>HomeSweetHome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Ren</dc:creator>
  <cp:lastModifiedBy>HP</cp:lastModifiedBy>
  <cp:revision>102</cp:revision>
  <cp:lastPrinted>2012-12-05T18:03:45Z</cp:lastPrinted>
  <dcterms:created xsi:type="dcterms:W3CDTF">2012-11-09T18:10:48Z</dcterms:created>
  <dcterms:modified xsi:type="dcterms:W3CDTF">2019-01-15T15:41:31Z</dcterms:modified>
</cp:coreProperties>
</file>