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notesSlides/notesSlide3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notesSlides/notesSlide45.xml" ContentType="application/vnd.openxmlformats-officedocument.presentationml.notes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notesSlides/notesSlide44.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notesSlides/notesSlide43.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notesSlides/notesSlide42.xml" ContentType="application/vnd.openxmlformats-officedocument.presentationml.notesSlid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notesSlides/notesSlide24.xml" ContentType="application/vnd.openxmlformats-officedocument.presentationml.notesSlide+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56" r:id="rId1"/>
  </p:sldMasterIdLst>
  <p:notesMasterIdLst>
    <p:notesMasterId r:id="rId47"/>
  </p:notesMasterIdLst>
  <p:handoutMasterIdLst>
    <p:handoutMasterId r:id="rId48"/>
  </p:handoutMasterIdLst>
  <p:sldIdLst>
    <p:sldId id="256" r:id="rId2"/>
    <p:sldId id="311" r:id="rId3"/>
    <p:sldId id="313" r:id="rId4"/>
    <p:sldId id="314" r:id="rId5"/>
    <p:sldId id="257" r:id="rId6"/>
    <p:sldId id="258" r:id="rId7"/>
    <p:sldId id="305" r:id="rId8"/>
    <p:sldId id="262" r:id="rId9"/>
    <p:sldId id="259" r:id="rId10"/>
    <p:sldId id="263" r:id="rId11"/>
    <p:sldId id="264" r:id="rId12"/>
    <p:sldId id="265" r:id="rId13"/>
    <p:sldId id="306" r:id="rId14"/>
    <p:sldId id="267" r:id="rId15"/>
    <p:sldId id="268" r:id="rId16"/>
    <p:sldId id="269" r:id="rId17"/>
    <p:sldId id="271" r:id="rId18"/>
    <p:sldId id="273" r:id="rId19"/>
    <p:sldId id="275" r:id="rId20"/>
    <p:sldId id="277" r:id="rId21"/>
    <p:sldId id="309" r:id="rId22"/>
    <p:sldId id="308" r:id="rId23"/>
    <p:sldId id="282" r:id="rId24"/>
    <p:sldId id="283" r:id="rId25"/>
    <p:sldId id="284" r:id="rId26"/>
    <p:sldId id="285" r:id="rId27"/>
    <p:sldId id="286" r:id="rId28"/>
    <p:sldId id="287" r:id="rId29"/>
    <p:sldId id="310" r:id="rId30"/>
    <p:sldId id="288" r:id="rId31"/>
    <p:sldId id="289" r:id="rId32"/>
    <p:sldId id="290" r:id="rId33"/>
    <p:sldId id="307" r:id="rId34"/>
    <p:sldId id="291" r:id="rId35"/>
    <p:sldId id="299" r:id="rId36"/>
    <p:sldId id="294" r:id="rId37"/>
    <p:sldId id="296" r:id="rId38"/>
    <p:sldId id="297" r:id="rId39"/>
    <p:sldId id="298" r:id="rId40"/>
    <p:sldId id="300" r:id="rId41"/>
    <p:sldId id="301" r:id="rId42"/>
    <p:sldId id="302" r:id="rId43"/>
    <p:sldId id="303" r:id="rId44"/>
    <p:sldId id="304" r:id="rId45"/>
    <p:sldId id="312" r:id="rId4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4474" autoAdjust="0"/>
    <p:restoredTop sz="79037" autoAdjust="0"/>
  </p:normalViewPr>
  <p:slideViewPr>
    <p:cSldViewPr snapToGrid="0" snapToObjects="1">
      <p:cViewPr varScale="1">
        <p:scale>
          <a:sx n="146" d="100"/>
          <a:sy n="146" d="100"/>
        </p:scale>
        <p:origin x="-29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B470794F-BDB0-43F2-A0F4-3AE6ACBB2DD8}" type="datetimeFigureOut">
              <a:rPr lang="en-US"/>
              <a:pPr>
                <a:defRPr/>
              </a:pPr>
              <a:t>2/12/13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000B07F9-71EA-4881-AA30-C90FBF87B0D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71EDA41-51A6-4CDF-92EC-9B6AFEE87A82}" type="datetimeFigureOut">
              <a:rPr lang="en-US"/>
              <a:pPr>
                <a:defRPr/>
              </a:pPr>
              <a:t>2/12/13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CC0B742-0412-4BF1-B5E2-F0F41BB82C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2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675C27-C3AA-453D-AE1A-438B066EC433}"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definition</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D8ABAC-589A-4BE4-B5D5-920DD2F86942}"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E10B16-0D1F-4641-8751-834ACEFA80CF}" type="slidenum">
              <a:rPr lang="en-US">
                <a:ea typeface="Arial" pitchFamily="-72" charset="0"/>
                <a:cs typeface="Arial" pitchFamily="-72" charset="0"/>
              </a:rPr>
              <a:pPr fontAlgn="base">
                <a:spcBef>
                  <a:spcPct val="0"/>
                </a:spcBef>
                <a:spcAft>
                  <a:spcPct val="0"/>
                </a:spcAft>
              </a:pPr>
              <a:t>11</a:t>
            </a:fld>
            <a:endParaRPr lang="en-US">
              <a:ea typeface="Arial" pitchFamily="-72" charset="0"/>
              <a:cs typeface="Arial" pitchFamily="-72"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two more definition; other definitions moved to next slide for space </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EA99DC-A0D5-4CB2-8F94-2FA50831C8AC}"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two more </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1595B9-7ED1-47C3-B608-467298BE4195}"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D290EB-DC7F-46F2-8EFC-6D283B29C6EA}"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Sample Surveys; match order with text </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EE8FCD-87AB-4831-816C-6B834DCB1ACB}"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8FFD73-7F66-4485-97D7-98C26BEAFB0B}"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term Panels with definition; maybe current Longitudinal bullets should be combined into one bullet based on text</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191E0D-B771-4345-A53B-E43B3215FFA1}"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61457C-45BC-4189-B725-9C7368ED9EFE}"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Possibly remove – not bolded or emphasized in text</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B3102-C445-4906-B295-9002BF7A490E}"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1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EA98ED-A977-42E2-A24F-9B4E0EC3D985}"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Market-Tracking Studies – change title of slide also</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3C1DAF-5ACA-4CCD-AEE7-567157A3C4ED}"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193AEB-F5AF-4355-8AF4-F29409FCAC9D}"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BAD825-C9CD-4B2A-8F11-35E2C7B69464}"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91A9E8-6CAF-4466-843B-0BB0A06DE1FE}"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D86F8-D2FF-4654-A15E-1B734DFEEEEB}"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4E325C-A52F-4049-8381-E1472109D183}"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99B006-CF4D-41DE-9EEA-FD8699B19C75}"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82A523-F6CA-4C9E-B814-7ABF49907D29}"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9062E2-7F7B-4062-B2CE-456340B278DD}"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652CE5-C923-4623-9F0D-4A0EBA66527D}"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145331-1761-4DCA-9928-528674BCEB92}"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516CFC-582B-475B-B918-6E6987157A98}" type="slidenum">
              <a:rPr lang="en-US">
                <a:ea typeface="Arial" pitchFamily="-72" charset="0"/>
                <a:cs typeface="Arial" pitchFamily="-72" charset="0"/>
              </a:rPr>
              <a:pPr fontAlgn="base">
                <a:spcBef>
                  <a:spcPct val="0"/>
                </a:spcBef>
                <a:spcAft>
                  <a:spcPct val="0"/>
                </a:spcAft>
              </a:pPr>
              <a:t>30</a:t>
            </a:fld>
            <a:endParaRPr lang="en-US">
              <a:ea typeface="Arial" pitchFamily="-72" charset="0"/>
              <a:cs typeface="Arial" pitchFamily="-72" charset="0"/>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Don – is this information required? Not emphasized in text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79984-8CAD-486B-9FC6-6C46F72D8770}" type="slidenum">
              <a:rPr lang="en-US">
                <a:ea typeface="ＭＳ Ｐゴシック" pitchFamily="-72" charset="-128"/>
                <a:cs typeface="ＭＳ Ｐゴシック" pitchFamily="-72" charset="-128"/>
              </a:rPr>
              <a:pPr fontAlgn="base">
                <a:spcBef>
                  <a:spcPct val="0"/>
                </a:spcBef>
                <a:spcAft>
                  <a:spcPct val="0"/>
                </a:spcAft>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EE7767-D4C2-4220-94C2-A008DCA23C53}"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before and after with control group</a:t>
            </a: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8F77CD-10DC-43E7-BAE8-76E727F1FAE5}" type="slidenum">
              <a:rPr lang="en-US">
                <a:ea typeface="ＭＳ Ｐゴシック" pitchFamily="-72" charset="-128"/>
                <a:cs typeface="ＭＳ Ｐゴシック" pitchFamily="-72" charset="-128"/>
              </a:rPr>
              <a:pPr fontAlgn="base">
                <a:spcBef>
                  <a:spcPct val="0"/>
                </a:spcBef>
                <a:spcAft>
                  <a:spcPct val="0"/>
                </a:spcAft>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A2E382-D5F0-4979-ACD6-062FCC4E6F4B}" type="slidenum">
              <a:rPr lang="en-US">
                <a:ea typeface="Arial" pitchFamily="-72" charset="0"/>
                <a:cs typeface="Arial" pitchFamily="-72" charset="0"/>
              </a:rPr>
              <a:pPr fontAlgn="base">
                <a:spcBef>
                  <a:spcPct val="0"/>
                </a:spcBef>
                <a:spcAft>
                  <a:spcPct val="0"/>
                </a:spcAft>
              </a:pPr>
              <a:t>34</a:t>
            </a:fld>
            <a:endParaRPr lang="en-US">
              <a:ea typeface="Arial" pitchFamily="-72" charset="0"/>
              <a:cs typeface="Arial" pitchFamily="-72" charset="0"/>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definition for Quasi-Experimental Design; change title; Add definition for Experimental group</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BC9BA8-7235-4A11-BE4F-9444A37280AB}" type="slidenum">
              <a:rPr lang="en-US">
                <a:ea typeface="ＭＳ Ｐゴシック" pitchFamily="-72" charset="-128"/>
                <a:cs typeface="ＭＳ Ｐゴシック" pitchFamily="-72" charset="-128"/>
              </a:rPr>
              <a:pPr fontAlgn="base">
                <a:spcBef>
                  <a:spcPct val="0"/>
                </a:spcBef>
                <a:spcAft>
                  <a:spcPct val="0"/>
                </a:spcAft>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3B17CE-F798-4680-A0C7-5EBFECBFBA52}" type="slidenum">
              <a:rPr lang="en-US">
                <a:ea typeface="ＭＳ Ｐゴシック" pitchFamily="-72" charset="-128"/>
                <a:cs typeface="ＭＳ Ｐゴシック" pitchFamily="-72" charset="-128"/>
              </a:rPr>
              <a:pPr fontAlgn="base">
                <a:spcBef>
                  <a:spcPct val="0"/>
                </a:spcBef>
                <a:spcAft>
                  <a:spcPct val="0"/>
                </a:spcAft>
              </a:pPr>
              <a:t>36</a:t>
            </a:fld>
            <a:endParaRPr lang="en-US">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F8CBEE-1BF1-44EE-8050-994CBDA39644}" type="slidenum">
              <a:rPr lang="en-US">
                <a:ea typeface="ＭＳ Ｐゴシック" pitchFamily="-72" charset="-128"/>
                <a:cs typeface="ＭＳ Ｐゴシック" pitchFamily="-72" charset="-128"/>
              </a:rPr>
              <a:pPr fontAlgn="base">
                <a:spcBef>
                  <a:spcPct val="0"/>
                </a:spcBef>
                <a:spcAft>
                  <a:spcPct val="0"/>
                </a:spcAft>
              </a:pPr>
              <a:t>37</a:t>
            </a:fld>
            <a:endParaRPr lang="en-US">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46BA58-3A71-4BAA-9F2A-8ED481194FEE}" type="slidenum">
              <a:rPr lang="en-US">
                <a:ea typeface="ＭＳ Ｐゴシック" pitchFamily="-72" charset="-128"/>
                <a:cs typeface="ＭＳ Ｐゴシック" pitchFamily="-72" charset="-128"/>
              </a:rPr>
              <a:pPr fontAlgn="base">
                <a:spcBef>
                  <a:spcPct val="0"/>
                </a:spcBef>
                <a:spcAft>
                  <a:spcPct val="0"/>
                </a:spcAft>
              </a:pPr>
              <a:t>38</a:t>
            </a:fld>
            <a:endParaRPr lang="en-US">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B76930-3D6B-4C77-9147-200884F25CC8}" type="slidenum">
              <a:rPr lang="en-US">
                <a:ea typeface="ＭＳ Ｐゴシック" pitchFamily="-72" charset="-128"/>
                <a:cs typeface="ＭＳ Ｐゴシック" pitchFamily="-72" charset="-128"/>
              </a:rPr>
              <a:pPr fontAlgn="base">
                <a:spcBef>
                  <a:spcPct val="0"/>
                </a:spcBef>
                <a:spcAft>
                  <a:spcPct val="0"/>
                </a:spcAft>
              </a:pPr>
              <a:t>39</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F3C002-39DD-47F2-81D8-E61EB71C302A}"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214CA8-C002-4084-921A-8F9C0C0D7FBB}" type="slidenum">
              <a:rPr lang="en-US">
                <a:ea typeface="ＭＳ Ｐゴシック" pitchFamily="-72" charset="-128"/>
                <a:cs typeface="ＭＳ Ｐゴシック" pitchFamily="-72" charset="-128"/>
              </a:rPr>
              <a:pPr fontAlgn="base">
                <a:spcBef>
                  <a:spcPct val="0"/>
                </a:spcBef>
                <a:spcAft>
                  <a:spcPct val="0"/>
                </a:spcAft>
              </a:pPr>
              <a:t>40</a:t>
            </a:fld>
            <a:endParaRPr lang="en-US">
              <a:ea typeface="ＭＳ Ｐゴシック" pitchFamily="-72" charset="-128"/>
              <a:cs typeface="ＭＳ Ｐゴシック" pitchFamily="-72"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CBEDC2-0780-4FD5-A287-BB766EC2BD5A}" type="slidenum">
              <a:rPr lang="en-US">
                <a:ea typeface="ＭＳ Ｐゴシック" pitchFamily="-72" charset="-128"/>
                <a:cs typeface="ＭＳ Ｐゴシック" pitchFamily="-72" charset="-128"/>
              </a:rPr>
              <a:pPr fontAlgn="base">
                <a:spcBef>
                  <a:spcPct val="0"/>
                </a:spcBef>
                <a:spcAft>
                  <a:spcPct val="0"/>
                </a:spcAft>
              </a:pPr>
              <a:t>41</a:t>
            </a:fld>
            <a:endParaRPr lang="en-US">
              <a:ea typeface="ＭＳ Ｐゴシック" pitchFamily="-72" charset="-128"/>
              <a:cs typeface="ＭＳ Ｐゴシック" pitchFamily="-72"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definitions – no definitions in the text</a:t>
            </a:r>
          </a:p>
        </p:txBody>
      </p:sp>
      <p:sp>
        <p:nvSpPr>
          <p:cNvPr id="931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797C30-36EF-4D30-AB14-293AFFF4BBAF}" type="slidenum">
              <a:rPr lang="en-US">
                <a:ea typeface="ＭＳ Ｐゴシック" pitchFamily="-72" charset="-128"/>
                <a:cs typeface="ＭＳ Ｐゴシック" pitchFamily="-72" charset="-128"/>
              </a:rPr>
              <a:pPr fontAlgn="base">
                <a:spcBef>
                  <a:spcPct val="0"/>
                </a:spcBef>
                <a:spcAft>
                  <a:spcPct val="0"/>
                </a:spcAft>
              </a:pPr>
              <a:t>42</a:t>
            </a:fld>
            <a:endParaRPr lang="en-US">
              <a:ea typeface="ＭＳ Ｐゴシック" pitchFamily="-72" charset="-128"/>
              <a:cs typeface="ＭＳ Ｐゴシック" pitchFamily="-72"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52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2FA853-1FD5-4DDA-B9DA-F2A9871DC4B5}" type="slidenum">
              <a:rPr lang="en-US">
                <a:ea typeface="ＭＳ Ｐゴシック" pitchFamily="-72" charset="-128"/>
                <a:cs typeface="ＭＳ Ｐゴシック" pitchFamily="-72" charset="-128"/>
              </a:rPr>
              <a:pPr fontAlgn="base">
                <a:spcBef>
                  <a:spcPct val="0"/>
                </a:spcBef>
                <a:spcAft>
                  <a:spcPct val="0"/>
                </a:spcAft>
              </a:pPr>
              <a:t>43</a:t>
            </a:fld>
            <a:endParaRPr lang="en-US">
              <a:ea typeface="ＭＳ Ｐゴシック" pitchFamily="-72" charset="-128"/>
              <a:cs typeface="ＭＳ Ｐゴシック" pitchFamily="-72"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72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7FC477-58BE-4821-B4E0-878C21A249E2}" type="slidenum">
              <a:rPr lang="en-US">
                <a:ea typeface="ＭＳ Ｐゴシック" pitchFamily="-72" charset="-128"/>
                <a:cs typeface="ＭＳ Ｐゴシック" pitchFamily="-72" charset="-128"/>
              </a:rPr>
              <a:pPr fontAlgn="base">
                <a:spcBef>
                  <a:spcPct val="0"/>
                </a:spcBef>
                <a:spcAft>
                  <a:spcPct val="0"/>
                </a:spcAft>
              </a:pPr>
              <a:t>44</a:t>
            </a:fld>
            <a:endParaRPr lang="en-US">
              <a:ea typeface="ＭＳ Ｐゴシック" pitchFamily="-72" charset="-128"/>
              <a:cs typeface="ＭＳ Ｐゴシック" pitchFamily="-72"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bwMode="auto">
          <a:xfrm>
            <a:off x="1114425" y="703263"/>
            <a:ext cx="4629150" cy="3473450"/>
          </a:xfrm>
          <a:noFill/>
          <a:ln>
            <a:solidFill>
              <a:srgbClr val="000000"/>
            </a:solidFill>
            <a:miter lim="800000"/>
            <a:headEnd/>
            <a:tailEnd/>
          </a:ln>
        </p:spPr>
      </p:sp>
      <p:sp>
        <p:nvSpPr>
          <p:cNvPr id="993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839AAD-2D68-483F-AADC-CEEFDA83D39B}"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C083C7-683C-4F3E-8C86-95EF69C098A7}"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BA2888-98D1-4902-8350-F1FCE3098F43}"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solidFill>
                  <a:srgbClr val="FF0000"/>
                </a:solidFill>
              </a:rPr>
              <a:t>Check with Don regarding this text</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6698C5-AA71-4088-AA71-602844ADE198}"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4A0434-8EC4-4C94-AAA5-4E2167D2404C}"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BA4A8A6-F73B-4C8D-A3D1-640FD2BDFFA1}" type="datetime1">
              <a:rPr lang="en-US"/>
              <a:pPr>
                <a:defRPr/>
              </a:pPr>
              <a:t>2/12/13</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F4B2DE7-6DCF-4FD2-9FB7-31C71CF96536}" type="datetime1">
              <a:rPr lang="en-US"/>
              <a:pPr>
                <a:defRPr/>
              </a:pPr>
              <a:t>2/12/13</a:t>
            </a:fld>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a:p>
            <a:pPr>
              <a:defRPr/>
            </a:pPr>
            <a:r>
              <a:rPr lang="en-US"/>
              <a:t>Copyright © 2014 Pearson Education, Inc.</a:t>
            </a:r>
          </a:p>
        </p:txBody>
      </p:sp>
      <p:sp>
        <p:nvSpPr>
          <p:cNvPr id="6" name="Slide Number Placeholder 5"/>
          <p:cNvSpPr>
            <a:spLocks noGrp="1"/>
          </p:cNvSpPr>
          <p:nvPr>
            <p:ph type="sldNum" sz="quarter" idx="12"/>
          </p:nvPr>
        </p:nvSpPr>
        <p:spPr/>
        <p:txBody>
          <a:bodyPr/>
          <a:lstStyle>
            <a:lvl1pPr>
              <a:defRPr dirty="0"/>
            </a:lvl1pPr>
          </a:lstStyle>
          <a:p>
            <a:pPr>
              <a:defRPr/>
            </a:pPr>
            <a:r>
              <a:rPr lang="en-US"/>
              <a:t>4-</a:t>
            </a:r>
            <a:fld id="{925BF17A-9248-49BB-A6E1-A83091D869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5BFC8BD-A67F-403C-9747-407FBC90608E}" type="datetime1">
              <a:rPr lang="en-US"/>
              <a:pPr>
                <a:defRPr/>
              </a:pPr>
              <a:t>2/12/13</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 Copyright © 2014 Pearson Education, Inc.</a:t>
            </a:r>
            <a:endParaRPr lang="en-US" dirty="0"/>
          </a:p>
        </p:txBody>
      </p:sp>
      <p:sp>
        <p:nvSpPr>
          <p:cNvPr id="5" name="Slide Number Placeholder 17"/>
          <p:cNvSpPr>
            <a:spLocks noGrp="1"/>
          </p:cNvSpPr>
          <p:nvPr>
            <p:ph type="sldNum" sz="quarter" idx="12"/>
          </p:nvPr>
        </p:nvSpPr>
        <p:spPr/>
        <p:txBody>
          <a:bodyPr/>
          <a:lstStyle>
            <a:lvl1pPr>
              <a:defRPr/>
            </a:lvl1pPr>
          </a:lstStyle>
          <a:p>
            <a:pPr>
              <a:defRPr/>
            </a:pPr>
            <a:r>
              <a:rPr lang="en-US"/>
              <a:t>4-</a:t>
            </a:r>
            <a:fld id="{15D4D250-45FC-44C2-AE46-C4DFEDC7F5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9CB55AF-C9D7-447E-908E-392998D9186F}" type="datetime1">
              <a:rPr lang="en-US"/>
              <a:pPr>
                <a:defRPr/>
              </a:pPr>
              <a:t>2/12/13</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 Copyright © 2014 Pearson Education, Inc.</a:t>
            </a:r>
            <a:endParaRPr lang="en-US" dirty="0"/>
          </a:p>
        </p:txBody>
      </p:sp>
      <p:sp>
        <p:nvSpPr>
          <p:cNvPr id="4" name="Slide Number Placeholder 17"/>
          <p:cNvSpPr>
            <a:spLocks noGrp="1"/>
          </p:cNvSpPr>
          <p:nvPr>
            <p:ph type="sldNum" sz="quarter" idx="12"/>
          </p:nvPr>
        </p:nvSpPr>
        <p:spPr/>
        <p:txBody>
          <a:bodyPr/>
          <a:lstStyle>
            <a:lvl1pPr>
              <a:defRPr/>
            </a:lvl1pPr>
          </a:lstStyle>
          <a:p>
            <a:pPr>
              <a:defRPr/>
            </a:pPr>
            <a:r>
              <a:rPr lang="en-US"/>
              <a:t>4-</a:t>
            </a:r>
            <a:fld id="{28C098C6-56ED-444D-A165-2DF3E4FC17A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BBFE8C09-E385-4971-AE55-10DD2CF7F156}" type="datetime1">
              <a:rPr lang="en-US"/>
              <a:pPr>
                <a:defRPr/>
              </a:pPr>
              <a:t>2/12/13</a:t>
            </a:fld>
            <a:endParaRPr lang="en-US"/>
          </a:p>
        </p:txBody>
      </p:sp>
      <p:sp>
        <p:nvSpPr>
          <p:cNvPr id="22" name="Footer Placeholder 21"/>
          <p:cNvSpPr>
            <a:spLocks noGrp="1"/>
          </p:cNvSpPr>
          <p:nvPr>
            <p:ph type="ftr" sz="quarter" idx="3"/>
          </p:nvPr>
        </p:nvSpPr>
        <p:spPr>
          <a:xfrm>
            <a:off x="2886075" y="6356350"/>
            <a:ext cx="3352800" cy="365125"/>
          </a:xfrm>
          <a:prstGeom prst="rect">
            <a:avLst/>
          </a:prstGeom>
        </p:spPr>
        <p:txBody>
          <a:bodyPr vert="horz" lIns="0" tIns="0" rIns="0" bIns="0" anchor="b"/>
          <a:lstStyle>
            <a:lvl1pPr algn="ct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r>
              <a:rPr lang="en-US"/>
              <a:t> Copyright © 2014 Pearson Education, Inc.</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r>
              <a:rPr lang="en-US"/>
              <a:t>4-</a:t>
            </a:r>
            <a:fld id="{AC85DDB7-6E1C-4A0B-8F4C-4ED7A1195552}"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Lst>
  <p:hf hdr="0" dt="0"/>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8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8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fontAlgn="auto">
              <a:spcAft>
                <a:spcPts val="0"/>
              </a:spcAft>
              <a:defRPr/>
            </a:pPr>
            <a:r>
              <a:rPr lang="en-US" smtClean="0"/>
              <a:t>Chapter 4</a:t>
            </a:r>
            <a:endParaRPr lang="en-US" dirty="0"/>
          </a:p>
        </p:txBody>
      </p:sp>
      <p:sp>
        <p:nvSpPr>
          <p:cNvPr id="8194" name="Subtitle 4"/>
          <p:cNvSpPr>
            <a:spLocks noGrp="1"/>
          </p:cNvSpPr>
          <p:nvPr>
            <p:ph type="subTitle" idx="1"/>
          </p:nvPr>
        </p:nvSpPr>
        <p:spPr>
          <a:xfrm>
            <a:off x="533400" y="3228975"/>
            <a:ext cx="7854950" cy="1752600"/>
          </a:xfrm>
        </p:spPr>
        <p:txBody>
          <a:bodyPr/>
          <a:lstStyle/>
          <a:p>
            <a:pPr marR="0"/>
            <a:r>
              <a:rPr lang="en-US" smtClean="0"/>
              <a:t>Research Design</a:t>
            </a:r>
          </a:p>
        </p:txBody>
      </p:sp>
      <p:sp>
        <p:nvSpPr>
          <p:cNvPr id="8195" name="Footer Placeholder 7"/>
          <p:cNvSpPr>
            <a:spLocks noGrp="1"/>
          </p:cNvSpPr>
          <p:nvPr/>
        </p:nvSpPr>
        <p:spPr bwMode="auto">
          <a:xfrm>
            <a:off x="3062288" y="6262688"/>
            <a:ext cx="3352800" cy="428625"/>
          </a:xfrm>
          <a:prstGeom prst="rect">
            <a:avLst/>
          </a:prstGeom>
          <a:noFill/>
          <a:ln w="9525">
            <a:noFill/>
            <a:miter lim="800000"/>
            <a:headEnd/>
            <a:tailEnd/>
          </a:ln>
        </p:spPr>
        <p:txBody>
          <a:bodyPr lIns="0" tIns="0" rIns="0" bIns="0" anchor="b">
            <a:prstTxWarp prst="textNoShape">
              <a:avLst/>
            </a:prstTxWarp>
          </a:bodyPr>
          <a:lstStyle/>
          <a:p>
            <a:pPr algn="ctr"/>
            <a:r>
              <a:rPr lang="en-US" sz="1200">
                <a:solidFill>
                  <a:srgbClr val="D1EAEE"/>
                </a:solidFill>
                <a:latin typeface="Constantia" pitchFamily="-72" charset="0"/>
              </a:rPr>
              <a:t>Copyright © 2014 Pearson Education, Inc. </a:t>
            </a:r>
          </a:p>
        </p:txBody>
      </p:sp>
      <p:sp>
        <p:nvSpPr>
          <p:cNvPr id="8196" name="Slide Number Placeholder 8"/>
          <p:cNvSpPr txBox="1">
            <a:spLocks/>
          </p:cNvSpPr>
          <p:nvPr/>
        </p:nvSpPr>
        <p:spPr bwMode="auto">
          <a:xfrm>
            <a:off x="8027988" y="6381750"/>
            <a:ext cx="762000" cy="365125"/>
          </a:xfrm>
          <a:prstGeom prst="rect">
            <a:avLst/>
          </a:prstGeom>
          <a:noFill/>
          <a:ln w="9525">
            <a:noFill/>
            <a:miter lim="800000"/>
            <a:headEnd/>
            <a:tailEnd/>
          </a:ln>
        </p:spPr>
        <p:txBody>
          <a:bodyPr>
            <a:prstTxWarp prst="textNoShape">
              <a:avLst/>
            </a:prstTxWarp>
          </a:bodyPr>
          <a:lstStyle/>
          <a:p>
            <a:pPr algn="r"/>
            <a:fld id="{7C22CC23-235B-429E-8437-FAA341BE1B21}" type="slidenum">
              <a:rPr lang="en-US" sz="1200">
                <a:latin typeface="Constantia" pitchFamily="-72" charset="0"/>
              </a:rPr>
              <a:pPr algn="r"/>
              <a:t>1</a:t>
            </a:fld>
            <a:endParaRPr lang="en-US" sz="1200">
              <a:latin typeface="Constantia" pitchFamily="-7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Exploratory Research</a:t>
            </a:r>
          </a:p>
        </p:txBody>
      </p:sp>
      <p:sp>
        <p:nvSpPr>
          <p:cNvPr id="26626" name="Content Placeholder 2"/>
          <p:cNvSpPr>
            <a:spLocks noGrp="1"/>
          </p:cNvSpPr>
          <p:nvPr>
            <p:ph idx="1"/>
          </p:nvPr>
        </p:nvSpPr>
        <p:spPr/>
        <p:txBody>
          <a:bodyPr/>
          <a:lstStyle/>
          <a:p>
            <a:r>
              <a:rPr lang="en-US" b="1" smtClean="0"/>
              <a:t>Exploratory research </a:t>
            </a:r>
            <a:r>
              <a:rPr lang="en-US" smtClean="0"/>
              <a:t>is usually conducted at the outset of research projects. </a:t>
            </a:r>
          </a:p>
          <a:p>
            <a:r>
              <a:rPr lang="en-US" smtClean="0"/>
              <a:t>It is usually conducted when the researcher does not know much about the problems.</a:t>
            </a:r>
          </a:p>
        </p:txBody>
      </p:sp>
      <p:sp>
        <p:nvSpPr>
          <p:cNvPr id="16" name="Footer Placeholder 15"/>
          <p:cNvSpPr>
            <a:spLocks noGrp="1"/>
          </p:cNvSpPr>
          <p:nvPr>
            <p:ph type="ftr" sz="quarter" idx="11"/>
          </p:nvPr>
        </p:nvSpPr>
        <p:spPr>
          <a:xfrm>
            <a:off x="2768600" y="6356350"/>
            <a:ext cx="3352800" cy="365125"/>
          </a:xfrm>
        </p:spPr>
        <p:txBody>
          <a:bodyPr/>
          <a:lstStyle/>
          <a:p>
            <a:pPr>
              <a:defRPr/>
            </a:pPr>
            <a:endParaRPr lang="en-US"/>
          </a:p>
          <a:p>
            <a:pPr>
              <a:defRPr/>
            </a:pPr>
            <a:r>
              <a:rPr lang="en-US"/>
              <a:t>Copyright © 2014 Pearson Education, Inc.</a:t>
            </a:r>
          </a:p>
        </p:txBody>
      </p:sp>
      <p:sp>
        <p:nvSpPr>
          <p:cNvPr id="15" name="Slide Number Placeholder 14"/>
          <p:cNvSpPr>
            <a:spLocks noGrp="1"/>
          </p:cNvSpPr>
          <p:nvPr>
            <p:ph type="sldNum" sz="quarter" idx="12"/>
          </p:nvPr>
        </p:nvSpPr>
        <p:spPr/>
        <p:txBody>
          <a:bodyPr/>
          <a:lstStyle/>
          <a:p>
            <a:pPr>
              <a:defRPr/>
            </a:pPr>
            <a:r>
              <a:rPr lang="en-US"/>
              <a:t>4-</a:t>
            </a:r>
            <a:fld id="{97B74BFA-57C6-49F6-85B0-9B73057F506C}"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3"/>
          <p:cNvSpPr>
            <a:spLocks noGrp="1" noChangeArrowheads="1"/>
          </p:cNvSpPr>
          <p:nvPr>
            <p:ph type="title"/>
          </p:nvPr>
        </p:nvSpPr>
        <p:spPr/>
        <p:txBody>
          <a:bodyPr/>
          <a:lstStyle/>
          <a:p>
            <a:r>
              <a:rPr lang="en-US" smtClean="0"/>
              <a:t>Uses of Exploratory Research</a:t>
            </a:r>
          </a:p>
        </p:txBody>
      </p:sp>
      <p:sp>
        <p:nvSpPr>
          <p:cNvPr id="28674" name="Rectangle 4"/>
          <p:cNvSpPr>
            <a:spLocks noGrp="1" noChangeArrowheads="1"/>
          </p:cNvSpPr>
          <p:nvPr>
            <p:ph idx="1"/>
          </p:nvPr>
        </p:nvSpPr>
        <p:spPr/>
        <p:txBody>
          <a:bodyPr/>
          <a:lstStyle/>
          <a:p>
            <a:r>
              <a:rPr lang="en-US" smtClean="0"/>
              <a:t>Gain background information </a:t>
            </a:r>
          </a:p>
          <a:p>
            <a:r>
              <a:rPr lang="en-US" smtClean="0"/>
              <a:t>Define terms </a:t>
            </a:r>
          </a:p>
          <a:p>
            <a:r>
              <a:rPr lang="en-US" smtClean="0"/>
              <a:t>Clarify problems and hypothesis</a:t>
            </a:r>
          </a:p>
          <a:p>
            <a:r>
              <a:rPr lang="en-US" smtClean="0"/>
              <a:t>Establish research priorities</a:t>
            </a:r>
          </a:p>
          <a:p>
            <a:endParaRPr lang="en-US" smtClean="0"/>
          </a:p>
        </p:txBody>
      </p:sp>
      <p:sp>
        <p:nvSpPr>
          <p:cNvPr id="13" name="Footer Placeholder 12"/>
          <p:cNvSpPr>
            <a:spLocks noGrp="1"/>
          </p:cNvSpPr>
          <p:nvPr>
            <p:ph type="ftr" sz="quarter" idx="11"/>
          </p:nvPr>
        </p:nvSpPr>
        <p:spPr>
          <a:xfrm>
            <a:off x="2800350" y="635635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E24B2CB8-60DA-4265-A45C-182E704544F6}" type="slidenum">
              <a:rPr lang="en-US"/>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
            </a:r>
            <a:br>
              <a:rPr lang="en-US" dirty="0" smtClean="0">
                <a:ea typeface="+mj-ea"/>
                <a:cs typeface="+mj-cs"/>
              </a:rPr>
            </a:br>
            <a:r>
              <a:rPr lang="en-US" dirty="0" smtClean="0">
                <a:ea typeface="+mj-ea"/>
                <a:cs typeface="+mj-cs"/>
              </a:rPr>
              <a:t>Exploratory Research Methods</a:t>
            </a:r>
            <a:endParaRPr lang="en-US" dirty="0">
              <a:ea typeface="+mj-ea"/>
              <a:cs typeface="+mj-cs"/>
            </a:endParaRP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b="1" dirty="0" smtClean="0">
                <a:ea typeface="+mn-ea"/>
                <a:cs typeface="+mn-cs"/>
              </a:rPr>
              <a:t>Secondary </a:t>
            </a:r>
            <a:r>
              <a:rPr lang="en-US" b="1" dirty="0">
                <a:ea typeface="+mn-ea"/>
                <a:cs typeface="+mn-cs"/>
              </a:rPr>
              <a:t>d</a:t>
            </a:r>
            <a:r>
              <a:rPr lang="en-US" b="1" dirty="0" smtClean="0">
                <a:ea typeface="+mn-ea"/>
                <a:cs typeface="+mn-cs"/>
              </a:rPr>
              <a:t>ata analysis</a:t>
            </a:r>
            <a:r>
              <a:rPr lang="en-US" dirty="0" smtClean="0">
                <a:ea typeface="+mn-ea"/>
                <a:cs typeface="+mn-cs"/>
              </a:rPr>
              <a:t>:  the process of searching for interpreting existing information relevant to the research topic</a:t>
            </a:r>
          </a:p>
          <a:p>
            <a:pPr marL="274320" indent="-274320" fontAlgn="auto">
              <a:spcAft>
                <a:spcPts val="0"/>
              </a:spcAft>
              <a:buClr>
                <a:schemeClr val="accent3"/>
              </a:buClr>
              <a:buFont typeface="Wingdings 2"/>
              <a:buChar char=""/>
              <a:defRPr/>
            </a:pPr>
            <a:r>
              <a:rPr lang="en-US" b="1" dirty="0" smtClean="0">
                <a:ea typeface="+mn-ea"/>
                <a:cs typeface="+mn-cs"/>
              </a:rPr>
              <a:t>Experience surveys</a:t>
            </a:r>
            <a:r>
              <a:rPr lang="en-US" dirty="0" smtClean="0">
                <a:ea typeface="+mn-ea"/>
                <a:cs typeface="+mn-cs"/>
              </a:rPr>
              <a:t>: refer to gathering information from those to be knowledgeable on the issues relevant to the research problem</a:t>
            </a:r>
          </a:p>
          <a:p>
            <a:pPr marL="640080" lvl="1" indent="-246888" fontAlgn="auto">
              <a:spcAft>
                <a:spcPts val="0"/>
              </a:spcAft>
              <a:buFont typeface="Wingdings 2"/>
              <a:buChar char=""/>
              <a:defRPr/>
            </a:pPr>
            <a:r>
              <a:rPr lang="en-US" b="1" dirty="0" smtClean="0">
                <a:ea typeface="+mn-ea"/>
              </a:rPr>
              <a:t>Key-informant</a:t>
            </a:r>
            <a:r>
              <a:rPr lang="en-US" dirty="0" smtClean="0">
                <a:ea typeface="+mn-ea"/>
              </a:rPr>
              <a:t> </a:t>
            </a:r>
            <a:r>
              <a:rPr lang="en-US" b="1" dirty="0" smtClean="0">
                <a:ea typeface="+mn-ea"/>
              </a:rPr>
              <a:t>technique</a:t>
            </a:r>
            <a:r>
              <a:rPr lang="en-US" dirty="0" smtClean="0">
                <a:ea typeface="+mn-ea"/>
              </a:rPr>
              <a:t>: gathering information from those thought to be knowledgeable on the issues relevant to the problem</a:t>
            </a:r>
          </a:p>
          <a:p>
            <a:pPr marL="640080" lvl="1" indent="-246888" fontAlgn="auto">
              <a:spcAft>
                <a:spcPts val="0"/>
              </a:spcAft>
              <a:buFont typeface="Wingdings 2"/>
              <a:buChar char=""/>
              <a:defRPr/>
            </a:pPr>
            <a:r>
              <a:rPr lang="en-US" b="1" dirty="0" smtClean="0">
                <a:ea typeface="+mn-ea"/>
              </a:rPr>
              <a:t>Lead-user survey</a:t>
            </a:r>
            <a:r>
              <a:rPr lang="en-US" dirty="0" smtClean="0">
                <a:ea typeface="+mn-ea"/>
              </a:rPr>
              <a:t>: used to acquire information from lead users of a new technology</a:t>
            </a:r>
          </a:p>
        </p:txBody>
      </p:sp>
      <p:sp>
        <p:nvSpPr>
          <p:cNvPr id="12" name="Footer Placeholder 11"/>
          <p:cNvSpPr>
            <a:spLocks noGrp="1"/>
          </p:cNvSpPr>
          <p:nvPr>
            <p:ph type="ftr" sz="quarter" idx="11"/>
          </p:nvPr>
        </p:nvSpPr>
        <p:spPr>
          <a:xfrm>
            <a:off x="2693988" y="635635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B1343CFF-9201-47E0-87CE-057F19FD364B}"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
            </a:r>
            <a:br>
              <a:rPr lang="en-US" smtClean="0">
                <a:ea typeface="+mj-ea"/>
                <a:cs typeface="+mj-cs"/>
              </a:rPr>
            </a:br>
            <a:r>
              <a:rPr lang="en-US" smtClean="0">
                <a:ea typeface="+mj-ea"/>
                <a:cs typeface="+mj-cs"/>
              </a:rPr>
              <a:t>Exploratory Research Methods</a:t>
            </a:r>
            <a:endParaRPr lang="en-US" dirty="0">
              <a:ea typeface="+mj-ea"/>
              <a:cs typeface="+mj-cs"/>
            </a:endParaRPr>
          </a:p>
        </p:txBody>
      </p:sp>
      <p:sp>
        <p:nvSpPr>
          <p:cNvPr id="32770" name="Content Placeholder 2"/>
          <p:cNvSpPr>
            <a:spLocks noGrp="1"/>
          </p:cNvSpPr>
          <p:nvPr>
            <p:ph idx="1"/>
          </p:nvPr>
        </p:nvSpPr>
        <p:spPr/>
        <p:txBody>
          <a:bodyPr/>
          <a:lstStyle/>
          <a:p>
            <a:r>
              <a:rPr lang="en-US" b="1" smtClean="0"/>
              <a:t>Case analysis</a:t>
            </a:r>
            <a:r>
              <a:rPr lang="en-US" smtClean="0"/>
              <a:t>: a review of available information about a former situation(s) that has some similarities to the current research problem</a:t>
            </a:r>
          </a:p>
          <a:p>
            <a:r>
              <a:rPr lang="en-US" b="1" smtClean="0"/>
              <a:t>Focus groups</a:t>
            </a:r>
            <a:r>
              <a:rPr lang="en-US" smtClean="0"/>
              <a:t>: small groups brought together and guided by a moderator through an unstructured, spontaneous discussion for the purpose of gaining information relevant to the research problem</a:t>
            </a:r>
          </a:p>
        </p:txBody>
      </p:sp>
      <p:sp>
        <p:nvSpPr>
          <p:cNvPr id="12" name="Footer Placeholder 11"/>
          <p:cNvSpPr>
            <a:spLocks noGrp="1"/>
          </p:cNvSpPr>
          <p:nvPr>
            <p:ph type="ftr" sz="quarter" idx="11"/>
          </p:nvPr>
        </p:nvSpPr>
        <p:spPr>
          <a:xfrm>
            <a:off x="2867025" y="636270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D3AED2CA-F18C-42DA-8A5E-0D06E25E9176}"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Descriptive Research</a:t>
            </a:r>
          </a:p>
        </p:txBody>
      </p:sp>
      <p:sp>
        <p:nvSpPr>
          <p:cNvPr id="34818" name="Content Placeholder 2"/>
          <p:cNvSpPr>
            <a:spLocks noGrp="1"/>
          </p:cNvSpPr>
          <p:nvPr>
            <p:ph idx="1"/>
          </p:nvPr>
        </p:nvSpPr>
        <p:spPr/>
        <p:txBody>
          <a:bodyPr/>
          <a:lstStyle/>
          <a:p>
            <a:r>
              <a:rPr lang="en-US" b="1" smtClean="0"/>
              <a:t>Descriptive research </a:t>
            </a:r>
            <a:r>
              <a:rPr lang="en-US" smtClean="0"/>
              <a:t>is undertaken to describe answers to questions of who, what, where, when, and how.</a:t>
            </a:r>
          </a:p>
          <a:p>
            <a:r>
              <a:rPr lang="en-US" smtClean="0"/>
              <a:t>It is desirable when we wish to project a study</a:t>
            </a:r>
            <a:r>
              <a:rPr lang="ja-JP" altLang="en-US" smtClean="0">
                <a:ea typeface="HGP明朝E" charset="-128"/>
                <a:cs typeface="HGP明朝E" charset="-128"/>
              </a:rPr>
              <a:t>’</a:t>
            </a:r>
            <a:r>
              <a:rPr lang="en-US" smtClean="0"/>
              <a:t>s findings to a larger population, if the study</a:t>
            </a:r>
            <a:r>
              <a:rPr lang="ja-JP" altLang="en-US" smtClean="0">
                <a:ea typeface="HGP明朝E" charset="-128"/>
                <a:cs typeface="HGP明朝E" charset="-128"/>
              </a:rPr>
              <a:t>’</a:t>
            </a:r>
            <a:r>
              <a:rPr lang="en-US" smtClean="0"/>
              <a:t>s sample is representative.</a:t>
            </a:r>
          </a:p>
        </p:txBody>
      </p:sp>
      <p:sp>
        <p:nvSpPr>
          <p:cNvPr id="12" name="Footer Placeholder 11"/>
          <p:cNvSpPr>
            <a:spLocks noGrp="1"/>
          </p:cNvSpPr>
          <p:nvPr>
            <p:ph type="ftr" sz="quarter" idx="11"/>
          </p:nvPr>
        </p:nvSpPr>
        <p:spPr>
          <a:xfrm>
            <a:off x="2797175" y="632460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23E12849-29FC-4193-889E-6B87E6571469}"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Descriptive Research Classifications </a:t>
            </a:r>
            <a:endParaRPr lang="en-US" dirty="0" smtClean="0">
              <a:ea typeface="+mj-ea"/>
              <a:cs typeface="+mj-cs"/>
            </a:endParaRPr>
          </a:p>
        </p:txBody>
      </p:sp>
      <p:sp>
        <p:nvSpPr>
          <p:cNvPr id="27651"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Cross-sectional</a:t>
            </a:r>
            <a:r>
              <a:rPr lang="en-US" dirty="0" smtClean="0">
                <a:ea typeface="+mn-ea"/>
                <a:cs typeface="+mn-cs"/>
              </a:rPr>
              <a:t> studies </a:t>
            </a:r>
          </a:p>
          <a:p>
            <a:pPr marL="274320" indent="-274320" fontAlgn="auto">
              <a:spcAft>
                <a:spcPts val="0"/>
              </a:spcAft>
              <a:buClr>
                <a:schemeClr val="accent3"/>
              </a:buClr>
              <a:buFont typeface="Wingdings 2"/>
              <a:buChar char=""/>
              <a:defRPr/>
            </a:pPr>
            <a:r>
              <a:rPr lang="en-US" b="1" dirty="0" smtClean="0">
                <a:ea typeface="+mn-ea"/>
                <a:cs typeface="+mn-cs"/>
              </a:rPr>
              <a:t>Longitudinal</a:t>
            </a:r>
            <a:r>
              <a:rPr lang="en-US" dirty="0" smtClean="0">
                <a:ea typeface="+mn-ea"/>
                <a:cs typeface="+mn-cs"/>
              </a:rPr>
              <a:t> studies</a:t>
            </a:r>
          </a:p>
          <a:p>
            <a:pPr marL="0" indent="0" fontAlgn="auto">
              <a:spcAft>
                <a:spcPts val="0"/>
              </a:spcAft>
              <a:buClr>
                <a:schemeClr val="accent3"/>
              </a:buClr>
              <a:buFont typeface="Wingdings 2"/>
              <a:buNone/>
              <a:defRPr/>
            </a:pPr>
            <a:endParaRPr lang="en-US" dirty="0">
              <a:ea typeface="+mn-ea"/>
              <a:cs typeface="+mn-cs"/>
            </a:endParaRPr>
          </a:p>
        </p:txBody>
      </p:sp>
      <p:sp>
        <p:nvSpPr>
          <p:cNvPr id="12" name="Footer Placeholder 11"/>
          <p:cNvSpPr>
            <a:spLocks noGrp="1"/>
          </p:cNvSpPr>
          <p:nvPr>
            <p:ph type="ftr" sz="quarter" idx="11"/>
          </p:nvPr>
        </p:nvSpPr>
        <p:spPr>
          <a:xfrm>
            <a:off x="2576513" y="635635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EB7D2AEA-A9CF-4DBB-9B88-B65D3C3DEE3A}"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Descriptive Research Studies</a:t>
            </a:r>
          </a:p>
        </p:txBody>
      </p:sp>
      <p:sp>
        <p:nvSpPr>
          <p:cNvPr id="38914" name="Content Placeholder 2"/>
          <p:cNvSpPr>
            <a:spLocks noGrp="1"/>
          </p:cNvSpPr>
          <p:nvPr>
            <p:ph idx="1"/>
          </p:nvPr>
        </p:nvSpPr>
        <p:spPr/>
        <p:txBody>
          <a:bodyPr/>
          <a:lstStyle/>
          <a:p>
            <a:r>
              <a:rPr lang="en-US" b="1" smtClean="0"/>
              <a:t>Cross-sectional studies </a:t>
            </a:r>
            <a:r>
              <a:rPr lang="en-US" smtClean="0"/>
              <a:t>measure units from a sample of the population at only one point in time (or “snapshot”).</a:t>
            </a:r>
          </a:p>
          <a:p>
            <a:pPr lvl="1"/>
            <a:r>
              <a:rPr lang="en-US" smtClean="0"/>
              <a:t>Sample surveys are cross-sectional studies whose samples are drawn in such a way as to be representative of a specific population.</a:t>
            </a:r>
          </a:p>
          <a:p>
            <a:pPr lvl="1"/>
            <a:r>
              <a:rPr lang="en-US" smtClean="0"/>
              <a:t>These studies are usually presented with a margin of error.</a:t>
            </a:r>
          </a:p>
          <a:p>
            <a:endParaRPr lang="en-US" smtClean="0"/>
          </a:p>
        </p:txBody>
      </p:sp>
      <p:sp>
        <p:nvSpPr>
          <p:cNvPr id="12" name="Footer Placeholder 11"/>
          <p:cNvSpPr>
            <a:spLocks noGrp="1"/>
          </p:cNvSpPr>
          <p:nvPr>
            <p:ph type="ftr" sz="quarter" idx="11"/>
          </p:nvPr>
        </p:nvSpPr>
        <p:spPr>
          <a:xfrm>
            <a:off x="2901950" y="635635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223F9DA8-2722-4848-9507-7C0FF29607DE}"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Descriptive Research Studies </a:t>
            </a:r>
          </a:p>
        </p:txBody>
      </p:sp>
      <p:sp>
        <p:nvSpPr>
          <p:cNvPr id="40962" name="Content Placeholder 2"/>
          <p:cNvSpPr>
            <a:spLocks noGrp="1"/>
          </p:cNvSpPr>
          <p:nvPr>
            <p:ph idx="1"/>
          </p:nvPr>
        </p:nvSpPr>
        <p:spPr/>
        <p:txBody>
          <a:bodyPr/>
          <a:lstStyle/>
          <a:p>
            <a:r>
              <a:rPr lang="en-US" b="1" smtClean="0"/>
              <a:t>Longitudinal studies </a:t>
            </a:r>
            <a:r>
              <a:rPr lang="en-US" smtClean="0"/>
              <a:t>repeatedly measure the same sample units of a population over time.</a:t>
            </a:r>
          </a:p>
          <a:p>
            <a:r>
              <a:rPr lang="en-US" smtClean="0"/>
              <a:t>Since they involve multiple measurements over time, they are often</a:t>
            </a:r>
            <a:r>
              <a:rPr lang="ru-RU" smtClean="0"/>
              <a:t> </a:t>
            </a:r>
            <a:r>
              <a:rPr lang="en-US" smtClean="0"/>
              <a:t>described as “movies” of the population.</a:t>
            </a:r>
          </a:p>
        </p:txBody>
      </p:sp>
      <p:sp>
        <p:nvSpPr>
          <p:cNvPr id="12" name="Footer Placeholder 11"/>
          <p:cNvSpPr>
            <a:spLocks noGrp="1"/>
          </p:cNvSpPr>
          <p:nvPr>
            <p:ph type="ftr" sz="quarter" idx="11"/>
          </p:nvPr>
        </p:nvSpPr>
        <p:spPr>
          <a:xfrm>
            <a:off x="2900363" y="635635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A8CCC332-824F-4714-8BA1-1E2F796AD21D}"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Descriptive Research Studies</a:t>
            </a:r>
          </a:p>
        </p:txBody>
      </p:sp>
      <p:sp>
        <p:nvSpPr>
          <p:cNvPr id="43010" name="Content Placeholder 2"/>
          <p:cNvSpPr>
            <a:spLocks noGrp="1"/>
          </p:cNvSpPr>
          <p:nvPr>
            <p:ph idx="1"/>
          </p:nvPr>
        </p:nvSpPr>
        <p:spPr/>
        <p:txBody>
          <a:bodyPr/>
          <a:lstStyle/>
          <a:p>
            <a:r>
              <a:rPr lang="en-US" b="1" smtClean="0"/>
              <a:t>Continuous panels </a:t>
            </a:r>
            <a:r>
              <a:rPr lang="en-US" smtClean="0"/>
              <a:t>ask panel members the same questions on each panel measurement.</a:t>
            </a:r>
          </a:p>
          <a:p>
            <a:r>
              <a:rPr lang="en-US" b="1" smtClean="0"/>
              <a:t>Discontinuous panels </a:t>
            </a:r>
            <a:r>
              <a:rPr lang="en-US" smtClean="0"/>
              <a:t>vary questions from one panel measurement to the next.</a:t>
            </a:r>
          </a:p>
          <a:p>
            <a:pPr lvl="1"/>
            <a:r>
              <a:rPr lang="en-US" smtClean="0"/>
              <a:t>These are sometimes referred to as </a:t>
            </a:r>
            <a:r>
              <a:rPr lang="en-US" b="1" smtClean="0"/>
              <a:t>omnibus panels</a:t>
            </a:r>
            <a:r>
              <a:rPr lang="en-US" smtClean="0"/>
              <a:t> (omnibus meaning “including or covering many things or classes”).</a:t>
            </a:r>
          </a:p>
        </p:txBody>
      </p:sp>
      <p:sp>
        <p:nvSpPr>
          <p:cNvPr id="18" name="Footer Placeholder 17"/>
          <p:cNvSpPr>
            <a:spLocks noGrp="1"/>
          </p:cNvSpPr>
          <p:nvPr>
            <p:ph type="ftr" sz="quarter" idx="11"/>
          </p:nvPr>
        </p:nvSpPr>
        <p:spPr>
          <a:xfrm>
            <a:off x="2868613" y="6310313"/>
            <a:ext cx="3352800" cy="365125"/>
          </a:xfrm>
        </p:spPr>
        <p:txBody>
          <a:bodyPr/>
          <a:lstStyle/>
          <a:p>
            <a:pPr>
              <a:defRPr/>
            </a:pPr>
            <a:endParaRPr lang="en-US"/>
          </a:p>
          <a:p>
            <a:pPr>
              <a:defRPr/>
            </a:pPr>
            <a:r>
              <a:rPr lang="en-US"/>
              <a:t>Copyright © 2014 Pearson Education, Inc.</a:t>
            </a:r>
          </a:p>
        </p:txBody>
      </p:sp>
      <p:sp>
        <p:nvSpPr>
          <p:cNvPr id="17" name="Slide Number Placeholder 16"/>
          <p:cNvSpPr>
            <a:spLocks noGrp="1"/>
          </p:cNvSpPr>
          <p:nvPr>
            <p:ph type="sldNum" sz="quarter" idx="12"/>
          </p:nvPr>
        </p:nvSpPr>
        <p:spPr/>
        <p:txBody>
          <a:bodyPr/>
          <a:lstStyle/>
          <a:p>
            <a:pPr>
              <a:defRPr/>
            </a:pPr>
            <a:r>
              <a:rPr lang="en-US"/>
              <a:t>4-</a:t>
            </a:r>
            <a:fld id="{0485F2E6-E48E-430A-82F9-78E22613E8FB}"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Discontinuous Panels</a:t>
            </a:r>
          </a:p>
        </p:txBody>
      </p:sp>
      <p:sp>
        <p:nvSpPr>
          <p:cNvPr id="33795"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Discontinuous panels </a:t>
            </a:r>
            <a:r>
              <a:rPr lang="en-US" dirty="0" smtClean="0">
                <a:ea typeface="+mn-ea"/>
                <a:cs typeface="+mn-cs"/>
              </a:rPr>
              <a:t>are demographically matched to some larger entity, implying representativeness.</a:t>
            </a:r>
          </a:p>
          <a:p>
            <a:pPr marL="274320" indent="-274320" fontAlgn="auto">
              <a:spcAft>
                <a:spcPts val="0"/>
              </a:spcAft>
              <a:buClr>
                <a:schemeClr val="accent3"/>
              </a:buClr>
              <a:buFont typeface="Wingdings 2"/>
              <a:buChar char=""/>
              <a:defRPr/>
            </a:pPr>
            <a:r>
              <a:rPr lang="en-US" dirty="0" smtClean="0">
                <a:ea typeface="+mn-ea"/>
                <a:cs typeface="+mn-cs"/>
              </a:rPr>
              <a:t>Discontinuous panels represent sources of information that may be quickly accessed for a wide variety of purposes.</a:t>
            </a:r>
          </a:p>
          <a:p>
            <a:pPr marL="0" indent="0" fontAlgn="auto">
              <a:spcAft>
                <a:spcPts val="0"/>
              </a:spcAft>
              <a:buClr>
                <a:schemeClr val="accent3"/>
              </a:buClr>
              <a:buFont typeface="Wingdings 2"/>
              <a:buNone/>
              <a:defRPr/>
            </a:pPr>
            <a:endParaRPr lang="en-US" dirty="0">
              <a:ea typeface="+mn-ea"/>
              <a:cs typeface="+mn-cs"/>
            </a:endParaRPr>
          </a:p>
        </p:txBody>
      </p:sp>
      <p:sp>
        <p:nvSpPr>
          <p:cNvPr id="19" name="Slide Number Placeholder 18"/>
          <p:cNvSpPr>
            <a:spLocks noGrp="1"/>
          </p:cNvSpPr>
          <p:nvPr>
            <p:ph type="sldNum" sz="quarter" idx="12"/>
          </p:nvPr>
        </p:nvSpPr>
        <p:spPr/>
        <p:txBody>
          <a:bodyPr/>
          <a:lstStyle/>
          <a:p>
            <a:pPr>
              <a:defRPr/>
            </a:pPr>
            <a:r>
              <a:rPr lang="en-US"/>
              <a:t>4-</a:t>
            </a:r>
            <a:fld id="{9FDCF239-8D9E-4DA1-B4B0-C765B3A3BDB2}" type="slidenum">
              <a:rPr lang="en-US"/>
              <a:pPr>
                <a:defRPr/>
              </a:pPr>
              <a:t>19</a:t>
            </a:fld>
            <a:endParaRPr lang="en-US"/>
          </a:p>
        </p:txBody>
      </p:sp>
      <p:sp>
        <p:nvSpPr>
          <p:cNvPr id="20" name="Footer Placeholder 19"/>
          <p:cNvSpPr>
            <a:spLocks noGrp="1"/>
          </p:cNvSpPr>
          <p:nvPr>
            <p:ph type="ftr" sz="quarter" idx="11"/>
          </p:nvPr>
        </p:nvSpPr>
        <p:spPr>
          <a:xfrm>
            <a:off x="2986088" y="636270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mtClean="0"/>
              <a:t>Learning Objectives</a:t>
            </a:r>
          </a:p>
        </p:txBody>
      </p:sp>
      <p:sp>
        <p:nvSpPr>
          <p:cNvPr id="10242" name="Content Placeholder 2"/>
          <p:cNvSpPr>
            <a:spLocks noGrp="1"/>
          </p:cNvSpPr>
          <p:nvPr>
            <p:ph idx="1"/>
          </p:nvPr>
        </p:nvSpPr>
        <p:spPr/>
        <p:txBody>
          <a:bodyPr/>
          <a:lstStyle/>
          <a:p>
            <a:r>
              <a:rPr lang="en-US" smtClean="0"/>
              <a:t>To understand what research design is and why it is significant</a:t>
            </a:r>
          </a:p>
          <a:p>
            <a:r>
              <a:rPr lang="en-US" smtClean="0"/>
              <a:t>To appreciate areas of ethical sensitivity in research design</a:t>
            </a:r>
          </a:p>
          <a:p>
            <a:r>
              <a:rPr lang="en-US" smtClean="0"/>
              <a:t>To learn how exploratory research design helps the researcher gain a feel for the problem by providing background information, suggesting hypotheses, and prioritizing research objectives</a:t>
            </a:r>
          </a:p>
          <a:p>
            <a:endParaRPr lang="en-US" smtClean="0"/>
          </a:p>
        </p:txBody>
      </p:sp>
      <p:sp>
        <p:nvSpPr>
          <p:cNvPr id="5" name="Footer Placeholder 4"/>
          <p:cNvSpPr>
            <a:spLocks noGrp="1"/>
          </p:cNvSpPr>
          <p:nvPr>
            <p:ph type="ftr" sz="quarter" idx="11"/>
          </p:nvPr>
        </p:nvSpPr>
        <p:spPr>
          <a:xfrm>
            <a:off x="2630488" y="6303963"/>
            <a:ext cx="3579812" cy="40957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0F59C53B-1C88-40CB-986B-36D787945C04}"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Continuous Panels</a:t>
            </a:r>
          </a:p>
        </p:txBody>
      </p:sp>
      <p:sp>
        <p:nvSpPr>
          <p:cNvPr id="47106" name="Content Placeholder 2"/>
          <p:cNvSpPr>
            <a:spLocks noGrp="1"/>
          </p:cNvSpPr>
          <p:nvPr>
            <p:ph idx="1"/>
          </p:nvPr>
        </p:nvSpPr>
        <p:spPr/>
        <p:txBody>
          <a:bodyPr/>
          <a:lstStyle/>
          <a:p>
            <a:r>
              <a:rPr lang="en-US" b="1" smtClean="0"/>
              <a:t>Brand-switching studies</a:t>
            </a:r>
            <a:r>
              <a:rPr lang="en-US" smtClean="0"/>
              <a:t>: studies examining how many consumers switched brands</a:t>
            </a:r>
          </a:p>
          <a:p>
            <a:r>
              <a:rPr lang="en-US" b="1" smtClean="0"/>
              <a:t>Market-tracking studies</a:t>
            </a:r>
            <a:r>
              <a:rPr lang="en-US" smtClean="0"/>
              <a:t>: those that measure some variable(s) of interest—such as market share or unit sales—over time</a:t>
            </a:r>
          </a:p>
        </p:txBody>
      </p:sp>
      <p:sp>
        <p:nvSpPr>
          <p:cNvPr id="15" name="Slide Number Placeholder 14"/>
          <p:cNvSpPr>
            <a:spLocks noGrp="1"/>
          </p:cNvSpPr>
          <p:nvPr>
            <p:ph type="sldNum" sz="quarter" idx="12"/>
          </p:nvPr>
        </p:nvSpPr>
        <p:spPr/>
        <p:txBody>
          <a:bodyPr/>
          <a:lstStyle/>
          <a:p>
            <a:pPr>
              <a:defRPr/>
            </a:pPr>
            <a:r>
              <a:rPr lang="en-US"/>
              <a:t>4-</a:t>
            </a:r>
            <a:fld id="{DB50798A-C9BB-4AB5-B8AA-E61BB4606BD8}" type="slidenum">
              <a:rPr lang="en-US"/>
              <a:pPr>
                <a:defRPr/>
              </a:pPr>
              <a:t>20</a:t>
            </a:fld>
            <a:endParaRPr lang="en-US"/>
          </a:p>
        </p:txBody>
      </p:sp>
      <p:sp>
        <p:nvSpPr>
          <p:cNvPr id="16" name="Footer Placeholder 15"/>
          <p:cNvSpPr>
            <a:spLocks noGrp="1"/>
          </p:cNvSpPr>
          <p:nvPr>
            <p:ph type="ftr" sz="quarter" idx="11"/>
          </p:nvPr>
        </p:nvSpPr>
        <p:spPr>
          <a:xfrm>
            <a:off x="2587625"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53" name="Picture 2"/>
          <p:cNvPicPr>
            <a:picLocks noChangeAspect="1" noChangeArrowheads="1"/>
          </p:cNvPicPr>
          <p:nvPr/>
        </p:nvPicPr>
        <p:blipFill>
          <a:blip r:embed="rId3"/>
          <a:srcRect/>
          <a:stretch>
            <a:fillRect/>
          </a:stretch>
        </p:blipFill>
        <p:spPr bwMode="auto">
          <a:xfrm>
            <a:off x="141288" y="1758950"/>
            <a:ext cx="8894762" cy="2784475"/>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r>
              <a:rPr lang="en-US"/>
              <a:t>4-</a:t>
            </a:r>
            <a:fld id="{1A09CD14-AA84-4327-96D3-4239B3FCF548}" type="slidenum">
              <a:rPr lang="en-US"/>
              <a:pPr>
                <a:defRPr/>
              </a:pPr>
              <a:t>21</a:t>
            </a:fld>
            <a:endParaRPr lang="en-US" dirty="0"/>
          </a:p>
        </p:txBody>
      </p:sp>
      <p:sp>
        <p:nvSpPr>
          <p:cNvPr id="10" name="Footer Placeholder 9"/>
          <p:cNvSpPr>
            <a:spLocks noGrp="1"/>
          </p:cNvSpPr>
          <p:nvPr>
            <p:ph type="ftr" sz="quarter" idx="11"/>
          </p:nvPr>
        </p:nvSpPr>
        <p:spPr>
          <a:xfrm>
            <a:off x="2841625" y="6356350"/>
            <a:ext cx="3494088" cy="365125"/>
          </a:xfrm>
        </p:spPr>
        <p:txBody>
          <a:bodyPr/>
          <a:lstStyle/>
          <a:p>
            <a:pPr>
              <a:defRPr/>
            </a:pPr>
            <a:r>
              <a:rPr lang="en-US" dirty="0"/>
              <a:t> Copyright © 2014 Pearson Education, Inc.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01" name="Picture 2"/>
          <p:cNvPicPr>
            <a:picLocks noChangeAspect="1" noChangeArrowheads="1"/>
          </p:cNvPicPr>
          <p:nvPr/>
        </p:nvPicPr>
        <p:blipFill>
          <a:blip r:embed="rId3"/>
          <a:srcRect/>
          <a:stretch>
            <a:fillRect/>
          </a:stretch>
        </p:blipFill>
        <p:spPr bwMode="auto">
          <a:xfrm>
            <a:off x="96838" y="1746250"/>
            <a:ext cx="8950325" cy="2933700"/>
          </a:xfrm>
          <a:prstGeom prst="rect">
            <a:avLst/>
          </a:prstGeom>
          <a:noFill/>
          <a:ln w="9525">
            <a:noFill/>
            <a:miter lim="800000"/>
            <a:headEnd/>
            <a:tailEnd/>
          </a:ln>
        </p:spPr>
      </p:pic>
      <p:sp>
        <p:nvSpPr>
          <p:cNvPr id="14" name="Slide Number Placeholder 13"/>
          <p:cNvSpPr>
            <a:spLocks noGrp="1"/>
          </p:cNvSpPr>
          <p:nvPr>
            <p:ph type="sldNum" sz="quarter" idx="12"/>
          </p:nvPr>
        </p:nvSpPr>
        <p:spPr/>
        <p:txBody>
          <a:bodyPr/>
          <a:lstStyle/>
          <a:p>
            <a:pPr>
              <a:defRPr/>
            </a:pPr>
            <a:r>
              <a:rPr lang="en-US"/>
              <a:t>4-</a:t>
            </a:r>
            <a:fld id="{80030E86-5EF6-4A5F-8E15-2114939AEFD6}" type="slidenum">
              <a:rPr lang="en-US"/>
              <a:pPr>
                <a:defRPr/>
              </a:pPr>
              <a:t>22</a:t>
            </a:fld>
            <a:endParaRPr lang="en-US" dirty="0"/>
          </a:p>
        </p:txBody>
      </p:sp>
      <p:sp>
        <p:nvSpPr>
          <p:cNvPr id="15" name="Footer Placeholder 14"/>
          <p:cNvSpPr>
            <a:spLocks noGrp="1"/>
          </p:cNvSpPr>
          <p:nvPr>
            <p:ph type="ftr" sz="quarter" idx="11"/>
          </p:nvPr>
        </p:nvSpPr>
        <p:spPr>
          <a:xfrm>
            <a:off x="2784475" y="6356350"/>
            <a:ext cx="3352800" cy="365125"/>
          </a:xfrm>
        </p:spPr>
        <p:txBody>
          <a:bodyPr/>
          <a:lstStyle/>
          <a:p>
            <a:pPr>
              <a:defRPr/>
            </a:pPr>
            <a:r>
              <a:rPr lang="en-US" dirty="0"/>
              <a:t> Copyright © 2014 Pearson Education, Inc.</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t>Causal Research</a:t>
            </a:r>
          </a:p>
        </p:txBody>
      </p:sp>
      <p:sp>
        <p:nvSpPr>
          <p:cNvPr id="4096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Causality</a:t>
            </a:r>
            <a:r>
              <a:rPr lang="en-US" dirty="0" smtClean="0">
                <a:ea typeface="+mn-ea"/>
                <a:cs typeface="+mn-cs"/>
              </a:rPr>
              <a:t> may be thought of as understanding a phenomenon in terms of conditional statements of the form </a:t>
            </a:r>
            <a:r>
              <a:rPr lang="ja-JP" altLang="en-US" dirty="0" smtClean="0">
                <a:ea typeface="+mn-ea"/>
                <a:cs typeface="+mn-cs"/>
              </a:rPr>
              <a:t>“</a:t>
            </a:r>
            <a:r>
              <a:rPr lang="en-US" dirty="0" smtClean="0">
                <a:ea typeface="+mn-ea"/>
                <a:cs typeface="+mn-cs"/>
              </a:rPr>
              <a:t>If x, then y.</a:t>
            </a:r>
            <a:r>
              <a:rPr lang="ja-JP" altLang="en-US" dirty="0" smtClean="0">
                <a:ea typeface="+mn-ea"/>
                <a:cs typeface="+mn-cs"/>
              </a:rPr>
              <a:t>”</a:t>
            </a:r>
            <a:endParaRPr lang="en-US" dirty="0" smtClean="0">
              <a:ea typeface="+mn-ea"/>
              <a:cs typeface="+mn-cs"/>
            </a:endParaRPr>
          </a:p>
          <a:p>
            <a:pPr marL="274320" indent="-274320" fontAlgn="auto">
              <a:spcAft>
                <a:spcPts val="0"/>
              </a:spcAft>
              <a:buClr>
                <a:schemeClr val="accent3"/>
              </a:buClr>
              <a:buFont typeface="Wingdings 2"/>
              <a:buChar char=""/>
              <a:defRPr/>
            </a:pPr>
            <a:r>
              <a:rPr lang="en-US" dirty="0" smtClean="0">
                <a:ea typeface="+mn-ea"/>
                <a:cs typeface="+mn-cs"/>
              </a:rPr>
              <a:t>Causal relationships are often determined by the use of experiments.</a:t>
            </a:r>
          </a:p>
          <a:p>
            <a:pPr marL="0" indent="0" fontAlgn="auto">
              <a:spcAft>
                <a:spcPts val="0"/>
              </a:spcAft>
              <a:buClr>
                <a:schemeClr val="accent3"/>
              </a:buClr>
              <a:buFont typeface="Wingdings 2"/>
              <a:buNone/>
              <a:defRPr/>
            </a:pPr>
            <a:endParaRPr lang="en-US" dirty="0">
              <a:ea typeface="+mn-ea"/>
              <a:cs typeface="+mn-cs"/>
            </a:endParaRPr>
          </a:p>
        </p:txBody>
      </p:sp>
      <p:sp>
        <p:nvSpPr>
          <p:cNvPr id="15" name="Slide Number Placeholder 14"/>
          <p:cNvSpPr>
            <a:spLocks noGrp="1"/>
          </p:cNvSpPr>
          <p:nvPr>
            <p:ph type="sldNum" sz="quarter" idx="12"/>
          </p:nvPr>
        </p:nvSpPr>
        <p:spPr/>
        <p:txBody>
          <a:bodyPr/>
          <a:lstStyle/>
          <a:p>
            <a:pPr>
              <a:defRPr/>
            </a:pPr>
            <a:r>
              <a:rPr lang="en-US"/>
              <a:t>4-</a:t>
            </a:r>
            <a:fld id="{F1722C5D-7E47-479B-9AB2-083E4C409D86}" type="slidenum">
              <a:rPr lang="en-US"/>
              <a:pPr>
                <a:defRPr/>
              </a:pPr>
              <a:t>23</a:t>
            </a:fld>
            <a:endParaRPr lang="en-US"/>
          </a:p>
        </p:txBody>
      </p:sp>
      <p:sp>
        <p:nvSpPr>
          <p:cNvPr id="16" name="Footer Placeholder 15"/>
          <p:cNvSpPr>
            <a:spLocks noGrp="1"/>
          </p:cNvSpPr>
          <p:nvPr>
            <p:ph type="ftr" sz="quarter" idx="11"/>
          </p:nvPr>
        </p:nvSpPr>
        <p:spPr>
          <a:xfrm>
            <a:off x="2744788" y="636270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Experiments</a:t>
            </a:r>
          </a:p>
        </p:txBody>
      </p:sp>
      <p:sp>
        <p:nvSpPr>
          <p:cNvPr id="55298" name="Content Placeholder 2"/>
          <p:cNvSpPr>
            <a:spLocks noGrp="1"/>
          </p:cNvSpPr>
          <p:nvPr>
            <p:ph idx="1"/>
          </p:nvPr>
        </p:nvSpPr>
        <p:spPr/>
        <p:txBody>
          <a:bodyPr/>
          <a:lstStyle/>
          <a:p>
            <a:r>
              <a:rPr lang="en-US" smtClean="0"/>
              <a:t>An </a:t>
            </a:r>
            <a:r>
              <a:rPr lang="en-US" b="1" smtClean="0"/>
              <a:t>experiment</a:t>
            </a:r>
            <a:r>
              <a:rPr lang="en-US" smtClean="0"/>
              <a:t> is defined as manipulating an independent variable to see how it affects a dependent variable while also controlling the effects of additional extraneous variables.</a:t>
            </a:r>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7301E5A6-804D-42D6-B2D0-D453D056EA4A}" type="slidenum">
              <a:rPr lang="en-US"/>
              <a:pPr>
                <a:defRPr/>
              </a:pPr>
              <a:t>24</a:t>
            </a:fld>
            <a:endParaRPr lang="en-US"/>
          </a:p>
        </p:txBody>
      </p:sp>
      <p:sp>
        <p:nvSpPr>
          <p:cNvPr id="16" name="Footer Placeholder 15"/>
          <p:cNvSpPr>
            <a:spLocks noGrp="1"/>
          </p:cNvSpPr>
          <p:nvPr>
            <p:ph type="ftr" sz="quarter" idx="11"/>
          </p:nvPr>
        </p:nvSpPr>
        <p:spPr>
          <a:xfrm>
            <a:off x="2725738"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Independent Variable</a:t>
            </a:r>
          </a:p>
        </p:txBody>
      </p:sp>
      <p:sp>
        <p:nvSpPr>
          <p:cNvPr id="57346" name="Content Placeholder 2"/>
          <p:cNvSpPr>
            <a:spLocks noGrp="1"/>
          </p:cNvSpPr>
          <p:nvPr>
            <p:ph idx="1"/>
          </p:nvPr>
        </p:nvSpPr>
        <p:spPr/>
        <p:txBody>
          <a:bodyPr/>
          <a:lstStyle/>
          <a:p>
            <a:r>
              <a:rPr lang="en-US" b="1" smtClean="0"/>
              <a:t>Independent variables </a:t>
            </a:r>
            <a:r>
              <a:rPr lang="en-US" smtClean="0"/>
              <a:t>are those variables that the researcher has control over and wishes to manipulate—the 4 P</a:t>
            </a:r>
            <a:r>
              <a:rPr lang="ja-JP" altLang="en-US" smtClean="0">
                <a:ea typeface="HGP明朝E" charset="-128"/>
                <a:cs typeface="HGP明朝E" charset="-128"/>
              </a:rPr>
              <a:t>’</a:t>
            </a:r>
            <a:r>
              <a:rPr lang="en-US" smtClean="0"/>
              <a:t>s.</a:t>
            </a:r>
          </a:p>
          <a:p>
            <a:r>
              <a:rPr lang="en-US" smtClean="0"/>
              <a:t>Examples are level of ad expenditure, type of ad appeal, display location, method of compensating salespersons, price, and type of product.</a:t>
            </a:r>
          </a:p>
        </p:txBody>
      </p:sp>
      <p:sp>
        <p:nvSpPr>
          <p:cNvPr id="15" name="Slide Number Placeholder 14"/>
          <p:cNvSpPr>
            <a:spLocks noGrp="1"/>
          </p:cNvSpPr>
          <p:nvPr>
            <p:ph type="sldNum" sz="quarter" idx="12"/>
          </p:nvPr>
        </p:nvSpPr>
        <p:spPr/>
        <p:txBody>
          <a:bodyPr/>
          <a:lstStyle/>
          <a:p>
            <a:pPr>
              <a:defRPr/>
            </a:pPr>
            <a:r>
              <a:rPr lang="en-US"/>
              <a:t>4-</a:t>
            </a:r>
            <a:fld id="{3529FDE6-D13B-4F1B-AA4B-70E10018369B}" type="slidenum">
              <a:rPr lang="en-US"/>
              <a:pPr>
                <a:defRPr/>
              </a:pPr>
              <a:t>25</a:t>
            </a:fld>
            <a:endParaRPr lang="en-US"/>
          </a:p>
        </p:txBody>
      </p:sp>
      <p:sp>
        <p:nvSpPr>
          <p:cNvPr id="16" name="Footer Placeholder 15"/>
          <p:cNvSpPr>
            <a:spLocks noGrp="1"/>
          </p:cNvSpPr>
          <p:nvPr>
            <p:ph type="ftr" sz="quarter" idx="11"/>
          </p:nvPr>
        </p:nvSpPr>
        <p:spPr>
          <a:xfrm>
            <a:off x="2692400" y="6342063"/>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Dependent Variables</a:t>
            </a:r>
          </a:p>
        </p:txBody>
      </p:sp>
      <p:sp>
        <p:nvSpPr>
          <p:cNvPr id="59394" name="Content Placeholder 2"/>
          <p:cNvSpPr>
            <a:spLocks noGrp="1"/>
          </p:cNvSpPr>
          <p:nvPr>
            <p:ph idx="1"/>
          </p:nvPr>
        </p:nvSpPr>
        <p:spPr/>
        <p:txBody>
          <a:bodyPr/>
          <a:lstStyle/>
          <a:p>
            <a:r>
              <a:rPr lang="en-US" b="1" smtClean="0"/>
              <a:t>Dependent variables </a:t>
            </a:r>
            <a:r>
              <a:rPr lang="en-US" smtClean="0"/>
              <a:t>are those variables that we have little or no direct control over but a strong interest in changing.</a:t>
            </a:r>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A5863188-B1FC-4EB8-A066-EC50F18BB4B5}" type="slidenum">
              <a:rPr lang="en-US"/>
              <a:pPr>
                <a:defRPr/>
              </a:pPr>
              <a:t>26</a:t>
            </a:fld>
            <a:endParaRPr lang="en-US"/>
          </a:p>
        </p:txBody>
      </p:sp>
      <p:sp>
        <p:nvSpPr>
          <p:cNvPr id="16" name="Footer Placeholder 15"/>
          <p:cNvSpPr>
            <a:spLocks noGrp="1"/>
          </p:cNvSpPr>
          <p:nvPr>
            <p:ph type="ftr" sz="quarter" idx="11"/>
          </p:nvPr>
        </p:nvSpPr>
        <p:spPr>
          <a:xfrm>
            <a:off x="2611438" y="6353175"/>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Extraneous Variables</a:t>
            </a:r>
          </a:p>
        </p:txBody>
      </p:sp>
      <p:sp>
        <p:nvSpPr>
          <p:cNvPr id="45059"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Extraneous variables </a:t>
            </a:r>
            <a:r>
              <a:rPr lang="en-US" dirty="0" smtClean="0">
                <a:ea typeface="+mn-ea"/>
                <a:cs typeface="+mn-cs"/>
              </a:rPr>
              <a:t>are those variables that may have some effect on a dependent variable yet are not independent variables.</a:t>
            </a:r>
          </a:p>
          <a:p>
            <a:pPr marL="274320" indent="-274320" fontAlgn="auto">
              <a:spcAft>
                <a:spcPts val="0"/>
              </a:spcAft>
              <a:buClr>
                <a:schemeClr val="accent3"/>
              </a:buClr>
              <a:buFont typeface="Wingdings 2"/>
              <a:buChar char=""/>
              <a:defRPr/>
            </a:pPr>
            <a:endParaRPr lang="en-US" dirty="0" smtClean="0">
              <a:ea typeface="+mn-ea"/>
              <a:cs typeface="+mn-cs"/>
            </a:endParaRPr>
          </a:p>
          <a:p>
            <a:pPr marL="0" indent="0" fontAlgn="auto">
              <a:spcAft>
                <a:spcPts val="0"/>
              </a:spcAft>
              <a:buClr>
                <a:schemeClr val="accent3"/>
              </a:buClr>
              <a:buFont typeface="Wingdings 2"/>
              <a:buNone/>
              <a:defRPr/>
            </a:pPr>
            <a:endParaRPr lang="en-US" dirty="0">
              <a:ea typeface="+mn-ea"/>
              <a:cs typeface="+mn-cs"/>
            </a:endParaRPr>
          </a:p>
        </p:txBody>
      </p:sp>
      <p:sp>
        <p:nvSpPr>
          <p:cNvPr id="15" name="Slide Number Placeholder 14"/>
          <p:cNvSpPr>
            <a:spLocks noGrp="1"/>
          </p:cNvSpPr>
          <p:nvPr>
            <p:ph type="sldNum" sz="quarter" idx="12"/>
          </p:nvPr>
        </p:nvSpPr>
        <p:spPr/>
        <p:txBody>
          <a:bodyPr/>
          <a:lstStyle/>
          <a:p>
            <a:pPr>
              <a:defRPr/>
            </a:pPr>
            <a:r>
              <a:rPr lang="en-US"/>
              <a:t>4-</a:t>
            </a:r>
            <a:fld id="{D13EFAEE-13A0-4FBE-AEA3-911D9E74A2B0}" type="slidenum">
              <a:rPr lang="en-US"/>
              <a:pPr>
                <a:defRPr/>
              </a:pPr>
              <a:t>27</a:t>
            </a:fld>
            <a:endParaRPr lang="en-US"/>
          </a:p>
        </p:txBody>
      </p:sp>
      <p:sp>
        <p:nvSpPr>
          <p:cNvPr id="16" name="Footer Placeholder 15"/>
          <p:cNvSpPr>
            <a:spLocks noGrp="1"/>
          </p:cNvSpPr>
          <p:nvPr>
            <p:ph type="ftr" sz="quarter" idx="11"/>
          </p:nvPr>
        </p:nvSpPr>
        <p:spPr>
          <a:xfrm>
            <a:off x="2689225"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t>Experimental Design</a:t>
            </a:r>
          </a:p>
        </p:txBody>
      </p:sp>
      <p:sp>
        <p:nvSpPr>
          <p:cNvPr id="63490" name="Content Placeholder 2"/>
          <p:cNvSpPr>
            <a:spLocks noGrp="1"/>
          </p:cNvSpPr>
          <p:nvPr>
            <p:ph idx="1"/>
          </p:nvPr>
        </p:nvSpPr>
        <p:spPr/>
        <p:txBody>
          <a:bodyPr/>
          <a:lstStyle/>
          <a:p>
            <a:r>
              <a:rPr lang="en-US" b="1" smtClean="0"/>
              <a:t>Experimental design </a:t>
            </a:r>
            <a:r>
              <a:rPr lang="en-US" smtClean="0"/>
              <a:t>is a procedure for devising an experimental setting such that a change in a dependent variable may be attributed solely to the change in an independent variable.</a:t>
            </a:r>
          </a:p>
        </p:txBody>
      </p:sp>
      <p:sp>
        <p:nvSpPr>
          <p:cNvPr id="15" name="Slide Number Placeholder 14"/>
          <p:cNvSpPr>
            <a:spLocks noGrp="1"/>
          </p:cNvSpPr>
          <p:nvPr>
            <p:ph type="sldNum" sz="quarter" idx="12"/>
          </p:nvPr>
        </p:nvSpPr>
        <p:spPr/>
        <p:txBody>
          <a:bodyPr/>
          <a:lstStyle/>
          <a:p>
            <a:pPr>
              <a:defRPr/>
            </a:pPr>
            <a:r>
              <a:rPr lang="en-US"/>
              <a:t>4-</a:t>
            </a:r>
            <a:fld id="{B57724DA-EEB8-45A6-8D73-ACDBB2A10C0A}" type="slidenum">
              <a:rPr lang="en-US"/>
              <a:pPr>
                <a:defRPr/>
              </a:pPr>
              <a:t>28</a:t>
            </a:fld>
            <a:endParaRPr lang="en-US"/>
          </a:p>
        </p:txBody>
      </p:sp>
      <p:sp>
        <p:nvSpPr>
          <p:cNvPr id="16" name="Footer Placeholder 15"/>
          <p:cNvSpPr>
            <a:spLocks noGrp="1"/>
          </p:cNvSpPr>
          <p:nvPr>
            <p:ph type="ftr" sz="quarter" idx="11"/>
          </p:nvPr>
        </p:nvSpPr>
        <p:spPr>
          <a:xfrm>
            <a:off x="2870200" y="636270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5537" name="Picture 2"/>
          <p:cNvPicPr>
            <a:picLocks noChangeAspect="1" noChangeArrowheads="1"/>
          </p:cNvPicPr>
          <p:nvPr/>
        </p:nvPicPr>
        <p:blipFill>
          <a:blip r:embed="rId3"/>
          <a:srcRect/>
          <a:stretch>
            <a:fillRect/>
          </a:stretch>
        </p:blipFill>
        <p:spPr bwMode="auto">
          <a:xfrm>
            <a:off x="2006600" y="1697038"/>
            <a:ext cx="5029200" cy="4962525"/>
          </a:xfrm>
          <a:prstGeom prst="rect">
            <a:avLst/>
          </a:prstGeom>
          <a:noFill/>
          <a:ln w="9525">
            <a:noFill/>
            <a:miter lim="800000"/>
            <a:headEnd/>
            <a:tailEnd/>
          </a:ln>
        </p:spPr>
      </p:pic>
      <p:sp>
        <p:nvSpPr>
          <p:cNvPr id="65538" name="Title 2"/>
          <p:cNvSpPr>
            <a:spLocks noGrp="1"/>
          </p:cNvSpPr>
          <p:nvPr>
            <p:ph type="title" idx="4294967295"/>
          </p:nvPr>
        </p:nvSpPr>
        <p:spPr>
          <a:xfrm>
            <a:off x="914400" y="752475"/>
            <a:ext cx="7772400" cy="1020763"/>
          </a:xfrm>
        </p:spPr>
        <p:txBody>
          <a:bodyPr/>
          <a:lstStyle/>
          <a:p>
            <a:r>
              <a:rPr lang="en-US" sz="4400" smtClean="0"/>
              <a:t>Example</a:t>
            </a:r>
            <a:r>
              <a:rPr lang="en-US" smtClean="0"/>
              <a:t> Store Experiment</a:t>
            </a:r>
          </a:p>
        </p:txBody>
      </p:sp>
      <p:sp>
        <p:nvSpPr>
          <p:cNvPr id="10" name="Slide Number Placeholder 9"/>
          <p:cNvSpPr>
            <a:spLocks noGrp="1"/>
          </p:cNvSpPr>
          <p:nvPr>
            <p:ph type="sldNum" sz="quarter" idx="12"/>
          </p:nvPr>
        </p:nvSpPr>
        <p:spPr/>
        <p:txBody>
          <a:bodyPr/>
          <a:lstStyle/>
          <a:p>
            <a:pPr>
              <a:defRPr/>
            </a:pPr>
            <a:r>
              <a:rPr lang="en-US" dirty="0"/>
              <a:t>4-</a:t>
            </a:r>
            <a:fld id="{7D626592-F376-460A-B628-7F90970A3C57}" type="slidenum">
              <a:rPr lang="en-US"/>
              <a:pPr>
                <a:defRPr/>
              </a:pPr>
              <a:t>29</a:t>
            </a:fld>
            <a:endParaRPr lang="en-US" dirty="0"/>
          </a:p>
        </p:txBody>
      </p:sp>
      <p:sp>
        <p:nvSpPr>
          <p:cNvPr id="11" name="Footer Placeholder 10"/>
          <p:cNvSpPr>
            <a:spLocks noGrp="1"/>
          </p:cNvSpPr>
          <p:nvPr>
            <p:ph type="ftr" sz="quarter" idx="11"/>
          </p:nvPr>
        </p:nvSpPr>
        <p:spPr>
          <a:xfrm>
            <a:off x="1846263" y="6383338"/>
            <a:ext cx="3352800" cy="365125"/>
          </a:xfrm>
        </p:spPr>
        <p:txBody>
          <a:bodyPr/>
          <a:lstStyle/>
          <a:p>
            <a:pPr>
              <a:defRPr/>
            </a:pPr>
            <a:r>
              <a:rPr lang="en-US" dirty="0"/>
              <a:t> Copyright © 2014 Pearson Education,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t>Learning Objectives</a:t>
            </a:r>
          </a:p>
        </p:txBody>
      </p:sp>
      <p:sp>
        <p:nvSpPr>
          <p:cNvPr id="12290" name="Content Placeholder 2"/>
          <p:cNvSpPr>
            <a:spLocks noGrp="1"/>
          </p:cNvSpPr>
          <p:nvPr>
            <p:ph idx="1"/>
          </p:nvPr>
        </p:nvSpPr>
        <p:spPr/>
        <p:txBody>
          <a:bodyPr/>
          <a:lstStyle/>
          <a:p>
            <a:r>
              <a:rPr lang="en-US" smtClean="0"/>
              <a:t>To know the fundamental questions addressed by descriptive research and the different types of descriptive research</a:t>
            </a:r>
          </a:p>
          <a:p>
            <a:r>
              <a:rPr lang="en-US" smtClean="0"/>
              <a:t>To explain what is meant by causal research and to describe types of experimental research designs</a:t>
            </a:r>
          </a:p>
          <a:p>
            <a:r>
              <a:rPr lang="en-US" smtClean="0"/>
              <a:t>To know the different types of test marketing and how to select test-market cities</a:t>
            </a:r>
          </a:p>
          <a:p>
            <a:endParaRPr lang="en-US" smtClean="0"/>
          </a:p>
        </p:txBody>
      </p:sp>
      <p:sp>
        <p:nvSpPr>
          <p:cNvPr id="5" name="Footer Placeholder 4"/>
          <p:cNvSpPr>
            <a:spLocks noGrp="1"/>
          </p:cNvSpPr>
          <p:nvPr>
            <p:ph type="ftr" sz="quarter" idx="11"/>
          </p:nvPr>
        </p:nvSpPr>
        <p:spPr>
          <a:xfrm>
            <a:off x="2630488" y="6356350"/>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7CDA7853-C324-4C5B-9807-FD60456E2531}"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fontAlgn="auto">
              <a:spcAft>
                <a:spcPts val="0"/>
              </a:spcAft>
              <a:defRPr/>
            </a:pPr>
            <a:r>
              <a:rPr lang="en-US" smtClean="0">
                <a:ea typeface="+mj-ea"/>
                <a:cs typeface="+mj-cs"/>
              </a:rPr>
              <a:t>Symbols of Experimental Design</a:t>
            </a:r>
            <a:endParaRPr lang="en-US" dirty="0">
              <a:ea typeface="+mj-ea"/>
              <a:cs typeface="+mj-cs"/>
            </a:endParaRPr>
          </a:p>
        </p:txBody>
      </p:sp>
      <p:sp>
        <p:nvSpPr>
          <p:cNvPr id="67586" name="Rectangle 3"/>
          <p:cNvSpPr>
            <a:spLocks noGrp="1" noChangeArrowheads="1"/>
          </p:cNvSpPr>
          <p:nvPr>
            <p:ph idx="1"/>
          </p:nvPr>
        </p:nvSpPr>
        <p:spPr/>
        <p:txBody>
          <a:bodyPr/>
          <a:lstStyle/>
          <a:p>
            <a:r>
              <a:rPr lang="en-US" smtClean="0"/>
              <a:t>O = </a:t>
            </a:r>
            <a:r>
              <a:rPr lang="en-US" b="1" smtClean="0"/>
              <a:t>measurement</a:t>
            </a:r>
            <a:r>
              <a:rPr lang="en-US" smtClean="0"/>
              <a:t>, or observation, of a 	dependent variable</a:t>
            </a:r>
          </a:p>
          <a:p>
            <a:r>
              <a:rPr lang="en-US" smtClean="0"/>
              <a:t>X = 	</a:t>
            </a:r>
            <a:r>
              <a:rPr lang="en-US" b="1" smtClean="0"/>
              <a:t>manipulation</a:t>
            </a:r>
            <a:r>
              <a:rPr lang="en-US" smtClean="0"/>
              <a:t>, or change, of an independent 	variable</a:t>
            </a:r>
          </a:p>
          <a:p>
            <a:r>
              <a:rPr lang="en-US" smtClean="0"/>
              <a:t>R = 	</a:t>
            </a:r>
            <a:r>
              <a:rPr lang="en-US" b="1" smtClean="0"/>
              <a:t>random assignment </a:t>
            </a:r>
            <a:r>
              <a:rPr lang="en-US" smtClean="0"/>
              <a:t>of subjects to 	experimental and control groups</a:t>
            </a:r>
          </a:p>
          <a:p>
            <a:r>
              <a:rPr lang="en-US" smtClean="0"/>
              <a:t>E = 	</a:t>
            </a:r>
            <a:r>
              <a:rPr lang="en-US" b="1" smtClean="0"/>
              <a:t>experimental effect </a:t>
            </a:r>
            <a:r>
              <a:rPr lang="en-US" smtClean="0"/>
              <a:t>(change in the 	dependent variable due to the independent   	variable)</a:t>
            </a:r>
          </a:p>
          <a:p>
            <a:endParaRPr lang="en-US" smtClean="0"/>
          </a:p>
        </p:txBody>
      </p:sp>
      <p:sp>
        <p:nvSpPr>
          <p:cNvPr id="17" name="Footer Placeholder 16"/>
          <p:cNvSpPr>
            <a:spLocks noGrp="1"/>
          </p:cNvSpPr>
          <p:nvPr>
            <p:ph type="ftr" sz="quarter" idx="11"/>
          </p:nvPr>
        </p:nvSpPr>
        <p:spPr>
          <a:xfrm>
            <a:off x="2720975" y="6356350"/>
            <a:ext cx="3352800" cy="365125"/>
          </a:xfrm>
        </p:spPr>
        <p:txBody>
          <a:bodyPr/>
          <a:lstStyle/>
          <a:p>
            <a:pPr>
              <a:defRPr/>
            </a:pPr>
            <a:endParaRPr lang="en-US"/>
          </a:p>
          <a:p>
            <a:pPr>
              <a:defRPr/>
            </a:pPr>
            <a:r>
              <a:rPr lang="en-US"/>
              <a:t>Copyright © 2014 Pearson Education, Inc.</a:t>
            </a:r>
          </a:p>
        </p:txBody>
      </p:sp>
      <p:sp>
        <p:nvSpPr>
          <p:cNvPr id="16" name="Slide Number Placeholder 15"/>
          <p:cNvSpPr>
            <a:spLocks noGrp="1"/>
          </p:cNvSpPr>
          <p:nvPr>
            <p:ph type="sldNum" sz="quarter" idx="12"/>
          </p:nvPr>
        </p:nvSpPr>
        <p:spPr/>
        <p:txBody>
          <a:bodyPr/>
          <a:lstStyle/>
          <a:p>
            <a:pPr>
              <a:defRPr/>
            </a:pPr>
            <a:r>
              <a:rPr lang="en-US"/>
              <a:t>4-</a:t>
            </a:r>
            <a:fld id="{650B3B05-956D-4AA4-8562-44A1E7BD9184}"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mtClean="0"/>
              <a:t>Pretest and Posttest</a:t>
            </a:r>
          </a:p>
        </p:txBody>
      </p:sp>
      <p:sp>
        <p:nvSpPr>
          <p:cNvPr id="69634" name="Content Placeholder 2"/>
          <p:cNvSpPr>
            <a:spLocks noGrp="1"/>
          </p:cNvSpPr>
          <p:nvPr>
            <p:ph idx="1"/>
          </p:nvPr>
        </p:nvSpPr>
        <p:spPr/>
        <p:txBody>
          <a:bodyPr/>
          <a:lstStyle/>
          <a:p>
            <a:r>
              <a:rPr lang="en-US" b="1" smtClean="0"/>
              <a:t>Pretest</a:t>
            </a:r>
            <a:r>
              <a:rPr lang="en-US" smtClean="0"/>
              <a:t> refers to the measurement of the dependent variable taken prior to changing the independent variable.</a:t>
            </a:r>
          </a:p>
          <a:p>
            <a:r>
              <a:rPr lang="en-US" b="1" smtClean="0"/>
              <a:t>Posttest </a:t>
            </a:r>
            <a:r>
              <a:rPr lang="en-US" smtClean="0"/>
              <a:t>refers to measuring the dependent variable after changing the independent variable.</a:t>
            </a:r>
          </a:p>
          <a:p>
            <a:endParaRPr lang="en-US" smtClean="0"/>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29B83AE6-E857-4953-823D-689EF244A68A}" type="slidenum">
              <a:rPr lang="en-US"/>
              <a:pPr>
                <a:defRPr/>
              </a:pPr>
              <a:t>31</a:t>
            </a:fld>
            <a:endParaRPr lang="en-US"/>
          </a:p>
        </p:txBody>
      </p:sp>
      <p:sp>
        <p:nvSpPr>
          <p:cNvPr id="16" name="Footer Placeholder 15"/>
          <p:cNvSpPr>
            <a:spLocks noGrp="1"/>
          </p:cNvSpPr>
          <p:nvPr>
            <p:ph type="ftr" sz="quarter" idx="11"/>
          </p:nvPr>
        </p:nvSpPr>
        <p:spPr>
          <a:xfrm>
            <a:off x="2701925" y="632460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mtClean="0"/>
              <a:t>Experimental Design</a:t>
            </a:r>
          </a:p>
        </p:txBody>
      </p:sp>
      <p:sp>
        <p:nvSpPr>
          <p:cNvPr id="71682" name="Content Placeholder 2"/>
          <p:cNvSpPr>
            <a:spLocks noGrp="1"/>
          </p:cNvSpPr>
          <p:nvPr>
            <p:ph idx="1"/>
          </p:nvPr>
        </p:nvSpPr>
        <p:spPr/>
        <p:txBody>
          <a:bodyPr/>
          <a:lstStyle/>
          <a:p>
            <a:r>
              <a:rPr lang="en-US" smtClean="0"/>
              <a:t>A </a:t>
            </a:r>
            <a:r>
              <a:rPr lang="ja-JP" altLang="en-US" b="1" smtClean="0">
                <a:ea typeface="HGP明朝E" charset="-128"/>
                <a:cs typeface="HGP明朝E" charset="-128"/>
              </a:rPr>
              <a:t>“</a:t>
            </a:r>
            <a:r>
              <a:rPr lang="en-US" b="1" smtClean="0"/>
              <a:t>true</a:t>
            </a:r>
            <a:r>
              <a:rPr lang="ja-JP" altLang="en-US" b="1" smtClean="0">
                <a:ea typeface="HGP明朝E" charset="-128"/>
                <a:cs typeface="HGP明朝E" charset="-128"/>
              </a:rPr>
              <a:t>”</a:t>
            </a:r>
            <a:r>
              <a:rPr lang="en-US" b="1" smtClean="0"/>
              <a:t> experimental</a:t>
            </a:r>
            <a:r>
              <a:rPr lang="en-US" smtClean="0"/>
              <a:t> </a:t>
            </a:r>
            <a:r>
              <a:rPr lang="en-US" b="1" smtClean="0"/>
              <a:t>design</a:t>
            </a:r>
            <a:r>
              <a:rPr lang="en-US" smtClean="0"/>
              <a:t>: isolates the effects of the independent variable on the dependent variable while controlling for the effects of any extraneous variables.</a:t>
            </a:r>
          </a:p>
          <a:p>
            <a:r>
              <a:rPr lang="en-US" b="1" smtClean="0"/>
              <a:t>Quasi-experimental</a:t>
            </a:r>
            <a:r>
              <a:rPr lang="en-US" smtClean="0"/>
              <a:t> </a:t>
            </a:r>
            <a:r>
              <a:rPr lang="en-US" b="1" smtClean="0"/>
              <a:t>design</a:t>
            </a:r>
            <a:r>
              <a:rPr lang="en-US" smtClean="0"/>
              <a:t>: ones that do not properly control for the effects of extraneous variables on our dependent variable.</a:t>
            </a:r>
          </a:p>
          <a:p>
            <a:endParaRPr lang="en-US" smtClean="0"/>
          </a:p>
          <a:p>
            <a:endParaRPr lang="en-US" smtClean="0"/>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9BAC1BF7-B3E4-4617-9124-78078DA2AD87}" type="slidenum">
              <a:rPr lang="en-US"/>
              <a:pPr>
                <a:defRPr/>
              </a:pPr>
              <a:t>32</a:t>
            </a:fld>
            <a:endParaRPr lang="en-US"/>
          </a:p>
        </p:txBody>
      </p:sp>
      <p:sp>
        <p:nvSpPr>
          <p:cNvPr id="16" name="Footer Placeholder 15"/>
          <p:cNvSpPr>
            <a:spLocks noGrp="1"/>
          </p:cNvSpPr>
          <p:nvPr>
            <p:ph type="ftr" sz="quarter" idx="11"/>
          </p:nvPr>
        </p:nvSpPr>
        <p:spPr>
          <a:xfrm>
            <a:off x="2771775"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t>Experimental Design</a:t>
            </a:r>
          </a:p>
        </p:txBody>
      </p:sp>
      <p:sp>
        <p:nvSpPr>
          <p:cNvPr id="73730" name="Content Placeholder 2"/>
          <p:cNvSpPr>
            <a:spLocks noGrp="1"/>
          </p:cNvSpPr>
          <p:nvPr>
            <p:ph idx="1"/>
          </p:nvPr>
        </p:nvSpPr>
        <p:spPr/>
        <p:txBody>
          <a:bodyPr/>
          <a:lstStyle/>
          <a:p>
            <a:r>
              <a:rPr lang="en-US" b="1" smtClean="0"/>
              <a:t>Before-after with control group </a:t>
            </a:r>
            <a:r>
              <a:rPr lang="en-US" smtClean="0"/>
              <a:t>design may be achieved by randomly dividing subjects of the experiment in two groups:</a:t>
            </a:r>
          </a:p>
          <a:p>
            <a:pPr lvl="1"/>
            <a:r>
              <a:rPr lang="en-US" smtClean="0"/>
              <a:t>The </a:t>
            </a:r>
            <a:r>
              <a:rPr lang="en-US" b="1" smtClean="0"/>
              <a:t>control group </a:t>
            </a:r>
          </a:p>
          <a:p>
            <a:pPr lvl="1"/>
            <a:r>
              <a:rPr lang="en-US" smtClean="0"/>
              <a:t>The </a:t>
            </a:r>
            <a:r>
              <a:rPr lang="en-US" b="1" smtClean="0"/>
              <a:t>experimental group</a:t>
            </a:r>
          </a:p>
          <a:p>
            <a:endParaRPr lang="en-US" smtClean="0"/>
          </a:p>
        </p:txBody>
      </p:sp>
      <p:sp>
        <p:nvSpPr>
          <p:cNvPr id="5" name="Footer Placeholder 4"/>
          <p:cNvSpPr>
            <a:spLocks noGrp="1"/>
          </p:cNvSpPr>
          <p:nvPr>
            <p:ph type="ftr" sz="quarter" idx="11"/>
          </p:nvPr>
        </p:nvSpPr>
        <p:spPr>
          <a:xfrm>
            <a:off x="2922588" y="6362700"/>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CD54B6A5-9633-48C6-81AA-8A188AFB43D3}"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r>
              <a:rPr lang="en-US" smtClean="0"/>
              <a:t>Experimental Design</a:t>
            </a:r>
          </a:p>
        </p:txBody>
      </p:sp>
      <p:sp>
        <p:nvSpPr>
          <p:cNvPr id="75778" name="Rectangle 3"/>
          <p:cNvSpPr>
            <a:spLocks noGrp="1" noChangeArrowheads="1"/>
          </p:cNvSpPr>
          <p:nvPr>
            <p:ph idx="1"/>
          </p:nvPr>
        </p:nvSpPr>
        <p:spPr/>
        <p:txBody>
          <a:bodyPr/>
          <a:lstStyle/>
          <a:p>
            <a:r>
              <a:rPr lang="en-US" b="1" smtClean="0"/>
              <a:t>Control group</a:t>
            </a:r>
            <a:r>
              <a:rPr lang="en-US" smtClean="0"/>
              <a:t>: control of extraneous variables typically achieved by the use of a second group of subjects</a:t>
            </a:r>
          </a:p>
          <a:p>
            <a:r>
              <a:rPr lang="en-US" b="1" smtClean="0"/>
              <a:t>Experimental group</a:t>
            </a:r>
            <a:r>
              <a:rPr lang="en-US" smtClean="0"/>
              <a:t>: the group that has been exposed to a change in the independent variable</a:t>
            </a:r>
          </a:p>
        </p:txBody>
      </p:sp>
      <p:sp>
        <p:nvSpPr>
          <p:cNvPr id="16" name="Slide Number Placeholder 15"/>
          <p:cNvSpPr>
            <a:spLocks noGrp="1"/>
          </p:cNvSpPr>
          <p:nvPr>
            <p:ph type="sldNum" sz="quarter" idx="12"/>
          </p:nvPr>
        </p:nvSpPr>
        <p:spPr/>
        <p:txBody>
          <a:bodyPr/>
          <a:lstStyle/>
          <a:p>
            <a:pPr>
              <a:defRPr/>
            </a:pPr>
            <a:r>
              <a:rPr lang="en-US"/>
              <a:t>4-</a:t>
            </a:r>
            <a:fld id="{9A6D7216-6DA4-4DC8-884F-856EEE872CAE}" type="slidenum">
              <a:rPr lang="en-US"/>
              <a:pPr>
                <a:defRPr/>
              </a:pPr>
              <a:t>34</a:t>
            </a:fld>
            <a:endParaRPr lang="en-US"/>
          </a:p>
        </p:txBody>
      </p:sp>
      <p:sp>
        <p:nvSpPr>
          <p:cNvPr id="17" name="Footer Placeholder 16"/>
          <p:cNvSpPr>
            <a:spLocks noGrp="1"/>
          </p:cNvSpPr>
          <p:nvPr>
            <p:ph type="ftr" sz="quarter" idx="11"/>
          </p:nvPr>
        </p:nvSpPr>
        <p:spPr>
          <a:xfrm>
            <a:off x="2752725"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smtClean="0"/>
              <a:t>How Valid Are Experiments?</a:t>
            </a:r>
          </a:p>
        </p:txBody>
      </p:sp>
      <p:sp>
        <p:nvSpPr>
          <p:cNvPr id="77826" name="Content Placeholder 2"/>
          <p:cNvSpPr>
            <a:spLocks noGrp="1"/>
          </p:cNvSpPr>
          <p:nvPr>
            <p:ph idx="1"/>
          </p:nvPr>
        </p:nvSpPr>
        <p:spPr/>
        <p:txBody>
          <a:bodyPr/>
          <a:lstStyle/>
          <a:p>
            <a:r>
              <a:rPr lang="en-US" smtClean="0"/>
              <a:t>An experiment is </a:t>
            </a:r>
            <a:r>
              <a:rPr lang="en-US" b="1" smtClean="0"/>
              <a:t>valid</a:t>
            </a:r>
            <a:r>
              <a:rPr lang="en-US" smtClean="0"/>
              <a:t> if the following are true:</a:t>
            </a:r>
          </a:p>
          <a:p>
            <a:pPr lvl="1"/>
            <a:r>
              <a:rPr lang="en-US" smtClean="0"/>
              <a:t>The observed change in the dependent variable is due to the independent variable.</a:t>
            </a:r>
          </a:p>
          <a:p>
            <a:pPr lvl="1"/>
            <a:r>
              <a:rPr lang="en-US" smtClean="0"/>
              <a:t>The results of the experiment apply to the “real world” outside the experimental setting.</a:t>
            </a:r>
          </a:p>
        </p:txBody>
      </p:sp>
      <p:sp>
        <p:nvSpPr>
          <p:cNvPr id="5" name="Footer Placeholder 4"/>
          <p:cNvSpPr>
            <a:spLocks noGrp="1"/>
          </p:cNvSpPr>
          <p:nvPr>
            <p:ph type="ftr" sz="quarter" idx="11"/>
          </p:nvPr>
        </p:nvSpPr>
        <p:spPr>
          <a:xfrm>
            <a:off x="2733675" y="6353175"/>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1817EA3E-1188-438C-8DCC-8569B183FA72}"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smtClean="0"/>
              <a:t>How Valid are Experiments?</a:t>
            </a:r>
          </a:p>
        </p:txBody>
      </p:sp>
      <p:sp>
        <p:nvSpPr>
          <p:cNvPr id="53251"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ea typeface="+mn-ea"/>
                <a:cs typeface="+mn-cs"/>
              </a:rPr>
              <a:t>Two forms of validity are used to assess the validity of an experiment:</a:t>
            </a:r>
          </a:p>
          <a:p>
            <a:pPr marL="640080" lvl="1" indent="-246888" fontAlgn="auto">
              <a:spcAft>
                <a:spcPts val="0"/>
              </a:spcAft>
              <a:buFont typeface="Wingdings 2"/>
              <a:buChar char=""/>
              <a:defRPr/>
            </a:pPr>
            <a:r>
              <a:rPr lang="en-US" b="1" dirty="0" smtClean="0">
                <a:ea typeface="+mn-ea"/>
              </a:rPr>
              <a:t>Internal validity </a:t>
            </a:r>
            <a:r>
              <a:rPr lang="en-US" dirty="0" smtClean="0">
                <a:ea typeface="+mn-ea"/>
              </a:rPr>
              <a:t>is concerned with the extent to which the change in the dependent variable is actually due to the change in the independent variable.</a:t>
            </a:r>
          </a:p>
          <a:p>
            <a:pPr marL="640080" lvl="1" indent="-246888" fontAlgn="auto">
              <a:spcAft>
                <a:spcPts val="0"/>
              </a:spcAft>
              <a:buFont typeface="Wingdings 2"/>
              <a:buChar char=""/>
              <a:defRPr/>
            </a:pPr>
            <a:r>
              <a:rPr lang="en-US" b="1" dirty="0" smtClean="0">
                <a:ea typeface="+mn-ea"/>
              </a:rPr>
              <a:t>External validity </a:t>
            </a:r>
            <a:r>
              <a:rPr lang="en-US" dirty="0" smtClean="0">
                <a:ea typeface="+mn-ea"/>
              </a:rPr>
              <a:t>refers to the extent that the relationship observed between the independent and dependent variables during the experiment is generalizable to the </a:t>
            </a:r>
            <a:r>
              <a:rPr lang="ja-JP" altLang="en-US" dirty="0" smtClean="0">
                <a:ea typeface="+mn-ea"/>
              </a:rPr>
              <a:t>“</a:t>
            </a:r>
            <a:r>
              <a:rPr lang="en-US" dirty="0" smtClean="0">
                <a:ea typeface="+mn-ea"/>
              </a:rPr>
              <a:t>real world.</a:t>
            </a:r>
            <a:r>
              <a:rPr lang="ja-JP" altLang="en-US" dirty="0" smtClean="0">
                <a:ea typeface="+mn-ea"/>
              </a:rPr>
              <a:t>”</a:t>
            </a:r>
            <a:endParaRPr lang="en-US" dirty="0" smtClean="0">
              <a:ea typeface="+mn-ea"/>
            </a:endParaRPr>
          </a:p>
          <a:p>
            <a:pPr marL="640080" lvl="1" indent="-246888" fontAlgn="auto">
              <a:spcAft>
                <a:spcPts val="0"/>
              </a:spcAft>
              <a:buFont typeface="Wingdings 2"/>
              <a:buChar char=""/>
              <a:defRPr/>
            </a:pPr>
            <a:endParaRPr lang="en-US" dirty="0" smtClean="0">
              <a:ea typeface="+mn-ea"/>
            </a:endParaRPr>
          </a:p>
          <a:p>
            <a:pPr marL="274320" indent="-274320" fontAlgn="auto">
              <a:spcAft>
                <a:spcPts val="0"/>
              </a:spcAft>
              <a:buClr>
                <a:schemeClr val="accent3"/>
              </a:buClr>
              <a:buFont typeface="Wingdings 2"/>
              <a:buChar char=""/>
              <a:defRPr/>
            </a:pPr>
            <a:endParaRPr lang="en-US" dirty="0">
              <a:ea typeface="+mn-ea"/>
              <a:cs typeface="+mn-cs"/>
            </a:endParaRPr>
          </a:p>
        </p:txBody>
      </p:sp>
      <p:sp>
        <p:nvSpPr>
          <p:cNvPr id="15" name="Slide Number Placeholder 14"/>
          <p:cNvSpPr>
            <a:spLocks noGrp="1"/>
          </p:cNvSpPr>
          <p:nvPr>
            <p:ph type="sldNum" sz="quarter" idx="12"/>
          </p:nvPr>
        </p:nvSpPr>
        <p:spPr/>
        <p:txBody>
          <a:bodyPr/>
          <a:lstStyle/>
          <a:p>
            <a:pPr>
              <a:defRPr/>
            </a:pPr>
            <a:r>
              <a:rPr lang="en-US"/>
              <a:t>4-</a:t>
            </a:r>
            <a:fld id="{E4AD3FC2-4009-4B03-AF13-17378A2A1CC8}" type="slidenum">
              <a:rPr lang="en-US"/>
              <a:pPr>
                <a:defRPr/>
              </a:pPr>
              <a:t>36</a:t>
            </a:fld>
            <a:endParaRPr lang="en-US"/>
          </a:p>
        </p:txBody>
      </p:sp>
      <p:sp>
        <p:nvSpPr>
          <p:cNvPr id="16" name="Footer Placeholder 15"/>
          <p:cNvSpPr>
            <a:spLocks noGrp="1"/>
          </p:cNvSpPr>
          <p:nvPr>
            <p:ph type="ftr" sz="quarter" idx="11"/>
          </p:nvPr>
        </p:nvSpPr>
        <p:spPr>
          <a:xfrm>
            <a:off x="2703513" y="636270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smtClean="0"/>
              <a:t>Types of Experiments</a:t>
            </a:r>
          </a:p>
        </p:txBody>
      </p:sp>
      <p:sp>
        <p:nvSpPr>
          <p:cNvPr id="81922" name="Content Placeholder 2"/>
          <p:cNvSpPr>
            <a:spLocks noGrp="1"/>
          </p:cNvSpPr>
          <p:nvPr>
            <p:ph idx="1"/>
          </p:nvPr>
        </p:nvSpPr>
        <p:spPr/>
        <p:txBody>
          <a:bodyPr/>
          <a:lstStyle/>
          <a:p>
            <a:r>
              <a:rPr lang="en-US" b="1" smtClean="0"/>
              <a:t>Laboratory experiments </a:t>
            </a:r>
            <a:r>
              <a:rPr lang="en-US" smtClean="0"/>
              <a:t>are those in which the independent variable is manipulated and measures of the dependent variable are taken in a contrived, artificial setting for the purpose of controlling the many possible extraneous variables that may affect the dependent variable.</a:t>
            </a:r>
          </a:p>
          <a:p>
            <a:endParaRPr lang="en-US" smtClean="0"/>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AC7C9699-1002-4D95-9779-1AB445CCEF18}" type="slidenum">
              <a:rPr lang="en-US"/>
              <a:pPr>
                <a:defRPr/>
              </a:pPr>
              <a:t>37</a:t>
            </a:fld>
            <a:endParaRPr lang="en-US"/>
          </a:p>
        </p:txBody>
      </p:sp>
      <p:sp>
        <p:nvSpPr>
          <p:cNvPr id="16" name="Footer Placeholder 15"/>
          <p:cNvSpPr>
            <a:spLocks noGrp="1"/>
          </p:cNvSpPr>
          <p:nvPr>
            <p:ph type="ftr" sz="quarter" idx="11"/>
          </p:nvPr>
        </p:nvSpPr>
        <p:spPr>
          <a:xfrm>
            <a:off x="2801938"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smtClean="0"/>
              <a:t>Types of Experiments</a:t>
            </a:r>
          </a:p>
        </p:txBody>
      </p:sp>
      <p:sp>
        <p:nvSpPr>
          <p:cNvPr id="83970" name="Content Placeholder 2"/>
          <p:cNvSpPr>
            <a:spLocks noGrp="1"/>
          </p:cNvSpPr>
          <p:nvPr>
            <p:ph idx="1"/>
          </p:nvPr>
        </p:nvSpPr>
        <p:spPr/>
        <p:txBody>
          <a:bodyPr/>
          <a:lstStyle/>
          <a:p>
            <a:r>
              <a:rPr lang="en-US" b="1" smtClean="0"/>
              <a:t>Field experiments </a:t>
            </a:r>
            <a:r>
              <a:rPr lang="en-US" smtClean="0"/>
              <a:t>are those in which the independent variables are manipulated and the measurements of the dependent variable are made on test units in their natural setting.</a:t>
            </a:r>
          </a:p>
          <a:p>
            <a:endParaRPr lang="en-US" smtClean="0"/>
          </a:p>
        </p:txBody>
      </p:sp>
      <p:sp>
        <p:nvSpPr>
          <p:cNvPr id="5" name="Footer Placeholder 4"/>
          <p:cNvSpPr>
            <a:spLocks noGrp="1"/>
          </p:cNvSpPr>
          <p:nvPr>
            <p:ph type="ftr" sz="quarter" idx="11"/>
          </p:nvPr>
        </p:nvSpPr>
        <p:spPr>
          <a:xfrm>
            <a:off x="2622550" y="6362700"/>
            <a:ext cx="33528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r>
              <a:rPr lang="en-US" dirty="0" smtClean="0">
                <a:solidFill>
                  <a:schemeClr val="accent2">
                    <a:lumMod val="50000"/>
                  </a:schemeClr>
                </a:solidFill>
                <a:latin typeface="Constantia" pitchFamily="18" charset="0"/>
              </a:rPr>
              <a:t> Copyright © 2014 Pearson Education, Inc.</a:t>
            </a:r>
            <a:endParaRPr lang="en-US" dirty="0">
              <a:solidFill>
                <a:schemeClr val="accent2">
                  <a:lumMod val="50000"/>
                </a:schemeClr>
              </a:solidFill>
              <a:latin typeface="Constantia" pitchFamily="18" charset="0"/>
            </a:endParaRPr>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r>
              <a:rPr lang="en-US" dirty="0" smtClean="0">
                <a:solidFill>
                  <a:schemeClr val="accent2">
                    <a:lumMod val="50000"/>
                  </a:schemeClr>
                </a:solidFill>
                <a:latin typeface="+mn-lt"/>
              </a:rPr>
              <a:t>4-38</a:t>
            </a:r>
            <a:endParaRPr lang="en-US"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smtClean="0"/>
              <a:t>Test Marketing</a:t>
            </a:r>
          </a:p>
        </p:txBody>
      </p:sp>
      <p:sp>
        <p:nvSpPr>
          <p:cNvPr id="86018" name="Content Placeholder 2"/>
          <p:cNvSpPr>
            <a:spLocks noGrp="1"/>
          </p:cNvSpPr>
          <p:nvPr>
            <p:ph idx="1"/>
          </p:nvPr>
        </p:nvSpPr>
        <p:spPr/>
        <p:txBody>
          <a:bodyPr/>
          <a:lstStyle/>
          <a:p>
            <a:r>
              <a:rPr lang="en-US" b="1" smtClean="0"/>
              <a:t>Test marketing </a:t>
            </a:r>
            <a:r>
              <a:rPr lang="en-US" smtClean="0"/>
              <a:t>is the phrase commonly used to indicate an experiment, study, or test that is conducted in a field setting.</a:t>
            </a:r>
          </a:p>
          <a:p>
            <a:r>
              <a:rPr lang="en-US" smtClean="0"/>
              <a:t>Main uses of test markets:</a:t>
            </a:r>
          </a:p>
          <a:p>
            <a:pPr lvl="1"/>
            <a:r>
              <a:rPr lang="en-US" smtClean="0"/>
              <a:t>To test sales potential for a new product or service</a:t>
            </a:r>
          </a:p>
          <a:p>
            <a:pPr lvl="1"/>
            <a:r>
              <a:rPr lang="en-US" smtClean="0"/>
              <a:t>To test variations in the marketing mix for a product or service</a:t>
            </a:r>
          </a:p>
          <a:p>
            <a:endParaRPr lang="en-US" smtClean="0"/>
          </a:p>
        </p:txBody>
      </p:sp>
      <p:sp>
        <p:nvSpPr>
          <p:cNvPr id="15" name="Slide Number Placeholder 14"/>
          <p:cNvSpPr>
            <a:spLocks noGrp="1"/>
          </p:cNvSpPr>
          <p:nvPr>
            <p:ph type="sldNum" sz="quarter" idx="12"/>
          </p:nvPr>
        </p:nvSpPr>
        <p:spPr/>
        <p:txBody>
          <a:bodyPr/>
          <a:lstStyle/>
          <a:p>
            <a:pPr>
              <a:defRPr/>
            </a:pPr>
            <a:r>
              <a:rPr lang="en-US"/>
              <a:t>4-</a:t>
            </a:r>
            <a:fld id="{656A276A-D1F0-44B2-82E8-935474FE1EB3}" type="slidenum">
              <a:rPr lang="en-US"/>
              <a:pPr>
                <a:defRPr/>
              </a:pPr>
              <a:t>39</a:t>
            </a:fld>
            <a:endParaRPr lang="en-US"/>
          </a:p>
        </p:txBody>
      </p:sp>
      <p:sp>
        <p:nvSpPr>
          <p:cNvPr id="16" name="Footer Placeholder 15"/>
          <p:cNvSpPr>
            <a:spLocks noGrp="1"/>
          </p:cNvSpPr>
          <p:nvPr>
            <p:ph type="ftr" sz="quarter" idx="11"/>
          </p:nvPr>
        </p:nvSpPr>
        <p:spPr>
          <a:xfrm>
            <a:off x="2690813" y="6356350"/>
            <a:ext cx="3352800" cy="365125"/>
          </a:xfrm>
        </p:spPr>
        <p:txBody>
          <a:bodyPr/>
          <a:lstStyle/>
          <a:p>
            <a:pPr>
              <a:defRPr/>
            </a:pPr>
            <a:endParaRPr lang="en-US"/>
          </a:p>
          <a:p>
            <a:pPr>
              <a:defRPr/>
            </a:pPr>
            <a:r>
              <a:rPr lang="en-US"/>
              <a:t>Copyright © 2014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a:srcRect/>
          <a:stretch>
            <a:fillRect/>
          </a:stretch>
        </p:blipFill>
        <p:spPr bwMode="auto">
          <a:xfrm>
            <a:off x="2052638" y="777875"/>
            <a:ext cx="5038725" cy="58864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r>
              <a:rPr lang="en-US"/>
              <a:t>4-</a:t>
            </a:r>
            <a:fld id="{2AFB44C4-A276-42AB-90E3-1DE7F83D907E}" type="slidenum">
              <a:rPr lang="en-US"/>
              <a:pPr>
                <a:defRPr/>
              </a:pPr>
              <a:t>4</a:t>
            </a:fld>
            <a:endParaRPr lang="en-US" dirty="0"/>
          </a:p>
        </p:txBody>
      </p:sp>
      <p:sp>
        <p:nvSpPr>
          <p:cNvPr id="10" name="Footer Placeholder 9"/>
          <p:cNvSpPr>
            <a:spLocks noGrp="1"/>
          </p:cNvSpPr>
          <p:nvPr>
            <p:ph type="ftr" sz="quarter" idx="11"/>
          </p:nvPr>
        </p:nvSpPr>
        <p:spPr>
          <a:xfrm>
            <a:off x="2970213" y="6502400"/>
            <a:ext cx="3352800" cy="365125"/>
          </a:xfrm>
        </p:spPr>
        <p:txBody>
          <a:bodyPr/>
          <a:lstStyle/>
          <a:p>
            <a:pPr>
              <a:defRPr/>
            </a:pPr>
            <a:r>
              <a:rPr lang="en-US" dirty="0"/>
              <a:t> Copyright © 2014 Pearson Education, Inc.</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smtClean="0"/>
              <a:t>Types of Test Markets</a:t>
            </a:r>
          </a:p>
        </p:txBody>
      </p:sp>
      <p:sp>
        <p:nvSpPr>
          <p:cNvPr id="88066" name="Content Placeholder 2"/>
          <p:cNvSpPr>
            <a:spLocks noGrp="1"/>
          </p:cNvSpPr>
          <p:nvPr>
            <p:ph idx="1"/>
          </p:nvPr>
        </p:nvSpPr>
        <p:spPr/>
        <p:txBody>
          <a:bodyPr/>
          <a:lstStyle/>
          <a:p>
            <a:r>
              <a:rPr lang="en-US" smtClean="0"/>
              <a:t>The </a:t>
            </a:r>
            <a:r>
              <a:rPr lang="en-US" b="1" smtClean="0"/>
              <a:t>standard test market </a:t>
            </a:r>
            <a:r>
              <a:rPr lang="en-US" smtClean="0"/>
              <a:t>is one in which the firm tests the product or marketing-mix variables through the company’s normal distribution channels.</a:t>
            </a:r>
          </a:p>
          <a:p>
            <a:r>
              <a:rPr lang="en-US" b="1" smtClean="0"/>
              <a:t>Controlled test markets </a:t>
            </a:r>
            <a:r>
              <a:rPr lang="en-US" smtClean="0"/>
              <a:t>are conducted by outside research firms that guarantee distribution of the product through prespecified types and numbers of distributors.</a:t>
            </a:r>
          </a:p>
        </p:txBody>
      </p:sp>
      <p:sp>
        <p:nvSpPr>
          <p:cNvPr id="5" name="Footer Placeholder 4"/>
          <p:cNvSpPr>
            <a:spLocks noGrp="1"/>
          </p:cNvSpPr>
          <p:nvPr>
            <p:ph type="ftr" sz="quarter" idx="11"/>
          </p:nvPr>
        </p:nvSpPr>
        <p:spPr>
          <a:xfrm>
            <a:off x="2849563" y="6342063"/>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17408394-4D1B-46A9-9EAF-7B6FCE0D6B28}" type="slidenum">
              <a:rPr lang="en-US"/>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smtClean="0"/>
              <a:t>Types of Test Markets </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b="1" dirty="0" smtClean="0">
                <a:ea typeface="+mn-ea"/>
                <a:cs typeface="+mn-cs"/>
              </a:rPr>
              <a:t>Electronic test markets </a:t>
            </a:r>
            <a:r>
              <a:rPr lang="en-US" dirty="0" smtClean="0">
                <a:ea typeface="+mn-ea"/>
                <a:cs typeface="+mn-cs"/>
              </a:rPr>
              <a:t>are those  in which a panel of consumers has agreed to carry identification cards that each consumer presents when buying goods and services.</a:t>
            </a:r>
          </a:p>
          <a:p>
            <a:pPr marL="274320" indent="-274320" fontAlgn="auto">
              <a:spcAft>
                <a:spcPts val="0"/>
              </a:spcAft>
              <a:buClr>
                <a:schemeClr val="accent3"/>
              </a:buClr>
              <a:buFont typeface="Wingdings 2"/>
              <a:buChar char=""/>
              <a:defRPr/>
            </a:pPr>
            <a:r>
              <a:rPr lang="en-US" b="1" dirty="0" smtClean="0">
                <a:ea typeface="+mn-ea"/>
                <a:cs typeface="+mn-cs"/>
              </a:rPr>
              <a:t>Simulated test markets </a:t>
            </a:r>
            <a:r>
              <a:rPr lang="en-US" dirty="0" smtClean="0">
                <a:ea typeface="+mn-ea"/>
                <a:cs typeface="+mn-cs"/>
              </a:rPr>
              <a:t>(STMs) are those in which a limited  amount of data on consumer response to a new product is fed into a model containing certain assumptions regarding planned marketing programs, which generates likely product sales volume.</a:t>
            </a:r>
            <a:endParaRPr lang="en-US" dirty="0">
              <a:ea typeface="+mn-ea"/>
              <a:cs typeface="+mn-cs"/>
            </a:endParaRPr>
          </a:p>
        </p:txBody>
      </p:sp>
      <p:sp>
        <p:nvSpPr>
          <p:cNvPr id="5" name="Footer Placeholder 4"/>
          <p:cNvSpPr>
            <a:spLocks noGrp="1"/>
          </p:cNvSpPr>
          <p:nvPr>
            <p:ph type="ftr" sz="quarter" idx="11"/>
          </p:nvPr>
        </p:nvSpPr>
        <p:spPr>
          <a:xfrm>
            <a:off x="2670175" y="6324600"/>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3511D3C9-C952-4446-8E75-B783100B88BB}" type="slidenum">
              <a:rPr lang="en-US"/>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smtClean="0"/>
              <a:t>Selecting Test-Market Cities	</a:t>
            </a:r>
          </a:p>
        </p:txBody>
      </p:sp>
      <p:sp>
        <p:nvSpPr>
          <p:cNvPr id="92162" name="Content Placeholder 2"/>
          <p:cNvSpPr>
            <a:spLocks noGrp="1"/>
          </p:cNvSpPr>
          <p:nvPr>
            <p:ph idx="1"/>
          </p:nvPr>
        </p:nvSpPr>
        <p:spPr/>
        <p:txBody>
          <a:bodyPr/>
          <a:lstStyle/>
          <a:p>
            <a:r>
              <a:rPr lang="en-US" smtClean="0"/>
              <a:t>Three main criteria:</a:t>
            </a:r>
          </a:p>
          <a:p>
            <a:pPr lvl="1"/>
            <a:r>
              <a:rPr lang="en-US" smtClean="0"/>
              <a:t>Representativeness</a:t>
            </a:r>
          </a:p>
          <a:p>
            <a:pPr lvl="1"/>
            <a:r>
              <a:rPr lang="en-US" smtClean="0"/>
              <a:t>Degree of isolation</a:t>
            </a:r>
          </a:p>
          <a:p>
            <a:pPr lvl="1"/>
            <a:r>
              <a:rPr lang="en-US" smtClean="0"/>
              <a:t>Ability to control distribution and promotion</a:t>
            </a:r>
          </a:p>
          <a:p>
            <a:pPr lvl="1"/>
            <a:endParaRPr lang="en-US" smtClean="0"/>
          </a:p>
        </p:txBody>
      </p:sp>
      <p:sp>
        <p:nvSpPr>
          <p:cNvPr id="5" name="Footer Placeholder 4"/>
          <p:cNvSpPr>
            <a:spLocks noGrp="1"/>
          </p:cNvSpPr>
          <p:nvPr>
            <p:ph type="ftr" sz="quarter" idx="11"/>
          </p:nvPr>
        </p:nvSpPr>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B788E69B-4E27-4922-B275-76EA158AE40E}"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Pros and Cons of Test Marketing</a:t>
            </a:r>
            <a:endParaRPr lang="en-US" dirty="0">
              <a:ea typeface="+mj-ea"/>
              <a:cs typeface="+mj-cs"/>
            </a:endParaRPr>
          </a:p>
        </p:txBody>
      </p:sp>
      <p:sp>
        <p:nvSpPr>
          <p:cNvPr id="94210" name="Content Placeholder 2"/>
          <p:cNvSpPr>
            <a:spLocks noGrp="1"/>
          </p:cNvSpPr>
          <p:nvPr>
            <p:ph idx="1"/>
          </p:nvPr>
        </p:nvSpPr>
        <p:spPr/>
        <p:txBody>
          <a:bodyPr/>
          <a:lstStyle/>
          <a:p>
            <a:r>
              <a:rPr lang="en-US" smtClean="0"/>
              <a:t>Advantages: </a:t>
            </a:r>
          </a:p>
          <a:p>
            <a:pPr lvl="1"/>
            <a:r>
              <a:rPr lang="en-US" smtClean="0"/>
              <a:t>Test marketing allows for the most accurate method of forecasting future sales, and it allows firms the opportunity to pretest marketing-mix variables.</a:t>
            </a:r>
          </a:p>
        </p:txBody>
      </p:sp>
      <p:sp>
        <p:nvSpPr>
          <p:cNvPr id="5" name="Footer Placeholder 4"/>
          <p:cNvSpPr>
            <a:spLocks noGrp="1"/>
          </p:cNvSpPr>
          <p:nvPr>
            <p:ph type="ftr" sz="quarter" idx="11"/>
          </p:nvPr>
        </p:nvSpPr>
        <p:spPr>
          <a:xfrm>
            <a:off x="2855913" y="6362700"/>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06D6F5D9-921F-4482-B2C7-F5721BFD926D}"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Pros and Cons of Test Marketing</a:t>
            </a:r>
            <a:endParaRPr lang="en-US" dirty="0">
              <a:ea typeface="+mj-ea"/>
              <a:cs typeface="+mj-cs"/>
            </a:endParaRPr>
          </a:p>
        </p:txBody>
      </p:sp>
      <p:sp>
        <p:nvSpPr>
          <p:cNvPr id="96258" name="Content Placeholder 2"/>
          <p:cNvSpPr>
            <a:spLocks noGrp="1"/>
          </p:cNvSpPr>
          <p:nvPr>
            <p:ph idx="1"/>
          </p:nvPr>
        </p:nvSpPr>
        <p:spPr/>
        <p:txBody>
          <a:bodyPr/>
          <a:lstStyle/>
          <a:p>
            <a:r>
              <a:rPr lang="en-US" smtClean="0"/>
              <a:t>Disadvantages:</a:t>
            </a:r>
          </a:p>
          <a:p>
            <a:pPr lvl="1"/>
            <a:r>
              <a:rPr lang="en-US" smtClean="0"/>
              <a:t>Test markets do not yield infallible results.</a:t>
            </a:r>
          </a:p>
          <a:p>
            <a:pPr lvl="1"/>
            <a:r>
              <a:rPr lang="en-US" smtClean="0"/>
              <a:t>Competitors may intentionally try to sabotage test markets.</a:t>
            </a:r>
          </a:p>
          <a:p>
            <a:pPr lvl="1"/>
            <a:r>
              <a:rPr lang="en-US" smtClean="0"/>
              <a:t>Test markets bring about exposure of the product to the competition.</a:t>
            </a:r>
          </a:p>
          <a:p>
            <a:pPr lvl="1"/>
            <a:r>
              <a:rPr lang="en-US" smtClean="0"/>
              <a:t>Test markets may create ethical problems.</a:t>
            </a:r>
          </a:p>
        </p:txBody>
      </p:sp>
      <p:sp>
        <p:nvSpPr>
          <p:cNvPr id="6" name="Footer Placeholder 5"/>
          <p:cNvSpPr>
            <a:spLocks noGrp="1"/>
          </p:cNvSpPr>
          <p:nvPr>
            <p:ph type="ftr" sz="quarter" idx="11"/>
          </p:nvPr>
        </p:nvSpPr>
        <p:spPr>
          <a:xfrm>
            <a:off x="2889250" y="6362700"/>
            <a:ext cx="3352800" cy="365125"/>
          </a:xfrm>
        </p:spPr>
        <p:txBody>
          <a:bodyPr/>
          <a:lstStyle/>
          <a:p>
            <a:pPr>
              <a:defRPr/>
            </a:pPr>
            <a:endParaRPr lang="en-US"/>
          </a:p>
          <a:p>
            <a:pPr>
              <a:defRPr/>
            </a:pPr>
            <a:r>
              <a:rPr lang="en-US"/>
              <a:t>Copyright © 2014 Pearson Education, Inc.</a:t>
            </a:r>
          </a:p>
        </p:txBody>
      </p:sp>
      <p:sp>
        <p:nvSpPr>
          <p:cNvPr id="5" name="Slide Number Placeholder 4"/>
          <p:cNvSpPr>
            <a:spLocks noGrp="1"/>
          </p:cNvSpPr>
          <p:nvPr>
            <p:ph type="sldNum" sz="quarter" idx="12"/>
          </p:nvPr>
        </p:nvSpPr>
        <p:spPr/>
        <p:txBody>
          <a:bodyPr/>
          <a:lstStyle/>
          <a:p>
            <a:pPr>
              <a:defRPr/>
            </a:pPr>
            <a:r>
              <a:rPr lang="en-US"/>
              <a:t>4-</a:t>
            </a:r>
            <a:fld id="{17FD5829-100E-4A71-BF88-4E80996302A9}" type="slidenum">
              <a:rPr lang="en-US"/>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5" name="Rectangle 4"/>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98306"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98307"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12" name="Slide Number Placeholder 11"/>
          <p:cNvSpPr>
            <a:spLocks noGrp="1"/>
          </p:cNvSpPr>
          <p:nvPr>
            <p:ph type="sldNum" sz="quarter" idx="12"/>
          </p:nvPr>
        </p:nvSpPr>
        <p:spPr/>
        <p:txBody>
          <a:bodyPr/>
          <a:lstStyle/>
          <a:p>
            <a:pPr>
              <a:defRPr/>
            </a:pPr>
            <a:r>
              <a:rPr lang="en-US" dirty="0"/>
              <a:t>4-</a:t>
            </a:r>
            <a:fld id="{2FC1D266-3082-4525-9C68-2F1C8AE61D1C}" type="slidenum">
              <a:rPr lang="en-US"/>
              <a:pPr>
                <a:defRPr/>
              </a:pPr>
              <a:t>45</a:t>
            </a:fld>
            <a:endParaRPr lang="en-US" dirty="0"/>
          </a:p>
        </p:txBody>
      </p:sp>
      <p:sp>
        <p:nvSpPr>
          <p:cNvPr id="13" name="Footer Placeholder 12"/>
          <p:cNvSpPr>
            <a:spLocks noGrp="1"/>
          </p:cNvSpPr>
          <p:nvPr>
            <p:ph type="ftr" sz="quarter" idx="11"/>
          </p:nvPr>
        </p:nvSpPr>
        <p:spPr>
          <a:xfrm>
            <a:off x="3241675" y="6356350"/>
            <a:ext cx="3352800" cy="365125"/>
          </a:xfrm>
        </p:spPr>
        <p:txBody>
          <a:bodyPr/>
          <a:lstStyle/>
          <a:p>
            <a:pPr>
              <a:defRPr/>
            </a:pPr>
            <a:r>
              <a:rPr lang="en-US" dirty="0"/>
              <a:t> Copyright © 2014 Pearson Education, Inc.</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Research Design</a:t>
            </a:r>
          </a:p>
        </p:txBody>
      </p:sp>
      <p:sp>
        <p:nvSpPr>
          <p:cNvPr id="16386" name="Content Placeholder 2"/>
          <p:cNvSpPr>
            <a:spLocks noGrp="1"/>
          </p:cNvSpPr>
          <p:nvPr>
            <p:ph idx="1"/>
          </p:nvPr>
        </p:nvSpPr>
        <p:spPr/>
        <p:txBody>
          <a:bodyPr/>
          <a:lstStyle/>
          <a:p>
            <a:r>
              <a:rPr lang="en-US" b="1" smtClean="0"/>
              <a:t>Research design</a:t>
            </a:r>
            <a:r>
              <a:rPr lang="en-US" smtClean="0"/>
              <a:t> is a set of advance decisions that make up the master plan specifying the methods and procedures for collecting and analyzing the needed information.</a:t>
            </a:r>
          </a:p>
          <a:p>
            <a:endParaRPr lang="en-US" smtClean="0"/>
          </a:p>
        </p:txBody>
      </p:sp>
      <p:sp>
        <p:nvSpPr>
          <p:cNvPr id="14" name="Footer Placeholder 13"/>
          <p:cNvSpPr>
            <a:spLocks noGrp="1"/>
          </p:cNvSpPr>
          <p:nvPr>
            <p:ph type="ftr" sz="quarter" idx="11"/>
          </p:nvPr>
        </p:nvSpPr>
        <p:spPr>
          <a:xfrm>
            <a:off x="2889250" y="6356350"/>
            <a:ext cx="3352800" cy="365125"/>
          </a:xfrm>
        </p:spPr>
        <p:txBody>
          <a:bodyPr/>
          <a:lstStyle/>
          <a:p>
            <a:pPr>
              <a:defRPr/>
            </a:pPr>
            <a:endParaRPr lang="en-US"/>
          </a:p>
          <a:p>
            <a:pPr>
              <a:defRPr/>
            </a:pPr>
            <a:r>
              <a:rPr lang="en-US"/>
              <a:t>Copyright © 2014 Pearson Education, Inc.</a:t>
            </a:r>
          </a:p>
        </p:txBody>
      </p:sp>
      <p:sp>
        <p:nvSpPr>
          <p:cNvPr id="13" name="Slide Number Placeholder 12"/>
          <p:cNvSpPr>
            <a:spLocks noGrp="1"/>
          </p:cNvSpPr>
          <p:nvPr>
            <p:ph type="sldNum" sz="quarter" idx="12"/>
          </p:nvPr>
        </p:nvSpPr>
        <p:spPr/>
        <p:txBody>
          <a:bodyPr/>
          <a:lstStyle/>
          <a:p>
            <a:pPr>
              <a:defRPr/>
            </a:pPr>
            <a:r>
              <a:rPr lang="en-US"/>
              <a:t>4-</a:t>
            </a:r>
            <a:fld id="{54105DF0-C8F3-4EA8-A320-05B89B333ECB}"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
            </a:r>
            <a:br>
              <a:rPr lang="en-US" smtClean="0">
                <a:ea typeface="+mj-ea"/>
                <a:cs typeface="+mj-cs"/>
              </a:rPr>
            </a:br>
            <a:r>
              <a:rPr lang="en-US" smtClean="0">
                <a:ea typeface="+mj-ea"/>
                <a:cs typeface="+mj-cs"/>
              </a:rPr>
              <a:t/>
            </a:r>
            <a:br>
              <a:rPr lang="en-US" smtClean="0">
                <a:ea typeface="+mj-ea"/>
                <a:cs typeface="+mj-cs"/>
              </a:rPr>
            </a:br>
            <a:r>
              <a:rPr lang="en-US" smtClean="0">
                <a:ea typeface="+mj-ea"/>
                <a:cs typeface="+mj-cs"/>
              </a:rPr>
              <a:t>Why Is Research Design Important?</a:t>
            </a:r>
            <a:endParaRPr lang="en-US" dirty="0" smtClean="0">
              <a:ea typeface="+mj-ea"/>
              <a:cs typeface="+mj-cs"/>
            </a:endParaRPr>
          </a:p>
        </p:txBody>
      </p:sp>
      <p:sp>
        <p:nvSpPr>
          <p:cNvPr id="2" name="Content Placeholder 2"/>
          <p:cNvSpPr>
            <a:spLocks noGrp="1"/>
          </p:cNvSpPr>
          <p:nvPr>
            <p:ph idx="1"/>
          </p:nvPr>
        </p:nvSpPr>
        <p:spPr>
          <a:xfrm>
            <a:off x="457200" y="2395538"/>
            <a:ext cx="8229600" cy="3775075"/>
          </a:xfrm>
        </p:spPr>
        <p:txBody>
          <a:bodyPr/>
          <a:lstStyle/>
          <a:p>
            <a:r>
              <a:rPr lang="en-US" smtClean="0"/>
              <a:t> Good research design is the “first rule of good research.”</a:t>
            </a:r>
          </a:p>
          <a:p>
            <a:r>
              <a:rPr lang="en-US" smtClean="0"/>
              <a:t>Knowledge of the needed research design allows advance planning so that the project may be conducted in less time and typically at a cost savings due to efficiencies gained in preplanning.</a:t>
            </a:r>
          </a:p>
        </p:txBody>
      </p:sp>
      <p:sp>
        <p:nvSpPr>
          <p:cNvPr id="12" name="Footer Placeholder 11"/>
          <p:cNvSpPr>
            <a:spLocks noGrp="1"/>
          </p:cNvSpPr>
          <p:nvPr>
            <p:ph type="ftr" sz="quarter" idx="11"/>
          </p:nvPr>
        </p:nvSpPr>
        <p:spPr>
          <a:xfrm>
            <a:off x="2805113" y="6402388"/>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D22899C4-C366-4292-8714-BFAE9CA57166}"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Objectives of Research Design</a:t>
            </a:r>
          </a:p>
        </p:txBody>
      </p:sp>
      <p:sp>
        <p:nvSpPr>
          <p:cNvPr id="20482" name="Content Placeholder 2"/>
          <p:cNvSpPr>
            <a:spLocks noGrp="1"/>
          </p:cNvSpPr>
          <p:nvPr>
            <p:ph idx="1"/>
          </p:nvPr>
        </p:nvSpPr>
        <p:spPr/>
        <p:txBody>
          <a:bodyPr/>
          <a:lstStyle/>
          <a:p>
            <a:r>
              <a:rPr lang="en-US" smtClean="0"/>
              <a:t>To gain background information and to develop hypotheses</a:t>
            </a:r>
          </a:p>
          <a:p>
            <a:r>
              <a:rPr lang="en-US" smtClean="0"/>
              <a:t>To measure the state of a variable of interest</a:t>
            </a:r>
          </a:p>
          <a:p>
            <a:r>
              <a:rPr lang="en-US" smtClean="0"/>
              <a:t>To test hypotheses that specify the relationships between two or more variables</a:t>
            </a:r>
          </a:p>
        </p:txBody>
      </p:sp>
      <p:sp>
        <p:nvSpPr>
          <p:cNvPr id="5" name="Footer Placeholder 4"/>
          <p:cNvSpPr>
            <a:spLocks noGrp="1"/>
          </p:cNvSpPr>
          <p:nvPr>
            <p:ph type="ftr" sz="quarter" idx="11"/>
          </p:nvPr>
        </p:nvSpPr>
        <p:spPr>
          <a:xfrm>
            <a:off x="2644775" y="6342063"/>
            <a:ext cx="3352800" cy="365125"/>
          </a:xfrm>
        </p:spPr>
        <p:txBody>
          <a:bodyPr/>
          <a:lstStyle/>
          <a:p>
            <a:pPr>
              <a:defRPr/>
            </a:pPr>
            <a:endParaRPr lang="en-US"/>
          </a:p>
          <a:p>
            <a:pPr>
              <a:defRPr/>
            </a:pPr>
            <a:r>
              <a:rPr lang="en-US"/>
              <a:t>Copyright © 2014 Pearson Education, Inc.</a:t>
            </a:r>
          </a:p>
        </p:txBody>
      </p:sp>
      <p:sp>
        <p:nvSpPr>
          <p:cNvPr id="4" name="Slide Number Placeholder 3"/>
          <p:cNvSpPr>
            <a:spLocks noGrp="1"/>
          </p:cNvSpPr>
          <p:nvPr>
            <p:ph type="sldNum" sz="quarter" idx="12"/>
          </p:nvPr>
        </p:nvSpPr>
        <p:spPr/>
        <p:txBody>
          <a:bodyPr/>
          <a:lstStyle/>
          <a:p>
            <a:pPr>
              <a:defRPr/>
            </a:pPr>
            <a:r>
              <a:rPr lang="en-US"/>
              <a:t>4-</a:t>
            </a:r>
            <a:fld id="{D9725FA6-D664-49A8-B280-949ED730215D}"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Research Design: A Caution</a:t>
            </a:r>
          </a:p>
        </p:txBody>
      </p:sp>
      <p:sp>
        <p:nvSpPr>
          <p:cNvPr id="22530" name="Content Placeholder 2"/>
          <p:cNvSpPr>
            <a:spLocks noGrp="1"/>
          </p:cNvSpPr>
          <p:nvPr>
            <p:ph idx="1"/>
          </p:nvPr>
        </p:nvSpPr>
        <p:spPr/>
        <p:txBody>
          <a:bodyPr/>
          <a:lstStyle/>
          <a:p>
            <a:r>
              <a:rPr lang="en-US" smtClean="0"/>
              <a:t>In many cases, research is an iterative process.</a:t>
            </a:r>
          </a:p>
          <a:p>
            <a:r>
              <a:rPr lang="en-US" smtClean="0"/>
              <a:t>By conducting one research project, we learn that we may need additional research, which may result in using multiple research designs.</a:t>
            </a:r>
          </a:p>
        </p:txBody>
      </p:sp>
      <p:sp>
        <p:nvSpPr>
          <p:cNvPr id="12" name="Footer Placeholder 11"/>
          <p:cNvSpPr>
            <a:spLocks noGrp="1"/>
          </p:cNvSpPr>
          <p:nvPr>
            <p:ph type="ftr" sz="quarter" idx="11"/>
          </p:nvPr>
        </p:nvSpPr>
        <p:spPr>
          <a:xfrm>
            <a:off x="2770188" y="6324600"/>
            <a:ext cx="3352800" cy="365125"/>
          </a:xfrm>
        </p:spPr>
        <p:txBody>
          <a:bodyPr/>
          <a:lstStyle/>
          <a:p>
            <a:pPr>
              <a:defRPr/>
            </a:pPr>
            <a:endParaRPr lang="en-US"/>
          </a:p>
          <a:p>
            <a:pPr>
              <a:defRPr/>
            </a:pPr>
            <a:r>
              <a:rPr lang="en-US"/>
              <a:t>Copyright © 2014 Pearson Education, Inc.</a:t>
            </a:r>
          </a:p>
        </p:txBody>
      </p:sp>
      <p:sp>
        <p:nvSpPr>
          <p:cNvPr id="11" name="Slide Number Placeholder 10"/>
          <p:cNvSpPr>
            <a:spLocks noGrp="1"/>
          </p:cNvSpPr>
          <p:nvPr>
            <p:ph type="sldNum" sz="quarter" idx="12"/>
          </p:nvPr>
        </p:nvSpPr>
        <p:spPr/>
        <p:txBody>
          <a:bodyPr/>
          <a:lstStyle/>
          <a:p>
            <a:pPr>
              <a:defRPr/>
            </a:pPr>
            <a:r>
              <a:rPr lang="en-US"/>
              <a:t>4-</a:t>
            </a:r>
            <a:fld id="{CAB93728-BA46-45E4-ACAA-01CDFAC469BF}"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Three Types of Research Designs</a:t>
            </a:r>
            <a:endParaRPr lang="en-US" dirty="0">
              <a:ea typeface="+mj-ea"/>
              <a:cs typeface="+mj-cs"/>
            </a:endParaRPr>
          </a:p>
        </p:txBody>
      </p:sp>
      <p:sp>
        <p:nvSpPr>
          <p:cNvPr id="19459"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Exploratory</a:t>
            </a:r>
          </a:p>
          <a:p>
            <a:pPr marL="274320" indent="-274320" fontAlgn="auto">
              <a:spcAft>
                <a:spcPts val="0"/>
              </a:spcAft>
              <a:buClr>
                <a:schemeClr val="accent3"/>
              </a:buClr>
              <a:buFont typeface="Wingdings 2"/>
              <a:buChar char=""/>
              <a:defRPr/>
            </a:pPr>
            <a:r>
              <a:rPr lang="en-US" dirty="0" smtClean="0">
                <a:ea typeface="+mn-ea"/>
                <a:cs typeface="+mn-cs"/>
              </a:rPr>
              <a:t>Descriptive</a:t>
            </a:r>
          </a:p>
          <a:p>
            <a:pPr marL="274320" indent="-274320" fontAlgn="auto">
              <a:spcAft>
                <a:spcPts val="0"/>
              </a:spcAft>
              <a:buClr>
                <a:schemeClr val="accent3"/>
              </a:buClr>
              <a:buFont typeface="Wingdings 2"/>
              <a:buChar char=""/>
              <a:defRPr/>
            </a:pPr>
            <a:r>
              <a:rPr lang="en-US" dirty="0" smtClean="0">
                <a:ea typeface="+mn-ea"/>
                <a:cs typeface="+mn-cs"/>
              </a:rPr>
              <a:t>Causal</a:t>
            </a:r>
          </a:p>
          <a:p>
            <a:pPr marL="0" indent="0" fontAlgn="auto">
              <a:spcAft>
                <a:spcPts val="0"/>
              </a:spcAft>
              <a:buClr>
                <a:schemeClr val="accent3"/>
              </a:buClr>
              <a:buFont typeface="Wingdings 2"/>
              <a:buNone/>
              <a:defRPr/>
            </a:pPr>
            <a:r>
              <a:rPr lang="en-US" dirty="0" smtClean="0">
                <a:ea typeface="+mn-ea"/>
                <a:cs typeface="+mn-cs"/>
              </a:rPr>
              <a:t>	</a:t>
            </a:r>
            <a:endParaRPr lang="en-US" dirty="0">
              <a:ea typeface="+mn-ea"/>
              <a:cs typeface="+mn-cs"/>
            </a:endParaRPr>
          </a:p>
        </p:txBody>
      </p:sp>
      <p:sp>
        <p:nvSpPr>
          <p:cNvPr id="13" name="Footer Placeholder 12"/>
          <p:cNvSpPr>
            <a:spLocks noGrp="1"/>
          </p:cNvSpPr>
          <p:nvPr>
            <p:ph type="ftr" sz="quarter" idx="11"/>
          </p:nvPr>
        </p:nvSpPr>
        <p:spPr>
          <a:xfrm>
            <a:off x="2814638" y="6308725"/>
            <a:ext cx="3352800" cy="365125"/>
          </a:xfrm>
        </p:spPr>
        <p:txBody>
          <a:bodyPr wrap="square" numCol="1" anchorCtr="0" compatLnSpc="1">
            <a:prstTxWarp prst="textNoShape">
              <a:avLst/>
            </a:prstTxWarp>
          </a:bodyPr>
          <a:lstStyle/>
          <a:p>
            <a:pPr fontAlgn="base">
              <a:spcBef>
                <a:spcPct val="0"/>
              </a:spcBef>
              <a:spcAft>
                <a:spcPct val="0"/>
              </a:spcAft>
            </a:pPr>
            <a:r>
              <a:rPr lang="en-US">
                <a:solidFill>
                  <a:srgbClr val="045C75"/>
                </a:solidFill>
                <a:ea typeface="ＭＳ Ｐゴシック" pitchFamily="-72" charset="-128"/>
                <a:cs typeface="ＭＳ Ｐゴシック" pitchFamily="-72" charset="-128"/>
              </a:rPr>
              <a:t>Copyright © 2014 Pearson Education, Inc.</a:t>
            </a:r>
          </a:p>
        </p:txBody>
      </p:sp>
      <p:sp>
        <p:nvSpPr>
          <p:cNvPr id="12" name="Slide Number Placeholder 11"/>
          <p:cNvSpPr>
            <a:spLocks noGrp="1"/>
          </p:cNvSpPr>
          <p:nvPr>
            <p:ph type="sldNum" sz="quarter" idx="12"/>
          </p:nvPr>
        </p:nvSpPr>
        <p:spPr/>
        <p:txBody>
          <a:bodyPr/>
          <a:lstStyle/>
          <a:p>
            <a:pPr>
              <a:defRPr/>
            </a:pPr>
            <a:r>
              <a:rPr lang="en-US"/>
              <a:t>4-</a:t>
            </a:r>
            <a:fld id="{BE80EBAE-A76C-4DB7-B349-BA5C473A5D97}"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5343</TotalTime>
  <Words>1882</Words>
  <Application>Microsoft Office PowerPoint</Application>
  <PresentationFormat>On-screen Show (4:3)</PresentationFormat>
  <Paragraphs>320</Paragraphs>
  <Slides>45</Slides>
  <Notes>45</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45</vt:i4>
      </vt:variant>
    </vt:vector>
  </HeadingPairs>
  <TitlesOfParts>
    <vt:vector size="52" baseType="lpstr">
      <vt:lpstr>Constantia</vt:lpstr>
      <vt:lpstr>ＭＳ Ｐゴシック</vt:lpstr>
      <vt:lpstr>Arial</vt:lpstr>
      <vt:lpstr>Calibri</vt:lpstr>
      <vt:lpstr>Wingdings 2</vt:lpstr>
      <vt:lpstr>HGP明朝E</vt:lpstr>
      <vt:lpstr>Flow</vt:lpstr>
      <vt:lpstr>PowerPoint Presentation</vt:lpstr>
      <vt:lpstr>Learning Objectives</vt:lpstr>
      <vt:lpstr>Learning Objectives</vt:lpstr>
      <vt:lpstr>PowerPoint Presentation</vt:lpstr>
      <vt:lpstr>Research Design</vt:lpstr>
      <vt:lpstr>  Why Is Research Design Important?</vt:lpstr>
      <vt:lpstr>Objectives of Research Design</vt:lpstr>
      <vt:lpstr>Research Design: A Caution</vt:lpstr>
      <vt:lpstr>Three Types of Research Designs</vt:lpstr>
      <vt:lpstr>Exploratory Research</vt:lpstr>
      <vt:lpstr>Uses of Exploratory Research</vt:lpstr>
      <vt:lpstr> Exploratory Research Methods</vt:lpstr>
      <vt:lpstr> Exploratory Research Methods</vt:lpstr>
      <vt:lpstr>Descriptive Research</vt:lpstr>
      <vt:lpstr>Descriptive Research Classifications </vt:lpstr>
      <vt:lpstr>Descriptive Research Studies</vt:lpstr>
      <vt:lpstr>Descriptive Research Studies </vt:lpstr>
      <vt:lpstr>Descriptive Research Studies</vt:lpstr>
      <vt:lpstr>Discontinuous Panels</vt:lpstr>
      <vt:lpstr>Continuous Panels</vt:lpstr>
      <vt:lpstr>PowerPoint Presentation</vt:lpstr>
      <vt:lpstr>PowerPoint Presentation</vt:lpstr>
      <vt:lpstr>Causal Research</vt:lpstr>
      <vt:lpstr>Experiments</vt:lpstr>
      <vt:lpstr>Independent Variable</vt:lpstr>
      <vt:lpstr>Dependent Variables</vt:lpstr>
      <vt:lpstr>Extraneous Variables</vt:lpstr>
      <vt:lpstr>Experimental Design</vt:lpstr>
      <vt:lpstr>Example Store Experiment</vt:lpstr>
      <vt:lpstr>Symbols of Experimental Design</vt:lpstr>
      <vt:lpstr>Pretest and Posttest</vt:lpstr>
      <vt:lpstr>Experimental Design</vt:lpstr>
      <vt:lpstr>Experimental Design</vt:lpstr>
      <vt:lpstr>Experimental Design</vt:lpstr>
      <vt:lpstr>How Valid Are Experiments?</vt:lpstr>
      <vt:lpstr>How Valid are Experiments?</vt:lpstr>
      <vt:lpstr>Types of Experiments</vt:lpstr>
      <vt:lpstr>Types of Experiments</vt:lpstr>
      <vt:lpstr>Test Marketing</vt:lpstr>
      <vt:lpstr>Types of Test Markets</vt:lpstr>
      <vt:lpstr>Types of Test Markets </vt:lpstr>
      <vt:lpstr>Selecting Test-Market Cities </vt:lpstr>
      <vt:lpstr>Pros and Cons of Test Marketing</vt:lpstr>
      <vt:lpstr>Pros and Cons of Test Marketing</vt:lpstr>
      <vt:lpstr>PowerPoint Presentation</vt:lpstr>
    </vt:vector>
  </TitlesOfParts>
  <Company>HomeSweetHome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Ren</dc:creator>
  <cp:lastModifiedBy>Becca Groves</cp:lastModifiedBy>
  <cp:revision>70</cp:revision>
  <cp:lastPrinted>2012-12-05T18:03:45Z</cp:lastPrinted>
  <dcterms:created xsi:type="dcterms:W3CDTF">2012-11-09T18:10:48Z</dcterms:created>
  <dcterms:modified xsi:type="dcterms:W3CDTF">2013-02-12T18:52:28Z</dcterms:modified>
</cp:coreProperties>
</file>