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8"/>
  </p:notesMasterIdLst>
  <p:handoutMasterIdLst>
    <p:handoutMasterId r:id="rId39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74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61" r:id="rId29"/>
    <p:sldId id="362" r:id="rId30"/>
    <p:sldId id="363" r:id="rId31"/>
    <p:sldId id="375" r:id="rId32"/>
    <p:sldId id="364" r:id="rId33"/>
    <p:sldId id="365" r:id="rId34"/>
    <p:sldId id="366" r:id="rId35"/>
    <p:sldId id="367" r:id="rId36"/>
    <p:sldId id="372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560" y="-9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 snapToGrid="0">
      <p:cViewPr varScale="1">
        <p:scale>
          <a:sx n="73" d="100"/>
          <a:sy n="73" d="100"/>
        </p:scale>
        <p:origin x="-1626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6FCEB5D6-C93C-49E1-9B1F-1B4AB8FE7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0A0A16-C529-492C-9CB3-D38B6E4E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DC9EE42-2131-489B-BBF4-D5A6E24A68F0}" type="slidenum">
              <a:rPr lang="en-US" altLang="en-US" smtClean="0">
                <a:latin typeface="Helvetica" pitchFamily="-84" charset="0"/>
              </a:rPr>
              <a:pPr defTabSz="912813"/>
              <a:t>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FEB7F41-C540-43B0-B6BC-BB39CD4499CF}" type="slidenum">
              <a:rPr lang="en-US" altLang="en-US" smtClean="0">
                <a:latin typeface="Helvetica" pitchFamily="-84" charset="0"/>
              </a:rPr>
              <a:pPr defTabSz="912813"/>
              <a:t>11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1D8A4B8-E0F1-4F1A-B9E4-DF8A5AD6351D}" type="slidenum">
              <a:rPr lang="en-US" altLang="en-US" smtClean="0">
                <a:latin typeface="Helvetica" pitchFamily="-84" charset="0"/>
              </a:rPr>
              <a:pPr defTabSz="912813"/>
              <a:t>12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6277D4A-F8F5-4EEF-94A8-BDD857739617}" type="slidenum">
              <a:rPr lang="en-US" altLang="en-US" smtClean="0">
                <a:latin typeface="Helvetica" pitchFamily="-84" charset="0"/>
              </a:rPr>
              <a:pPr defTabSz="912813"/>
              <a:t>13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C987B58-CD21-4C61-8788-8F6CB8CD84A7}" type="slidenum">
              <a:rPr lang="en-US" altLang="en-US" smtClean="0">
                <a:latin typeface="Helvetica" pitchFamily="-84" charset="0"/>
              </a:rPr>
              <a:pPr defTabSz="912813"/>
              <a:t>14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6F2799B-5526-4F40-B110-40090E120218}" type="slidenum">
              <a:rPr lang="en-US" altLang="en-US" smtClean="0">
                <a:latin typeface="Helvetica" pitchFamily="-84" charset="0"/>
              </a:rPr>
              <a:pPr defTabSz="912813"/>
              <a:t>15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9AE7093-9388-479A-B1FF-894257E0AAB8}" type="slidenum">
              <a:rPr lang="en-US" altLang="en-US" smtClean="0">
                <a:latin typeface="Helvetica" pitchFamily="-84" charset="0"/>
              </a:rPr>
              <a:pPr defTabSz="912813"/>
              <a:t>16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C11578EE-82BB-4BD3-AE6A-DD80165B0426}" type="slidenum">
              <a:rPr lang="en-US" altLang="en-US" smtClean="0">
                <a:latin typeface="Helvetica" pitchFamily="-84" charset="0"/>
              </a:rPr>
              <a:pPr defTabSz="912813"/>
              <a:t>17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74F2119-FD98-4A02-936F-A59FC02F5998}" type="slidenum">
              <a:rPr lang="en-US" altLang="en-US" smtClean="0">
                <a:latin typeface="Helvetica" pitchFamily="-84" charset="0"/>
              </a:rPr>
              <a:pPr defTabSz="912813"/>
              <a:t>19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B9EB32F-0068-436E-8AD6-E14877ABDD38}" type="slidenum">
              <a:rPr lang="en-US" altLang="en-US" smtClean="0">
                <a:latin typeface="Helvetica" pitchFamily="-84" charset="0"/>
              </a:rPr>
              <a:pPr defTabSz="912813"/>
              <a:t>25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0150DBE-9495-44DA-BD59-A14FC21A130A}" type="slidenum">
              <a:rPr lang="en-US" altLang="en-US" smtClean="0">
                <a:latin typeface="Helvetica" pitchFamily="-84" charset="0"/>
              </a:rPr>
              <a:pPr defTabSz="912813"/>
              <a:t>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7302A43-645F-4673-AF3C-023E98ED9029}" type="slidenum">
              <a:rPr lang="en-US" altLang="en-US" smtClean="0">
                <a:latin typeface="Helvetica" pitchFamily="-84" charset="0"/>
              </a:rPr>
              <a:pPr defTabSz="912813"/>
              <a:t>28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49B8A5A3-94EF-4011-B6A7-53C27E85B9C0}" type="slidenum">
              <a:rPr lang="en-US" altLang="en-US" smtClean="0">
                <a:latin typeface="Helvetica" pitchFamily="-84" charset="0"/>
              </a:rPr>
              <a:pPr defTabSz="912813"/>
              <a:t>29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EAD199E-6BBA-4CAB-8108-F093F509DA20}" type="slidenum">
              <a:rPr lang="en-US" altLang="en-US" smtClean="0">
                <a:latin typeface="Helvetica" pitchFamily="-84" charset="0"/>
              </a:rPr>
              <a:pPr defTabSz="912813"/>
              <a:t>30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38CC77C-68B2-496F-9515-29B5C765183B}" type="slidenum">
              <a:rPr lang="en-US" altLang="en-US" smtClean="0">
                <a:latin typeface="Helvetica" pitchFamily="-84" charset="0"/>
              </a:rPr>
              <a:pPr defTabSz="912813"/>
              <a:t>31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D09AFCA-E449-4121-AA11-D616DFE560E5}" type="slidenum">
              <a:rPr lang="en-US" altLang="en-US" smtClean="0">
                <a:latin typeface="Helvetica" pitchFamily="-84" charset="0"/>
              </a:rPr>
              <a:pPr defTabSz="912813"/>
              <a:t>32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D7A6E09-573C-49BE-B88B-CDD5C6558DE4}" type="slidenum">
              <a:rPr lang="en-US" altLang="en-US" smtClean="0">
                <a:latin typeface="Helvetica" pitchFamily="-84" charset="0"/>
              </a:rPr>
              <a:pPr defTabSz="912813"/>
              <a:t>33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5480A666-5DFC-4693-8CAE-0C792DDACE83}" type="slidenum">
              <a:rPr lang="en-US" altLang="en-US" smtClean="0">
                <a:latin typeface="Helvetica" pitchFamily="-84" charset="0"/>
              </a:rPr>
              <a:pPr defTabSz="912813"/>
              <a:t>34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1E9A966-CDDC-4362-8606-2BA2D1572E63}" type="slidenum">
              <a:rPr lang="en-US" altLang="en-US" smtClean="0">
                <a:latin typeface="Helvetica" pitchFamily="-84" charset="0"/>
              </a:rPr>
              <a:pPr defTabSz="912813"/>
              <a:t>35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8BB6C9F8-5C73-4969-A900-50FBE19DB58F}" type="slidenum">
              <a:rPr lang="en-US" altLang="en-US" smtClean="0">
                <a:latin typeface="Helvetica" pitchFamily="-84" charset="0"/>
              </a:rPr>
              <a:pPr defTabSz="912813"/>
              <a:t>36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604364B1-6CC0-45DD-BBB0-030CDC9D4746}" type="slidenum">
              <a:rPr lang="en-US" altLang="en-US" smtClean="0">
                <a:latin typeface="Helvetica" pitchFamily="-84" charset="0"/>
              </a:rPr>
              <a:pPr defTabSz="912813"/>
              <a:t>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CA243BC-B325-4233-BAE9-B2A76BB74DCF}" type="slidenum">
              <a:rPr lang="en-US" altLang="en-US" smtClean="0">
                <a:latin typeface="Helvetica" pitchFamily="-84" charset="0"/>
              </a:rPr>
              <a:pPr defTabSz="912813"/>
              <a:t>10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6699"/>
                </a:solidFill>
                <a:latin typeface="Helvetica" pitchFamily="-84" charset="0"/>
              </a:rPr>
              <a:t>4.</a:t>
            </a:r>
            <a:fld id="{A3D7FEC8-C4F1-465D-A829-0FE1DFEE7AEB}" type="slidenum"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 smtClean="0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dirty="0" smtClean="0"/>
              <a:t>Topic </a:t>
            </a:r>
            <a:r>
              <a:rPr lang="en-US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(Textbook - Chapter </a:t>
            </a:r>
            <a:r>
              <a:rPr lang="en-US" dirty="0" smtClean="0"/>
              <a:t>4)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Threads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175" y="1635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Single and Multithreaded Processes</a:t>
            </a:r>
          </a:p>
        </p:txBody>
      </p:sp>
      <p:pic>
        <p:nvPicPr>
          <p:cNvPr id="12291" name="Picture 1" descr="4_0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1295400"/>
            <a:ext cx="68849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Amdahl’s Law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i="1" dirty="0" smtClean="0"/>
              <a:t>S</a:t>
            </a:r>
            <a:r>
              <a:rPr lang="en-US" altLang="en-US" dirty="0" smtClean="0"/>
              <a:t> is serial portion</a:t>
            </a:r>
          </a:p>
          <a:p>
            <a:pPr>
              <a:defRPr/>
            </a:pPr>
            <a:r>
              <a:rPr lang="en-US" altLang="en-US" i="1" dirty="0" smtClean="0"/>
              <a:t>N</a:t>
            </a:r>
            <a:r>
              <a:rPr lang="en-US" altLang="en-US" dirty="0" smtClean="0"/>
              <a:t> processing cores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dirty="0" smtClean="0"/>
              <a:t>As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approaches infinity, speedup approaches 1 / </a:t>
            </a:r>
            <a:r>
              <a:rPr lang="en-US" altLang="en-US" i="1" dirty="0" smtClean="0"/>
              <a:t>S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Serial portion of an application has disproportionate  effect 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800" b="1" dirty="0" smtClean="0"/>
          </a:p>
          <a:p>
            <a:pPr>
              <a:defRPr/>
            </a:pPr>
            <a:r>
              <a:rPr lang="en-US" altLang="en-US" dirty="0" smtClean="0"/>
              <a:t>But does the law take into account contemporary multicore systems?</a:t>
            </a:r>
          </a:p>
        </p:txBody>
      </p:sp>
      <p:pic>
        <p:nvPicPr>
          <p:cNvPr id="13316" name="Picture 1" descr="Screen Shot 2012-12-04 at 7.54.07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25" y="2676525"/>
            <a:ext cx="24304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201613"/>
            <a:ext cx="78263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User Threads and Kernel Threads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User threads</a:t>
            </a:r>
            <a:r>
              <a:rPr lang="en-US" altLang="en-US" smtClean="0"/>
              <a:t> - management done by user-level threads library</a:t>
            </a:r>
          </a:p>
          <a:p>
            <a:r>
              <a:rPr lang="en-US" altLang="en-US" smtClean="0"/>
              <a:t>Three primary thread libraries:</a:t>
            </a:r>
          </a:p>
          <a:p>
            <a:pPr lvl="1"/>
            <a:r>
              <a:rPr lang="en-US" altLang="en-US" smtClean="0"/>
              <a:t> POSIX </a:t>
            </a:r>
            <a:r>
              <a:rPr lang="en-US" altLang="en-US" b="1" smtClean="0">
                <a:solidFill>
                  <a:srgbClr val="3366FF"/>
                </a:solidFill>
              </a:rPr>
              <a:t>Pthreads</a:t>
            </a:r>
            <a:endParaRPr lang="en-US" altLang="en-US" b="1" i="1" smtClean="0">
              <a:solidFill>
                <a:srgbClr val="3366FF"/>
              </a:solidFill>
            </a:endParaRPr>
          </a:p>
          <a:p>
            <a:pPr lvl="1"/>
            <a:r>
              <a:rPr lang="en-US" altLang="en-US" smtClean="0"/>
              <a:t> Windows threads</a:t>
            </a:r>
          </a:p>
          <a:p>
            <a:pPr lvl="1"/>
            <a:r>
              <a:rPr lang="en-US" altLang="en-US" smtClean="0"/>
              <a:t> Java threads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Kernel threads </a:t>
            </a:r>
            <a:r>
              <a:rPr lang="en-US" altLang="en-US" smtClean="0"/>
              <a:t>- Supported by the Kernel</a:t>
            </a:r>
          </a:p>
          <a:p>
            <a:r>
              <a:rPr lang="en-US" altLang="en-US" smtClean="0"/>
              <a:t>Examples – virtually all general purpose operating systems, including:</a:t>
            </a:r>
          </a:p>
          <a:p>
            <a:pPr lvl="1"/>
            <a:r>
              <a:rPr lang="en-US" altLang="en-US" smtClean="0"/>
              <a:t>Windows </a:t>
            </a:r>
          </a:p>
          <a:p>
            <a:pPr lvl="1"/>
            <a:r>
              <a:rPr lang="en-US" altLang="en-US" smtClean="0"/>
              <a:t>Solaris</a:t>
            </a:r>
          </a:p>
          <a:p>
            <a:pPr lvl="1"/>
            <a:r>
              <a:rPr lang="en-US" altLang="en-US" smtClean="0"/>
              <a:t>Linux</a:t>
            </a:r>
          </a:p>
          <a:p>
            <a:pPr lvl="1"/>
            <a:r>
              <a:rPr lang="en-US" altLang="en-US" smtClean="0"/>
              <a:t>Tru64 UNIX</a:t>
            </a:r>
          </a:p>
          <a:p>
            <a:pPr lvl="1"/>
            <a:r>
              <a:rPr lang="en-US" altLang="en-US" smtClean="0"/>
              <a:t>Mac OS X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Multithreading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Many-to-One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One-to-One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Many-to-Many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Many-to-One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4654550" cy="4530725"/>
          </a:xfrm>
        </p:spPr>
        <p:txBody>
          <a:bodyPr/>
          <a:lstStyle/>
          <a:p>
            <a:r>
              <a:rPr lang="en-US" altLang="en-US" smtClean="0"/>
              <a:t>Many user-level threads mapped to single kernel thread</a:t>
            </a:r>
          </a:p>
          <a:p>
            <a:r>
              <a:rPr lang="en-US" altLang="en-US" smtClean="0"/>
              <a:t>One thread blocking causes all to block</a:t>
            </a:r>
          </a:p>
          <a:p>
            <a:r>
              <a:rPr lang="en-US" altLang="en-US" smtClean="0"/>
              <a:t>Multiple threads may not run in parallel on muticore system because only one may be in kernel at a time</a:t>
            </a:r>
          </a:p>
          <a:p>
            <a:r>
              <a:rPr lang="en-US" altLang="en-US" smtClean="0"/>
              <a:t>Few systems currently use this model</a:t>
            </a:r>
          </a:p>
          <a:p>
            <a:r>
              <a:rPr lang="en-US" altLang="en-US" smtClean="0"/>
              <a:t>Examples: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GNU Portable Threads</a:t>
            </a:r>
          </a:p>
        </p:txBody>
      </p:sp>
      <p:pic>
        <p:nvPicPr>
          <p:cNvPr id="16388" name="Picture 1" descr="4_05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2339975"/>
            <a:ext cx="27432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One-to-One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5772150" cy="4530725"/>
          </a:xfrm>
        </p:spPr>
        <p:txBody>
          <a:bodyPr/>
          <a:lstStyle/>
          <a:p>
            <a:r>
              <a:rPr lang="en-US" altLang="en-US" smtClean="0"/>
              <a:t>Each user-level thread maps to kernel thread</a:t>
            </a:r>
          </a:p>
          <a:p>
            <a:r>
              <a:rPr lang="en-US" altLang="en-US" smtClean="0"/>
              <a:t>Creating a user-level thread creates a kernel thread</a:t>
            </a:r>
          </a:p>
          <a:p>
            <a:r>
              <a:rPr lang="en-US" altLang="en-US" smtClean="0"/>
              <a:t>More concurrency than many-to-one</a:t>
            </a:r>
          </a:p>
          <a:p>
            <a:r>
              <a:rPr lang="en-US" altLang="en-US" smtClean="0"/>
              <a:t>Number of threads per process sometimes restricted due to overhead</a:t>
            </a:r>
          </a:p>
          <a:p>
            <a:r>
              <a:rPr lang="en-US" altLang="en-US" smtClean="0"/>
              <a:t>Examples</a:t>
            </a:r>
          </a:p>
          <a:p>
            <a:pPr lvl="1"/>
            <a:r>
              <a:rPr lang="en-US" altLang="en-US" smtClean="0"/>
              <a:t>Windows</a:t>
            </a:r>
          </a:p>
          <a:p>
            <a:pPr lvl="1"/>
            <a:r>
              <a:rPr lang="en-US" altLang="en-US" smtClean="0"/>
              <a:t>Linux</a:t>
            </a:r>
          </a:p>
          <a:p>
            <a:pPr lvl="1"/>
            <a:r>
              <a:rPr lang="en-US" altLang="en-US" smtClean="0"/>
              <a:t>Solaris 9 and later</a:t>
            </a:r>
          </a:p>
        </p:txBody>
      </p:sp>
      <p:pic>
        <p:nvPicPr>
          <p:cNvPr id="17412" name="Picture 1" descr="4_06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3048000"/>
            <a:ext cx="44751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Many-to-Many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4448175" cy="4445000"/>
          </a:xfrm>
        </p:spPr>
        <p:txBody>
          <a:bodyPr/>
          <a:lstStyle/>
          <a:p>
            <a:r>
              <a:rPr lang="en-US" altLang="en-US" smtClean="0"/>
              <a:t>Allows many user level threads to be mapped to many kernel threads</a:t>
            </a:r>
          </a:p>
          <a:p>
            <a:r>
              <a:rPr lang="en-US" altLang="en-US" smtClean="0"/>
              <a:t>Allows the  operating system to create a sufficient number of kernel threads</a:t>
            </a:r>
          </a:p>
          <a:p>
            <a:r>
              <a:rPr lang="en-US" altLang="en-US" smtClean="0"/>
              <a:t>Solaris prior to version 9</a:t>
            </a:r>
          </a:p>
          <a:p>
            <a:r>
              <a:rPr lang="en-US" altLang="en-US" smtClean="0"/>
              <a:t>Windows  with the </a:t>
            </a:r>
            <a:r>
              <a:rPr lang="en-US" altLang="en-US" i="1" smtClean="0"/>
              <a:t>ThreadFiber</a:t>
            </a:r>
            <a:r>
              <a:rPr lang="en-US" altLang="en-US" smtClean="0"/>
              <a:t> package</a:t>
            </a:r>
          </a:p>
        </p:txBody>
      </p:sp>
      <p:pic>
        <p:nvPicPr>
          <p:cNvPr id="18436" name="Picture 1" descr="4_07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2451100"/>
            <a:ext cx="31591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Two-level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1155700"/>
            <a:ext cx="6450012" cy="4456113"/>
          </a:xfrm>
        </p:spPr>
        <p:txBody>
          <a:bodyPr/>
          <a:lstStyle/>
          <a:p>
            <a:r>
              <a:rPr lang="en-US" altLang="en-US" smtClean="0"/>
              <a:t>Similar to M:M, except that it allows a user thread to be </a:t>
            </a:r>
            <a:r>
              <a:rPr lang="en-US" altLang="en-US" b="1" smtClean="0"/>
              <a:t>bound</a:t>
            </a:r>
            <a:r>
              <a:rPr lang="en-US" altLang="en-US" smtClean="0"/>
              <a:t> to kernel thread</a:t>
            </a:r>
          </a:p>
          <a:p>
            <a:r>
              <a:rPr lang="en-US" altLang="en-US" smtClean="0"/>
              <a:t>Examples</a:t>
            </a:r>
          </a:p>
          <a:p>
            <a:pPr lvl="1"/>
            <a:r>
              <a:rPr lang="en-US" altLang="en-US" smtClean="0"/>
              <a:t>IRIX</a:t>
            </a:r>
          </a:p>
          <a:p>
            <a:pPr lvl="1"/>
            <a:r>
              <a:rPr lang="en-US" altLang="en-US" smtClean="0"/>
              <a:t>HP-UX</a:t>
            </a:r>
          </a:p>
          <a:p>
            <a:pPr lvl="1"/>
            <a:r>
              <a:rPr lang="en-US" altLang="en-US" smtClean="0"/>
              <a:t>Tru64 UNIX</a:t>
            </a:r>
          </a:p>
          <a:p>
            <a:pPr lvl="1"/>
            <a:r>
              <a:rPr lang="en-US" altLang="en-US" smtClean="0"/>
              <a:t>Solaris 8 and earlier</a:t>
            </a:r>
          </a:p>
        </p:txBody>
      </p:sp>
      <p:pic>
        <p:nvPicPr>
          <p:cNvPr id="19460" name="Picture 1" descr="4_08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76438"/>
            <a:ext cx="377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 Libraries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6559550" cy="4530725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Thread library</a:t>
            </a:r>
            <a:r>
              <a:rPr lang="en-US" altLang="en-US" smtClean="0">
                <a:solidFill>
                  <a:srgbClr val="3366FF"/>
                </a:solidFill>
              </a:rPr>
              <a:t> </a:t>
            </a:r>
            <a:r>
              <a:rPr lang="en-US" altLang="en-US" smtClean="0"/>
              <a:t>provides programmer with API for creating and managing threads</a:t>
            </a:r>
          </a:p>
          <a:p>
            <a:r>
              <a:rPr lang="en-US" altLang="en-US" smtClean="0"/>
              <a:t>Two primary ways of implementing</a:t>
            </a:r>
          </a:p>
          <a:p>
            <a:pPr lvl="1"/>
            <a:r>
              <a:rPr lang="en-US" altLang="en-US" smtClean="0"/>
              <a:t>Library entirely in user space</a:t>
            </a:r>
          </a:p>
          <a:p>
            <a:pPr lvl="1"/>
            <a:r>
              <a:rPr lang="en-US" altLang="en-US" smtClean="0"/>
              <a:t>Kernel-level library supported by the 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Pthreads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016750" cy="4465637"/>
          </a:xfrm>
        </p:spPr>
        <p:txBody>
          <a:bodyPr/>
          <a:lstStyle/>
          <a:p>
            <a:r>
              <a:rPr lang="en-US" altLang="en-US" smtClean="0"/>
              <a:t>May be provided either as user-level or kernel-level</a:t>
            </a:r>
          </a:p>
          <a:p>
            <a:r>
              <a:rPr lang="en-US" altLang="en-US" smtClean="0"/>
              <a:t>A POSIX standard (IEEE 1003.1c) API for thread creation and synchronization</a:t>
            </a:r>
          </a:p>
          <a:p>
            <a:r>
              <a:rPr lang="en-US" altLang="en-US" b="1" i="1" smtClean="0"/>
              <a:t>Specification</a:t>
            </a:r>
            <a:r>
              <a:rPr lang="en-US" altLang="en-US" smtClean="0"/>
              <a:t>, not </a:t>
            </a:r>
            <a:r>
              <a:rPr lang="en-US" altLang="en-US" b="1" i="1" smtClean="0"/>
              <a:t>implementation</a:t>
            </a:r>
            <a:endParaRPr lang="en-US" altLang="en-US" smtClean="0"/>
          </a:p>
          <a:p>
            <a:r>
              <a:rPr lang="en-US" altLang="en-US" smtClean="0"/>
              <a:t>API specifies behavior of the thread library, implementation is up to development of the library</a:t>
            </a:r>
          </a:p>
          <a:p>
            <a:r>
              <a:rPr lang="en-US" altLang="en-US" smtClean="0"/>
              <a:t>Common in UNIX operating systems (Solaris, Linux, Mac OS X)</a:t>
            </a:r>
          </a:p>
          <a:p>
            <a:pPr>
              <a:buFont typeface="Monotype Sorts" pitchFamily="-84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4: Threads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  <a:p>
            <a:r>
              <a:rPr lang="en-US" altLang="en-US" dirty="0" err="1" smtClean="0"/>
              <a:t>Multicore</a:t>
            </a:r>
            <a:r>
              <a:rPr lang="en-US" altLang="en-US" dirty="0" smtClean="0"/>
              <a:t> Programming</a:t>
            </a:r>
          </a:p>
          <a:p>
            <a:r>
              <a:rPr lang="en-US" altLang="en-US" dirty="0" smtClean="0"/>
              <a:t>Multithreading Models</a:t>
            </a:r>
          </a:p>
          <a:p>
            <a:r>
              <a:rPr lang="en-US" altLang="en-US" dirty="0" smtClean="0"/>
              <a:t>Thread Libraries</a:t>
            </a:r>
          </a:p>
          <a:p>
            <a:r>
              <a:rPr lang="en-US" altLang="en-US" dirty="0" smtClean="0"/>
              <a:t>Threading Issues</a:t>
            </a:r>
          </a:p>
          <a:p>
            <a:pPr>
              <a:buFont typeface="Monotype Sorts" pitchFamily="-84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r>
              <a:rPr lang="en-US" altLang="en-US" smtClean="0"/>
              <a:t>Pthreads Example</a:t>
            </a:r>
          </a:p>
        </p:txBody>
      </p:sp>
      <p:pic>
        <p:nvPicPr>
          <p:cNvPr id="22531" name="Picture 1" descr="Screen Shot 2012-12-04 at 8.50.3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1090613"/>
            <a:ext cx="65293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r>
              <a:rPr lang="en-US" altLang="en-US" smtClean="0"/>
              <a:t>Pthreads Example (Cont.)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995363"/>
            <a:ext cx="5795962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23938" y="176213"/>
            <a:ext cx="7793037" cy="576262"/>
          </a:xfrm>
        </p:spPr>
        <p:txBody>
          <a:bodyPr/>
          <a:lstStyle/>
          <a:p>
            <a:r>
              <a:rPr lang="en-US" altLang="en-US" sz="2800" smtClean="0"/>
              <a:t>Pthreads Code for Joining 10 Threads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384300" y="188913"/>
            <a:ext cx="7772400" cy="576262"/>
          </a:xfrm>
        </p:spPr>
        <p:txBody>
          <a:bodyPr/>
          <a:lstStyle/>
          <a:p>
            <a:r>
              <a:rPr lang="en-US" altLang="en-US" smtClean="0"/>
              <a:t>Windows  Multithreaded C Program</a:t>
            </a:r>
          </a:p>
        </p:txBody>
      </p:sp>
      <p:pic>
        <p:nvPicPr>
          <p:cNvPr id="25603" name="Picture 1" descr="Screen Shot 2012-12-04 at 9.06.5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939800"/>
            <a:ext cx="5307012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00163" y="176213"/>
            <a:ext cx="7780337" cy="576262"/>
          </a:xfrm>
        </p:spPr>
        <p:txBody>
          <a:bodyPr/>
          <a:lstStyle/>
          <a:p>
            <a:r>
              <a:rPr lang="en-US" altLang="en-US" sz="2800" smtClean="0"/>
              <a:t>Windows  Multithreaded C Program (Cont.)</a:t>
            </a:r>
          </a:p>
        </p:txBody>
      </p:sp>
      <p:pic>
        <p:nvPicPr>
          <p:cNvPr id="26627" name="Picture 1" descr="Screen Shot 2012-12-04 at 9.08.0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1196975"/>
            <a:ext cx="65230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Java Threads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031037" cy="3746500"/>
          </a:xfrm>
        </p:spPr>
        <p:txBody>
          <a:bodyPr/>
          <a:lstStyle/>
          <a:p>
            <a:r>
              <a:rPr lang="en-US" altLang="en-US" smtClean="0"/>
              <a:t>Java threads are managed by the JVM</a:t>
            </a:r>
          </a:p>
          <a:p>
            <a:r>
              <a:rPr lang="en-US" altLang="en-US" smtClean="0"/>
              <a:t>Typically implemented using the threads model provided by underlying OS</a:t>
            </a:r>
          </a:p>
          <a:p>
            <a:r>
              <a:rPr lang="en-US" altLang="en-US" smtClean="0"/>
              <a:t>Java threads may be created by:</a:t>
            </a:r>
            <a:br>
              <a:rPr lang="en-US" altLang="en-US" smtClean="0"/>
            </a:br>
            <a:endParaRPr lang="en-US" altLang="en-US" smtClean="0"/>
          </a:p>
          <a:p>
            <a:endParaRPr lang="en-US" altLang="en-US" smtClean="0"/>
          </a:p>
          <a:p>
            <a:pPr>
              <a:buFont typeface="Monotype Sorts" pitchFamily="-84" charset="2"/>
              <a:buNone/>
            </a:pPr>
            <a:endParaRPr lang="en-US" altLang="en-US" smtClean="0"/>
          </a:p>
          <a:p>
            <a:endParaRPr lang="en-US" altLang="en-US" smtClean="0"/>
          </a:p>
          <a:p>
            <a:pPr lvl="1"/>
            <a:r>
              <a:rPr lang="en-US" altLang="en-US" smtClean="0"/>
              <a:t>Extending Thread class</a:t>
            </a:r>
          </a:p>
          <a:p>
            <a:pPr lvl="1"/>
            <a:r>
              <a:rPr lang="en-US" altLang="en-US" smtClean="0"/>
              <a:t>Implementing the Runnable interface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27652" name="Picture 1" descr="Screen Shot 2012-12-04 at 9.09.2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675" y="2676525"/>
            <a:ext cx="37734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76262"/>
          </a:xfrm>
        </p:spPr>
        <p:txBody>
          <a:bodyPr/>
          <a:lstStyle/>
          <a:p>
            <a:r>
              <a:rPr lang="en-US" altLang="en-US" smtClean="0"/>
              <a:t>Java Multithreaded Program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877888"/>
            <a:ext cx="4202113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96975" y="163513"/>
            <a:ext cx="7718425" cy="576262"/>
          </a:xfrm>
        </p:spPr>
        <p:txBody>
          <a:bodyPr/>
          <a:lstStyle/>
          <a:p>
            <a:r>
              <a:rPr lang="en-US" altLang="en-US" smtClean="0"/>
              <a:t>Java Multithreaded Program (Cont.)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66775"/>
            <a:ext cx="745648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Threading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143000"/>
            <a:ext cx="7351712" cy="4483100"/>
          </a:xfrm>
        </p:spPr>
        <p:txBody>
          <a:bodyPr/>
          <a:lstStyle/>
          <a:p>
            <a:r>
              <a:rPr lang="en-US" altLang="en-US" smtClean="0"/>
              <a:t>Semantics of </a:t>
            </a:r>
            <a:r>
              <a:rPr lang="en-US" altLang="en-US" b="1" smtClean="0"/>
              <a:t>fork()</a:t>
            </a:r>
            <a:r>
              <a:rPr lang="en-US" altLang="en-US" smtClean="0"/>
              <a:t> and </a:t>
            </a:r>
            <a:r>
              <a:rPr lang="en-US" altLang="en-US" b="1" smtClean="0"/>
              <a:t>exec()</a:t>
            </a:r>
            <a:r>
              <a:rPr lang="en-US" altLang="en-US" smtClean="0"/>
              <a:t> system calls</a:t>
            </a:r>
            <a:endParaRPr lang="en-US" altLang="en-US" sz="800" smtClean="0"/>
          </a:p>
          <a:p>
            <a:r>
              <a:rPr lang="en-US" altLang="en-US" smtClean="0"/>
              <a:t>Signal handling</a:t>
            </a:r>
          </a:p>
          <a:p>
            <a:pPr lvl="1"/>
            <a:r>
              <a:rPr lang="en-US" altLang="en-US" smtClean="0"/>
              <a:t>Synchronous and asynchronous</a:t>
            </a:r>
            <a:endParaRPr lang="en-US" altLang="en-US" sz="800" smtClean="0"/>
          </a:p>
          <a:p>
            <a:r>
              <a:rPr lang="en-US" altLang="en-US" smtClean="0"/>
              <a:t>Thread cancellation of target thread</a:t>
            </a:r>
          </a:p>
          <a:p>
            <a:pPr lvl="1"/>
            <a:r>
              <a:rPr lang="en-US" altLang="en-US" smtClean="0"/>
              <a:t>Asynchronous or deferred</a:t>
            </a:r>
            <a:endParaRPr lang="en-US" altLang="en-US" sz="800" smtClean="0"/>
          </a:p>
          <a:p>
            <a:r>
              <a:rPr lang="en-US" altLang="en-US" smtClean="0"/>
              <a:t>Thread-local storage</a:t>
            </a:r>
          </a:p>
          <a:p>
            <a:r>
              <a:rPr lang="en-US" altLang="en-US" smtClean="0"/>
              <a:t>Scheduler Activations</a:t>
            </a:r>
          </a:p>
          <a:p>
            <a:endParaRPr lang="en-US" altLang="en-US" sz="800" smtClean="0"/>
          </a:p>
          <a:p>
            <a:pPr lvl="1">
              <a:buFont typeface="Monotype Sorts" pitchFamily="-84" charset="2"/>
              <a:buNone/>
            </a:pPr>
            <a:endParaRPr lang="en-US" alt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76213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Semantics of fork() and exec()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597650" cy="4530725"/>
          </a:xfrm>
        </p:spPr>
        <p:txBody>
          <a:bodyPr/>
          <a:lstStyle/>
          <a:p>
            <a:r>
              <a:rPr lang="en-US" altLang="en-US" smtClean="0"/>
              <a:t>Does </a:t>
            </a:r>
            <a:r>
              <a:rPr lang="en-US" altLang="en-US" b="1" smtClean="0"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altLang="en-US" smtClean="0"/>
              <a:t>duplicate only the calling thread or all threads?</a:t>
            </a:r>
          </a:p>
          <a:p>
            <a:pPr lvl="1"/>
            <a:r>
              <a:rPr lang="en-US" altLang="en-US" smtClean="0"/>
              <a:t>Some UNIXes have two versions of fork</a:t>
            </a:r>
          </a:p>
          <a:p>
            <a:r>
              <a:rPr lang="en-US" altLang="en-US" b="1" smtClean="0">
                <a:latin typeface="Courier New" pitchFamily="49" charset="0"/>
                <a:cs typeface="Courier New" pitchFamily="49" charset="0"/>
              </a:rPr>
              <a:t>exec() </a:t>
            </a:r>
            <a:r>
              <a:rPr lang="en-US" altLang="en-US" smtClean="0"/>
              <a:t>usually works as normal – replace the running process including all threads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6940550" cy="4530725"/>
          </a:xfrm>
        </p:spPr>
        <p:txBody>
          <a:bodyPr/>
          <a:lstStyle/>
          <a:p>
            <a:r>
              <a:rPr lang="en-US" altLang="en-US" dirty="0" smtClean="0"/>
              <a:t>To introduce the notion of a thread - a fundamental unit of CPU utilization that forms the basis of multithreaded computer systems</a:t>
            </a:r>
          </a:p>
          <a:p>
            <a:r>
              <a:rPr lang="en-US" altLang="en-US" dirty="0" smtClean="0"/>
              <a:t>To discuss the APIs for the </a:t>
            </a:r>
            <a:r>
              <a:rPr lang="en-US" altLang="en-US" dirty="0" err="1" smtClean="0"/>
              <a:t>Pthreads</a:t>
            </a:r>
            <a:r>
              <a:rPr lang="en-US" altLang="en-US" dirty="0" smtClean="0"/>
              <a:t>, Windows, and Java thread libraries</a:t>
            </a:r>
          </a:p>
          <a:p>
            <a:r>
              <a:rPr lang="en-US" altLang="en-US" dirty="0" smtClean="0"/>
              <a:t>To examine issues related to multithreaded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88913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Signal Handling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46175"/>
            <a:ext cx="6704012" cy="5156200"/>
          </a:xfrm>
        </p:spPr>
        <p:txBody>
          <a:bodyPr/>
          <a:lstStyle/>
          <a:p>
            <a:pPr marL="380048" indent="-380048">
              <a:buFont typeface="Monotype Sorts" charset="0"/>
              <a:buChar char="n"/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Signals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80048" indent="-380048"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signal handler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</a:t>
            </a:r>
            <a:r>
              <a:rPr lang="en-US" dirty="0" smtClean="0">
                <a:ea typeface="ＭＳ Ｐゴシック" charset="0"/>
              </a:rPr>
              <a:t>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user-defined</a:t>
            </a:r>
            <a:endParaRPr lang="en-US" dirty="0">
              <a:ea typeface="ＭＳ Ｐゴシック" charset="0"/>
            </a:endParaRPr>
          </a:p>
          <a:p>
            <a:pPr marL="380048" indent="-380048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default handler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buFont typeface="Monotype Sorts" charset="0"/>
              <a:buChar char="l"/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User-defined signal handler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88913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Signal Handling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46175"/>
            <a:ext cx="6742112" cy="5156200"/>
          </a:xfrm>
        </p:spPr>
        <p:txBody>
          <a:bodyPr/>
          <a:lstStyle/>
          <a:p>
            <a:pPr marL="380048" indent="-380048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marL="780098" lvl="1" indent="-380048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Deliver </a:t>
            </a:r>
            <a:r>
              <a:rPr lang="en-US" dirty="0">
                <a:ea typeface="ＭＳ Ｐゴシック" charset="0"/>
              </a:rPr>
              <a:t>the signal to the thread to which the signal applies</a:t>
            </a:r>
          </a:p>
          <a:p>
            <a:pPr marL="798989" lvl="1" indent="-342265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marL="798989" lvl="1" indent="-342265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marL="798989" lvl="1" indent="-342265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889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 Cancellation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1146175"/>
            <a:ext cx="7405687" cy="4430713"/>
          </a:xfrm>
        </p:spPr>
        <p:txBody>
          <a:bodyPr/>
          <a:lstStyle/>
          <a:p>
            <a:r>
              <a:rPr lang="en-US" altLang="en-US" smtClean="0"/>
              <a:t>Terminating a thread before it has finished</a:t>
            </a:r>
          </a:p>
          <a:p>
            <a:r>
              <a:rPr lang="en-US" altLang="en-US" smtClean="0"/>
              <a:t>Thread to be canceled is </a:t>
            </a:r>
            <a:r>
              <a:rPr lang="en-US" altLang="en-US" b="1" smtClean="0">
                <a:solidFill>
                  <a:srgbClr val="3366FF"/>
                </a:solidFill>
              </a:rPr>
              <a:t>target thread</a:t>
            </a:r>
            <a:endParaRPr lang="en-US" altLang="en-US" smtClean="0"/>
          </a:p>
          <a:p>
            <a:r>
              <a:rPr lang="en-US" altLang="en-US" smtClean="0"/>
              <a:t>Two general approaches:</a:t>
            </a:r>
          </a:p>
          <a:p>
            <a:pPr lvl="1"/>
            <a:r>
              <a:rPr lang="en-US" altLang="en-US" b="1" smtClean="0"/>
              <a:t>Asynchronous cancellation</a:t>
            </a:r>
            <a:r>
              <a:rPr lang="en-US" altLang="en-US" smtClean="0"/>
              <a:t> terminates the target thread immediately</a:t>
            </a:r>
          </a:p>
          <a:p>
            <a:pPr lvl="1"/>
            <a:r>
              <a:rPr lang="en-US" altLang="en-US" b="1" smtClean="0"/>
              <a:t>Deferred cancellation</a:t>
            </a:r>
            <a:r>
              <a:rPr lang="en-US" altLang="en-US" smtClean="0"/>
              <a:t> allows the target thread to periodically check if it should be cancelled</a:t>
            </a:r>
          </a:p>
          <a:p>
            <a:r>
              <a:rPr lang="en-US" altLang="en-US" smtClean="0"/>
              <a:t>Pthread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550" y="4017963"/>
            <a:ext cx="38782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762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 Cancellation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1057275"/>
            <a:ext cx="7208837" cy="49625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 smtClean="0"/>
              <a:t>Default type is deferred</a:t>
            </a:r>
          </a:p>
          <a:p>
            <a:pPr lvl="1">
              <a:defRPr/>
            </a:pPr>
            <a:r>
              <a:rPr lang="en-US" altLang="en-US" dirty="0" smtClean="0"/>
              <a:t>Cancellation only occurs when thread reaches </a:t>
            </a:r>
            <a:r>
              <a:rPr lang="en-US" altLang="en-US" b="1" dirty="0" smtClean="0">
                <a:solidFill>
                  <a:srgbClr val="3366FF"/>
                </a:solidFill>
              </a:rPr>
              <a:t>cancellation point</a:t>
            </a:r>
          </a:p>
          <a:p>
            <a:pPr lvl="2">
              <a:defRPr/>
            </a:pPr>
            <a:r>
              <a:rPr lang="en-US" altLang="en-US" dirty="0" smtClean="0"/>
              <a:t>i.e. </a:t>
            </a:r>
            <a:r>
              <a:rPr lang="en-US" altLang="en-US" b="1" dirty="0" err="1" smtClean="0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 smtClean="0"/>
              <a:t>Then </a:t>
            </a:r>
            <a:r>
              <a:rPr lang="en-US" altLang="en-US" b="1" dirty="0" smtClean="0">
                <a:solidFill>
                  <a:srgbClr val="3366FF"/>
                </a:solidFill>
              </a:rPr>
              <a:t>cleanup handler </a:t>
            </a:r>
            <a:r>
              <a:rPr lang="en-US" altLang="en-US" dirty="0" smtClean="0"/>
              <a:t>is invoked</a:t>
            </a:r>
          </a:p>
          <a:p>
            <a:pPr>
              <a:defRPr/>
            </a:pPr>
            <a:r>
              <a:rPr lang="en-US" altLang="en-US" dirty="0" smtClean="0"/>
              <a:t>On Linux systems, thread cancellation is handled through signals</a:t>
            </a:r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825625"/>
            <a:ext cx="5054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Thread-Local Storage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927850" cy="4478337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3366FF"/>
                </a:solidFill>
              </a:rPr>
              <a:t>Thread-local storage </a:t>
            </a:r>
            <a:r>
              <a:rPr lang="en-US" altLang="en-US" dirty="0" smtClean="0"/>
              <a:t>(</a:t>
            </a:r>
            <a:r>
              <a:rPr lang="en-US" altLang="en-US" b="1" dirty="0" smtClean="0">
                <a:solidFill>
                  <a:srgbClr val="3366FF"/>
                </a:solidFill>
              </a:rPr>
              <a:t>TLS</a:t>
            </a:r>
            <a:r>
              <a:rPr lang="en-US" altLang="en-US" dirty="0" smtClean="0"/>
              <a:t>) allows each thread to have its own copy of data</a:t>
            </a:r>
          </a:p>
          <a:p>
            <a:r>
              <a:rPr lang="en-US" altLang="en-US" dirty="0" smtClean="0"/>
              <a:t>Useful when you do not have control over the thread creation process (i.e., when using a thread pool)</a:t>
            </a:r>
          </a:p>
          <a:p>
            <a:r>
              <a:rPr lang="en-US" altLang="en-US" dirty="0" smtClean="0"/>
              <a:t>Different from local variables</a:t>
            </a:r>
          </a:p>
          <a:p>
            <a:pPr lvl="1"/>
            <a:r>
              <a:rPr lang="en-US" altLang="en-US" dirty="0" smtClean="0"/>
              <a:t>Local variables visible only during single function invocation</a:t>
            </a:r>
          </a:p>
          <a:p>
            <a:pPr lvl="1"/>
            <a:r>
              <a:rPr lang="en-US" altLang="en-US" dirty="0" smtClean="0"/>
              <a:t>TLS visible across function invocations</a:t>
            </a:r>
          </a:p>
          <a:p>
            <a:r>
              <a:rPr lang="en-US" altLang="en-US" dirty="0" smtClean="0"/>
              <a:t>Similar to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altLang="en-US" dirty="0" smtClean="0"/>
              <a:t> data</a:t>
            </a:r>
          </a:p>
          <a:p>
            <a:pPr lvl="1"/>
            <a:r>
              <a:rPr lang="en-US" altLang="en-US" dirty="0" smtClean="0"/>
              <a:t>TLS is unique to each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463" y="163513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Scheduler Activations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/>
          <a:lstStyle/>
          <a:p>
            <a:r>
              <a:rPr lang="en-US" altLang="en-US" dirty="0" smtClean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dirty="0" smtClean="0"/>
              <a:t>Typically use an intermediate data structure between user and kernel threads – </a:t>
            </a:r>
            <a:r>
              <a:rPr lang="en-US" altLang="en-US" b="1" dirty="0" smtClean="0">
                <a:solidFill>
                  <a:srgbClr val="3366FF"/>
                </a:solidFill>
              </a:rPr>
              <a:t>lightweight process </a:t>
            </a:r>
            <a:r>
              <a:rPr lang="en-US" altLang="en-US" dirty="0" smtClean="0"/>
              <a:t>(</a:t>
            </a:r>
            <a:r>
              <a:rPr lang="en-US" altLang="en-US" b="1" dirty="0" smtClean="0">
                <a:solidFill>
                  <a:srgbClr val="3366FF"/>
                </a:solidFill>
              </a:rPr>
              <a:t>LWP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Appears to be a virtual processor on which process can schedule user thread to run</a:t>
            </a:r>
          </a:p>
          <a:p>
            <a:pPr lvl="1"/>
            <a:r>
              <a:rPr lang="en-US" altLang="en-US" dirty="0" smtClean="0"/>
              <a:t>Each LWP attached to kernel thread</a:t>
            </a:r>
          </a:p>
          <a:p>
            <a:pPr lvl="1"/>
            <a:r>
              <a:rPr lang="en-US" altLang="en-US" dirty="0" smtClean="0"/>
              <a:t>How many LWPs to create?</a:t>
            </a:r>
          </a:p>
          <a:p>
            <a:r>
              <a:rPr lang="en-US" altLang="en-US" dirty="0" smtClean="0"/>
              <a:t>Scheduler activations provide </a:t>
            </a:r>
            <a:r>
              <a:rPr lang="en-US" altLang="en-US" b="1" dirty="0" err="1" smtClean="0">
                <a:solidFill>
                  <a:srgbClr val="3366FF"/>
                </a:solidFill>
              </a:rPr>
              <a:t>upcalls</a:t>
            </a:r>
            <a:r>
              <a:rPr lang="en-US" altLang="en-US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- a communication mechanism from the kernel to the </a:t>
            </a:r>
            <a:r>
              <a:rPr lang="en-US" altLang="en-US" b="1" dirty="0" err="1" smtClean="0">
                <a:solidFill>
                  <a:srgbClr val="3366FF"/>
                </a:solidFill>
              </a:rPr>
              <a:t>upcall</a:t>
            </a:r>
            <a:r>
              <a:rPr lang="en-US" altLang="en-US" b="1" dirty="0" smtClean="0">
                <a:solidFill>
                  <a:srgbClr val="3366FF"/>
                </a:solidFill>
              </a:rPr>
              <a:t> handler </a:t>
            </a:r>
            <a:r>
              <a:rPr lang="en-US" altLang="en-US" dirty="0" smtClean="0"/>
              <a:t>in the thread library</a:t>
            </a:r>
          </a:p>
          <a:p>
            <a:r>
              <a:rPr lang="en-US" altLang="en-US" smtClean="0"/>
              <a:t>This communication allows an application to maintain the correct number of kernel threads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788" y="1547813"/>
            <a:ext cx="23272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smtClean="0"/>
              <a:t>End of Chapter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r>
              <a:rPr lang="en-US" altLang="en-US" smtClean="0"/>
              <a:t>Motivation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/>
          <a:lstStyle/>
          <a:p>
            <a:r>
              <a:rPr lang="en-US" altLang="en-US" smtClean="0"/>
              <a:t>Most modern applications are multithreaded</a:t>
            </a:r>
          </a:p>
          <a:p>
            <a:r>
              <a:rPr lang="en-US" altLang="en-US" smtClean="0"/>
              <a:t>Threads run within application</a:t>
            </a:r>
          </a:p>
          <a:p>
            <a:r>
              <a:rPr lang="en-US" altLang="en-US" smtClean="0"/>
              <a:t>Multiple tasks with the application can be implemented by separate threads</a:t>
            </a:r>
          </a:p>
          <a:p>
            <a:pPr lvl="1"/>
            <a:r>
              <a:rPr lang="en-US" altLang="en-US" smtClean="0"/>
              <a:t>Update display</a:t>
            </a:r>
          </a:p>
          <a:p>
            <a:pPr lvl="1"/>
            <a:r>
              <a:rPr lang="en-US" altLang="en-US" smtClean="0"/>
              <a:t>Fetch data</a:t>
            </a:r>
          </a:p>
          <a:p>
            <a:pPr lvl="1"/>
            <a:r>
              <a:rPr lang="en-US" altLang="en-US" smtClean="0"/>
              <a:t>Spell checking</a:t>
            </a:r>
          </a:p>
          <a:p>
            <a:pPr lvl="1"/>
            <a:r>
              <a:rPr lang="en-US" altLang="en-US" smtClean="0"/>
              <a:t>Answer a network request</a:t>
            </a:r>
          </a:p>
          <a:p>
            <a:r>
              <a:rPr lang="en-US" altLang="en-US" smtClean="0"/>
              <a:t>Process creation is heavy-weight while thread creation is light-weight</a:t>
            </a:r>
          </a:p>
          <a:p>
            <a:r>
              <a:rPr lang="en-US" altLang="en-US" smtClean="0"/>
              <a:t>Can simplify code, increase efficiency</a:t>
            </a:r>
          </a:p>
          <a:p>
            <a:r>
              <a:rPr lang="en-US" altLang="en-US" smtClean="0"/>
              <a:t>Kernels are generally multithreaded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5825" y="1635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Multithreaded Server Architecture</a:t>
            </a:r>
          </a:p>
        </p:txBody>
      </p:sp>
      <p:pic>
        <p:nvPicPr>
          <p:cNvPr id="7171" name="Picture 1" descr="4_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1443038"/>
            <a:ext cx="6397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3" y="415925"/>
            <a:ext cx="6951662" cy="312738"/>
          </a:xfrm>
        </p:spPr>
        <p:txBody>
          <a:bodyPr/>
          <a:lstStyle/>
          <a:p>
            <a:pPr eaLnBrk="1" hangingPunct="1"/>
            <a:r>
              <a:rPr lang="en-US" altLang="en-US" smtClean="0"/>
              <a:t>Benefits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/>
          <a:lstStyle/>
          <a:p>
            <a:r>
              <a:rPr lang="en-US" altLang="en-US" b="1" smtClean="0"/>
              <a:t>Responsiveness – </a:t>
            </a:r>
            <a:r>
              <a:rPr lang="en-US" altLang="en-US" smtClean="0"/>
              <a:t>may allow continued execution if part of process is blocked, especially important for user interfaces</a:t>
            </a:r>
          </a:p>
          <a:p>
            <a:r>
              <a:rPr lang="en-US" altLang="en-US" b="1" smtClean="0"/>
              <a:t>Resource Sharing – </a:t>
            </a:r>
            <a:r>
              <a:rPr lang="en-US" altLang="en-US" smtClean="0"/>
              <a:t>threads share resources of process, easier than shared memory or message passing</a:t>
            </a:r>
          </a:p>
          <a:p>
            <a:r>
              <a:rPr lang="en-US" altLang="en-US" b="1" smtClean="0"/>
              <a:t>Economy – </a:t>
            </a:r>
            <a:r>
              <a:rPr lang="en-US" altLang="en-US" smtClean="0"/>
              <a:t>cheaper than process creation, thread switching lower overhead than context switching</a:t>
            </a:r>
          </a:p>
          <a:p>
            <a:r>
              <a:rPr lang="en-US" altLang="en-US" b="1" smtClean="0"/>
              <a:t>Scalability – </a:t>
            </a:r>
            <a:r>
              <a:rPr lang="en-US" altLang="en-US" smtClean="0"/>
              <a:t>process can take advantage of multiprocessor architectures</a:t>
            </a:r>
            <a:br>
              <a:rPr lang="en-US" altLang="en-US" smtClean="0"/>
            </a:br>
            <a:endParaRPr lang="en-US" altLang="en-US" smtClean="0"/>
          </a:p>
          <a:p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12825" y="176213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Multicore Programming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82650" y="1208088"/>
            <a:ext cx="7723188" cy="4530725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Multicore</a:t>
            </a:r>
            <a:r>
              <a:rPr lang="en-US" altLang="en-US" smtClean="0"/>
              <a:t> or </a:t>
            </a:r>
            <a:r>
              <a:rPr lang="en-US" altLang="en-US" b="1" smtClean="0">
                <a:solidFill>
                  <a:srgbClr val="3366FF"/>
                </a:solidFill>
              </a:rPr>
              <a:t>multiprocessor</a:t>
            </a:r>
            <a:r>
              <a:rPr lang="en-US" altLang="en-US" smtClean="0"/>
              <a:t> systems putting pressure on programmers, challenges include:</a:t>
            </a:r>
          </a:p>
          <a:p>
            <a:pPr lvl="1"/>
            <a:r>
              <a:rPr lang="en-US" altLang="en-US" b="1" smtClean="0"/>
              <a:t>Dividing activities</a:t>
            </a:r>
          </a:p>
          <a:p>
            <a:pPr lvl="1"/>
            <a:r>
              <a:rPr lang="en-US" altLang="en-US" b="1" smtClean="0"/>
              <a:t>Balance</a:t>
            </a:r>
          </a:p>
          <a:p>
            <a:pPr lvl="1"/>
            <a:r>
              <a:rPr lang="en-US" altLang="en-US" b="1" smtClean="0"/>
              <a:t>Data splitting</a:t>
            </a:r>
          </a:p>
          <a:p>
            <a:pPr lvl="1"/>
            <a:r>
              <a:rPr lang="en-US" altLang="en-US" b="1" smtClean="0"/>
              <a:t>Data dependency</a:t>
            </a:r>
          </a:p>
          <a:p>
            <a:pPr lvl="1"/>
            <a:r>
              <a:rPr lang="en-US" altLang="en-US" b="1" smtClean="0"/>
              <a:t>Testing and debugging</a:t>
            </a:r>
          </a:p>
          <a:p>
            <a:r>
              <a:rPr lang="en-US" altLang="en-US" b="1" i="1" smtClean="0"/>
              <a:t>Parallelism</a:t>
            </a:r>
            <a:r>
              <a:rPr lang="en-US" altLang="en-US" smtClean="0"/>
              <a:t> implies a system can perform more than one task simultaneously</a:t>
            </a:r>
          </a:p>
          <a:p>
            <a:r>
              <a:rPr lang="en-US" altLang="en-US" b="1" i="1" smtClean="0"/>
              <a:t>Concurrency</a:t>
            </a:r>
            <a:r>
              <a:rPr lang="en-US" altLang="en-US" smtClean="0"/>
              <a:t> supports more than one task making progress</a:t>
            </a:r>
          </a:p>
          <a:p>
            <a:pPr lvl="1"/>
            <a:r>
              <a:rPr lang="en-US" altLang="en-US" smtClean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smtClean="0"/>
          </a:p>
          <a:p>
            <a:pPr lvl="1">
              <a:buFont typeface="Monotype Sorts" pitchFamily="-84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12825" y="176213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Multicore Programming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smtClean="0"/>
              <a:t>Types of parallelism </a:t>
            </a: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Data parallelism</a:t>
            </a:r>
            <a:r>
              <a:rPr lang="en-US" altLang="en-US" smtClean="0"/>
              <a:t> – distributes subsets of the same data across multiple cores, same operation on each</a:t>
            </a:r>
            <a:endParaRPr lang="en-US" altLang="en-US" b="1" smtClean="0">
              <a:solidFill>
                <a:srgbClr val="3366FF"/>
              </a:solidFill>
            </a:endParaRPr>
          </a:p>
          <a:p>
            <a:pPr lvl="1"/>
            <a:r>
              <a:rPr lang="en-US" altLang="en-US" b="1" smtClean="0">
                <a:solidFill>
                  <a:srgbClr val="3366FF"/>
                </a:solidFill>
              </a:rPr>
              <a:t>Task parallelism </a:t>
            </a:r>
            <a:r>
              <a:rPr lang="en-US" altLang="en-US" smtClean="0"/>
              <a:t>– distributing threads across cores, each thread performing unique operation</a:t>
            </a:r>
          </a:p>
          <a:p>
            <a:r>
              <a:rPr lang="en-US" altLang="en-US" smtClean="0"/>
              <a:t>As # of threads grows, so does architectural support for threading</a:t>
            </a:r>
          </a:p>
          <a:p>
            <a:pPr lvl="1"/>
            <a:r>
              <a:rPr lang="en-US" altLang="en-US" smtClean="0"/>
              <a:t>CPUs have cores as well as </a:t>
            </a:r>
            <a:r>
              <a:rPr lang="en-US" altLang="en-US" b="1" i="1" smtClean="0"/>
              <a:t>hardware threads</a:t>
            </a:r>
          </a:p>
          <a:p>
            <a:pPr lvl="1"/>
            <a:r>
              <a:rPr lang="en-US" altLang="en-US" smtClean="0"/>
              <a:t>Consider Oracle SPARC T4 with 8 cores, and 8 hardware threads per core</a:t>
            </a:r>
          </a:p>
          <a:p>
            <a:pPr lvl="1"/>
            <a:endParaRPr lang="en-US" altLang="en-US" smtClean="0"/>
          </a:p>
          <a:p>
            <a:pPr lvl="1">
              <a:buFont typeface="Monotype Sorts" pitchFamily="-84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6275" y="2968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Concurrency vs. Parallelism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/>
        </p:nvSpPr>
        <p:spPr bwMode="auto">
          <a:xfrm>
            <a:off x="457200" y="116363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latin typeface="Helvetica" pitchFamily="-84" charset="0"/>
              </a:rPr>
              <a:t>Concurrent execution on single-core system: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</a:pPr>
            <a:endParaRPr kumimoji="1" lang="en-US" alt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>
                <a:latin typeface="Helvetica" pitchFamily="-84" charset="0"/>
              </a:rPr>
              <a:t>Parallelism on a multi-core system: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b="1">
              <a:latin typeface="Helvetica" pitchFamily="-84" charset="0"/>
            </a:endParaRPr>
          </a:p>
        </p:txBody>
      </p:sp>
      <p:pic>
        <p:nvPicPr>
          <p:cNvPr id="11268" name="Picture 1" descr="4_0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1814513"/>
            <a:ext cx="62595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4_04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5575" y="3771900"/>
            <a:ext cx="39465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9983</TotalTime>
  <Words>1224</Words>
  <Application>Microsoft Office PowerPoint</Application>
  <PresentationFormat>On-screen Show (4:3)</PresentationFormat>
  <Paragraphs>225</Paragraphs>
  <Slides>36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os-8</vt:lpstr>
      <vt:lpstr>Topic 4 (Textbook - Chapter 4)  Threads</vt:lpstr>
      <vt:lpstr>Chapter 4: Threads</vt:lpstr>
      <vt:lpstr>Objectives</vt:lpstr>
      <vt:lpstr>Motivation</vt:lpstr>
      <vt:lpstr>Multithreaded Server Architecture</vt:lpstr>
      <vt:lpstr>Benefits</vt:lpstr>
      <vt:lpstr>Multicore Programming</vt:lpstr>
      <vt:lpstr>Multicore Programming (Cont.)</vt:lpstr>
      <vt:lpstr>Concurrency vs. Parallelism</vt:lpstr>
      <vt:lpstr>Single and Multithreaded Processes</vt:lpstr>
      <vt:lpstr>Amdahl’s Law</vt:lpstr>
      <vt:lpstr>User Threads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Multithreaded Program</vt:lpstr>
      <vt:lpstr>Java Multithreaded Program (Cont.)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Thread-Local Storage</vt:lpstr>
      <vt:lpstr>Scheduler Activations</vt:lpstr>
      <vt:lpstr>End of Chapter 4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menai</cp:lastModifiedBy>
  <cp:revision>193</cp:revision>
  <cp:lastPrinted>2013-09-10T17:57:57Z</cp:lastPrinted>
  <dcterms:created xsi:type="dcterms:W3CDTF">2011-01-13T23:43:38Z</dcterms:created>
  <dcterms:modified xsi:type="dcterms:W3CDTF">2015-12-15T16:49:58Z</dcterms:modified>
</cp:coreProperties>
</file>