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84" r:id="rId13"/>
    <p:sldId id="267" r:id="rId14"/>
    <p:sldId id="268" r:id="rId15"/>
    <p:sldId id="269" r:id="rId16"/>
    <p:sldId id="270" r:id="rId17"/>
    <p:sldId id="271" r:id="rId18"/>
    <p:sldId id="272" r:id="rId19"/>
    <p:sldId id="273" r:id="rId20"/>
    <p:sldId id="274" r:id="rId21"/>
    <p:sldId id="276" r:id="rId22"/>
    <p:sldId id="275" r:id="rId23"/>
    <p:sldId id="282" r:id="rId24"/>
    <p:sldId id="281" r:id="rId25"/>
    <p:sldId id="277" r:id="rId26"/>
    <p:sldId id="278" r:id="rId27"/>
    <p:sldId id="279" r:id="rId28"/>
    <p:sldId id="280" r:id="rId29"/>
    <p:sldId id="283" r:id="rId30"/>
    <p:sldId id="285" r:id="rId31"/>
    <p:sldId id="286"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6" d="100"/>
          <a:sy n="36" d="100"/>
        </p:scale>
        <p:origin x="-13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FC7479-CBF4-E349-A5C6-3F7CBFCCA0D3}" type="datetimeFigureOut">
              <a:rPr lang="en-US" smtClean="0"/>
              <a:t>11/28/16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FEE0A-11F0-8944-B405-D22DAB94DF7E}" type="slidenum">
              <a:rPr lang="en-US" smtClean="0"/>
              <a:t>‹#›</a:t>
            </a:fld>
            <a:endParaRPr lang="en-US"/>
          </a:p>
        </p:txBody>
      </p:sp>
    </p:spTree>
    <p:extLst>
      <p:ext uri="{BB962C8B-B14F-4D97-AF65-F5344CB8AC3E}">
        <p14:creationId xmlns:p14="http://schemas.microsoft.com/office/powerpoint/2010/main" val="15203916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7FEE0A-11F0-8944-B405-D22DAB94DF7E}" type="slidenum">
              <a:rPr lang="en-US" smtClean="0"/>
              <a:t>28</a:t>
            </a:fld>
            <a:endParaRPr lang="en-US"/>
          </a:p>
        </p:txBody>
      </p:sp>
    </p:spTree>
    <p:extLst>
      <p:ext uri="{BB962C8B-B14F-4D97-AF65-F5344CB8AC3E}">
        <p14:creationId xmlns:p14="http://schemas.microsoft.com/office/powerpoint/2010/main" val="71890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027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158029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71158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59080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5193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CDA669-10B7-6F44-8FD7-0FF7DA6B4358}"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254644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CDA669-10B7-6F44-8FD7-0FF7DA6B4358}" type="datetimeFigureOut">
              <a:rPr lang="en-US" smtClean="0"/>
              <a:t>11/27/16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217620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CDA669-10B7-6F44-8FD7-0FF7DA6B4358}" type="datetimeFigureOut">
              <a:rPr lang="en-US" smtClean="0"/>
              <a:t>11/27/16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24483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DA669-10B7-6F44-8FD7-0FF7DA6B4358}" type="datetimeFigureOut">
              <a:rPr lang="en-US" smtClean="0"/>
              <a:t>11/27/16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92501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DA669-10B7-6F44-8FD7-0FF7DA6B4358}"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87921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DA669-10B7-6F44-8FD7-0FF7DA6B4358}"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1073007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DA669-10B7-6F44-8FD7-0FF7DA6B4358}" type="datetimeFigureOut">
              <a:rPr lang="en-US" smtClean="0"/>
              <a:t>11/27/16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90265-55BB-4E4E-B9DF-4CCFF03D5F9C}" type="slidenum">
              <a:rPr lang="en-US" smtClean="0"/>
              <a:t>‹#›</a:t>
            </a:fld>
            <a:endParaRPr lang="en-US"/>
          </a:p>
        </p:txBody>
      </p:sp>
    </p:spTree>
    <p:extLst>
      <p:ext uri="{BB962C8B-B14F-4D97-AF65-F5344CB8AC3E}">
        <p14:creationId xmlns:p14="http://schemas.microsoft.com/office/powerpoint/2010/main" val="1908447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Federal Reserve System, Monetary Policy and Interest Rates</a:t>
            </a:r>
            <a:endParaRPr lang="en-US" dirty="0"/>
          </a:p>
        </p:txBody>
      </p:sp>
      <p:sp>
        <p:nvSpPr>
          <p:cNvPr id="3" name="Subtitle 2"/>
          <p:cNvSpPr>
            <a:spLocks noGrp="1"/>
          </p:cNvSpPr>
          <p:nvPr>
            <p:ph type="subTitle" idx="1"/>
          </p:nvPr>
        </p:nvSpPr>
        <p:spPr/>
        <p:txBody>
          <a:bodyPr/>
          <a:lstStyle/>
          <a:p>
            <a:r>
              <a:rPr lang="en-US" dirty="0" smtClean="0"/>
              <a:t>Chapter 4</a:t>
            </a:r>
            <a:endParaRPr lang="en-IN" dirty="0" smtClean="0"/>
          </a:p>
          <a:p>
            <a:endParaRPr lang="en-US" dirty="0"/>
          </a:p>
        </p:txBody>
      </p:sp>
    </p:spTree>
    <p:extLst>
      <p:ext uri="{BB962C8B-B14F-4D97-AF65-F5344CB8AC3E}">
        <p14:creationId xmlns:p14="http://schemas.microsoft.com/office/powerpoint/2010/main" val="407805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Open Market Committee</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a:t>The main responsibilities of FOMC are to formulate policies seek to promote full employment, economic growth, price stability, and a sustainable pattern of international trade</a:t>
            </a:r>
          </a:p>
          <a:p>
            <a:r>
              <a:rPr lang="en-US" dirty="0" smtClean="0"/>
              <a:t>In each meeting of FOMC, Beige book is released</a:t>
            </a:r>
          </a:p>
          <a:p>
            <a:r>
              <a:rPr lang="en-US" dirty="0" smtClean="0"/>
              <a:t>Beige book contains information on current economic conditions by Federal Reserve district.</a:t>
            </a:r>
          </a:p>
          <a:p>
            <a:pPr marL="109728" indent="0">
              <a:buNone/>
              <a:defRPr/>
            </a:pPr>
            <a:endParaRPr lang="en-US" dirty="0"/>
          </a:p>
          <a:p>
            <a:pPr>
              <a:defRPr/>
            </a:pPr>
            <a:r>
              <a:rPr lang="en-US" dirty="0"/>
              <a:t>FOMC accomplishes this by setting guidelines regarding </a:t>
            </a:r>
            <a:r>
              <a:rPr lang="en-US" b="1" dirty="0"/>
              <a:t>open market operations.</a:t>
            </a:r>
          </a:p>
          <a:p>
            <a:endParaRPr lang="en-US" dirty="0"/>
          </a:p>
        </p:txBody>
      </p:sp>
    </p:spTree>
    <p:extLst>
      <p:ext uri="{BB962C8B-B14F-4D97-AF65-F5344CB8AC3E}">
        <p14:creationId xmlns:p14="http://schemas.microsoft.com/office/powerpoint/2010/main" val="136114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market Operation</a:t>
            </a:r>
            <a:endParaRPr lang="en-US" dirty="0"/>
          </a:p>
        </p:txBody>
      </p:sp>
      <p:sp>
        <p:nvSpPr>
          <p:cNvPr id="3" name="Content Placeholder 2"/>
          <p:cNvSpPr>
            <a:spLocks noGrp="1"/>
          </p:cNvSpPr>
          <p:nvPr>
            <p:ph idx="1"/>
          </p:nvPr>
        </p:nvSpPr>
        <p:spPr>
          <a:xfrm>
            <a:off x="457200" y="1417638"/>
            <a:ext cx="8229600" cy="5440362"/>
          </a:xfrm>
        </p:spPr>
        <p:txBody>
          <a:bodyPr>
            <a:normAutofit/>
          </a:bodyPr>
          <a:lstStyle/>
          <a:p>
            <a:pPr>
              <a:defRPr/>
            </a:pPr>
            <a:r>
              <a:rPr lang="en-US" b="1" dirty="0">
                <a:solidFill>
                  <a:srgbClr val="800000"/>
                </a:solidFill>
              </a:rPr>
              <a:t>Open market operation </a:t>
            </a:r>
            <a:r>
              <a:rPr lang="en-US" dirty="0"/>
              <a:t>refers to the buying or selling of government securities in the open market in order to expand or contract the supply of money in the banking system, facilitated by the federal reserve.</a:t>
            </a:r>
          </a:p>
          <a:p>
            <a:r>
              <a:rPr lang="en-US" dirty="0" smtClean="0"/>
              <a:t>P</a:t>
            </a:r>
            <a:r>
              <a:rPr lang="en-IN" dirty="0" smtClean="0"/>
              <a:t>urchase of securites inject money in the banking system and stimulate growth </a:t>
            </a:r>
          </a:p>
          <a:p>
            <a:r>
              <a:rPr lang="en-IN" dirty="0" smtClean="0"/>
              <a:t>While sales of securites to the banks will shrink the fund that bank hold and contract the economy</a:t>
            </a:r>
            <a:r>
              <a:rPr lang="en-IN" dirty="0" smtClean="0"/>
              <a:t>.</a:t>
            </a:r>
          </a:p>
          <a:p>
            <a:endParaRPr lang="en-IN" dirty="0"/>
          </a:p>
        </p:txBody>
      </p:sp>
    </p:spTree>
    <p:extLst>
      <p:ext uri="{BB962C8B-B14F-4D97-AF65-F5344CB8AC3E}">
        <p14:creationId xmlns:p14="http://schemas.microsoft.com/office/powerpoint/2010/main" val="1699258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2702"/>
          </a:xfrm>
        </p:spPr>
        <p:txBody>
          <a:bodyPr>
            <a:normAutofit fontScale="90000"/>
          </a:bodyPr>
          <a:lstStyle/>
          <a:p>
            <a:endParaRPr lang="en-US" dirty="0"/>
          </a:p>
        </p:txBody>
      </p:sp>
      <p:sp>
        <p:nvSpPr>
          <p:cNvPr id="3" name="Content Placeholder 2"/>
          <p:cNvSpPr>
            <a:spLocks noGrp="1"/>
          </p:cNvSpPr>
          <p:nvPr>
            <p:ph idx="1"/>
          </p:nvPr>
        </p:nvSpPr>
        <p:spPr>
          <a:xfrm>
            <a:off x="457200" y="1600200"/>
            <a:ext cx="8229600" cy="4891746"/>
          </a:xfrm>
        </p:spPr>
        <p:txBody>
          <a:bodyPr>
            <a:normAutofit fontScale="85000" lnSpcReduction="20000"/>
          </a:bodyPr>
          <a:lstStyle/>
          <a:p>
            <a:r>
              <a:rPr lang="en-IN" dirty="0"/>
              <a:t>when the Federal Reserve sells (purchases) securities in the open market, it decreases (increases) banks’ (reserve account) deposits at the Fed. </a:t>
            </a:r>
            <a:endParaRPr lang="en-IN" dirty="0" smtClean="0"/>
          </a:p>
          <a:p>
            <a:r>
              <a:rPr lang="en-IN" dirty="0" smtClean="0"/>
              <a:t>When </a:t>
            </a:r>
            <a:r>
              <a:rPr lang="en-IN" dirty="0"/>
              <a:t>the Federal Reserve’s purchase of Treasury securities has increased the total sup- ply of bank reserves in the financial system. This in turn increases the ability of banks to make new loans and create new deposits </a:t>
            </a:r>
            <a:endParaRPr lang="en-IN" dirty="0" smtClean="0"/>
          </a:p>
          <a:p>
            <a:r>
              <a:rPr lang="en-IN" dirty="0" smtClean="0"/>
              <a:t>When </a:t>
            </a:r>
            <a:r>
              <a:rPr lang="en-IN" dirty="0"/>
              <a:t>that the Federal Reserve’s sale of Treasury or other government securities has decreased the total supply of bank reserves in the financial system. This in turn decreases the ability of banks to make loans and create new deposits. </a:t>
            </a:r>
            <a:endParaRPr lang="en-IN" dirty="0"/>
          </a:p>
          <a:p>
            <a:endParaRPr lang="en-IN" dirty="0" smtClean="0"/>
          </a:p>
          <a:p>
            <a:endParaRPr lang="en-IN" dirty="0"/>
          </a:p>
          <a:p>
            <a:endParaRPr lang="en-IN" dirty="0"/>
          </a:p>
          <a:p>
            <a:endParaRPr lang="en-US" dirty="0"/>
          </a:p>
        </p:txBody>
      </p:sp>
    </p:spTree>
    <p:extLst>
      <p:ext uri="{BB962C8B-B14F-4D97-AF65-F5344CB8AC3E}">
        <p14:creationId xmlns:p14="http://schemas.microsoft.com/office/powerpoint/2010/main" val="1447845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Responsibilities</a:t>
            </a:r>
            <a:endParaRPr lang="en-US" dirty="0"/>
          </a:p>
        </p:txBody>
      </p:sp>
      <p:sp>
        <p:nvSpPr>
          <p:cNvPr id="3" name="Content Placeholder 2"/>
          <p:cNvSpPr>
            <a:spLocks noGrp="1"/>
          </p:cNvSpPr>
          <p:nvPr>
            <p:ph idx="1"/>
          </p:nvPr>
        </p:nvSpPr>
        <p:spPr/>
        <p:txBody>
          <a:bodyPr/>
          <a:lstStyle/>
          <a:p>
            <a:r>
              <a:rPr lang="en-US" dirty="0" smtClean="0"/>
              <a:t>Sets ranges for the growth of monetary aggregates</a:t>
            </a:r>
          </a:p>
          <a:p>
            <a:r>
              <a:rPr lang="en-US" dirty="0" smtClean="0"/>
              <a:t>Sets the federal funds rate</a:t>
            </a:r>
          </a:p>
          <a:p>
            <a:r>
              <a:rPr lang="en-US" dirty="0" smtClean="0"/>
              <a:t>Monitoring reserve requirements and discount rate</a:t>
            </a:r>
          </a:p>
          <a:p>
            <a:endParaRPr lang="en-US" dirty="0"/>
          </a:p>
        </p:txBody>
      </p:sp>
    </p:spTree>
    <p:extLst>
      <p:ext uri="{BB962C8B-B14F-4D97-AF65-F5344CB8AC3E}">
        <p14:creationId xmlns:p14="http://schemas.microsoft.com/office/powerpoint/2010/main" val="3987905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Functions performed by federal reserve banks</a:t>
            </a:r>
          </a:p>
        </p:txBody>
      </p:sp>
      <p:sp>
        <p:nvSpPr>
          <p:cNvPr id="3" name="Content Placeholder 2"/>
          <p:cNvSpPr>
            <a:spLocks noGrp="1"/>
          </p:cNvSpPr>
          <p:nvPr>
            <p:ph idx="1"/>
          </p:nvPr>
        </p:nvSpPr>
        <p:spPr/>
        <p:txBody>
          <a:bodyPr>
            <a:normAutofit fontScale="92500"/>
          </a:bodyPr>
          <a:lstStyle/>
          <a:p>
            <a:r>
              <a:rPr lang="en-US" b="1" dirty="0" smtClean="0">
                <a:solidFill>
                  <a:srgbClr val="000000"/>
                </a:solidFill>
              </a:rPr>
              <a:t>Assistance in the conduct of monetary policy</a:t>
            </a:r>
          </a:p>
          <a:p>
            <a:r>
              <a:rPr lang="en-US" dirty="0" smtClean="0"/>
              <a:t>Primary responsibility of Federal Reserve System is to influence the monetary (and financial) condition in US financial markets and thus the economy.</a:t>
            </a:r>
          </a:p>
          <a:p>
            <a:r>
              <a:rPr lang="en-US" dirty="0" smtClean="0"/>
              <a:t>This process is done in several ways.</a:t>
            </a:r>
          </a:p>
          <a:p>
            <a:r>
              <a:rPr lang="en-US" dirty="0" smtClean="0"/>
              <a:t>1. Federal Open Market Committee determines monetary policy with respect to the open market sale and purchase of government </a:t>
            </a:r>
            <a:endParaRPr lang="en-US" dirty="0"/>
          </a:p>
        </p:txBody>
      </p:sp>
    </p:spTree>
    <p:extLst>
      <p:ext uri="{BB962C8B-B14F-4D97-AF65-F5344CB8AC3E}">
        <p14:creationId xmlns:p14="http://schemas.microsoft.com/office/powerpoint/2010/main" val="1494177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Some Functions performed by federal reserve banks</a:t>
            </a:r>
            <a:endParaRPr lang="en-US" dirty="0"/>
          </a:p>
        </p:txBody>
      </p:sp>
      <p:sp>
        <p:nvSpPr>
          <p:cNvPr id="3" name="Content Placeholder 2"/>
          <p:cNvSpPr>
            <a:spLocks noGrp="1"/>
          </p:cNvSpPr>
          <p:nvPr>
            <p:ph idx="1"/>
          </p:nvPr>
        </p:nvSpPr>
        <p:spPr/>
        <p:txBody>
          <a:bodyPr/>
          <a:lstStyle/>
          <a:p>
            <a:r>
              <a:rPr lang="en-US" b="1" dirty="0" smtClean="0">
                <a:solidFill>
                  <a:srgbClr val="000000"/>
                </a:solidFill>
              </a:rPr>
              <a:t>Assistance in the conduct of monetary policy</a:t>
            </a:r>
          </a:p>
          <a:p>
            <a:r>
              <a:rPr lang="en-US" dirty="0" smtClean="0">
                <a:solidFill>
                  <a:srgbClr val="000000"/>
                </a:solidFill>
              </a:rPr>
              <a:t>2. Set and change the discount rate (must be approved by the Board of Governors)</a:t>
            </a:r>
          </a:p>
          <a:p>
            <a:r>
              <a:rPr lang="en-US" dirty="0" smtClean="0">
                <a:solidFill>
                  <a:srgbClr val="000000"/>
                </a:solidFill>
              </a:rPr>
              <a:t>Discount rate – interest rate on loans made by Federal Reserve Banks to depository institutions</a:t>
            </a:r>
          </a:p>
          <a:p>
            <a:pPr marL="109728" indent="0">
              <a:buNone/>
            </a:pPr>
            <a:endParaRPr lang="en-US" dirty="0" smtClean="0">
              <a:solidFill>
                <a:srgbClr val="C00000"/>
              </a:solidFill>
            </a:endParaRPr>
          </a:p>
          <a:p>
            <a:endParaRPr lang="en-US" dirty="0"/>
          </a:p>
        </p:txBody>
      </p:sp>
    </p:spTree>
    <p:extLst>
      <p:ext uri="{BB962C8B-B14F-4D97-AF65-F5344CB8AC3E}">
        <p14:creationId xmlns:p14="http://schemas.microsoft.com/office/powerpoint/2010/main" val="4228360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Some Functions performed by federal reserve banks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0000"/>
                </a:solidFill>
              </a:rPr>
              <a:t>New currency issue</a:t>
            </a:r>
          </a:p>
          <a:p>
            <a:r>
              <a:rPr lang="en-US" dirty="0" smtClean="0">
                <a:solidFill>
                  <a:srgbClr val="000000"/>
                </a:solidFill>
              </a:rPr>
              <a:t>Collection and replacement of currency from circulation</a:t>
            </a:r>
          </a:p>
          <a:p>
            <a:r>
              <a:rPr lang="en-US" b="1" dirty="0" smtClean="0">
                <a:solidFill>
                  <a:srgbClr val="000000"/>
                </a:solidFill>
              </a:rPr>
              <a:t>Check clearing</a:t>
            </a:r>
          </a:p>
          <a:p>
            <a:r>
              <a:rPr lang="en-US" dirty="0" smtClean="0"/>
              <a:t>Central check clearing system for US banks</a:t>
            </a:r>
          </a:p>
          <a:p>
            <a:r>
              <a:rPr lang="en-US" dirty="0" smtClean="0"/>
              <a:t>Route interbank checks to depository institutions on which they are written</a:t>
            </a:r>
          </a:p>
          <a:p>
            <a:r>
              <a:rPr lang="en-US" dirty="0" smtClean="0"/>
              <a:t>Transfer the appropriate funds from one bank to another</a:t>
            </a:r>
            <a:endParaRPr lang="en-IN" dirty="0" smtClean="0"/>
          </a:p>
          <a:p>
            <a:endParaRPr lang="en-US" dirty="0"/>
          </a:p>
        </p:txBody>
      </p:sp>
    </p:spTree>
    <p:extLst>
      <p:ext uri="{BB962C8B-B14F-4D97-AF65-F5344CB8AC3E}">
        <p14:creationId xmlns:p14="http://schemas.microsoft.com/office/powerpoint/2010/main" val="599570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Some Functions performed by federal reserve banks</a:t>
            </a:r>
            <a:endParaRPr lang="en-US" dirty="0"/>
          </a:p>
        </p:txBody>
      </p:sp>
      <p:sp>
        <p:nvSpPr>
          <p:cNvPr id="3" name="Content Placeholder 2"/>
          <p:cNvSpPr>
            <a:spLocks noGrp="1"/>
          </p:cNvSpPr>
          <p:nvPr>
            <p:ph idx="1"/>
          </p:nvPr>
        </p:nvSpPr>
        <p:spPr>
          <a:xfrm>
            <a:off x="457200" y="1612775"/>
            <a:ext cx="8229600" cy="4525963"/>
          </a:xfrm>
        </p:spPr>
        <p:txBody>
          <a:bodyPr>
            <a:normAutofit fontScale="92500" lnSpcReduction="10000"/>
          </a:bodyPr>
          <a:lstStyle/>
          <a:p>
            <a:r>
              <a:rPr lang="en-US" b="1" dirty="0" smtClean="0">
                <a:solidFill>
                  <a:srgbClr val="000000"/>
                </a:solidFill>
              </a:rPr>
              <a:t>Wire transfer services</a:t>
            </a:r>
          </a:p>
          <a:p>
            <a:r>
              <a:rPr lang="en-US" dirty="0" smtClean="0">
                <a:solidFill>
                  <a:srgbClr val="000000"/>
                </a:solidFill>
              </a:rPr>
              <a:t>Federal Reserve Banks and their member banks are linked electronically through Federal Reserve Communications Systems</a:t>
            </a:r>
          </a:p>
          <a:p>
            <a:r>
              <a:rPr lang="en-US" dirty="0" smtClean="0">
                <a:solidFill>
                  <a:srgbClr val="000000"/>
                </a:solidFill>
              </a:rPr>
              <a:t>Allows transfer of funds and securities</a:t>
            </a:r>
          </a:p>
          <a:p>
            <a:r>
              <a:rPr lang="en-US" b="1" dirty="0" smtClean="0">
                <a:solidFill>
                  <a:srgbClr val="000000"/>
                </a:solidFill>
              </a:rPr>
              <a:t>Research </a:t>
            </a:r>
            <a:r>
              <a:rPr lang="en-US" b="1" dirty="0" smtClean="0">
                <a:solidFill>
                  <a:srgbClr val="000000"/>
                </a:solidFill>
              </a:rPr>
              <a:t>activities</a:t>
            </a:r>
          </a:p>
          <a:p>
            <a:r>
              <a:rPr lang="en-US" dirty="0" smtClean="0"/>
              <a:t>Gather, analyze and interpret economic data and developments in the banking sector as well as the economy</a:t>
            </a:r>
            <a:endParaRPr lang="en-IN" dirty="0" smtClean="0"/>
          </a:p>
          <a:p>
            <a:endParaRPr lang="en-US" dirty="0"/>
          </a:p>
        </p:txBody>
      </p:sp>
    </p:spTree>
    <p:extLst>
      <p:ext uri="{BB962C8B-B14F-4D97-AF65-F5344CB8AC3E}">
        <p14:creationId xmlns:p14="http://schemas.microsoft.com/office/powerpoint/2010/main" val="3982621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Balance Sheet of the Federal Reserve </a:t>
            </a:r>
            <a:r>
              <a:rPr lang="en-US" dirty="0" smtClean="0"/>
              <a:t/>
            </a:r>
            <a:br>
              <a:rPr lang="en-US" dirty="0" smtClean="0"/>
            </a:br>
            <a:endParaRPr lang="en-US" dirty="0"/>
          </a:p>
        </p:txBody>
      </p:sp>
      <p:sp>
        <p:nvSpPr>
          <p:cNvPr id="3" name="Content Placeholder 2"/>
          <p:cNvSpPr>
            <a:spLocks noGrp="1"/>
          </p:cNvSpPr>
          <p:nvPr>
            <p:ph idx="1"/>
          </p:nvPr>
        </p:nvSpPr>
        <p:spPr>
          <a:xfrm>
            <a:off x="457200" y="1094012"/>
            <a:ext cx="8229600" cy="5032152"/>
          </a:xfrm>
        </p:spPr>
        <p:txBody>
          <a:bodyPr>
            <a:normAutofit/>
          </a:bodyPr>
          <a:lstStyle/>
          <a:p>
            <a:r>
              <a:rPr lang="en-US" sz="1800" b="1" dirty="0"/>
              <a:t>Liabilities. </a:t>
            </a:r>
            <a:endParaRPr lang="en-US" sz="1800" dirty="0" smtClean="0"/>
          </a:p>
          <a:p>
            <a:r>
              <a:rPr lang="en-US" sz="1800" dirty="0"/>
              <a:t>The major liabilities on the Fed’s balance sheet are currency in circulation and </a:t>
            </a:r>
            <a:r>
              <a:rPr lang="en-US" sz="1800" b="1" dirty="0"/>
              <a:t>reserves </a:t>
            </a:r>
            <a:endParaRPr lang="en-US" sz="1800" dirty="0" smtClean="0"/>
          </a:p>
          <a:p>
            <a:r>
              <a:rPr lang="en-US" sz="1800" b="1" dirty="0" smtClean="0"/>
              <a:t>currency in circulation: </a:t>
            </a:r>
            <a:r>
              <a:rPr lang="en-US" sz="1800" dirty="0"/>
              <a:t>Currency in circulation is currency that is physically used to conduct transactions between consumers and businesses rather than stored in a </a:t>
            </a:r>
            <a:r>
              <a:rPr lang="en-US" sz="1800" dirty="0" smtClean="0"/>
              <a:t>bank.</a:t>
            </a:r>
          </a:p>
          <a:p>
            <a:r>
              <a:rPr lang="en-US" sz="1800" b="1" dirty="0" smtClean="0"/>
              <a:t>Reserve: </a:t>
            </a:r>
            <a:r>
              <a:rPr lang="en-US" sz="1800" dirty="0"/>
              <a:t>Depository institutions’ vault cash plus reserves deposited at Federal Reserve Banks. </a:t>
            </a:r>
            <a:endParaRPr lang="en-US" sz="1800" dirty="0" smtClean="0"/>
          </a:p>
          <a:p>
            <a:pPr marL="0" indent="0">
              <a:buNone/>
            </a:pPr>
            <a:r>
              <a:rPr lang="en-US" sz="1800" dirty="0"/>
              <a:t>Their sum is often referred to as the Fed’s </a:t>
            </a:r>
            <a:r>
              <a:rPr lang="en-US" sz="1800" b="1" dirty="0"/>
              <a:t>monetary base </a:t>
            </a:r>
            <a:r>
              <a:rPr lang="en-US" sz="1800" dirty="0"/>
              <a:t>or </a:t>
            </a:r>
            <a:r>
              <a:rPr lang="en-US" sz="1800" b="1" dirty="0"/>
              <a:t>money base </a:t>
            </a:r>
            <a:endParaRPr lang="en-US" sz="1800" b="1" dirty="0" smtClean="0"/>
          </a:p>
          <a:p>
            <a:pPr marL="0" indent="0">
              <a:buNone/>
            </a:pPr>
            <a:endParaRPr lang="en-US" sz="1800" dirty="0" smtClean="0"/>
          </a:p>
          <a:p>
            <a:pPr marL="0" indent="0">
              <a:buNone/>
            </a:pPr>
            <a:r>
              <a:rPr lang="en-US" sz="1800" b="1" dirty="0" smtClean="0"/>
              <a:t>         monetary </a:t>
            </a:r>
            <a:r>
              <a:rPr lang="en-US" sz="1800" b="1" dirty="0"/>
              <a:t>base </a:t>
            </a:r>
            <a:endParaRPr lang="en-US" sz="1800" dirty="0" smtClean="0"/>
          </a:p>
          <a:p>
            <a:r>
              <a:rPr lang="en-US" sz="1800" dirty="0"/>
              <a:t>Currency in circulation and reserves (depository institution reserves and vault cash of commercial banks) held by the </a:t>
            </a:r>
            <a:r>
              <a:rPr lang="en-US" sz="1800" dirty="0" smtClean="0"/>
              <a:t>Federal </a:t>
            </a:r>
            <a:r>
              <a:rPr lang="en-US" sz="1800" dirty="0"/>
              <a:t>Reserve. </a:t>
            </a:r>
            <a:endParaRPr lang="en-US" sz="1800" dirty="0" smtClean="0"/>
          </a:p>
          <a:p>
            <a:endParaRPr lang="en-US" sz="1800" dirty="0"/>
          </a:p>
          <a:p>
            <a:r>
              <a:rPr lang="en-US" sz="1800" dirty="0"/>
              <a:t>changes in these accounts are the major determinants of the size of the nation’s money supply </a:t>
            </a:r>
            <a:endParaRPr lang="en-US" sz="1800" dirty="0" smtClean="0"/>
          </a:p>
          <a:p>
            <a:endParaRPr lang="en-US" sz="1800" dirty="0" smtClean="0"/>
          </a:p>
          <a:p>
            <a:pPr marL="0" indent="0">
              <a:buNone/>
            </a:pPr>
            <a:endParaRPr lang="en-US" sz="1600" dirty="0" smtClean="0"/>
          </a:p>
          <a:p>
            <a:endParaRPr lang="en-US" sz="1600" dirty="0" smtClean="0"/>
          </a:p>
        </p:txBody>
      </p:sp>
    </p:spTree>
    <p:extLst>
      <p:ext uri="{BB962C8B-B14F-4D97-AF65-F5344CB8AC3E}">
        <p14:creationId xmlns:p14="http://schemas.microsoft.com/office/powerpoint/2010/main" val="2558785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2702"/>
          </a:xfrm>
        </p:spPr>
        <p:txBody>
          <a:bodyPr>
            <a:normAutofit fontScale="90000"/>
          </a:bodyPr>
          <a:lstStyle/>
          <a:p>
            <a:r>
              <a:rPr lang="en-US" dirty="0" smtClean="0"/>
              <a:t>Liabilities</a:t>
            </a:r>
            <a:endParaRPr lang="en-US" dirty="0"/>
          </a:p>
        </p:txBody>
      </p:sp>
      <p:sp>
        <p:nvSpPr>
          <p:cNvPr id="3" name="Content Placeholder 2"/>
          <p:cNvSpPr>
            <a:spLocks noGrp="1"/>
          </p:cNvSpPr>
          <p:nvPr>
            <p:ph idx="1"/>
          </p:nvPr>
        </p:nvSpPr>
        <p:spPr>
          <a:xfrm>
            <a:off x="457200" y="917340"/>
            <a:ext cx="8229600" cy="5940660"/>
          </a:xfrm>
        </p:spPr>
        <p:txBody>
          <a:bodyPr>
            <a:normAutofit fontScale="85000" lnSpcReduction="20000"/>
          </a:bodyPr>
          <a:lstStyle/>
          <a:p>
            <a:pPr marL="0" indent="0">
              <a:buNone/>
            </a:pPr>
            <a:r>
              <a:rPr lang="en-US" sz="2600" i="1" dirty="0" smtClean="0"/>
              <a:t>1.Reserves</a:t>
            </a:r>
            <a:r>
              <a:rPr lang="en-US" sz="2600" dirty="0"/>
              <a:t>. </a:t>
            </a:r>
            <a:endParaRPr lang="en-US" sz="2600" dirty="0" smtClean="0"/>
          </a:p>
          <a:p>
            <a:r>
              <a:rPr lang="en-US" sz="2600" dirty="0" smtClean="0"/>
              <a:t>All </a:t>
            </a:r>
            <a:r>
              <a:rPr lang="en-US" sz="2600" dirty="0"/>
              <a:t>banks have an account at the Fed in which they hold deposits. </a:t>
            </a:r>
            <a:endParaRPr lang="en-US" sz="2600" dirty="0" smtClean="0"/>
          </a:p>
          <a:p>
            <a:r>
              <a:rPr lang="en-US" sz="2600" i="1" dirty="0" smtClean="0"/>
              <a:t>Reserves </a:t>
            </a:r>
            <a:r>
              <a:rPr lang="en-US" sz="2600" dirty="0"/>
              <a:t>are assets for the banks but liabilities for the Fed, because the banks can demand payment on them at any time and the Fed is required to satisfy its obligation by paying Federal Reserve </a:t>
            </a:r>
            <a:r>
              <a:rPr lang="en-US" sz="2600" dirty="0" smtClean="0"/>
              <a:t>notes.</a:t>
            </a:r>
          </a:p>
          <a:p>
            <a:r>
              <a:rPr lang="en-US" sz="2600" dirty="0" smtClean="0"/>
              <a:t>an </a:t>
            </a:r>
            <a:r>
              <a:rPr lang="en-US" sz="2600" dirty="0"/>
              <a:t>increase in reserves leads to an increase in the level of deposits and hence in the money supply. </a:t>
            </a:r>
            <a:endParaRPr lang="en-US" sz="2600" b="1" dirty="0"/>
          </a:p>
          <a:p>
            <a:r>
              <a:rPr lang="en-US" sz="2600" dirty="0"/>
              <a:t>Total reserves can be classified into two categories: </a:t>
            </a:r>
            <a:endParaRPr lang="en-US" sz="2600" dirty="0" smtClean="0"/>
          </a:p>
          <a:p>
            <a:pPr marL="0" indent="0">
              <a:buNone/>
            </a:pPr>
            <a:r>
              <a:rPr lang="en-US" sz="2600" dirty="0" smtClean="0"/>
              <a:t>          (</a:t>
            </a:r>
            <a:r>
              <a:rPr lang="en-US" sz="2600" dirty="0"/>
              <a:t>1) </a:t>
            </a:r>
            <a:r>
              <a:rPr lang="en-US" sz="2600" b="1" dirty="0"/>
              <a:t>required reserves </a:t>
            </a:r>
            <a:r>
              <a:rPr lang="en-US" sz="2600" dirty="0" smtClean="0"/>
              <a:t>reserves </a:t>
            </a:r>
            <a:r>
              <a:rPr lang="en-US" sz="2600" dirty="0"/>
              <a:t>that the Fed requires banks to hold by </a:t>
            </a:r>
            <a:r>
              <a:rPr lang="en-US" sz="2600" dirty="0" smtClean="0"/>
              <a:t>law</a:t>
            </a:r>
          </a:p>
          <a:p>
            <a:pPr marL="0" indent="0">
              <a:buNone/>
            </a:pPr>
            <a:r>
              <a:rPr lang="en-US" sz="2600" dirty="0" smtClean="0"/>
              <a:t>          </a:t>
            </a:r>
            <a:r>
              <a:rPr lang="en-US" sz="2600" dirty="0"/>
              <a:t>(2) </a:t>
            </a:r>
            <a:r>
              <a:rPr lang="en-US" sz="2600" b="1" dirty="0"/>
              <a:t>excess reserves </a:t>
            </a:r>
            <a:r>
              <a:rPr lang="en-US" sz="2600" dirty="0" smtClean="0"/>
              <a:t>additional </a:t>
            </a:r>
            <a:r>
              <a:rPr lang="en-US" sz="2600" dirty="0"/>
              <a:t>reserves over and above required </a:t>
            </a:r>
            <a:r>
              <a:rPr lang="en-US" sz="2600" dirty="0" smtClean="0"/>
              <a:t>reserves </a:t>
            </a:r>
            <a:r>
              <a:rPr lang="en-US" sz="2600" dirty="0"/>
              <a:t>that banks choose to hold themselves </a:t>
            </a:r>
            <a:endParaRPr lang="en-US" sz="2600" dirty="0" smtClean="0"/>
          </a:p>
          <a:p>
            <a:r>
              <a:rPr lang="en-US" sz="2600" dirty="0" smtClean="0"/>
              <a:t>Banks typically have low incentive to maintain excess reserves because cash earns the rate of return of zero. </a:t>
            </a:r>
          </a:p>
          <a:p>
            <a:r>
              <a:rPr lang="en-US" sz="2600" dirty="0" smtClean="0"/>
              <a:t>under normal circumstances, banks minimize their excess reserves and lend out money to clients rather than holding cash in their vaults.</a:t>
            </a:r>
          </a:p>
          <a:p>
            <a:r>
              <a:rPr lang="en-US" sz="2600" dirty="0" smtClean="0"/>
              <a:t> Bank reserves decrease during periods of economic expansion and increase during recessions.</a:t>
            </a:r>
          </a:p>
          <a:p>
            <a:endParaRPr lang="en-US" dirty="0"/>
          </a:p>
        </p:txBody>
      </p:sp>
    </p:spTree>
    <p:extLst>
      <p:ext uri="{BB962C8B-B14F-4D97-AF65-F5344CB8AC3E}">
        <p14:creationId xmlns:p14="http://schemas.microsoft.com/office/powerpoint/2010/main" val="3225193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Reserve</a:t>
            </a:r>
            <a:endParaRPr lang="en-US" dirty="0"/>
          </a:p>
        </p:txBody>
      </p:sp>
      <p:sp>
        <p:nvSpPr>
          <p:cNvPr id="3" name="Content Placeholder 2"/>
          <p:cNvSpPr>
            <a:spLocks noGrp="1"/>
          </p:cNvSpPr>
          <p:nvPr>
            <p:ph idx="1"/>
          </p:nvPr>
        </p:nvSpPr>
        <p:spPr/>
        <p:txBody>
          <a:bodyPr>
            <a:normAutofit lnSpcReduction="10000"/>
          </a:bodyPr>
          <a:lstStyle/>
          <a:p>
            <a:r>
              <a:rPr lang="en-US" dirty="0" smtClean="0"/>
              <a:t>Central bank of US</a:t>
            </a:r>
          </a:p>
          <a:p>
            <a:r>
              <a:rPr lang="en-US" dirty="0" smtClean="0"/>
              <a:t>Founded by Congress under Federal Reserve Act, 1913</a:t>
            </a:r>
          </a:p>
          <a:p>
            <a:r>
              <a:rPr lang="en-US" dirty="0" smtClean="0"/>
              <a:t>Independent </a:t>
            </a:r>
          </a:p>
          <a:p>
            <a:r>
              <a:rPr lang="en-US" dirty="0" smtClean="0"/>
              <a:t>Decisions do not have to be ratified by President or any executive branch of US govt.</a:t>
            </a:r>
          </a:p>
          <a:p>
            <a:r>
              <a:rPr lang="en-US" dirty="0" smtClean="0"/>
              <a:t>Required to work under the overall objectives of economic and financial policies established by the US govt.</a:t>
            </a:r>
            <a:endParaRPr lang="en-IN" dirty="0" smtClean="0"/>
          </a:p>
          <a:p>
            <a:endParaRPr lang="en-US" dirty="0"/>
          </a:p>
        </p:txBody>
      </p:sp>
    </p:spTree>
    <p:extLst>
      <p:ext uri="{BB962C8B-B14F-4D97-AF65-F5344CB8AC3E}">
        <p14:creationId xmlns:p14="http://schemas.microsoft.com/office/powerpoint/2010/main" val="268036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Required reserve a portion of customer transaction accounts</a:t>
            </a:r>
          </a:p>
          <a:p>
            <a:r>
              <a:rPr lang="en-US" dirty="0" smtClean="0"/>
              <a:t>Required reserve ratio expands or contracts with the level of transaction accounts and with the required reserve ratio set by Federal Reserve</a:t>
            </a:r>
          </a:p>
          <a:p>
            <a:r>
              <a:rPr lang="en-US" dirty="0" smtClean="0"/>
              <a:t>Banks typically have low incentive to maintain excess reserves because cash earns the rate of return of zero. </a:t>
            </a:r>
          </a:p>
          <a:p>
            <a:r>
              <a:rPr lang="en-US" dirty="0" smtClean="0"/>
              <a:t>under normal circumstances, banks minimize their excess reserves and lend out money to clients rather than holding cash in their vaults.</a:t>
            </a:r>
          </a:p>
          <a:p>
            <a:r>
              <a:rPr lang="en-US" dirty="0" smtClean="0"/>
              <a:t> Bank reserves decrease during periods of economic expansion and increase during recessions.</a:t>
            </a:r>
          </a:p>
          <a:p>
            <a:endParaRPr lang="en-US" dirty="0"/>
          </a:p>
        </p:txBody>
      </p:sp>
    </p:spTree>
    <p:extLst>
      <p:ext uri="{BB962C8B-B14F-4D97-AF65-F5344CB8AC3E}">
        <p14:creationId xmlns:p14="http://schemas.microsoft.com/office/powerpoint/2010/main" val="2293646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 - Reserves</a:t>
            </a:r>
            <a:endParaRPr lang="en-US" dirty="0"/>
          </a:p>
        </p:txBody>
      </p:sp>
      <p:sp>
        <p:nvSpPr>
          <p:cNvPr id="3" name="Content Placeholder 2"/>
          <p:cNvSpPr>
            <a:spLocks noGrp="1"/>
          </p:cNvSpPr>
          <p:nvPr>
            <p:ph idx="1"/>
          </p:nvPr>
        </p:nvSpPr>
        <p:spPr/>
        <p:txBody>
          <a:bodyPr/>
          <a:lstStyle/>
          <a:p>
            <a:r>
              <a:rPr lang="en-US" dirty="0" smtClean="0"/>
              <a:t>No interest</a:t>
            </a:r>
          </a:p>
          <a:p>
            <a:r>
              <a:rPr lang="en-US" dirty="0" smtClean="0"/>
              <a:t>Banks try to keep reserves to the minimum</a:t>
            </a:r>
          </a:p>
          <a:p>
            <a:r>
              <a:rPr lang="en-US" dirty="0" smtClean="0"/>
              <a:t>Excess reserves may be lent by banks to other banks that do not have sufficient reserves to meet their required level</a:t>
            </a:r>
          </a:p>
          <a:p>
            <a:endParaRPr lang="en-US" dirty="0"/>
          </a:p>
        </p:txBody>
      </p:sp>
    </p:spTree>
    <p:extLst>
      <p:ext uri="{BB962C8B-B14F-4D97-AF65-F5344CB8AC3E}">
        <p14:creationId xmlns:p14="http://schemas.microsoft.com/office/powerpoint/2010/main" val="2579331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 </a:t>
            </a:r>
            <a:endParaRPr lang="en-US" dirty="0"/>
          </a:p>
        </p:txBody>
      </p:sp>
      <p:sp>
        <p:nvSpPr>
          <p:cNvPr id="3" name="Content Placeholder 2"/>
          <p:cNvSpPr>
            <a:spLocks noGrp="1"/>
          </p:cNvSpPr>
          <p:nvPr>
            <p:ph idx="1"/>
          </p:nvPr>
        </p:nvSpPr>
        <p:spPr/>
        <p:txBody>
          <a:bodyPr/>
          <a:lstStyle/>
          <a:p>
            <a:r>
              <a:rPr lang="en-US" dirty="0" smtClean="0"/>
              <a:t>2. </a:t>
            </a:r>
            <a:r>
              <a:rPr lang="en-US" b="1" dirty="0" smtClean="0"/>
              <a:t>Currency Outside Banks. </a:t>
            </a:r>
            <a:r>
              <a:rPr lang="en-US" dirty="0" smtClean="0"/>
              <a:t>The second largest liability, in terms of percent of total liabilities and equity, of the Federal Reserve System is currency in circulation </a:t>
            </a:r>
          </a:p>
          <a:p>
            <a:endParaRPr lang="en-US" dirty="0"/>
          </a:p>
        </p:txBody>
      </p:sp>
    </p:spTree>
    <p:extLst>
      <p:ext uri="{BB962C8B-B14F-4D97-AF65-F5344CB8AC3E}">
        <p14:creationId xmlns:p14="http://schemas.microsoft.com/office/powerpoint/2010/main" val="3084029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138"/>
          </a:xfrm>
        </p:spPr>
        <p:txBody>
          <a:bodyPr>
            <a:normAutofit fontScale="90000"/>
          </a:bodyPr>
          <a:lstStyle/>
          <a:p>
            <a:r>
              <a:rPr lang="en-US" dirty="0" smtClean="0"/>
              <a:t>Monetary Policy Tools</a:t>
            </a:r>
            <a:endParaRPr lang="en-US" dirty="0"/>
          </a:p>
        </p:txBody>
      </p:sp>
      <p:sp>
        <p:nvSpPr>
          <p:cNvPr id="3" name="Content Placeholder 2"/>
          <p:cNvSpPr>
            <a:spLocks noGrp="1"/>
          </p:cNvSpPr>
          <p:nvPr>
            <p:ph idx="1"/>
          </p:nvPr>
        </p:nvSpPr>
        <p:spPr>
          <a:xfrm>
            <a:off x="457200" y="846776"/>
            <a:ext cx="8229600" cy="6011224"/>
          </a:xfrm>
        </p:spPr>
        <p:txBody>
          <a:bodyPr>
            <a:normAutofit lnSpcReduction="10000"/>
          </a:bodyPr>
          <a:lstStyle/>
          <a:p>
            <a:r>
              <a:rPr lang="en-US" dirty="0"/>
              <a:t>Banks with excess reserve held in the vault or on deposit at Federal Reserve earn no interest</a:t>
            </a:r>
          </a:p>
          <a:p>
            <a:r>
              <a:rPr lang="en-US" dirty="0"/>
              <a:t>They lend overnight to banks who need reserve at fed funds rate for one day</a:t>
            </a:r>
          </a:p>
          <a:p>
            <a:r>
              <a:rPr lang="en-US" dirty="0"/>
              <a:t>Fed funds </a:t>
            </a:r>
            <a:r>
              <a:rPr lang="en-US" dirty="0" smtClean="0"/>
              <a:t>rate: The </a:t>
            </a:r>
            <a:r>
              <a:rPr lang="en-US" dirty="0"/>
              <a:t>rate of interest (or price) on these interbank transactions is a benchmark interest rate, called the federal funds rate or </a:t>
            </a:r>
            <a:r>
              <a:rPr lang="en-US" b="1" dirty="0"/>
              <a:t>fed funds rate </a:t>
            </a:r>
            <a:endParaRPr lang="en-US" b="1" dirty="0" smtClean="0"/>
          </a:p>
          <a:p>
            <a:r>
              <a:rPr lang="en-US" dirty="0"/>
              <a:t>which is used in the United States to guide monetary policy. </a:t>
            </a:r>
            <a:endParaRPr lang="en-US" dirty="0" smtClean="0"/>
          </a:p>
          <a:p>
            <a:r>
              <a:rPr lang="en-US" dirty="0"/>
              <a:t>The fed funds rate is a function of the supply and demand for federal funds among banks </a:t>
            </a:r>
            <a:endParaRPr lang="en-US"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4291312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Monetary Policy</a:t>
            </a:r>
          </a:p>
        </p:txBody>
      </p:sp>
      <p:sp>
        <p:nvSpPr>
          <p:cNvPr id="3" name="Content Placeholder 2"/>
          <p:cNvSpPr>
            <a:spLocks noGrp="1"/>
          </p:cNvSpPr>
          <p:nvPr>
            <p:ph idx="1"/>
          </p:nvPr>
        </p:nvSpPr>
        <p:spPr/>
        <p:txBody>
          <a:bodyPr/>
          <a:lstStyle/>
          <a:p>
            <a:pPr>
              <a:defRPr/>
            </a:pPr>
            <a:r>
              <a:rPr lang="en-US" b="1" dirty="0">
                <a:solidFill>
                  <a:srgbClr val="000000"/>
                </a:solidFill>
              </a:rPr>
              <a:t>Monetary policy affects the macro economy by influencing the supply and demand for excess bank reserves</a:t>
            </a:r>
          </a:p>
          <a:p>
            <a:pPr lvl="1">
              <a:defRPr/>
            </a:pPr>
            <a:r>
              <a:rPr lang="en-US" dirty="0"/>
              <a:t>influences the money supply and the level of short-term and long-term interest rates</a:t>
            </a:r>
          </a:p>
          <a:p>
            <a:pPr lvl="1">
              <a:defRPr/>
            </a:pPr>
            <a:r>
              <a:rPr lang="en-US" dirty="0"/>
              <a:t>affects foreign exchange rates, the amount of money and credit in the economy, and the levels of unemployment, output, and prices</a:t>
            </a:r>
          </a:p>
          <a:p>
            <a:endParaRPr lang="en-US" dirty="0"/>
          </a:p>
        </p:txBody>
      </p:sp>
    </p:spTree>
    <p:extLst>
      <p:ext uri="{BB962C8B-B14F-4D97-AF65-F5344CB8AC3E}">
        <p14:creationId xmlns:p14="http://schemas.microsoft.com/office/powerpoint/2010/main" val="518822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dirty="0"/>
              <a:t>The major assets on the Federal Reserve’s balance sheet </a:t>
            </a:r>
            <a:r>
              <a:rPr lang="en-US" dirty="0" smtClean="0"/>
              <a:t>are:</a:t>
            </a:r>
          </a:p>
          <a:p>
            <a:r>
              <a:rPr lang="en-US" dirty="0" smtClean="0"/>
              <a:t> </a:t>
            </a:r>
            <a:r>
              <a:rPr lang="en-US" dirty="0"/>
              <a:t>Treasury and </a:t>
            </a:r>
            <a:r>
              <a:rPr lang="en-US" dirty="0" smtClean="0"/>
              <a:t>government </a:t>
            </a:r>
            <a:r>
              <a:rPr lang="en-US" dirty="0"/>
              <a:t>agency (i.e., Fannie Mae, Freddie Mac) </a:t>
            </a:r>
            <a:r>
              <a:rPr lang="en-US" dirty="0" smtClean="0"/>
              <a:t>securities</a:t>
            </a:r>
          </a:p>
          <a:p>
            <a:r>
              <a:rPr lang="en-US" dirty="0" smtClean="0"/>
              <a:t> </a:t>
            </a:r>
            <a:r>
              <a:rPr lang="en-US" dirty="0"/>
              <a:t>Treasury </a:t>
            </a:r>
            <a:r>
              <a:rPr lang="en-US" dirty="0" smtClean="0"/>
              <a:t>currency</a:t>
            </a:r>
          </a:p>
          <a:p>
            <a:r>
              <a:rPr lang="en-US" dirty="0" smtClean="0"/>
              <a:t>  </a:t>
            </a:r>
            <a:r>
              <a:rPr lang="en-US" dirty="0"/>
              <a:t>gold and foreign exchange </a:t>
            </a:r>
            <a:endParaRPr lang="en-US" dirty="0"/>
          </a:p>
          <a:p>
            <a:endParaRPr lang="en-US" dirty="0"/>
          </a:p>
        </p:txBody>
      </p:sp>
    </p:spTree>
    <p:extLst>
      <p:ext uri="{BB962C8B-B14F-4D97-AF65-F5344CB8AC3E}">
        <p14:creationId xmlns:p14="http://schemas.microsoft.com/office/powerpoint/2010/main" val="3190775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normAutofit/>
          </a:bodyPr>
          <a:lstStyle/>
          <a:p>
            <a:r>
              <a:rPr lang="en-US" b="1" dirty="0"/>
              <a:t>U.S. Government Agency Securities. </a:t>
            </a:r>
            <a:endParaRPr lang="en-US" b="1" dirty="0" smtClean="0"/>
          </a:p>
          <a:p>
            <a:r>
              <a:rPr lang="en-US" dirty="0" smtClean="0"/>
              <a:t>This </a:t>
            </a:r>
            <a:r>
              <a:rPr lang="en-US" dirty="0"/>
              <a:t>account grew as the Fed took steps to improve credit market liquidity and support the mortgage and housing </a:t>
            </a:r>
            <a:r>
              <a:rPr lang="en-US" dirty="0" smtClean="0"/>
              <a:t>markets </a:t>
            </a:r>
            <a:r>
              <a:rPr lang="en-US" dirty="0"/>
              <a:t>during the financial crisis by buying mortgage-backed securities (MBS) backed by Fannie Mae, Freddie Mac </a:t>
            </a:r>
            <a:endParaRPr lang="en-US" dirty="0"/>
          </a:p>
          <a:p>
            <a:endParaRPr lang="en-US" dirty="0"/>
          </a:p>
        </p:txBody>
      </p:sp>
    </p:spTree>
    <p:extLst>
      <p:ext uri="{BB962C8B-B14F-4D97-AF65-F5344CB8AC3E}">
        <p14:creationId xmlns:p14="http://schemas.microsoft.com/office/powerpoint/2010/main" val="4188721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b="1" dirty="0"/>
              <a:t>Treasury Securities </a:t>
            </a:r>
            <a:endParaRPr lang="en-US" dirty="0"/>
          </a:p>
          <a:p>
            <a:r>
              <a:rPr lang="en-US" dirty="0"/>
              <a:t>The Fed’s open market operations involve the buying and selling of these </a:t>
            </a:r>
            <a:r>
              <a:rPr lang="en-US" dirty="0" err="1"/>
              <a:t>securi</a:t>
            </a:r>
            <a:r>
              <a:rPr lang="en-US" dirty="0"/>
              <a:t>- ties. An increase (decrease) in Treasury securities held by the Fed leads to an increase (decrease) in the money supply. </a:t>
            </a:r>
            <a:endParaRPr lang="en-US" dirty="0"/>
          </a:p>
          <a:p>
            <a:pPr marL="0" indent="0">
              <a:buNone/>
            </a:pPr>
            <a:endParaRPr lang="en-US" dirty="0"/>
          </a:p>
        </p:txBody>
      </p:sp>
    </p:spTree>
    <p:extLst>
      <p:ext uri="{BB962C8B-B14F-4D97-AF65-F5344CB8AC3E}">
        <p14:creationId xmlns:p14="http://schemas.microsoft.com/office/powerpoint/2010/main" val="4162223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Assets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b="1" dirty="0"/>
              <a:t>Gold and Foreign Exchange and Treasury Currency: </a:t>
            </a:r>
            <a:r>
              <a:rPr lang="en-US" dirty="0"/>
              <a:t>Treasury gold certificates redeemable for gold</a:t>
            </a:r>
          </a:p>
          <a:p>
            <a:r>
              <a:rPr lang="en-US" b="1" dirty="0"/>
              <a:t>Loans to Domestic </a:t>
            </a:r>
            <a:r>
              <a:rPr lang="en-US" b="1" dirty="0" smtClean="0"/>
              <a:t>Banks</a:t>
            </a:r>
          </a:p>
          <a:p>
            <a:r>
              <a:rPr lang="en-US" dirty="0"/>
              <a:t>depository institutions in need of </a:t>
            </a:r>
            <a:r>
              <a:rPr lang="en-US" dirty="0" smtClean="0"/>
              <a:t>additional </a:t>
            </a:r>
            <a:r>
              <a:rPr lang="en-US" dirty="0"/>
              <a:t>funds can borrow at the Federal Reserve’s discount window </a:t>
            </a:r>
            <a:endParaRPr lang="en-US" dirty="0" smtClean="0"/>
          </a:p>
          <a:p>
            <a:r>
              <a:rPr lang="en-US" dirty="0"/>
              <a:t>the Fed implemented changes to its discount window lending policy that increased the cost of discount window borrowing but eased the requirements on which depository institutions can borrow. As part of this change, the discount window rate was increased so that it would be higher than the fed funds rate </a:t>
            </a:r>
            <a:endParaRPr lang="en-US" dirty="0"/>
          </a:p>
          <a:p>
            <a:endParaRPr lang="en-US" dirty="0"/>
          </a:p>
          <a:p>
            <a:endParaRPr lang="en-US" b="1" dirty="0" smtClean="0">
              <a:solidFill>
                <a:srgbClr val="C00000"/>
              </a:solidFill>
            </a:endParaRPr>
          </a:p>
          <a:p>
            <a:endParaRPr lang="en-IN" b="1" dirty="0">
              <a:solidFill>
                <a:srgbClr val="C00000"/>
              </a:solidFill>
            </a:endParaRPr>
          </a:p>
        </p:txBody>
      </p:sp>
    </p:spTree>
    <p:extLst>
      <p:ext uri="{BB962C8B-B14F-4D97-AF65-F5344CB8AC3E}">
        <p14:creationId xmlns:p14="http://schemas.microsoft.com/office/powerpoint/2010/main" val="1925974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6498"/>
          </a:xfrm>
        </p:spPr>
        <p:txBody>
          <a:bodyPr>
            <a:normAutofit fontScale="90000"/>
          </a:bodyPr>
          <a:lstStyle/>
          <a:p>
            <a:r>
              <a:rPr lang="en-US" dirty="0" smtClean="0"/>
              <a:t>Discount Rate</a:t>
            </a:r>
            <a:endParaRPr lang="en-US" dirty="0"/>
          </a:p>
        </p:txBody>
      </p:sp>
      <p:sp>
        <p:nvSpPr>
          <p:cNvPr id="3" name="Content Placeholder 2"/>
          <p:cNvSpPr>
            <a:spLocks noGrp="1"/>
          </p:cNvSpPr>
          <p:nvPr>
            <p:ph idx="1"/>
          </p:nvPr>
        </p:nvSpPr>
        <p:spPr>
          <a:xfrm>
            <a:off x="457200" y="1307784"/>
            <a:ext cx="8229600" cy="4818380"/>
          </a:xfrm>
        </p:spPr>
        <p:txBody>
          <a:bodyPr>
            <a:normAutofit fontScale="92500" lnSpcReduction="10000"/>
          </a:bodyPr>
          <a:lstStyle/>
          <a:p>
            <a:pPr>
              <a:defRPr/>
            </a:pPr>
            <a:r>
              <a:rPr lang="en-US" sz="2800" b="1" dirty="0">
                <a:solidFill>
                  <a:srgbClr val="C00000"/>
                </a:solidFill>
              </a:rPr>
              <a:t>Discount rate</a:t>
            </a:r>
            <a:r>
              <a:rPr lang="en-US" sz="2400" b="1" dirty="0">
                <a:solidFill>
                  <a:srgbClr val="C00000"/>
                </a:solidFill>
              </a:rPr>
              <a:t> </a:t>
            </a:r>
            <a:r>
              <a:rPr lang="en-US" sz="2400" dirty="0"/>
              <a:t>is the rate Federal Reserve Banks charge on loans to depository institutions in their district</a:t>
            </a:r>
          </a:p>
          <a:p>
            <a:pPr>
              <a:defRPr/>
            </a:pPr>
            <a:r>
              <a:rPr lang="en-US" sz="2400" dirty="0"/>
              <a:t>The Federal Reserve rarely uses the discount rate as a policy tool</a:t>
            </a:r>
          </a:p>
          <a:p>
            <a:pPr lvl="1">
              <a:defRPr/>
            </a:pPr>
            <a:r>
              <a:rPr lang="en-US" sz="2400" dirty="0"/>
              <a:t>changing the discount rate signals to the market and the economy that the Federal Reserve would like to see higher or lower rates in the economy. Thus, the discount rate is like a signal of the FOMC’s intentions regarding the tenor of monetary policy </a:t>
            </a:r>
            <a:endParaRPr lang="en-US" sz="2400" dirty="0" smtClean="0"/>
          </a:p>
          <a:p>
            <a:pPr lvl="1">
              <a:defRPr/>
            </a:pPr>
            <a:r>
              <a:rPr lang="en-US" sz="2400" dirty="0"/>
              <a:t>For example, raising the discount rate signals that the Fed would like to see a tightening of monetary conditions and higher interest rates in general (and a relatively lower amount of borrowing). Lowering the discount rate signals a desire to see more expansionary </a:t>
            </a:r>
            <a:r>
              <a:rPr lang="en-US" sz="2400" dirty="0" smtClean="0"/>
              <a:t>monetary </a:t>
            </a:r>
            <a:r>
              <a:rPr lang="en-US" sz="2400" dirty="0"/>
              <a:t>conditions and lower interest rates in general. </a:t>
            </a:r>
            <a:endParaRPr lang="en-US" sz="2400" dirty="0"/>
          </a:p>
          <a:p>
            <a:pPr lvl="1">
              <a:defRPr/>
            </a:pPr>
            <a:endParaRPr lang="en-US" sz="2400" dirty="0"/>
          </a:p>
          <a:p>
            <a:pPr marL="0" indent="0">
              <a:buNone/>
            </a:pPr>
            <a:endParaRPr lang="en-US" dirty="0"/>
          </a:p>
        </p:txBody>
      </p:sp>
    </p:spTree>
    <p:extLst>
      <p:ext uri="{BB962C8B-B14F-4D97-AF65-F5344CB8AC3E}">
        <p14:creationId xmlns:p14="http://schemas.microsoft.com/office/powerpoint/2010/main" val="138230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FRS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 Conducting monetary policy</a:t>
            </a:r>
          </a:p>
          <a:p>
            <a:r>
              <a:rPr lang="en-US" dirty="0" smtClean="0"/>
              <a:t>controls the supply of money, to ensure price stability and general trust in the currency.</a:t>
            </a:r>
          </a:p>
          <a:p>
            <a:r>
              <a:rPr lang="en-US" dirty="0" smtClean="0"/>
              <a:t>2. Supervising and regulating depository institutions</a:t>
            </a:r>
          </a:p>
          <a:p>
            <a:endParaRPr lang="en-US" dirty="0" smtClean="0"/>
          </a:p>
          <a:p>
            <a:r>
              <a:rPr lang="en-US" dirty="0" smtClean="0"/>
              <a:t>3. Maintaining the stability of the financial system</a:t>
            </a:r>
          </a:p>
          <a:p>
            <a:r>
              <a:rPr lang="en-US" sz="2800" b="1" dirty="0" smtClean="0"/>
              <a:t>stable financial system</a:t>
            </a:r>
            <a:r>
              <a:rPr lang="en-US" sz="2800" dirty="0" smtClean="0"/>
              <a:t> is one in which </a:t>
            </a:r>
            <a:r>
              <a:rPr lang="en-US" sz="2800" b="1" dirty="0" smtClean="0"/>
              <a:t>financial</a:t>
            </a:r>
            <a:r>
              <a:rPr lang="en-US" sz="2800" dirty="0" smtClean="0"/>
              <a:t> intermediaries, </a:t>
            </a:r>
            <a:endParaRPr lang="en-US" sz="2400" dirty="0" smtClean="0"/>
          </a:p>
          <a:p>
            <a:r>
              <a:rPr lang="en-US" sz="2800" dirty="0" smtClean="0"/>
              <a:t>markets and market infrastructure facilitate the smooth flow of funds between savers and investors and, by doing so, help promote growth in economic activity</a:t>
            </a:r>
          </a:p>
          <a:p>
            <a:endParaRPr lang="en-US" dirty="0" smtClean="0"/>
          </a:p>
          <a:p>
            <a:r>
              <a:rPr lang="en-US" dirty="0" smtClean="0"/>
              <a:t>4. Providing payment and other financial services to the US govt., the public, financial institutions and foreign official institutions.</a:t>
            </a:r>
            <a:endParaRPr lang="en-IN" dirty="0" smtClean="0"/>
          </a:p>
          <a:p>
            <a:endParaRPr lang="en-US" dirty="0"/>
          </a:p>
        </p:txBody>
      </p:sp>
    </p:spTree>
    <p:extLst>
      <p:ext uri="{BB962C8B-B14F-4D97-AF65-F5344CB8AC3E}">
        <p14:creationId xmlns:p14="http://schemas.microsoft.com/office/powerpoint/2010/main" val="3066432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 Rate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Federal Reserve has rarely used the discount rate as a monetary policy </a:t>
            </a:r>
            <a:r>
              <a:rPr lang="en-US" dirty="0" smtClean="0"/>
              <a:t>tool</a:t>
            </a:r>
            <a:r>
              <a:rPr lang="en-US" dirty="0"/>
              <a:t> </a:t>
            </a:r>
            <a:r>
              <a:rPr lang="en-US" dirty="0" smtClean="0"/>
              <a:t>for two reasons:</a:t>
            </a:r>
          </a:p>
          <a:p>
            <a:r>
              <a:rPr lang="en-US" b="1" dirty="0"/>
              <a:t>First</a:t>
            </a:r>
            <a:r>
              <a:rPr lang="en-US" dirty="0"/>
              <a:t>, it is difficult for the Fed to predict changes in bank discount window borrowing when the discount rate changes. </a:t>
            </a:r>
            <a:endParaRPr lang="en-US" dirty="0" smtClean="0"/>
          </a:p>
          <a:p>
            <a:r>
              <a:rPr lang="en-US" dirty="0" smtClean="0"/>
              <a:t>There </a:t>
            </a:r>
            <a:r>
              <a:rPr lang="en-US" dirty="0"/>
              <a:t>is no guarantee that FIs will borrow more (less) at the discount window in response to a decrease (increase) in the discount rate</a:t>
            </a:r>
            <a:r>
              <a:rPr lang="en-US" dirty="0" smtClean="0"/>
              <a:t>.</a:t>
            </a:r>
          </a:p>
          <a:p>
            <a:r>
              <a:rPr lang="en-US" dirty="0" smtClean="0"/>
              <a:t> </a:t>
            </a:r>
            <a:r>
              <a:rPr lang="en-US" dirty="0"/>
              <a:t>Thus, the exact direct effect of a discount rate change on the money supply is often uncertain. </a:t>
            </a:r>
            <a:endParaRPr lang="en-US" dirty="0"/>
          </a:p>
          <a:p>
            <a:endParaRPr lang="en-US" dirty="0" smtClean="0"/>
          </a:p>
          <a:p>
            <a:endParaRPr lang="en-US" dirty="0"/>
          </a:p>
        </p:txBody>
      </p:sp>
    </p:spTree>
    <p:extLst>
      <p:ext uri="{BB962C8B-B14F-4D97-AF65-F5344CB8AC3E}">
        <p14:creationId xmlns:p14="http://schemas.microsoft.com/office/powerpoint/2010/main" val="675057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 Rate</a:t>
            </a:r>
            <a:endParaRPr lang="en-US" dirty="0"/>
          </a:p>
        </p:txBody>
      </p:sp>
      <p:sp>
        <p:nvSpPr>
          <p:cNvPr id="3" name="Content Placeholder 2"/>
          <p:cNvSpPr>
            <a:spLocks noGrp="1"/>
          </p:cNvSpPr>
          <p:nvPr>
            <p:ph idx="1"/>
          </p:nvPr>
        </p:nvSpPr>
        <p:spPr/>
        <p:txBody>
          <a:bodyPr>
            <a:normAutofit lnSpcReduction="10000"/>
          </a:bodyPr>
          <a:lstStyle/>
          <a:p>
            <a:r>
              <a:rPr lang="en-US" b="1" dirty="0" smtClean="0"/>
              <a:t>Second </a:t>
            </a:r>
            <a:r>
              <a:rPr lang="en-US" dirty="0"/>
              <a:t>because of its “signaling” importance, a discount rate change often has great effects on the financial markets. </a:t>
            </a:r>
            <a:endParaRPr lang="en-US" dirty="0" smtClean="0"/>
          </a:p>
          <a:p>
            <a:r>
              <a:rPr lang="en-US" dirty="0" smtClean="0"/>
              <a:t>For </a:t>
            </a:r>
            <a:r>
              <a:rPr lang="en-US" dirty="0"/>
              <a:t>example, the unexpected decrease in the Fed’s dis- count rate (to 0.50 percent) on December 16, 2008, resulted in a 359.61 point increase in the Dow Jones Industrial Average, one of the largest one-day point gains in the history </a:t>
            </a:r>
            <a:endParaRPr lang="en-US" dirty="0"/>
          </a:p>
          <a:p>
            <a:endParaRPr lang="en-US" b="1" dirty="0" smtClean="0"/>
          </a:p>
          <a:p>
            <a:endParaRPr lang="en-US" b="1" dirty="0"/>
          </a:p>
        </p:txBody>
      </p:sp>
    </p:spTree>
    <p:extLst>
      <p:ext uri="{BB962C8B-B14F-4D97-AF65-F5344CB8AC3E}">
        <p14:creationId xmlns:p14="http://schemas.microsoft.com/office/powerpoint/2010/main" val="182552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err="1" smtClean="0"/>
              <a:t>Monetary</a:t>
            </a:r>
            <a:r>
              <a:rPr lang="tr-TR" dirty="0" smtClean="0"/>
              <a:t> </a:t>
            </a:r>
            <a:r>
              <a:rPr lang="tr-TR" dirty="0" err="1" smtClean="0"/>
              <a:t>Policy</a:t>
            </a:r>
            <a:r>
              <a:rPr lang="tr-TR" dirty="0" smtClean="0"/>
              <a:t> </a:t>
            </a:r>
            <a:r>
              <a:rPr lang="tr-TR" dirty="0"/>
              <a:t/>
            </a:r>
            <a:br>
              <a:rPr lang="tr-TR" dirty="0"/>
            </a:br>
            <a:endParaRPr lang="en-US" dirty="0"/>
          </a:p>
        </p:txBody>
      </p:sp>
      <p:sp>
        <p:nvSpPr>
          <p:cNvPr id="3" name="Content Placeholder 2"/>
          <p:cNvSpPr>
            <a:spLocks noGrp="1"/>
          </p:cNvSpPr>
          <p:nvPr>
            <p:ph idx="1"/>
          </p:nvPr>
        </p:nvSpPr>
        <p:spPr/>
        <p:txBody>
          <a:bodyPr/>
          <a:lstStyle/>
          <a:p>
            <a:pPr>
              <a:defRPr/>
            </a:pPr>
            <a:r>
              <a:rPr lang="en-US" sz="2800" b="1" dirty="0"/>
              <a:t>Expansionary monetary policy</a:t>
            </a:r>
          </a:p>
          <a:p>
            <a:pPr lvl="1">
              <a:defRPr/>
            </a:pPr>
            <a:r>
              <a:rPr lang="en-US" sz="2400" dirty="0"/>
              <a:t>open market </a:t>
            </a:r>
            <a:r>
              <a:rPr lang="en-US" sz="2400" b="1" i="1" u="sng" dirty="0">
                <a:solidFill>
                  <a:srgbClr val="C00000"/>
                </a:solidFill>
              </a:rPr>
              <a:t>purchases</a:t>
            </a:r>
            <a:r>
              <a:rPr lang="en-US" sz="2400" dirty="0"/>
              <a:t> of securities by the Fed</a:t>
            </a:r>
          </a:p>
          <a:p>
            <a:pPr lvl="1">
              <a:defRPr/>
            </a:pPr>
            <a:r>
              <a:rPr lang="en-US" sz="2400" dirty="0"/>
              <a:t>discount rate </a:t>
            </a:r>
            <a:r>
              <a:rPr lang="en-US" sz="2400" b="1" i="1" u="sng" dirty="0">
                <a:solidFill>
                  <a:srgbClr val="C00000"/>
                </a:solidFill>
              </a:rPr>
              <a:t>decreases</a:t>
            </a:r>
          </a:p>
          <a:p>
            <a:pPr lvl="1">
              <a:defRPr/>
            </a:pPr>
            <a:r>
              <a:rPr lang="en-US" sz="2400" dirty="0"/>
              <a:t>reserve requirement ratio </a:t>
            </a:r>
            <a:r>
              <a:rPr lang="en-US" sz="2400" b="1" i="1" u="sng" dirty="0">
                <a:solidFill>
                  <a:srgbClr val="C00000"/>
                </a:solidFill>
              </a:rPr>
              <a:t>decreases</a:t>
            </a:r>
          </a:p>
          <a:p>
            <a:pPr>
              <a:defRPr/>
            </a:pPr>
            <a:r>
              <a:rPr lang="en-US" sz="2800" b="1" dirty="0" err="1"/>
              <a:t>Contractionary</a:t>
            </a:r>
            <a:r>
              <a:rPr lang="en-US" sz="2800" b="1" dirty="0"/>
              <a:t> monetary policy</a:t>
            </a:r>
          </a:p>
          <a:p>
            <a:pPr lvl="1">
              <a:defRPr/>
            </a:pPr>
            <a:r>
              <a:rPr lang="en-US" sz="2400" dirty="0"/>
              <a:t>open market </a:t>
            </a:r>
            <a:r>
              <a:rPr lang="en-US" sz="2400" b="1" i="1" u="sng" dirty="0">
                <a:solidFill>
                  <a:srgbClr val="C00000"/>
                </a:solidFill>
              </a:rPr>
              <a:t>sales</a:t>
            </a:r>
            <a:r>
              <a:rPr lang="en-US" sz="2400" dirty="0"/>
              <a:t> of securities by the Fed</a:t>
            </a:r>
          </a:p>
          <a:p>
            <a:pPr lvl="1">
              <a:defRPr/>
            </a:pPr>
            <a:r>
              <a:rPr lang="en-US" sz="2400" dirty="0"/>
              <a:t>discount rate </a:t>
            </a:r>
            <a:r>
              <a:rPr lang="en-US" sz="2400" b="1" i="1" u="sng" dirty="0">
                <a:solidFill>
                  <a:srgbClr val="C00000"/>
                </a:solidFill>
              </a:rPr>
              <a:t>increases</a:t>
            </a:r>
          </a:p>
          <a:p>
            <a:pPr lvl="1">
              <a:defRPr/>
            </a:pPr>
            <a:r>
              <a:rPr lang="en-US" sz="2400" dirty="0"/>
              <a:t>reserve requirement ratio </a:t>
            </a:r>
            <a:r>
              <a:rPr lang="en-US" sz="2400" b="1" i="1" u="sng" dirty="0">
                <a:solidFill>
                  <a:srgbClr val="C00000"/>
                </a:solidFill>
              </a:rPr>
              <a:t>increases</a:t>
            </a:r>
          </a:p>
          <a:p>
            <a:endParaRPr lang="en-US" dirty="0"/>
          </a:p>
        </p:txBody>
      </p:sp>
    </p:spTree>
    <p:extLst>
      <p:ext uri="{BB962C8B-B14F-4D97-AF65-F5344CB8AC3E}">
        <p14:creationId xmlns:p14="http://schemas.microsoft.com/office/powerpoint/2010/main" val="757723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Federal Reserve System (FRS)</a:t>
            </a:r>
            <a:endParaRPr lang="en-US" dirty="0"/>
          </a:p>
        </p:txBody>
      </p:sp>
      <p:sp>
        <p:nvSpPr>
          <p:cNvPr id="3" name="Content Placeholder 2"/>
          <p:cNvSpPr>
            <a:spLocks noGrp="1"/>
          </p:cNvSpPr>
          <p:nvPr>
            <p:ph idx="1"/>
          </p:nvPr>
        </p:nvSpPr>
        <p:spPr/>
        <p:txBody>
          <a:bodyPr/>
          <a:lstStyle/>
          <a:p>
            <a:r>
              <a:rPr lang="en-US" dirty="0" smtClean="0"/>
              <a:t>Economic growth in line with economy’s potential to expand</a:t>
            </a:r>
          </a:p>
          <a:p>
            <a:r>
              <a:rPr lang="en-US" dirty="0" smtClean="0"/>
              <a:t>High level of employment</a:t>
            </a:r>
          </a:p>
          <a:p>
            <a:r>
              <a:rPr lang="en-US" dirty="0" smtClean="0"/>
              <a:t>Stable prices</a:t>
            </a:r>
          </a:p>
          <a:p>
            <a:r>
              <a:rPr lang="en-US" dirty="0" smtClean="0"/>
              <a:t>Moderate long-term interest rates</a:t>
            </a:r>
            <a:endParaRPr lang="en-IN" dirty="0" smtClean="0"/>
          </a:p>
          <a:p>
            <a:endParaRPr lang="en-US" dirty="0"/>
          </a:p>
        </p:txBody>
      </p:sp>
    </p:spTree>
    <p:extLst>
      <p:ext uri="{BB962C8B-B14F-4D97-AF65-F5344CB8AC3E}">
        <p14:creationId xmlns:p14="http://schemas.microsoft.com/office/powerpoint/2010/main" val="53402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FRS</a:t>
            </a:r>
            <a:endParaRPr lang="en-US" dirty="0"/>
          </a:p>
        </p:txBody>
      </p:sp>
      <p:sp>
        <p:nvSpPr>
          <p:cNvPr id="3" name="Content Placeholder 2"/>
          <p:cNvSpPr>
            <a:spLocks noGrp="1"/>
          </p:cNvSpPr>
          <p:nvPr>
            <p:ph idx="1"/>
          </p:nvPr>
        </p:nvSpPr>
        <p:spPr/>
        <p:txBody>
          <a:bodyPr>
            <a:normAutofit lnSpcReduction="10000"/>
          </a:bodyPr>
          <a:lstStyle/>
          <a:p>
            <a:r>
              <a:rPr lang="en-US" dirty="0" smtClean="0"/>
              <a:t>Federal Reserve System consists of 12 Federal Reserve Banks located in major cities throughout the United States and a seven-member Board of Governors located in Washington, D.C </a:t>
            </a:r>
          </a:p>
          <a:p>
            <a:endParaRPr lang="en-US" dirty="0" smtClean="0"/>
          </a:p>
          <a:p>
            <a:r>
              <a:rPr lang="en-US" dirty="0" smtClean="0"/>
              <a:t>Carry out functions for the central banking system</a:t>
            </a:r>
          </a:p>
          <a:p>
            <a:r>
              <a:rPr lang="en-US" dirty="0" smtClean="0"/>
              <a:t>Depository for bank in the district</a:t>
            </a:r>
            <a:endParaRPr lang="en-IN" dirty="0" smtClean="0"/>
          </a:p>
          <a:p>
            <a:endParaRPr lang="en-US" dirty="0"/>
          </a:p>
        </p:txBody>
      </p:sp>
    </p:spTree>
    <p:extLst>
      <p:ext uri="{BB962C8B-B14F-4D97-AF65-F5344CB8AC3E}">
        <p14:creationId xmlns:p14="http://schemas.microsoft.com/office/powerpoint/2010/main" val="4205488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FRS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Federal reserve banks under the general supervision of Board of governors of the Federal Reserve based in Washington D C</a:t>
            </a:r>
          </a:p>
          <a:p>
            <a:r>
              <a:rPr lang="en-US" dirty="0" smtClean="0"/>
              <a:t>Each bank has 9 member board of directors</a:t>
            </a:r>
          </a:p>
          <a:p>
            <a:r>
              <a:rPr lang="en-US" dirty="0" smtClean="0"/>
              <a:t>Six elected by member banks in the district – 3 of which professional bankers and 3 business men</a:t>
            </a:r>
          </a:p>
          <a:p>
            <a:r>
              <a:rPr lang="en-US" dirty="0" smtClean="0"/>
              <a:t>3 appointed by the Federal Reserve Board of Governors who are prohibited from being employees, officers or stockholders of member banks</a:t>
            </a:r>
          </a:p>
          <a:p>
            <a:endParaRPr lang="en-US" dirty="0"/>
          </a:p>
        </p:txBody>
      </p:sp>
    </p:spTree>
    <p:extLst>
      <p:ext uri="{BB962C8B-B14F-4D97-AF65-F5344CB8AC3E}">
        <p14:creationId xmlns:p14="http://schemas.microsoft.com/office/powerpoint/2010/main" val="366962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FRS</a:t>
            </a:r>
            <a:endParaRPr lang="en-US" dirty="0"/>
          </a:p>
        </p:txBody>
      </p:sp>
      <p:sp>
        <p:nvSpPr>
          <p:cNvPr id="3" name="Content Placeholder 2"/>
          <p:cNvSpPr>
            <a:spLocks noGrp="1"/>
          </p:cNvSpPr>
          <p:nvPr>
            <p:ph idx="1"/>
          </p:nvPr>
        </p:nvSpPr>
        <p:spPr/>
        <p:txBody>
          <a:bodyPr/>
          <a:lstStyle/>
          <a:p>
            <a:r>
              <a:rPr lang="en-US" dirty="0" smtClean="0"/>
              <a:t>Commercial banks that become members of FRS are required to buy stock in their Federal Reserve district bank</a:t>
            </a:r>
          </a:p>
          <a:p>
            <a:r>
              <a:rPr lang="en-US" dirty="0" smtClean="0"/>
              <a:t>Federal Reserve Banks are quasi public, part private, part govt.</a:t>
            </a:r>
          </a:p>
          <a:p>
            <a:r>
              <a:rPr lang="en-US" dirty="0" smtClean="0"/>
              <a:t>Stocks are not publicly traded</a:t>
            </a:r>
          </a:p>
          <a:p>
            <a:r>
              <a:rPr lang="en-US" dirty="0" smtClean="0"/>
              <a:t>Pays predetermined dividend at a maximum rate of 6%</a:t>
            </a:r>
            <a:endParaRPr lang="en-IN" dirty="0" smtClean="0"/>
          </a:p>
          <a:p>
            <a:endParaRPr lang="en-US" dirty="0"/>
          </a:p>
        </p:txBody>
      </p:sp>
    </p:spTree>
    <p:extLst>
      <p:ext uri="{BB962C8B-B14F-4D97-AF65-F5344CB8AC3E}">
        <p14:creationId xmlns:p14="http://schemas.microsoft.com/office/powerpoint/2010/main" val="8739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Governors of FRS</a:t>
            </a:r>
            <a:endParaRPr lang="en-US" dirty="0"/>
          </a:p>
        </p:txBody>
      </p:sp>
      <p:sp>
        <p:nvSpPr>
          <p:cNvPr id="3" name="Content Placeholder 2"/>
          <p:cNvSpPr>
            <a:spLocks noGrp="1"/>
          </p:cNvSpPr>
          <p:nvPr>
            <p:ph idx="1"/>
          </p:nvPr>
        </p:nvSpPr>
        <p:spPr/>
        <p:txBody>
          <a:bodyPr/>
          <a:lstStyle/>
          <a:p>
            <a:pPr>
              <a:lnSpc>
                <a:spcPct val="90000"/>
              </a:lnSpc>
              <a:defRPr/>
            </a:pPr>
            <a:r>
              <a:rPr lang="en-US" dirty="0"/>
              <a:t>Seven member board headquartered in Washington, DC</a:t>
            </a:r>
          </a:p>
          <a:p>
            <a:pPr>
              <a:lnSpc>
                <a:spcPct val="90000"/>
              </a:lnSpc>
              <a:defRPr/>
            </a:pPr>
            <a:r>
              <a:rPr lang="en-US" dirty="0"/>
              <a:t>President </a:t>
            </a:r>
            <a:r>
              <a:rPr lang="en-US" b="1" dirty="0">
                <a:solidFill>
                  <a:srgbClr val="C00000"/>
                </a:solidFill>
              </a:rPr>
              <a:t>appoints</a:t>
            </a:r>
            <a:r>
              <a:rPr lang="en-US" dirty="0"/>
              <a:t> and Senate </a:t>
            </a:r>
            <a:r>
              <a:rPr lang="en-US" b="1" dirty="0">
                <a:solidFill>
                  <a:srgbClr val="C00000"/>
                </a:solidFill>
              </a:rPr>
              <a:t>confirms</a:t>
            </a:r>
            <a:r>
              <a:rPr lang="en-US" dirty="0">
                <a:solidFill>
                  <a:srgbClr val="C00000"/>
                </a:solidFill>
              </a:rPr>
              <a:t> </a:t>
            </a:r>
            <a:r>
              <a:rPr lang="en-US" dirty="0"/>
              <a:t>members to nonrenewable 14-year terms</a:t>
            </a:r>
          </a:p>
          <a:p>
            <a:pPr>
              <a:lnSpc>
                <a:spcPct val="90000"/>
              </a:lnSpc>
              <a:defRPr/>
            </a:pPr>
            <a:r>
              <a:rPr lang="en-US" dirty="0"/>
              <a:t>President appoints and Senate confirms Chairman and vice-chairman to renewable 4-year terms</a:t>
            </a:r>
          </a:p>
          <a:p>
            <a:pPr>
              <a:lnSpc>
                <a:spcPct val="90000"/>
              </a:lnSpc>
              <a:defRPr/>
            </a:pPr>
            <a:r>
              <a:rPr lang="en-US" dirty="0"/>
              <a:t>Formulates and conducts monetary policy and supervises and regulates banks</a:t>
            </a:r>
          </a:p>
          <a:p>
            <a:endParaRPr lang="en-US" dirty="0"/>
          </a:p>
        </p:txBody>
      </p:sp>
    </p:spTree>
    <p:extLst>
      <p:ext uri="{BB962C8B-B14F-4D97-AF65-F5344CB8AC3E}">
        <p14:creationId xmlns:p14="http://schemas.microsoft.com/office/powerpoint/2010/main" val="241635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OPEN MARKET COMMITTIE </a:t>
            </a:r>
            <a:endParaRPr lang="en-US" dirty="0"/>
          </a:p>
        </p:txBody>
      </p:sp>
      <p:sp>
        <p:nvSpPr>
          <p:cNvPr id="3" name="Content Placeholder 2"/>
          <p:cNvSpPr>
            <a:spLocks noGrp="1"/>
          </p:cNvSpPr>
          <p:nvPr>
            <p:ph idx="1"/>
          </p:nvPr>
        </p:nvSpPr>
        <p:spPr/>
        <p:txBody>
          <a:bodyPr/>
          <a:lstStyle/>
          <a:p>
            <a:pPr>
              <a:defRPr/>
            </a:pPr>
            <a:r>
              <a:rPr lang="en-US" sz="2800" dirty="0"/>
              <a:t> committee of the Federal Reserve Board that meets regularly to set monetary policy, including the interest rates that are charged to banks.</a:t>
            </a:r>
          </a:p>
          <a:p>
            <a:pPr>
              <a:defRPr/>
            </a:pPr>
            <a:r>
              <a:rPr lang="en-US" sz="2800" dirty="0"/>
              <a:t>FOMC consists of 12 members</a:t>
            </a:r>
          </a:p>
          <a:p>
            <a:pPr lvl="1">
              <a:defRPr/>
            </a:pPr>
            <a:r>
              <a:rPr lang="en-US" sz="2400" dirty="0"/>
              <a:t>seven members of the Board of Governors</a:t>
            </a:r>
          </a:p>
          <a:p>
            <a:pPr lvl="1">
              <a:defRPr/>
            </a:pPr>
            <a:r>
              <a:rPr lang="en-US" sz="2400" dirty="0"/>
              <a:t>the president of the Federal Reserve Bank of NY</a:t>
            </a:r>
          </a:p>
          <a:p>
            <a:pPr lvl="1">
              <a:defRPr/>
            </a:pPr>
            <a:r>
              <a:rPr lang="en-US" sz="2400" dirty="0"/>
              <a:t>the presidents of four other Federal Reserve Banks (on a rotating basis)</a:t>
            </a:r>
          </a:p>
          <a:p>
            <a:pPr lvl="1">
              <a:defRPr/>
            </a:pPr>
            <a:r>
              <a:rPr lang="en-US" sz="2400" dirty="0"/>
              <a:t>Chairman of the Board of Governors is the Chair of FOMC</a:t>
            </a:r>
          </a:p>
          <a:p>
            <a:pPr lvl="1">
              <a:buNone/>
              <a:defRPr/>
            </a:pPr>
            <a:r>
              <a:rPr lang="en-US" sz="2400" dirty="0"/>
              <a:t>Required to meet at least 4 times each year</a:t>
            </a:r>
          </a:p>
          <a:p>
            <a:endParaRPr lang="en-US" dirty="0"/>
          </a:p>
        </p:txBody>
      </p:sp>
    </p:spTree>
    <p:extLst>
      <p:ext uri="{BB962C8B-B14F-4D97-AF65-F5344CB8AC3E}">
        <p14:creationId xmlns:p14="http://schemas.microsoft.com/office/powerpoint/2010/main" val="3817130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5487</TotalTime>
  <Words>2125</Words>
  <Application>Microsoft Macintosh PowerPoint</Application>
  <PresentationFormat>On-screen Show (4:3)</PresentationFormat>
  <Paragraphs>179</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The Federal Reserve System, Monetary Policy and Interest Rates</vt:lpstr>
      <vt:lpstr>Federal Reserve</vt:lpstr>
      <vt:lpstr>Functions of FRS</vt:lpstr>
      <vt:lpstr>Objectives of Federal Reserve System (FRS)</vt:lpstr>
      <vt:lpstr>Structure of FRS</vt:lpstr>
      <vt:lpstr>Structure of FRS</vt:lpstr>
      <vt:lpstr>Structure of FRS</vt:lpstr>
      <vt:lpstr>Board of Governors of FRS</vt:lpstr>
      <vt:lpstr>FEDERAL OPEN MARKET COMMITTIE </vt:lpstr>
      <vt:lpstr>Federal Open Market Committee</vt:lpstr>
      <vt:lpstr>Open market Operation</vt:lpstr>
      <vt:lpstr>PowerPoint Presentation</vt:lpstr>
      <vt:lpstr>Other Responsibilities</vt:lpstr>
      <vt:lpstr>Some Functions performed by federal reserve banks</vt:lpstr>
      <vt:lpstr>Some Functions performed by federal reserve banks</vt:lpstr>
      <vt:lpstr>Some Functions performed by federal reserve banks</vt:lpstr>
      <vt:lpstr>Some Functions performed by federal reserve banks</vt:lpstr>
      <vt:lpstr>Balance Sheet of the Federal Reserve  </vt:lpstr>
      <vt:lpstr>Liabilities</vt:lpstr>
      <vt:lpstr>Liabilities</vt:lpstr>
      <vt:lpstr>Liabilities - Reserves</vt:lpstr>
      <vt:lpstr>Liabilities </vt:lpstr>
      <vt:lpstr>Monetary Policy Tools</vt:lpstr>
      <vt:lpstr>Monetary Policy</vt:lpstr>
      <vt:lpstr>Assets</vt:lpstr>
      <vt:lpstr>Assets</vt:lpstr>
      <vt:lpstr>Assets</vt:lpstr>
      <vt:lpstr>Assets </vt:lpstr>
      <vt:lpstr>Discount Rate</vt:lpstr>
      <vt:lpstr>Discount Rate</vt:lpstr>
      <vt:lpstr>Discount Rate</vt:lpstr>
      <vt:lpstr>Monetary Policy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Federal Reserve System, Monetary Policy and Interest Rates</dc:title>
  <dc:creator>Nouf Alabdulkarim</dc:creator>
  <cp:lastModifiedBy>Nouf Alabdulkarim</cp:lastModifiedBy>
  <cp:revision>11</cp:revision>
  <dcterms:created xsi:type="dcterms:W3CDTF">2016-11-26T20:49:13Z</dcterms:created>
  <dcterms:modified xsi:type="dcterms:W3CDTF">2016-11-30T16:35:23Z</dcterms:modified>
</cp:coreProperties>
</file>