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5" r:id="rId1"/>
  </p:sldMasterIdLst>
  <p:notesMasterIdLst>
    <p:notesMasterId r:id="rId25"/>
  </p:notesMasterIdLst>
  <p:sldIdLst>
    <p:sldId id="256" r:id="rId2"/>
    <p:sldId id="350" r:id="rId3"/>
    <p:sldId id="351" r:id="rId4"/>
    <p:sldId id="352" r:id="rId5"/>
    <p:sldId id="353" r:id="rId6"/>
    <p:sldId id="361" r:id="rId7"/>
    <p:sldId id="362" r:id="rId8"/>
    <p:sldId id="363" r:id="rId9"/>
    <p:sldId id="364" r:id="rId10"/>
    <p:sldId id="365" r:id="rId11"/>
    <p:sldId id="366" r:id="rId12"/>
    <p:sldId id="354" r:id="rId13"/>
    <p:sldId id="355" r:id="rId14"/>
    <p:sldId id="367" r:id="rId15"/>
    <p:sldId id="368" r:id="rId16"/>
    <p:sldId id="369" r:id="rId17"/>
    <p:sldId id="356" r:id="rId18"/>
    <p:sldId id="357" r:id="rId19"/>
    <p:sldId id="358" r:id="rId20"/>
    <p:sldId id="359" r:id="rId21"/>
    <p:sldId id="360" r:id="rId22"/>
    <p:sldId id="370" r:id="rId23"/>
    <p:sldId id="371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824" autoAdjust="0"/>
  </p:normalViewPr>
  <p:slideViewPr>
    <p:cSldViewPr snapToGrid="0" snapToObjects="1">
      <p:cViewPr varScale="1">
        <p:scale>
          <a:sx n="105" d="100"/>
          <a:sy n="105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C201C-876F-184A-9BE9-B651AA1D8966}" type="datetimeFigureOut">
              <a:rPr lang="en-US" smtClean="0"/>
              <a:t>10/17/15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18697-BA6A-0F4E-AC59-5A0746FB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1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046DF9-9FBA-3A45-99C6-7F809D378C46}" type="slidenum">
              <a:rPr lang="en-AU"/>
              <a:pPr/>
              <a:t>2</a:t>
            </a:fld>
            <a:endParaRPr lang="en-AU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25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BE2B-F23E-E745-B20E-6A06E6D8E38B}" type="slidenum">
              <a:rPr lang="en-AU"/>
              <a:pPr/>
              <a:t>11</a:t>
            </a:fld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4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BE2B-F23E-E745-B20E-6A06E6D8E38B}" type="slidenum">
              <a:rPr lang="en-AU"/>
              <a:pPr/>
              <a:t>14</a:t>
            </a:fld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4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BE2B-F23E-E745-B20E-6A06E6D8E38B}" type="slidenum">
              <a:rPr lang="en-AU"/>
              <a:pPr/>
              <a:t>15</a:t>
            </a:fld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4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BE2B-F23E-E745-B20E-6A06E6D8E38B}" type="slidenum">
              <a:rPr lang="en-AU"/>
              <a:pPr/>
              <a:t>16</a:t>
            </a:fld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4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C499F9-36C9-374A-9E31-65F8D65AD0A7}" type="slidenum">
              <a:rPr lang="en-AU"/>
              <a:pPr/>
              <a:t>17</a:t>
            </a:fld>
            <a:endParaRPr lang="en-AU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C03604-0716-2642-A33B-5F2C98634121}" type="slidenum">
              <a:rPr lang="en-AU"/>
              <a:pPr/>
              <a:t>18</a:t>
            </a:fld>
            <a:endParaRPr lang="en-AU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6B2516-23DC-064F-ABF2-EACDFDB443B3}" type="slidenum">
              <a:rPr lang="en-AU"/>
              <a:pPr/>
              <a:t>19</a:t>
            </a:fld>
            <a:endParaRPr lang="en-AU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6A2F1-6F46-2A4F-8489-5E96017C52D4}" type="slidenum">
              <a:rPr lang="en-AU"/>
              <a:pPr/>
              <a:t>20</a:t>
            </a:fld>
            <a:endParaRPr lang="en-AU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73841E-5B3A-554A-A88A-256CF8568B4E}" type="slidenum">
              <a:rPr lang="en-AU"/>
              <a:pPr/>
              <a:t>21</a:t>
            </a:fld>
            <a:endParaRPr lang="en-AU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BE2B-F23E-E745-B20E-6A06E6D8E38B}" type="slidenum">
              <a:rPr lang="en-AU"/>
              <a:pPr/>
              <a:t>22</a:t>
            </a:fld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4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651C7D-5B12-9E4B-B818-6A2437C49FB1}" type="slidenum">
              <a:rPr lang="en-AU"/>
              <a:pPr/>
              <a:t>3</a:t>
            </a:fld>
            <a:endParaRPr lang="en-AU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45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BE2B-F23E-E745-B20E-6A06E6D8E38B}" type="slidenum">
              <a:rPr lang="en-AU"/>
              <a:pPr/>
              <a:t>23</a:t>
            </a:fld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4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9E428-008C-4E41-ADB3-57169B801558}" type="slidenum">
              <a:rPr lang="en-AU"/>
              <a:pPr/>
              <a:t>4</a:t>
            </a:fld>
            <a:endParaRPr lang="en-AU"/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471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2311A2-505B-6749-9A6C-40D1FDCD5F0A}" type="slidenum">
              <a:rPr lang="en-AU"/>
              <a:pPr/>
              <a:t>5</a:t>
            </a:fld>
            <a:endParaRPr lang="en-AU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450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BE2B-F23E-E745-B20E-6A06E6D8E38B}" type="slidenum">
              <a:rPr lang="en-AU"/>
              <a:pPr/>
              <a:t>6</a:t>
            </a:fld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4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BE2B-F23E-E745-B20E-6A06E6D8E38B}" type="slidenum">
              <a:rPr lang="en-AU"/>
              <a:pPr/>
              <a:t>7</a:t>
            </a:fld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4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BE2B-F23E-E745-B20E-6A06E6D8E38B}" type="slidenum">
              <a:rPr lang="en-AU"/>
              <a:pPr/>
              <a:t>8</a:t>
            </a:fld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4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BE2B-F23E-E745-B20E-6A06E6D8E38B}" type="slidenum">
              <a:rPr lang="en-AU"/>
              <a:pPr/>
              <a:t>9</a:t>
            </a:fld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4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BE2B-F23E-E745-B20E-6A06E6D8E38B}" type="slidenum">
              <a:rPr lang="en-AU"/>
              <a:pPr/>
              <a:t>10</a:t>
            </a:fld>
            <a:endParaRPr lang="en-AU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4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28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10/17/15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CCE62B8-8B99-CC47-8592-0A200D31F70C}" type="datetimeFigureOut">
              <a:rPr lang="en-US" smtClean="0"/>
              <a:t>10/17/15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8" r:id="rId12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6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9.e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10.emf"/><Relationship Id="rId8" Type="http://schemas.openxmlformats.org/officeDocument/2006/relationships/image" Target="../media/image11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4</a:t>
            </a:r>
          </a:p>
        </p:txBody>
      </p:sp>
    </p:spTree>
    <p:extLst>
      <p:ext uri="{BB962C8B-B14F-4D97-AF65-F5344CB8AC3E}">
        <p14:creationId xmlns:p14="http://schemas.microsoft.com/office/powerpoint/2010/main" val="2418120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609600"/>
            <a:ext cx="8031238" cy="986971"/>
          </a:xfrm>
          <a:solidFill>
            <a:schemeClr val="bg2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4.24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441923" y="1717570"/>
            <a:ext cx="77572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smtClean="0"/>
              <a:t>(c</a:t>
            </a:r>
            <a:r>
              <a:rPr lang="en-US" sz="2000" b="1" dirty="0"/>
              <a:t>) If there are nine performances by Stone Temple Pilots, the estimated sales are: </a:t>
            </a:r>
          </a:p>
          <a:p>
            <a:endParaRPr lang="en-US" sz="2000" b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224709"/>
              </p:ext>
            </p:extLst>
          </p:nvPr>
        </p:nvGraphicFramePr>
        <p:xfrm>
          <a:off x="1386785" y="3108179"/>
          <a:ext cx="5797785" cy="871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4" imgW="2108200" imgH="330200" progId="Equation.3">
                  <p:embed/>
                </p:oleObj>
              </mc:Choice>
              <mc:Fallback>
                <p:oleObj name="Equation" r:id="rId4" imgW="2108200" imgH="33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6785" y="3108179"/>
                        <a:ext cx="5797785" cy="8711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404422"/>
              </p:ext>
            </p:extLst>
          </p:nvPr>
        </p:nvGraphicFramePr>
        <p:xfrm>
          <a:off x="1471450" y="2644473"/>
          <a:ext cx="2157120" cy="376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6" imgW="800100" imgH="139700" progId="Equation.3">
                  <p:embed/>
                </p:oleObj>
              </mc:Choice>
              <mc:Fallback>
                <p:oleObj name="Equation" r:id="rId6" imgW="800100" imgH="139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71450" y="2644473"/>
                        <a:ext cx="2157120" cy="376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2918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609600"/>
            <a:ext cx="8031238" cy="986971"/>
          </a:xfrm>
          <a:solidFill>
            <a:schemeClr val="bg2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4.24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441923" y="1717570"/>
            <a:ext cx="775722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smtClean="0"/>
              <a:t> </a:t>
            </a:r>
            <a:r>
              <a:rPr lang="en-US" sz="2000" b="1" dirty="0"/>
              <a:t>(d</a:t>
            </a:r>
            <a:r>
              <a:rPr lang="en-US" sz="2000" b="1" dirty="0" smtClean="0"/>
              <a:t>)</a:t>
            </a:r>
          </a:p>
          <a:p>
            <a:endParaRPr lang="en-US" sz="2000" b="1" dirty="0"/>
          </a:p>
          <a:p>
            <a:r>
              <a:rPr lang="en-US" sz="2000" b="1" dirty="0" smtClean="0"/>
              <a:t> </a:t>
            </a:r>
            <a:r>
              <a:rPr lang="en-US" sz="2000" b="1" dirty="0"/>
              <a:t>R = .82 is the correlation coefficient, and R</a:t>
            </a:r>
            <a:r>
              <a:rPr lang="en-US" sz="2000" b="1" baseline="30000" dirty="0"/>
              <a:t>2</a:t>
            </a:r>
            <a:r>
              <a:rPr lang="en-US" sz="2000" b="1" dirty="0"/>
              <a:t> = .68</a:t>
            </a:r>
            <a:r>
              <a:rPr lang="en-US" sz="2000" b="1" i="1" dirty="0"/>
              <a:t> </a:t>
            </a:r>
            <a:r>
              <a:rPr lang="en-US" sz="2000" b="1" dirty="0"/>
              <a:t>means 68% of the variation in sales can be explained by TV appearances.</a:t>
            </a:r>
          </a:p>
        </p:txBody>
      </p:sp>
    </p:spTree>
    <p:extLst>
      <p:ext uri="{BB962C8B-B14F-4D97-AF65-F5344CB8AC3E}">
        <p14:creationId xmlns:p14="http://schemas.microsoft.com/office/powerpoint/2010/main" val="2029649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091438" cy="13843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Multiple Regression Analysis</a:t>
            </a:r>
          </a:p>
        </p:txBody>
      </p:sp>
      <p:sp>
        <p:nvSpPr>
          <p:cNvPr id="348164" name="Rectangle 4"/>
          <p:cNvSpPr>
            <a:spLocks noChangeArrowheads="1"/>
          </p:cNvSpPr>
          <p:nvPr/>
        </p:nvSpPr>
        <p:spPr bwMode="auto">
          <a:xfrm>
            <a:off x="581025" y="2414588"/>
            <a:ext cx="7980363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If more than one independent variable is to be used in the model, linear regression can be extended to multiple regression to accommodate several independent variables</a:t>
            </a:r>
          </a:p>
        </p:txBody>
      </p:sp>
      <p:grpSp>
        <p:nvGrpSpPr>
          <p:cNvPr id="348168" name="Group 8"/>
          <p:cNvGrpSpPr>
            <a:grpSpLocks/>
          </p:cNvGrpSpPr>
          <p:nvPr/>
        </p:nvGrpSpPr>
        <p:grpSpPr bwMode="auto">
          <a:xfrm>
            <a:off x="2525713" y="4344991"/>
            <a:ext cx="3508375" cy="687388"/>
            <a:chOff x="2191" y="2961"/>
            <a:chExt cx="2210" cy="433"/>
          </a:xfrm>
        </p:grpSpPr>
        <p:sp>
          <p:nvSpPr>
            <p:cNvPr id="348166" name="Rectangle 6"/>
            <p:cNvSpPr>
              <a:spLocks noChangeArrowheads="1"/>
            </p:cNvSpPr>
            <p:nvPr/>
          </p:nvSpPr>
          <p:spPr bwMode="auto">
            <a:xfrm>
              <a:off x="2191" y="3026"/>
              <a:ext cx="221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y </a:t>
              </a:r>
              <a:r>
                <a:rPr lang="en-US" sz="32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= </a:t>
              </a:r>
              <a:r>
                <a:rPr lang="en-US" sz="32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 </a:t>
              </a:r>
              <a:r>
                <a:rPr lang="en-US" sz="32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+ </a:t>
              </a:r>
              <a:r>
                <a:rPr lang="en-US" sz="32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b</a:t>
              </a:r>
              <a:r>
                <a:rPr lang="en-US" sz="3200" b="1" i="0" baseline="-25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</a:t>
              </a:r>
              <a:r>
                <a:rPr lang="en-US" sz="32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x</a:t>
              </a:r>
              <a:r>
                <a:rPr lang="en-US" sz="3200" b="1" i="0" baseline="-25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</a:t>
              </a:r>
              <a:r>
                <a:rPr lang="en-US" sz="32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+ b</a:t>
              </a:r>
              <a:r>
                <a:rPr lang="en-US" sz="3200" b="1" i="0" baseline="-25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2</a:t>
              </a:r>
              <a:r>
                <a:rPr lang="en-US" sz="32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x</a:t>
              </a:r>
              <a:r>
                <a:rPr lang="en-US" sz="3200" b="1" i="0" baseline="-25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2</a:t>
              </a:r>
              <a:r>
                <a:rPr lang="en-US" sz="32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…</a:t>
              </a:r>
              <a:endParaRPr lang="en-US" sz="3200" b="1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348167" name="Rectangle 7"/>
            <p:cNvSpPr>
              <a:spLocks noChangeArrowheads="1"/>
            </p:cNvSpPr>
            <p:nvPr/>
          </p:nvSpPr>
          <p:spPr bwMode="auto">
            <a:xfrm>
              <a:off x="2206" y="2961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^</a:t>
              </a:r>
            </a:p>
          </p:txBody>
        </p:sp>
      </p:grpSp>
      <p:sp>
        <p:nvSpPr>
          <p:cNvPr id="348169" name="Rectangle 9"/>
          <p:cNvSpPr>
            <a:spLocks noChangeArrowheads="1"/>
          </p:cNvSpPr>
          <p:nvPr/>
        </p:nvSpPr>
        <p:spPr bwMode="auto">
          <a:xfrm>
            <a:off x="1277938" y="5462588"/>
            <a:ext cx="6586537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Computationally, this is quite complex and generally done on the computer</a:t>
            </a:r>
          </a:p>
        </p:txBody>
      </p:sp>
    </p:spTree>
    <p:extLst>
      <p:ext uri="{BB962C8B-B14F-4D97-AF65-F5344CB8AC3E}">
        <p14:creationId xmlns:p14="http://schemas.microsoft.com/office/powerpoint/2010/main" val="339542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843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Multiple Regression Analysis</a:t>
            </a:r>
          </a:p>
        </p:txBody>
      </p:sp>
      <p:grpSp>
        <p:nvGrpSpPr>
          <p:cNvPr id="350217" name="Group 9"/>
          <p:cNvGrpSpPr>
            <a:grpSpLocks/>
          </p:cNvGrpSpPr>
          <p:nvPr/>
        </p:nvGrpSpPr>
        <p:grpSpPr bwMode="auto">
          <a:xfrm>
            <a:off x="2640013" y="3316288"/>
            <a:ext cx="3859212" cy="620712"/>
            <a:chOff x="1415" y="2553"/>
            <a:chExt cx="2431" cy="391"/>
          </a:xfrm>
        </p:grpSpPr>
        <p:sp>
          <p:nvSpPr>
            <p:cNvPr id="350213" name="Rectangle 5"/>
            <p:cNvSpPr>
              <a:spLocks noChangeArrowheads="1"/>
            </p:cNvSpPr>
            <p:nvPr/>
          </p:nvSpPr>
          <p:spPr bwMode="auto">
            <a:xfrm>
              <a:off x="1415" y="2617"/>
              <a:ext cx="243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y </a:t>
              </a:r>
              <a:r>
                <a:rPr lang="en-US" sz="28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= 1.80 + .30</a:t>
              </a:r>
              <a:r>
                <a:rPr lang="en-US" sz="2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x</a:t>
              </a:r>
              <a:r>
                <a:rPr lang="en-US" sz="2800" i="0" baseline="-25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</a:t>
              </a:r>
              <a:r>
                <a:rPr lang="en-US" sz="28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- 5.0</a:t>
              </a:r>
              <a:r>
                <a:rPr lang="en-US" sz="2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x</a:t>
              </a:r>
              <a:r>
                <a:rPr lang="en-US" sz="2800" i="0" baseline="-25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2</a:t>
              </a:r>
              <a:endParaRPr lang="en-US" sz="2800" i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350214" name="Rectangle 6"/>
            <p:cNvSpPr>
              <a:spLocks noChangeArrowheads="1"/>
            </p:cNvSpPr>
            <p:nvPr/>
          </p:nvSpPr>
          <p:spPr bwMode="auto">
            <a:xfrm>
              <a:off x="1430" y="2553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^</a:t>
              </a:r>
            </a:p>
          </p:txBody>
        </p:sp>
      </p:grpSp>
      <p:sp>
        <p:nvSpPr>
          <p:cNvPr id="350216" name="Rectangle 8"/>
          <p:cNvSpPr>
            <a:spLocks noChangeArrowheads="1"/>
          </p:cNvSpPr>
          <p:nvPr/>
        </p:nvSpPr>
        <p:spPr bwMode="auto">
          <a:xfrm>
            <a:off x="685800" y="2351088"/>
            <a:ext cx="7386637" cy="651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In the </a:t>
            </a:r>
            <a:r>
              <a:rPr lang="en-US" sz="20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Nodel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example, including 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interest rates 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in the model gives the new equation:</a:t>
            </a:r>
          </a:p>
        </p:txBody>
      </p:sp>
      <p:sp>
        <p:nvSpPr>
          <p:cNvPr id="350218" name="Rectangle 10"/>
          <p:cNvSpPr>
            <a:spLocks noChangeArrowheads="1"/>
          </p:cNvSpPr>
          <p:nvPr/>
        </p:nvSpPr>
        <p:spPr bwMode="auto">
          <a:xfrm>
            <a:off x="781050" y="4243388"/>
            <a:ext cx="7580313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</a:rPr>
              <a:t>An improved correlation coefficient of r </a:t>
            </a:r>
            <a:r>
              <a:rPr lang="en-US" i="0">
                <a:effectLst>
                  <a:outerShdw blurRad="38100" dist="38100" dir="2700000" algn="tl">
                    <a:srgbClr val="DDDDDD"/>
                  </a:outerShdw>
                </a:effectLst>
              </a:rPr>
              <a:t>= .96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</a:rPr>
              <a:t> means this model does a better job of predicting the change in construction sales</a:t>
            </a:r>
          </a:p>
        </p:txBody>
      </p:sp>
      <p:sp>
        <p:nvSpPr>
          <p:cNvPr id="350219" name="Rectangle 11"/>
          <p:cNvSpPr>
            <a:spLocks noChangeArrowheads="1"/>
          </p:cNvSpPr>
          <p:nvPr/>
        </p:nvSpPr>
        <p:spPr bwMode="auto">
          <a:xfrm>
            <a:off x="2561310" y="5165120"/>
            <a:ext cx="36225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Sales </a:t>
            </a:r>
            <a:r>
              <a:rPr lang="en-US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= 1.80 + .30(6) - 5.0(.12) = 3.00</a:t>
            </a:r>
          </a:p>
          <a:p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Sales </a:t>
            </a:r>
            <a:r>
              <a:rPr lang="en-US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= $300,000</a:t>
            </a:r>
          </a:p>
        </p:txBody>
      </p:sp>
    </p:spTree>
    <p:extLst>
      <p:ext uri="{BB962C8B-B14F-4D97-AF65-F5344CB8AC3E}">
        <p14:creationId xmlns:p14="http://schemas.microsoft.com/office/powerpoint/2010/main" val="3788700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609600"/>
            <a:ext cx="8031238" cy="986971"/>
          </a:xfrm>
          <a:solidFill>
            <a:schemeClr val="bg2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4.36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41923" y="1717570"/>
            <a:ext cx="7757225" cy="4847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Accountants at the firm Michael Vest, CPAs, believed that several traveling executives were submitting unusually high travel vouchers when they returned from business trips. First, they look a sample of 200 vouchers submitted from the past year. Then they developed the following multiple-regression equation relating expected travel cost to number of days on the road (x1) and distance traveled (x2) in miles:</a:t>
            </a:r>
          </a:p>
          <a:p>
            <a:r>
              <a:rPr lang="en-US" sz="19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	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y 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= $</a:t>
            </a:r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90.00	 +	 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$</a:t>
            </a:r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48.50 x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	+ 	$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.</a:t>
            </a:r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40 x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2</a:t>
            </a:r>
            <a:endParaRPr lang="en-US" sz="2400" b="1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19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The coefficient of correlation computed was</a:t>
            </a:r>
            <a:r>
              <a:rPr lang="en-US" sz="19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.</a:t>
            </a:r>
            <a:r>
              <a:rPr lang="en-US" sz="19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68</a:t>
            </a:r>
          </a:p>
          <a:p>
            <a:endParaRPr lang="en-US" sz="19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(a) If Wanda Fennell returns from a </a:t>
            </a:r>
            <a:r>
              <a:rPr lang="en-US" sz="19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300-mile trip </a:t>
            </a:r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that took her out of town for </a:t>
            </a:r>
            <a:r>
              <a:rPr lang="en-US" sz="19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5 days</a:t>
            </a:r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what is the expected amount she should claim as expenses?</a:t>
            </a:r>
          </a:p>
          <a:p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(b) Fennell submitted a reimbursement request for </a:t>
            </a:r>
            <a:r>
              <a:rPr lang="en-US" sz="19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$685</a:t>
            </a:r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. What should the accountant do?</a:t>
            </a:r>
          </a:p>
          <a:p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(c) Should any other variables be included? Which ones? Why?</a:t>
            </a:r>
            <a:endParaRPr lang="en-US" sz="19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4556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609600"/>
            <a:ext cx="8031238" cy="986971"/>
          </a:xfrm>
          <a:solidFill>
            <a:schemeClr val="bg2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4.36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41923" y="1717570"/>
            <a:ext cx="775722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smtClean="0"/>
              <a:t>(a)</a:t>
            </a:r>
            <a:endParaRPr lang="en-US" sz="2000" dirty="0"/>
          </a:p>
          <a:p>
            <a:r>
              <a:rPr lang="en-US" sz="2000" dirty="0" smtClean="0"/>
              <a:t>Number </a:t>
            </a:r>
            <a:r>
              <a:rPr lang="en-US" sz="2000" dirty="0"/>
              <a:t>of days on the road </a:t>
            </a:r>
            <a:r>
              <a:rPr lang="en-US" sz="2000" dirty="0">
                <a:sym typeface="Symbol"/>
              </a:rPr>
              <a:t></a:t>
            </a:r>
            <a:r>
              <a:rPr lang="en-US" sz="2000" dirty="0"/>
              <a:t> </a:t>
            </a:r>
            <a:r>
              <a:rPr lang="en-US" sz="2000" i="1" dirty="0"/>
              <a:t>X</a:t>
            </a:r>
            <a:r>
              <a:rPr lang="en-US" sz="2000" baseline="-25000" dirty="0"/>
              <a:t>1</a:t>
            </a:r>
            <a:r>
              <a:rPr lang="en-US" sz="2000" dirty="0"/>
              <a:t> = 5 </a:t>
            </a:r>
            <a:endParaRPr lang="en-US" sz="2000" dirty="0" smtClean="0"/>
          </a:p>
          <a:p>
            <a:r>
              <a:rPr lang="en-US" sz="2000" dirty="0" smtClean="0"/>
              <a:t>and </a:t>
            </a:r>
            <a:r>
              <a:rPr lang="en-US" sz="2000" dirty="0"/>
              <a:t>distance </a:t>
            </a:r>
            <a:r>
              <a:rPr lang="en-US" sz="2000" dirty="0" smtClean="0"/>
              <a:t>traveled </a:t>
            </a:r>
            <a:r>
              <a:rPr lang="en-US" sz="2000" dirty="0">
                <a:sym typeface="Symbol"/>
              </a:rPr>
              <a:t></a:t>
            </a:r>
            <a:r>
              <a:rPr lang="en-US" sz="2000" dirty="0"/>
              <a:t> </a:t>
            </a:r>
            <a:r>
              <a:rPr lang="en-US" sz="2000" i="1" dirty="0"/>
              <a:t>X</a:t>
            </a:r>
            <a:r>
              <a:rPr lang="en-US" sz="2000" baseline="-25000" dirty="0"/>
              <a:t>2</a:t>
            </a:r>
            <a:r>
              <a:rPr lang="en-US" sz="2000" dirty="0"/>
              <a:t> = 300</a:t>
            </a:r>
          </a:p>
          <a:p>
            <a:r>
              <a:rPr lang="en-US" sz="2000" dirty="0"/>
              <a:t>then</a:t>
            </a:r>
            <a:r>
              <a:rPr lang="en-US" sz="2000" dirty="0" smtClean="0"/>
              <a:t>:</a:t>
            </a:r>
          </a:p>
          <a:p>
            <a:endParaRPr lang="en-US" sz="2000" dirty="0"/>
          </a:p>
          <a:p>
            <a:r>
              <a:rPr lang="en-US" sz="2000" b="1" i="1" dirty="0"/>
              <a:t>	 Y</a:t>
            </a:r>
            <a:r>
              <a:rPr lang="en-US" sz="2000" b="1" dirty="0"/>
              <a:t> = 90 + 48.5 </a:t>
            </a:r>
            <a:r>
              <a:rPr lang="en-US" sz="2000" b="1" dirty="0">
                <a:sym typeface="Symbol"/>
              </a:rPr>
              <a:t></a:t>
            </a:r>
            <a:r>
              <a:rPr lang="en-US" sz="2000" b="1" dirty="0"/>
              <a:t> 5 + 0.4 </a:t>
            </a:r>
            <a:r>
              <a:rPr lang="en-US" sz="2000" b="1" dirty="0">
                <a:sym typeface="Symbol"/>
              </a:rPr>
              <a:t></a:t>
            </a:r>
            <a:r>
              <a:rPr lang="en-US" sz="2000" b="1" dirty="0"/>
              <a:t> 300 = </a:t>
            </a:r>
            <a:endParaRPr lang="en-US" sz="2000" b="1" dirty="0" smtClean="0"/>
          </a:p>
          <a:p>
            <a:r>
              <a:rPr lang="en-US" sz="2000" b="1" dirty="0" smtClean="0"/>
              <a:t>		90 </a:t>
            </a:r>
            <a:r>
              <a:rPr lang="en-US" sz="2000" b="1" dirty="0"/>
              <a:t>+ 242.5 + 120 = 452.5</a:t>
            </a:r>
          </a:p>
          <a:p>
            <a:r>
              <a:rPr lang="en-US" sz="2000" dirty="0"/>
              <a:t>Therefore, the expected cost of the trip is </a:t>
            </a:r>
            <a:r>
              <a:rPr lang="en-US" sz="2000" b="1" dirty="0"/>
              <a:t>$452.50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b="1" dirty="0"/>
              <a:t>(b)</a:t>
            </a:r>
            <a:r>
              <a:rPr lang="en-US" sz="2000" dirty="0"/>
              <a:t> The reimbursement request is much higher than predicted by the model. This request should probably be questioned by the accountant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041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609600"/>
            <a:ext cx="8031238" cy="986971"/>
          </a:xfrm>
          <a:solidFill>
            <a:schemeClr val="bg2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4.36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41923" y="1717570"/>
            <a:ext cx="775722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/>
              <a:t>(c) </a:t>
            </a:r>
            <a:endParaRPr lang="en-US" sz="2000" b="1" dirty="0" smtClean="0"/>
          </a:p>
          <a:p>
            <a:r>
              <a:rPr lang="en-US" sz="2000" dirty="0" smtClean="0"/>
              <a:t>A </a:t>
            </a:r>
            <a:r>
              <a:rPr lang="en-US" sz="2000" dirty="0"/>
              <a:t>number of other variables should be included, such as:</a:t>
            </a:r>
          </a:p>
          <a:p>
            <a:r>
              <a:rPr lang="en-US" sz="2000" dirty="0"/>
              <a:t>	1. the type of travel (air or car)</a:t>
            </a:r>
          </a:p>
          <a:p>
            <a:r>
              <a:rPr lang="en-US" sz="2000" dirty="0"/>
              <a:t>	2. conference fees, if any</a:t>
            </a:r>
          </a:p>
          <a:p>
            <a:r>
              <a:rPr lang="en-US" sz="2000" dirty="0"/>
              <a:t>	3. costs of entertaining customers</a:t>
            </a:r>
          </a:p>
          <a:p>
            <a:r>
              <a:rPr lang="en-US" sz="2000" dirty="0"/>
              <a:t>	4. other transportation costs—cab, limousine, special tolls, or </a:t>
            </a:r>
            <a:r>
              <a:rPr lang="en-US" sz="2000" dirty="0" smtClean="0"/>
              <a:t>parking</a:t>
            </a:r>
          </a:p>
          <a:p>
            <a:endParaRPr lang="en-US" sz="2000" dirty="0"/>
          </a:p>
          <a:p>
            <a:r>
              <a:rPr lang="en-US" sz="2000" dirty="0"/>
              <a:t>In addition, the correlation coefficient of </a:t>
            </a:r>
            <a:r>
              <a:rPr lang="en-US" sz="2000" b="1" dirty="0"/>
              <a:t>0.68</a:t>
            </a:r>
            <a:r>
              <a:rPr lang="en-US" sz="2000" dirty="0"/>
              <a:t> is not exceptionally high. It indicates that the model explains approximately </a:t>
            </a:r>
            <a:r>
              <a:rPr lang="en-US" sz="2000" b="1" dirty="0"/>
              <a:t>46% </a:t>
            </a:r>
            <a:r>
              <a:rPr lang="en-US" sz="2000" dirty="0"/>
              <a:t>of the overall variation in trip cost. This correlation coefficient would suggest that the model is not a particularly good one.</a:t>
            </a:r>
          </a:p>
        </p:txBody>
      </p:sp>
    </p:spTree>
    <p:extLst>
      <p:ext uri="{BB962C8B-B14F-4D97-AF65-F5344CB8AC3E}">
        <p14:creationId xmlns:p14="http://schemas.microsoft.com/office/powerpoint/2010/main" val="4233462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933700"/>
            <a:ext cx="7772400" cy="3352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5" tIns="44444" rIns="90475" bIns="44444"/>
          <a:lstStyle/>
          <a:p>
            <a:pPr marL="457200" indent="-457200">
              <a:buFont typeface="Wingdings" charset="2"/>
              <a:buChar char="§"/>
            </a:pPr>
            <a:r>
              <a:rPr lang="en-US" sz="2800" dirty="0"/>
              <a:t>Measures how well the forecast is predicting actual values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dirty="0"/>
              <a:t>Ratio of running sum of forecast errors (RSFE) to mean absolute deviation (MAD)</a:t>
            </a:r>
          </a:p>
          <a:p>
            <a:pPr marL="1016000" lvl="1" indent="-342900">
              <a:buFont typeface="Wingdings" charset="2"/>
              <a:buChar char="§"/>
            </a:pPr>
            <a:r>
              <a:rPr lang="en-US" sz="2400" dirty="0"/>
              <a:t>Good tracking signal has low values</a:t>
            </a:r>
          </a:p>
          <a:p>
            <a:pPr marL="1016000" lvl="1" indent="-342900">
              <a:buFont typeface="Wingdings" charset="2"/>
              <a:buChar char="§"/>
            </a:pPr>
            <a:r>
              <a:rPr lang="en-US" sz="2400" dirty="0"/>
              <a:t>If forecasts are continually high or low, the forecast has a bias error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700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Monitoring and Controlling Forecasts</a:t>
            </a:r>
          </a:p>
        </p:txBody>
      </p:sp>
      <p:sp>
        <p:nvSpPr>
          <p:cNvPr id="214020" name="Rectangle 4"/>
          <p:cNvSpPr>
            <a:spLocks noChangeArrowheads="1"/>
          </p:cNvSpPr>
          <p:nvPr/>
        </p:nvSpPr>
        <p:spPr bwMode="auto">
          <a:xfrm>
            <a:off x="708025" y="2111375"/>
            <a:ext cx="32051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Tracking Signal</a:t>
            </a:r>
          </a:p>
        </p:txBody>
      </p:sp>
    </p:spTree>
    <p:extLst>
      <p:ext uri="{BB962C8B-B14F-4D97-AF65-F5344CB8AC3E}">
        <p14:creationId xmlns:p14="http://schemas.microsoft.com/office/powerpoint/2010/main" val="3009173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700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Monitoring and Controlling Forecasts</a:t>
            </a:r>
          </a:p>
        </p:txBody>
      </p:sp>
      <p:grpSp>
        <p:nvGrpSpPr>
          <p:cNvPr id="351242" name="Group 10"/>
          <p:cNvGrpSpPr>
            <a:grpSpLocks/>
          </p:cNvGrpSpPr>
          <p:nvPr/>
        </p:nvGrpSpPr>
        <p:grpSpPr bwMode="auto">
          <a:xfrm>
            <a:off x="747713" y="2482850"/>
            <a:ext cx="3354387" cy="946150"/>
            <a:chOff x="582" y="2505"/>
            <a:chExt cx="2113" cy="596"/>
          </a:xfrm>
        </p:grpSpPr>
        <p:sp>
          <p:nvSpPr>
            <p:cNvPr id="351238" name="Rectangle 6"/>
            <p:cNvSpPr>
              <a:spLocks noChangeArrowheads="1"/>
            </p:cNvSpPr>
            <p:nvPr/>
          </p:nvSpPr>
          <p:spPr bwMode="auto">
            <a:xfrm>
              <a:off x="582" y="2532"/>
              <a:ext cx="1092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Tracking signal</a:t>
              </a:r>
            </a:p>
          </p:txBody>
        </p:sp>
        <p:sp>
          <p:nvSpPr>
            <p:cNvPr id="351239" name="Rectangle 7"/>
            <p:cNvSpPr>
              <a:spLocks noChangeArrowheads="1"/>
            </p:cNvSpPr>
            <p:nvPr/>
          </p:nvSpPr>
          <p:spPr bwMode="auto">
            <a:xfrm>
              <a:off x="1982" y="2505"/>
              <a:ext cx="713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RSFE</a:t>
              </a:r>
            </a:p>
            <a:p>
              <a:pPr algn="ctr"/>
              <a:r>
                <a:rPr lang="en-US" sz="2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MAD</a:t>
              </a:r>
            </a:p>
          </p:txBody>
        </p:sp>
        <p:sp>
          <p:nvSpPr>
            <p:cNvPr id="351240" name="Rectangle 8"/>
            <p:cNvSpPr>
              <a:spLocks noChangeArrowheads="1"/>
            </p:cNvSpPr>
            <p:nvPr/>
          </p:nvSpPr>
          <p:spPr bwMode="auto">
            <a:xfrm>
              <a:off x="1704" y="2639"/>
              <a:ext cx="24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=</a:t>
              </a:r>
            </a:p>
          </p:txBody>
        </p:sp>
        <p:sp>
          <p:nvSpPr>
            <p:cNvPr id="351241" name="Line 9"/>
            <p:cNvSpPr>
              <a:spLocks noChangeShapeType="1"/>
            </p:cNvSpPr>
            <p:nvPr/>
          </p:nvSpPr>
          <p:spPr bwMode="auto">
            <a:xfrm>
              <a:off x="2000" y="2808"/>
              <a:ext cx="6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1250" name="Group 18"/>
          <p:cNvGrpSpPr>
            <a:grpSpLocks/>
          </p:cNvGrpSpPr>
          <p:nvPr/>
        </p:nvGrpSpPr>
        <p:grpSpPr bwMode="auto">
          <a:xfrm>
            <a:off x="747713" y="3829050"/>
            <a:ext cx="5991225" cy="2081213"/>
            <a:chOff x="471" y="2268"/>
            <a:chExt cx="3774" cy="1311"/>
          </a:xfrm>
        </p:grpSpPr>
        <p:sp>
          <p:nvSpPr>
            <p:cNvPr id="351244" name="Rectangle 12"/>
            <p:cNvSpPr>
              <a:spLocks noChangeArrowheads="1"/>
            </p:cNvSpPr>
            <p:nvPr/>
          </p:nvSpPr>
          <p:spPr bwMode="auto">
            <a:xfrm>
              <a:off x="471" y="2999"/>
              <a:ext cx="1092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Tracking signal</a:t>
              </a:r>
            </a:p>
          </p:txBody>
        </p:sp>
        <p:sp>
          <p:nvSpPr>
            <p:cNvPr id="351246" name="Rectangle 14"/>
            <p:cNvSpPr>
              <a:spLocks noChangeArrowheads="1"/>
            </p:cNvSpPr>
            <p:nvPr/>
          </p:nvSpPr>
          <p:spPr bwMode="auto">
            <a:xfrm>
              <a:off x="1593" y="3106"/>
              <a:ext cx="24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=</a:t>
              </a:r>
            </a:p>
          </p:txBody>
        </p:sp>
        <p:sp>
          <p:nvSpPr>
            <p:cNvPr id="351245" name="Rectangle 13"/>
            <p:cNvSpPr>
              <a:spLocks noChangeArrowheads="1"/>
            </p:cNvSpPr>
            <p:nvPr/>
          </p:nvSpPr>
          <p:spPr bwMode="auto">
            <a:xfrm>
              <a:off x="1772" y="2268"/>
              <a:ext cx="2473" cy="1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5000"/>
                </a:lnSpc>
                <a:spcBef>
                  <a:spcPct val="40000"/>
                </a:spcBef>
              </a:pPr>
              <a:r>
                <a:rPr lang="en-US" sz="2800" i="0">
                  <a:effectLst>
                    <a:outerShdw blurRad="38100" dist="38100" dir="2700000" algn="tl">
                      <a:srgbClr val="DDDDDD"/>
                    </a:outerShdw>
                  </a:effectLst>
                  <a:cs typeface="Arial" charset="0"/>
                </a:rPr>
                <a:t>∑</a:t>
              </a:r>
              <a:r>
                <a:rPr lang="en-US" sz="2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(actual demand in </a:t>
              </a:r>
              <a:br>
                <a:rPr lang="en-US" sz="2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</a:br>
              <a:r>
                <a:rPr lang="en-US" sz="2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period i - </a:t>
              </a:r>
              <a:br>
                <a:rPr lang="en-US" sz="2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</a:br>
              <a:r>
                <a:rPr lang="en-US" sz="2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forecast demand </a:t>
              </a:r>
              <a:br>
                <a:rPr lang="en-US" sz="2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</a:br>
              <a:r>
                <a:rPr lang="en-US" sz="2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in period i)</a:t>
              </a:r>
            </a:p>
            <a:p>
              <a:pPr algn="ctr">
                <a:lnSpc>
                  <a:spcPct val="85000"/>
                </a:lnSpc>
                <a:spcBef>
                  <a:spcPct val="40000"/>
                </a:spcBef>
              </a:pPr>
              <a:r>
                <a:rPr lang="en-US" sz="2800" i="0">
                  <a:effectLst>
                    <a:outerShdw blurRad="38100" dist="38100" dir="2700000" algn="tl">
                      <a:srgbClr val="DDDDDD"/>
                    </a:outerShdw>
                  </a:effectLst>
                  <a:latin typeface="Symbol" charset="0"/>
                </a:rPr>
                <a:t>(</a:t>
              </a:r>
              <a:r>
                <a:rPr lang="en-US" sz="2800" i="0">
                  <a:effectLst>
                    <a:outerShdw blurRad="38100" dist="38100" dir="2700000" algn="tl">
                      <a:srgbClr val="DDDDDD"/>
                    </a:outerShdw>
                  </a:effectLst>
                  <a:cs typeface="Arial" charset="0"/>
                </a:rPr>
                <a:t>∑</a:t>
              </a:r>
              <a:r>
                <a:rPr lang="en-US" sz="2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|actual - forecast|/n</a:t>
              </a:r>
              <a:r>
                <a:rPr lang="en-US" sz="28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)</a:t>
              </a:r>
              <a:endParaRPr lang="en-US" sz="28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351247" name="Line 15"/>
            <p:cNvSpPr>
              <a:spLocks noChangeShapeType="1"/>
            </p:cNvSpPr>
            <p:nvPr/>
          </p:nvSpPr>
          <p:spPr bwMode="auto">
            <a:xfrm>
              <a:off x="1896" y="3267"/>
              <a:ext cx="22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86247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Tracking Signal</a:t>
            </a:r>
          </a:p>
        </p:txBody>
      </p:sp>
      <p:grpSp>
        <p:nvGrpSpPr>
          <p:cNvPr id="353314" name="Group 34"/>
          <p:cNvGrpSpPr>
            <a:grpSpLocks/>
          </p:cNvGrpSpPr>
          <p:nvPr/>
        </p:nvGrpSpPr>
        <p:grpSpPr bwMode="auto">
          <a:xfrm>
            <a:off x="1716088" y="2386013"/>
            <a:ext cx="6183312" cy="1965325"/>
            <a:chOff x="1225" y="1503"/>
            <a:chExt cx="3895" cy="1238"/>
          </a:xfrm>
        </p:grpSpPr>
        <p:sp>
          <p:nvSpPr>
            <p:cNvPr id="353294" name="Freeform 14"/>
            <p:cNvSpPr>
              <a:spLocks/>
            </p:cNvSpPr>
            <p:nvPr/>
          </p:nvSpPr>
          <p:spPr bwMode="auto">
            <a:xfrm>
              <a:off x="1225" y="1819"/>
              <a:ext cx="3218" cy="922"/>
            </a:xfrm>
            <a:custGeom>
              <a:avLst/>
              <a:gdLst>
                <a:gd name="T0" fmla="*/ 0 w 2688"/>
                <a:gd name="T1" fmla="*/ 567 h 741"/>
                <a:gd name="T2" fmla="*/ 55 w 2688"/>
                <a:gd name="T3" fmla="*/ 554 h 741"/>
                <a:gd name="T4" fmla="*/ 87 w 2688"/>
                <a:gd name="T5" fmla="*/ 522 h 741"/>
                <a:gd name="T6" fmla="*/ 141 w 2688"/>
                <a:gd name="T7" fmla="*/ 515 h 741"/>
                <a:gd name="T8" fmla="*/ 179 w 2688"/>
                <a:gd name="T9" fmla="*/ 563 h 741"/>
                <a:gd name="T10" fmla="*/ 202 w 2688"/>
                <a:gd name="T11" fmla="*/ 599 h 741"/>
                <a:gd name="T12" fmla="*/ 221 w 2688"/>
                <a:gd name="T13" fmla="*/ 618 h 741"/>
                <a:gd name="T14" fmla="*/ 243 w 2688"/>
                <a:gd name="T15" fmla="*/ 615 h 741"/>
                <a:gd name="T16" fmla="*/ 282 w 2688"/>
                <a:gd name="T17" fmla="*/ 637 h 741"/>
                <a:gd name="T18" fmla="*/ 314 w 2688"/>
                <a:gd name="T19" fmla="*/ 640 h 741"/>
                <a:gd name="T20" fmla="*/ 336 w 2688"/>
                <a:gd name="T21" fmla="*/ 624 h 741"/>
                <a:gd name="T22" fmla="*/ 355 w 2688"/>
                <a:gd name="T23" fmla="*/ 627 h 741"/>
                <a:gd name="T24" fmla="*/ 397 w 2688"/>
                <a:gd name="T25" fmla="*/ 666 h 741"/>
                <a:gd name="T26" fmla="*/ 421 w 2688"/>
                <a:gd name="T27" fmla="*/ 666 h 741"/>
                <a:gd name="T28" fmla="*/ 451 w 2688"/>
                <a:gd name="T29" fmla="*/ 650 h 741"/>
                <a:gd name="T30" fmla="*/ 474 w 2688"/>
                <a:gd name="T31" fmla="*/ 672 h 741"/>
                <a:gd name="T32" fmla="*/ 503 w 2688"/>
                <a:gd name="T33" fmla="*/ 672 h 741"/>
                <a:gd name="T34" fmla="*/ 519 w 2688"/>
                <a:gd name="T35" fmla="*/ 650 h 741"/>
                <a:gd name="T36" fmla="*/ 586 w 2688"/>
                <a:gd name="T37" fmla="*/ 659 h 741"/>
                <a:gd name="T38" fmla="*/ 599 w 2688"/>
                <a:gd name="T39" fmla="*/ 618 h 741"/>
                <a:gd name="T40" fmla="*/ 637 w 2688"/>
                <a:gd name="T41" fmla="*/ 563 h 741"/>
                <a:gd name="T42" fmla="*/ 714 w 2688"/>
                <a:gd name="T43" fmla="*/ 490 h 741"/>
                <a:gd name="T44" fmla="*/ 851 w 2688"/>
                <a:gd name="T45" fmla="*/ 314 h 741"/>
                <a:gd name="T46" fmla="*/ 935 w 2688"/>
                <a:gd name="T47" fmla="*/ 339 h 741"/>
                <a:gd name="T48" fmla="*/ 947 w 2688"/>
                <a:gd name="T49" fmla="*/ 413 h 741"/>
                <a:gd name="T50" fmla="*/ 1027 w 2688"/>
                <a:gd name="T51" fmla="*/ 531 h 741"/>
                <a:gd name="T52" fmla="*/ 1056 w 2688"/>
                <a:gd name="T53" fmla="*/ 621 h 741"/>
                <a:gd name="T54" fmla="*/ 1082 w 2688"/>
                <a:gd name="T55" fmla="*/ 669 h 741"/>
                <a:gd name="T56" fmla="*/ 1127 w 2688"/>
                <a:gd name="T57" fmla="*/ 714 h 741"/>
                <a:gd name="T58" fmla="*/ 1171 w 2688"/>
                <a:gd name="T59" fmla="*/ 695 h 741"/>
                <a:gd name="T60" fmla="*/ 1255 w 2688"/>
                <a:gd name="T61" fmla="*/ 640 h 741"/>
                <a:gd name="T62" fmla="*/ 1299 w 2688"/>
                <a:gd name="T63" fmla="*/ 607 h 741"/>
                <a:gd name="T64" fmla="*/ 1331 w 2688"/>
                <a:gd name="T65" fmla="*/ 530 h 741"/>
                <a:gd name="T66" fmla="*/ 1354 w 2688"/>
                <a:gd name="T67" fmla="*/ 491 h 741"/>
                <a:gd name="T68" fmla="*/ 1411 w 2688"/>
                <a:gd name="T69" fmla="*/ 443 h 741"/>
                <a:gd name="T70" fmla="*/ 1458 w 2688"/>
                <a:gd name="T71" fmla="*/ 451 h 741"/>
                <a:gd name="T72" fmla="*/ 1498 w 2688"/>
                <a:gd name="T73" fmla="*/ 498 h 741"/>
                <a:gd name="T74" fmla="*/ 1539 w 2688"/>
                <a:gd name="T75" fmla="*/ 501 h 741"/>
                <a:gd name="T76" fmla="*/ 1562 w 2688"/>
                <a:gd name="T77" fmla="*/ 475 h 741"/>
                <a:gd name="T78" fmla="*/ 1603 w 2688"/>
                <a:gd name="T79" fmla="*/ 472 h 741"/>
                <a:gd name="T80" fmla="*/ 1616 w 2688"/>
                <a:gd name="T81" fmla="*/ 498 h 741"/>
                <a:gd name="T82" fmla="*/ 1648 w 2688"/>
                <a:gd name="T83" fmla="*/ 498 h 741"/>
                <a:gd name="T84" fmla="*/ 1677 w 2688"/>
                <a:gd name="T85" fmla="*/ 501 h 741"/>
                <a:gd name="T86" fmla="*/ 1709 w 2688"/>
                <a:gd name="T87" fmla="*/ 472 h 741"/>
                <a:gd name="T88" fmla="*/ 1776 w 2688"/>
                <a:gd name="T89" fmla="*/ 469 h 741"/>
                <a:gd name="T90" fmla="*/ 1842 w 2688"/>
                <a:gd name="T91" fmla="*/ 559 h 741"/>
                <a:gd name="T92" fmla="*/ 1904 w 2688"/>
                <a:gd name="T93" fmla="*/ 693 h 741"/>
                <a:gd name="T94" fmla="*/ 1994 w 2688"/>
                <a:gd name="T95" fmla="*/ 738 h 741"/>
                <a:gd name="T96" fmla="*/ 2029 w 2688"/>
                <a:gd name="T97" fmla="*/ 709 h 741"/>
                <a:gd name="T98" fmla="*/ 2071 w 2688"/>
                <a:gd name="T99" fmla="*/ 639 h 741"/>
                <a:gd name="T100" fmla="*/ 2128 w 2688"/>
                <a:gd name="T101" fmla="*/ 562 h 741"/>
                <a:gd name="T102" fmla="*/ 2202 w 2688"/>
                <a:gd name="T103" fmla="*/ 488 h 741"/>
                <a:gd name="T104" fmla="*/ 2256 w 2688"/>
                <a:gd name="T105" fmla="*/ 482 h 741"/>
                <a:gd name="T106" fmla="*/ 2298 w 2688"/>
                <a:gd name="T107" fmla="*/ 463 h 741"/>
                <a:gd name="T108" fmla="*/ 2339 w 2688"/>
                <a:gd name="T109" fmla="*/ 383 h 741"/>
                <a:gd name="T110" fmla="*/ 2432 w 2688"/>
                <a:gd name="T111" fmla="*/ 306 h 741"/>
                <a:gd name="T112" fmla="*/ 2480 w 2688"/>
                <a:gd name="T113" fmla="*/ 232 h 741"/>
                <a:gd name="T114" fmla="*/ 2499 w 2688"/>
                <a:gd name="T115" fmla="*/ 162 h 741"/>
                <a:gd name="T116" fmla="*/ 2608 w 2688"/>
                <a:gd name="T117" fmla="*/ 27 h 741"/>
                <a:gd name="T118" fmla="*/ 2688 w 2688"/>
                <a:gd name="T119" fmla="*/ 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688" h="741">
                  <a:moveTo>
                    <a:pt x="0" y="567"/>
                  </a:moveTo>
                  <a:cubicBezTo>
                    <a:pt x="9" y="565"/>
                    <a:pt x="41" y="561"/>
                    <a:pt x="55" y="554"/>
                  </a:cubicBezTo>
                  <a:cubicBezTo>
                    <a:pt x="69" y="547"/>
                    <a:pt x="73" y="529"/>
                    <a:pt x="87" y="522"/>
                  </a:cubicBezTo>
                  <a:cubicBezTo>
                    <a:pt x="101" y="515"/>
                    <a:pt x="126" y="508"/>
                    <a:pt x="141" y="515"/>
                  </a:cubicBezTo>
                  <a:cubicBezTo>
                    <a:pt x="156" y="522"/>
                    <a:pt x="169" y="549"/>
                    <a:pt x="179" y="563"/>
                  </a:cubicBezTo>
                  <a:cubicBezTo>
                    <a:pt x="189" y="577"/>
                    <a:pt x="195" y="590"/>
                    <a:pt x="202" y="599"/>
                  </a:cubicBezTo>
                  <a:cubicBezTo>
                    <a:pt x="209" y="608"/>
                    <a:pt x="214" y="615"/>
                    <a:pt x="221" y="618"/>
                  </a:cubicBezTo>
                  <a:cubicBezTo>
                    <a:pt x="228" y="621"/>
                    <a:pt x="233" y="612"/>
                    <a:pt x="243" y="615"/>
                  </a:cubicBezTo>
                  <a:cubicBezTo>
                    <a:pt x="253" y="618"/>
                    <a:pt x="270" y="633"/>
                    <a:pt x="282" y="637"/>
                  </a:cubicBezTo>
                  <a:cubicBezTo>
                    <a:pt x="294" y="641"/>
                    <a:pt x="305" y="642"/>
                    <a:pt x="314" y="640"/>
                  </a:cubicBezTo>
                  <a:cubicBezTo>
                    <a:pt x="323" y="638"/>
                    <a:pt x="329" y="626"/>
                    <a:pt x="336" y="624"/>
                  </a:cubicBezTo>
                  <a:cubicBezTo>
                    <a:pt x="343" y="622"/>
                    <a:pt x="345" y="620"/>
                    <a:pt x="355" y="627"/>
                  </a:cubicBezTo>
                  <a:cubicBezTo>
                    <a:pt x="365" y="634"/>
                    <a:pt x="386" y="659"/>
                    <a:pt x="397" y="666"/>
                  </a:cubicBezTo>
                  <a:cubicBezTo>
                    <a:pt x="408" y="673"/>
                    <a:pt x="412" y="669"/>
                    <a:pt x="421" y="666"/>
                  </a:cubicBezTo>
                  <a:cubicBezTo>
                    <a:pt x="430" y="663"/>
                    <a:pt x="442" y="649"/>
                    <a:pt x="451" y="650"/>
                  </a:cubicBezTo>
                  <a:cubicBezTo>
                    <a:pt x="460" y="651"/>
                    <a:pt x="465" y="668"/>
                    <a:pt x="474" y="672"/>
                  </a:cubicBezTo>
                  <a:cubicBezTo>
                    <a:pt x="483" y="676"/>
                    <a:pt x="496" y="676"/>
                    <a:pt x="503" y="672"/>
                  </a:cubicBezTo>
                  <a:cubicBezTo>
                    <a:pt x="510" y="668"/>
                    <a:pt x="505" y="652"/>
                    <a:pt x="519" y="650"/>
                  </a:cubicBezTo>
                  <a:cubicBezTo>
                    <a:pt x="533" y="648"/>
                    <a:pt x="573" y="664"/>
                    <a:pt x="586" y="659"/>
                  </a:cubicBezTo>
                  <a:cubicBezTo>
                    <a:pt x="599" y="654"/>
                    <a:pt x="591" y="634"/>
                    <a:pt x="599" y="618"/>
                  </a:cubicBezTo>
                  <a:cubicBezTo>
                    <a:pt x="607" y="602"/>
                    <a:pt x="618" y="584"/>
                    <a:pt x="637" y="563"/>
                  </a:cubicBezTo>
                  <a:cubicBezTo>
                    <a:pt x="656" y="542"/>
                    <a:pt x="678" y="531"/>
                    <a:pt x="714" y="490"/>
                  </a:cubicBezTo>
                  <a:cubicBezTo>
                    <a:pt x="750" y="449"/>
                    <a:pt x="814" y="339"/>
                    <a:pt x="851" y="314"/>
                  </a:cubicBezTo>
                  <a:cubicBezTo>
                    <a:pt x="888" y="289"/>
                    <a:pt x="919" y="322"/>
                    <a:pt x="935" y="339"/>
                  </a:cubicBezTo>
                  <a:cubicBezTo>
                    <a:pt x="951" y="356"/>
                    <a:pt x="932" y="381"/>
                    <a:pt x="947" y="413"/>
                  </a:cubicBezTo>
                  <a:cubicBezTo>
                    <a:pt x="962" y="445"/>
                    <a:pt x="1009" y="496"/>
                    <a:pt x="1027" y="531"/>
                  </a:cubicBezTo>
                  <a:cubicBezTo>
                    <a:pt x="1045" y="566"/>
                    <a:pt x="1047" y="598"/>
                    <a:pt x="1056" y="621"/>
                  </a:cubicBezTo>
                  <a:cubicBezTo>
                    <a:pt x="1065" y="644"/>
                    <a:pt x="1070" y="654"/>
                    <a:pt x="1082" y="669"/>
                  </a:cubicBezTo>
                  <a:cubicBezTo>
                    <a:pt x="1094" y="684"/>
                    <a:pt x="1112" y="710"/>
                    <a:pt x="1127" y="714"/>
                  </a:cubicBezTo>
                  <a:cubicBezTo>
                    <a:pt x="1142" y="718"/>
                    <a:pt x="1150" y="707"/>
                    <a:pt x="1171" y="695"/>
                  </a:cubicBezTo>
                  <a:cubicBezTo>
                    <a:pt x="1192" y="683"/>
                    <a:pt x="1234" y="655"/>
                    <a:pt x="1255" y="640"/>
                  </a:cubicBezTo>
                  <a:cubicBezTo>
                    <a:pt x="1276" y="625"/>
                    <a:pt x="1286" y="625"/>
                    <a:pt x="1299" y="607"/>
                  </a:cubicBezTo>
                  <a:cubicBezTo>
                    <a:pt x="1312" y="589"/>
                    <a:pt x="1322" y="549"/>
                    <a:pt x="1331" y="530"/>
                  </a:cubicBezTo>
                  <a:cubicBezTo>
                    <a:pt x="1340" y="511"/>
                    <a:pt x="1341" y="505"/>
                    <a:pt x="1354" y="491"/>
                  </a:cubicBezTo>
                  <a:cubicBezTo>
                    <a:pt x="1367" y="477"/>
                    <a:pt x="1394" y="450"/>
                    <a:pt x="1411" y="443"/>
                  </a:cubicBezTo>
                  <a:cubicBezTo>
                    <a:pt x="1428" y="436"/>
                    <a:pt x="1444" y="442"/>
                    <a:pt x="1458" y="451"/>
                  </a:cubicBezTo>
                  <a:cubicBezTo>
                    <a:pt x="1472" y="460"/>
                    <a:pt x="1485" y="490"/>
                    <a:pt x="1498" y="498"/>
                  </a:cubicBezTo>
                  <a:cubicBezTo>
                    <a:pt x="1511" y="506"/>
                    <a:pt x="1528" y="505"/>
                    <a:pt x="1539" y="501"/>
                  </a:cubicBezTo>
                  <a:cubicBezTo>
                    <a:pt x="1550" y="497"/>
                    <a:pt x="1551" y="480"/>
                    <a:pt x="1562" y="475"/>
                  </a:cubicBezTo>
                  <a:cubicBezTo>
                    <a:pt x="1573" y="470"/>
                    <a:pt x="1594" y="468"/>
                    <a:pt x="1603" y="472"/>
                  </a:cubicBezTo>
                  <a:cubicBezTo>
                    <a:pt x="1612" y="476"/>
                    <a:pt x="1609" y="494"/>
                    <a:pt x="1616" y="498"/>
                  </a:cubicBezTo>
                  <a:cubicBezTo>
                    <a:pt x="1623" y="502"/>
                    <a:pt x="1638" y="498"/>
                    <a:pt x="1648" y="498"/>
                  </a:cubicBezTo>
                  <a:cubicBezTo>
                    <a:pt x="1658" y="498"/>
                    <a:pt x="1667" y="505"/>
                    <a:pt x="1677" y="501"/>
                  </a:cubicBezTo>
                  <a:cubicBezTo>
                    <a:pt x="1687" y="497"/>
                    <a:pt x="1693" y="477"/>
                    <a:pt x="1709" y="472"/>
                  </a:cubicBezTo>
                  <a:cubicBezTo>
                    <a:pt x="1725" y="467"/>
                    <a:pt x="1754" y="455"/>
                    <a:pt x="1776" y="469"/>
                  </a:cubicBezTo>
                  <a:cubicBezTo>
                    <a:pt x="1798" y="483"/>
                    <a:pt x="1821" y="522"/>
                    <a:pt x="1842" y="559"/>
                  </a:cubicBezTo>
                  <a:cubicBezTo>
                    <a:pt x="1863" y="596"/>
                    <a:pt x="1879" y="663"/>
                    <a:pt x="1904" y="693"/>
                  </a:cubicBezTo>
                  <a:cubicBezTo>
                    <a:pt x="1929" y="723"/>
                    <a:pt x="1973" y="735"/>
                    <a:pt x="1994" y="738"/>
                  </a:cubicBezTo>
                  <a:cubicBezTo>
                    <a:pt x="2015" y="741"/>
                    <a:pt x="2016" y="725"/>
                    <a:pt x="2029" y="709"/>
                  </a:cubicBezTo>
                  <a:cubicBezTo>
                    <a:pt x="2042" y="693"/>
                    <a:pt x="2055" y="663"/>
                    <a:pt x="2071" y="639"/>
                  </a:cubicBezTo>
                  <a:cubicBezTo>
                    <a:pt x="2087" y="615"/>
                    <a:pt x="2106" y="587"/>
                    <a:pt x="2128" y="562"/>
                  </a:cubicBezTo>
                  <a:cubicBezTo>
                    <a:pt x="2150" y="537"/>
                    <a:pt x="2181" y="501"/>
                    <a:pt x="2202" y="488"/>
                  </a:cubicBezTo>
                  <a:cubicBezTo>
                    <a:pt x="2223" y="475"/>
                    <a:pt x="2240" y="486"/>
                    <a:pt x="2256" y="482"/>
                  </a:cubicBezTo>
                  <a:cubicBezTo>
                    <a:pt x="2272" y="478"/>
                    <a:pt x="2284" y="480"/>
                    <a:pt x="2298" y="463"/>
                  </a:cubicBezTo>
                  <a:cubicBezTo>
                    <a:pt x="2312" y="446"/>
                    <a:pt x="2317" y="409"/>
                    <a:pt x="2339" y="383"/>
                  </a:cubicBezTo>
                  <a:cubicBezTo>
                    <a:pt x="2361" y="357"/>
                    <a:pt x="2408" y="331"/>
                    <a:pt x="2432" y="306"/>
                  </a:cubicBezTo>
                  <a:cubicBezTo>
                    <a:pt x="2456" y="281"/>
                    <a:pt x="2469" y="256"/>
                    <a:pt x="2480" y="232"/>
                  </a:cubicBezTo>
                  <a:cubicBezTo>
                    <a:pt x="2491" y="208"/>
                    <a:pt x="2478" y="196"/>
                    <a:pt x="2499" y="162"/>
                  </a:cubicBezTo>
                  <a:cubicBezTo>
                    <a:pt x="2520" y="128"/>
                    <a:pt x="2577" y="54"/>
                    <a:pt x="2608" y="27"/>
                  </a:cubicBezTo>
                  <a:cubicBezTo>
                    <a:pt x="2639" y="0"/>
                    <a:pt x="2671" y="7"/>
                    <a:pt x="2688" y="2"/>
                  </a:cubicBezTo>
                </a:path>
              </a:pathLst>
            </a:custGeom>
            <a:noFill/>
            <a:ln w="101600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301" name="Rectangle 21"/>
            <p:cNvSpPr>
              <a:spLocks noChangeArrowheads="1"/>
            </p:cNvSpPr>
            <p:nvPr/>
          </p:nvSpPr>
          <p:spPr bwMode="auto">
            <a:xfrm>
              <a:off x="3830" y="1503"/>
              <a:ext cx="12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Tracking signal</a:t>
              </a:r>
            </a:p>
          </p:txBody>
        </p:sp>
      </p:grpSp>
      <p:grpSp>
        <p:nvGrpSpPr>
          <p:cNvPr id="353315" name="Group 35"/>
          <p:cNvGrpSpPr>
            <a:grpSpLocks/>
          </p:cNvGrpSpPr>
          <p:nvPr/>
        </p:nvGrpSpPr>
        <p:grpSpPr bwMode="auto">
          <a:xfrm>
            <a:off x="423863" y="2513013"/>
            <a:ext cx="7259637" cy="3406775"/>
            <a:chOff x="411" y="1583"/>
            <a:chExt cx="4573" cy="2146"/>
          </a:xfrm>
        </p:grpSpPr>
        <p:sp>
          <p:nvSpPr>
            <p:cNvPr id="353293" name="Freeform 13"/>
            <p:cNvSpPr>
              <a:spLocks/>
            </p:cNvSpPr>
            <p:nvPr/>
          </p:nvSpPr>
          <p:spPr bwMode="auto">
            <a:xfrm>
              <a:off x="1152" y="1600"/>
              <a:ext cx="3832" cy="1824"/>
            </a:xfrm>
            <a:custGeom>
              <a:avLst/>
              <a:gdLst>
                <a:gd name="T0" fmla="*/ 0 w 3832"/>
                <a:gd name="T1" fmla="*/ 0 h 1824"/>
                <a:gd name="T2" fmla="*/ 16 w 3832"/>
                <a:gd name="T3" fmla="*/ 1824 h 1824"/>
                <a:gd name="T4" fmla="*/ 3832 w 3832"/>
                <a:gd name="T5" fmla="*/ 1824 h 1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32" h="1824">
                  <a:moveTo>
                    <a:pt x="0" y="0"/>
                  </a:moveTo>
                  <a:cubicBezTo>
                    <a:pt x="5" y="608"/>
                    <a:pt x="10" y="1216"/>
                    <a:pt x="16" y="1824"/>
                  </a:cubicBezTo>
                  <a:lnTo>
                    <a:pt x="3832" y="1824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3300" name="Group 20"/>
            <p:cNvGrpSpPr>
              <a:grpSpLocks/>
            </p:cNvGrpSpPr>
            <p:nvPr/>
          </p:nvGrpSpPr>
          <p:grpSpPr bwMode="auto">
            <a:xfrm>
              <a:off x="1160" y="1976"/>
              <a:ext cx="3384" cy="1080"/>
              <a:chOff x="1160" y="1976"/>
              <a:chExt cx="3120" cy="1080"/>
            </a:xfrm>
          </p:grpSpPr>
          <p:sp>
            <p:nvSpPr>
              <p:cNvPr id="353295" name="Line 15"/>
              <p:cNvSpPr>
                <a:spLocks noChangeShapeType="1"/>
              </p:cNvSpPr>
              <p:nvPr/>
            </p:nvSpPr>
            <p:spPr bwMode="auto">
              <a:xfrm>
                <a:off x="1160" y="1976"/>
                <a:ext cx="31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296" name="Line 16"/>
              <p:cNvSpPr>
                <a:spLocks noChangeShapeType="1"/>
              </p:cNvSpPr>
              <p:nvPr/>
            </p:nvSpPr>
            <p:spPr bwMode="auto">
              <a:xfrm>
                <a:off x="1160" y="2516"/>
                <a:ext cx="31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297" name="Line 17"/>
              <p:cNvSpPr>
                <a:spLocks noChangeShapeType="1"/>
              </p:cNvSpPr>
              <p:nvPr/>
            </p:nvSpPr>
            <p:spPr bwMode="auto">
              <a:xfrm>
                <a:off x="1160" y="3056"/>
                <a:ext cx="31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3299" name="Rectangle 19"/>
            <p:cNvSpPr>
              <a:spLocks noChangeArrowheads="1"/>
            </p:cNvSpPr>
            <p:nvPr/>
          </p:nvSpPr>
          <p:spPr bwMode="auto">
            <a:xfrm>
              <a:off x="411" y="1583"/>
              <a:ext cx="703" cy="16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lnSpc>
                  <a:spcPct val="275000"/>
                </a:lnSpc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+</a:t>
              </a:r>
            </a:p>
            <a:p>
              <a:pPr algn="r">
                <a:lnSpc>
                  <a:spcPct val="275000"/>
                </a:lnSpc>
              </a:pPr>
              <a:r>
                <a:rPr lang="en-US" sz="2000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0</a:t>
              </a: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MADs</a:t>
              </a:r>
            </a:p>
            <a:p>
              <a:pPr algn="r">
                <a:lnSpc>
                  <a:spcPct val="275000"/>
                </a:lnSpc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–</a:t>
              </a:r>
            </a:p>
          </p:txBody>
        </p:sp>
        <p:sp>
          <p:nvSpPr>
            <p:cNvPr id="353303" name="Rectangle 23"/>
            <p:cNvSpPr>
              <a:spLocks noChangeArrowheads="1"/>
            </p:cNvSpPr>
            <p:nvPr/>
          </p:nvSpPr>
          <p:spPr bwMode="auto">
            <a:xfrm>
              <a:off x="1342" y="1711"/>
              <a:ext cx="153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Upper control limit</a:t>
              </a:r>
            </a:p>
          </p:txBody>
        </p:sp>
        <p:sp>
          <p:nvSpPr>
            <p:cNvPr id="353304" name="Rectangle 24"/>
            <p:cNvSpPr>
              <a:spLocks noChangeArrowheads="1"/>
            </p:cNvSpPr>
            <p:nvPr/>
          </p:nvSpPr>
          <p:spPr bwMode="auto">
            <a:xfrm>
              <a:off x="1333" y="3055"/>
              <a:ext cx="154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Lower control limit</a:t>
              </a:r>
            </a:p>
          </p:txBody>
        </p:sp>
        <p:sp>
          <p:nvSpPr>
            <p:cNvPr id="353306" name="Rectangle 26"/>
            <p:cNvSpPr>
              <a:spLocks noChangeArrowheads="1"/>
            </p:cNvSpPr>
            <p:nvPr/>
          </p:nvSpPr>
          <p:spPr bwMode="auto">
            <a:xfrm>
              <a:off x="2766" y="3479"/>
              <a:ext cx="48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Time</a:t>
              </a:r>
            </a:p>
          </p:txBody>
        </p:sp>
      </p:grpSp>
      <p:grpSp>
        <p:nvGrpSpPr>
          <p:cNvPr id="353313" name="Group 33"/>
          <p:cNvGrpSpPr>
            <a:grpSpLocks/>
          </p:cNvGrpSpPr>
          <p:nvPr/>
        </p:nvGrpSpPr>
        <p:grpSpPr bwMode="auto">
          <a:xfrm>
            <a:off x="2765425" y="1928813"/>
            <a:ext cx="3673475" cy="1042987"/>
            <a:chOff x="1886" y="1215"/>
            <a:chExt cx="2314" cy="657"/>
          </a:xfrm>
        </p:grpSpPr>
        <p:sp>
          <p:nvSpPr>
            <p:cNvPr id="353302" name="Rectangle 22"/>
            <p:cNvSpPr>
              <a:spLocks noChangeArrowheads="1"/>
            </p:cNvSpPr>
            <p:nvPr/>
          </p:nvSpPr>
          <p:spPr bwMode="auto">
            <a:xfrm>
              <a:off x="1886" y="1215"/>
              <a:ext cx="17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Signal exceeding limit</a:t>
              </a:r>
            </a:p>
          </p:txBody>
        </p:sp>
        <p:sp>
          <p:nvSpPr>
            <p:cNvPr id="353307" name="Line 27"/>
            <p:cNvSpPr>
              <a:spLocks noChangeShapeType="1"/>
            </p:cNvSpPr>
            <p:nvPr/>
          </p:nvSpPr>
          <p:spPr bwMode="auto">
            <a:xfrm>
              <a:off x="2880" y="1440"/>
              <a:ext cx="1320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3312" name="Group 32"/>
          <p:cNvGrpSpPr>
            <a:grpSpLocks/>
          </p:cNvGrpSpPr>
          <p:nvPr/>
        </p:nvGrpSpPr>
        <p:grpSpPr bwMode="auto">
          <a:xfrm>
            <a:off x="7045325" y="3136900"/>
            <a:ext cx="1666875" cy="1714500"/>
            <a:chOff x="4582" y="1976"/>
            <a:chExt cx="1050" cy="1080"/>
          </a:xfrm>
        </p:grpSpPr>
        <p:sp>
          <p:nvSpPr>
            <p:cNvPr id="353305" name="Rectangle 25"/>
            <p:cNvSpPr>
              <a:spLocks noChangeArrowheads="1"/>
            </p:cNvSpPr>
            <p:nvPr/>
          </p:nvSpPr>
          <p:spPr bwMode="auto">
            <a:xfrm>
              <a:off x="4582" y="2311"/>
              <a:ext cx="105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Acceptable range</a:t>
              </a:r>
            </a:p>
          </p:txBody>
        </p:sp>
        <p:sp>
          <p:nvSpPr>
            <p:cNvPr id="353308" name="Line 28"/>
            <p:cNvSpPr>
              <a:spLocks noChangeShapeType="1"/>
            </p:cNvSpPr>
            <p:nvPr/>
          </p:nvSpPr>
          <p:spPr bwMode="auto">
            <a:xfrm>
              <a:off x="4688" y="1976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309" name="Line 29"/>
            <p:cNvSpPr>
              <a:spLocks noChangeShapeType="1"/>
            </p:cNvSpPr>
            <p:nvPr/>
          </p:nvSpPr>
          <p:spPr bwMode="auto">
            <a:xfrm>
              <a:off x="4688" y="3056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310" name="Line 30"/>
            <p:cNvSpPr>
              <a:spLocks noChangeShapeType="1"/>
            </p:cNvSpPr>
            <p:nvPr/>
          </p:nvSpPr>
          <p:spPr bwMode="auto">
            <a:xfrm>
              <a:off x="4880" y="1992"/>
              <a:ext cx="0" cy="3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311" name="Line 31"/>
            <p:cNvSpPr>
              <a:spLocks noChangeShapeType="1"/>
            </p:cNvSpPr>
            <p:nvPr/>
          </p:nvSpPr>
          <p:spPr bwMode="auto">
            <a:xfrm flipV="1">
              <a:off x="4880" y="2696"/>
              <a:ext cx="0" cy="3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85485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19150" y="1600200"/>
            <a:ext cx="7505700" cy="48133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5" tIns="44444" rIns="90475" bIns="44444">
            <a:normAutofit/>
          </a:bodyPr>
          <a:lstStyle/>
          <a:p>
            <a:pPr marL="482600" indent="-482600" defTabSz="836613">
              <a:buFont typeface="Wingdings" charset="2"/>
              <a:buChar char="§"/>
            </a:pPr>
            <a:r>
              <a:rPr lang="en-US" sz="2400" dirty="0"/>
              <a:t>How strong is the linear relationship between the variables?</a:t>
            </a:r>
          </a:p>
          <a:p>
            <a:pPr marL="482600" indent="-482600" defTabSz="836613">
              <a:buFont typeface="Wingdings" charset="2"/>
              <a:buChar char="§"/>
            </a:pPr>
            <a:r>
              <a:rPr lang="en-US" sz="2400" dirty="0"/>
              <a:t>Correlation does not necessarily imply causality!</a:t>
            </a:r>
          </a:p>
          <a:p>
            <a:pPr marL="482600" indent="-482600" defTabSz="836613">
              <a:buFont typeface="Wingdings" charset="2"/>
              <a:buChar char="§"/>
            </a:pPr>
            <a:r>
              <a:rPr lang="en-US" sz="2400" dirty="0"/>
              <a:t>Coefficient of correlation, r, measures degree of association</a:t>
            </a:r>
          </a:p>
          <a:p>
            <a:pPr marL="1054100" lvl="1" indent="-381000" defTabSz="836613">
              <a:buFont typeface="Wingdings" charset="2"/>
              <a:buChar char="§"/>
            </a:pPr>
            <a:r>
              <a:rPr lang="en-US" sz="2400" dirty="0"/>
              <a:t>Values range from </a:t>
            </a:r>
            <a:r>
              <a:rPr lang="en-US" sz="2400" i="0" dirty="0"/>
              <a:t>-1</a:t>
            </a:r>
            <a:r>
              <a:rPr lang="en-US" sz="2400" dirty="0"/>
              <a:t> to </a:t>
            </a:r>
            <a:r>
              <a:rPr lang="en-US" sz="2400" i="0" dirty="0"/>
              <a:t>+1</a:t>
            </a:r>
            <a:endParaRPr lang="en-US" sz="3600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6075438" cy="736600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Correlation</a:t>
            </a:r>
          </a:p>
        </p:txBody>
      </p:sp>
    </p:spTree>
    <p:extLst>
      <p:ext uri="{BB962C8B-B14F-4D97-AF65-F5344CB8AC3E}">
        <p14:creationId xmlns:p14="http://schemas.microsoft.com/office/powerpoint/2010/main" val="4122417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652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Tracking Signal Example</a:t>
            </a:r>
          </a:p>
        </p:txBody>
      </p:sp>
      <p:grpSp>
        <p:nvGrpSpPr>
          <p:cNvPr id="355353" name="Group 25"/>
          <p:cNvGrpSpPr>
            <a:grpSpLocks/>
          </p:cNvGrpSpPr>
          <p:nvPr/>
        </p:nvGrpSpPr>
        <p:grpSpPr bwMode="auto">
          <a:xfrm>
            <a:off x="357870" y="1716088"/>
            <a:ext cx="8029575" cy="3209925"/>
            <a:chOff x="294" y="1081"/>
            <a:chExt cx="5058" cy="2022"/>
          </a:xfrm>
        </p:grpSpPr>
        <p:grpSp>
          <p:nvGrpSpPr>
            <p:cNvPr id="355344" name="Group 16"/>
            <p:cNvGrpSpPr>
              <a:grpSpLocks/>
            </p:cNvGrpSpPr>
            <p:nvPr/>
          </p:nvGrpSpPr>
          <p:grpSpPr bwMode="auto">
            <a:xfrm>
              <a:off x="294" y="1081"/>
              <a:ext cx="5058" cy="2022"/>
              <a:chOff x="310" y="1241"/>
              <a:chExt cx="5058" cy="2022"/>
            </a:xfrm>
          </p:grpSpPr>
          <p:sp>
            <p:nvSpPr>
              <p:cNvPr id="355341" name="Rectangle 13"/>
              <p:cNvSpPr>
                <a:spLocks noChangeArrowheads="1"/>
              </p:cNvSpPr>
              <p:nvPr/>
            </p:nvSpPr>
            <p:spPr bwMode="auto">
              <a:xfrm>
                <a:off x="310" y="1241"/>
                <a:ext cx="4886" cy="5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85000"/>
                  </a:lnSpc>
                  <a:tabLst>
                    <a:tab pos="292100" algn="ctr"/>
                    <a:tab pos="1054100" algn="ctr"/>
                    <a:tab pos="2095500" algn="ctr"/>
                    <a:tab pos="3048000" algn="ctr"/>
                    <a:tab pos="3911600" algn="ctr"/>
                    <a:tab pos="5054600" algn="ctr"/>
                    <a:tab pos="6388100" algn="ctr"/>
                    <a:tab pos="7340600" algn="ctr"/>
                    <a:tab pos="10007600" algn="ctr"/>
                  </a:tabLst>
                </a:pPr>
                <a:r>
                  <a:rPr lang="en-US" sz="16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						Cumulative</a:t>
                </a:r>
              </a:p>
              <a:p>
                <a:pPr>
                  <a:lnSpc>
                    <a:spcPct val="85000"/>
                  </a:lnSpc>
                  <a:tabLst>
                    <a:tab pos="292100" algn="ctr"/>
                    <a:tab pos="1054100" algn="ctr"/>
                    <a:tab pos="2095500" algn="ctr"/>
                    <a:tab pos="3048000" algn="ctr"/>
                    <a:tab pos="3911600" algn="ctr"/>
                    <a:tab pos="5054600" algn="ctr"/>
                    <a:tab pos="6388100" algn="ctr"/>
                    <a:tab pos="7340600" algn="ctr"/>
                    <a:tab pos="10007600" algn="ctr"/>
                  </a:tabLst>
                </a:pPr>
                <a:r>
                  <a:rPr lang="en-US" sz="16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					Absolute	Absolute</a:t>
                </a:r>
              </a:p>
              <a:p>
                <a:pPr>
                  <a:lnSpc>
                    <a:spcPct val="85000"/>
                  </a:lnSpc>
                  <a:tabLst>
                    <a:tab pos="292100" algn="ctr"/>
                    <a:tab pos="1054100" algn="ctr"/>
                    <a:tab pos="2095500" algn="ctr"/>
                    <a:tab pos="3048000" algn="ctr"/>
                    <a:tab pos="3911600" algn="ctr"/>
                    <a:tab pos="5054600" algn="ctr"/>
                    <a:tab pos="6388100" algn="ctr"/>
                    <a:tab pos="7340600" algn="ctr"/>
                    <a:tab pos="10007600" algn="ctr"/>
                  </a:tabLst>
                </a:pPr>
                <a:r>
                  <a:rPr lang="en-US" sz="16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	Actual	Forecast			Forecast	Forecast	</a:t>
                </a:r>
              </a:p>
              <a:p>
                <a:pPr>
                  <a:lnSpc>
                    <a:spcPct val="85000"/>
                  </a:lnSpc>
                  <a:tabLst>
                    <a:tab pos="292100" algn="ctr"/>
                    <a:tab pos="1054100" algn="ctr"/>
                    <a:tab pos="2095500" algn="ctr"/>
                    <a:tab pos="3048000" algn="ctr"/>
                    <a:tab pos="3911600" algn="ctr"/>
                    <a:tab pos="5054600" algn="ctr"/>
                    <a:tab pos="6388100" algn="ctr"/>
                    <a:tab pos="7340600" algn="ctr"/>
                    <a:tab pos="10007600" algn="ctr"/>
                  </a:tabLst>
                </a:pPr>
                <a:r>
                  <a:rPr lang="en-US" sz="16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Qtr	Demand	Demand	Error	RSFE	Error	Error	MAD</a:t>
                </a:r>
              </a:p>
            </p:txBody>
          </p:sp>
          <p:sp>
            <p:nvSpPr>
              <p:cNvPr id="355342" name="Rectangle 14"/>
              <p:cNvSpPr>
                <a:spLocks noChangeArrowheads="1"/>
              </p:cNvSpPr>
              <p:nvPr/>
            </p:nvSpPr>
            <p:spPr bwMode="auto">
              <a:xfrm>
                <a:off x="438" y="1825"/>
                <a:ext cx="4892" cy="14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tabLst>
                    <a:tab pos="1143000" algn="r"/>
                    <a:tab pos="2095500" algn="r"/>
                    <a:tab pos="3048000" algn="r"/>
                    <a:tab pos="4000500" algn="r"/>
                    <a:tab pos="5054600" algn="r"/>
                    <a:tab pos="6388100" algn="r"/>
                    <a:tab pos="7429500" algn="r"/>
                  </a:tabLst>
                </a:pPr>
                <a:r>
                  <a:rPr lang="en-US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1	90	100	-10	-10	10	10	10.0</a:t>
                </a:r>
              </a:p>
              <a:p>
                <a:pPr>
                  <a:tabLst>
                    <a:tab pos="1143000" algn="r"/>
                    <a:tab pos="2095500" algn="r"/>
                    <a:tab pos="3048000" algn="r"/>
                    <a:tab pos="4000500" algn="r"/>
                    <a:tab pos="5054600" algn="r"/>
                    <a:tab pos="6388100" algn="r"/>
                    <a:tab pos="7429500" algn="r"/>
                  </a:tabLst>
                </a:pPr>
                <a:r>
                  <a:rPr lang="en-US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2	95	100	-5	-15	5	15	7.5</a:t>
                </a:r>
              </a:p>
              <a:p>
                <a:pPr>
                  <a:tabLst>
                    <a:tab pos="1143000" algn="r"/>
                    <a:tab pos="2095500" algn="r"/>
                    <a:tab pos="3048000" algn="r"/>
                    <a:tab pos="4000500" algn="r"/>
                    <a:tab pos="5054600" algn="r"/>
                    <a:tab pos="6388100" algn="r"/>
                    <a:tab pos="7429500" algn="r"/>
                  </a:tabLst>
                </a:pPr>
                <a:r>
                  <a:rPr lang="en-US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3	115	100	+15	0	15	30	10.0</a:t>
                </a:r>
              </a:p>
              <a:p>
                <a:pPr>
                  <a:tabLst>
                    <a:tab pos="1143000" algn="r"/>
                    <a:tab pos="2095500" algn="r"/>
                    <a:tab pos="3048000" algn="r"/>
                    <a:tab pos="4000500" algn="r"/>
                    <a:tab pos="5054600" algn="r"/>
                    <a:tab pos="6388100" algn="r"/>
                    <a:tab pos="7429500" algn="r"/>
                  </a:tabLst>
                </a:pPr>
                <a:r>
                  <a:rPr lang="en-US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4	100	110	-10	-10	10	40	10.0</a:t>
                </a:r>
              </a:p>
              <a:p>
                <a:pPr>
                  <a:tabLst>
                    <a:tab pos="1143000" algn="r"/>
                    <a:tab pos="2095500" algn="r"/>
                    <a:tab pos="3048000" algn="r"/>
                    <a:tab pos="4000500" algn="r"/>
                    <a:tab pos="5054600" algn="r"/>
                    <a:tab pos="6388100" algn="r"/>
                    <a:tab pos="7429500" algn="r"/>
                  </a:tabLst>
                </a:pPr>
                <a:r>
                  <a:rPr lang="en-US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5	125	110	+15	+5	15	55	11.0</a:t>
                </a:r>
              </a:p>
              <a:p>
                <a:pPr>
                  <a:tabLst>
                    <a:tab pos="1143000" algn="r"/>
                    <a:tab pos="2095500" algn="r"/>
                    <a:tab pos="3048000" algn="r"/>
                    <a:tab pos="4000500" algn="r"/>
                    <a:tab pos="5054600" algn="r"/>
                    <a:tab pos="6388100" algn="r"/>
                    <a:tab pos="7429500" algn="r"/>
                  </a:tabLst>
                </a:pPr>
                <a:r>
                  <a:rPr lang="en-US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6	140	110	+30	+35	30	85	14.2</a:t>
                </a:r>
                <a:endParaRPr lang="en-US" dirty="0">
                  <a:effectLst>
                    <a:outerShdw blurRad="38100" dist="38100" dir="2700000" algn="tl">
                      <a:srgbClr val="DDDDDD"/>
                    </a:outerShdw>
                  </a:effectLst>
                </a:endParaRPr>
              </a:p>
            </p:txBody>
          </p:sp>
          <p:sp>
            <p:nvSpPr>
              <p:cNvPr id="355343" name="Line 15"/>
              <p:cNvSpPr>
                <a:spLocks noChangeShapeType="1"/>
              </p:cNvSpPr>
              <p:nvPr/>
            </p:nvSpPr>
            <p:spPr bwMode="auto">
              <a:xfrm>
                <a:off x="416" y="1832"/>
                <a:ext cx="49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5351" name="Line 23"/>
            <p:cNvSpPr>
              <a:spLocks noChangeShapeType="1"/>
            </p:cNvSpPr>
            <p:nvPr/>
          </p:nvSpPr>
          <p:spPr bwMode="auto">
            <a:xfrm>
              <a:off x="3224" y="1224"/>
              <a:ext cx="0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352" name="Line 24"/>
            <p:cNvSpPr>
              <a:spLocks noChangeShapeType="1"/>
            </p:cNvSpPr>
            <p:nvPr/>
          </p:nvSpPr>
          <p:spPr bwMode="auto">
            <a:xfrm>
              <a:off x="3856" y="1224"/>
              <a:ext cx="0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20715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389" name="Group 13"/>
          <p:cNvGrpSpPr>
            <a:grpSpLocks/>
          </p:cNvGrpSpPr>
          <p:nvPr/>
        </p:nvGrpSpPr>
        <p:grpSpPr bwMode="auto">
          <a:xfrm>
            <a:off x="357867" y="1716088"/>
            <a:ext cx="8029575" cy="3209925"/>
            <a:chOff x="294" y="1081"/>
            <a:chExt cx="5058" cy="2022"/>
          </a:xfrm>
        </p:grpSpPr>
        <p:grpSp>
          <p:nvGrpSpPr>
            <p:cNvPr id="357390" name="Group 14"/>
            <p:cNvGrpSpPr>
              <a:grpSpLocks/>
            </p:cNvGrpSpPr>
            <p:nvPr/>
          </p:nvGrpSpPr>
          <p:grpSpPr bwMode="auto">
            <a:xfrm>
              <a:off x="294" y="1081"/>
              <a:ext cx="5058" cy="2022"/>
              <a:chOff x="310" y="1241"/>
              <a:chExt cx="5058" cy="2022"/>
            </a:xfrm>
          </p:grpSpPr>
          <p:sp>
            <p:nvSpPr>
              <p:cNvPr id="357391" name="Rectangle 15"/>
              <p:cNvSpPr>
                <a:spLocks noChangeArrowheads="1"/>
              </p:cNvSpPr>
              <p:nvPr/>
            </p:nvSpPr>
            <p:spPr bwMode="auto">
              <a:xfrm>
                <a:off x="310" y="1241"/>
                <a:ext cx="4886" cy="5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85000"/>
                  </a:lnSpc>
                  <a:tabLst>
                    <a:tab pos="292100" algn="ctr"/>
                    <a:tab pos="1054100" algn="ctr"/>
                    <a:tab pos="2095500" algn="ctr"/>
                    <a:tab pos="3048000" algn="ctr"/>
                    <a:tab pos="3911600" algn="ctr"/>
                    <a:tab pos="5054600" algn="ctr"/>
                    <a:tab pos="6388100" algn="ctr"/>
                    <a:tab pos="7340600" algn="ctr"/>
                    <a:tab pos="10007600" algn="ctr"/>
                  </a:tabLst>
                </a:pPr>
                <a:r>
                  <a:rPr lang="en-US" sz="160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						Cumulative</a:t>
                </a:r>
              </a:p>
              <a:p>
                <a:pPr>
                  <a:lnSpc>
                    <a:spcPct val="85000"/>
                  </a:lnSpc>
                  <a:tabLst>
                    <a:tab pos="292100" algn="ctr"/>
                    <a:tab pos="1054100" algn="ctr"/>
                    <a:tab pos="2095500" algn="ctr"/>
                    <a:tab pos="3048000" algn="ctr"/>
                    <a:tab pos="3911600" algn="ctr"/>
                    <a:tab pos="5054600" algn="ctr"/>
                    <a:tab pos="6388100" algn="ctr"/>
                    <a:tab pos="7340600" algn="ctr"/>
                    <a:tab pos="10007600" algn="ctr"/>
                  </a:tabLst>
                </a:pPr>
                <a:r>
                  <a:rPr lang="en-US" sz="160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					Absolute	Absolute</a:t>
                </a:r>
              </a:p>
              <a:p>
                <a:pPr>
                  <a:lnSpc>
                    <a:spcPct val="85000"/>
                  </a:lnSpc>
                  <a:tabLst>
                    <a:tab pos="292100" algn="ctr"/>
                    <a:tab pos="1054100" algn="ctr"/>
                    <a:tab pos="2095500" algn="ctr"/>
                    <a:tab pos="3048000" algn="ctr"/>
                    <a:tab pos="3911600" algn="ctr"/>
                    <a:tab pos="5054600" algn="ctr"/>
                    <a:tab pos="6388100" algn="ctr"/>
                    <a:tab pos="7340600" algn="ctr"/>
                    <a:tab pos="10007600" algn="ctr"/>
                  </a:tabLst>
                </a:pPr>
                <a:r>
                  <a:rPr lang="en-US" sz="160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	Actual	Forecast			Forecast	Forecast	</a:t>
                </a:r>
              </a:p>
              <a:p>
                <a:pPr>
                  <a:lnSpc>
                    <a:spcPct val="85000"/>
                  </a:lnSpc>
                  <a:tabLst>
                    <a:tab pos="292100" algn="ctr"/>
                    <a:tab pos="1054100" algn="ctr"/>
                    <a:tab pos="2095500" algn="ctr"/>
                    <a:tab pos="3048000" algn="ctr"/>
                    <a:tab pos="3911600" algn="ctr"/>
                    <a:tab pos="5054600" algn="ctr"/>
                    <a:tab pos="6388100" algn="ctr"/>
                    <a:tab pos="7340600" algn="ctr"/>
                    <a:tab pos="10007600" algn="ctr"/>
                  </a:tabLst>
                </a:pPr>
                <a:r>
                  <a:rPr lang="en-US" sz="160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</a:t>
                </a:r>
                <a:r>
                  <a:rPr lang="en-US" sz="1600" dirty="0" err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Qtr</a:t>
                </a:r>
                <a:r>
                  <a:rPr lang="en-US" sz="160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	Demand	Demand	Error	RSFE	Error	Error	MAD</a:t>
                </a:r>
              </a:p>
            </p:txBody>
          </p:sp>
          <p:sp>
            <p:nvSpPr>
              <p:cNvPr id="357392" name="Rectangle 16"/>
              <p:cNvSpPr>
                <a:spLocks noChangeArrowheads="1"/>
              </p:cNvSpPr>
              <p:nvPr/>
            </p:nvSpPr>
            <p:spPr bwMode="auto">
              <a:xfrm>
                <a:off x="438" y="1825"/>
                <a:ext cx="4892" cy="14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tabLst>
                    <a:tab pos="1143000" algn="r"/>
                    <a:tab pos="2095500" algn="r"/>
                    <a:tab pos="3048000" algn="r"/>
                    <a:tab pos="4000500" algn="r"/>
                    <a:tab pos="5054600" algn="r"/>
                    <a:tab pos="6388100" algn="r"/>
                    <a:tab pos="7429500" algn="r"/>
                  </a:tabLst>
                </a:pPr>
                <a:r>
                  <a:rPr lang="en-US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1	90	100	-10	-10	10	10	10.0</a:t>
                </a:r>
              </a:p>
              <a:p>
                <a:pPr>
                  <a:tabLst>
                    <a:tab pos="1143000" algn="r"/>
                    <a:tab pos="2095500" algn="r"/>
                    <a:tab pos="3048000" algn="r"/>
                    <a:tab pos="4000500" algn="r"/>
                    <a:tab pos="5054600" algn="r"/>
                    <a:tab pos="6388100" algn="r"/>
                    <a:tab pos="7429500" algn="r"/>
                  </a:tabLst>
                </a:pPr>
                <a:r>
                  <a:rPr lang="en-US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2	95	100	-5	-15	5	15	7.5</a:t>
                </a:r>
              </a:p>
              <a:p>
                <a:pPr>
                  <a:tabLst>
                    <a:tab pos="1143000" algn="r"/>
                    <a:tab pos="2095500" algn="r"/>
                    <a:tab pos="3048000" algn="r"/>
                    <a:tab pos="4000500" algn="r"/>
                    <a:tab pos="5054600" algn="r"/>
                    <a:tab pos="6388100" algn="r"/>
                    <a:tab pos="7429500" algn="r"/>
                  </a:tabLst>
                </a:pPr>
                <a:r>
                  <a:rPr lang="en-US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3	115	100	+15	0	15	30	10.0</a:t>
                </a:r>
              </a:p>
              <a:p>
                <a:pPr>
                  <a:tabLst>
                    <a:tab pos="1143000" algn="r"/>
                    <a:tab pos="2095500" algn="r"/>
                    <a:tab pos="3048000" algn="r"/>
                    <a:tab pos="4000500" algn="r"/>
                    <a:tab pos="5054600" algn="r"/>
                    <a:tab pos="6388100" algn="r"/>
                    <a:tab pos="7429500" algn="r"/>
                  </a:tabLst>
                </a:pPr>
                <a:r>
                  <a:rPr lang="en-US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4	100	110	-10	-10	10	40	10.0</a:t>
                </a:r>
              </a:p>
              <a:p>
                <a:pPr>
                  <a:tabLst>
                    <a:tab pos="1143000" algn="r"/>
                    <a:tab pos="2095500" algn="r"/>
                    <a:tab pos="3048000" algn="r"/>
                    <a:tab pos="4000500" algn="r"/>
                    <a:tab pos="5054600" algn="r"/>
                    <a:tab pos="6388100" algn="r"/>
                    <a:tab pos="7429500" algn="r"/>
                  </a:tabLst>
                </a:pPr>
                <a:r>
                  <a:rPr lang="en-US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5	125	110	+15	+5	15	55	11.0</a:t>
                </a:r>
              </a:p>
              <a:p>
                <a:pPr>
                  <a:tabLst>
                    <a:tab pos="1143000" algn="r"/>
                    <a:tab pos="2095500" algn="r"/>
                    <a:tab pos="3048000" algn="r"/>
                    <a:tab pos="4000500" algn="r"/>
                    <a:tab pos="5054600" algn="r"/>
                    <a:tab pos="6388100" algn="r"/>
                    <a:tab pos="7429500" algn="r"/>
                  </a:tabLst>
                </a:pPr>
                <a:r>
                  <a:rPr lang="en-US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6	140	110	+30	+35	30	85	14.2</a:t>
                </a:r>
                <a:endParaRPr lang="en-US" dirty="0">
                  <a:effectLst>
                    <a:outerShdw blurRad="38100" dist="38100" dir="2700000" algn="tl">
                      <a:srgbClr val="DDDDDD"/>
                    </a:outerShdw>
                  </a:effectLst>
                </a:endParaRPr>
              </a:p>
            </p:txBody>
          </p:sp>
          <p:sp>
            <p:nvSpPr>
              <p:cNvPr id="357393" name="Line 17"/>
              <p:cNvSpPr>
                <a:spLocks noChangeShapeType="1"/>
              </p:cNvSpPr>
              <p:nvPr/>
            </p:nvSpPr>
            <p:spPr bwMode="auto">
              <a:xfrm>
                <a:off x="416" y="1832"/>
                <a:ext cx="49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7394" name="Line 18"/>
            <p:cNvSpPr>
              <a:spLocks noChangeShapeType="1"/>
            </p:cNvSpPr>
            <p:nvPr/>
          </p:nvSpPr>
          <p:spPr bwMode="auto">
            <a:xfrm>
              <a:off x="3224" y="1224"/>
              <a:ext cx="0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395" name="Line 19"/>
            <p:cNvSpPr>
              <a:spLocks noChangeShapeType="1"/>
            </p:cNvSpPr>
            <p:nvPr/>
          </p:nvSpPr>
          <p:spPr bwMode="auto">
            <a:xfrm>
              <a:off x="3856" y="1224"/>
              <a:ext cx="0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652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Tracking Signal Example</a:t>
            </a:r>
          </a:p>
        </p:txBody>
      </p:sp>
      <p:grpSp>
        <p:nvGrpSpPr>
          <p:cNvPr id="357383" name="Group 7"/>
          <p:cNvGrpSpPr>
            <a:grpSpLocks/>
          </p:cNvGrpSpPr>
          <p:nvPr/>
        </p:nvGrpSpPr>
        <p:grpSpPr bwMode="auto">
          <a:xfrm>
            <a:off x="1308100" y="1676400"/>
            <a:ext cx="2476500" cy="3352800"/>
            <a:chOff x="968" y="1056"/>
            <a:chExt cx="1560" cy="2112"/>
          </a:xfrm>
        </p:grpSpPr>
        <p:sp>
          <p:nvSpPr>
            <p:cNvPr id="357384" name="Rectangle 8"/>
            <p:cNvSpPr>
              <a:spLocks noChangeArrowheads="1"/>
            </p:cNvSpPr>
            <p:nvPr/>
          </p:nvSpPr>
          <p:spPr bwMode="auto">
            <a:xfrm>
              <a:off x="968" y="1056"/>
              <a:ext cx="1560" cy="211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385" name="Rectangle 9"/>
            <p:cNvSpPr>
              <a:spLocks noChangeArrowheads="1"/>
            </p:cNvSpPr>
            <p:nvPr/>
          </p:nvSpPr>
          <p:spPr bwMode="auto">
            <a:xfrm>
              <a:off x="1211" y="1119"/>
              <a:ext cx="1058" cy="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>
                  <a:effectLst/>
                </a:rPr>
                <a:t>Tracking</a:t>
              </a:r>
              <a:br>
                <a:rPr lang="en-US" sz="2000">
                  <a:effectLst/>
                </a:rPr>
              </a:br>
              <a:r>
                <a:rPr lang="en-US" sz="2000">
                  <a:effectLst/>
                </a:rPr>
                <a:t>Signal</a:t>
              </a:r>
              <a:br>
                <a:rPr lang="en-US" sz="2000">
                  <a:effectLst/>
                </a:rPr>
              </a:br>
              <a:r>
                <a:rPr lang="en-US" sz="2000">
                  <a:effectLst/>
                </a:rPr>
                <a:t>(RSFE/MAD)</a:t>
              </a:r>
            </a:p>
          </p:txBody>
        </p:sp>
        <p:sp>
          <p:nvSpPr>
            <p:cNvPr id="357386" name="Rectangle 10"/>
            <p:cNvSpPr>
              <a:spLocks noChangeArrowheads="1"/>
            </p:cNvSpPr>
            <p:nvPr/>
          </p:nvSpPr>
          <p:spPr bwMode="auto">
            <a:xfrm>
              <a:off x="1006" y="1665"/>
              <a:ext cx="1467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i="0">
                  <a:effectLst/>
                </a:rPr>
                <a:t>-10/10 = -1</a:t>
              </a:r>
            </a:p>
            <a:p>
              <a:pPr algn="ctr"/>
              <a:r>
                <a:rPr lang="en-US" i="0">
                  <a:effectLst/>
                </a:rPr>
                <a:t>-15/7.5 = -2</a:t>
              </a:r>
            </a:p>
            <a:p>
              <a:pPr algn="ctr"/>
              <a:r>
                <a:rPr lang="en-US" i="0">
                  <a:effectLst/>
                </a:rPr>
                <a:t>0/10 = 0</a:t>
              </a:r>
            </a:p>
            <a:p>
              <a:pPr algn="ctr"/>
              <a:r>
                <a:rPr lang="en-US" i="0">
                  <a:effectLst/>
                </a:rPr>
                <a:t>-10/10 = -1</a:t>
              </a:r>
            </a:p>
            <a:p>
              <a:pPr algn="ctr"/>
              <a:r>
                <a:rPr lang="en-US" i="0">
                  <a:effectLst/>
                </a:rPr>
                <a:t>+5/11 = +0.5</a:t>
              </a:r>
            </a:p>
            <a:p>
              <a:pPr algn="ctr"/>
              <a:r>
                <a:rPr lang="en-US" i="0">
                  <a:effectLst/>
                </a:rPr>
                <a:t>+35/14.2 = +2.5</a:t>
              </a:r>
            </a:p>
          </p:txBody>
        </p:sp>
        <p:sp>
          <p:nvSpPr>
            <p:cNvPr id="357387" name="Line 11"/>
            <p:cNvSpPr>
              <a:spLocks noChangeShapeType="1"/>
            </p:cNvSpPr>
            <p:nvPr/>
          </p:nvSpPr>
          <p:spPr bwMode="auto">
            <a:xfrm>
              <a:off x="1052" y="1672"/>
              <a:ext cx="13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7388" name="Rectangle 12"/>
          <p:cNvSpPr>
            <a:spLocks noChangeArrowheads="1"/>
          </p:cNvSpPr>
          <p:nvPr/>
        </p:nvSpPr>
        <p:spPr bwMode="auto">
          <a:xfrm>
            <a:off x="1385888" y="5335588"/>
            <a:ext cx="6372225" cy="651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The variation of the tracking signal between </a:t>
            </a:r>
            <a:r>
              <a:rPr lang="en-US" sz="20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-2.0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and </a:t>
            </a:r>
            <a:r>
              <a:rPr lang="en-US" sz="20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+2.5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is within acceptable limits</a:t>
            </a:r>
          </a:p>
        </p:txBody>
      </p:sp>
    </p:spTree>
    <p:extLst>
      <p:ext uri="{BB962C8B-B14F-4D97-AF65-F5344CB8AC3E}">
        <p14:creationId xmlns:p14="http://schemas.microsoft.com/office/powerpoint/2010/main" val="3190087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609600"/>
            <a:ext cx="8031238" cy="986971"/>
          </a:xfrm>
          <a:solidFill>
            <a:schemeClr val="bg2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4.45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41923" y="1717570"/>
            <a:ext cx="7757225" cy="4478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The following are monthly actual and forecast demand levels for May through December for units of a </a:t>
            </a:r>
            <a:r>
              <a:rPr lang="en-US" sz="19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product manufactured </a:t>
            </a:r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by the </a:t>
            </a:r>
            <a:r>
              <a:rPr lang="en-US" sz="19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N.Tamimi</a:t>
            </a:r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Pharmaceutical </a:t>
            </a:r>
            <a:r>
              <a:rPr lang="en-US" sz="19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Company</a:t>
            </a:r>
          </a:p>
          <a:p>
            <a:endParaRPr lang="en-US" sz="19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19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19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19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19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19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19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19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19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19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19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What is the value of tracking signal as of the end of December</a:t>
            </a:r>
            <a:r>
              <a:rPr lang="en-US" sz="19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?</a:t>
            </a:r>
            <a:r>
              <a:rPr lang="en-US" sz="19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67619" y="249161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Screen Shot 2015-10-17 at 6.47.1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09" y="2921426"/>
            <a:ext cx="6150906" cy="2669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356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609600"/>
            <a:ext cx="8031238" cy="986971"/>
          </a:xfrm>
          <a:solidFill>
            <a:schemeClr val="bg2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4.45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300091"/>
              </p:ext>
            </p:extLst>
          </p:nvPr>
        </p:nvGraphicFramePr>
        <p:xfrm>
          <a:off x="2587625" y="1645411"/>
          <a:ext cx="2523273" cy="826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Equation" r:id="rId4" imgW="1397000" imgH="495300" progId="Equation.3">
                  <p:embed/>
                </p:oleObj>
              </mc:Choice>
              <mc:Fallback>
                <p:oleObj name="Equation" r:id="rId4" imgW="1397000" imgH="495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25" y="1645411"/>
                        <a:ext cx="2523273" cy="8261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650327"/>
              </p:ext>
            </p:extLst>
          </p:nvPr>
        </p:nvGraphicFramePr>
        <p:xfrm>
          <a:off x="1398889" y="5545457"/>
          <a:ext cx="2061203" cy="11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0" name="Equation" r:id="rId6" imgW="1117600" imgH="584200" progId="Equation.3">
                  <p:embed/>
                </p:oleObj>
              </mc:Choice>
              <mc:Fallback>
                <p:oleObj name="Equation" r:id="rId6" imgW="1117600" imgH="584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889" y="5545457"/>
                        <a:ext cx="2061203" cy="111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Screen Shot 2015-10-17 at 6.43.40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86" y="2753334"/>
            <a:ext cx="6422571" cy="2743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565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9900"/>
            <a:ext cx="6341533" cy="9779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Correlation Coefficient</a:t>
            </a:r>
          </a:p>
        </p:txBody>
      </p:sp>
      <p:grpSp>
        <p:nvGrpSpPr>
          <p:cNvPr id="193548" name="Group 12"/>
          <p:cNvGrpSpPr>
            <a:grpSpLocks/>
          </p:cNvGrpSpPr>
          <p:nvPr/>
        </p:nvGrpSpPr>
        <p:grpSpPr bwMode="auto">
          <a:xfrm>
            <a:off x="1477658" y="2200125"/>
            <a:ext cx="5256213" cy="1349375"/>
            <a:chOff x="662" y="1267"/>
            <a:chExt cx="3311" cy="850"/>
          </a:xfrm>
        </p:grpSpPr>
        <p:sp>
          <p:nvSpPr>
            <p:cNvPr id="193542" name="Rectangle 6"/>
            <p:cNvSpPr>
              <a:spLocks noChangeArrowheads="1"/>
            </p:cNvSpPr>
            <p:nvPr/>
          </p:nvSpPr>
          <p:spPr bwMode="auto">
            <a:xfrm>
              <a:off x="662" y="1529"/>
              <a:ext cx="36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r = </a:t>
              </a:r>
            </a:p>
          </p:txBody>
        </p:sp>
        <p:grpSp>
          <p:nvGrpSpPr>
            <p:cNvPr id="193547" name="Group 11"/>
            <p:cNvGrpSpPr>
              <a:grpSpLocks/>
            </p:cNvGrpSpPr>
            <p:nvPr/>
          </p:nvGrpSpPr>
          <p:grpSpPr bwMode="auto">
            <a:xfrm>
              <a:off x="1109" y="1267"/>
              <a:ext cx="2864" cy="850"/>
              <a:chOff x="1917" y="1307"/>
              <a:chExt cx="2864" cy="850"/>
            </a:xfrm>
          </p:grpSpPr>
          <p:sp>
            <p:nvSpPr>
              <p:cNvPr id="193543" name="Rectangle 7"/>
              <p:cNvSpPr>
                <a:spLocks noChangeArrowheads="1"/>
              </p:cNvSpPr>
              <p:nvPr/>
            </p:nvSpPr>
            <p:spPr bwMode="auto">
              <a:xfrm>
                <a:off x="2171" y="1307"/>
                <a:ext cx="2541" cy="8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28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n</a:t>
                </a:r>
                <a:r>
                  <a:rPr lang="en-US" sz="28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Symbol" charset="0"/>
                  </a:rPr>
                  <a:t>S</a:t>
                </a:r>
                <a:r>
                  <a:rPr lang="en-US" sz="28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xy</a:t>
                </a:r>
                <a:r>
                  <a:rPr lang="en-US" sz="28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- </a:t>
                </a:r>
                <a:r>
                  <a:rPr lang="en-US" sz="28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Symbol" charset="0"/>
                  </a:rPr>
                  <a:t>S</a:t>
                </a:r>
                <a:r>
                  <a:rPr lang="en-US" sz="28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x</a:t>
                </a:r>
                <a:r>
                  <a:rPr lang="en-US" sz="28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Symbol" charset="0"/>
                  </a:rPr>
                  <a:t>S</a:t>
                </a:r>
                <a:r>
                  <a:rPr lang="en-US" sz="28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y  </a:t>
                </a:r>
                <a:endParaRPr lang="en-US" sz="2800" b="1" i="0">
                  <a:effectLst>
                    <a:outerShdw blurRad="38100" dist="38100" dir="2700000" algn="tl">
                      <a:srgbClr val="DDDDDD"/>
                    </a:outerShdw>
                  </a:effectLst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sz="28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[</a:t>
                </a:r>
                <a:r>
                  <a:rPr lang="en-US" sz="28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n</a:t>
                </a:r>
                <a:r>
                  <a:rPr lang="en-US" sz="28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Symbol" charset="0"/>
                  </a:rPr>
                  <a:t>S</a:t>
                </a:r>
                <a:r>
                  <a:rPr lang="en-US" sz="28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x</a:t>
                </a:r>
                <a:r>
                  <a:rPr lang="en-US" sz="2800" b="1" i="0" baseline="300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2</a:t>
                </a:r>
                <a:r>
                  <a:rPr lang="en-US" sz="28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- (</a:t>
                </a:r>
                <a:r>
                  <a:rPr lang="en-US" sz="28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Symbol" charset="0"/>
                  </a:rPr>
                  <a:t>S</a:t>
                </a:r>
                <a:r>
                  <a:rPr lang="en-US" sz="28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x</a:t>
                </a:r>
                <a:r>
                  <a:rPr lang="en-US" sz="28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)</a:t>
                </a:r>
                <a:r>
                  <a:rPr lang="en-US" sz="2800" b="1" i="0" baseline="300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2</a:t>
                </a:r>
                <a:r>
                  <a:rPr lang="en-US" sz="28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][</a:t>
                </a:r>
                <a:r>
                  <a:rPr lang="en-US" sz="28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n</a:t>
                </a:r>
                <a:r>
                  <a:rPr lang="en-US" sz="28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Symbol" charset="0"/>
                  </a:rPr>
                  <a:t>S</a:t>
                </a:r>
                <a:r>
                  <a:rPr lang="en-US" sz="28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y</a:t>
                </a:r>
                <a:r>
                  <a:rPr lang="en-US" sz="2800" b="1" i="0" baseline="300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2</a:t>
                </a:r>
                <a:r>
                  <a:rPr lang="en-US" sz="28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- (</a:t>
                </a:r>
                <a:r>
                  <a:rPr lang="en-US" sz="28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Symbol" charset="0"/>
                  </a:rPr>
                  <a:t>S</a:t>
                </a:r>
                <a:r>
                  <a:rPr lang="en-US" sz="28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y</a:t>
                </a:r>
                <a:r>
                  <a:rPr lang="en-US" sz="28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)</a:t>
                </a:r>
                <a:r>
                  <a:rPr lang="en-US" sz="2800" b="1" i="0" baseline="3000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2</a:t>
                </a:r>
                <a:r>
                  <a:rPr lang="en-US" sz="28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]</a:t>
                </a:r>
              </a:p>
            </p:txBody>
          </p:sp>
          <p:sp>
            <p:nvSpPr>
              <p:cNvPr id="193544" name="Line 8"/>
              <p:cNvSpPr>
                <a:spLocks noChangeShapeType="1"/>
              </p:cNvSpPr>
              <p:nvPr/>
            </p:nvSpPr>
            <p:spPr bwMode="auto">
              <a:xfrm>
                <a:off x="1917" y="1736"/>
                <a:ext cx="28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193546" name="Freeform 10"/>
              <p:cNvSpPr>
                <a:spLocks/>
              </p:cNvSpPr>
              <p:nvPr/>
            </p:nvSpPr>
            <p:spPr bwMode="auto">
              <a:xfrm>
                <a:off x="1944" y="1816"/>
                <a:ext cx="2832" cy="312"/>
              </a:xfrm>
              <a:custGeom>
                <a:avLst/>
                <a:gdLst>
                  <a:gd name="T0" fmla="*/ 0 w 2832"/>
                  <a:gd name="T1" fmla="*/ 248 h 312"/>
                  <a:gd name="T2" fmla="*/ 40 w 2832"/>
                  <a:gd name="T3" fmla="*/ 176 h 312"/>
                  <a:gd name="T4" fmla="*/ 72 w 2832"/>
                  <a:gd name="T5" fmla="*/ 312 h 312"/>
                  <a:gd name="T6" fmla="*/ 160 w 2832"/>
                  <a:gd name="T7" fmla="*/ 0 h 312"/>
                  <a:gd name="T8" fmla="*/ 2832 w 2832"/>
                  <a:gd name="T9" fmla="*/ 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32" h="312">
                    <a:moveTo>
                      <a:pt x="0" y="248"/>
                    </a:moveTo>
                    <a:lnTo>
                      <a:pt x="40" y="176"/>
                    </a:lnTo>
                    <a:lnTo>
                      <a:pt x="72" y="312"/>
                    </a:lnTo>
                    <a:lnTo>
                      <a:pt x="160" y="0"/>
                    </a:lnTo>
                    <a:lnTo>
                      <a:pt x="2832" y="0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6730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6185" name="Group 73"/>
          <p:cNvGrpSpPr>
            <a:grpSpLocks/>
          </p:cNvGrpSpPr>
          <p:nvPr/>
        </p:nvGrpSpPr>
        <p:grpSpPr bwMode="auto">
          <a:xfrm>
            <a:off x="494686" y="335390"/>
            <a:ext cx="3331029" cy="3124359"/>
            <a:chOff x="272" y="200"/>
            <a:chExt cx="2192" cy="2056"/>
          </a:xfrm>
        </p:grpSpPr>
        <p:sp>
          <p:nvSpPr>
            <p:cNvPr id="346131" name="Rectangle 19"/>
            <p:cNvSpPr>
              <a:spLocks noChangeArrowheads="1"/>
            </p:cNvSpPr>
            <p:nvPr/>
          </p:nvSpPr>
          <p:spPr bwMode="auto">
            <a:xfrm>
              <a:off x="272" y="200"/>
              <a:ext cx="2192" cy="20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46121" name="Group 9"/>
            <p:cNvGrpSpPr>
              <a:grpSpLocks/>
            </p:cNvGrpSpPr>
            <p:nvPr/>
          </p:nvGrpSpPr>
          <p:grpSpPr bwMode="auto">
            <a:xfrm>
              <a:off x="430" y="320"/>
              <a:ext cx="1834" cy="1586"/>
              <a:chOff x="254" y="2328"/>
              <a:chExt cx="2250" cy="1946"/>
            </a:xfrm>
          </p:grpSpPr>
          <p:grpSp>
            <p:nvGrpSpPr>
              <p:cNvPr id="346122" name="Group 10"/>
              <p:cNvGrpSpPr>
                <a:grpSpLocks/>
              </p:cNvGrpSpPr>
              <p:nvPr/>
            </p:nvGrpSpPr>
            <p:grpSpPr bwMode="auto">
              <a:xfrm>
                <a:off x="496" y="2328"/>
                <a:ext cx="2008" cy="1656"/>
                <a:chOff x="496" y="2328"/>
                <a:chExt cx="2008" cy="1656"/>
              </a:xfrm>
            </p:grpSpPr>
            <p:sp>
              <p:nvSpPr>
                <p:cNvPr id="346123" name="Freeform 11"/>
                <p:cNvSpPr>
                  <a:spLocks/>
                </p:cNvSpPr>
                <p:nvPr/>
              </p:nvSpPr>
              <p:spPr bwMode="auto">
                <a:xfrm>
                  <a:off x="496" y="2328"/>
                  <a:ext cx="2008" cy="1656"/>
                </a:xfrm>
                <a:custGeom>
                  <a:avLst/>
                  <a:gdLst>
                    <a:gd name="T0" fmla="*/ 0 w 2008"/>
                    <a:gd name="T1" fmla="*/ 0 h 1656"/>
                    <a:gd name="T2" fmla="*/ 0 w 2008"/>
                    <a:gd name="T3" fmla="*/ 1656 h 1656"/>
                    <a:gd name="T4" fmla="*/ 2008 w 2008"/>
                    <a:gd name="T5" fmla="*/ 1656 h 16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08" h="1656">
                      <a:moveTo>
                        <a:pt x="0" y="0"/>
                      </a:moveTo>
                      <a:lnTo>
                        <a:pt x="0" y="1656"/>
                      </a:lnTo>
                      <a:lnTo>
                        <a:pt x="2008" y="1656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6124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496" y="2560"/>
                  <a:ext cx="1664" cy="1424"/>
                </a:xfrm>
                <a:prstGeom prst="line">
                  <a:avLst/>
                </a:prstGeom>
                <a:noFill/>
                <a:ln w="7620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6125" name="Oval 13"/>
                <p:cNvSpPr>
                  <a:spLocks noChangeArrowheads="1"/>
                </p:cNvSpPr>
                <p:nvPr/>
              </p:nvSpPr>
              <p:spPr bwMode="auto">
                <a:xfrm>
                  <a:off x="1533" y="2978"/>
                  <a:ext cx="128" cy="12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6126" name="Oval 14"/>
                <p:cNvSpPr>
                  <a:spLocks noChangeArrowheads="1"/>
                </p:cNvSpPr>
                <p:nvPr/>
              </p:nvSpPr>
              <p:spPr bwMode="auto">
                <a:xfrm>
                  <a:off x="1130" y="3325"/>
                  <a:ext cx="128" cy="12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6127" name="Oval 15"/>
                <p:cNvSpPr>
                  <a:spLocks noChangeArrowheads="1"/>
                </p:cNvSpPr>
                <p:nvPr/>
              </p:nvSpPr>
              <p:spPr bwMode="auto">
                <a:xfrm>
                  <a:off x="728" y="3664"/>
                  <a:ext cx="128" cy="12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6128" name="Oval 16"/>
                <p:cNvSpPr>
                  <a:spLocks noChangeArrowheads="1"/>
                </p:cNvSpPr>
                <p:nvPr/>
              </p:nvSpPr>
              <p:spPr bwMode="auto">
                <a:xfrm>
                  <a:off x="1936" y="2632"/>
                  <a:ext cx="128" cy="12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46129" name="Rectangle 17"/>
              <p:cNvSpPr>
                <a:spLocks noChangeArrowheads="1"/>
              </p:cNvSpPr>
              <p:nvPr/>
            </p:nvSpPr>
            <p:spPr bwMode="auto">
              <a:xfrm>
                <a:off x="254" y="2399"/>
                <a:ext cx="251" cy="3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effectLst/>
                  </a:rPr>
                  <a:t>y</a:t>
                </a:r>
              </a:p>
            </p:txBody>
          </p:sp>
          <p:sp>
            <p:nvSpPr>
              <p:cNvPr id="346130" name="Rectangle 18"/>
              <p:cNvSpPr>
                <a:spLocks noChangeArrowheads="1"/>
              </p:cNvSpPr>
              <p:nvPr/>
            </p:nvSpPr>
            <p:spPr bwMode="auto">
              <a:xfrm>
                <a:off x="2199" y="3967"/>
                <a:ext cx="251" cy="3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effectLst/>
                  </a:rPr>
                  <a:t>x</a:t>
                </a:r>
              </a:p>
            </p:txBody>
          </p:sp>
        </p:grpSp>
        <p:sp>
          <p:nvSpPr>
            <p:cNvPr id="346132" name="Rectangle 20"/>
            <p:cNvSpPr>
              <a:spLocks noChangeArrowheads="1"/>
            </p:cNvSpPr>
            <p:nvPr/>
          </p:nvSpPr>
          <p:spPr bwMode="auto">
            <a:xfrm>
              <a:off x="582" y="1721"/>
              <a:ext cx="1466" cy="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81000" indent="-381000">
                <a:lnSpc>
                  <a:spcPct val="85000"/>
                </a:lnSpc>
              </a:pPr>
              <a:r>
                <a:rPr lang="en-US" sz="1800">
                  <a:effectLst/>
                </a:rPr>
                <a:t>(a)	Perfect positive correlation: </a:t>
              </a:r>
              <a:br>
                <a:rPr lang="en-US" sz="1800">
                  <a:effectLst/>
                </a:rPr>
              </a:br>
              <a:r>
                <a:rPr lang="en-US" sz="1800">
                  <a:effectLst/>
                </a:rPr>
                <a:t>r </a:t>
              </a:r>
              <a:r>
                <a:rPr lang="en-US" sz="1800" i="0">
                  <a:effectLst/>
                </a:rPr>
                <a:t>= +1</a:t>
              </a:r>
            </a:p>
          </p:txBody>
        </p:sp>
      </p:grpSp>
      <p:grpSp>
        <p:nvGrpSpPr>
          <p:cNvPr id="346186" name="Group 74"/>
          <p:cNvGrpSpPr>
            <a:grpSpLocks/>
          </p:cNvGrpSpPr>
          <p:nvPr/>
        </p:nvGrpSpPr>
        <p:grpSpPr bwMode="auto">
          <a:xfrm>
            <a:off x="4586507" y="348886"/>
            <a:ext cx="3331029" cy="3124359"/>
            <a:chOff x="3192" y="208"/>
            <a:chExt cx="2192" cy="2056"/>
          </a:xfrm>
        </p:grpSpPr>
        <p:sp>
          <p:nvSpPr>
            <p:cNvPr id="346133" name="Rectangle 21"/>
            <p:cNvSpPr>
              <a:spLocks noChangeArrowheads="1"/>
            </p:cNvSpPr>
            <p:nvPr/>
          </p:nvSpPr>
          <p:spPr bwMode="auto">
            <a:xfrm>
              <a:off x="3192" y="208"/>
              <a:ext cx="2192" cy="20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36" name="Freeform 24"/>
            <p:cNvSpPr>
              <a:spLocks/>
            </p:cNvSpPr>
            <p:nvPr/>
          </p:nvSpPr>
          <p:spPr bwMode="auto">
            <a:xfrm>
              <a:off x="3547" y="328"/>
              <a:ext cx="1637" cy="1350"/>
            </a:xfrm>
            <a:custGeom>
              <a:avLst/>
              <a:gdLst>
                <a:gd name="T0" fmla="*/ 0 w 2008"/>
                <a:gd name="T1" fmla="*/ 0 h 1656"/>
                <a:gd name="T2" fmla="*/ 0 w 2008"/>
                <a:gd name="T3" fmla="*/ 1656 h 1656"/>
                <a:gd name="T4" fmla="*/ 2008 w 2008"/>
                <a:gd name="T5" fmla="*/ 1656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08" h="1656">
                  <a:moveTo>
                    <a:pt x="0" y="0"/>
                  </a:moveTo>
                  <a:lnTo>
                    <a:pt x="0" y="1656"/>
                  </a:lnTo>
                  <a:lnTo>
                    <a:pt x="2008" y="165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37" name="Line 25"/>
            <p:cNvSpPr>
              <a:spLocks noChangeShapeType="1"/>
            </p:cNvSpPr>
            <p:nvPr/>
          </p:nvSpPr>
          <p:spPr bwMode="auto">
            <a:xfrm flipV="1">
              <a:off x="3547" y="517"/>
              <a:ext cx="1357" cy="1161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38" name="Oval 26"/>
            <p:cNvSpPr>
              <a:spLocks noChangeArrowheads="1"/>
            </p:cNvSpPr>
            <p:nvPr/>
          </p:nvSpPr>
          <p:spPr bwMode="auto">
            <a:xfrm>
              <a:off x="4392" y="858"/>
              <a:ext cx="105" cy="10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39" name="Oval 27"/>
            <p:cNvSpPr>
              <a:spLocks noChangeArrowheads="1"/>
            </p:cNvSpPr>
            <p:nvPr/>
          </p:nvSpPr>
          <p:spPr bwMode="auto">
            <a:xfrm>
              <a:off x="3928" y="1165"/>
              <a:ext cx="104" cy="10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40" name="Oval 28"/>
            <p:cNvSpPr>
              <a:spLocks noChangeArrowheads="1"/>
            </p:cNvSpPr>
            <p:nvPr/>
          </p:nvSpPr>
          <p:spPr bwMode="auto">
            <a:xfrm>
              <a:off x="3792" y="1509"/>
              <a:ext cx="104" cy="10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41" name="Oval 29"/>
            <p:cNvSpPr>
              <a:spLocks noChangeArrowheads="1"/>
            </p:cNvSpPr>
            <p:nvPr/>
          </p:nvSpPr>
          <p:spPr bwMode="auto">
            <a:xfrm>
              <a:off x="4689" y="500"/>
              <a:ext cx="104" cy="10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42" name="Rectangle 30"/>
            <p:cNvSpPr>
              <a:spLocks noChangeArrowheads="1"/>
            </p:cNvSpPr>
            <p:nvPr/>
          </p:nvSpPr>
          <p:spPr bwMode="auto">
            <a:xfrm>
              <a:off x="3350" y="38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effectLst/>
                </a:rPr>
                <a:t>y</a:t>
              </a:r>
            </a:p>
          </p:txBody>
        </p:sp>
        <p:sp>
          <p:nvSpPr>
            <p:cNvPr id="346143" name="Rectangle 31"/>
            <p:cNvSpPr>
              <a:spLocks noChangeArrowheads="1"/>
            </p:cNvSpPr>
            <p:nvPr/>
          </p:nvSpPr>
          <p:spPr bwMode="auto">
            <a:xfrm>
              <a:off x="4935" y="1664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effectLst/>
                </a:rPr>
                <a:t>x</a:t>
              </a:r>
            </a:p>
          </p:txBody>
        </p:sp>
        <p:sp>
          <p:nvSpPr>
            <p:cNvPr id="346144" name="Rectangle 32"/>
            <p:cNvSpPr>
              <a:spLocks noChangeArrowheads="1"/>
            </p:cNvSpPr>
            <p:nvPr/>
          </p:nvSpPr>
          <p:spPr bwMode="auto">
            <a:xfrm>
              <a:off x="3502" y="1729"/>
              <a:ext cx="1466" cy="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81000" indent="-381000">
                <a:lnSpc>
                  <a:spcPct val="85000"/>
                </a:lnSpc>
              </a:pPr>
              <a:r>
                <a:rPr lang="en-US" sz="1800">
                  <a:effectLst/>
                </a:rPr>
                <a:t>(b)	Positive correlation: </a:t>
              </a:r>
              <a:br>
                <a:rPr lang="en-US" sz="1800">
                  <a:effectLst/>
                </a:rPr>
              </a:br>
              <a:r>
                <a:rPr lang="en-US" sz="1800" i="0">
                  <a:effectLst/>
                </a:rPr>
                <a:t>0 &lt;</a:t>
              </a:r>
              <a:r>
                <a:rPr lang="en-US" sz="1800">
                  <a:effectLst/>
                </a:rPr>
                <a:t> r &lt;</a:t>
              </a:r>
              <a:r>
                <a:rPr lang="en-US" sz="1800" i="0">
                  <a:effectLst/>
                </a:rPr>
                <a:t> 1</a:t>
              </a:r>
            </a:p>
          </p:txBody>
        </p:sp>
        <p:sp>
          <p:nvSpPr>
            <p:cNvPr id="346145" name="Oval 33"/>
            <p:cNvSpPr>
              <a:spLocks noChangeArrowheads="1"/>
            </p:cNvSpPr>
            <p:nvPr/>
          </p:nvSpPr>
          <p:spPr bwMode="auto">
            <a:xfrm>
              <a:off x="4292" y="674"/>
              <a:ext cx="105" cy="10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46" name="Oval 34"/>
            <p:cNvSpPr>
              <a:spLocks noChangeArrowheads="1"/>
            </p:cNvSpPr>
            <p:nvPr/>
          </p:nvSpPr>
          <p:spPr bwMode="auto">
            <a:xfrm>
              <a:off x="4128" y="1389"/>
              <a:ext cx="104" cy="10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47" name="Oval 35"/>
            <p:cNvSpPr>
              <a:spLocks noChangeArrowheads="1"/>
            </p:cNvSpPr>
            <p:nvPr/>
          </p:nvSpPr>
          <p:spPr bwMode="auto">
            <a:xfrm>
              <a:off x="4065" y="824"/>
              <a:ext cx="104" cy="10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48" name="Oval 36"/>
            <p:cNvSpPr>
              <a:spLocks noChangeArrowheads="1"/>
            </p:cNvSpPr>
            <p:nvPr/>
          </p:nvSpPr>
          <p:spPr bwMode="auto">
            <a:xfrm>
              <a:off x="4212" y="1010"/>
              <a:ext cx="105" cy="10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49" name="Oval 37"/>
            <p:cNvSpPr>
              <a:spLocks noChangeArrowheads="1"/>
            </p:cNvSpPr>
            <p:nvPr/>
          </p:nvSpPr>
          <p:spPr bwMode="auto">
            <a:xfrm>
              <a:off x="4348" y="1233"/>
              <a:ext cx="104" cy="10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50" name="Oval 38"/>
            <p:cNvSpPr>
              <a:spLocks noChangeArrowheads="1"/>
            </p:cNvSpPr>
            <p:nvPr/>
          </p:nvSpPr>
          <p:spPr bwMode="auto">
            <a:xfrm>
              <a:off x="3797" y="1192"/>
              <a:ext cx="104" cy="10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51" name="Oval 39"/>
            <p:cNvSpPr>
              <a:spLocks noChangeArrowheads="1"/>
            </p:cNvSpPr>
            <p:nvPr/>
          </p:nvSpPr>
          <p:spPr bwMode="auto">
            <a:xfrm>
              <a:off x="3784" y="1009"/>
              <a:ext cx="104" cy="10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6187" name="Group 75"/>
          <p:cNvGrpSpPr>
            <a:grpSpLocks/>
          </p:cNvGrpSpPr>
          <p:nvPr/>
        </p:nvGrpSpPr>
        <p:grpSpPr bwMode="auto">
          <a:xfrm>
            <a:off x="497107" y="3568540"/>
            <a:ext cx="3331029" cy="3124359"/>
            <a:chOff x="416" y="2160"/>
            <a:chExt cx="2192" cy="2056"/>
          </a:xfrm>
        </p:grpSpPr>
        <p:sp>
          <p:nvSpPr>
            <p:cNvPr id="346152" name="Rectangle 40"/>
            <p:cNvSpPr>
              <a:spLocks noChangeArrowheads="1"/>
            </p:cNvSpPr>
            <p:nvPr/>
          </p:nvSpPr>
          <p:spPr bwMode="auto">
            <a:xfrm>
              <a:off x="416" y="2160"/>
              <a:ext cx="2192" cy="20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53" name="Freeform 41"/>
            <p:cNvSpPr>
              <a:spLocks/>
            </p:cNvSpPr>
            <p:nvPr/>
          </p:nvSpPr>
          <p:spPr bwMode="auto">
            <a:xfrm>
              <a:off x="771" y="2280"/>
              <a:ext cx="1637" cy="1350"/>
            </a:xfrm>
            <a:custGeom>
              <a:avLst/>
              <a:gdLst>
                <a:gd name="T0" fmla="*/ 0 w 2008"/>
                <a:gd name="T1" fmla="*/ 0 h 1656"/>
                <a:gd name="T2" fmla="*/ 0 w 2008"/>
                <a:gd name="T3" fmla="*/ 1656 h 1656"/>
                <a:gd name="T4" fmla="*/ 2008 w 2008"/>
                <a:gd name="T5" fmla="*/ 1656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08" h="1656">
                  <a:moveTo>
                    <a:pt x="0" y="0"/>
                  </a:moveTo>
                  <a:lnTo>
                    <a:pt x="0" y="1656"/>
                  </a:lnTo>
                  <a:lnTo>
                    <a:pt x="2008" y="165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55" name="Oval 43"/>
            <p:cNvSpPr>
              <a:spLocks noChangeArrowheads="1"/>
            </p:cNvSpPr>
            <p:nvPr/>
          </p:nvSpPr>
          <p:spPr bwMode="auto">
            <a:xfrm>
              <a:off x="1868" y="2846"/>
              <a:ext cx="105" cy="10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56" name="Oval 44"/>
            <p:cNvSpPr>
              <a:spLocks noChangeArrowheads="1"/>
            </p:cNvSpPr>
            <p:nvPr/>
          </p:nvSpPr>
          <p:spPr bwMode="auto">
            <a:xfrm>
              <a:off x="1140" y="3289"/>
              <a:ext cx="104" cy="10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57" name="Oval 45"/>
            <p:cNvSpPr>
              <a:spLocks noChangeArrowheads="1"/>
            </p:cNvSpPr>
            <p:nvPr/>
          </p:nvSpPr>
          <p:spPr bwMode="auto">
            <a:xfrm>
              <a:off x="1708" y="3369"/>
              <a:ext cx="104" cy="10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58" name="Oval 46"/>
            <p:cNvSpPr>
              <a:spLocks noChangeArrowheads="1"/>
            </p:cNvSpPr>
            <p:nvPr/>
          </p:nvSpPr>
          <p:spPr bwMode="auto">
            <a:xfrm>
              <a:off x="2125" y="2852"/>
              <a:ext cx="104" cy="10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59" name="Rectangle 47"/>
            <p:cNvSpPr>
              <a:spLocks noChangeArrowheads="1"/>
            </p:cNvSpPr>
            <p:nvPr/>
          </p:nvSpPr>
          <p:spPr bwMode="auto">
            <a:xfrm>
              <a:off x="574" y="233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effectLst/>
                </a:rPr>
                <a:t>y</a:t>
              </a:r>
            </a:p>
          </p:txBody>
        </p:sp>
        <p:sp>
          <p:nvSpPr>
            <p:cNvPr id="346160" name="Rectangle 48"/>
            <p:cNvSpPr>
              <a:spLocks noChangeArrowheads="1"/>
            </p:cNvSpPr>
            <p:nvPr/>
          </p:nvSpPr>
          <p:spPr bwMode="auto">
            <a:xfrm>
              <a:off x="2159" y="361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effectLst/>
                </a:rPr>
                <a:t>x</a:t>
              </a:r>
            </a:p>
          </p:txBody>
        </p:sp>
        <p:sp>
          <p:nvSpPr>
            <p:cNvPr id="346161" name="Rectangle 49"/>
            <p:cNvSpPr>
              <a:spLocks noChangeArrowheads="1"/>
            </p:cNvSpPr>
            <p:nvPr/>
          </p:nvSpPr>
          <p:spPr bwMode="auto">
            <a:xfrm>
              <a:off x="726" y="3721"/>
              <a:ext cx="146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81000" indent="-381000">
                <a:lnSpc>
                  <a:spcPct val="85000"/>
                </a:lnSpc>
              </a:pPr>
              <a:r>
                <a:rPr lang="en-US" sz="1800">
                  <a:effectLst/>
                </a:rPr>
                <a:t>(c)	No correlation: </a:t>
              </a:r>
              <a:br>
                <a:rPr lang="en-US" sz="1800">
                  <a:effectLst/>
                </a:rPr>
              </a:br>
              <a:r>
                <a:rPr lang="en-US" sz="1800">
                  <a:effectLst/>
                </a:rPr>
                <a:t>r =</a:t>
              </a:r>
              <a:r>
                <a:rPr lang="en-US" sz="1800" i="0">
                  <a:effectLst/>
                </a:rPr>
                <a:t> 0</a:t>
              </a:r>
            </a:p>
          </p:txBody>
        </p:sp>
        <p:sp>
          <p:nvSpPr>
            <p:cNvPr id="346162" name="Oval 50"/>
            <p:cNvSpPr>
              <a:spLocks noChangeArrowheads="1"/>
            </p:cNvSpPr>
            <p:nvPr/>
          </p:nvSpPr>
          <p:spPr bwMode="auto">
            <a:xfrm>
              <a:off x="1748" y="2518"/>
              <a:ext cx="105" cy="10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63" name="Oval 51"/>
            <p:cNvSpPr>
              <a:spLocks noChangeArrowheads="1"/>
            </p:cNvSpPr>
            <p:nvPr/>
          </p:nvSpPr>
          <p:spPr bwMode="auto">
            <a:xfrm>
              <a:off x="1924" y="3133"/>
              <a:ext cx="104" cy="10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64" name="Oval 52"/>
            <p:cNvSpPr>
              <a:spLocks noChangeArrowheads="1"/>
            </p:cNvSpPr>
            <p:nvPr/>
          </p:nvSpPr>
          <p:spPr bwMode="auto">
            <a:xfrm>
              <a:off x="1517" y="2812"/>
              <a:ext cx="104" cy="10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65" name="Oval 53"/>
            <p:cNvSpPr>
              <a:spLocks noChangeArrowheads="1"/>
            </p:cNvSpPr>
            <p:nvPr/>
          </p:nvSpPr>
          <p:spPr bwMode="auto">
            <a:xfrm>
              <a:off x="1352" y="2966"/>
              <a:ext cx="105" cy="10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66" name="Oval 54"/>
            <p:cNvSpPr>
              <a:spLocks noChangeArrowheads="1"/>
            </p:cNvSpPr>
            <p:nvPr/>
          </p:nvSpPr>
          <p:spPr bwMode="auto">
            <a:xfrm>
              <a:off x="2196" y="3233"/>
              <a:ext cx="104" cy="10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67" name="Oval 55"/>
            <p:cNvSpPr>
              <a:spLocks noChangeArrowheads="1"/>
            </p:cNvSpPr>
            <p:nvPr/>
          </p:nvSpPr>
          <p:spPr bwMode="auto">
            <a:xfrm>
              <a:off x="905" y="3176"/>
              <a:ext cx="104" cy="10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68" name="Oval 56"/>
            <p:cNvSpPr>
              <a:spLocks noChangeArrowheads="1"/>
            </p:cNvSpPr>
            <p:nvPr/>
          </p:nvSpPr>
          <p:spPr bwMode="auto">
            <a:xfrm>
              <a:off x="900" y="2969"/>
              <a:ext cx="104" cy="10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69" name="Line 57"/>
            <p:cNvSpPr>
              <a:spLocks noChangeShapeType="1"/>
            </p:cNvSpPr>
            <p:nvPr/>
          </p:nvSpPr>
          <p:spPr bwMode="auto">
            <a:xfrm>
              <a:off x="848" y="3024"/>
              <a:ext cx="1488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70" name="Oval 58"/>
            <p:cNvSpPr>
              <a:spLocks noChangeArrowheads="1"/>
            </p:cNvSpPr>
            <p:nvPr/>
          </p:nvSpPr>
          <p:spPr bwMode="auto">
            <a:xfrm>
              <a:off x="1408" y="3325"/>
              <a:ext cx="104" cy="10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71" name="Oval 59"/>
            <p:cNvSpPr>
              <a:spLocks noChangeArrowheads="1"/>
            </p:cNvSpPr>
            <p:nvPr/>
          </p:nvSpPr>
          <p:spPr bwMode="auto">
            <a:xfrm>
              <a:off x="1116" y="2697"/>
              <a:ext cx="104" cy="10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6188" name="Group 76"/>
          <p:cNvGrpSpPr>
            <a:grpSpLocks/>
          </p:cNvGrpSpPr>
          <p:nvPr/>
        </p:nvGrpSpPr>
        <p:grpSpPr bwMode="auto">
          <a:xfrm>
            <a:off x="4586507" y="3568540"/>
            <a:ext cx="3331029" cy="3124359"/>
            <a:chOff x="2992" y="2160"/>
            <a:chExt cx="2192" cy="2056"/>
          </a:xfrm>
        </p:grpSpPr>
        <p:sp>
          <p:nvSpPr>
            <p:cNvPr id="346172" name="Rectangle 60"/>
            <p:cNvSpPr>
              <a:spLocks noChangeArrowheads="1"/>
            </p:cNvSpPr>
            <p:nvPr/>
          </p:nvSpPr>
          <p:spPr bwMode="auto">
            <a:xfrm>
              <a:off x="2992" y="2160"/>
              <a:ext cx="2192" cy="20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75" name="Freeform 63"/>
            <p:cNvSpPr>
              <a:spLocks/>
            </p:cNvSpPr>
            <p:nvPr/>
          </p:nvSpPr>
          <p:spPr bwMode="auto">
            <a:xfrm>
              <a:off x="3347" y="2280"/>
              <a:ext cx="1637" cy="1350"/>
            </a:xfrm>
            <a:custGeom>
              <a:avLst/>
              <a:gdLst>
                <a:gd name="T0" fmla="*/ 0 w 2008"/>
                <a:gd name="T1" fmla="*/ 0 h 1656"/>
                <a:gd name="T2" fmla="*/ 0 w 2008"/>
                <a:gd name="T3" fmla="*/ 1656 h 1656"/>
                <a:gd name="T4" fmla="*/ 2008 w 2008"/>
                <a:gd name="T5" fmla="*/ 1656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08" h="1656">
                  <a:moveTo>
                    <a:pt x="0" y="0"/>
                  </a:moveTo>
                  <a:lnTo>
                    <a:pt x="0" y="1656"/>
                  </a:lnTo>
                  <a:lnTo>
                    <a:pt x="2008" y="165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46184" name="Group 72"/>
            <p:cNvGrpSpPr>
              <a:grpSpLocks/>
            </p:cNvGrpSpPr>
            <p:nvPr/>
          </p:nvGrpSpPr>
          <p:grpSpPr bwMode="auto">
            <a:xfrm rot="5400000">
              <a:off x="3441" y="2491"/>
              <a:ext cx="1221" cy="1045"/>
              <a:chOff x="3347" y="2469"/>
              <a:chExt cx="1357" cy="1161"/>
            </a:xfrm>
          </p:grpSpPr>
          <p:sp>
            <p:nvSpPr>
              <p:cNvPr id="346176" name="Line 64"/>
              <p:cNvSpPr>
                <a:spLocks noChangeShapeType="1"/>
              </p:cNvSpPr>
              <p:nvPr/>
            </p:nvSpPr>
            <p:spPr bwMode="auto">
              <a:xfrm flipV="1">
                <a:off x="3347" y="2469"/>
                <a:ext cx="1357" cy="1161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77" name="Oval 65"/>
              <p:cNvSpPr>
                <a:spLocks noChangeArrowheads="1"/>
              </p:cNvSpPr>
              <p:nvPr/>
            </p:nvSpPr>
            <p:spPr bwMode="auto">
              <a:xfrm>
                <a:off x="4192" y="2810"/>
                <a:ext cx="105" cy="104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78" name="Oval 66"/>
              <p:cNvSpPr>
                <a:spLocks noChangeArrowheads="1"/>
              </p:cNvSpPr>
              <p:nvPr/>
            </p:nvSpPr>
            <p:spPr bwMode="auto">
              <a:xfrm>
                <a:off x="3864" y="3093"/>
                <a:ext cx="104" cy="104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79" name="Oval 67"/>
              <p:cNvSpPr>
                <a:spLocks noChangeArrowheads="1"/>
              </p:cNvSpPr>
              <p:nvPr/>
            </p:nvSpPr>
            <p:spPr bwMode="auto">
              <a:xfrm>
                <a:off x="3536" y="3369"/>
                <a:ext cx="104" cy="104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180" name="Oval 68"/>
              <p:cNvSpPr>
                <a:spLocks noChangeArrowheads="1"/>
              </p:cNvSpPr>
              <p:nvPr/>
            </p:nvSpPr>
            <p:spPr bwMode="auto">
              <a:xfrm>
                <a:off x="4521" y="2528"/>
                <a:ext cx="104" cy="104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6181" name="Rectangle 69"/>
            <p:cNvSpPr>
              <a:spLocks noChangeArrowheads="1"/>
            </p:cNvSpPr>
            <p:nvPr/>
          </p:nvSpPr>
          <p:spPr bwMode="auto">
            <a:xfrm>
              <a:off x="3150" y="233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effectLst/>
                </a:rPr>
                <a:t>y</a:t>
              </a:r>
            </a:p>
          </p:txBody>
        </p:sp>
        <p:sp>
          <p:nvSpPr>
            <p:cNvPr id="346182" name="Rectangle 70"/>
            <p:cNvSpPr>
              <a:spLocks noChangeArrowheads="1"/>
            </p:cNvSpPr>
            <p:nvPr/>
          </p:nvSpPr>
          <p:spPr bwMode="auto">
            <a:xfrm>
              <a:off x="4735" y="361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effectLst/>
                </a:rPr>
                <a:t>x</a:t>
              </a:r>
            </a:p>
          </p:txBody>
        </p:sp>
        <p:sp>
          <p:nvSpPr>
            <p:cNvPr id="346183" name="Rectangle 71"/>
            <p:cNvSpPr>
              <a:spLocks noChangeArrowheads="1"/>
            </p:cNvSpPr>
            <p:nvPr/>
          </p:nvSpPr>
          <p:spPr bwMode="auto">
            <a:xfrm>
              <a:off x="3302" y="3681"/>
              <a:ext cx="1578" cy="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81000" indent="-381000">
                <a:lnSpc>
                  <a:spcPct val="85000"/>
                </a:lnSpc>
              </a:pPr>
              <a:r>
                <a:rPr lang="en-US" sz="1800">
                  <a:effectLst/>
                </a:rPr>
                <a:t>(d)	Perfect negative correlation: </a:t>
              </a:r>
              <a:br>
                <a:rPr lang="en-US" sz="1800">
                  <a:effectLst/>
                </a:rPr>
              </a:br>
              <a:r>
                <a:rPr lang="en-US" sz="1800">
                  <a:effectLst/>
                </a:rPr>
                <a:t>r </a:t>
              </a:r>
              <a:r>
                <a:rPr lang="en-US" sz="1800" i="0">
                  <a:effectLst/>
                </a:rPr>
                <a:t>= -1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2580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19150" y="1600200"/>
            <a:ext cx="7505700" cy="28829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5" tIns="44444" rIns="90475" bIns="44444"/>
          <a:lstStyle/>
          <a:p>
            <a:pPr indent="-342900" defTabSz="836613">
              <a:buFont typeface="Wingdings" charset="2"/>
              <a:buChar char="§"/>
            </a:pPr>
            <a:r>
              <a:rPr lang="en-US" dirty="0"/>
              <a:t>Coefficient of Determination, r</a:t>
            </a:r>
            <a:r>
              <a:rPr lang="en-US" i="0" baseline="30000" dirty="0"/>
              <a:t>2</a:t>
            </a:r>
            <a:r>
              <a:rPr lang="en-US" dirty="0"/>
              <a:t>, measures the percent of change in y predicted by the change in x</a:t>
            </a:r>
          </a:p>
          <a:p>
            <a:pPr marL="1016000" lvl="1" indent="-342900" defTabSz="836613">
              <a:buFont typeface="Wingdings" charset="2"/>
              <a:buChar char="§"/>
            </a:pPr>
            <a:r>
              <a:rPr lang="en-US" dirty="0"/>
              <a:t>Values range from </a:t>
            </a:r>
            <a:r>
              <a:rPr lang="en-US" i="0" dirty="0"/>
              <a:t>0</a:t>
            </a:r>
            <a:r>
              <a:rPr lang="en-US" dirty="0"/>
              <a:t> to </a:t>
            </a:r>
            <a:r>
              <a:rPr lang="en-US" i="0" dirty="0"/>
              <a:t>1</a:t>
            </a:r>
            <a:endParaRPr lang="en-US" dirty="0"/>
          </a:p>
          <a:p>
            <a:pPr marL="1016000" lvl="1" indent="-342900" defTabSz="836613">
              <a:buFont typeface="Wingdings" charset="2"/>
              <a:buChar char="§"/>
            </a:pPr>
            <a:r>
              <a:rPr lang="en-US" dirty="0"/>
              <a:t>Easy to interpret</a:t>
            </a:r>
            <a:endParaRPr lang="en-US" sz="3200" dirty="0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7772400" cy="7366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Correlation</a:t>
            </a:r>
          </a:p>
        </p:txBody>
      </p:sp>
      <p:sp>
        <p:nvSpPr>
          <p:cNvPr id="344068" name="Rectangle 4"/>
          <p:cNvSpPr>
            <a:spLocks noChangeArrowheads="1"/>
          </p:cNvSpPr>
          <p:nvPr/>
        </p:nvSpPr>
        <p:spPr bwMode="auto">
          <a:xfrm>
            <a:off x="685800" y="3895196"/>
            <a:ext cx="7307263" cy="179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For the </a:t>
            </a:r>
            <a:r>
              <a:rPr lang="en-US" sz="32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Nodel</a:t>
            </a: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Construction example:</a:t>
            </a:r>
          </a:p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r </a:t>
            </a:r>
            <a:r>
              <a:rPr lang="en-US" sz="3200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= .901</a:t>
            </a:r>
          </a:p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r</a:t>
            </a:r>
            <a:r>
              <a:rPr lang="en-US" sz="3200" i="0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2</a:t>
            </a:r>
            <a:r>
              <a:rPr lang="en-US" sz="3200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= .81</a:t>
            </a: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8244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609600"/>
            <a:ext cx="8031238" cy="986971"/>
          </a:xfrm>
          <a:solidFill>
            <a:schemeClr val="bg2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4.24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441923" y="1717570"/>
            <a:ext cx="7757225" cy="4762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Howard Weiss, owner of a musical instrument distributorship, thinks that 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demand for bass drums 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may be related to the 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number of television appearances by the popular group Stone Temple Pilots 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during previous month. Weiss has collected the data shown in the following table</a:t>
            </a:r>
            <a:r>
              <a:rPr 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:</a:t>
            </a:r>
          </a:p>
          <a:p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0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20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en-US" sz="105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A. </a:t>
            </a:r>
            <a:r>
              <a:rPr lang="en-US" sz="19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Graph</a:t>
            </a:r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these data to see whether a linear equations might describe the relationship between the group's television shows and bass drum sales.</a:t>
            </a:r>
          </a:p>
          <a:p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B. use the </a:t>
            </a:r>
            <a:r>
              <a:rPr lang="en-US" sz="19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least squares regression </a:t>
            </a:r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method to derive a forecasting equation.</a:t>
            </a:r>
          </a:p>
          <a:p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C. What is your estimate for bass drum sales if the Stone Temple Pilots Performed on TV </a:t>
            </a:r>
            <a:r>
              <a:rPr lang="en-US" sz="19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nine times last month</a:t>
            </a:r>
            <a:r>
              <a:rPr lang="en-US" sz="19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?</a:t>
            </a:r>
          </a:p>
          <a:p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D</a:t>
            </a:r>
            <a:r>
              <a:rPr lang="en-US" sz="19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. </a:t>
            </a:r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What are the correlation coefficient (r) and the coefficient of determination (</a:t>
            </a:r>
            <a:r>
              <a:rPr lang="en-US" sz="19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r</a:t>
            </a:r>
            <a:r>
              <a:rPr lang="en-US" sz="1900" baseline="300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2</a:t>
            </a:r>
            <a:r>
              <a:rPr lang="en-US" sz="19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) for this model, and what do they mean?</a:t>
            </a:r>
            <a:endParaRPr lang="en-US" sz="19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884187"/>
              </p:ext>
            </p:extLst>
          </p:nvPr>
        </p:nvGraphicFramePr>
        <p:xfrm>
          <a:off x="136960" y="3216624"/>
          <a:ext cx="8211600" cy="96728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020106"/>
                <a:gridCol w="865249"/>
                <a:gridCol w="865249"/>
                <a:gridCol w="865249"/>
                <a:gridCol w="865249"/>
                <a:gridCol w="865249"/>
                <a:gridCol w="865249"/>
              </a:tblGrid>
              <a:tr h="48364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Demand for Bass Drums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 anchor="ctr"/>
                </a:tc>
              </a:tr>
              <a:tr h="48364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number of TV appearances</a:t>
                      </a:r>
                      <a:endParaRPr lang="en-US" sz="2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280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609600"/>
            <a:ext cx="8031238" cy="986971"/>
          </a:xfrm>
          <a:solidFill>
            <a:schemeClr val="bg2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4.24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441923" y="1717570"/>
            <a:ext cx="77572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smtClean="0"/>
              <a:t>(</a:t>
            </a:r>
            <a:r>
              <a:rPr lang="en-US" sz="2000" b="1" dirty="0"/>
              <a:t>a</a:t>
            </a:r>
            <a:r>
              <a:rPr lang="en-US" sz="2000" b="1" dirty="0" smtClean="0"/>
              <a:t>) Graph </a:t>
            </a:r>
            <a:r>
              <a:rPr lang="en-US" sz="2000" b="1" dirty="0"/>
              <a:t>of </a:t>
            </a:r>
            <a:r>
              <a:rPr lang="en-US" sz="2000" b="1" dirty="0" smtClean="0"/>
              <a:t>demand</a:t>
            </a:r>
            <a:endParaRPr lang="en-US" sz="2000" b="1" dirty="0"/>
          </a:p>
          <a:p>
            <a:r>
              <a:rPr lang="en-US" sz="2000" dirty="0"/>
              <a:t>The observations obviously do not form a straight line but do tend to cluster about a straight line over the range shown.</a:t>
            </a:r>
          </a:p>
        </p:txBody>
      </p:sp>
      <p:pic>
        <p:nvPicPr>
          <p:cNvPr id="23553" name="Picture 1" descr="FG04_24a_01315855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056" y="3014738"/>
            <a:ext cx="4777617" cy="3105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3830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609600"/>
            <a:ext cx="8031238" cy="986971"/>
          </a:xfrm>
          <a:solidFill>
            <a:schemeClr val="bg2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4.24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441923" y="1717570"/>
            <a:ext cx="77572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smtClean="0"/>
              <a:t>(</a:t>
            </a:r>
            <a:r>
              <a:rPr lang="en-US" sz="2000" b="1" dirty="0"/>
              <a:t>b</a:t>
            </a:r>
            <a:r>
              <a:rPr lang="en-US" sz="2000" b="1" dirty="0" smtClean="0"/>
              <a:t>) Least</a:t>
            </a:r>
            <a:r>
              <a:rPr lang="en-US" sz="2000" b="1" dirty="0"/>
              <a:t>-squares regression</a:t>
            </a:r>
            <a:r>
              <a:rPr lang="en-US" sz="2000" b="1" dirty="0" smtClean="0"/>
              <a:t>:</a:t>
            </a:r>
          </a:p>
          <a:p>
            <a:endParaRPr lang="en-US" sz="2000" b="1" dirty="0"/>
          </a:p>
          <a:p>
            <a:endParaRPr lang="en-US" sz="2000" b="1" dirty="0"/>
          </a:p>
        </p:txBody>
      </p:sp>
      <p:pic>
        <p:nvPicPr>
          <p:cNvPr id="3" name="Picture 2" descr="Screen Shot 2015-10-10 at 10.50.5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96" y="2194703"/>
            <a:ext cx="6352202" cy="2423610"/>
          </a:xfrm>
          <a:prstGeom prst="rect">
            <a:avLst/>
          </a:prstGeom>
        </p:spPr>
      </p:pic>
      <p:pic>
        <p:nvPicPr>
          <p:cNvPr id="4" name="Picture 3" descr="Screen Shot 2015-10-10 at 10.53.4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05" y="4678788"/>
            <a:ext cx="5563810" cy="171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507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4" y="609600"/>
            <a:ext cx="8031238" cy="986971"/>
          </a:xfrm>
          <a:solidFill>
            <a:schemeClr val="bg2">
              <a:lumMod val="75000"/>
            </a:schemeClr>
          </a:solidFill>
          <a:ln>
            <a:noFill/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4.24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441923" y="1717570"/>
            <a:ext cx="77572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dirty="0"/>
              <a:t>The following figure shows both the data and the resulting equation:</a:t>
            </a:r>
          </a:p>
          <a:p>
            <a:endParaRPr lang="en-US" sz="2000" b="1" dirty="0"/>
          </a:p>
          <a:p>
            <a:endParaRPr lang="en-US" sz="2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4286" y="2622247"/>
            <a:ext cx="4702024" cy="3005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345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685</TotalTime>
  <Words>840</Words>
  <Application>Microsoft Macintosh PowerPoint</Application>
  <PresentationFormat>On-screen Show (4:3)</PresentationFormat>
  <Paragraphs>201</Paragraphs>
  <Slides>23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Adjacency</vt:lpstr>
      <vt:lpstr>Equation</vt:lpstr>
      <vt:lpstr>Chapter 4</vt:lpstr>
      <vt:lpstr>Correlation</vt:lpstr>
      <vt:lpstr>Correlation Coefficient</vt:lpstr>
      <vt:lpstr>PowerPoint Presentation</vt:lpstr>
      <vt:lpstr>Correlation</vt:lpstr>
      <vt:lpstr>Problem 4.24</vt:lpstr>
      <vt:lpstr>Problem 4.24</vt:lpstr>
      <vt:lpstr>Problem 4.24</vt:lpstr>
      <vt:lpstr>Problem 4.24</vt:lpstr>
      <vt:lpstr>Problem 4.24</vt:lpstr>
      <vt:lpstr>Problem 4.24</vt:lpstr>
      <vt:lpstr>Multiple Regression Analysis</vt:lpstr>
      <vt:lpstr>Multiple Regression Analysis</vt:lpstr>
      <vt:lpstr>Problem 4.36</vt:lpstr>
      <vt:lpstr>Problem 4.36</vt:lpstr>
      <vt:lpstr>Problem 4.36</vt:lpstr>
      <vt:lpstr>Monitoring and Controlling Forecasts</vt:lpstr>
      <vt:lpstr>Monitoring and Controlling Forecasts</vt:lpstr>
      <vt:lpstr>Tracking Signal</vt:lpstr>
      <vt:lpstr>Tracking Signal Example</vt:lpstr>
      <vt:lpstr>Tracking Signal Example</vt:lpstr>
      <vt:lpstr>Problem 4.45</vt:lpstr>
      <vt:lpstr>Problem 4.45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Moaad</dc:creator>
  <cp:lastModifiedBy>Moaad</cp:lastModifiedBy>
  <cp:revision>39</cp:revision>
  <dcterms:created xsi:type="dcterms:W3CDTF">2015-09-12T14:58:53Z</dcterms:created>
  <dcterms:modified xsi:type="dcterms:W3CDTF">2015-10-17T15:49:58Z</dcterms:modified>
</cp:coreProperties>
</file>