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27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41" r:id="rId9"/>
    <p:sldId id="342" r:id="rId10"/>
    <p:sldId id="343" r:id="rId11"/>
    <p:sldId id="344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5" r:id="rId22"/>
    <p:sldId id="346" r:id="rId23"/>
    <p:sldId id="347" r:id="rId24"/>
    <p:sldId id="348" r:id="rId25"/>
    <p:sldId id="34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4" autoAdjust="0"/>
  </p:normalViewPr>
  <p:slideViewPr>
    <p:cSldViewPr snapToGrid="0" snapToObjects="1">
      <p:cViewPr varScale="1">
        <p:scale>
          <a:sx n="105" d="100"/>
          <a:sy n="105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201C-876F-184A-9BE9-B651AA1D8966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8697-BA6A-0F4E-AC59-5A0746FB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41A44-16B1-6646-A0DA-80058BC34520}" type="slidenum">
              <a:rPr lang="en-AU"/>
              <a:pPr/>
              <a:t>2</a:t>
            </a:fld>
            <a:endParaRPr lang="en-AU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24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25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8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9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10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11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0C639-99DD-6E4A-B1A5-B256FCAD8044}" type="slidenum">
              <a:rPr lang="en-AU"/>
              <a:pPr/>
              <a:t>13</a:t>
            </a:fld>
            <a:endParaRPr lang="en-AU"/>
          </a:p>
        </p:txBody>
      </p:sp>
      <p:sp>
        <p:nvSpPr>
          <p:cNvPr id="3348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4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21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22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23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CE62B8-8B99-CC47-8592-0A200D31F70C}" type="datetimeFigureOut">
              <a:rPr lang="en-US" smtClean="0"/>
              <a:t>10/10/15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8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/>
              <a:t>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12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4.29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Central States Electric Company estimates its demand trend line (in millions of kilowatt hours) to be: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77 +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0.43Q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where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Q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refers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the sequential quarter number and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Q =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 for winter 1986. In addition, the multiplicative seasonal factors are as follows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Forecast energy use for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four quarters of 2011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beginning with winter.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81695"/>
              </p:ext>
            </p:extLst>
          </p:nvPr>
        </p:nvGraphicFramePr>
        <p:xfrm>
          <a:off x="2365066" y="3552944"/>
          <a:ext cx="3580192" cy="215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358"/>
                <a:gridCol w="1756834"/>
              </a:tblGrid>
              <a:tr h="571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Factor (Index) </a:t>
                      </a:r>
                      <a:endParaRPr lang="en-US" dirty="0"/>
                    </a:p>
                  </a:txBody>
                  <a:tcPr anchor="ctr"/>
                </a:tc>
              </a:tr>
              <a:tr h="3364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0.8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Spring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1.1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Summer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1.4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Fall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6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4.29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2011 is 25 years beyond 1986. Therefore, the 2011 quarter numbers are 101 through 104</a:t>
            </a:r>
            <a:r>
              <a:rPr lang="en-US" sz="2400" dirty="0"/>
              <a:t> </a:t>
            </a:r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2" name="Picture 1" descr="Screen Shot 2015-10-10 at 10.32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2745618"/>
            <a:ext cx="8136643" cy="29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9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075438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Forecasting</a:t>
            </a: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606425" y="1843088"/>
            <a:ext cx="7931150" cy="126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Used when changes in one or more independent variables can be used to predict the changes in the dependent variable</a:t>
            </a: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1520825" y="3494088"/>
            <a:ext cx="6059488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Most common technique is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linear regression analysis</a:t>
            </a: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807205" y="4802188"/>
            <a:ext cx="7081838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We apply this technique just as we did in the time series example</a:t>
            </a:r>
          </a:p>
        </p:txBody>
      </p:sp>
    </p:spTree>
    <p:extLst>
      <p:ext uri="{BB962C8B-B14F-4D97-AF65-F5344CB8AC3E}">
        <p14:creationId xmlns:p14="http://schemas.microsoft.com/office/powerpoint/2010/main" val="421381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Forecasting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828675" y="1893888"/>
            <a:ext cx="760095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Forecasting an outcome based on predictor variables using the least squares technique</a:t>
            </a:r>
          </a:p>
        </p:txBody>
      </p:sp>
      <p:grpSp>
        <p:nvGrpSpPr>
          <p:cNvPr id="333829" name="Group 5"/>
          <p:cNvGrpSpPr>
            <a:grpSpLocks/>
          </p:cNvGrpSpPr>
          <p:nvPr/>
        </p:nvGrpSpPr>
        <p:grpSpPr bwMode="auto">
          <a:xfrm>
            <a:off x="2217286" y="3086898"/>
            <a:ext cx="1979613" cy="722311"/>
            <a:chOff x="2311" y="2633"/>
            <a:chExt cx="1247" cy="455"/>
          </a:xfrm>
        </p:grpSpPr>
        <p:sp>
          <p:nvSpPr>
            <p:cNvPr id="333830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2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36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</a:t>
              </a:r>
              <a:r>
                <a:rPr lang="en-US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</a:t>
              </a:r>
              <a:r>
                <a:rPr lang="en-US" sz="36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+ </a:t>
              </a:r>
              <a:r>
                <a:rPr lang="en-US" sz="36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endPara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33831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grpSp>
        <p:nvGrpSpPr>
          <p:cNvPr id="333832" name="Group 8"/>
          <p:cNvGrpSpPr>
            <a:grpSpLocks/>
          </p:cNvGrpSpPr>
          <p:nvPr/>
        </p:nvGrpSpPr>
        <p:grpSpPr bwMode="auto">
          <a:xfrm>
            <a:off x="538087" y="4166433"/>
            <a:ext cx="5473701" cy="1865313"/>
            <a:chOff x="598" y="2927"/>
            <a:chExt cx="3448" cy="1175"/>
          </a:xfrm>
        </p:grpSpPr>
        <p:sp>
          <p:nvSpPr>
            <p:cNvPr id="333833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3448" cy="1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where 	y</a:t>
              </a:r>
              <a:r>
                <a: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= computed value of the variable to be predicted (dependent variable)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	= y-axis intercept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b	= slope of the regression line</a:t>
              </a:r>
            </a:p>
            <a:p>
              <a:pPr marL="1816100" indent="-1816100">
                <a:lnSpc>
                  <a:spcPct val="85000"/>
                </a:lnSpc>
                <a:tabLst>
                  <a:tab pos="1333500" algn="r"/>
                  <a:tab pos="1524000" algn="l"/>
                </a:tabLst>
              </a:pPr>
              <a:r>
                <a: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x	= the independent variable though to predict the value of the dependent variable</a:t>
              </a:r>
            </a:p>
          </p:txBody>
        </p:sp>
        <p:sp>
          <p:nvSpPr>
            <p:cNvPr id="333834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5825067" y="3067846"/>
            <a:ext cx="2468562" cy="1150938"/>
            <a:chOff x="2099" y="2312"/>
            <a:chExt cx="1555" cy="725"/>
          </a:xfrm>
        </p:grpSpPr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2099" y="2522"/>
              <a:ext cx="40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 </a:t>
              </a:r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</a:t>
              </a:r>
            </a:p>
          </p:txBody>
        </p:sp>
        <p:grpSp>
          <p:nvGrpSpPr>
            <p:cNvPr id="12" name="Group 61"/>
            <p:cNvGrpSpPr>
              <a:grpSpLocks/>
            </p:cNvGrpSpPr>
            <p:nvPr/>
          </p:nvGrpSpPr>
          <p:grpSpPr bwMode="auto">
            <a:xfrm>
              <a:off x="2585" y="2312"/>
              <a:ext cx="1069" cy="725"/>
              <a:chOff x="2585" y="2312"/>
              <a:chExt cx="1069" cy="725"/>
            </a:xfrm>
          </p:grpSpPr>
          <p:sp>
            <p:nvSpPr>
              <p:cNvPr id="13" name="Rectangle 48"/>
              <p:cNvSpPr>
                <a:spLocks noChangeArrowheads="1"/>
              </p:cNvSpPr>
              <p:nvPr/>
            </p:nvSpPr>
            <p:spPr bwMode="auto">
              <a:xfrm>
                <a:off x="2633" y="2312"/>
                <a:ext cx="973" cy="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 - nxy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nx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endPara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14" name="Line 49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5" name="Line 50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6" name="Line 51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  <p:grpSp>
        <p:nvGrpSpPr>
          <p:cNvPr id="18" name="Group 63"/>
          <p:cNvGrpSpPr>
            <a:grpSpLocks/>
          </p:cNvGrpSpPr>
          <p:nvPr/>
        </p:nvGrpSpPr>
        <p:grpSpPr bwMode="auto">
          <a:xfrm>
            <a:off x="6204479" y="4607714"/>
            <a:ext cx="1584325" cy="523874"/>
            <a:chOff x="2311" y="3313"/>
            <a:chExt cx="998" cy="330"/>
          </a:xfrm>
        </p:grpSpPr>
        <p:sp>
          <p:nvSpPr>
            <p:cNvPr id="19" name="Rectangle 58"/>
            <p:cNvSpPr>
              <a:spLocks noChangeArrowheads="1"/>
            </p:cNvSpPr>
            <p:nvPr/>
          </p:nvSpPr>
          <p:spPr bwMode="auto">
            <a:xfrm>
              <a:off x="2311" y="3313"/>
              <a:ext cx="99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= y 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bx</a:t>
              </a:r>
              <a:endPara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3160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2719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94362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903" name="Rectangle 31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6789057" cy="12954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Forecasting Example</a:t>
            </a:r>
          </a:p>
        </p:txBody>
      </p:sp>
      <p:grpSp>
        <p:nvGrpSpPr>
          <p:cNvPr id="335878" name="Group 6"/>
          <p:cNvGrpSpPr>
            <a:grpSpLocks/>
          </p:cNvGrpSpPr>
          <p:nvPr/>
        </p:nvGrpSpPr>
        <p:grpSpPr bwMode="auto">
          <a:xfrm>
            <a:off x="466725" y="1938338"/>
            <a:ext cx="4233863" cy="2498725"/>
            <a:chOff x="462" y="1407"/>
            <a:chExt cx="2667" cy="1574"/>
          </a:xfrm>
        </p:grpSpPr>
        <p:sp>
          <p:nvSpPr>
            <p:cNvPr id="335876" name="Rectangle 4"/>
            <p:cNvSpPr>
              <a:spLocks noChangeArrowheads="1"/>
            </p:cNvSpPr>
            <p:nvPr/>
          </p:nvSpPr>
          <p:spPr bwMode="auto">
            <a:xfrm>
              <a:off x="462" y="1407"/>
              <a:ext cx="2667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863600" algn="ctr"/>
                  <a:tab pos="30480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Sales	Local Payroll</a:t>
              </a:r>
            </a:p>
            <a:p>
              <a:pPr>
                <a:lnSpc>
                  <a:spcPct val="85000"/>
                </a:lnSpc>
                <a:tabLst>
                  <a:tab pos="863600" algn="ctr"/>
                  <a:tab pos="30480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($000,000), y	($000,000,000), x</a:t>
              </a:r>
            </a:p>
            <a:p>
              <a:pPr>
                <a:spcBef>
                  <a:spcPct val="20000"/>
                </a:spcBef>
                <a:tabLst>
                  <a:tab pos="863600" algn="ctr"/>
                  <a:tab pos="30480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2.0	1</a:t>
              </a:r>
            </a:p>
            <a:p>
              <a:pPr>
                <a:tabLst>
                  <a:tab pos="863600" algn="ctr"/>
                  <a:tab pos="3048000" algn="ctr"/>
                </a:tabLst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3.0	3</a:t>
              </a:r>
            </a:p>
            <a:p>
              <a:pPr>
                <a:tabLst>
                  <a:tab pos="863600" algn="ctr"/>
                  <a:tab pos="3048000" algn="ctr"/>
                </a:tabLst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2.5	4</a:t>
              </a:r>
            </a:p>
            <a:p>
              <a:pPr>
                <a:tabLst>
                  <a:tab pos="863600" algn="ctr"/>
                  <a:tab pos="3048000" algn="ctr"/>
                </a:tabLst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2.0	2</a:t>
              </a:r>
            </a:p>
            <a:p>
              <a:pPr>
                <a:tabLst>
                  <a:tab pos="863600" algn="ctr"/>
                  <a:tab pos="3048000" algn="ctr"/>
                </a:tabLst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2.0	1</a:t>
              </a:r>
            </a:p>
            <a:p>
              <a:pPr>
                <a:tabLst>
                  <a:tab pos="863600" algn="ctr"/>
                  <a:tab pos="3048000" algn="ctr"/>
                </a:tabLst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3.5	7</a:t>
              </a:r>
            </a:p>
          </p:txBody>
        </p:sp>
        <p:sp>
          <p:nvSpPr>
            <p:cNvPr id="335877" name="Line 5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5899" name="Group 2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335893" name="Oval 21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894" name="Oval 22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895" name="Oval 23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896" name="Oval 24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897" name="Oval 25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898" name="Oval 26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5902" name="Group 30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335882" name="Group 10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335879" name="Freeform 7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264 w 2264"/>
                  <a:gd name="T5" fmla="*/ 1736 h 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0" name="Rectangle 8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210000"/>
                  </a:lnSpc>
                </a:pPr>
                <a:r>
                  <a:rPr lang="en-US" sz="1800">
                    <a:effectLst/>
                  </a:rPr>
                  <a:t>4.0  –</a:t>
                </a:r>
              </a:p>
              <a:p>
                <a:pPr algn="r">
                  <a:lnSpc>
                    <a:spcPct val="210000"/>
                  </a:lnSpc>
                </a:pPr>
                <a:r>
                  <a:rPr lang="en-US" sz="1800">
                    <a:effectLst/>
                  </a:rPr>
                  <a:t>3.0  –</a:t>
                </a:r>
              </a:p>
              <a:p>
                <a:pPr algn="r">
                  <a:lnSpc>
                    <a:spcPct val="210000"/>
                  </a:lnSpc>
                </a:pPr>
                <a:r>
                  <a:rPr lang="en-US" sz="1800">
                    <a:effectLst/>
                  </a:rPr>
                  <a:t>2.0  –</a:t>
                </a:r>
              </a:p>
              <a:p>
                <a:pPr algn="r">
                  <a:lnSpc>
                    <a:spcPct val="210000"/>
                  </a:lnSpc>
                </a:pPr>
                <a:r>
                  <a:rPr lang="en-US" sz="1800">
                    <a:effectLst/>
                  </a:rPr>
                  <a:t>1.0  –</a:t>
                </a:r>
              </a:p>
              <a:p>
                <a:pPr algn="r">
                  <a:lnSpc>
                    <a:spcPct val="210000"/>
                  </a:lnSpc>
                </a:pPr>
                <a:endParaRPr lang="en-US" sz="1800">
                  <a:effectLst/>
                </a:endParaRPr>
              </a:p>
            </p:txBody>
          </p:sp>
          <p:sp>
            <p:nvSpPr>
              <p:cNvPr id="335881" name="Rectangle 9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</a:pPr>
                <a:r>
                  <a:rPr lang="en-US" sz="1800">
                    <a:effectLst/>
                  </a:rPr>
                  <a:t>		|	|	|	|	|	|	|</a:t>
                </a:r>
              </a:p>
              <a:p>
                <a:pPr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</a:pPr>
                <a:r>
                  <a:rPr lang="en-US" sz="1800">
                    <a:effectLst/>
                  </a:rPr>
                  <a:t>	0	1	2	3	4	5	6	7</a:t>
                </a:r>
              </a:p>
            </p:txBody>
          </p:sp>
        </p:grpSp>
        <p:sp>
          <p:nvSpPr>
            <p:cNvPr id="335900" name="Rectangle 28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/>
                </a:rPr>
                <a:t>Sales</a:t>
              </a:r>
            </a:p>
          </p:txBody>
        </p:sp>
        <p:sp>
          <p:nvSpPr>
            <p:cNvPr id="335901" name="Rectangle 29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/>
                </a:rPr>
                <a:t>Area payroll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611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2" name="Rectangle 52"/>
          <p:cNvSpPr>
            <a:spLocks noChangeArrowheads="1"/>
          </p:cNvSpPr>
          <p:nvPr/>
        </p:nvSpPr>
        <p:spPr bwMode="auto">
          <a:xfrm>
            <a:off x="1206500" y="1841500"/>
            <a:ext cx="6718300" cy="290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159625" cy="12954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Forecasting Example</a:t>
            </a:r>
          </a:p>
        </p:txBody>
      </p:sp>
      <p:grpSp>
        <p:nvGrpSpPr>
          <p:cNvPr id="337946" name="Group 26"/>
          <p:cNvGrpSpPr>
            <a:grpSpLocks/>
          </p:cNvGrpSpPr>
          <p:nvPr/>
        </p:nvGrpSpPr>
        <p:grpSpPr bwMode="auto">
          <a:xfrm>
            <a:off x="1476375" y="1973263"/>
            <a:ext cx="6178550" cy="2646362"/>
            <a:chOff x="694" y="1285"/>
            <a:chExt cx="3892" cy="1667"/>
          </a:xfrm>
        </p:grpSpPr>
        <p:sp>
          <p:nvSpPr>
            <p:cNvPr id="337925" name="Rectangle 5"/>
            <p:cNvSpPr>
              <a:spLocks noChangeArrowheads="1"/>
            </p:cNvSpPr>
            <p:nvPr/>
          </p:nvSpPr>
          <p:spPr bwMode="auto">
            <a:xfrm>
              <a:off x="694" y="1285"/>
              <a:ext cx="384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tabLst>
                  <a:tab pos="863600" algn="ctr"/>
                  <a:tab pos="2476500" algn="ctr"/>
                  <a:tab pos="4191000" algn="r"/>
                  <a:tab pos="5715000" algn="r"/>
                </a:tabLst>
              </a:pPr>
              <a:r>
                <a:rPr lang="en-US" sz="2000">
                  <a:effectLst/>
                </a:rPr>
                <a:t>	Sales, y	 Payroll, x	x</a:t>
              </a:r>
              <a:r>
                <a:rPr lang="en-US" sz="2000" i="0" baseline="30000">
                  <a:effectLst/>
                </a:rPr>
                <a:t>2</a:t>
              </a:r>
              <a:r>
                <a:rPr lang="en-US" sz="2000">
                  <a:effectLst/>
                </a:rPr>
                <a:t>	xy</a:t>
              </a:r>
            </a:p>
          </p:txBody>
        </p:sp>
        <p:sp>
          <p:nvSpPr>
            <p:cNvPr id="337926" name="Line 6"/>
            <p:cNvSpPr>
              <a:spLocks noChangeShapeType="1"/>
            </p:cNvSpPr>
            <p:nvPr/>
          </p:nvSpPr>
          <p:spPr bwMode="auto">
            <a:xfrm>
              <a:off x="694" y="1510"/>
              <a:ext cx="3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41" name="Rectangle 21"/>
            <p:cNvSpPr>
              <a:spLocks noChangeArrowheads="1"/>
            </p:cNvSpPr>
            <p:nvPr/>
          </p:nvSpPr>
          <p:spPr bwMode="auto">
            <a:xfrm>
              <a:off x="694" y="1512"/>
              <a:ext cx="389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>
                  <a:effectLst/>
                </a:rPr>
                <a:t>	</a:t>
              </a:r>
              <a:r>
                <a:rPr lang="en-US" sz="2000" i="0">
                  <a:effectLst/>
                </a:rPr>
                <a:t>2.0	1	1	2.0</a:t>
              </a:r>
            </a:p>
            <a:p>
              <a:pPr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3.0	3	9	9.0</a:t>
              </a:r>
            </a:p>
            <a:p>
              <a:pPr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2.5	4	16	10.0</a:t>
              </a:r>
            </a:p>
            <a:p>
              <a:pPr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2.0	2	4	4.0</a:t>
              </a:r>
            </a:p>
            <a:p>
              <a:pPr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2.0	1	1	2.0</a:t>
              </a:r>
            </a:p>
            <a:p>
              <a:pPr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3.5	7	49	24.5</a:t>
              </a:r>
            </a:p>
            <a:p>
              <a:pPr>
                <a:spcBef>
                  <a:spcPct val="20000"/>
                </a:spcBef>
                <a:tabLst>
                  <a:tab pos="1054100" algn="r"/>
                  <a:tab pos="2667000" algn="r"/>
                  <a:tab pos="4191000" algn="r"/>
                  <a:tab pos="5816600" algn="r"/>
                </a:tabLst>
              </a:pPr>
              <a:r>
                <a:rPr lang="en-US" sz="2000" i="0">
                  <a:effectLst/>
                </a:rPr>
                <a:t>	</a:t>
              </a:r>
              <a:r>
                <a:rPr lang="en-US" sz="2000" i="0">
                  <a:effectLst/>
                  <a:cs typeface="Arial" charset="0"/>
                </a:rPr>
                <a:t>∑</a:t>
              </a:r>
              <a:r>
                <a:rPr lang="en-US" sz="2000">
                  <a:effectLst/>
                </a:rPr>
                <a:t>y</a:t>
              </a:r>
              <a:r>
                <a:rPr lang="en-US" sz="2000" i="0">
                  <a:effectLst/>
                </a:rPr>
                <a:t> = 15.0	</a:t>
              </a:r>
              <a:r>
                <a:rPr lang="en-US" sz="2000" i="0">
                  <a:effectLst/>
                  <a:cs typeface="Arial" charset="0"/>
                </a:rPr>
                <a:t>∑</a:t>
              </a:r>
              <a:r>
                <a:rPr lang="en-US" sz="2000">
                  <a:effectLst/>
                </a:rPr>
                <a:t>x</a:t>
              </a:r>
              <a:r>
                <a:rPr lang="en-US" sz="2000" i="0">
                  <a:effectLst/>
                </a:rPr>
                <a:t> = 18	</a:t>
              </a:r>
              <a:r>
                <a:rPr lang="en-US" sz="2000" i="0">
                  <a:effectLst/>
                  <a:cs typeface="Arial" charset="0"/>
                </a:rPr>
                <a:t>∑</a:t>
              </a:r>
              <a:r>
                <a:rPr lang="en-US" sz="2000">
                  <a:effectLst/>
                </a:rPr>
                <a:t>x</a:t>
              </a:r>
              <a:r>
                <a:rPr lang="en-US" sz="2000" i="0" baseline="30000">
                  <a:effectLst/>
                </a:rPr>
                <a:t>2</a:t>
              </a:r>
              <a:r>
                <a:rPr lang="en-US" sz="2000" i="0">
                  <a:effectLst/>
                </a:rPr>
                <a:t> = 80	</a:t>
              </a:r>
              <a:r>
                <a:rPr lang="en-US" sz="2000" i="0">
                  <a:effectLst/>
                  <a:cs typeface="Arial" charset="0"/>
                </a:rPr>
                <a:t>∑</a:t>
              </a:r>
              <a:r>
                <a:rPr lang="en-US" sz="2000">
                  <a:effectLst/>
                </a:rPr>
                <a:t>xy</a:t>
              </a:r>
              <a:r>
                <a:rPr lang="en-US" sz="2000" i="0">
                  <a:effectLst/>
                </a:rPr>
                <a:t> = 51.5</a:t>
              </a:r>
            </a:p>
          </p:txBody>
        </p:sp>
        <p:sp>
          <p:nvSpPr>
            <p:cNvPr id="337942" name="Line 22"/>
            <p:cNvSpPr>
              <a:spLocks noChangeShapeType="1"/>
            </p:cNvSpPr>
            <p:nvPr/>
          </p:nvSpPr>
          <p:spPr bwMode="auto">
            <a:xfrm>
              <a:off x="109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43" name="Line 23"/>
            <p:cNvSpPr>
              <a:spLocks noChangeShapeType="1"/>
            </p:cNvSpPr>
            <p:nvPr/>
          </p:nvSpPr>
          <p:spPr bwMode="auto">
            <a:xfrm>
              <a:off x="2094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44" name="Line 24"/>
            <p:cNvSpPr>
              <a:spLocks noChangeShapeType="1"/>
            </p:cNvSpPr>
            <p:nvPr/>
          </p:nvSpPr>
          <p:spPr bwMode="auto">
            <a:xfrm>
              <a:off x="3056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45" name="Line 25"/>
            <p:cNvSpPr>
              <a:spLocks noChangeShapeType="1"/>
            </p:cNvSpPr>
            <p:nvPr/>
          </p:nvSpPr>
          <p:spPr bwMode="auto">
            <a:xfrm>
              <a:off x="407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51" name="Group 31"/>
          <p:cNvGrpSpPr>
            <a:grpSpLocks/>
          </p:cNvGrpSpPr>
          <p:nvPr/>
        </p:nvGrpSpPr>
        <p:grpSpPr bwMode="auto">
          <a:xfrm>
            <a:off x="669925" y="5054607"/>
            <a:ext cx="1966913" cy="369888"/>
            <a:chOff x="422" y="3089"/>
            <a:chExt cx="1239" cy="233"/>
          </a:xfrm>
        </p:grpSpPr>
        <p:sp>
          <p:nvSpPr>
            <p:cNvPr id="337947" name="Rectangle 27"/>
            <p:cNvSpPr>
              <a:spLocks noChangeArrowheads="1"/>
            </p:cNvSpPr>
            <p:nvPr/>
          </p:nvSpPr>
          <p:spPr bwMode="auto">
            <a:xfrm>
              <a:off x="422" y="3089"/>
              <a:ext cx="1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/6 = 18/6 = 3</a:t>
              </a:r>
            </a:p>
          </p:txBody>
        </p:sp>
        <p:sp>
          <p:nvSpPr>
            <p:cNvPr id="337949" name="Line 29"/>
            <p:cNvSpPr>
              <a:spLocks noChangeShapeType="1"/>
            </p:cNvSpPr>
            <p:nvPr/>
          </p:nvSpPr>
          <p:spPr bwMode="auto">
            <a:xfrm>
              <a:off x="491" y="315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337952" name="Group 32"/>
          <p:cNvGrpSpPr>
            <a:grpSpLocks/>
          </p:cNvGrpSpPr>
          <p:nvPr/>
        </p:nvGrpSpPr>
        <p:grpSpPr bwMode="auto">
          <a:xfrm>
            <a:off x="669925" y="5756283"/>
            <a:ext cx="2151063" cy="369888"/>
            <a:chOff x="422" y="3497"/>
            <a:chExt cx="1355" cy="233"/>
          </a:xfrm>
        </p:grpSpPr>
        <p:sp>
          <p:nvSpPr>
            <p:cNvPr id="337948" name="Rectangle 28"/>
            <p:cNvSpPr>
              <a:spLocks noChangeArrowheads="1"/>
            </p:cNvSpPr>
            <p:nvPr/>
          </p:nvSpPr>
          <p:spPr bwMode="auto">
            <a:xfrm>
              <a:off x="422" y="3497"/>
              <a:ext cx="13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</a:t>
              </a:r>
              <a:r>
                <a:rPr lang="en-US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/6 = 15/6 = 2.5</a:t>
              </a:r>
            </a:p>
          </p:txBody>
        </p:sp>
        <p:sp>
          <p:nvSpPr>
            <p:cNvPr id="337950" name="Line 30"/>
            <p:cNvSpPr>
              <a:spLocks noChangeShapeType="1"/>
            </p:cNvSpPr>
            <p:nvPr/>
          </p:nvSpPr>
          <p:spPr bwMode="auto">
            <a:xfrm>
              <a:off x="498" y="3559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337967" name="Group 47"/>
          <p:cNvGrpSpPr>
            <a:grpSpLocks/>
          </p:cNvGrpSpPr>
          <p:nvPr/>
        </p:nvGrpSpPr>
        <p:grpSpPr bwMode="auto">
          <a:xfrm>
            <a:off x="3717925" y="4776791"/>
            <a:ext cx="4718052" cy="876300"/>
            <a:chOff x="2342" y="2937"/>
            <a:chExt cx="2972" cy="552"/>
          </a:xfrm>
        </p:grpSpPr>
        <p:grpSp>
          <p:nvGrpSpPr>
            <p:cNvPr id="337961" name="Group 41"/>
            <p:cNvGrpSpPr>
              <a:grpSpLocks/>
            </p:cNvGrpSpPr>
            <p:nvPr/>
          </p:nvGrpSpPr>
          <p:grpSpPr bwMode="auto">
            <a:xfrm>
              <a:off x="2342" y="2937"/>
              <a:ext cx="2972" cy="552"/>
              <a:chOff x="2502" y="2937"/>
              <a:chExt cx="2972" cy="552"/>
            </a:xfrm>
          </p:grpSpPr>
          <p:sp>
            <p:nvSpPr>
              <p:cNvPr id="337953" name="Rectangle 33"/>
              <p:cNvSpPr>
                <a:spLocks noChangeArrowheads="1"/>
              </p:cNvSpPr>
              <p:nvPr/>
            </p:nvSpPr>
            <p:spPr bwMode="auto">
              <a:xfrm>
                <a:off x="2502" y="3089"/>
                <a:ext cx="29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</a:t>
                </a:r>
                <a:r>
                  <a:rPr lang="en-US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</a:t>
                </a:r>
                <a:r>
                  <a:rPr lang="en-US" b="1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		                 </a:t>
                </a:r>
                <a:r>
                  <a:rPr lang="en-US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</a:t>
                </a:r>
                <a:r>
                  <a:rPr lang="en-US" b="1" i="0" dirty="0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                         </a:t>
                </a:r>
                <a:r>
                  <a:rPr lang="en-US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 .25</a:t>
                </a:r>
              </a:p>
            </p:txBody>
          </p:sp>
          <p:grpSp>
            <p:nvGrpSpPr>
              <p:cNvPr id="337956" name="Group 36"/>
              <p:cNvGrpSpPr>
                <a:grpSpLocks/>
              </p:cNvGrpSpPr>
              <p:nvPr/>
            </p:nvGrpSpPr>
            <p:grpSpPr bwMode="auto">
              <a:xfrm>
                <a:off x="2892" y="2954"/>
                <a:ext cx="760" cy="535"/>
                <a:chOff x="2972" y="2938"/>
                <a:chExt cx="760" cy="535"/>
              </a:xfrm>
            </p:grpSpPr>
            <p:sp>
              <p:nvSpPr>
                <p:cNvPr id="337954" name="Rectangle 34"/>
                <p:cNvSpPr>
                  <a:spLocks noChangeArrowheads="1"/>
                </p:cNvSpPr>
                <p:nvPr/>
              </p:nvSpPr>
              <p:spPr bwMode="auto">
                <a:xfrm>
                  <a:off x="2995" y="2938"/>
                  <a:ext cx="716" cy="5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sz="2000" b="1" i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xy - nxy</a:t>
                  </a:r>
                </a:p>
                <a:p>
                  <a:pPr algn="ctr">
                    <a:lnSpc>
                      <a:spcPct val="125000"/>
                    </a:lnSpc>
                  </a:pPr>
                  <a:r>
                    <a:rPr lang="en-US" sz="2000" b="1" i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x</a:t>
                  </a:r>
                  <a:r>
                    <a:rPr lang="en-US" sz="2000" b="1" i="0" baseline="3000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2</a:t>
                  </a:r>
                  <a:r>
                    <a:rPr lang="en-US" sz="2000" b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 - nx</a:t>
                  </a:r>
                  <a:r>
                    <a:rPr lang="en-US" sz="2000" b="1" i="0" baseline="3000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2</a:t>
                  </a:r>
                  <a:endParaRPr lang="en-US" sz="2000" b="1">
                    <a:effectLst>
                      <a:outerShdw blurRad="38100" dist="38100" dir="2700000" algn="tl">
                        <a:srgbClr val="DDDDDD"/>
                      </a:outerShdw>
                    </a:effectLst>
                  </a:endParaRPr>
                </a:p>
              </p:txBody>
            </p:sp>
            <p:sp>
              <p:nvSpPr>
                <p:cNvPr id="337955" name="Line 35"/>
                <p:cNvSpPr>
                  <a:spLocks noChangeShapeType="1"/>
                </p:cNvSpPr>
                <p:nvPr/>
              </p:nvSpPr>
              <p:spPr bwMode="auto">
                <a:xfrm>
                  <a:off x="2972" y="3216"/>
                  <a:ext cx="7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</p:grpSp>
          <p:grpSp>
            <p:nvGrpSpPr>
              <p:cNvPr id="337960" name="Group 40"/>
              <p:cNvGrpSpPr>
                <a:grpSpLocks/>
              </p:cNvGrpSpPr>
              <p:nvPr/>
            </p:nvGrpSpPr>
            <p:grpSpPr bwMode="auto">
              <a:xfrm>
                <a:off x="3847" y="2937"/>
                <a:ext cx="1224" cy="535"/>
                <a:chOff x="3711" y="3689"/>
                <a:chExt cx="1224" cy="535"/>
              </a:xfrm>
            </p:grpSpPr>
            <p:sp>
              <p:nvSpPr>
                <p:cNvPr id="337957" name="Rectangle 37"/>
                <p:cNvSpPr>
                  <a:spLocks noChangeArrowheads="1"/>
                </p:cNvSpPr>
                <p:nvPr/>
              </p:nvSpPr>
              <p:spPr bwMode="auto">
                <a:xfrm>
                  <a:off x="3723" y="3689"/>
                  <a:ext cx="1200" cy="5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sz="2000" b="1" i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51.5 - (6)(3)(2.5)</a:t>
                  </a:r>
                </a:p>
                <a:p>
                  <a:pPr algn="ctr">
                    <a:lnSpc>
                      <a:spcPct val="125000"/>
                    </a:lnSpc>
                  </a:pPr>
                  <a:r>
                    <a:rPr lang="en-US" sz="2000" b="1" i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80 - (6)(3</a:t>
                  </a:r>
                  <a:r>
                    <a:rPr lang="en-US" sz="2000" b="1" i="0" baseline="3000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2</a:t>
                  </a:r>
                  <a:r>
                    <a:rPr lang="en-US" sz="2000" b="1" i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)</a:t>
                  </a:r>
                </a:p>
              </p:txBody>
            </p:sp>
            <p:sp>
              <p:nvSpPr>
                <p:cNvPr id="337959" name="Line 39"/>
                <p:cNvSpPr>
                  <a:spLocks noChangeShapeType="1"/>
                </p:cNvSpPr>
                <p:nvPr/>
              </p:nvSpPr>
              <p:spPr bwMode="auto">
                <a:xfrm>
                  <a:off x="3711" y="3984"/>
                  <a:ext cx="12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</p:grpSp>
        </p:grpSp>
        <p:sp>
          <p:nvSpPr>
            <p:cNvPr id="337963" name="Line 43"/>
            <p:cNvSpPr>
              <a:spLocks noChangeShapeType="1"/>
            </p:cNvSpPr>
            <p:nvPr/>
          </p:nvSpPr>
          <p:spPr bwMode="auto">
            <a:xfrm>
              <a:off x="3300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37965" name="Line 45"/>
            <p:cNvSpPr>
              <a:spLocks noChangeShapeType="1"/>
            </p:cNvSpPr>
            <p:nvPr/>
          </p:nvSpPr>
          <p:spPr bwMode="auto">
            <a:xfrm>
              <a:off x="3396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37966" name="Line 46"/>
            <p:cNvSpPr>
              <a:spLocks noChangeShapeType="1"/>
            </p:cNvSpPr>
            <p:nvPr/>
          </p:nvSpPr>
          <p:spPr bwMode="auto">
            <a:xfrm>
              <a:off x="3300" y="3289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337971" name="Group 51"/>
          <p:cNvGrpSpPr>
            <a:grpSpLocks/>
          </p:cNvGrpSpPr>
          <p:nvPr/>
        </p:nvGrpSpPr>
        <p:grpSpPr bwMode="auto">
          <a:xfrm>
            <a:off x="4098925" y="5753108"/>
            <a:ext cx="3054350" cy="369888"/>
            <a:chOff x="2582" y="3561"/>
            <a:chExt cx="1924" cy="233"/>
          </a:xfrm>
        </p:grpSpPr>
        <p:sp>
          <p:nvSpPr>
            <p:cNvPr id="337968" name="Rectangle 48"/>
            <p:cNvSpPr>
              <a:spLocks noChangeArrowheads="1"/>
            </p:cNvSpPr>
            <p:nvPr/>
          </p:nvSpPr>
          <p:spPr bwMode="auto">
            <a:xfrm>
              <a:off x="2582" y="3561"/>
              <a:ext cx="192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</a:t>
              </a:r>
              <a:r>
                <a:rPr lang="en-US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</a:t>
              </a:r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</a:t>
              </a:r>
              <a:r>
                <a:rPr lang="en-US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</a:t>
              </a:r>
              <a:r>
                <a:rPr lang="en-US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</a:t>
              </a:r>
              <a:r>
                <a:rPr lang="en-US" b="1" i="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2.5 - (.25)(3) = 1.75</a:t>
              </a:r>
            </a:p>
          </p:txBody>
        </p:sp>
        <p:sp>
          <p:nvSpPr>
            <p:cNvPr id="337969" name="Line 49"/>
            <p:cNvSpPr>
              <a:spLocks noChangeShapeType="1"/>
            </p:cNvSpPr>
            <p:nvPr/>
          </p:nvSpPr>
          <p:spPr bwMode="auto">
            <a:xfrm>
              <a:off x="2838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37970" name="Line 50"/>
            <p:cNvSpPr>
              <a:spLocks noChangeShapeType="1"/>
            </p:cNvSpPr>
            <p:nvPr/>
          </p:nvSpPr>
          <p:spPr bwMode="auto">
            <a:xfrm>
              <a:off x="3094" y="3635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332359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6329438" cy="12954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Forecasting Example</a:t>
            </a:r>
          </a:p>
        </p:txBody>
      </p:sp>
      <p:grpSp>
        <p:nvGrpSpPr>
          <p:cNvPr id="338979" name="Group 35"/>
          <p:cNvGrpSpPr>
            <a:grpSpLocks/>
          </p:cNvGrpSpPr>
          <p:nvPr/>
        </p:nvGrpSpPr>
        <p:grpSpPr bwMode="auto">
          <a:xfrm>
            <a:off x="3886200" y="2882900"/>
            <a:ext cx="4927600" cy="3632200"/>
            <a:chOff x="2448" y="1816"/>
            <a:chExt cx="3104" cy="2288"/>
          </a:xfrm>
        </p:grpSpPr>
        <p:sp>
          <p:nvSpPr>
            <p:cNvPr id="338946" name="Rectangle 2"/>
            <p:cNvSpPr>
              <a:spLocks noChangeArrowheads="1"/>
            </p:cNvSpPr>
            <p:nvPr/>
          </p:nvSpPr>
          <p:spPr bwMode="auto">
            <a:xfrm>
              <a:off x="2448" y="1816"/>
              <a:ext cx="3104" cy="2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951" name="Group 7"/>
            <p:cNvGrpSpPr>
              <a:grpSpLocks/>
            </p:cNvGrpSpPr>
            <p:nvPr/>
          </p:nvGrpSpPr>
          <p:grpSpPr bwMode="auto">
            <a:xfrm>
              <a:off x="3224" y="2340"/>
              <a:ext cx="1956" cy="652"/>
              <a:chOff x="3368" y="2524"/>
              <a:chExt cx="1956" cy="652"/>
            </a:xfrm>
          </p:grpSpPr>
          <p:sp>
            <p:nvSpPr>
              <p:cNvPr id="338952" name="Oval 8"/>
              <p:cNvSpPr>
                <a:spLocks noChangeArrowheads="1"/>
              </p:cNvSpPr>
              <p:nvPr/>
            </p:nvSpPr>
            <p:spPr bwMode="auto">
              <a:xfrm>
                <a:off x="5236" y="2524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3" name="Oval 9"/>
              <p:cNvSpPr>
                <a:spLocks noChangeArrowheads="1"/>
              </p:cNvSpPr>
              <p:nvPr/>
            </p:nvSpPr>
            <p:spPr bwMode="auto">
              <a:xfrm>
                <a:off x="4328" y="2888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4" name="Oval 10"/>
              <p:cNvSpPr>
                <a:spLocks noChangeArrowheads="1"/>
              </p:cNvSpPr>
              <p:nvPr/>
            </p:nvSpPr>
            <p:spPr bwMode="auto">
              <a:xfrm>
                <a:off x="4032" y="2720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5" name="Oval 11"/>
              <p:cNvSpPr>
                <a:spLocks noChangeArrowheads="1"/>
              </p:cNvSpPr>
              <p:nvPr/>
            </p:nvSpPr>
            <p:spPr bwMode="auto">
              <a:xfrm>
                <a:off x="3728" y="3088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6" name="Oval 12"/>
              <p:cNvSpPr>
                <a:spLocks noChangeArrowheads="1"/>
              </p:cNvSpPr>
              <p:nvPr/>
            </p:nvSpPr>
            <p:spPr bwMode="auto">
              <a:xfrm>
                <a:off x="3468" y="3084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7" name="Oval 13"/>
              <p:cNvSpPr>
                <a:spLocks noChangeArrowheads="1"/>
              </p:cNvSpPr>
              <p:nvPr/>
            </p:nvSpPr>
            <p:spPr bwMode="auto">
              <a:xfrm>
                <a:off x="3368" y="3088"/>
                <a:ext cx="88" cy="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958" name="Group 14"/>
            <p:cNvGrpSpPr>
              <a:grpSpLocks/>
            </p:cNvGrpSpPr>
            <p:nvPr/>
          </p:nvGrpSpPr>
          <p:grpSpPr bwMode="auto">
            <a:xfrm>
              <a:off x="2536" y="1928"/>
              <a:ext cx="2872" cy="2094"/>
              <a:chOff x="2680" y="2112"/>
              <a:chExt cx="2872" cy="2094"/>
            </a:xfrm>
          </p:grpSpPr>
          <p:grpSp>
            <p:nvGrpSpPr>
              <p:cNvPr id="338959" name="Group 15"/>
              <p:cNvGrpSpPr>
                <a:grpSpLocks/>
              </p:cNvGrpSpPr>
              <p:nvPr/>
            </p:nvGrpSpPr>
            <p:grpSpPr bwMode="auto">
              <a:xfrm>
                <a:off x="2830" y="2112"/>
                <a:ext cx="2722" cy="1947"/>
                <a:chOff x="2830" y="2112"/>
                <a:chExt cx="2722" cy="1947"/>
              </a:xfrm>
            </p:grpSpPr>
            <p:sp>
              <p:nvSpPr>
                <p:cNvPr id="338960" name="Freeform 16"/>
                <p:cNvSpPr>
                  <a:spLocks/>
                </p:cNvSpPr>
                <p:nvPr/>
              </p:nvSpPr>
              <p:spPr bwMode="auto">
                <a:xfrm>
                  <a:off x="3168" y="2112"/>
                  <a:ext cx="2384" cy="1736"/>
                </a:xfrm>
                <a:custGeom>
                  <a:avLst/>
                  <a:gdLst>
                    <a:gd name="T0" fmla="*/ 0 w 2264"/>
                    <a:gd name="T1" fmla="*/ 0 h 1736"/>
                    <a:gd name="T2" fmla="*/ 0 w 2264"/>
                    <a:gd name="T3" fmla="*/ 1736 h 1736"/>
                    <a:gd name="T4" fmla="*/ 2264 w 2264"/>
                    <a:gd name="T5" fmla="*/ 1736 h 1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64" h="1736">
                      <a:moveTo>
                        <a:pt x="0" y="0"/>
                      </a:moveTo>
                      <a:lnTo>
                        <a:pt x="0" y="1736"/>
                      </a:lnTo>
                      <a:lnTo>
                        <a:pt x="2264" y="173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61" name="Rectangle 17"/>
                <p:cNvSpPr>
                  <a:spLocks noChangeArrowheads="1"/>
                </p:cNvSpPr>
                <p:nvPr/>
              </p:nvSpPr>
              <p:spPr bwMode="auto">
                <a:xfrm>
                  <a:off x="2830" y="2118"/>
                  <a:ext cx="476" cy="18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>
                    <a:lnSpc>
                      <a:spcPct val="210000"/>
                    </a:lnSpc>
                  </a:pPr>
                  <a:r>
                    <a:rPr lang="en-US" sz="1800">
                      <a:effectLst/>
                    </a:rPr>
                    <a:t>4.0  –</a:t>
                  </a:r>
                </a:p>
                <a:p>
                  <a:pPr algn="r">
                    <a:lnSpc>
                      <a:spcPct val="210000"/>
                    </a:lnSpc>
                  </a:pPr>
                  <a:r>
                    <a:rPr lang="en-US" sz="1800">
                      <a:effectLst/>
                    </a:rPr>
                    <a:t>3.0  –</a:t>
                  </a:r>
                </a:p>
                <a:p>
                  <a:pPr algn="r">
                    <a:lnSpc>
                      <a:spcPct val="210000"/>
                    </a:lnSpc>
                  </a:pPr>
                  <a:r>
                    <a:rPr lang="en-US" sz="1800">
                      <a:effectLst/>
                    </a:rPr>
                    <a:t>2.0  –</a:t>
                  </a:r>
                </a:p>
                <a:p>
                  <a:pPr algn="r">
                    <a:lnSpc>
                      <a:spcPct val="210000"/>
                    </a:lnSpc>
                  </a:pPr>
                  <a:r>
                    <a:rPr lang="en-US" sz="1800">
                      <a:effectLst/>
                    </a:rPr>
                    <a:t>1.0  –</a:t>
                  </a:r>
                </a:p>
                <a:p>
                  <a:pPr algn="r">
                    <a:lnSpc>
                      <a:spcPct val="210000"/>
                    </a:lnSpc>
                  </a:pPr>
                  <a:endParaRPr lang="en-US" sz="1800">
                    <a:effectLst/>
                  </a:endParaRPr>
                </a:p>
              </p:txBody>
            </p:sp>
            <p:sp>
              <p:nvSpPr>
                <p:cNvPr id="338962" name="Rectangle 18"/>
                <p:cNvSpPr>
                  <a:spLocks noChangeArrowheads="1"/>
                </p:cNvSpPr>
                <p:nvPr/>
              </p:nvSpPr>
              <p:spPr bwMode="auto">
                <a:xfrm>
                  <a:off x="2870" y="3655"/>
                  <a:ext cx="2500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tabLst>
                      <a:tab pos="381000" algn="ctr"/>
                      <a:tab pos="863600" algn="ctr"/>
                      <a:tab pos="1333500" algn="ctr"/>
                      <a:tab pos="1816100" algn="ctr"/>
                      <a:tab pos="2286000" algn="ctr"/>
                      <a:tab pos="2768600" algn="ctr"/>
                      <a:tab pos="3238500" algn="ctr"/>
                      <a:tab pos="3721100" algn="ctr"/>
                      <a:tab pos="4381500" algn="ctr"/>
                    </a:tabLst>
                  </a:pPr>
                  <a:r>
                    <a:rPr lang="en-US" sz="1800">
                      <a:effectLst/>
                    </a:rPr>
                    <a:t>		|	|	|	|	|	|	|</a:t>
                  </a:r>
                </a:p>
                <a:p>
                  <a:pPr>
                    <a:tabLst>
                      <a:tab pos="381000" algn="ctr"/>
                      <a:tab pos="863600" algn="ctr"/>
                      <a:tab pos="1333500" algn="ctr"/>
                      <a:tab pos="1816100" algn="ctr"/>
                      <a:tab pos="2286000" algn="ctr"/>
                      <a:tab pos="2768600" algn="ctr"/>
                      <a:tab pos="3238500" algn="ctr"/>
                      <a:tab pos="3721100" algn="ctr"/>
                      <a:tab pos="4381500" algn="ctr"/>
                    </a:tabLst>
                  </a:pPr>
                  <a:r>
                    <a:rPr lang="en-US" sz="1800">
                      <a:effectLst/>
                    </a:rPr>
                    <a:t>	0	1	2	3	4	5	6	7</a:t>
                  </a:r>
                </a:p>
              </p:txBody>
            </p:sp>
          </p:grpSp>
          <p:sp>
            <p:nvSpPr>
              <p:cNvPr id="338963" name="Rectangle 19"/>
              <p:cNvSpPr>
                <a:spLocks noChangeArrowheads="1"/>
              </p:cNvSpPr>
              <p:nvPr/>
            </p:nvSpPr>
            <p:spPr bwMode="auto">
              <a:xfrm rot="-5400000">
                <a:off x="2550" y="2784"/>
                <a:ext cx="4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effectLst/>
                  </a:rPr>
                  <a:t>Sales</a:t>
                </a:r>
              </a:p>
            </p:txBody>
          </p:sp>
          <p:sp>
            <p:nvSpPr>
              <p:cNvPr id="338964" name="Rectangle 20"/>
              <p:cNvSpPr>
                <a:spLocks noChangeArrowheads="1"/>
              </p:cNvSpPr>
              <p:nvPr/>
            </p:nvSpPr>
            <p:spPr bwMode="auto">
              <a:xfrm>
                <a:off x="3902" y="3975"/>
                <a:ext cx="9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effectLst/>
                  </a:rPr>
                  <a:t>Area payroll</a:t>
                </a:r>
              </a:p>
            </p:txBody>
          </p:sp>
        </p:grpSp>
      </p:grpSp>
      <p:grpSp>
        <p:nvGrpSpPr>
          <p:cNvPr id="338969" name="Group 25"/>
          <p:cNvGrpSpPr>
            <a:grpSpLocks/>
          </p:cNvGrpSpPr>
          <p:nvPr/>
        </p:nvGrpSpPr>
        <p:grpSpPr bwMode="auto">
          <a:xfrm>
            <a:off x="633413" y="2046286"/>
            <a:ext cx="2303462" cy="600074"/>
            <a:chOff x="623" y="1345"/>
            <a:chExt cx="1451" cy="378"/>
          </a:xfrm>
        </p:grpSpPr>
        <p:sp>
          <p:nvSpPr>
            <p:cNvPr id="338967" name="Rectangle 23"/>
            <p:cNvSpPr>
              <a:spLocks noChangeArrowheads="1"/>
            </p:cNvSpPr>
            <p:nvPr/>
          </p:nvSpPr>
          <p:spPr bwMode="auto">
            <a:xfrm>
              <a:off x="623" y="1393"/>
              <a:ext cx="14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1.75 + .25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</a:p>
          </p:txBody>
        </p:sp>
        <p:sp>
          <p:nvSpPr>
            <p:cNvPr id="338968" name="Rectangle 24"/>
            <p:cNvSpPr>
              <a:spLocks noChangeArrowheads="1"/>
            </p:cNvSpPr>
            <p:nvPr/>
          </p:nvSpPr>
          <p:spPr bwMode="auto">
            <a:xfrm>
              <a:off x="638" y="1345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sp>
        <p:nvSpPr>
          <p:cNvPr id="338970" name="Rectangle 26"/>
          <p:cNvSpPr>
            <a:spLocks noChangeArrowheads="1"/>
          </p:cNvSpPr>
          <p:nvPr/>
        </p:nvSpPr>
        <p:spPr bwMode="auto">
          <a:xfrm>
            <a:off x="3984625" y="2122488"/>
            <a:ext cx="39887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Sales 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= 1.75 + .25(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</a:rPr>
              <a:t>payroll</a:t>
            </a:r>
            <a:r>
              <a:rPr lang="en-US" sz="2800" b="1" i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</p:txBody>
      </p:sp>
      <p:sp>
        <p:nvSpPr>
          <p:cNvPr id="338971" name="Rectangle 27"/>
          <p:cNvSpPr>
            <a:spLocks noChangeArrowheads="1"/>
          </p:cNvSpPr>
          <p:nvPr/>
        </p:nvSpPr>
        <p:spPr bwMode="auto">
          <a:xfrm>
            <a:off x="555625" y="3100388"/>
            <a:ext cx="2908300" cy="8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payroll next year is estimated to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be</a:t>
            </a:r>
          </a:p>
          <a:p>
            <a:pPr>
              <a:lnSpc>
                <a:spcPct val="85000"/>
              </a:lnSpc>
            </a:pPr>
            <a:r>
              <a:rPr lang="en-US" sz="2400" b="1" i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$</a:t>
            </a: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600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million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then:</a:t>
            </a:r>
          </a:p>
        </p:txBody>
      </p:sp>
      <p:sp>
        <p:nvSpPr>
          <p:cNvPr id="338972" name="Rectangle 28"/>
          <p:cNvSpPr>
            <a:spLocks noChangeArrowheads="1"/>
          </p:cNvSpPr>
          <p:nvPr/>
        </p:nvSpPr>
        <p:spPr bwMode="auto">
          <a:xfrm>
            <a:off x="517525" y="4497388"/>
            <a:ext cx="27124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Sales </a:t>
            </a: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1.75 + .25(6)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Sales</a:t>
            </a: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$325,000</a:t>
            </a:r>
          </a:p>
        </p:txBody>
      </p:sp>
      <p:sp>
        <p:nvSpPr>
          <p:cNvPr id="338980" name="Line 36"/>
          <p:cNvSpPr>
            <a:spLocks noChangeShapeType="1"/>
          </p:cNvSpPr>
          <p:nvPr/>
        </p:nvSpPr>
        <p:spPr bwMode="auto">
          <a:xfrm flipV="1">
            <a:off x="4800600" y="3683000"/>
            <a:ext cx="3708400" cy="11303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984" name="Group 40"/>
          <p:cNvGrpSpPr>
            <a:grpSpLocks/>
          </p:cNvGrpSpPr>
          <p:nvPr/>
        </p:nvGrpSpPr>
        <p:grpSpPr bwMode="auto">
          <a:xfrm>
            <a:off x="4137025" y="3668713"/>
            <a:ext cx="3609975" cy="2147887"/>
            <a:chOff x="2606" y="2311"/>
            <a:chExt cx="2274" cy="1353"/>
          </a:xfrm>
        </p:grpSpPr>
        <p:sp>
          <p:nvSpPr>
            <p:cNvPr id="338981" name="Freeform 3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73" name="Oval 29"/>
            <p:cNvSpPr>
              <a:spLocks noChangeArrowheads="1"/>
            </p:cNvSpPr>
            <p:nvPr/>
          </p:nvSpPr>
          <p:spPr bwMode="auto">
            <a:xfrm>
              <a:off x="4784" y="2435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83" name="Rectangle 3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/>
                </a:rPr>
                <a:t>3.25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521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32688" cy="12446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Standard Error of the Estimate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669925" y="2084388"/>
            <a:ext cx="7548563" cy="298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40000"/>
              </a:spcBef>
              <a:buFont typeface="Wingdings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forecast is just a point estimate of a future value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 typeface="Wingdings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This point is </a:t>
            </a:r>
            <a:b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actually the </a:t>
            </a:r>
            <a:b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mean of a </a:t>
            </a:r>
            <a:b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probability </a:t>
            </a:r>
            <a:b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distribution</a:t>
            </a:r>
          </a:p>
        </p:txBody>
      </p:sp>
      <p:sp>
        <p:nvSpPr>
          <p:cNvPr id="339994" name="Rectangle 26"/>
          <p:cNvSpPr>
            <a:spLocks noChangeArrowheads="1"/>
          </p:cNvSpPr>
          <p:nvPr/>
        </p:nvSpPr>
        <p:spPr bwMode="auto">
          <a:xfrm>
            <a:off x="2511425" y="61055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Figure 4.9</a:t>
            </a:r>
          </a:p>
        </p:txBody>
      </p:sp>
      <p:grpSp>
        <p:nvGrpSpPr>
          <p:cNvPr id="340011" name="Group 43"/>
          <p:cNvGrpSpPr>
            <a:grpSpLocks/>
          </p:cNvGrpSpPr>
          <p:nvPr/>
        </p:nvGrpSpPr>
        <p:grpSpPr bwMode="auto">
          <a:xfrm>
            <a:off x="3784600" y="2806700"/>
            <a:ext cx="4927600" cy="3632200"/>
            <a:chOff x="2384" y="1768"/>
            <a:chExt cx="3104" cy="2288"/>
          </a:xfrm>
        </p:grpSpPr>
        <p:grpSp>
          <p:nvGrpSpPr>
            <p:cNvPr id="339993" name="Group 25"/>
            <p:cNvGrpSpPr>
              <a:grpSpLocks/>
            </p:cNvGrpSpPr>
            <p:nvPr/>
          </p:nvGrpSpPr>
          <p:grpSpPr bwMode="auto">
            <a:xfrm>
              <a:off x="2384" y="1768"/>
              <a:ext cx="3104" cy="2288"/>
              <a:chOff x="2448" y="1816"/>
              <a:chExt cx="3104" cy="2288"/>
            </a:xfrm>
          </p:grpSpPr>
          <p:grpSp>
            <p:nvGrpSpPr>
              <p:cNvPr id="339972" name="Group 4"/>
              <p:cNvGrpSpPr>
                <a:grpSpLocks/>
              </p:cNvGrpSpPr>
              <p:nvPr/>
            </p:nvGrpSpPr>
            <p:grpSpPr bwMode="auto">
              <a:xfrm>
                <a:off x="2448" y="1816"/>
                <a:ext cx="3104" cy="2288"/>
                <a:chOff x="2448" y="1816"/>
                <a:chExt cx="3104" cy="2288"/>
              </a:xfrm>
            </p:grpSpPr>
            <p:sp>
              <p:nvSpPr>
                <p:cNvPr id="339973" name="Rectangle 5"/>
                <p:cNvSpPr>
                  <a:spLocks noChangeArrowheads="1"/>
                </p:cNvSpPr>
                <p:nvPr/>
              </p:nvSpPr>
              <p:spPr bwMode="auto">
                <a:xfrm>
                  <a:off x="2448" y="1816"/>
                  <a:ext cx="3104" cy="2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39974" name="Group 6"/>
                <p:cNvGrpSpPr>
                  <a:grpSpLocks/>
                </p:cNvGrpSpPr>
                <p:nvPr/>
              </p:nvGrpSpPr>
              <p:grpSpPr bwMode="auto">
                <a:xfrm>
                  <a:off x="3224" y="2340"/>
                  <a:ext cx="1956" cy="652"/>
                  <a:chOff x="3368" y="2524"/>
                  <a:chExt cx="1956" cy="652"/>
                </a:xfrm>
              </p:grpSpPr>
              <p:sp>
                <p:nvSpPr>
                  <p:cNvPr id="33997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5236" y="2524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997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28" y="28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997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720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9978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3728" y="30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997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468" y="3084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99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368" y="30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9981" name="Group 13"/>
                <p:cNvGrpSpPr>
                  <a:grpSpLocks/>
                </p:cNvGrpSpPr>
                <p:nvPr/>
              </p:nvGrpSpPr>
              <p:grpSpPr bwMode="auto">
                <a:xfrm>
                  <a:off x="2553" y="1928"/>
                  <a:ext cx="2855" cy="2094"/>
                  <a:chOff x="2697" y="2112"/>
                  <a:chExt cx="2855" cy="2094"/>
                </a:xfrm>
              </p:grpSpPr>
              <p:grpSp>
                <p:nvGrpSpPr>
                  <p:cNvPr id="339982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830" y="2112"/>
                    <a:ext cx="2722" cy="1947"/>
                    <a:chOff x="2830" y="2112"/>
                    <a:chExt cx="2722" cy="1947"/>
                  </a:xfrm>
                </p:grpSpPr>
                <p:sp>
                  <p:nvSpPr>
                    <p:cNvPr id="339983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3168" y="2112"/>
                      <a:ext cx="2384" cy="1736"/>
                    </a:xfrm>
                    <a:custGeom>
                      <a:avLst/>
                      <a:gdLst>
                        <a:gd name="T0" fmla="*/ 0 w 2264"/>
                        <a:gd name="T1" fmla="*/ 0 h 1736"/>
                        <a:gd name="T2" fmla="*/ 0 w 2264"/>
                        <a:gd name="T3" fmla="*/ 1736 h 1736"/>
                        <a:gd name="T4" fmla="*/ 2264 w 2264"/>
                        <a:gd name="T5" fmla="*/ 1736 h 17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64" h="1736">
                          <a:moveTo>
                            <a:pt x="0" y="0"/>
                          </a:moveTo>
                          <a:lnTo>
                            <a:pt x="0" y="1736"/>
                          </a:lnTo>
                          <a:lnTo>
                            <a:pt x="2264" y="1736"/>
                          </a:lnTo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 type="triangl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98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0" y="2118"/>
                      <a:ext cx="476" cy="18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4.0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3.0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2.0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1.0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endParaRPr lang="en-US" sz="1800">
                        <a:effectLst/>
                      </a:endParaRPr>
                    </a:p>
                  </p:txBody>
                </p:sp>
                <p:sp>
                  <p:nvSpPr>
                    <p:cNvPr id="33998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0" y="3655"/>
                      <a:ext cx="2500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tabLst>
                          <a:tab pos="381000" algn="ctr"/>
                          <a:tab pos="863600" algn="ctr"/>
                          <a:tab pos="1333500" algn="ctr"/>
                          <a:tab pos="1816100" algn="ctr"/>
                          <a:tab pos="2286000" algn="ctr"/>
                          <a:tab pos="2768600" algn="ctr"/>
                          <a:tab pos="3238500" algn="ctr"/>
                          <a:tab pos="3721100" algn="ctr"/>
                          <a:tab pos="4381500" algn="ctr"/>
                        </a:tabLst>
                      </a:pPr>
                      <a:r>
                        <a:rPr lang="en-US" sz="1800">
                          <a:effectLst/>
                        </a:rPr>
                        <a:t>		|	|	|	|	|	|	|</a:t>
                      </a:r>
                    </a:p>
                    <a:p>
                      <a:pPr>
                        <a:tabLst>
                          <a:tab pos="381000" algn="ctr"/>
                          <a:tab pos="863600" algn="ctr"/>
                          <a:tab pos="1333500" algn="ctr"/>
                          <a:tab pos="1816100" algn="ctr"/>
                          <a:tab pos="2286000" algn="ctr"/>
                          <a:tab pos="2768600" algn="ctr"/>
                          <a:tab pos="3238500" algn="ctr"/>
                          <a:tab pos="3721100" algn="ctr"/>
                          <a:tab pos="4381500" algn="ctr"/>
                        </a:tabLst>
                      </a:pPr>
                      <a:r>
                        <a:rPr lang="en-US" sz="1800">
                          <a:effectLst/>
                        </a:rPr>
                        <a:t>	0	1	2	3	4	5	6	7</a:t>
                      </a:r>
                    </a:p>
                  </p:txBody>
                </p:sp>
              </p:grpSp>
              <p:sp>
                <p:nvSpPr>
                  <p:cNvPr id="339986" name="Rectangle 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567" y="2767"/>
                    <a:ext cx="4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effectLst/>
                      </a:rPr>
                      <a:t>Sales</a:t>
                    </a:r>
                  </a:p>
                </p:txBody>
              </p:sp>
              <p:sp>
                <p:nvSpPr>
                  <p:cNvPr id="33998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02" y="3975"/>
                    <a:ext cx="94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effectLst/>
                      </a:rPr>
                      <a:t>Area payroll</a:t>
                    </a:r>
                  </a:p>
                </p:txBody>
              </p:sp>
            </p:grpSp>
          </p:grpSp>
          <p:sp>
            <p:nvSpPr>
              <p:cNvPr id="339988" name="Line 20"/>
              <p:cNvSpPr>
                <a:spLocks noChangeShapeType="1"/>
              </p:cNvSpPr>
              <p:nvPr/>
            </p:nvSpPr>
            <p:spPr bwMode="auto">
              <a:xfrm flipV="1">
                <a:off x="3024" y="2320"/>
                <a:ext cx="2336" cy="712"/>
              </a:xfrm>
              <a:prstGeom prst="line">
                <a:avLst/>
              </a:prstGeom>
              <a:noFill/>
              <a:ln w="1016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9989" name="Group 21"/>
              <p:cNvGrpSpPr>
                <a:grpSpLocks/>
              </p:cNvGrpSpPr>
              <p:nvPr/>
            </p:nvGrpSpPr>
            <p:grpSpPr bwMode="auto">
              <a:xfrm>
                <a:off x="2606" y="2311"/>
                <a:ext cx="2274" cy="1353"/>
                <a:chOff x="2606" y="2311"/>
                <a:chExt cx="2274" cy="1353"/>
              </a:xfrm>
            </p:grpSpPr>
            <p:sp>
              <p:nvSpPr>
                <p:cNvPr id="339990" name="Freeform 22"/>
                <p:cNvSpPr>
                  <a:spLocks/>
                </p:cNvSpPr>
                <p:nvPr/>
              </p:nvSpPr>
              <p:spPr bwMode="auto">
                <a:xfrm>
                  <a:off x="3024" y="2472"/>
                  <a:ext cx="1808" cy="1192"/>
                </a:xfrm>
                <a:custGeom>
                  <a:avLst/>
                  <a:gdLst>
                    <a:gd name="T0" fmla="*/ 0 w 1808"/>
                    <a:gd name="T1" fmla="*/ 0 h 1192"/>
                    <a:gd name="T2" fmla="*/ 1808 w 1808"/>
                    <a:gd name="T3" fmla="*/ 0 h 1192"/>
                    <a:gd name="T4" fmla="*/ 1808 w 1808"/>
                    <a:gd name="T5" fmla="*/ 1192 h 1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08" h="1192">
                      <a:moveTo>
                        <a:pt x="0" y="0"/>
                      </a:moveTo>
                      <a:lnTo>
                        <a:pt x="1808" y="0"/>
                      </a:lnTo>
                      <a:lnTo>
                        <a:pt x="1808" y="1192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991" name="Oval 23"/>
                <p:cNvSpPr>
                  <a:spLocks noChangeArrowheads="1"/>
                </p:cNvSpPr>
                <p:nvPr/>
              </p:nvSpPr>
              <p:spPr bwMode="auto">
                <a:xfrm>
                  <a:off x="4784" y="2435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992" name="Rectangle 24"/>
                <p:cNvSpPr>
                  <a:spLocks noChangeArrowheads="1"/>
                </p:cNvSpPr>
                <p:nvPr/>
              </p:nvSpPr>
              <p:spPr bwMode="auto">
                <a:xfrm>
                  <a:off x="2606" y="2311"/>
                  <a:ext cx="3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effectLst/>
                    </a:rPr>
                    <a:t>3.25</a:t>
                  </a:r>
                </a:p>
              </p:txBody>
            </p:sp>
          </p:grpSp>
        </p:grpSp>
        <p:sp>
          <p:nvSpPr>
            <p:cNvPr id="339995" name="Line 27"/>
            <p:cNvSpPr>
              <a:spLocks noChangeShapeType="1"/>
            </p:cNvSpPr>
            <p:nvPr/>
          </p:nvSpPr>
          <p:spPr bwMode="auto">
            <a:xfrm>
              <a:off x="4768" y="1903"/>
              <a:ext cx="0" cy="1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96" name="Freeform 28"/>
            <p:cNvSpPr>
              <a:spLocks/>
            </p:cNvSpPr>
            <p:nvPr/>
          </p:nvSpPr>
          <p:spPr bwMode="auto">
            <a:xfrm rot="-5400000">
              <a:off x="4260" y="2300"/>
              <a:ext cx="776" cy="232"/>
            </a:xfrm>
            <a:custGeom>
              <a:avLst/>
              <a:gdLst>
                <a:gd name="T0" fmla="*/ 0 w 888"/>
                <a:gd name="T1" fmla="*/ 358 h 368"/>
                <a:gd name="T2" fmla="*/ 118 w 888"/>
                <a:gd name="T3" fmla="*/ 336 h 368"/>
                <a:gd name="T4" fmla="*/ 268 w 888"/>
                <a:gd name="T5" fmla="*/ 168 h 368"/>
                <a:gd name="T6" fmla="*/ 330 w 888"/>
                <a:gd name="T7" fmla="*/ 70 h 368"/>
                <a:gd name="T8" fmla="*/ 446 w 888"/>
                <a:gd name="T9" fmla="*/ 0 h 368"/>
                <a:gd name="T10" fmla="*/ 554 w 888"/>
                <a:gd name="T11" fmla="*/ 70 h 368"/>
                <a:gd name="T12" fmla="*/ 622 w 888"/>
                <a:gd name="T13" fmla="*/ 168 h 368"/>
                <a:gd name="T14" fmla="*/ 734 w 888"/>
                <a:gd name="T15" fmla="*/ 336 h 368"/>
                <a:gd name="T16" fmla="*/ 888 w 888"/>
                <a:gd name="T17" fmla="*/ 36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8" h="368">
                  <a:moveTo>
                    <a:pt x="0" y="358"/>
                  </a:moveTo>
                  <a:cubicBezTo>
                    <a:pt x="19" y="354"/>
                    <a:pt x="72" y="362"/>
                    <a:pt x="118" y="336"/>
                  </a:cubicBezTo>
                  <a:cubicBezTo>
                    <a:pt x="164" y="310"/>
                    <a:pt x="230" y="228"/>
                    <a:pt x="268" y="168"/>
                  </a:cubicBezTo>
                  <a:cubicBezTo>
                    <a:pt x="306" y="108"/>
                    <a:pt x="286" y="138"/>
                    <a:pt x="330" y="70"/>
                  </a:cubicBezTo>
                  <a:cubicBezTo>
                    <a:pt x="374" y="2"/>
                    <a:pt x="412" y="0"/>
                    <a:pt x="446" y="0"/>
                  </a:cubicBezTo>
                  <a:cubicBezTo>
                    <a:pt x="483" y="0"/>
                    <a:pt x="526" y="30"/>
                    <a:pt x="554" y="70"/>
                  </a:cubicBezTo>
                  <a:cubicBezTo>
                    <a:pt x="582" y="110"/>
                    <a:pt x="590" y="118"/>
                    <a:pt x="622" y="168"/>
                  </a:cubicBezTo>
                  <a:cubicBezTo>
                    <a:pt x="654" y="218"/>
                    <a:pt x="690" y="304"/>
                    <a:pt x="734" y="336"/>
                  </a:cubicBezTo>
                  <a:cubicBezTo>
                    <a:pt x="778" y="368"/>
                    <a:pt x="856" y="355"/>
                    <a:pt x="888" y="36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129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446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Standard Error of the Estimate</a:t>
            </a:r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1101725" y="4014788"/>
            <a:ext cx="6942138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816100" indent="-1816100">
              <a:lnSpc>
                <a:spcPct val="90000"/>
              </a:lnSpc>
              <a:spcBef>
                <a:spcPct val="40000"/>
              </a:spcBef>
              <a:tabLst>
                <a:tab pos="1333500" algn="r"/>
                <a:tab pos="1524000" algn="l"/>
              </a:tabLst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where	y	=	y-value of each data point</a:t>
            </a:r>
          </a:p>
          <a:p>
            <a:pPr marL="1816100" indent="-1816100">
              <a:lnSpc>
                <a:spcPct val="90000"/>
              </a:lnSpc>
              <a:spcBef>
                <a:spcPct val="40000"/>
              </a:spcBef>
              <a:tabLst>
                <a:tab pos="1333500" algn="r"/>
                <a:tab pos="1524000" algn="l"/>
              </a:tabLst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	y</a:t>
            </a:r>
            <a:r>
              <a:rPr lang="en-US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c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	=	computed value of the dependent variable, from the regression equation</a:t>
            </a:r>
          </a:p>
          <a:p>
            <a:pPr marL="1816100" indent="-1816100">
              <a:lnSpc>
                <a:spcPct val="90000"/>
              </a:lnSpc>
              <a:spcBef>
                <a:spcPct val="40000"/>
              </a:spcBef>
              <a:tabLst>
                <a:tab pos="1333500" algn="r"/>
                <a:tab pos="1524000" algn="l"/>
              </a:tabLst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	n	=	number of data points</a:t>
            </a:r>
          </a:p>
        </p:txBody>
      </p:sp>
      <p:grpSp>
        <p:nvGrpSpPr>
          <p:cNvPr id="341004" name="Group 12"/>
          <p:cNvGrpSpPr>
            <a:grpSpLocks/>
          </p:cNvGrpSpPr>
          <p:nvPr/>
        </p:nvGrpSpPr>
        <p:grpSpPr bwMode="auto">
          <a:xfrm>
            <a:off x="3009899" y="2473326"/>
            <a:ext cx="3136900" cy="1150938"/>
            <a:chOff x="2000" y="1558"/>
            <a:chExt cx="1976" cy="725"/>
          </a:xfrm>
        </p:grpSpPr>
        <p:sp>
          <p:nvSpPr>
            <p:cNvPr id="340995" name="Rectangle 3"/>
            <p:cNvSpPr>
              <a:spLocks noChangeArrowheads="1"/>
            </p:cNvSpPr>
            <p:nvPr/>
          </p:nvSpPr>
          <p:spPr bwMode="auto">
            <a:xfrm>
              <a:off x="2000" y="1756"/>
              <a:ext cx="5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</a:t>
              </a:r>
              <a:r>
                <a:rPr lang="en-US" sz="28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y,x</a:t>
              </a:r>
              <a:r>
                <a:rPr lang="en-US" sz="2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</a:t>
              </a:r>
            </a:p>
          </p:txBody>
        </p:sp>
        <p:sp>
          <p:nvSpPr>
            <p:cNvPr id="340996" name="Rectangle 4"/>
            <p:cNvSpPr>
              <a:spLocks noChangeArrowheads="1"/>
            </p:cNvSpPr>
            <p:nvPr/>
          </p:nvSpPr>
          <p:spPr bwMode="auto">
            <a:xfrm>
              <a:off x="3005" y="1558"/>
              <a:ext cx="907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- y</a:t>
              </a:r>
              <a:r>
                <a:rPr lang="en-US" sz="28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c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r>
                <a:rPr lang="en-US" sz="2800" b="1" i="0" baseline="30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endParaRPr lang="en-US" sz="28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ctr">
                <a:lnSpc>
                  <a:spcPct val="125000"/>
                </a:lnSpc>
              </a:pP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n </a:t>
              </a:r>
              <a:r>
                <a: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- 2</a:t>
              </a:r>
            </a:p>
          </p:txBody>
        </p:sp>
        <p:sp>
          <p:nvSpPr>
            <p:cNvPr id="340997" name="Line 5"/>
            <p:cNvSpPr>
              <a:spLocks noChangeShapeType="1"/>
            </p:cNvSpPr>
            <p:nvPr/>
          </p:nvSpPr>
          <p:spPr bwMode="auto">
            <a:xfrm>
              <a:off x="2978" y="1960"/>
              <a:ext cx="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41002" name="Freeform 10"/>
            <p:cNvSpPr>
              <a:spLocks/>
            </p:cNvSpPr>
            <p:nvPr/>
          </p:nvSpPr>
          <p:spPr bwMode="auto">
            <a:xfrm>
              <a:off x="2736" y="1608"/>
              <a:ext cx="1240" cy="592"/>
            </a:xfrm>
            <a:custGeom>
              <a:avLst/>
              <a:gdLst>
                <a:gd name="T0" fmla="*/ 0 w 1240"/>
                <a:gd name="T1" fmla="*/ 440 h 624"/>
                <a:gd name="T2" fmla="*/ 72 w 1240"/>
                <a:gd name="T3" fmla="*/ 360 h 624"/>
                <a:gd name="T4" fmla="*/ 136 w 1240"/>
                <a:gd name="T5" fmla="*/ 624 h 624"/>
                <a:gd name="T6" fmla="*/ 216 w 1240"/>
                <a:gd name="T7" fmla="*/ 0 h 624"/>
                <a:gd name="T8" fmla="*/ 1240 w 1240"/>
                <a:gd name="T9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0" h="624">
                  <a:moveTo>
                    <a:pt x="0" y="440"/>
                  </a:moveTo>
                  <a:lnTo>
                    <a:pt x="72" y="360"/>
                  </a:lnTo>
                  <a:lnTo>
                    <a:pt x="136" y="624"/>
                  </a:lnTo>
                  <a:lnTo>
                    <a:pt x="216" y="0"/>
                  </a:lnTo>
                  <a:lnTo>
                    <a:pt x="124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60347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446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Standard Error of the Estimate</a:t>
            </a:r>
          </a:p>
        </p:txBody>
      </p:sp>
      <p:sp>
        <p:nvSpPr>
          <p:cNvPr id="342024" name="Rectangle 8"/>
          <p:cNvSpPr>
            <a:spLocks noChangeArrowheads="1"/>
          </p:cNvSpPr>
          <p:nvPr/>
        </p:nvSpPr>
        <p:spPr bwMode="auto">
          <a:xfrm>
            <a:off x="784225" y="2122488"/>
            <a:ext cx="64293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Computationally, this equation is considerably easier to use</a:t>
            </a:r>
          </a:p>
        </p:txBody>
      </p:sp>
      <p:sp>
        <p:nvSpPr>
          <p:cNvPr id="342026" name="Rectangle 10"/>
          <p:cNvSpPr>
            <a:spLocks noChangeArrowheads="1"/>
          </p:cNvSpPr>
          <p:nvPr/>
        </p:nvSpPr>
        <p:spPr bwMode="auto">
          <a:xfrm>
            <a:off x="784225" y="4891088"/>
            <a:ext cx="7101869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use the standard error to set up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prediction intervals 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around the point estimate</a:t>
            </a:r>
          </a:p>
        </p:txBody>
      </p:sp>
      <p:grpSp>
        <p:nvGrpSpPr>
          <p:cNvPr id="342030" name="Group 14"/>
          <p:cNvGrpSpPr>
            <a:grpSpLocks/>
          </p:cNvGrpSpPr>
          <p:nvPr/>
        </p:nvGrpSpPr>
        <p:grpSpPr bwMode="auto">
          <a:xfrm>
            <a:off x="2424113" y="3370264"/>
            <a:ext cx="4281488" cy="1150938"/>
            <a:chOff x="1623" y="2163"/>
            <a:chExt cx="2697" cy="725"/>
          </a:xfrm>
        </p:grpSpPr>
        <p:sp>
          <p:nvSpPr>
            <p:cNvPr id="342020" name="Rectangle 4"/>
            <p:cNvSpPr>
              <a:spLocks noChangeArrowheads="1"/>
            </p:cNvSpPr>
            <p:nvPr/>
          </p:nvSpPr>
          <p:spPr bwMode="auto">
            <a:xfrm>
              <a:off x="1623" y="2361"/>
              <a:ext cx="5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</a:t>
              </a:r>
              <a:r>
                <a:rPr lang="en-US" sz="2800" b="1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y,x</a:t>
              </a:r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</a:t>
              </a:r>
            </a:p>
          </p:txBody>
        </p:sp>
        <p:grpSp>
          <p:nvGrpSpPr>
            <p:cNvPr id="342029" name="Group 13"/>
            <p:cNvGrpSpPr>
              <a:grpSpLocks/>
            </p:cNvGrpSpPr>
            <p:nvPr/>
          </p:nvGrpSpPr>
          <p:grpSpPr bwMode="auto">
            <a:xfrm>
              <a:off x="2344" y="2163"/>
              <a:ext cx="1976" cy="725"/>
              <a:chOff x="2272" y="2163"/>
              <a:chExt cx="1976" cy="725"/>
            </a:xfrm>
          </p:grpSpPr>
          <p:grpSp>
            <p:nvGrpSpPr>
              <p:cNvPr id="342028" name="Group 12"/>
              <p:cNvGrpSpPr>
                <a:grpSpLocks/>
              </p:cNvGrpSpPr>
              <p:nvPr/>
            </p:nvGrpSpPr>
            <p:grpSpPr bwMode="auto">
              <a:xfrm>
                <a:off x="2513" y="2163"/>
                <a:ext cx="1720" cy="725"/>
                <a:chOff x="2393" y="2163"/>
                <a:chExt cx="1720" cy="725"/>
              </a:xfrm>
            </p:grpSpPr>
            <p:sp>
              <p:nvSpPr>
                <p:cNvPr id="342021" name="Rectangle 5"/>
                <p:cNvSpPr>
                  <a:spLocks noChangeArrowheads="1"/>
                </p:cNvSpPr>
                <p:nvPr/>
              </p:nvSpPr>
              <p:spPr bwMode="auto">
                <a:xfrm>
                  <a:off x="2475" y="2163"/>
                  <a:ext cx="1568" cy="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sz="2800" b="1" i="0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y</a:t>
                  </a:r>
                  <a:r>
                    <a:rPr lang="en-US" sz="2800" b="1" i="0" baseline="30000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2</a:t>
                  </a: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 - </a:t>
                  </a:r>
                  <a:r>
                    <a:rPr lang="en-US" sz="2800" b="1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a</a:t>
                  </a:r>
                  <a:r>
                    <a:rPr lang="en-US" sz="2800" b="1" i="0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800" b="1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y</a:t>
                  </a: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 - </a:t>
                  </a:r>
                  <a:r>
                    <a:rPr lang="en-US" sz="2800" b="1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b</a:t>
                  </a:r>
                  <a:r>
                    <a:rPr lang="en-US" sz="2800" b="1" i="0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cs typeface="Arial" charset="0"/>
                    </a:rPr>
                    <a:t>∑</a:t>
                  </a:r>
                  <a:r>
                    <a:rPr lang="en-US" sz="2800" b="1" dirty="0" err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xy</a:t>
                  </a:r>
                  <a:endParaRPr lang="en-US" sz="28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endParaRPr>
                </a:p>
                <a:p>
                  <a:pPr algn="ctr">
                    <a:lnSpc>
                      <a:spcPct val="125000"/>
                    </a:lnSpc>
                  </a:pPr>
                  <a:r>
                    <a:rPr lang="en-US" sz="2800" b="1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n </a:t>
                  </a:r>
                  <a:r>
                    <a:rPr lang="en-US" sz="2800" b="1" i="0" dirty="0">
                      <a:effectLst>
                        <a:outerShdw blurRad="38100" dist="38100" dir="2700000" algn="tl">
                          <a:srgbClr val="DDDDDD"/>
                        </a:outerShdw>
                      </a:effectLst>
                    </a:rPr>
                    <a:t>- 2</a:t>
                  </a:r>
                </a:p>
              </p:txBody>
            </p:sp>
            <p:sp>
              <p:nvSpPr>
                <p:cNvPr id="342022" name="Line 6"/>
                <p:cNvSpPr>
                  <a:spLocks noChangeShapeType="1"/>
                </p:cNvSpPr>
                <p:nvPr/>
              </p:nvSpPr>
              <p:spPr bwMode="auto">
                <a:xfrm>
                  <a:off x="2393" y="2565"/>
                  <a:ext cx="17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</p:grpSp>
          <p:sp>
            <p:nvSpPr>
              <p:cNvPr id="342027" name="Freeform 11"/>
              <p:cNvSpPr>
                <a:spLocks/>
              </p:cNvSpPr>
              <p:nvPr/>
            </p:nvSpPr>
            <p:spPr bwMode="auto">
              <a:xfrm>
                <a:off x="2272" y="2192"/>
                <a:ext cx="1976" cy="680"/>
              </a:xfrm>
              <a:custGeom>
                <a:avLst/>
                <a:gdLst>
                  <a:gd name="T0" fmla="*/ 0 w 1976"/>
                  <a:gd name="T1" fmla="*/ 479 h 680"/>
                  <a:gd name="T2" fmla="*/ 72 w 1976"/>
                  <a:gd name="T3" fmla="*/ 392 h 680"/>
                  <a:gd name="T4" fmla="*/ 136 w 1976"/>
                  <a:gd name="T5" fmla="*/ 680 h 680"/>
                  <a:gd name="T6" fmla="*/ 216 w 1976"/>
                  <a:gd name="T7" fmla="*/ 0 h 680"/>
                  <a:gd name="T8" fmla="*/ 1976 w 1976"/>
                  <a:gd name="T9" fmla="*/ 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6" h="680">
                    <a:moveTo>
                      <a:pt x="0" y="479"/>
                    </a:moveTo>
                    <a:lnTo>
                      <a:pt x="72" y="392"/>
                    </a:lnTo>
                    <a:lnTo>
                      <a:pt x="136" y="680"/>
                    </a:lnTo>
                    <a:lnTo>
                      <a:pt x="216" y="0"/>
                    </a:lnTo>
                    <a:lnTo>
                      <a:pt x="197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756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889000"/>
          </a:xfrm>
          <a:noFill/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Seasonal Variations In Data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855663" y="1677988"/>
            <a:ext cx="74310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multiplicative seasonal model can modify trend data to accommodate seasonal variations in demand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7225" y="3243263"/>
            <a:ext cx="7829550" cy="2251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Find average historical demand for each season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Compute the average demand over all seasons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Compute a seasonal index for each season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Estimate next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year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total demand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Times" charset="0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Divide this estimate of total demand by the number of seasons, then multiply it by the seasonal index for that season</a:t>
            </a:r>
          </a:p>
        </p:txBody>
      </p:sp>
    </p:spTree>
    <p:extLst>
      <p:ext uri="{BB962C8B-B14F-4D97-AF65-F5344CB8AC3E}">
        <p14:creationId xmlns:p14="http://schemas.microsoft.com/office/powerpoint/2010/main" val="2605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446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Standard Error of the Estimate</a:t>
            </a:r>
          </a:p>
        </p:txBody>
      </p:sp>
      <p:grpSp>
        <p:nvGrpSpPr>
          <p:cNvPr id="343053" name="Group 13"/>
          <p:cNvGrpSpPr>
            <a:grpSpLocks/>
          </p:cNvGrpSpPr>
          <p:nvPr/>
        </p:nvGrpSpPr>
        <p:grpSpPr bwMode="auto">
          <a:xfrm>
            <a:off x="3873500" y="2971800"/>
            <a:ext cx="4927600" cy="3632200"/>
            <a:chOff x="2384" y="1768"/>
            <a:chExt cx="3104" cy="2288"/>
          </a:xfrm>
        </p:grpSpPr>
        <p:grpSp>
          <p:nvGrpSpPr>
            <p:cNvPr id="343054" name="Group 14"/>
            <p:cNvGrpSpPr>
              <a:grpSpLocks/>
            </p:cNvGrpSpPr>
            <p:nvPr/>
          </p:nvGrpSpPr>
          <p:grpSpPr bwMode="auto">
            <a:xfrm>
              <a:off x="2384" y="1768"/>
              <a:ext cx="3104" cy="2288"/>
              <a:chOff x="2448" y="1816"/>
              <a:chExt cx="3104" cy="2288"/>
            </a:xfrm>
          </p:grpSpPr>
          <p:grpSp>
            <p:nvGrpSpPr>
              <p:cNvPr id="343055" name="Group 15"/>
              <p:cNvGrpSpPr>
                <a:grpSpLocks/>
              </p:cNvGrpSpPr>
              <p:nvPr/>
            </p:nvGrpSpPr>
            <p:grpSpPr bwMode="auto">
              <a:xfrm>
                <a:off x="2448" y="1816"/>
                <a:ext cx="3104" cy="2288"/>
                <a:chOff x="2448" y="1816"/>
                <a:chExt cx="3104" cy="2288"/>
              </a:xfrm>
            </p:grpSpPr>
            <p:sp>
              <p:nvSpPr>
                <p:cNvPr id="3430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48" y="1816"/>
                  <a:ext cx="3104" cy="2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3057" name="Group 17"/>
                <p:cNvGrpSpPr>
                  <a:grpSpLocks/>
                </p:cNvGrpSpPr>
                <p:nvPr/>
              </p:nvGrpSpPr>
              <p:grpSpPr bwMode="auto">
                <a:xfrm>
                  <a:off x="3224" y="2340"/>
                  <a:ext cx="1956" cy="652"/>
                  <a:chOff x="3368" y="2524"/>
                  <a:chExt cx="1956" cy="652"/>
                </a:xfrm>
              </p:grpSpPr>
              <p:sp>
                <p:nvSpPr>
                  <p:cNvPr id="343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5236" y="2524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4328" y="28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720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728" y="30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468" y="3084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368" y="3088"/>
                    <a:ext cx="88" cy="88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3064" name="Group 24"/>
                <p:cNvGrpSpPr>
                  <a:grpSpLocks/>
                </p:cNvGrpSpPr>
                <p:nvPr/>
              </p:nvGrpSpPr>
              <p:grpSpPr bwMode="auto">
                <a:xfrm>
                  <a:off x="2556" y="1928"/>
                  <a:ext cx="2852" cy="2094"/>
                  <a:chOff x="2700" y="2112"/>
                  <a:chExt cx="2852" cy="2094"/>
                </a:xfrm>
              </p:grpSpPr>
              <p:grpSp>
                <p:nvGrpSpPr>
                  <p:cNvPr id="34306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830" y="2112"/>
                    <a:ext cx="2722" cy="1947"/>
                    <a:chOff x="2830" y="2112"/>
                    <a:chExt cx="2722" cy="1947"/>
                  </a:xfrm>
                </p:grpSpPr>
                <p:sp>
                  <p:nvSpPr>
                    <p:cNvPr id="34306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168" y="2112"/>
                      <a:ext cx="2384" cy="1736"/>
                    </a:xfrm>
                    <a:custGeom>
                      <a:avLst/>
                      <a:gdLst>
                        <a:gd name="T0" fmla="*/ 0 w 2264"/>
                        <a:gd name="T1" fmla="*/ 0 h 1736"/>
                        <a:gd name="T2" fmla="*/ 0 w 2264"/>
                        <a:gd name="T3" fmla="*/ 1736 h 1736"/>
                        <a:gd name="T4" fmla="*/ 2264 w 2264"/>
                        <a:gd name="T5" fmla="*/ 1736 h 17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64" h="1736">
                          <a:moveTo>
                            <a:pt x="0" y="0"/>
                          </a:moveTo>
                          <a:lnTo>
                            <a:pt x="0" y="1736"/>
                          </a:lnTo>
                          <a:lnTo>
                            <a:pt x="2264" y="1736"/>
                          </a:lnTo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  <a:round/>
                      <a:headEnd type="triangl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0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0" y="2118"/>
                      <a:ext cx="476" cy="18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4.0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3.0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2.0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r>
                        <a:rPr lang="en-US" sz="1800">
                          <a:effectLst/>
                        </a:rPr>
                        <a:t>1.0  –</a:t>
                      </a:r>
                    </a:p>
                    <a:p>
                      <a:pPr algn="r">
                        <a:lnSpc>
                          <a:spcPct val="210000"/>
                        </a:lnSpc>
                      </a:pPr>
                      <a:endParaRPr lang="en-US" sz="1800">
                        <a:effectLst/>
                      </a:endParaRPr>
                    </a:p>
                  </p:txBody>
                </p:sp>
                <p:sp>
                  <p:nvSpPr>
                    <p:cNvPr id="343068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0" y="3655"/>
                      <a:ext cx="2500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tabLst>
                          <a:tab pos="381000" algn="ctr"/>
                          <a:tab pos="863600" algn="ctr"/>
                          <a:tab pos="1333500" algn="ctr"/>
                          <a:tab pos="1816100" algn="ctr"/>
                          <a:tab pos="2286000" algn="ctr"/>
                          <a:tab pos="2768600" algn="ctr"/>
                          <a:tab pos="3238500" algn="ctr"/>
                          <a:tab pos="3721100" algn="ctr"/>
                          <a:tab pos="4381500" algn="ctr"/>
                        </a:tabLst>
                      </a:pPr>
                      <a:r>
                        <a:rPr lang="en-US" sz="1800">
                          <a:effectLst/>
                        </a:rPr>
                        <a:t>		|	|	|	|	|	|	|</a:t>
                      </a:r>
                    </a:p>
                    <a:p>
                      <a:pPr>
                        <a:tabLst>
                          <a:tab pos="381000" algn="ctr"/>
                          <a:tab pos="863600" algn="ctr"/>
                          <a:tab pos="1333500" algn="ctr"/>
                          <a:tab pos="1816100" algn="ctr"/>
                          <a:tab pos="2286000" algn="ctr"/>
                          <a:tab pos="2768600" algn="ctr"/>
                          <a:tab pos="3238500" algn="ctr"/>
                          <a:tab pos="3721100" algn="ctr"/>
                          <a:tab pos="4381500" algn="ctr"/>
                        </a:tabLst>
                      </a:pPr>
                      <a:r>
                        <a:rPr lang="en-US" sz="1800">
                          <a:effectLst/>
                        </a:rPr>
                        <a:t>	0	1	2	3	4	5	6	7</a:t>
                      </a:r>
                    </a:p>
                  </p:txBody>
                </p:sp>
              </p:grpSp>
              <p:sp>
                <p:nvSpPr>
                  <p:cNvPr id="343069" name="Rectangle 2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570" y="2764"/>
                    <a:ext cx="4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effectLst/>
                      </a:rPr>
                      <a:t>Sales</a:t>
                    </a:r>
                  </a:p>
                </p:txBody>
              </p:sp>
              <p:sp>
                <p:nvSpPr>
                  <p:cNvPr id="34307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902" y="3975"/>
                    <a:ext cx="94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effectLst/>
                      </a:rPr>
                      <a:t>Area payroll</a:t>
                    </a:r>
                  </a:p>
                </p:txBody>
              </p:sp>
            </p:grpSp>
          </p:grpSp>
          <p:sp>
            <p:nvSpPr>
              <p:cNvPr id="343071" name="Line 31"/>
              <p:cNvSpPr>
                <a:spLocks noChangeShapeType="1"/>
              </p:cNvSpPr>
              <p:nvPr/>
            </p:nvSpPr>
            <p:spPr bwMode="auto">
              <a:xfrm flipV="1">
                <a:off x="3024" y="2320"/>
                <a:ext cx="2336" cy="712"/>
              </a:xfrm>
              <a:prstGeom prst="line">
                <a:avLst/>
              </a:prstGeom>
              <a:noFill/>
              <a:ln w="1016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3072" name="Group 32"/>
              <p:cNvGrpSpPr>
                <a:grpSpLocks/>
              </p:cNvGrpSpPr>
              <p:nvPr/>
            </p:nvGrpSpPr>
            <p:grpSpPr bwMode="auto">
              <a:xfrm>
                <a:off x="2606" y="2311"/>
                <a:ext cx="2274" cy="1353"/>
                <a:chOff x="2606" y="2311"/>
                <a:chExt cx="2274" cy="1353"/>
              </a:xfrm>
            </p:grpSpPr>
            <p:sp>
              <p:nvSpPr>
                <p:cNvPr id="343073" name="Freeform 33"/>
                <p:cNvSpPr>
                  <a:spLocks/>
                </p:cNvSpPr>
                <p:nvPr/>
              </p:nvSpPr>
              <p:spPr bwMode="auto">
                <a:xfrm>
                  <a:off x="3024" y="2472"/>
                  <a:ext cx="1808" cy="1192"/>
                </a:xfrm>
                <a:custGeom>
                  <a:avLst/>
                  <a:gdLst>
                    <a:gd name="T0" fmla="*/ 0 w 1808"/>
                    <a:gd name="T1" fmla="*/ 0 h 1192"/>
                    <a:gd name="T2" fmla="*/ 1808 w 1808"/>
                    <a:gd name="T3" fmla="*/ 0 h 1192"/>
                    <a:gd name="T4" fmla="*/ 1808 w 1808"/>
                    <a:gd name="T5" fmla="*/ 1192 h 1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08" h="1192">
                      <a:moveTo>
                        <a:pt x="0" y="0"/>
                      </a:moveTo>
                      <a:lnTo>
                        <a:pt x="1808" y="0"/>
                      </a:lnTo>
                      <a:lnTo>
                        <a:pt x="1808" y="1192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074" name="Oval 34"/>
                <p:cNvSpPr>
                  <a:spLocks noChangeArrowheads="1"/>
                </p:cNvSpPr>
                <p:nvPr/>
              </p:nvSpPr>
              <p:spPr bwMode="auto">
                <a:xfrm>
                  <a:off x="4784" y="2435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075" name="Rectangle 35"/>
                <p:cNvSpPr>
                  <a:spLocks noChangeArrowheads="1"/>
                </p:cNvSpPr>
                <p:nvPr/>
              </p:nvSpPr>
              <p:spPr bwMode="auto">
                <a:xfrm>
                  <a:off x="2606" y="2311"/>
                  <a:ext cx="3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effectLst/>
                    </a:rPr>
                    <a:t>3.25</a:t>
                  </a:r>
                </a:p>
              </p:txBody>
            </p:sp>
          </p:grpSp>
        </p:grpSp>
        <p:sp>
          <p:nvSpPr>
            <p:cNvPr id="343076" name="Line 36"/>
            <p:cNvSpPr>
              <a:spLocks noChangeShapeType="1"/>
            </p:cNvSpPr>
            <p:nvPr/>
          </p:nvSpPr>
          <p:spPr bwMode="auto">
            <a:xfrm>
              <a:off x="4768" y="1903"/>
              <a:ext cx="0" cy="1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77" name="Freeform 37"/>
            <p:cNvSpPr>
              <a:spLocks/>
            </p:cNvSpPr>
            <p:nvPr/>
          </p:nvSpPr>
          <p:spPr bwMode="auto">
            <a:xfrm rot="-5400000">
              <a:off x="4260" y="2300"/>
              <a:ext cx="776" cy="232"/>
            </a:xfrm>
            <a:custGeom>
              <a:avLst/>
              <a:gdLst>
                <a:gd name="T0" fmla="*/ 0 w 888"/>
                <a:gd name="T1" fmla="*/ 358 h 368"/>
                <a:gd name="T2" fmla="*/ 118 w 888"/>
                <a:gd name="T3" fmla="*/ 336 h 368"/>
                <a:gd name="T4" fmla="*/ 268 w 888"/>
                <a:gd name="T5" fmla="*/ 168 h 368"/>
                <a:gd name="T6" fmla="*/ 330 w 888"/>
                <a:gd name="T7" fmla="*/ 70 h 368"/>
                <a:gd name="T8" fmla="*/ 446 w 888"/>
                <a:gd name="T9" fmla="*/ 0 h 368"/>
                <a:gd name="T10" fmla="*/ 554 w 888"/>
                <a:gd name="T11" fmla="*/ 70 h 368"/>
                <a:gd name="T12" fmla="*/ 622 w 888"/>
                <a:gd name="T13" fmla="*/ 168 h 368"/>
                <a:gd name="T14" fmla="*/ 734 w 888"/>
                <a:gd name="T15" fmla="*/ 336 h 368"/>
                <a:gd name="T16" fmla="*/ 888 w 888"/>
                <a:gd name="T17" fmla="*/ 36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8" h="368">
                  <a:moveTo>
                    <a:pt x="0" y="358"/>
                  </a:moveTo>
                  <a:cubicBezTo>
                    <a:pt x="19" y="354"/>
                    <a:pt x="72" y="362"/>
                    <a:pt x="118" y="336"/>
                  </a:cubicBezTo>
                  <a:cubicBezTo>
                    <a:pt x="164" y="310"/>
                    <a:pt x="230" y="228"/>
                    <a:pt x="268" y="168"/>
                  </a:cubicBezTo>
                  <a:cubicBezTo>
                    <a:pt x="306" y="108"/>
                    <a:pt x="286" y="138"/>
                    <a:pt x="330" y="70"/>
                  </a:cubicBezTo>
                  <a:cubicBezTo>
                    <a:pt x="374" y="2"/>
                    <a:pt x="412" y="0"/>
                    <a:pt x="446" y="0"/>
                  </a:cubicBezTo>
                  <a:cubicBezTo>
                    <a:pt x="483" y="0"/>
                    <a:pt x="526" y="30"/>
                    <a:pt x="554" y="70"/>
                  </a:cubicBezTo>
                  <a:cubicBezTo>
                    <a:pt x="582" y="110"/>
                    <a:pt x="590" y="118"/>
                    <a:pt x="622" y="168"/>
                  </a:cubicBezTo>
                  <a:cubicBezTo>
                    <a:pt x="654" y="218"/>
                    <a:pt x="690" y="304"/>
                    <a:pt x="734" y="336"/>
                  </a:cubicBezTo>
                  <a:cubicBezTo>
                    <a:pt x="778" y="368"/>
                    <a:pt x="856" y="355"/>
                    <a:pt x="888" y="36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3100" name="Group 60"/>
          <p:cNvGrpSpPr>
            <a:grpSpLocks/>
          </p:cNvGrpSpPr>
          <p:nvPr/>
        </p:nvGrpSpPr>
        <p:grpSpPr bwMode="auto">
          <a:xfrm>
            <a:off x="274188" y="1957010"/>
            <a:ext cx="8129588" cy="963613"/>
            <a:chOff x="311" y="1256"/>
            <a:chExt cx="5121" cy="607"/>
          </a:xfrm>
        </p:grpSpPr>
        <p:sp>
          <p:nvSpPr>
            <p:cNvPr id="343083" name="Rectangle 43"/>
            <p:cNvSpPr>
              <a:spLocks noChangeArrowheads="1"/>
            </p:cNvSpPr>
            <p:nvPr/>
          </p:nvSpPr>
          <p:spPr bwMode="auto">
            <a:xfrm>
              <a:off x="311" y="1401"/>
              <a:ext cx="2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</a:t>
              </a:r>
              <a:r>
                <a:rPr lang="en-US" sz="2400" b="1" baseline="-25000" dirty="0" err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y,x</a:t>
              </a: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= 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                                  </a:t>
              </a:r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</a:t>
              </a:r>
            </a:p>
          </p:txBody>
        </p:sp>
        <p:grpSp>
          <p:nvGrpSpPr>
            <p:cNvPr id="343089" name="Group 49"/>
            <p:cNvGrpSpPr>
              <a:grpSpLocks/>
            </p:cNvGrpSpPr>
            <p:nvPr/>
          </p:nvGrpSpPr>
          <p:grpSpPr bwMode="auto">
            <a:xfrm>
              <a:off x="928" y="1264"/>
              <a:ext cx="1712" cy="599"/>
              <a:chOff x="1168" y="1272"/>
              <a:chExt cx="1712" cy="599"/>
            </a:xfrm>
          </p:grpSpPr>
          <p:sp>
            <p:nvSpPr>
              <p:cNvPr id="343086" name="Rectangle 46"/>
              <p:cNvSpPr>
                <a:spLocks noChangeArrowheads="1"/>
              </p:cNvSpPr>
              <p:nvPr/>
            </p:nvSpPr>
            <p:spPr bwMode="auto">
              <a:xfrm>
                <a:off x="1457" y="1305"/>
                <a:ext cx="1360" cy="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2400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400" b="1" i="0" baseline="300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a</a:t>
                </a:r>
                <a:r>
                  <a:rPr lang="en-US" sz="2400" b="1" i="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b</a:t>
                </a:r>
                <a:r>
                  <a:rPr lang="en-US" sz="2400" b="1" i="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endPara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 </a:t>
                </a:r>
                <a:r>
                  <a:rPr lang="en-US" sz="2400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- 2</a:t>
                </a:r>
              </a:p>
            </p:txBody>
          </p:sp>
          <p:sp>
            <p:nvSpPr>
              <p:cNvPr id="343087" name="Line 47"/>
              <p:cNvSpPr>
                <a:spLocks noChangeShapeType="1"/>
              </p:cNvSpPr>
              <p:nvPr/>
            </p:nvSpPr>
            <p:spPr bwMode="auto">
              <a:xfrm>
                <a:off x="1417" y="1621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  <p:sp>
            <p:nvSpPr>
              <p:cNvPr id="343088" name="Freeform 48"/>
              <p:cNvSpPr>
                <a:spLocks/>
              </p:cNvSpPr>
              <p:nvPr/>
            </p:nvSpPr>
            <p:spPr bwMode="auto">
              <a:xfrm>
                <a:off x="1168" y="1272"/>
                <a:ext cx="1712" cy="560"/>
              </a:xfrm>
              <a:custGeom>
                <a:avLst/>
                <a:gdLst>
                  <a:gd name="T0" fmla="*/ 0 w 1712"/>
                  <a:gd name="T1" fmla="*/ 394 h 560"/>
                  <a:gd name="T2" fmla="*/ 72 w 1712"/>
                  <a:gd name="T3" fmla="*/ 323 h 560"/>
                  <a:gd name="T4" fmla="*/ 136 w 1712"/>
                  <a:gd name="T5" fmla="*/ 560 h 560"/>
                  <a:gd name="T6" fmla="*/ 216 w 1712"/>
                  <a:gd name="T7" fmla="*/ 0 h 560"/>
                  <a:gd name="T8" fmla="*/ 1712 w 1712"/>
                  <a:gd name="T9" fmla="*/ 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2" h="560">
                    <a:moveTo>
                      <a:pt x="0" y="394"/>
                    </a:moveTo>
                    <a:lnTo>
                      <a:pt x="72" y="323"/>
                    </a:lnTo>
                    <a:lnTo>
                      <a:pt x="136" y="560"/>
                    </a:lnTo>
                    <a:lnTo>
                      <a:pt x="216" y="0"/>
                    </a:lnTo>
                    <a:lnTo>
                      <a:pt x="171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  <p:grpSp>
          <p:nvGrpSpPr>
            <p:cNvPr id="343099" name="Group 59"/>
            <p:cNvGrpSpPr>
              <a:grpSpLocks/>
            </p:cNvGrpSpPr>
            <p:nvPr/>
          </p:nvGrpSpPr>
          <p:grpSpPr bwMode="auto">
            <a:xfrm>
              <a:off x="2968" y="1256"/>
              <a:ext cx="2464" cy="588"/>
              <a:chOff x="2984" y="1256"/>
              <a:chExt cx="2464" cy="588"/>
            </a:xfrm>
          </p:grpSpPr>
          <p:sp>
            <p:nvSpPr>
              <p:cNvPr id="343090" name="Rectangle 50"/>
              <p:cNvSpPr>
                <a:spLocks noChangeArrowheads="1"/>
              </p:cNvSpPr>
              <p:nvPr/>
            </p:nvSpPr>
            <p:spPr bwMode="auto">
              <a:xfrm>
                <a:off x="3264" y="1278"/>
                <a:ext cx="2136" cy="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39.5 - 1.75(15) - .25(51.5)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6 - 2</a:t>
                </a:r>
                <a:endPara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43097" name="Freeform 57"/>
              <p:cNvSpPr>
                <a:spLocks/>
              </p:cNvSpPr>
              <p:nvPr/>
            </p:nvSpPr>
            <p:spPr bwMode="auto">
              <a:xfrm>
                <a:off x="2984" y="1256"/>
                <a:ext cx="2464" cy="568"/>
              </a:xfrm>
              <a:custGeom>
                <a:avLst/>
                <a:gdLst>
                  <a:gd name="T0" fmla="*/ 0 w 2464"/>
                  <a:gd name="T1" fmla="*/ 402 h 568"/>
                  <a:gd name="T2" fmla="*/ 72 w 2464"/>
                  <a:gd name="T3" fmla="*/ 331 h 568"/>
                  <a:gd name="T4" fmla="*/ 136 w 2464"/>
                  <a:gd name="T5" fmla="*/ 568 h 568"/>
                  <a:gd name="T6" fmla="*/ 216 w 2464"/>
                  <a:gd name="T7" fmla="*/ 8 h 568"/>
                  <a:gd name="T8" fmla="*/ 2464 w 2464"/>
                  <a:gd name="T9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4" h="568">
                    <a:moveTo>
                      <a:pt x="0" y="402"/>
                    </a:moveTo>
                    <a:lnTo>
                      <a:pt x="72" y="331"/>
                    </a:lnTo>
                    <a:lnTo>
                      <a:pt x="136" y="568"/>
                    </a:lnTo>
                    <a:lnTo>
                      <a:pt x="216" y="8"/>
                    </a:lnTo>
                    <a:lnTo>
                      <a:pt x="2464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  <p:sp>
            <p:nvSpPr>
              <p:cNvPr id="343098" name="Line 58"/>
              <p:cNvSpPr>
                <a:spLocks noChangeShapeType="1"/>
              </p:cNvSpPr>
              <p:nvPr/>
            </p:nvSpPr>
            <p:spPr bwMode="auto">
              <a:xfrm>
                <a:off x="3224" y="1592"/>
                <a:ext cx="22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</p:grpSp>
      <p:sp>
        <p:nvSpPr>
          <p:cNvPr id="343102" name="Rectangle 62"/>
          <p:cNvSpPr>
            <a:spLocks noChangeArrowheads="1"/>
          </p:cNvSpPr>
          <p:nvPr/>
        </p:nvSpPr>
        <p:spPr bwMode="auto">
          <a:xfrm>
            <a:off x="455613" y="3290888"/>
            <a:ext cx="1486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y,x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 </a:t>
            </a: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.306</a:t>
            </a:r>
          </a:p>
        </p:txBody>
      </p:sp>
      <p:sp>
        <p:nvSpPr>
          <p:cNvPr id="343111" name="Rectangle 71"/>
          <p:cNvSpPr>
            <a:spLocks noChangeArrowheads="1"/>
          </p:cNvSpPr>
          <p:nvPr/>
        </p:nvSpPr>
        <p:spPr bwMode="auto">
          <a:xfrm>
            <a:off x="479425" y="4281488"/>
            <a:ext cx="3044825" cy="98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standard error of the estimate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$30,600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sales</a:t>
            </a:r>
          </a:p>
        </p:txBody>
      </p:sp>
    </p:spTree>
    <p:extLst>
      <p:ext uri="{BB962C8B-B14F-4D97-AF65-F5344CB8AC3E}">
        <p14:creationId xmlns:p14="http://schemas.microsoft.com/office/powerpoint/2010/main" val="244294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Howard Weiss, owner of a musical instrument distributorship, thinks that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demand for bass drums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may be related to the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number of television appearances by the popular group Stone Temple Pilots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during previous month. Weiss has collected the data shown in the following table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A.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Graph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these data to see whether a linear equations might describe the relationship between the group's television shows and bass drum sales.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B. use the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least squares regression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method to derive a forecasting equation.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C. What is your estimate for bass drum sales if the Stone Temple Pilots Performed on TV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nine times last month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18985"/>
              </p:ext>
            </p:extLst>
          </p:nvPr>
        </p:nvGraphicFramePr>
        <p:xfrm>
          <a:off x="136960" y="3216624"/>
          <a:ext cx="8211600" cy="9672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20106"/>
                <a:gridCol w="865249"/>
                <a:gridCol w="865249"/>
                <a:gridCol w="865249"/>
                <a:gridCol w="865249"/>
                <a:gridCol w="865249"/>
                <a:gridCol w="865249"/>
              </a:tblGrid>
              <a:tr h="48364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Demand for Bass Drums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</a:tr>
              <a:tr h="48364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number of TV appearances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3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/>
              <a:t>a</a:t>
            </a:r>
            <a:r>
              <a:rPr lang="en-US" sz="2000" b="1" dirty="0" smtClean="0"/>
              <a:t>) Graph </a:t>
            </a:r>
            <a:r>
              <a:rPr lang="en-US" sz="2000" b="1" dirty="0"/>
              <a:t>of </a:t>
            </a:r>
            <a:r>
              <a:rPr lang="en-US" sz="2000" b="1" dirty="0" smtClean="0"/>
              <a:t>demand</a:t>
            </a:r>
            <a:endParaRPr lang="en-US" sz="2000" b="1" dirty="0"/>
          </a:p>
          <a:p>
            <a:r>
              <a:rPr lang="en-US" sz="2000" dirty="0"/>
              <a:t>The observations obviously do not form a straight line but do tend to cluster about a straight line over the range shown.</a:t>
            </a:r>
          </a:p>
        </p:txBody>
      </p:sp>
      <p:pic>
        <p:nvPicPr>
          <p:cNvPr id="23553" name="Picture 1" descr="FG04_24a_01315855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056" y="3014738"/>
            <a:ext cx="4777617" cy="310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8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/>
              <a:t>b</a:t>
            </a:r>
            <a:r>
              <a:rPr lang="en-US" sz="2000" b="1" dirty="0" smtClean="0"/>
              <a:t>) Least</a:t>
            </a:r>
            <a:r>
              <a:rPr lang="en-US" sz="2000" b="1" dirty="0"/>
              <a:t>-squares regression</a:t>
            </a:r>
            <a:r>
              <a:rPr lang="en-US" sz="2000" b="1" dirty="0" smtClean="0"/>
              <a:t>: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3" name="Picture 2" descr="Screen Shot 2015-10-10 at 10.50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" y="2194703"/>
            <a:ext cx="6352202" cy="2423610"/>
          </a:xfrm>
          <a:prstGeom prst="rect">
            <a:avLst/>
          </a:prstGeom>
        </p:spPr>
      </p:pic>
      <p:pic>
        <p:nvPicPr>
          <p:cNvPr id="4" name="Picture 3" descr="Screen Shot 2015-10-10 at 10.53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05" y="4678788"/>
            <a:ext cx="5563810" cy="17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1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The following figure shows both the data and the resulting equation: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286" y="2622247"/>
            <a:ext cx="4702024" cy="30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(c</a:t>
            </a:r>
            <a:r>
              <a:rPr lang="en-US" sz="2000" b="1" dirty="0"/>
              <a:t>) If there are nine performances by Stone Temple Pilots, the estimated sales are: </a:t>
            </a:r>
          </a:p>
          <a:p>
            <a:endParaRPr lang="en-US" sz="2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87263"/>
              </p:ext>
            </p:extLst>
          </p:nvPr>
        </p:nvGraphicFramePr>
        <p:xfrm>
          <a:off x="1386785" y="3108179"/>
          <a:ext cx="5797785" cy="87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4" imgW="2108200" imgH="330200" progId="Equation.3">
                  <p:embed/>
                </p:oleObj>
              </mc:Choice>
              <mc:Fallback>
                <p:oleObj name="Equation" r:id="rId4" imgW="2108200" imgH="33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785" y="3108179"/>
                        <a:ext cx="5797785" cy="871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8089"/>
              </p:ext>
            </p:extLst>
          </p:nvPr>
        </p:nvGraphicFramePr>
        <p:xfrm>
          <a:off x="1471450" y="2644473"/>
          <a:ext cx="2157120" cy="37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6" imgW="800100" imgH="139700" progId="Equation.3">
                  <p:embed/>
                </p:oleObj>
              </mc:Choice>
              <mc:Fallback>
                <p:oleObj name="Equation" r:id="rId6" imgW="8001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1450" y="2644473"/>
                        <a:ext cx="2157120" cy="376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89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Seasonal Index Example</a:t>
            </a:r>
          </a:p>
        </p:txBody>
      </p:sp>
      <p:grpSp>
        <p:nvGrpSpPr>
          <p:cNvPr id="323591" name="Group 7"/>
          <p:cNvGrpSpPr>
            <a:grpSpLocks/>
          </p:cNvGrpSpPr>
          <p:nvPr/>
        </p:nvGrpSpPr>
        <p:grpSpPr bwMode="auto">
          <a:xfrm>
            <a:off x="450850" y="1420813"/>
            <a:ext cx="8242300" cy="4913312"/>
            <a:chOff x="284" y="903"/>
            <a:chExt cx="5192" cy="3095"/>
          </a:xfrm>
        </p:grpSpPr>
        <p:sp>
          <p:nvSpPr>
            <p:cNvPr id="323588" name="Rectangle 4"/>
            <p:cNvSpPr>
              <a:spLocks noChangeArrowheads="1"/>
            </p:cNvSpPr>
            <p:nvPr/>
          </p:nvSpPr>
          <p:spPr bwMode="auto">
            <a:xfrm>
              <a:off x="284" y="1336"/>
              <a:ext cx="5156" cy="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Jan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85	105	90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Feb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70	85	85	80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93	82	85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Apr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90	95	115	100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May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113	125	131	123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110	115	120	115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Jul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100	102	113	105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Aug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88	102	110	100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Sept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85	90	95	90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Oct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77	78	85	80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Nov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75	72	83	80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Dec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82	78	80	80	94	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23589" name="Rectangle 5"/>
            <p:cNvSpPr>
              <a:spLocks noChangeArrowheads="1"/>
            </p:cNvSpPr>
            <p:nvPr/>
          </p:nvSpPr>
          <p:spPr bwMode="auto">
            <a:xfrm>
              <a:off x="284" y="903"/>
              <a:ext cx="5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AU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Demand		Average	Average	 Seasonal </a:t>
              </a:r>
            </a:p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2003	2004	2005	2003-2005	Monthly	Index</a:t>
              </a:r>
            </a:p>
          </p:txBody>
        </p:sp>
        <p:sp>
          <p:nvSpPr>
            <p:cNvPr id="323590" name="Line 6"/>
            <p:cNvSpPr>
              <a:spLocks noChangeShapeType="1"/>
            </p:cNvSpPr>
            <p:nvPr/>
          </p:nvSpPr>
          <p:spPr bwMode="auto">
            <a:xfrm>
              <a:off x="296" y="1328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82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Seasonal Index Example</a:t>
            </a:r>
          </a:p>
        </p:txBody>
      </p:sp>
      <p:grpSp>
        <p:nvGrpSpPr>
          <p:cNvPr id="325635" name="Group 3"/>
          <p:cNvGrpSpPr>
            <a:grpSpLocks/>
          </p:cNvGrpSpPr>
          <p:nvPr/>
        </p:nvGrpSpPr>
        <p:grpSpPr bwMode="auto">
          <a:xfrm>
            <a:off x="257330" y="1420813"/>
            <a:ext cx="8242300" cy="4913312"/>
            <a:chOff x="284" y="903"/>
            <a:chExt cx="5192" cy="3095"/>
          </a:xfrm>
        </p:grpSpPr>
        <p:sp>
          <p:nvSpPr>
            <p:cNvPr id="325636" name="Rectangle 4"/>
            <p:cNvSpPr>
              <a:spLocks noChangeArrowheads="1"/>
            </p:cNvSpPr>
            <p:nvPr/>
          </p:nvSpPr>
          <p:spPr bwMode="auto">
            <a:xfrm>
              <a:off x="284" y="1336"/>
              <a:ext cx="5156" cy="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Jan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85	105	90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Feb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70	85	85	80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Mar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93	82	85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Apr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90	95	115	100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May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113	125	131	123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Jun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110	115	120	115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Jul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100	102	113	105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Aug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88	102	110	100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Sept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85	90	95	90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Oct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77	78	85	80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Nov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75	72	83	80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Dec	</a:t>
              </a:r>
              <a:r>
                <a:rPr lang="en-US" sz="20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82	78	80	80	94	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25637" name="Rectangle 5"/>
            <p:cNvSpPr>
              <a:spLocks noChangeArrowheads="1"/>
            </p:cNvSpPr>
            <p:nvPr/>
          </p:nvSpPr>
          <p:spPr bwMode="auto">
            <a:xfrm>
              <a:off x="284" y="903"/>
              <a:ext cx="5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AU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Demand		Average	Average	 Seasonal </a:t>
              </a:r>
            </a:p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2003	2004	2005	2003-2005	Monthly	Index</a:t>
              </a:r>
            </a:p>
          </p:txBody>
        </p:sp>
        <p:sp>
          <p:nvSpPr>
            <p:cNvPr id="325638" name="Line 6"/>
            <p:cNvSpPr>
              <a:spLocks noChangeShapeType="1"/>
            </p:cNvSpPr>
            <p:nvPr/>
          </p:nvSpPr>
          <p:spPr bwMode="auto">
            <a:xfrm>
              <a:off x="296" y="1328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7629525" y="20812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>
                <a:effectLst>
                  <a:outerShdw blurRad="38100" dist="38100" dir="2700000" algn="tl">
                    <a:srgbClr val="DDDDDD"/>
                  </a:outerShdw>
                </a:effectLst>
              </a:rPr>
              <a:t>0.957</a:t>
            </a:r>
          </a:p>
        </p:txBody>
      </p:sp>
      <p:grpSp>
        <p:nvGrpSpPr>
          <p:cNvPr id="325648" name="Group 16"/>
          <p:cNvGrpSpPr>
            <a:grpSpLocks/>
          </p:cNvGrpSpPr>
          <p:nvPr/>
        </p:nvGrpSpPr>
        <p:grpSpPr bwMode="auto">
          <a:xfrm>
            <a:off x="393700" y="2476500"/>
            <a:ext cx="7327900" cy="1905000"/>
            <a:chOff x="0" y="2680"/>
            <a:chExt cx="4616" cy="1200"/>
          </a:xfrm>
        </p:grpSpPr>
        <p:sp>
          <p:nvSpPr>
            <p:cNvPr id="325642" name="Rectangle 10"/>
            <p:cNvSpPr>
              <a:spLocks noChangeArrowheads="1"/>
            </p:cNvSpPr>
            <p:nvPr/>
          </p:nvSpPr>
          <p:spPr bwMode="auto">
            <a:xfrm>
              <a:off x="0" y="2680"/>
              <a:ext cx="4616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grpSp>
          <p:nvGrpSpPr>
            <p:cNvPr id="325647" name="Group 15"/>
            <p:cNvGrpSpPr>
              <a:grpSpLocks/>
            </p:cNvGrpSpPr>
            <p:nvPr/>
          </p:nvGrpSpPr>
          <p:grpSpPr bwMode="auto">
            <a:xfrm>
              <a:off x="9" y="2872"/>
              <a:ext cx="4521" cy="587"/>
              <a:chOff x="-58" y="2872"/>
              <a:chExt cx="4521" cy="587"/>
            </a:xfrm>
          </p:grpSpPr>
          <p:sp>
            <p:nvSpPr>
              <p:cNvPr id="325640" name="Rectangle 8"/>
              <p:cNvSpPr>
                <a:spLocks noChangeArrowheads="1"/>
              </p:cNvSpPr>
              <p:nvPr/>
            </p:nvSpPr>
            <p:spPr bwMode="auto">
              <a:xfrm>
                <a:off x="-58" y="3023"/>
                <a:ext cx="145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effectLst/>
                  </a:rPr>
                  <a:t>Seasonal index = </a:t>
                </a:r>
              </a:p>
            </p:txBody>
          </p:sp>
          <p:grpSp>
            <p:nvGrpSpPr>
              <p:cNvPr id="325644" name="Group 12"/>
              <p:cNvGrpSpPr>
                <a:grpSpLocks/>
              </p:cNvGrpSpPr>
              <p:nvPr/>
            </p:nvGrpSpPr>
            <p:grpSpPr bwMode="auto">
              <a:xfrm>
                <a:off x="1391" y="2872"/>
                <a:ext cx="3072" cy="587"/>
                <a:chOff x="1343" y="2920"/>
                <a:chExt cx="3072" cy="587"/>
              </a:xfrm>
            </p:grpSpPr>
            <p:sp>
              <p:nvSpPr>
                <p:cNvPr id="325641" name="Rectangle 9"/>
                <p:cNvSpPr>
                  <a:spLocks noChangeArrowheads="1"/>
                </p:cNvSpPr>
                <p:nvPr/>
              </p:nvSpPr>
              <p:spPr bwMode="auto">
                <a:xfrm>
                  <a:off x="1343" y="2920"/>
                  <a:ext cx="3072" cy="5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en-US" sz="2400" b="1" dirty="0">
                      <a:effectLst/>
                    </a:rPr>
                    <a:t>average 2003-2005 monthly demand</a:t>
                  </a: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2400" b="1" dirty="0">
                      <a:effectLst/>
                    </a:rPr>
                    <a:t>average monthly demand</a:t>
                  </a:r>
                </a:p>
              </p:txBody>
            </p:sp>
            <p:sp>
              <p:nvSpPr>
                <p:cNvPr id="325643" name="Line 11"/>
                <p:cNvSpPr>
                  <a:spLocks noChangeShapeType="1"/>
                </p:cNvSpPr>
                <p:nvPr/>
              </p:nvSpPr>
              <p:spPr bwMode="auto">
                <a:xfrm>
                  <a:off x="1512" y="3240"/>
                  <a:ext cx="276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000" b="1"/>
                </a:p>
              </p:txBody>
            </p:sp>
          </p:grpSp>
        </p:grpSp>
        <p:sp>
          <p:nvSpPr>
            <p:cNvPr id="325646" name="Rectangle 14"/>
            <p:cNvSpPr>
              <a:spLocks noChangeArrowheads="1"/>
            </p:cNvSpPr>
            <p:nvPr/>
          </p:nvSpPr>
          <p:spPr bwMode="auto">
            <a:xfrm>
              <a:off x="1254" y="3415"/>
              <a:ext cx="12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effectLst/>
                </a:rPr>
                <a:t>= 90/94 = .957</a:t>
              </a:r>
            </a:p>
          </p:txBody>
        </p:sp>
      </p:grpSp>
      <p:sp>
        <p:nvSpPr>
          <p:cNvPr id="325649" name="Freeform 17"/>
          <p:cNvSpPr>
            <a:spLocks/>
          </p:cNvSpPr>
          <p:nvPr/>
        </p:nvSpPr>
        <p:spPr bwMode="auto">
          <a:xfrm>
            <a:off x="4445000" y="2501900"/>
            <a:ext cx="3492500" cy="1592263"/>
          </a:xfrm>
          <a:custGeom>
            <a:avLst/>
            <a:gdLst>
              <a:gd name="T0" fmla="*/ 0 w 2200"/>
              <a:gd name="T1" fmla="*/ 880 h 1003"/>
              <a:gd name="T2" fmla="*/ 1488 w 2200"/>
              <a:gd name="T3" fmla="*/ 856 h 1003"/>
              <a:gd name="T4" fmla="*/ 2200 w 2200"/>
              <a:gd name="T5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0" h="1003">
                <a:moveTo>
                  <a:pt x="0" y="880"/>
                </a:moveTo>
                <a:cubicBezTo>
                  <a:pt x="560" y="941"/>
                  <a:pt x="1121" y="1003"/>
                  <a:pt x="1488" y="856"/>
                </a:cubicBezTo>
                <a:cubicBezTo>
                  <a:pt x="1855" y="709"/>
                  <a:pt x="2027" y="354"/>
                  <a:pt x="220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3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Seasonal Index Example</a:t>
            </a:r>
          </a:p>
        </p:txBody>
      </p:sp>
      <p:grpSp>
        <p:nvGrpSpPr>
          <p:cNvPr id="326659" name="Group 3"/>
          <p:cNvGrpSpPr>
            <a:grpSpLocks/>
          </p:cNvGrpSpPr>
          <p:nvPr/>
        </p:nvGrpSpPr>
        <p:grpSpPr bwMode="auto">
          <a:xfrm>
            <a:off x="269425" y="1420813"/>
            <a:ext cx="8242300" cy="4913312"/>
            <a:chOff x="284" y="903"/>
            <a:chExt cx="5192" cy="3095"/>
          </a:xfrm>
        </p:grpSpPr>
        <p:sp>
          <p:nvSpPr>
            <p:cNvPr id="326660" name="Rectangle 4"/>
            <p:cNvSpPr>
              <a:spLocks noChangeArrowheads="1"/>
            </p:cNvSpPr>
            <p:nvPr/>
          </p:nvSpPr>
          <p:spPr bwMode="auto">
            <a:xfrm>
              <a:off x="284" y="1336"/>
              <a:ext cx="5156" cy="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Jan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85	105	90	94	0.957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Feb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70	85	85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93	82	85	94	0.904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Apr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90	95	115	100	94	1.064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May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113	125	131	123	94	1.309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110	115	120	115	94	1.223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Jul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100	102	113	105	94	1.117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Aug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88	102	110	100	94	1.064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Sept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85	90	95	90	94	0.957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Oct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77	78	85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Nov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75	72	83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Dec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82	78	80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26661" name="Rectangle 5"/>
            <p:cNvSpPr>
              <a:spLocks noChangeArrowheads="1"/>
            </p:cNvSpPr>
            <p:nvPr/>
          </p:nvSpPr>
          <p:spPr bwMode="auto">
            <a:xfrm>
              <a:off x="284" y="903"/>
              <a:ext cx="5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AU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</a:t>
              </a: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Demand		Average	Average	 Seasonal </a:t>
              </a:r>
            </a:p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2003	2004	2005	2003-2005	Monthly	Index</a:t>
              </a:r>
            </a:p>
          </p:txBody>
        </p:sp>
        <p:sp>
          <p:nvSpPr>
            <p:cNvPr id="326662" name="Line 6"/>
            <p:cNvSpPr>
              <a:spLocks noChangeShapeType="1"/>
            </p:cNvSpPr>
            <p:nvPr/>
          </p:nvSpPr>
          <p:spPr bwMode="auto">
            <a:xfrm>
              <a:off x="296" y="1328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113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Seasonal Index Example</a:t>
            </a:r>
          </a:p>
        </p:txBody>
      </p:sp>
      <p:grpSp>
        <p:nvGrpSpPr>
          <p:cNvPr id="327683" name="Group 3"/>
          <p:cNvGrpSpPr>
            <a:grpSpLocks/>
          </p:cNvGrpSpPr>
          <p:nvPr/>
        </p:nvGrpSpPr>
        <p:grpSpPr bwMode="auto">
          <a:xfrm>
            <a:off x="269425" y="1420813"/>
            <a:ext cx="8242300" cy="4913312"/>
            <a:chOff x="284" y="903"/>
            <a:chExt cx="5192" cy="3095"/>
          </a:xfrm>
        </p:grpSpPr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284" y="1336"/>
              <a:ext cx="5156" cy="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Jan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85	105	90	94	0.957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Feb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70	85	85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80	93	82	85	94	0.904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Apr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90	95	115	100	94	1.064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May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113	125	131	123	94	1.309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Jun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110	115	120	115	94	1.223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Jul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100	102	113	105	94	1.117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Aug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88	102	110	100	94	1.064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Sept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85	90	95	90	94	0.957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Oct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77	78	85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Nov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75	72	83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5000"/>
                </a:spcBef>
                <a:tabLst>
                  <a:tab pos="101600" algn="l"/>
                  <a:tab pos="1524000" algn="r"/>
                  <a:tab pos="2286000" algn="r"/>
                  <a:tab pos="3048000" algn="r"/>
                  <a:tab pos="4572000" algn="r"/>
                  <a:tab pos="6096000" algn="r"/>
                  <a:tab pos="7810500" algn="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Dec	</a:t>
              </a: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82	78	80	80	94	0.851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27685" name="Rectangle 5"/>
            <p:cNvSpPr>
              <a:spLocks noChangeArrowheads="1"/>
            </p:cNvSpPr>
            <p:nvPr/>
          </p:nvSpPr>
          <p:spPr bwMode="auto">
            <a:xfrm>
              <a:off x="284" y="903"/>
              <a:ext cx="5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AU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	</a:t>
              </a: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Demand		Average	Average	 Seasonal </a:t>
              </a:r>
            </a:p>
            <a:p>
              <a:pPr>
                <a:lnSpc>
                  <a:spcPct val="90000"/>
                </a:lnSpc>
                <a:tabLst>
                  <a:tab pos="381000" algn="ctr"/>
                  <a:tab pos="1333500" algn="ctr"/>
                  <a:tab pos="2095500" algn="ctr"/>
                  <a:tab pos="2857500" algn="ctr"/>
                  <a:tab pos="4381500" algn="ctr"/>
                  <a:tab pos="6007100" algn="ctr"/>
                  <a:tab pos="7429500" algn="ctr"/>
                </a:tabLst>
              </a:pPr>
              <a:r>
                <a:rPr lang="en-US" sz="2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2003	2004	2005	2003-2005	Monthly	Index</a:t>
              </a:r>
            </a:p>
          </p:txBody>
        </p:sp>
        <p:sp>
          <p:nvSpPr>
            <p:cNvPr id="327686" name="Line 6"/>
            <p:cNvSpPr>
              <a:spLocks noChangeShapeType="1"/>
            </p:cNvSpPr>
            <p:nvPr/>
          </p:nvSpPr>
          <p:spPr bwMode="auto">
            <a:xfrm>
              <a:off x="296" y="1328"/>
              <a:ext cx="5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1625600" y="2032000"/>
            <a:ext cx="55372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1908175" y="3035300"/>
            <a:ext cx="4416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/>
              </a:rPr>
              <a:t>Expected annual demand </a:t>
            </a:r>
            <a:r>
              <a:rPr lang="en-US" sz="2400" b="1" i="0">
                <a:effectLst/>
              </a:rPr>
              <a:t>= 1,200</a:t>
            </a:r>
          </a:p>
        </p:txBody>
      </p:sp>
      <p:grpSp>
        <p:nvGrpSpPr>
          <p:cNvPr id="327694" name="Group 14"/>
          <p:cNvGrpSpPr>
            <a:grpSpLocks/>
          </p:cNvGrpSpPr>
          <p:nvPr/>
        </p:nvGrpSpPr>
        <p:grpSpPr bwMode="auto">
          <a:xfrm>
            <a:off x="2487613" y="3754441"/>
            <a:ext cx="3665539" cy="931863"/>
            <a:chOff x="1222" y="2365"/>
            <a:chExt cx="2309" cy="587"/>
          </a:xfrm>
        </p:grpSpPr>
        <p:sp>
          <p:nvSpPr>
            <p:cNvPr id="327689" name="Rectangle 9"/>
            <p:cNvSpPr>
              <a:spLocks noChangeArrowheads="1"/>
            </p:cNvSpPr>
            <p:nvPr/>
          </p:nvSpPr>
          <p:spPr bwMode="auto">
            <a:xfrm>
              <a:off x="1222" y="2529"/>
              <a:ext cx="23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tabLst>
                  <a:tab pos="2095500" algn="l"/>
                </a:tabLst>
              </a:pPr>
              <a:r>
                <a:rPr lang="en-US" sz="2400" b="1">
                  <a:effectLst/>
                </a:rPr>
                <a:t>Jan</a:t>
              </a:r>
              <a:r>
                <a:rPr lang="en-US" sz="2400" b="1" i="0">
                  <a:effectLst/>
                </a:rPr>
                <a:t>	x .957 = 96</a:t>
              </a:r>
            </a:p>
          </p:txBody>
        </p:sp>
        <p:grpSp>
          <p:nvGrpSpPr>
            <p:cNvPr id="327692" name="Group 12"/>
            <p:cNvGrpSpPr>
              <a:grpSpLocks/>
            </p:cNvGrpSpPr>
            <p:nvPr/>
          </p:nvGrpSpPr>
          <p:grpSpPr bwMode="auto">
            <a:xfrm>
              <a:off x="1969" y="2365"/>
              <a:ext cx="561" cy="587"/>
              <a:chOff x="161" y="1797"/>
              <a:chExt cx="561" cy="587"/>
            </a:xfrm>
          </p:grpSpPr>
          <p:sp>
            <p:nvSpPr>
              <p:cNvPr id="327690" name="Rectangle 10"/>
              <p:cNvSpPr>
                <a:spLocks noChangeArrowheads="1"/>
              </p:cNvSpPr>
              <p:nvPr/>
            </p:nvSpPr>
            <p:spPr bwMode="auto">
              <a:xfrm>
                <a:off x="161" y="1797"/>
                <a:ext cx="561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2400" b="1" i="0">
                    <a:effectLst/>
                  </a:rPr>
                  <a:t>1,200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2400" b="1" i="0">
                    <a:effectLst/>
                  </a:rPr>
                  <a:t>12</a:t>
                </a:r>
              </a:p>
            </p:txBody>
          </p:sp>
          <p:sp>
            <p:nvSpPr>
              <p:cNvPr id="327691" name="Line 11"/>
              <p:cNvSpPr>
                <a:spLocks noChangeShapeType="1"/>
              </p:cNvSpPr>
              <p:nvPr/>
            </p:nvSpPr>
            <p:spPr bwMode="auto">
              <a:xfrm>
                <a:off x="184" y="2112"/>
                <a:ext cx="5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</p:grpSp>
      <p:grpSp>
        <p:nvGrpSpPr>
          <p:cNvPr id="327695" name="Group 15"/>
          <p:cNvGrpSpPr>
            <a:grpSpLocks/>
          </p:cNvGrpSpPr>
          <p:nvPr/>
        </p:nvGrpSpPr>
        <p:grpSpPr bwMode="auto">
          <a:xfrm>
            <a:off x="2487613" y="4630741"/>
            <a:ext cx="3665538" cy="931863"/>
            <a:chOff x="1222" y="2365"/>
            <a:chExt cx="2309" cy="587"/>
          </a:xfrm>
        </p:grpSpPr>
        <p:sp>
          <p:nvSpPr>
            <p:cNvPr id="327696" name="Rectangle 16"/>
            <p:cNvSpPr>
              <a:spLocks noChangeArrowheads="1"/>
            </p:cNvSpPr>
            <p:nvPr/>
          </p:nvSpPr>
          <p:spPr bwMode="auto">
            <a:xfrm>
              <a:off x="1222" y="2529"/>
              <a:ext cx="23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tabLst>
                  <a:tab pos="2095500" algn="l"/>
                </a:tabLst>
              </a:pPr>
              <a:r>
                <a:rPr lang="en-US" sz="2400" b="1">
                  <a:effectLst/>
                </a:rPr>
                <a:t>Feb</a:t>
              </a:r>
              <a:r>
                <a:rPr lang="en-US" sz="2400" b="1" i="0">
                  <a:effectLst/>
                </a:rPr>
                <a:t>	x .851 = 85</a:t>
              </a:r>
            </a:p>
          </p:txBody>
        </p:sp>
        <p:grpSp>
          <p:nvGrpSpPr>
            <p:cNvPr id="327697" name="Group 17"/>
            <p:cNvGrpSpPr>
              <a:grpSpLocks/>
            </p:cNvGrpSpPr>
            <p:nvPr/>
          </p:nvGrpSpPr>
          <p:grpSpPr bwMode="auto">
            <a:xfrm>
              <a:off x="1969" y="2365"/>
              <a:ext cx="561" cy="587"/>
              <a:chOff x="161" y="1797"/>
              <a:chExt cx="561" cy="587"/>
            </a:xfrm>
          </p:grpSpPr>
          <p:sp>
            <p:nvSpPr>
              <p:cNvPr id="327698" name="Rectangle 18"/>
              <p:cNvSpPr>
                <a:spLocks noChangeArrowheads="1"/>
              </p:cNvSpPr>
              <p:nvPr/>
            </p:nvSpPr>
            <p:spPr bwMode="auto">
              <a:xfrm>
                <a:off x="161" y="1797"/>
                <a:ext cx="561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2400" b="1" i="0">
                    <a:effectLst/>
                  </a:rPr>
                  <a:t>1,200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2400" b="1" i="0">
                    <a:effectLst/>
                  </a:rPr>
                  <a:t>12</a:t>
                </a:r>
              </a:p>
            </p:txBody>
          </p:sp>
          <p:sp>
            <p:nvSpPr>
              <p:cNvPr id="327699" name="Line 19"/>
              <p:cNvSpPr>
                <a:spLocks noChangeShapeType="1"/>
              </p:cNvSpPr>
              <p:nvPr/>
            </p:nvSpPr>
            <p:spPr bwMode="auto">
              <a:xfrm>
                <a:off x="184" y="2112"/>
                <a:ext cx="5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</p:grpSp>
      <p:grpSp>
        <p:nvGrpSpPr>
          <p:cNvPr id="327701" name="Group 21"/>
          <p:cNvGrpSpPr>
            <a:grpSpLocks/>
          </p:cNvGrpSpPr>
          <p:nvPr/>
        </p:nvGrpSpPr>
        <p:grpSpPr bwMode="auto">
          <a:xfrm>
            <a:off x="3040063" y="2376491"/>
            <a:ext cx="2662237" cy="461963"/>
            <a:chOff x="1915" y="1497"/>
            <a:chExt cx="1677" cy="291"/>
          </a:xfrm>
        </p:grpSpPr>
        <p:sp>
          <p:nvSpPr>
            <p:cNvPr id="327687" name="Rectangle 7"/>
            <p:cNvSpPr>
              <a:spLocks noChangeArrowheads="1"/>
            </p:cNvSpPr>
            <p:nvPr/>
          </p:nvSpPr>
          <p:spPr bwMode="auto">
            <a:xfrm>
              <a:off x="1915" y="1497"/>
              <a:ext cx="15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effectLst/>
                </a:rPr>
                <a:t>Forecast for 2006</a:t>
              </a:r>
            </a:p>
          </p:txBody>
        </p:sp>
        <p:sp>
          <p:nvSpPr>
            <p:cNvPr id="327700" name="Line 20"/>
            <p:cNvSpPr>
              <a:spLocks noChangeShapeType="1"/>
            </p:cNvSpPr>
            <p:nvPr/>
          </p:nvSpPr>
          <p:spPr bwMode="auto">
            <a:xfrm>
              <a:off x="1936" y="1760"/>
              <a:ext cx="1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64661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1501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Seasonal Index Example</a:t>
            </a:r>
          </a:p>
        </p:txBody>
      </p:sp>
      <p:grpSp>
        <p:nvGrpSpPr>
          <p:cNvPr id="328719" name="Group 15"/>
          <p:cNvGrpSpPr>
            <a:grpSpLocks/>
          </p:cNvGrpSpPr>
          <p:nvPr/>
        </p:nvGrpSpPr>
        <p:grpSpPr bwMode="auto">
          <a:xfrm>
            <a:off x="914400" y="1828800"/>
            <a:ext cx="6921500" cy="4645025"/>
            <a:chOff x="576" y="1152"/>
            <a:chExt cx="4360" cy="2926"/>
          </a:xfrm>
        </p:grpSpPr>
        <p:grpSp>
          <p:nvGrpSpPr>
            <p:cNvPr id="328716" name="Group 12"/>
            <p:cNvGrpSpPr>
              <a:grpSpLocks/>
            </p:cNvGrpSpPr>
            <p:nvPr/>
          </p:nvGrpSpPr>
          <p:grpSpPr bwMode="auto">
            <a:xfrm>
              <a:off x="822" y="1152"/>
              <a:ext cx="4114" cy="2722"/>
              <a:chOff x="1030" y="1168"/>
              <a:chExt cx="4114" cy="2722"/>
            </a:xfrm>
          </p:grpSpPr>
          <p:sp>
            <p:nvSpPr>
              <p:cNvPr id="328712" name="Rectangle 8"/>
              <p:cNvSpPr>
                <a:spLocks noChangeArrowheads="1"/>
              </p:cNvSpPr>
              <p:nvPr/>
            </p:nvSpPr>
            <p:spPr bwMode="auto">
              <a:xfrm>
                <a:off x="1030" y="1275"/>
                <a:ext cx="516" cy="2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140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130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120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110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100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90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80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r">
                  <a:lnSpc>
                    <a:spcPct val="160000"/>
                  </a:lnSpc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70  </a:t>
                </a:r>
                <a:r>
                  <a:rPr lang="en-US" sz="1800">
                    <a:effectLst/>
                  </a:rPr>
                  <a:t>–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28714" name="Freeform 10"/>
              <p:cNvSpPr>
                <a:spLocks/>
              </p:cNvSpPr>
              <p:nvPr/>
            </p:nvSpPr>
            <p:spPr bwMode="auto">
              <a:xfrm>
                <a:off x="1400" y="1168"/>
                <a:ext cx="3744" cy="2488"/>
              </a:xfrm>
              <a:custGeom>
                <a:avLst/>
                <a:gdLst>
                  <a:gd name="T0" fmla="*/ 0 w 3528"/>
                  <a:gd name="T1" fmla="*/ 0 h 2488"/>
                  <a:gd name="T2" fmla="*/ 0 w 3528"/>
                  <a:gd name="T3" fmla="*/ 2488 h 2488"/>
                  <a:gd name="T4" fmla="*/ 3528 w 3528"/>
                  <a:gd name="T5" fmla="*/ 2488 h 2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28" h="2488">
                    <a:moveTo>
                      <a:pt x="0" y="0"/>
                    </a:moveTo>
                    <a:lnTo>
                      <a:pt x="0" y="2488"/>
                    </a:lnTo>
                    <a:lnTo>
                      <a:pt x="3528" y="248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15" name="Rectangle 11"/>
              <p:cNvSpPr>
                <a:spLocks noChangeArrowheads="1"/>
              </p:cNvSpPr>
              <p:nvPr/>
            </p:nvSpPr>
            <p:spPr bwMode="auto">
              <a:xfrm>
                <a:off x="1422" y="3434"/>
                <a:ext cx="3584" cy="4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tabLst>
                    <a:tab pos="190500" algn="ctr"/>
                    <a:tab pos="673100" algn="ctr"/>
                    <a:tab pos="1143000" algn="ctr"/>
                    <a:tab pos="1625600" algn="ctr"/>
                    <a:tab pos="2095500" algn="ctr"/>
                    <a:tab pos="2578100" algn="ctr"/>
                    <a:tab pos="3048000" algn="ctr"/>
                    <a:tab pos="3530600" algn="ctr"/>
                    <a:tab pos="4000500" algn="ctr"/>
                    <a:tab pos="4483100" algn="ctr"/>
                    <a:tab pos="4953000" algn="ctr"/>
                    <a:tab pos="5422900" algn="ctr"/>
                    <a:tab pos="5905500" algn="ctr"/>
                    <a:tab pos="6477000" algn="ctr"/>
                  </a:tabLst>
                </a:pPr>
                <a:r>
                  <a:rPr lang="en-US" sz="1800">
                    <a:effectLst/>
                  </a:rPr>
                  <a:t>	|	|	|	|	|	|	|	|	|	|	|	|</a:t>
                </a:r>
                <a:endPara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>
                  <a:lnSpc>
                    <a:spcPct val="115000"/>
                  </a:lnSpc>
                  <a:tabLst>
                    <a:tab pos="190500" algn="ctr"/>
                    <a:tab pos="673100" algn="ctr"/>
                    <a:tab pos="1143000" algn="ctr"/>
                    <a:tab pos="1625600" algn="ctr"/>
                    <a:tab pos="2095500" algn="ctr"/>
                    <a:tab pos="2578100" algn="ctr"/>
                    <a:tab pos="3048000" algn="ctr"/>
                    <a:tab pos="3530600" algn="ctr"/>
                    <a:tab pos="4000500" algn="ctr"/>
                    <a:tab pos="4483100" algn="ctr"/>
                    <a:tab pos="4953000" algn="ctr"/>
                    <a:tab pos="5422900" algn="ctr"/>
                    <a:tab pos="5905500" algn="ctr"/>
                    <a:tab pos="6477000" algn="ctr"/>
                  </a:tabLst>
                </a:pPr>
                <a:r>
                  <a:rPr lang="en-US" sz="18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J	F	M	A	M	J	J	A	S	O	N	D</a:t>
                </a:r>
              </a:p>
            </p:txBody>
          </p:sp>
        </p:grp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2830" y="3847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Time</a:t>
              </a:r>
            </a:p>
          </p:txBody>
        </p:sp>
        <p:sp>
          <p:nvSpPr>
            <p:cNvPr id="328718" name="Rectangle 14"/>
            <p:cNvSpPr>
              <a:spLocks noChangeArrowheads="1"/>
            </p:cNvSpPr>
            <p:nvPr/>
          </p:nvSpPr>
          <p:spPr bwMode="auto">
            <a:xfrm rot="-5400000">
              <a:off x="350" y="2271"/>
              <a:ext cx="6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Demand</a:t>
              </a:r>
            </a:p>
          </p:txBody>
        </p:sp>
      </p:grpSp>
      <p:sp>
        <p:nvSpPr>
          <p:cNvPr id="328749" name="Freeform 45"/>
          <p:cNvSpPr>
            <a:spLocks/>
          </p:cNvSpPr>
          <p:nvPr/>
        </p:nvSpPr>
        <p:spPr bwMode="auto">
          <a:xfrm>
            <a:off x="2217738" y="3505200"/>
            <a:ext cx="5224462" cy="1912938"/>
          </a:xfrm>
          <a:custGeom>
            <a:avLst/>
            <a:gdLst>
              <a:gd name="T0" fmla="*/ 0 w 3291"/>
              <a:gd name="T1" fmla="*/ 923 h 1205"/>
              <a:gd name="T2" fmla="*/ 299 w 3291"/>
              <a:gd name="T3" fmla="*/ 1205 h 1205"/>
              <a:gd name="T4" fmla="*/ 598 w 3291"/>
              <a:gd name="T5" fmla="*/ 923 h 1205"/>
              <a:gd name="T6" fmla="*/ 902 w 3291"/>
              <a:gd name="T7" fmla="*/ 640 h 1205"/>
              <a:gd name="T8" fmla="*/ 1206 w 3291"/>
              <a:gd name="T9" fmla="*/ 0 h 1205"/>
              <a:gd name="T10" fmla="*/ 1504 w 3291"/>
              <a:gd name="T11" fmla="*/ 91 h 1205"/>
              <a:gd name="T12" fmla="*/ 1803 w 3291"/>
              <a:gd name="T13" fmla="*/ 373 h 1205"/>
              <a:gd name="T14" fmla="*/ 2102 w 3291"/>
              <a:gd name="T15" fmla="*/ 693 h 1205"/>
              <a:gd name="T16" fmla="*/ 2395 w 3291"/>
              <a:gd name="T17" fmla="*/ 789 h 1205"/>
              <a:gd name="T18" fmla="*/ 2699 w 3291"/>
              <a:gd name="T19" fmla="*/ 1003 h 1205"/>
              <a:gd name="T20" fmla="*/ 2992 w 3291"/>
              <a:gd name="T21" fmla="*/ 1067 h 1205"/>
              <a:gd name="T22" fmla="*/ 3291 w 3291"/>
              <a:gd name="T23" fmla="*/ 875 h 1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1" h="1205">
                <a:moveTo>
                  <a:pt x="0" y="923"/>
                </a:moveTo>
                <a:lnTo>
                  <a:pt x="299" y="1205"/>
                </a:lnTo>
                <a:lnTo>
                  <a:pt x="598" y="923"/>
                </a:lnTo>
                <a:lnTo>
                  <a:pt x="902" y="640"/>
                </a:lnTo>
                <a:lnTo>
                  <a:pt x="1206" y="0"/>
                </a:lnTo>
                <a:lnTo>
                  <a:pt x="1504" y="91"/>
                </a:lnTo>
                <a:lnTo>
                  <a:pt x="1803" y="373"/>
                </a:lnTo>
                <a:lnTo>
                  <a:pt x="2102" y="693"/>
                </a:lnTo>
                <a:lnTo>
                  <a:pt x="2395" y="789"/>
                </a:lnTo>
                <a:lnTo>
                  <a:pt x="2699" y="1003"/>
                </a:lnTo>
                <a:lnTo>
                  <a:pt x="2992" y="1067"/>
                </a:lnTo>
                <a:lnTo>
                  <a:pt x="3291" y="875"/>
                </a:ln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0" name="Freeform 46"/>
          <p:cNvSpPr>
            <a:spLocks/>
          </p:cNvSpPr>
          <p:nvPr/>
        </p:nvSpPr>
        <p:spPr bwMode="auto">
          <a:xfrm>
            <a:off x="2217738" y="2989263"/>
            <a:ext cx="5224462" cy="2057400"/>
          </a:xfrm>
          <a:custGeom>
            <a:avLst/>
            <a:gdLst>
              <a:gd name="T0" fmla="*/ 0 w 3291"/>
              <a:gd name="T1" fmla="*/ 1109 h 1296"/>
              <a:gd name="T2" fmla="*/ 304 w 3291"/>
              <a:gd name="T3" fmla="*/ 1109 h 1296"/>
              <a:gd name="T4" fmla="*/ 603 w 3291"/>
              <a:gd name="T5" fmla="*/ 885 h 1296"/>
              <a:gd name="T6" fmla="*/ 896 w 3291"/>
              <a:gd name="T7" fmla="*/ 826 h 1296"/>
              <a:gd name="T8" fmla="*/ 1206 w 3291"/>
              <a:gd name="T9" fmla="*/ 0 h 1296"/>
              <a:gd name="T10" fmla="*/ 1504 w 3291"/>
              <a:gd name="T11" fmla="*/ 277 h 1296"/>
              <a:gd name="T12" fmla="*/ 1803 w 3291"/>
              <a:gd name="T13" fmla="*/ 645 h 1296"/>
              <a:gd name="T14" fmla="*/ 2102 w 3291"/>
              <a:gd name="T15" fmla="*/ 645 h 1296"/>
              <a:gd name="T16" fmla="*/ 2400 w 3291"/>
              <a:gd name="T17" fmla="*/ 970 h 1296"/>
              <a:gd name="T18" fmla="*/ 2699 w 3291"/>
              <a:gd name="T19" fmla="*/ 1296 h 1296"/>
              <a:gd name="T20" fmla="*/ 2992 w 3291"/>
              <a:gd name="T21" fmla="*/ 1205 h 1296"/>
              <a:gd name="T22" fmla="*/ 3291 w 3291"/>
              <a:gd name="T23" fmla="*/ 129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1" h="1296">
                <a:moveTo>
                  <a:pt x="0" y="1109"/>
                </a:moveTo>
                <a:lnTo>
                  <a:pt x="304" y="1109"/>
                </a:lnTo>
                <a:lnTo>
                  <a:pt x="603" y="885"/>
                </a:lnTo>
                <a:lnTo>
                  <a:pt x="896" y="826"/>
                </a:lnTo>
                <a:lnTo>
                  <a:pt x="1206" y="0"/>
                </a:lnTo>
                <a:lnTo>
                  <a:pt x="1504" y="277"/>
                </a:lnTo>
                <a:lnTo>
                  <a:pt x="1803" y="645"/>
                </a:lnTo>
                <a:lnTo>
                  <a:pt x="2102" y="645"/>
                </a:lnTo>
                <a:lnTo>
                  <a:pt x="2400" y="970"/>
                </a:lnTo>
                <a:lnTo>
                  <a:pt x="2699" y="1296"/>
                </a:lnTo>
                <a:lnTo>
                  <a:pt x="2992" y="1205"/>
                </a:lnTo>
                <a:lnTo>
                  <a:pt x="3291" y="1290"/>
                </a:lnTo>
              </a:path>
            </a:pathLst>
          </a:custGeom>
          <a:noFill/>
          <a:ln w="762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1" name="Freeform 47"/>
          <p:cNvSpPr>
            <a:spLocks/>
          </p:cNvSpPr>
          <p:nvPr/>
        </p:nvSpPr>
        <p:spPr bwMode="auto">
          <a:xfrm>
            <a:off x="2227263" y="2717800"/>
            <a:ext cx="5214937" cy="2260600"/>
          </a:xfrm>
          <a:custGeom>
            <a:avLst/>
            <a:gdLst>
              <a:gd name="T0" fmla="*/ 0 w 3285"/>
              <a:gd name="T1" fmla="*/ 725 h 1424"/>
              <a:gd name="T2" fmla="*/ 298 w 3285"/>
              <a:gd name="T3" fmla="*/ 1291 h 1424"/>
              <a:gd name="T4" fmla="*/ 597 w 3285"/>
              <a:gd name="T5" fmla="*/ 1365 h 1424"/>
              <a:gd name="T6" fmla="*/ 896 w 3285"/>
              <a:gd name="T7" fmla="*/ 448 h 1424"/>
              <a:gd name="T8" fmla="*/ 1200 w 3285"/>
              <a:gd name="T9" fmla="*/ 0 h 1424"/>
              <a:gd name="T10" fmla="*/ 1498 w 3285"/>
              <a:gd name="T11" fmla="*/ 315 h 1424"/>
              <a:gd name="T12" fmla="*/ 1797 w 3285"/>
              <a:gd name="T13" fmla="*/ 491 h 1424"/>
              <a:gd name="T14" fmla="*/ 2096 w 3285"/>
              <a:gd name="T15" fmla="*/ 587 h 1424"/>
              <a:gd name="T16" fmla="*/ 2394 w 3285"/>
              <a:gd name="T17" fmla="*/ 1003 h 1424"/>
              <a:gd name="T18" fmla="*/ 2688 w 3285"/>
              <a:gd name="T19" fmla="*/ 1280 h 1424"/>
              <a:gd name="T20" fmla="*/ 2986 w 3285"/>
              <a:gd name="T21" fmla="*/ 1333 h 1424"/>
              <a:gd name="T22" fmla="*/ 3285 w 3285"/>
              <a:gd name="T23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85" h="1424">
                <a:moveTo>
                  <a:pt x="0" y="725"/>
                </a:moveTo>
                <a:lnTo>
                  <a:pt x="298" y="1291"/>
                </a:lnTo>
                <a:lnTo>
                  <a:pt x="597" y="1365"/>
                </a:lnTo>
                <a:lnTo>
                  <a:pt x="896" y="448"/>
                </a:lnTo>
                <a:lnTo>
                  <a:pt x="1200" y="0"/>
                </a:lnTo>
                <a:lnTo>
                  <a:pt x="1498" y="315"/>
                </a:lnTo>
                <a:lnTo>
                  <a:pt x="1797" y="491"/>
                </a:lnTo>
                <a:lnTo>
                  <a:pt x="2096" y="587"/>
                </a:lnTo>
                <a:lnTo>
                  <a:pt x="2394" y="1003"/>
                </a:lnTo>
                <a:lnTo>
                  <a:pt x="2688" y="1280"/>
                </a:lnTo>
                <a:lnTo>
                  <a:pt x="2986" y="1333"/>
                </a:lnTo>
                <a:lnTo>
                  <a:pt x="3285" y="1424"/>
                </a:lnTo>
              </a:path>
            </a:pathLst>
          </a:custGeom>
          <a:noFill/>
          <a:ln w="762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2" name="Freeform 48"/>
          <p:cNvSpPr>
            <a:spLocks/>
          </p:cNvSpPr>
          <p:nvPr/>
        </p:nvSpPr>
        <p:spPr bwMode="auto">
          <a:xfrm>
            <a:off x="2227263" y="2709863"/>
            <a:ext cx="5214937" cy="2039937"/>
          </a:xfrm>
          <a:custGeom>
            <a:avLst/>
            <a:gdLst>
              <a:gd name="T0" fmla="*/ 0 w 3285"/>
              <a:gd name="T1" fmla="*/ 976 h 1285"/>
              <a:gd name="T2" fmla="*/ 293 w 3285"/>
              <a:gd name="T3" fmla="*/ 1285 h 1285"/>
              <a:gd name="T4" fmla="*/ 597 w 3285"/>
              <a:gd name="T5" fmla="*/ 1146 h 1285"/>
              <a:gd name="T6" fmla="*/ 896 w 3285"/>
              <a:gd name="T7" fmla="*/ 698 h 1285"/>
              <a:gd name="T8" fmla="*/ 1200 w 3285"/>
              <a:gd name="T9" fmla="*/ 0 h 1285"/>
              <a:gd name="T10" fmla="*/ 1498 w 3285"/>
              <a:gd name="T11" fmla="*/ 272 h 1285"/>
              <a:gd name="T12" fmla="*/ 1797 w 3285"/>
              <a:gd name="T13" fmla="*/ 538 h 1285"/>
              <a:gd name="T14" fmla="*/ 2096 w 3285"/>
              <a:gd name="T15" fmla="*/ 698 h 1285"/>
              <a:gd name="T16" fmla="*/ 2394 w 3285"/>
              <a:gd name="T17" fmla="*/ 981 h 1285"/>
              <a:gd name="T18" fmla="*/ 2688 w 3285"/>
              <a:gd name="T19" fmla="*/ 1285 h 1285"/>
              <a:gd name="T20" fmla="*/ 2986 w 3285"/>
              <a:gd name="T21" fmla="*/ 1285 h 1285"/>
              <a:gd name="T22" fmla="*/ 3285 w 3285"/>
              <a:gd name="T23" fmla="*/ 1285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85" h="1285">
                <a:moveTo>
                  <a:pt x="0" y="976"/>
                </a:moveTo>
                <a:lnTo>
                  <a:pt x="293" y="1285"/>
                </a:lnTo>
                <a:lnTo>
                  <a:pt x="597" y="1146"/>
                </a:lnTo>
                <a:lnTo>
                  <a:pt x="896" y="698"/>
                </a:lnTo>
                <a:lnTo>
                  <a:pt x="1200" y="0"/>
                </a:lnTo>
                <a:lnTo>
                  <a:pt x="1498" y="272"/>
                </a:lnTo>
                <a:lnTo>
                  <a:pt x="1797" y="538"/>
                </a:lnTo>
                <a:lnTo>
                  <a:pt x="2096" y="698"/>
                </a:lnTo>
                <a:lnTo>
                  <a:pt x="2394" y="981"/>
                </a:lnTo>
                <a:lnTo>
                  <a:pt x="2688" y="1285"/>
                </a:lnTo>
                <a:lnTo>
                  <a:pt x="2986" y="1285"/>
                </a:lnTo>
                <a:lnTo>
                  <a:pt x="3285" y="1285"/>
                </a:ln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761" name="Group 57"/>
          <p:cNvGrpSpPr>
            <a:grpSpLocks/>
          </p:cNvGrpSpPr>
          <p:nvPr/>
        </p:nvGrpSpPr>
        <p:grpSpPr bwMode="auto">
          <a:xfrm>
            <a:off x="5486400" y="1639888"/>
            <a:ext cx="2574925" cy="1616075"/>
            <a:chOff x="3656" y="1033"/>
            <a:chExt cx="1622" cy="1018"/>
          </a:xfrm>
        </p:grpSpPr>
        <p:sp>
          <p:nvSpPr>
            <p:cNvPr id="328753" name="Line 49"/>
            <p:cNvSpPr>
              <a:spLocks noChangeShapeType="1"/>
            </p:cNvSpPr>
            <p:nvPr/>
          </p:nvSpPr>
          <p:spPr bwMode="auto">
            <a:xfrm>
              <a:off x="3656" y="1432"/>
              <a:ext cx="41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4" name="Line 50"/>
            <p:cNvSpPr>
              <a:spLocks noChangeShapeType="1"/>
            </p:cNvSpPr>
            <p:nvPr/>
          </p:nvSpPr>
          <p:spPr bwMode="auto">
            <a:xfrm>
              <a:off x="3656" y="1912"/>
              <a:ext cx="41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5" name="Line 51"/>
            <p:cNvSpPr>
              <a:spLocks noChangeShapeType="1"/>
            </p:cNvSpPr>
            <p:nvPr/>
          </p:nvSpPr>
          <p:spPr bwMode="auto">
            <a:xfrm>
              <a:off x="3656" y="1672"/>
              <a:ext cx="416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6" name="Line 52"/>
            <p:cNvSpPr>
              <a:spLocks noChangeShapeType="1"/>
            </p:cNvSpPr>
            <p:nvPr/>
          </p:nvSpPr>
          <p:spPr bwMode="auto">
            <a:xfrm>
              <a:off x="3656" y="1192"/>
              <a:ext cx="41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7" name="Rectangle 53"/>
            <p:cNvSpPr>
              <a:spLocks noChangeArrowheads="1"/>
            </p:cNvSpPr>
            <p:nvPr/>
          </p:nvSpPr>
          <p:spPr bwMode="auto">
            <a:xfrm>
              <a:off x="4086" y="1033"/>
              <a:ext cx="1192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2006 Forecast</a:t>
              </a:r>
            </a:p>
            <a:p>
              <a:pPr>
                <a:lnSpc>
                  <a:spcPct val="12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2005 Demand </a:t>
              </a:r>
            </a:p>
            <a:p>
              <a:pPr>
                <a:lnSpc>
                  <a:spcPct val="12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2004 Demand</a:t>
              </a:r>
            </a:p>
            <a:p>
              <a:pPr>
                <a:lnSpc>
                  <a:spcPct val="12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2003 Demand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291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4.28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83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Attendance at Los Angeles's newest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Disney-like 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attraction, Vacation World, has been as follows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Compute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seasonal indices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using all of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30983"/>
              </p:ext>
            </p:extLst>
          </p:nvPr>
        </p:nvGraphicFramePr>
        <p:xfrm>
          <a:off x="490303" y="2814409"/>
          <a:ext cx="729343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358"/>
                <a:gridCol w="1756834"/>
                <a:gridCol w="1889882"/>
                <a:gridCol w="1823358"/>
              </a:tblGrid>
              <a:tr h="571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Guests </a:t>
                      </a:r>
                    </a:p>
                    <a:p>
                      <a:pPr algn="ctr"/>
                      <a:r>
                        <a:rPr lang="en-US" dirty="0" smtClean="0"/>
                        <a:t>(in thousands)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Guests </a:t>
                      </a:r>
                    </a:p>
                    <a:p>
                      <a:pPr algn="ctr"/>
                      <a:r>
                        <a:rPr lang="en-US" dirty="0" smtClean="0"/>
                        <a:t>(in thousands)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364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</a:t>
                      </a:r>
                      <a:r>
                        <a:rPr lang="en-US" sz="2000" baseline="0" dirty="0" smtClean="0"/>
                        <a:t> 07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73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Summer </a:t>
                      </a:r>
                      <a:r>
                        <a:rPr lang="en-US" sz="2000" dirty="0" smtClean="0"/>
                        <a:t>08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124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Spring 07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Fall </a:t>
                      </a:r>
                      <a:r>
                        <a:rPr lang="en-US" sz="2000" dirty="0" smtClean="0"/>
                        <a:t>08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52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Summer 07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168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09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89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Fall 07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74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Spring </a:t>
                      </a:r>
                      <a:r>
                        <a:rPr lang="en-US" sz="2000" dirty="0" smtClean="0"/>
                        <a:t>09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146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08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Summer </a:t>
                      </a:r>
                      <a:r>
                        <a:rPr lang="en-US" sz="2000" dirty="0" smtClean="0"/>
                        <a:t>09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205</a:t>
                      </a:r>
                      <a:endParaRPr lang="en-US" sz="2000" b="1" dirty="0"/>
                    </a:p>
                  </a:txBody>
                  <a:tcPr/>
                </a:tc>
              </a:tr>
              <a:tr h="33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Spring </a:t>
                      </a:r>
                      <a:r>
                        <a:rPr lang="en-US" sz="2000" dirty="0" smtClean="0"/>
                        <a:t>08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Fall </a:t>
                      </a:r>
                      <a:r>
                        <a:rPr lang="en-US" sz="2000" dirty="0" smtClean="0"/>
                        <a:t>09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96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0 at 10.22.3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7"/>
          <a:stretch/>
        </p:blipFill>
        <p:spPr>
          <a:xfrm>
            <a:off x="161863" y="2393506"/>
            <a:ext cx="8087089" cy="2841527"/>
          </a:xfrm>
          <a:prstGeom prst="rect">
            <a:avLst/>
          </a:prstGeom>
        </p:spPr>
      </p:pic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4.28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75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648</TotalTime>
  <Words>926</Words>
  <Application>Microsoft Macintosh PowerPoint</Application>
  <PresentationFormat>On-screen Show (4:3)</PresentationFormat>
  <Paragraphs>322</Paragraphs>
  <Slides>25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Adjacency</vt:lpstr>
      <vt:lpstr>Microsoft Equation</vt:lpstr>
      <vt:lpstr>Chapter 4</vt:lpstr>
      <vt:lpstr>Seasonal Variations In Data</vt:lpstr>
      <vt:lpstr>Seasonal Index Example</vt:lpstr>
      <vt:lpstr>Seasonal Index Example</vt:lpstr>
      <vt:lpstr>Seasonal Index Example</vt:lpstr>
      <vt:lpstr>Seasonal Index Example</vt:lpstr>
      <vt:lpstr>Seasonal Index Example</vt:lpstr>
      <vt:lpstr>Problem 4.28</vt:lpstr>
      <vt:lpstr>Problem 4.28</vt:lpstr>
      <vt:lpstr>Problem 4.29</vt:lpstr>
      <vt:lpstr>Problem 4.29</vt:lpstr>
      <vt:lpstr>Associative Forecasting</vt:lpstr>
      <vt:lpstr>Associative Forecasting</vt:lpstr>
      <vt:lpstr>Associative Forecasting Example</vt:lpstr>
      <vt:lpstr>Associative Forecasting Example</vt:lpstr>
      <vt:lpstr>Associative Forecasting Example</vt:lpstr>
      <vt:lpstr>Standard Error of the Estimate</vt:lpstr>
      <vt:lpstr>Standard Error of the Estimate</vt:lpstr>
      <vt:lpstr>Standard Error of the Estimate</vt:lpstr>
      <vt:lpstr>Standard Error of the Estimate</vt:lpstr>
      <vt:lpstr>Problem 4.24</vt:lpstr>
      <vt:lpstr>Problem 4.24</vt:lpstr>
      <vt:lpstr>Problem 4.24</vt:lpstr>
      <vt:lpstr>Problem 4.24</vt:lpstr>
      <vt:lpstr>Problem 4.24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Moaad</dc:creator>
  <cp:lastModifiedBy>Moaad</cp:lastModifiedBy>
  <cp:revision>29</cp:revision>
  <dcterms:created xsi:type="dcterms:W3CDTF">2015-09-12T14:58:53Z</dcterms:created>
  <dcterms:modified xsi:type="dcterms:W3CDTF">2015-10-10T20:30:32Z</dcterms:modified>
</cp:coreProperties>
</file>