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40"/>
  </p:notesMasterIdLst>
  <p:sldIdLst>
    <p:sldId id="256" r:id="rId2"/>
    <p:sldId id="286" r:id="rId3"/>
    <p:sldId id="287" r:id="rId4"/>
    <p:sldId id="285" r:id="rId5"/>
    <p:sldId id="312" r:id="rId6"/>
    <p:sldId id="313" r:id="rId7"/>
    <p:sldId id="314" r:id="rId8"/>
    <p:sldId id="31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16" r:id="rId17"/>
    <p:sldId id="317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18" r:id="rId27"/>
    <p:sldId id="319" r:id="rId28"/>
    <p:sldId id="303" r:id="rId29"/>
    <p:sldId id="304" r:id="rId30"/>
    <p:sldId id="305" r:id="rId31"/>
    <p:sldId id="306" r:id="rId32"/>
    <p:sldId id="307" r:id="rId33"/>
    <p:sldId id="311" r:id="rId34"/>
    <p:sldId id="309" r:id="rId35"/>
    <p:sldId id="310" r:id="rId36"/>
    <p:sldId id="320" r:id="rId37"/>
    <p:sldId id="321" r:id="rId38"/>
    <p:sldId id="32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4" autoAdjust="0"/>
  </p:normalViewPr>
  <p:slideViewPr>
    <p:cSldViewPr snapToGrid="0" snapToObjects="1">
      <p:cViewPr varScale="1">
        <p:scale>
          <a:sx n="102" d="100"/>
          <a:sy n="102" d="100"/>
        </p:scale>
        <p:origin x="-7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201C-876F-184A-9BE9-B651AA1D8966}" type="datetimeFigureOut">
              <a:rPr lang="en-US" smtClean="0"/>
              <a:t>10/3/15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18697-BA6A-0F4E-AC59-5A0746FB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579C5-FC85-BF4E-AA93-586864BC071D}" type="slidenum">
              <a:rPr lang="en-AU"/>
              <a:pPr/>
              <a:t>2</a:t>
            </a:fld>
            <a:endParaRPr lang="en-AU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1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96DA2-F7ED-1D42-A833-E9922C3BBB05}" type="slidenum">
              <a:rPr lang="en-AU"/>
              <a:pPr/>
              <a:t>18</a:t>
            </a:fld>
            <a:endParaRPr lang="en-AU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B206A-B677-4240-A51C-480EBA9FFD53}" type="slidenum">
              <a:rPr lang="en-AU"/>
              <a:pPr/>
              <a:t>19</a:t>
            </a:fld>
            <a:endParaRPr lang="en-AU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C9A65-8D73-DF47-9B16-5D512649F717}" type="slidenum">
              <a:rPr lang="en-AU"/>
              <a:pPr/>
              <a:t>20</a:t>
            </a:fld>
            <a:endParaRPr lang="en-A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8047F-8A9D-EC48-B3D1-CFB71D630478}" type="slidenum">
              <a:rPr lang="en-AU"/>
              <a:pPr/>
              <a:t>21</a:t>
            </a:fld>
            <a:endParaRPr lang="en-AU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EFC0C-29E6-2244-B971-EB82EDB7A464}" type="slidenum">
              <a:rPr lang="en-AU"/>
              <a:pPr/>
              <a:t>22</a:t>
            </a:fld>
            <a:endParaRPr lang="en-AU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6B0AB-6128-2846-8249-C1C9399B4D3B}" type="slidenum">
              <a:rPr lang="en-AU"/>
              <a:pPr/>
              <a:t>23</a:t>
            </a:fld>
            <a:endParaRPr lang="en-AU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37235-79AA-0C41-961D-CFA24C87D9BE}" type="slidenum">
              <a:rPr lang="en-AU"/>
              <a:pPr/>
              <a:t>24</a:t>
            </a:fld>
            <a:endParaRPr lang="en-AU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E726B-373B-FC4C-B588-BC2CFE4CFA9C}" type="slidenum">
              <a:rPr lang="en-AU"/>
              <a:pPr/>
              <a:t>25</a:t>
            </a:fld>
            <a:endParaRPr lang="en-AU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26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27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ECB1A-7AE8-1A49-A862-6924318FABCE}" type="slidenum">
              <a:rPr lang="en-AU"/>
              <a:pPr/>
              <a:t>3</a:t>
            </a:fld>
            <a:endParaRPr lang="en-AU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76380-E307-9E4B-8ACB-EFE8409BB3D5}" type="slidenum">
              <a:rPr lang="en-AU"/>
              <a:pPr/>
              <a:t>28</a:t>
            </a:fld>
            <a:endParaRPr lang="en-A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4107-212E-D44D-9180-3A9F832784D2}" type="slidenum">
              <a:rPr lang="en-AU"/>
              <a:pPr/>
              <a:t>29</a:t>
            </a:fld>
            <a:endParaRPr lang="en-A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B595D-0C01-2649-8495-C4E356495460}" type="slidenum">
              <a:rPr lang="en-AU"/>
              <a:pPr/>
              <a:t>30</a:t>
            </a:fld>
            <a:endParaRPr lang="en-AU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F341F-0942-3F4B-A056-4F14B3A41EBD}" type="slidenum">
              <a:rPr lang="en-AU"/>
              <a:pPr/>
              <a:t>31</a:t>
            </a:fld>
            <a:endParaRPr lang="en-AU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2E091-5841-E545-A4EC-1A97F854AEF5}" type="slidenum">
              <a:rPr lang="en-AU"/>
              <a:pPr/>
              <a:t>32</a:t>
            </a:fld>
            <a:endParaRPr lang="en-AU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7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2E091-5841-E545-A4EC-1A97F854AEF5}" type="slidenum">
              <a:rPr lang="en-AU"/>
              <a:pPr/>
              <a:t>33</a:t>
            </a:fld>
            <a:endParaRPr lang="en-AU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7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610CC-B251-A048-AEA8-324994334D05}" type="slidenum">
              <a:rPr lang="en-AU"/>
              <a:pPr/>
              <a:t>34</a:t>
            </a:fld>
            <a:endParaRPr lang="en-AU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2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4C8EE-13EE-4643-9465-F3E22DD1F8CC}" type="slidenum">
              <a:rPr lang="en-AU"/>
              <a:pPr/>
              <a:t>35</a:t>
            </a:fld>
            <a:endParaRPr lang="en-AU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9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36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37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4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38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5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6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7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8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16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17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5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CE62B8-8B99-CC47-8592-0A200D31F70C}" type="datetimeFigureOut">
              <a:rPr lang="en-US" smtClean="0"/>
              <a:t>10/3/15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8" r:id="rId12"/>
    <p:sldLayoutId id="2147483779" r:id="rId13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2</a:t>
            </a:r>
          </a:p>
        </p:txBody>
      </p:sp>
    </p:spTree>
    <p:extLst>
      <p:ext uri="{BB962C8B-B14F-4D97-AF65-F5344CB8AC3E}">
        <p14:creationId xmlns:p14="http://schemas.microsoft.com/office/powerpoint/2010/main" val="241812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3100"/>
            <a:ext cx="7772400" cy="9779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Common Measures of Error</a:t>
            </a:r>
          </a:p>
        </p:txBody>
      </p:sp>
      <p:grpSp>
        <p:nvGrpSpPr>
          <p:cNvPr id="290838" name="Group 22"/>
          <p:cNvGrpSpPr>
            <a:grpSpLocks/>
          </p:cNvGrpSpPr>
          <p:nvPr/>
        </p:nvGrpSpPr>
        <p:grpSpPr bwMode="auto">
          <a:xfrm>
            <a:off x="1079500" y="2317750"/>
            <a:ext cx="6950075" cy="2647950"/>
            <a:chOff x="680" y="1460"/>
            <a:chExt cx="4378" cy="1668"/>
          </a:xfrm>
        </p:grpSpPr>
        <p:sp>
          <p:nvSpPr>
            <p:cNvPr id="290826" name="Rectangle 10"/>
            <p:cNvSpPr>
              <a:spLocks noChangeArrowheads="1"/>
            </p:cNvSpPr>
            <p:nvPr/>
          </p:nvSpPr>
          <p:spPr bwMode="auto">
            <a:xfrm>
              <a:off x="826" y="1460"/>
              <a:ext cx="4106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Mean Absolute Percent Error </a:t>
              </a:r>
              <a:r>
                <a:rPr lang="en-US" sz="3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MAPE</a:t>
              </a:r>
              <a:r>
                <a:rPr lang="en-US" sz="3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endPara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0828" name="Rectangle 12"/>
            <p:cNvSpPr>
              <a:spLocks noChangeArrowheads="1"/>
            </p:cNvSpPr>
            <p:nvPr/>
          </p:nvSpPr>
          <p:spPr bwMode="auto">
            <a:xfrm>
              <a:off x="680" y="2585"/>
              <a:ext cx="84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MAPE =</a:t>
              </a:r>
            </a:p>
          </p:txBody>
        </p:sp>
        <p:sp>
          <p:nvSpPr>
            <p:cNvPr id="290829" name="Rectangle 13"/>
            <p:cNvSpPr>
              <a:spLocks noChangeArrowheads="1"/>
            </p:cNvSpPr>
            <p:nvPr/>
          </p:nvSpPr>
          <p:spPr bwMode="auto">
            <a:xfrm>
              <a:off x="1735" y="2162"/>
              <a:ext cx="3226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100 </a:t>
              </a:r>
              <a:r>
                <a:rPr lang="en-US" sz="3600" b="1" i="0">
                  <a:effectLst>
                    <a:outerShdw blurRad="38100" dist="38100" dir="2700000" algn="tl">
                      <a:srgbClr val="DDDDDD"/>
                    </a:outerShdw>
                  </a:effectLst>
                  <a:cs typeface="Arial" charset="0"/>
                </a:rPr>
                <a:t>∑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|actual</a:t>
              </a:r>
              <a:r>
                <a:rPr lang="en-US" sz="28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forecast</a:t>
              </a:r>
              <a:r>
                <a:rPr lang="en-US" sz="28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|/actual</a:t>
              </a:r>
              <a:r>
                <a:rPr lang="en-US" sz="28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</a:t>
              </a:r>
              <a:endParaRPr lang="en-US" sz="28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n</a:t>
              </a:r>
              <a:endPara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290830" name="Line 14"/>
            <p:cNvSpPr>
              <a:spLocks noChangeShapeType="1"/>
            </p:cNvSpPr>
            <p:nvPr/>
          </p:nvSpPr>
          <p:spPr bwMode="auto">
            <a:xfrm>
              <a:off x="1674" y="2860"/>
              <a:ext cx="3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0831" name="Rectangle 15"/>
            <p:cNvSpPr>
              <a:spLocks noChangeArrowheads="1"/>
            </p:cNvSpPr>
            <p:nvPr/>
          </p:nvSpPr>
          <p:spPr bwMode="auto">
            <a:xfrm>
              <a:off x="2033" y="1985"/>
              <a:ext cx="364" cy="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250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n</a:t>
              </a:r>
            </a:p>
            <a:p>
              <a:pPr algn="ctr">
                <a:lnSpc>
                  <a:spcPct val="250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 </a:t>
              </a:r>
              <a:r>
                <a:rPr lang="en-US" sz="1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94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467600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of Forecast Error </a:t>
            </a:r>
          </a:p>
        </p:txBody>
      </p:sp>
      <p:grpSp>
        <p:nvGrpSpPr>
          <p:cNvPr id="292867" name="Group 3"/>
          <p:cNvGrpSpPr>
            <a:grpSpLocks/>
          </p:cNvGrpSpPr>
          <p:nvPr/>
        </p:nvGrpSpPr>
        <p:grpSpPr bwMode="auto">
          <a:xfrm>
            <a:off x="214695" y="1755775"/>
            <a:ext cx="8283575" cy="4248150"/>
            <a:chOff x="280" y="1370"/>
            <a:chExt cx="5218" cy="2676"/>
          </a:xfrm>
        </p:grpSpPr>
        <p:sp>
          <p:nvSpPr>
            <p:cNvPr id="292868" name="Rectangle 4"/>
            <p:cNvSpPr>
              <a:spLocks noChangeArrowheads="1"/>
            </p:cNvSpPr>
            <p:nvPr/>
          </p:nvSpPr>
          <p:spPr bwMode="auto">
            <a:xfrm>
              <a:off x="280" y="1370"/>
              <a:ext cx="5133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Rounded	Absolute	Rounded	Absolute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Forecast	Deviation	Forecast	Deviation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Tonnage	with	for	with	for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Quarter	Unloaded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</a:t>
              </a:r>
              <a:endParaRPr lang="en-US" sz="1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2869" name="Rectangle 5"/>
            <p:cNvSpPr>
              <a:spLocks noChangeArrowheads="1"/>
            </p:cNvSpPr>
            <p:nvPr/>
          </p:nvSpPr>
          <p:spPr bwMode="auto">
            <a:xfrm>
              <a:off x="518" y="2030"/>
              <a:ext cx="4980" cy="2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	180	175	5	175	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	168	176	8	178	10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	159	175	16	173	14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4	175	173	2	166	9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	190	173	17	170	20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	205	175	30	180	25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	180	178	2	193	13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	182	178	4	186	4</a:t>
              </a:r>
            </a:p>
            <a:p>
              <a:pPr>
                <a:spcBef>
                  <a:spcPct val="20000"/>
                </a:spcBef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84		100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endParaRPr lang="en-US" sz="20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2870" name="Line 6"/>
            <p:cNvSpPr>
              <a:spLocks noChangeShapeType="1"/>
            </p:cNvSpPr>
            <p:nvPr/>
          </p:nvSpPr>
          <p:spPr bwMode="auto">
            <a:xfrm>
              <a:off x="368" y="2016"/>
              <a:ext cx="5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2871" name="Line 7"/>
            <p:cNvSpPr>
              <a:spLocks noChangeShapeType="1"/>
            </p:cNvSpPr>
            <p:nvPr/>
          </p:nvSpPr>
          <p:spPr bwMode="auto">
            <a:xfrm>
              <a:off x="29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2872" name="Line 8"/>
            <p:cNvSpPr>
              <a:spLocks noChangeShapeType="1"/>
            </p:cNvSpPr>
            <p:nvPr/>
          </p:nvSpPr>
          <p:spPr bwMode="auto">
            <a:xfrm>
              <a:off x="47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2873" name="Line 9"/>
            <p:cNvSpPr>
              <a:spLocks noChangeShapeType="1"/>
            </p:cNvSpPr>
            <p:nvPr/>
          </p:nvSpPr>
          <p:spPr bwMode="auto">
            <a:xfrm>
              <a:off x="1872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2874" name="Line 10"/>
            <p:cNvSpPr>
              <a:spLocks noChangeShapeType="1"/>
            </p:cNvSpPr>
            <p:nvPr/>
          </p:nvSpPr>
          <p:spPr bwMode="auto">
            <a:xfrm>
              <a:off x="3680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425737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467600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of Forecast Error </a:t>
            </a:r>
          </a:p>
        </p:txBody>
      </p:sp>
      <p:grpSp>
        <p:nvGrpSpPr>
          <p:cNvPr id="296963" name="Group 3"/>
          <p:cNvGrpSpPr>
            <a:grpSpLocks/>
          </p:cNvGrpSpPr>
          <p:nvPr/>
        </p:nvGrpSpPr>
        <p:grpSpPr bwMode="auto">
          <a:xfrm>
            <a:off x="202600" y="1755775"/>
            <a:ext cx="8283575" cy="4552950"/>
            <a:chOff x="280" y="1370"/>
            <a:chExt cx="5218" cy="2868"/>
          </a:xfrm>
        </p:grpSpPr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280" y="1370"/>
              <a:ext cx="5133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Rounded	Absolute	Rounded	Absolute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Forecast	Deviation	Forecast	Deviation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</a:t>
              </a:r>
              <a:r>
                <a:rPr lang="en-US" sz="18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Tonage</a:t>
              </a: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with	for	with	for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Quarter	Unloaded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</a:t>
              </a:r>
              <a:endParaRPr lang="en-US" sz="1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>
              <a:off x="518" y="2030"/>
              <a:ext cx="4980" cy="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	180	175	5	175	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	168	176	8	178	10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	159	175	16	173	14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4	175	173	2	166	9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	190	173	17	170	20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	205	175	30	180	25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	180	178	2	193	13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	182	178	4	186	4</a:t>
              </a:r>
            </a:p>
            <a:p>
              <a:pPr>
                <a:spcBef>
                  <a:spcPct val="20000"/>
                </a:spcBef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84		100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endPara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6966" name="Line 6"/>
            <p:cNvSpPr>
              <a:spLocks noChangeShapeType="1"/>
            </p:cNvSpPr>
            <p:nvPr/>
          </p:nvSpPr>
          <p:spPr bwMode="auto">
            <a:xfrm>
              <a:off x="368" y="2016"/>
              <a:ext cx="5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6967" name="Line 7"/>
            <p:cNvSpPr>
              <a:spLocks noChangeShapeType="1"/>
            </p:cNvSpPr>
            <p:nvPr/>
          </p:nvSpPr>
          <p:spPr bwMode="auto">
            <a:xfrm>
              <a:off x="29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6968" name="Line 8"/>
            <p:cNvSpPr>
              <a:spLocks noChangeShapeType="1"/>
            </p:cNvSpPr>
            <p:nvPr/>
          </p:nvSpPr>
          <p:spPr bwMode="auto">
            <a:xfrm>
              <a:off x="47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6969" name="Line 9"/>
            <p:cNvSpPr>
              <a:spLocks noChangeShapeType="1"/>
            </p:cNvSpPr>
            <p:nvPr/>
          </p:nvSpPr>
          <p:spPr bwMode="auto">
            <a:xfrm>
              <a:off x="1872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6970" name="Line 10"/>
            <p:cNvSpPr>
              <a:spLocks noChangeShapeType="1"/>
            </p:cNvSpPr>
            <p:nvPr/>
          </p:nvSpPr>
          <p:spPr bwMode="auto">
            <a:xfrm>
              <a:off x="3680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96971" name="Rectangle 11"/>
          <p:cNvSpPr>
            <a:spLocks noChangeArrowheads="1"/>
          </p:cNvSpPr>
          <p:nvPr/>
        </p:nvSpPr>
        <p:spPr bwMode="auto">
          <a:xfrm>
            <a:off x="495300" y="1054100"/>
            <a:ext cx="5168900" cy="391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grpSp>
        <p:nvGrpSpPr>
          <p:cNvPr id="296972" name="Group 12"/>
          <p:cNvGrpSpPr>
            <a:grpSpLocks/>
          </p:cNvGrpSpPr>
          <p:nvPr/>
        </p:nvGrpSpPr>
        <p:grpSpPr bwMode="auto">
          <a:xfrm>
            <a:off x="1139825" y="1385889"/>
            <a:ext cx="3775075" cy="1150938"/>
            <a:chOff x="718" y="1473"/>
            <a:chExt cx="2378" cy="725"/>
          </a:xfrm>
        </p:grpSpPr>
        <p:sp>
          <p:nvSpPr>
            <p:cNvPr id="296973" name="Rectangle 13"/>
            <p:cNvSpPr>
              <a:spLocks noChangeArrowheads="1"/>
            </p:cNvSpPr>
            <p:nvPr/>
          </p:nvSpPr>
          <p:spPr bwMode="auto">
            <a:xfrm>
              <a:off x="718" y="1713"/>
              <a:ext cx="7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effectLst/>
                </a:rPr>
                <a:t>MAD =</a:t>
              </a:r>
            </a:p>
          </p:txBody>
        </p:sp>
        <p:sp>
          <p:nvSpPr>
            <p:cNvPr id="296974" name="Rectangle 14"/>
            <p:cNvSpPr>
              <a:spLocks noChangeArrowheads="1"/>
            </p:cNvSpPr>
            <p:nvPr/>
          </p:nvSpPr>
          <p:spPr bwMode="auto">
            <a:xfrm>
              <a:off x="1614" y="1473"/>
              <a:ext cx="1482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2800" b="1" i="0">
                  <a:effectLst/>
                  <a:cs typeface="Arial" charset="0"/>
                </a:rPr>
                <a:t>∑</a:t>
              </a:r>
              <a:r>
                <a:rPr lang="en-US" sz="2800" b="1">
                  <a:effectLst/>
                </a:rPr>
                <a:t> |deviations|</a:t>
              </a:r>
            </a:p>
            <a:p>
              <a:pPr algn="ctr">
                <a:lnSpc>
                  <a:spcPct val="125000"/>
                </a:lnSpc>
              </a:pPr>
              <a:r>
                <a:rPr lang="en-US" sz="2800" b="1">
                  <a:effectLst/>
                </a:rPr>
                <a:t>n</a:t>
              </a:r>
              <a:endParaRPr lang="en-US" sz="2800" b="1">
                <a:effectLst/>
                <a:latin typeface="Times" charset="0"/>
              </a:endParaRPr>
            </a:p>
          </p:txBody>
        </p:sp>
        <p:sp>
          <p:nvSpPr>
            <p:cNvPr id="296975" name="Line 15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296976" name="Group 16"/>
          <p:cNvGrpSpPr>
            <a:grpSpLocks/>
          </p:cNvGrpSpPr>
          <p:nvPr/>
        </p:nvGrpSpPr>
        <p:grpSpPr bwMode="auto">
          <a:xfrm>
            <a:off x="1038225" y="2528890"/>
            <a:ext cx="3798888" cy="1023938"/>
            <a:chOff x="830" y="1977"/>
            <a:chExt cx="2393" cy="645"/>
          </a:xfrm>
        </p:grpSpPr>
        <p:sp>
          <p:nvSpPr>
            <p:cNvPr id="296977" name="Rectangle 17"/>
            <p:cNvSpPr>
              <a:spLocks noChangeArrowheads="1"/>
            </p:cNvSpPr>
            <p:nvPr/>
          </p:nvSpPr>
          <p:spPr bwMode="auto">
            <a:xfrm>
              <a:off x="1766" y="2292"/>
              <a:ext cx="14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0">
                  <a:effectLst/>
                </a:rPr>
                <a:t>= 84/8 = 10.50</a:t>
              </a:r>
            </a:p>
          </p:txBody>
        </p:sp>
        <p:sp>
          <p:nvSpPr>
            <p:cNvPr id="296978" name="Rectangle 18"/>
            <p:cNvSpPr>
              <a:spLocks noChangeArrowheads="1"/>
            </p:cNvSpPr>
            <p:nvPr/>
          </p:nvSpPr>
          <p:spPr bwMode="auto">
            <a:xfrm>
              <a:off x="830" y="1977"/>
              <a:ext cx="11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/>
                </a:rPr>
                <a:t>For </a:t>
              </a:r>
              <a:r>
                <a:rPr lang="en-US" sz="2800" b="1" i="0">
                  <a:effectLst/>
                  <a:latin typeface="Symbol" charset="0"/>
                </a:rPr>
                <a:t>a</a:t>
              </a:r>
              <a:r>
                <a:rPr lang="en-US" sz="2800" b="1" i="0">
                  <a:effectLst/>
                </a:rPr>
                <a:t> = .10</a:t>
              </a:r>
              <a:endParaRPr lang="en-US" sz="2800" b="1">
                <a:effectLst/>
              </a:endParaRPr>
            </a:p>
          </p:txBody>
        </p:sp>
      </p:grpSp>
      <p:grpSp>
        <p:nvGrpSpPr>
          <p:cNvPr id="296979" name="Group 19"/>
          <p:cNvGrpSpPr>
            <a:grpSpLocks/>
          </p:cNvGrpSpPr>
          <p:nvPr/>
        </p:nvGrpSpPr>
        <p:grpSpPr bwMode="auto">
          <a:xfrm>
            <a:off x="1038225" y="3656011"/>
            <a:ext cx="3965575" cy="1022349"/>
            <a:chOff x="830" y="2687"/>
            <a:chExt cx="2498" cy="644"/>
          </a:xfrm>
        </p:grpSpPr>
        <p:sp>
          <p:nvSpPr>
            <p:cNvPr id="296980" name="Rectangle 20"/>
            <p:cNvSpPr>
              <a:spLocks noChangeArrowheads="1"/>
            </p:cNvSpPr>
            <p:nvPr/>
          </p:nvSpPr>
          <p:spPr bwMode="auto">
            <a:xfrm>
              <a:off x="1758" y="3001"/>
              <a:ext cx="157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0">
                  <a:effectLst/>
                </a:rPr>
                <a:t>= 100/8 = 12.50</a:t>
              </a:r>
            </a:p>
          </p:txBody>
        </p:sp>
        <p:sp>
          <p:nvSpPr>
            <p:cNvPr id="296981" name="Rectangle 21"/>
            <p:cNvSpPr>
              <a:spLocks noChangeArrowheads="1"/>
            </p:cNvSpPr>
            <p:nvPr/>
          </p:nvSpPr>
          <p:spPr bwMode="auto">
            <a:xfrm>
              <a:off x="830" y="2687"/>
              <a:ext cx="11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/>
                </a:rPr>
                <a:t>For </a:t>
              </a:r>
              <a:r>
                <a:rPr lang="en-US" sz="2800" b="1" i="0">
                  <a:effectLst/>
                  <a:latin typeface="Symbol" charset="0"/>
                </a:rPr>
                <a:t>a</a:t>
              </a:r>
              <a:r>
                <a:rPr lang="en-US" sz="2800" b="1" i="0">
                  <a:effectLst/>
                </a:rPr>
                <a:t> = .50</a:t>
              </a:r>
              <a:endParaRPr lang="en-US" sz="2800" b="1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913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6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of Forecast Error </a:t>
            </a:r>
          </a:p>
        </p:txBody>
      </p:sp>
      <p:grpSp>
        <p:nvGrpSpPr>
          <p:cNvPr id="297987" name="Group 3"/>
          <p:cNvGrpSpPr>
            <a:grpSpLocks/>
          </p:cNvGrpSpPr>
          <p:nvPr/>
        </p:nvGrpSpPr>
        <p:grpSpPr bwMode="auto">
          <a:xfrm>
            <a:off x="202600" y="1755775"/>
            <a:ext cx="8283575" cy="4552950"/>
            <a:chOff x="280" y="1370"/>
            <a:chExt cx="5218" cy="2868"/>
          </a:xfrm>
        </p:grpSpPr>
        <p:sp>
          <p:nvSpPr>
            <p:cNvPr id="297988" name="Rectangle 4"/>
            <p:cNvSpPr>
              <a:spLocks noChangeArrowheads="1"/>
            </p:cNvSpPr>
            <p:nvPr/>
          </p:nvSpPr>
          <p:spPr bwMode="auto">
            <a:xfrm>
              <a:off x="280" y="1370"/>
              <a:ext cx="5133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Rounded	Absolute	Rounded	Absolute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Forecast	Deviation	Forecast	Deviation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</a:t>
              </a:r>
              <a:r>
                <a:rPr lang="en-US" sz="18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Tonage</a:t>
              </a: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with	for	with	for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Quarter	Unloaded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</a:t>
              </a:r>
              <a:endParaRPr lang="en-US" sz="1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7989" name="Rectangle 5"/>
            <p:cNvSpPr>
              <a:spLocks noChangeArrowheads="1"/>
            </p:cNvSpPr>
            <p:nvPr/>
          </p:nvSpPr>
          <p:spPr bwMode="auto">
            <a:xfrm>
              <a:off x="518" y="2030"/>
              <a:ext cx="4980" cy="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	180	175	5	175	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	168	176	8	178	10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	159	175	16	173	14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4	175	173	2	166	9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	190	173	17	170	20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	205	175	30	180	25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	180	178	2	193	13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	182	178	4	186	4</a:t>
              </a:r>
            </a:p>
            <a:p>
              <a:pPr>
                <a:spcBef>
                  <a:spcPct val="20000"/>
                </a:spcBef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84		100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MAD	10.50		12.50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</a:t>
              </a:r>
              <a:endParaRPr lang="en-US" sz="20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7990" name="Line 6"/>
            <p:cNvSpPr>
              <a:spLocks noChangeShapeType="1"/>
            </p:cNvSpPr>
            <p:nvPr/>
          </p:nvSpPr>
          <p:spPr bwMode="auto">
            <a:xfrm>
              <a:off x="368" y="2016"/>
              <a:ext cx="5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>
              <a:off x="29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7992" name="Line 8"/>
            <p:cNvSpPr>
              <a:spLocks noChangeShapeType="1"/>
            </p:cNvSpPr>
            <p:nvPr/>
          </p:nvSpPr>
          <p:spPr bwMode="auto">
            <a:xfrm>
              <a:off x="47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7993" name="Line 9"/>
            <p:cNvSpPr>
              <a:spLocks noChangeShapeType="1"/>
            </p:cNvSpPr>
            <p:nvPr/>
          </p:nvSpPr>
          <p:spPr bwMode="auto">
            <a:xfrm>
              <a:off x="1872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>
              <a:off x="3680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495300" y="1054100"/>
            <a:ext cx="5168900" cy="391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8012" name="Group 28"/>
          <p:cNvGrpSpPr>
            <a:grpSpLocks/>
          </p:cNvGrpSpPr>
          <p:nvPr/>
        </p:nvGrpSpPr>
        <p:grpSpPr bwMode="auto">
          <a:xfrm>
            <a:off x="1038225" y="2528889"/>
            <a:ext cx="3963988" cy="1023938"/>
            <a:chOff x="654" y="1593"/>
            <a:chExt cx="2497" cy="645"/>
          </a:xfrm>
        </p:grpSpPr>
        <p:sp>
          <p:nvSpPr>
            <p:cNvPr id="298001" name="Rectangle 17"/>
            <p:cNvSpPr>
              <a:spLocks noChangeArrowheads="1"/>
            </p:cNvSpPr>
            <p:nvPr/>
          </p:nvSpPr>
          <p:spPr bwMode="auto">
            <a:xfrm>
              <a:off x="1294" y="1908"/>
              <a:ext cx="18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0">
                  <a:effectLst/>
                </a:rPr>
                <a:t>= 1,558/8 = 194.75</a:t>
              </a:r>
            </a:p>
          </p:txBody>
        </p:sp>
        <p:sp>
          <p:nvSpPr>
            <p:cNvPr id="298002" name="Rectangle 18"/>
            <p:cNvSpPr>
              <a:spLocks noChangeArrowheads="1"/>
            </p:cNvSpPr>
            <p:nvPr/>
          </p:nvSpPr>
          <p:spPr bwMode="auto">
            <a:xfrm>
              <a:off x="654" y="1593"/>
              <a:ext cx="11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/>
                </a:rPr>
                <a:t>For </a:t>
              </a:r>
              <a:r>
                <a:rPr lang="en-US" sz="2800" b="1" i="0">
                  <a:effectLst/>
                  <a:latin typeface="Symbol" charset="0"/>
                </a:rPr>
                <a:t>a</a:t>
              </a:r>
              <a:r>
                <a:rPr lang="en-US" sz="2800" b="1" i="0">
                  <a:effectLst/>
                </a:rPr>
                <a:t> = .10</a:t>
              </a:r>
              <a:endParaRPr lang="en-US" sz="2800" b="1">
                <a:effectLst/>
              </a:endParaRPr>
            </a:p>
          </p:txBody>
        </p:sp>
      </p:grpSp>
      <p:grpSp>
        <p:nvGrpSpPr>
          <p:cNvPr id="298013" name="Group 29"/>
          <p:cNvGrpSpPr>
            <a:grpSpLocks/>
          </p:cNvGrpSpPr>
          <p:nvPr/>
        </p:nvGrpSpPr>
        <p:grpSpPr bwMode="auto">
          <a:xfrm>
            <a:off x="1038225" y="3656011"/>
            <a:ext cx="3951288" cy="1022349"/>
            <a:chOff x="654" y="2303"/>
            <a:chExt cx="2489" cy="644"/>
          </a:xfrm>
        </p:grpSpPr>
        <p:sp>
          <p:nvSpPr>
            <p:cNvPr id="298004" name="Rectangle 20"/>
            <p:cNvSpPr>
              <a:spLocks noChangeArrowheads="1"/>
            </p:cNvSpPr>
            <p:nvPr/>
          </p:nvSpPr>
          <p:spPr bwMode="auto">
            <a:xfrm>
              <a:off x="1286" y="2617"/>
              <a:ext cx="18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0">
                  <a:effectLst/>
                </a:rPr>
                <a:t>= 1,612/8 = 201.50</a:t>
              </a:r>
            </a:p>
          </p:txBody>
        </p:sp>
        <p:sp>
          <p:nvSpPr>
            <p:cNvPr id="298005" name="Rectangle 21"/>
            <p:cNvSpPr>
              <a:spLocks noChangeArrowheads="1"/>
            </p:cNvSpPr>
            <p:nvPr/>
          </p:nvSpPr>
          <p:spPr bwMode="auto">
            <a:xfrm>
              <a:off x="654" y="2303"/>
              <a:ext cx="11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/>
                </a:rPr>
                <a:t>For </a:t>
              </a:r>
              <a:r>
                <a:rPr lang="en-US" sz="2800" b="1" i="0">
                  <a:effectLst/>
                  <a:latin typeface="Symbol" charset="0"/>
                </a:rPr>
                <a:t>a</a:t>
              </a:r>
              <a:r>
                <a:rPr lang="en-US" sz="2800" b="1" i="0">
                  <a:effectLst/>
                </a:rPr>
                <a:t> = .50</a:t>
              </a:r>
              <a:endParaRPr lang="en-US" sz="2800" b="1">
                <a:effectLst/>
              </a:endParaRPr>
            </a:p>
          </p:txBody>
        </p:sp>
      </p:grpSp>
      <p:grpSp>
        <p:nvGrpSpPr>
          <p:cNvPr id="298008" name="Group 24"/>
          <p:cNvGrpSpPr>
            <a:grpSpLocks/>
          </p:cNvGrpSpPr>
          <p:nvPr/>
        </p:nvGrpSpPr>
        <p:grpSpPr bwMode="auto">
          <a:xfrm>
            <a:off x="684213" y="1335090"/>
            <a:ext cx="4778375" cy="1150938"/>
            <a:chOff x="830" y="3377"/>
            <a:chExt cx="3010" cy="725"/>
          </a:xfrm>
        </p:grpSpPr>
        <p:sp>
          <p:nvSpPr>
            <p:cNvPr id="298009" name="Rectangle 25"/>
            <p:cNvSpPr>
              <a:spLocks noChangeArrowheads="1"/>
            </p:cNvSpPr>
            <p:nvPr/>
          </p:nvSpPr>
          <p:spPr bwMode="auto">
            <a:xfrm>
              <a:off x="830" y="3617"/>
              <a:ext cx="6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effectLst/>
                </a:rPr>
                <a:t>MSE =</a:t>
              </a:r>
            </a:p>
          </p:txBody>
        </p:sp>
        <p:sp>
          <p:nvSpPr>
            <p:cNvPr id="298010" name="Rectangle 26"/>
            <p:cNvSpPr>
              <a:spLocks noChangeArrowheads="1"/>
            </p:cNvSpPr>
            <p:nvPr/>
          </p:nvSpPr>
          <p:spPr bwMode="auto">
            <a:xfrm>
              <a:off x="1826" y="3377"/>
              <a:ext cx="1890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2800" b="1" i="0">
                  <a:effectLst/>
                  <a:cs typeface="Arial" charset="0"/>
                </a:rPr>
                <a:t>∑</a:t>
              </a:r>
              <a:r>
                <a:rPr lang="en-US" sz="2800" b="1">
                  <a:effectLst/>
                </a:rPr>
                <a:t> </a:t>
              </a:r>
              <a:r>
                <a:rPr lang="en-US" sz="2800" b="1" i="0">
                  <a:effectLst/>
                </a:rPr>
                <a:t>(</a:t>
              </a:r>
              <a:r>
                <a:rPr lang="en-US" sz="2800" b="1">
                  <a:effectLst/>
                </a:rPr>
                <a:t>forecast errors</a:t>
              </a:r>
              <a:r>
                <a:rPr lang="en-US" sz="2800" b="1" i="0">
                  <a:effectLst/>
                </a:rPr>
                <a:t>)</a:t>
              </a:r>
              <a:r>
                <a:rPr lang="en-US" sz="2800" b="1" i="0" baseline="30000">
                  <a:effectLst/>
                </a:rPr>
                <a:t>2</a:t>
              </a:r>
              <a:endParaRPr lang="en-US" sz="2800" b="1">
                <a:effectLst/>
              </a:endParaRPr>
            </a:p>
            <a:p>
              <a:pPr algn="ctr">
                <a:lnSpc>
                  <a:spcPct val="125000"/>
                </a:lnSpc>
              </a:pPr>
              <a:r>
                <a:rPr lang="en-US" sz="2800" b="1">
                  <a:effectLst/>
                </a:rPr>
                <a:t>n</a:t>
              </a:r>
              <a:endParaRPr lang="en-US" sz="2800" b="1">
                <a:effectLst/>
                <a:latin typeface="Times" charset="0"/>
              </a:endParaRPr>
            </a:p>
          </p:txBody>
        </p:sp>
        <p:sp>
          <p:nvSpPr>
            <p:cNvPr id="298011" name="Line 27"/>
            <p:cNvSpPr>
              <a:spLocks noChangeShapeType="1"/>
            </p:cNvSpPr>
            <p:nvPr/>
          </p:nvSpPr>
          <p:spPr bwMode="auto">
            <a:xfrm>
              <a:off x="1712" y="3784"/>
              <a:ext cx="2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245911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of Forecast Error </a:t>
            </a:r>
          </a:p>
        </p:txBody>
      </p:sp>
      <p:grpSp>
        <p:nvGrpSpPr>
          <p:cNvPr id="299011" name="Group 3"/>
          <p:cNvGrpSpPr>
            <a:grpSpLocks/>
          </p:cNvGrpSpPr>
          <p:nvPr/>
        </p:nvGrpSpPr>
        <p:grpSpPr bwMode="auto">
          <a:xfrm>
            <a:off x="202600" y="1755775"/>
            <a:ext cx="8283575" cy="4857750"/>
            <a:chOff x="280" y="1370"/>
            <a:chExt cx="5218" cy="3060"/>
          </a:xfrm>
        </p:grpSpPr>
        <p:sp>
          <p:nvSpPr>
            <p:cNvPr id="299012" name="Rectangle 4"/>
            <p:cNvSpPr>
              <a:spLocks noChangeArrowheads="1"/>
            </p:cNvSpPr>
            <p:nvPr/>
          </p:nvSpPr>
          <p:spPr bwMode="auto">
            <a:xfrm>
              <a:off x="280" y="1370"/>
              <a:ext cx="5133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Rounded	Absolute	Rounded	Absolute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Forecast	Deviation	Forecast	Deviation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</a:t>
              </a:r>
              <a:r>
                <a:rPr lang="en-US" sz="18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Tonage</a:t>
              </a: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with	for	with	for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Quarter	Unloaded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</a:t>
              </a:r>
              <a:endParaRPr lang="en-US" sz="1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9013" name="Rectangle 5"/>
            <p:cNvSpPr>
              <a:spLocks noChangeArrowheads="1"/>
            </p:cNvSpPr>
            <p:nvPr/>
          </p:nvSpPr>
          <p:spPr bwMode="auto">
            <a:xfrm>
              <a:off x="518" y="2030"/>
              <a:ext cx="4980" cy="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	180	175	5	175	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	168	176	8	178	10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	159	175	16	173	14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4	175	173	2	166	9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	190	173	17	170	20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	205	175	30	180	25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	180	178	2	193	13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	182	178	4	186	4</a:t>
              </a:r>
            </a:p>
            <a:p>
              <a:pPr>
                <a:spcBef>
                  <a:spcPct val="20000"/>
                </a:spcBef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84		100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MAD	10.50		12.50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MSE	194.75		201.50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</a:t>
              </a:r>
              <a:endParaRPr lang="en-US" sz="20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99014" name="Line 6"/>
            <p:cNvSpPr>
              <a:spLocks noChangeShapeType="1"/>
            </p:cNvSpPr>
            <p:nvPr/>
          </p:nvSpPr>
          <p:spPr bwMode="auto">
            <a:xfrm>
              <a:off x="368" y="2016"/>
              <a:ext cx="5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9015" name="Line 7"/>
            <p:cNvSpPr>
              <a:spLocks noChangeShapeType="1"/>
            </p:cNvSpPr>
            <p:nvPr/>
          </p:nvSpPr>
          <p:spPr bwMode="auto">
            <a:xfrm>
              <a:off x="29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9016" name="Line 8"/>
            <p:cNvSpPr>
              <a:spLocks noChangeShapeType="1"/>
            </p:cNvSpPr>
            <p:nvPr/>
          </p:nvSpPr>
          <p:spPr bwMode="auto">
            <a:xfrm>
              <a:off x="47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>
              <a:off x="1872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9018" name="Line 10"/>
            <p:cNvSpPr>
              <a:spLocks noChangeShapeType="1"/>
            </p:cNvSpPr>
            <p:nvPr/>
          </p:nvSpPr>
          <p:spPr bwMode="auto">
            <a:xfrm>
              <a:off x="3680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99019" name="Rectangle 11"/>
          <p:cNvSpPr>
            <a:spLocks noChangeArrowheads="1"/>
          </p:cNvSpPr>
          <p:nvPr/>
        </p:nvSpPr>
        <p:spPr bwMode="auto">
          <a:xfrm>
            <a:off x="495300" y="1054100"/>
            <a:ext cx="6324600" cy="391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9024" name="Group 16"/>
          <p:cNvGrpSpPr>
            <a:grpSpLocks/>
          </p:cNvGrpSpPr>
          <p:nvPr/>
        </p:nvGrpSpPr>
        <p:grpSpPr bwMode="auto">
          <a:xfrm>
            <a:off x="1279525" y="2528890"/>
            <a:ext cx="4335463" cy="1023938"/>
            <a:chOff x="830" y="1977"/>
            <a:chExt cx="2731" cy="645"/>
          </a:xfrm>
        </p:grpSpPr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1766" y="2292"/>
              <a:ext cx="17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0">
                  <a:effectLst/>
                </a:rPr>
                <a:t>= 45.62/8 = 5.70%</a:t>
              </a:r>
            </a:p>
          </p:txBody>
        </p:sp>
        <p:sp>
          <p:nvSpPr>
            <p:cNvPr id="299026" name="Rectangle 18"/>
            <p:cNvSpPr>
              <a:spLocks noChangeArrowheads="1"/>
            </p:cNvSpPr>
            <p:nvPr/>
          </p:nvSpPr>
          <p:spPr bwMode="auto">
            <a:xfrm>
              <a:off x="830" y="1977"/>
              <a:ext cx="11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/>
                </a:rPr>
                <a:t>For </a:t>
              </a:r>
              <a:r>
                <a:rPr lang="en-US" sz="2800" b="1" i="0">
                  <a:effectLst/>
                  <a:latin typeface="Symbol" charset="0"/>
                </a:rPr>
                <a:t>a</a:t>
              </a:r>
              <a:r>
                <a:rPr lang="en-US" sz="2800" b="1" i="0">
                  <a:effectLst/>
                </a:rPr>
                <a:t> = .10</a:t>
              </a:r>
              <a:endParaRPr lang="en-US" sz="2800" b="1">
                <a:effectLst/>
              </a:endParaRPr>
            </a:p>
          </p:txBody>
        </p:sp>
      </p:grpSp>
      <p:grpSp>
        <p:nvGrpSpPr>
          <p:cNvPr id="299027" name="Group 19"/>
          <p:cNvGrpSpPr>
            <a:grpSpLocks/>
          </p:cNvGrpSpPr>
          <p:nvPr/>
        </p:nvGrpSpPr>
        <p:grpSpPr bwMode="auto">
          <a:xfrm>
            <a:off x="1279525" y="3656011"/>
            <a:ext cx="4140200" cy="1022349"/>
            <a:chOff x="830" y="2687"/>
            <a:chExt cx="2608" cy="644"/>
          </a:xfrm>
        </p:grpSpPr>
        <p:sp>
          <p:nvSpPr>
            <p:cNvPr id="299028" name="Rectangle 20"/>
            <p:cNvSpPr>
              <a:spLocks noChangeArrowheads="1"/>
            </p:cNvSpPr>
            <p:nvPr/>
          </p:nvSpPr>
          <p:spPr bwMode="auto">
            <a:xfrm>
              <a:off x="1758" y="3001"/>
              <a:ext cx="16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0">
                  <a:effectLst/>
                </a:rPr>
                <a:t>= 54.8/8 = 6.85%</a:t>
              </a:r>
            </a:p>
          </p:txBody>
        </p:sp>
        <p:sp>
          <p:nvSpPr>
            <p:cNvPr id="299029" name="Rectangle 21"/>
            <p:cNvSpPr>
              <a:spLocks noChangeArrowheads="1"/>
            </p:cNvSpPr>
            <p:nvPr/>
          </p:nvSpPr>
          <p:spPr bwMode="auto">
            <a:xfrm>
              <a:off x="830" y="2687"/>
              <a:ext cx="11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/>
                </a:rPr>
                <a:t>For </a:t>
              </a:r>
              <a:r>
                <a:rPr lang="en-US" sz="2800" b="1" i="0">
                  <a:effectLst/>
                  <a:latin typeface="Symbol" charset="0"/>
                </a:rPr>
                <a:t>a</a:t>
              </a:r>
              <a:r>
                <a:rPr lang="en-US" sz="2800" b="1" i="0">
                  <a:effectLst/>
                </a:rPr>
                <a:t> = .50</a:t>
              </a:r>
              <a:endParaRPr lang="en-US" sz="2800" b="1">
                <a:effectLst/>
              </a:endParaRPr>
            </a:p>
          </p:txBody>
        </p:sp>
      </p:grpSp>
      <p:grpSp>
        <p:nvGrpSpPr>
          <p:cNvPr id="299046" name="Group 38"/>
          <p:cNvGrpSpPr>
            <a:grpSpLocks/>
          </p:cNvGrpSpPr>
          <p:nvPr/>
        </p:nvGrpSpPr>
        <p:grpSpPr bwMode="auto">
          <a:xfrm>
            <a:off x="660400" y="809625"/>
            <a:ext cx="5845175" cy="1806575"/>
            <a:chOff x="416" y="510"/>
            <a:chExt cx="3682" cy="1138"/>
          </a:xfrm>
        </p:grpSpPr>
        <p:grpSp>
          <p:nvGrpSpPr>
            <p:cNvPr id="299045" name="Group 37"/>
            <p:cNvGrpSpPr>
              <a:grpSpLocks/>
            </p:cNvGrpSpPr>
            <p:nvPr/>
          </p:nvGrpSpPr>
          <p:grpSpPr bwMode="auto">
            <a:xfrm>
              <a:off x="416" y="1105"/>
              <a:ext cx="3682" cy="330"/>
              <a:chOff x="416" y="1105"/>
              <a:chExt cx="3682" cy="330"/>
            </a:xfrm>
          </p:grpSpPr>
          <p:sp>
            <p:nvSpPr>
              <p:cNvPr id="299033" name="Rectangle 25"/>
              <p:cNvSpPr>
                <a:spLocks noChangeArrowheads="1"/>
              </p:cNvSpPr>
              <p:nvPr/>
            </p:nvSpPr>
            <p:spPr bwMode="auto">
              <a:xfrm>
                <a:off x="416" y="1105"/>
                <a:ext cx="84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effectLst/>
                  </a:rPr>
                  <a:t>MAPE =</a:t>
                </a:r>
              </a:p>
            </p:txBody>
          </p:sp>
          <p:sp>
            <p:nvSpPr>
              <p:cNvPr id="299036" name="Line 28"/>
              <p:cNvSpPr>
                <a:spLocks noChangeShapeType="1"/>
              </p:cNvSpPr>
              <p:nvPr/>
            </p:nvSpPr>
            <p:spPr bwMode="auto">
              <a:xfrm>
                <a:off x="1410" y="1380"/>
                <a:ext cx="26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grpSp>
          <p:nvGrpSpPr>
            <p:cNvPr id="299044" name="Group 36"/>
            <p:cNvGrpSpPr>
              <a:grpSpLocks/>
            </p:cNvGrpSpPr>
            <p:nvPr/>
          </p:nvGrpSpPr>
          <p:grpSpPr bwMode="auto">
            <a:xfrm>
              <a:off x="1467" y="510"/>
              <a:ext cx="2567" cy="1138"/>
              <a:chOff x="1467" y="510"/>
              <a:chExt cx="2567" cy="1138"/>
            </a:xfrm>
          </p:grpSpPr>
          <p:sp>
            <p:nvSpPr>
              <p:cNvPr id="299035" name="Rectangle 27"/>
              <p:cNvSpPr>
                <a:spLocks noChangeArrowheads="1"/>
              </p:cNvSpPr>
              <p:nvPr/>
            </p:nvSpPr>
            <p:spPr bwMode="auto">
              <a:xfrm>
                <a:off x="1467" y="682"/>
                <a:ext cx="2567" cy="9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b="1" i="0">
                    <a:effectLst/>
                  </a:rPr>
                  <a:t>100 </a:t>
                </a:r>
                <a:r>
                  <a:rPr lang="en-US" sz="3600" b="1" i="0">
                    <a:effectLst/>
                    <a:cs typeface="Arial" charset="0"/>
                  </a:rPr>
                  <a:t>∑</a:t>
                </a:r>
                <a:r>
                  <a:rPr lang="en-US" sz="2800" b="1">
                    <a:effectLst/>
                  </a:rPr>
                  <a:t> |deviation</a:t>
                </a:r>
                <a:r>
                  <a:rPr lang="en-US" sz="2800" b="1" baseline="-25000">
                    <a:effectLst/>
                  </a:rPr>
                  <a:t>i</a:t>
                </a:r>
                <a:r>
                  <a:rPr lang="en-US" sz="2800" b="1">
                    <a:effectLst/>
                  </a:rPr>
                  <a:t>|/actual</a:t>
                </a:r>
                <a:r>
                  <a:rPr lang="en-US" sz="2800" b="1" baseline="-25000">
                    <a:effectLst/>
                  </a:rPr>
                  <a:t>i</a:t>
                </a:r>
                <a:endParaRPr lang="en-US" sz="2800" b="1">
                  <a:effectLst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b="1">
                    <a:effectLst/>
                  </a:rPr>
                  <a:t>n</a:t>
                </a:r>
                <a:endParaRPr lang="en-US" sz="2800" b="1">
                  <a:effectLst/>
                  <a:latin typeface="Times" charset="0"/>
                </a:endParaRPr>
              </a:p>
            </p:txBody>
          </p:sp>
          <p:sp>
            <p:nvSpPr>
              <p:cNvPr id="299037" name="Rectangle 29"/>
              <p:cNvSpPr>
                <a:spLocks noChangeArrowheads="1"/>
              </p:cNvSpPr>
              <p:nvPr/>
            </p:nvSpPr>
            <p:spPr bwMode="auto">
              <a:xfrm>
                <a:off x="1829" y="510"/>
                <a:ext cx="364" cy="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250000"/>
                  </a:lnSpc>
                </a:pPr>
                <a:r>
                  <a:rPr lang="en-US" sz="1800" b="1">
                    <a:effectLst/>
                  </a:rPr>
                  <a:t>n</a:t>
                </a:r>
              </a:p>
              <a:p>
                <a:pPr algn="ctr">
                  <a:lnSpc>
                    <a:spcPct val="250000"/>
                  </a:lnSpc>
                </a:pPr>
                <a:r>
                  <a:rPr lang="en-US" sz="1800" b="1">
                    <a:effectLst/>
                  </a:rPr>
                  <a:t>i </a:t>
                </a:r>
                <a:r>
                  <a:rPr lang="en-US" sz="1800" b="1" i="0">
                    <a:effectLst/>
                  </a:rPr>
                  <a:t>=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953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330200"/>
            <a:ext cx="7514771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of Forecast Error </a:t>
            </a:r>
          </a:p>
        </p:txBody>
      </p:sp>
      <p:grpSp>
        <p:nvGrpSpPr>
          <p:cNvPr id="300035" name="Group 3"/>
          <p:cNvGrpSpPr>
            <a:grpSpLocks/>
          </p:cNvGrpSpPr>
          <p:nvPr/>
        </p:nvGrpSpPr>
        <p:grpSpPr bwMode="auto">
          <a:xfrm>
            <a:off x="202600" y="1755775"/>
            <a:ext cx="8283575" cy="4857750"/>
            <a:chOff x="280" y="1370"/>
            <a:chExt cx="5218" cy="3060"/>
          </a:xfrm>
        </p:grpSpPr>
        <p:sp>
          <p:nvSpPr>
            <p:cNvPr id="300036" name="Rectangle 4"/>
            <p:cNvSpPr>
              <a:spLocks noChangeArrowheads="1"/>
            </p:cNvSpPr>
            <p:nvPr/>
          </p:nvSpPr>
          <p:spPr bwMode="auto">
            <a:xfrm>
              <a:off x="280" y="1370"/>
              <a:ext cx="5133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Rounded	Absolute	Rounded	Absolute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Forecast	Deviation	Forecast	Deviation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Tonnage	with	for	with	for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Quarter	Unloaded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.10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	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a</a:t>
              </a:r>
              <a:r>
                <a:rPr lang="en-US" sz="1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.50</a:t>
              </a:r>
              <a:endParaRPr lang="en-US" sz="1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00037" name="Rectangle 5"/>
            <p:cNvSpPr>
              <a:spLocks noChangeArrowheads="1"/>
            </p:cNvSpPr>
            <p:nvPr/>
          </p:nvSpPr>
          <p:spPr bwMode="auto">
            <a:xfrm>
              <a:off x="518" y="2030"/>
              <a:ext cx="4980" cy="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	180	175	5	175	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	168	176	8	178	10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	159	175	16	173	14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4	175	173	2	166	9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	190	173	17	170	20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	205	175	30	180	25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	180	178	2	193	13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	182	178	4	186	4</a:t>
              </a:r>
            </a:p>
            <a:p>
              <a:pPr>
                <a:spcBef>
                  <a:spcPct val="20000"/>
                </a:spcBef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84		100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MAD	10.50		12.50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MSE	194.75		201.50</a:t>
              </a:r>
            </a:p>
            <a:p>
              <a:pPr>
                <a:buFont typeface="Times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MAPE	5.70%		6.85%</a:t>
              </a:r>
              <a:endParaRPr lang="en-US" sz="20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00038" name="Line 6"/>
            <p:cNvSpPr>
              <a:spLocks noChangeShapeType="1"/>
            </p:cNvSpPr>
            <p:nvPr/>
          </p:nvSpPr>
          <p:spPr bwMode="auto">
            <a:xfrm>
              <a:off x="368" y="2016"/>
              <a:ext cx="5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00039" name="Line 7"/>
            <p:cNvSpPr>
              <a:spLocks noChangeShapeType="1"/>
            </p:cNvSpPr>
            <p:nvPr/>
          </p:nvSpPr>
          <p:spPr bwMode="auto">
            <a:xfrm>
              <a:off x="29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00040" name="Line 8"/>
            <p:cNvSpPr>
              <a:spLocks noChangeShapeType="1"/>
            </p:cNvSpPr>
            <p:nvPr/>
          </p:nvSpPr>
          <p:spPr bwMode="auto">
            <a:xfrm>
              <a:off x="47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00041" name="Line 9"/>
            <p:cNvSpPr>
              <a:spLocks noChangeShapeType="1"/>
            </p:cNvSpPr>
            <p:nvPr/>
          </p:nvSpPr>
          <p:spPr bwMode="auto">
            <a:xfrm>
              <a:off x="1872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00042" name="Line 10"/>
            <p:cNvSpPr>
              <a:spLocks noChangeShapeType="1"/>
            </p:cNvSpPr>
            <p:nvPr/>
          </p:nvSpPr>
          <p:spPr bwMode="auto">
            <a:xfrm>
              <a:off x="3680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300054" name="Oval 22"/>
          <p:cNvSpPr>
            <a:spLocks noChangeArrowheads="1"/>
          </p:cNvSpPr>
          <p:nvPr/>
        </p:nvSpPr>
        <p:spPr bwMode="auto">
          <a:xfrm>
            <a:off x="4015619" y="5565775"/>
            <a:ext cx="1294191" cy="1136650"/>
          </a:xfrm>
          <a:prstGeom prst="ellips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65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320184"/>
              </p:ext>
            </p:extLst>
          </p:nvPr>
        </p:nvGraphicFramePr>
        <p:xfrm>
          <a:off x="441923" y="1499856"/>
          <a:ext cx="7835296" cy="391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5486400" imgH="2743200" progId="Word.Document.12">
                  <p:embed/>
                </p:oleObj>
              </mc:Choice>
              <mc:Fallback>
                <p:oleObj name="Document" r:id="rId4" imgW="5486400" imgH="2743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923" y="1499856"/>
                        <a:ext cx="7835296" cy="3917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4.14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following are two weekly forecasts made by two different methods for the number of gallons of gasoline, in thousands, demanded at a local gasoline station. Also shown are actual demand levels in thousands of gallons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What are the MAD and MSE for each method?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96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907334"/>
              </p:ext>
            </p:extLst>
          </p:nvPr>
        </p:nvGraphicFramePr>
        <p:xfrm>
          <a:off x="413656" y="37356"/>
          <a:ext cx="7835296" cy="391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" r:id="rId4" imgW="5486400" imgH="2743200" progId="Word.Document.12">
                  <p:embed/>
                </p:oleObj>
              </mc:Choice>
              <mc:Fallback>
                <p:oleObj name="Document" r:id="rId4" imgW="5486400" imgH="2743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656" y="37356"/>
                        <a:ext cx="7835296" cy="3917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4.14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97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05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What are the MAD and MSE for each method?</a:t>
            </a: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dirty="0"/>
              <a:t>Method 1:	MAD: (0.20 + 0.05 + 0.05 + 0.20)/4 = .125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	       </a:t>
            </a:r>
            <a:r>
              <a:rPr lang="en-US" sz="2400" dirty="0" smtClean="0"/>
              <a:t>			MSE </a:t>
            </a:r>
            <a:r>
              <a:rPr lang="en-US" sz="2400" dirty="0"/>
              <a:t>: (0.04 + 0.0025 + 0.0025 + 0.04)/4 = .</a:t>
            </a:r>
            <a:r>
              <a:rPr lang="en-US" sz="2400" dirty="0" smtClean="0"/>
              <a:t>021</a:t>
            </a:r>
          </a:p>
          <a:p>
            <a:endParaRPr lang="en-US" sz="2400" dirty="0"/>
          </a:p>
          <a:p>
            <a:r>
              <a:rPr lang="en-US" sz="2400" dirty="0"/>
              <a:t>Method 2:	MAD: (0.1 + 0.20 + 0.10 + 0.11) / 4 = .1275</a:t>
            </a:r>
          </a:p>
          <a:p>
            <a:r>
              <a:rPr lang="en-US" sz="2400" dirty="0"/>
              <a:t>	     </a:t>
            </a:r>
            <a:r>
              <a:rPr lang="en-US" sz="2400" dirty="0" smtClean="0"/>
              <a:t>		MSE </a:t>
            </a:r>
            <a:r>
              <a:rPr lang="en-US" sz="2400" dirty="0"/>
              <a:t>: (0.01 + 0.04 + 0.01 + 0.0121) / 4 = .018 </a:t>
            </a:r>
            <a:r>
              <a:rPr lang="en-US" sz="2400" dirty="0" smtClean="0">
                <a:sym typeface="Symbol"/>
              </a:rPr>
              <a:t>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73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20013" cy="1308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</a:t>
            </a: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965200" y="2262188"/>
            <a:ext cx="7212013" cy="8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When a trend is present, exponential smoothing must be modified</a:t>
            </a:r>
          </a:p>
        </p:txBody>
      </p:sp>
      <p:grpSp>
        <p:nvGrpSpPr>
          <p:cNvPr id="301060" name="Group 4"/>
          <p:cNvGrpSpPr>
            <a:grpSpLocks/>
          </p:cNvGrpSpPr>
          <p:nvPr/>
        </p:nvGrpSpPr>
        <p:grpSpPr bwMode="auto">
          <a:xfrm>
            <a:off x="468313" y="3606805"/>
            <a:ext cx="8032751" cy="1044577"/>
            <a:chOff x="255" y="2160"/>
            <a:chExt cx="5060" cy="658"/>
          </a:xfrm>
        </p:grpSpPr>
        <p:sp>
          <p:nvSpPr>
            <p:cNvPr id="301061" name="Rectangle 5"/>
            <p:cNvSpPr>
              <a:spLocks noChangeArrowheads="1"/>
            </p:cNvSpPr>
            <p:nvPr/>
          </p:nvSpPr>
          <p:spPr bwMode="auto">
            <a:xfrm>
              <a:off x="255" y="2160"/>
              <a:ext cx="1479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Forecast </a:t>
              </a:r>
            </a:p>
            <a:p>
              <a:pPr>
                <a:lnSpc>
                  <a:spcPct val="85000"/>
                </a:lnSpc>
              </a:pPr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including  </a:t>
              </a:r>
              <a:r>
                <a:rPr lang="en-US" sz="24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4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FIT</a:t>
              </a:r>
              <a:r>
                <a:rPr lang="en-US" sz="24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4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</a:t>
              </a:r>
            </a:p>
            <a:p>
              <a:pPr>
                <a:lnSpc>
                  <a:spcPct val="85000"/>
                </a:lnSpc>
              </a:pPr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trend</a:t>
              </a:r>
            </a:p>
          </p:txBody>
        </p: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1921" y="2161"/>
              <a:ext cx="3394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2857500" algn="l"/>
                  <a:tab pos="3429000" algn="l"/>
                </a:tabLst>
              </a:pP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exponentially		exponentially</a:t>
              </a:r>
            </a:p>
            <a:p>
              <a:pPr>
                <a:lnSpc>
                  <a:spcPct val="85000"/>
                </a:lnSpc>
                <a:tabLst>
                  <a:tab pos="2857500" algn="l"/>
                  <a:tab pos="3429000" algn="l"/>
                </a:tabLst>
              </a:pP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smoothed    </a:t>
              </a:r>
              <a:r>
                <a:rPr lang="en-US" sz="24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</a:t>
              </a:r>
              <a:r>
                <a:rPr lang="en-US" sz="2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4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 +	</a:t>
              </a:r>
              <a:r>
                <a:rPr lang="en-US" sz="24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4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smoothed</a:t>
              </a:r>
            </a:p>
            <a:p>
              <a:pPr>
                <a:lnSpc>
                  <a:spcPct val="85000"/>
                </a:lnSpc>
                <a:tabLst>
                  <a:tab pos="2857500" algn="l"/>
                  <a:tab pos="3429000" algn="l"/>
                </a:tabLst>
              </a:pPr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forecast		trend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686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1585913" y="2508250"/>
            <a:ext cx="5404709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r>
              <a:rPr lang="en-US" sz="3200" b="1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a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</a:t>
            </a:r>
            <a:r>
              <a:rPr lang="en-US" sz="3200" b="1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- 1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+ (1 - 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a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)(</a:t>
            </a: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r>
              <a:rPr lang="en-US" sz="3200" b="1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- 1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</a:t>
            </a:r>
            <a:r>
              <a:rPr lang="en-US" sz="3200" b="1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baseline="-25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- 1</a:t>
            </a:r>
            <a:r>
              <a:rPr lang="en-US" sz="32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</p:txBody>
      </p:sp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979613" y="3429000"/>
            <a:ext cx="467320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 = 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b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r>
              <a:rPr lang="en-US" sz="32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 - </a:t>
            </a: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r>
              <a:rPr lang="en-US" sz="32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 - 1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) + (1 - 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b</a:t>
            </a:r>
            <a:r>
              <a:rPr lang="en-US" sz="32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3200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 - 1</a:t>
            </a:r>
            <a:endParaRPr lang="en-US" sz="3200" b="1" i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950913" y="4397375"/>
            <a:ext cx="6328876" cy="169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Step 1: Compute F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lnSpc>
                <a:spcPct val="125000"/>
              </a:lnSpc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Step 2: Compute T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lnSpc>
                <a:spcPct val="125000"/>
              </a:lnSpc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Step 3: Calculate the forecast FIT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=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F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+ 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609600"/>
            <a:ext cx="7720013" cy="1308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 anchorCtr="1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08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1" grpId="0" autoUpdateAnimBg="0"/>
      <p:bldP spid="144402" grpId="0" autoUpdateAnimBg="0"/>
      <p:bldP spid="1444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546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>
            <a:normAutofit/>
          </a:bodyPr>
          <a:lstStyle/>
          <a:p>
            <a:pPr marL="482600" indent="-482600">
              <a:buFont typeface="Wingdings" charset="2"/>
              <a:buChar char="§"/>
            </a:pPr>
            <a:r>
              <a:rPr lang="en-US" sz="2800" b="1" dirty="0"/>
              <a:t>Form of weighted moving average</a:t>
            </a:r>
          </a:p>
          <a:p>
            <a:pPr marL="1054100" lvl="1" indent="-381000">
              <a:buFont typeface="Wingdings" charset="2"/>
              <a:buChar char="§"/>
            </a:pPr>
            <a:r>
              <a:rPr lang="en-US" sz="2800" b="1" dirty="0"/>
              <a:t>Weights decline exponentially</a:t>
            </a:r>
          </a:p>
          <a:p>
            <a:pPr marL="1054100" lvl="1" indent="-381000">
              <a:buFont typeface="Wingdings" charset="2"/>
              <a:buChar char="§"/>
            </a:pPr>
            <a:r>
              <a:rPr lang="en-US" sz="2800" b="1" dirty="0"/>
              <a:t>Most recent data weighted </a:t>
            </a:r>
            <a:r>
              <a:rPr lang="en-US" sz="2800" b="1" dirty="0" smtClean="0"/>
              <a:t>most</a:t>
            </a:r>
          </a:p>
          <a:p>
            <a:pPr marL="673100" lvl="1" indent="0">
              <a:buNone/>
            </a:pPr>
            <a:endParaRPr lang="en-US" sz="2400" b="1" dirty="0"/>
          </a:p>
          <a:p>
            <a:pPr marL="482600" indent="-482600">
              <a:buFont typeface="Wingdings" charset="2"/>
              <a:buChar char="§"/>
            </a:pPr>
            <a:r>
              <a:rPr lang="en-US" sz="2800" b="1" dirty="0"/>
              <a:t>Requires smoothing constant </a:t>
            </a:r>
            <a:r>
              <a:rPr lang="en-US" sz="2800" b="1" i="0" dirty="0"/>
              <a:t>(</a:t>
            </a:r>
            <a:r>
              <a:rPr lang="en-US" sz="2800" b="1" i="0" dirty="0">
                <a:latin typeface="Symbol" charset="0"/>
              </a:rPr>
              <a:t></a:t>
            </a:r>
            <a:r>
              <a:rPr lang="en-US" sz="2800" b="1" i="0" dirty="0"/>
              <a:t>)</a:t>
            </a:r>
          </a:p>
          <a:p>
            <a:pPr marL="1054100" lvl="1" indent="-381000">
              <a:buFont typeface="Wingdings" charset="2"/>
              <a:buChar char="§"/>
            </a:pPr>
            <a:r>
              <a:rPr lang="en-US" sz="2800" b="1" dirty="0"/>
              <a:t>Ranges from 0 to 1</a:t>
            </a:r>
          </a:p>
          <a:p>
            <a:pPr marL="1054100" lvl="1" indent="-381000">
              <a:buFont typeface="Wingdings" charset="2"/>
              <a:buChar char="§"/>
            </a:pPr>
            <a:r>
              <a:rPr lang="en-US" sz="2800" b="1" dirty="0"/>
              <a:t>Subjectively chosen</a:t>
            </a:r>
            <a:endParaRPr lang="en-US" sz="4000" b="1" dirty="0"/>
          </a:p>
          <a:p>
            <a:pPr marL="482600" indent="-482600">
              <a:buFont typeface="Wingdings" charset="2"/>
              <a:buChar char="§"/>
            </a:pPr>
            <a:r>
              <a:rPr lang="en-US" sz="2800" b="1" dirty="0"/>
              <a:t>Involves little record keeping of past data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63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</a:t>
            </a:r>
          </a:p>
        </p:txBody>
      </p:sp>
    </p:spTree>
    <p:extLst>
      <p:ext uri="{BB962C8B-B14F-4D97-AF65-F5344CB8AC3E}">
        <p14:creationId xmlns:p14="http://schemas.microsoft.com/office/powerpoint/2010/main" val="221509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1" name="Rectangle 9"/>
          <p:cNvSpPr>
            <a:spLocks noGrp="1" noChangeArrowheads="1"/>
          </p:cNvSpPr>
          <p:nvPr>
            <p:ph type="title"/>
          </p:nvPr>
        </p:nvSpPr>
        <p:spPr>
          <a:xfrm>
            <a:off x="463550" y="431800"/>
            <a:ext cx="7301593" cy="1308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 Example</a:t>
            </a:r>
          </a:p>
        </p:txBody>
      </p:sp>
      <p:grpSp>
        <p:nvGrpSpPr>
          <p:cNvPr id="146444" name="Group 12"/>
          <p:cNvGrpSpPr>
            <a:grpSpLocks/>
          </p:cNvGrpSpPr>
          <p:nvPr/>
        </p:nvGrpSpPr>
        <p:grpSpPr bwMode="auto">
          <a:xfrm>
            <a:off x="261715" y="2005013"/>
            <a:ext cx="8194675" cy="4016374"/>
            <a:chOff x="302" y="1279"/>
            <a:chExt cx="5162" cy="2530"/>
          </a:xfrm>
        </p:grpSpPr>
        <p:sp>
          <p:nvSpPr>
            <p:cNvPr id="146442" name="Rectangle 10"/>
            <p:cNvSpPr>
              <a:spLocks noChangeArrowheads="1"/>
            </p:cNvSpPr>
            <p:nvPr/>
          </p:nvSpPr>
          <p:spPr bwMode="auto">
            <a:xfrm>
              <a:off x="302" y="1279"/>
              <a:ext cx="5138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		Forecast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Smoothed	Smoothed	Including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Demand 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Forecast, F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FIT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endPara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spcBef>
                  <a:spcPct val="20000"/>
                </a:spcBef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	12	11	2	13.00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	17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	20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4	19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5	24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6	21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7	31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8	28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9	36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10		</a:t>
              </a:r>
              <a:endPara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320" y="1832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288925" y="6156325"/>
            <a:ext cx="105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Table 4.1</a:t>
            </a:r>
          </a:p>
        </p:txBody>
      </p:sp>
    </p:spTree>
    <p:extLst>
      <p:ext uri="{BB962C8B-B14F-4D97-AF65-F5344CB8AC3E}">
        <p14:creationId xmlns:p14="http://schemas.microsoft.com/office/powerpoint/2010/main" val="424066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07" name="Group 3"/>
          <p:cNvGrpSpPr>
            <a:grpSpLocks/>
          </p:cNvGrpSpPr>
          <p:nvPr/>
        </p:nvGrpSpPr>
        <p:grpSpPr bwMode="auto">
          <a:xfrm>
            <a:off x="261715" y="2005013"/>
            <a:ext cx="8194675" cy="4016374"/>
            <a:chOff x="302" y="1279"/>
            <a:chExt cx="5162" cy="2530"/>
          </a:xfrm>
        </p:grpSpPr>
        <p:sp>
          <p:nvSpPr>
            <p:cNvPr id="303108" name="Rectangle 4"/>
            <p:cNvSpPr>
              <a:spLocks noChangeArrowheads="1"/>
            </p:cNvSpPr>
            <p:nvPr/>
          </p:nvSpPr>
          <p:spPr bwMode="auto">
            <a:xfrm>
              <a:off x="302" y="1279"/>
              <a:ext cx="5138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		Forecast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Smoothed	Smoothed	Including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Demand 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Forecast, F</a:t>
              </a:r>
              <a:r>
                <a:rPr lang="en-US" sz="20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T</a:t>
              </a:r>
              <a:r>
                <a:rPr lang="en-US" sz="20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FIT</a:t>
              </a:r>
              <a:r>
                <a:rPr lang="en-US" sz="20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endParaRPr lang="en-US" sz="2000" b="1" i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spcBef>
                  <a:spcPct val="20000"/>
                </a:spcBef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	12	11	2	13.00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	17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	20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4	19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5	24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6	21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7	31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8	28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9	36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10		</a:t>
              </a:r>
              <a:endParaRPr lang="en-US" sz="20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03109" name="Line 5"/>
            <p:cNvSpPr>
              <a:spLocks noChangeShapeType="1"/>
            </p:cNvSpPr>
            <p:nvPr/>
          </p:nvSpPr>
          <p:spPr bwMode="auto">
            <a:xfrm>
              <a:off x="320" y="1832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288925" y="6156325"/>
            <a:ext cx="105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Table 4.1</a:t>
            </a:r>
          </a:p>
        </p:txBody>
      </p:sp>
      <p:sp>
        <p:nvSpPr>
          <p:cNvPr id="303113" name="Rectangle 9"/>
          <p:cNvSpPr>
            <a:spLocks noChangeArrowheads="1"/>
          </p:cNvSpPr>
          <p:nvPr/>
        </p:nvSpPr>
        <p:spPr bwMode="auto">
          <a:xfrm>
            <a:off x="3276600" y="3746500"/>
            <a:ext cx="5346700" cy="2578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3112" name="Rectangle 8"/>
          <p:cNvSpPr>
            <a:spLocks noChangeArrowheads="1"/>
          </p:cNvSpPr>
          <p:nvPr/>
        </p:nvSpPr>
        <p:spPr bwMode="auto">
          <a:xfrm>
            <a:off x="3979863" y="4513263"/>
            <a:ext cx="3892512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tabLst>
                <a:tab pos="482600" algn="l"/>
              </a:tabLst>
            </a:pPr>
            <a:r>
              <a:rPr lang="en-US" sz="2400" b="1">
                <a:effectLst/>
              </a:rPr>
              <a:t>F</a:t>
            </a:r>
            <a:r>
              <a:rPr lang="en-US" sz="2400" b="1" i="0" baseline="-25000">
                <a:effectLst/>
              </a:rPr>
              <a:t>2</a:t>
            </a:r>
            <a:r>
              <a:rPr lang="en-US" sz="2400" b="1" i="0">
                <a:effectLst/>
              </a:rPr>
              <a:t> 	= </a:t>
            </a:r>
            <a:r>
              <a:rPr lang="en-US" sz="2400" b="1" i="0">
                <a:effectLst/>
                <a:latin typeface="Symbol" charset="0"/>
              </a:rPr>
              <a:t>a</a:t>
            </a:r>
            <a:r>
              <a:rPr lang="en-US" sz="2400" b="1">
                <a:effectLst/>
              </a:rPr>
              <a:t>A</a:t>
            </a:r>
            <a:r>
              <a:rPr lang="en-US" sz="2400" b="1" i="0" baseline="-25000">
                <a:effectLst/>
              </a:rPr>
              <a:t>1</a:t>
            </a:r>
            <a:r>
              <a:rPr lang="en-US" sz="2400" b="1" i="0">
                <a:effectLst/>
              </a:rPr>
              <a:t> + (1 - </a:t>
            </a:r>
            <a:r>
              <a:rPr lang="en-US" sz="2400" b="1" i="0">
                <a:effectLst/>
                <a:latin typeface="Symbol" charset="0"/>
              </a:rPr>
              <a:t>a</a:t>
            </a:r>
            <a:r>
              <a:rPr lang="en-US" sz="2400" b="1" i="0">
                <a:effectLst/>
              </a:rPr>
              <a:t>)(</a:t>
            </a:r>
            <a:r>
              <a:rPr lang="en-US" sz="2400" b="1">
                <a:effectLst/>
              </a:rPr>
              <a:t>F</a:t>
            </a:r>
            <a:r>
              <a:rPr lang="en-US" sz="2400" b="1" i="0" baseline="-25000">
                <a:effectLst/>
              </a:rPr>
              <a:t>1</a:t>
            </a:r>
            <a:r>
              <a:rPr lang="en-US" sz="2400" b="1" i="0">
                <a:effectLst/>
              </a:rPr>
              <a:t> + </a:t>
            </a:r>
            <a:r>
              <a:rPr lang="en-US" sz="2400" b="1">
                <a:effectLst/>
              </a:rPr>
              <a:t>T</a:t>
            </a:r>
            <a:r>
              <a:rPr lang="en-US" sz="2400" b="1" i="0" baseline="-25000">
                <a:effectLst/>
              </a:rPr>
              <a:t>1</a:t>
            </a:r>
            <a:r>
              <a:rPr lang="en-US" sz="2400" b="1" i="0">
                <a:effectLst/>
              </a:rPr>
              <a:t>)</a:t>
            </a:r>
          </a:p>
          <a:p>
            <a:pPr>
              <a:lnSpc>
                <a:spcPct val="125000"/>
              </a:lnSpc>
              <a:tabLst>
                <a:tab pos="482600" algn="l"/>
              </a:tabLst>
            </a:pPr>
            <a:r>
              <a:rPr lang="en-US" sz="2400" b="1">
                <a:effectLst/>
              </a:rPr>
              <a:t>F</a:t>
            </a:r>
            <a:r>
              <a:rPr lang="en-US" sz="2400" b="1" i="0" baseline="-25000">
                <a:effectLst/>
              </a:rPr>
              <a:t>2</a:t>
            </a:r>
            <a:r>
              <a:rPr lang="en-US" sz="2400" b="1" i="0">
                <a:effectLst/>
              </a:rPr>
              <a:t> 	= (.2)(12) + (1 - .2)(11 + 2)</a:t>
            </a:r>
          </a:p>
          <a:p>
            <a:pPr>
              <a:lnSpc>
                <a:spcPct val="125000"/>
              </a:lnSpc>
              <a:tabLst>
                <a:tab pos="482600" algn="l"/>
              </a:tabLst>
            </a:pPr>
            <a:r>
              <a:rPr lang="en-US" sz="2400" b="1" i="0">
                <a:effectLst/>
              </a:rPr>
              <a:t>	= 2.4 + 10.4 = 12.8 units</a:t>
            </a:r>
          </a:p>
        </p:txBody>
      </p:sp>
      <p:sp>
        <p:nvSpPr>
          <p:cNvPr id="303111" name="Rectangle 7"/>
          <p:cNvSpPr>
            <a:spLocks noChangeArrowheads="1"/>
          </p:cNvSpPr>
          <p:nvPr/>
        </p:nvSpPr>
        <p:spPr bwMode="auto">
          <a:xfrm>
            <a:off x="3556000" y="3976688"/>
            <a:ext cx="38267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effectLst/>
              </a:rPr>
              <a:t>Step 1: Forecast for Month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>
          <a:xfrm>
            <a:off x="463550" y="431800"/>
            <a:ext cx="7301593" cy="1308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27" tIns="45713" rIns="91427" bIns="45713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 Example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5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2" grpId="0" autoUpdateAnimBg="0"/>
      <p:bldP spid="3031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155" name="Group 3"/>
          <p:cNvGrpSpPr>
            <a:grpSpLocks/>
          </p:cNvGrpSpPr>
          <p:nvPr/>
        </p:nvGrpSpPr>
        <p:grpSpPr bwMode="auto">
          <a:xfrm>
            <a:off x="273810" y="2005013"/>
            <a:ext cx="8194675" cy="4016374"/>
            <a:chOff x="302" y="1279"/>
            <a:chExt cx="5162" cy="2530"/>
          </a:xfrm>
        </p:grpSpPr>
        <p:sp>
          <p:nvSpPr>
            <p:cNvPr id="305156" name="Rectangle 4"/>
            <p:cNvSpPr>
              <a:spLocks noChangeArrowheads="1"/>
            </p:cNvSpPr>
            <p:nvPr/>
          </p:nvSpPr>
          <p:spPr bwMode="auto">
            <a:xfrm>
              <a:off x="302" y="1279"/>
              <a:ext cx="5138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		Forecast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Smoothed	Smoothed	Including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Demand 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Forecast, F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FIT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endPara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spcBef>
                  <a:spcPct val="20000"/>
                </a:spcBef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	12	11	2	13.00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	17	12.80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	20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4	19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5	24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6	21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7	31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8	28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9	36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10		</a:t>
              </a:r>
              <a:endPara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05157" name="Line 5"/>
            <p:cNvSpPr>
              <a:spLocks noChangeShapeType="1"/>
            </p:cNvSpPr>
            <p:nvPr/>
          </p:nvSpPr>
          <p:spPr bwMode="auto">
            <a:xfrm>
              <a:off x="320" y="1832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288925" y="6156325"/>
            <a:ext cx="105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Table 4.1</a:t>
            </a:r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3276600" y="3746500"/>
            <a:ext cx="5346700" cy="2578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0" name="Rectangle 8"/>
          <p:cNvSpPr>
            <a:spLocks noChangeArrowheads="1"/>
          </p:cNvSpPr>
          <p:nvPr/>
        </p:nvSpPr>
        <p:spPr bwMode="auto">
          <a:xfrm>
            <a:off x="3979863" y="4513263"/>
            <a:ext cx="4071647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tabLst>
                <a:tab pos="482600" algn="l"/>
              </a:tabLst>
            </a:pPr>
            <a:r>
              <a:rPr lang="en-US" sz="2400" b="1" dirty="0">
                <a:effectLst/>
              </a:rPr>
              <a:t>T</a:t>
            </a:r>
            <a:r>
              <a:rPr lang="en-US" sz="2400" b="1" i="0" baseline="-25000" dirty="0">
                <a:effectLst/>
              </a:rPr>
              <a:t>2</a:t>
            </a:r>
            <a:r>
              <a:rPr lang="en-US" sz="2400" b="1" i="0" dirty="0">
                <a:effectLst/>
              </a:rPr>
              <a:t> 	= </a:t>
            </a:r>
            <a:r>
              <a:rPr lang="en-US" sz="2400" b="1" i="0" dirty="0">
                <a:effectLst/>
                <a:latin typeface="Symbol" charset="0"/>
              </a:rPr>
              <a:t>b</a:t>
            </a:r>
            <a:r>
              <a:rPr lang="en-US" sz="2400" b="1" i="0" dirty="0">
                <a:effectLst/>
              </a:rPr>
              <a:t>(</a:t>
            </a:r>
            <a:r>
              <a:rPr lang="en-US" sz="2400" b="1" dirty="0">
                <a:effectLst/>
              </a:rPr>
              <a:t>F</a:t>
            </a:r>
            <a:r>
              <a:rPr lang="en-US" sz="2400" b="1" i="0" baseline="-25000" dirty="0">
                <a:effectLst/>
              </a:rPr>
              <a:t>2</a:t>
            </a:r>
            <a:r>
              <a:rPr lang="en-US" sz="2400" b="1" i="0" dirty="0">
                <a:effectLst/>
              </a:rPr>
              <a:t> - </a:t>
            </a:r>
            <a:r>
              <a:rPr lang="en-US" sz="2400" b="1" dirty="0">
                <a:effectLst/>
              </a:rPr>
              <a:t>F</a:t>
            </a:r>
            <a:r>
              <a:rPr lang="en-US" sz="2400" b="1" i="0" baseline="-25000" dirty="0">
                <a:effectLst/>
              </a:rPr>
              <a:t>1</a:t>
            </a:r>
            <a:r>
              <a:rPr lang="en-US" sz="2400" b="1" i="0" dirty="0">
                <a:effectLst/>
              </a:rPr>
              <a:t>) + (1 - </a:t>
            </a:r>
            <a:r>
              <a:rPr lang="en-US" sz="2400" b="1" i="0" dirty="0">
                <a:effectLst/>
                <a:latin typeface="Symbol" charset="0"/>
              </a:rPr>
              <a:t>b</a:t>
            </a:r>
            <a:r>
              <a:rPr lang="en-US" sz="2400" b="1" i="0" dirty="0">
                <a:effectLst/>
              </a:rPr>
              <a:t>)</a:t>
            </a:r>
            <a:r>
              <a:rPr lang="en-US" sz="2400" b="1" dirty="0">
                <a:effectLst/>
              </a:rPr>
              <a:t>T</a:t>
            </a:r>
            <a:r>
              <a:rPr lang="en-US" sz="2400" b="1" i="0" baseline="-25000" dirty="0">
                <a:effectLst/>
              </a:rPr>
              <a:t>1</a:t>
            </a:r>
            <a:endParaRPr lang="en-US" sz="2400" b="1" i="0" dirty="0">
              <a:effectLst/>
            </a:endParaRPr>
          </a:p>
          <a:p>
            <a:pPr>
              <a:lnSpc>
                <a:spcPct val="125000"/>
              </a:lnSpc>
              <a:tabLst>
                <a:tab pos="482600" algn="l"/>
              </a:tabLst>
            </a:pPr>
            <a:r>
              <a:rPr lang="en-US" sz="2400" b="1" dirty="0">
                <a:effectLst/>
              </a:rPr>
              <a:t>T</a:t>
            </a:r>
            <a:r>
              <a:rPr lang="en-US" sz="2400" b="1" i="0" baseline="-25000" dirty="0">
                <a:effectLst/>
              </a:rPr>
              <a:t>2</a:t>
            </a:r>
            <a:r>
              <a:rPr lang="en-US" sz="2400" b="1" i="0" dirty="0">
                <a:effectLst/>
              </a:rPr>
              <a:t> 	= (.4)(12.8 - 11) + (1 - .4)(2)</a:t>
            </a:r>
          </a:p>
          <a:p>
            <a:pPr>
              <a:lnSpc>
                <a:spcPct val="125000"/>
              </a:lnSpc>
              <a:tabLst>
                <a:tab pos="482600" algn="l"/>
              </a:tabLst>
            </a:pPr>
            <a:r>
              <a:rPr lang="en-US" sz="2400" b="1" i="0" dirty="0">
                <a:effectLst/>
              </a:rPr>
              <a:t>	= .72 + 1.2 = 1.92 units</a:t>
            </a:r>
          </a:p>
        </p:txBody>
      </p:sp>
      <p:sp>
        <p:nvSpPr>
          <p:cNvPr id="305161" name="Rectangle 9"/>
          <p:cNvSpPr>
            <a:spLocks noChangeArrowheads="1"/>
          </p:cNvSpPr>
          <p:nvPr/>
        </p:nvSpPr>
        <p:spPr bwMode="auto">
          <a:xfrm>
            <a:off x="3556000" y="3976688"/>
            <a:ext cx="3492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effectLst/>
              </a:rPr>
              <a:t>Step 2: Trend for Month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>
          <a:xfrm>
            <a:off x="463550" y="431800"/>
            <a:ext cx="7301593" cy="1308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27" tIns="45713" rIns="91427" bIns="45713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 Example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68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0" grpId="0" autoUpdateAnimBg="0"/>
      <p:bldP spid="30516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03" name="Group 3"/>
          <p:cNvGrpSpPr>
            <a:grpSpLocks/>
          </p:cNvGrpSpPr>
          <p:nvPr/>
        </p:nvGrpSpPr>
        <p:grpSpPr bwMode="auto">
          <a:xfrm>
            <a:off x="273810" y="2005013"/>
            <a:ext cx="8194675" cy="4016374"/>
            <a:chOff x="302" y="1279"/>
            <a:chExt cx="5162" cy="2530"/>
          </a:xfrm>
        </p:grpSpPr>
        <p:sp>
          <p:nvSpPr>
            <p:cNvPr id="307204" name="Rectangle 4"/>
            <p:cNvSpPr>
              <a:spLocks noChangeArrowheads="1"/>
            </p:cNvSpPr>
            <p:nvPr/>
          </p:nvSpPr>
          <p:spPr bwMode="auto">
            <a:xfrm>
              <a:off x="302" y="1279"/>
              <a:ext cx="5138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		Forecast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Smoothed	Smoothed	Including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Demand 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Forecast, F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FIT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endPara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spcBef>
                  <a:spcPct val="20000"/>
                </a:spcBef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	12	11	2	13.00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	17	12.80	1.92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	20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4	19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5	24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6	21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7	31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8	28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9	36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10		</a:t>
              </a:r>
              <a:endPara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07205" name="Line 5"/>
            <p:cNvSpPr>
              <a:spLocks noChangeShapeType="1"/>
            </p:cNvSpPr>
            <p:nvPr/>
          </p:nvSpPr>
          <p:spPr bwMode="auto">
            <a:xfrm>
              <a:off x="320" y="1832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288925" y="6156325"/>
            <a:ext cx="105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Table 4.1</a:t>
            </a: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3276600" y="3746500"/>
            <a:ext cx="5346700" cy="2578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>
            <a:off x="4564063" y="4487863"/>
            <a:ext cx="2588118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tabLst>
                <a:tab pos="762000" algn="l"/>
              </a:tabLst>
            </a:pPr>
            <a:r>
              <a:rPr lang="en-US" sz="2400" b="1" dirty="0">
                <a:effectLst/>
              </a:rPr>
              <a:t>FIT</a:t>
            </a:r>
            <a:r>
              <a:rPr lang="en-US" sz="2400" b="1" baseline="-25000" dirty="0">
                <a:effectLst/>
              </a:rPr>
              <a:t>2</a:t>
            </a:r>
            <a:r>
              <a:rPr lang="en-US" sz="2400" b="1" dirty="0">
                <a:effectLst/>
              </a:rPr>
              <a:t> 	= F</a:t>
            </a:r>
            <a:r>
              <a:rPr lang="en-US" sz="2400" b="1" baseline="-25000" dirty="0">
                <a:effectLst/>
              </a:rPr>
              <a:t>2</a:t>
            </a:r>
            <a:r>
              <a:rPr lang="en-US" sz="2400" b="1" dirty="0">
                <a:effectLst/>
              </a:rPr>
              <a:t> + T</a:t>
            </a:r>
            <a:r>
              <a:rPr lang="en-US" sz="2400" b="1" baseline="-25000" dirty="0">
                <a:effectLst/>
              </a:rPr>
              <a:t>1</a:t>
            </a:r>
            <a:endParaRPr lang="en-US" sz="2400" b="1" dirty="0">
              <a:effectLst/>
            </a:endParaRPr>
          </a:p>
          <a:p>
            <a:pPr>
              <a:lnSpc>
                <a:spcPct val="125000"/>
              </a:lnSpc>
              <a:tabLst>
                <a:tab pos="762000" algn="l"/>
              </a:tabLst>
            </a:pPr>
            <a:r>
              <a:rPr lang="en-US" sz="2400" b="1" dirty="0">
                <a:effectLst/>
              </a:rPr>
              <a:t>FIT</a:t>
            </a:r>
            <a:r>
              <a:rPr lang="en-US" sz="2400" b="1" baseline="-25000" dirty="0">
                <a:effectLst/>
              </a:rPr>
              <a:t>2</a:t>
            </a:r>
            <a:r>
              <a:rPr lang="en-US" sz="2400" b="1" dirty="0">
                <a:effectLst/>
              </a:rPr>
              <a:t> 	= 12.8 + 1.92</a:t>
            </a:r>
          </a:p>
          <a:p>
            <a:pPr>
              <a:lnSpc>
                <a:spcPct val="125000"/>
              </a:lnSpc>
              <a:tabLst>
                <a:tab pos="762000" algn="l"/>
              </a:tabLst>
            </a:pPr>
            <a:r>
              <a:rPr lang="en-US" sz="2400" b="1" dirty="0">
                <a:effectLst/>
              </a:rPr>
              <a:t>	= 14.72 units</a:t>
            </a:r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3556000" y="3976688"/>
            <a:ext cx="4364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effectLst/>
              </a:rPr>
              <a:t>Step 3: Calculate FIT for Month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>
          <a:xfrm>
            <a:off x="463550" y="431800"/>
            <a:ext cx="7301593" cy="1308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27" tIns="45713" rIns="91427" bIns="45713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 Example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24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8" grpId="0" autoUpdateAnimBg="0"/>
      <p:bldP spid="3072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1" name="Group 3"/>
          <p:cNvGrpSpPr>
            <a:grpSpLocks/>
          </p:cNvGrpSpPr>
          <p:nvPr/>
        </p:nvGrpSpPr>
        <p:grpSpPr bwMode="auto">
          <a:xfrm>
            <a:off x="261715" y="2005013"/>
            <a:ext cx="8194675" cy="4016374"/>
            <a:chOff x="302" y="1279"/>
            <a:chExt cx="5162" cy="2530"/>
          </a:xfrm>
        </p:grpSpPr>
        <p:sp>
          <p:nvSpPr>
            <p:cNvPr id="309252" name="Rectangle 4"/>
            <p:cNvSpPr>
              <a:spLocks noChangeArrowheads="1"/>
            </p:cNvSpPr>
            <p:nvPr/>
          </p:nvSpPr>
          <p:spPr bwMode="auto">
            <a:xfrm>
              <a:off x="302" y="1279"/>
              <a:ext cx="5138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		Forecast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Smoothed	Smoothed	Including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Demand 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Forecast, F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Trend, </a:t>
              </a:r>
              <a:r>
                <a:rPr lang="en-US" sz="20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FIT</a:t>
              </a:r>
              <a:r>
                <a:rPr lang="en-US" sz="20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endPara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spcBef>
                  <a:spcPct val="20000"/>
                </a:spcBef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	12	11	2	13.00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	17	12.80	1.92	14.72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	20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4	19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5	24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6	21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7	31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8	28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9	36	</a:t>
              </a:r>
            </a:p>
            <a:p>
              <a:pPr>
                <a:tabLst>
                  <a:tab pos="482600" algn="ctr"/>
                  <a:tab pos="2095500" algn="ctr"/>
                  <a:tab pos="3911600" algn="ctr"/>
                  <a:tab pos="5626100" algn="ctr"/>
                  <a:tab pos="7340600" algn="ctr"/>
                </a:tabLst>
              </a:pP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10		</a:t>
              </a:r>
              <a:endPara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09253" name="Line 5"/>
            <p:cNvSpPr>
              <a:spLocks noChangeShapeType="1"/>
            </p:cNvSpPr>
            <p:nvPr/>
          </p:nvSpPr>
          <p:spPr bwMode="auto">
            <a:xfrm>
              <a:off x="320" y="1832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288925" y="6156325"/>
            <a:ext cx="105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Table 4.1</a:t>
            </a:r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261715" y="3198813"/>
            <a:ext cx="7842250" cy="278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endParaRPr lang="en-US" sz="2000" b="1" i="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15.18	2.10	17.28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17.82	2.32	20.14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19.91	2.23	22.14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22.51	2.38	24.89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24.11	2.07	26.18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27.14	2.45	29.59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29.28	2.32	31.60</a:t>
            </a:r>
          </a:p>
          <a:p>
            <a:pPr>
              <a:tabLst>
                <a:tab pos="482600" algn="ctr"/>
                <a:tab pos="2095500" algn="ctr"/>
                <a:tab pos="3911600" algn="ctr"/>
                <a:tab pos="5626100" algn="ctr"/>
                <a:tab pos="7340600" algn="ctr"/>
              </a:tabLst>
            </a:pP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	32.48	2.68	35.16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>
          <a:xfrm>
            <a:off x="531285" y="439060"/>
            <a:ext cx="7301593" cy="1308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27" tIns="45713" rIns="91427" bIns="45713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 Example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81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7192849" y="627221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Figure 4.3</a:t>
            </a:r>
          </a:p>
        </p:txBody>
      </p:sp>
      <p:grpSp>
        <p:nvGrpSpPr>
          <p:cNvPr id="311318" name="Group 22"/>
          <p:cNvGrpSpPr>
            <a:grpSpLocks/>
          </p:cNvGrpSpPr>
          <p:nvPr/>
        </p:nvGrpSpPr>
        <p:grpSpPr bwMode="auto">
          <a:xfrm>
            <a:off x="982663" y="1841500"/>
            <a:ext cx="6650037" cy="4759325"/>
            <a:chOff x="347" y="1152"/>
            <a:chExt cx="4189" cy="2998"/>
          </a:xfrm>
        </p:grpSpPr>
        <p:sp>
          <p:nvSpPr>
            <p:cNvPr id="311304" name="Freeform 8"/>
            <p:cNvSpPr>
              <a:spLocks/>
            </p:cNvSpPr>
            <p:nvPr/>
          </p:nvSpPr>
          <p:spPr bwMode="auto">
            <a:xfrm>
              <a:off x="920" y="1192"/>
              <a:ext cx="3616" cy="2488"/>
            </a:xfrm>
            <a:custGeom>
              <a:avLst/>
              <a:gdLst>
                <a:gd name="T0" fmla="*/ 0 w 3616"/>
                <a:gd name="T1" fmla="*/ 0 h 2488"/>
                <a:gd name="T2" fmla="*/ 0 w 3616"/>
                <a:gd name="T3" fmla="*/ 2488 h 2488"/>
                <a:gd name="T4" fmla="*/ 3616 w 3616"/>
                <a:gd name="T5" fmla="*/ 2488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6" h="2488">
                  <a:moveTo>
                    <a:pt x="0" y="0"/>
                  </a:moveTo>
                  <a:lnTo>
                    <a:pt x="0" y="2488"/>
                  </a:lnTo>
                  <a:lnTo>
                    <a:pt x="3616" y="248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5" name="Rectangle 9"/>
            <p:cNvSpPr>
              <a:spLocks noChangeArrowheads="1"/>
            </p:cNvSpPr>
            <p:nvPr/>
          </p:nvSpPr>
          <p:spPr bwMode="auto">
            <a:xfrm>
              <a:off x="926" y="3453"/>
              <a:ext cx="3196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tabLst>
                  <a:tab pos="292100" algn="ctr"/>
                  <a:tab pos="863600" algn="ctr"/>
                  <a:tab pos="1435100" algn="ctr"/>
                  <a:tab pos="2006600" algn="ctr"/>
                  <a:tab pos="2578100" algn="ctr"/>
                  <a:tab pos="3149600" algn="ctr"/>
                  <a:tab pos="3721100" algn="ctr"/>
                  <a:tab pos="4292600" algn="ctr"/>
                  <a:tab pos="4826000" algn="ctr"/>
                </a:tabLst>
              </a:pPr>
              <a:r>
                <a:rPr lang="en-US" sz="1800">
                  <a:effectLst/>
                </a:rPr>
                <a:t>	|	|	|	|	|	|	|	|	|</a:t>
              </a:r>
            </a:p>
            <a:p>
              <a:pPr>
                <a:lnSpc>
                  <a:spcPct val="125000"/>
                </a:lnSpc>
                <a:tabLst>
                  <a:tab pos="292100" algn="ctr"/>
                  <a:tab pos="863600" algn="ctr"/>
                  <a:tab pos="1435100" algn="ctr"/>
                  <a:tab pos="2006600" algn="ctr"/>
                  <a:tab pos="2578100" algn="ctr"/>
                  <a:tab pos="3149600" algn="ctr"/>
                  <a:tab pos="3721100" algn="ctr"/>
                  <a:tab pos="4292600" algn="ctr"/>
                  <a:tab pos="4826000" algn="ctr"/>
                </a:tabLst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1	2	3	4	5	6	7	8	9</a:t>
              </a:r>
            </a:p>
          </p:txBody>
        </p:sp>
        <p:sp>
          <p:nvSpPr>
            <p:cNvPr id="311306" name="Rectangle 10"/>
            <p:cNvSpPr>
              <a:spLocks noChangeArrowheads="1"/>
            </p:cNvSpPr>
            <p:nvPr/>
          </p:nvSpPr>
          <p:spPr bwMode="auto">
            <a:xfrm>
              <a:off x="2102" y="3919"/>
              <a:ext cx="10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Time (month)</a:t>
              </a:r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 rot="-5400000">
              <a:off x="-163" y="2256"/>
              <a:ext cx="1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Product demand</a:t>
              </a:r>
            </a:p>
          </p:txBody>
        </p:sp>
        <p:sp>
          <p:nvSpPr>
            <p:cNvPr id="311308" name="Rectangle 12"/>
            <p:cNvSpPr>
              <a:spLocks noChangeArrowheads="1"/>
            </p:cNvSpPr>
            <p:nvPr/>
          </p:nvSpPr>
          <p:spPr bwMode="auto">
            <a:xfrm>
              <a:off x="630" y="1152"/>
              <a:ext cx="436" cy="2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35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30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25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15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0  </a:t>
              </a:r>
              <a:r>
                <a:rPr lang="en-US" sz="1800">
                  <a:effectLst/>
                </a:rPr>
                <a:t>–</a:t>
              </a:r>
            </a:p>
          </p:txBody>
        </p:sp>
      </p:grpSp>
      <p:sp>
        <p:nvSpPr>
          <p:cNvPr id="311309" name="Freeform 13"/>
          <p:cNvSpPr>
            <a:spLocks/>
          </p:cNvSpPr>
          <p:nvPr/>
        </p:nvSpPr>
        <p:spPr bwMode="auto">
          <a:xfrm>
            <a:off x="2230438" y="2205038"/>
            <a:ext cx="4538662" cy="2219325"/>
          </a:xfrm>
          <a:custGeom>
            <a:avLst/>
            <a:gdLst>
              <a:gd name="T0" fmla="*/ 0 w 2923"/>
              <a:gd name="T1" fmla="*/ 1398 h 1398"/>
              <a:gd name="T2" fmla="*/ 336 w 2923"/>
              <a:gd name="T3" fmla="*/ 1291 h 1398"/>
              <a:gd name="T4" fmla="*/ 662 w 2923"/>
              <a:gd name="T5" fmla="*/ 1131 h 1398"/>
              <a:gd name="T6" fmla="*/ 982 w 2923"/>
              <a:gd name="T7" fmla="*/ 966 h 1398"/>
              <a:gd name="T8" fmla="*/ 1296 w 2923"/>
              <a:gd name="T9" fmla="*/ 832 h 1398"/>
              <a:gd name="T10" fmla="*/ 1632 w 2923"/>
              <a:gd name="T11" fmla="*/ 651 h 1398"/>
              <a:gd name="T12" fmla="*/ 1952 w 2923"/>
              <a:gd name="T13" fmla="*/ 571 h 1398"/>
              <a:gd name="T14" fmla="*/ 2267 w 2923"/>
              <a:gd name="T15" fmla="*/ 416 h 1398"/>
              <a:gd name="T16" fmla="*/ 2598 w 2923"/>
              <a:gd name="T17" fmla="*/ 235 h 1398"/>
              <a:gd name="T18" fmla="*/ 2923 w 2923"/>
              <a:gd name="T19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23" h="1398">
                <a:moveTo>
                  <a:pt x="0" y="1398"/>
                </a:moveTo>
                <a:lnTo>
                  <a:pt x="336" y="1291"/>
                </a:lnTo>
                <a:lnTo>
                  <a:pt x="662" y="1131"/>
                </a:lnTo>
                <a:lnTo>
                  <a:pt x="982" y="966"/>
                </a:lnTo>
                <a:lnTo>
                  <a:pt x="1296" y="832"/>
                </a:lnTo>
                <a:lnTo>
                  <a:pt x="1632" y="651"/>
                </a:lnTo>
                <a:lnTo>
                  <a:pt x="1952" y="571"/>
                </a:lnTo>
                <a:lnTo>
                  <a:pt x="2267" y="416"/>
                </a:lnTo>
                <a:lnTo>
                  <a:pt x="2598" y="235"/>
                </a:lnTo>
                <a:lnTo>
                  <a:pt x="2923" y="0"/>
                </a:lnTo>
              </a:path>
            </a:pathLst>
          </a:custGeom>
          <a:noFill/>
          <a:ln w="1016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0" name="Freeform 14"/>
          <p:cNvSpPr>
            <a:spLocks/>
          </p:cNvSpPr>
          <p:nvPr/>
        </p:nvSpPr>
        <p:spPr bwMode="auto">
          <a:xfrm>
            <a:off x="2247900" y="2112963"/>
            <a:ext cx="4006850" cy="2413000"/>
          </a:xfrm>
          <a:custGeom>
            <a:avLst/>
            <a:gdLst>
              <a:gd name="T0" fmla="*/ 0 w 2581"/>
              <a:gd name="T1" fmla="*/ 1520 h 1520"/>
              <a:gd name="T2" fmla="*/ 320 w 2581"/>
              <a:gd name="T3" fmla="*/ 1194 h 1520"/>
              <a:gd name="T4" fmla="*/ 640 w 2581"/>
              <a:gd name="T5" fmla="*/ 1018 h 1520"/>
              <a:gd name="T6" fmla="*/ 965 w 2581"/>
              <a:gd name="T7" fmla="*/ 1093 h 1520"/>
              <a:gd name="T8" fmla="*/ 1285 w 2581"/>
              <a:gd name="T9" fmla="*/ 762 h 1520"/>
              <a:gd name="T10" fmla="*/ 1611 w 2581"/>
              <a:gd name="T11" fmla="*/ 954 h 1520"/>
              <a:gd name="T12" fmla="*/ 1931 w 2581"/>
              <a:gd name="T13" fmla="*/ 304 h 1520"/>
              <a:gd name="T14" fmla="*/ 2267 w 2581"/>
              <a:gd name="T15" fmla="*/ 522 h 1520"/>
              <a:gd name="T16" fmla="*/ 2581 w 2581"/>
              <a:gd name="T17" fmla="*/ 0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1" h="1520">
                <a:moveTo>
                  <a:pt x="0" y="1520"/>
                </a:moveTo>
                <a:lnTo>
                  <a:pt x="320" y="1194"/>
                </a:lnTo>
                <a:lnTo>
                  <a:pt x="640" y="1018"/>
                </a:lnTo>
                <a:lnTo>
                  <a:pt x="965" y="1093"/>
                </a:lnTo>
                <a:lnTo>
                  <a:pt x="1285" y="762"/>
                </a:lnTo>
                <a:lnTo>
                  <a:pt x="1611" y="954"/>
                </a:lnTo>
                <a:lnTo>
                  <a:pt x="1931" y="304"/>
                </a:lnTo>
                <a:lnTo>
                  <a:pt x="2267" y="522"/>
                </a:lnTo>
                <a:lnTo>
                  <a:pt x="2581" y="0"/>
                </a:lnTo>
              </a:path>
            </a:pathLst>
          </a:custGeom>
          <a:noFill/>
          <a:ln w="1016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317" name="Group 21"/>
          <p:cNvGrpSpPr>
            <a:grpSpLocks/>
          </p:cNvGrpSpPr>
          <p:nvPr/>
        </p:nvGrpSpPr>
        <p:grpSpPr bwMode="auto">
          <a:xfrm>
            <a:off x="2333625" y="2360613"/>
            <a:ext cx="2482850" cy="1411287"/>
            <a:chOff x="1198" y="1479"/>
            <a:chExt cx="1564" cy="889"/>
          </a:xfrm>
        </p:grpSpPr>
        <p:sp>
          <p:nvSpPr>
            <p:cNvPr id="311313" name="Rectangle 17"/>
            <p:cNvSpPr>
              <a:spLocks noChangeArrowheads="1"/>
            </p:cNvSpPr>
            <p:nvPr/>
          </p:nvSpPr>
          <p:spPr bwMode="auto">
            <a:xfrm>
              <a:off x="1198" y="1479"/>
              <a:ext cx="15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Actual demand 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>
              <a:off x="1536" y="1752"/>
              <a:ext cx="24" cy="6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316" name="Group 20"/>
          <p:cNvGrpSpPr>
            <a:grpSpLocks/>
          </p:cNvGrpSpPr>
          <p:nvPr/>
        </p:nvGrpSpPr>
        <p:grpSpPr bwMode="auto">
          <a:xfrm>
            <a:off x="4352925" y="3187700"/>
            <a:ext cx="3821113" cy="1589088"/>
            <a:chOff x="2470" y="2000"/>
            <a:chExt cx="2407" cy="1001"/>
          </a:xfrm>
        </p:grpSpPr>
        <p:sp>
          <p:nvSpPr>
            <p:cNvPr id="311312" name="Rectangle 16"/>
            <p:cNvSpPr>
              <a:spLocks noChangeArrowheads="1"/>
            </p:cNvSpPr>
            <p:nvPr/>
          </p:nvSpPr>
          <p:spPr bwMode="auto">
            <a:xfrm>
              <a:off x="2470" y="2751"/>
              <a:ext cx="24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Forecast including trend 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FIT</a:t>
              </a:r>
              <a:r>
                <a:rPr lang="en-US" sz="2000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 flipH="1" flipV="1">
              <a:off x="3112" y="2000"/>
              <a:ext cx="280" cy="7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9"/>
          <p:cNvSpPr txBox="1">
            <a:spLocks noChangeArrowheads="1"/>
          </p:cNvSpPr>
          <p:nvPr/>
        </p:nvSpPr>
        <p:spPr>
          <a:xfrm>
            <a:off x="463550" y="431800"/>
            <a:ext cx="7301593" cy="1308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27" tIns="45713" rIns="91427" bIns="45713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with Trend Adjustment Example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40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autoUpdateAnimBg="0"/>
      <p:bldP spid="311309" grpId="0" animBg="1"/>
      <p:bldP spid="3113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4.19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Income at the law firm of Smith and Wesson for the period February to July was as follows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Month	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	FEB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MAR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APR	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MAY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JUNE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JUL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Income	70.0	68.5	64.8	71.7	71.3	72.8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(In $ thousand)	</a:t>
            </a:r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 trend-adjusted exponential smoothing to forecast the law firm’s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August income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 Assume that the initial forecast for February is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$65,000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and the initial trend adjustment is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.The smoothing constants selected are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α = 0.1 and β =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0.2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17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4.19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2" name="Picture 1" descr="Screen Shot 2015-10-03 at 10.39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33" y="2278366"/>
            <a:ext cx="7337358" cy="397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89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Trend Projections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1893888"/>
            <a:ext cx="7486650" cy="8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Fitting a trend line to historical data points to project into the medium-to-long-range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828675" y="2959100"/>
            <a:ext cx="7478713" cy="8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Linear trends can be found using the least squares technique</a:t>
            </a:r>
          </a:p>
        </p:txBody>
      </p:sp>
      <p:grpSp>
        <p:nvGrpSpPr>
          <p:cNvPr id="148489" name="Group 9"/>
          <p:cNvGrpSpPr>
            <a:grpSpLocks/>
          </p:cNvGrpSpPr>
          <p:nvPr/>
        </p:nvGrpSpPr>
        <p:grpSpPr bwMode="auto">
          <a:xfrm>
            <a:off x="3668713" y="3963985"/>
            <a:ext cx="1571625" cy="600074"/>
            <a:chOff x="2311" y="2633"/>
            <a:chExt cx="990" cy="378"/>
          </a:xfrm>
        </p:grpSpPr>
        <p:sp>
          <p:nvSpPr>
            <p:cNvPr id="148487" name="Rectangle 7"/>
            <p:cNvSpPr>
              <a:spLocks noChangeArrowheads="1"/>
            </p:cNvSpPr>
            <p:nvPr/>
          </p:nvSpPr>
          <p:spPr bwMode="auto">
            <a:xfrm>
              <a:off x="2311" y="2681"/>
              <a:ext cx="99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</a:t>
              </a: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</a:t>
              </a: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+ 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</a:p>
          </p:txBody>
        </p:sp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2326" y="2633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grpSp>
        <p:nvGrpSpPr>
          <p:cNvPr id="148492" name="Group 12"/>
          <p:cNvGrpSpPr>
            <a:grpSpLocks/>
          </p:cNvGrpSpPr>
          <p:nvPr/>
        </p:nvGrpSpPr>
        <p:grpSpPr bwMode="auto">
          <a:xfrm>
            <a:off x="949325" y="4646613"/>
            <a:ext cx="7243763" cy="1393825"/>
            <a:chOff x="598" y="2927"/>
            <a:chExt cx="4563" cy="878"/>
          </a:xfrm>
        </p:grpSpPr>
        <p:sp>
          <p:nvSpPr>
            <p:cNvPr id="148490" name="Rectangle 10"/>
            <p:cNvSpPr>
              <a:spLocks noChangeArrowheads="1"/>
            </p:cNvSpPr>
            <p:nvPr/>
          </p:nvSpPr>
          <p:spPr bwMode="auto">
            <a:xfrm>
              <a:off x="598" y="3001"/>
              <a:ext cx="4563" cy="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where y	= computed value of the variable to be predicted (dependent variable)</a:t>
              </a:r>
            </a:p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	= y-axis intercept</a:t>
              </a:r>
            </a:p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b	= slope of the regression line</a:t>
              </a:r>
            </a:p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x	= the independent variable</a:t>
              </a:r>
            </a:p>
          </p:txBody>
        </p:sp>
        <p:sp>
          <p:nvSpPr>
            <p:cNvPr id="148491" name="Rectangle 11"/>
            <p:cNvSpPr>
              <a:spLocks noChangeArrowheads="1"/>
            </p:cNvSpPr>
            <p:nvPr/>
          </p:nvSpPr>
          <p:spPr bwMode="auto">
            <a:xfrm>
              <a:off x="1342" y="2927"/>
              <a:ext cx="1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031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autoUpdateAnimBg="0"/>
      <p:bldP spid="14848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Method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2667" name="Group 91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152608" name="Text Box 32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Time period</a:t>
              </a:r>
            </a:p>
          </p:txBody>
        </p:sp>
        <p:sp>
          <p:nvSpPr>
            <p:cNvPr id="152609" name="Text Box 33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i="0">
                  <a:effectLst/>
                  <a:latin typeface="Arial" charset="0"/>
                </a:rPr>
                <a:t>Values of Dependent Variable</a:t>
              </a:r>
            </a:p>
          </p:txBody>
        </p:sp>
        <p:sp>
          <p:nvSpPr>
            <p:cNvPr id="152623" name="Freeform 4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3728 w 3728"/>
                <a:gd name="T5" fmla="*/ 2552 h 2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35" name="Group 59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152625" name="AutoShape 4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6" name="AutoShape 5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7" name="AutoShape 5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8" name="AutoShape 5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9" name="AutoShape 5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0" name="AutoShape 5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1" name="AutoShape 5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636" name="Rectangle 60"/>
          <p:cNvSpPr>
            <a:spLocks noChangeArrowheads="1"/>
          </p:cNvSpPr>
          <p:nvPr/>
        </p:nvSpPr>
        <p:spPr bwMode="auto">
          <a:xfrm>
            <a:off x="7312025" y="6169025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Figure 4.4</a:t>
            </a:r>
          </a:p>
        </p:txBody>
      </p:sp>
      <p:grpSp>
        <p:nvGrpSpPr>
          <p:cNvPr id="152668" name="Group 92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152652" name="Group 76"/>
            <p:cNvGrpSpPr>
              <a:grpSpLocks/>
            </p:cNvGrpSpPr>
            <p:nvPr/>
          </p:nvGrpSpPr>
          <p:grpSpPr bwMode="auto">
            <a:xfrm>
              <a:off x="960" y="2840"/>
              <a:ext cx="725" cy="392"/>
              <a:chOff x="856" y="2808"/>
              <a:chExt cx="725" cy="392"/>
            </a:xfrm>
          </p:grpSpPr>
          <p:sp>
            <p:nvSpPr>
              <p:cNvPr id="152638" name="Text Box 62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i="0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1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43" name="AutoShape 67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655" name="Group 79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152606" name="Text Box 30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i="0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5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46" name="AutoShape 70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656" name="Group 80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152641" name="Text Box 6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i="0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7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47" name="AutoShape 71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653" name="Group 7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152639" name="Text Box 63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u="sng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2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48" name="AutoShape 72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657" name="Group 81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152642" name="Text Box 66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i="0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6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49" name="AutoShape 73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658" name="Group 82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152640" name="Text Box 6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i="0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4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50" name="AutoShape 74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654" name="Group 78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152637" name="Text Box 61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500063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000125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500188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00250" defTabSz="1000125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4574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146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3718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29050" defTabSz="1000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4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Deviation</a:t>
                </a:r>
                <a:r>
                  <a:rPr lang="en-US" sz="1400" i="0" baseline="-2500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Arial" charset="0"/>
                  </a:rPr>
                  <a:t>3</a:t>
                </a:r>
                <a:endPara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2651" name="AutoShape 75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2666" name="Group 90"/>
          <p:cNvGrpSpPr>
            <a:grpSpLocks/>
          </p:cNvGrpSpPr>
          <p:nvPr/>
        </p:nvGrpSpPr>
        <p:grpSpPr bwMode="auto">
          <a:xfrm>
            <a:off x="1928813" y="2119313"/>
            <a:ext cx="2206625" cy="2147887"/>
            <a:chOff x="1111" y="1303"/>
            <a:chExt cx="1390" cy="1353"/>
          </a:xfrm>
        </p:grpSpPr>
        <p:sp>
          <p:nvSpPr>
            <p:cNvPr id="152659" name="Rectangle 83"/>
            <p:cNvSpPr>
              <a:spLocks noChangeArrowheads="1"/>
            </p:cNvSpPr>
            <p:nvPr/>
          </p:nvSpPr>
          <p:spPr bwMode="auto">
            <a:xfrm>
              <a:off x="1111" y="1303"/>
              <a:ext cx="1390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Actual observation </a:t>
              </a:r>
              <a:b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(y value)</a:t>
              </a:r>
            </a:p>
          </p:txBody>
        </p:sp>
        <p:sp>
          <p:nvSpPr>
            <p:cNvPr id="152663" name="Line 87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65" name="Group 89"/>
          <p:cNvGrpSpPr>
            <a:grpSpLocks/>
          </p:cNvGrpSpPr>
          <p:nvPr/>
        </p:nvGrpSpPr>
        <p:grpSpPr bwMode="auto">
          <a:xfrm>
            <a:off x="4051300" y="4406900"/>
            <a:ext cx="3424238" cy="995363"/>
            <a:chOff x="2448" y="2744"/>
            <a:chExt cx="2157" cy="627"/>
          </a:xfrm>
        </p:grpSpPr>
        <p:grpSp>
          <p:nvGrpSpPr>
            <p:cNvPr id="152662" name="Group 86"/>
            <p:cNvGrpSpPr>
              <a:grpSpLocks/>
            </p:cNvGrpSpPr>
            <p:nvPr/>
          </p:nvGrpSpPr>
          <p:grpSpPr bwMode="auto">
            <a:xfrm>
              <a:off x="3110" y="3071"/>
              <a:ext cx="1495" cy="300"/>
              <a:chOff x="3094" y="3143"/>
              <a:chExt cx="1495" cy="300"/>
            </a:xfrm>
          </p:grpSpPr>
          <p:sp>
            <p:nvSpPr>
              <p:cNvPr id="152660" name="Rectangle 8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49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Trend line, y = a + </a:t>
                </a:r>
                <a:r>
                  <a:rPr lang="en-US" sz="2000" b="1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bx</a:t>
                </a:r>
                <a:endPara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2661" name="Rectangle 8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^</a:t>
                </a:r>
              </a:p>
            </p:txBody>
          </p:sp>
        </p:grpSp>
        <p:sp>
          <p:nvSpPr>
            <p:cNvPr id="152664" name="Line 88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040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 animBg="1"/>
      <p:bldP spid="1526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613230" y="621695"/>
            <a:ext cx="6281057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1000" y="2055813"/>
            <a:ext cx="767592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667000" indent="-2667000">
              <a:tabLst>
                <a:tab pos="34290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New forecast =	last 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period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forecast</a:t>
            </a:r>
          </a:p>
          <a:p>
            <a:pPr marL="2667000" indent="-2667000">
              <a:tabLst>
                <a:tab pos="34290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+ 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a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last 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period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actual demand </a:t>
            </a:r>
          </a:p>
          <a:p>
            <a:pPr marL="2667000" indent="-2667000">
              <a:tabLst>
                <a:tab pos="34290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– last 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period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forecast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2465388" y="3798888"/>
            <a:ext cx="36798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= F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 </a:t>
            </a:r>
            <a:r>
              <a:rPr lang="en-US" sz="2800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– 1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 +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a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(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A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 </a:t>
            </a:r>
            <a:r>
              <a:rPr lang="en-US" sz="2800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– 1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 -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F</a:t>
            </a:r>
            <a:r>
              <a:rPr lang="en-US" sz="2800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 </a:t>
            </a:r>
            <a:r>
              <a:rPr lang="en-US" sz="2800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– 1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509713" y="4611688"/>
            <a:ext cx="4826173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  <a:tabLst>
                <a:tab pos="1714500" algn="r"/>
                <a:tab pos="1816100" algn="l"/>
                <a:tab pos="2197100" algn="l"/>
              </a:tabLst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where	F</a:t>
            </a:r>
            <a:r>
              <a:rPr lang="en-US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	=	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new forecast</a:t>
            </a:r>
          </a:p>
          <a:p>
            <a:pPr>
              <a:spcBef>
                <a:spcPct val="25000"/>
              </a:spcBef>
              <a:tabLst>
                <a:tab pos="1714500" algn="r"/>
                <a:tab pos="1816100" algn="l"/>
                <a:tab pos="2197100" algn="l"/>
              </a:tabLst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	F</a:t>
            </a:r>
            <a:r>
              <a:rPr lang="en-US" b="1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t </a:t>
            </a:r>
            <a:r>
              <a:rPr lang="en-US" b="1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– 1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	=	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previous forecast</a:t>
            </a:r>
          </a:p>
          <a:p>
            <a:pPr>
              <a:spcBef>
                <a:spcPct val="25000"/>
              </a:spcBef>
              <a:tabLst>
                <a:tab pos="1714500" algn="r"/>
                <a:tab pos="1816100" algn="l"/>
                <a:tab pos="2197100" algn="l"/>
              </a:tabLst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a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	=	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smoothing (or weighting) </a:t>
            </a:r>
            <a:b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			constant 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(0 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 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  <a:sym typeface="Symbol" charset="0"/>
              </a:rPr>
              <a:t>a</a:t>
            </a:r>
            <a:r>
              <a:rPr lang="en-US" b="1" i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 1)</a:t>
            </a:r>
            <a:endParaRPr lang="en-US" b="1" i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79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utoUpdateAnimBg="0"/>
      <p:bldP spid="102407" grpId="0" autoUpdateAnimBg="0"/>
      <p:bldP spid="10240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444" name="Group 4"/>
          <p:cNvGrpSpPr>
            <a:grpSpLocks/>
          </p:cNvGrpSpPr>
          <p:nvPr/>
        </p:nvGrpSpPr>
        <p:grpSpPr bwMode="auto">
          <a:xfrm>
            <a:off x="1016000" y="1863725"/>
            <a:ext cx="6794500" cy="4533900"/>
            <a:chOff x="536" y="1142"/>
            <a:chExt cx="4280" cy="2856"/>
          </a:xfrm>
        </p:grpSpPr>
        <p:sp>
          <p:nvSpPr>
            <p:cNvPr id="317445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Time period</a:t>
              </a:r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3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i="0">
                  <a:effectLst/>
                  <a:latin typeface="Arial" charset="0"/>
                </a:rPr>
                <a:t>Values of Dependent Variable</a:t>
              </a:r>
            </a:p>
          </p:txBody>
        </p:sp>
        <p:sp>
          <p:nvSpPr>
            <p:cNvPr id="317447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3728 w 3728"/>
                <a:gd name="T5" fmla="*/ 2552 h 2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4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317449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0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1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2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3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4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5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56" name="Rectangle 16"/>
          <p:cNvSpPr>
            <a:spLocks noChangeArrowheads="1"/>
          </p:cNvSpPr>
          <p:nvPr/>
        </p:nvSpPr>
        <p:spPr bwMode="auto">
          <a:xfrm>
            <a:off x="7312025" y="6169025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Figure 4.4</a:t>
            </a:r>
          </a:p>
        </p:txBody>
      </p:sp>
      <p:grpSp>
        <p:nvGrpSpPr>
          <p:cNvPr id="317457" name="Group 17"/>
          <p:cNvGrpSpPr>
            <a:grpSpLocks/>
          </p:cNvGrpSpPr>
          <p:nvPr/>
        </p:nvGrpSpPr>
        <p:grpSpPr bwMode="auto">
          <a:xfrm>
            <a:off x="1524000" y="4508500"/>
            <a:ext cx="1150938" cy="622300"/>
            <a:chOff x="856" y="2808"/>
            <a:chExt cx="725" cy="392"/>
          </a:xfrm>
        </p:grpSpPr>
        <p:sp>
          <p:nvSpPr>
            <p:cNvPr id="317458" name="Text Box 18"/>
            <p:cNvSpPr txBox="1">
              <a:spLocks noChangeArrowheads="1"/>
            </p:cNvSpPr>
            <p:nvPr/>
          </p:nvSpPr>
          <p:spPr bwMode="auto">
            <a:xfrm>
              <a:off x="856" y="2900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1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59" name="AutoShape 19"/>
            <p:cNvSpPr>
              <a:spLocks/>
            </p:cNvSpPr>
            <p:nvPr/>
          </p:nvSpPr>
          <p:spPr bwMode="auto">
            <a:xfrm>
              <a:off x="1485" y="2808"/>
              <a:ext cx="96" cy="392"/>
            </a:xfrm>
            <a:prstGeom prst="leftBrace">
              <a:avLst>
                <a:gd name="adj1" fmla="val 3402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60" name="Group 20"/>
          <p:cNvGrpSpPr>
            <a:grpSpLocks/>
          </p:cNvGrpSpPr>
          <p:nvPr/>
        </p:nvGrpSpPr>
        <p:grpSpPr bwMode="auto">
          <a:xfrm>
            <a:off x="4256088" y="2898775"/>
            <a:ext cx="1144587" cy="461963"/>
            <a:chOff x="2577" y="1794"/>
            <a:chExt cx="721" cy="291"/>
          </a:xfrm>
        </p:grpSpPr>
        <p:sp>
          <p:nvSpPr>
            <p:cNvPr id="317461" name="Text Box 21"/>
            <p:cNvSpPr txBox="1">
              <a:spLocks noChangeArrowheads="1"/>
            </p:cNvSpPr>
            <p:nvPr/>
          </p:nvSpPr>
          <p:spPr bwMode="auto">
            <a:xfrm>
              <a:off x="2577" y="1839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5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62" name="AutoShape 22"/>
            <p:cNvSpPr>
              <a:spLocks/>
            </p:cNvSpPr>
            <p:nvPr/>
          </p:nvSpPr>
          <p:spPr bwMode="auto">
            <a:xfrm>
              <a:off x="3202" y="1794"/>
              <a:ext cx="96" cy="291"/>
            </a:xfrm>
            <a:prstGeom prst="leftBrace">
              <a:avLst>
                <a:gd name="adj1" fmla="val 2526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63" name="Group 23"/>
          <p:cNvGrpSpPr>
            <a:grpSpLocks/>
          </p:cNvGrpSpPr>
          <p:nvPr/>
        </p:nvGrpSpPr>
        <p:grpSpPr bwMode="auto">
          <a:xfrm>
            <a:off x="5583238" y="2141538"/>
            <a:ext cx="1155700" cy="322262"/>
            <a:chOff x="3413" y="1317"/>
            <a:chExt cx="728" cy="203"/>
          </a:xfrm>
        </p:grpSpPr>
        <p:sp>
          <p:nvSpPr>
            <p:cNvPr id="317464" name="Text Box 24"/>
            <p:cNvSpPr txBox="1">
              <a:spLocks noChangeArrowheads="1"/>
            </p:cNvSpPr>
            <p:nvPr/>
          </p:nvSpPr>
          <p:spPr bwMode="auto">
            <a:xfrm>
              <a:off x="3413" y="1321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7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65" name="AutoShape 25"/>
            <p:cNvSpPr>
              <a:spLocks/>
            </p:cNvSpPr>
            <p:nvPr/>
          </p:nvSpPr>
          <p:spPr bwMode="auto">
            <a:xfrm>
              <a:off x="4045" y="1317"/>
              <a:ext cx="96" cy="203"/>
            </a:xfrm>
            <a:prstGeom prst="leftBrace">
              <a:avLst>
                <a:gd name="adj1" fmla="val 1762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66" name="Group 26"/>
          <p:cNvGrpSpPr>
            <a:grpSpLocks/>
          </p:cNvGrpSpPr>
          <p:nvPr/>
        </p:nvGrpSpPr>
        <p:grpSpPr bwMode="auto">
          <a:xfrm>
            <a:off x="3644900" y="4630738"/>
            <a:ext cx="1143000" cy="812800"/>
            <a:chOff x="2192" y="2885"/>
            <a:chExt cx="720" cy="512"/>
          </a:xfrm>
        </p:grpSpPr>
        <p:sp>
          <p:nvSpPr>
            <p:cNvPr id="317467" name="Text Box 27"/>
            <p:cNvSpPr txBox="1">
              <a:spLocks noChangeArrowheads="1"/>
            </p:cNvSpPr>
            <p:nvPr/>
          </p:nvSpPr>
          <p:spPr bwMode="auto">
            <a:xfrm>
              <a:off x="2244" y="3046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u="sng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2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68" name="AutoShape 28"/>
            <p:cNvSpPr>
              <a:spLocks/>
            </p:cNvSpPr>
            <p:nvPr/>
          </p:nvSpPr>
          <p:spPr bwMode="auto">
            <a:xfrm flipH="1">
              <a:off x="2192" y="2885"/>
              <a:ext cx="96" cy="512"/>
            </a:xfrm>
            <a:prstGeom prst="leftBrace">
              <a:avLst>
                <a:gd name="adj1" fmla="val 4444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69" name="Group 29"/>
          <p:cNvGrpSpPr>
            <a:grpSpLocks/>
          </p:cNvGrpSpPr>
          <p:nvPr/>
        </p:nvGrpSpPr>
        <p:grpSpPr bwMode="auto">
          <a:xfrm>
            <a:off x="6316663" y="2863850"/>
            <a:ext cx="1150937" cy="596900"/>
            <a:chOff x="3875" y="1772"/>
            <a:chExt cx="725" cy="376"/>
          </a:xfrm>
        </p:grpSpPr>
        <p:sp>
          <p:nvSpPr>
            <p:cNvPr id="317470" name="Text Box 30"/>
            <p:cNvSpPr txBox="1">
              <a:spLocks noChangeArrowheads="1"/>
            </p:cNvSpPr>
            <p:nvPr/>
          </p:nvSpPr>
          <p:spPr bwMode="auto">
            <a:xfrm>
              <a:off x="3932" y="1858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6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71" name="AutoShape 31"/>
            <p:cNvSpPr>
              <a:spLocks/>
            </p:cNvSpPr>
            <p:nvPr/>
          </p:nvSpPr>
          <p:spPr bwMode="auto">
            <a:xfrm flipH="1">
              <a:off x="3875" y="1772"/>
              <a:ext cx="96" cy="376"/>
            </a:xfrm>
            <a:prstGeom prst="leftBrace">
              <a:avLst>
                <a:gd name="adj1" fmla="val 3263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72" name="Group 32"/>
          <p:cNvGrpSpPr>
            <a:grpSpLocks/>
          </p:cNvGrpSpPr>
          <p:nvPr/>
        </p:nvGrpSpPr>
        <p:grpSpPr bwMode="auto">
          <a:xfrm>
            <a:off x="4994275" y="3746500"/>
            <a:ext cx="1149350" cy="860425"/>
            <a:chOff x="3042" y="2328"/>
            <a:chExt cx="724" cy="542"/>
          </a:xfrm>
        </p:grpSpPr>
        <p:sp>
          <p:nvSpPr>
            <p:cNvPr id="317473" name="Text Box 33"/>
            <p:cNvSpPr txBox="1">
              <a:spLocks noChangeArrowheads="1"/>
            </p:cNvSpPr>
            <p:nvPr/>
          </p:nvSpPr>
          <p:spPr bwMode="auto">
            <a:xfrm>
              <a:off x="3098" y="2504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4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74" name="AutoShape 34"/>
            <p:cNvSpPr>
              <a:spLocks/>
            </p:cNvSpPr>
            <p:nvPr/>
          </p:nvSpPr>
          <p:spPr bwMode="auto">
            <a:xfrm flipH="1">
              <a:off x="3042" y="2328"/>
              <a:ext cx="96" cy="542"/>
            </a:xfrm>
            <a:prstGeom prst="leftBrace">
              <a:avLst>
                <a:gd name="adj1" fmla="val 4704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75" name="Group 35"/>
          <p:cNvGrpSpPr>
            <a:grpSpLocks/>
          </p:cNvGrpSpPr>
          <p:nvPr/>
        </p:nvGrpSpPr>
        <p:grpSpPr bwMode="auto">
          <a:xfrm>
            <a:off x="2900363" y="3138488"/>
            <a:ext cx="1158875" cy="1079500"/>
            <a:chOff x="1723" y="1945"/>
            <a:chExt cx="730" cy="680"/>
          </a:xfrm>
        </p:grpSpPr>
        <p:sp>
          <p:nvSpPr>
            <p:cNvPr id="317476" name="Text Box 36"/>
            <p:cNvSpPr txBox="1">
              <a:spLocks noChangeArrowheads="1"/>
            </p:cNvSpPr>
            <p:nvPr/>
          </p:nvSpPr>
          <p:spPr bwMode="auto">
            <a:xfrm>
              <a:off x="1723" y="2186"/>
              <a:ext cx="66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500063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000125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500188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00250" defTabSz="10001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4574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146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3718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29050" defTabSz="1000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4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Deviation</a:t>
              </a:r>
              <a:r>
                <a:rPr lang="en-US" sz="14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3</a:t>
              </a:r>
              <a:endParaRPr lang="en-US" sz="1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sp>
          <p:nvSpPr>
            <p:cNvPr id="317477" name="AutoShape 37"/>
            <p:cNvSpPr>
              <a:spLocks/>
            </p:cNvSpPr>
            <p:nvPr/>
          </p:nvSpPr>
          <p:spPr bwMode="auto">
            <a:xfrm>
              <a:off x="2357" y="1945"/>
              <a:ext cx="96" cy="680"/>
            </a:xfrm>
            <a:prstGeom prst="leftBrace">
              <a:avLst>
                <a:gd name="adj1" fmla="val 5902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78" name="Group 38"/>
          <p:cNvGrpSpPr>
            <a:grpSpLocks/>
          </p:cNvGrpSpPr>
          <p:nvPr/>
        </p:nvGrpSpPr>
        <p:grpSpPr bwMode="auto">
          <a:xfrm>
            <a:off x="1928813" y="2119313"/>
            <a:ext cx="2206625" cy="2147887"/>
            <a:chOff x="1111" y="1303"/>
            <a:chExt cx="1390" cy="1353"/>
          </a:xfrm>
        </p:grpSpPr>
        <p:sp>
          <p:nvSpPr>
            <p:cNvPr id="317479" name="Rectangle 39"/>
            <p:cNvSpPr>
              <a:spLocks noChangeArrowheads="1"/>
            </p:cNvSpPr>
            <p:nvPr/>
          </p:nvSpPr>
          <p:spPr bwMode="auto">
            <a:xfrm>
              <a:off x="1111" y="1303"/>
              <a:ext cx="1390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Actual observation </a:t>
              </a:r>
              <a:b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(y value)</a:t>
              </a:r>
            </a:p>
          </p:txBody>
        </p:sp>
        <p:sp>
          <p:nvSpPr>
            <p:cNvPr id="317480" name="Line 40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317481" name="Group 41"/>
          <p:cNvGrpSpPr>
            <a:grpSpLocks/>
          </p:cNvGrpSpPr>
          <p:nvPr/>
        </p:nvGrpSpPr>
        <p:grpSpPr bwMode="auto">
          <a:xfrm>
            <a:off x="4051300" y="4406900"/>
            <a:ext cx="3424238" cy="995363"/>
            <a:chOff x="2448" y="2744"/>
            <a:chExt cx="2157" cy="627"/>
          </a:xfrm>
        </p:grpSpPr>
        <p:grpSp>
          <p:nvGrpSpPr>
            <p:cNvPr id="317482" name="Group 42"/>
            <p:cNvGrpSpPr>
              <a:grpSpLocks/>
            </p:cNvGrpSpPr>
            <p:nvPr/>
          </p:nvGrpSpPr>
          <p:grpSpPr bwMode="auto">
            <a:xfrm>
              <a:off x="3110" y="3071"/>
              <a:ext cx="1495" cy="300"/>
              <a:chOff x="3094" y="3143"/>
              <a:chExt cx="1495" cy="300"/>
            </a:xfrm>
          </p:grpSpPr>
          <p:sp>
            <p:nvSpPr>
              <p:cNvPr id="317483" name="Rectangle 43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49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Trend line, y = a + </a:t>
                </a:r>
                <a:r>
                  <a:rPr lang="en-US" sz="2000" b="1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bx</a:t>
                </a:r>
                <a:endPara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17484" name="Rectangle 44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18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^</a:t>
                </a:r>
              </a:p>
            </p:txBody>
          </p:sp>
        </p:grpSp>
        <p:sp>
          <p:nvSpPr>
            <p:cNvPr id="317485" name="Line 45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317486" name="Rectangle 46"/>
          <p:cNvSpPr>
            <a:spLocks noChangeArrowheads="1"/>
          </p:cNvSpPr>
          <p:nvPr/>
        </p:nvSpPr>
        <p:spPr bwMode="auto">
          <a:xfrm>
            <a:off x="4264025" y="3252788"/>
            <a:ext cx="4421188" cy="138867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8000" tIns="190800" rIns="198000" bIns="19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>
                <a:effectLst/>
              </a:rPr>
              <a:t>Least squares method minimizes the sum of the squared errors (deviations)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685800" y="546100"/>
            <a:ext cx="7772400" cy="939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Method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83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38" name="Rectangle 46"/>
          <p:cNvSpPr>
            <a:spLocks noChangeArrowheads="1"/>
          </p:cNvSpPr>
          <p:nvPr/>
        </p:nvSpPr>
        <p:spPr bwMode="auto">
          <a:xfrm>
            <a:off x="546100" y="1754188"/>
            <a:ext cx="815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Equations to calculate the regression variables</a:t>
            </a:r>
          </a:p>
        </p:txBody>
      </p:sp>
      <p:grpSp>
        <p:nvGrpSpPr>
          <p:cNvPr id="315454" name="Group 62"/>
          <p:cNvGrpSpPr>
            <a:grpSpLocks/>
          </p:cNvGrpSpPr>
          <p:nvPr/>
        </p:nvGrpSpPr>
        <p:grpSpPr bwMode="auto">
          <a:xfrm>
            <a:off x="3332163" y="3719515"/>
            <a:ext cx="2468562" cy="1150938"/>
            <a:chOff x="2099" y="2312"/>
            <a:chExt cx="1555" cy="725"/>
          </a:xfrm>
        </p:grpSpPr>
        <p:sp>
          <p:nvSpPr>
            <p:cNvPr id="315439" name="Rectangle 47"/>
            <p:cNvSpPr>
              <a:spLocks noChangeArrowheads="1"/>
            </p:cNvSpPr>
            <p:nvPr/>
          </p:nvSpPr>
          <p:spPr bwMode="auto">
            <a:xfrm>
              <a:off x="2099" y="2522"/>
              <a:ext cx="40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 =</a:t>
              </a:r>
            </a:p>
          </p:txBody>
        </p:sp>
        <p:grpSp>
          <p:nvGrpSpPr>
            <p:cNvPr id="315453" name="Group 61"/>
            <p:cNvGrpSpPr>
              <a:grpSpLocks/>
            </p:cNvGrpSpPr>
            <p:nvPr/>
          </p:nvGrpSpPr>
          <p:grpSpPr bwMode="auto">
            <a:xfrm>
              <a:off x="2585" y="2312"/>
              <a:ext cx="1069" cy="725"/>
              <a:chOff x="2585" y="2312"/>
              <a:chExt cx="1069" cy="725"/>
            </a:xfrm>
          </p:grpSpPr>
          <p:sp>
            <p:nvSpPr>
              <p:cNvPr id="315440" name="Rectangle 48"/>
              <p:cNvSpPr>
                <a:spLocks noChangeArrowheads="1"/>
              </p:cNvSpPr>
              <p:nvPr/>
            </p:nvSpPr>
            <p:spPr bwMode="auto">
              <a:xfrm>
                <a:off x="2633" y="2312"/>
                <a:ext cx="973" cy="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 - nxy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nx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endPara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15441" name="Line 49"/>
              <p:cNvSpPr>
                <a:spLocks noChangeShapeType="1"/>
              </p:cNvSpPr>
              <p:nvPr/>
            </p:nvSpPr>
            <p:spPr bwMode="auto">
              <a:xfrm>
                <a:off x="3376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15442" name="Line 50"/>
              <p:cNvSpPr>
                <a:spLocks noChangeShapeType="1"/>
              </p:cNvSpPr>
              <p:nvPr/>
            </p:nvSpPr>
            <p:spPr bwMode="auto">
              <a:xfrm>
                <a:off x="3511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15443" name="Line 51"/>
              <p:cNvSpPr>
                <a:spLocks noChangeShapeType="1"/>
              </p:cNvSpPr>
              <p:nvPr/>
            </p:nvSpPr>
            <p:spPr bwMode="auto">
              <a:xfrm>
                <a:off x="3385" y="2779"/>
                <a:ext cx="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15444" name="Line 52"/>
              <p:cNvSpPr>
                <a:spLocks noChangeShapeType="1"/>
              </p:cNvSpPr>
              <p:nvPr/>
            </p:nvSpPr>
            <p:spPr bwMode="auto">
              <a:xfrm>
                <a:off x="2585" y="2693"/>
                <a:ext cx="10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  <p:grpSp>
        <p:nvGrpSpPr>
          <p:cNvPr id="315447" name="Group 55"/>
          <p:cNvGrpSpPr>
            <a:grpSpLocks/>
          </p:cNvGrpSpPr>
          <p:nvPr/>
        </p:nvGrpSpPr>
        <p:grpSpPr bwMode="auto">
          <a:xfrm>
            <a:off x="3668713" y="2744785"/>
            <a:ext cx="1571625" cy="600074"/>
            <a:chOff x="2311" y="2633"/>
            <a:chExt cx="990" cy="378"/>
          </a:xfrm>
        </p:grpSpPr>
        <p:sp>
          <p:nvSpPr>
            <p:cNvPr id="315448" name="Rectangle 56"/>
            <p:cNvSpPr>
              <a:spLocks noChangeArrowheads="1"/>
            </p:cNvSpPr>
            <p:nvPr/>
          </p:nvSpPr>
          <p:spPr bwMode="auto">
            <a:xfrm>
              <a:off x="2311" y="2681"/>
              <a:ext cx="99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</a:t>
              </a:r>
              <a:r>
                <a:rPr lang="en-US" sz="2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</a:t>
              </a:r>
              <a:r>
                <a:rPr lang="en-US" sz="2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</a:t>
              </a:r>
              <a:r>
                <a:rPr lang="en-US" sz="28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+ </a:t>
              </a:r>
              <a:r>
                <a:rPr lang="en-US" sz="28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  <a:endPara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15449" name="Rectangle 57"/>
            <p:cNvSpPr>
              <a:spLocks noChangeArrowheads="1"/>
            </p:cNvSpPr>
            <p:nvPr/>
          </p:nvSpPr>
          <p:spPr bwMode="auto">
            <a:xfrm>
              <a:off x="2326" y="2633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grpSp>
        <p:nvGrpSpPr>
          <p:cNvPr id="315455" name="Group 63"/>
          <p:cNvGrpSpPr>
            <a:grpSpLocks/>
          </p:cNvGrpSpPr>
          <p:nvPr/>
        </p:nvGrpSpPr>
        <p:grpSpPr bwMode="auto">
          <a:xfrm>
            <a:off x="3711575" y="5259383"/>
            <a:ext cx="1584325" cy="523874"/>
            <a:chOff x="2311" y="3313"/>
            <a:chExt cx="998" cy="330"/>
          </a:xfrm>
        </p:grpSpPr>
        <p:sp>
          <p:nvSpPr>
            <p:cNvPr id="315450" name="Rectangle 58"/>
            <p:cNvSpPr>
              <a:spLocks noChangeArrowheads="1"/>
            </p:cNvSpPr>
            <p:nvPr/>
          </p:nvSpPr>
          <p:spPr bwMode="auto">
            <a:xfrm>
              <a:off x="2311" y="3313"/>
              <a:ext cx="99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= y 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  <a:endPara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15451" name="Line 59"/>
            <p:cNvSpPr>
              <a:spLocks noChangeShapeType="1"/>
            </p:cNvSpPr>
            <p:nvPr/>
          </p:nvSpPr>
          <p:spPr bwMode="auto">
            <a:xfrm>
              <a:off x="3160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15452" name="Line 60"/>
            <p:cNvSpPr>
              <a:spLocks noChangeShapeType="1"/>
            </p:cNvSpPr>
            <p:nvPr/>
          </p:nvSpPr>
          <p:spPr bwMode="auto">
            <a:xfrm>
              <a:off x="2719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685800" y="546100"/>
            <a:ext cx="7772400" cy="939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Method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34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3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3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27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Example</a:t>
            </a:r>
          </a:p>
        </p:txBody>
      </p:sp>
      <p:grpSp>
        <p:nvGrpSpPr>
          <p:cNvPr id="156714" name="Group 42"/>
          <p:cNvGrpSpPr>
            <a:grpSpLocks/>
          </p:cNvGrpSpPr>
          <p:nvPr/>
        </p:nvGrpSpPr>
        <p:grpSpPr bwMode="auto">
          <a:xfrm>
            <a:off x="1803400" y="5259388"/>
            <a:ext cx="5694366" cy="879475"/>
            <a:chOff x="659" y="3593"/>
            <a:chExt cx="3587" cy="554"/>
          </a:xfrm>
        </p:grpSpPr>
        <p:grpSp>
          <p:nvGrpSpPr>
            <p:cNvPr id="156710" name="Group 38"/>
            <p:cNvGrpSpPr>
              <a:grpSpLocks/>
            </p:cNvGrpSpPr>
            <p:nvPr/>
          </p:nvGrpSpPr>
          <p:grpSpPr bwMode="auto">
            <a:xfrm>
              <a:off x="659" y="3609"/>
              <a:ext cx="3587" cy="538"/>
              <a:chOff x="699" y="3705"/>
              <a:chExt cx="3587" cy="538"/>
            </a:xfrm>
          </p:grpSpPr>
          <p:sp>
            <p:nvSpPr>
              <p:cNvPr id="156699" name="Rectangle 27"/>
              <p:cNvSpPr>
                <a:spLocks noChangeArrowheads="1"/>
              </p:cNvSpPr>
              <p:nvPr/>
            </p:nvSpPr>
            <p:spPr bwMode="auto">
              <a:xfrm>
                <a:off x="699" y="3862"/>
                <a:ext cx="358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b 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            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                            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 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= 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10.54</a:t>
                </a:r>
                <a:endPara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6701" name="Rectangle 29"/>
              <p:cNvSpPr>
                <a:spLocks noChangeArrowheads="1"/>
              </p:cNvSpPr>
              <p:nvPr/>
            </p:nvSpPr>
            <p:spPr bwMode="auto">
              <a:xfrm>
                <a:off x="1031" y="3705"/>
                <a:ext cx="82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</a:t>
                </a:r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</a:t>
                </a:r>
                <a:r>
                  <a:rPr lang="en-US" sz="200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nxy</a:t>
                </a:r>
                <a:endPara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nx</a:t>
                </a:r>
                <a:r>
                  <a:rPr lang="en-US" sz="2000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endPara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6702" name="Line 30"/>
              <p:cNvSpPr>
                <a:spLocks noChangeShapeType="1"/>
              </p:cNvSpPr>
              <p:nvPr/>
            </p:nvSpPr>
            <p:spPr bwMode="auto">
              <a:xfrm>
                <a:off x="1625" y="3795"/>
                <a:ext cx="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03" name="Line 31"/>
              <p:cNvSpPr>
                <a:spLocks noChangeShapeType="1"/>
              </p:cNvSpPr>
              <p:nvPr/>
            </p:nvSpPr>
            <p:spPr bwMode="auto">
              <a:xfrm>
                <a:off x="1727" y="3795"/>
                <a:ext cx="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04" name="Line 32"/>
              <p:cNvSpPr>
                <a:spLocks noChangeShapeType="1"/>
              </p:cNvSpPr>
              <p:nvPr/>
            </p:nvSpPr>
            <p:spPr bwMode="auto">
              <a:xfrm>
                <a:off x="1621" y="4043"/>
                <a:ext cx="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05" name="Line 33"/>
              <p:cNvSpPr>
                <a:spLocks noChangeShapeType="1"/>
              </p:cNvSpPr>
              <p:nvPr/>
            </p:nvSpPr>
            <p:spPr bwMode="auto">
              <a:xfrm>
                <a:off x="1077" y="3986"/>
                <a:ext cx="7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6713" name="Group 41"/>
            <p:cNvGrpSpPr>
              <a:grpSpLocks/>
            </p:cNvGrpSpPr>
            <p:nvPr/>
          </p:nvGrpSpPr>
          <p:grpSpPr bwMode="auto">
            <a:xfrm>
              <a:off x="1967" y="3593"/>
              <a:ext cx="1553" cy="538"/>
              <a:chOff x="2047" y="3593"/>
              <a:chExt cx="1553" cy="538"/>
            </a:xfrm>
          </p:grpSpPr>
          <p:sp>
            <p:nvSpPr>
              <p:cNvPr id="156711" name="Rectangle 39"/>
              <p:cNvSpPr>
                <a:spLocks noChangeArrowheads="1"/>
              </p:cNvSpPr>
              <p:nvPr/>
            </p:nvSpPr>
            <p:spPr bwMode="auto">
              <a:xfrm>
                <a:off x="2047" y="3593"/>
                <a:ext cx="155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3,063 - (7)(4)(98.86)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140 - (7)(4</a:t>
                </a:r>
                <a:r>
                  <a:rPr lang="en-US" sz="2000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</a:p>
            </p:txBody>
          </p:sp>
          <p:sp>
            <p:nvSpPr>
              <p:cNvPr id="156712" name="Line 40"/>
              <p:cNvSpPr>
                <a:spLocks noChangeShapeType="1"/>
              </p:cNvSpPr>
              <p:nvPr/>
            </p:nvSpPr>
            <p:spPr bwMode="auto">
              <a:xfrm>
                <a:off x="2095" y="3888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6718" name="Group 46"/>
          <p:cNvGrpSpPr>
            <a:grpSpLocks/>
          </p:cNvGrpSpPr>
          <p:nvPr/>
        </p:nvGrpSpPr>
        <p:grpSpPr bwMode="auto">
          <a:xfrm>
            <a:off x="1803400" y="6227763"/>
            <a:ext cx="4287838" cy="396875"/>
            <a:chOff x="4222" y="3695"/>
            <a:chExt cx="2701" cy="250"/>
          </a:xfrm>
        </p:grpSpPr>
        <p:sp>
          <p:nvSpPr>
            <p:cNvPr id="156715" name="Rectangle 43"/>
            <p:cNvSpPr>
              <a:spLocks noChangeArrowheads="1"/>
            </p:cNvSpPr>
            <p:nvPr/>
          </p:nvSpPr>
          <p:spPr bwMode="auto">
            <a:xfrm>
              <a:off x="4222" y="3695"/>
              <a:ext cx="2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98.86 - 10.54(4) = 56.70</a:t>
              </a:r>
            </a:p>
          </p:txBody>
        </p:sp>
        <p:sp>
          <p:nvSpPr>
            <p:cNvPr id="156716" name="Line 44"/>
            <p:cNvSpPr>
              <a:spLocks noChangeShapeType="1"/>
            </p:cNvSpPr>
            <p:nvPr/>
          </p:nvSpPr>
          <p:spPr bwMode="auto">
            <a:xfrm>
              <a:off x="4529" y="3763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717" name="Line 45"/>
            <p:cNvSpPr>
              <a:spLocks noChangeShapeType="1"/>
            </p:cNvSpPr>
            <p:nvPr/>
          </p:nvSpPr>
          <p:spPr bwMode="auto">
            <a:xfrm>
              <a:off x="4786" y="3763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6721" name="Group 49"/>
          <p:cNvGrpSpPr>
            <a:grpSpLocks/>
          </p:cNvGrpSpPr>
          <p:nvPr/>
        </p:nvGrpSpPr>
        <p:grpSpPr bwMode="auto">
          <a:xfrm>
            <a:off x="555625" y="1616075"/>
            <a:ext cx="8034338" cy="3584575"/>
            <a:chOff x="350" y="1018"/>
            <a:chExt cx="5061" cy="2258"/>
          </a:xfrm>
        </p:grpSpPr>
        <p:grpSp>
          <p:nvGrpSpPr>
            <p:cNvPr id="156694" name="Group 22"/>
            <p:cNvGrpSpPr>
              <a:grpSpLocks/>
            </p:cNvGrpSpPr>
            <p:nvPr/>
          </p:nvGrpSpPr>
          <p:grpSpPr bwMode="auto">
            <a:xfrm>
              <a:off x="350" y="1018"/>
              <a:ext cx="5061" cy="2258"/>
              <a:chOff x="342" y="1122"/>
              <a:chExt cx="5061" cy="2258"/>
            </a:xfrm>
          </p:grpSpPr>
          <p:sp>
            <p:nvSpPr>
              <p:cNvPr id="156685" name="Rectangle 13"/>
              <p:cNvSpPr>
                <a:spLocks noChangeArrowheads="1"/>
              </p:cNvSpPr>
              <p:nvPr/>
            </p:nvSpPr>
            <p:spPr bwMode="auto">
              <a:xfrm>
                <a:off x="342" y="1122"/>
                <a:ext cx="5061" cy="3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</a:pP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Time	Electrical Power </a:t>
                </a:r>
              </a:p>
              <a:p>
                <a:pPr>
                  <a:lnSpc>
                    <a:spcPct val="85000"/>
                  </a:lnSpc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</a:pP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Year	Period (x)	Demand	x</a:t>
                </a:r>
                <a:r>
                  <a:rPr lang="en-US" sz="20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xy</a:t>
                </a:r>
              </a:p>
            </p:txBody>
          </p:sp>
          <p:sp>
            <p:nvSpPr>
              <p:cNvPr id="156686" name="Rectangle 14"/>
              <p:cNvSpPr>
                <a:spLocks noChangeArrowheads="1"/>
              </p:cNvSpPr>
              <p:nvPr/>
            </p:nvSpPr>
            <p:spPr bwMode="auto">
              <a:xfrm>
                <a:off x="342" y="1546"/>
                <a:ext cx="4956" cy="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1999	1	74	1	74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2000	2	79	4	158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2001	3	80	9	240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2002	4	90	16	360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2003	5	105	25	525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2004	6	142	36	852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2005	7	122	49	854</a:t>
                </a:r>
              </a:p>
              <a:p>
                <a:pPr>
                  <a:spcBef>
                    <a:spcPct val="25000"/>
                  </a:spcBef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28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692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140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3,063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4	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98.86</a:t>
                </a:r>
                <a:endPara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6687" name="Line 15"/>
              <p:cNvSpPr>
                <a:spLocks noChangeShapeType="1"/>
              </p:cNvSpPr>
              <p:nvPr/>
            </p:nvSpPr>
            <p:spPr bwMode="auto">
              <a:xfrm>
                <a:off x="435" y="153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0" name="Line 18"/>
              <p:cNvSpPr>
                <a:spLocks noChangeShapeType="1"/>
              </p:cNvSpPr>
              <p:nvPr/>
            </p:nvSpPr>
            <p:spPr bwMode="auto">
              <a:xfrm>
                <a:off x="1325" y="2935"/>
                <a:ext cx="2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1" name="Line 19"/>
              <p:cNvSpPr>
                <a:spLocks noChangeShapeType="1"/>
              </p:cNvSpPr>
              <p:nvPr/>
            </p:nvSpPr>
            <p:spPr bwMode="auto">
              <a:xfrm>
                <a:off x="2474" y="2935"/>
                <a:ext cx="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2" name="Line 20"/>
              <p:cNvSpPr>
                <a:spLocks noChangeShapeType="1"/>
              </p:cNvSpPr>
              <p:nvPr/>
            </p:nvSpPr>
            <p:spPr bwMode="auto">
              <a:xfrm>
                <a:off x="3650" y="2935"/>
                <a:ext cx="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3" name="Line 21"/>
              <p:cNvSpPr>
                <a:spLocks noChangeShapeType="1"/>
              </p:cNvSpPr>
              <p:nvPr/>
            </p:nvSpPr>
            <p:spPr bwMode="auto">
              <a:xfrm>
                <a:off x="4869" y="2935"/>
                <a:ext cx="3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156719" name="Line 47"/>
            <p:cNvSpPr>
              <a:spLocks noChangeShapeType="1"/>
            </p:cNvSpPr>
            <p:nvPr/>
          </p:nvSpPr>
          <p:spPr bwMode="auto">
            <a:xfrm>
              <a:off x="1226" y="3096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6720" name="Line 48"/>
            <p:cNvSpPr>
              <a:spLocks noChangeShapeType="1"/>
            </p:cNvSpPr>
            <p:nvPr/>
          </p:nvSpPr>
          <p:spPr bwMode="auto">
            <a:xfrm>
              <a:off x="2188" y="3096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1393272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3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27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Example</a:t>
            </a:r>
          </a:p>
        </p:txBody>
      </p:sp>
      <p:grpSp>
        <p:nvGrpSpPr>
          <p:cNvPr id="156714" name="Group 42"/>
          <p:cNvGrpSpPr>
            <a:grpSpLocks/>
          </p:cNvGrpSpPr>
          <p:nvPr/>
        </p:nvGrpSpPr>
        <p:grpSpPr bwMode="auto">
          <a:xfrm>
            <a:off x="1803400" y="5259388"/>
            <a:ext cx="5694366" cy="879475"/>
            <a:chOff x="659" y="3593"/>
            <a:chExt cx="3587" cy="554"/>
          </a:xfrm>
        </p:grpSpPr>
        <p:grpSp>
          <p:nvGrpSpPr>
            <p:cNvPr id="156710" name="Group 38"/>
            <p:cNvGrpSpPr>
              <a:grpSpLocks/>
            </p:cNvGrpSpPr>
            <p:nvPr/>
          </p:nvGrpSpPr>
          <p:grpSpPr bwMode="auto">
            <a:xfrm>
              <a:off x="659" y="3609"/>
              <a:ext cx="3587" cy="538"/>
              <a:chOff x="699" y="3705"/>
              <a:chExt cx="3587" cy="538"/>
            </a:xfrm>
          </p:grpSpPr>
          <p:sp>
            <p:nvSpPr>
              <p:cNvPr id="156699" name="Rectangle 27"/>
              <p:cNvSpPr>
                <a:spLocks noChangeArrowheads="1"/>
              </p:cNvSpPr>
              <p:nvPr/>
            </p:nvSpPr>
            <p:spPr bwMode="auto">
              <a:xfrm>
                <a:off x="699" y="3862"/>
                <a:ext cx="358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b 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            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                            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       </a:t>
                </a:r>
                <a:r>
                  <a:rPr lang="en-US" sz="2000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= 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10.54</a:t>
                </a:r>
                <a:endPara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6701" name="Rectangle 29"/>
              <p:cNvSpPr>
                <a:spLocks noChangeArrowheads="1"/>
              </p:cNvSpPr>
              <p:nvPr/>
            </p:nvSpPr>
            <p:spPr bwMode="auto">
              <a:xfrm>
                <a:off x="1031" y="3705"/>
                <a:ext cx="82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</a:t>
                </a:r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</a:t>
                </a:r>
                <a:r>
                  <a:rPr lang="en-US" sz="200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nxy</a:t>
                </a:r>
                <a:endPara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nx</a:t>
                </a:r>
                <a:r>
                  <a:rPr lang="en-US" sz="2000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endPara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6702" name="Line 30"/>
              <p:cNvSpPr>
                <a:spLocks noChangeShapeType="1"/>
              </p:cNvSpPr>
              <p:nvPr/>
            </p:nvSpPr>
            <p:spPr bwMode="auto">
              <a:xfrm>
                <a:off x="1625" y="3795"/>
                <a:ext cx="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03" name="Line 31"/>
              <p:cNvSpPr>
                <a:spLocks noChangeShapeType="1"/>
              </p:cNvSpPr>
              <p:nvPr/>
            </p:nvSpPr>
            <p:spPr bwMode="auto">
              <a:xfrm>
                <a:off x="1727" y="3795"/>
                <a:ext cx="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04" name="Line 32"/>
              <p:cNvSpPr>
                <a:spLocks noChangeShapeType="1"/>
              </p:cNvSpPr>
              <p:nvPr/>
            </p:nvSpPr>
            <p:spPr bwMode="auto">
              <a:xfrm>
                <a:off x="1621" y="4043"/>
                <a:ext cx="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05" name="Line 33"/>
              <p:cNvSpPr>
                <a:spLocks noChangeShapeType="1"/>
              </p:cNvSpPr>
              <p:nvPr/>
            </p:nvSpPr>
            <p:spPr bwMode="auto">
              <a:xfrm>
                <a:off x="1077" y="3986"/>
                <a:ext cx="7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6713" name="Group 41"/>
            <p:cNvGrpSpPr>
              <a:grpSpLocks/>
            </p:cNvGrpSpPr>
            <p:nvPr/>
          </p:nvGrpSpPr>
          <p:grpSpPr bwMode="auto">
            <a:xfrm>
              <a:off x="1967" y="3593"/>
              <a:ext cx="1553" cy="538"/>
              <a:chOff x="2047" y="3593"/>
              <a:chExt cx="1553" cy="538"/>
            </a:xfrm>
          </p:grpSpPr>
          <p:sp>
            <p:nvSpPr>
              <p:cNvPr id="156711" name="Rectangle 39"/>
              <p:cNvSpPr>
                <a:spLocks noChangeArrowheads="1"/>
              </p:cNvSpPr>
              <p:nvPr/>
            </p:nvSpPr>
            <p:spPr bwMode="auto">
              <a:xfrm>
                <a:off x="2047" y="3593"/>
                <a:ext cx="155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3,063 - (7)(4)(98.86)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140 - (7)(4</a:t>
                </a:r>
                <a:r>
                  <a:rPr lang="en-US" sz="2000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</a:p>
            </p:txBody>
          </p:sp>
          <p:sp>
            <p:nvSpPr>
              <p:cNvPr id="156712" name="Line 40"/>
              <p:cNvSpPr>
                <a:spLocks noChangeShapeType="1"/>
              </p:cNvSpPr>
              <p:nvPr/>
            </p:nvSpPr>
            <p:spPr bwMode="auto">
              <a:xfrm>
                <a:off x="2095" y="3888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6718" name="Group 46"/>
          <p:cNvGrpSpPr>
            <a:grpSpLocks/>
          </p:cNvGrpSpPr>
          <p:nvPr/>
        </p:nvGrpSpPr>
        <p:grpSpPr bwMode="auto">
          <a:xfrm>
            <a:off x="1803400" y="6227763"/>
            <a:ext cx="4287838" cy="396875"/>
            <a:chOff x="4222" y="3695"/>
            <a:chExt cx="2701" cy="250"/>
          </a:xfrm>
        </p:grpSpPr>
        <p:sp>
          <p:nvSpPr>
            <p:cNvPr id="156715" name="Rectangle 43"/>
            <p:cNvSpPr>
              <a:spLocks noChangeArrowheads="1"/>
            </p:cNvSpPr>
            <p:nvPr/>
          </p:nvSpPr>
          <p:spPr bwMode="auto">
            <a:xfrm>
              <a:off x="4222" y="3695"/>
              <a:ext cx="2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98.86 - 10.54(4) = 56.70</a:t>
              </a:r>
            </a:p>
          </p:txBody>
        </p:sp>
        <p:sp>
          <p:nvSpPr>
            <p:cNvPr id="156716" name="Line 44"/>
            <p:cNvSpPr>
              <a:spLocks noChangeShapeType="1"/>
            </p:cNvSpPr>
            <p:nvPr/>
          </p:nvSpPr>
          <p:spPr bwMode="auto">
            <a:xfrm>
              <a:off x="4529" y="3763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717" name="Line 45"/>
            <p:cNvSpPr>
              <a:spLocks noChangeShapeType="1"/>
            </p:cNvSpPr>
            <p:nvPr/>
          </p:nvSpPr>
          <p:spPr bwMode="auto">
            <a:xfrm>
              <a:off x="4786" y="3763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6721" name="Group 49"/>
          <p:cNvGrpSpPr>
            <a:grpSpLocks/>
          </p:cNvGrpSpPr>
          <p:nvPr/>
        </p:nvGrpSpPr>
        <p:grpSpPr bwMode="auto">
          <a:xfrm>
            <a:off x="555625" y="1616075"/>
            <a:ext cx="8034338" cy="3584575"/>
            <a:chOff x="350" y="1018"/>
            <a:chExt cx="5061" cy="2258"/>
          </a:xfrm>
        </p:grpSpPr>
        <p:grpSp>
          <p:nvGrpSpPr>
            <p:cNvPr id="156694" name="Group 22"/>
            <p:cNvGrpSpPr>
              <a:grpSpLocks/>
            </p:cNvGrpSpPr>
            <p:nvPr/>
          </p:nvGrpSpPr>
          <p:grpSpPr bwMode="auto">
            <a:xfrm>
              <a:off x="350" y="1018"/>
              <a:ext cx="5061" cy="2258"/>
              <a:chOff x="342" y="1122"/>
              <a:chExt cx="5061" cy="2258"/>
            </a:xfrm>
          </p:grpSpPr>
          <p:sp>
            <p:nvSpPr>
              <p:cNvPr id="156685" name="Rectangle 13"/>
              <p:cNvSpPr>
                <a:spLocks noChangeArrowheads="1"/>
              </p:cNvSpPr>
              <p:nvPr/>
            </p:nvSpPr>
            <p:spPr bwMode="auto">
              <a:xfrm>
                <a:off x="342" y="1122"/>
                <a:ext cx="5061" cy="3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</a:pP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Time	Electrical Power </a:t>
                </a:r>
              </a:p>
              <a:p>
                <a:pPr>
                  <a:lnSpc>
                    <a:spcPct val="85000"/>
                  </a:lnSpc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</a:pP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Year	Period (x)	Demand	x</a:t>
                </a:r>
                <a:r>
                  <a:rPr lang="en-US" sz="20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xy</a:t>
                </a:r>
              </a:p>
            </p:txBody>
          </p:sp>
          <p:sp>
            <p:nvSpPr>
              <p:cNvPr id="156686" name="Rectangle 14"/>
              <p:cNvSpPr>
                <a:spLocks noChangeArrowheads="1"/>
              </p:cNvSpPr>
              <p:nvPr/>
            </p:nvSpPr>
            <p:spPr bwMode="auto">
              <a:xfrm>
                <a:off x="342" y="1546"/>
                <a:ext cx="4956" cy="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1999	1	74	1	74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2000	2	79	4	158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2001	3	80	9	240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2002	4	90	16	360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2003	5	105	25	525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2004	6	142	36	852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2005	7	122	49	854</a:t>
                </a:r>
              </a:p>
              <a:p>
                <a:pPr>
                  <a:spcBef>
                    <a:spcPct val="25000"/>
                  </a:spcBef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28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692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140	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3,063</a:t>
                </a:r>
              </a:p>
              <a:p>
                <a:pPr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</a:pP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4	</a:t>
                </a:r>
                <a:r>
                  <a: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0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= 98.86</a:t>
                </a:r>
                <a:endPara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56687" name="Line 15"/>
              <p:cNvSpPr>
                <a:spLocks noChangeShapeType="1"/>
              </p:cNvSpPr>
              <p:nvPr/>
            </p:nvSpPr>
            <p:spPr bwMode="auto">
              <a:xfrm>
                <a:off x="435" y="153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0" name="Line 18"/>
              <p:cNvSpPr>
                <a:spLocks noChangeShapeType="1"/>
              </p:cNvSpPr>
              <p:nvPr/>
            </p:nvSpPr>
            <p:spPr bwMode="auto">
              <a:xfrm>
                <a:off x="1325" y="2935"/>
                <a:ext cx="2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1" name="Line 19"/>
              <p:cNvSpPr>
                <a:spLocks noChangeShapeType="1"/>
              </p:cNvSpPr>
              <p:nvPr/>
            </p:nvSpPr>
            <p:spPr bwMode="auto">
              <a:xfrm>
                <a:off x="2474" y="2935"/>
                <a:ext cx="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2" name="Line 20"/>
              <p:cNvSpPr>
                <a:spLocks noChangeShapeType="1"/>
              </p:cNvSpPr>
              <p:nvPr/>
            </p:nvSpPr>
            <p:spPr bwMode="auto">
              <a:xfrm>
                <a:off x="3650" y="2935"/>
                <a:ext cx="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6693" name="Line 21"/>
              <p:cNvSpPr>
                <a:spLocks noChangeShapeType="1"/>
              </p:cNvSpPr>
              <p:nvPr/>
            </p:nvSpPr>
            <p:spPr bwMode="auto">
              <a:xfrm>
                <a:off x="4869" y="2935"/>
                <a:ext cx="3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156719" name="Line 47"/>
            <p:cNvSpPr>
              <a:spLocks noChangeShapeType="1"/>
            </p:cNvSpPr>
            <p:nvPr/>
          </p:nvSpPr>
          <p:spPr bwMode="auto">
            <a:xfrm>
              <a:off x="1226" y="3096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56720" name="Line 48"/>
            <p:cNvSpPr>
              <a:spLocks noChangeShapeType="1"/>
            </p:cNvSpPr>
            <p:nvPr/>
          </p:nvSpPr>
          <p:spPr bwMode="auto">
            <a:xfrm>
              <a:off x="2188" y="3096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622300" y="2495550"/>
            <a:ext cx="5270500" cy="1866900"/>
            <a:chOff x="392" y="1572"/>
            <a:chExt cx="3320" cy="1176"/>
          </a:xfrm>
        </p:grpSpPr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92" y="1572"/>
              <a:ext cx="3320" cy="11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31" name="Group 33"/>
            <p:cNvGrpSpPr>
              <a:grpSpLocks/>
            </p:cNvGrpSpPr>
            <p:nvPr/>
          </p:nvGrpSpPr>
          <p:grpSpPr bwMode="auto">
            <a:xfrm>
              <a:off x="694" y="1709"/>
              <a:ext cx="2325" cy="793"/>
              <a:chOff x="606" y="1729"/>
              <a:chExt cx="2325" cy="793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606" y="1729"/>
                <a:ext cx="16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/>
                  </a:rPr>
                  <a:t>The trend line is</a:t>
                </a: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1134" y="2192"/>
                <a:ext cx="179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/>
                  </a:rPr>
                  <a:t>y </a:t>
                </a:r>
                <a:r>
                  <a:rPr lang="en-US" sz="2800" b="1" i="0">
                    <a:effectLst/>
                  </a:rPr>
                  <a:t>= 56.70 + 10.54x</a:t>
                </a:r>
                <a:endParaRPr lang="en-US" sz="2800" b="1">
                  <a:effectLst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1150" y="2136"/>
                <a:ext cx="18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effectLst/>
                  </a:rPr>
                  <a:t>^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017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94" name="Freeform 58"/>
          <p:cNvSpPr>
            <a:spLocks/>
          </p:cNvSpPr>
          <p:nvPr/>
        </p:nvSpPr>
        <p:spPr bwMode="auto">
          <a:xfrm>
            <a:off x="1828800" y="2667000"/>
            <a:ext cx="4584700" cy="2171700"/>
          </a:xfrm>
          <a:custGeom>
            <a:avLst/>
            <a:gdLst>
              <a:gd name="T0" fmla="*/ 0 w 2888"/>
              <a:gd name="T1" fmla="*/ 1368 h 1368"/>
              <a:gd name="T2" fmla="*/ 480 w 2888"/>
              <a:gd name="T3" fmla="*/ 1280 h 1368"/>
              <a:gd name="T4" fmla="*/ 960 w 2888"/>
              <a:gd name="T5" fmla="*/ 1248 h 1368"/>
              <a:gd name="T6" fmla="*/ 1448 w 2888"/>
              <a:gd name="T7" fmla="*/ 1048 h 1368"/>
              <a:gd name="T8" fmla="*/ 1928 w 2888"/>
              <a:gd name="T9" fmla="*/ 752 h 1368"/>
              <a:gd name="T10" fmla="*/ 2408 w 2888"/>
              <a:gd name="T11" fmla="*/ 0 h 1368"/>
              <a:gd name="T12" fmla="*/ 2888 w 2888"/>
              <a:gd name="T13" fmla="*/ 408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1611" name="Group 75"/>
          <p:cNvGrpSpPr>
            <a:grpSpLocks/>
          </p:cNvGrpSpPr>
          <p:nvPr/>
        </p:nvGrpSpPr>
        <p:grpSpPr bwMode="auto">
          <a:xfrm>
            <a:off x="1409700" y="2260600"/>
            <a:ext cx="6604000" cy="3162300"/>
            <a:chOff x="888" y="1424"/>
            <a:chExt cx="4160" cy="1992"/>
          </a:xfrm>
        </p:grpSpPr>
        <p:sp>
          <p:nvSpPr>
            <p:cNvPr id="321599" name="Line 63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1610" name="Group 74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321597" name="Oval 61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98" name="Oval 62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21607" name="Group 71"/>
          <p:cNvGrpSpPr>
            <a:grpSpLocks/>
          </p:cNvGrpSpPr>
          <p:nvPr/>
        </p:nvGrpSpPr>
        <p:grpSpPr bwMode="auto">
          <a:xfrm>
            <a:off x="552450" y="1765300"/>
            <a:ext cx="7880350" cy="4784725"/>
            <a:chOff x="348" y="1112"/>
            <a:chExt cx="4964" cy="3014"/>
          </a:xfrm>
        </p:grpSpPr>
        <p:grpSp>
          <p:nvGrpSpPr>
            <p:cNvPr id="321600" name="Group 64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321570" name="Freeform 34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2912 w 2912"/>
                  <a:gd name="T5" fmla="*/ 2632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71" name="Rectangle 35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</a:pPr>
                <a:r>
                  <a:rPr lang="en-US" sz="1800">
                    <a:effectLst/>
                  </a:rPr>
                  <a:t>	|	|	|	|	|	|	|	|	|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1999	2000	2001	2002	2003	2004	2005	2006	2007</a:t>
                </a:r>
              </a:p>
            </p:txBody>
          </p:sp>
          <p:sp>
            <p:nvSpPr>
              <p:cNvPr id="321572" name="Rectangle 36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160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150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140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130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120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110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100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90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80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70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60  </a:t>
                </a:r>
                <a:r>
                  <a:rPr lang="en-US" sz="1800">
                    <a:effectLst/>
                  </a:rPr>
                  <a:t>–</a:t>
                </a:r>
              </a:p>
              <a:p>
                <a:pPr algn="r">
                  <a:lnSpc>
                    <a:spcPct val="115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50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</p:grpSp>
        <p:sp>
          <p:nvSpPr>
            <p:cNvPr id="321605" name="Rectangle 69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Year</a:t>
              </a:r>
            </a:p>
          </p:txBody>
        </p:sp>
        <p:sp>
          <p:nvSpPr>
            <p:cNvPr id="321606" name="Rectangle 70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Power demand</a:t>
              </a:r>
            </a:p>
          </p:txBody>
        </p:sp>
      </p:grpSp>
      <p:grpSp>
        <p:nvGrpSpPr>
          <p:cNvPr id="321609" name="Group 73"/>
          <p:cNvGrpSpPr>
            <a:grpSpLocks/>
          </p:cNvGrpSpPr>
          <p:nvPr/>
        </p:nvGrpSpPr>
        <p:grpSpPr bwMode="auto">
          <a:xfrm>
            <a:off x="3908425" y="1677988"/>
            <a:ext cx="3419475" cy="823912"/>
            <a:chOff x="2462" y="1057"/>
            <a:chExt cx="2154" cy="519"/>
          </a:xfrm>
        </p:grpSpPr>
        <p:grpSp>
          <p:nvGrpSpPr>
            <p:cNvPr id="321604" name="Group 68"/>
            <p:cNvGrpSpPr>
              <a:grpSpLocks/>
            </p:cNvGrpSpPr>
            <p:nvPr/>
          </p:nvGrpSpPr>
          <p:grpSpPr bwMode="auto">
            <a:xfrm>
              <a:off x="2462" y="1057"/>
              <a:ext cx="1199" cy="440"/>
              <a:chOff x="1518" y="1185"/>
              <a:chExt cx="1199" cy="440"/>
            </a:xfrm>
          </p:grpSpPr>
          <p:sp>
            <p:nvSpPr>
              <p:cNvPr id="321602" name="Rectangle 66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1199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Trend line,</a:t>
                </a:r>
              </a:p>
              <a:p>
                <a:r>
                  <a:rPr lang="en-US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 </a:t>
                </a:r>
                <a:r>
                  <a:rPr lang="en-US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56.70 + 10.54x</a:t>
                </a:r>
                <a:endPara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21603" name="Rectangle 67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^</a:t>
                </a:r>
              </a:p>
            </p:txBody>
          </p:sp>
        </p:grpSp>
        <p:sp>
          <p:nvSpPr>
            <p:cNvPr id="321608" name="Line 72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>
          <a:xfrm>
            <a:off x="685800" y="546100"/>
            <a:ext cx="7772400" cy="927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Example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47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9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4" name="Rectangle 3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501467" cy="927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Least Squares Requirements</a:t>
            </a:r>
          </a:p>
        </p:txBody>
      </p:sp>
      <p:sp>
        <p:nvSpPr>
          <p:cNvPr id="158755" name="Rectangle 35"/>
          <p:cNvSpPr>
            <a:spLocks noChangeArrowheads="1"/>
          </p:cNvSpPr>
          <p:nvPr/>
        </p:nvSpPr>
        <p:spPr bwMode="auto">
          <a:xfrm>
            <a:off x="784225" y="2073275"/>
            <a:ext cx="7583488" cy="315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always plot the data to insure a linear relationship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do not predict time periods far beyond the database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Deviations around the least squares line are assumed to be random</a:t>
            </a:r>
          </a:p>
        </p:txBody>
      </p:sp>
    </p:spTree>
    <p:extLst>
      <p:ext uri="{BB962C8B-B14F-4D97-AF65-F5344CB8AC3E}">
        <p14:creationId xmlns:p14="http://schemas.microsoft.com/office/powerpoint/2010/main" val="367628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4.25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following gives the number of accidents that occurred on Florida State Highway 101 during the last 4 months:</a:t>
            </a: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Forecast the number of accidents that will occur in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May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using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least squares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regression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derive a trend equation.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54860"/>
              </p:ext>
            </p:extLst>
          </p:nvPr>
        </p:nvGraphicFramePr>
        <p:xfrm>
          <a:off x="1593779" y="2755824"/>
          <a:ext cx="4619472" cy="210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736"/>
                <a:gridCol w="2309736"/>
              </a:tblGrid>
              <a:tr h="421396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Accidents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21396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21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21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421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01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4.25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" name="Picture 2" descr="Screen Shot 2015-10-03 at 10.48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7" y="2316093"/>
            <a:ext cx="7344897" cy="318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1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4.25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3" descr="Screen Shot 2015-10-03 at 10.50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352" y="2216476"/>
            <a:ext cx="5850814" cy="371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9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1270000"/>
          </a:xfrm>
          <a:noFill/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Example</a:t>
            </a: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962025" y="2190750"/>
            <a:ext cx="61079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Predicted demand 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142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Ford Mustangs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Actual demand 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153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Smoothing constant 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</a:rPr>
              <a:t>a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.20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530350" y="4041775"/>
            <a:ext cx="5767274" cy="169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tabLst>
                <a:tab pos="24765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New forecast	</a:t>
            </a: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142 + .2(153 – 142)</a:t>
            </a:r>
          </a:p>
          <a:p>
            <a:pPr>
              <a:lnSpc>
                <a:spcPct val="125000"/>
              </a:lnSpc>
              <a:tabLst>
                <a:tab pos="2476500" algn="l"/>
              </a:tabLst>
            </a:pP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= 142 + 2.2</a:t>
            </a:r>
          </a:p>
          <a:p>
            <a:pPr>
              <a:lnSpc>
                <a:spcPct val="125000"/>
              </a:lnSpc>
              <a:tabLst>
                <a:tab pos="2476500" algn="l"/>
              </a:tabLst>
            </a:pPr>
            <a:r>
              <a:rPr lang="en-US" sz="28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= 144.2 ≈ 144 cars</a:t>
            </a:r>
          </a:p>
        </p:txBody>
      </p:sp>
    </p:spTree>
    <p:extLst>
      <p:ext uri="{BB962C8B-B14F-4D97-AF65-F5344CB8AC3E}">
        <p14:creationId xmlns:p14="http://schemas.microsoft.com/office/powerpoint/2010/main" val="63895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83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 check-processing center uses exponential smoothing to forecast the number of incoming checks each month. The number of checks received in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June was 40 million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while the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forecast was 42 million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 A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smoothing 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constant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of .2 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is used.</a:t>
            </a:r>
          </a:p>
          <a:p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A) What is the forecast for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July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B) If the center received 45 million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checks 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July, what would be the forecast for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August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C) Why might this be an inappropriate forecasting method for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288191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What is the forecast for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July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B) If the center received 45 million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checks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July, what would be the forecast for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August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C) Why might this be an inappropriate forecasting method for this situation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6" name="Picture 5" descr="Screen Shot 2015-10-03 at 7.17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3" y="3653752"/>
            <a:ext cx="6216952" cy="246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4.18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Consider the following actual (At) and forecast (Ft) demand levels for </a:t>
            </a:r>
            <a:r>
              <a:rPr lang="en-US" sz="2400" dirty="0" smtClean="0"/>
              <a:t>a product.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first forecast, F 1 , was derived by observing A 1 and setting equal to A 1 . Subsequent forecast averages were derived by exponential smoothing. Using the exponential smoothing method, find the forecast for time period </a:t>
            </a:r>
            <a:r>
              <a:rPr lang="en-US" sz="2400" dirty="0" smtClean="0"/>
              <a:t>5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3756" t="18935" r="15027"/>
          <a:stretch/>
        </p:blipFill>
        <p:spPr bwMode="auto">
          <a:xfrm>
            <a:off x="1369652" y="2503466"/>
            <a:ext cx="5489817" cy="26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571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4.18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We need to find the smoothing constant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know in general that </a:t>
            </a:r>
            <a:r>
              <a:rPr lang="en-US" sz="2000" i="1" dirty="0"/>
              <a:t>F</a:t>
            </a:r>
            <a:r>
              <a:rPr lang="en-US" sz="2000" i="1" baseline="-25000" dirty="0"/>
              <a:t>t</a:t>
            </a:r>
            <a:r>
              <a:rPr lang="en-US" sz="2000" i="1" dirty="0"/>
              <a:t> = F</a:t>
            </a:r>
            <a:r>
              <a:rPr lang="en-US" sz="2000" i="1" baseline="-25000" dirty="0"/>
              <a:t>t–</a:t>
            </a:r>
            <a:r>
              <a:rPr lang="en-US" sz="2000" baseline="-25000" dirty="0"/>
              <a:t>1</a:t>
            </a:r>
            <a:r>
              <a:rPr lang="en-US" sz="2000" i="1" dirty="0"/>
              <a:t> +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(</a:t>
            </a:r>
            <a:r>
              <a:rPr lang="en-US" sz="2000" i="1" dirty="0"/>
              <a:t>A</a:t>
            </a:r>
            <a:r>
              <a:rPr lang="en-US" sz="2000" i="1" baseline="-25000" dirty="0"/>
              <a:t>t–</a:t>
            </a:r>
            <a:r>
              <a:rPr lang="en-US" sz="2000" baseline="-25000" dirty="0"/>
              <a:t>1</a:t>
            </a:r>
            <a:r>
              <a:rPr lang="en-US" sz="2000" i="1" dirty="0"/>
              <a:t> – F</a:t>
            </a:r>
            <a:r>
              <a:rPr lang="en-US" sz="2000" i="1" baseline="-25000" dirty="0"/>
              <a:t>t–</a:t>
            </a:r>
            <a:r>
              <a:rPr lang="en-US" sz="2000" baseline="-25000" dirty="0"/>
              <a:t>1</a:t>
            </a:r>
            <a:r>
              <a:rPr lang="en-US" sz="2000" dirty="0"/>
              <a:t>); </a:t>
            </a:r>
            <a:r>
              <a:rPr lang="en-US" sz="2000" i="1" dirty="0"/>
              <a:t>t = </a:t>
            </a:r>
            <a:r>
              <a:rPr lang="en-US" sz="2000" dirty="0"/>
              <a:t>2, 3, 4</a:t>
            </a:r>
            <a:r>
              <a:rPr lang="en-US" sz="2000" i="1" dirty="0"/>
              <a:t>. </a:t>
            </a:r>
            <a:endParaRPr lang="en-US" sz="2000" i="1" dirty="0" smtClean="0"/>
          </a:p>
          <a:p>
            <a:r>
              <a:rPr lang="en-US" sz="2000" dirty="0" smtClean="0"/>
              <a:t>Choose </a:t>
            </a:r>
            <a:r>
              <a:rPr lang="en-US" sz="2000" dirty="0"/>
              <a:t>either</a:t>
            </a:r>
          </a:p>
          <a:p>
            <a:r>
              <a:rPr lang="en-US" sz="2000" i="1" dirty="0"/>
              <a:t>t = </a:t>
            </a:r>
            <a:r>
              <a:rPr lang="en-US" sz="2000" dirty="0"/>
              <a:t>3</a:t>
            </a:r>
            <a:r>
              <a:rPr lang="en-US" sz="2000" i="1" dirty="0"/>
              <a:t> </a:t>
            </a:r>
            <a:r>
              <a:rPr lang="en-US" sz="2000" dirty="0"/>
              <a:t>or </a:t>
            </a:r>
            <a:r>
              <a:rPr lang="en-US" sz="2000" i="1" dirty="0"/>
              <a:t>t = </a:t>
            </a:r>
            <a:r>
              <a:rPr lang="en-US" sz="2000" dirty="0"/>
              <a:t>4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t =</a:t>
            </a:r>
            <a:r>
              <a:rPr lang="en-US" sz="2000" dirty="0"/>
              <a:t> 2</a:t>
            </a:r>
            <a:r>
              <a:rPr lang="en-US" sz="2000" i="1" dirty="0"/>
              <a:t> </a:t>
            </a:r>
            <a:r>
              <a:rPr lang="en-US" sz="2000" dirty="0"/>
              <a:t>won’t let us find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 because </a:t>
            </a:r>
            <a:r>
              <a:rPr lang="en-US" sz="2000" i="1" dirty="0"/>
              <a:t>F</a:t>
            </a:r>
            <a:r>
              <a:rPr lang="en-US" sz="2000" baseline="-25000" dirty="0"/>
              <a:t>2</a:t>
            </a:r>
            <a:r>
              <a:rPr lang="en-US" sz="2000" i="1" dirty="0"/>
              <a:t> =</a:t>
            </a:r>
            <a:r>
              <a:rPr lang="en-US" sz="2000" dirty="0"/>
              <a:t> 50 = 50 +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(50 – 50) holds for </a:t>
            </a:r>
            <a:r>
              <a:rPr lang="en-US" sz="2000" i="1" dirty="0"/>
              <a:t>any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).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Let’s </a:t>
            </a:r>
            <a:r>
              <a:rPr lang="en-US" sz="2000" dirty="0"/>
              <a:t>pick </a:t>
            </a:r>
            <a:r>
              <a:rPr lang="en-US" sz="2000" i="1" dirty="0"/>
              <a:t>t </a:t>
            </a:r>
            <a:r>
              <a:rPr lang="en-US" sz="2000" dirty="0"/>
              <a:t>= 3</a:t>
            </a:r>
            <a:r>
              <a:rPr lang="en-US" sz="2000" i="1" dirty="0"/>
              <a:t>. </a:t>
            </a:r>
            <a:r>
              <a:rPr lang="en-US" sz="2000" dirty="0"/>
              <a:t>Then </a:t>
            </a:r>
            <a:r>
              <a:rPr lang="en-US" sz="2000" i="1" dirty="0"/>
              <a:t>F</a:t>
            </a:r>
            <a:r>
              <a:rPr lang="en-US" sz="2000" baseline="-25000" dirty="0"/>
              <a:t>3</a:t>
            </a:r>
            <a:r>
              <a:rPr lang="en-US" sz="2000" dirty="0"/>
              <a:t> = 48 = 50 +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(42 – 50)</a:t>
            </a:r>
          </a:p>
          <a:p>
            <a:r>
              <a:rPr lang="en-US" sz="2000" dirty="0"/>
              <a:t>or                    48 = 50 + 42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 – 50</a:t>
            </a:r>
            <a:r>
              <a:rPr lang="en-US" sz="2000" dirty="0">
                <a:sym typeface="Symbol"/>
              </a:rPr>
              <a:t></a:t>
            </a:r>
            <a:endParaRPr lang="en-US" sz="2000" dirty="0"/>
          </a:p>
          <a:p>
            <a:r>
              <a:rPr lang="en-US" sz="2000" dirty="0"/>
              <a:t>or                    –2 = –8</a:t>
            </a:r>
            <a:r>
              <a:rPr lang="en-US" sz="2000" dirty="0">
                <a:sym typeface="Symbol"/>
              </a:rPr>
              <a:t></a:t>
            </a:r>
            <a:endParaRPr lang="en-US" sz="2000" dirty="0"/>
          </a:p>
          <a:p>
            <a:r>
              <a:rPr lang="en-GB" sz="2000" dirty="0"/>
              <a:t>So,</a:t>
            </a:r>
            <a:r>
              <a:rPr lang="en-US" sz="2000" dirty="0"/>
              <a:t>                 </a:t>
            </a:r>
            <a:r>
              <a:rPr lang="en-GB" sz="2000" dirty="0"/>
              <a:t>.25 = </a:t>
            </a:r>
            <a:r>
              <a:rPr lang="en-US" sz="2000" dirty="0">
                <a:sym typeface="Symbol"/>
              </a:rPr>
              <a:t>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Now </a:t>
            </a:r>
            <a:r>
              <a:rPr lang="en-US" sz="2000" dirty="0"/>
              <a:t>we can find </a:t>
            </a:r>
            <a:r>
              <a:rPr lang="en-US" sz="2000" i="1" dirty="0"/>
              <a:t>F</a:t>
            </a:r>
            <a:r>
              <a:rPr lang="en-US" sz="2000" baseline="-25000" dirty="0"/>
              <a:t>5 </a:t>
            </a:r>
            <a:r>
              <a:rPr lang="en-US" sz="2000" dirty="0"/>
              <a:t>:</a:t>
            </a:r>
            <a:r>
              <a:rPr lang="en-US" sz="2000" baseline="-25000" dirty="0"/>
              <a:t> </a:t>
            </a:r>
            <a:r>
              <a:rPr lang="en-US" sz="2000" i="1" dirty="0"/>
              <a:t>F</a:t>
            </a:r>
            <a:r>
              <a:rPr lang="en-US" sz="2000" baseline="-25000" dirty="0"/>
              <a:t>5</a:t>
            </a:r>
            <a:r>
              <a:rPr lang="en-US" sz="2000" dirty="0"/>
              <a:t> = 50 +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(46 – 50)</a:t>
            </a:r>
          </a:p>
          <a:p>
            <a:r>
              <a:rPr lang="en-US" sz="2000" i="1" dirty="0"/>
              <a:t>      F</a:t>
            </a:r>
            <a:r>
              <a:rPr lang="en-US" sz="2000" baseline="-25000" dirty="0"/>
              <a:t>5</a:t>
            </a:r>
            <a:r>
              <a:rPr lang="en-US" sz="2000" dirty="0"/>
              <a:t> = 50 + 46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 – 50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 = 50 – 4</a:t>
            </a:r>
            <a:r>
              <a:rPr lang="en-US" sz="2000" dirty="0">
                <a:sym typeface="Symbol"/>
              </a:rPr>
              <a:t></a:t>
            </a:r>
            <a:endParaRPr lang="en-US" sz="2000" dirty="0"/>
          </a:p>
          <a:p>
            <a:r>
              <a:rPr lang="en-US" sz="2000" dirty="0"/>
              <a:t>For          </a:t>
            </a:r>
            <a:r>
              <a:rPr lang="en-US" sz="2000" dirty="0">
                <a:sym typeface="Symbol"/>
              </a:rPr>
              <a:t></a:t>
            </a:r>
            <a:r>
              <a:rPr lang="en-US" sz="2000" dirty="0"/>
              <a:t> = .25, </a:t>
            </a:r>
            <a:r>
              <a:rPr lang="en-US" sz="2000" i="1" dirty="0"/>
              <a:t>F</a:t>
            </a:r>
            <a:r>
              <a:rPr lang="en-US" sz="2000" baseline="-25000" dirty="0"/>
              <a:t>5</a:t>
            </a:r>
            <a:r>
              <a:rPr lang="en-US" sz="2000" i="1" dirty="0"/>
              <a:t> = </a:t>
            </a:r>
            <a:r>
              <a:rPr lang="en-US" sz="2000" dirty="0"/>
              <a:t>50 – 4(.25) = 49</a:t>
            </a:r>
          </a:p>
          <a:p>
            <a:r>
              <a:rPr lang="en-US" sz="2000" dirty="0"/>
              <a:t>The forecast for time period 5 = 49 units.</a:t>
            </a:r>
          </a:p>
        </p:txBody>
      </p:sp>
    </p:spTree>
    <p:extLst>
      <p:ext uri="{BB962C8B-B14F-4D97-AF65-F5344CB8AC3E}">
        <p14:creationId xmlns:p14="http://schemas.microsoft.com/office/powerpoint/2010/main" val="277858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3100"/>
            <a:ext cx="7042150" cy="9779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Common Measures of Error</a:t>
            </a:r>
          </a:p>
        </p:txBody>
      </p:sp>
      <p:grpSp>
        <p:nvGrpSpPr>
          <p:cNvPr id="287761" name="Group 17"/>
          <p:cNvGrpSpPr>
            <a:grpSpLocks/>
          </p:cNvGrpSpPr>
          <p:nvPr/>
        </p:nvGrpSpPr>
        <p:grpSpPr bwMode="auto">
          <a:xfrm>
            <a:off x="1023938" y="2038349"/>
            <a:ext cx="5740400" cy="1993900"/>
            <a:chOff x="1071" y="1284"/>
            <a:chExt cx="3616" cy="1256"/>
          </a:xfrm>
        </p:grpSpPr>
        <p:sp>
          <p:nvSpPr>
            <p:cNvPr id="287747" name="Rectangle 3"/>
            <p:cNvSpPr>
              <a:spLocks noChangeArrowheads="1"/>
            </p:cNvSpPr>
            <p:nvPr/>
          </p:nvSpPr>
          <p:spPr bwMode="auto">
            <a:xfrm>
              <a:off x="1071" y="1284"/>
              <a:ext cx="3616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3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Mean Absolute Deviation </a:t>
              </a:r>
              <a:r>
                <a:rPr lang="en-US" sz="3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3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MAD</a:t>
              </a:r>
              <a:r>
                <a:rPr lang="en-US" sz="3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endParaRPr lang="en-US" sz="32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grpSp>
          <p:nvGrpSpPr>
            <p:cNvPr id="287752" name="Group 8"/>
            <p:cNvGrpSpPr>
              <a:grpSpLocks/>
            </p:cNvGrpSpPr>
            <p:nvPr/>
          </p:nvGrpSpPr>
          <p:grpSpPr bwMode="auto">
            <a:xfrm>
              <a:off x="1374" y="1815"/>
              <a:ext cx="3010" cy="725"/>
              <a:chOff x="630" y="2737"/>
              <a:chExt cx="3010" cy="725"/>
            </a:xfrm>
          </p:grpSpPr>
          <p:sp>
            <p:nvSpPr>
              <p:cNvPr id="287748" name="Rectangle 4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75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MAD =</a:t>
                </a:r>
              </a:p>
            </p:txBody>
          </p:sp>
          <p:grpSp>
            <p:nvGrpSpPr>
              <p:cNvPr id="287751" name="Group 7"/>
              <p:cNvGrpSpPr>
                <a:grpSpLocks/>
              </p:cNvGrpSpPr>
              <p:nvPr/>
            </p:nvGrpSpPr>
            <p:grpSpPr bwMode="auto">
              <a:xfrm>
                <a:off x="1512" y="2737"/>
                <a:ext cx="2128" cy="725"/>
                <a:chOff x="1656" y="3297"/>
                <a:chExt cx="2128" cy="725"/>
              </a:xfrm>
            </p:grpSpPr>
            <p:sp>
              <p:nvSpPr>
                <p:cNvPr id="287749" name="Rectangle 5"/>
                <p:cNvSpPr>
                  <a:spLocks noChangeArrowheads="1"/>
                </p:cNvSpPr>
                <p:nvPr/>
              </p:nvSpPr>
              <p:spPr bwMode="auto">
                <a:xfrm>
                  <a:off x="1706" y="3297"/>
                  <a:ext cx="2014" cy="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sz="2800" b="1" i="0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cs typeface="Arial" charset="0"/>
                    </a:rPr>
                    <a:t>∑</a:t>
                  </a:r>
                  <a:r>
                    <a:rPr lang="en-US" sz="2800" b="1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</a:pPr>
                  <a:r>
                    <a:rPr lang="en-US" sz="2800" b="1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n</a:t>
                  </a:r>
                  <a:endParaRPr lang="en-US" sz="28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Times" charset="0"/>
                  </a:endParaRPr>
                </a:p>
              </p:txBody>
            </p:sp>
            <p:sp>
              <p:nvSpPr>
                <p:cNvPr id="287750" name="Line 6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</p:grpSp>
        </p:grpSp>
      </p:grpSp>
      <p:grpSp>
        <p:nvGrpSpPr>
          <p:cNvPr id="287762" name="Group 18"/>
          <p:cNvGrpSpPr>
            <a:grpSpLocks/>
          </p:cNvGrpSpPr>
          <p:nvPr/>
        </p:nvGrpSpPr>
        <p:grpSpPr bwMode="auto">
          <a:xfrm>
            <a:off x="1532460" y="4287839"/>
            <a:ext cx="4778375" cy="1995488"/>
            <a:chOff x="1375" y="2701"/>
            <a:chExt cx="3010" cy="1257"/>
          </a:xfrm>
        </p:grpSpPr>
        <p:sp>
          <p:nvSpPr>
            <p:cNvPr id="287753" name="Rectangle 9"/>
            <p:cNvSpPr>
              <a:spLocks noChangeArrowheads="1"/>
            </p:cNvSpPr>
            <p:nvPr/>
          </p:nvSpPr>
          <p:spPr bwMode="auto">
            <a:xfrm>
              <a:off x="1390" y="2701"/>
              <a:ext cx="2978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3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Mean Squared Error </a:t>
              </a:r>
              <a:r>
                <a:rPr lang="en-US" sz="3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3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MSE</a:t>
              </a:r>
              <a:r>
                <a:rPr lang="en-US" sz="3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endParaRPr lang="en-US" sz="32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grpSp>
          <p:nvGrpSpPr>
            <p:cNvPr id="287760" name="Group 16"/>
            <p:cNvGrpSpPr>
              <a:grpSpLocks/>
            </p:cNvGrpSpPr>
            <p:nvPr/>
          </p:nvGrpSpPr>
          <p:grpSpPr bwMode="auto">
            <a:xfrm>
              <a:off x="1375" y="3233"/>
              <a:ext cx="3010" cy="725"/>
              <a:chOff x="830" y="3377"/>
              <a:chExt cx="3010" cy="725"/>
            </a:xfrm>
          </p:grpSpPr>
          <p:sp>
            <p:nvSpPr>
              <p:cNvPr id="287756" name="Rectangle 12"/>
              <p:cNvSpPr>
                <a:spLocks noChangeArrowheads="1"/>
              </p:cNvSpPr>
              <p:nvPr/>
            </p:nvSpPr>
            <p:spPr bwMode="auto">
              <a:xfrm>
                <a:off x="830" y="3617"/>
                <a:ext cx="69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MSE =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826" y="3377"/>
                <a:ext cx="1890" cy="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(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forecast errors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endPara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ctr">
                  <a:lnSpc>
                    <a:spcPct val="125000"/>
                  </a:lnSpc>
                </a:pP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</a:t>
                </a:r>
                <a:endPara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charset="0"/>
                </a:endParaRPr>
              </a:p>
            </p:txBody>
          </p:sp>
          <p:sp>
            <p:nvSpPr>
              <p:cNvPr id="287759" name="Line 15"/>
              <p:cNvSpPr>
                <a:spLocks noChangeShapeType="1"/>
              </p:cNvSpPr>
              <p:nvPr/>
            </p:nvSpPr>
            <p:spPr bwMode="auto">
              <a:xfrm>
                <a:off x="1712" y="3784"/>
                <a:ext cx="21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8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528</TotalTime>
  <Words>1336</Words>
  <Application>Microsoft Macintosh PowerPoint</Application>
  <PresentationFormat>On-screen Show (4:3)</PresentationFormat>
  <Paragraphs>507</Paragraphs>
  <Slides>38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Adjacency</vt:lpstr>
      <vt:lpstr>Microsoft Word Document</vt:lpstr>
      <vt:lpstr>Chapter 4</vt:lpstr>
      <vt:lpstr>Exponential Smoothing</vt:lpstr>
      <vt:lpstr>Exponential Smoothing</vt:lpstr>
      <vt:lpstr>Exponential Smoothing Example</vt:lpstr>
      <vt:lpstr>Problem 4.4</vt:lpstr>
      <vt:lpstr>Problem 4.4</vt:lpstr>
      <vt:lpstr>Problem 4.18</vt:lpstr>
      <vt:lpstr>Problem 4.18</vt:lpstr>
      <vt:lpstr>Common Measures of Error</vt:lpstr>
      <vt:lpstr>Common Measures of Error</vt:lpstr>
      <vt:lpstr>Comparison of Forecast Error </vt:lpstr>
      <vt:lpstr>Comparison of Forecast Error </vt:lpstr>
      <vt:lpstr>Comparison of Forecast Error </vt:lpstr>
      <vt:lpstr>Comparison of Forecast Error </vt:lpstr>
      <vt:lpstr>Comparison of Forecast Error </vt:lpstr>
      <vt:lpstr>Problem 4.14</vt:lpstr>
      <vt:lpstr>Problem 4.14</vt:lpstr>
      <vt:lpstr>Exponential Smoothing with Trend Adjustment</vt:lpstr>
      <vt:lpstr>PowerPoint Presentation</vt:lpstr>
      <vt:lpstr>Exponential Smoothing with Trend Adjustment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4.19</vt:lpstr>
      <vt:lpstr>Problem 4.19</vt:lpstr>
      <vt:lpstr>Trend Projections</vt:lpstr>
      <vt:lpstr>Least Squares Method</vt:lpstr>
      <vt:lpstr>PowerPoint Presentation</vt:lpstr>
      <vt:lpstr>PowerPoint Presentation</vt:lpstr>
      <vt:lpstr>Least Squares Example</vt:lpstr>
      <vt:lpstr>Least Squares Example</vt:lpstr>
      <vt:lpstr>PowerPoint Presentation</vt:lpstr>
      <vt:lpstr>Least Squares Requirements</vt:lpstr>
      <vt:lpstr>Problem 4.25</vt:lpstr>
      <vt:lpstr>Problem 4.25</vt:lpstr>
      <vt:lpstr>Problem 4.25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Moaad</dc:creator>
  <cp:lastModifiedBy>Moaad</cp:lastModifiedBy>
  <cp:revision>22</cp:revision>
  <dcterms:created xsi:type="dcterms:W3CDTF">2015-09-12T14:58:53Z</dcterms:created>
  <dcterms:modified xsi:type="dcterms:W3CDTF">2015-10-03T20:05:43Z</dcterms:modified>
</cp:coreProperties>
</file>