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Microsoft_Equation1.bin" ContentType="application/vnd.openxmlformats-officedocument.oleObject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notesMasterIdLst>
    <p:notesMasterId r:id="rId14"/>
  </p:notes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24" autoAdjust="0"/>
  </p:normalViewPr>
  <p:slideViewPr>
    <p:cSldViewPr snapToGrid="0" snapToObjects="1">
      <p:cViewPr varScale="1">
        <p:scale>
          <a:sx n="105" d="100"/>
          <a:sy n="105" d="100"/>
        </p:scale>
        <p:origin x="-10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C201C-876F-184A-9BE9-B651AA1D8966}" type="datetimeFigureOut">
              <a:rPr lang="en-US" smtClean="0"/>
              <a:t>9/12/15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18697-BA6A-0F4E-AC59-5A0746FBC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405C7-DC59-2C47-97F8-5A34248A1F3C}" type="slidenum">
              <a:rPr lang="en-AU"/>
              <a:pPr/>
              <a:t>2</a:t>
            </a:fld>
            <a:endParaRPr lang="en-AU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F0EDA-5B96-3E42-A0BF-A8BA7C0BC3F2}" type="slidenum">
              <a:rPr lang="en-AU"/>
              <a:pPr/>
              <a:t>3</a:t>
            </a:fld>
            <a:endParaRPr lang="en-AU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82947" name="Rectangle 3"/>
          <p:cNvSpPr>
            <a:spLocks noRo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AD2B1-49C5-A942-9644-1CDF9347831D}" type="slidenum">
              <a:rPr lang="en-AU"/>
              <a:pPr/>
              <a:t>5</a:t>
            </a:fld>
            <a:endParaRPr lang="en-AU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93187" name="Rectangle 3"/>
          <p:cNvSpPr>
            <a:spLocks noRo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35C48-70F0-2A46-9121-1130F4276E8D}" type="slidenum">
              <a:rPr lang="en-AU"/>
              <a:pPr/>
              <a:t>6</a:t>
            </a:fld>
            <a:endParaRPr lang="en-AU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4C99F-B593-1349-B904-EF7F5470321A}" type="slidenum">
              <a:rPr lang="en-AU"/>
              <a:pPr/>
              <a:t>8</a:t>
            </a:fld>
            <a:endParaRPr lang="en-AU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F4E6C-255E-4A40-A981-88F7FB487FF1}" type="slidenum">
              <a:rPr lang="en-AU"/>
              <a:pPr/>
              <a:t>9</a:t>
            </a:fld>
            <a:endParaRPr lang="en-AU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F4E6C-255E-4A40-A981-88F7FB487FF1}" type="slidenum">
              <a:rPr lang="en-AU"/>
              <a:pPr/>
              <a:t>10</a:t>
            </a:fld>
            <a:endParaRPr lang="en-AU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F4E6C-255E-4A40-A981-88F7FB487FF1}" type="slidenum">
              <a:rPr lang="en-AU"/>
              <a:pPr/>
              <a:t>11</a:t>
            </a:fld>
            <a:endParaRPr lang="en-AU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6F4E6C-255E-4A40-A981-88F7FB487FF1}" type="slidenum">
              <a:rPr lang="en-AU"/>
              <a:pPr/>
              <a:t>12</a:t>
            </a:fld>
            <a:endParaRPr lang="en-AU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58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AE7FB6F-D84F-2946-9D94-EDC0C289ACD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CCE62B8-8B99-CC47-8592-0A200D31F70C}" type="datetimeFigureOut">
              <a:rPr lang="en-US" smtClean="0"/>
              <a:t>9/12/15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20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16324" cy="1143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anchorCtr="1"/>
          <a:lstStyle/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Exercise  4.1</a:t>
            </a:r>
            <a:endParaRPr lang="en-US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668" y="1318435"/>
            <a:ext cx="7607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following gives the number of pints of </a:t>
            </a:r>
          </a:p>
          <a:p>
            <a:r>
              <a:rPr lang="en-US" sz="2000" dirty="0" smtClean="0"/>
              <a:t>Type A blood used at Woodlawn Hospital in </a:t>
            </a:r>
          </a:p>
          <a:p>
            <a:r>
              <a:rPr lang="en-US" sz="2000" dirty="0" smtClean="0"/>
              <a:t>the past six weeks.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pPr marL="342900" indent="-342900">
              <a:buAutoNum type="alphaLcParenR"/>
            </a:pPr>
            <a:r>
              <a:rPr lang="en-US" sz="2000" dirty="0" smtClean="0"/>
              <a:t>Forecast the demand for the week of </a:t>
            </a:r>
          </a:p>
          <a:p>
            <a:r>
              <a:rPr lang="en-US" sz="2000" dirty="0" smtClean="0"/>
              <a:t>October 12 using a three-week moving average.</a:t>
            </a:r>
          </a:p>
          <a:p>
            <a:endParaRPr lang="en-US" sz="2000" dirty="0" smtClean="0"/>
          </a:p>
          <a:p>
            <a:r>
              <a:rPr lang="en-US" sz="2000" dirty="0" smtClean="0"/>
              <a:t>b) Use a three week weighted moving average, with weights of .1, .3, and .6, using .6 for the most recent week. Forecast demand for the week of October 12.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33236"/>
              </p:ext>
            </p:extLst>
          </p:nvPr>
        </p:nvGraphicFramePr>
        <p:xfrm>
          <a:off x="5273524" y="1235232"/>
          <a:ext cx="301171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857"/>
                <a:gridCol w="1505857"/>
              </a:tblGrid>
              <a:tr h="3128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of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Pints Used</a:t>
                      </a:r>
                    </a:p>
                  </a:txBody>
                  <a:tcPr/>
                </a:tc>
              </a:tr>
              <a:tr h="31289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August 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</a:tr>
              <a:tr h="31289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September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389</a:t>
                      </a:r>
                      <a:endParaRPr lang="en-US" dirty="0"/>
                    </a:p>
                  </a:txBody>
                  <a:tcPr/>
                </a:tc>
              </a:tr>
              <a:tr h="312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September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410</a:t>
                      </a:r>
                      <a:endParaRPr lang="en-US" dirty="0"/>
                    </a:p>
                  </a:txBody>
                  <a:tcPr/>
                </a:tc>
              </a:tr>
              <a:tr h="31289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September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/>
                </a:tc>
              </a:tr>
              <a:tr h="312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September 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368</a:t>
                      </a:r>
                      <a:endParaRPr lang="en-US" dirty="0"/>
                    </a:p>
                  </a:txBody>
                  <a:tcPr/>
                </a:tc>
              </a:tr>
              <a:tr h="312896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October 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924248" y="1813252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98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16324" cy="1143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anchorCtr="1"/>
          <a:lstStyle/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Exercise  4.1</a:t>
            </a:r>
            <a:endParaRPr lang="en-US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668" y="1947375"/>
            <a:ext cx="7607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US" sz="2000" dirty="0" smtClean="0"/>
              <a:t>Forecast the demand for the week of October 12 using a three-week moving average.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714084"/>
              </p:ext>
            </p:extLst>
          </p:nvPr>
        </p:nvGraphicFramePr>
        <p:xfrm>
          <a:off x="1646603" y="3116895"/>
          <a:ext cx="5150064" cy="110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Equation" r:id="rId4" imgW="1485900" imgH="317500" progId="Equation.3">
                  <p:embed/>
                </p:oleObj>
              </mc:Choice>
              <mc:Fallback>
                <p:oleObj name="Equation" r:id="rId4" imgW="14859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6603" y="3116895"/>
                        <a:ext cx="5150064" cy="1100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26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816324" cy="1143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anchorCtr="1"/>
          <a:lstStyle/>
          <a:p>
            <a:pPr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Exercise  4.1</a:t>
            </a:r>
            <a:endParaRPr lang="en-US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8668" y="1548232"/>
            <a:ext cx="7607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b) Use a three week weighted moving average, with weights of .1, .3, and .6, using .6 for the most recent week. Forecast demand for the week of October 12.</a:t>
            </a:r>
            <a:endParaRPr lang="en-US" sz="2000" dirty="0" smtClean="0"/>
          </a:p>
        </p:txBody>
      </p:sp>
      <p:pic>
        <p:nvPicPr>
          <p:cNvPr id="2" name="Picture 1" descr="Screen Shot 2015-09-12 at 8.50.1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48" y="2767752"/>
            <a:ext cx="7873999" cy="328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0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5638"/>
            <a:ext cx="4744962" cy="817562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lIns="99994" tIns="49997" rIns="99994" bIns="49997" anchorCtr="1"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Naive </a:t>
            </a:r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Approach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871538" y="1889125"/>
            <a:ext cx="7400925" cy="423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8954" tIns="48608" rIns="98954" bIns="48608"/>
          <a:lstStyle/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Font typeface="Arial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Assumes demand in next period is the same as demand in most recent period</a:t>
            </a:r>
          </a:p>
          <a:p>
            <a:pPr marL="1130300" lvl="1" indent="-457200" eaLnBrk="1" hangingPunct="1">
              <a:lnSpc>
                <a:spcPct val="90000"/>
              </a:lnSpc>
              <a:spcBef>
                <a:spcPct val="40000"/>
              </a:spcBef>
              <a:buFont typeface="Wingdings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e.g., If May sales were 48, then June sales will be 48</a:t>
            </a:r>
            <a:endParaRPr lang="en-US" sz="32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 marL="457200" indent="-457200" eaLnBrk="1" hangingPunct="1">
              <a:lnSpc>
                <a:spcPct val="90000"/>
              </a:lnSpc>
              <a:spcBef>
                <a:spcPct val="40000"/>
              </a:spcBef>
              <a:buFont typeface="Arial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Sometimes cost effective and efficient</a:t>
            </a:r>
          </a:p>
        </p:txBody>
      </p:sp>
    </p:spTree>
    <p:extLst>
      <p:ext uri="{BB962C8B-B14F-4D97-AF65-F5344CB8AC3E}">
        <p14:creationId xmlns:p14="http://schemas.microsoft.com/office/powerpoint/2010/main" val="415847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7142" y="1855788"/>
            <a:ext cx="7447871" cy="30607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>
            <a:normAutofit/>
          </a:bodyPr>
          <a:lstStyle/>
          <a:p>
            <a:pPr indent="-342900" defTabSz="911225">
              <a:buClr>
                <a:schemeClr val="tx1"/>
              </a:buClr>
              <a:tabLst>
                <a:tab pos="1838325" algn="ctr"/>
                <a:tab pos="2170113" algn="ctr"/>
                <a:tab pos="2525713" algn="ctr"/>
                <a:tab pos="2857500" algn="ctr"/>
                <a:tab pos="3189288" algn="ctr"/>
                <a:tab pos="3943350" algn="l"/>
                <a:tab pos="5027613" algn="ctr"/>
                <a:tab pos="5316538" algn="ctr"/>
                <a:tab pos="5781675" algn="ctr"/>
                <a:tab pos="6402388" algn="ctr"/>
                <a:tab pos="7021513" algn="ctr"/>
                <a:tab pos="7597775" algn="ctr"/>
              </a:tabLst>
            </a:pPr>
            <a:r>
              <a:rPr lang="en-US" sz="3200" dirty="0" smtClean="0"/>
              <a:t>Used </a:t>
            </a:r>
            <a:r>
              <a:rPr lang="en-US" sz="3200" dirty="0"/>
              <a:t>if little or no trend	</a:t>
            </a:r>
          </a:p>
          <a:p>
            <a:pPr indent="-342900" defTabSz="911225">
              <a:buClr>
                <a:schemeClr val="tx1"/>
              </a:buClr>
              <a:tabLst>
                <a:tab pos="1838325" algn="ctr"/>
                <a:tab pos="2170113" algn="ctr"/>
                <a:tab pos="2525713" algn="ctr"/>
                <a:tab pos="2857500" algn="ctr"/>
                <a:tab pos="3189288" algn="ctr"/>
                <a:tab pos="3943350" algn="l"/>
                <a:tab pos="5027613" algn="ctr"/>
                <a:tab pos="5316538" algn="ctr"/>
                <a:tab pos="5781675" algn="ctr"/>
                <a:tab pos="6402388" algn="ctr"/>
                <a:tab pos="7021513" algn="ctr"/>
                <a:tab pos="7597775" algn="ctr"/>
              </a:tabLst>
            </a:pPr>
            <a:r>
              <a:rPr lang="en-US" sz="3200" dirty="0"/>
              <a:t>Used often for smoothing</a:t>
            </a:r>
          </a:p>
          <a:p>
            <a:pPr marL="1028700" lvl="1" indent="-342900" defTabSz="911225">
              <a:buClr>
                <a:schemeClr val="tx1"/>
              </a:buClr>
              <a:tabLst>
                <a:tab pos="1838325" algn="ctr"/>
                <a:tab pos="2170113" algn="ctr"/>
                <a:tab pos="2525713" algn="ctr"/>
                <a:tab pos="2857500" algn="ctr"/>
                <a:tab pos="3189288" algn="ctr"/>
                <a:tab pos="3943350" algn="l"/>
                <a:tab pos="5027613" algn="ctr"/>
                <a:tab pos="5316538" algn="ctr"/>
                <a:tab pos="5781675" algn="ctr"/>
                <a:tab pos="6402388" algn="ctr"/>
                <a:tab pos="7021513" algn="ctr"/>
                <a:tab pos="7597775" algn="ctr"/>
              </a:tabLst>
            </a:pPr>
            <a:r>
              <a:rPr lang="en-US" sz="3200" dirty="0"/>
              <a:t>Provides overall impression of data over time</a:t>
            </a: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6196390" cy="8890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anchorCtr="1"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Moving Average Method</a:t>
            </a:r>
          </a:p>
        </p:txBody>
      </p:sp>
      <p:grpSp>
        <p:nvGrpSpPr>
          <p:cNvPr id="81940" name="Group 20"/>
          <p:cNvGrpSpPr>
            <a:grpSpLocks/>
          </p:cNvGrpSpPr>
          <p:nvPr/>
        </p:nvGrpSpPr>
        <p:grpSpPr bwMode="auto">
          <a:xfrm>
            <a:off x="652995" y="4707258"/>
            <a:ext cx="7451725" cy="830264"/>
            <a:chOff x="574" y="3321"/>
            <a:chExt cx="4694" cy="523"/>
          </a:xfrm>
        </p:grpSpPr>
        <p:sp>
          <p:nvSpPr>
            <p:cNvPr id="81936" name="Rectangle 16"/>
            <p:cNvSpPr>
              <a:spLocks noChangeArrowheads="1"/>
            </p:cNvSpPr>
            <p:nvPr/>
          </p:nvSpPr>
          <p:spPr bwMode="auto">
            <a:xfrm>
              <a:off x="574" y="3489"/>
              <a:ext cx="154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Moving average =</a:t>
              </a:r>
            </a:p>
          </p:txBody>
        </p:sp>
        <p:grpSp>
          <p:nvGrpSpPr>
            <p:cNvPr id="81939" name="Group 19"/>
            <p:cNvGrpSpPr>
              <a:grpSpLocks/>
            </p:cNvGrpSpPr>
            <p:nvPr/>
          </p:nvGrpSpPr>
          <p:grpSpPr bwMode="auto">
            <a:xfrm>
              <a:off x="2332" y="3321"/>
              <a:ext cx="2936" cy="523"/>
              <a:chOff x="2628" y="2993"/>
              <a:chExt cx="2936" cy="523"/>
            </a:xfrm>
          </p:grpSpPr>
          <p:sp>
            <p:nvSpPr>
              <p:cNvPr id="81937" name="Rectangle 17"/>
              <p:cNvSpPr>
                <a:spLocks noChangeArrowheads="1"/>
              </p:cNvSpPr>
              <p:nvPr/>
            </p:nvSpPr>
            <p:spPr bwMode="auto">
              <a:xfrm>
                <a:off x="2766" y="2993"/>
                <a:ext cx="266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i="0" dirty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4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demand in previous n periods</a:t>
                </a:r>
              </a:p>
              <a:p>
                <a:pPr algn="ctr"/>
                <a:r>
                  <a:rPr lang="en-US" sz="24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n</a:t>
                </a:r>
              </a:p>
            </p:txBody>
          </p:sp>
          <p:sp>
            <p:nvSpPr>
              <p:cNvPr id="81938" name="Line 18"/>
              <p:cNvSpPr>
                <a:spLocks noChangeShapeType="1"/>
              </p:cNvSpPr>
              <p:nvPr/>
            </p:nvSpPr>
            <p:spPr bwMode="auto">
              <a:xfrm>
                <a:off x="2628" y="3304"/>
                <a:ext cx="29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4097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554" name="Group 26"/>
          <p:cNvGrpSpPr>
            <a:grpSpLocks/>
          </p:cNvGrpSpPr>
          <p:nvPr/>
        </p:nvGrpSpPr>
        <p:grpSpPr bwMode="auto">
          <a:xfrm>
            <a:off x="847725" y="1885950"/>
            <a:ext cx="7437438" cy="3028952"/>
            <a:chOff x="534" y="1188"/>
            <a:chExt cx="4685" cy="1908"/>
          </a:xfrm>
        </p:grpSpPr>
        <p:sp>
          <p:nvSpPr>
            <p:cNvPr id="278534" name="Rectangle 6"/>
            <p:cNvSpPr>
              <a:spLocks noChangeArrowheads="1"/>
            </p:cNvSpPr>
            <p:nvPr/>
          </p:nvSpPr>
          <p:spPr bwMode="auto">
            <a:xfrm>
              <a:off x="534" y="1681"/>
              <a:ext cx="4685" cy="1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January	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</a:t>
              </a: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February	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12</a:t>
              </a: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March	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13</a:t>
              </a: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April	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16	</a:t>
              </a:r>
            </a:p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May	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19	</a:t>
              </a:r>
              <a:endParaRPr lang="en-US" sz="20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June	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23	</a:t>
              </a:r>
            </a:p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July	</a:t>
              </a:r>
              <a:r>
                <a:rPr lang="en-US" sz="20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26	</a:t>
              </a:r>
              <a:endParaRPr lang="en-US" sz="2000" b="1" i="0" baseline="-25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78533" name="Rectangle 5"/>
            <p:cNvSpPr>
              <a:spLocks noChangeArrowheads="1"/>
            </p:cNvSpPr>
            <p:nvPr/>
          </p:nvSpPr>
          <p:spPr bwMode="auto">
            <a:xfrm>
              <a:off x="558" y="1188"/>
              <a:ext cx="4164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571500" algn="ctr"/>
                  <a:tab pos="2578100" algn="ctr"/>
                  <a:tab pos="55245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3-Month</a:t>
              </a:r>
            </a:p>
            <a:p>
              <a:pPr>
                <a:lnSpc>
                  <a:spcPct val="85000"/>
                </a:lnSpc>
                <a:tabLst>
                  <a:tab pos="571500" algn="ctr"/>
                  <a:tab pos="2578100" algn="ctr"/>
                  <a:tab pos="5524500" algn="ctr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	Shed Sales	Moving Average</a:t>
              </a:r>
            </a:p>
          </p:txBody>
        </p:sp>
        <p:sp>
          <p:nvSpPr>
            <p:cNvPr id="278535" name="Line 7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  <p:sp>
          <p:nvSpPr>
            <p:cNvPr id="278545" name="Line 17"/>
            <p:cNvSpPr>
              <a:spLocks noChangeShapeType="1"/>
            </p:cNvSpPr>
            <p:nvPr/>
          </p:nvSpPr>
          <p:spPr bwMode="auto">
            <a:xfrm>
              <a:off x="544" y="1672"/>
              <a:ext cx="466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 b="1"/>
            </a:p>
          </p:txBody>
        </p:sp>
      </p:grpSp>
      <p:sp>
        <p:nvSpPr>
          <p:cNvPr id="278551" name="Rectangle 23"/>
          <p:cNvSpPr>
            <a:spLocks noChangeArrowheads="1"/>
          </p:cNvSpPr>
          <p:nvPr/>
        </p:nvSpPr>
        <p:spPr bwMode="auto">
          <a:xfrm>
            <a:off x="847725" y="2825823"/>
            <a:ext cx="743743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tabLst>
                <a:tab pos="2768600" algn="r"/>
                <a:tab pos="4000500" algn="l"/>
              </a:tabLst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</a:t>
            </a:r>
          </a:p>
          <a:p>
            <a:pPr>
              <a:tabLst>
                <a:tab pos="2768600" algn="r"/>
                <a:tab pos="4000500" algn="l"/>
              </a:tabLst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</a:t>
            </a:r>
          </a:p>
          <a:p>
            <a:pPr>
              <a:tabLst>
                <a:tab pos="2768600" algn="r"/>
                <a:tab pos="4000500" algn="l"/>
              </a:tabLst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	</a:t>
            </a:r>
          </a:p>
          <a:p>
            <a:pPr>
              <a:tabLst>
                <a:tab pos="2768600" algn="r"/>
                <a:tab pos="4000500" algn="l"/>
              </a:tabLst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</a:p>
          <a:p>
            <a:pPr>
              <a:tabLst>
                <a:tab pos="2768600" algn="r"/>
                <a:tab pos="4000500" algn="l"/>
              </a:tabLst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(12 + 13 + 16)/3 = 13 </a:t>
            </a:r>
            <a:r>
              <a:rPr lang="en-US" i="0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  <a:r>
              <a:rPr lang="en-US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/</a:t>
            </a:r>
            <a:r>
              <a:rPr lang="en-US" i="0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tabLst>
                <a:tab pos="2768600" algn="r"/>
                <a:tab pos="4000500" algn="l"/>
              </a:tabLst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(13 + 16 + 19)/3 = 16</a:t>
            </a:r>
          </a:p>
          <a:p>
            <a:pPr>
              <a:tabLst>
                <a:tab pos="2768600" algn="r"/>
                <a:tab pos="4000500" algn="l"/>
              </a:tabLst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	(16 + 19 + 23)/3 = 19 </a:t>
            </a:r>
            <a:r>
              <a:rPr lang="en-US" i="0" baseline="30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i="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/</a:t>
            </a:r>
            <a:r>
              <a:rPr lang="en-US" i="0" baseline="-250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017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Moving Average Example</a:t>
            </a:r>
          </a:p>
        </p:txBody>
      </p:sp>
      <p:grpSp>
        <p:nvGrpSpPr>
          <p:cNvPr id="278555" name="Group 27"/>
          <p:cNvGrpSpPr>
            <a:grpSpLocks/>
          </p:cNvGrpSpPr>
          <p:nvPr/>
        </p:nvGrpSpPr>
        <p:grpSpPr bwMode="auto">
          <a:xfrm>
            <a:off x="847725" y="2668590"/>
            <a:ext cx="7437438" cy="1323976"/>
            <a:chOff x="534" y="1681"/>
            <a:chExt cx="4685" cy="834"/>
          </a:xfrm>
        </p:grpSpPr>
        <p:sp>
          <p:nvSpPr>
            <p:cNvPr id="278552" name="Rectangle 24"/>
            <p:cNvSpPr>
              <a:spLocks noChangeArrowheads="1"/>
            </p:cNvSpPr>
            <p:nvPr/>
          </p:nvSpPr>
          <p:spPr bwMode="auto">
            <a:xfrm>
              <a:off x="534" y="1681"/>
              <a:ext cx="4685" cy="8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000" b="1" i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000" b="1" i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12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000" b="1" i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13</a:t>
              </a: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768600" algn="r"/>
                  <a:tab pos="4000500" algn="l"/>
                </a:tabLst>
              </a:pPr>
              <a:r>
                <a:rPr lang="en-US" sz="20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(</a:t>
              </a:r>
              <a:r>
                <a:rPr lang="en-US" sz="2000" b="1" i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+ </a:t>
              </a:r>
              <a:r>
                <a:rPr lang="en-US" sz="2000" b="1" i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12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 + </a:t>
              </a:r>
              <a:r>
                <a:rPr lang="en-US" sz="2000" b="1" i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13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)/3 = 11 </a:t>
              </a:r>
              <a:r>
                <a:rPr lang="en-US" sz="2000" b="1" i="0" baseline="30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</a:t>
              </a:r>
              <a:r>
                <a:rPr lang="en-US" sz="20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/</a:t>
              </a:r>
              <a:r>
                <a:rPr lang="en-US" sz="2000" b="1" i="0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</a:t>
              </a:r>
            </a:p>
          </p:txBody>
        </p:sp>
        <p:grpSp>
          <p:nvGrpSpPr>
            <p:cNvPr id="278553" name="Group 25"/>
            <p:cNvGrpSpPr>
              <a:grpSpLocks/>
            </p:cNvGrpSpPr>
            <p:nvPr/>
          </p:nvGrpSpPr>
          <p:grpSpPr bwMode="auto">
            <a:xfrm>
              <a:off x="2376" y="1836"/>
              <a:ext cx="1480" cy="500"/>
              <a:chOff x="2376" y="1836"/>
              <a:chExt cx="1480" cy="500"/>
            </a:xfrm>
          </p:grpSpPr>
          <p:sp>
            <p:nvSpPr>
              <p:cNvPr id="278537" name="Freeform 9"/>
              <p:cNvSpPr>
                <a:spLocks/>
              </p:cNvSpPr>
              <p:nvPr/>
            </p:nvSpPr>
            <p:spPr bwMode="auto">
              <a:xfrm>
                <a:off x="2376" y="1836"/>
                <a:ext cx="816" cy="476"/>
              </a:xfrm>
              <a:custGeom>
                <a:avLst/>
                <a:gdLst>
                  <a:gd name="T0" fmla="*/ 0 w 880"/>
                  <a:gd name="T1" fmla="*/ 0 h 584"/>
                  <a:gd name="T2" fmla="*/ 360 w 880"/>
                  <a:gd name="T3" fmla="*/ 0 h 584"/>
                  <a:gd name="T4" fmla="*/ 880 w 880"/>
                  <a:gd name="T5" fmla="*/ 584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880" h="584">
                    <a:moveTo>
                      <a:pt x="0" y="0"/>
                    </a:moveTo>
                    <a:lnTo>
                      <a:pt x="360" y="0"/>
                    </a:lnTo>
                    <a:lnTo>
                      <a:pt x="880" y="58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b="1"/>
              </a:p>
            </p:txBody>
          </p:sp>
          <p:sp>
            <p:nvSpPr>
              <p:cNvPr id="278538" name="Freeform 10"/>
              <p:cNvSpPr>
                <a:spLocks/>
              </p:cNvSpPr>
              <p:nvPr/>
            </p:nvSpPr>
            <p:spPr bwMode="auto">
              <a:xfrm>
                <a:off x="2387" y="2056"/>
                <a:ext cx="1179" cy="256"/>
              </a:xfrm>
              <a:custGeom>
                <a:avLst/>
                <a:gdLst>
                  <a:gd name="T0" fmla="*/ 0 w 1258"/>
                  <a:gd name="T1" fmla="*/ 0 h 355"/>
                  <a:gd name="T2" fmla="*/ 941 w 1258"/>
                  <a:gd name="T3" fmla="*/ 0 h 355"/>
                  <a:gd name="T4" fmla="*/ 1258 w 1258"/>
                  <a:gd name="T5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58" h="355">
                    <a:moveTo>
                      <a:pt x="0" y="0"/>
                    </a:moveTo>
                    <a:lnTo>
                      <a:pt x="941" y="0"/>
                    </a:lnTo>
                    <a:lnTo>
                      <a:pt x="1258" y="355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b="1"/>
              </a:p>
            </p:txBody>
          </p:sp>
          <p:sp>
            <p:nvSpPr>
              <p:cNvPr id="278539" name="Freeform 11"/>
              <p:cNvSpPr>
                <a:spLocks/>
              </p:cNvSpPr>
              <p:nvPr/>
            </p:nvSpPr>
            <p:spPr bwMode="auto">
              <a:xfrm>
                <a:off x="2408" y="2208"/>
                <a:ext cx="1448" cy="128"/>
              </a:xfrm>
              <a:custGeom>
                <a:avLst/>
                <a:gdLst>
                  <a:gd name="T0" fmla="*/ 0 w 1717"/>
                  <a:gd name="T1" fmla="*/ 0 h 168"/>
                  <a:gd name="T2" fmla="*/ 1573 w 1717"/>
                  <a:gd name="T3" fmla="*/ 8 h 168"/>
                  <a:gd name="T4" fmla="*/ 1717 w 1717"/>
                  <a:gd name="T5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17" h="168">
                    <a:moveTo>
                      <a:pt x="0" y="0"/>
                    </a:moveTo>
                    <a:lnTo>
                      <a:pt x="1573" y="8"/>
                    </a:lnTo>
                    <a:lnTo>
                      <a:pt x="1717" y="168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383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1" name="Rectangle 4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71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Graph of Moving Average</a:t>
            </a:r>
          </a:p>
        </p:txBody>
      </p:sp>
      <p:grpSp>
        <p:nvGrpSpPr>
          <p:cNvPr id="92206" name="Group 46"/>
          <p:cNvGrpSpPr>
            <a:grpSpLocks/>
          </p:cNvGrpSpPr>
          <p:nvPr/>
        </p:nvGrpSpPr>
        <p:grpSpPr bwMode="auto">
          <a:xfrm>
            <a:off x="822325" y="2263775"/>
            <a:ext cx="6581775" cy="3995738"/>
            <a:chOff x="638" y="1426"/>
            <a:chExt cx="4146" cy="2517"/>
          </a:xfrm>
        </p:grpSpPr>
        <p:sp>
          <p:nvSpPr>
            <p:cNvPr id="92203" name="Rectangle 43"/>
            <p:cNvSpPr>
              <a:spLocks noChangeArrowheads="1"/>
            </p:cNvSpPr>
            <p:nvPr/>
          </p:nvSpPr>
          <p:spPr bwMode="auto">
            <a:xfrm>
              <a:off x="1070" y="3453"/>
              <a:ext cx="3704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5000"/>
                </a:lnSpc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191000" algn="ctr"/>
                  <a:tab pos="4673600" algn="ctr"/>
                  <a:tab pos="5143500" algn="ctr"/>
                  <a:tab pos="5613400" algn="ctr"/>
                </a:tabLst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1800">
                  <a:effectLst/>
                </a:rPr>
                <a:t>|	|	|	|	|	|	|	|	|	|	|	|</a:t>
              </a:r>
            </a:p>
            <a:p>
              <a:pPr>
                <a:lnSpc>
                  <a:spcPct val="125000"/>
                </a:lnSpc>
                <a:tabLst>
                  <a:tab pos="381000" algn="ctr"/>
                  <a:tab pos="863600" algn="ctr"/>
                  <a:tab pos="1333500" algn="ctr"/>
                  <a:tab pos="1816100" algn="ctr"/>
                  <a:tab pos="2286000" algn="ctr"/>
                  <a:tab pos="2768600" algn="ctr"/>
                  <a:tab pos="3238500" algn="ctr"/>
                  <a:tab pos="3721100" algn="ctr"/>
                  <a:tab pos="4191000" algn="ctr"/>
                  <a:tab pos="4673600" algn="ctr"/>
                  <a:tab pos="5143500" algn="ctr"/>
                  <a:tab pos="5613400" algn="ctr"/>
                </a:tabLst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J	F	M	A	M	J	J	A	S	O	N	D</a:t>
              </a:r>
            </a:p>
          </p:txBody>
        </p:sp>
        <p:sp>
          <p:nvSpPr>
            <p:cNvPr id="92202" name="Freeform 42"/>
            <p:cNvSpPr>
              <a:spLocks/>
            </p:cNvSpPr>
            <p:nvPr/>
          </p:nvSpPr>
          <p:spPr bwMode="auto">
            <a:xfrm>
              <a:off x="1192" y="1456"/>
              <a:ext cx="3592" cy="2224"/>
            </a:xfrm>
            <a:custGeom>
              <a:avLst/>
              <a:gdLst>
                <a:gd name="T0" fmla="*/ 0 w 3592"/>
                <a:gd name="T1" fmla="*/ 0 h 2224"/>
                <a:gd name="T2" fmla="*/ 0 w 3592"/>
                <a:gd name="T3" fmla="*/ 2224 h 2224"/>
                <a:gd name="T4" fmla="*/ 3592 w 3592"/>
                <a:gd name="T5" fmla="*/ 2224 h 2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92" h="2224">
                  <a:moveTo>
                    <a:pt x="0" y="0"/>
                  </a:moveTo>
                  <a:lnTo>
                    <a:pt x="0" y="2224"/>
                  </a:lnTo>
                  <a:lnTo>
                    <a:pt x="3592" y="222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4" name="Rectangle 44"/>
            <p:cNvSpPr>
              <a:spLocks noChangeArrowheads="1"/>
            </p:cNvSpPr>
            <p:nvPr/>
          </p:nvSpPr>
          <p:spPr bwMode="auto">
            <a:xfrm rot="-5400000">
              <a:off x="312" y="2388"/>
              <a:ext cx="8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Shed Sales</a:t>
              </a:r>
            </a:p>
          </p:txBody>
        </p:sp>
        <p:sp>
          <p:nvSpPr>
            <p:cNvPr id="92205" name="Rectangle 45"/>
            <p:cNvSpPr>
              <a:spLocks noChangeArrowheads="1"/>
            </p:cNvSpPr>
            <p:nvPr/>
          </p:nvSpPr>
          <p:spPr bwMode="auto">
            <a:xfrm>
              <a:off x="886" y="1426"/>
              <a:ext cx="436" cy="2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30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28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26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24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22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20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18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16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14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12  </a:t>
              </a:r>
              <a:r>
                <a:rPr lang="en-US" sz="1800">
                  <a:effectLst/>
                </a:rPr>
                <a:t>–</a:t>
              </a:r>
              <a:endParaRPr lang="en-US" sz="18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10000"/>
                </a:lnSpc>
              </a:pPr>
              <a:r>
                <a:rPr lang="en-US" sz="18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  </a:t>
              </a:r>
              <a:r>
                <a:rPr lang="en-US" sz="1800">
                  <a:effectLst/>
                </a:rPr>
                <a:t>–</a:t>
              </a:r>
            </a:p>
          </p:txBody>
        </p:sp>
      </p:grpSp>
      <p:sp>
        <p:nvSpPr>
          <p:cNvPr id="92232" name="Freeform 72"/>
          <p:cNvSpPr>
            <a:spLocks/>
          </p:cNvSpPr>
          <p:nvPr/>
        </p:nvSpPr>
        <p:spPr bwMode="auto">
          <a:xfrm>
            <a:off x="1981200" y="2489200"/>
            <a:ext cx="5232400" cy="3009900"/>
          </a:xfrm>
          <a:custGeom>
            <a:avLst/>
            <a:gdLst>
              <a:gd name="T0" fmla="*/ 0 w 3296"/>
              <a:gd name="T1" fmla="*/ 1896 h 1896"/>
              <a:gd name="T2" fmla="*/ 296 w 3296"/>
              <a:gd name="T3" fmla="*/ 1704 h 1896"/>
              <a:gd name="T4" fmla="*/ 600 w 3296"/>
              <a:gd name="T5" fmla="*/ 1616 h 1896"/>
              <a:gd name="T6" fmla="*/ 896 w 3296"/>
              <a:gd name="T7" fmla="*/ 1328 h 1896"/>
              <a:gd name="T8" fmla="*/ 1200 w 3296"/>
              <a:gd name="T9" fmla="*/ 1048 h 1896"/>
              <a:gd name="T10" fmla="*/ 1496 w 3296"/>
              <a:gd name="T11" fmla="*/ 672 h 1896"/>
              <a:gd name="T12" fmla="*/ 1808 w 3296"/>
              <a:gd name="T13" fmla="*/ 368 h 1896"/>
              <a:gd name="T14" fmla="*/ 2096 w 3296"/>
              <a:gd name="T15" fmla="*/ 0 h 1896"/>
              <a:gd name="T16" fmla="*/ 2400 w 3296"/>
              <a:gd name="T17" fmla="*/ 192 h 1896"/>
              <a:gd name="T18" fmla="*/ 2696 w 3296"/>
              <a:gd name="T19" fmla="*/ 1136 h 1896"/>
              <a:gd name="T20" fmla="*/ 3000 w 3296"/>
              <a:gd name="T21" fmla="*/ 1328 h 1896"/>
              <a:gd name="T22" fmla="*/ 3296 w 3296"/>
              <a:gd name="T23" fmla="*/ 1520 h 1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96" h="1896">
                <a:moveTo>
                  <a:pt x="0" y="1896"/>
                </a:moveTo>
                <a:lnTo>
                  <a:pt x="296" y="1704"/>
                </a:lnTo>
                <a:lnTo>
                  <a:pt x="600" y="1616"/>
                </a:lnTo>
                <a:lnTo>
                  <a:pt x="896" y="1328"/>
                </a:lnTo>
                <a:lnTo>
                  <a:pt x="1200" y="1048"/>
                </a:lnTo>
                <a:lnTo>
                  <a:pt x="1496" y="672"/>
                </a:lnTo>
                <a:lnTo>
                  <a:pt x="1808" y="368"/>
                </a:lnTo>
                <a:lnTo>
                  <a:pt x="2096" y="0"/>
                </a:lnTo>
                <a:lnTo>
                  <a:pt x="2400" y="192"/>
                </a:lnTo>
                <a:lnTo>
                  <a:pt x="2696" y="1136"/>
                </a:lnTo>
                <a:lnTo>
                  <a:pt x="3000" y="1328"/>
                </a:lnTo>
                <a:lnTo>
                  <a:pt x="3296" y="1520"/>
                </a:lnTo>
              </a:path>
            </a:pathLst>
          </a:custGeom>
          <a:noFill/>
          <a:ln w="1016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3" name="Freeform 73"/>
          <p:cNvSpPr>
            <a:spLocks/>
          </p:cNvSpPr>
          <p:nvPr/>
        </p:nvSpPr>
        <p:spPr bwMode="auto">
          <a:xfrm>
            <a:off x="3403600" y="2781300"/>
            <a:ext cx="3810000" cy="2501900"/>
          </a:xfrm>
          <a:custGeom>
            <a:avLst/>
            <a:gdLst>
              <a:gd name="T0" fmla="*/ 0 w 2400"/>
              <a:gd name="T1" fmla="*/ 1576 h 1576"/>
              <a:gd name="T2" fmla="*/ 304 w 2400"/>
              <a:gd name="T3" fmla="*/ 1376 h 1576"/>
              <a:gd name="T4" fmla="*/ 600 w 2400"/>
              <a:gd name="T5" fmla="*/ 1144 h 1576"/>
              <a:gd name="T6" fmla="*/ 904 w 2400"/>
              <a:gd name="T7" fmla="*/ 824 h 1576"/>
              <a:gd name="T8" fmla="*/ 1200 w 2400"/>
              <a:gd name="T9" fmla="*/ 504 h 1576"/>
              <a:gd name="T10" fmla="*/ 1504 w 2400"/>
              <a:gd name="T11" fmla="*/ 144 h 1576"/>
              <a:gd name="T12" fmla="*/ 1800 w 2400"/>
              <a:gd name="T13" fmla="*/ 0 h 1576"/>
              <a:gd name="T14" fmla="*/ 2104 w 2400"/>
              <a:gd name="T15" fmla="*/ 248 h 1576"/>
              <a:gd name="T16" fmla="*/ 2400 w 2400"/>
              <a:gd name="T17" fmla="*/ 688 h 1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00" h="1576">
                <a:moveTo>
                  <a:pt x="0" y="1576"/>
                </a:moveTo>
                <a:lnTo>
                  <a:pt x="304" y="1376"/>
                </a:lnTo>
                <a:lnTo>
                  <a:pt x="600" y="1144"/>
                </a:lnTo>
                <a:lnTo>
                  <a:pt x="904" y="824"/>
                </a:lnTo>
                <a:lnTo>
                  <a:pt x="1200" y="504"/>
                </a:lnTo>
                <a:lnTo>
                  <a:pt x="1504" y="144"/>
                </a:lnTo>
                <a:lnTo>
                  <a:pt x="1800" y="0"/>
                </a:lnTo>
                <a:lnTo>
                  <a:pt x="2104" y="248"/>
                </a:lnTo>
                <a:lnTo>
                  <a:pt x="2400" y="688"/>
                </a:lnTo>
              </a:path>
            </a:pathLst>
          </a:custGeom>
          <a:noFill/>
          <a:ln w="1016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39" name="Group 79"/>
          <p:cNvGrpSpPr>
            <a:grpSpLocks/>
          </p:cNvGrpSpPr>
          <p:nvPr/>
        </p:nvGrpSpPr>
        <p:grpSpPr bwMode="auto">
          <a:xfrm>
            <a:off x="2765425" y="2770188"/>
            <a:ext cx="1450975" cy="1154112"/>
            <a:chOff x="1862" y="1745"/>
            <a:chExt cx="914" cy="727"/>
          </a:xfrm>
        </p:grpSpPr>
        <p:sp>
          <p:nvSpPr>
            <p:cNvPr id="92234" name="Rectangle 74"/>
            <p:cNvSpPr>
              <a:spLocks noChangeArrowheads="1"/>
            </p:cNvSpPr>
            <p:nvPr/>
          </p:nvSpPr>
          <p:spPr bwMode="auto">
            <a:xfrm>
              <a:off x="1862" y="1745"/>
              <a:ext cx="914" cy="4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Actual Sales</a:t>
              </a:r>
            </a:p>
          </p:txBody>
        </p:sp>
        <p:sp>
          <p:nvSpPr>
            <p:cNvPr id="92236" name="Line 76"/>
            <p:cNvSpPr>
              <a:spLocks noChangeShapeType="1"/>
            </p:cNvSpPr>
            <p:nvPr/>
          </p:nvSpPr>
          <p:spPr bwMode="auto">
            <a:xfrm>
              <a:off x="2336" y="2160"/>
              <a:ext cx="264" cy="31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38" name="Group 78"/>
          <p:cNvGrpSpPr>
            <a:grpSpLocks/>
          </p:cNvGrpSpPr>
          <p:nvPr/>
        </p:nvGrpSpPr>
        <p:grpSpPr bwMode="auto">
          <a:xfrm>
            <a:off x="6384925" y="1804988"/>
            <a:ext cx="1758950" cy="1458912"/>
            <a:chOff x="4142" y="1137"/>
            <a:chExt cx="1108" cy="919"/>
          </a:xfrm>
        </p:grpSpPr>
        <p:sp>
          <p:nvSpPr>
            <p:cNvPr id="92235" name="Rectangle 75"/>
            <p:cNvSpPr>
              <a:spLocks noChangeArrowheads="1"/>
            </p:cNvSpPr>
            <p:nvPr/>
          </p:nvSpPr>
          <p:spPr bwMode="auto">
            <a:xfrm>
              <a:off x="4142" y="1137"/>
              <a:ext cx="1108" cy="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Moving Average Forecast</a:t>
              </a:r>
            </a:p>
          </p:txBody>
        </p:sp>
        <p:sp>
          <p:nvSpPr>
            <p:cNvPr id="92237" name="Line 77"/>
            <p:cNvSpPr>
              <a:spLocks noChangeShapeType="1"/>
            </p:cNvSpPr>
            <p:nvPr/>
          </p:nvSpPr>
          <p:spPr bwMode="auto">
            <a:xfrm flipH="1">
              <a:off x="4520" y="1768"/>
              <a:ext cx="168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2605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1887538"/>
            <a:ext cx="7366000" cy="2295525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>
            <a:normAutofit/>
          </a:bodyPr>
          <a:lstStyle/>
          <a:p>
            <a:pPr indent="-342900" defTabSz="836613"/>
            <a:r>
              <a:rPr lang="en-US" sz="2400" dirty="0"/>
              <a:t>Used when trend is present </a:t>
            </a:r>
          </a:p>
          <a:p>
            <a:pPr marL="1016000" lvl="1" indent="-342900" defTabSz="836613"/>
            <a:r>
              <a:rPr lang="en-US" sz="2400" dirty="0"/>
              <a:t>Older data usually less important</a:t>
            </a:r>
            <a:endParaRPr lang="en-US" sz="3600" dirty="0"/>
          </a:p>
          <a:p>
            <a:pPr indent="-342900" defTabSz="836613"/>
            <a:r>
              <a:rPr lang="en-US" sz="2400" dirty="0"/>
              <a:t>Weights based on experience and intuition</a:t>
            </a:r>
            <a:endParaRPr lang="en-US" sz="4000" dirty="0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Weighted Moving Average</a:t>
            </a:r>
          </a:p>
        </p:txBody>
      </p:sp>
      <p:grpSp>
        <p:nvGrpSpPr>
          <p:cNvPr id="94222" name="Group 14"/>
          <p:cNvGrpSpPr>
            <a:grpSpLocks/>
          </p:cNvGrpSpPr>
          <p:nvPr/>
        </p:nvGrpSpPr>
        <p:grpSpPr bwMode="auto">
          <a:xfrm>
            <a:off x="1142171" y="4055428"/>
            <a:ext cx="6511925" cy="1243014"/>
            <a:chOff x="578" y="2778"/>
            <a:chExt cx="4102" cy="783"/>
          </a:xfrm>
        </p:grpSpPr>
        <p:grpSp>
          <p:nvGrpSpPr>
            <p:cNvPr id="94219" name="Group 11"/>
            <p:cNvGrpSpPr>
              <a:grpSpLocks/>
            </p:cNvGrpSpPr>
            <p:nvPr/>
          </p:nvGrpSpPr>
          <p:grpSpPr bwMode="auto">
            <a:xfrm>
              <a:off x="578" y="3044"/>
              <a:ext cx="1689" cy="459"/>
              <a:chOff x="578" y="3044"/>
              <a:chExt cx="1689" cy="459"/>
            </a:xfrm>
          </p:grpSpPr>
          <p:sp>
            <p:nvSpPr>
              <p:cNvPr id="94216" name="Rectangle 8"/>
              <p:cNvSpPr>
                <a:spLocks noChangeArrowheads="1"/>
              </p:cNvSpPr>
              <p:nvPr/>
            </p:nvSpPr>
            <p:spPr bwMode="auto">
              <a:xfrm>
                <a:off x="578" y="3044"/>
                <a:ext cx="1397" cy="45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5000"/>
                  </a:lnSpc>
                </a:pPr>
                <a:r>
                  <a:rPr lang="en-US" sz="24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Weighted</a:t>
                </a:r>
                <a:br>
                  <a:rPr lang="en-US" sz="24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</a:br>
                <a:r>
                  <a:rPr lang="en-US" sz="2400" b="1" dirty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moving average</a:t>
                </a:r>
              </a:p>
            </p:txBody>
          </p:sp>
          <p:sp>
            <p:nvSpPr>
              <p:cNvPr id="94217" name="Rectangle 9"/>
              <p:cNvSpPr>
                <a:spLocks noChangeArrowheads="1"/>
              </p:cNvSpPr>
              <p:nvPr/>
            </p:nvSpPr>
            <p:spPr bwMode="auto">
              <a:xfrm>
                <a:off x="2054" y="3125"/>
                <a:ext cx="21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=</a:t>
                </a:r>
              </a:p>
            </p:txBody>
          </p:sp>
        </p:grpSp>
        <p:grpSp>
          <p:nvGrpSpPr>
            <p:cNvPr id="94221" name="Group 13"/>
            <p:cNvGrpSpPr>
              <a:grpSpLocks/>
            </p:cNvGrpSpPr>
            <p:nvPr/>
          </p:nvGrpSpPr>
          <p:grpSpPr bwMode="auto">
            <a:xfrm>
              <a:off x="2195" y="2778"/>
              <a:ext cx="2485" cy="783"/>
              <a:chOff x="2563" y="3122"/>
              <a:chExt cx="2485" cy="783"/>
            </a:xfrm>
          </p:grpSpPr>
          <p:sp>
            <p:nvSpPr>
              <p:cNvPr id="94218" name="Rectangle 10"/>
              <p:cNvSpPr>
                <a:spLocks noChangeArrowheads="1"/>
              </p:cNvSpPr>
              <p:nvPr/>
            </p:nvSpPr>
            <p:spPr bwMode="auto">
              <a:xfrm>
                <a:off x="2563" y="3122"/>
                <a:ext cx="2385" cy="7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90000"/>
                  </a:lnSpc>
                  <a:spcAft>
                    <a:spcPct val="40000"/>
                  </a:spcAft>
                </a:pPr>
                <a:r>
                  <a:rPr lang="en-US" sz="24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4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</a:t>
                </a:r>
                <a:r>
                  <a:rPr lang="en-US" sz="24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(</a:t>
                </a:r>
                <a:r>
                  <a:rPr lang="en-US" sz="24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weight for period n</a:t>
                </a:r>
                <a:r>
                  <a:rPr lang="en-US" sz="24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)</a:t>
                </a:r>
                <a:r>
                  <a:rPr lang="en-US" sz="24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/>
                </a:r>
                <a:br>
                  <a:rPr lang="en-US" sz="24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</a:br>
                <a:r>
                  <a:rPr lang="en-US" sz="24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         x </a:t>
                </a:r>
                <a:r>
                  <a:rPr lang="en-US" sz="24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(</a:t>
                </a:r>
                <a:r>
                  <a:rPr lang="en-US" sz="24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demand in period n</a:t>
                </a:r>
                <a:r>
                  <a:rPr lang="en-US" sz="24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)</a:t>
                </a:r>
                <a:endParaRPr lang="en-US" sz="2400" b="1">
                  <a:effectLst>
                    <a:outerShdw blurRad="38100" dist="38100" dir="2700000" algn="tl">
                      <a:srgbClr val="DDDDDD"/>
                    </a:outerShdw>
                  </a:effectLst>
                </a:endParaRPr>
              </a:p>
              <a:p>
                <a:pPr algn="ctr">
                  <a:lnSpc>
                    <a:spcPct val="90000"/>
                  </a:lnSpc>
                  <a:spcAft>
                    <a:spcPct val="40000"/>
                  </a:spcAft>
                </a:pPr>
                <a:r>
                  <a:rPr lang="en-US" sz="2400" b="1" i="0">
                    <a:effectLst>
                      <a:outerShdw blurRad="38100" dist="38100" dir="2700000" algn="tl">
                        <a:srgbClr val="DDDDDD"/>
                      </a:outerShdw>
                    </a:effectLst>
                    <a:cs typeface="Arial" charset="0"/>
                  </a:rPr>
                  <a:t>∑</a:t>
                </a:r>
                <a:r>
                  <a:rPr lang="en-US" sz="2400" b="1">
                    <a:effectLst>
                      <a:outerShdw blurRad="38100" dist="38100" dir="2700000" algn="tl">
                        <a:srgbClr val="DDDDDD"/>
                      </a:outerShdw>
                    </a:effectLst>
                  </a:rPr>
                  <a:t> weights</a:t>
                </a:r>
              </a:p>
            </p:txBody>
          </p:sp>
          <p:sp>
            <p:nvSpPr>
              <p:cNvPr id="94220" name="Line 12"/>
              <p:cNvSpPr>
                <a:spLocks noChangeShapeType="1"/>
              </p:cNvSpPr>
              <p:nvPr/>
            </p:nvSpPr>
            <p:spPr bwMode="auto">
              <a:xfrm>
                <a:off x="2720" y="3616"/>
                <a:ext cx="23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b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526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602" name="Group 26"/>
          <p:cNvGrpSpPr>
            <a:grpSpLocks/>
          </p:cNvGrpSpPr>
          <p:nvPr/>
        </p:nvGrpSpPr>
        <p:grpSpPr bwMode="auto">
          <a:xfrm>
            <a:off x="408670" y="2810630"/>
            <a:ext cx="8212138" cy="3244850"/>
            <a:chOff x="326" y="1740"/>
            <a:chExt cx="5173" cy="2044"/>
          </a:xfrm>
        </p:grpSpPr>
        <p:sp>
          <p:nvSpPr>
            <p:cNvPr id="280579" name="Rectangle 3"/>
            <p:cNvSpPr>
              <a:spLocks noChangeArrowheads="1"/>
            </p:cNvSpPr>
            <p:nvPr/>
          </p:nvSpPr>
          <p:spPr bwMode="auto">
            <a:xfrm>
              <a:off x="326" y="2233"/>
              <a:ext cx="5173" cy="1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January	</a:t>
              </a:r>
              <a:r>
                <a:rPr lang="en-US" sz="2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</a:t>
              </a: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February	</a:t>
              </a:r>
              <a:r>
                <a:rPr lang="en-US" sz="2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12</a:t>
              </a: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March	</a:t>
              </a:r>
              <a:r>
                <a:rPr lang="en-US" sz="2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13</a:t>
              </a: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April	</a:t>
              </a:r>
              <a:r>
                <a:rPr lang="en-US" sz="2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16	</a:t>
              </a: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May	</a:t>
              </a:r>
              <a:r>
                <a:rPr lang="en-US" sz="2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19	</a:t>
              </a:r>
              <a:endParaRPr lang="en-US" sz="2200" b="1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June	</a:t>
              </a:r>
              <a:r>
                <a:rPr lang="en-US" sz="2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23	</a:t>
              </a: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b="1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July	</a:t>
              </a:r>
              <a:r>
                <a:rPr lang="en-US" sz="2200" b="1" i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26	</a:t>
              </a:r>
              <a:endParaRPr lang="en-US" sz="2200" b="1" i="0" baseline="-25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280580" name="Rectangle 4"/>
            <p:cNvSpPr>
              <a:spLocks noChangeArrowheads="1"/>
            </p:cNvSpPr>
            <p:nvPr/>
          </p:nvSpPr>
          <p:spPr bwMode="auto">
            <a:xfrm>
              <a:off x="342" y="1740"/>
              <a:ext cx="4271" cy="3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tabLst>
                  <a:tab pos="571500" algn="ctr"/>
                  <a:tab pos="2286000" algn="ctr"/>
                  <a:tab pos="5626100" algn="ctr"/>
                </a:tabLst>
              </a:pPr>
              <a:r>
                <a:rPr lang="en-US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	Actual	3-Month Weighted</a:t>
              </a:r>
            </a:p>
            <a:p>
              <a:pPr>
                <a:lnSpc>
                  <a:spcPct val="85000"/>
                </a:lnSpc>
                <a:tabLst>
                  <a:tab pos="571500" algn="ctr"/>
                  <a:tab pos="2286000" algn="ctr"/>
                  <a:tab pos="5626100" algn="ctr"/>
                </a:tabLst>
              </a:pPr>
              <a:r>
                <a:rPr lang="en-US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Month	Shed Sales	Moving Average</a:t>
              </a:r>
            </a:p>
          </p:txBody>
        </p:sp>
        <p:sp>
          <p:nvSpPr>
            <p:cNvPr id="280582" name="Line 6"/>
            <p:cNvSpPr>
              <a:spLocks noChangeShapeType="1"/>
            </p:cNvSpPr>
            <p:nvPr/>
          </p:nvSpPr>
          <p:spPr bwMode="auto">
            <a:xfrm>
              <a:off x="384" y="2224"/>
              <a:ext cx="50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/>
            </a:p>
          </p:txBody>
        </p:sp>
      </p:grpSp>
      <p:sp>
        <p:nvSpPr>
          <p:cNvPr id="280600" name="Rectangle 24"/>
          <p:cNvSpPr>
            <a:spLocks noChangeArrowheads="1"/>
          </p:cNvSpPr>
          <p:nvPr/>
        </p:nvSpPr>
        <p:spPr bwMode="auto">
          <a:xfrm>
            <a:off x="408670" y="3593268"/>
            <a:ext cx="8212138" cy="243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tabLst>
                <a:tab pos="2387600" algn="r"/>
                <a:tab pos="3619500" algn="l"/>
              </a:tabLst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</a:rPr>
              <a:t>		</a:t>
            </a:r>
          </a:p>
          <a:p>
            <a:pPr>
              <a:tabLst>
                <a:tab pos="2387600" algn="r"/>
                <a:tab pos="3619500" algn="l"/>
              </a:tabLst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</a:rPr>
              <a:t>		</a:t>
            </a:r>
          </a:p>
          <a:p>
            <a:pPr>
              <a:tabLst>
                <a:tab pos="2387600" algn="r"/>
                <a:tab pos="3619500" algn="l"/>
              </a:tabLst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</a:rPr>
              <a:t>		</a:t>
            </a:r>
          </a:p>
          <a:p>
            <a:pPr>
              <a:tabLst>
                <a:tab pos="2387600" algn="r"/>
                <a:tab pos="3619500" algn="l"/>
              </a:tabLst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sz="2200" i="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</a:p>
          <a:p>
            <a:pPr>
              <a:tabLst>
                <a:tab pos="2387600" algn="r"/>
                <a:tab pos="3619500" algn="l"/>
              </a:tabLst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sz="2200" i="0">
                <a:effectLst>
                  <a:outerShdw blurRad="38100" dist="38100" dir="2700000" algn="tl">
                    <a:srgbClr val="DDDDDD"/>
                  </a:outerShdw>
                </a:effectLst>
              </a:rPr>
              <a:t>	[(3 x 16) + (2 x 13) + (12)]/6 = 14</a:t>
            </a:r>
            <a:r>
              <a:rPr lang="en-US" sz="2200" i="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sz="2200" i="0">
                <a:effectLst>
                  <a:outerShdw blurRad="38100" dist="38100" dir="2700000" algn="tl">
                    <a:srgbClr val="DDDDDD"/>
                  </a:outerShdw>
                </a:effectLst>
              </a:rPr>
              <a:t>/</a:t>
            </a:r>
            <a:r>
              <a:rPr lang="en-US" sz="2200" i="0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3</a:t>
            </a:r>
            <a:endParaRPr lang="en-US" sz="2200"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pPr>
              <a:tabLst>
                <a:tab pos="2387600" algn="r"/>
                <a:tab pos="3619500" algn="l"/>
              </a:tabLst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sz="2200" i="0">
                <a:effectLst>
                  <a:outerShdw blurRad="38100" dist="38100" dir="2700000" algn="tl">
                    <a:srgbClr val="DDDDDD"/>
                  </a:outerShdw>
                </a:effectLst>
              </a:rPr>
              <a:t>	[(3 x 19) + (2 x 16) + (13)]/6 = 17</a:t>
            </a:r>
          </a:p>
          <a:p>
            <a:pPr>
              <a:tabLst>
                <a:tab pos="2387600" algn="r"/>
                <a:tab pos="3619500" algn="l"/>
              </a:tabLst>
            </a:pPr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</a:rPr>
              <a:t>	</a:t>
            </a:r>
            <a:r>
              <a:rPr lang="en-US" sz="2200" i="0">
                <a:effectLst>
                  <a:outerShdw blurRad="38100" dist="38100" dir="2700000" algn="tl">
                    <a:srgbClr val="DDDDDD"/>
                  </a:outerShdw>
                </a:effectLst>
              </a:rPr>
              <a:t>	[(3 x 23) + (2 x 19) + (16)]/6 = 20</a:t>
            </a:r>
            <a:r>
              <a:rPr lang="en-US" sz="2200" i="0" baseline="30000">
                <a:effectLst>
                  <a:outerShdw blurRad="38100" dist="38100" dir="2700000" algn="tl">
                    <a:srgbClr val="DDDDDD"/>
                  </a:outerShdw>
                </a:effectLst>
              </a:rPr>
              <a:t>1</a:t>
            </a:r>
            <a:r>
              <a:rPr lang="en-US" sz="2200" i="0">
                <a:effectLst>
                  <a:outerShdw blurRad="38100" dist="38100" dir="2700000" algn="tl">
                    <a:srgbClr val="DDDDDD"/>
                  </a:outerShdw>
                </a:effectLst>
              </a:rPr>
              <a:t>/</a:t>
            </a:r>
            <a:r>
              <a:rPr lang="en-US" sz="2200" i="0" baseline="-25000">
                <a:effectLst>
                  <a:outerShdw blurRad="38100" dist="38100" dir="2700000" algn="tl">
                    <a:srgbClr val="DDDDDD"/>
                  </a:outerShdw>
                </a:effectLst>
              </a:rPr>
              <a:t>2</a:t>
            </a:r>
          </a:p>
        </p:txBody>
      </p:sp>
      <p:sp>
        <p:nvSpPr>
          <p:cNvPr id="28058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7772400" cy="939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Weighted Moving Average</a:t>
            </a:r>
          </a:p>
        </p:txBody>
      </p:sp>
      <p:grpSp>
        <p:nvGrpSpPr>
          <p:cNvPr id="280601" name="Group 25"/>
          <p:cNvGrpSpPr>
            <a:grpSpLocks/>
          </p:cNvGrpSpPr>
          <p:nvPr/>
        </p:nvGrpSpPr>
        <p:grpSpPr bwMode="auto">
          <a:xfrm>
            <a:off x="408670" y="3593267"/>
            <a:ext cx="8212138" cy="1784349"/>
            <a:chOff x="326" y="2233"/>
            <a:chExt cx="5173" cy="1124"/>
          </a:xfrm>
        </p:grpSpPr>
        <p:sp>
          <p:nvSpPr>
            <p:cNvPr id="280599" name="Rectangle 23"/>
            <p:cNvSpPr>
              <a:spLocks noChangeArrowheads="1"/>
            </p:cNvSpPr>
            <p:nvPr/>
          </p:nvSpPr>
          <p:spPr bwMode="auto">
            <a:xfrm>
              <a:off x="326" y="2233"/>
              <a:ext cx="5173" cy="11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200" i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</a:t>
              </a:r>
              <a:r>
                <a:rPr lang="en-US" sz="22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200" i="0" dirty="0">
                  <a:solidFill>
                    <a:srgbClr val="2FFF74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12</a:t>
              </a:r>
              <a:r>
                <a:rPr lang="en-US" sz="22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200" i="0" dirty="0">
                  <a:solidFill>
                    <a:srgbClr val="80004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13</a:t>
              </a:r>
              <a:r>
                <a:rPr lang="en-US" sz="22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b="1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[(3 x </a:t>
              </a:r>
              <a:r>
                <a:rPr lang="en-US" sz="2200" b="1" i="0" dirty="0">
                  <a:solidFill>
                    <a:srgbClr val="800040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13</a:t>
              </a:r>
              <a:r>
                <a:rPr lang="en-US" sz="2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 + (2 x </a:t>
              </a:r>
              <a:r>
                <a:rPr lang="en-US" sz="2200" b="1" i="0" dirty="0">
                  <a:solidFill>
                    <a:srgbClr val="2FFF74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12</a:t>
              </a:r>
              <a:r>
                <a:rPr lang="en-US" sz="2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 + (</a:t>
              </a:r>
              <a:r>
                <a:rPr lang="en-US" sz="2200" b="1" i="0" dirty="0">
                  <a:solidFill>
                    <a:schemeClr val="hlink"/>
                  </a:solidFill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</a:t>
              </a:r>
              <a:r>
                <a:rPr lang="en-US" sz="2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)]/6 = 12</a:t>
              </a:r>
              <a:r>
                <a:rPr lang="en-US" sz="2200" b="1" i="0" baseline="30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</a:t>
              </a:r>
              <a:r>
                <a:rPr lang="en-US" sz="2200" b="1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/</a:t>
              </a:r>
              <a:r>
                <a:rPr lang="en-US" sz="2200" b="1" i="0" baseline="-250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6</a:t>
              </a:r>
              <a:endParaRPr lang="en-US" sz="2200" b="1" i="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tabLst>
                  <a:tab pos="2387600" algn="r"/>
                  <a:tab pos="3619500" algn="l"/>
                </a:tabLst>
              </a:pPr>
              <a:r>
                <a:rPr lang="en-US" sz="220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r>
                <a:rPr lang="en-US" sz="2200" i="0" dirty="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	</a:t>
              </a:r>
              <a:endParaRPr lang="en-US" sz="2200" i="0" baseline="-25000" dirty="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grpSp>
          <p:nvGrpSpPr>
            <p:cNvPr id="280598" name="Group 22"/>
            <p:cNvGrpSpPr>
              <a:grpSpLocks/>
            </p:cNvGrpSpPr>
            <p:nvPr/>
          </p:nvGrpSpPr>
          <p:grpSpPr bwMode="auto">
            <a:xfrm>
              <a:off x="1936" y="2368"/>
              <a:ext cx="2361" cy="563"/>
              <a:chOff x="1936" y="2216"/>
              <a:chExt cx="2361" cy="563"/>
            </a:xfrm>
          </p:grpSpPr>
          <p:sp>
            <p:nvSpPr>
              <p:cNvPr id="280588" name="Freeform 12"/>
              <p:cNvSpPr>
                <a:spLocks/>
              </p:cNvSpPr>
              <p:nvPr/>
            </p:nvSpPr>
            <p:spPr bwMode="auto">
              <a:xfrm>
                <a:off x="1936" y="2216"/>
                <a:ext cx="2361" cy="539"/>
              </a:xfrm>
              <a:custGeom>
                <a:avLst/>
                <a:gdLst>
                  <a:gd name="T0" fmla="*/ 0 w 2501"/>
                  <a:gd name="T1" fmla="*/ 0 h 539"/>
                  <a:gd name="T2" fmla="*/ 2022 w 2501"/>
                  <a:gd name="T3" fmla="*/ 0 h 539"/>
                  <a:gd name="T4" fmla="*/ 2501 w 2501"/>
                  <a:gd name="T5" fmla="*/ 539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501" h="539">
                    <a:moveTo>
                      <a:pt x="0" y="0"/>
                    </a:moveTo>
                    <a:lnTo>
                      <a:pt x="2022" y="0"/>
                    </a:lnTo>
                    <a:lnTo>
                      <a:pt x="2501" y="539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589" name="Freeform 13"/>
              <p:cNvSpPr>
                <a:spLocks/>
              </p:cNvSpPr>
              <p:nvPr/>
            </p:nvSpPr>
            <p:spPr bwMode="auto">
              <a:xfrm>
                <a:off x="1936" y="2432"/>
                <a:ext cx="1835" cy="323"/>
              </a:xfrm>
              <a:custGeom>
                <a:avLst/>
                <a:gdLst>
                  <a:gd name="T0" fmla="*/ 0 w 1979"/>
                  <a:gd name="T1" fmla="*/ 0 h 323"/>
                  <a:gd name="T2" fmla="*/ 1691 w 1979"/>
                  <a:gd name="T3" fmla="*/ 0 h 323"/>
                  <a:gd name="T4" fmla="*/ 1979 w 1979"/>
                  <a:gd name="T5" fmla="*/ 323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9" h="323">
                    <a:moveTo>
                      <a:pt x="0" y="0"/>
                    </a:moveTo>
                    <a:lnTo>
                      <a:pt x="1691" y="0"/>
                    </a:lnTo>
                    <a:lnTo>
                      <a:pt x="1979" y="323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0590" name="Freeform 14"/>
              <p:cNvSpPr>
                <a:spLocks/>
              </p:cNvSpPr>
              <p:nvPr/>
            </p:nvSpPr>
            <p:spPr bwMode="auto">
              <a:xfrm>
                <a:off x="1936" y="2635"/>
                <a:ext cx="1229" cy="144"/>
              </a:xfrm>
              <a:custGeom>
                <a:avLst/>
                <a:gdLst>
                  <a:gd name="T0" fmla="*/ 0 w 1229"/>
                  <a:gd name="T1" fmla="*/ 0 h 144"/>
                  <a:gd name="T2" fmla="*/ 1107 w 1229"/>
                  <a:gd name="T3" fmla="*/ 5 h 144"/>
                  <a:gd name="T4" fmla="*/ 1229 w 1229"/>
                  <a:gd name="T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229" h="144">
                    <a:moveTo>
                      <a:pt x="0" y="0"/>
                    </a:moveTo>
                    <a:lnTo>
                      <a:pt x="1107" y="5"/>
                    </a:lnTo>
                    <a:lnTo>
                      <a:pt x="1229" y="144"/>
                    </a:lnTo>
                  </a:path>
                </a:pathLst>
              </a:custGeom>
              <a:noFill/>
              <a:ln w="57150" cmpd="sng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80593" name="Group 17"/>
          <p:cNvGrpSpPr>
            <a:grpSpLocks/>
          </p:cNvGrpSpPr>
          <p:nvPr/>
        </p:nvGrpSpPr>
        <p:grpSpPr bwMode="auto">
          <a:xfrm>
            <a:off x="459616" y="302381"/>
            <a:ext cx="7438573" cy="2090662"/>
            <a:chOff x="1574" y="153"/>
            <a:chExt cx="3903" cy="1454"/>
          </a:xfrm>
        </p:grpSpPr>
        <p:sp>
          <p:nvSpPr>
            <p:cNvPr id="280591" name="Rectangle 15"/>
            <p:cNvSpPr>
              <a:spLocks noChangeArrowheads="1"/>
            </p:cNvSpPr>
            <p:nvPr/>
          </p:nvSpPr>
          <p:spPr bwMode="auto">
            <a:xfrm>
              <a:off x="1574" y="153"/>
              <a:ext cx="3903" cy="1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198000" tIns="190800" rIns="198000" bIns="190800">
              <a:spAutoFit/>
            </a:bodyPr>
            <a:lstStyle/>
            <a:p>
              <a:pPr>
                <a:spcAft>
                  <a:spcPct val="25000"/>
                </a:spcAft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Weights Applied		Period</a:t>
              </a:r>
            </a:p>
            <a:p>
              <a:pPr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</a:t>
              </a:r>
              <a:r>
                <a:rPr lang="en-US" dirty="0" smtClean="0">
                  <a:effectLst/>
                </a:rPr>
                <a:t>3</a:t>
              </a:r>
              <a:r>
                <a:rPr lang="en-US" dirty="0">
                  <a:effectLst/>
                </a:rPr>
                <a:t>	Last month</a:t>
              </a:r>
            </a:p>
            <a:p>
              <a:pPr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2	Two months ago</a:t>
              </a:r>
            </a:p>
            <a:p>
              <a:pPr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1	Three months ago</a:t>
              </a:r>
            </a:p>
            <a:p>
              <a:pPr>
                <a:tabLst>
                  <a:tab pos="1244600" algn="ctr"/>
                  <a:tab pos="3149600" algn="l"/>
                  <a:tab pos="4292600" algn="ctr"/>
                </a:tabLst>
              </a:pPr>
              <a:r>
                <a:rPr lang="en-US" dirty="0">
                  <a:effectLst/>
                </a:rPr>
                <a:t>	6	Sum of weights</a:t>
              </a:r>
            </a:p>
          </p:txBody>
        </p:sp>
        <p:sp>
          <p:nvSpPr>
            <p:cNvPr id="280592" name="Line 16"/>
            <p:cNvSpPr>
              <a:spLocks noChangeShapeType="1"/>
            </p:cNvSpPr>
            <p:nvPr/>
          </p:nvSpPr>
          <p:spPr bwMode="auto">
            <a:xfrm>
              <a:off x="1704" y="552"/>
              <a:ext cx="3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66080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08038" y="2311400"/>
            <a:ext cx="7527925" cy="307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5" tIns="44444" rIns="90475" bIns="44444"/>
          <a:lstStyle/>
          <a:p>
            <a:pPr indent="-342900"/>
            <a:r>
              <a:rPr lang="en-US" dirty="0"/>
              <a:t>Increasing n </a:t>
            </a:r>
            <a:r>
              <a:rPr lang="en-US" dirty="0" err="1"/>
              <a:t>smooths</a:t>
            </a:r>
            <a:r>
              <a:rPr lang="en-US" dirty="0"/>
              <a:t> the forecast but makes it less sensitive to changes</a:t>
            </a:r>
          </a:p>
          <a:p>
            <a:pPr indent="-342900"/>
            <a:r>
              <a:rPr lang="en-US" dirty="0"/>
              <a:t>Do not forecast trends well</a:t>
            </a:r>
          </a:p>
          <a:p>
            <a:pPr indent="-342900"/>
            <a:r>
              <a:rPr lang="en-US" dirty="0"/>
              <a:t>Require extensive historical data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20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anchorCtr="1"/>
          <a:lstStyle/>
          <a:p>
            <a:pPr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Potential Problems With</a:t>
            </a:r>
            <a:b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Moving Average</a:t>
            </a:r>
          </a:p>
        </p:txBody>
      </p:sp>
    </p:spTree>
    <p:extLst>
      <p:ext uri="{BB962C8B-B14F-4D97-AF65-F5344CB8AC3E}">
        <p14:creationId xmlns:p14="http://schemas.microsoft.com/office/powerpoint/2010/main" val="3740344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7350" y="328613"/>
            <a:ext cx="7931150" cy="1320800"/>
          </a:xfrm>
          <a:solidFill>
            <a:srgbClr val="FFFFFF"/>
          </a:solidFill>
          <a:ln>
            <a:solidFill>
              <a:srgbClr val="FFFFFF"/>
            </a:solidFill>
            <a:miter lim="800000"/>
            <a:headEnd/>
            <a:tailEnd/>
          </a:ln>
        </p:spPr>
        <p:txBody>
          <a:bodyPr anchorCtr="1"/>
          <a:lstStyle/>
          <a:p>
            <a:pPr>
              <a:lnSpc>
                <a:spcPct val="80000"/>
              </a:lnSpc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Moving Average And </a:t>
            </a:r>
            <a:b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Weighted Moving Average</a:t>
            </a:r>
            <a:endParaRPr lang="en-US" sz="36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96271" name="Group 15"/>
          <p:cNvGrpSpPr>
            <a:grpSpLocks/>
          </p:cNvGrpSpPr>
          <p:nvPr/>
        </p:nvGrpSpPr>
        <p:grpSpPr bwMode="auto">
          <a:xfrm>
            <a:off x="830263" y="2032000"/>
            <a:ext cx="7488237" cy="4297363"/>
            <a:chOff x="435" y="1296"/>
            <a:chExt cx="4717" cy="2707"/>
          </a:xfrm>
        </p:grpSpPr>
        <p:sp>
          <p:nvSpPr>
            <p:cNvPr id="96266" name="Freeform 10"/>
            <p:cNvSpPr>
              <a:spLocks/>
            </p:cNvSpPr>
            <p:nvPr/>
          </p:nvSpPr>
          <p:spPr bwMode="auto">
            <a:xfrm>
              <a:off x="1032" y="1296"/>
              <a:ext cx="4120" cy="2416"/>
            </a:xfrm>
            <a:custGeom>
              <a:avLst/>
              <a:gdLst>
                <a:gd name="T0" fmla="*/ 0 w 4120"/>
                <a:gd name="T1" fmla="*/ 0 h 2416"/>
                <a:gd name="T2" fmla="*/ 0 w 4120"/>
                <a:gd name="T3" fmla="*/ 2416 h 2416"/>
                <a:gd name="T4" fmla="*/ 4120 w 4120"/>
                <a:gd name="T5" fmla="*/ 2416 h 2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20" h="2416">
                  <a:moveTo>
                    <a:pt x="0" y="0"/>
                  </a:moveTo>
                  <a:lnTo>
                    <a:pt x="0" y="2416"/>
                  </a:lnTo>
                  <a:lnTo>
                    <a:pt x="4120" y="241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8" name="Rectangle 12"/>
            <p:cNvSpPr>
              <a:spLocks noChangeArrowheads="1"/>
            </p:cNvSpPr>
            <p:nvPr/>
          </p:nvSpPr>
          <p:spPr bwMode="auto">
            <a:xfrm>
              <a:off x="702" y="1307"/>
              <a:ext cx="471" cy="2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>
                <a:lnSpc>
                  <a:spcPct val="1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30  </a:t>
              </a:r>
              <a:r>
                <a:rPr lang="en-US" sz="2000">
                  <a:effectLst/>
                </a:rPr>
                <a:t>–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25  </a:t>
              </a:r>
              <a:r>
                <a:rPr lang="en-US" sz="2000">
                  <a:effectLst/>
                </a:rPr>
                <a:t>–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20  </a:t>
              </a:r>
              <a:r>
                <a:rPr lang="en-US" sz="2000">
                  <a:effectLst/>
                </a:rPr>
                <a:t>–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15  </a:t>
              </a:r>
              <a:r>
                <a:rPr lang="en-US" sz="2000">
                  <a:effectLst/>
                </a:rPr>
                <a:t>–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10  </a:t>
              </a:r>
              <a:r>
                <a:rPr lang="en-US" sz="2000">
                  <a:effectLst/>
                </a:rPr>
                <a:t>–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 algn="r">
                <a:lnSpc>
                  <a:spcPct val="1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5  </a:t>
              </a:r>
              <a:r>
                <a:rPr lang="en-US" sz="2000">
                  <a:effectLst/>
                </a:rPr>
                <a:t>–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  <p:sp>
          <p:nvSpPr>
            <p:cNvPr id="96269" name="Rectangle 13"/>
            <p:cNvSpPr>
              <a:spLocks noChangeArrowheads="1"/>
            </p:cNvSpPr>
            <p:nvPr/>
          </p:nvSpPr>
          <p:spPr bwMode="auto">
            <a:xfrm rot="-5400000">
              <a:off x="-36" y="2342"/>
              <a:ext cx="1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Sales demand</a:t>
              </a:r>
            </a:p>
          </p:txBody>
        </p:sp>
        <p:sp>
          <p:nvSpPr>
            <p:cNvPr id="96270" name="Rectangle 14"/>
            <p:cNvSpPr>
              <a:spLocks noChangeArrowheads="1"/>
            </p:cNvSpPr>
            <p:nvPr/>
          </p:nvSpPr>
          <p:spPr bwMode="auto">
            <a:xfrm>
              <a:off x="1038" y="3465"/>
              <a:ext cx="3598" cy="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25000"/>
                </a:lnSpc>
                <a:tabLst>
                  <a:tab pos="190500" algn="ctr"/>
                  <a:tab pos="673100" algn="ctr"/>
                  <a:tab pos="1143000" algn="ctr"/>
                  <a:tab pos="1625600" algn="ctr"/>
                  <a:tab pos="2095500" algn="ctr"/>
                  <a:tab pos="2578100" algn="ctr"/>
                  <a:tab pos="3048000" algn="ctr"/>
                  <a:tab pos="3530600" algn="ctr"/>
                  <a:tab pos="4000500" algn="ctr"/>
                  <a:tab pos="4483100" algn="ctr"/>
                  <a:tab pos="4953000" algn="ctr"/>
                  <a:tab pos="5435600" algn="ctr"/>
                </a:tabLst>
              </a:pPr>
              <a:r>
                <a:rPr lang="en-US" sz="2000">
                  <a:effectLst/>
                </a:rPr>
                <a:t>	|	|	|	|	|	|	|	|	|	|	|	|</a:t>
              </a:r>
              <a:endParaRPr lang="en-US" sz="2000"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  <a:p>
              <a:pPr>
                <a:lnSpc>
                  <a:spcPct val="125000"/>
                </a:lnSpc>
                <a:tabLst>
                  <a:tab pos="190500" algn="ctr"/>
                  <a:tab pos="673100" algn="ctr"/>
                  <a:tab pos="1143000" algn="ctr"/>
                  <a:tab pos="1625600" algn="ctr"/>
                  <a:tab pos="2095500" algn="ctr"/>
                  <a:tab pos="2578100" algn="ctr"/>
                  <a:tab pos="3048000" algn="ctr"/>
                  <a:tab pos="3530600" algn="ctr"/>
                  <a:tab pos="4000500" algn="ctr"/>
                  <a:tab pos="4483100" algn="ctr"/>
                  <a:tab pos="4953000" algn="ctr"/>
                  <a:tab pos="5435600" algn="ctr"/>
                </a:tabLst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J		F	M	A	M	J	J	A	S	O	N	D</a:t>
              </a:r>
            </a:p>
          </p:txBody>
        </p:sp>
      </p:grpSp>
      <p:sp>
        <p:nvSpPr>
          <p:cNvPr id="96296" name="Freeform 40"/>
          <p:cNvSpPr>
            <a:spLocks/>
          </p:cNvSpPr>
          <p:nvPr/>
        </p:nvSpPr>
        <p:spPr bwMode="auto">
          <a:xfrm>
            <a:off x="2070100" y="2476500"/>
            <a:ext cx="5232400" cy="2260600"/>
          </a:xfrm>
          <a:custGeom>
            <a:avLst/>
            <a:gdLst>
              <a:gd name="T0" fmla="*/ 0 w 3296"/>
              <a:gd name="T1" fmla="*/ 1424 h 1424"/>
              <a:gd name="T2" fmla="*/ 296 w 3296"/>
              <a:gd name="T3" fmla="*/ 1304 h 1424"/>
              <a:gd name="T4" fmla="*/ 600 w 3296"/>
              <a:gd name="T5" fmla="*/ 1216 h 1424"/>
              <a:gd name="T6" fmla="*/ 896 w 3296"/>
              <a:gd name="T7" fmla="*/ 1016 h 1424"/>
              <a:gd name="T8" fmla="*/ 1200 w 3296"/>
              <a:gd name="T9" fmla="*/ 776 h 1424"/>
              <a:gd name="T10" fmla="*/ 1496 w 3296"/>
              <a:gd name="T11" fmla="*/ 496 h 1424"/>
              <a:gd name="T12" fmla="*/ 1800 w 3296"/>
              <a:gd name="T13" fmla="*/ 288 h 1424"/>
              <a:gd name="T14" fmla="*/ 2096 w 3296"/>
              <a:gd name="T15" fmla="*/ 0 h 1424"/>
              <a:gd name="T16" fmla="*/ 2400 w 3296"/>
              <a:gd name="T17" fmla="*/ 120 h 1424"/>
              <a:gd name="T18" fmla="*/ 2696 w 3296"/>
              <a:gd name="T19" fmla="*/ 832 h 1424"/>
              <a:gd name="T20" fmla="*/ 3000 w 3296"/>
              <a:gd name="T21" fmla="*/ 1000 h 1424"/>
              <a:gd name="T22" fmla="*/ 3296 w 3296"/>
              <a:gd name="T23" fmla="*/ 1152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96" h="1424">
                <a:moveTo>
                  <a:pt x="0" y="1424"/>
                </a:moveTo>
                <a:lnTo>
                  <a:pt x="296" y="1304"/>
                </a:lnTo>
                <a:lnTo>
                  <a:pt x="600" y="1216"/>
                </a:lnTo>
                <a:lnTo>
                  <a:pt x="896" y="1016"/>
                </a:lnTo>
                <a:lnTo>
                  <a:pt x="1200" y="776"/>
                </a:lnTo>
                <a:lnTo>
                  <a:pt x="1496" y="496"/>
                </a:lnTo>
                <a:lnTo>
                  <a:pt x="1800" y="288"/>
                </a:lnTo>
                <a:lnTo>
                  <a:pt x="2096" y="0"/>
                </a:lnTo>
                <a:lnTo>
                  <a:pt x="2400" y="120"/>
                </a:lnTo>
                <a:lnTo>
                  <a:pt x="2696" y="832"/>
                </a:lnTo>
                <a:lnTo>
                  <a:pt x="3000" y="1000"/>
                </a:lnTo>
                <a:lnTo>
                  <a:pt x="3296" y="1152"/>
                </a:lnTo>
              </a:path>
            </a:pathLst>
          </a:custGeom>
          <a:noFill/>
          <a:ln w="1016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6302" name="Group 46"/>
          <p:cNvGrpSpPr>
            <a:grpSpLocks/>
          </p:cNvGrpSpPr>
          <p:nvPr/>
        </p:nvGrpSpPr>
        <p:grpSpPr bwMode="auto">
          <a:xfrm>
            <a:off x="2079625" y="3390900"/>
            <a:ext cx="1230313" cy="1016000"/>
            <a:chOff x="1310" y="2136"/>
            <a:chExt cx="775" cy="640"/>
          </a:xfrm>
        </p:grpSpPr>
        <p:sp>
          <p:nvSpPr>
            <p:cNvPr id="96297" name="Rectangle 41"/>
            <p:cNvSpPr>
              <a:spLocks noChangeArrowheads="1"/>
            </p:cNvSpPr>
            <p:nvPr/>
          </p:nvSpPr>
          <p:spPr bwMode="auto">
            <a:xfrm>
              <a:off x="1310" y="2136"/>
              <a:ext cx="775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Actual sales</a:t>
              </a:r>
            </a:p>
          </p:txBody>
        </p:sp>
        <p:sp>
          <p:nvSpPr>
            <p:cNvPr id="96298" name="Line 42"/>
            <p:cNvSpPr>
              <a:spLocks noChangeShapeType="1"/>
            </p:cNvSpPr>
            <p:nvPr/>
          </p:nvSpPr>
          <p:spPr bwMode="auto">
            <a:xfrm>
              <a:off x="1696" y="2488"/>
              <a:ext cx="56" cy="28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303" name="Group 47"/>
          <p:cNvGrpSpPr>
            <a:grpSpLocks/>
          </p:cNvGrpSpPr>
          <p:nvPr/>
        </p:nvGrpSpPr>
        <p:grpSpPr bwMode="auto">
          <a:xfrm>
            <a:off x="4479925" y="3644900"/>
            <a:ext cx="1636713" cy="1195388"/>
            <a:chOff x="2822" y="2296"/>
            <a:chExt cx="1031" cy="753"/>
          </a:xfrm>
        </p:grpSpPr>
        <p:sp>
          <p:nvSpPr>
            <p:cNvPr id="96295" name="Rectangle 39"/>
            <p:cNvSpPr>
              <a:spLocks noChangeArrowheads="1"/>
            </p:cNvSpPr>
            <p:nvPr/>
          </p:nvSpPr>
          <p:spPr bwMode="auto">
            <a:xfrm>
              <a:off x="2822" y="2665"/>
              <a:ext cx="103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Moving average</a:t>
              </a:r>
            </a:p>
          </p:txBody>
        </p:sp>
        <p:sp>
          <p:nvSpPr>
            <p:cNvPr id="96299" name="Line 43"/>
            <p:cNvSpPr>
              <a:spLocks noChangeShapeType="1"/>
            </p:cNvSpPr>
            <p:nvPr/>
          </p:nvSpPr>
          <p:spPr bwMode="auto">
            <a:xfrm flipH="1" flipV="1">
              <a:off x="3264" y="2296"/>
              <a:ext cx="88" cy="37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301" name="Group 45"/>
          <p:cNvGrpSpPr>
            <a:grpSpLocks/>
          </p:cNvGrpSpPr>
          <p:nvPr/>
        </p:nvGrpSpPr>
        <p:grpSpPr bwMode="auto">
          <a:xfrm>
            <a:off x="6527800" y="1931988"/>
            <a:ext cx="1951038" cy="868362"/>
            <a:chOff x="4112" y="1217"/>
            <a:chExt cx="1229" cy="547"/>
          </a:xfrm>
        </p:grpSpPr>
        <p:sp>
          <p:nvSpPr>
            <p:cNvPr id="96293" name="Rectangle 37"/>
            <p:cNvSpPr>
              <a:spLocks noChangeArrowheads="1"/>
            </p:cNvSpPr>
            <p:nvPr/>
          </p:nvSpPr>
          <p:spPr bwMode="auto">
            <a:xfrm>
              <a:off x="4310" y="1217"/>
              <a:ext cx="1031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85000"/>
                </a:lnSpc>
              </a:pPr>
              <a:r>
                <a:rPr lang="en-US" sz="2000">
                  <a:effectLst>
                    <a:outerShdw blurRad="38100" dist="38100" dir="2700000" algn="tl">
                      <a:srgbClr val="DDDDDD"/>
                    </a:outerShdw>
                  </a:effectLst>
                </a:rPr>
                <a:t>Weighted moving average</a:t>
              </a:r>
            </a:p>
          </p:txBody>
        </p:sp>
        <p:sp>
          <p:nvSpPr>
            <p:cNvPr id="96300" name="Line 44"/>
            <p:cNvSpPr>
              <a:spLocks noChangeShapeType="1"/>
            </p:cNvSpPr>
            <p:nvPr/>
          </p:nvSpPr>
          <p:spPr bwMode="auto">
            <a:xfrm flipH="1">
              <a:off x="4112" y="1496"/>
              <a:ext cx="392" cy="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304" name="Rectangle 48"/>
          <p:cNvSpPr>
            <a:spLocks noChangeArrowheads="1"/>
          </p:cNvSpPr>
          <p:nvPr/>
        </p:nvSpPr>
        <p:spPr bwMode="auto">
          <a:xfrm>
            <a:off x="415925" y="6092825"/>
            <a:ext cx="1144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 i="0">
                <a:effectLst>
                  <a:outerShdw blurRad="38100" dist="38100" dir="2700000" algn="tl">
                    <a:srgbClr val="DDDDDD"/>
                  </a:outerShdw>
                </a:effectLst>
              </a:rPr>
              <a:t>Figure 4.2</a:t>
            </a:r>
          </a:p>
        </p:txBody>
      </p:sp>
      <p:sp>
        <p:nvSpPr>
          <p:cNvPr id="96294" name="Freeform 38"/>
          <p:cNvSpPr>
            <a:spLocks/>
          </p:cNvSpPr>
          <p:nvPr/>
        </p:nvSpPr>
        <p:spPr bwMode="auto">
          <a:xfrm>
            <a:off x="3505200" y="2692400"/>
            <a:ext cx="3810000" cy="1905000"/>
          </a:xfrm>
          <a:custGeom>
            <a:avLst/>
            <a:gdLst>
              <a:gd name="T0" fmla="*/ 0 w 2400"/>
              <a:gd name="T1" fmla="*/ 1200 h 1200"/>
              <a:gd name="T2" fmla="*/ 304 w 2400"/>
              <a:gd name="T3" fmla="*/ 1048 h 1200"/>
              <a:gd name="T4" fmla="*/ 584 w 2400"/>
              <a:gd name="T5" fmla="*/ 880 h 1200"/>
              <a:gd name="T6" fmla="*/ 896 w 2400"/>
              <a:gd name="T7" fmla="*/ 648 h 1200"/>
              <a:gd name="T8" fmla="*/ 1192 w 2400"/>
              <a:gd name="T9" fmla="*/ 416 h 1200"/>
              <a:gd name="T10" fmla="*/ 1496 w 2400"/>
              <a:gd name="T11" fmla="*/ 128 h 1200"/>
              <a:gd name="T12" fmla="*/ 1784 w 2400"/>
              <a:gd name="T13" fmla="*/ 0 h 1200"/>
              <a:gd name="T14" fmla="*/ 2096 w 2400"/>
              <a:gd name="T15" fmla="*/ 192 h 1200"/>
              <a:gd name="T16" fmla="*/ 2400 w 2400"/>
              <a:gd name="T17" fmla="*/ 52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00" h="1200">
                <a:moveTo>
                  <a:pt x="0" y="1200"/>
                </a:moveTo>
                <a:lnTo>
                  <a:pt x="304" y="1048"/>
                </a:lnTo>
                <a:lnTo>
                  <a:pt x="584" y="880"/>
                </a:lnTo>
                <a:lnTo>
                  <a:pt x="896" y="648"/>
                </a:lnTo>
                <a:lnTo>
                  <a:pt x="1192" y="416"/>
                </a:lnTo>
                <a:lnTo>
                  <a:pt x="1496" y="128"/>
                </a:lnTo>
                <a:lnTo>
                  <a:pt x="1784" y="0"/>
                </a:lnTo>
                <a:lnTo>
                  <a:pt x="2096" y="192"/>
                </a:lnTo>
                <a:lnTo>
                  <a:pt x="2400" y="520"/>
                </a:lnTo>
              </a:path>
            </a:pathLst>
          </a:custGeom>
          <a:noFill/>
          <a:ln w="101600" cmpd="sng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92" name="Freeform 36"/>
          <p:cNvSpPr>
            <a:spLocks/>
          </p:cNvSpPr>
          <p:nvPr/>
        </p:nvSpPr>
        <p:spPr bwMode="auto">
          <a:xfrm>
            <a:off x="3492500" y="2590800"/>
            <a:ext cx="3810000" cy="1955800"/>
          </a:xfrm>
          <a:custGeom>
            <a:avLst/>
            <a:gdLst>
              <a:gd name="T0" fmla="*/ 0 w 2400"/>
              <a:gd name="T1" fmla="*/ 1232 h 1232"/>
              <a:gd name="T2" fmla="*/ 304 w 2400"/>
              <a:gd name="T3" fmla="*/ 1080 h 1232"/>
              <a:gd name="T4" fmla="*/ 600 w 2400"/>
              <a:gd name="T5" fmla="*/ 864 h 1232"/>
              <a:gd name="T6" fmla="*/ 904 w 2400"/>
              <a:gd name="T7" fmla="*/ 608 h 1232"/>
              <a:gd name="T8" fmla="*/ 1200 w 2400"/>
              <a:gd name="T9" fmla="*/ 384 h 1232"/>
              <a:gd name="T10" fmla="*/ 1504 w 2400"/>
              <a:gd name="T11" fmla="*/ 88 h 1232"/>
              <a:gd name="T12" fmla="*/ 1800 w 2400"/>
              <a:gd name="T13" fmla="*/ 0 h 1232"/>
              <a:gd name="T14" fmla="*/ 2112 w 2400"/>
              <a:gd name="T15" fmla="*/ 384 h 1232"/>
              <a:gd name="T16" fmla="*/ 2400 w 2400"/>
              <a:gd name="T17" fmla="*/ 720 h 1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00" h="1232">
                <a:moveTo>
                  <a:pt x="0" y="1232"/>
                </a:moveTo>
                <a:lnTo>
                  <a:pt x="304" y="1080"/>
                </a:lnTo>
                <a:lnTo>
                  <a:pt x="600" y="864"/>
                </a:lnTo>
                <a:lnTo>
                  <a:pt x="904" y="608"/>
                </a:lnTo>
                <a:lnTo>
                  <a:pt x="1200" y="384"/>
                </a:lnTo>
                <a:lnTo>
                  <a:pt x="1504" y="88"/>
                </a:lnTo>
                <a:lnTo>
                  <a:pt x="1800" y="0"/>
                </a:lnTo>
                <a:lnTo>
                  <a:pt x="2112" y="384"/>
                </a:lnTo>
                <a:lnTo>
                  <a:pt x="2400" y="720"/>
                </a:lnTo>
              </a:path>
            </a:pathLst>
          </a:custGeom>
          <a:noFill/>
          <a:ln w="101600" cmpd="sng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4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173</TotalTime>
  <Words>350</Words>
  <Application>Microsoft Macintosh PowerPoint</Application>
  <PresentationFormat>On-screen Show (4:3)</PresentationFormat>
  <Paragraphs>147</Paragraphs>
  <Slides>12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Adjacency</vt:lpstr>
      <vt:lpstr>Microsoft Equation</vt:lpstr>
      <vt:lpstr>Chapter 4</vt:lpstr>
      <vt:lpstr>Naive Approach</vt:lpstr>
      <vt:lpstr>Moving Average Method</vt:lpstr>
      <vt:lpstr>Moving Average Example</vt:lpstr>
      <vt:lpstr>Graph of Moving Average</vt:lpstr>
      <vt:lpstr>Weighted Moving Average</vt:lpstr>
      <vt:lpstr>Weighted Moving Average</vt:lpstr>
      <vt:lpstr>Potential Problems With  Moving Average</vt:lpstr>
      <vt:lpstr>Moving Average And  Weighted Moving Average</vt:lpstr>
      <vt:lpstr>Exercise  4.1</vt:lpstr>
      <vt:lpstr>Exercise  4.1</vt:lpstr>
      <vt:lpstr>Exercise  4.1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Moaad</dc:creator>
  <cp:lastModifiedBy>Moaad</cp:lastModifiedBy>
  <cp:revision>12</cp:revision>
  <dcterms:created xsi:type="dcterms:W3CDTF">2015-09-12T14:58:53Z</dcterms:created>
  <dcterms:modified xsi:type="dcterms:W3CDTF">2015-09-12T17:52:24Z</dcterms:modified>
</cp:coreProperties>
</file>