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BCD73E-A3E2-4529-853B-46BEEBA0D3AA}" type="datetimeFigureOut">
              <a:rPr lang="en-GB" smtClean="0"/>
              <a:t>23/10/2021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D62814-C7F4-46F4-BA8F-0766D174F0D7}"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1997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BCD73E-A3E2-4529-853B-46BEEBA0D3AA}" type="datetimeFigureOut">
              <a:rPr lang="en-GB" smtClean="0"/>
              <a:t>23/10/2021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D62814-C7F4-46F4-BA8F-0766D174F0D7}" type="slidenum">
              <a:rPr lang="en-GB" smtClean="0"/>
              <a:t>‹#›</a:t>
            </a:fld>
            <a:endParaRPr lang="en-GB"/>
          </a:p>
        </p:txBody>
      </p:sp>
    </p:spTree>
    <p:extLst>
      <p:ext uri="{BB962C8B-B14F-4D97-AF65-F5344CB8AC3E}">
        <p14:creationId xmlns:p14="http://schemas.microsoft.com/office/powerpoint/2010/main" val="2828552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BCD73E-A3E2-4529-853B-46BEEBA0D3AA}" type="datetimeFigureOut">
              <a:rPr lang="en-GB" smtClean="0"/>
              <a:t>23/10/2021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D62814-C7F4-46F4-BA8F-0766D174F0D7}" type="slidenum">
              <a:rPr lang="en-GB" smtClean="0"/>
              <a:t>‹#›</a:t>
            </a:fld>
            <a:endParaRPr lang="en-GB"/>
          </a:p>
        </p:txBody>
      </p:sp>
    </p:spTree>
    <p:extLst>
      <p:ext uri="{BB962C8B-B14F-4D97-AF65-F5344CB8AC3E}">
        <p14:creationId xmlns:p14="http://schemas.microsoft.com/office/powerpoint/2010/main" val="4257290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BCD73E-A3E2-4529-853B-46BEEBA0D3AA}" type="datetimeFigureOut">
              <a:rPr lang="en-GB" smtClean="0"/>
              <a:t>23/10/2021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D62814-C7F4-46F4-BA8F-0766D174F0D7}" type="slidenum">
              <a:rPr lang="en-GB" smtClean="0"/>
              <a:t>‹#›</a:t>
            </a:fld>
            <a:endParaRPr lang="en-GB"/>
          </a:p>
        </p:txBody>
      </p:sp>
    </p:spTree>
    <p:extLst>
      <p:ext uri="{BB962C8B-B14F-4D97-AF65-F5344CB8AC3E}">
        <p14:creationId xmlns:p14="http://schemas.microsoft.com/office/powerpoint/2010/main" val="53979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BCD73E-A3E2-4529-853B-46BEEBA0D3AA}" type="datetimeFigureOut">
              <a:rPr lang="en-GB" smtClean="0"/>
              <a:t>23/10/2021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D62814-C7F4-46F4-BA8F-0766D174F0D7}"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5955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BCD73E-A3E2-4529-853B-46BEEBA0D3AA}" type="datetimeFigureOut">
              <a:rPr lang="en-GB" smtClean="0"/>
              <a:t>23/10/2021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D62814-C7F4-46F4-BA8F-0766D174F0D7}" type="slidenum">
              <a:rPr lang="en-GB" smtClean="0"/>
              <a:t>‹#›</a:t>
            </a:fld>
            <a:endParaRPr lang="en-GB"/>
          </a:p>
        </p:txBody>
      </p:sp>
    </p:spTree>
    <p:extLst>
      <p:ext uri="{BB962C8B-B14F-4D97-AF65-F5344CB8AC3E}">
        <p14:creationId xmlns:p14="http://schemas.microsoft.com/office/powerpoint/2010/main" val="150385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BCD73E-A3E2-4529-853B-46BEEBA0D3AA}" type="datetimeFigureOut">
              <a:rPr lang="en-GB" smtClean="0"/>
              <a:t>23/10/2021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2D62814-C7F4-46F4-BA8F-0766D174F0D7}" type="slidenum">
              <a:rPr lang="en-GB" smtClean="0"/>
              <a:t>‹#›</a:t>
            </a:fld>
            <a:endParaRPr lang="en-GB"/>
          </a:p>
        </p:txBody>
      </p:sp>
    </p:spTree>
    <p:extLst>
      <p:ext uri="{BB962C8B-B14F-4D97-AF65-F5344CB8AC3E}">
        <p14:creationId xmlns:p14="http://schemas.microsoft.com/office/powerpoint/2010/main" val="122094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BCD73E-A3E2-4529-853B-46BEEBA0D3AA}" type="datetimeFigureOut">
              <a:rPr lang="en-GB" smtClean="0"/>
              <a:t>23/10/2021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2D62814-C7F4-46F4-BA8F-0766D174F0D7}" type="slidenum">
              <a:rPr lang="en-GB" smtClean="0"/>
              <a:t>‹#›</a:t>
            </a:fld>
            <a:endParaRPr lang="en-GB"/>
          </a:p>
        </p:txBody>
      </p:sp>
    </p:spTree>
    <p:extLst>
      <p:ext uri="{BB962C8B-B14F-4D97-AF65-F5344CB8AC3E}">
        <p14:creationId xmlns:p14="http://schemas.microsoft.com/office/powerpoint/2010/main" val="78665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ABCD73E-A3E2-4529-853B-46BEEBA0D3AA}" type="datetimeFigureOut">
              <a:rPr lang="en-GB" smtClean="0"/>
              <a:t>23/10/2021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82D62814-C7F4-46F4-BA8F-0766D174F0D7}" type="slidenum">
              <a:rPr lang="en-GB" smtClean="0"/>
              <a:t>‹#›</a:t>
            </a:fld>
            <a:endParaRPr lang="en-GB"/>
          </a:p>
        </p:txBody>
      </p:sp>
    </p:spTree>
    <p:extLst>
      <p:ext uri="{BB962C8B-B14F-4D97-AF65-F5344CB8AC3E}">
        <p14:creationId xmlns:p14="http://schemas.microsoft.com/office/powerpoint/2010/main" val="312392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BCD73E-A3E2-4529-853B-46BEEBA0D3AA}" type="datetimeFigureOut">
              <a:rPr lang="en-GB" smtClean="0"/>
              <a:t>23/10/2021</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2D62814-C7F4-46F4-BA8F-0766D174F0D7}" type="slidenum">
              <a:rPr lang="en-GB" smtClean="0"/>
              <a:t>‹#›</a:t>
            </a:fld>
            <a:endParaRPr lang="en-GB"/>
          </a:p>
        </p:txBody>
      </p:sp>
    </p:spTree>
    <p:extLst>
      <p:ext uri="{BB962C8B-B14F-4D97-AF65-F5344CB8AC3E}">
        <p14:creationId xmlns:p14="http://schemas.microsoft.com/office/powerpoint/2010/main" val="3328756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BCD73E-A3E2-4529-853B-46BEEBA0D3AA}" type="datetimeFigureOut">
              <a:rPr lang="en-GB" smtClean="0"/>
              <a:t>23/10/2021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D62814-C7F4-46F4-BA8F-0766D174F0D7}" type="slidenum">
              <a:rPr lang="en-GB" smtClean="0"/>
              <a:t>‹#›</a:t>
            </a:fld>
            <a:endParaRPr lang="en-GB"/>
          </a:p>
        </p:txBody>
      </p:sp>
    </p:spTree>
    <p:extLst>
      <p:ext uri="{BB962C8B-B14F-4D97-AF65-F5344CB8AC3E}">
        <p14:creationId xmlns:p14="http://schemas.microsoft.com/office/powerpoint/2010/main" val="1050549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ABCD73E-A3E2-4529-853B-46BEEBA0D3AA}" type="datetimeFigureOut">
              <a:rPr lang="en-GB" smtClean="0"/>
              <a:t>23/10/2021</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2D62814-C7F4-46F4-BA8F-0766D174F0D7}"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14652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70978773-4525-40EA-87C3-3CC8548DA902}"/>
              </a:ext>
            </a:extLst>
          </p:cNvPr>
          <p:cNvSpPr>
            <a:spLocks noGrp="1"/>
          </p:cNvSpPr>
          <p:nvPr>
            <p:ph type="ftr" sz="quarter" idx="11"/>
          </p:nvPr>
        </p:nvSpPr>
        <p:spPr/>
        <p:txBody>
          <a:bodyPr/>
          <a:lstStyle/>
          <a:p>
            <a:r>
              <a:rPr lang="en-GB" dirty="0" err="1"/>
              <a:t>Dr.Abeer</a:t>
            </a:r>
            <a:r>
              <a:rPr lang="en-GB" dirty="0"/>
              <a:t> Alshammari 2021</a:t>
            </a:r>
          </a:p>
        </p:txBody>
      </p:sp>
      <p:sp>
        <p:nvSpPr>
          <p:cNvPr id="8" name="Slide Number Placeholder 7">
            <a:extLst>
              <a:ext uri="{FF2B5EF4-FFF2-40B4-BE49-F238E27FC236}">
                <a16:creationId xmlns:a16="http://schemas.microsoft.com/office/drawing/2014/main" id="{D790F6D7-AA04-46E3-9B8F-1F96D49BBFED}"/>
              </a:ext>
            </a:extLst>
          </p:cNvPr>
          <p:cNvSpPr>
            <a:spLocks noGrp="1"/>
          </p:cNvSpPr>
          <p:nvPr>
            <p:ph type="sldNum" sz="quarter" idx="12"/>
          </p:nvPr>
        </p:nvSpPr>
        <p:spPr/>
        <p:txBody>
          <a:bodyPr/>
          <a:lstStyle/>
          <a:p>
            <a:fld id="{D8B96B01-442B-4459-AC1A-4627715CE86F}" type="slidenum">
              <a:rPr lang="en-GB" smtClean="0"/>
              <a:t>1</a:t>
            </a:fld>
            <a:endParaRPr lang="en-GB"/>
          </a:p>
        </p:txBody>
      </p:sp>
      <p:sp>
        <p:nvSpPr>
          <p:cNvPr id="4" name="Rectangle 7">
            <a:extLst>
              <a:ext uri="{FF2B5EF4-FFF2-40B4-BE49-F238E27FC236}">
                <a16:creationId xmlns:a16="http://schemas.microsoft.com/office/drawing/2014/main" id="{EE3FDC90-049F-4C06-ADA2-E70459400963}"/>
              </a:ext>
            </a:extLst>
          </p:cNvPr>
          <p:cNvSpPr>
            <a:spLocks noGrp="1" noChangeArrowheads="1"/>
          </p:cNvSpPr>
          <p:nvPr>
            <p:ph type="ctrTitle" idx="4294967295"/>
          </p:nvPr>
        </p:nvSpPr>
        <p:spPr bwMode="auto">
          <a:xfrm>
            <a:off x="0" y="619125"/>
            <a:ext cx="10058400" cy="356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en-US" altLang="en-US" sz="2800" b="1" dirty="0">
                <a:solidFill>
                  <a:srgbClr val="FF0000"/>
                </a:solidFill>
                <a:latin typeface="Times New Roman" charset="0"/>
                <a:ea typeface="Calibri" charset="0"/>
                <a:cs typeface="Calibri" charset="0"/>
              </a:rPr>
              <a:t>PHYS 476: </a:t>
            </a:r>
            <a:r>
              <a:rPr lang="en-US" sz="2800" b="1" dirty="0">
                <a:latin typeface="Times New Roman" charset="0"/>
                <a:ea typeface="Times New Roman" charset="0"/>
                <a:cs typeface="Times New Roman" charset="0"/>
              </a:rPr>
              <a:t>Introduction to Nanoscience and Nanotechnology</a:t>
            </a:r>
          </a:p>
          <a:p>
            <a:pPr algn="ctr"/>
            <a:endParaRPr lang="en-US" altLang="en-US" sz="2800" dirty="0">
              <a:ea typeface="Calibri" charset="0"/>
              <a:cs typeface="Calibri" charset="0"/>
            </a:endParaRPr>
          </a:p>
          <a:p>
            <a:pPr algn="ctr"/>
            <a:r>
              <a:rPr lang="en-US" altLang="en-US" sz="2800" b="1" i="1" dirty="0">
                <a:solidFill>
                  <a:srgbClr val="0070C0"/>
                </a:solidFill>
                <a:latin typeface="Times New Roman" charset="0"/>
                <a:ea typeface="Times New Roman" charset="0"/>
                <a:cs typeface="Times New Roman" charset="0"/>
              </a:rPr>
              <a:t>(Elective course) - </a:t>
            </a:r>
            <a:r>
              <a:rPr lang="en-US" altLang="en-US" sz="2800" b="1" i="1" dirty="0">
                <a:latin typeface="Times New Roman" charset="0"/>
                <a:ea typeface="Times New Roman" charset="0"/>
                <a:cs typeface="Times New Roman" charset="0"/>
              </a:rPr>
              <a:t>2(2+0+0)</a:t>
            </a:r>
            <a:endParaRPr lang="en-US" altLang="en-US" sz="2800" dirty="0">
              <a:latin typeface="Times New Roman" charset="0"/>
              <a:ea typeface="Times New Roman" charset="0"/>
              <a:cs typeface="Times New Roman" charset="0"/>
            </a:endParaRPr>
          </a:p>
        </p:txBody>
      </p:sp>
      <p:sp>
        <p:nvSpPr>
          <p:cNvPr id="5" name="Rectangle 8">
            <a:extLst>
              <a:ext uri="{FF2B5EF4-FFF2-40B4-BE49-F238E27FC236}">
                <a16:creationId xmlns:a16="http://schemas.microsoft.com/office/drawing/2014/main" id="{1AA6E4C6-5B7A-42C6-AA98-E66927CC3ABA}"/>
              </a:ext>
            </a:extLst>
          </p:cNvPr>
          <p:cNvSpPr>
            <a:spLocks noGrp="1" noChangeArrowheads="1"/>
          </p:cNvSpPr>
          <p:nvPr>
            <p:ph type="subTitle" idx="4294967295"/>
          </p:nvPr>
        </p:nvSpPr>
        <p:spPr bwMode="auto">
          <a:xfrm>
            <a:off x="0" y="4476750"/>
            <a:ext cx="10058400"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en-US" altLang="en-US" sz="1800" b="1" i="1" cap="none" dirty="0">
                <a:solidFill>
                  <a:srgbClr val="C00000"/>
                </a:solidFill>
                <a:latin typeface="Times New Roman" charset="0"/>
                <a:ea typeface="Calibri" charset="0"/>
                <a:cs typeface="Times New Roman" charset="0"/>
              </a:rPr>
              <a:t>Lecturer: </a:t>
            </a:r>
            <a:r>
              <a:rPr lang="en-US" altLang="en-US" sz="1800" b="1" i="1" cap="none" dirty="0">
                <a:latin typeface="Times New Roman" charset="0"/>
                <a:ea typeface="Calibri" charset="0"/>
                <a:cs typeface="Times New Roman" charset="0"/>
              </a:rPr>
              <a:t>dr. Abeer Alshammari</a:t>
            </a:r>
            <a:endParaRPr lang="en-US" altLang="en-US" sz="1800" cap="none" dirty="0">
              <a:latin typeface="Calibri" charset="0"/>
              <a:ea typeface="Calibri" charset="0"/>
              <a:cs typeface="Times New Roman" charset="0"/>
            </a:endParaRPr>
          </a:p>
          <a:p>
            <a:pPr algn="ctr"/>
            <a:r>
              <a:rPr lang="en-US" altLang="en-US" sz="1800" b="1" i="1" cap="none" dirty="0">
                <a:solidFill>
                  <a:srgbClr val="0070C0"/>
                </a:solidFill>
                <a:latin typeface="Times New Roman" charset="0"/>
                <a:ea typeface="Calibri" charset="0"/>
                <a:cs typeface="Times New Roman" charset="0"/>
              </a:rPr>
              <a:t>Room no. 213- building 5 </a:t>
            </a:r>
            <a:endParaRPr lang="en-US" altLang="en-US" sz="1800" cap="none" dirty="0">
              <a:latin typeface="Calibri" charset="0"/>
              <a:ea typeface="Calibri" charset="0"/>
              <a:cs typeface="Times New Roman" charset="0"/>
            </a:endParaRPr>
          </a:p>
          <a:p>
            <a:pPr algn="ctr"/>
            <a:r>
              <a:rPr lang="en-US" altLang="en-US" sz="1800" b="1" i="1" dirty="0">
                <a:latin typeface="Times New Roman" charset="0"/>
                <a:ea typeface="Calibri" charset="0"/>
                <a:cs typeface="Times New Roman" charset="0"/>
              </a:rPr>
              <a:t>a</a:t>
            </a:r>
            <a:r>
              <a:rPr lang="en-US" altLang="en-US" sz="1800" b="1" i="1" cap="none" dirty="0">
                <a:latin typeface="Times New Roman" charset="0"/>
                <a:ea typeface="Calibri" charset="0"/>
                <a:cs typeface="Times New Roman" charset="0"/>
              </a:rPr>
              <a:t>alshammri@ksu.edu.sa </a:t>
            </a:r>
          </a:p>
        </p:txBody>
      </p:sp>
      <p:pic>
        <p:nvPicPr>
          <p:cNvPr id="6" name="Picture 5">
            <a:extLst>
              <a:ext uri="{FF2B5EF4-FFF2-40B4-BE49-F238E27FC236}">
                <a16:creationId xmlns:a16="http://schemas.microsoft.com/office/drawing/2014/main" id="{355CD6A6-E067-4E04-8991-EA9D8B67A37B}"/>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66276" y="162861"/>
            <a:ext cx="3750906" cy="1436297"/>
          </a:xfrm>
          <a:prstGeom prst="rect">
            <a:avLst/>
          </a:prstGeom>
        </p:spPr>
      </p:pic>
    </p:spTree>
    <p:extLst>
      <p:ext uri="{BB962C8B-B14F-4D97-AF65-F5344CB8AC3E}">
        <p14:creationId xmlns:p14="http://schemas.microsoft.com/office/powerpoint/2010/main" val="2585987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891EDC-1649-4165-B7A9-C45F7E874410}"/>
              </a:ext>
            </a:extLst>
          </p:cNvPr>
          <p:cNvSpPr txBox="1"/>
          <p:nvPr/>
        </p:nvSpPr>
        <p:spPr>
          <a:xfrm>
            <a:off x="355600" y="308094"/>
            <a:ext cx="6096000" cy="400110"/>
          </a:xfrm>
          <a:prstGeom prst="rect">
            <a:avLst/>
          </a:prstGeom>
          <a:noFill/>
        </p:spPr>
        <p:txBody>
          <a:bodyPr wrap="square">
            <a:spAutoFit/>
          </a:bodyPr>
          <a:lstStyle/>
          <a:p>
            <a:r>
              <a:rPr lang="en-GB" sz="2000" b="1" i="0" u="none" strike="noStrike" baseline="0" dirty="0">
                <a:solidFill>
                  <a:srgbClr val="002060"/>
                </a:solidFill>
                <a:latin typeface="OfficinaSerif-Bold"/>
              </a:rPr>
              <a:t>3.3 CONSOLIDATION OF NANOPOWDERS</a:t>
            </a:r>
            <a:endParaRPr lang="en-GB" sz="2000" dirty="0">
              <a:solidFill>
                <a:srgbClr val="002060"/>
              </a:solidFill>
            </a:endParaRPr>
          </a:p>
        </p:txBody>
      </p:sp>
      <p:sp>
        <p:nvSpPr>
          <p:cNvPr id="5" name="TextBox 4">
            <a:extLst>
              <a:ext uri="{FF2B5EF4-FFF2-40B4-BE49-F238E27FC236}">
                <a16:creationId xmlns:a16="http://schemas.microsoft.com/office/drawing/2014/main" id="{7152B05F-78F5-42C3-AA52-F7F51D21595D}"/>
              </a:ext>
            </a:extLst>
          </p:cNvPr>
          <p:cNvSpPr txBox="1"/>
          <p:nvPr/>
        </p:nvSpPr>
        <p:spPr>
          <a:xfrm>
            <a:off x="233680" y="957779"/>
            <a:ext cx="11612880" cy="1200329"/>
          </a:xfrm>
          <a:prstGeom prst="rect">
            <a:avLst/>
          </a:prstGeom>
          <a:noFill/>
        </p:spPr>
        <p:txBody>
          <a:bodyPr wrap="square">
            <a:spAutoFit/>
          </a:bodyPr>
          <a:lstStyle/>
          <a:p>
            <a:pPr algn="l"/>
            <a:r>
              <a:rPr lang="en-GB" sz="1800" b="0" i="0" u="none" strike="noStrike" baseline="0" dirty="0">
                <a:solidFill>
                  <a:srgbClr val="1A171B"/>
                </a:solidFill>
                <a:latin typeface="MinionPro-Regular"/>
              </a:rPr>
              <a:t>The commercial application of nanomaterials beyond the boundaries of materials science laboratories is possible only on successful consolidation of these materials into bulk-sized components preserving the nanostructures. Due to the long duration of sintering at high temperature that is involved in conventional consolidation techniques, it is difficult to retain</a:t>
            </a:r>
          </a:p>
          <a:p>
            <a:pPr algn="l"/>
            <a:r>
              <a:rPr lang="en-GB" sz="1800" b="0" i="0" u="none" strike="noStrike" baseline="0" dirty="0">
                <a:solidFill>
                  <a:srgbClr val="1A171B"/>
                </a:solidFill>
                <a:latin typeface="MinionPro-Regular"/>
              </a:rPr>
              <a:t>the nanograin-size due to grain growth in such techniques.</a:t>
            </a:r>
            <a:endParaRPr lang="en-GB" dirty="0"/>
          </a:p>
        </p:txBody>
      </p:sp>
      <p:sp>
        <p:nvSpPr>
          <p:cNvPr id="7" name="TextBox 6">
            <a:extLst>
              <a:ext uri="{FF2B5EF4-FFF2-40B4-BE49-F238E27FC236}">
                <a16:creationId xmlns:a16="http://schemas.microsoft.com/office/drawing/2014/main" id="{6232E826-2596-4868-9365-F47904D43C82}"/>
              </a:ext>
            </a:extLst>
          </p:cNvPr>
          <p:cNvSpPr txBox="1"/>
          <p:nvPr/>
        </p:nvSpPr>
        <p:spPr>
          <a:xfrm>
            <a:off x="233680" y="2268369"/>
            <a:ext cx="11684000" cy="3416320"/>
          </a:xfrm>
          <a:prstGeom prst="rect">
            <a:avLst/>
          </a:prstGeom>
          <a:noFill/>
        </p:spPr>
        <p:txBody>
          <a:bodyPr wrap="square">
            <a:spAutoFit/>
          </a:bodyPr>
          <a:lstStyle/>
          <a:p>
            <a:pPr algn="l"/>
            <a:r>
              <a:rPr lang="en-GB" sz="1800" b="0" i="0" u="none" strike="noStrike" baseline="0" dirty="0">
                <a:solidFill>
                  <a:srgbClr val="1A171B"/>
                </a:solidFill>
                <a:latin typeface="MinionPro-Regular"/>
              </a:rPr>
              <a:t>The density of the green compact depends on the frictional forces of the powder particles that originate from electrostatic, van der Waals and surface adsorption forces. These forces are significantly high in nanoparticles, forming hard agglomerates and inter-agglomerates, which are relatively large. Further, nanoparticles contain a large number of pores which require not only higher temperature but also prolonged sintering times for their successful elimination; consequently, it becomes difficult to retain the grain size in the nanometre domain. Large pores undergo pore–boundary separation that restricts the attainment of full density in the consolidated nanoparticles. During sintering of nanoparticles, pores smaller than the critical size shrink, while larger pores undergo pore–boundary separation. </a:t>
            </a:r>
          </a:p>
          <a:p>
            <a:pPr algn="l"/>
            <a:endParaRPr lang="en-GB" dirty="0">
              <a:solidFill>
                <a:srgbClr val="1A171B"/>
              </a:solidFill>
              <a:latin typeface="MinionPro-Regular"/>
            </a:endParaRPr>
          </a:p>
          <a:p>
            <a:pPr algn="l"/>
            <a:r>
              <a:rPr lang="en-GB" sz="1800" b="0" i="0" u="none" strike="noStrike" baseline="0" dirty="0">
                <a:solidFill>
                  <a:srgbClr val="1A171B"/>
                </a:solidFill>
                <a:latin typeface="MinionPro-Regular"/>
              </a:rPr>
              <a:t>The fraction of grain boundaries in nanomaterials is large compared to that in coarse-grained materials. The density of the grain boundary regions is less than the grain interior due mainly to the relaxation of atoms in the grain boundaries; they also contain other lattice defects. Therefore, consolidated nanoparticles with retained nanostructure are expected to exhibit a density lower than the theoretical density of the bulk counterpart.</a:t>
            </a:r>
            <a:endParaRPr lang="en-GB" dirty="0"/>
          </a:p>
        </p:txBody>
      </p:sp>
    </p:spTree>
    <p:extLst>
      <p:ext uri="{BB962C8B-B14F-4D97-AF65-F5344CB8AC3E}">
        <p14:creationId xmlns:p14="http://schemas.microsoft.com/office/powerpoint/2010/main" val="1024230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296575-2E38-4AD8-B5C3-3841AB2A1D5D}"/>
              </a:ext>
            </a:extLst>
          </p:cNvPr>
          <p:cNvSpPr txBox="1"/>
          <p:nvPr/>
        </p:nvSpPr>
        <p:spPr>
          <a:xfrm>
            <a:off x="335280" y="332155"/>
            <a:ext cx="6096000" cy="707886"/>
          </a:xfrm>
          <a:prstGeom prst="rect">
            <a:avLst/>
          </a:prstGeom>
          <a:noFill/>
        </p:spPr>
        <p:txBody>
          <a:bodyPr wrap="square">
            <a:spAutoFit/>
          </a:bodyPr>
          <a:lstStyle/>
          <a:p>
            <a:pPr algn="l"/>
            <a:r>
              <a:rPr lang="en-GB" sz="2000" b="1" i="0" u="none" strike="noStrike" baseline="0" dirty="0">
                <a:solidFill>
                  <a:srgbClr val="002060"/>
                </a:solidFill>
                <a:latin typeface="OfficinaSans-Bold"/>
              </a:rPr>
              <a:t>3.3.2 Hot isostatic pressing (HIP)</a:t>
            </a:r>
          </a:p>
          <a:p>
            <a:pPr algn="l"/>
            <a:r>
              <a:rPr lang="en-GB" sz="2000" b="1" i="0" u="none" strike="noStrike" baseline="0" dirty="0">
                <a:solidFill>
                  <a:srgbClr val="002060"/>
                </a:solidFill>
                <a:latin typeface="OfficinaSans-Bold"/>
              </a:rPr>
              <a:t>and cold isostatic pressing (CIP)</a:t>
            </a:r>
            <a:endParaRPr lang="en-GB" sz="2000" dirty="0">
              <a:solidFill>
                <a:srgbClr val="002060"/>
              </a:solidFill>
            </a:endParaRPr>
          </a:p>
        </p:txBody>
      </p:sp>
      <p:sp>
        <p:nvSpPr>
          <p:cNvPr id="5" name="TextBox 4">
            <a:extLst>
              <a:ext uri="{FF2B5EF4-FFF2-40B4-BE49-F238E27FC236}">
                <a16:creationId xmlns:a16="http://schemas.microsoft.com/office/drawing/2014/main" id="{5BA79125-BD43-4676-AA54-1C0222547E45}"/>
              </a:ext>
            </a:extLst>
          </p:cNvPr>
          <p:cNvSpPr txBox="1"/>
          <p:nvPr/>
        </p:nvSpPr>
        <p:spPr>
          <a:xfrm>
            <a:off x="335280" y="1020944"/>
            <a:ext cx="11318240" cy="923330"/>
          </a:xfrm>
          <a:prstGeom prst="rect">
            <a:avLst/>
          </a:prstGeom>
          <a:noFill/>
        </p:spPr>
        <p:txBody>
          <a:bodyPr wrap="square">
            <a:spAutoFit/>
          </a:bodyPr>
          <a:lstStyle/>
          <a:p>
            <a:pPr algn="l"/>
            <a:r>
              <a:rPr lang="en-GB" sz="1800" b="0" i="0" u="none" strike="noStrike" baseline="0" dirty="0">
                <a:solidFill>
                  <a:srgbClr val="1A171B"/>
                </a:solidFill>
                <a:latin typeface="MinionPro-Regular"/>
              </a:rPr>
              <a:t>The process of using high hydrostatic pressure and high temperature to compress fine particles into coherent parts is termed ‘hot isostatic pressing’ (</a:t>
            </a:r>
            <a:r>
              <a:rPr lang="en-GB" sz="1800" b="0" i="0" u="none" strike="noStrike" baseline="0" dirty="0" err="1">
                <a:solidFill>
                  <a:srgbClr val="1A171B"/>
                </a:solidFill>
                <a:latin typeface="MinionPro-Regular"/>
              </a:rPr>
              <a:t>HIPing</a:t>
            </a:r>
            <a:r>
              <a:rPr lang="en-GB" sz="1800" b="0" i="0" u="none" strike="noStrike" baseline="0" dirty="0">
                <a:solidFill>
                  <a:srgbClr val="1A171B"/>
                </a:solidFill>
                <a:latin typeface="MinionPro-Regular"/>
              </a:rPr>
              <a:t>). This process provides a method for producing components from diverse powdered materials, including metals and ceramics.</a:t>
            </a:r>
            <a:endParaRPr lang="en-GB" dirty="0"/>
          </a:p>
        </p:txBody>
      </p:sp>
      <p:sp>
        <p:nvSpPr>
          <p:cNvPr id="7" name="TextBox 6">
            <a:extLst>
              <a:ext uri="{FF2B5EF4-FFF2-40B4-BE49-F238E27FC236}">
                <a16:creationId xmlns:a16="http://schemas.microsoft.com/office/drawing/2014/main" id="{5EA8460E-2FEB-4021-9047-1E564039C728}"/>
              </a:ext>
            </a:extLst>
          </p:cNvPr>
          <p:cNvSpPr txBox="1"/>
          <p:nvPr/>
        </p:nvSpPr>
        <p:spPr>
          <a:xfrm>
            <a:off x="335280" y="2264193"/>
            <a:ext cx="8412480" cy="1754326"/>
          </a:xfrm>
          <a:prstGeom prst="rect">
            <a:avLst/>
          </a:prstGeom>
          <a:noFill/>
        </p:spPr>
        <p:txBody>
          <a:bodyPr wrap="square">
            <a:spAutoFit/>
          </a:bodyPr>
          <a:lstStyle/>
          <a:p>
            <a:pPr algn="l"/>
            <a:r>
              <a:rPr lang="en-GB" sz="1800" b="0" i="0" u="none" strike="noStrike" baseline="0" dirty="0">
                <a:solidFill>
                  <a:srgbClr val="1A171B"/>
                </a:solidFill>
                <a:latin typeface="MinionPro-Regular"/>
              </a:rPr>
              <a:t>In this process, the elemental blend is placed in a container, usually a steel can. The container is subjected to elevated temperatures, and very high vacuum to remove air and moisture from the powder, after which it is sealed and </a:t>
            </a:r>
            <a:r>
              <a:rPr lang="en-GB" sz="1800" b="0" i="0" u="none" strike="noStrike" baseline="0" dirty="0" err="1">
                <a:solidFill>
                  <a:srgbClr val="1A171B"/>
                </a:solidFill>
                <a:latin typeface="MinionPro-Regular"/>
              </a:rPr>
              <a:t>HIPed</a:t>
            </a:r>
            <a:r>
              <a:rPr lang="en-GB" sz="1800" b="0" i="0" u="none" strike="noStrike" baseline="0" dirty="0">
                <a:solidFill>
                  <a:srgbClr val="1A171B"/>
                </a:solidFill>
                <a:latin typeface="MinionPro-Regular"/>
              </a:rPr>
              <a:t>. The application of high inert gas pressures and elevated temperatures results in the removal of internal voids and creates a strong bond throughout the material. The result is a clean homogeneous material with a uniformly fine grain size and near 100% density.</a:t>
            </a:r>
            <a:endParaRPr lang="en-GB" dirty="0"/>
          </a:p>
        </p:txBody>
      </p:sp>
      <p:sp>
        <p:nvSpPr>
          <p:cNvPr id="9" name="TextBox 8">
            <a:extLst>
              <a:ext uri="{FF2B5EF4-FFF2-40B4-BE49-F238E27FC236}">
                <a16:creationId xmlns:a16="http://schemas.microsoft.com/office/drawing/2014/main" id="{45CF5166-66C5-4380-A5F2-23073370C1E0}"/>
              </a:ext>
            </a:extLst>
          </p:cNvPr>
          <p:cNvSpPr txBox="1"/>
          <p:nvPr/>
        </p:nvSpPr>
        <p:spPr>
          <a:xfrm>
            <a:off x="335280" y="4338439"/>
            <a:ext cx="8229600" cy="1754326"/>
          </a:xfrm>
          <a:prstGeom prst="rect">
            <a:avLst/>
          </a:prstGeom>
          <a:noFill/>
        </p:spPr>
        <p:txBody>
          <a:bodyPr wrap="square">
            <a:spAutoFit/>
          </a:bodyPr>
          <a:lstStyle/>
          <a:p>
            <a:pPr algn="l"/>
            <a:r>
              <a:rPr lang="en-GB" sz="1800" b="0" i="0" u="none" strike="noStrike" baseline="0" dirty="0">
                <a:solidFill>
                  <a:srgbClr val="1A171B"/>
                </a:solidFill>
                <a:latin typeface="MinionPro-Regular"/>
              </a:rPr>
              <a:t>In cold isostatic pressing (</a:t>
            </a:r>
            <a:r>
              <a:rPr lang="en-GB" sz="1800" b="0" i="0" u="none" strike="noStrike" baseline="0" dirty="0" err="1">
                <a:solidFill>
                  <a:srgbClr val="1A171B"/>
                </a:solidFill>
                <a:latin typeface="MinionPro-Regular"/>
              </a:rPr>
              <a:t>CIPing</a:t>
            </a:r>
            <a:r>
              <a:rPr lang="en-GB" sz="1800" b="0" i="0" u="none" strike="noStrike" baseline="0" dirty="0">
                <a:solidFill>
                  <a:srgbClr val="1A171B"/>
                </a:solidFill>
                <a:latin typeface="MinionPro-Regular"/>
              </a:rPr>
              <a:t>), pressure is applied from multiple directions to get better uniformity of compaction, compared to uniaxial pressing. There are two methods in isostatic pressing. In wet bag isostatic pressing, the powder is encased in a rubber sheath that is immersed in a liquid that transmits the pressure uniformly to the powder. In dry bag isostatic pressing, instead of immersing the tooling in a fluid, the tooling itself is built with internal channels into which high pressure fluid is pumped.</a:t>
            </a:r>
            <a:endParaRPr lang="en-GB" dirty="0"/>
          </a:p>
        </p:txBody>
      </p:sp>
      <p:pic>
        <p:nvPicPr>
          <p:cNvPr id="11" name="Picture 10">
            <a:extLst>
              <a:ext uri="{FF2B5EF4-FFF2-40B4-BE49-F238E27FC236}">
                <a16:creationId xmlns:a16="http://schemas.microsoft.com/office/drawing/2014/main" id="{3E7B7145-26A7-45E3-85C1-D31F7AC828FE}"/>
              </a:ext>
            </a:extLst>
          </p:cNvPr>
          <p:cNvPicPr>
            <a:picLocks noChangeAspect="1"/>
          </p:cNvPicPr>
          <p:nvPr/>
        </p:nvPicPr>
        <p:blipFill>
          <a:blip r:embed="rId2"/>
          <a:stretch>
            <a:fillRect/>
          </a:stretch>
        </p:blipFill>
        <p:spPr>
          <a:xfrm>
            <a:off x="9154160" y="1944274"/>
            <a:ext cx="2821136" cy="3843114"/>
          </a:xfrm>
          <a:prstGeom prst="rect">
            <a:avLst/>
          </a:prstGeom>
        </p:spPr>
      </p:pic>
      <p:sp>
        <p:nvSpPr>
          <p:cNvPr id="13" name="TextBox 12">
            <a:extLst>
              <a:ext uri="{FF2B5EF4-FFF2-40B4-BE49-F238E27FC236}">
                <a16:creationId xmlns:a16="http://schemas.microsoft.com/office/drawing/2014/main" id="{243E7BA3-DAE9-4146-A6FF-BCEE2B34CB27}"/>
              </a:ext>
            </a:extLst>
          </p:cNvPr>
          <p:cNvSpPr txBox="1"/>
          <p:nvPr/>
        </p:nvSpPr>
        <p:spPr>
          <a:xfrm>
            <a:off x="8425984" y="5954265"/>
            <a:ext cx="3766016" cy="276999"/>
          </a:xfrm>
          <a:prstGeom prst="rect">
            <a:avLst/>
          </a:prstGeom>
          <a:noFill/>
        </p:spPr>
        <p:txBody>
          <a:bodyPr wrap="square">
            <a:spAutoFit/>
          </a:bodyPr>
          <a:lstStyle/>
          <a:p>
            <a:r>
              <a:rPr lang="en-GB" sz="1200" b="1" i="0" u="none" strike="noStrike" baseline="0" dirty="0">
                <a:solidFill>
                  <a:srgbClr val="1A171B"/>
                </a:solidFill>
                <a:latin typeface="ArialNarrow-Bold"/>
              </a:rPr>
              <a:t>Fig. 3.27 </a:t>
            </a:r>
            <a:r>
              <a:rPr lang="en-GB" sz="1200" b="0" i="0" u="none" strike="noStrike" baseline="0" dirty="0">
                <a:solidFill>
                  <a:srgbClr val="1A171B"/>
                </a:solidFill>
                <a:latin typeface="ArialNarrow"/>
              </a:rPr>
              <a:t>Schematic of a hot isostatic pressing setup.</a:t>
            </a:r>
            <a:endParaRPr lang="en-GB" sz="1200" dirty="0"/>
          </a:p>
        </p:txBody>
      </p:sp>
    </p:spTree>
    <p:extLst>
      <p:ext uri="{BB962C8B-B14F-4D97-AF65-F5344CB8AC3E}">
        <p14:creationId xmlns:p14="http://schemas.microsoft.com/office/powerpoint/2010/main" val="3273393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F9D91E-B63A-47E2-8ED8-09264779BEEC}"/>
              </a:ext>
            </a:extLst>
          </p:cNvPr>
          <p:cNvSpPr txBox="1"/>
          <p:nvPr/>
        </p:nvSpPr>
        <p:spPr>
          <a:xfrm>
            <a:off x="213360" y="186174"/>
            <a:ext cx="6096000" cy="400110"/>
          </a:xfrm>
          <a:prstGeom prst="rect">
            <a:avLst/>
          </a:prstGeom>
          <a:noFill/>
        </p:spPr>
        <p:txBody>
          <a:bodyPr wrap="square">
            <a:spAutoFit/>
          </a:bodyPr>
          <a:lstStyle/>
          <a:p>
            <a:r>
              <a:rPr lang="en-GB" sz="2000" b="1" i="0" u="none" strike="noStrike" baseline="0" dirty="0">
                <a:solidFill>
                  <a:srgbClr val="002060"/>
                </a:solidFill>
                <a:latin typeface="OfficinaSans-Bold"/>
              </a:rPr>
              <a:t>3.3.3 Spark plasma sintering</a:t>
            </a:r>
            <a:endParaRPr lang="en-GB" sz="2000" dirty="0">
              <a:solidFill>
                <a:srgbClr val="002060"/>
              </a:solidFill>
            </a:endParaRPr>
          </a:p>
        </p:txBody>
      </p:sp>
      <p:sp>
        <p:nvSpPr>
          <p:cNvPr id="5" name="TextBox 4">
            <a:extLst>
              <a:ext uri="{FF2B5EF4-FFF2-40B4-BE49-F238E27FC236}">
                <a16:creationId xmlns:a16="http://schemas.microsoft.com/office/drawing/2014/main" id="{F0246EF1-6429-4EB7-8BC8-4E57ED880F4A}"/>
              </a:ext>
            </a:extLst>
          </p:cNvPr>
          <p:cNvSpPr txBox="1"/>
          <p:nvPr/>
        </p:nvSpPr>
        <p:spPr>
          <a:xfrm>
            <a:off x="477520" y="809675"/>
            <a:ext cx="10637520" cy="369332"/>
          </a:xfrm>
          <a:prstGeom prst="rect">
            <a:avLst/>
          </a:prstGeom>
          <a:noFill/>
        </p:spPr>
        <p:txBody>
          <a:bodyPr wrap="square">
            <a:spAutoFit/>
          </a:bodyPr>
          <a:lstStyle/>
          <a:p>
            <a:r>
              <a:rPr lang="en-GB" dirty="0">
                <a:solidFill>
                  <a:srgbClr val="1A171B"/>
                </a:solidFill>
                <a:latin typeface="MinionPro-Regular"/>
              </a:rPr>
              <a:t>A</a:t>
            </a:r>
            <a:r>
              <a:rPr lang="en-GB" sz="1800" b="0" i="0" u="none" strike="noStrike" baseline="0" dirty="0">
                <a:solidFill>
                  <a:srgbClr val="1A171B"/>
                </a:solidFill>
                <a:latin typeface="MinionPro-Regular"/>
              </a:rPr>
              <a:t>pplying rapid heating to sintering temperatures, leading to rapid sintering of nanocomposites.</a:t>
            </a:r>
            <a:endParaRPr lang="en-GB" dirty="0"/>
          </a:p>
        </p:txBody>
      </p:sp>
      <p:pic>
        <p:nvPicPr>
          <p:cNvPr id="7" name="Picture 6">
            <a:extLst>
              <a:ext uri="{FF2B5EF4-FFF2-40B4-BE49-F238E27FC236}">
                <a16:creationId xmlns:a16="http://schemas.microsoft.com/office/drawing/2014/main" id="{4B07F2CF-6130-455F-8914-A9649FD7D435}"/>
              </a:ext>
            </a:extLst>
          </p:cNvPr>
          <p:cNvPicPr>
            <a:picLocks noChangeAspect="1"/>
          </p:cNvPicPr>
          <p:nvPr/>
        </p:nvPicPr>
        <p:blipFill>
          <a:blip r:embed="rId2"/>
          <a:stretch>
            <a:fillRect/>
          </a:stretch>
        </p:blipFill>
        <p:spPr>
          <a:xfrm>
            <a:off x="6776205" y="1402398"/>
            <a:ext cx="5162309" cy="2794958"/>
          </a:xfrm>
          <a:prstGeom prst="rect">
            <a:avLst/>
          </a:prstGeom>
        </p:spPr>
      </p:pic>
      <p:sp>
        <p:nvSpPr>
          <p:cNvPr id="9" name="TextBox 8">
            <a:extLst>
              <a:ext uri="{FF2B5EF4-FFF2-40B4-BE49-F238E27FC236}">
                <a16:creationId xmlns:a16="http://schemas.microsoft.com/office/drawing/2014/main" id="{C200EECB-92A1-471A-A9BB-B8229BACCCB7}"/>
              </a:ext>
            </a:extLst>
          </p:cNvPr>
          <p:cNvSpPr txBox="1"/>
          <p:nvPr/>
        </p:nvSpPr>
        <p:spPr>
          <a:xfrm>
            <a:off x="406400" y="1402398"/>
            <a:ext cx="6096000" cy="2585323"/>
          </a:xfrm>
          <a:prstGeom prst="rect">
            <a:avLst/>
          </a:prstGeom>
          <a:noFill/>
        </p:spPr>
        <p:txBody>
          <a:bodyPr wrap="square">
            <a:spAutoFit/>
          </a:bodyPr>
          <a:lstStyle/>
          <a:p>
            <a:pPr algn="l"/>
            <a:r>
              <a:rPr lang="en-GB" sz="1800" b="0" i="0" u="none" strike="noStrike" baseline="0" dirty="0">
                <a:solidFill>
                  <a:srgbClr val="1A171B"/>
                </a:solidFill>
                <a:latin typeface="MinionPro-Regular"/>
              </a:rPr>
              <a:t>Typical SPS processing parameters include:</a:t>
            </a:r>
          </a:p>
          <a:p>
            <a:pPr algn="l"/>
            <a:r>
              <a:rPr lang="en-GB" sz="1800" b="0" i="0" u="none" strike="noStrike" baseline="0" dirty="0">
                <a:solidFill>
                  <a:srgbClr val="1A171B"/>
                </a:solidFill>
                <a:latin typeface="MinionPro-Regular"/>
              </a:rPr>
              <a:t>• Applied pressure between 50 and 100MPa</a:t>
            </a:r>
          </a:p>
          <a:p>
            <a:pPr algn="l"/>
            <a:r>
              <a:rPr lang="en-GB" sz="1800" b="0" i="0" u="none" strike="noStrike" baseline="0" dirty="0">
                <a:solidFill>
                  <a:srgbClr val="1A171B"/>
                </a:solidFill>
                <a:latin typeface="MinionPro-Regular"/>
              </a:rPr>
              <a:t>• Pulse duration of </a:t>
            </a:r>
            <a:r>
              <a:rPr lang="en-GB" dirty="0">
                <a:solidFill>
                  <a:srgbClr val="1A171B"/>
                </a:solidFill>
                <a:latin typeface="Symbol" panose="05050102010706020507" pitchFamily="18" charset="2"/>
                <a:sym typeface="Symbol" panose="05050102010706020507" pitchFamily="18" charset="2"/>
              </a:rPr>
              <a:t></a:t>
            </a:r>
            <a:r>
              <a:rPr lang="en-GB" sz="1800" b="0" i="0" u="none" strike="noStrike" baseline="0" dirty="0">
                <a:solidFill>
                  <a:srgbClr val="1A171B"/>
                </a:solidFill>
                <a:latin typeface="Symbol" panose="05050102010706020507" pitchFamily="18" charset="2"/>
              </a:rPr>
              <a:t> </a:t>
            </a:r>
            <a:r>
              <a:rPr lang="en-GB" sz="1800" b="0" i="0" u="none" strike="noStrike" baseline="0" dirty="0">
                <a:solidFill>
                  <a:srgbClr val="1A171B"/>
                </a:solidFill>
                <a:latin typeface="MinionPro-Regular"/>
              </a:rPr>
              <a:t>10 </a:t>
            </a:r>
            <a:r>
              <a:rPr lang="en-GB" sz="1800" b="0" i="0" u="none" strike="noStrike" baseline="0" dirty="0" err="1">
                <a:solidFill>
                  <a:srgbClr val="1A171B"/>
                </a:solidFill>
                <a:latin typeface="MinionPro-Regular"/>
              </a:rPr>
              <a:t>ms</a:t>
            </a:r>
            <a:r>
              <a:rPr lang="en-GB" sz="1800" b="0" i="0" u="none" strike="noStrike" baseline="0" dirty="0">
                <a:solidFill>
                  <a:srgbClr val="1A171B"/>
                </a:solidFill>
                <a:latin typeface="MinionPro-Regular"/>
              </a:rPr>
              <a:t> with on–off cycle of 2–2.5 </a:t>
            </a:r>
            <a:r>
              <a:rPr lang="en-GB" sz="1800" b="0" i="0" u="none" strike="noStrike" baseline="0" dirty="0" err="1">
                <a:solidFill>
                  <a:srgbClr val="1A171B"/>
                </a:solidFill>
                <a:latin typeface="MinionPro-Regular"/>
              </a:rPr>
              <a:t>ms</a:t>
            </a:r>
            <a:endParaRPr lang="en-GB" sz="1800" b="0" i="0" u="none" strike="noStrike" baseline="0" dirty="0">
              <a:solidFill>
                <a:srgbClr val="1A171B"/>
              </a:solidFill>
              <a:latin typeface="MinionPro-Regular"/>
            </a:endParaRPr>
          </a:p>
          <a:p>
            <a:pPr algn="l"/>
            <a:r>
              <a:rPr lang="en-GB" sz="1800" b="0" i="0" u="none" strike="noStrike" baseline="0" dirty="0">
                <a:solidFill>
                  <a:srgbClr val="1A171B"/>
                </a:solidFill>
                <a:latin typeface="MinionPro-Regular"/>
              </a:rPr>
              <a:t>• Maximum pulse parameter of 10,000 A and 10 V</a:t>
            </a:r>
          </a:p>
          <a:p>
            <a:pPr algn="l"/>
            <a:r>
              <a:rPr lang="en-GB" sz="1800" b="0" i="0" u="none" strike="noStrike" baseline="0" dirty="0">
                <a:solidFill>
                  <a:srgbClr val="1A171B"/>
                </a:solidFill>
                <a:latin typeface="MinionPro-Regular"/>
              </a:rPr>
              <a:t>After applying the given pressure, samples are heated to the </a:t>
            </a:r>
            <a:r>
              <a:rPr lang="en-GB" sz="1800" b="0" i="0" u="none" strike="noStrike" baseline="0" dirty="0" err="1">
                <a:solidFill>
                  <a:srgbClr val="1A171B"/>
                </a:solidFill>
                <a:latin typeface="MinionPro-Regular"/>
              </a:rPr>
              <a:t>preset</a:t>
            </a:r>
            <a:r>
              <a:rPr lang="en-GB" sz="1800" b="0" i="0" u="none" strike="noStrike" baseline="0" dirty="0">
                <a:solidFill>
                  <a:srgbClr val="1A171B"/>
                </a:solidFill>
                <a:latin typeface="MinionPro-Regular"/>
              </a:rPr>
              <a:t> temperature (for a few minutes) and are ramped rapidly (</a:t>
            </a:r>
            <a:r>
              <a:rPr lang="en-GB" dirty="0">
                <a:solidFill>
                  <a:srgbClr val="1A171B"/>
                </a:solidFill>
                <a:latin typeface="Symbol" panose="05050102010706020507" pitchFamily="18" charset="2"/>
                <a:sym typeface="Symbol" panose="05050102010706020507" pitchFamily="18" charset="2"/>
              </a:rPr>
              <a:t> </a:t>
            </a:r>
            <a:r>
              <a:rPr lang="en-GB" sz="1800" b="0" i="0" u="none" strike="noStrike" baseline="0" dirty="0">
                <a:solidFill>
                  <a:srgbClr val="1A171B"/>
                </a:solidFill>
                <a:latin typeface="MinionPro-Regular"/>
              </a:rPr>
              <a:t>150–500 K/min) to sintering temperatures with hold time of 3–5 min to complete the sintering. Samples are usually cooled to below 100°C within 5 minutes of the completion of sintering.</a:t>
            </a:r>
            <a:endParaRPr lang="en-GB" dirty="0"/>
          </a:p>
        </p:txBody>
      </p:sp>
      <p:sp>
        <p:nvSpPr>
          <p:cNvPr id="11" name="TextBox 10">
            <a:extLst>
              <a:ext uri="{FF2B5EF4-FFF2-40B4-BE49-F238E27FC236}">
                <a16:creationId xmlns:a16="http://schemas.microsoft.com/office/drawing/2014/main" id="{E9BFE9CE-33F6-4735-93FD-3A257E89F44F}"/>
              </a:ext>
            </a:extLst>
          </p:cNvPr>
          <p:cNvSpPr txBox="1"/>
          <p:nvPr/>
        </p:nvSpPr>
        <p:spPr>
          <a:xfrm>
            <a:off x="406400" y="4570997"/>
            <a:ext cx="9865360" cy="1200329"/>
          </a:xfrm>
          <a:prstGeom prst="rect">
            <a:avLst/>
          </a:prstGeom>
          <a:noFill/>
        </p:spPr>
        <p:txBody>
          <a:bodyPr wrap="square">
            <a:spAutoFit/>
          </a:bodyPr>
          <a:lstStyle/>
          <a:p>
            <a:pPr algn="l"/>
            <a:r>
              <a:rPr lang="en-GB" sz="1800" b="0" i="0" u="none" strike="noStrike" baseline="0" dirty="0">
                <a:solidFill>
                  <a:srgbClr val="1A171B"/>
                </a:solidFill>
                <a:latin typeface="MinionPro-Regular"/>
              </a:rPr>
              <a:t>Densification of the green compact occurs in four stages: vacuum creation, pressure application, resistance heating and cooling down. SPS is carried out in vacuum to account for removal of gases, and results in a densely consolidated composite. Heating is accomplished by spark discharge between particles, which activates the surface by removing surface oxide.</a:t>
            </a:r>
            <a:endParaRPr lang="en-GB" dirty="0"/>
          </a:p>
        </p:txBody>
      </p:sp>
    </p:spTree>
    <p:extLst>
      <p:ext uri="{BB962C8B-B14F-4D97-AF65-F5344CB8AC3E}">
        <p14:creationId xmlns:p14="http://schemas.microsoft.com/office/powerpoint/2010/main" val="3832576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B2EEA3-EF11-47E6-A037-DA5FF490586B}"/>
              </a:ext>
            </a:extLst>
          </p:cNvPr>
          <p:cNvSpPr txBox="1"/>
          <p:nvPr/>
        </p:nvSpPr>
        <p:spPr>
          <a:xfrm>
            <a:off x="609600" y="573395"/>
            <a:ext cx="9519920" cy="5139869"/>
          </a:xfrm>
          <a:prstGeom prst="rect">
            <a:avLst/>
          </a:prstGeom>
          <a:noFill/>
        </p:spPr>
        <p:txBody>
          <a:bodyPr wrap="square">
            <a:spAutoFit/>
          </a:bodyPr>
          <a:lstStyle/>
          <a:p>
            <a:pPr algn="l"/>
            <a:r>
              <a:rPr lang="en-GB" sz="2000" b="1" i="0" u="none" strike="noStrike" baseline="0" dirty="0">
                <a:solidFill>
                  <a:srgbClr val="1A171B"/>
                </a:solidFill>
                <a:latin typeface="ArialNarrow-Bold"/>
              </a:rPr>
              <a:t>SUMMARY</a:t>
            </a:r>
          </a:p>
          <a:p>
            <a:pPr algn="l"/>
            <a:endParaRPr lang="en-GB" sz="2000" b="1" i="0" u="none" strike="noStrike" baseline="0" dirty="0">
              <a:solidFill>
                <a:srgbClr val="1A171B"/>
              </a:solidFill>
              <a:latin typeface="ArialNarrow-Bold"/>
            </a:endParaRPr>
          </a:p>
          <a:p>
            <a:pPr algn="l"/>
            <a:r>
              <a:rPr lang="en-GB" sz="1800" b="0" i="0" u="none" strike="noStrike" baseline="0" dirty="0">
                <a:solidFill>
                  <a:srgbClr val="1A171B"/>
                </a:solidFill>
                <a:latin typeface="OfficinaSans-Book"/>
              </a:rPr>
              <a:t>• Various techniques are available for the synthesis of nanoparticles and</a:t>
            </a:r>
          </a:p>
          <a:p>
            <a:pPr algn="l"/>
            <a:r>
              <a:rPr lang="en-GB" sz="1800" b="0" i="0" u="none" strike="noStrike" baseline="0" dirty="0">
                <a:solidFill>
                  <a:srgbClr val="1A171B"/>
                </a:solidFill>
                <a:latin typeface="OfficinaSans-Book"/>
              </a:rPr>
              <a:t>nanostructured materials.</a:t>
            </a:r>
          </a:p>
          <a:p>
            <a:pPr algn="l"/>
            <a:endParaRPr lang="en-GB" sz="1800" b="0" i="0" u="none" strike="noStrike" baseline="0" dirty="0">
              <a:solidFill>
                <a:srgbClr val="1A171B"/>
              </a:solidFill>
              <a:latin typeface="OfficinaSans-Book"/>
            </a:endParaRPr>
          </a:p>
          <a:p>
            <a:pPr algn="l"/>
            <a:r>
              <a:rPr lang="en-GB" sz="1800" b="0" i="0" u="none" strike="noStrike" baseline="0" dirty="0">
                <a:solidFill>
                  <a:srgbClr val="1A171B"/>
                </a:solidFill>
                <a:latin typeface="OfficinaSans-Book"/>
              </a:rPr>
              <a:t>• The techniques available can be grouped broadly into the ‘top-down’ and ‘</a:t>
            </a:r>
            <a:r>
              <a:rPr lang="en-GB" sz="1800" b="0" i="0" u="none" strike="noStrike" baseline="0" dirty="0" err="1">
                <a:solidFill>
                  <a:srgbClr val="1A171B"/>
                </a:solidFill>
                <a:latin typeface="OfficinaSans-Book"/>
              </a:rPr>
              <a:t>bottomup</a:t>
            </a:r>
            <a:r>
              <a:rPr lang="en-GB" sz="1800" b="0" i="0" u="none" strike="noStrike" baseline="0" dirty="0">
                <a:solidFill>
                  <a:srgbClr val="1A171B"/>
                </a:solidFill>
                <a:latin typeface="OfficinaSans-Book"/>
              </a:rPr>
              <a:t>’</a:t>
            </a:r>
          </a:p>
          <a:p>
            <a:pPr algn="l"/>
            <a:r>
              <a:rPr lang="en-GB" sz="1800" b="0" i="0" u="none" strike="noStrike" baseline="0" dirty="0">
                <a:solidFill>
                  <a:srgbClr val="1A171B"/>
                </a:solidFill>
                <a:latin typeface="OfficinaSans-Book"/>
              </a:rPr>
              <a:t>approaches.</a:t>
            </a:r>
          </a:p>
          <a:p>
            <a:pPr algn="l"/>
            <a:endParaRPr lang="en-GB" sz="1800" b="0" i="0" u="none" strike="noStrike" baseline="0" dirty="0">
              <a:solidFill>
                <a:srgbClr val="1A171B"/>
              </a:solidFill>
              <a:latin typeface="OfficinaSans-Book"/>
            </a:endParaRPr>
          </a:p>
          <a:p>
            <a:pPr algn="l"/>
            <a:r>
              <a:rPr lang="en-GB" sz="1800" b="0" i="0" u="none" strike="noStrike" baseline="0" dirty="0">
                <a:solidFill>
                  <a:srgbClr val="1A171B"/>
                </a:solidFill>
                <a:latin typeface="OfficinaSans-Book"/>
              </a:rPr>
              <a:t>• These techniques can also be classified, based on the state of the matter from</a:t>
            </a:r>
          </a:p>
          <a:p>
            <a:pPr algn="l"/>
            <a:r>
              <a:rPr lang="en-GB" sz="1800" b="0" i="0" u="none" strike="noStrike" baseline="0" dirty="0">
                <a:solidFill>
                  <a:srgbClr val="1A171B"/>
                </a:solidFill>
                <a:latin typeface="OfficinaSans-Book"/>
              </a:rPr>
              <a:t>which the nanomaterials are synthesized.</a:t>
            </a:r>
          </a:p>
          <a:p>
            <a:pPr algn="l"/>
            <a:endParaRPr lang="en-GB" sz="1800" b="0" i="0" u="none" strike="noStrike" baseline="0" dirty="0">
              <a:solidFill>
                <a:srgbClr val="1A171B"/>
              </a:solidFill>
              <a:latin typeface="OfficinaSans-Book"/>
            </a:endParaRPr>
          </a:p>
          <a:p>
            <a:pPr algn="l"/>
            <a:r>
              <a:rPr lang="en-GB" sz="1800" b="0" i="0" u="none" strike="noStrike" baseline="0" dirty="0">
                <a:solidFill>
                  <a:srgbClr val="1A171B"/>
                </a:solidFill>
                <a:latin typeface="OfficinaSans-Book"/>
              </a:rPr>
              <a:t>• In bottom-up techniques, nanoparticles are prepared from the vapour or liquid</a:t>
            </a:r>
          </a:p>
          <a:p>
            <a:pPr algn="l"/>
            <a:r>
              <a:rPr lang="en-GB" sz="1800" b="0" i="0" u="none" strike="noStrike" baseline="0" dirty="0">
                <a:solidFill>
                  <a:srgbClr val="1A171B"/>
                </a:solidFill>
                <a:latin typeface="OfficinaSans-Book"/>
              </a:rPr>
              <a:t>phase, while in top-down approaches, they are made from solids.</a:t>
            </a:r>
          </a:p>
          <a:p>
            <a:pPr algn="l"/>
            <a:endParaRPr lang="en-GB" sz="1800" b="0" i="0" u="none" strike="noStrike" baseline="0" dirty="0">
              <a:solidFill>
                <a:srgbClr val="1A171B"/>
              </a:solidFill>
              <a:latin typeface="OfficinaSans-Book"/>
            </a:endParaRPr>
          </a:p>
          <a:p>
            <a:pPr algn="l"/>
            <a:r>
              <a:rPr lang="en-GB" sz="1800" b="0" i="0" u="none" strike="noStrike" baseline="0" dirty="0">
                <a:solidFill>
                  <a:srgbClr val="1A171B"/>
                </a:solidFill>
                <a:latin typeface="OfficinaSans-Book"/>
              </a:rPr>
              <a:t>• The challenge in consolidation of nanoparticles is to retain the </a:t>
            </a:r>
            <a:r>
              <a:rPr lang="en-GB" sz="1800" b="0" i="0" u="none" strike="noStrike" baseline="0" dirty="0" err="1">
                <a:solidFill>
                  <a:srgbClr val="1A171B"/>
                </a:solidFill>
                <a:latin typeface="OfficinaSans-Book"/>
              </a:rPr>
              <a:t>nanocrystallinity</a:t>
            </a:r>
            <a:endParaRPr lang="en-GB" sz="1800" b="0" i="0" u="none" strike="noStrike" baseline="0" dirty="0">
              <a:solidFill>
                <a:srgbClr val="1A171B"/>
              </a:solidFill>
              <a:latin typeface="OfficinaSans-Book"/>
            </a:endParaRPr>
          </a:p>
          <a:p>
            <a:pPr algn="l"/>
            <a:r>
              <a:rPr lang="en-GB" sz="1800" b="0" i="0" u="none" strike="noStrike" baseline="0" dirty="0">
                <a:solidFill>
                  <a:srgbClr val="1A171B"/>
                </a:solidFill>
                <a:latin typeface="OfficinaSans-Book"/>
              </a:rPr>
              <a:t>after consolidation.</a:t>
            </a:r>
          </a:p>
          <a:p>
            <a:pPr algn="l"/>
            <a:endParaRPr lang="en-GB" sz="1800" b="0" i="0" u="none" strike="noStrike" baseline="0" dirty="0">
              <a:solidFill>
                <a:srgbClr val="1A171B"/>
              </a:solidFill>
              <a:latin typeface="OfficinaSans-Book"/>
            </a:endParaRPr>
          </a:p>
          <a:p>
            <a:pPr algn="l"/>
            <a:r>
              <a:rPr lang="en-GB" sz="1800" b="0" i="0" u="none" strike="noStrike" baseline="0" dirty="0">
                <a:solidFill>
                  <a:srgbClr val="1A171B"/>
                </a:solidFill>
                <a:latin typeface="OfficinaSans-Book"/>
              </a:rPr>
              <a:t>• Among the various techniques of consolidation, spark plasma sintering is popular.</a:t>
            </a:r>
            <a:endParaRPr lang="en-GB" dirty="0"/>
          </a:p>
        </p:txBody>
      </p:sp>
    </p:spTree>
    <p:extLst>
      <p:ext uri="{BB962C8B-B14F-4D97-AF65-F5344CB8AC3E}">
        <p14:creationId xmlns:p14="http://schemas.microsoft.com/office/powerpoint/2010/main" val="235336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66F837-37BA-4745-93D2-85A7CEC752D6}"/>
              </a:ext>
            </a:extLst>
          </p:cNvPr>
          <p:cNvSpPr txBox="1"/>
          <p:nvPr/>
        </p:nvSpPr>
        <p:spPr>
          <a:xfrm>
            <a:off x="406400" y="347841"/>
            <a:ext cx="6096000" cy="523220"/>
          </a:xfrm>
          <a:prstGeom prst="rect">
            <a:avLst/>
          </a:prstGeom>
          <a:noFill/>
        </p:spPr>
        <p:txBody>
          <a:bodyPr wrap="square">
            <a:spAutoFit/>
          </a:bodyPr>
          <a:lstStyle/>
          <a:p>
            <a:pPr algn="l"/>
            <a:r>
              <a:rPr lang="en-GB" sz="2800" b="1" dirty="0">
                <a:solidFill>
                  <a:srgbClr val="002060"/>
                </a:solidFill>
                <a:latin typeface="AdvPS_SCASFBD"/>
                <a:cs typeface="Times New Roman" panose="02020603050405020304" pitchFamily="18" charset="0"/>
              </a:rPr>
              <a:t>Chapter 3: Synthesis Routes</a:t>
            </a:r>
          </a:p>
        </p:txBody>
      </p:sp>
      <p:sp>
        <p:nvSpPr>
          <p:cNvPr id="5" name="TextBox 4">
            <a:extLst>
              <a:ext uri="{FF2B5EF4-FFF2-40B4-BE49-F238E27FC236}">
                <a16:creationId xmlns:a16="http://schemas.microsoft.com/office/drawing/2014/main" id="{C15990C0-D071-476E-83BA-CBB1E0C028DF}"/>
              </a:ext>
            </a:extLst>
          </p:cNvPr>
          <p:cNvSpPr txBox="1"/>
          <p:nvPr/>
        </p:nvSpPr>
        <p:spPr>
          <a:xfrm>
            <a:off x="7213600" y="1271806"/>
            <a:ext cx="6096000" cy="984885"/>
          </a:xfrm>
          <a:prstGeom prst="rect">
            <a:avLst/>
          </a:prstGeom>
          <a:noFill/>
        </p:spPr>
        <p:txBody>
          <a:bodyPr wrap="square">
            <a:spAutoFit/>
          </a:bodyPr>
          <a:lstStyle/>
          <a:p>
            <a:pPr algn="l"/>
            <a:r>
              <a:rPr lang="en-GB" sz="2000" b="1" i="0" u="none" strike="noStrike" baseline="0" dirty="0">
                <a:solidFill>
                  <a:srgbClr val="1A171B"/>
                </a:solidFill>
                <a:latin typeface="OfficinaSerif-Bold"/>
              </a:rPr>
              <a:t>3.2 TOP-DOWN APPROACHES</a:t>
            </a:r>
          </a:p>
          <a:p>
            <a:pPr algn="l"/>
            <a:endParaRPr lang="en-GB" sz="2000" b="1" i="0" u="none" strike="noStrike" baseline="0" dirty="0">
              <a:solidFill>
                <a:srgbClr val="1A171B"/>
              </a:solidFill>
              <a:latin typeface="OfficinaSerif-Bold"/>
            </a:endParaRPr>
          </a:p>
          <a:p>
            <a:pPr algn="l"/>
            <a:r>
              <a:rPr lang="en-GB" sz="1800" b="1" i="0" u="none" strike="noStrike" baseline="0" dirty="0">
                <a:solidFill>
                  <a:srgbClr val="1A171B"/>
                </a:solidFill>
                <a:latin typeface="OfficinaSans-Bold"/>
              </a:rPr>
              <a:t>3.2.1 Mechanical alloying</a:t>
            </a:r>
            <a:endParaRPr lang="en-GB" dirty="0"/>
          </a:p>
        </p:txBody>
      </p:sp>
      <p:sp>
        <p:nvSpPr>
          <p:cNvPr id="7" name="TextBox 6">
            <a:extLst>
              <a:ext uri="{FF2B5EF4-FFF2-40B4-BE49-F238E27FC236}">
                <a16:creationId xmlns:a16="http://schemas.microsoft.com/office/drawing/2014/main" id="{76473F2D-6202-4514-9F8C-1E07549CE769}"/>
              </a:ext>
            </a:extLst>
          </p:cNvPr>
          <p:cNvSpPr txBox="1"/>
          <p:nvPr/>
        </p:nvSpPr>
        <p:spPr>
          <a:xfrm>
            <a:off x="406400" y="1271806"/>
            <a:ext cx="6096000" cy="984885"/>
          </a:xfrm>
          <a:prstGeom prst="rect">
            <a:avLst/>
          </a:prstGeom>
          <a:noFill/>
        </p:spPr>
        <p:txBody>
          <a:bodyPr wrap="square">
            <a:spAutoFit/>
          </a:bodyPr>
          <a:lstStyle/>
          <a:p>
            <a:pPr algn="l"/>
            <a:r>
              <a:rPr lang="en-GB" sz="2000" b="1" i="0" u="none" strike="noStrike" baseline="0" dirty="0">
                <a:solidFill>
                  <a:srgbClr val="1A171B"/>
                </a:solidFill>
                <a:latin typeface="OfficinaSerif-Bold"/>
              </a:rPr>
              <a:t>3.1 BOTTOM-UP APPROACHES</a:t>
            </a:r>
          </a:p>
          <a:p>
            <a:pPr algn="l"/>
            <a:endParaRPr lang="en-GB" sz="2000" b="1" i="0" u="none" strike="noStrike" baseline="0" dirty="0">
              <a:solidFill>
                <a:srgbClr val="1A171B"/>
              </a:solidFill>
              <a:latin typeface="OfficinaSerif-Bold"/>
            </a:endParaRPr>
          </a:p>
          <a:p>
            <a:pPr algn="l"/>
            <a:r>
              <a:rPr lang="fr-FR" sz="1800" b="1" i="0" u="none" strike="noStrike" baseline="0" dirty="0">
                <a:solidFill>
                  <a:srgbClr val="1A171B"/>
                </a:solidFill>
                <a:latin typeface="OfficinaSans-Bold"/>
              </a:rPr>
              <a:t>3.1.1 Physical vapour deposition (PVD)</a:t>
            </a:r>
            <a:endParaRPr lang="en-GB" dirty="0"/>
          </a:p>
        </p:txBody>
      </p:sp>
      <p:sp>
        <p:nvSpPr>
          <p:cNvPr id="9" name="TextBox 8">
            <a:extLst>
              <a:ext uri="{FF2B5EF4-FFF2-40B4-BE49-F238E27FC236}">
                <a16:creationId xmlns:a16="http://schemas.microsoft.com/office/drawing/2014/main" id="{43E573AE-94DB-4AC7-A7B3-874EDB76F517}"/>
              </a:ext>
            </a:extLst>
          </p:cNvPr>
          <p:cNvSpPr txBox="1"/>
          <p:nvPr/>
        </p:nvSpPr>
        <p:spPr>
          <a:xfrm>
            <a:off x="406400" y="2421970"/>
            <a:ext cx="6654800" cy="369332"/>
          </a:xfrm>
          <a:prstGeom prst="rect">
            <a:avLst/>
          </a:prstGeom>
          <a:noFill/>
        </p:spPr>
        <p:txBody>
          <a:bodyPr wrap="square">
            <a:spAutoFit/>
          </a:bodyPr>
          <a:lstStyle/>
          <a:p>
            <a:r>
              <a:rPr lang="en-GB" sz="1800" b="1" i="0" u="none" strike="noStrike" baseline="0" dirty="0">
                <a:solidFill>
                  <a:srgbClr val="1A171B"/>
                </a:solidFill>
                <a:latin typeface="OfficinaSans-Bold"/>
              </a:rPr>
              <a:t>3.1.2 Chemical vapour deposition</a:t>
            </a:r>
            <a:endParaRPr lang="en-GB" dirty="0"/>
          </a:p>
        </p:txBody>
      </p:sp>
      <p:sp>
        <p:nvSpPr>
          <p:cNvPr id="11" name="TextBox 10">
            <a:extLst>
              <a:ext uri="{FF2B5EF4-FFF2-40B4-BE49-F238E27FC236}">
                <a16:creationId xmlns:a16="http://schemas.microsoft.com/office/drawing/2014/main" id="{F16194E5-C933-45C0-8DC8-AF62717FB5D7}"/>
              </a:ext>
            </a:extLst>
          </p:cNvPr>
          <p:cNvSpPr txBox="1"/>
          <p:nvPr/>
        </p:nvSpPr>
        <p:spPr>
          <a:xfrm>
            <a:off x="406400" y="2955512"/>
            <a:ext cx="6654800" cy="369332"/>
          </a:xfrm>
          <a:prstGeom prst="rect">
            <a:avLst/>
          </a:prstGeom>
          <a:noFill/>
        </p:spPr>
        <p:txBody>
          <a:bodyPr wrap="square">
            <a:spAutoFit/>
          </a:bodyPr>
          <a:lstStyle/>
          <a:p>
            <a:r>
              <a:rPr lang="en-GB" sz="1800" b="1" i="0" u="none" strike="noStrike" baseline="0" dirty="0">
                <a:solidFill>
                  <a:srgbClr val="1A171B"/>
                </a:solidFill>
                <a:latin typeface="OfficinaSans-Bold"/>
              </a:rPr>
              <a:t>3.1.3 Spray conversion processing</a:t>
            </a:r>
            <a:endParaRPr lang="en-GB" dirty="0"/>
          </a:p>
        </p:txBody>
      </p:sp>
      <p:sp>
        <p:nvSpPr>
          <p:cNvPr id="13" name="TextBox 12">
            <a:extLst>
              <a:ext uri="{FF2B5EF4-FFF2-40B4-BE49-F238E27FC236}">
                <a16:creationId xmlns:a16="http://schemas.microsoft.com/office/drawing/2014/main" id="{A5D4E046-7C19-4DCF-A18B-C43CAD2D89B3}"/>
              </a:ext>
            </a:extLst>
          </p:cNvPr>
          <p:cNvSpPr txBox="1"/>
          <p:nvPr/>
        </p:nvSpPr>
        <p:spPr>
          <a:xfrm>
            <a:off x="406400" y="3441861"/>
            <a:ext cx="6654800" cy="369332"/>
          </a:xfrm>
          <a:prstGeom prst="rect">
            <a:avLst/>
          </a:prstGeom>
          <a:noFill/>
        </p:spPr>
        <p:txBody>
          <a:bodyPr wrap="square">
            <a:spAutoFit/>
          </a:bodyPr>
          <a:lstStyle/>
          <a:p>
            <a:r>
              <a:rPr lang="en-GB" sz="1800" b="1" i="0" u="none" strike="noStrike" baseline="0" dirty="0">
                <a:solidFill>
                  <a:srgbClr val="1A171B"/>
                </a:solidFill>
                <a:latin typeface="OfficinaSans-Bold"/>
              </a:rPr>
              <a:t>3.1.4 Sol–gel process</a:t>
            </a:r>
            <a:endParaRPr lang="en-GB" dirty="0"/>
          </a:p>
        </p:txBody>
      </p:sp>
      <p:sp>
        <p:nvSpPr>
          <p:cNvPr id="15" name="TextBox 14">
            <a:extLst>
              <a:ext uri="{FF2B5EF4-FFF2-40B4-BE49-F238E27FC236}">
                <a16:creationId xmlns:a16="http://schemas.microsoft.com/office/drawing/2014/main" id="{BE612637-2463-40FA-85A5-6244456C9154}"/>
              </a:ext>
            </a:extLst>
          </p:cNvPr>
          <p:cNvSpPr txBox="1"/>
          <p:nvPr/>
        </p:nvSpPr>
        <p:spPr>
          <a:xfrm>
            <a:off x="406400" y="3945654"/>
            <a:ext cx="6654800" cy="369332"/>
          </a:xfrm>
          <a:prstGeom prst="rect">
            <a:avLst/>
          </a:prstGeom>
          <a:noFill/>
        </p:spPr>
        <p:txBody>
          <a:bodyPr wrap="square">
            <a:spAutoFit/>
          </a:bodyPr>
          <a:lstStyle/>
          <a:p>
            <a:r>
              <a:rPr lang="en-GB" sz="1800" b="1" i="0" u="none" strike="noStrike" baseline="0" dirty="0">
                <a:solidFill>
                  <a:srgbClr val="1A171B"/>
                </a:solidFill>
                <a:latin typeface="OfficinaSans-Bold"/>
              </a:rPr>
              <a:t>3.1.5 Wet chemical synthesis</a:t>
            </a:r>
            <a:endParaRPr lang="en-GB" dirty="0"/>
          </a:p>
        </p:txBody>
      </p:sp>
      <p:sp>
        <p:nvSpPr>
          <p:cNvPr id="17" name="TextBox 16">
            <a:extLst>
              <a:ext uri="{FF2B5EF4-FFF2-40B4-BE49-F238E27FC236}">
                <a16:creationId xmlns:a16="http://schemas.microsoft.com/office/drawing/2014/main" id="{1A5DE7F3-3F75-4E78-A434-3EF528F303F6}"/>
              </a:ext>
            </a:extLst>
          </p:cNvPr>
          <p:cNvSpPr txBox="1"/>
          <p:nvPr/>
        </p:nvSpPr>
        <p:spPr>
          <a:xfrm>
            <a:off x="406400" y="4449447"/>
            <a:ext cx="6654800" cy="369332"/>
          </a:xfrm>
          <a:prstGeom prst="rect">
            <a:avLst/>
          </a:prstGeom>
          <a:noFill/>
        </p:spPr>
        <p:txBody>
          <a:bodyPr wrap="square">
            <a:spAutoFit/>
          </a:bodyPr>
          <a:lstStyle/>
          <a:p>
            <a:r>
              <a:rPr lang="en-GB" sz="1800" b="1" i="0" u="none" strike="noStrike" baseline="0" dirty="0">
                <a:solidFill>
                  <a:srgbClr val="1A171B"/>
                </a:solidFill>
                <a:latin typeface="OfficinaSans-Bold"/>
              </a:rPr>
              <a:t>3.1.6 Self-assembly</a:t>
            </a:r>
            <a:endParaRPr lang="en-GB" dirty="0"/>
          </a:p>
        </p:txBody>
      </p:sp>
      <p:sp>
        <p:nvSpPr>
          <p:cNvPr id="19" name="TextBox 18">
            <a:extLst>
              <a:ext uri="{FF2B5EF4-FFF2-40B4-BE49-F238E27FC236}">
                <a16:creationId xmlns:a16="http://schemas.microsoft.com/office/drawing/2014/main" id="{00FD8FB1-0529-403A-9D67-F9919B97F557}"/>
              </a:ext>
            </a:extLst>
          </p:cNvPr>
          <p:cNvSpPr txBox="1"/>
          <p:nvPr/>
        </p:nvSpPr>
        <p:spPr>
          <a:xfrm>
            <a:off x="7213600" y="2256691"/>
            <a:ext cx="6654800" cy="369332"/>
          </a:xfrm>
          <a:prstGeom prst="rect">
            <a:avLst/>
          </a:prstGeom>
          <a:noFill/>
        </p:spPr>
        <p:txBody>
          <a:bodyPr wrap="square">
            <a:spAutoFit/>
          </a:bodyPr>
          <a:lstStyle/>
          <a:p>
            <a:r>
              <a:rPr lang="en-GB" sz="1800" b="1" i="0" u="none" strike="noStrike" baseline="0" dirty="0">
                <a:solidFill>
                  <a:srgbClr val="1A171B"/>
                </a:solidFill>
                <a:latin typeface="OfficinaSans-Bold"/>
              </a:rPr>
              <a:t>3.2.2 Equal channel angular pressing (ECAP)</a:t>
            </a:r>
            <a:endParaRPr lang="en-GB" dirty="0"/>
          </a:p>
        </p:txBody>
      </p:sp>
      <p:sp>
        <p:nvSpPr>
          <p:cNvPr id="21" name="TextBox 20">
            <a:extLst>
              <a:ext uri="{FF2B5EF4-FFF2-40B4-BE49-F238E27FC236}">
                <a16:creationId xmlns:a16="http://schemas.microsoft.com/office/drawing/2014/main" id="{606A4AA5-0909-4494-BEDA-D6A854452026}"/>
              </a:ext>
            </a:extLst>
          </p:cNvPr>
          <p:cNvSpPr txBox="1"/>
          <p:nvPr/>
        </p:nvSpPr>
        <p:spPr>
          <a:xfrm>
            <a:off x="7213600" y="2616399"/>
            <a:ext cx="6934200" cy="369332"/>
          </a:xfrm>
          <a:prstGeom prst="rect">
            <a:avLst/>
          </a:prstGeom>
          <a:noFill/>
        </p:spPr>
        <p:txBody>
          <a:bodyPr wrap="square">
            <a:spAutoFit/>
          </a:bodyPr>
          <a:lstStyle/>
          <a:p>
            <a:r>
              <a:rPr lang="en-GB" sz="1800" b="1" i="0" u="none" strike="noStrike" baseline="0" dirty="0">
                <a:solidFill>
                  <a:srgbClr val="1A171B"/>
                </a:solidFill>
                <a:latin typeface="OfficinaSans-Bold"/>
              </a:rPr>
              <a:t>3.2.3 High-pressure torsion (HPT)</a:t>
            </a:r>
            <a:endParaRPr lang="en-GB" dirty="0"/>
          </a:p>
        </p:txBody>
      </p:sp>
      <p:sp>
        <p:nvSpPr>
          <p:cNvPr id="23" name="TextBox 22">
            <a:extLst>
              <a:ext uri="{FF2B5EF4-FFF2-40B4-BE49-F238E27FC236}">
                <a16:creationId xmlns:a16="http://schemas.microsoft.com/office/drawing/2014/main" id="{38AED3B6-1FB9-48EE-B106-090D96C28ABA}"/>
              </a:ext>
            </a:extLst>
          </p:cNvPr>
          <p:cNvSpPr txBox="1"/>
          <p:nvPr/>
        </p:nvSpPr>
        <p:spPr>
          <a:xfrm>
            <a:off x="7213600" y="2985731"/>
            <a:ext cx="7076440" cy="369332"/>
          </a:xfrm>
          <a:prstGeom prst="rect">
            <a:avLst/>
          </a:prstGeom>
          <a:noFill/>
        </p:spPr>
        <p:txBody>
          <a:bodyPr wrap="square">
            <a:spAutoFit/>
          </a:bodyPr>
          <a:lstStyle/>
          <a:p>
            <a:r>
              <a:rPr lang="en-GB" sz="1800" b="1" i="0" u="none" strike="noStrike" baseline="0" dirty="0">
                <a:solidFill>
                  <a:srgbClr val="1A171B"/>
                </a:solidFill>
                <a:latin typeface="OfficinaSans-Bold"/>
              </a:rPr>
              <a:t>3.2.4 Accumulative roll bonding (ARB)</a:t>
            </a:r>
            <a:endParaRPr lang="en-GB" dirty="0"/>
          </a:p>
        </p:txBody>
      </p:sp>
      <p:sp>
        <p:nvSpPr>
          <p:cNvPr id="25" name="TextBox 24">
            <a:extLst>
              <a:ext uri="{FF2B5EF4-FFF2-40B4-BE49-F238E27FC236}">
                <a16:creationId xmlns:a16="http://schemas.microsoft.com/office/drawing/2014/main" id="{527A3EC6-B008-4EA0-9120-63C5AF240131}"/>
              </a:ext>
            </a:extLst>
          </p:cNvPr>
          <p:cNvSpPr txBox="1"/>
          <p:nvPr/>
        </p:nvSpPr>
        <p:spPr>
          <a:xfrm>
            <a:off x="7213600" y="3324844"/>
            <a:ext cx="7147560" cy="369332"/>
          </a:xfrm>
          <a:prstGeom prst="rect">
            <a:avLst/>
          </a:prstGeom>
          <a:noFill/>
        </p:spPr>
        <p:txBody>
          <a:bodyPr wrap="square">
            <a:spAutoFit/>
          </a:bodyPr>
          <a:lstStyle/>
          <a:p>
            <a:r>
              <a:rPr lang="en-GB" sz="1800" b="1" i="0" u="none" strike="noStrike" baseline="0" dirty="0">
                <a:solidFill>
                  <a:srgbClr val="1A171B"/>
                </a:solidFill>
                <a:latin typeface="OfficinaSans-Bold"/>
              </a:rPr>
              <a:t>3.2.5 Nanolithography</a:t>
            </a:r>
            <a:endParaRPr lang="en-GB" dirty="0"/>
          </a:p>
        </p:txBody>
      </p:sp>
      <p:sp>
        <p:nvSpPr>
          <p:cNvPr id="27" name="TextBox 26">
            <a:extLst>
              <a:ext uri="{FF2B5EF4-FFF2-40B4-BE49-F238E27FC236}">
                <a16:creationId xmlns:a16="http://schemas.microsoft.com/office/drawing/2014/main" id="{D1282A92-ABA8-464A-8C8C-3ABC43A320CF}"/>
              </a:ext>
            </a:extLst>
          </p:cNvPr>
          <p:cNvSpPr txBox="1"/>
          <p:nvPr/>
        </p:nvSpPr>
        <p:spPr>
          <a:xfrm>
            <a:off x="7160260" y="4137068"/>
            <a:ext cx="7183120" cy="369332"/>
          </a:xfrm>
          <a:prstGeom prst="rect">
            <a:avLst/>
          </a:prstGeom>
          <a:noFill/>
        </p:spPr>
        <p:txBody>
          <a:bodyPr wrap="square">
            <a:spAutoFit/>
          </a:bodyPr>
          <a:lstStyle/>
          <a:p>
            <a:r>
              <a:rPr lang="en-GB" sz="1800" b="1" i="0" u="none" strike="noStrike" baseline="0" dirty="0">
                <a:solidFill>
                  <a:srgbClr val="1A171B"/>
                </a:solidFill>
                <a:latin typeface="OfficinaSerif-Bold"/>
              </a:rPr>
              <a:t>3.3 CONSOLIDATION OF NANOPOWDERS</a:t>
            </a:r>
            <a:endParaRPr lang="en-GB" dirty="0"/>
          </a:p>
        </p:txBody>
      </p:sp>
      <p:sp>
        <p:nvSpPr>
          <p:cNvPr id="29" name="TextBox 28">
            <a:extLst>
              <a:ext uri="{FF2B5EF4-FFF2-40B4-BE49-F238E27FC236}">
                <a16:creationId xmlns:a16="http://schemas.microsoft.com/office/drawing/2014/main" id="{0B5E11BE-4A5B-4BC4-AD54-94716F943F5F}"/>
              </a:ext>
            </a:extLst>
          </p:cNvPr>
          <p:cNvSpPr txBox="1"/>
          <p:nvPr/>
        </p:nvSpPr>
        <p:spPr>
          <a:xfrm>
            <a:off x="7195820" y="4579960"/>
            <a:ext cx="7183120" cy="369332"/>
          </a:xfrm>
          <a:prstGeom prst="rect">
            <a:avLst/>
          </a:prstGeom>
          <a:noFill/>
        </p:spPr>
        <p:txBody>
          <a:bodyPr wrap="square">
            <a:spAutoFit/>
          </a:bodyPr>
          <a:lstStyle/>
          <a:p>
            <a:r>
              <a:rPr lang="en-GB" sz="1800" b="1" i="0" u="none" strike="noStrike" baseline="0" dirty="0">
                <a:solidFill>
                  <a:srgbClr val="1A171B"/>
                </a:solidFill>
                <a:latin typeface="OfficinaSans-Bold"/>
              </a:rPr>
              <a:t>3.3.1 Shockwave consolidation</a:t>
            </a:r>
            <a:endParaRPr lang="en-GB" dirty="0"/>
          </a:p>
        </p:txBody>
      </p:sp>
      <p:sp>
        <p:nvSpPr>
          <p:cNvPr id="31" name="TextBox 30">
            <a:extLst>
              <a:ext uri="{FF2B5EF4-FFF2-40B4-BE49-F238E27FC236}">
                <a16:creationId xmlns:a16="http://schemas.microsoft.com/office/drawing/2014/main" id="{9BCFCDDE-DB59-4536-B3A1-87E1EDA31C0B}"/>
              </a:ext>
            </a:extLst>
          </p:cNvPr>
          <p:cNvSpPr txBox="1"/>
          <p:nvPr/>
        </p:nvSpPr>
        <p:spPr>
          <a:xfrm>
            <a:off x="7213600" y="4949291"/>
            <a:ext cx="7188200" cy="646331"/>
          </a:xfrm>
          <a:prstGeom prst="rect">
            <a:avLst/>
          </a:prstGeom>
          <a:noFill/>
        </p:spPr>
        <p:txBody>
          <a:bodyPr wrap="square">
            <a:spAutoFit/>
          </a:bodyPr>
          <a:lstStyle/>
          <a:p>
            <a:pPr algn="l"/>
            <a:r>
              <a:rPr lang="en-GB" sz="1800" b="1" i="0" u="none" strike="noStrike" baseline="0" dirty="0">
                <a:solidFill>
                  <a:srgbClr val="1A171B"/>
                </a:solidFill>
                <a:latin typeface="OfficinaSans-Bold"/>
              </a:rPr>
              <a:t>3.3.2 Hot isostatic pressing (HIP)</a:t>
            </a:r>
          </a:p>
          <a:p>
            <a:pPr algn="l"/>
            <a:r>
              <a:rPr lang="en-GB" sz="1800" b="1" i="0" u="none" strike="noStrike" baseline="0" dirty="0">
                <a:solidFill>
                  <a:srgbClr val="1A171B"/>
                </a:solidFill>
                <a:latin typeface="OfficinaSans-Bold"/>
              </a:rPr>
              <a:t>and cold isostatic pressing (CIP)</a:t>
            </a:r>
            <a:endParaRPr lang="en-GB" dirty="0"/>
          </a:p>
        </p:txBody>
      </p:sp>
      <p:sp>
        <p:nvSpPr>
          <p:cNvPr id="33" name="TextBox 32">
            <a:extLst>
              <a:ext uri="{FF2B5EF4-FFF2-40B4-BE49-F238E27FC236}">
                <a16:creationId xmlns:a16="http://schemas.microsoft.com/office/drawing/2014/main" id="{F83DD763-689C-4348-B87C-85231197417F}"/>
              </a:ext>
            </a:extLst>
          </p:cNvPr>
          <p:cNvSpPr txBox="1"/>
          <p:nvPr/>
        </p:nvSpPr>
        <p:spPr>
          <a:xfrm>
            <a:off x="7213600" y="5574553"/>
            <a:ext cx="7188200" cy="369332"/>
          </a:xfrm>
          <a:prstGeom prst="rect">
            <a:avLst/>
          </a:prstGeom>
          <a:noFill/>
        </p:spPr>
        <p:txBody>
          <a:bodyPr wrap="square">
            <a:spAutoFit/>
          </a:bodyPr>
          <a:lstStyle/>
          <a:p>
            <a:r>
              <a:rPr lang="en-GB" sz="1800" b="1" i="0" u="none" strike="noStrike" baseline="0" dirty="0">
                <a:solidFill>
                  <a:srgbClr val="1A171B"/>
                </a:solidFill>
                <a:latin typeface="OfficinaSans-Bold"/>
              </a:rPr>
              <a:t>3.3.3 Spark plasma sintering</a:t>
            </a:r>
            <a:endParaRPr lang="en-GB" dirty="0"/>
          </a:p>
        </p:txBody>
      </p:sp>
    </p:spTree>
    <p:extLst>
      <p:ext uri="{BB962C8B-B14F-4D97-AF65-F5344CB8AC3E}">
        <p14:creationId xmlns:p14="http://schemas.microsoft.com/office/powerpoint/2010/main" val="275401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F2472C-DFDA-42AA-8CE6-C5D9CD5E4320}"/>
              </a:ext>
            </a:extLst>
          </p:cNvPr>
          <p:cNvSpPr txBox="1"/>
          <p:nvPr/>
        </p:nvSpPr>
        <p:spPr>
          <a:xfrm>
            <a:off x="264160" y="-48222"/>
            <a:ext cx="6096000" cy="1138773"/>
          </a:xfrm>
          <a:prstGeom prst="rect">
            <a:avLst/>
          </a:prstGeom>
          <a:noFill/>
        </p:spPr>
        <p:txBody>
          <a:bodyPr wrap="square">
            <a:spAutoFit/>
          </a:bodyPr>
          <a:lstStyle/>
          <a:p>
            <a:pPr algn="l"/>
            <a:r>
              <a:rPr lang="en-GB" sz="2400" b="1" i="0" u="none" strike="noStrike" baseline="0" dirty="0">
                <a:solidFill>
                  <a:srgbClr val="002060"/>
                </a:solidFill>
                <a:latin typeface="OfficinaSerif-Bold"/>
              </a:rPr>
              <a:t>3.2 TOP-DOWN APPROACHES</a:t>
            </a:r>
          </a:p>
          <a:p>
            <a:pPr algn="l"/>
            <a:endParaRPr lang="en-GB" sz="2400" b="1" i="0" u="none" strike="noStrike" baseline="0" dirty="0">
              <a:solidFill>
                <a:srgbClr val="002060"/>
              </a:solidFill>
              <a:latin typeface="OfficinaSerif-Bold"/>
            </a:endParaRPr>
          </a:p>
          <a:p>
            <a:pPr algn="l"/>
            <a:r>
              <a:rPr lang="en-GB" sz="2000" b="1" i="0" u="none" strike="noStrike" baseline="0" dirty="0">
                <a:solidFill>
                  <a:srgbClr val="002060"/>
                </a:solidFill>
                <a:latin typeface="OfficinaSans-Bold"/>
              </a:rPr>
              <a:t>3.2.1 Mechanical alloying</a:t>
            </a:r>
            <a:endParaRPr lang="en-GB" sz="2000" dirty="0">
              <a:solidFill>
                <a:srgbClr val="002060"/>
              </a:solidFill>
            </a:endParaRPr>
          </a:p>
        </p:txBody>
      </p:sp>
      <p:sp>
        <p:nvSpPr>
          <p:cNvPr id="4" name="TextBox 3">
            <a:extLst>
              <a:ext uri="{FF2B5EF4-FFF2-40B4-BE49-F238E27FC236}">
                <a16:creationId xmlns:a16="http://schemas.microsoft.com/office/drawing/2014/main" id="{56318D03-94B1-480D-853F-0B091B79284D}"/>
              </a:ext>
            </a:extLst>
          </p:cNvPr>
          <p:cNvSpPr txBox="1"/>
          <p:nvPr/>
        </p:nvSpPr>
        <p:spPr>
          <a:xfrm>
            <a:off x="264160" y="1090551"/>
            <a:ext cx="8168640" cy="5078313"/>
          </a:xfrm>
          <a:prstGeom prst="rect">
            <a:avLst/>
          </a:prstGeom>
          <a:noFill/>
        </p:spPr>
        <p:txBody>
          <a:bodyPr wrap="square">
            <a:spAutoFit/>
          </a:bodyPr>
          <a:lstStyle/>
          <a:p>
            <a:pPr algn="l"/>
            <a:r>
              <a:rPr lang="en-GB" sz="1800" b="0" i="0" u="none" strike="noStrike" baseline="0" dirty="0">
                <a:solidFill>
                  <a:srgbClr val="1A171B"/>
                </a:solidFill>
                <a:latin typeface="MinionPro-Regular"/>
              </a:rPr>
              <a:t>Mechanical alloying or milling is usually carried out in high-energy mills such as vibratory mills (</a:t>
            </a:r>
            <a:r>
              <a:rPr lang="en-GB" sz="1800" b="0" i="0" u="none" strike="noStrike" baseline="0" dirty="0" err="1">
                <a:solidFill>
                  <a:srgbClr val="1A171B"/>
                </a:solidFill>
                <a:latin typeface="MinionPro-Regular"/>
              </a:rPr>
              <a:t>Spex</a:t>
            </a:r>
            <a:r>
              <a:rPr lang="en-GB" sz="1800" b="0" i="0" u="none" strike="noStrike" baseline="0" dirty="0">
                <a:solidFill>
                  <a:srgbClr val="1A171B"/>
                </a:solidFill>
                <a:latin typeface="MinionPro-Regular"/>
              </a:rPr>
              <a:t> 8000 mixer/mill), planetary mills (Fritsch and </a:t>
            </a:r>
            <a:r>
              <a:rPr lang="en-GB" sz="1800" b="0" i="0" u="none" strike="noStrike" baseline="0" dirty="0" err="1">
                <a:solidFill>
                  <a:srgbClr val="1A171B"/>
                </a:solidFill>
                <a:latin typeface="MinionPro-Regular"/>
              </a:rPr>
              <a:t>Retsch</a:t>
            </a:r>
            <a:r>
              <a:rPr lang="en-GB" sz="1800" b="0" i="0" u="none" strike="noStrike" baseline="0" dirty="0">
                <a:solidFill>
                  <a:srgbClr val="1A171B"/>
                </a:solidFill>
                <a:latin typeface="MinionPro-Regular"/>
              </a:rPr>
              <a:t>) and attritor mills (</a:t>
            </a:r>
            <a:r>
              <a:rPr lang="en-GB" sz="1800" b="0" i="0" u="none" strike="noStrike" baseline="0" dirty="0" err="1">
                <a:solidFill>
                  <a:srgbClr val="1A171B"/>
                </a:solidFill>
                <a:latin typeface="MinionPro-Regular"/>
              </a:rPr>
              <a:t>Szegvari</a:t>
            </a:r>
            <a:r>
              <a:rPr lang="en-GB" dirty="0">
                <a:solidFill>
                  <a:srgbClr val="1A171B"/>
                </a:solidFill>
                <a:latin typeface="MinionPro-Regular"/>
              </a:rPr>
              <a:t> </a:t>
            </a:r>
            <a:r>
              <a:rPr lang="en-GB" sz="1800" b="0" i="0" u="none" strike="noStrike" baseline="0" dirty="0">
                <a:solidFill>
                  <a:srgbClr val="1A171B"/>
                </a:solidFill>
                <a:latin typeface="MinionPro-Regular"/>
              </a:rPr>
              <a:t>attritor and </a:t>
            </a:r>
            <a:r>
              <a:rPr lang="en-GB" sz="1800" b="0" i="0" u="none" strike="noStrike" baseline="0" dirty="0" err="1">
                <a:solidFill>
                  <a:srgbClr val="1A171B"/>
                </a:solidFill>
                <a:latin typeface="MinionPro-Regular"/>
              </a:rPr>
              <a:t>Simoloyer</a:t>
            </a:r>
            <a:r>
              <a:rPr lang="en-GB" sz="1800" b="0" i="0" u="none" strike="noStrike" baseline="0" dirty="0">
                <a:solidFill>
                  <a:srgbClr val="1A171B"/>
                </a:solidFill>
                <a:latin typeface="MinionPro-Regular"/>
              </a:rPr>
              <a:t>). </a:t>
            </a:r>
          </a:p>
          <a:p>
            <a:pPr algn="l"/>
            <a:r>
              <a:rPr lang="en-GB" sz="1800" b="1" i="0" u="none" strike="noStrike" baseline="0" dirty="0">
                <a:solidFill>
                  <a:srgbClr val="1A171B"/>
                </a:solidFill>
                <a:latin typeface="MinionPro-Regular"/>
              </a:rPr>
              <a:t>The vibratory mill </a:t>
            </a:r>
            <a:r>
              <a:rPr lang="en-GB" sz="1800" b="0" i="0" u="none" strike="noStrike" baseline="0" dirty="0">
                <a:solidFill>
                  <a:srgbClr val="1A171B"/>
                </a:solidFill>
                <a:latin typeface="MinionPro-Regular"/>
              </a:rPr>
              <a:t>has one vial, containing the sample and grinding balls and vibrates in all three directions. Because of the amplitude (about 50 mm) and speed (about 1200 rpm), the ball velocities are high (in the order of 5 m/s) and consequently the force of the ball’s impact is unusually high. </a:t>
            </a:r>
          </a:p>
          <a:p>
            <a:pPr algn="l"/>
            <a:r>
              <a:rPr lang="en-GB" sz="1800" b="1" i="0" u="none" strike="noStrike" baseline="0" dirty="0">
                <a:solidFill>
                  <a:srgbClr val="1A171B"/>
                </a:solidFill>
                <a:latin typeface="MinionPro-Regular"/>
              </a:rPr>
              <a:t>In planetary mill</a:t>
            </a:r>
            <a:r>
              <a:rPr lang="en-GB" sz="1800" b="0" i="0" u="none" strike="noStrike" baseline="0" dirty="0">
                <a:solidFill>
                  <a:srgbClr val="1A171B"/>
                </a:solidFill>
                <a:latin typeface="MinionPro-Regular"/>
              </a:rPr>
              <a:t>, the vials rotate around their own axes and at the same time around the axis of a disc on which they are mounted. The centrifugal force produced by the vials rotating around their own axes and that produced by the rotating support disk together act on the vial contents, consisting of material to be ground and the grinding balls. Since the vials and the supporting disc rotate in opposite directions, the centrifugal forces alternately act in opposite directions. Due to this, the balls run down the inside wall of the vial. This is followed by the material being ground and grinding balls being lifted off and travelling freely through the inner chamber of the vial and colliding against the opposing inside wall. Grinding vials and balls are available in eight different materials—agate, silicon nitride, sintered corundum, zirconia, chrome steel, Cr–Ni steel, tungsten carbide and plastic polyamide.</a:t>
            </a:r>
            <a:endParaRPr lang="en-GB" dirty="0"/>
          </a:p>
        </p:txBody>
      </p:sp>
      <p:pic>
        <p:nvPicPr>
          <p:cNvPr id="1026" name="Picture 2" descr="Vibration Ball Mill | New Design Double Tubes Vibrating Ball Mill for Sale">
            <a:extLst>
              <a:ext uri="{FF2B5EF4-FFF2-40B4-BE49-F238E27FC236}">
                <a16:creationId xmlns:a16="http://schemas.microsoft.com/office/drawing/2014/main" id="{27256760-2CDA-443A-8167-9E47506219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738" y="609600"/>
            <a:ext cx="3320506" cy="21516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cheme of the all-dimensional planetary ball mill | Download Scientific  Diagram">
            <a:extLst>
              <a:ext uri="{FF2B5EF4-FFF2-40B4-BE49-F238E27FC236}">
                <a16:creationId xmlns:a16="http://schemas.microsoft.com/office/drawing/2014/main" id="{4274DCD9-8191-448B-A376-C1151F1B07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71494" y="3429000"/>
            <a:ext cx="3320506" cy="21516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FB5951B-46DC-492D-8C78-BC8B774A197E}"/>
              </a:ext>
            </a:extLst>
          </p:cNvPr>
          <p:cNvSpPr txBox="1"/>
          <p:nvPr/>
        </p:nvSpPr>
        <p:spPr>
          <a:xfrm>
            <a:off x="9737480" y="2764136"/>
            <a:ext cx="1391022" cy="338554"/>
          </a:xfrm>
          <a:prstGeom prst="rect">
            <a:avLst/>
          </a:prstGeom>
          <a:noFill/>
        </p:spPr>
        <p:txBody>
          <a:bodyPr wrap="none" rtlCol="0">
            <a:spAutoFit/>
          </a:bodyPr>
          <a:lstStyle/>
          <a:p>
            <a:r>
              <a:rPr lang="en-GB" sz="1600" dirty="0"/>
              <a:t>Vibratory mills</a:t>
            </a:r>
          </a:p>
        </p:txBody>
      </p:sp>
      <p:sp>
        <p:nvSpPr>
          <p:cNvPr id="8" name="TextBox 7">
            <a:extLst>
              <a:ext uri="{FF2B5EF4-FFF2-40B4-BE49-F238E27FC236}">
                <a16:creationId xmlns:a16="http://schemas.microsoft.com/office/drawing/2014/main" id="{8A15C618-6BFE-4CF7-B3FE-E843FE01A050}"/>
              </a:ext>
            </a:extLst>
          </p:cNvPr>
          <p:cNvSpPr txBox="1"/>
          <p:nvPr/>
        </p:nvSpPr>
        <p:spPr>
          <a:xfrm>
            <a:off x="9991938" y="5583034"/>
            <a:ext cx="1405193" cy="338554"/>
          </a:xfrm>
          <a:prstGeom prst="rect">
            <a:avLst/>
          </a:prstGeom>
          <a:noFill/>
        </p:spPr>
        <p:txBody>
          <a:bodyPr wrap="none" rtlCol="0">
            <a:spAutoFit/>
          </a:bodyPr>
          <a:lstStyle/>
          <a:p>
            <a:r>
              <a:rPr lang="en-GB" sz="1600" dirty="0"/>
              <a:t>planetary mills</a:t>
            </a:r>
          </a:p>
        </p:txBody>
      </p:sp>
    </p:spTree>
    <p:extLst>
      <p:ext uri="{BB962C8B-B14F-4D97-AF65-F5344CB8AC3E}">
        <p14:creationId xmlns:p14="http://schemas.microsoft.com/office/powerpoint/2010/main" val="339067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679287-6D7E-4B57-A489-0E524A2620D3}"/>
              </a:ext>
            </a:extLst>
          </p:cNvPr>
          <p:cNvSpPr txBox="1"/>
          <p:nvPr/>
        </p:nvSpPr>
        <p:spPr>
          <a:xfrm>
            <a:off x="238760" y="2006382"/>
            <a:ext cx="11623040" cy="2031325"/>
          </a:xfrm>
          <a:prstGeom prst="rect">
            <a:avLst/>
          </a:prstGeom>
          <a:noFill/>
        </p:spPr>
        <p:txBody>
          <a:bodyPr wrap="square">
            <a:spAutoFit/>
          </a:bodyPr>
          <a:lstStyle/>
          <a:p>
            <a:pPr algn="l"/>
            <a:r>
              <a:rPr lang="en-GB" sz="1800" b="0" i="0" u="none" strike="noStrike" baseline="0" dirty="0">
                <a:solidFill>
                  <a:srgbClr val="1A171B"/>
                </a:solidFill>
                <a:latin typeface="MinionPro-Regular"/>
              </a:rPr>
              <a:t>The mechanism of nano-crystallization during high-energy ball milling was first proposed by H.J. Fecht in 1983. He summarised the phenomenon of the development of nanocrystalline microstructure into three stages;</a:t>
            </a:r>
          </a:p>
          <a:p>
            <a:pPr algn="l"/>
            <a:r>
              <a:rPr lang="en-GB" sz="1800" b="1" i="1" u="none" strike="noStrike" baseline="0" dirty="0">
                <a:solidFill>
                  <a:srgbClr val="1A171B"/>
                </a:solidFill>
                <a:latin typeface="MinionPro-BoldIt"/>
              </a:rPr>
              <a:t>Stage 1: </a:t>
            </a:r>
            <a:r>
              <a:rPr lang="en-GB" sz="1800" b="0" i="0" u="none" strike="noStrike" baseline="0" dirty="0">
                <a:solidFill>
                  <a:srgbClr val="1A171B"/>
                </a:solidFill>
                <a:latin typeface="MinionPro-Regular"/>
              </a:rPr>
              <a:t>Localization of deformation into shear bands with high dislocation density.</a:t>
            </a:r>
          </a:p>
          <a:p>
            <a:pPr algn="l"/>
            <a:r>
              <a:rPr lang="en-GB" sz="1800" b="1" i="1" u="none" strike="noStrike" baseline="0" dirty="0">
                <a:solidFill>
                  <a:srgbClr val="1A171B"/>
                </a:solidFill>
                <a:latin typeface="MinionPro-BoldIt"/>
              </a:rPr>
              <a:t>Stage 2: </a:t>
            </a:r>
            <a:r>
              <a:rPr lang="en-GB" sz="1800" b="0" i="0" u="none" strike="noStrike" baseline="0" dirty="0">
                <a:solidFill>
                  <a:srgbClr val="1A171B"/>
                </a:solidFill>
                <a:latin typeface="MinionPro-Regular"/>
              </a:rPr>
              <a:t>Dislocation, annihilation and recombination to form nanometre-scale sub-grains,</a:t>
            </a:r>
          </a:p>
          <a:p>
            <a:pPr algn="l"/>
            <a:r>
              <a:rPr lang="en-GB" sz="1800" b="0" i="0" u="none" strike="noStrike" baseline="0" dirty="0">
                <a:solidFill>
                  <a:srgbClr val="1A171B"/>
                </a:solidFill>
                <a:latin typeface="MinionPro-Regular"/>
              </a:rPr>
              <a:t>which extend throughout the sample with further milling.</a:t>
            </a:r>
          </a:p>
          <a:p>
            <a:pPr algn="l"/>
            <a:r>
              <a:rPr lang="en-GB" sz="1800" b="1" i="1" u="none" strike="noStrike" baseline="0" dirty="0">
                <a:solidFill>
                  <a:srgbClr val="1A171B"/>
                </a:solidFill>
                <a:latin typeface="MinionPro-BoldIt"/>
              </a:rPr>
              <a:t>Stage 3: </a:t>
            </a:r>
            <a:r>
              <a:rPr lang="en-GB" sz="1800" b="0" i="0" u="none" strike="noStrike" baseline="0" dirty="0">
                <a:solidFill>
                  <a:srgbClr val="1A171B"/>
                </a:solidFill>
                <a:latin typeface="MinionPro-Regular"/>
              </a:rPr>
              <a:t>Transformation of sub-grain boundary structure to randomly oriented high angle</a:t>
            </a:r>
            <a:r>
              <a:rPr lang="en-GB" dirty="0">
                <a:solidFill>
                  <a:srgbClr val="1A171B"/>
                </a:solidFill>
                <a:latin typeface="MinionPro-Regular"/>
              </a:rPr>
              <a:t> </a:t>
            </a:r>
            <a:r>
              <a:rPr lang="en-GB" sz="1800" b="0" i="0" u="none" strike="noStrike" baseline="0" dirty="0">
                <a:solidFill>
                  <a:srgbClr val="1A171B"/>
                </a:solidFill>
                <a:latin typeface="MinionPro-Regular"/>
              </a:rPr>
              <a:t>grain boundaries. Superplastic deformation processes such as grain boundary sliding causes self-organisation into a random nanocrystalline state.</a:t>
            </a:r>
            <a:endParaRPr lang="en-GB" dirty="0"/>
          </a:p>
        </p:txBody>
      </p:sp>
      <p:sp>
        <p:nvSpPr>
          <p:cNvPr id="5" name="TextBox 4">
            <a:extLst>
              <a:ext uri="{FF2B5EF4-FFF2-40B4-BE49-F238E27FC236}">
                <a16:creationId xmlns:a16="http://schemas.microsoft.com/office/drawing/2014/main" id="{68295062-8ED2-49E1-8665-0FFC072BE06E}"/>
              </a:ext>
            </a:extLst>
          </p:cNvPr>
          <p:cNvSpPr txBox="1"/>
          <p:nvPr/>
        </p:nvSpPr>
        <p:spPr>
          <a:xfrm>
            <a:off x="238760" y="4113411"/>
            <a:ext cx="11369040" cy="1200329"/>
          </a:xfrm>
          <a:prstGeom prst="rect">
            <a:avLst/>
          </a:prstGeom>
          <a:noFill/>
        </p:spPr>
        <p:txBody>
          <a:bodyPr wrap="square">
            <a:spAutoFit/>
          </a:bodyPr>
          <a:lstStyle/>
          <a:p>
            <a:pPr algn="l"/>
            <a:r>
              <a:rPr lang="en-GB" sz="1800" b="0" i="0" u="none" strike="noStrike" baseline="0" dirty="0">
                <a:solidFill>
                  <a:srgbClr val="1A171B"/>
                </a:solidFill>
                <a:latin typeface="MinionPro-Regular"/>
              </a:rPr>
              <a:t>The minimum grain size achievable by high-energy ball milling has been related to several physical properties of elemental metals. It is reported that the minimum grain size, </a:t>
            </a:r>
            <a:r>
              <a:rPr lang="en-GB" sz="1800" b="0" i="1" u="none" strike="noStrike" baseline="0" dirty="0" err="1">
                <a:solidFill>
                  <a:srgbClr val="1A171B"/>
                </a:solidFill>
                <a:latin typeface="MinionPro-It"/>
              </a:rPr>
              <a:t>d</a:t>
            </a:r>
            <a:r>
              <a:rPr lang="en-GB" sz="800" b="0" i="0" u="none" strike="noStrike" baseline="0" dirty="0" err="1">
                <a:solidFill>
                  <a:srgbClr val="1A171B"/>
                </a:solidFill>
                <a:latin typeface="MinionPro-Regular"/>
              </a:rPr>
              <a:t>min</a:t>
            </a:r>
            <a:r>
              <a:rPr lang="en-GB" sz="1800" b="0" i="0" u="none" strike="noStrike" baseline="0" dirty="0">
                <a:solidFill>
                  <a:srgbClr val="1A171B"/>
                </a:solidFill>
                <a:latin typeface="MinionPro-Regular"/>
              </a:rPr>
              <a:t>, is inversely proportional to the melting temperature for low melting FCC metals. However, for HCP and BCC systems as well as FCC elements with melting temperature above that of Pd (1555</a:t>
            </a:r>
            <a:r>
              <a:rPr lang="en-GB" sz="1800" b="0" i="0" u="none" strike="noStrike" baseline="0" dirty="0">
                <a:solidFill>
                  <a:srgbClr val="1A171B"/>
                </a:solidFill>
                <a:latin typeface="Symbol" panose="05050102010706020507" pitchFamily="18" charset="2"/>
              </a:rPr>
              <a:t>°</a:t>
            </a:r>
            <a:r>
              <a:rPr lang="en-GB" sz="1800" b="0" i="0" u="none" strike="noStrike" baseline="0" dirty="0">
                <a:solidFill>
                  <a:srgbClr val="1A171B"/>
                </a:solidFill>
                <a:latin typeface="MinionPro-Regular"/>
              </a:rPr>
              <a:t>C), </a:t>
            </a:r>
            <a:r>
              <a:rPr lang="en-GB" sz="1800" b="0" i="1" u="none" strike="noStrike" baseline="0" dirty="0" err="1">
                <a:solidFill>
                  <a:srgbClr val="1A171B"/>
                </a:solidFill>
                <a:latin typeface="MinionPro-It"/>
              </a:rPr>
              <a:t>d</a:t>
            </a:r>
            <a:r>
              <a:rPr lang="en-GB" sz="800" b="0" i="0" u="none" strike="noStrike" baseline="0" dirty="0" err="1">
                <a:solidFill>
                  <a:srgbClr val="1A171B"/>
                </a:solidFill>
                <a:latin typeface="MinionPro-Regular"/>
              </a:rPr>
              <a:t>min</a:t>
            </a:r>
            <a:r>
              <a:rPr lang="en-GB" sz="800" b="0" i="0" u="none" strike="noStrike" baseline="0" dirty="0">
                <a:solidFill>
                  <a:srgbClr val="1A171B"/>
                </a:solidFill>
                <a:latin typeface="MinionPro-Regular"/>
              </a:rPr>
              <a:t> </a:t>
            </a:r>
            <a:r>
              <a:rPr lang="en-GB" sz="1800" b="0" i="0" u="none" strike="noStrike" baseline="0" dirty="0">
                <a:solidFill>
                  <a:srgbClr val="1A171B"/>
                </a:solidFill>
                <a:latin typeface="MinionPro-Regular"/>
              </a:rPr>
              <a:t>appears to be insensitive to the melting point.</a:t>
            </a:r>
            <a:endParaRPr lang="en-GB" dirty="0"/>
          </a:p>
        </p:txBody>
      </p:sp>
      <p:sp>
        <p:nvSpPr>
          <p:cNvPr id="7" name="TextBox 6">
            <a:extLst>
              <a:ext uri="{FF2B5EF4-FFF2-40B4-BE49-F238E27FC236}">
                <a16:creationId xmlns:a16="http://schemas.microsoft.com/office/drawing/2014/main" id="{B5039223-7CA6-4D99-820D-80945347BF54}"/>
              </a:ext>
            </a:extLst>
          </p:cNvPr>
          <p:cNvSpPr txBox="1"/>
          <p:nvPr/>
        </p:nvSpPr>
        <p:spPr>
          <a:xfrm>
            <a:off x="238760" y="5313740"/>
            <a:ext cx="11369040" cy="923330"/>
          </a:xfrm>
          <a:prstGeom prst="rect">
            <a:avLst/>
          </a:prstGeom>
          <a:noFill/>
        </p:spPr>
        <p:txBody>
          <a:bodyPr wrap="square">
            <a:spAutoFit/>
          </a:bodyPr>
          <a:lstStyle/>
          <a:p>
            <a:pPr algn="l"/>
            <a:r>
              <a:rPr lang="en-GB" sz="1800" b="0" i="0" u="none" strike="noStrike" baseline="0" dirty="0" err="1">
                <a:solidFill>
                  <a:srgbClr val="1A171B"/>
                </a:solidFill>
                <a:latin typeface="MinionPro-Regular"/>
              </a:rPr>
              <a:t>Nanocrystallization</a:t>
            </a:r>
            <a:r>
              <a:rPr lang="en-GB" sz="1800" b="0" i="0" u="none" strike="noStrike" baseline="0" dirty="0">
                <a:solidFill>
                  <a:srgbClr val="1A171B"/>
                </a:solidFill>
                <a:latin typeface="MinionPro-Regular"/>
              </a:rPr>
              <a:t> by high-energy ball milling has also been demonstrated to help in extending the solid solubility of different solute elements into various solvent elements, as discussed in the previous chapter. This is basically due to the large fraction of grain boundaries in these nanocrystalline materials, which can accommodate large solute fractions.</a:t>
            </a:r>
            <a:endParaRPr lang="en-GB" dirty="0"/>
          </a:p>
        </p:txBody>
      </p:sp>
      <p:sp>
        <p:nvSpPr>
          <p:cNvPr id="9" name="TextBox 8">
            <a:extLst>
              <a:ext uri="{FF2B5EF4-FFF2-40B4-BE49-F238E27FC236}">
                <a16:creationId xmlns:a16="http://schemas.microsoft.com/office/drawing/2014/main" id="{096E5BD2-2DC9-4A4B-B933-DB35C909271C}"/>
              </a:ext>
            </a:extLst>
          </p:cNvPr>
          <p:cNvSpPr txBox="1"/>
          <p:nvPr/>
        </p:nvSpPr>
        <p:spPr>
          <a:xfrm>
            <a:off x="386080" y="103277"/>
            <a:ext cx="8950960" cy="923330"/>
          </a:xfrm>
          <a:prstGeom prst="rect">
            <a:avLst/>
          </a:prstGeom>
          <a:noFill/>
        </p:spPr>
        <p:txBody>
          <a:bodyPr wrap="square">
            <a:spAutoFit/>
          </a:bodyPr>
          <a:lstStyle/>
          <a:p>
            <a:pPr algn="l"/>
            <a:r>
              <a:rPr lang="en-GB" sz="1800" b="0" i="0" u="none" strike="noStrike" baseline="0" dirty="0">
                <a:solidFill>
                  <a:srgbClr val="1A171B"/>
                </a:solidFill>
                <a:latin typeface="MinionPro-Regular"/>
              </a:rPr>
              <a:t>An attritor ball mill consists of a stationary vertical drum in which a vertical shaft rotates with a series of horizontal impellers attached to it. Set progressively at right angles to each other,</a:t>
            </a:r>
          </a:p>
          <a:p>
            <a:pPr algn="l"/>
            <a:r>
              <a:rPr lang="en-GB" sz="1800" b="0" i="0" u="none" strike="noStrike" baseline="0" dirty="0">
                <a:solidFill>
                  <a:srgbClr val="1A171B"/>
                </a:solidFill>
                <a:latin typeface="MinionPro-Regular"/>
              </a:rPr>
              <a:t>the impellers, through their rotation, energise the ball charge, causing powder size reduction</a:t>
            </a:r>
            <a:endParaRPr lang="en-GB" dirty="0"/>
          </a:p>
        </p:txBody>
      </p:sp>
      <p:pic>
        <p:nvPicPr>
          <p:cNvPr id="10" name="Picture 6" descr="ATTRITOR GRINDING MILLS AND NEW DEVELOPMENTS">
            <a:extLst>
              <a:ext uri="{FF2B5EF4-FFF2-40B4-BE49-F238E27FC236}">
                <a16:creationId xmlns:a16="http://schemas.microsoft.com/office/drawing/2014/main" id="{B4FF999C-3091-4CCB-AF92-00403239F0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7040" y="13822"/>
            <a:ext cx="2641600" cy="199256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129B57D-4F41-4DC6-B92B-FC311E48D938}"/>
              </a:ext>
            </a:extLst>
          </p:cNvPr>
          <p:cNvSpPr txBox="1"/>
          <p:nvPr/>
        </p:nvSpPr>
        <p:spPr>
          <a:xfrm>
            <a:off x="10871200" y="-27388"/>
            <a:ext cx="1320800" cy="338554"/>
          </a:xfrm>
          <a:prstGeom prst="rect">
            <a:avLst/>
          </a:prstGeom>
          <a:noFill/>
        </p:spPr>
        <p:txBody>
          <a:bodyPr wrap="square">
            <a:spAutoFit/>
          </a:bodyPr>
          <a:lstStyle/>
          <a:p>
            <a:r>
              <a:rPr lang="en-GB" sz="1600" b="0" i="0" u="none" strike="noStrike" baseline="0" dirty="0">
                <a:solidFill>
                  <a:srgbClr val="1A171B"/>
                </a:solidFill>
                <a:latin typeface="MinionPro-Regular"/>
              </a:rPr>
              <a:t>attritor mills </a:t>
            </a:r>
            <a:endParaRPr lang="en-GB" sz="1600" dirty="0"/>
          </a:p>
        </p:txBody>
      </p:sp>
      <p:sp>
        <p:nvSpPr>
          <p:cNvPr id="13" name="TextBox 12">
            <a:extLst>
              <a:ext uri="{FF2B5EF4-FFF2-40B4-BE49-F238E27FC236}">
                <a16:creationId xmlns:a16="http://schemas.microsoft.com/office/drawing/2014/main" id="{8018215E-D1ED-4D44-A3FF-638A999BC043}"/>
              </a:ext>
            </a:extLst>
          </p:cNvPr>
          <p:cNvSpPr txBox="1"/>
          <p:nvPr/>
        </p:nvSpPr>
        <p:spPr>
          <a:xfrm>
            <a:off x="386080" y="944553"/>
            <a:ext cx="8737600" cy="646331"/>
          </a:xfrm>
          <a:prstGeom prst="rect">
            <a:avLst/>
          </a:prstGeom>
          <a:noFill/>
        </p:spPr>
        <p:txBody>
          <a:bodyPr wrap="square">
            <a:spAutoFit/>
          </a:bodyPr>
          <a:lstStyle/>
          <a:p>
            <a:pPr algn="l"/>
            <a:r>
              <a:rPr lang="en-GB" sz="1800" b="0" i="0" u="none" strike="noStrike" baseline="0" dirty="0">
                <a:solidFill>
                  <a:srgbClr val="1A171B"/>
                </a:solidFill>
                <a:latin typeface="MinionPro-Regular"/>
              </a:rPr>
              <a:t>due to the impact between balls, between balls and the container wall, and between balls,</a:t>
            </a:r>
          </a:p>
          <a:p>
            <a:pPr algn="l"/>
            <a:r>
              <a:rPr lang="en-GB" sz="1800" b="0" i="0" u="none" strike="noStrike" baseline="0" dirty="0">
                <a:solidFill>
                  <a:srgbClr val="1A171B"/>
                </a:solidFill>
                <a:latin typeface="MinionPro-Regular"/>
              </a:rPr>
              <a:t>the agitator shaft and impellers.</a:t>
            </a:r>
            <a:endParaRPr lang="en-GB" dirty="0"/>
          </a:p>
        </p:txBody>
      </p:sp>
    </p:spTree>
    <p:extLst>
      <p:ext uri="{BB962C8B-B14F-4D97-AF65-F5344CB8AC3E}">
        <p14:creationId xmlns:p14="http://schemas.microsoft.com/office/powerpoint/2010/main" val="2700460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118CC1-6815-4DFA-8772-81261014F4AD}"/>
              </a:ext>
            </a:extLst>
          </p:cNvPr>
          <p:cNvSpPr txBox="1"/>
          <p:nvPr/>
        </p:nvSpPr>
        <p:spPr>
          <a:xfrm>
            <a:off x="172720" y="257294"/>
            <a:ext cx="6096000" cy="400110"/>
          </a:xfrm>
          <a:prstGeom prst="rect">
            <a:avLst/>
          </a:prstGeom>
          <a:noFill/>
        </p:spPr>
        <p:txBody>
          <a:bodyPr wrap="square">
            <a:spAutoFit/>
          </a:bodyPr>
          <a:lstStyle/>
          <a:p>
            <a:r>
              <a:rPr lang="en-GB" sz="2000" b="1" i="0" u="none" strike="noStrike" baseline="0" dirty="0">
                <a:solidFill>
                  <a:srgbClr val="002060"/>
                </a:solidFill>
                <a:latin typeface="OfficinaSans-Bold"/>
              </a:rPr>
              <a:t>3.2.2 Equal channel angular pressing (ECAP)</a:t>
            </a:r>
            <a:endParaRPr lang="en-GB" sz="2000" dirty="0">
              <a:solidFill>
                <a:srgbClr val="002060"/>
              </a:solidFill>
            </a:endParaRPr>
          </a:p>
        </p:txBody>
      </p:sp>
      <p:sp>
        <p:nvSpPr>
          <p:cNvPr id="5" name="TextBox 4">
            <a:extLst>
              <a:ext uri="{FF2B5EF4-FFF2-40B4-BE49-F238E27FC236}">
                <a16:creationId xmlns:a16="http://schemas.microsoft.com/office/drawing/2014/main" id="{BD8F9FD1-569D-4421-8C6E-F8E94184EC78}"/>
              </a:ext>
            </a:extLst>
          </p:cNvPr>
          <p:cNvSpPr txBox="1"/>
          <p:nvPr/>
        </p:nvSpPr>
        <p:spPr>
          <a:xfrm>
            <a:off x="386080" y="857796"/>
            <a:ext cx="7833360" cy="2585323"/>
          </a:xfrm>
          <a:prstGeom prst="rect">
            <a:avLst/>
          </a:prstGeom>
          <a:noFill/>
        </p:spPr>
        <p:txBody>
          <a:bodyPr wrap="square">
            <a:spAutoFit/>
          </a:bodyPr>
          <a:lstStyle/>
          <a:p>
            <a:pPr algn="l"/>
            <a:r>
              <a:rPr lang="en-GB" sz="1800" b="0" i="0" u="none" strike="noStrike" baseline="0" dirty="0">
                <a:solidFill>
                  <a:srgbClr val="1A171B"/>
                </a:solidFill>
                <a:latin typeface="MinionPro-Regular"/>
              </a:rPr>
              <a:t>The principle of ECAP [or equal channel angular extrusion (ECAE)] is illustrated schematically in Fig. 3.18. For the die shown in the illustration, the internal channel is bent through an abrupt angle, </a:t>
            </a:r>
            <a:r>
              <a:rPr lang="en-GB" sz="1800" b="0" i="0" u="none" strike="noStrike" baseline="0" dirty="0">
                <a:solidFill>
                  <a:srgbClr val="1A171B"/>
                </a:solidFill>
                <a:latin typeface="SymbolProportionalBT-Regular"/>
              </a:rPr>
              <a:t>φ</a:t>
            </a:r>
            <a:r>
              <a:rPr lang="en-GB" sz="1800" b="0" i="0" u="none" strike="noStrike" baseline="0" dirty="0">
                <a:solidFill>
                  <a:srgbClr val="1A171B"/>
                </a:solidFill>
                <a:latin typeface="MinionPro-Regular"/>
              </a:rPr>
              <a:t>, equal to 90°, and there is an</a:t>
            </a:r>
          </a:p>
          <a:p>
            <a:pPr algn="l"/>
            <a:r>
              <a:rPr lang="en-GB" sz="1800" b="0" i="0" u="none" strike="noStrike" baseline="0" dirty="0">
                <a:solidFill>
                  <a:srgbClr val="1A171B"/>
                </a:solidFill>
                <a:latin typeface="MinionPro-Regular"/>
              </a:rPr>
              <a:t>additional angle, </a:t>
            </a:r>
            <a:r>
              <a:rPr lang="en-GB" sz="1800" b="0" i="0" u="none" strike="noStrike" baseline="0" dirty="0">
                <a:solidFill>
                  <a:srgbClr val="1A171B"/>
                </a:solidFill>
                <a:latin typeface="SymbolProportionalBT-Regular"/>
              </a:rPr>
              <a:t>ψ</a:t>
            </a:r>
            <a:r>
              <a:rPr lang="en-GB" sz="1800" b="0" i="0" u="none" strike="noStrike" baseline="0" dirty="0">
                <a:solidFill>
                  <a:srgbClr val="1A171B"/>
                </a:solidFill>
                <a:latin typeface="MinionPro-Regular"/>
              </a:rPr>
              <a:t>, equal to 0° in Fig. 3.19, which represents the outer arc of curvature where the two channels intersect. In this process, a rod-like</a:t>
            </a:r>
          </a:p>
          <a:p>
            <a:pPr algn="l"/>
            <a:r>
              <a:rPr lang="en-GB" sz="1800" b="0" i="0" u="none" strike="noStrike" baseline="0" dirty="0">
                <a:solidFill>
                  <a:srgbClr val="1A171B"/>
                </a:solidFill>
                <a:latin typeface="MinionPro-Regular"/>
              </a:rPr>
              <a:t>sample is pressed through the die using a plunger. Shear deformation occurs as the sample passes through the die. Despite the introduction of an intense strain as the sample passes through the shear plane, the sample ultimately emerges from the die without experiencing any change in the cross-sectional dimensions.</a:t>
            </a:r>
            <a:endParaRPr lang="en-GB" dirty="0"/>
          </a:p>
        </p:txBody>
      </p:sp>
      <p:pic>
        <p:nvPicPr>
          <p:cNvPr id="7" name="Picture 6">
            <a:extLst>
              <a:ext uri="{FF2B5EF4-FFF2-40B4-BE49-F238E27FC236}">
                <a16:creationId xmlns:a16="http://schemas.microsoft.com/office/drawing/2014/main" id="{B0652260-AF90-45F7-865F-36C86B563A6C}"/>
              </a:ext>
            </a:extLst>
          </p:cNvPr>
          <p:cNvPicPr>
            <a:picLocks noChangeAspect="1"/>
          </p:cNvPicPr>
          <p:nvPr/>
        </p:nvPicPr>
        <p:blipFill>
          <a:blip r:embed="rId2"/>
          <a:stretch>
            <a:fillRect/>
          </a:stretch>
        </p:blipFill>
        <p:spPr>
          <a:xfrm>
            <a:off x="8219440" y="985507"/>
            <a:ext cx="3586480" cy="4461706"/>
          </a:xfrm>
          <a:prstGeom prst="rect">
            <a:avLst/>
          </a:prstGeom>
        </p:spPr>
      </p:pic>
      <p:sp>
        <p:nvSpPr>
          <p:cNvPr id="9" name="TextBox 8">
            <a:extLst>
              <a:ext uri="{FF2B5EF4-FFF2-40B4-BE49-F238E27FC236}">
                <a16:creationId xmlns:a16="http://schemas.microsoft.com/office/drawing/2014/main" id="{F1C08FA0-F655-48E5-8957-6840DAA494AD}"/>
              </a:ext>
            </a:extLst>
          </p:cNvPr>
          <p:cNvSpPr txBox="1"/>
          <p:nvPr/>
        </p:nvSpPr>
        <p:spPr>
          <a:xfrm>
            <a:off x="386079" y="4036768"/>
            <a:ext cx="7630161" cy="1200329"/>
          </a:xfrm>
          <a:prstGeom prst="rect">
            <a:avLst/>
          </a:prstGeom>
          <a:noFill/>
        </p:spPr>
        <p:txBody>
          <a:bodyPr wrap="square">
            <a:spAutoFit/>
          </a:bodyPr>
          <a:lstStyle/>
          <a:p>
            <a:pPr algn="l"/>
            <a:r>
              <a:rPr lang="en-GB" sz="1800" b="0" i="0" u="none" strike="noStrike" baseline="0" dirty="0">
                <a:solidFill>
                  <a:srgbClr val="1A171B"/>
                </a:solidFill>
                <a:latin typeface="MinionPro-Regular"/>
              </a:rPr>
              <a:t>The ECAE process has been applied to various kinds of metals and alloys and has succeeded in producing ultrafine grain (UFG) microstructures. However, the major materials used are light metals like Al- and Mg-alloys and the trials for steels are limited</a:t>
            </a:r>
            <a:endParaRPr lang="en-GB" dirty="0"/>
          </a:p>
        </p:txBody>
      </p:sp>
    </p:spTree>
    <p:extLst>
      <p:ext uri="{BB962C8B-B14F-4D97-AF65-F5344CB8AC3E}">
        <p14:creationId xmlns:p14="http://schemas.microsoft.com/office/powerpoint/2010/main" val="3155388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14E829-F5CD-465F-8109-43BFE4946DDA}"/>
              </a:ext>
            </a:extLst>
          </p:cNvPr>
          <p:cNvSpPr txBox="1"/>
          <p:nvPr/>
        </p:nvSpPr>
        <p:spPr>
          <a:xfrm>
            <a:off x="416560" y="236974"/>
            <a:ext cx="6096000" cy="400110"/>
          </a:xfrm>
          <a:prstGeom prst="rect">
            <a:avLst/>
          </a:prstGeom>
          <a:noFill/>
        </p:spPr>
        <p:txBody>
          <a:bodyPr wrap="square">
            <a:spAutoFit/>
          </a:bodyPr>
          <a:lstStyle/>
          <a:p>
            <a:r>
              <a:rPr lang="en-GB" sz="2000" b="1" i="0" u="none" strike="noStrike" baseline="0" dirty="0">
                <a:solidFill>
                  <a:srgbClr val="002060"/>
                </a:solidFill>
                <a:latin typeface="OfficinaSans-Bold"/>
              </a:rPr>
              <a:t>3.2.3 High-pressure torsion (HPT)</a:t>
            </a:r>
            <a:endParaRPr lang="en-GB" sz="2000" dirty="0">
              <a:solidFill>
                <a:srgbClr val="002060"/>
              </a:solidFill>
            </a:endParaRPr>
          </a:p>
        </p:txBody>
      </p:sp>
      <p:sp>
        <p:nvSpPr>
          <p:cNvPr id="5" name="TextBox 4">
            <a:extLst>
              <a:ext uri="{FF2B5EF4-FFF2-40B4-BE49-F238E27FC236}">
                <a16:creationId xmlns:a16="http://schemas.microsoft.com/office/drawing/2014/main" id="{77E3FFD9-1A02-4E3F-B6CB-AB94ACA3AC53}"/>
              </a:ext>
            </a:extLst>
          </p:cNvPr>
          <p:cNvSpPr txBox="1"/>
          <p:nvPr/>
        </p:nvSpPr>
        <p:spPr>
          <a:xfrm>
            <a:off x="274319" y="748159"/>
            <a:ext cx="8707121" cy="2031325"/>
          </a:xfrm>
          <a:prstGeom prst="rect">
            <a:avLst/>
          </a:prstGeom>
          <a:noFill/>
        </p:spPr>
        <p:txBody>
          <a:bodyPr wrap="square">
            <a:spAutoFit/>
          </a:bodyPr>
          <a:lstStyle/>
          <a:p>
            <a:pPr algn="l"/>
            <a:r>
              <a:rPr lang="en-GB" sz="1800" b="0" i="0" u="none" strike="noStrike" baseline="0" dirty="0">
                <a:solidFill>
                  <a:srgbClr val="1A171B"/>
                </a:solidFill>
                <a:latin typeface="MinionPro-Regular"/>
              </a:rPr>
              <a:t>A method for fabrication of disc-type bulk nanostructured samples using high-pressure torsion is shown in Fig. 3.21. In HPT, the sample disk is strained in torsion under the applied pressure (</a:t>
            </a:r>
            <a:r>
              <a:rPr lang="en-GB" sz="1800" b="0" i="1" u="none" strike="noStrike" baseline="0" dirty="0">
                <a:solidFill>
                  <a:srgbClr val="1A171B"/>
                </a:solidFill>
                <a:latin typeface="MinionPro-It"/>
              </a:rPr>
              <a:t>P</a:t>
            </a:r>
            <a:r>
              <a:rPr lang="en-GB" sz="1800" b="0" i="0" u="none" strike="noStrike" baseline="0" dirty="0">
                <a:solidFill>
                  <a:srgbClr val="1A171B"/>
                </a:solidFill>
                <a:latin typeface="MinionPro-Regular"/>
              </a:rPr>
              <a:t>) of several </a:t>
            </a:r>
            <a:r>
              <a:rPr lang="en-GB" sz="1800" b="0" i="0" u="none" strike="noStrike" baseline="0" dirty="0" err="1">
                <a:solidFill>
                  <a:srgbClr val="1A171B"/>
                </a:solidFill>
                <a:latin typeface="MinionPro-Regular"/>
              </a:rPr>
              <a:t>GPa</a:t>
            </a:r>
            <a:r>
              <a:rPr lang="en-GB" sz="1800" b="0" i="0" u="none" strike="noStrike" baseline="0" dirty="0">
                <a:solidFill>
                  <a:srgbClr val="1A171B"/>
                </a:solidFill>
                <a:latin typeface="MinionPro-Regular"/>
              </a:rPr>
              <a:t> between two anvils. A lower holder rotates and surface friction forces the ingot to deform by shear. Due to the specific geometric shape of the sample, the main volume of the material is strained in conditions of </a:t>
            </a:r>
            <a:r>
              <a:rPr lang="en-GB" sz="1800" b="0" i="0" u="none" strike="noStrike" baseline="0" dirty="0" err="1">
                <a:solidFill>
                  <a:srgbClr val="1A171B"/>
                </a:solidFill>
                <a:latin typeface="MinionPro-Regular"/>
              </a:rPr>
              <a:t>quasihydrostatic</a:t>
            </a:r>
            <a:r>
              <a:rPr lang="en-GB" sz="1800" b="0" i="0" u="none" strike="noStrike" baseline="0" dirty="0">
                <a:solidFill>
                  <a:srgbClr val="1A171B"/>
                </a:solidFill>
                <a:latin typeface="MinionPro-Regular"/>
              </a:rPr>
              <a:t> compression under the applied pressure and the pressure of sample outer layers. As a result, in spite of large strain values, the deformed sample is not destroyed.</a:t>
            </a:r>
            <a:endParaRPr lang="en-GB" dirty="0"/>
          </a:p>
        </p:txBody>
      </p:sp>
      <p:pic>
        <p:nvPicPr>
          <p:cNvPr id="7" name="Picture 6">
            <a:extLst>
              <a:ext uri="{FF2B5EF4-FFF2-40B4-BE49-F238E27FC236}">
                <a16:creationId xmlns:a16="http://schemas.microsoft.com/office/drawing/2014/main" id="{1E4AB714-0F3A-45FD-8183-1EDDBF263CEB}"/>
              </a:ext>
            </a:extLst>
          </p:cNvPr>
          <p:cNvPicPr>
            <a:picLocks noChangeAspect="1"/>
          </p:cNvPicPr>
          <p:nvPr/>
        </p:nvPicPr>
        <p:blipFill>
          <a:blip r:embed="rId2"/>
          <a:stretch>
            <a:fillRect/>
          </a:stretch>
        </p:blipFill>
        <p:spPr>
          <a:xfrm>
            <a:off x="8981441" y="236974"/>
            <a:ext cx="2936240" cy="5202444"/>
          </a:xfrm>
          <a:prstGeom prst="rect">
            <a:avLst/>
          </a:prstGeom>
        </p:spPr>
      </p:pic>
      <p:sp>
        <p:nvSpPr>
          <p:cNvPr id="9" name="TextBox 8">
            <a:extLst>
              <a:ext uri="{FF2B5EF4-FFF2-40B4-BE49-F238E27FC236}">
                <a16:creationId xmlns:a16="http://schemas.microsoft.com/office/drawing/2014/main" id="{577E1E54-75C9-4784-BDAF-B26861621E07}"/>
              </a:ext>
            </a:extLst>
          </p:cNvPr>
          <p:cNvSpPr txBox="1"/>
          <p:nvPr/>
        </p:nvSpPr>
        <p:spPr>
          <a:xfrm>
            <a:off x="203199" y="2998877"/>
            <a:ext cx="4003041" cy="2031325"/>
          </a:xfrm>
          <a:prstGeom prst="rect">
            <a:avLst/>
          </a:prstGeom>
          <a:noFill/>
        </p:spPr>
        <p:txBody>
          <a:bodyPr wrap="square">
            <a:spAutoFit/>
          </a:bodyPr>
          <a:lstStyle/>
          <a:p>
            <a:pPr algn="l"/>
            <a:r>
              <a:rPr lang="en-GB" sz="1800" b="0" i="0" u="none" strike="noStrike" baseline="0" dirty="0">
                <a:solidFill>
                  <a:srgbClr val="1A171B"/>
                </a:solidFill>
                <a:latin typeface="MinionPro-Regular"/>
              </a:rPr>
              <a:t>Using high-pressure torsion, the first nanocrystalline structures were developed in single crystals of Ni and Cu. It was found that the mean grain size had gradually decreased with increasing shear strain and had finally stabilized at the level of ~ 100 nm.</a:t>
            </a:r>
            <a:endParaRPr lang="en-GB" dirty="0"/>
          </a:p>
        </p:txBody>
      </p:sp>
      <p:pic>
        <p:nvPicPr>
          <p:cNvPr id="11" name="Picture 10">
            <a:extLst>
              <a:ext uri="{FF2B5EF4-FFF2-40B4-BE49-F238E27FC236}">
                <a16:creationId xmlns:a16="http://schemas.microsoft.com/office/drawing/2014/main" id="{1452E086-189B-46C0-AB66-4F3797E1AA01}"/>
              </a:ext>
            </a:extLst>
          </p:cNvPr>
          <p:cNvPicPr>
            <a:picLocks noChangeAspect="1"/>
          </p:cNvPicPr>
          <p:nvPr/>
        </p:nvPicPr>
        <p:blipFill>
          <a:blip r:embed="rId3"/>
          <a:stretch>
            <a:fillRect/>
          </a:stretch>
        </p:blipFill>
        <p:spPr>
          <a:xfrm>
            <a:off x="4089278" y="2890558"/>
            <a:ext cx="4763555" cy="2548859"/>
          </a:xfrm>
          <a:prstGeom prst="rect">
            <a:avLst/>
          </a:prstGeom>
        </p:spPr>
      </p:pic>
    </p:spTree>
    <p:extLst>
      <p:ext uri="{BB962C8B-B14F-4D97-AF65-F5344CB8AC3E}">
        <p14:creationId xmlns:p14="http://schemas.microsoft.com/office/powerpoint/2010/main" val="306347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59BDA0-95E9-4DAA-A2BF-A08DFEE6058A}"/>
              </a:ext>
            </a:extLst>
          </p:cNvPr>
          <p:cNvSpPr txBox="1"/>
          <p:nvPr/>
        </p:nvSpPr>
        <p:spPr>
          <a:xfrm>
            <a:off x="284480" y="297934"/>
            <a:ext cx="6096000" cy="400110"/>
          </a:xfrm>
          <a:prstGeom prst="rect">
            <a:avLst/>
          </a:prstGeom>
          <a:noFill/>
        </p:spPr>
        <p:txBody>
          <a:bodyPr wrap="square">
            <a:spAutoFit/>
          </a:bodyPr>
          <a:lstStyle/>
          <a:p>
            <a:r>
              <a:rPr lang="en-GB" sz="2000" b="1" i="0" u="none" strike="noStrike" baseline="0" dirty="0">
                <a:solidFill>
                  <a:srgbClr val="002060"/>
                </a:solidFill>
                <a:latin typeface="OfficinaSans-Bold"/>
              </a:rPr>
              <a:t>3.2.4 Accumulative roll bonding (ARB)</a:t>
            </a:r>
            <a:endParaRPr lang="en-GB" sz="2000" dirty="0">
              <a:solidFill>
                <a:srgbClr val="002060"/>
              </a:solidFill>
            </a:endParaRPr>
          </a:p>
        </p:txBody>
      </p:sp>
      <p:sp>
        <p:nvSpPr>
          <p:cNvPr id="5" name="TextBox 4">
            <a:extLst>
              <a:ext uri="{FF2B5EF4-FFF2-40B4-BE49-F238E27FC236}">
                <a16:creationId xmlns:a16="http://schemas.microsoft.com/office/drawing/2014/main" id="{0B40C8AE-5110-48C8-B9DA-670133F21DDE}"/>
              </a:ext>
            </a:extLst>
          </p:cNvPr>
          <p:cNvSpPr txBox="1"/>
          <p:nvPr/>
        </p:nvSpPr>
        <p:spPr>
          <a:xfrm>
            <a:off x="182880" y="819785"/>
            <a:ext cx="6695440" cy="3970318"/>
          </a:xfrm>
          <a:prstGeom prst="rect">
            <a:avLst/>
          </a:prstGeom>
          <a:noFill/>
        </p:spPr>
        <p:txBody>
          <a:bodyPr wrap="square">
            <a:spAutoFit/>
          </a:bodyPr>
          <a:lstStyle/>
          <a:p>
            <a:pPr algn="l"/>
            <a:r>
              <a:rPr lang="en-GB" sz="1800" b="0" i="0" u="none" strike="noStrike" baseline="0" dirty="0">
                <a:solidFill>
                  <a:srgbClr val="1A171B"/>
                </a:solidFill>
                <a:latin typeface="MinionPro-Regular"/>
              </a:rPr>
              <a:t>Accumulative roll bonding is the only SPD process using rolling deformation itself (Fig. 3.22). Rolling is the most advantageous metal working process for continuous production of plates, sheets and bars. However, the total reduction applied to the materials is substantially limited because of the decrease in the cross-sectional dimension of the materials with increasing reduction. In the ARB process, a 50% rolled sheet is cut into two, stacked to the initial thickness, and then rolled again. As is evident, the rolling in the ARB is not only a deformation process but also a bonding process (roll bonding). To achieve good bonding, the surface of the materials is degreased and wire brushed before stacking, and the roll bonding is sometimes carried out at elevated temperatures below the recrystallization</a:t>
            </a:r>
          </a:p>
          <a:p>
            <a:pPr algn="l"/>
            <a:r>
              <a:rPr lang="en-GB" sz="1800" b="0" i="0" u="none" strike="noStrike" baseline="0" dirty="0">
                <a:solidFill>
                  <a:srgbClr val="1A171B"/>
                </a:solidFill>
                <a:latin typeface="MinionPro-Regular"/>
              </a:rPr>
              <a:t>temperature of the materials. Repeating this ARB process a number of times can lead to very large plastic strain in the materials.</a:t>
            </a:r>
            <a:endParaRPr lang="en-GB" dirty="0"/>
          </a:p>
        </p:txBody>
      </p:sp>
      <p:pic>
        <p:nvPicPr>
          <p:cNvPr id="7" name="Picture 6">
            <a:extLst>
              <a:ext uri="{FF2B5EF4-FFF2-40B4-BE49-F238E27FC236}">
                <a16:creationId xmlns:a16="http://schemas.microsoft.com/office/drawing/2014/main" id="{06AE65C8-2196-4BA0-9E91-9A9E94423DBB}"/>
              </a:ext>
            </a:extLst>
          </p:cNvPr>
          <p:cNvPicPr>
            <a:picLocks noChangeAspect="1"/>
          </p:cNvPicPr>
          <p:nvPr/>
        </p:nvPicPr>
        <p:blipFill>
          <a:blip r:embed="rId2"/>
          <a:stretch>
            <a:fillRect/>
          </a:stretch>
        </p:blipFill>
        <p:spPr>
          <a:xfrm>
            <a:off x="6751899" y="352629"/>
            <a:ext cx="5440101" cy="3421811"/>
          </a:xfrm>
          <a:prstGeom prst="rect">
            <a:avLst/>
          </a:prstGeom>
        </p:spPr>
      </p:pic>
      <p:sp>
        <p:nvSpPr>
          <p:cNvPr id="9" name="TextBox 8">
            <a:extLst>
              <a:ext uri="{FF2B5EF4-FFF2-40B4-BE49-F238E27FC236}">
                <a16:creationId xmlns:a16="http://schemas.microsoft.com/office/drawing/2014/main" id="{02D6C456-D4E7-44B9-970B-D056FF2016BA}"/>
              </a:ext>
            </a:extLst>
          </p:cNvPr>
          <p:cNvSpPr txBox="1"/>
          <p:nvPr/>
        </p:nvSpPr>
        <p:spPr>
          <a:xfrm>
            <a:off x="284480" y="4886107"/>
            <a:ext cx="10830560" cy="1200329"/>
          </a:xfrm>
          <a:prstGeom prst="rect">
            <a:avLst/>
          </a:prstGeom>
          <a:noFill/>
        </p:spPr>
        <p:txBody>
          <a:bodyPr wrap="square">
            <a:spAutoFit/>
          </a:bodyPr>
          <a:lstStyle/>
          <a:p>
            <a:pPr algn="l"/>
            <a:r>
              <a:rPr lang="en-GB" sz="1800" b="0" i="0" u="none" strike="noStrike" baseline="0" dirty="0">
                <a:solidFill>
                  <a:srgbClr val="1A171B"/>
                </a:solidFill>
                <a:latin typeface="MinionPro-Regular"/>
              </a:rPr>
              <a:t>serious problem in the ARB process is fracture of the materials. Since a large amount of total plastic strain is</a:t>
            </a:r>
          </a:p>
          <a:p>
            <a:pPr algn="l"/>
            <a:r>
              <a:rPr lang="en-GB" sz="1800" b="0" i="0" u="none" strike="noStrike" baseline="0" dirty="0">
                <a:solidFill>
                  <a:srgbClr val="1A171B"/>
                </a:solidFill>
                <a:latin typeface="MinionPro-Regular"/>
              </a:rPr>
              <a:t>accumulated in the materials, the rolling is not a hydrostatic process; edge-cracks sometimes appear in the sheets, especially at higher cycles. In certain kinds of materials, such as Al–Mg alloy, the edge cracks largely propagate into the centre of the sheets.</a:t>
            </a:r>
            <a:endParaRPr lang="en-GB" dirty="0"/>
          </a:p>
        </p:txBody>
      </p:sp>
    </p:spTree>
    <p:extLst>
      <p:ext uri="{BB962C8B-B14F-4D97-AF65-F5344CB8AC3E}">
        <p14:creationId xmlns:p14="http://schemas.microsoft.com/office/powerpoint/2010/main" val="2354400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B2E961-5854-45B0-9C41-311CD9BD70C9}"/>
              </a:ext>
            </a:extLst>
          </p:cNvPr>
          <p:cNvSpPr txBox="1"/>
          <p:nvPr/>
        </p:nvSpPr>
        <p:spPr>
          <a:xfrm>
            <a:off x="416560" y="267454"/>
            <a:ext cx="6096000" cy="400110"/>
          </a:xfrm>
          <a:prstGeom prst="rect">
            <a:avLst/>
          </a:prstGeom>
          <a:noFill/>
        </p:spPr>
        <p:txBody>
          <a:bodyPr wrap="square">
            <a:spAutoFit/>
          </a:bodyPr>
          <a:lstStyle/>
          <a:p>
            <a:r>
              <a:rPr lang="en-GB" sz="2000" b="1" i="0" u="none" strike="noStrike" baseline="0" dirty="0">
                <a:solidFill>
                  <a:srgbClr val="002060"/>
                </a:solidFill>
                <a:latin typeface="OfficinaSans-Bold"/>
              </a:rPr>
              <a:t>3.2.5 Nanolithography</a:t>
            </a:r>
            <a:endParaRPr lang="en-GB" sz="2000" dirty="0">
              <a:solidFill>
                <a:srgbClr val="002060"/>
              </a:solidFill>
            </a:endParaRPr>
          </a:p>
        </p:txBody>
      </p:sp>
      <p:sp>
        <p:nvSpPr>
          <p:cNvPr id="5" name="TextBox 4">
            <a:extLst>
              <a:ext uri="{FF2B5EF4-FFF2-40B4-BE49-F238E27FC236}">
                <a16:creationId xmlns:a16="http://schemas.microsoft.com/office/drawing/2014/main" id="{58DB11AD-4F27-453D-91CD-D882EA43B418}"/>
              </a:ext>
            </a:extLst>
          </p:cNvPr>
          <p:cNvSpPr txBox="1"/>
          <p:nvPr/>
        </p:nvSpPr>
        <p:spPr>
          <a:xfrm>
            <a:off x="416560" y="816094"/>
            <a:ext cx="6096000" cy="369332"/>
          </a:xfrm>
          <a:prstGeom prst="rect">
            <a:avLst/>
          </a:prstGeom>
          <a:noFill/>
        </p:spPr>
        <p:txBody>
          <a:bodyPr wrap="square">
            <a:spAutoFit/>
          </a:bodyPr>
          <a:lstStyle/>
          <a:p>
            <a:r>
              <a:rPr lang="en-GB" sz="1800" b="1" i="0" u="none" strike="noStrike" baseline="0" dirty="0">
                <a:solidFill>
                  <a:srgbClr val="1A171B"/>
                </a:solidFill>
                <a:latin typeface="MinionPro-Bold"/>
              </a:rPr>
              <a:t>STM-based nanolithography</a:t>
            </a:r>
            <a:endParaRPr lang="en-GB" dirty="0"/>
          </a:p>
        </p:txBody>
      </p:sp>
      <p:sp>
        <p:nvSpPr>
          <p:cNvPr id="7" name="TextBox 6">
            <a:extLst>
              <a:ext uri="{FF2B5EF4-FFF2-40B4-BE49-F238E27FC236}">
                <a16:creationId xmlns:a16="http://schemas.microsoft.com/office/drawing/2014/main" id="{11228C54-CE7E-4DE7-8B98-B21BD20A1A63}"/>
              </a:ext>
            </a:extLst>
          </p:cNvPr>
          <p:cNvSpPr txBox="1"/>
          <p:nvPr/>
        </p:nvSpPr>
        <p:spPr>
          <a:xfrm>
            <a:off x="193040" y="1185426"/>
            <a:ext cx="11582400" cy="1754326"/>
          </a:xfrm>
          <a:prstGeom prst="rect">
            <a:avLst/>
          </a:prstGeom>
          <a:noFill/>
        </p:spPr>
        <p:txBody>
          <a:bodyPr wrap="square">
            <a:spAutoFit/>
          </a:bodyPr>
          <a:lstStyle/>
          <a:p>
            <a:pPr algn="l"/>
            <a:r>
              <a:rPr lang="en-GB" sz="1800" b="0" i="0" u="none" strike="noStrike" baseline="0" dirty="0">
                <a:solidFill>
                  <a:srgbClr val="1A171B"/>
                </a:solidFill>
                <a:latin typeface="MinionPro-Regular"/>
              </a:rPr>
              <a:t>Patterns with a minimal size from 10–20 nm to 1 nm in ultrahigh vacuum (UHV) have been demonstrated. Nanometre-sized holes can be formed using low energy electrons from a scanning tunnelling microscope (STM) tip when a pulsed electric voltage is applied in the presence of sufficient gas molecules between the substrate and the tip. For example,</a:t>
            </a:r>
          </a:p>
          <a:p>
            <a:pPr algn="l"/>
            <a:r>
              <a:rPr lang="en-GB" sz="1800" b="0" i="0" u="none" strike="noStrike" baseline="0" dirty="0">
                <a:solidFill>
                  <a:srgbClr val="1A171B"/>
                </a:solidFill>
                <a:latin typeface="MinionPro-Regular"/>
              </a:rPr>
              <a:t>holes that are 7 nm deep and 6 nm wide on highly ordered pyrolytic graphite (HOPG) substrate were formed in nitrogen at a pressure of 25 bar by applying a 7 V pulse to the tip for 130 mins, with the distance between the tip and the substrate being 0.6–1 nm.</a:t>
            </a:r>
            <a:endParaRPr lang="en-GB" dirty="0"/>
          </a:p>
        </p:txBody>
      </p:sp>
      <p:sp>
        <p:nvSpPr>
          <p:cNvPr id="9" name="TextBox 8">
            <a:extLst>
              <a:ext uri="{FF2B5EF4-FFF2-40B4-BE49-F238E27FC236}">
                <a16:creationId xmlns:a16="http://schemas.microsoft.com/office/drawing/2014/main" id="{21F9FF22-D168-418A-96DD-6436FC90B3EE}"/>
              </a:ext>
            </a:extLst>
          </p:cNvPr>
          <p:cNvSpPr txBox="1"/>
          <p:nvPr/>
        </p:nvSpPr>
        <p:spPr>
          <a:xfrm>
            <a:off x="294640" y="2939752"/>
            <a:ext cx="11480800" cy="646331"/>
          </a:xfrm>
          <a:prstGeom prst="rect">
            <a:avLst/>
          </a:prstGeom>
          <a:noFill/>
        </p:spPr>
        <p:txBody>
          <a:bodyPr wrap="square">
            <a:spAutoFit/>
          </a:bodyPr>
          <a:lstStyle/>
          <a:p>
            <a:pPr algn="l"/>
            <a:r>
              <a:rPr lang="en-GB" sz="1800" b="0" i="0" u="none" strike="noStrike" baseline="0" dirty="0">
                <a:solidFill>
                  <a:srgbClr val="1A171B"/>
                </a:solidFill>
                <a:latin typeface="MinionPro-Regular"/>
              </a:rPr>
              <a:t>A possible mechanism is that the electric field induces the ionisation of gas molecules near the STM tip, and accelerates the ions towards the substrate. Ions bombard the substrate and, consequently, nanometre-sized holes are created.</a:t>
            </a:r>
            <a:endParaRPr lang="en-GB" dirty="0"/>
          </a:p>
        </p:txBody>
      </p:sp>
      <p:sp>
        <p:nvSpPr>
          <p:cNvPr id="11" name="TextBox 10">
            <a:extLst>
              <a:ext uri="{FF2B5EF4-FFF2-40B4-BE49-F238E27FC236}">
                <a16:creationId xmlns:a16="http://schemas.microsoft.com/office/drawing/2014/main" id="{BD79B81D-BF2D-4664-A2DC-0A4256707CBB}"/>
              </a:ext>
            </a:extLst>
          </p:cNvPr>
          <p:cNvSpPr txBox="1"/>
          <p:nvPr/>
        </p:nvSpPr>
        <p:spPr>
          <a:xfrm>
            <a:off x="243840" y="3659832"/>
            <a:ext cx="6096000" cy="369332"/>
          </a:xfrm>
          <a:prstGeom prst="rect">
            <a:avLst/>
          </a:prstGeom>
          <a:noFill/>
        </p:spPr>
        <p:txBody>
          <a:bodyPr wrap="square">
            <a:spAutoFit/>
          </a:bodyPr>
          <a:lstStyle/>
          <a:p>
            <a:r>
              <a:rPr lang="en-GB" sz="1800" b="1" i="0" u="none" strike="noStrike" baseline="0" dirty="0">
                <a:solidFill>
                  <a:srgbClr val="1A171B"/>
                </a:solidFill>
                <a:latin typeface="MinionPro-Bold"/>
              </a:rPr>
              <a:t>AFM-based nanolithography</a:t>
            </a:r>
            <a:endParaRPr lang="en-GB" dirty="0"/>
          </a:p>
        </p:txBody>
      </p:sp>
      <p:sp>
        <p:nvSpPr>
          <p:cNvPr id="13" name="TextBox 12">
            <a:extLst>
              <a:ext uri="{FF2B5EF4-FFF2-40B4-BE49-F238E27FC236}">
                <a16:creationId xmlns:a16="http://schemas.microsoft.com/office/drawing/2014/main" id="{24622E8C-E68B-41CC-82B0-C24A67DB4F88}"/>
              </a:ext>
            </a:extLst>
          </p:cNvPr>
          <p:cNvSpPr txBox="1"/>
          <p:nvPr/>
        </p:nvSpPr>
        <p:spPr>
          <a:xfrm>
            <a:off x="193040" y="4029164"/>
            <a:ext cx="11704320" cy="2308324"/>
          </a:xfrm>
          <a:prstGeom prst="rect">
            <a:avLst/>
          </a:prstGeom>
          <a:noFill/>
        </p:spPr>
        <p:txBody>
          <a:bodyPr wrap="square">
            <a:spAutoFit/>
          </a:bodyPr>
          <a:lstStyle/>
          <a:p>
            <a:pPr algn="l"/>
            <a:r>
              <a:rPr lang="en-GB" sz="1800" b="0" i="0" u="none" strike="noStrike" baseline="0" dirty="0">
                <a:solidFill>
                  <a:srgbClr val="1A171B"/>
                </a:solidFill>
                <a:latin typeface="MinionPro-Regular"/>
              </a:rPr>
              <a:t>Direct contacting, writing or scratching is referred to as a mechanical action of the AFM tip that is used as a sharply pointed tool in order to produce fine grooves on sample surfaces. Although direct scratching creates grooves with high precision, low quality results are often obtained due to tip wear during the process. An alternative approach is to combine scratching on a soft resist polymer layer, such as PMMA or polycarbonate, as a mask for the etching process and subsequent etching to transfer the pattern to the sample surface. This method ensures reduced tip damage, but also precludes an accurate alignment to the structures underneath. A two-layer mask has been investigated as a further improvement.</a:t>
            </a:r>
          </a:p>
          <a:p>
            <a:pPr algn="l"/>
            <a:r>
              <a:rPr lang="en-GB" sz="1800" b="0" i="0" u="none" strike="noStrike" baseline="0" dirty="0">
                <a:solidFill>
                  <a:srgbClr val="FF0000"/>
                </a:solidFill>
                <a:latin typeface="MinionPro-Regular"/>
              </a:rPr>
              <a:t>For example</a:t>
            </a:r>
            <a:r>
              <a:rPr lang="en-GB" sz="1800" b="0" i="0" u="none" strike="noStrike" baseline="0" dirty="0">
                <a:solidFill>
                  <a:srgbClr val="1A171B"/>
                </a:solidFill>
                <a:latin typeface="MinionPro-Regular"/>
              </a:rPr>
              <a:t>, a mask coating consisting of a thin layer of polycarbonate of 50–100 m and a film of an easy-to-deform and fusible metal such as indium or tin was used to create 50 nm–wide structures.</a:t>
            </a:r>
            <a:endParaRPr lang="en-GB" dirty="0"/>
          </a:p>
        </p:txBody>
      </p:sp>
    </p:spTree>
    <p:extLst>
      <p:ext uri="{BB962C8B-B14F-4D97-AF65-F5344CB8AC3E}">
        <p14:creationId xmlns:p14="http://schemas.microsoft.com/office/powerpoint/2010/main" val="3596672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A809F5-BF42-4A21-90D8-67EBD73EC0A5}"/>
              </a:ext>
            </a:extLst>
          </p:cNvPr>
          <p:cNvSpPr txBox="1"/>
          <p:nvPr/>
        </p:nvSpPr>
        <p:spPr>
          <a:xfrm>
            <a:off x="335280" y="399534"/>
            <a:ext cx="6096000" cy="369332"/>
          </a:xfrm>
          <a:prstGeom prst="rect">
            <a:avLst/>
          </a:prstGeom>
          <a:noFill/>
        </p:spPr>
        <p:txBody>
          <a:bodyPr wrap="square">
            <a:spAutoFit/>
          </a:bodyPr>
          <a:lstStyle/>
          <a:p>
            <a:r>
              <a:rPr lang="en-GB" sz="1800" b="1" i="0" u="none" strike="noStrike" baseline="0" dirty="0">
                <a:solidFill>
                  <a:srgbClr val="1A171B"/>
                </a:solidFill>
                <a:latin typeface="MinionPro-Bold"/>
              </a:rPr>
              <a:t>Dip-pen nanolithography</a:t>
            </a:r>
            <a:endParaRPr lang="en-GB" dirty="0"/>
          </a:p>
        </p:txBody>
      </p:sp>
      <p:sp>
        <p:nvSpPr>
          <p:cNvPr id="5" name="TextBox 4">
            <a:extLst>
              <a:ext uri="{FF2B5EF4-FFF2-40B4-BE49-F238E27FC236}">
                <a16:creationId xmlns:a16="http://schemas.microsoft.com/office/drawing/2014/main" id="{1E41ABE0-836F-423B-B503-0890D4F5F450}"/>
              </a:ext>
            </a:extLst>
          </p:cNvPr>
          <p:cNvSpPr txBox="1"/>
          <p:nvPr/>
        </p:nvSpPr>
        <p:spPr>
          <a:xfrm>
            <a:off x="335280" y="1014020"/>
            <a:ext cx="11633200" cy="2031325"/>
          </a:xfrm>
          <a:prstGeom prst="rect">
            <a:avLst/>
          </a:prstGeom>
          <a:noFill/>
        </p:spPr>
        <p:txBody>
          <a:bodyPr wrap="square">
            <a:spAutoFit/>
          </a:bodyPr>
          <a:lstStyle/>
          <a:p>
            <a:pPr algn="l"/>
            <a:r>
              <a:rPr lang="en-GB" sz="1800" b="0" i="0" u="none" strike="noStrike" baseline="0" dirty="0">
                <a:solidFill>
                  <a:srgbClr val="1A171B"/>
                </a:solidFill>
                <a:latin typeface="MinionPro-Regular"/>
              </a:rPr>
              <a:t>In dip-pen nanolithography (DPN), the tip of an AFM operated in air is ‘inked’ with a chemical of interest and brought into contact with a surface. The ink molecules flow from the tip onto the surface similar to a fountain pen. The water meniscus that naturally forms between the tip and the surface enables the diffusion and transport of</a:t>
            </a:r>
          </a:p>
          <a:p>
            <a:pPr algn="l"/>
            <a:r>
              <a:rPr lang="en-GB" sz="1800" b="0" i="0" u="none" strike="noStrike" baseline="0" dirty="0">
                <a:solidFill>
                  <a:srgbClr val="1A171B"/>
                </a:solidFill>
                <a:latin typeface="MinionPro-Regular"/>
              </a:rPr>
              <a:t>the molecules, as shown in Fig. 3.24. Inking can be done by dipping the tip in a solution containing a small concentration of the molecules, followed by a drying step (e.g., blowing dry with compressed difluoroethane). Line widths down to 12 nm with spatial resolution of 5 nm have been demonstrated with this technique. Species patterned with DPN include conducting polymers, gold, dendrimers, DNA, organic dyes, antibodies and alkanethiols.</a:t>
            </a:r>
            <a:endParaRPr lang="en-GB" dirty="0"/>
          </a:p>
        </p:txBody>
      </p:sp>
      <p:pic>
        <p:nvPicPr>
          <p:cNvPr id="9" name="Picture 8">
            <a:extLst>
              <a:ext uri="{FF2B5EF4-FFF2-40B4-BE49-F238E27FC236}">
                <a16:creationId xmlns:a16="http://schemas.microsoft.com/office/drawing/2014/main" id="{A6D78793-FBD0-497B-8197-8CCF3D2D90D8}"/>
              </a:ext>
            </a:extLst>
          </p:cNvPr>
          <p:cNvPicPr>
            <a:picLocks noChangeAspect="1"/>
          </p:cNvPicPr>
          <p:nvPr/>
        </p:nvPicPr>
        <p:blipFill>
          <a:blip r:embed="rId2"/>
          <a:stretch>
            <a:fillRect/>
          </a:stretch>
        </p:blipFill>
        <p:spPr>
          <a:xfrm>
            <a:off x="2922543" y="3199060"/>
            <a:ext cx="6458673" cy="2547668"/>
          </a:xfrm>
          <a:prstGeom prst="rect">
            <a:avLst/>
          </a:prstGeom>
        </p:spPr>
      </p:pic>
    </p:spTree>
    <p:extLst>
      <p:ext uri="{BB962C8B-B14F-4D97-AF65-F5344CB8AC3E}">
        <p14:creationId xmlns:p14="http://schemas.microsoft.com/office/powerpoint/2010/main" val="1346719160"/>
      </p:ext>
    </p:extLst>
  </p:cSld>
  <p:clrMapOvr>
    <a:masterClrMapping/>
  </p:clrMapOvr>
</p:sld>
</file>

<file path=ppt/theme/theme1.xml><?xml version="1.0" encoding="utf-8"?>
<a:theme xmlns:a="http://schemas.openxmlformats.org/drawingml/2006/main" name="Retrospec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329</TotalTime>
  <Words>2607</Words>
  <Application>Microsoft Office PowerPoint</Application>
  <PresentationFormat>Widescreen</PresentationFormat>
  <Paragraphs>111</Paragraphs>
  <Slides>13</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13</vt:i4>
      </vt:variant>
    </vt:vector>
  </HeadingPairs>
  <TitlesOfParts>
    <vt:vector size="30" baseType="lpstr">
      <vt:lpstr>AdvPS_SCASFBD</vt:lpstr>
      <vt:lpstr>Arial</vt:lpstr>
      <vt:lpstr>ArialNarrow</vt:lpstr>
      <vt:lpstr>ArialNarrow-Bold</vt:lpstr>
      <vt:lpstr>Calibri</vt:lpstr>
      <vt:lpstr>Calibri Light</vt:lpstr>
      <vt:lpstr>MinionPro-Bold</vt:lpstr>
      <vt:lpstr>MinionPro-BoldIt</vt:lpstr>
      <vt:lpstr>MinionPro-It</vt:lpstr>
      <vt:lpstr>MinionPro-Regular</vt:lpstr>
      <vt:lpstr>OfficinaSans-Bold</vt:lpstr>
      <vt:lpstr>OfficinaSans-Book</vt:lpstr>
      <vt:lpstr>OfficinaSerif-Bold</vt:lpstr>
      <vt:lpstr>Symbol</vt:lpstr>
      <vt:lpstr>SymbolProportionalBT-Regular</vt:lpstr>
      <vt:lpstr>Times New Roman</vt:lpstr>
      <vt:lpstr>Retrospect</vt:lpstr>
      <vt:lpstr>PHYS 476: Introduction to Nanoscience and Nanotechnology  (Elective course) - 2(2+0+0)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476: Introduction to Nanoscience and Nanotechnology  (Elective course) - 2(2+0+0)</dc:title>
  <dc:creator>Bandar</dc:creator>
  <cp:lastModifiedBy>Bandar</cp:lastModifiedBy>
  <cp:revision>8</cp:revision>
  <dcterms:created xsi:type="dcterms:W3CDTF">2021-10-12T17:19:52Z</dcterms:created>
  <dcterms:modified xsi:type="dcterms:W3CDTF">2021-10-23T17:41:34Z</dcterms:modified>
</cp:coreProperties>
</file>