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4"/>
  </p:notesMasterIdLst>
  <p:handoutMasterIdLst>
    <p:handoutMasterId r:id="rId45"/>
  </p:handoutMasterIdLst>
  <p:sldIdLst>
    <p:sldId id="264" r:id="rId2"/>
    <p:sldId id="287" r:id="rId3"/>
    <p:sldId id="286" r:id="rId4"/>
    <p:sldId id="265" r:id="rId5"/>
    <p:sldId id="289" r:id="rId6"/>
    <p:sldId id="290" r:id="rId7"/>
    <p:sldId id="291" r:id="rId8"/>
    <p:sldId id="292" r:id="rId9"/>
    <p:sldId id="266" r:id="rId10"/>
    <p:sldId id="268" r:id="rId11"/>
    <p:sldId id="293" r:id="rId12"/>
    <p:sldId id="294" r:id="rId13"/>
    <p:sldId id="295" r:id="rId14"/>
    <p:sldId id="270" r:id="rId15"/>
    <p:sldId id="296" r:id="rId16"/>
    <p:sldId id="297" r:id="rId17"/>
    <p:sldId id="298" r:id="rId18"/>
    <p:sldId id="299" r:id="rId19"/>
    <p:sldId id="300" r:id="rId20"/>
    <p:sldId id="301" r:id="rId21"/>
    <p:sldId id="302" r:id="rId22"/>
    <p:sldId id="303" r:id="rId23"/>
    <p:sldId id="275" r:id="rId24"/>
    <p:sldId id="304" r:id="rId25"/>
    <p:sldId id="305" r:id="rId26"/>
    <p:sldId id="314" r:id="rId27"/>
    <p:sldId id="306" r:id="rId28"/>
    <p:sldId id="307" r:id="rId29"/>
    <p:sldId id="311" r:id="rId30"/>
    <p:sldId id="308" r:id="rId31"/>
    <p:sldId id="309" r:id="rId32"/>
    <p:sldId id="310" r:id="rId33"/>
    <p:sldId id="312" r:id="rId34"/>
    <p:sldId id="313" r:id="rId35"/>
    <p:sldId id="315" r:id="rId36"/>
    <p:sldId id="285" r:id="rId37"/>
    <p:sldId id="278" r:id="rId38"/>
    <p:sldId id="316" r:id="rId39"/>
    <p:sldId id="317" r:id="rId40"/>
    <p:sldId id="318" r:id="rId41"/>
    <p:sldId id="319" r:id="rId42"/>
    <p:sldId id="279"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3300"/>
    <a:srgbClr val="FF00FF"/>
    <a:srgbClr val="CC0000"/>
    <a:srgbClr val="DDF6FF"/>
    <a:srgbClr val="003399"/>
    <a:srgbClr val="DDDDDD"/>
    <a:srgbClr val="86311B"/>
    <a:srgbClr val="2B40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98" autoAdjust="0"/>
  </p:normalViewPr>
  <p:slideViewPr>
    <p:cSldViewPr snapToGrid="0" snapToObjects="1">
      <p:cViewPr>
        <p:scale>
          <a:sx n="107" d="100"/>
          <a:sy n="107" d="100"/>
        </p:scale>
        <p:origin x="-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8AD938A-C51A-5243-89B5-4C1C42991EF0}" type="datetime1">
              <a:rPr lang="en-US"/>
              <a:pPr>
                <a:defRPr/>
              </a:pPr>
              <a:t>9/13/2018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20D19AB-BE07-B244-8B24-43C3A1234DE0}" type="slidenum">
              <a:rPr lang="en-US"/>
              <a:pPr>
                <a:defRPr/>
              </a:pPr>
              <a:t>‹#›</a:t>
            </a:fld>
            <a:endParaRPr lang="en-US" dirty="0"/>
          </a:p>
        </p:txBody>
      </p:sp>
    </p:spTree>
    <p:extLst>
      <p:ext uri="{BB962C8B-B14F-4D97-AF65-F5344CB8AC3E}">
        <p14:creationId xmlns:p14="http://schemas.microsoft.com/office/powerpoint/2010/main" val="1144016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0B12F8-389B-3A4C-B688-6EFC62B58CB2}" type="datetime1">
              <a:rPr lang="en-US"/>
              <a:pPr>
                <a:defRPr/>
              </a:pPr>
              <a:t>9/13/2018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95C51D6-8B9D-0B4C-A42D-FF233DA1E93C}" type="slidenum">
              <a:rPr lang="en-US"/>
              <a:pPr>
                <a:defRPr/>
              </a:pPr>
              <a:t>‹#›</a:t>
            </a:fld>
            <a:endParaRPr lang="en-US" dirty="0"/>
          </a:p>
        </p:txBody>
      </p:sp>
    </p:spTree>
    <p:extLst>
      <p:ext uri="{BB962C8B-B14F-4D97-AF65-F5344CB8AC3E}">
        <p14:creationId xmlns:p14="http://schemas.microsoft.com/office/powerpoint/2010/main" val="15100426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Ferrell6e.jpg"/>
          <p:cNvPicPr>
            <a:picLocks noChangeAspect="1"/>
          </p:cNvPicPr>
          <p:nvPr userDrawn="1"/>
        </p:nvPicPr>
        <p:blipFill>
          <a:blip r:embed="rId2">
            <a:extLst>
              <a:ext uri="{28A0092B-C50C-407E-A947-70E740481C1C}">
                <a14:useLocalDpi xmlns:a14="http://schemas.microsoft.com/office/drawing/2010/main" val="0"/>
              </a:ext>
            </a:extLst>
          </a:blip>
          <a:srcRect r="75556"/>
          <a:stretch>
            <a:fillRect/>
          </a:stretch>
        </p:blipFill>
        <p:spPr bwMode="auto">
          <a:xfrm>
            <a:off x="0" y="0"/>
            <a:ext cx="223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userDrawn="1"/>
        </p:nvSpPr>
        <p:spPr bwMode="auto">
          <a:xfrm>
            <a:off x="5078413" y="0"/>
            <a:ext cx="115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7200" dirty="0" smtClean="0">
                <a:solidFill>
                  <a:srgbClr val="CC0000"/>
                </a:solidFill>
                <a:latin typeface="Rockwell" charset="0"/>
              </a:rPr>
              <a:t>3</a:t>
            </a:r>
          </a:p>
        </p:txBody>
      </p:sp>
      <p:sp>
        <p:nvSpPr>
          <p:cNvPr id="5" name="TextBox 9"/>
          <p:cNvSpPr txBox="1">
            <a:spLocks noChangeArrowheads="1"/>
          </p:cNvSpPr>
          <p:nvPr userDrawn="1"/>
        </p:nvSpPr>
        <p:spPr bwMode="auto">
          <a:xfrm>
            <a:off x="3411538" y="665163"/>
            <a:ext cx="187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cs typeface="Arial" charset="0"/>
              </a:rPr>
              <a:t>C H A P T E R</a:t>
            </a:r>
          </a:p>
        </p:txBody>
      </p:sp>
      <p:sp>
        <p:nvSpPr>
          <p:cNvPr id="13" name="Title 12"/>
          <p:cNvSpPr>
            <a:spLocks noGrp="1"/>
          </p:cNvSpPr>
          <p:nvPr>
            <p:ph type="title"/>
          </p:nvPr>
        </p:nvSpPr>
        <p:spPr>
          <a:xfrm>
            <a:off x="3302012" y="1754187"/>
            <a:ext cx="5071514" cy="4079346"/>
          </a:xfrm>
        </p:spPr>
        <p:txBody>
          <a:bodyPr/>
          <a:lstStyle>
            <a:lvl1pPr algn="ctr">
              <a:lnSpc>
                <a:spcPts val="7120"/>
              </a:lnSpc>
              <a:defRPr sz="6600">
                <a:solidFill>
                  <a:schemeClr val="tx1"/>
                </a:solidFill>
              </a:defRPr>
            </a:lvl1pPr>
          </a:lstStyle>
          <a:p>
            <a:endParaRPr lang="en-US" dirty="0"/>
          </a:p>
        </p:txBody>
      </p:sp>
      <p:sp>
        <p:nvSpPr>
          <p:cNvPr id="6" name="Date Placeholder 3"/>
          <p:cNvSpPr>
            <a:spLocks noGrp="1"/>
          </p:cNvSpPr>
          <p:nvPr>
            <p:ph type="dt" sz="half" idx="10"/>
          </p:nvPr>
        </p:nvSpPr>
        <p:spPr>
          <a:xfrm>
            <a:off x="4800600" y="6426200"/>
            <a:ext cx="12319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pPr>
              <a:defRPr/>
            </a:pPr>
            <a:endParaRPr lang="en-US" dirty="0"/>
          </a:p>
        </p:txBody>
      </p:sp>
      <p:sp>
        <p:nvSpPr>
          <p:cNvPr id="7" name="Footer Placeholder 4"/>
          <p:cNvSpPr>
            <a:spLocks noGrp="1"/>
          </p:cNvSpPr>
          <p:nvPr>
            <p:ph type="ftr" sz="quarter" idx="11"/>
          </p:nvPr>
        </p:nvSpPr>
        <p:spPr>
          <a:xfrm>
            <a:off x="2235200" y="6708775"/>
            <a:ext cx="7289800" cy="123825"/>
          </a:xfrm>
          <a:prstGeom prst="rect">
            <a:avLst/>
          </a:prstGeom>
        </p:spPr>
        <p:txBody>
          <a:bodyPr wrap="square" lIns="0" tIns="0" rIns="0" bIns="0">
            <a:spAutoFit/>
          </a:bodyPr>
          <a:lstStyle>
            <a:lvl1pPr algn="l">
              <a:defRPr sz="800" spc="-100"/>
            </a:lvl1pPr>
          </a:lstStyle>
          <a:p>
            <a:pPr>
              <a:defRPr/>
            </a:pPr>
            <a:r>
              <a:rPr lang="en-US" smtClean="0"/>
              <a:t>Add By;DR.Heyam Al Mousa</a:t>
            </a:r>
            <a:endParaRPr lang="en-US" dirty="0"/>
          </a:p>
        </p:txBody>
      </p:sp>
      <p:sp>
        <p:nvSpPr>
          <p:cNvPr id="8"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324988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a:pPr>
                <a:defRPr/>
              </a:pPr>
              <a:t>‹#›</a:t>
            </a:fld>
            <a:endParaRPr lang="en-US" dirty="0"/>
          </a:p>
        </p:txBody>
      </p:sp>
    </p:spTree>
    <p:extLst>
      <p:ext uri="{BB962C8B-B14F-4D97-AF65-F5344CB8AC3E}">
        <p14:creationId xmlns:p14="http://schemas.microsoft.com/office/powerpoint/2010/main" val="356675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pic>
        <p:nvPicPr>
          <p:cNvPr id="4" name="Picture 7" descr="Ferrell6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
        <p:nvSpPr>
          <p:cNvPr id="3" name="Content Placeholder 2"/>
          <p:cNvSpPr>
            <a:spLocks noGrp="1"/>
          </p:cNvSpPr>
          <p:nvPr>
            <p:ph idx="1"/>
          </p:nvPr>
        </p:nvSpPr>
        <p:spPr>
          <a:xfrm>
            <a:off x="1024467" y="160867"/>
            <a:ext cx="7107785" cy="4605866"/>
          </a:xfrm>
        </p:spPr>
        <p:txBody>
          <a:bodyPr anchor="ctr" anchorCtr="1"/>
          <a:lstStyle>
            <a:lvl1pPr marL="0" indent="0" algn="ctr">
              <a:spcBef>
                <a:spcPts val="3200"/>
              </a:spcBef>
              <a:buFontTx/>
              <a:buNone/>
              <a:defRPr sz="3200" b="0" i="0">
                <a:solidFill>
                  <a:schemeClr val="tx1"/>
                </a:solidFill>
                <a:latin typeface="Franklin Gothic Book"/>
                <a:cs typeface="Franklin Gothic Book"/>
              </a:defRPr>
            </a:lvl1pPr>
            <a:lvl2pPr marL="228600" indent="0">
              <a:buFontTx/>
              <a:buNone/>
              <a:defRPr>
                <a:solidFill>
                  <a:srgbClr val="000000"/>
                </a:solidFill>
              </a:defRPr>
            </a:lvl2pPr>
            <a:lvl3pPr marL="457200" indent="0">
              <a:buFontTx/>
              <a:buNone/>
              <a:defRPr>
                <a:solidFill>
                  <a:srgbClr val="000000"/>
                </a:solidFill>
              </a:defRPr>
            </a:lvl3pPr>
            <a:lvl4pPr marL="685800" indent="0">
              <a:buFontTx/>
              <a:buNone/>
              <a:defRPr>
                <a:solidFill>
                  <a:srgbClr val="000000"/>
                </a:solidFill>
              </a:defRPr>
            </a:lvl4pPr>
            <a:lvl5pPr marL="914400" indent="0">
              <a:buFontTx/>
              <a:buNone/>
              <a:defRPr>
                <a:solidFill>
                  <a:srgbClr val="000000"/>
                </a:solidFill>
              </a:defRPr>
            </a:lvl5pPr>
          </a:lstStyle>
          <a:p>
            <a:pPr lvl="0"/>
            <a:r>
              <a:rPr lang="en-US" dirty="0" smtClean="0"/>
              <a:t>Click to edit Master text styles</a:t>
            </a:r>
            <a:endParaRPr dirty="0"/>
          </a:p>
        </p:txBody>
      </p:sp>
      <p:sp>
        <p:nvSpPr>
          <p:cNvPr id="6" name="Slide Number Placeholder 5"/>
          <p:cNvSpPr>
            <a:spLocks noGrp="1"/>
          </p:cNvSpPr>
          <p:nvPr>
            <p:ph type="sldNum" sz="quarter" idx="10"/>
          </p:nvPr>
        </p:nvSpPr>
        <p:spPr/>
        <p:txBody>
          <a:bodyPr/>
          <a:lstStyle>
            <a:lvl1pPr>
              <a:defRPr/>
            </a:lvl1pPr>
          </a:lstStyle>
          <a:p>
            <a:pPr>
              <a:defRPr/>
            </a:pPr>
            <a:fld id="{115EA427-4806-4E43-924A-FA8544444C45}" type="slidenum">
              <a:rPr lang="en-US"/>
              <a:pPr>
                <a:defRPr/>
              </a:pPr>
              <a:t>‹#›</a:t>
            </a:fld>
            <a:endParaRPr lang="en-US" dirty="0"/>
          </a:p>
        </p:txBody>
      </p:sp>
    </p:spTree>
    <p:extLst>
      <p:ext uri="{BB962C8B-B14F-4D97-AF65-F5344CB8AC3E}">
        <p14:creationId xmlns:p14="http://schemas.microsoft.com/office/powerpoint/2010/main" val="111112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ondary">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323975" y="1721919"/>
            <a:ext cx="7545605" cy="3947044"/>
          </a:xfrm>
          <a:effectLst/>
        </p:spPr>
        <p:txBody>
          <a:bodyPr>
            <a:normAutofit/>
          </a:bodyPr>
          <a:lstStyle>
            <a:lvl1pPr>
              <a:buNone/>
              <a:defRPr sz="2400">
                <a:solidFill>
                  <a:srgbClr val="000000"/>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9" name="Slide Number Placeholder 5"/>
          <p:cNvSpPr>
            <a:spLocks noGrp="1"/>
          </p:cNvSpPr>
          <p:nvPr>
            <p:ph type="sldNum" sz="quarter" idx="12"/>
          </p:nvPr>
        </p:nvSpPr>
        <p:spPr/>
        <p:txBody>
          <a:bodyPr/>
          <a:lstStyle>
            <a:lvl1pPr>
              <a:defRPr/>
            </a:lvl1pPr>
          </a:lstStyle>
          <a:p>
            <a:fld id="{F505FE01-04CB-2D4A-A805-1B10FA7DE977}" type="slidenum">
              <a:rPr lang="en-US"/>
              <a:pPr/>
              <a:t>‹#›</a:t>
            </a:fld>
            <a:endParaRPr lang="en-US" dirty="0"/>
          </a:p>
        </p:txBody>
      </p:sp>
    </p:spTree>
    <p:extLst>
      <p:ext uri="{BB962C8B-B14F-4D97-AF65-F5344CB8AC3E}">
        <p14:creationId xmlns:p14="http://schemas.microsoft.com/office/powerpoint/2010/main" val="40351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506941" y="1879596"/>
            <a:ext cx="8090959" cy="433493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Date Placeholder 3"/>
          <p:cNvSpPr>
            <a:spLocks noGrp="1"/>
          </p:cNvSpPr>
          <p:nvPr>
            <p:ph type="dt" sz="half" idx="10"/>
          </p:nvPr>
        </p:nvSpPr>
        <p:spPr>
          <a:xfrm>
            <a:off x="6794500" y="6423025"/>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Rockwell" charset="0"/>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CE76D74C-18F3-1749-8605-C81AC3EBE336}" type="slidenum">
              <a:rPr lang="en-US"/>
              <a:pPr>
                <a:defRPr/>
              </a:pPr>
              <a:t>‹#›</a:t>
            </a:fld>
            <a:endParaRPr lang="en-US"/>
          </a:p>
        </p:txBody>
      </p:sp>
    </p:spTree>
    <p:extLst>
      <p:ext uri="{BB962C8B-B14F-4D97-AF65-F5344CB8AC3E}">
        <p14:creationId xmlns:p14="http://schemas.microsoft.com/office/powerpoint/2010/main" val="2300997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errell6e2.jpg"/>
          <p:cNvPicPr>
            <a:picLocks noChangeAspect="1"/>
          </p:cNvPicPr>
          <p:nvPr userDrawn="1"/>
        </p:nvPicPr>
        <p:blipFill>
          <a:blip r:embed="rId7">
            <a:extLst>
              <a:ext uri="{28A0092B-C50C-407E-A947-70E740481C1C}">
                <a14:useLocalDpi xmlns:a14="http://schemas.microsoft.com/office/drawing/2010/main" val="0"/>
              </a:ext>
            </a:extLst>
          </a:blip>
          <a:srcRect r="88491"/>
          <a:stretch>
            <a:fillRect/>
          </a:stretch>
        </p:blipFill>
        <p:spPr bwMode="auto">
          <a:xfrm>
            <a:off x="0" y="0"/>
            <a:ext cx="10524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1439863" y="230188"/>
            <a:ext cx="75644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439863" y="1346200"/>
            <a:ext cx="76327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0263" y="6321425"/>
            <a:ext cx="554037"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003399"/>
                </a:solidFill>
                <a:latin typeface="Rockwell" charset="0"/>
              </a:defRPr>
            </a:lvl1pPr>
          </a:lstStyle>
          <a:p>
            <a:pPr>
              <a:defRPr/>
            </a:pPr>
            <a:fld id="{6FF3BC2E-E0E9-6C4C-A2D1-14DD24563841}" type="slidenum">
              <a:rPr lang="en-US"/>
              <a:pPr>
                <a:defRPr/>
              </a:pPr>
              <a:t>‹#›</a:t>
            </a:fld>
            <a:endParaRPr lang="en-US" dirty="0"/>
          </a:p>
        </p:txBody>
      </p:sp>
      <p:sp>
        <p:nvSpPr>
          <p:cNvPr id="1030"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2" r:id="rId4"/>
    <p:sldLayoutId id="2147483763" r:id="rId5"/>
  </p:sldLayoutIdLst>
  <p:hf hdr="0" dt="0"/>
  <p:txStyles>
    <p:titleStyle>
      <a:lvl1pPr algn="l" rtl="0" eaLnBrk="0" fontAlgn="base" hangingPunct="0">
        <a:spcBef>
          <a:spcPct val="0"/>
        </a:spcBef>
        <a:spcAft>
          <a:spcPct val="0"/>
        </a:spcAft>
        <a:defRPr sz="3200" kern="1200">
          <a:ln w="3175" cap="flat" cmpd="sng" algn="ctr">
            <a:noFill/>
            <a:prstDash val="solid"/>
            <a:round/>
            <a:headEnd type="none" w="med" len="med"/>
            <a:tailEnd type="none" w="med" len="med"/>
          </a:ln>
          <a:solidFill>
            <a:srgbClr val="003399"/>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rgbClr val="86311B"/>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rgbClr val="86311B"/>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rgbClr val="86311B"/>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rgbClr val="86311B"/>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003399"/>
        </a:buClr>
        <a:buSzPct val="75000"/>
        <a:buFont typeface="Wingdings" charset="0"/>
        <a:buChar char="n"/>
        <a:defRPr sz="2400" kern="1200">
          <a:ln w="0" cap="flat" cmpd="sng" algn="ctr">
            <a:noFill/>
            <a:prstDash val="solid"/>
            <a:round/>
            <a:headEnd type="none" w="med" len="med"/>
            <a:tailEnd type="none" w="med" len="med"/>
          </a:ln>
          <a:solidFill>
            <a:schemeClr val="tx1"/>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96D07"/>
        </a:buClr>
        <a:buSzPct val="75000"/>
        <a:buFont typeface="Wingdings" charset="0"/>
        <a:buChar char="n"/>
        <a:defRPr sz="2000" i="1" kern="1200">
          <a:ln w="0" cap="flat" cmpd="sng" algn="ctr">
            <a:noFill/>
            <a:prstDash val="solid"/>
            <a:round/>
            <a:headEnd type="none" w="med" len="med"/>
            <a:tailEnd type="none" w="med" len="med"/>
          </a:ln>
          <a:solidFill>
            <a:schemeClr val="tx1"/>
          </a:solidFill>
          <a:latin typeface="Rockwell"/>
          <a:ea typeface="ＭＳ Ｐゴシック" charset="-128"/>
          <a:cs typeface="Rockwell"/>
        </a:defRPr>
      </a:lvl2pPr>
      <a:lvl3pPr marL="6858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3pPr>
      <a:lvl4pPr marL="914400" indent="-228600" algn="l" rtl="0" eaLnBrk="0" fontAlgn="base" hangingPunct="0">
        <a:spcBef>
          <a:spcPts val="600"/>
        </a:spcBef>
        <a:spcAft>
          <a:spcPct val="0"/>
        </a:spcAft>
        <a:buClr>
          <a:srgbClr val="C96D07"/>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4pPr>
      <a:lvl5pPr marL="11430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defRPr/>
            </a:pPr>
            <a:r>
              <a:rPr lang="en-US" smtClean="0">
                <a:ln>
                  <a:noFill/>
                </a:ln>
                <a:solidFill>
                  <a:schemeClr val="tx1"/>
                </a:solidFill>
                <a:effectLst/>
                <a:latin typeface="Rockwell" charset="0"/>
                <a:ea typeface="ＭＳ Ｐゴシック" charset="0"/>
                <a:cs typeface="ＭＳ Ｐゴシック" charset="0"/>
              </a:rPr>
              <a:t>Chapter  </a:t>
            </a:r>
            <a:r>
              <a:rPr lang="en-US" sz="6600" b="1" smtClean="0">
                <a:ln>
                  <a:noFill/>
                </a:ln>
                <a:solidFill>
                  <a:srgbClr val="FF0000"/>
                </a:solidFill>
                <a:effectLst/>
                <a:latin typeface="Rockwell" charset="0"/>
                <a:ea typeface="ＭＳ Ｐゴシック" charset="0"/>
                <a:cs typeface="ＭＳ Ｐゴシック" charset="0"/>
              </a:rPr>
              <a:t>3</a:t>
            </a:r>
            <a:endParaRPr lang="en-US" sz="6600" b="1" dirty="0">
              <a:ln>
                <a:noFill/>
              </a:ln>
              <a:solidFill>
                <a:srgbClr val="FF0000"/>
              </a:solidFill>
              <a:effectLst/>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a:t>
            </a:fld>
            <a:endParaRPr lang="en-US" dirty="0"/>
          </a:p>
        </p:txBody>
      </p:sp>
      <p:pic>
        <p:nvPicPr>
          <p:cNvPr id="3" name="Picture 2"/>
          <p:cNvPicPr>
            <a:picLocks noChangeAspect="1"/>
          </p:cNvPicPr>
          <p:nvPr/>
        </p:nvPicPr>
        <p:blipFill>
          <a:blip r:embed="rId2"/>
          <a:stretch>
            <a:fillRect/>
          </a:stretch>
        </p:blipFill>
        <p:spPr>
          <a:xfrm>
            <a:off x="1854397" y="1522214"/>
            <a:ext cx="7004911" cy="4572396"/>
          </a:xfrm>
          <a:prstGeom prst="rect">
            <a:avLst/>
          </a:prstGeom>
        </p:spPr>
      </p:pic>
      <p:sp>
        <p:nvSpPr>
          <p:cNvPr id="5" name="TextBox 4"/>
          <p:cNvSpPr txBox="1"/>
          <p:nvPr/>
        </p:nvSpPr>
        <p:spPr>
          <a:xfrm>
            <a:off x="2303929" y="6317218"/>
            <a:ext cx="3944471" cy="369332"/>
          </a:xfrm>
          <a:prstGeom prst="rect">
            <a:avLst/>
          </a:prstGeom>
          <a:noFill/>
        </p:spPr>
        <p:txBody>
          <a:bodyPr wrap="square" rtlCol="0">
            <a:spAutoFit/>
          </a:bodyPr>
          <a:lstStyle/>
          <a:p>
            <a:r>
              <a:rPr lang="en-US" b="1" smtClean="0"/>
              <a:t>Add By;DR.Heyam Al Mousa</a:t>
            </a:r>
            <a:endParaRPr lang="en-US" b="1"/>
          </a:p>
        </p:txBody>
      </p:sp>
    </p:spTree>
    <p:extLst>
      <p:ext uri="{BB962C8B-B14F-4D97-AF65-F5344CB8AC3E}">
        <p14:creationId xmlns:p14="http://schemas.microsoft.com/office/powerpoint/2010/main" val="1228456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4"/>
          <p:cNvSpPr>
            <a:spLocks noGrp="1"/>
          </p:cNvSpPr>
          <p:nvPr>
            <p:ph idx="1"/>
          </p:nvPr>
        </p:nvSpPr>
        <p:spPr>
          <a:xfrm>
            <a:off x="1311274" y="923366"/>
            <a:ext cx="7693029" cy="5398060"/>
          </a:xfrm>
        </p:spPr>
        <p:txBody>
          <a:bodyPr/>
          <a:lstStyle/>
          <a:p>
            <a:pPr eaLnBrk="1" hangingPunct="1">
              <a:buNone/>
            </a:pPr>
            <a:endParaRPr lang="en-US" sz="1800" dirty="0" smtClean="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057835" y="179388"/>
            <a:ext cx="7801473" cy="743977"/>
          </a:xfrm>
        </p:spPr>
        <p:txBody>
          <a:bodyPr>
            <a:noAutofit/>
          </a:bodyPr>
          <a:lstStyle/>
          <a:p>
            <a:pPr eaLnBrk="1" hangingPunct="1">
              <a:defRPr/>
            </a:pPr>
            <a:r>
              <a:rPr lang="en-US" b="1" dirty="0">
                <a:ln>
                  <a:noFill/>
                </a:ln>
                <a:solidFill>
                  <a:srgbClr val="FF0000"/>
                </a:solidFill>
                <a:effectLst/>
                <a:latin typeface="Rockwell" charset="0"/>
                <a:ea typeface="ＭＳ Ｐゴシック" charset="0"/>
                <a:cs typeface="ＭＳ Ｐゴシック" charset="0"/>
              </a:rPr>
              <a:t>The </a:t>
            </a:r>
            <a:r>
              <a:rPr lang="en-US" b="1">
                <a:ln>
                  <a:noFill/>
                </a:ln>
                <a:solidFill>
                  <a:srgbClr val="FF0000"/>
                </a:solidFill>
                <a:effectLst/>
                <a:latin typeface="Rockwell" charset="0"/>
                <a:ea typeface="ＭＳ Ｐゴシック" charset="0"/>
                <a:cs typeface="ＭＳ Ｐゴシック" charset="0"/>
              </a:rPr>
              <a:t>Internal </a:t>
            </a:r>
            <a:r>
              <a:rPr lang="en-US" b="1" smtClean="0">
                <a:ln>
                  <a:noFill/>
                </a:ln>
                <a:solidFill>
                  <a:srgbClr val="FF0000"/>
                </a:solidFill>
                <a:effectLst/>
                <a:latin typeface="Rockwell" charset="0"/>
                <a:ea typeface="ＭＳ Ｐゴシック" charset="0"/>
                <a:cs typeface="ＭＳ Ｐゴシック" charset="0"/>
              </a:rPr>
              <a:t>Environment(Exhibit </a:t>
            </a:r>
            <a:r>
              <a:rPr lang="en-US" b="1" dirty="0" smtClean="0">
                <a:ln>
                  <a:noFill/>
                </a:ln>
                <a:solidFill>
                  <a:srgbClr val="FF0000"/>
                </a:solidFill>
                <a:effectLst/>
                <a:latin typeface="Rockwell" charset="0"/>
                <a:ea typeface="ＭＳ Ｐゴシック" charset="0"/>
                <a:cs typeface="ＭＳ Ｐゴシック" charset="0"/>
              </a:rPr>
              <a:t>3.3</a:t>
            </a:r>
            <a:r>
              <a:rPr lang="en-US" b="1" dirty="0">
                <a:ln>
                  <a:noFill/>
                </a:ln>
                <a:solidFill>
                  <a:srgbClr val="FF0000"/>
                </a:solidFill>
                <a:effectLst/>
                <a:latin typeface="Rockwell" charset="0"/>
                <a:ea typeface="ＭＳ Ｐゴシック" charset="0"/>
                <a:cs typeface="ＭＳ Ｐゴシック" charset="0"/>
              </a:rPr>
              <a:t>)</a:t>
            </a:r>
          </a:p>
        </p:txBody>
      </p:sp>
      <p:sp>
        <p:nvSpPr>
          <p:cNvPr id="3" name="Slide Number Placeholder 2"/>
          <p:cNvSpPr>
            <a:spLocks noGrp="1"/>
          </p:cNvSpPr>
          <p:nvPr>
            <p:ph type="sldNum" sz="quarter" idx="11"/>
          </p:nvPr>
        </p:nvSpPr>
        <p:spPr/>
        <p:txBody>
          <a:bodyPr/>
          <a:lstStyle/>
          <a:p>
            <a:pPr>
              <a:defRPr/>
            </a:pPr>
            <a:fld id="{7CA3B053-DD34-B645-BCE5-0B617BE5BFE4}" type="slidenum">
              <a:rPr lang="en-US" smtClean="0"/>
              <a:pPr>
                <a:defRPr/>
              </a:pPr>
              <a:t>10</a:t>
            </a:fld>
            <a:endParaRPr lang="en-US" dirty="0"/>
          </a:p>
        </p:txBody>
      </p:sp>
      <p:sp>
        <p:nvSpPr>
          <p:cNvPr id="5" name="Rectangle 4"/>
          <p:cNvSpPr/>
          <p:nvPr/>
        </p:nvSpPr>
        <p:spPr>
          <a:xfrm>
            <a:off x="1311274" y="753035"/>
            <a:ext cx="7693026" cy="5933514"/>
          </a:xfrm>
          <a:prstGeom prst="rect">
            <a:avLst/>
          </a:prstGeom>
          <a:solidFill>
            <a:srgbClr val="DDF6FF"/>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smtClean="0">
                <a:solidFill>
                  <a:srgbClr val="003399"/>
                </a:solidFill>
              </a:rPr>
              <a:t>EXHIBI T 4.3 A FRAMEWORK FOR ANALYZING THE INTERNAL ENVIRONMENT</a:t>
            </a:r>
          </a:p>
          <a:p>
            <a:endParaRPr lang="en-US" sz="1200" b="1" smtClean="0">
              <a:solidFill>
                <a:schemeClr val="tx1"/>
              </a:solidFill>
            </a:endParaRPr>
          </a:p>
          <a:p>
            <a:r>
              <a:rPr lang="en-US" sz="1200" b="1" i="1" smtClean="0">
                <a:solidFill>
                  <a:schemeClr val="tx1"/>
                </a:solidFill>
              </a:rPr>
              <a:t>Review of Current Marketing Objectives, Strategy, and Performance</a:t>
            </a:r>
          </a:p>
          <a:p>
            <a:r>
              <a:rPr lang="en-US" sz="1000" smtClean="0">
                <a:solidFill>
                  <a:schemeClr val="tx1"/>
                </a:solidFill>
              </a:rPr>
              <a:t>1. What are the current marketing goals and objectives?</a:t>
            </a:r>
          </a:p>
          <a:p>
            <a:r>
              <a:rPr lang="en-US" sz="1000" smtClean="0">
                <a:solidFill>
                  <a:schemeClr val="tx1"/>
                </a:solidFill>
              </a:rPr>
              <a:t>2. Are the marketing goals and objectives consistent with the corporate or business-unit mission, goals,</a:t>
            </a:r>
          </a:p>
          <a:p>
            <a:r>
              <a:rPr lang="en-US" sz="1000" smtClean="0">
                <a:solidFill>
                  <a:schemeClr val="tx1"/>
                </a:solidFill>
              </a:rPr>
              <a:t>and objectives? Are they consistent with recent changes in the customer or external environments? Why</a:t>
            </a:r>
          </a:p>
          <a:p>
            <a:r>
              <a:rPr lang="en-US" sz="1000" smtClean="0">
                <a:solidFill>
                  <a:schemeClr val="tx1"/>
                </a:solidFill>
              </a:rPr>
              <a:t>or why not?</a:t>
            </a:r>
          </a:p>
          <a:p>
            <a:r>
              <a:rPr lang="en-US" sz="1000" smtClean="0">
                <a:solidFill>
                  <a:schemeClr val="tx1"/>
                </a:solidFill>
              </a:rPr>
              <a:t>3. How are current marketing strategies performing with respect to anticipated outcomes (for example,</a:t>
            </a:r>
          </a:p>
          <a:p>
            <a:r>
              <a:rPr lang="en-US" sz="1000" smtClean="0">
                <a:solidFill>
                  <a:schemeClr val="tx1"/>
                </a:solidFill>
              </a:rPr>
              <a:t>sales volume, market share, profitability, communication, brand awareness, customer preference, customer</a:t>
            </a:r>
          </a:p>
          <a:p>
            <a:r>
              <a:rPr lang="en-US" sz="1000" smtClean="0">
                <a:solidFill>
                  <a:schemeClr val="tx1"/>
                </a:solidFill>
              </a:rPr>
              <a:t>satisfaction)?</a:t>
            </a:r>
          </a:p>
          <a:p>
            <a:r>
              <a:rPr lang="en-US" sz="1000" smtClean="0">
                <a:solidFill>
                  <a:schemeClr val="tx1"/>
                </a:solidFill>
              </a:rPr>
              <a:t>4. How does current performance compare to other organizations in the industry? Is the performance of</a:t>
            </a:r>
          </a:p>
          <a:p>
            <a:r>
              <a:rPr lang="en-US" sz="1000" smtClean="0">
                <a:solidFill>
                  <a:schemeClr val="tx1"/>
                </a:solidFill>
              </a:rPr>
              <a:t>the industry as a whole improving or declining? Why?</a:t>
            </a:r>
          </a:p>
          <a:p>
            <a:r>
              <a:rPr lang="en-US" sz="1000" smtClean="0">
                <a:solidFill>
                  <a:schemeClr val="tx1"/>
                </a:solidFill>
              </a:rPr>
              <a:t>5. If performance is declining, what are the most likely causes? Are marketing objectives inconsistent? Is</a:t>
            </a:r>
          </a:p>
          <a:p>
            <a:r>
              <a:rPr lang="en-US" sz="1000" smtClean="0">
                <a:solidFill>
                  <a:schemeClr val="tx1"/>
                </a:solidFill>
              </a:rPr>
              <a:t>the strategy flawed? Was the strategy poorly implemented?</a:t>
            </a:r>
          </a:p>
          <a:p>
            <a:r>
              <a:rPr lang="en-US" sz="1000" smtClean="0">
                <a:solidFill>
                  <a:schemeClr val="tx1"/>
                </a:solidFill>
              </a:rPr>
              <a:t>6. If performance is improving, what actions can be taken to ensure that performance continues to improve?</a:t>
            </a:r>
          </a:p>
          <a:p>
            <a:r>
              <a:rPr lang="en-US" sz="1000" smtClean="0">
                <a:solidFill>
                  <a:schemeClr val="tx1"/>
                </a:solidFill>
              </a:rPr>
              <a:t>Is the improvement in performance due to a better than anticipated environment or superior</a:t>
            </a:r>
          </a:p>
          <a:p>
            <a:r>
              <a:rPr lang="en-US" sz="1000" smtClean="0">
                <a:solidFill>
                  <a:schemeClr val="tx1"/>
                </a:solidFill>
              </a:rPr>
              <a:t>planning and implementation?</a:t>
            </a:r>
          </a:p>
          <a:p>
            <a:r>
              <a:rPr lang="en-US" sz="1200" b="1" i="1" smtClean="0">
                <a:solidFill>
                  <a:schemeClr val="tx1"/>
                </a:solidFill>
              </a:rPr>
              <a:t>Review of Current and Anticipated Organizational Resources</a:t>
            </a:r>
          </a:p>
          <a:p>
            <a:r>
              <a:rPr lang="en-US" sz="1000" smtClean="0">
                <a:solidFill>
                  <a:schemeClr val="tx1"/>
                </a:solidFill>
              </a:rPr>
              <a:t>1. What is the state of current organizational resources (for example, financial, human, experience, relationships</a:t>
            </a:r>
          </a:p>
          <a:p>
            <a:r>
              <a:rPr lang="en-US" sz="1000" smtClean="0">
                <a:solidFill>
                  <a:schemeClr val="tx1"/>
                </a:solidFill>
              </a:rPr>
              <a:t>with key suppliers or customers)?</a:t>
            </a:r>
          </a:p>
          <a:p>
            <a:r>
              <a:rPr lang="en-US" sz="1000" smtClean="0">
                <a:solidFill>
                  <a:schemeClr val="tx1"/>
                </a:solidFill>
              </a:rPr>
              <a:t>2. Are these resources likely to change for the better or worse in the near future? How?</a:t>
            </a:r>
          </a:p>
          <a:p>
            <a:r>
              <a:rPr lang="en-US" sz="1000" smtClean="0">
                <a:solidFill>
                  <a:schemeClr val="tx1"/>
                </a:solidFill>
              </a:rPr>
              <a:t>3. If the changes are for the better, how can these added resources be used to better meet customers’ needs?</a:t>
            </a:r>
          </a:p>
          <a:p>
            <a:r>
              <a:rPr lang="en-US" sz="1000" smtClean="0">
                <a:solidFill>
                  <a:schemeClr val="tx1"/>
                </a:solidFill>
              </a:rPr>
              <a:t>4. If the changes are for the worse, what can be done to compensate for these new resource constraints?</a:t>
            </a:r>
          </a:p>
          <a:p>
            <a:r>
              <a:rPr lang="en-US" sz="1200" b="1" i="1" smtClean="0">
                <a:solidFill>
                  <a:schemeClr val="tx1"/>
                </a:solidFill>
              </a:rPr>
              <a:t>Review of Current and Anticipated Cultural and Structural Issues</a:t>
            </a:r>
          </a:p>
          <a:p>
            <a:r>
              <a:rPr lang="en-US" sz="1000" smtClean="0">
                <a:solidFill>
                  <a:schemeClr val="tx1"/>
                </a:solidFill>
              </a:rPr>
              <a:t>1. What are the positive and negative aspects of the current and anticipated organizational culture?</a:t>
            </a:r>
          </a:p>
          <a:p>
            <a:r>
              <a:rPr lang="en-US" sz="1000" smtClean="0">
                <a:solidFill>
                  <a:schemeClr val="tx1"/>
                </a:solidFill>
              </a:rPr>
              <a:t>2. What issues related to internal politics or management struggles might affect the organization’s marketing</a:t>
            </a:r>
          </a:p>
          <a:p>
            <a:r>
              <a:rPr lang="en-US" sz="1000" smtClean="0">
                <a:solidFill>
                  <a:schemeClr val="tx1"/>
                </a:solidFill>
              </a:rPr>
              <a:t>activities?</a:t>
            </a:r>
          </a:p>
          <a:p>
            <a:r>
              <a:rPr lang="en-US" sz="1000" smtClean="0">
                <a:solidFill>
                  <a:schemeClr val="tx1"/>
                </a:solidFill>
              </a:rPr>
              <a:t>3. What is the overall position and importance of the marketing function as seen by other functional</a:t>
            </a:r>
          </a:p>
          <a:p>
            <a:r>
              <a:rPr lang="en-US" sz="1000" smtClean="0">
                <a:solidFill>
                  <a:schemeClr val="tx1"/>
                </a:solidFill>
              </a:rPr>
              <a:t>areas? Are key executive positions expected to change in the future?</a:t>
            </a:r>
          </a:p>
          <a:p>
            <a:r>
              <a:rPr lang="en-US" sz="1000" smtClean="0">
                <a:solidFill>
                  <a:schemeClr val="tx1"/>
                </a:solidFill>
              </a:rPr>
              <a:t>4. How will the overall market- or customer-orientation of the organization (or lack thereof) affect marketing</a:t>
            </a:r>
          </a:p>
          <a:p>
            <a:r>
              <a:rPr lang="en-US" sz="1000" smtClean="0">
                <a:solidFill>
                  <a:schemeClr val="tx1"/>
                </a:solidFill>
              </a:rPr>
              <a:t>activities?</a:t>
            </a:r>
          </a:p>
          <a:p>
            <a:r>
              <a:rPr lang="en-US" sz="1000" smtClean="0">
                <a:solidFill>
                  <a:schemeClr val="tx1"/>
                </a:solidFill>
              </a:rPr>
              <a:t>5. Does the organization emphasize a long- or short-term planning horizon? How will this emphasis affect</a:t>
            </a:r>
          </a:p>
          <a:p>
            <a:r>
              <a:rPr lang="en-US" sz="1000" smtClean="0">
                <a:solidFill>
                  <a:schemeClr val="tx1"/>
                </a:solidFill>
              </a:rPr>
              <a:t>marketing activities?</a:t>
            </a:r>
          </a:p>
          <a:p>
            <a:r>
              <a:rPr lang="en-US" sz="1000" smtClean="0">
                <a:solidFill>
                  <a:schemeClr val="tx1"/>
                </a:solidFill>
              </a:rPr>
              <a:t>6. Currently, are there positive or negative issues with respect to motivating employees, especially those in</a:t>
            </a:r>
          </a:p>
          <a:p>
            <a:r>
              <a:rPr lang="en-US" sz="1000" smtClean="0">
                <a:solidFill>
                  <a:schemeClr val="tx1"/>
                </a:solidFill>
              </a:rPr>
              <a:t>frontline positions (for example, sales and customer service)?</a:t>
            </a:r>
            <a:endParaRPr lang="en-US" sz="1000">
              <a:solidFill>
                <a:schemeClr val="tx1"/>
              </a:solidFill>
            </a:endParaRPr>
          </a:p>
        </p:txBody>
      </p:sp>
    </p:spTree>
    <p:extLst>
      <p:ext uri="{BB962C8B-B14F-4D97-AF65-F5344CB8AC3E}">
        <p14:creationId xmlns:p14="http://schemas.microsoft.com/office/powerpoint/2010/main" val="1462248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156448"/>
            <a:ext cx="7693029" cy="4819966"/>
          </a:xfrm>
        </p:spPr>
        <p:txBody>
          <a:bodyPr/>
          <a:lstStyle/>
          <a:p>
            <a:r>
              <a:rPr lang="en-US" sz="1800" smtClean="0"/>
              <a:t>A periodic assessment of marketing objectives is necessary to ensure that they remain consistent with the firm's mission and the changing customer and external environments.</a:t>
            </a:r>
          </a:p>
          <a:p>
            <a:r>
              <a:rPr lang="en-US" sz="1800" smtClean="0"/>
              <a:t>The marketing manager should also evaluate the performance of the current marketing strategy with respect to sales volume, market share, profitability, and other relevant measures.</a:t>
            </a:r>
          </a:p>
          <a:p>
            <a:r>
              <a:rPr lang="en-US" sz="1800" b="1" u="sng" smtClean="0"/>
              <a:t>Poor or declining performance may be the result of:</a:t>
            </a:r>
          </a:p>
          <a:p>
            <a:pPr>
              <a:buNone/>
            </a:pPr>
            <a:r>
              <a:rPr lang="en-US" sz="1800" smtClean="0"/>
              <a:t>a)holding on to marketing goals or objectives that are inconsistent with the current realities of the customer or external environments.</a:t>
            </a:r>
          </a:p>
          <a:p>
            <a:pPr>
              <a:buNone/>
            </a:pPr>
            <a:r>
              <a:rPr lang="en-US" sz="1800" smtClean="0"/>
              <a:t>b)a flawed marketing strategy.</a:t>
            </a:r>
          </a:p>
          <a:p>
            <a:pPr>
              <a:buNone/>
            </a:pPr>
            <a:r>
              <a:rPr lang="en-US" sz="1800" smtClean="0"/>
              <a:t>c)poor implementation.</a:t>
            </a:r>
          </a:p>
          <a:p>
            <a:pPr>
              <a:buNone/>
            </a:pPr>
            <a:r>
              <a:rPr lang="en-US" sz="1800" smtClean="0"/>
              <a:t>d)changes in the customer or external environments beyond the control of the firm.</a:t>
            </a:r>
          </a:p>
          <a:p>
            <a:endParaRPr lang="en-US" sz="2000"/>
          </a:p>
        </p:txBody>
      </p:sp>
      <p:sp>
        <p:nvSpPr>
          <p:cNvPr id="3" name="Title 2"/>
          <p:cNvSpPr>
            <a:spLocks noGrp="1"/>
          </p:cNvSpPr>
          <p:nvPr>
            <p:ph type="title"/>
          </p:nvPr>
        </p:nvSpPr>
        <p:spPr>
          <a:xfrm>
            <a:off x="1302808" y="0"/>
            <a:ext cx="7556500" cy="1156448"/>
          </a:xfrm>
        </p:spPr>
        <p:txBody>
          <a:bodyPr/>
          <a:lstStyle/>
          <a:p>
            <a:r>
              <a:rPr lang="en-US" b="1" smtClean="0">
                <a:solidFill>
                  <a:srgbClr val="006600"/>
                </a:solidFill>
                <a:effectLst/>
              </a:rPr>
              <a:t>Review of Current Objectives, Strategy, and Performance</a:t>
            </a:r>
            <a:endParaRPr lang="en-US" b="1">
              <a:solidFill>
                <a:srgbClr val="0066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42682"/>
            <a:ext cx="7693029" cy="5133731"/>
          </a:xfrm>
        </p:spPr>
        <p:txBody>
          <a:bodyPr/>
          <a:lstStyle/>
          <a:p>
            <a:r>
              <a:rPr lang="en-US" smtClean="0"/>
              <a:t>This review includes an analysis of financial, human, and experience resources, as well as any resources the firm might hold in key relationships with supply chain partners, strategic alliance partners, or customer groups.</a:t>
            </a:r>
          </a:p>
          <a:p>
            <a:pPr>
              <a:buNone/>
            </a:pPr>
            <a:endParaRPr lang="en-US" smtClean="0"/>
          </a:p>
          <a:p>
            <a:r>
              <a:rPr lang="en-US" smtClean="0"/>
              <a:t>It is also important to gauge whether the availability or level of these resources is likely to change in the near future.</a:t>
            </a:r>
          </a:p>
          <a:p>
            <a:endParaRPr lang="en-US"/>
          </a:p>
        </p:txBody>
      </p:sp>
      <p:sp>
        <p:nvSpPr>
          <p:cNvPr id="3" name="Title 2"/>
          <p:cNvSpPr>
            <a:spLocks noGrp="1"/>
          </p:cNvSpPr>
          <p:nvPr>
            <p:ph type="title"/>
          </p:nvPr>
        </p:nvSpPr>
        <p:spPr>
          <a:xfrm>
            <a:off x="1302808" y="179388"/>
            <a:ext cx="7556500" cy="833624"/>
          </a:xfrm>
        </p:spPr>
        <p:txBody>
          <a:bodyPr/>
          <a:lstStyle/>
          <a:p>
            <a:r>
              <a:rPr lang="en-US" b="1" smtClean="0">
                <a:solidFill>
                  <a:srgbClr val="006600"/>
                </a:solidFill>
                <a:effectLst/>
              </a:rPr>
              <a:t>Availability of Resources</a:t>
            </a:r>
            <a:r>
              <a:rPr lang="en-US" smtClean="0"/>
              <a:t/>
            </a:r>
            <a:br>
              <a:rPr lang="en-US"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96472"/>
            <a:ext cx="7693029" cy="5079942"/>
          </a:xfrm>
        </p:spPr>
        <p:txBody>
          <a:bodyPr/>
          <a:lstStyle/>
          <a:p>
            <a:r>
              <a:rPr lang="en-US" sz="2000" smtClean="0"/>
              <a:t>One of the most important issues in this review involves the internal culture of the firm.</a:t>
            </a:r>
          </a:p>
          <a:p>
            <a:r>
              <a:rPr lang="en-US" sz="2000" smtClean="0"/>
              <a:t>In some organizations, marketing does not hold a prominent position in the political hierarchy.</a:t>
            </a:r>
          </a:p>
          <a:p>
            <a:r>
              <a:rPr lang="en-US" sz="2000" smtClean="0"/>
              <a:t>The internal culture also includes any anticipated changes in key executive positions within the firm.</a:t>
            </a:r>
          </a:p>
          <a:p>
            <a:r>
              <a:rPr lang="en-US" sz="2000" smtClean="0"/>
              <a:t>Other structural issues to be considered include the overall customer orientation of the firm (or lack thereof), issues related to employee motivation and commitment to the organization (particularly among unionized employees), and the relative emphasis on long- versus short-term planning.</a:t>
            </a:r>
          </a:p>
          <a:p>
            <a:r>
              <a:rPr lang="en-US" sz="2000" smtClean="0"/>
              <a:t>For most firms, culture and structure are relatively stable issues that do not change dramatically from one year to the next.</a:t>
            </a:r>
          </a:p>
          <a:p>
            <a:pPr>
              <a:buNone/>
            </a:pPr>
            <a:endParaRPr lang="en-US" sz="2000" b="1" smtClean="0"/>
          </a:p>
          <a:p>
            <a:endParaRPr lang="en-US" sz="2000"/>
          </a:p>
        </p:txBody>
      </p:sp>
      <p:sp>
        <p:nvSpPr>
          <p:cNvPr id="3" name="Title 2"/>
          <p:cNvSpPr>
            <a:spLocks noGrp="1"/>
          </p:cNvSpPr>
          <p:nvPr>
            <p:ph type="title"/>
          </p:nvPr>
        </p:nvSpPr>
        <p:spPr>
          <a:xfrm>
            <a:off x="1057835" y="179388"/>
            <a:ext cx="7801473" cy="887412"/>
          </a:xfrm>
        </p:spPr>
        <p:txBody>
          <a:bodyPr/>
          <a:lstStyle/>
          <a:p>
            <a:r>
              <a:rPr lang="en-US" b="1" smtClean="0">
                <a:solidFill>
                  <a:srgbClr val="006600"/>
                </a:solidFill>
                <a:effectLst/>
              </a:rPr>
              <a:t>Organizational Culture and Structure</a:t>
            </a:r>
            <a:endParaRPr lang="en-US" b="1">
              <a:solidFill>
                <a:srgbClr val="0066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4"/>
          <p:cNvSpPr>
            <a:spLocks noGrp="1"/>
          </p:cNvSpPr>
          <p:nvPr>
            <p:ph idx="1"/>
          </p:nvPr>
        </p:nvSpPr>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cs typeface="ＭＳ Ｐゴシック" charset="0"/>
              </a:rPr>
              <a:t>Who </a:t>
            </a:r>
            <a:r>
              <a:rPr lang="en-US" dirty="0">
                <a:ln>
                  <a:noFill/>
                </a:ln>
                <a:latin typeface="Rockwell" charset="0"/>
                <a:ea typeface="ＭＳ Ｐゴシック" charset="0"/>
                <a:cs typeface="ＭＳ Ｐゴシック" charset="0"/>
              </a:rPr>
              <a:t>are our Current and Potential Customers?</a:t>
            </a:r>
          </a:p>
          <a:p>
            <a:pPr eaLnBrk="1" hangingPunct="1"/>
            <a:r>
              <a:rPr lang="en-US" dirty="0">
                <a:ln>
                  <a:noFill/>
                </a:ln>
                <a:latin typeface="Rockwell" charset="0"/>
                <a:ea typeface="ＭＳ Ｐゴシック" charset="0"/>
                <a:cs typeface="ＭＳ Ｐゴシック" charset="0"/>
              </a:rPr>
              <a:t>What do Customers do with our Products?</a:t>
            </a:r>
          </a:p>
          <a:p>
            <a:pPr eaLnBrk="1" hangingPunct="1"/>
            <a:r>
              <a:rPr lang="en-US" smtClean="0">
                <a:ln>
                  <a:noFill/>
                </a:ln>
                <a:latin typeface="Rockwell" charset="0"/>
                <a:ea typeface="ＭＳ Ｐゴシック" charset="0"/>
                <a:cs typeface="ＭＳ Ｐゴシック" charset="0"/>
              </a:rPr>
              <a:t>When </a:t>
            </a:r>
            <a:r>
              <a:rPr lang="en-US" dirty="0">
                <a:ln>
                  <a:noFill/>
                </a:ln>
                <a:latin typeface="Rockwell" charset="0"/>
                <a:ea typeface="ＭＳ Ｐゴシック" charset="0"/>
                <a:cs typeface="ＭＳ Ｐゴシック" charset="0"/>
              </a:rPr>
              <a:t>do Customers Purchase our Products?</a:t>
            </a:r>
          </a:p>
          <a:p>
            <a:pPr eaLnBrk="1" hangingPunct="1"/>
            <a:r>
              <a:rPr lang="en-US" dirty="0">
                <a:ln>
                  <a:noFill/>
                </a:ln>
                <a:latin typeface="Rockwell" charset="0"/>
                <a:ea typeface="ＭＳ Ｐゴシック" charset="0"/>
                <a:cs typeface="ＭＳ Ｐゴシック" charset="0"/>
              </a:rPr>
              <a:t>Why (and How) do Customers Select our Products?</a:t>
            </a:r>
          </a:p>
          <a:p>
            <a:pPr eaLnBrk="1" hangingPunct="1"/>
            <a:r>
              <a:rPr lang="en-US" dirty="0">
                <a:ln>
                  <a:noFill/>
                </a:ln>
                <a:latin typeface="Rockwell" charset="0"/>
                <a:ea typeface="ＭＳ Ｐゴシック" charset="0"/>
                <a:cs typeface="ＭＳ Ｐゴシック" charset="0"/>
              </a:rPr>
              <a:t>Why do Potential Customers not Purchase our Products?</a:t>
            </a:r>
          </a:p>
        </p:txBody>
      </p:sp>
      <p:sp>
        <p:nvSpPr>
          <p:cNvPr id="2" name="Title 1"/>
          <p:cNvSpPr>
            <a:spLocks noGrp="1"/>
          </p:cNvSpPr>
          <p:nvPr>
            <p:ph type="title"/>
          </p:nvPr>
        </p:nvSpPr>
        <p:spPr>
          <a:xfrm>
            <a:off x="1147482" y="179388"/>
            <a:ext cx="7711826" cy="1116012"/>
          </a:xfrm>
        </p:spPr>
        <p:txBody>
          <a:bodyPr>
            <a:noAutofit/>
          </a:bodyPr>
          <a:lstStyle/>
          <a:p>
            <a:pPr eaLnBrk="1" hangingPunct="1">
              <a:defRPr/>
            </a:pPr>
            <a:r>
              <a:rPr lang="en-US" b="1" dirty="0">
                <a:ln>
                  <a:noFill/>
                </a:ln>
                <a:solidFill>
                  <a:srgbClr val="CC0000"/>
                </a:solidFill>
                <a:effectLst/>
                <a:latin typeface="Rockwell" charset="0"/>
                <a:ea typeface="ＭＳ Ｐゴシック" charset="0"/>
                <a:cs typeface="ＭＳ Ｐゴシック" charset="0"/>
              </a:rPr>
              <a:t>The </a:t>
            </a:r>
            <a:r>
              <a:rPr lang="en-US" b="1">
                <a:ln>
                  <a:noFill/>
                </a:ln>
                <a:solidFill>
                  <a:srgbClr val="CC0000"/>
                </a:solidFill>
                <a:effectLst/>
                <a:latin typeface="Rockwell" charset="0"/>
                <a:ea typeface="ＭＳ Ｐゴシック" charset="0"/>
                <a:cs typeface="ＭＳ Ｐゴシック" charset="0"/>
              </a:rPr>
              <a:t>Customer </a:t>
            </a:r>
            <a:r>
              <a:rPr lang="en-US" b="1" smtClean="0">
                <a:ln>
                  <a:noFill/>
                </a:ln>
                <a:solidFill>
                  <a:srgbClr val="CC0000"/>
                </a:solidFill>
                <a:effectLst/>
                <a:latin typeface="Rockwell" charset="0"/>
                <a:ea typeface="ＭＳ Ｐゴシック" charset="0"/>
                <a:cs typeface="ＭＳ Ｐゴシック" charset="0"/>
              </a:rPr>
              <a:t>Environment</a:t>
            </a:r>
            <a:br>
              <a:rPr lang="en-US" b="1" smtClean="0">
                <a:ln>
                  <a:noFill/>
                </a:ln>
                <a:solidFill>
                  <a:srgbClr val="CC0000"/>
                </a:solidFill>
                <a:effectLst/>
                <a:latin typeface="Rockwell" charset="0"/>
                <a:ea typeface="ＭＳ Ｐゴシック" charset="0"/>
                <a:cs typeface="ＭＳ Ｐゴシック" charset="0"/>
              </a:rPr>
            </a:br>
            <a:r>
              <a:rPr lang="en-US" b="1" smtClean="0">
                <a:ln>
                  <a:noFill/>
                </a:ln>
                <a:solidFill>
                  <a:srgbClr val="CC0000"/>
                </a:solidFill>
                <a:effectLst/>
                <a:latin typeface="Rockwell" charset="0"/>
                <a:ea typeface="ＭＳ Ｐゴシック" charset="0"/>
                <a:cs typeface="ＭＳ Ｐゴシック" charset="0"/>
              </a:rPr>
              <a:t>(Exhibit 3.4</a:t>
            </a:r>
            <a:r>
              <a:rPr lang="en-US" b="1" dirty="0">
                <a:ln>
                  <a:noFill/>
                </a:ln>
                <a:solidFill>
                  <a:srgbClr val="CC0000"/>
                </a:solidFill>
                <a:effectLst/>
                <a:latin typeface="Rockwell" charset="0"/>
                <a:ea typeface="ＭＳ Ｐゴシック" charset="0"/>
                <a:cs typeface="ＭＳ Ｐゴシック" charset="0"/>
              </a:rPr>
              <a:t>)</a:t>
            </a:r>
          </a:p>
        </p:txBody>
      </p:sp>
      <p:sp>
        <p:nvSpPr>
          <p:cNvPr id="3" name="Slide Number Placeholder 2"/>
          <p:cNvSpPr>
            <a:spLocks noGrp="1"/>
          </p:cNvSpPr>
          <p:nvPr>
            <p:ph type="sldNum" sz="quarter" idx="11"/>
          </p:nvPr>
        </p:nvSpPr>
        <p:spPr/>
        <p:txBody>
          <a:bodyPr/>
          <a:lstStyle/>
          <a:p>
            <a:pPr>
              <a:defRPr/>
            </a:pPr>
            <a:fld id="{7CA3B053-DD34-B645-BCE5-0B617BE5BFE4}" type="slidenum">
              <a:rPr lang="en-US" smtClean="0"/>
              <a:pPr>
                <a:defRPr/>
              </a:pPr>
              <a:t>14</a:t>
            </a:fld>
            <a:endParaRPr lang="en-US" dirty="0"/>
          </a:p>
        </p:txBody>
      </p:sp>
    </p:spTree>
    <p:extLst>
      <p:ext uri="{BB962C8B-B14F-4D97-AF65-F5344CB8AC3E}">
        <p14:creationId xmlns:p14="http://schemas.microsoft.com/office/powerpoint/2010/main" val="1392086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770966"/>
            <a:ext cx="7693029" cy="5205448"/>
          </a:xfrm>
        </p:spPr>
        <p:txBody>
          <a:bodyPr/>
          <a:lstStyle/>
          <a:p>
            <a:endParaRPr lang="en-US"/>
          </a:p>
        </p:txBody>
      </p:sp>
      <p:sp>
        <p:nvSpPr>
          <p:cNvPr id="3" name="Title 2"/>
          <p:cNvSpPr>
            <a:spLocks noGrp="1"/>
          </p:cNvSpPr>
          <p:nvPr>
            <p:ph type="title"/>
          </p:nvPr>
        </p:nvSpPr>
        <p:spPr>
          <a:xfrm>
            <a:off x="1302808" y="179389"/>
            <a:ext cx="7556500" cy="385388"/>
          </a:xfrm>
        </p:spPr>
        <p:txBody>
          <a:bodyPr/>
          <a:lstStyle/>
          <a:p>
            <a:r>
              <a:rPr lang="en-US" sz="1800" b="1" smtClean="0"/>
              <a:t>EXHI B I T 4.4 THE EXPANDED 5W MODEL FOR CUSTOMER ANALYSIS</a:t>
            </a:r>
            <a:r>
              <a:rPr lang="en-US" sz="1000" b="1" smtClean="0">
                <a:solidFill>
                  <a:schemeClr val="tx1"/>
                </a:solidFill>
              </a:rPr>
              <a:t/>
            </a:r>
            <a:br>
              <a:rPr lang="en-US" sz="1000" b="1" smtClean="0">
                <a:solidFill>
                  <a:schemeClr val="tx1"/>
                </a:solidFill>
              </a:rPr>
            </a:br>
            <a:endParaRPr lang="en-US" sz="100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15</a:t>
            </a:fld>
            <a:endParaRPr lang="en-US" dirty="0"/>
          </a:p>
        </p:txBody>
      </p:sp>
      <p:sp>
        <p:nvSpPr>
          <p:cNvPr id="5" name="Rectangle 4"/>
          <p:cNvSpPr/>
          <p:nvPr/>
        </p:nvSpPr>
        <p:spPr>
          <a:xfrm>
            <a:off x="1311274" y="564777"/>
            <a:ext cx="7693029" cy="6293223"/>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000" b="1" i="1" smtClean="0">
                <a:solidFill>
                  <a:schemeClr val="tx1"/>
                </a:solidFill>
              </a:rPr>
              <a:t>a)Who Are Our Current and Potential Customers?</a:t>
            </a:r>
          </a:p>
          <a:p>
            <a:r>
              <a:rPr lang="en-US" sz="1000" smtClean="0">
                <a:solidFill>
                  <a:schemeClr val="tx1"/>
                </a:solidFill>
              </a:rPr>
              <a:t>1. What are the demographic, geographic, and psychographic characteristics of our customers?</a:t>
            </a:r>
          </a:p>
          <a:p>
            <a:r>
              <a:rPr lang="en-US" sz="1000" smtClean="0">
                <a:solidFill>
                  <a:schemeClr val="tx1"/>
                </a:solidFill>
              </a:rPr>
              <a:t>2. Who actually purchases our products?</a:t>
            </a:r>
          </a:p>
          <a:p>
            <a:r>
              <a:rPr lang="en-US" sz="1000" smtClean="0">
                <a:solidFill>
                  <a:schemeClr val="tx1"/>
                </a:solidFill>
              </a:rPr>
              <a:t>3. How do these purchasers differ from the users of our products?</a:t>
            </a:r>
          </a:p>
          <a:p>
            <a:r>
              <a:rPr lang="en-US" sz="1000" smtClean="0">
                <a:solidFill>
                  <a:schemeClr val="tx1"/>
                </a:solidFill>
              </a:rPr>
              <a:t>4. Who are the major influencers of the purchase decision?</a:t>
            </a:r>
          </a:p>
          <a:p>
            <a:r>
              <a:rPr lang="en-US" sz="1000" smtClean="0">
                <a:solidFill>
                  <a:schemeClr val="tx1"/>
                </a:solidFill>
              </a:rPr>
              <a:t>5. Who is financially responsible for making the purchase?</a:t>
            </a:r>
          </a:p>
          <a:p>
            <a:r>
              <a:rPr lang="en-US" sz="1000" b="1" i="1" smtClean="0">
                <a:solidFill>
                  <a:schemeClr val="tx1"/>
                </a:solidFill>
              </a:rPr>
              <a:t>b)What Do Customers Do with Our Products?</a:t>
            </a:r>
          </a:p>
          <a:p>
            <a:r>
              <a:rPr lang="en-US" sz="1000" smtClean="0">
                <a:solidFill>
                  <a:schemeClr val="tx1"/>
                </a:solidFill>
              </a:rPr>
              <a:t>1. In what quantities and in what combinations are our products purchased?</a:t>
            </a:r>
          </a:p>
          <a:p>
            <a:r>
              <a:rPr lang="en-US" sz="1000" smtClean="0">
                <a:solidFill>
                  <a:schemeClr val="tx1"/>
                </a:solidFill>
              </a:rPr>
              <a:t>2. How do heavy users of our products differ from light users?</a:t>
            </a:r>
          </a:p>
          <a:p>
            <a:r>
              <a:rPr lang="en-US" sz="1000" smtClean="0">
                <a:solidFill>
                  <a:schemeClr val="tx1"/>
                </a:solidFill>
              </a:rPr>
              <a:t>3. Do purchasers use complementary products during the consumption of our products? If so, what is the</a:t>
            </a:r>
          </a:p>
          <a:p>
            <a:r>
              <a:rPr lang="en-US" sz="1000" smtClean="0">
                <a:solidFill>
                  <a:schemeClr val="tx1"/>
                </a:solidFill>
              </a:rPr>
              <a:t>nature of the demand for these products, and how does it affect the demand for our products?</a:t>
            </a:r>
          </a:p>
          <a:p>
            <a:r>
              <a:rPr lang="en-US" sz="1000" smtClean="0">
                <a:solidFill>
                  <a:schemeClr val="tx1"/>
                </a:solidFill>
              </a:rPr>
              <a:t>4. What do our customers do with our products after consumption?</a:t>
            </a:r>
          </a:p>
          <a:p>
            <a:r>
              <a:rPr lang="en-US" sz="1000" smtClean="0">
                <a:solidFill>
                  <a:schemeClr val="tx1"/>
                </a:solidFill>
              </a:rPr>
              <a:t>5. Are our customers recycling our products or packaging?</a:t>
            </a:r>
          </a:p>
          <a:p>
            <a:r>
              <a:rPr lang="en-US" sz="1000" b="1" i="1" smtClean="0">
                <a:solidFill>
                  <a:schemeClr val="tx1"/>
                </a:solidFill>
              </a:rPr>
              <a:t>c)Where Do Customers Purchase Our Products?</a:t>
            </a:r>
          </a:p>
          <a:p>
            <a:r>
              <a:rPr lang="en-US" sz="1000" smtClean="0">
                <a:solidFill>
                  <a:schemeClr val="tx1"/>
                </a:solidFill>
              </a:rPr>
              <a:t>1. From what types of vendors are our products purchased?</a:t>
            </a:r>
          </a:p>
          <a:p>
            <a:r>
              <a:rPr lang="en-US" sz="1000" smtClean="0">
                <a:solidFill>
                  <a:schemeClr val="tx1"/>
                </a:solidFill>
              </a:rPr>
              <a:t>2. Does e-commerce have an effect on the purchase of our products?</a:t>
            </a:r>
          </a:p>
          <a:p>
            <a:r>
              <a:rPr lang="en-US" sz="1000" smtClean="0">
                <a:solidFill>
                  <a:schemeClr val="tx1"/>
                </a:solidFill>
              </a:rPr>
              <a:t>3. Are our customers increasing their purchasing from nonstore outlets?</a:t>
            </a:r>
          </a:p>
          <a:p>
            <a:r>
              <a:rPr lang="en-US" sz="1000" b="1" i="1" smtClean="0">
                <a:solidFill>
                  <a:schemeClr val="tx1"/>
                </a:solidFill>
              </a:rPr>
              <a:t>d)When Do Customers Purchase Our Products?</a:t>
            </a:r>
          </a:p>
          <a:p>
            <a:r>
              <a:rPr lang="en-US" sz="1000" smtClean="0">
                <a:solidFill>
                  <a:schemeClr val="tx1"/>
                </a:solidFill>
              </a:rPr>
              <a:t>1. Are the purchase and consumption of our products seasonal?</a:t>
            </a:r>
          </a:p>
          <a:p>
            <a:r>
              <a:rPr lang="en-US" sz="1000" smtClean="0">
                <a:solidFill>
                  <a:schemeClr val="tx1"/>
                </a:solidFill>
              </a:rPr>
              <a:t>2. To what extent do promotional events affect the purchase and consumption of our products?</a:t>
            </a:r>
          </a:p>
          <a:p>
            <a:r>
              <a:rPr lang="en-US" sz="1000" smtClean="0">
                <a:solidFill>
                  <a:schemeClr val="tx1"/>
                </a:solidFill>
              </a:rPr>
              <a:t>3. Do the purchase and consumption of our products vary based on changes in physical/social surroundings,</a:t>
            </a:r>
          </a:p>
          <a:p>
            <a:r>
              <a:rPr lang="en-US" sz="1000" smtClean="0">
                <a:solidFill>
                  <a:schemeClr val="tx1"/>
                </a:solidFill>
              </a:rPr>
              <a:t>time perceptions, or the purchase task?</a:t>
            </a:r>
          </a:p>
          <a:p>
            <a:r>
              <a:rPr lang="en-US" sz="1000" b="1" i="1" smtClean="0">
                <a:solidFill>
                  <a:schemeClr val="tx1"/>
                </a:solidFill>
              </a:rPr>
              <a:t>e)Why (and How) Do Customers Select Our Products?</a:t>
            </a:r>
          </a:p>
          <a:p>
            <a:r>
              <a:rPr lang="en-US" sz="1000" smtClean="0">
                <a:solidFill>
                  <a:schemeClr val="tx1"/>
                </a:solidFill>
              </a:rPr>
              <a:t>1. What are the basic features provided by our products and our competitors’ products? How do our</a:t>
            </a:r>
          </a:p>
          <a:p>
            <a:r>
              <a:rPr lang="en-US" sz="1000" smtClean="0">
                <a:solidFill>
                  <a:schemeClr val="tx1"/>
                </a:solidFill>
              </a:rPr>
              <a:t>products compare to those of competitors?</a:t>
            </a:r>
          </a:p>
          <a:p>
            <a:r>
              <a:rPr lang="en-US" sz="1000" smtClean="0">
                <a:solidFill>
                  <a:schemeClr val="tx1"/>
                </a:solidFill>
              </a:rPr>
              <a:t>2. What are the customer needs fulfilled by our products and our competitors’ products? How well do our</a:t>
            </a:r>
          </a:p>
          <a:p>
            <a:r>
              <a:rPr lang="en-US" sz="1000" smtClean="0">
                <a:solidFill>
                  <a:schemeClr val="tx1"/>
                </a:solidFill>
              </a:rPr>
              <a:t>products meet these needs? How well do our competitors’ products meet these needs?</a:t>
            </a:r>
          </a:p>
          <a:p>
            <a:r>
              <a:rPr lang="en-US" sz="1000" smtClean="0">
                <a:solidFill>
                  <a:schemeClr val="tx1"/>
                </a:solidFill>
              </a:rPr>
              <a:t>3. Are the needs of our customers expected to change in the future? If so, how?</a:t>
            </a:r>
          </a:p>
          <a:p>
            <a:r>
              <a:rPr lang="en-US" sz="1000" smtClean="0">
                <a:solidFill>
                  <a:schemeClr val="tx1"/>
                </a:solidFill>
              </a:rPr>
              <a:t>4. What methods of payment do our customers use when making a purchase? Is the availability of credit or</a:t>
            </a:r>
          </a:p>
          <a:p>
            <a:r>
              <a:rPr lang="en-US" sz="1000" smtClean="0">
                <a:solidFill>
                  <a:schemeClr val="tx1"/>
                </a:solidFill>
              </a:rPr>
              <a:t>financing an issue with our customers?</a:t>
            </a:r>
          </a:p>
          <a:p>
            <a:r>
              <a:rPr lang="en-US" sz="1000" smtClean="0">
                <a:solidFill>
                  <a:schemeClr val="tx1"/>
                </a:solidFill>
              </a:rPr>
              <a:t>5. Are our customers prone to developing close long-term relationships with us and our competitors, or do</a:t>
            </a:r>
          </a:p>
          <a:p>
            <a:r>
              <a:rPr lang="en-US" sz="1000" smtClean="0">
                <a:solidFill>
                  <a:schemeClr val="tx1"/>
                </a:solidFill>
              </a:rPr>
              <a:t>they buy in a transactional fashion (primarily based on price)?</a:t>
            </a:r>
          </a:p>
          <a:p>
            <a:r>
              <a:rPr lang="en-US" sz="1000" smtClean="0">
                <a:solidFill>
                  <a:schemeClr val="tx1"/>
                </a:solidFill>
              </a:rPr>
              <a:t>6. How can we develop, maintain, or enhance the relationships we have with our customers?</a:t>
            </a:r>
          </a:p>
          <a:p>
            <a:r>
              <a:rPr lang="en-US" sz="1000" b="1" i="1" smtClean="0">
                <a:solidFill>
                  <a:schemeClr val="tx1"/>
                </a:solidFill>
              </a:rPr>
              <a:t>f)Why Do Potential Customers Not Purchase Our Products?</a:t>
            </a:r>
          </a:p>
          <a:p>
            <a:r>
              <a:rPr lang="en-US" sz="1000" smtClean="0">
                <a:solidFill>
                  <a:schemeClr val="tx1"/>
                </a:solidFill>
              </a:rPr>
              <a:t>1. What are the basic needs of noncustomers that our products do not meet?</a:t>
            </a:r>
          </a:p>
          <a:p>
            <a:r>
              <a:rPr lang="en-US" sz="1000" smtClean="0">
                <a:solidFill>
                  <a:schemeClr val="tx1"/>
                </a:solidFill>
              </a:rPr>
              <a:t>2. What are the features, benefits, or advantages of competing products that cause noncustomers to</a:t>
            </a:r>
          </a:p>
          <a:p>
            <a:r>
              <a:rPr lang="en-US" sz="1000" smtClean="0">
                <a:solidFill>
                  <a:schemeClr val="tx1"/>
                </a:solidFill>
              </a:rPr>
              <a:t>choose them over our products?</a:t>
            </a:r>
          </a:p>
          <a:p>
            <a:r>
              <a:rPr lang="en-US" sz="1000" smtClean="0">
                <a:solidFill>
                  <a:schemeClr val="tx1"/>
                </a:solidFill>
              </a:rPr>
              <a:t>3. Are there issues related to distribution, promotion, or pricing that prevent noncustomers from purchasing</a:t>
            </a:r>
          </a:p>
          <a:p>
            <a:r>
              <a:rPr lang="en-US" sz="1000" smtClean="0">
                <a:solidFill>
                  <a:schemeClr val="tx1"/>
                </a:solidFill>
              </a:rPr>
              <a:t>our products?</a:t>
            </a:r>
          </a:p>
          <a:p>
            <a:r>
              <a:rPr lang="en-US" sz="1000" smtClean="0">
                <a:solidFill>
                  <a:schemeClr val="tx1"/>
                </a:solidFill>
              </a:rPr>
              <a:t>4. What is the potential for converting noncustomers into customers of our products?</a:t>
            </a:r>
            <a:endParaRPr lang="en-US" sz="100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Answering the "who" question requires an examination of the relevant characteristics that define target markets, such as demographic geographic, and psychographic characteristics.</a:t>
            </a:r>
          </a:p>
          <a:p>
            <a:pPr>
              <a:buNone/>
            </a:pPr>
            <a:endParaRPr lang="en-US" smtClean="0"/>
          </a:p>
          <a:p>
            <a:r>
              <a:rPr lang="en-US" smtClean="0"/>
              <a:t>The analysis must also assess the viability of potential customers or markets that may be acquired in the future.</a:t>
            </a:r>
          </a:p>
          <a:p>
            <a:endParaRPr lang="en-US"/>
          </a:p>
        </p:txBody>
      </p:sp>
      <p:sp>
        <p:nvSpPr>
          <p:cNvPr id="3" name="Title 2"/>
          <p:cNvSpPr>
            <a:spLocks noGrp="1"/>
          </p:cNvSpPr>
          <p:nvPr>
            <p:ph type="title"/>
          </p:nvPr>
        </p:nvSpPr>
        <p:spPr/>
        <p:txBody>
          <a:bodyPr/>
          <a:lstStyle/>
          <a:p>
            <a:r>
              <a:rPr lang="en-US" b="1" smtClean="0">
                <a:solidFill>
                  <a:srgbClr val="FF00FF"/>
                </a:solidFill>
                <a:effectLst/>
              </a:rPr>
              <a:t>a) Who Are Our Current and Potential Customers?</a:t>
            </a:r>
            <a:r>
              <a:rPr lang="en-US" smtClean="0"/>
              <a:t/>
            </a:r>
            <a:br>
              <a:rPr lang="en-US"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295400"/>
            <a:ext cx="7693029" cy="4681013"/>
          </a:xfrm>
        </p:spPr>
        <p:txBody>
          <a:bodyPr/>
          <a:lstStyle/>
          <a:p>
            <a:r>
              <a:rPr lang="en-US" sz="2000" smtClean="0"/>
              <a:t>The "what" question entails an assessment of how customers consume and dispose of the firm's products.</a:t>
            </a:r>
          </a:p>
          <a:p>
            <a:r>
              <a:rPr lang="en-US" sz="2000" smtClean="0"/>
              <a:t>In the case of </a:t>
            </a:r>
            <a:r>
              <a:rPr lang="en-US" sz="2000" i="1" smtClean="0"/>
              <a:t>derived demand</a:t>
            </a:r>
            <a:r>
              <a:rPr lang="en-US" sz="2000" smtClean="0"/>
              <a:t>—where the demand for one product depends on (is derived from) the demand of another product—the marketer must also examine the consumption and usage of the complementary product.</a:t>
            </a:r>
          </a:p>
          <a:p>
            <a:r>
              <a:rPr lang="en-US" sz="2000" smtClean="0"/>
              <a:t>Marketers have become increasingly interested in how customers dispose of products, such as whether customers recycle the product or its packaging.</a:t>
            </a:r>
          </a:p>
          <a:p>
            <a:r>
              <a:rPr lang="en-US" sz="2000" smtClean="0"/>
              <a:t>Another post-consumption issue deals with the need for reverse channels of distribution to handle product repairs.</a:t>
            </a:r>
          </a:p>
          <a:p>
            <a:endParaRPr lang="en-US" sz="2000"/>
          </a:p>
        </p:txBody>
      </p:sp>
      <p:sp>
        <p:nvSpPr>
          <p:cNvPr id="3" name="Title 2"/>
          <p:cNvSpPr>
            <a:spLocks noGrp="1"/>
          </p:cNvSpPr>
          <p:nvPr>
            <p:ph type="title"/>
          </p:nvPr>
        </p:nvSpPr>
        <p:spPr/>
        <p:txBody>
          <a:bodyPr/>
          <a:lstStyle/>
          <a:p>
            <a:r>
              <a:rPr lang="en-US" b="1" smtClean="0">
                <a:solidFill>
                  <a:srgbClr val="FF00FF"/>
                </a:solidFill>
                <a:effectLst/>
              </a:rPr>
              <a:t>b) What Do Customers Do with Our Products?</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The "where" question is mainly one of distribution and customer convenience.</a:t>
            </a:r>
          </a:p>
          <a:p>
            <a:pPr>
              <a:buNone/>
            </a:pPr>
            <a:endParaRPr lang="en-US" smtClean="0"/>
          </a:p>
          <a:p>
            <a:r>
              <a:rPr lang="en-US" smtClean="0"/>
              <a:t>The fastest growing form of distribution today is nonstore retailing—which includes vending machines; direct marketing through catalogs, home sales, or infomercials; and electronic merchandising through the Internet, interactive television, and video kiosks.</a:t>
            </a:r>
          </a:p>
          <a:p>
            <a:endParaRPr lang="en-US"/>
          </a:p>
        </p:txBody>
      </p:sp>
      <p:sp>
        <p:nvSpPr>
          <p:cNvPr id="3" name="Title 2"/>
          <p:cNvSpPr>
            <a:spLocks noGrp="1"/>
          </p:cNvSpPr>
          <p:nvPr>
            <p:ph type="title"/>
          </p:nvPr>
        </p:nvSpPr>
        <p:spPr/>
        <p:txBody>
          <a:bodyPr/>
          <a:lstStyle/>
          <a:p>
            <a:r>
              <a:rPr lang="en-US" b="1" smtClean="0">
                <a:solidFill>
                  <a:srgbClr val="FF00FF"/>
                </a:solidFill>
                <a:effectLst/>
              </a:rPr>
              <a:t>c) Where Do Customers Purchase Our Products?</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The "when" question refers to any situational influences that may cause customer purchasing activity to vary over time.</a:t>
            </a:r>
          </a:p>
          <a:p>
            <a:pPr>
              <a:buNone/>
            </a:pPr>
            <a:endParaRPr lang="en-US" smtClean="0"/>
          </a:p>
          <a:p>
            <a:r>
              <a:rPr lang="en-US" smtClean="0"/>
              <a:t>The "when" question also includes subtler influences that can affect purchasing behavior, such as physical and social surroundings, time perceptions, and the purchase task.</a:t>
            </a:r>
          </a:p>
          <a:p>
            <a:endParaRPr lang="en-US"/>
          </a:p>
        </p:txBody>
      </p:sp>
      <p:sp>
        <p:nvSpPr>
          <p:cNvPr id="3" name="Title 2"/>
          <p:cNvSpPr>
            <a:spLocks noGrp="1"/>
          </p:cNvSpPr>
          <p:nvPr>
            <p:ph type="title"/>
          </p:nvPr>
        </p:nvSpPr>
        <p:spPr/>
        <p:txBody>
          <a:bodyPr/>
          <a:lstStyle/>
          <a:p>
            <a:r>
              <a:rPr lang="en-US" b="1" smtClean="0">
                <a:solidFill>
                  <a:srgbClr val="FF00FF"/>
                </a:solidFill>
                <a:effectLst/>
              </a:rPr>
              <a:t>d) When Do Customers Purchase Our Products?</a:t>
            </a:r>
            <a:r>
              <a:rPr lang="en-US" smtClean="0"/>
              <a:t/>
            </a:r>
            <a:br>
              <a:rPr lang="en-US"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797860"/>
            <a:ext cx="7693029" cy="5178554"/>
          </a:xfrm>
        </p:spPr>
        <p:txBody>
          <a:bodyPr/>
          <a:lstStyle/>
          <a:p>
            <a:r>
              <a:rPr lang="en-US" smtClean="0"/>
              <a:t>The purpose of the situation analysis is to describe current and future issues and key trends as they affect three key environments: the internal environment, the customer environment, and the external environment.</a:t>
            </a:r>
          </a:p>
          <a:p>
            <a:pPr>
              <a:buNone/>
            </a:pPr>
            <a:endParaRPr lang="en-US" smtClean="0"/>
          </a:p>
          <a:p>
            <a:r>
              <a:rPr lang="en-US" smtClean="0"/>
              <a:t>Although staying abreast of trends in the marketing environment is one of several tasks performed by marketing managers, it is perhaps the most important, as practically all planning and decision making depends on how well this analysis is conducted. [Exhibit 3.1]</a:t>
            </a:r>
          </a:p>
          <a:p>
            <a:pPr>
              <a:buNone/>
            </a:pPr>
            <a:endParaRPr lang="en-US" smtClean="0"/>
          </a:p>
          <a:p>
            <a:endParaRPr lang="en-US"/>
          </a:p>
        </p:txBody>
      </p:sp>
      <p:sp>
        <p:nvSpPr>
          <p:cNvPr id="3" name="Title 2"/>
          <p:cNvSpPr>
            <a:spLocks noGrp="1"/>
          </p:cNvSpPr>
          <p:nvPr>
            <p:ph type="title"/>
          </p:nvPr>
        </p:nvSpPr>
        <p:spPr>
          <a:xfrm>
            <a:off x="1302808" y="179388"/>
            <a:ext cx="7556500" cy="815694"/>
          </a:xfrm>
        </p:spPr>
        <p:txBody>
          <a:bodyPr/>
          <a:lstStyle/>
          <a:p>
            <a:pPr algn="ctr"/>
            <a:r>
              <a:rPr lang="en-US" b="1" smtClean="0">
                <a:solidFill>
                  <a:srgbClr val="FF0000"/>
                </a:solidFill>
                <a:effectLst/>
              </a:rPr>
              <a:t>Introduction</a:t>
            </a:r>
            <a:r>
              <a:rPr lang="en-US" b="1" smtClean="0"/>
              <a:t/>
            </a:r>
            <a:br>
              <a:rPr lang="en-US" b="1"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The "why" question involves identifying the basic need-satisfying benefits provided by the firm's products.</a:t>
            </a:r>
          </a:p>
          <a:p>
            <a:r>
              <a:rPr lang="en-US" smtClean="0"/>
              <a:t>The "how" part of this question refers to the means of payment that customers use when making a purchase. The availability of credit makes it possible for customers to take possession of high-priced products.</a:t>
            </a:r>
          </a:p>
          <a:p>
            <a:r>
              <a:rPr lang="en-US" smtClean="0"/>
              <a:t>Barter—an exchange of goods and services for other goods and services—has reemerged in business markets.</a:t>
            </a:r>
          </a:p>
          <a:p>
            <a:endParaRPr lang="en-US"/>
          </a:p>
        </p:txBody>
      </p:sp>
      <p:sp>
        <p:nvSpPr>
          <p:cNvPr id="3" name="Title 2"/>
          <p:cNvSpPr>
            <a:spLocks noGrp="1"/>
          </p:cNvSpPr>
          <p:nvPr>
            <p:ph type="title"/>
          </p:nvPr>
        </p:nvSpPr>
        <p:spPr/>
        <p:txBody>
          <a:bodyPr/>
          <a:lstStyle/>
          <a:p>
            <a:r>
              <a:rPr lang="en-US" b="1" smtClean="0">
                <a:solidFill>
                  <a:srgbClr val="FF00FF"/>
                </a:solidFill>
                <a:effectLst/>
              </a:rPr>
              <a:t>e) Why (and How) Do Customers Select Our Products?</a:t>
            </a:r>
            <a:r>
              <a:rPr lang="en-US" smtClean="0"/>
              <a:t/>
            </a:r>
            <a:br>
              <a:rPr lang="en-US"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smtClean="0"/>
              <a:t>There are many potential reasons why customers might not purchase a firm's products:</a:t>
            </a:r>
          </a:p>
          <a:p>
            <a:pPr>
              <a:buNone/>
            </a:pPr>
            <a:r>
              <a:rPr lang="en-US" sz="2000" smtClean="0"/>
              <a:t>a)Noncustomers have a basic need that the firm’s product does not fulfill.</a:t>
            </a:r>
          </a:p>
          <a:p>
            <a:pPr>
              <a:buNone/>
            </a:pPr>
            <a:r>
              <a:rPr lang="en-US" sz="2000" smtClean="0"/>
              <a:t>b)Noncustomers perceive that they have better or lower-priced alternatives, such as competing substitute products.</a:t>
            </a:r>
          </a:p>
          <a:p>
            <a:pPr>
              <a:buNone/>
            </a:pPr>
            <a:r>
              <a:rPr lang="en-US" sz="2000" smtClean="0"/>
              <a:t>c)Competing products actually have better features or benefits than the firm’s product.</a:t>
            </a:r>
          </a:p>
          <a:p>
            <a:pPr>
              <a:buNone/>
            </a:pPr>
            <a:r>
              <a:rPr lang="en-US" sz="2000" smtClean="0"/>
              <a:t>d)The firm’s product does not match noncustomers’ budgets or lifestyles.</a:t>
            </a:r>
          </a:p>
          <a:p>
            <a:pPr>
              <a:buNone/>
            </a:pPr>
            <a:r>
              <a:rPr lang="en-US" sz="2000" smtClean="0"/>
              <a:t>e)Noncustomers have high switching costs.</a:t>
            </a:r>
          </a:p>
          <a:p>
            <a:pPr>
              <a:buNone/>
            </a:pPr>
            <a:endParaRPr lang="en-US" sz="2000" smtClean="0"/>
          </a:p>
          <a:p>
            <a:endParaRPr lang="en-US" sz="2000"/>
          </a:p>
        </p:txBody>
      </p:sp>
      <p:sp>
        <p:nvSpPr>
          <p:cNvPr id="3" name="Title 2"/>
          <p:cNvSpPr>
            <a:spLocks noGrp="1"/>
          </p:cNvSpPr>
          <p:nvPr>
            <p:ph type="title"/>
          </p:nvPr>
        </p:nvSpPr>
        <p:spPr/>
        <p:txBody>
          <a:bodyPr/>
          <a:lstStyle/>
          <a:p>
            <a:r>
              <a:rPr lang="en-US" b="1" smtClean="0">
                <a:solidFill>
                  <a:srgbClr val="FF00FF"/>
                </a:solidFill>
                <a:effectLst/>
              </a:rPr>
              <a:t>f) Why Do Potential Customers Not Purchase Our Products?</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5059" y="358588"/>
            <a:ext cx="7459946" cy="5617825"/>
          </a:xfrm>
        </p:spPr>
        <p:txBody>
          <a:bodyPr/>
          <a:lstStyle/>
          <a:p>
            <a:pPr>
              <a:buNone/>
            </a:pPr>
            <a:r>
              <a:rPr lang="en-US" smtClean="0"/>
              <a:t>f)Noncustomers do not know that the firm’s product exists.</a:t>
            </a:r>
          </a:p>
          <a:p>
            <a:pPr>
              <a:buNone/>
            </a:pPr>
            <a:r>
              <a:rPr lang="en-US" smtClean="0"/>
              <a:t>g)Noncustomers have misconceptions about the firm’s product (weak or poor image).</a:t>
            </a:r>
          </a:p>
          <a:p>
            <a:pPr>
              <a:buNone/>
            </a:pPr>
            <a:r>
              <a:rPr lang="en-US" smtClean="0"/>
              <a:t>h)Poor distribution makes the firm’s product difficult to find.</a:t>
            </a:r>
          </a:p>
          <a:p>
            <a:pPr>
              <a:buNone/>
            </a:pPr>
            <a:endParaRPr lang="en-US" smtClean="0"/>
          </a:p>
          <a:p>
            <a:pPr>
              <a:buFont typeface="Wingdings" pitchFamily="2" charset="2"/>
              <a:buChar char="§"/>
            </a:pPr>
            <a:r>
              <a:rPr lang="en-US" smtClean="0"/>
              <a:t>The potential for converting noncustomers into customers must also be assessed.</a:t>
            </a: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4"/>
          <p:cNvSpPr>
            <a:spLocks noGrp="1"/>
          </p:cNvSpPr>
          <p:nvPr>
            <p:ph idx="1"/>
          </p:nvPr>
        </p:nvSpPr>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cs typeface="ＭＳ Ｐゴシック" charset="0"/>
              </a:rPr>
              <a:t>Competition</a:t>
            </a:r>
          </a:p>
          <a:p>
            <a:pPr eaLnBrk="1" hangingPunct="1"/>
            <a:r>
              <a:rPr lang="en-US" dirty="0" smtClean="0">
                <a:ln>
                  <a:noFill/>
                </a:ln>
                <a:latin typeface="Rockwell" charset="0"/>
                <a:ea typeface="ＭＳ Ｐゴシック" charset="0"/>
                <a:cs typeface="ＭＳ Ｐゴシック" charset="0"/>
              </a:rPr>
              <a:t>Economic </a:t>
            </a:r>
            <a:r>
              <a:rPr lang="en-US" dirty="0">
                <a:ln>
                  <a:noFill/>
                </a:ln>
                <a:latin typeface="Rockwell" charset="0"/>
                <a:ea typeface="ＭＳ Ｐゴシック" charset="0"/>
                <a:cs typeface="ＭＳ Ｐゴシック" charset="0"/>
              </a:rPr>
              <a:t>Growth and Stability</a:t>
            </a:r>
          </a:p>
          <a:p>
            <a:pPr eaLnBrk="1" hangingPunct="1"/>
            <a:r>
              <a:rPr lang="en-US" dirty="0">
                <a:ln>
                  <a:noFill/>
                </a:ln>
                <a:latin typeface="Rockwell" charset="0"/>
                <a:ea typeface="ＭＳ Ｐゴシック" charset="0"/>
                <a:cs typeface="ＭＳ Ｐゴシック" charset="0"/>
              </a:rPr>
              <a:t>Political Trends</a:t>
            </a:r>
          </a:p>
          <a:p>
            <a:pPr eaLnBrk="1" hangingPunct="1"/>
            <a:r>
              <a:rPr lang="en-US" dirty="0">
                <a:ln>
                  <a:noFill/>
                </a:ln>
                <a:latin typeface="Rockwell" charset="0"/>
                <a:ea typeface="ＭＳ Ｐゴシック" charset="0"/>
                <a:cs typeface="ＭＳ Ｐゴシック" charset="0"/>
              </a:rPr>
              <a:t>Legal and Regulatory Issues</a:t>
            </a:r>
          </a:p>
          <a:p>
            <a:pPr eaLnBrk="1" hangingPunct="1"/>
            <a:r>
              <a:rPr lang="en-US" dirty="0">
                <a:ln>
                  <a:noFill/>
                </a:ln>
                <a:latin typeface="Rockwell" charset="0"/>
                <a:ea typeface="ＭＳ Ｐゴシック" charset="0"/>
                <a:cs typeface="ＭＳ Ｐゴシック" charset="0"/>
              </a:rPr>
              <a:t>Technological Advancements</a:t>
            </a:r>
          </a:p>
          <a:p>
            <a:pPr eaLnBrk="1" hangingPunct="1"/>
            <a:r>
              <a:rPr lang="en-US" dirty="0">
                <a:ln>
                  <a:noFill/>
                </a:ln>
                <a:latin typeface="Rockwell" charset="0"/>
                <a:ea typeface="ＭＳ Ｐゴシック" charset="0"/>
                <a:cs typeface="ＭＳ Ｐゴシック" charset="0"/>
              </a:rPr>
              <a:t>Sociocultural </a:t>
            </a:r>
            <a:r>
              <a:rPr lang="en-US" dirty="0" smtClean="0">
                <a:ln>
                  <a:noFill/>
                </a:ln>
                <a:latin typeface="Rockwell" charset="0"/>
                <a:ea typeface="ＭＳ Ｐゴシック" charset="0"/>
                <a:cs typeface="ＭＳ Ｐゴシック" charset="0"/>
              </a:rPr>
              <a:t>Trends</a:t>
            </a:r>
            <a:endParaRPr lang="en-US" dirty="0">
              <a:ln>
                <a:noFill/>
              </a:ln>
              <a:latin typeface="Rockwell" charset="0"/>
              <a:ea typeface="ＭＳ Ｐゴシック" charset="0"/>
            </a:endParaRPr>
          </a:p>
        </p:txBody>
      </p:sp>
      <p:sp>
        <p:nvSpPr>
          <p:cNvPr id="2" name="Title 1"/>
          <p:cNvSpPr>
            <a:spLocks noGrp="1"/>
          </p:cNvSpPr>
          <p:nvPr>
            <p:ph type="title"/>
          </p:nvPr>
        </p:nvSpPr>
        <p:spPr/>
        <p:txBody>
          <a:bodyPr>
            <a:noAutofit/>
          </a:bodyPr>
          <a:lstStyle/>
          <a:p>
            <a:pPr eaLnBrk="1" hangingPunct="1">
              <a:defRPr/>
            </a:pPr>
            <a:r>
              <a:rPr lang="en-US" b="1" dirty="0">
                <a:ln>
                  <a:noFill/>
                </a:ln>
                <a:solidFill>
                  <a:srgbClr val="FF0000"/>
                </a:solidFill>
                <a:effectLst/>
                <a:latin typeface="Rockwell" charset="0"/>
                <a:ea typeface="ＭＳ Ｐゴシック" charset="0"/>
                <a:cs typeface="ＭＳ Ｐゴシック" charset="0"/>
              </a:rPr>
              <a:t>The External </a:t>
            </a:r>
            <a:r>
              <a:rPr lang="en-US" b="1" dirty="0" smtClean="0">
                <a:ln>
                  <a:noFill/>
                </a:ln>
                <a:solidFill>
                  <a:srgbClr val="FF0000"/>
                </a:solidFill>
                <a:effectLst/>
                <a:latin typeface="Rockwell" charset="0"/>
                <a:ea typeface="ＭＳ Ｐゴシック" charset="0"/>
                <a:cs typeface="ＭＳ Ｐゴシック" charset="0"/>
              </a:rPr>
              <a:t>Environment</a:t>
            </a:r>
            <a:br>
              <a:rPr lang="en-US" b="1" dirty="0" smtClean="0">
                <a:ln>
                  <a:noFill/>
                </a:ln>
                <a:solidFill>
                  <a:srgbClr val="FF0000"/>
                </a:solidFill>
                <a:effectLst/>
                <a:latin typeface="Rockwell" charset="0"/>
                <a:ea typeface="ＭＳ Ｐゴシック" charset="0"/>
                <a:cs typeface="ＭＳ Ｐゴシック" charset="0"/>
              </a:rPr>
            </a:br>
            <a:r>
              <a:rPr lang="en-US" b="1" dirty="0" smtClean="0">
                <a:ln>
                  <a:noFill/>
                </a:ln>
                <a:solidFill>
                  <a:srgbClr val="FF0000"/>
                </a:solidFill>
                <a:effectLst/>
                <a:latin typeface="Rockwell" charset="0"/>
                <a:ea typeface="ＭＳ Ｐゴシック" charset="0"/>
                <a:cs typeface="ＭＳ Ｐゴシック" charset="0"/>
              </a:rPr>
              <a:t>(Exhibit 3.5)</a:t>
            </a:r>
            <a:endParaRPr lang="en-US" b="1" dirty="0">
              <a:ln>
                <a:noFill/>
              </a:ln>
              <a:solidFill>
                <a:srgbClr val="FF0000"/>
              </a:solidFill>
              <a:effectLst/>
              <a:latin typeface="Rockwell" charset="0"/>
              <a:ea typeface="ＭＳ Ｐゴシック" charset="0"/>
              <a:cs typeface="ＭＳ Ｐゴシック" charset="0"/>
            </a:endParaRPr>
          </a:p>
        </p:txBody>
      </p:sp>
      <p:sp>
        <p:nvSpPr>
          <p:cNvPr id="3" name="Slide Number Placeholder 2"/>
          <p:cNvSpPr>
            <a:spLocks noGrp="1"/>
          </p:cNvSpPr>
          <p:nvPr>
            <p:ph type="sldNum" sz="quarter" idx="11"/>
          </p:nvPr>
        </p:nvSpPr>
        <p:spPr/>
        <p:txBody>
          <a:bodyPr/>
          <a:lstStyle/>
          <a:p>
            <a:pPr>
              <a:defRPr/>
            </a:pPr>
            <a:fld id="{7CA3B053-DD34-B645-BCE5-0B617BE5BFE4}" type="slidenum">
              <a:rPr lang="en-US" smtClean="0"/>
              <a:pPr>
                <a:defRPr/>
              </a:pPr>
              <a:t>23</a:t>
            </a:fld>
            <a:endParaRPr lang="en-US" dirty="0"/>
          </a:p>
        </p:txBody>
      </p:sp>
    </p:spTree>
    <p:extLst>
      <p:ext uri="{BB962C8B-B14F-4D97-AF65-F5344CB8AC3E}">
        <p14:creationId xmlns:p14="http://schemas.microsoft.com/office/powerpoint/2010/main" val="3991241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797860"/>
            <a:ext cx="7693029" cy="5178554"/>
          </a:xfrm>
        </p:spPr>
        <p:txBody>
          <a:bodyPr/>
          <a:lstStyle/>
          <a:p>
            <a:pPr>
              <a:buNone/>
            </a:pPr>
            <a:endParaRPr lang="en-US"/>
          </a:p>
        </p:txBody>
      </p:sp>
      <p:sp>
        <p:nvSpPr>
          <p:cNvPr id="3" name="Title 2"/>
          <p:cNvSpPr>
            <a:spLocks noGrp="1"/>
          </p:cNvSpPr>
          <p:nvPr>
            <p:ph type="title"/>
          </p:nvPr>
        </p:nvSpPr>
        <p:spPr>
          <a:xfrm>
            <a:off x="1302808" y="0"/>
            <a:ext cx="7556500" cy="627529"/>
          </a:xfrm>
        </p:spPr>
        <p:txBody>
          <a:bodyPr/>
          <a:lstStyle/>
          <a:p>
            <a:r>
              <a:rPr lang="en-US" sz="1600" b="1" smtClean="0">
                <a:effectLst/>
              </a:rPr>
              <a:t>EXHI B I T 4.5 </a:t>
            </a:r>
            <a:br>
              <a:rPr lang="en-US" sz="1600" b="1" smtClean="0">
                <a:effectLst/>
              </a:rPr>
            </a:br>
            <a:r>
              <a:rPr lang="en-US" sz="1600" b="1" smtClean="0">
                <a:effectLst/>
              </a:rPr>
              <a:t>A FRAMEWORK FOR ANALYZING THE EXTERNAL ENVIRONMENT</a:t>
            </a:r>
            <a:r>
              <a:rPr lang="en-US" b="1" smtClean="0"/>
              <a:t/>
            </a:r>
            <a:br>
              <a:rPr lang="en-US" b="1"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24</a:t>
            </a:fld>
            <a:endParaRPr lang="en-US" dirty="0"/>
          </a:p>
        </p:txBody>
      </p:sp>
      <p:sp>
        <p:nvSpPr>
          <p:cNvPr id="5" name="Rectangle 4"/>
          <p:cNvSpPr/>
          <p:nvPr/>
        </p:nvSpPr>
        <p:spPr>
          <a:xfrm>
            <a:off x="1302808" y="627529"/>
            <a:ext cx="7701492" cy="6059022"/>
          </a:xfrm>
          <a:prstGeom prst="rect">
            <a:avLst/>
          </a:prstGeom>
          <a:solidFill>
            <a:srgbClr val="DDDDDD"/>
          </a:solidFill>
        </p:spPr>
        <p:style>
          <a:lnRef idx="1">
            <a:schemeClr val="accent1"/>
          </a:lnRef>
          <a:fillRef idx="3">
            <a:schemeClr val="accent1"/>
          </a:fillRef>
          <a:effectRef idx="2">
            <a:schemeClr val="accent1"/>
          </a:effectRef>
          <a:fontRef idx="minor">
            <a:schemeClr val="lt1"/>
          </a:fontRef>
        </p:style>
        <p:txBody>
          <a:bodyPr rtlCol="0" anchor="ctr"/>
          <a:lstStyle/>
          <a:p>
            <a:r>
              <a:rPr lang="en-US" sz="800" b="1" i="1" smtClean="0">
                <a:solidFill>
                  <a:schemeClr val="tx1"/>
                </a:solidFill>
              </a:rPr>
              <a:t>a)Competition</a:t>
            </a:r>
          </a:p>
          <a:p>
            <a:r>
              <a:rPr lang="en-US" sz="800" smtClean="0">
                <a:solidFill>
                  <a:schemeClr val="tx1"/>
                </a:solidFill>
              </a:rPr>
              <a:t>1. Who are our major brand, product, generic, and total budget competitors? What are their characteristics</a:t>
            </a:r>
          </a:p>
          <a:p>
            <a:r>
              <a:rPr lang="en-US" sz="800" smtClean="0">
                <a:solidFill>
                  <a:schemeClr val="tx1"/>
                </a:solidFill>
              </a:rPr>
              <a:t>in terms of size, growth, profitability, strategies, and target markets?</a:t>
            </a:r>
          </a:p>
          <a:p>
            <a:r>
              <a:rPr lang="en-US" sz="800" smtClean="0">
                <a:solidFill>
                  <a:schemeClr val="tx1"/>
                </a:solidFill>
              </a:rPr>
              <a:t>2. What are our competitors’ key strengths and weaknesses?</a:t>
            </a:r>
          </a:p>
          <a:p>
            <a:r>
              <a:rPr lang="en-US" sz="800" smtClean="0">
                <a:solidFill>
                  <a:schemeClr val="tx1"/>
                </a:solidFill>
              </a:rPr>
              <a:t>3. What are our competitors’ key capabilities and vulnerabilities with respect to their marketing program</a:t>
            </a:r>
          </a:p>
          <a:p>
            <a:r>
              <a:rPr lang="en-US" sz="800" smtClean="0">
                <a:solidFill>
                  <a:schemeClr val="tx1"/>
                </a:solidFill>
              </a:rPr>
              <a:t>(for example, products, distribution, promotion, and pricing)?</a:t>
            </a:r>
          </a:p>
          <a:p>
            <a:r>
              <a:rPr lang="en-US" sz="800" smtClean="0">
                <a:solidFill>
                  <a:schemeClr val="tx1"/>
                </a:solidFill>
              </a:rPr>
              <a:t>4. What response can we expect from our competitors if environmental conditions change or if we change</a:t>
            </a:r>
          </a:p>
          <a:p>
            <a:r>
              <a:rPr lang="en-US" sz="800" smtClean="0">
                <a:solidFill>
                  <a:schemeClr val="tx1"/>
                </a:solidFill>
              </a:rPr>
              <a:t>our marketing strategy?</a:t>
            </a:r>
          </a:p>
          <a:p>
            <a:r>
              <a:rPr lang="en-US" sz="800" smtClean="0">
                <a:solidFill>
                  <a:schemeClr val="tx1"/>
                </a:solidFill>
              </a:rPr>
              <a:t>5. How is our set of competitors likely to change in the future? Who are our new competitors likely to be?</a:t>
            </a:r>
          </a:p>
          <a:p>
            <a:r>
              <a:rPr lang="en-US" sz="800" b="1" i="1" smtClean="0">
                <a:solidFill>
                  <a:schemeClr val="tx1"/>
                </a:solidFill>
              </a:rPr>
              <a:t>b)Economic Growth and Stability</a:t>
            </a:r>
          </a:p>
          <a:p>
            <a:r>
              <a:rPr lang="en-US" sz="800" smtClean="0">
                <a:solidFill>
                  <a:schemeClr val="tx1"/>
                </a:solidFill>
              </a:rPr>
              <a:t>1. What are the general economic conditions of the country, region, state, and local area in which our firm</a:t>
            </a:r>
          </a:p>
          <a:p>
            <a:r>
              <a:rPr lang="en-US" sz="800" smtClean="0">
                <a:solidFill>
                  <a:schemeClr val="tx1"/>
                </a:solidFill>
              </a:rPr>
              <a:t>operates?</a:t>
            </a:r>
          </a:p>
          <a:p>
            <a:r>
              <a:rPr lang="en-US" sz="800" smtClean="0">
                <a:solidFill>
                  <a:schemeClr val="tx1"/>
                </a:solidFill>
              </a:rPr>
              <a:t>2. What are the economic conditions of our industry? Is our industry growing? Why or why not?</a:t>
            </a:r>
          </a:p>
          <a:p>
            <a:r>
              <a:rPr lang="en-US" sz="800" smtClean="0">
                <a:solidFill>
                  <a:schemeClr val="tx1"/>
                </a:solidFill>
              </a:rPr>
              <a:t>3. Overall, are customers optimistic or pessimistic about the economy? Why?</a:t>
            </a:r>
          </a:p>
          <a:p>
            <a:r>
              <a:rPr lang="en-US" sz="800" smtClean="0">
                <a:solidFill>
                  <a:schemeClr val="tx1"/>
                </a:solidFill>
              </a:rPr>
              <a:t>4. What are the buying power and spending patterns of customers in our industry? Are our industry’s</a:t>
            </a:r>
          </a:p>
          <a:p>
            <a:r>
              <a:rPr lang="en-US" sz="800" smtClean="0">
                <a:solidFill>
                  <a:schemeClr val="tx1"/>
                </a:solidFill>
              </a:rPr>
              <a:t>customers buying less or more of our products? Why?</a:t>
            </a:r>
          </a:p>
          <a:p>
            <a:r>
              <a:rPr lang="en-US" sz="800" b="1" i="1" smtClean="0">
                <a:solidFill>
                  <a:schemeClr val="tx1"/>
                </a:solidFill>
              </a:rPr>
              <a:t>c)Political Trends</a:t>
            </a:r>
          </a:p>
          <a:p>
            <a:r>
              <a:rPr lang="en-US" sz="800" smtClean="0">
                <a:solidFill>
                  <a:schemeClr val="tx1"/>
                </a:solidFill>
              </a:rPr>
              <a:t>1. Have recent elections changed the political landscape within our domestic or international markets? If</a:t>
            </a:r>
          </a:p>
          <a:p>
            <a:r>
              <a:rPr lang="en-US" sz="800" smtClean="0">
                <a:solidFill>
                  <a:schemeClr val="tx1"/>
                </a:solidFill>
              </a:rPr>
              <a:t>so, how?</a:t>
            </a:r>
          </a:p>
          <a:p>
            <a:r>
              <a:rPr lang="en-US" sz="800" smtClean="0">
                <a:solidFill>
                  <a:schemeClr val="tx1"/>
                </a:solidFill>
              </a:rPr>
              <a:t>2. What type of industry regulations do elected officials favor?</a:t>
            </a:r>
          </a:p>
          <a:p>
            <a:r>
              <a:rPr lang="en-US" sz="800" smtClean="0">
                <a:solidFill>
                  <a:schemeClr val="tx1"/>
                </a:solidFill>
              </a:rPr>
              <a:t>3. What are we doing currently to maintain good relations with elected officials? Have these activities</a:t>
            </a:r>
          </a:p>
          <a:p>
            <a:r>
              <a:rPr lang="en-US" sz="800" smtClean="0">
                <a:solidFill>
                  <a:schemeClr val="tx1"/>
                </a:solidFill>
              </a:rPr>
              <a:t>been effective? Why or why not?</a:t>
            </a:r>
          </a:p>
          <a:p>
            <a:r>
              <a:rPr lang="en-US" sz="800" b="1" i="1" smtClean="0">
                <a:solidFill>
                  <a:schemeClr val="tx1"/>
                </a:solidFill>
              </a:rPr>
              <a:t>d)Legal and Regulatory Issues</a:t>
            </a:r>
          </a:p>
          <a:p>
            <a:r>
              <a:rPr lang="en-US" sz="800" smtClean="0">
                <a:solidFill>
                  <a:schemeClr val="tx1"/>
                </a:solidFill>
              </a:rPr>
              <a:t>1. What proposed changes in international, federal, state, or local laws and regulations have the potential</a:t>
            </a:r>
          </a:p>
          <a:p>
            <a:r>
              <a:rPr lang="en-US" sz="800" smtClean="0">
                <a:solidFill>
                  <a:schemeClr val="tx1"/>
                </a:solidFill>
              </a:rPr>
              <a:t>to affect our marketing activities?</a:t>
            </a:r>
          </a:p>
          <a:p>
            <a:r>
              <a:rPr lang="en-US" sz="800" smtClean="0">
                <a:solidFill>
                  <a:schemeClr val="tx1"/>
                </a:solidFill>
              </a:rPr>
              <a:t>2. Do recent court decisions suggest that we should modify our marketing activities?</a:t>
            </a:r>
          </a:p>
          <a:p>
            <a:r>
              <a:rPr lang="en-US" sz="800" smtClean="0">
                <a:solidFill>
                  <a:schemeClr val="tx1"/>
                </a:solidFill>
              </a:rPr>
              <a:t>3. Do the recent rulings of federal, state, local and self-regulatory agencies suggest that we should modify</a:t>
            </a:r>
          </a:p>
          <a:p>
            <a:r>
              <a:rPr lang="en-US" sz="800" smtClean="0">
                <a:solidFill>
                  <a:schemeClr val="tx1"/>
                </a:solidFill>
              </a:rPr>
              <a:t>our marketing activities?</a:t>
            </a:r>
          </a:p>
          <a:p>
            <a:r>
              <a:rPr lang="en-US" sz="800" smtClean="0">
                <a:solidFill>
                  <a:schemeClr val="tx1"/>
                </a:solidFill>
              </a:rPr>
              <a:t>4. What effect will changes in global trade agreements or laws have on our international marketing</a:t>
            </a:r>
          </a:p>
          <a:p>
            <a:r>
              <a:rPr lang="en-US" sz="800" smtClean="0">
                <a:solidFill>
                  <a:schemeClr val="tx1"/>
                </a:solidFill>
              </a:rPr>
              <a:t>opportunities?</a:t>
            </a:r>
          </a:p>
          <a:p>
            <a:r>
              <a:rPr lang="en-US" sz="800" b="1" i="1" smtClean="0">
                <a:solidFill>
                  <a:schemeClr val="tx1"/>
                </a:solidFill>
              </a:rPr>
              <a:t>e)Technological Advancements</a:t>
            </a:r>
          </a:p>
          <a:p>
            <a:r>
              <a:rPr lang="en-US" sz="800" smtClean="0">
                <a:solidFill>
                  <a:schemeClr val="tx1"/>
                </a:solidFill>
              </a:rPr>
              <a:t>1. What impact has changing technology had on our customers?</a:t>
            </a:r>
          </a:p>
          <a:p>
            <a:r>
              <a:rPr lang="en-US" sz="800" smtClean="0">
                <a:solidFill>
                  <a:schemeClr val="tx1"/>
                </a:solidFill>
              </a:rPr>
              <a:t>2. What technological changes will affect the way that we operate or manufacture our products?</a:t>
            </a:r>
          </a:p>
          <a:p>
            <a:r>
              <a:rPr lang="en-US" sz="800" smtClean="0">
                <a:solidFill>
                  <a:schemeClr val="tx1"/>
                </a:solidFill>
              </a:rPr>
              <a:t>3. What technological changes will affect the way that we conduct marketing activities such as distribution</a:t>
            </a:r>
          </a:p>
          <a:p>
            <a:r>
              <a:rPr lang="en-US" sz="800" smtClean="0">
                <a:solidFill>
                  <a:schemeClr val="tx1"/>
                </a:solidFill>
              </a:rPr>
              <a:t>or promotion?</a:t>
            </a:r>
          </a:p>
          <a:p>
            <a:r>
              <a:rPr lang="en-US" sz="800" smtClean="0">
                <a:solidFill>
                  <a:schemeClr val="tx1"/>
                </a:solidFill>
              </a:rPr>
              <a:t>4. Are there any current technologies that we do not use to their fullest potential in making our marketing</a:t>
            </a:r>
          </a:p>
          <a:p>
            <a:r>
              <a:rPr lang="en-US" sz="800" smtClean="0">
                <a:solidFill>
                  <a:schemeClr val="tx1"/>
                </a:solidFill>
              </a:rPr>
              <a:t>activities more effective and efficient?</a:t>
            </a:r>
          </a:p>
          <a:p>
            <a:r>
              <a:rPr lang="en-US" sz="800" smtClean="0">
                <a:solidFill>
                  <a:schemeClr val="tx1"/>
                </a:solidFill>
              </a:rPr>
              <a:t>5. Do any technological advances threaten to make our products obsolete? Does new technology have the</a:t>
            </a:r>
          </a:p>
          <a:p>
            <a:r>
              <a:rPr lang="en-US" sz="800" smtClean="0">
                <a:solidFill>
                  <a:schemeClr val="tx1"/>
                </a:solidFill>
              </a:rPr>
              <a:t>potential to satisfy previously unmet or unknown customer needs?</a:t>
            </a:r>
          </a:p>
          <a:p>
            <a:r>
              <a:rPr lang="en-US" sz="800" b="1" i="1" smtClean="0">
                <a:solidFill>
                  <a:schemeClr val="tx1"/>
                </a:solidFill>
              </a:rPr>
              <a:t>f)Sociocultural Trends</a:t>
            </a:r>
          </a:p>
          <a:p>
            <a:r>
              <a:rPr lang="en-US" sz="800" smtClean="0">
                <a:solidFill>
                  <a:schemeClr val="tx1"/>
                </a:solidFill>
              </a:rPr>
              <a:t>1. How are society’s demographics and values changing? What effect will these changes have on our</a:t>
            </a:r>
          </a:p>
          <a:p>
            <a:r>
              <a:rPr lang="en-US" sz="800" smtClean="0">
                <a:solidFill>
                  <a:schemeClr val="tx1"/>
                </a:solidFill>
              </a:rPr>
              <a:t>customers, products, pricing, distribution, promotion, and our employees?</a:t>
            </a:r>
          </a:p>
          <a:p>
            <a:r>
              <a:rPr lang="en-US" sz="800" smtClean="0">
                <a:solidFill>
                  <a:schemeClr val="tx1"/>
                </a:solidFill>
              </a:rPr>
              <a:t>2. What challenges or opportunities have changes in the diversity of our customers and employees created?</a:t>
            </a:r>
          </a:p>
          <a:p>
            <a:r>
              <a:rPr lang="en-US" sz="800" smtClean="0">
                <a:solidFill>
                  <a:schemeClr val="tx1"/>
                </a:solidFill>
              </a:rPr>
              <a:t>3. What is the general attitude of society about our industry, company, and products? Could we take</a:t>
            </a:r>
          </a:p>
          <a:p>
            <a:r>
              <a:rPr lang="en-US" sz="800" smtClean="0">
                <a:solidFill>
                  <a:schemeClr val="tx1"/>
                </a:solidFill>
              </a:rPr>
              <a:t>actions to improve these attitudes?</a:t>
            </a:r>
          </a:p>
          <a:p>
            <a:r>
              <a:rPr lang="en-US" sz="800" smtClean="0">
                <a:solidFill>
                  <a:schemeClr val="tx1"/>
                </a:solidFill>
              </a:rPr>
              <a:t>4. What social or ethical issues should we be addressing?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2808" y="815788"/>
            <a:ext cx="7693029" cy="5746377"/>
          </a:xfrm>
        </p:spPr>
        <p:txBody>
          <a:bodyPr/>
          <a:lstStyle/>
          <a:p>
            <a:r>
              <a:rPr lang="en-US" sz="2000" smtClean="0"/>
              <a:t>When a firm defines the target markets it will serve, it simultaneously selects a set of competing firms.</a:t>
            </a:r>
          </a:p>
          <a:p>
            <a:r>
              <a:rPr lang="en-US" sz="2000" b="1" u="sng" smtClean="0"/>
              <a:t>Most firms face four basic types of competition: [Exhibit 3.6]</a:t>
            </a:r>
          </a:p>
          <a:p>
            <a:pPr>
              <a:buNone/>
            </a:pPr>
            <a:r>
              <a:rPr lang="en-US" sz="2000" b="1" smtClean="0">
                <a:solidFill>
                  <a:srgbClr val="7030A0"/>
                </a:solidFill>
              </a:rPr>
              <a:t>a)Brand competitors</a:t>
            </a:r>
            <a:r>
              <a:rPr lang="en-US" sz="2000" smtClean="0"/>
              <a:t>, which market products with similar features and benefits to the same customers at similar prices.</a:t>
            </a:r>
          </a:p>
          <a:p>
            <a:pPr>
              <a:buNone/>
            </a:pPr>
            <a:r>
              <a:rPr lang="en-US" sz="2000" b="1" smtClean="0">
                <a:solidFill>
                  <a:srgbClr val="7030A0"/>
                </a:solidFill>
              </a:rPr>
              <a:t>b)Product competitors, </a:t>
            </a:r>
            <a:r>
              <a:rPr lang="en-US" sz="2000" smtClean="0"/>
              <a:t>which compete in the same product class, but with products that are different in features, benefits, and price.</a:t>
            </a:r>
          </a:p>
          <a:p>
            <a:pPr>
              <a:buNone/>
            </a:pPr>
            <a:r>
              <a:rPr lang="en-US" sz="2000" b="1" smtClean="0">
                <a:solidFill>
                  <a:srgbClr val="7030A0"/>
                </a:solidFill>
              </a:rPr>
              <a:t>c)Generic competitors, </a:t>
            </a:r>
            <a:r>
              <a:rPr lang="en-US" sz="2000" smtClean="0"/>
              <a:t>which market very different products that solve the same problem or satisfy the same basic customer need.</a:t>
            </a:r>
          </a:p>
          <a:p>
            <a:pPr>
              <a:buNone/>
            </a:pPr>
            <a:r>
              <a:rPr lang="en-US" sz="2000" b="1" smtClean="0">
                <a:solidFill>
                  <a:srgbClr val="7030A0"/>
                </a:solidFill>
              </a:rPr>
              <a:t>d)Total budget competitors, </a:t>
            </a:r>
            <a:r>
              <a:rPr lang="en-US" sz="2000" smtClean="0"/>
              <a:t>which compete for the limited financial resources of the same customers.</a:t>
            </a:r>
          </a:p>
          <a:p>
            <a:endParaRPr lang="en-US" sz="2000"/>
          </a:p>
        </p:txBody>
      </p:sp>
      <p:sp>
        <p:nvSpPr>
          <p:cNvPr id="3" name="Title 2"/>
          <p:cNvSpPr>
            <a:spLocks noGrp="1"/>
          </p:cNvSpPr>
          <p:nvPr>
            <p:ph type="title"/>
          </p:nvPr>
        </p:nvSpPr>
        <p:spPr>
          <a:xfrm>
            <a:off x="1302808" y="179388"/>
            <a:ext cx="7556500" cy="636400"/>
          </a:xfrm>
        </p:spPr>
        <p:txBody>
          <a:bodyPr/>
          <a:lstStyle/>
          <a:p>
            <a:r>
              <a:rPr lang="en-US" b="1" smtClean="0">
                <a:solidFill>
                  <a:srgbClr val="FF00FF"/>
                </a:solidFill>
                <a:effectLst/>
              </a:rPr>
              <a:t>a) Competition</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b="1" dirty="0">
                <a:ln>
                  <a:noFill/>
                </a:ln>
                <a:effectLst/>
                <a:latin typeface="Rockwell" charset="0"/>
                <a:ea typeface="ＭＳ Ｐゴシック" charset="0"/>
                <a:cs typeface="ＭＳ Ｐゴシック" charset="0"/>
              </a:rPr>
              <a:t>Major Types of Competition</a:t>
            </a:r>
            <a:br>
              <a:rPr lang="en-US" b="1" dirty="0">
                <a:ln>
                  <a:noFill/>
                </a:ln>
                <a:effectLst/>
                <a:latin typeface="Rockwell" charset="0"/>
                <a:ea typeface="ＭＳ Ｐゴシック" charset="0"/>
                <a:cs typeface="ＭＳ Ｐゴシック" charset="0"/>
              </a:rPr>
            </a:br>
            <a:r>
              <a:rPr lang="en-US" b="1" dirty="0">
                <a:ln>
                  <a:noFill/>
                </a:ln>
                <a:effectLst/>
                <a:latin typeface="Rockwell" charset="0"/>
                <a:ea typeface="ＭＳ Ｐゴシック" charset="0"/>
                <a:cs typeface="ＭＳ Ｐゴシック" charset="0"/>
              </a:rPr>
              <a:t>(Exhibit </a:t>
            </a:r>
            <a:r>
              <a:rPr lang="en-US" b="1" dirty="0" smtClean="0">
                <a:ln>
                  <a:noFill/>
                </a:ln>
                <a:effectLst/>
                <a:latin typeface="Rockwell" charset="0"/>
                <a:ea typeface="ＭＳ Ｐゴシック" charset="0"/>
                <a:cs typeface="ＭＳ Ｐゴシック" charset="0"/>
              </a:rPr>
              <a:t>3.6</a:t>
            </a:r>
            <a:r>
              <a:rPr lang="en-US" b="1" dirty="0">
                <a:ln>
                  <a:noFill/>
                </a:ln>
                <a:effectLst/>
                <a:latin typeface="Rockwell" charset="0"/>
                <a:ea typeface="ＭＳ Ｐゴシック" charset="0"/>
                <a:cs typeface="ＭＳ Ｐゴシック" charset="0"/>
              </a:rPr>
              <a:t>)</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26</a:t>
            </a:fld>
            <a:endParaRPr lang="en-US" dirty="0"/>
          </a:p>
        </p:txBody>
      </p:sp>
      <p:pic>
        <p:nvPicPr>
          <p:cNvPr id="3074" name="Picture 2"/>
          <p:cNvPicPr>
            <a:picLocks noChangeAspect="1" noChangeArrowheads="1"/>
          </p:cNvPicPr>
          <p:nvPr/>
        </p:nvPicPr>
        <p:blipFill>
          <a:blip r:embed="rId2"/>
          <a:srcRect/>
          <a:stretch>
            <a:fillRect/>
          </a:stretch>
        </p:blipFill>
        <p:spPr bwMode="auto">
          <a:xfrm>
            <a:off x="1302808" y="1910918"/>
            <a:ext cx="7427191" cy="3775924"/>
          </a:xfrm>
          <a:prstGeom prst="rect">
            <a:avLst/>
          </a:prstGeom>
          <a:noFill/>
          <a:ln w="9525">
            <a:noFill/>
            <a:miter lim="800000"/>
            <a:headEnd/>
            <a:tailEnd/>
          </a:ln>
          <a:effectLst/>
        </p:spPr>
      </p:pic>
    </p:spTree>
    <p:extLst>
      <p:ext uri="{BB962C8B-B14F-4D97-AF65-F5344CB8AC3E}">
        <p14:creationId xmlns:p14="http://schemas.microsoft.com/office/powerpoint/2010/main" val="739818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15154"/>
            <a:ext cx="7693029" cy="5761260"/>
          </a:xfrm>
        </p:spPr>
        <p:txBody>
          <a:bodyPr/>
          <a:lstStyle/>
          <a:p>
            <a:r>
              <a:rPr lang="en-US" smtClean="0"/>
              <a:t>Brand competitors rightfully receive the greatest attention because customers see different brands as direct substitutes for each other. For this reason, strategies aimed at getting customers to switch brands are a major focus in any effort to beat brand competitors.</a:t>
            </a:r>
          </a:p>
          <a:p>
            <a:r>
              <a:rPr lang="en-US" b="1" u="sng" smtClean="0"/>
              <a:t>Competitive analysis has received greater attention recently for several reasons:</a:t>
            </a:r>
          </a:p>
          <a:p>
            <a:pPr>
              <a:buNone/>
            </a:pPr>
            <a:r>
              <a:rPr lang="en-US" smtClean="0"/>
              <a:t>a)more intense competition from sophisticated competitors</a:t>
            </a:r>
          </a:p>
          <a:p>
            <a:pPr>
              <a:buNone/>
            </a:pPr>
            <a:r>
              <a:rPr lang="en-US" smtClean="0"/>
              <a:t>b)increased competition from foreign firms</a:t>
            </a:r>
          </a:p>
          <a:p>
            <a:pPr>
              <a:buNone/>
            </a:pPr>
            <a:r>
              <a:rPr lang="en-US" smtClean="0"/>
              <a:t>c)shorter product life cycles</a:t>
            </a:r>
          </a:p>
          <a:p>
            <a:pPr>
              <a:buNone/>
            </a:pPr>
            <a:r>
              <a:rPr lang="en-US" smtClean="0"/>
              <a:t>d)dynamic environments, particularly in the area of technological innovation</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627530"/>
            <a:ext cx="7693029" cy="5348884"/>
          </a:xfrm>
        </p:spPr>
        <p:txBody>
          <a:bodyPr/>
          <a:lstStyle/>
          <a:p>
            <a:r>
              <a:rPr lang="en-US" smtClean="0"/>
              <a:t>Competitive intelligence involves the legal and ethical observation, tracking, and analysis of the total range of competitive activity; including competitors' capabilities and vulnerabilities with respect to sources of supply, technology, marketing, financial strength, manufacturing capacities and qualities, and target markets.</a:t>
            </a:r>
          </a:p>
          <a:p>
            <a:pPr>
              <a:buNone/>
            </a:pP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79294"/>
            <a:ext cx="7693029" cy="5797119"/>
          </a:xfrm>
        </p:spPr>
        <p:txBody>
          <a:bodyPr/>
          <a:lstStyle/>
          <a:p>
            <a:r>
              <a:rPr lang="en-US" sz="2000" b="1" u="sng" smtClean="0"/>
              <a:t>Competitive analysis should progress through the following stages:</a:t>
            </a:r>
          </a:p>
          <a:p>
            <a:pPr>
              <a:buNone/>
            </a:pPr>
            <a:r>
              <a:rPr lang="en-US" sz="1800" smtClean="0"/>
              <a:t>1. </a:t>
            </a:r>
            <a:r>
              <a:rPr lang="en-US" sz="1800" b="1" smtClean="0">
                <a:solidFill>
                  <a:srgbClr val="663300"/>
                </a:solidFill>
              </a:rPr>
              <a:t>Identification</a:t>
            </a:r>
            <a:r>
              <a:rPr lang="en-US" sz="1800" b="1" smtClean="0"/>
              <a:t> .</a:t>
            </a:r>
            <a:r>
              <a:rPr lang="en-US" sz="1800" smtClean="0"/>
              <a:t>Identify all current and potential brand, product, generic, and totalbudget competitors.</a:t>
            </a:r>
          </a:p>
          <a:p>
            <a:pPr>
              <a:buNone/>
            </a:pPr>
            <a:r>
              <a:rPr lang="en-US" sz="1800" smtClean="0"/>
              <a:t>2. </a:t>
            </a:r>
            <a:r>
              <a:rPr lang="en-US" sz="1800" b="1" smtClean="0">
                <a:solidFill>
                  <a:srgbClr val="663300"/>
                </a:solidFill>
              </a:rPr>
              <a:t>Characteristics .</a:t>
            </a:r>
            <a:r>
              <a:rPr lang="en-US" sz="1800" smtClean="0"/>
              <a:t>Focus on key competitors by assessing the size, growth, profitability,objectives, strategies, and target markets of each one.</a:t>
            </a:r>
          </a:p>
          <a:p>
            <a:pPr>
              <a:buNone/>
            </a:pPr>
            <a:r>
              <a:rPr lang="en-US" sz="1800" smtClean="0"/>
              <a:t>3.</a:t>
            </a:r>
            <a:r>
              <a:rPr lang="en-US" sz="1800" smtClean="0">
                <a:solidFill>
                  <a:srgbClr val="663300"/>
                </a:solidFill>
              </a:rPr>
              <a:t> </a:t>
            </a:r>
            <a:r>
              <a:rPr lang="en-US" sz="1800" b="1" smtClean="0">
                <a:solidFill>
                  <a:srgbClr val="663300"/>
                </a:solidFill>
              </a:rPr>
              <a:t>Assessment. </a:t>
            </a:r>
            <a:r>
              <a:rPr lang="en-US" sz="1800" smtClean="0"/>
              <a:t>Assess each key competitor’s strengths and weaknesses, including</a:t>
            </a:r>
            <a:r>
              <a:rPr lang="ar-KW" sz="1800" smtClean="0"/>
              <a:t> </a:t>
            </a:r>
            <a:r>
              <a:rPr lang="en-US" sz="1800" smtClean="0"/>
              <a:t>the major capabilities and vulner abilities that each possesses within its functional areas (marketing, research and development, production, human resources, etc.).</a:t>
            </a:r>
          </a:p>
          <a:p>
            <a:pPr>
              <a:buNone/>
            </a:pPr>
            <a:r>
              <a:rPr lang="en-US" sz="1800" smtClean="0"/>
              <a:t>4. </a:t>
            </a:r>
            <a:r>
              <a:rPr lang="en-US" sz="1800" b="1" smtClean="0">
                <a:solidFill>
                  <a:srgbClr val="663300"/>
                </a:solidFill>
              </a:rPr>
              <a:t>Capabilities.</a:t>
            </a:r>
            <a:r>
              <a:rPr lang="en-US" sz="1800" b="1" smtClean="0"/>
              <a:t> </a:t>
            </a:r>
            <a:r>
              <a:rPr lang="en-US" sz="1800" smtClean="0"/>
              <a:t>Focus the analysis on each key competitor’s marketing capabilities in terms of its products, distribution, promotion, and pricing.</a:t>
            </a:r>
          </a:p>
          <a:p>
            <a:pPr>
              <a:buNone/>
            </a:pPr>
            <a:r>
              <a:rPr lang="en-US" sz="1800" smtClean="0"/>
              <a:t>5. </a:t>
            </a:r>
            <a:r>
              <a:rPr lang="en-US" sz="1800" b="1" smtClean="0">
                <a:solidFill>
                  <a:srgbClr val="663300"/>
                </a:solidFill>
              </a:rPr>
              <a:t>Response</a:t>
            </a:r>
            <a:r>
              <a:rPr lang="en-US" sz="1800" b="1" smtClean="0"/>
              <a:t> .</a:t>
            </a:r>
            <a:r>
              <a:rPr lang="en-US" sz="1800" smtClean="0"/>
              <a:t>Estimate each key competitor’s most likely strategies and responses under different environmental situations, as well as its reactions to the firm’s own marketing efforts.</a:t>
            </a:r>
            <a:endParaRPr lang="en-US" sz="180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dirty="0">
                <a:ln>
                  <a:noFill/>
                </a:ln>
                <a:latin typeface="Rockwell" charset="0"/>
                <a:ea typeface="ＭＳ Ｐゴシック" charset="0"/>
                <a:cs typeface="ＭＳ Ｐゴシック" charset="0"/>
              </a:rPr>
              <a:t>Issues to </a:t>
            </a:r>
            <a:r>
              <a:rPr lang="en-US" dirty="0" smtClean="0">
                <a:ln>
                  <a:noFill/>
                </a:ln>
                <a:latin typeface="Rockwell" charset="0"/>
                <a:ea typeface="ＭＳ Ｐゴシック" charset="0"/>
                <a:cs typeface="ＭＳ Ｐゴシック" charset="0"/>
              </a:rPr>
              <a:t>Be </a:t>
            </a:r>
            <a:r>
              <a:rPr lang="en-US" dirty="0">
                <a:ln>
                  <a:noFill/>
                </a:ln>
                <a:latin typeface="Rockwell" charset="0"/>
                <a:ea typeface="ＭＳ Ｐゴシック" charset="0"/>
                <a:cs typeface="ＭＳ Ｐゴシック" charset="0"/>
              </a:rPr>
              <a:t>Considered in a Situation Analysis (Exhibit </a:t>
            </a:r>
            <a:r>
              <a:rPr lang="en-US" dirty="0" smtClean="0">
                <a:ln>
                  <a:noFill/>
                </a:ln>
                <a:latin typeface="Rockwell" charset="0"/>
                <a:ea typeface="ＭＳ Ｐゴシック" charset="0"/>
                <a:cs typeface="ＭＳ Ｐゴシック" charset="0"/>
              </a:rPr>
              <a:t>3.1</a:t>
            </a:r>
            <a:r>
              <a:rPr lang="en-US" dirty="0">
                <a:ln>
                  <a:noFill/>
                </a:ln>
                <a:latin typeface="Rockwell" charset="0"/>
                <a:ea typeface="ＭＳ Ｐゴシック" charset="0"/>
                <a:cs typeface="ＭＳ Ｐゴシック" charset="0"/>
              </a:rPr>
              <a:t>)</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a:t>
            </a:fld>
            <a:endParaRPr lang="en-US" dirty="0"/>
          </a:p>
        </p:txBody>
      </p:sp>
      <p:pic>
        <p:nvPicPr>
          <p:cNvPr id="1026" name="Picture 2"/>
          <p:cNvPicPr>
            <a:picLocks noChangeAspect="1" noChangeArrowheads="1"/>
          </p:cNvPicPr>
          <p:nvPr/>
        </p:nvPicPr>
        <p:blipFill>
          <a:blip r:embed="rId2"/>
          <a:srcRect/>
          <a:stretch>
            <a:fillRect/>
          </a:stretch>
        </p:blipFill>
        <p:spPr bwMode="auto">
          <a:xfrm>
            <a:off x="1302808" y="1646381"/>
            <a:ext cx="7312274" cy="4866956"/>
          </a:xfrm>
          <a:prstGeom prst="rect">
            <a:avLst/>
          </a:prstGeom>
          <a:noFill/>
          <a:ln w="9525">
            <a:noFill/>
            <a:miter lim="800000"/>
            <a:headEnd/>
            <a:tailEnd/>
          </a:ln>
          <a:effectLst/>
        </p:spPr>
      </p:pic>
    </p:spTree>
    <p:extLst>
      <p:ext uri="{BB962C8B-B14F-4D97-AF65-F5344CB8AC3E}">
        <p14:creationId xmlns:p14="http://schemas.microsoft.com/office/powerpoint/2010/main" val="2485986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42682"/>
            <a:ext cx="7693029" cy="5133731"/>
          </a:xfrm>
        </p:spPr>
        <p:txBody>
          <a:bodyPr/>
          <a:lstStyle/>
          <a:p>
            <a:r>
              <a:rPr lang="en-US" smtClean="0"/>
              <a:t>A thorough examination of economic factors requires marketing managers to gauge and anticipate the general economic conditions of the nation, region, state, and local area in which they operate.</a:t>
            </a:r>
          </a:p>
          <a:p>
            <a:r>
              <a:rPr lang="en-US" smtClean="0"/>
              <a:t>General economic conditions include inflation, employment and income levels, interest rates, taxes, trade restrictions, tariffs, and the current and future stages of the business cycle (prosperity, stagnation, recession, depression, and recovery).</a:t>
            </a:r>
          </a:p>
          <a:p>
            <a:r>
              <a:rPr lang="en-US" smtClean="0"/>
              <a:t>Consumers’ confidence, their overall impressions of the economy, and their ability and willingness to spend are also important.</a:t>
            </a:r>
          </a:p>
          <a:p>
            <a:endParaRPr lang="en-US"/>
          </a:p>
        </p:txBody>
      </p:sp>
      <p:sp>
        <p:nvSpPr>
          <p:cNvPr id="3" name="Title 2"/>
          <p:cNvSpPr>
            <a:spLocks noGrp="1"/>
          </p:cNvSpPr>
          <p:nvPr>
            <p:ph type="title"/>
          </p:nvPr>
        </p:nvSpPr>
        <p:spPr>
          <a:xfrm>
            <a:off x="1302808" y="179388"/>
            <a:ext cx="7556500" cy="788800"/>
          </a:xfrm>
        </p:spPr>
        <p:txBody>
          <a:bodyPr/>
          <a:lstStyle/>
          <a:p>
            <a:r>
              <a:rPr lang="en-US" b="1" smtClean="0">
                <a:solidFill>
                  <a:srgbClr val="FF00FF"/>
                </a:solidFill>
                <a:effectLst/>
              </a:rPr>
              <a:t>b) Economic Growth and Stability</a:t>
            </a:r>
            <a:r>
              <a:rPr lang="en-US" smtClean="0"/>
              <a:t/>
            </a:r>
            <a:br>
              <a:rPr lang="en-US"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05436"/>
            <a:ext cx="7693029" cy="5070978"/>
          </a:xfrm>
        </p:spPr>
        <p:txBody>
          <a:bodyPr/>
          <a:lstStyle/>
          <a:p>
            <a:r>
              <a:rPr lang="en-US" smtClean="0"/>
              <a:t>Most organizations should track political trends and attempt to maintain good relations with elected officials.</a:t>
            </a:r>
          </a:p>
          <a:p>
            <a:pPr>
              <a:buNone/>
            </a:pPr>
            <a:endParaRPr lang="en-US" smtClean="0"/>
          </a:p>
          <a:p>
            <a:r>
              <a:rPr lang="en-US" smtClean="0"/>
              <a:t>Elected officials who have negative attitudes toward a firm or its industry are more likely to create or enforce regulations unfavorable for the firm.</a:t>
            </a:r>
          </a:p>
          <a:p>
            <a:endParaRPr lang="en-US"/>
          </a:p>
        </p:txBody>
      </p:sp>
      <p:sp>
        <p:nvSpPr>
          <p:cNvPr id="3" name="Title 2"/>
          <p:cNvSpPr>
            <a:spLocks noGrp="1"/>
          </p:cNvSpPr>
          <p:nvPr>
            <p:ph type="title"/>
          </p:nvPr>
        </p:nvSpPr>
        <p:spPr>
          <a:xfrm>
            <a:off x="1302808" y="179388"/>
            <a:ext cx="7556500" cy="726047"/>
          </a:xfrm>
        </p:spPr>
        <p:txBody>
          <a:bodyPr/>
          <a:lstStyle/>
          <a:p>
            <a:r>
              <a:rPr lang="en-US" b="1" smtClean="0">
                <a:solidFill>
                  <a:srgbClr val="FF00FF"/>
                </a:solidFill>
                <a:effectLst/>
              </a:rPr>
              <a:t>c) Political Trends</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33718"/>
            <a:ext cx="7693029" cy="5142695"/>
          </a:xfrm>
        </p:spPr>
        <p:txBody>
          <a:bodyPr/>
          <a:lstStyle/>
          <a:p>
            <a:r>
              <a:rPr lang="en-US" smtClean="0"/>
              <a:t>The simple existence of laws and regulations causes many firms to accept their influence as a predetermined aspect of market planning.</a:t>
            </a:r>
          </a:p>
          <a:p>
            <a:pPr>
              <a:buNone/>
            </a:pPr>
            <a:endParaRPr lang="en-US" smtClean="0"/>
          </a:p>
          <a:p>
            <a:r>
              <a:rPr lang="en-US" smtClean="0"/>
              <a:t>In reality, most laws and regulations are fairly vague, which often forces firms to test the limits of certain laws by operating in a legally questionable manner.</a:t>
            </a:r>
          </a:p>
          <a:p>
            <a:pPr>
              <a:buNone/>
            </a:pPr>
            <a:endParaRPr lang="en-US" smtClean="0"/>
          </a:p>
          <a:p>
            <a:r>
              <a:rPr lang="en-US" smtClean="0"/>
              <a:t>Managers should also examine recent court rulings, as well as the decisions of federal, state, local and self-regulatory trade agencies to determine their effects on marketing activities.</a:t>
            </a:r>
          </a:p>
          <a:p>
            <a:endParaRPr lang="en-US"/>
          </a:p>
        </p:txBody>
      </p:sp>
      <p:sp>
        <p:nvSpPr>
          <p:cNvPr id="3" name="Title 2"/>
          <p:cNvSpPr>
            <a:spLocks noGrp="1"/>
          </p:cNvSpPr>
          <p:nvPr>
            <p:ph type="title"/>
          </p:nvPr>
        </p:nvSpPr>
        <p:spPr>
          <a:xfrm>
            <a:off x="1302808" y="179388"/>
            <a:ext cx="7556500" cy="654330"/>
          </a:xfrm>
        </p:spPr>
        <p:txBody>
          <a:bodyPr/>
          <a:lstStyle/>
          <a:p>
            <a:r>
              <a:rPr lang="en-US" b="1" smtClean="0">
                <a:solidFill>
                  <a:srgbClr val="FF00FF"/>
                </a:solidFill>
                <a:effectLst/>
              </a:rPr>
              <a:t>d) Legal and Regulatory Issues</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06824"/>
            <a:ext cx="7693029" cy="5169589"/>
          </a:xfrm>
        </p:spPr>
        <p:txBody>
          <a:bodyPr/>
          <a:lstStyle/>
          <a:p>
            <a:r>
              <a:rPr lang="en-US" smtClean="0"/>
              <a:t>Technology refers to the way we accomplish specific tasks or the processes we use to create the "things" we consider as new.</a:t>
            </a:r>
          </a:p>
          <a:p>
            <a:pPr>
              <a:buNone/>
            </a:pPr>
            <a:endParaRPr lang="en-US" smtClean="0"/>
          </a:p>
          <a:p>
            <a:r>
              <a:rPr lang="en-US" smtClean="0"/>
              <a:t>Some technologies assume a frontstage presence (advances that are most noticeable to customers) in creating new marketing opportunities.</a:t>
            </a:r>
          </a:p>
          <a:p>
            <a:pPr>
              <a:buNone/>
            </a:pPr>
            <a:endParaRPr lang="en-US" smtClean="0"/>
          </a:p>
          <a:p>
            <a:r>
              <a:rPr lang="en-US" smtClean="0"/>
              <a:t>Other technological changes can also assume a backstage presence when their advantages are not necessarily apparent to customers.</a:t>
            </a:r>
          </a:p>
          <a:p>
            <a:endParaRPr lang="en-US"/>
          </a:p>
        </p:txBody>
      </p:sp>
      <p:sp>
        <p:nvSpPr>
          <p:cNvPr id="3" name="Title 2"/>
          <p:cNvSpPr>
            <a:spLocks noGrp="1"/>
          </p:cNvSpPr>
          <p:nvPr>
            <p:ph type="title"/>
          </p:nvPr>
        </p:nvSpPr>
        <p:spPr>
          <a:xfrm>
            <a:off x="1302808" y="179388"/>
            <a:ext cx="7556500" cy="797765"/>
          </a:xfrm>
        </p:spPr>
        <p:txBody>
          <a:bodyPr/>
          <a:lstStyle/>
          <a:p>
            <a:r>
              <a:rPr lang="en-US" b="1" smtClean="0">
                <a:solidFill>
                  <a:srgbClr val="FF00FF"/>
                </a:solidFill>
                <a:effectLst/>
              </a:rPr>
              <a:t>e) Technological Advancements</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24754"/>
            <a:ext cx="7693029" cy="5151660"/>
          </a:xfrm>
        </p:spPr>
        <p:txBody>
          <a:bodyPr/>
          <a:lstStyle/>
          <a:p>
            <a:r>
              <a:rPr lang="en-US" smtClean="0"/>
              <a:t>Sociocultural factors are those social and cultural influences that cause changes in attitudes, beliefs, norms, customs, and lifestyles.</a:t>
            </a:r>
          </a:p>
          <a:p>
            <a:pPr>
              <a:buNone/>
            </a:pPr>
            <a:endParaRPr lang="en-US" smtClean="0"/>
          </a:p>
          <a:p>
            <a:r>
              <a:rPr lang="en-US" smtClean="0"/>
              <a:t>One of the most important sociocultural changes taking place today is the shifting demographic makeup of the U.S. population. [Exhibit 3.8]</a:t>
            </a:r>
          </a:p>
          <a:p>
            <a:pPr>
              <a:buNone/>
            </a:pPr>
            <a:endParaRPr lang="en-US" smtClean="0"/>
          </a:p>
          <a:p>
            <a:r>
              <a:rPr lang="en-US" smtClean="0"/>
              <a:t>Changes in cultural values—the guiding principles of everyday life—can also create opportunities and challenges for marketers.</a:t>
            </a:r>
          </a:p>
          <a:p>
            <a:endParaRPr lang="en-US"/>
          </a:p>
        </p:txBody>
      </p:sp>
      <p:sp>
        <p:nvSpPr>
          <p:cNvPr id="3" name="Title 2"/>
          <p:cNvSpPr>
            <a:spLocks noGrp="1"/>
          </p:cNvSpPr>
          <p:nvPr>
            <p:ph type="title"/>
          </p:nvPr>
        </p:nvSpPr>
        <p:spPr>
          <a:xfrm>
            <a:off x="1302808" y="179388"/>
            <a:ext cx="7556500" cy="761906"/>
          </a:xfrm>
        </p:spPr>
        <p:txBody>
          <a:bodyPr/>
          <a:lstStyle/>
          <a:p>
            <a:r>
              <a:rPr lang="en-US" b="1" smtClean="0">
                <a:solidFill>
                  <a:srgbClr val="FF00FF"/>
                </a:solidFill>
                <a:effectLst/>
              </a:rPr>
              <a:t>f) Sociocultural Trends [Exhibit 3.7]</a:t>
            </a:r>
            <a:r>
              <a:rPr lang="en-US" smtClean="0"/>
              <a:t/>
            </a:r>
            <a:br>
              <a:rPr lang="en-US"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797860"/>
            <a:ext cx="7693029" cy="5178554"/>
          </a:xfrm>
        </p:spPr>
        <p:txBody>
          <a:bodyPr/>
          <a:lstStyle/>
          <a:p>
            <a:pPr>
              <a:buNone/>
            </a:pPr>
            <a:endParaRPr lang="en-US"/>
          </a:p>
        </p:txBody>
      </p:sp>
      <p:sp>
        <p:nvSpPr>
          <p:cNvPr id="3" name="Title 2"/>
          <p:cNvSpPr>
            <a:spLocks noGrp="1"/>
          </p:cNvSpPr>
          <p:nvPr>
            <p:ph type="title"/>
          </p:nvPr>
        </p:nvSpPr>
        <p:spPr>
          <a:xfrm>
            <a:off x="1129553" y="179388"/>
            <a:ext cx="7729755" cy="510894"/>
          </a:xfrm>
        </p:spPr>
        <p:txBody>
          <a:bodyPr/>
          <a:lstStyle/>
          <a:p>
            <a:r>
              <a:rPr lang="en-US" sz="2000" b="1" smtClean="0"/>
              <a:t>EXHIBI T 4.7 TRENDS IN THE SOCIOCULTURAL ENVIRONMENT</a:t>
            </a:r>
            <a:endParaRPr lang="en-US" sz="200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35</a:t>
            </a:fld>
            <a:endParaRPr lang="en-US" dirty="0"/>
          </a:p>
        </p:txBody>
      </p:sp>
      <p:sp>
        <p:nvSpPr>
          <p:cNvPr id="5" name="Rectangle 4"/>
          <p:cNvSpPr/>
          <p:nvPr/>
        </p:nvSpPr>
        <p:spPr>
          <a:xfrm>
            <a:off x="1129553" y="797860"/>
            <a:ext cx="7874747" cy="5523565"/>
          </a:xfrm>
          <a:prstGeom prst="rect">
            <a:avLst/>
          </a:prstGeom>
          <a:solidFill>
            <a:srgbClr val="DDF6FF"/>
          </a:solidFill>
        </p:spPr>
        <p:style>
          <a:lnRef idx="1">
            <a:schemeClr val="accent1"/>
          </a:lnRef>
          <a:fillRef idx="3">
            <a:schemeClr val="accent1"/>
          </a:fillRef>
          <a:effectRef idx="2">
            <a:schemeClr val="accent1"/>
          </a:effectRef>
          <a:fontRef idx="minor">
            <a:schemeClr val="lt1"/>
          </a:fontRef>
        </p:style>
        <p:txBody>
          <a:bodyPr rtlCol="0" anchor="ctr"/>
          <a:lstStyle/>
          <a:p>
            <a:r>
              <a:rPr lang="en-US" sz="1000" b="1" i="1" smtClean="0">
                <a:solidFill>
                  <a:schemeClr val="tx1"/>
                </a:solidFill>
              </a:rPr>
              <a:t>Demographic Trends</a:t>
            </a:r>
          </a:p>
          <a:p>
            <a:r>
              <a:rPr lang="en-US" sz="1000" smtClean="0">
                <a:solidFill>
                  <a:schemeClr val="tx1"/>
                </a:solidFill>
              </a:rPr>
              <a:t>Aging of the American population</a:t>
            </a:r>
          </a:p>
          <a:p>
            <a:r>
              <a:rPr lang="en-US" sz="1000" smtClean="0">
                <a:solidFill>
                  <a:schemeClr val="tx1"/>
                </a:solidFill>
              </a:rPr>
              <a:t>Decline in the teen population (as a percentage of the total population)</a:t>
            </a:r>
          </a:p>
          <a:p>
            <a:r>
              <a:rPr lang="en-US" sz="1000" smtClean="0">
                <a:solidFill>
                  <a:schemeClr val="tx1"/>
                </a:solidFill>
              </a:rPr>
              <a:t>Population growth in Sun Belt states</a:t>
            </a:r>
          </a:p>
          <a:p>
            <a:r>
              <a:rPr lang="en-US" sz="1000" smtClean="0">
                <a:solidFill>
                  <a:schemeClr val="tx1"/>
                </a:solidFill>
              </a:rPr>
              <a:t>Increasing number of single-member/individual households</a:t>
            </a:r>
          </a:p>
          <a:p>
            <a:r>
              <a:rPr lang="en-US" sz="1000" smtClean="0">
                <a:solidFill>
                  <a:schemeClr val="tx1"/>
                </a:solidFill>
              </a:rPr>
              <a:t>Increasing participation of women in the workforce</a:t>
            </a:r>
          </a:p>
          <a:p>
            <a:r>
              <a:rPr lang="en-US" sz="1000" smtClean="0">
                <a:solidFill>
                  <a:schemeClr val="tx1"/>
                </a:solidFill>
              </a:rPr>
              <a:t>Increasing number of single-parent families</a:t>
            </a:r>
          </a:p>
          <a:p>
            <a:r>
              <a:rPr lang="en-US" sz="1000" smtClean="0">
                <a:solidFill>
                  <a:schemeClr val="tx1"/>
                </a:solidFill>
              </a:rPr>
              <a:t>Increasing population diversity, especially in the number of Hispanic Americans</a:t>
            </a:r>
          </a:p>
          <a:p>
            <a:r>
              <a:rPr lang="en-US" sz="1000" smtClean="0">
                <a:solidFill>
                  <a:schemeClr val="tx1"/>
                </a:solidFill>
              </a:rPr>
              <a:t>Increasing immigration (legal and illegal)</a:t>
            </a:r>
          </a:p>
          <a:p>
            <a:r>
              <a:rPr lang="en-US" sz="1000" smtClean="0">
                <a:solidFill>
                  <a:schemeClr val="tx1"/>
                </a:solidFill>
              </a:rPr>
              <a:t>Increasing number of wealthy Americans</a:t>
            </a:r>
          </a:p>
          <a:p>
            <a:r>
              <a:rPr lang="en-US" sz="1000" b="1" i="1" smtClean="0">
                <a:solidFill>
                  <a:schemeClr val="tx1"/>
                </a:solidFill>
              </a:rPr>
              <a:t>Lifestyle Trends</a:t>
            </a:r>
          </a:p>
          <a:p>
            <a:r>
              <a:rPr lang="en-US" sz="1000" smtClean="0">
                <a:solidFill>
                  <a:schemeClr val="tx1"/>
                </a:solidFill>
              </a:rPr>
              <a:t>Clothing becoming more casual, especially at work</a:t>
            </a:r>
          </a:p>
          <a:p>
            <a:r>
              <a:rPr lang="en-US" sz="1000" smtClean="0">
                <a:solidFill>
                  <a:schemeClr val="tx1"/>
                </a:solidFill>
              </a:rPr>
              <a:t>Clothing becoming more revealing, especially for women</a:t>
            </a:r>
          </a:p>
          <a:p>
            <a:r>
              <a:rPr lang="en-US" sz="1000" smtClean="0">
                <a:solidFill>
                  <a:schemeClr val="tx1"/>
                </a:solidFill>
              </a:rPr>
              <a:t>Growing participation in body modification (e.g., tattoos, piercings)</a:t>
            </a:r>
          </a:p>
          <a:p>
            <a:r>
              <a:rPr lang="en-US" sz="1000" smtClean="0">
                <a:solidFill>
                  <a:schemeClr val="tx1"/>
                </a:solidFill>
              </a:rPr>
              <a:t>Americans having less time for leisure activities</a:t>
            </a:r>
          </a:p>
          <a:p>
            <a:r>
              <a:rPr lang="en-US" sz="1000" smtClean="0">
                <a:solidFill>
                  <a:schemeClr val="tx1"/>
                </a:solidFill>
              </a:rPr>
              <a:t>Vacationing at home becoming more common</a:t>
            </a:r>
          </a:p>
          <a:p>
            <a:r>
              <a:rPr lang="en-US" sz="1000" smtClean="0">
                <a:solidFill>
                  <a:schemeClr val="tx1"/>
                </a:solidFill>
              </a:rPr>
              <a:t>Less shopping in malls, more shopping from home</a:t>
            </a:r>
          </a:p>
          <a:p>
            <a:r>
              <a:rPr lang="en-US" sz="1000" smtClean="0">
                <a:solidFill>
                  <a:schemeClr val="tx1"/>
                </a:solidFill>
              </a:rPr>
              <a:t>Continuing focus on health, nutrition, and exercise</a:t>
            </a:r>
          </a:p>
          <a:p>
            <a:r>
              <a:rPr lang="en-US" sz="1000" smtClean="0">
                <a:solidFill>
                  <a:schemeClr val="tx1"/>
                </a:solidFill>
              </a:rPr>
              <a:t>Increasing importance of leisure time versus work time</a:t>
            </a:r>
          </a:p>
          <a:p>
            <a:r>
              <a:rPr lang="en-US" sz="1000" smtClean="0">
                <a:solidFill>
                  <a:schemeClr val="tx1"/>
                </a:solidFill>
              </a:rPr>
              <a:t>Declining time spent watching television and reading newspapers</a:t>
            </a:r>
          </a:p>
          <a:p>
            <a:r>
              <a:rPr lang="en-US" sz="1000" smtClean="0">
                <a:solidFill>
                  <a:schemeClr val="tx1"/>
                </a:solidFill>
              </a:rPr>
              <a:t>Increasing time spent using computers and talking/texting on wireless phones</a:t>
            </a:r>
          </a:p>
          <a:p>
            <a:r>
              <a:rPr lang="en-US" sz="1000" smtClean="0">
                <a:solidFill>
                  <a:schemeClr val="tx1"/>
                </a:solidFill>
              </a:rPr>
              <a:t>Growing popularity of fuel-efficient hybrid vehicles</a:t>
            </a:r>
          </a:p>
          <a:p>
            <a:r>
              <a:rPr lang="en-US" sz="1000" smtClean="0">
                <a:solidFill>
                  <a:schemeClr val="tx1"/>
                </a:solidFill>
              </a:rPr>
              <a:t>Growing ubiquity of digital entertainment</a:t>
            </a:r>
          </a:p>
          <a:p>
            <a:r>
              <a:rPr lang="en-US" sz="1000" b="1" i="1" smtClean="0">
                <a:solidFill>
                  <a:schemeClr val="tx1"/>
                </a:solidFill>
              </a:rPr>
              <a:t>Value Trends</a:t>
            </a:r>
          </a:p>
          <a:p>
            <a:r>
              <a:rPr lang="en-US" sz="1000" smtClean="0">
                <a:solidFill>
                  <a:schemeClr val="tx1"/>
                </a:solidFill>
              </a:rPr>
              <a:t>Shorter attention spans and less tolerance for waiting</a:t>
            </a:r>
          </a:p>
          <a:p>
            <a:r>
              <a:rPr lang="en-US" sz="1000" smtClean="0">
                <a:solidFill>
                  <a:schemeClr val="tx1"/>
                </a:solidFill>
              </a:rPr>
              <a:t>Less focus on ‘‘me-oriented’’ values</a:t>
            </a:r>
          </a:p>
          <a:p>
            <a:r>
              <a:rPr lang="en-US" sz="1000" smtClean="0">
                <a:solidFill>
                  <a:schemeClr val="tx1"/>
                </a:solidFill>
              </a:rPr>
              <a:t>More value-oriented consumption (good quality, good price)</a:t>
            </a:r>
          </a:p>
          <a:p>
            <a:r>
              <a:rPr lang="en-US" sz="1000" smtClean="0">
                <a:solidFill>
                  <a:schemeClr val="tx1"/>
                </a:solidFill>
              </a:rPr>
              <a:t>Importance of maintaining close, personal relationships with others</a:t>
            </a:r>
          </a:p>
          <a:p>
            <a:r>
              <a:rPr lang="en-US" sz="1000" smtClean="0">
                <a:solidFill>
                  <a:schemeClr val="tx1"/>
                </a:solidFill>
              </a:rPr>
              <a:t>Increasing importance of family and children</a:t>
            </a:r>
          </a:p>
          <a:p>
            <a:r>
              <a:rPr lang="en-US" sz="1000" smtClean="0">
                <a:solidFill>
                  <a:schemeClr val="tx1"/>
                </a:solidFill>
              </a:rPr>
              <a:t>Increasing concerns about the natural environment</a:t>
            </a:r>
          </a:p>
          <a:p>
            <a:r>
              <a:rPr lang="en-US" sz="1000" smtClean="0">
                <a:solidFill>
                  <a:schemeClr val="tx1"/>
                </a:solidFill>
              </a:rPr>
              <a:t>Greater focus on ethics and social responsibility</a:t>
            </a:r>
          </a:p>
          <a:p>
            <a:r>
              <a:rPr lang="en-US" sz="1000" smtClean="0">
                <a:solidFill>
                  <a:schemeClr val="tx1"/>
                </a:solidFill>
              </a:rPr>
              <a:t>Increased interest in giving back to the community</a:t>
            </a:r>
          </a:p>
          <a:p>
            <a:r>
              <a:rPr lang="en-US" sz="1000" smtClean="0">
                <a:solidFill>
                  <a:schemeClr val="tx1"/>
                </a:solidFill>
              </a:rPr>
              <a:t>Less tolerance of smoking in public places</a:t>
            </a:r>
          </a:p>
          <a:p>
            <a:r>
              <a:rPr lang="en-US" sz="1000" smtClean="0">
                <a:solidFill>
                  <a:schemeClr val="tx1"/>
                </a:solidFill>
              </a:rPr>
              <a:t>More tolerance of individual lifestyle choices</a:t>
            </a:r>
          </a:p>
          <a:p>
            <a:r>
              <a:rPr lang="en-US" sz="1000" smtClean="0">
                <a:solidFill>
                  <a:schemeClr val="tx1"/>
                </a:solidFill>
              </a:rPr>
              <a:t>Growing disconnect with government</a:t>
            </a:r>
          </a:p>
          <a:p>
            <a:r>
              <a:rPr lang="en-US" sz="1000" smtClean="0">
                <a:solidFill>
                  <a:schemeClr val="tx1"/>
                </a:solidFill>
              </a:rPr>
              <a:t>Growing skepticism about business</a:t>
            </a:r>
            <a:endParaRPr lang="en-US" sz="100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dirty="0" smtClean="0">
                <a:ln>
                  <a:noFill/>
                </a:ln>
                <a:latin typeface="Rockwell" charset="0"/>
                <a:ea typeface="ＭＳ Ｐゴシック" charset="0"/>
                <a:cs typeface="ＭＳ Ｐゴシック" charset="0"/>
              </a:rPr>
              <a:t>Growth in the Number of Older Americans (</a:t>
            </a:r>
            <a:r>
              <a:rPr lang="en-US" dirty="0">
                <a:ln>
                  <a:noFill/>
                </a:ln>
                <a:latin typeface="Rockwell" charset="0"/>
                <a:ea typeface="ＭＳ Ｐゴシック" charset="0"/>
                <a:cs typeface="ＭＳ Ｐゴシック" charset="0"/>
              </a:rPr>
              <a:t>Exhibit </a:t>
            </a:r>
            <a:r>
              <a:rPr lang="en-US" dirty="0" smtClean="0">
                <a:ln>
                  <a:noFill/>
                </a:ln>
                <a:latin typeface="Rockwell" charset="0"/>
                <a:ea typeface="ＭＳ Ｐゴシック" charset="0"/>
                <a:cs typeface="ＭＳ Ｐゴシック" charset="0"/>
              </a:rPr>
              <a:t>3.8)</a:t>
            </a:r>
            <a:endParaRPr lang="en-US" dirty="0">
              <a:ln>
                <a:noFill/>
              </a:ln>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36</a:t>
            </a:fld>
            <a:endParaRPr lang="en-US" dirty="0"/>
          </a:p>
        </p:txBody>
      </p:sp>
      <p:pic>
        <p:nvPicPr>
          <p:cNvPr id="4098" name="Picture 2"/>
          <p:cNvPicPr>
            <a:picLocks noChangeAspect="1" noChangeArrowheads="1"/>
          </p:cNvPicPr>
          <p:nvPr/>
        </p:nvPicPr>
        <p:blipFill>
          <a:blip r:embed="rId2"/>
          <a:srcRect/>
          <a:stretch>
            <a:fillRect/>
          </a:stretch>
        </p:blipFill>
        <p:spPr bwMode="auto">
          <a:xfrm>
            <a:off x="1805707" y="1427018"/>
            <a:ext cx="6525491" cy="4929623"/>
          </a:xfrm>
          <a:prstGeom prst="rect">
            <a:avLst/>
          </a:prstGeom>
          <a:noFill/>
          <a:ln w="9525">
            <a:noFill/>
            <a:miter lim="800000"/>
            <a:headEnd/>
            <a:tailEnd/>
          </a:ln>
          <a:effectLst/>
        </p:spPr>
      </p:pic>
    </p:spTree>
    <p:extLst>
      <p:ext uri="{BB962C8B-B14F-4D97-AF65-F5344CB8AC3E}">
        <p14:creationId xmlns:p14="http://schemas.microsoft.com/office/powerpoint/2010/main" val="1967571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4"/>
          <p:cNvSpPr>
            <a:spLocks noGrp="1"/>
          </p:cNvSpPr>
          <p:nvPr>
            <p:ph idx="1"/>
          </p:nvPr>
        </p:nvSpPr>
        <p:spPr>
          <a:xfrm>
            <a:off x="1311274" y="1295400"/>
            <a:ext cx="7693029" cy="4681013"/>
          </a:xfrm>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cs typeface="ＭＳ Ｐゴシック" charset="0"/>
              </a:rPr>
              <a:t>Secondary </a:t>
            </a:r>
            <a:r>
              <a:rPr lang="en-US" dirty="0">
                <a:ln>
                  <a:noFill/>
                </a:ln>
                <a:latin typeface="Rockwell" charset="0"/>
                <a:ea typeface="ＭＳ Ｐゴシック" charset="0"/>
                <a:cs typeface="ＭＳ Ｐゴシック" charset="0"/>
              </a:rPr>
              <a:t>Information Sources</a:t>
            </a:r>
          </a:p>
          <a:p>
            <a:pPr lvl="1" eaLnBrk="1" hangingPunct="1"/>
            <a:r>
              <a:rPr lang="en-US" dirty="0">
                <a:ln>
                  <a:noFill/>
                </a:ln>
                <a:latin typeface="Rockwell" charset="0"/>
                <a:ea typeface="ＭＳ Ｐゴシック" charset="0"/>
              </a:rPr>
              <a:t>Internal data sources</a:t>
            </a:r>
          </a:p>
          <a:p>
            <a:pPr lvl="1" eaLnBrk="1" hangingPunct="1"/>
            <a:r>
              <a:rPr lang="en-US" dirty="0">
                <a:ln>
                  <a:noFill/>
                </a:ln>
                <a:latin typeface="Rockwell" charset="0"/>
                <a:ea typeface="ＭＳ Ｐゴシック" charset="0"/>
              </a:rPr>
              <a:t>Government sources</a:t>
            </a:r>
          </a:p>
          <a:p>
            <a:pPr lvl="1" eaLnBrk="1" hangingPunct="1"/>
            <a:r>
              <a:rPr lang="en-US" dirty="0">
                <a:ln>
                  <a:noFill/>
                </a:ln>
                <a:latin typeface="Rockwell" charset="0"/>
                <a:ea typeface="ＭＳ Ｐゴシック" charset="0"/>
              </a:rPr>
              <a:t>Book and periodical sources</a:t>
            </a:r>
          </a:p>
          <a:p>
            <a:pPr lvl="1" eaLnBrk="1" hangingPunct="1"/>
            <a:r>
              <a:rPr lang="en-US" dirty="0">
                <a:ln>
                  <a:noFill/>
                </a:ln>
                <a:latin typeface="Rockwell" charset="0"/>
                <a:ea typeface="ＭＳ Ｐゴシック" charset="0"/>
              </a:rPr>
              <a:t>Commercial sources</a:t>
            </a:r>
          </a:p>
          <a:p>
            <a:pPr eaLnBrk="1" hangingPunct="1"/>
            <a:r>
              <a:rPr lang="en-US" dirty="0">
                <a:ln>
                  <a:noFill/>
                </a:ln>
                <a:latin typeface="Rockwell" charset="0"/>
                <a:ea typeface="ＭＳ Ｐゴシック" charset="0"/>
                <a:cs typeface="ＭＳ Ｐゴシック" charset="0"/>
              </a:rPr>
              <a:t>Primary Data Collection</a:t>
            </a:r>
          </a:p>
          <a:p>
            <a:pPr lvl="1" eaLnBrk="1" hangingPunct="1"/>
            <a:r>
              <a:rPr lang="en-US" dirty="0">
                <a:ln>
                  <a:noFill/>
                </a:ln>
                <a:latin typeface="Rockwell" charset="0"/>
                <a:ea typeface="ＭＳ Ｐゴシック" charset="0"/>
              </a:rPr>
              <a:t>Direct observation</a:t>
            </a:r>
          </a:p>
          <a:p>
            <a:pPr lvl="1" eaLnBrk="1" hangingPunct="1"/>
            <a:r>
              <a:rPr lang="en-US" dirty="0">
                <a:ln>
                  <a:noFill/>
                </a:ln>
                <a:latin typeface="Rockwell" charset="0"/>
                <a:ea typeface="ＭＳ Ｐゴシック" charset="0"/>
              </a:rPr>
              <a:t>Focus groups</a:t>
            </a:r>
          </a:p>
          <a:p>
            <a:pPr lvl="1" eaLnBrk="1" hangingPunct="1"/>
            <a:r>
              <a:rPr lang="en-US" dirty="0">
                <a:ln>
                  <a:noFill/>
                </a:ln>
                <a:latin typeface="Rockwell" charset="0"/>
                <a:ea typeface="ＭＳ Ｐゴシック" charset="0"/>
              </a:rPr>
              <a:t>Surveys</a:t>
            </a:r>
          </a:p>
          <a:p>
            <a:pPr lvl="1" eaLnBrk="1" hangingPunct="1"/>
            <a:r>
              <a:rPr lang="en-US" dirty="0">
                <a:ln>
                  <a:noFill/>
                </a:ln>
                <a:latin typeface="Rockwell" charset="0"/>
                <a:ea typeface="ＭＳ Ｐゴシック" charset="0"/>
              </a:rPr>
              <a:t>Experiments</a:t>
            </a:r>
          </a:p>
        </p:txBody>
      </p:sp>
      <p:sp>
        <p:nvSpPr>
          <p:cNvPr id="2" name="Title 1"/>
          <p:cNvSpPr>
            <a:spLocks noGrp="1"/>
          </p:cNvSpPr>
          <p:nvPr>
            <p:ph type="title"/>
          </p:nvPr>
        </p:nvSpPr>
        <p:spPr/>
        <p:txBody>
          <a:bodyPr>
            <a:noAutofit/>
          </a:bodyPr>
          <a:lstStyle/>
          <a:p>
            <a:pPr eaLnBrk="1" hangingPunct="1">
              <a:defRPr/>
            </a:pPr>
            <a:r>
              <a:rPr lang="en-US" b="1">
                <a:ln>
                  <a:noFill/>
                </a:ln>
                <a:solidFill>
                  <a:srgbClr val="CC0000"/>
                </a:solidFill>
                <a:effectLst/>
                <a:latin typeface="Rockwell" charset="0"/>
                <a:ea typeface="ＭＳ Ｐゴシック" charset="0"/>
                <a:cs typeface="ＭＳ Ｐゴシック" charset="0"/>
              </a:rPr>
              <a:t>Collecting Marketing Data and Information</a:t>
            </a:r>
          </a:p>
        </p:txBody>
      </p:sp>
      <p:sp>
        <p:nvSpPr>
          <p:cNvPr id="3" name="Slide Number Placeholder 2"/>
          <p:cNvSpPr>
            <a:spLocks noGrp="1"/>
          </p:cNvSpPr>
          <p:nvPr>
            <p:ph type="sldNum" sz="quarter" idx="11"/>
          </p:nvPr>
        </p:nvSpPr>
        <p:spPr/>
        <p:txBody>
          <a:bodyPr/>
          <a:lstStyle/>
          <a:p>
            <a:pPr>
              <a:defRPr/>
            </a:pPr>
            <a:fld id="{7CA3B053-DD34-B645-BCE5-0B617BE5BFE4}" type="slidenum">
              <a:rPr lang="en-US" smtClean="0"/>
              <a:pPr>
                <a:defRPr/>
              </a:pPr>
              <a:t>37</a:t>
            </a:fld>
            <a:endParaRPr lang="en-US" dirty="0"/>
          </a:p>
        </p:txBody>
      </p:sp>
    </p:spTree>
    <p:extLst>
      <p:ext uri="{BB962C8B-B14F-4D97-AF65-F5344CB8AC3E}">
        <p14:creationId xmlns:p14="http://schemas.microsoft.com/office/powerpoint/2010/main" val="4253381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717176"/>
            <a:ext cx="7693029" cy="5259238"/>
          </a:xfrm>
        </p:spPr>
        <p:txBody>
          <a:bodyPr/>
          <a:lstStyle/>
          <a:p>
            <a:r>
              <a:rPr lang="en-US" sz="1800" b="1" smtClean="0">
                <a:solidFill>
                  <a:srgbClr val="7030A0"/>
                </a:solidFill>
              </a:rPr>
              <a:t>Internal Data Sources</a:t>
            </a:r>
            <a:r>
              <a:rPr lang="en-US" sz="1800" smtClean="0"/>
              <a:t>—The firm's own records are the best source of data on current objectives, strategy, performance, and available resources</a:t>
            </a:r>
          </a:p>
          <a:p>
            <a:r>
              <a:rPr lang="en-US" sz="1800" b="1" smtClean="0">
                <a:solidFill>
                  <a:srgbClr val="7030A0"/>
                </a:solidFill>
              </a:rPr>
              <a:t>Government Sources</a:t>
            </a:r>
            <a:r>
              <a:rPr lang="en-US" sz="1800" smtClean="0"/>
              <a:t>—The sheer volume of available information on the economy, population, and business activities is the major strength of most government data sources. Government sources are also easily accessible and low in cost(</a:t>
            </a:r>
            <a:r>
              <a:rPr lang="en-US" sz="1800" i="1" smtClean="0"/>
              <a:t>Federal Trade-FedWorld-Edgar Database-Small Business Administration).</a:t>
            </a:r>
            <a:endParaRPr lang="en-US" sz="1800" smtClean="0"/>
          </a:p>
          <a:p>
            <a:r>
              <a:rPr lang="en-US" sz="1800" b="1" smtClean="0">
                <a:solidFill>
                  <a:srgbClr val="7030A0"/>
                </a:solidFill>
              </a:rPr>
              <a:t>Book and Periodical Sources</a:t>
            </a:r>
            <a:r>
              <a:rPr lang="en-US" sz="1800" smtClean="0"/>
              <a:t>—The articles and research reports available in books and periodicals provide a gamut of information about many organizations, industries, and nations(Subscription services-Major trade associations-Academic journals-General business publications)</a:t>
            </a:r>
          </a:p>
          <a:p>
            <a:r>
              <a:rPr lang="en-US" sz="1800" b="1" smtClean="0">
                <a:solidFill>
                  <a:srgbClr val="7030A0"/>
                </a:solidFill>
              </a:rPr>
              <a:t>Commercial Sources</a:t>
            </a:r>
            <a:r>
              <a:rPr lang="en-US" sz="1800" smtClean="0"/>
              <a:t>—These sources are almost always relevant to a specific issue because they deal with the actual behaviors of customers in the marketplace(</a:t>
            </a:r>
            <a:r>
              <a:rPr lang="en-US" sz="1800" i="1" smtClean="0"/>
              <a:t>The Nielsen Company-Mediamark Research and Intelligence-</a:t>
            </a:r>
            <a:r>
              <a:rPr lang="en-US" sz="1800" smtClean="0"/>
              <a:t>The </a:t>
            </a:r>
            <a:r>
              <a:rPr lang="en-US" sz="1800" i="1" smtClean="0"/>
              <a:t>Audit Bureau of Circulations-Surveys.com)</a:t>
            </a:r>
            <a:endParaRPr lang="en-US" sz="1800" smtClean="0"/>
          </a:p>
          <a:p>
            <a:endParaRPr lang="en-US" sz="1800"/>
          </a:p>
        </p:txBody>
      </p:sp>
      <p:sp>
        <p:nvSpPr>
          <p:cNvPr id="3" name="Title 2"/>
          <p:cNvSpPr>
            <a:spLocks noGrp="1"/>
          </p:cNvSpPr>
          <p:nvPr>
            <p:ph type="title"/>
          </p:nvPr>
        </p:nvSpPr>
        <p:spPr>
          <a:xfrm>
            <a:off x="1302808" y="179388"/>
            <a:ext cx="7556500" cy="824659"/>
          </a:xfrm>
        </p:spPr>
        <p:txBody>
          <a:bodyPr/>
          <a:lstStyle/>
          <a:p>
            <a:r>
              <a:rPr lang="en-US" b="1" smtClean="0">
                <a:solidFill>
                  <a:srgbClr val="FF00FF"/>
                </a:solidFill>
                <a:effectLst/>
              </a:rPr>
              <a:t>1-Secondary Information Sources</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42682"/>
            <a:ext cx="7693029" cy="5133731"/>
          </a:xfrm>
        </p:spPr>
        <p:txBody>
          <a:bodyPr/>
          <a:lstStyle/>
          <a:p>
            <a:r>
              <a:rPr lang="en-US" smtClean="0"/>
              <a:t>The situation analysis should always begin with an examination of secondary data sources due to their availability and low cost.</a:t>
            </a:r>
          </a:p>
          <a:p>
            <a:r>
              <a:rPr lang="en-US" smtClean="0"/>
              <a:t>Since each secondary data source has its advantages and disadvantages, the best approach is one that blends data and information from a variety of sources.</a:t>
            </a:r>
          </a:p>
          <a:p>
            <a:r>
              <a:rPr lang="en-US" smtClean="0"/>
              <a:t>Primary marketing research has the major advantages of being relevant to the specific problem, as well as trustworthy due to the control the manager has over data collection.</a:t>
            </a:r>
          </a:p>
          <a:p>
            <a:endParaRPr lang="en-US"/>
          </a:p>
        </p:txBody>
      </p:sp>
      <p:sp>
        <p:nvSpPr>
          <p:cNvPr id="3" name="Title 2"/>
          <p:cNvSpPr>
            <a:spLocks noGrp="1"/>
          </p:cNvSpPr>
          <p:nvPr>
            <p:ph type="title"/>
          </p:nvPr>
        </p:nvSpPr>
        <p:spPr>
          <a:xfrm>
            <a:off x="1302808" y="179388"/>
            <a:ext cx="7556500" cy="663294"/>
          </a:xfrm>
        </p:spPr>
        <p:txBody>
          <a:bodyPr/>
          <a:lstStyle/>
          <a:p>
            <a:r>
              <a:rPr lang="en-US" b="1" smtClean="0">
                <a:solidFill>
                  <a:srgbClr val="FF00FF"/>
                </a:solidFill>
                <a:effectLst/>
              </a:rPr>
              <a:t>2-Primary Data Collection</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4"/>
          <p:cNvSpPr>
            <a:spLocks noGrp="1"/>
          </p:cNvSpPr>
          <p:nvPr>
            <p:ph idx="1"/>
          </p:nvPr>
        </p:nvSpPr>
        <p:spPr>
          <a:xfrm>
            <a:off x="1311274" y="1295400"/>
            <a:ext cx="7693029" cy="5391150"/>
          </a:xfrm>
        </p:spPr>
        <p:txBody>
          <a:bodyPr/>
          <a:lstStyle/>
          <a:p>
            <a:pPr eaLnBrk="1" hangingPunct="1">
              <a:buFont typeface="Wingdings" pitchFamily="2" charset="2"/>
              <a:buChar char="v"/>
            </a:pPr>
            <a:r>
              <a:rPr lang="en-US" smtClean="0"/>
              <a:t>  </a:t>
            </a:r>
            <a:r>
              <a:rPr lang="en-US" sz="3200" smtClean="0"/>
              <a:t>Analysis Alone is Not the Solution</a:t>
            </a:r>
          </a:p>
          <a:p>
            <a:pPr eaLnBrk="1" hangingPunct="1">
              <a:buFont typeface="Wingdings" pitchFamily="2" charset="2"/>
              <a:buChar char="v"/>
            </a:pPr>
            <a:r>
              <a:rPr lang="en-US" sz="3200" smtClean="0"/>
              <a:t>  Data and Information are Not the Same</a:t>
            </a:r>
          </a:p>
          <a:p>
            <a:pPr marL="533400" indent="-533400" eaLnBrk="1" hangingPunct="1">
              <a:buFont typeface="Wingdings" pitchFamily="2" charset="2"/>
              <a:buChar char="v"/>
            </a:pPr>
            <a:r>
              <a:rPr lang="en-US" sz="3200" smtClean="0"/>
              <a:t>The Benefits of Analysis Must Outweigh the Costs</a:t>
            </a:r>
          </a:p>
          <a:p>
            <a:pPr marL="533400" indent="-533400" eaLnBrk="1" hangingPunct="1">
              <a:buFont typeface="Wingdings" pitchFamily="2" charset="2"/>
              <a:buChar char="v"/>
            </a:pPr>
            <a:r>
              <a:rPr lang="en-US" sz="3200" smtClean="0"/>
              <a:t>Conducting a Situation Analysis is a Challenging</a:t>
            </a:r>
            <a:endParaRPr lang="en-US" sz="3200" dirty="0">
              <a:ln>
                <a:noFill/>
              </a:ln>
              <a:latin typeface="Rockwell" charset="0"/>
              <a:ea typeface="ＭＳ Ｐゴシック" charset="0"/>
            </a:endParaRPr>
          </a:p>
        </p:txBody>
      </p:sp>
      <p:sp>
        <p:nvSpPr>
          <p:cNvPr id="2" name="Title 1"/>
          <p:cNvSpPr>
            <a:spLocks noGrp="1"/>
          </p:cNvSpPr>
          <p:nvPr>
            <p:ph type="title"/>
          </p:nvPr>
        </p:nvSpPr>
        <p:spPr>
          <a:xfrm>
            <a:off x="1302808" y="179388"/>
            <a:ext cx="7556500" cy="690188"/>
          </a:xfrm>
        </p:spPr>
        <p:txBody>
          <a:bodyPr>
            <a:noAutofit/>
          </a:bodyPr>
          <a:lstStyle/>
          <a:p>
            <a:pPr algn="ctr" eaLnBrk="1" hangingPunct="1">
              <a:defRPr/>
            </a:pPr>
            <a:r>
              <a:rPr lang="en-US" sz="3600" b="1" dirty="0">
                <a:ln>
                  <a:noFill/>
                </a:ln>
                <a:solidFill>
                  <a:srgbClr val="FF0000"/>
                </a:solidFill>
                <a:effectLst/>
                <a:latin typeface="Rockwell" charset="0"/>
                <a:ea typeface="ＭＳ Ｐゴシック" charset="0"/>
                <a:cs typeface="ＭＳ Ｐゴシック" charset="0"/>
              </a:rPr>
              <a:t>Conducting a Situation Analysis</a:t>
            </a:r>
          </a:p>
        </p:txBody>
      </p:sp>
      <p:sp>
        <p:nvSpPr>
          <p:cNvPr id="3" name="Slide Number Placeholder 2"/>
          <p:cNvSpPr>
            <a:spLocks noGrp="1"/>
          </p:cNvSpPr>
          <p:nvPr>
            <p:ph type="sldNum" sz="quarter" idx="11"/>
          </p:nvPr>
        </p:nvSpPr>
        <p:spPr/>
        <p:txBody>
          <a:bodyPr/>
          <a:lstStyle/>
          <a:p>
            <a:pPr>
              <a:defRPr/>
            </a:pPr>
            <a:fld id="{7CA3B053-DD34-B645-BCE5-0B617BE5BFE4}" type="slidenum">
              <a:rPr lang="en-US" smtClean="0"/>
              <a:pPr>
                <a:defRPr/>
              </a:pPr>
              <a:t>4</a:t>
            </a:fld>
            <a:endParaRPr lang="en-US" dirty="0"/>
          </a:p>
        </p:txBody>
      </p:sp>
    </p:spTree>
    <p:extLst>
      <p:ext uri="{BB962C8B-B14F-4D97-AF65-F5344CB8AC3E}">
        <p14:creationId xmlns:p14="http://schemas.microsoft.com/office/powerpoint/2010/main" val="29822043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68942"/>
            <a:ext cx="7693029" cy="5707472"/>
          </a:xfrm>
        </p:spPr>
        <p:txBody>
          <a:bodyPr/>
          <a:lstStyle/>
          <a:p>
            <a:r>
              <a:rPr lang="en-US" b="1" u="sng" smtClean="0"/>
              <a:t>There are four major types of primary data collection:</a:t>
            </a:r>
          </a:p>
          <a:p>
            <a:pPr>
              <a:buNone/>
            </a:pPr>
            <a:r>
              <a:rPr lang="en-US" smtClean="0"/>
              <a:t>a)</a:t>
            </a:r>
            <a:r>
              <a:rPr lang="en-US" b="1" smtClean="0">
                <a:solidFill>
                  <a:srgbClr val="663300"/>
                </a:solidFill>
              </a:rPr>
              <a:t>Direct observation, </a:t>
            </a:r>
            <a:r>
              <a:rPr lang="en-US" smtClean="0"/>
              <a:t>where the researcher records the overt behaviors of customers, competitors, or suppliers in natural settings.</a:t>
            </a:r>
          </a:p>
          <a:p>
            <a:pPr>
              <a:buNone/>
            </a:pPr>
            <a:r>
              <a:rPr lang="en-US" smtClean="0"/>
              <a:t>b)</a:t>
            </a:r>
            <a:r>
              <a:rPr lang="en-US" b="1" smtClean="0">
                <a:solidFill>
                  <a:srgbClr val="663300"/>
                </a:solidFill>
              </a:rPr>
              <a:t>Focus groups, </a:t>
            </a:r>
            <a:r>
              <a:rPr lang="en-US" smtClean="0"/>
              <a:t>where the researcher moderates a panel discussion among a gathering of 6-10 people who openly discuss a specific subject.</a:t>
            </a:r>
          </a:p>
          <a:p>
            <a:pPr>
              <a:buNone/>
            </a:pPr>
            <a:r>
              <a:rPr lang="en-US" smtClean="0"/>
              <a:t>c)</a:t>
            </a:r>
            <a:r>
              <a:rPr lang="en-US" b="1" smtClean="0">
                <a:solidFill>
                  <a:srgbClr val="663300"/>
                </a:solidFill>
              </a:rPr>
              <a:t>Surveys, </a:t>
            </a:r>
            <a:r>
              <a:rPr lang="en-US" smtClean="0"/>
              <a:t>where the researcher asks respondents to answer a series of questions on a particular topic.</a:t>
            </a:r>
          </a:p>
          <a:p>
            <a:pPr>
              <a:buNone/>
            </a:pPr>
            <a:r>
              <a:rPr lang="en-US" smtClean="0"/>
              <a:t>d)</a:t>
            </a:r>
            <a:r>
              <a:rPr lang="en-US" b="1" smtClean="0">
                <a:solidFill>
                  <a:srgbClr val="663300"/>
                </a:solidFill>
              </a:rPr>
              <a:t>Experiments, </a:t>
            </a:r>
            <a:r>
              <a:rPr lang="en-US" smtClean="0"/>
              <a:t>where the researcher selects matched subjects and exposes them to different treatments while controlling for extraneous variables.</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06824"/>
            <a:ext cx="7693029" cy="5169589"/>
          </a:xfrm>
        </p:spPr>
        <p:txBody>
          <a:bodyPr/>
          <a:lstStyle/>
          <a:p>
            <a:r>
              <a:rPr lang="en-US" smtClean="0"/>
              <a:t>As with secondary data, often the best approach to primary data collection is to use a combination of data sources.</a:t>
            </a:r>
          </a:p>
          <a:p>
            <a:r>
              <a:rPr lang="en-US" smtClean="0"/>
              <a:t>Focus groups and direct observation can be used to gain a more complete understanding of a particular issue or marketing phenomenon.</a:t>
            </a:r>
          </a:p>
          <a:p>
            <a:r>
              <a:rPr lang="en-US" smtClean="0"/>
              <a:t>Surveys can then be used to further test for certain tendencies or effects before launching into a full-scale test-marketing program.</a:t>
            </a: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4"/>
          <p:cNvSpPr>
            <a:spLocks noGrp="1"/>
          </p:cNvSpPr>
          <p:nvPr>
            <p:ph idx="1"/>
          </p:nvPr>
        </p:nvSpPr>
        <p:spPr/>
        <p:txBody>
          <a:bodyPr/>
          <a:lstStyle/>
          <a:p>
            <a:r>
              <a:rPr lang="en-US" sz="2000" smtClean="0"/>
              <a:t>One of the most common problems in data collection is an incomplete or inaccurate assessment of the situation that the gathering of data should address.</a:t>
            </a:r>
          </a:p>
          <a:p>
            <a:r>
              <a:rPr lang="en-US" sz="2000" smtClean="0"/>
              <a:t>Another common difficulty is the expense of collecting environmental data. Although there are always costs associated with data collection (even if the data are free), the process need not be prohibitively expensive.</a:t>
            </a:r>
          </a:p>
          <a:p>
            <a:r>
              <a:rPr lang="en-US" sz="2000" smtClean="0"/>
              <a:t>A third issue is the time it takes to collect data and information.</a:t>
            </a:r>
          </a:p>
          <a:p>
            <a:r>
              <a:rPr lang="en-US" sz="2000" smtClean="0"/>
              <a:t>It can also be challenging to find a way to organize the vast amount of data and information collected during the situation analysis.</a:t>
            </a:r>
          </a:p>
          <a:p>
            <a:pPr eaLnBrk="1" hangingPunct="1"/>
            <a:endParaRPr lang="en-US" sz="2000" smtClean="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eaLnBrk="1" hangingPunct="1">
              <a:defRPr/>
            </a:pPr>
            <a:r>
              <a:rPr lang="en-US" b="1" smtClean="0">
                <a:ln>
                  <a:noFill/>
                </a:ln>
                <a:solidFill>
                  <a:srgbClr val="006600"/>
                </a:solidFill>
                <a:effectLst/>
                <a:latin typeface="Rockwell" charset="0"/>
                <a:ea typeface="ＭＳ Ｐゴシック" charset="0"/>
                <a:cs typeface="ＭＳ Ｐゴシック" charset="0"/>
              </a:rPr>
              <a:t>Overcoming Problems </a:t>
            </a:r>
            <a:r>
              <a:rPr lang="en-US" b="1">
                <a:ln>
                  <a:noFill/>
                </a:ln>
                <a:solidFill>
                  <a:srgbClr val="006600"/>
                </a:solidFill>
                <a:effectLst/>
                <a:latin typeface="Rockwell" charset="0"/>
                <a:ea typeface="ＭＳ Ｐゴシック" charset="0"/>
                <a:cs typeface="ＭＳ Ｐゴシック" charset="0"/>
              </a:rPr>
              <a:t>in Data Collection</a:t>
            </a:r>
          </a:p>
        </p:txBody>
      </p:sp>
      <p:sp>
        <p:nvSpPr>
          <p:cNvPr id="3" name="Slide Number Placeholder 2"/>
          <p:cNvSpPr>
            <a:spLocks noGrp="1"/>
          </p:cNvSpPr>
          <p:nvPr>
            <p:ph type="sldNum" sz="quarter" idx="11"/>
          </p:nvPr>
        </p:nvSpPr>
        <p:spPr/>
        <p:txBody>
          <a:bodyPr/>
          <a:lstStyle/>
          <a:p>
            <a:pPr>
              <a:defRPr/>
            </a:pPr>
            <a:fld id="{7CA3B053-DD34-B645-BCE5-0B617BE5BFE4}" type="slidenum">
              <a:rPr lang="en-US" smtClean="0"/>
              <a:pPr>
                <a:defRPr/>
              </a:pPr>
              <a:t>42</a:t>
            </a:fld>
            <a:endParaRPr lang="en-US" dirty="0"/>
          </a:p>
        </p:txBody>
      </p:sp>
    </p:spTree>
    <p:extLst>
      <p:ext uri="{BB962C8B-B14F-4D97-AF65-F5344CB8AC3E}">
        <p14:creationId xmlns:p14="http://schemas.microsoft.com/office/powerpoint/2010/main" val="1909602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24754"/>
            <a:ext cx="7693029" cy="5151660"/>
          </a:xfrm>
        </p:spPr>
        <p:txBody>
          <a:bodyPr/>
          <a:lstStyle/>
          <a:p>
            <a:r>
              <a:rPr lang="en-US" smtClean="0"/>
              <a:t>While a comprehensive situation analysis can lead to better planning and decision making, analysis itself is not enough.</a:t>
            </a:r>
          </a:p>
          <a:p>
            <a:pPr>
              <a:buNone/>
            </a:pPr>
            <a:endParaRPr lang="en-US" smtClean="0"/>
          </a:p>
          <a:p>
            <a:r>
              <a:rPr lang="en-US" smtClean="0"/>
              <a:t>Situation analysis is a necessary, but insufficient, prerequisite for effective strategic planning.</a:t>
            </a:r>
          </a:p>
          <a:p>
            <a:pPr>
              <a:buNone/>
            </a:pPr>
            <a:endParaRPr lang="en-US" smtClean="0"/>
          </a:p>
          <a:p>
            <a:r>
              <a:rPr lang="en-US" smtClean="0"/>
              <a:t>A thorough situation analysis empowers the marketing manager because it encourages both analysis and synthesis of information.</a:t>
            </a:r>
          </a:p>
          <a:p>
            <a:endParaRPr lang="en-US"/>
          </a:p>
        </p:txBody>
      </p:sp>
      <p:sp>
        <p:nvSpPr>
          <p:cNvPr id="3" name="Title 2"/>
          <p:cNvSpPr>
            <a:spLocks noGrp="1"/>
          </p:cNvSpPr>
          <p:nvPr>
            <p:ph type="title"/>
          </p:nvPr>
        </p:nvSpPr>
        <p:spPr>
          <a:xfrm>
            <a:off x="1302808" y="179388"/>
            <a:ext cx="7556500" cy="645365"/>
          </a:xfrm>
        </p:spPr>
        <p:txBody>
          <a:bodyPr/>
          <a:lstStyle/>
          <a:p>
            <a:r>
              <a:rPr lang="en-US" b="1" smtClean="0">
                <a:solidFill>
                  <a:srgbClr val="FF00FF"/>
                </a:solidFill>
                <a:effectLst/>
              </a:rPr>
              <a:t>1- Analysis Alone Is Not a Solution</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77154"/>
            <a:ext cx="7693029" cy="4999260"/>
          </a:xfrm>
        </p:spPr>
        <p:txBody>
          <a:bodyPr/>
          <a:lstStyle/>
          <a:p>
            <a:r>
              <a:rPr lang="en-US" smtClean="0"/>
              <a:t>Good, useful information is not the same as data. Data are easy to collect and store, but good information is not.</a:t>
            </a:r>
          </a:p>
          <a:p>
            <a:pPr>
              <a:buNone/>
            </a:pPr>
            <a:endParaRPr lang="en-US" smtClean="0"/>
          </a:p>
          <a:p>
            <a:r>
              <a:rPr lang="en-US" smtClean="0"/>
              <a:t>Data do not become informative until a person or process transforms or combines them with other data in a manner that makes them useful.</a:t>
            </a:r>
          </a:p>
          <a:p>
            <a:endParaRPr lang="en-US"/>
          </a:p>
        </p:txBody>
      </p:sp>
      <p:sp>
        <p:nvSpPr>
          <p:cNvPr id="3" name="Title 2"/>
          <p:cNvSpPr>
            <a:spLocks noGrp="1"/>
          </p:cNvSpPr>
          <p:nvPr>
            <p:ph type="title"/>
          </p:nvPr>
        </p:nvSpPr>
        <p:spPr>
          <a:xfrm>
            <a:off x="1030941" y="179388"/>
            <a:ext cx="7973362" cy="797765"/>
          </a:xfrm>
        </p:spPr>
        <p:txBody>
          <a:bodyPr/>
          <a:lstStyle/>
          <a:p>
            <a:r>
              <a:rPr lang="en-US" b="1" smtClean="0">
                <a:solidFill>
                  <a:srgbClr val="FF00FF"/>
                </a:solidFill>
                <a:effectLst/>
              </a:rPr>
              <a:t>2- Data Is Not the Same as Information</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Situation analysis is valuable only to the extent that it improves the quality of the resulting marketing plan.</a:t>
            </a:r>
          </a:p>
          <a:p>
            <a:pPr>
              <a:buNone/>
            </a:pPr>
            <a:endParaRPr lang="en-US" smtClean="0"/>
          </a:p>
          <a:p>
            <a:r>
              <a:rPr lang="en-US" smtClean="0"/>
              <a:t>Although the costs of acquiring data are easy to determine, the benefits of improved decisions are difficult to estimate.</a:t>
            </a:r>
          </a:p>
          <a:p>
            <a:pPr>
              <a:buNone/>
            </a:pPr>
            <a:endParaRPr lang="en-US" smtClean="0"/>
          </a:p>
          <a:p>
            <a:r>
              <a:rPr lang="en-US" smtClean="0"/>
              <a:t>Perpetually analyzing data without making any decisions is usually not worth the additional costs in terms of time or financial resources.</a:t>
            </a:r>
          </a:p>
          <a:p>
            <a:endParaRPr lang="en-US"/>
          </a:p>
        </p:txBody>
      </p:sp>
      <p:sp>
        <p:nvSpPr>
          <p:cNvPr id="3" name="Title 2"/>
          <p:cNvSpPr>
            <a:spLocks noGrp="1"/>
          </p:cNvSpPr>
          <p:nvPr>
            <p:ph type="title"/>
          </p:nvPr>
        </p:nvSpPr>
        <p:spPr>
          <a:xfrm>
            <a:off x="1311273" y="179388"/>
            <a:ext cx="7693029" cy="1116012"/>
          </a:xfrm>
        </p:spPr>
        <p:txBody>
          <a:bodyPr/>
          <a:lstStyle/>
          <a:p>
            <a:r>
              <a:rPr lang="en-US" b="1" smtClean="0">
                <a:solidFill>
                  <a:srgbClr val="FF00FF"/>
                </a:solidFill>
                <a:effectLst/>
              </a:rPr>
              <a:t>3- The Benefits of Analysis Must Outweigh the Costs</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Situation analysis is one of the most difficult tasks in developing a marketing plan.</a:t>
            </a:r>
          </a:p>
          <a:p>
            <a:pPr>
              <a:buNone/>
            </a:pPr>
            <a:endParaRPr lang="en-US" smtClean="0"/>
          </a:p>
          <a:p>
            <a:r>
              <a:rPr lang="en-US" smtClean="0"/>
              <a:t>The most important aspect of any situation analysis is that it must be an ongoing effort.</a:t>
            </a:r>
          </a:p>
          <a:p>
            <a:pPr>
              <a:buNone/>
            </a:pPr>
            <a:endParaRPr lang="en-US" smtClean="0"/>
          </a:p>
          <a:p>
            <a:r>
              <a:rPr lang="en-US" smtClean="0"/>
              <a:t>Tracking all three environments (internal, customer, and external) at the same time is challenging due to their interconnectedness. [Exhibit 3.2]</a:t>
            </a:r>
          </a:p>
          <a:p>
            <a:pPr>
              <a:buNone/>
            </a:pPr>
            <a:r>
              <a:rPr lang="en-US" smtClean="0"/>
              <a:t> </a:t>
            </a:r>
          </a:p>
          <a:p>
            <a:endParaRPr lang="en-US"/>
          </a:p>
        </p:txBody>
      </p:sp>
      <p:sp>
        <p:nvSpPr>
          <p:cNvPr id="3" name="Title 2"/>
          <p:cNvSpPr>
            <a:spLocks noGrp="1"/>
          </p:cNvSpPr>
          <p:nvPr>
            <p:ph type="title"/>
          </p:nvPr>
        </p:nvSpPr>
        <p:spPr/>
        <p:txBody>
          <a:bodyPr/>
          <a:lstStyle/>
          <a:p>
            <a:r>
              <a:rPr lang="en-US" b="1" smtClean="0">
                <a:solidFill>
                  <a:srgbClr val="FF00FF"/>
                </a:solidFill>
                <a:effectLst/>
              </a:rPr>
              <a:t>4- Conducting a Situation Analysis Is a Challenging Exercise</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dirty="0">
                <a:ln>
                  <a:noFill/>
                </a:ln>
                <a:latin typeface="Rockwell" charset="0"/>
                <a:ea typeface="ＭＳ Ｐゴシック" charset="0"/>
                <a:cs typeface="ＭＳ Ｐゴシック" charset="0"/>
              </a:rPr>
              <a:t>Internal, Customer, and External Environments (Exhibit </a:t>
            </a:r>
            <a:r>
              <a:rPr lang="en-US" dirty="0" smtClean="0">
                <a:ln>
                  <a:noFill/>
                </a:ln>
                <a:latin typeface="Rockwell" charset="0"/>
                <a:ea typeface="ＭＳ Ｐゴシック" charset="0"/>
                <a:cs typeface="ＭＳ Ｐゴシック" charset="0"/>
              </a:rPr>
              <a:t>3.2</a:t>
            </a:r>
            <a:r>
              <a:rPr lang="en-US" dirty="0">
                <a:ln>
                  <a:noFill/>
                </a:ln>
                <a:latin typeface="Rockwell" charset="0"/>
                <a:ea typeface="ＭＳ Ｐゴシック" charset="0"/>
                <a:cs typeface="ＭＳ Ｐゴシック" charset="0"/>
              </a:rPr>
              <a:t>)</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9</a:t>
            </a:fld>
            <a:endParaRPr lang="en-US" dirty="0"/>
          </a:p>
        </p:txBody>
      </p:sp>
      <p:pic>
        <p:nvPicPr>
          <p:cNvPr id="2050" name="Picture 2"/>
          <p:cNvPicPr>
            <a:picLocks noChangeAspect="1" noChangeArrowheads="1"/>
          </p:cNvPicPr>
          <p:nvPr/>
        </p:nvPicPr>
        <p:blipFill>
          <a:blip r:embed="rId2"/>
          <a:srcRect/>
          <a:stretch>
            <a:fillRect/>
          </a:stretch>
        </p:blipFill>
        <p:spPr bwMode="auto">
          <a:xfrm>
            <a:off x="1746524" y="1827934"/>
            <a:ext cx="6519012" cy="4493491"/>
          </a:xfrm>
          <a:prstGeom prst="rect">
            <a:avLst/>
          </a:prstGeom>
          <a:noFill/>
          <a:ln w="9525">
            <a:noFill/>
            <a:miter lim="800000"/>
            <a:headEnd/>
            <a:tailEnd/>
          </a:ln>
          <a:effectLst/>
        </p:spPr>
      </p:pic>
    </p:spTree>
    <p:extLst>
      <p:ext uri="{BB962C8B-B14F-4D97-AF65-F5344CB8AC3E}">
        <p14:creationId xmlns:p14="http://schemas.microsoft.com/office/powerpoint/2010/main" val="1746481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eng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1035</TotalTime>
  <Words>4432</Words>
  <Application>Microsoft Office PowerPoint</Application>
  <PresentationFormat>On-screen Show (4:3)</PresentationFormat>
  <Paragraphs>387</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Cengage</vt:lpstr>
      <vt:lpstr>Chapter  3</vt:lpstr>
      <vt:lpstr>Introduction </vt:lpstr>
      <vt:lpstr>Issues to Be Considered in a Situation Analysis (Exhibit 3.1)</vt:lpstr>
      <vt:lpstr>Conducting a Situation Analysis</vt:lpstr>
      <vt:lpstr>1- Analysis Alone Is Not a Solution</vt:lpstr>
      <vt:lpstr>2- Data Is Not the Same as Information</vt:lpstr>
      <vt:lpstr>3- The Benefits of Analysis Must Outweigh the Costs</vt:lpstr>
      <vt:lpstr>4- Conducting a Situation Analysis Is a Challenging Exercise</vt:lpstr>
      <vt:lpstr>Internal, Customer, and External Environments (Exhibit 3.2)</vt:lpstr>
      <vt:lpstr>The Internal Environment(Exhibit 3.3)</vt:lpstr>
      <vt:lpstr>Review of Current Objectives, Strategy, and Performance</vt:lpstr>
      <vt:lpstr>Availability of Resources </vt:lpstr>
      <vt:lpstr>Organizational Culture and Structure</vt:lpstr>
      <vt:lpstr>The Customer Environment (Exhibit 3.4)</vt:lpstr>
      <vt:lpstr>EXHI B I T 4.4 THE EXPANDED 5W MODEL FOR CUSTOMER ANALYSIS </vt:lpstr>
      <vt:lpstr>a) Who Are Our Current and Potential Customers? </vt:lpstr>
      <vt:lpstr>b) What Do Customers Do with Our Products?</vt:lpstr>
      <vt:lpstr>c) Where Do Customers Purchase Our Products?</vt:lpstr>
      <vt:lpstr>d) When Do Customers Purchase Our Products? </vt:lpstr>
      <vt:lpstr>e) Why (and How) Do Customers Select Our Products? </vt:lpstr>
      <vt:lpstr>f) Why Do Potential Customers Not Purchase Our Products?</vt:lpstr>
      <vt:lpstr>PowerPoint Presentation</vt:lpstr>
      <vt:lpstr>The External Environment (Exhibit 3.5)</vt:lpstr>
      <vt:lpstr>EXHI B I T 4.5  A FRAMEWORK FOR ANALYZING THE EXTERNAL ENVIRONMENT </vt:lpstr>
      <vt:lpstr>a) Competition</vt:lpstr>
      <vt:lpstr>Major Types of Competition (Exhibit 3.6)</vt:lpstr>
      <vt:lpstr>PowerPoint Presentation</vt:lpstr>
      <vt:lpstr>PowerPoint Presentation</vt:lpstr>
      <vt:lpstr>PowerPoint Presentation</vt:lpstr>
      <vt:lpstr>b) Economic Growth and Stability </vt:lpstr>
      <vt:lpstr>c) Political Trends</vt:lpstr>
      <vt:lpstr>d) Legal and Regulatory Issues</vt:lpstr>
      <vt:lpstr>e) Technological Advancements</vt:lpstr>
      <vt:lpstr>f) Sociocultural Trends [Exhibit 3.7] </vt:lpstr>
      <vt:lpstr>EXHIBI T 4.7 TRENDS IN THE SOCIOCULTURAL ENVIRONMENT</vt:lpstr>
      <vt:lpstr>Growth in the Number of Older Americans (Exhibit 3.8)</vt:lpstr>
      <vt:lpstr>Collecting Marketing Data and Information</vt:lpstr>
      <vt:lpstr>1-Secondary Information Sources</vt:lpstr>
      <vt:lpstr>2-Primary Data Collection</vt:lpstr>
      <vt:lpstr>PowerPoint Presentation</vt:lpstr>
      <vt:lpstr>PowerPoint Presentation</vt:lpstr>
      <vt:lpstr>Overcoming Problems in Data Collection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Hartline</dc:creator>
  <cp:lastModifiedBy>Heyam Almousa</cp:lastModifiedBy>
  <cp:revision>160</cp:revision>
  <dcterms:created xsi:type="dcterms:W3CDTF">2010-03-09T18:52:43Z</dcterms:created>
  <dcterms:modified xsi:type="dcterms:W3CDTF">2018-09-13T10:15:11Z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83952724</vt:i4>
  </property>
  <property fmtid="{D5CDD505-2E9C-101B-9397-08002B2CF9AE}" pid="3" name="_NewReviewCycle">
    <vt:lpwstr/>
  </property>
  <property fmtid="{D5CDD505-2E9C-101B-9397-08002B2CF9AE}" pid="4" name="_EmailSubject">
    <vt:lpwstr>PowerPoint Template</vt:lpwstr>
  </property>
  <property fmtid="{D5CDD505-2E9C-101B-9397-08002B2CF9AE}" pid="5" name="_AuthorEmail">
    <vt:lpwstr>Sarah.Blasco@cengage.com</vt:lpwstr>
  </property>
  <property fmtid="{D5CDD505-2E9C-101B-9397-08002B2CF9AE}" pid="6" name="_AuthorEmailDisplayName">
    <vt:lpwstr>Blasco, Sarah</vt:lpwstr>
  </property>
</Properties>
</file>