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325" r:id="rId2"/>
    <p:sldId id="256" r:id="rId3"/>
    <p:sldId id="335" r:id="rId4"/>
    <p:sldId id="257" r:id="rId5"/>
    <p:sldId id="327" r:id="rId6"/>
    <p:sldId id="258" r:id="rId7"/>
    <p:sldId id="278" r:id="rId8"/>
    <p:sldId id="259" r:id="rId9"/>
    <p:sldId id="279" r:id="rId10"/>
    <p:sldId id="280" r:id="rId11"/>
    <p:sldId id="260" r:id="rId12"/>
    <p:sldId id="281" r:id="rId13"/>
    <p:sldId id="282" r:id="rId14"/>
    <p:sldId id="261" r:id="rId15"/>
    <p:sldId id="283" r:id="rId16"/>
    <p:sldId id="262" r:id="rId17"/>
    <p:sldId id="263" r:id="rId18"/>
    <p:sldId id="264" r:id="rId19"/>
    <p:sldId id="265" r:id="rId20"/>
    <p:sldId id="329" r:id="rId21"/>
    <p:sldId id="309" r:id="rId22"/>
    <p:sldId id="328" r:id="rId23"/>
    <p:sldId id="266" r:id="rId24"/>
    <p:sldId id="336" r:id="rId25"/>
    <p:sldId id="333" r:id="rId26"/>
    <p:sldId id="267" r:id="rId27"/>
    <p:sldId id="268" r:id="rId28"/>
    <p:sldId id="331" r:id="rId29"/>
    <p:sldId id="332" r:id="rId30"/>
    <p:sldId id="310" r:id="rId31"/>
    <p:sldId id="334" r:id="rId3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62" y="66"/>
      </p:cViewPr>
      <p:guideLst>
        <p:guide orient="horz" pos="816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anose="020B0604020202020204" pitchFamily="34" charset="0"/>
              </a:defRPr>
            </a:lvl1pPr>
          </a:lstStyle>
          <a:p>
            <a:fld id="{B57E896C-9D58-44A4-BAAE-D2C75C9803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73150" y="6889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anose="020B0604020202020204" pitchFamily="34" charset="0"/>
              </a:defRPr>
            </a:lvl1pPr>
          </a:lstStyle>
          <a:p>
            <a:fld id="{B91F2F4C-5765-4E5E-BC8F-E993B6699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7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02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07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52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476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2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599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286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286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922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84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343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226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203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2105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361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715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335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524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881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146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59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6659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233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94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01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8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3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9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15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71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charset="0"/>
                <a:ea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  <a:ea typeface="ＭＳ Ｐゴシック" charset="-128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  <a:ea typeface="ＭＳ Ｐゴシック" charset="-128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  <a:ea typeface="ＭＳ Ｐゴシック" charset="-128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  <a:ea typeface="ＭＳ Ｐゴシック" charset="-128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Verdana" charset="0"/>
              <a:ea typeface="ＭＳ Ｐゴシック" charset="-128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6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1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0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65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15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6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  <a:ea typeface="ＭＳ Ｐゴシック" charset="-128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3.</a:t>
            </a:r>
            <a:fld id="{4428546A-AA08-48EE-8CBD-BFC1A455D033}" type="slidenum">
              <a:rPr 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  <a:ea typeface="ＭＳ Ｐゴシック" charset="-128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  <a:ea typeface="ＭＳ Ｐゴシック" charset="-128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  <a:ea typeface="ＭＳ Ｐゴシック" charset="-128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  <a:ea typeface="ＭＳ Ｐゴシック" charset="-128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/>
            </a:r>
            <a:br>
              <a:rPr lang="en-US" smtClean="0">
                <a:ea typeface="ＭＳ Ｐゴシック" panose="020B0600070205080204" pitchFamily="34" charset="-128"/>
              </a:rPr>
            </a:br>
            <a:r>
              <a:rPr lang="en-US" smtClean="0">
                <a:ea typeface="ＭＳ Ｐゴシック" panose="020B0600070205080204" pitchFamily="34" charset="-128"/>
              </a:rPr>
              <a:t>Topic 3</a:t>
            </a:r>
            <a:br>
              <a:rPr lang="en-US" smtClean="0">
                <a:ea typeface="ＭＳ Ｐゴシック" panose="020B0600070205080204" pitchFamily="34" charset="-128"/>
              </a:rPr>
            </a:br>
            <a:r>
              <a:rPr lang="en-US" smtClean="0">
                <a:ea typeface="ＭＳ Ｐゴシック" panose="020B0600070205080204" pitchFamily="34" charset="-128"/>
              </a:rPr>
              <a:t>(Textbook - Chapter 3) </a:t>
            </a:r>
            <a:br>
              <a:rPr lang="en-US" smtClean="0">
                <a:ea typeface="ＭＳ Ｐゴシック" panose="020B0600070205080204" pitchFamily="34" charset="-128"/>
              </a:rPr>
            </a:br>
            <a:r>
              <a:rPr lang="en-US" smtClean="0">
                <a:ea typeface="ＭＳ Ｐゴシック" panose="020B0600070205080204" pitchFamily="34" charset="-128"/>
              </a:rPr>
              <a:t>Processes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CPU Switch From Process to Process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373188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Scheduling Queues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038" y="1500188"/>
            <a:ext cx="6975475" cy="2446337"/>
          </a:xfrm>
        </p:spPr>
        <p:txBody>
          <a:bodyPr/>
          <a:lstStyle/>
          <a:p>
            <a:r>
              <a:rPr lang="en-US" sz="1800" b="1" smtClean="0">
                <a:ea typeface="ＭＳ Ｐゴシック" panose="020B0600070205080204" pitchFamily="34" charset="-128"/>
              </a:rPr>
              <a:t>Job queue</a:t>
            </a:r>
            <a:r>
              <a:rPr lang="en-US" sz="1800" smtClean="0">
                <a:ea typeface="ＭＳ Ｐゴシック" panose="020B0600070205080204" pitchFamily="34" charset="-128"/>
              </a:rPr>
              <a:t> – set of all processes in the system</a:t>
            </a:r>
          </a:p>
          <a:p>
            <a:r>
              <a:rPr lang="en-US" sz="1800" b="1" smtClean="0">
                <a:ea typeface="ＭＳ Ｐゴシック" panose="020B0600070205080204" pitchFamily="34" charset="-128"/>
              </a:rPr>
              <a:t>Ready queue </a:t>
            </a:r>
            <a:r>
              <a:rPr lang="en-US" sz="1800" smtClean="0">
                <a:ea typeface="ＭＳ Ｐゴシック" panose="020B0600070205080204" pitchFamily="34" charset="-128"/>
              </a:rPr>
              <a:t>– set of all processes residing in main memory, ready and waiting to execute</a:t>
            </a:r>
          </a:p>
          <a:p>
            <a:r>
              <a:rPr lang="en-US" sz="1800" b="1" smtClean="0">
                <a:ea typeface="ＭＳ Ｐゴシック" panose="020B0600070205080204" pitchFamily="34" charset="-128"/>
              </a:rPr>
              <a:t>Device queues </a:t>
            </a:r>
            <a:r>
              <a:rPr lang="en-US" sz="1800" smtClean="0">
                <a:ea typeface="ＭＳ Ｐゴシック" panose="020B0600070205080204" pitchFamily="34" charset="-128"/>
              </a:rPr>
              <a:t>– set of processes waiting for an I/O device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Processes migrate among the various queues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381000"/>
            <a:ext cx="7983538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anose="020B0600070205080204" pitchFamily="34" charset="-128"/>
              </a:rPr>
              <a:t>Ready Queue And Various I/O Device Queues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214438"/>
            <a:ext cx="58229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Representation of Process Scheduling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558925"/>
            <a:ext cx="719296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Schedulers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447800"/>
            <a:ext cx="7200900" cy="2589213"/>
          </a:xfrm>
        </p:spPr>
        <p:txBody>
          <a:bodyPr/>
          <a:lstStyle/>
          <a:p>
            <a:r>
              <a:rPr lang="en-US" sz="18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Long-term scheduler</a:t>
            </a:r>
            <a:r>
              <a:rPr 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 </a:t>
            </a:r>
            <a:r>
              <a:rPr lang="en-US" sz="1800" smtClean="0">
                <a:ea typeface="ＭＳ Ｐゴシック" panose="020B0600070205080204" pitchFamily="34" charset="-128"/>
              </a:rPr>
              <a:t>(or job scheduler) – selects which processes should be brought into the ready queue</a:t>
            </a:r>
          </a:p>
          <a:p>
            <a:r>
              <a:rPr lang="en-US" sz="18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Short-term scheduler</a:t>
            </a:r>
            <a:r>
              <a:rPr 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 </a:t>
            </a:r>
            <a:r>
              <a:rPr lang="en-US" sz="1800" smtClean="0">
                <a:ea typeface="ＭＳ Ｐゴシック" panose="020B0600070205080204" pitchFamily="34" charset="-128"/>
              </a:rPr>
              <a:t>(or CPU scheduler) – selects which process should be executed next and allocates CPU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Addition of Medium Term Scheduling</a:t>
            </a:r>
          </a:p>
        </p:txBody>
      </p:sp>
      <p:pic>
        <p:nvPicPr>
          <p:cNvPr id="174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173288"/>
            <a:ext cx="73279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Schedulers (Cont)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385050" cy="4530725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Short-term scheduler is invoked very frequently (milliseconds) </a:t>
            </a:r>
            <a:r>
              <a:rPr lang="en-US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 (must be fast)</a:t>
            </a:r>
          </a:p>
          <a:p>
            <a:r>
              <a:rPr lang="en-US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Long-term scheduler is invoked very infrequently (seconds, minutes)  (may be slow)</a:t>
            </a:r>
          </a:p>
          <a:p>
            <a:r>
              <a:rPr lang="en-US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The long-term scheduler controls the </a:t>
            </a:r>
            <a:r>
              <a:rPr lang="en-US" sz="1800" i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degree of multiprogramming</a:t>
            </a:r>
          </a:p>
          <a:p>
            <a:r>
              <a:rPr lang="en-US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Processes can be described as either:</a:t>
            </a:r>
          </a:p>
          <a:p>
            <a:pPr lvl="1"/>
            <a:r>
              <a:rPr lang="en-US" sz="1800" b="1" smtClean="0">
                <a:solidFill>
                  <a:srgbClr val="00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I/O-bound process</a:t>
            </a:r>
            <a:r>
              <a:rPr lang="en-US" sz="1800" smtClean="0">
                <a:solidFill>
                  <a:srgbClr val="00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– spends more time doing I/O than computations, many short CPU bursts</a:t>
            </a:r>
          </a:p>
          <a:p>
            <a:pPr lvl="1"/>
            <a:r>
              <a:rPr lang="en-US" sz="1800" b="1" smtClean="0">
                <a:solidFill>
                  <a:srgbClr val="00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CPU-bound process</a:t>
            </a:r>
            <a:r>
              <a:rPr lang="en-US" sz="1800" smtClean="0">
                <a:solidFill>
                  <a:srgbClr val="000000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– spends more time doing computations; few very long CPU bursts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Context Switch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2463800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When CPU switches to another process, the system must save the state of the old process and load the saved state for the new process via a </a:t>
            </a:r>
            <a:r>
              <a:rPr lang="en-US" sz="1800" smtClean="0">
                <a:solidFill>
                  <a:srgbClr val="3366FF"/>
                </a:solidFill>
                <a:ea typeface="ＭＳ Ｐゴシック" panose="020B0600070205080204" pitchFamily="34" charset="-128"/>
              </a:rPr>
              <a:t>context switch</a:t>
            </a:r>
          </a:p>
          <a:p>
            <a:r>
              <a:rPr lang="en-US" sz="1800" smtClean="0">
                <a:solidFill>
                  <a:srgbClr val="3366FF"/>
                </a:solidFill>
                <a:ea typeface="ＭＳ Ｐゴシック" panose="020B0600070205080204" pitchFamily="34" charset="-128"/>
              </a:rPr>
              <a:t>Context </a:t>
            </a:r>
            <a:r>
              <a:rPr lang="en-US" sz="1800" smtClean="0">
                <a:ea typeface="ＭＳ Ｐゴシック" panose="020B0600070205080204" pitchFamily="34" charset="-128"/>
              </a:rPr>
              <a:t>of a process represented in the PCB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Context-switch time is overhead; the system does no useful work while switching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Time dependent on hardware support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Creation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smtClean="0">
                <a:ea typeface="ＭＳ Ｐゴシック" panose="020B0600070205080204" pitchFamily="34" charset="-128"/>
              </a:rPr>
              <a:t>Parent </a:t>
            </a:r>
            <a:r>
              <a:rPr lang="en-US" sz="1800" smtClean="0">
                <a:ea typeface="ＭＳ Ｐゴシック" panose="020B0600070205080204" pitchFamily="34" charset="-128"/>
              </a:rPr>
              <a:t>process create </a:t>
            </a:r>
            <a:r>
              <a:rPr lang="en-US" sz="1800" b="1" smtClean="0">
                <a:ea typeface="ＭＳ Ｐゴシック" panose="020B0600070205080204" pitchFamily="34" charset="-128"/>
              </a:rPr>
              <a:t>children </a:t>
            </a:r>
            <a:r>
              <a:rPr lang="en-US" sz="1800" smtClean="0">
                <a:ea typeface="ＭＳ Ｐゴシック" panose="020B0600070205080204" pitchFamily="34" charset="-128"/>
              </a:rPr>
              <a:t>processes, which, in turn create other processes, forming a tree of processes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Generally, process identified and managed via </a:t>
            </a:r>
            <a:r>
              <a:rPr lang="en-US" sz="1800" b="1" smtClean="0">
                <a:ea typeface="ＭＳ Ｐゴシック" panose="020B0600070205080204" pitchFamily="34" charset="-128"/>
              </a:rPr>
              <a:t>a process identifier </a:t>
            </a:r>
            <a:r>
              <a:rPr lang="en-US" sz="1800" smtClean="0">
                <a:ea typeface="ＭＳ Ｐゴシック" panose="020B0600070205080204" pitchFamily="34" charset="-128"/>
              </a:rPr>
              <a:t>(</a:t>
            </a:r>
            <a:r>
              <a:rPr lang="en-US" sz="1800" b="1" smtClean="0">
                <a:ea typeface="ＭＳ Ｐゴシック" panose="020B0600070205080204" pitchFamily="34" charset="-128"/>
              </a:rPr>
              <a:t>pid</a:t>
            </a:r>
            <a:r>
              <a:rPr lang="en-US" sz="1800" smtClean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Resource sharing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Parent and children share all resources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Children share subset of parent’s resources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Parent and child share no resources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Execution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Parent and children execute concurrently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Parent waits until children terminate</a:t>
            </a:r>
          </a:p>
          <a:p>
            <a:pPr>
              <a:buFont typeface="Monotype Sorts" charset="2"/>
              <a:buNone/>
            </a:pPr>
            <a:endParaRPr lang="en-US" sz="1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Creation (Cont)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Address space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Child duplicate of parent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Child has a program loaded into it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UNIX examples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fork</a:t>
            </a:r>
            <a:r>
              <a:rPr lang="en-US" sz="1800" smtClean="0">
                <a:ea typeface="ＭＳ Ｐゴシック" panose="020B0600070205080204" pitchFamily="34" charset="-128"/>
              </a:rPr>
              <a:t> system call creates new process</a:t>
            </a:r>
          </a:p>
          <a:p>
            <a:pPr lvl="1"/>
            <a:r>
              <a:rPr lang="en-US" sz="1800" b="1" smtClean="0">
                <a:ea typeface="ＭＳ Ｐゴシック" panose="020B0600070205080204" pitchFamily="34" charset="-128"/>
              </a:rPr>
              <a:t>exec</a:t>
            </a:r>
            <a:r>
              <a:rPr lang="en-US" sz="1800" smtClean="0">
                <a:ea typeface="ＭＳ Ｐゴシック" panose="020B0600070205080204" pitchFamily="34" charset="-128"/>
              </a:rPr>
              <a:t> system call used after a </a:t>
            </a:r>
            <a:r>
              <a:rPr lang="en-US" sz="1800" b="1" smtClean="0">
                <a:ea typeface="ＭＳ Ｐゴシック" panose="020B0600070205080204" pitchFamily="34" charset="-128"/>
              </a:rPr>
              <a:t>fork</a:t>
            </a:r>
            <a:r>
              <a:rPr lang="en-US" sz="1800" smtClean="0">
                <a:ea typeface="ＭＳ Ｐゴシック" panose="020B0600070205080204" pitchFamily="34" charset="-128"/>
              </a:rPr>
              <a:t> to replace the process’ memory space with a new program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77813"/>
            <a:ext cx="7324725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Chapter 3:  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822700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Process Concept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Process Scheduling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Operations on Processes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Interprocess Communication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Creation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C Program Forking Separate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282700"/>
            <a:ext cx="4964112" cy="50641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int main()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pid_t  pid;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/* fork another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pid = fork();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if (pid &lt; 0) { /* error occurred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	fprintf(stderr, "Fork Failed");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	exit(-1);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else if (pid == 0) { /* child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	execlp("/bin/ls", "ls", 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else { /* parent process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	/* parent will wait for the child to complete */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	wait (NULL);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	printf ("Child Complete");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	exit(0);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kumimoji="0" lang="en-US" sz="1400" smtClean="0">
                <a:latin typeface="Monaco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A tree of processes on a typical Solaris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343025"/>
            <a:ext cx="5437188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Termination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96188" cy="4530725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Process executes last statement and asks the operating system to delete it (</a:t>
            </a:r>
            <a:r>
              <a:rPr lang="en-US" sz="1800" b="1" smtClean="0">
                <a:ea typeface="ＭＳ Ｐゴシック" panose="020B0600070205080204" pitchFamily="34" charset="-128"/>
              </a:rPr>
              <a:t>exit</a:t>
            </a:r>
            <a:r>
              <a:rPr lang="en-US" sz="1800" smtClean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Output data from child to parent (via </a:t>
            </a:r>
            <a:r>
              <a:rPr lang="en-US" sz="1800" b="1" smtClean="0">
                <a:ea typeface="ＭＳ Ｐゴシック" panose="020B0600070205080204" pitchFamily="34" charset="-128"/>
              </a:rPr>
              <a:t>wait</a:t>
            </a:r>
            <a:r>
              <a:rPr lang="en-US" sz="1800" smtClean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Process’ resources are deallocated by operating system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Parent may terminate execution of children processes (</a:t>
            </a:r>
            <a:r>
              <a:rPr lang="en-US" sz="1800" b="1" smtClean="0">
                <a:ea typeface="ＭＳ Ｐゴシック" panose="020B0600070205080204" pitchFamily="34" charset="-128"/>
              </a:rPr>
              <a:t>abort</a:t>
            </a:r>
            <a:r>
              <a:rPr lang="en-US" sz="1800" smtClean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Child has exceeded allocated resources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Task assigned to child is no longer required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If parent is exiting</a:t>
            </a:r>
          </a:p>
          <a:p>
            <a:pPr lvl="2"/>
            <a:r>
              <a:rPr lang="en-US" sz="1800" smtClean="0">
                <a:ea typeface="ＭＳ Ｐゴシック" panose="020B0600070205080204" pitchFamily="34" charset="-128"/>
              </a:rPr>
              <a:t>Some operating system do not allow child to continue if its parent terminates</a:t>
            </a:r>
          </a:p>
          <a:p>
            <a:pPr lvl="3"/>
            <a:r>
              <a:rPr lang="en-US" sz="1800" smtClean="0">
                <a:ea typeface="ＭＳ Ｐゴシック" panose="020B0600070205080204" pitchFamily="34" charset="-128"/>
              </a:rPr>
              <a:t>All children terminated - </a:t>
            </a:r>
            <a:r>
              <a:rPr lang="en-US" sz="1800" b="1" smtClean="0">
                <a:ea typeface="ＭＳ Ｐゴシック" panose="020B0600070205080204" pitchFamily="34" charset="-128"/>
              </a:rPr>
              <a:t>cascading 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Interprocess Communication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512050" cy="4530725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Processes within a system may be </a:t>
            </a:r>
            <a:r>
              <a:rPr lang="en-US" sz="1800" b="1" smtClean="0">
                <a:ea typeface="ＭＳ Ｐゴシック" panose="020B0600070205080204" pitchFamily="34" charset="-128"/>
              </a:rPr>
              <a:t>independent </a:t>
            </a:r>
            <a:r>
              <a:rPr lang="en-US" sz="1800" smtClean="0">
                <a:ea typeface="ＭＳ Ｐゴシック" panose="020B0600070205080204" pitchFamily="34" charset="-128"/>
              </a:rPr>
              <a:t>or </a:t>
            </a:r>
            <a:r>
              <a:rPr lang="en-US" sz="1800" b="1" smtClean="0">
                <a:ea typeface="ＭＳ Ｐゴシック" panose="020B0600070205080204" pitchFamily="34" charset="-128"/>
              </a:rPr>
              <a:t>cooperating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Cooperating process can affect or be affected by other processes, including sharing data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Reasons for cooperating processes: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Information sharing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Computation speedup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Modularity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Convenience	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Cooperating processes need </a:t>
            </a:r>
            <a:r>
              <a:rPr lang="en-US" sz="1800" b="1" smtClean="0">
                <a:ea typeface="ＭＳ Ｐゴシック" panose="020B0600070205080204" pitchFamily="34" charset="-128"/>
              </a:rPr>
              <a:t>interprocess communication </a:t>
            </a:r>
            <a:r>
              <a:rPr lang="en-US" sz="1800" smtClean="0">
                <a:ea typeface="ＭＳ Ｐゴシック" panose="020B0600070205080204" pitchFamily="34" charset="-128"/>
              </a:rPr>
              <a:t>(</a:t>
            </a:r>
            <a:r>
              <a:rPr lang="en-US" sz="1800" b="1" smtClean="0">
                <a:ea typeface="ＭＳ Ｐゴシック" panose="020B0600070205080204" pitchFamily="34" charset="-128"/>
              </a:rPr>
              <a:t>IPC</a:t>
            </a:r>
            <a:r>
              <a:rPr lang="en-US" sz="1800" smtClean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Two models of IPC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Shared memory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Message passing</a:t>
            </a:r>
          </a:p>
          <a:p>
            <a:pPr lvl="1"/>
            <a:endParaRPr lang="en-US" sz="1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Communications Models 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458913"/>
            <a:ext cx="6453188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Cooperating Processes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smtClean="0">
                <a:ea typeface="ＭＳ Ｐゴシック" panose="020B0600070205080204" pitchFamily="34" charset="-128"/>
              </a:rPr>
              <a:t>Independent</a:t>
            </a:r>
            <a:r>
              <a:rPr lang="en-US" sz="1800" smtClean="0">
                <a:ea typeface="ＭＳ Ｐゴシック" panose="020B0600070205080204" pitchFamily="34" charset="-128"/>
              </a:rPr>
              <a:t> process cannot affect or be affected by the execution of another process</a:t>
            </a:r>
          </a:p>
          <a:p>
            <a:r>
              <a:rPr lang="en-US" sz="18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Cooperating</a:t>
            </a:r>
            <a:r>
              <a:rPr lang="en-US" sz="1800" smtClean="0">
                <a:ea typeface="ＭＳ Ｐゴシック" panose="020B0600070205080204" pitchFamily="34" charset="-128"/>
              </a:rPr>
              <a:t> process can affect or be affected by the execution of another process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Advantages of process cooperation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Information sharing 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Computation speed-up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Modularity</a:t>
            </a:r>
          </a:p>
          <a:p>
            <a:pPr lvl="1"/>
            <a:r>
              <a:rPr lang="en-US" sz="1800" smtClean="0">
                <a:ea typeface="ＭＳ Ｐゴシック" panose="020B0600070205080204" pitchFamily="34" charset="-128"/>
              </a:rPr>
              <a:t>Convenience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Producer-Consumer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1288"/>
            <a:ext cx="6669087" cy="4497387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Paradigm for cooperating processes, </a:t>
            </a:r>
            <a:r>
              <a:rPr lang="en-US" sz="1800" i="1" smtClean="0">
                <a:ea typeface="ＭＳ Ｐゴシック" panose="020B0600070205080204" pitchFamily="34" charset="-128"/>
              </a:rPr>
              <a:t>producer</a:t>
            </a:r>
            <a:r>
              <a:rPr lang="en-US" sz="1800" smtClean="0">
                <a:ea typeface="ＭＳ Ｐゴシック" panose="020B0600070205080204" pitchFamily="34" charset="-128"/>
              </a:rPr>
              <a:t> process produces information that is consumed by a </a:t>
            </a:r>
            <a:r>
              <a:rPr lang="en-US" sz="1800" i="1" smtClean="0">
                <a:ea typeface="ＭＳ Ｐゴシック" panose="020B0600070205080204" pitchFamily="34" charset="-128"/>
              </a:rPr>
              <a:t>consumer</a:t>
            </a:r>
            <a:r>
              <a:rPr lang="en-US" sz="1800" smtClean="0">
                <a:ea typeface="ＭＳ Ｐゴシック" panose="020B0600070205080204" pitchFamily="34" charset="-128"/>
              </a:rPr>
              <a:t> process</a:t>
            </a:r>
          </a:p>
          <a:p>
            <a:pPr lvl="1"/>
            <a:r>
              <a:rPr lang="en-US" sz="1800" i="1" smtClean="0">
                <a:ea typeface="ＭＳ Ｐゴシック" panose="020B0600070205080204" pitchFamily="34" charset="-128"/>
              </a:rPr>
              <a:t>unbounded-buffer</a:t>
            </a:r>
            <a:r>
              <a:rPr lang="en-US" sz="1800" smtClean="0">
                <a:ea typeface="ＭＳ Ｐゴシック" panose="020B0600070205080204" pitchFamily="34" charset="-128"/>
              </a:rPr>
              <a:t> places no practical limit on the size of the buffer</a:t>
            </a:r>
          </a:p>
          <a:p>
            <a:pPr lvl="1"/>
            <a:r>
              <a:rPr lang="en-US" sz="1800" i="1" smtClean="0">
                <a:ea typeface="ＭＳ Ｐゴシック" panose="020B0600070205080204" pitchFamily="34" charset="-128"/>
              </a:rPr>
              <a:t>bounded-buffer</a:t>
            </a:r>
            <a:r>
              <a:rPr lang="en-US" sz="1800" smtClean="0">
                <a:ea typeface="ＭＳ Ｐゴシック" panose="020B0600070205080204" pitchFamily="34" charset="-128"/>
              </a:rPr>
              <a:t> assumes that there is a fixed buffer size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411163"/>
            <a:ext cx="8074025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anose="020B0600070205080204" pitchFamily="34" charset="-128"/>
              </a:rPr>
              <a:t>Bounded-Buffer – Shared-Memory Solution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5388" y="1517650"/>
            <a:ext cx="7131050" cy="4419600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Shared data</a:t>
            </a:r>
          </a:p>
          <a:p>
            <a:pPr marL="1600200" lvl="3">
              <a:buFontTx/>
              <a:buNone/>
            </a:pPr>
            <a:r>
              <a:rPr lang="en-US" smtClean="0">
                <a:ea typeface="ＭＳ Ｐゴシック" panose="020B0600070205080204" pitchFamily="34" charset="-128"/>
              </a:rPr>
              <a:t>#define BUFFER_SIZE 10</a:t>
            </a:r>
          </a:p>
          <a:p>
            <a:pPr marL="1600200" lvl="3">
              <a:buFontTx/>
              <a:buNone/>
            </a:pPr>
            <a:r>
              <a:rPr lang="en-US" smtClean="0">
                <a:ea typeface="ＭＳ Ｐゴシック" panose="020B0600070205080204" pitchFamily="34" charset="-128"/>
              </a:rPr>
              <a:t>typedef struct {</a:t>
            </a:r>
          </a:p>
          <a:p>
            <a:pPr marL="1600200" lvl="3">
              <a:buFontTx/>
              <a:buNone/>
            </a:pPr>
            <a:r>
              <a:rPr lang="en-US" smtClean="0">
                <a:ea typeface="ＭＳ Ｐゴシック" panose="020B0600070205080204" pitchFamily="34" charset="-128"/>
              </a:rPr>
              <a:t>	. . .</a:t>
            </a:r>
          </a:p>
          <a:p>
            <a:pPr marL="1600200" lvl="3">
              <a:buFontTx/>
              <a:buNone/>
            </a:pPr>
            <a:r>
              <a:rPr lang="en-US" smtClean="0">
                <a:ea typeface="ＭＳ Ｐゴシック" panose="020B0600070205080204" pitchFamily="34" charset="-128"/>
              </a:rPr>
              <a:t>} item;</a:t>
            </a:r>
          </a:p>
          <a:p>
            <a:pPr marL="1600200" lvl="3">
              <a:buFontTx/>
              <a:buNone/>
            </a:pPr>
            <a:endParaRPr lang="en-US" smtClean="0">
              <a:ea typeface="ＭＳ Ｐゴシック" panose="020B0600070205080204" pitchFamily="34" charset="-128"/>
            </a:endParaRPr>
          </a:p>
          <a:p>
            <a:pPr marL="1600200" lvl="3">
              <a:buFontTx/>
              <a:buNone/>
            </a:pPr>
            <a:r>
              <a:rPr lang="en-US" smtClean="0">
                <a:ea typeface="ＭＳ Ｐゴシック" panose="020B0600070205080204" pitchFamily="34" charset="-128"/>
              </a:rPr>
              <a:t>item buffer[BUFFER_SIZE];</a:t>
            </a:r>
          </a:p>
          <a:p>
            <a:pPr marL="1600200" lvl="3">
              <a:buFontTx/>
              <a:buNone/>
            </a:pPr>
            <a:r>
              <a:rPr lang="en-US" smtClean="0">
                <a:ea typeface="ＭＳ Ｐゴシック" panose="020B0600070205080204" pitchFamily="34" charset="-128"/>
              </a:rPr>
              <a:t>int in = 0;</a:t>
            </a:r>
          </a:p>
          <a:p>
            <a:pPr marL="1600200" lvl="3">
              <a:buFontTx/>
              <a:buNone/>
            </a:pPr>
            <a:r>
              <a:rPr lang="en-US" smtClean="0">
                <a:ea typeface="ＭＳ Ｐゴシック" panose="020B0600070205080204" pitchFamily="34" charset="-128"/>
              </a:rPr>
              <a:t>int out = 0;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Solution is correct, but can only use BUFFER_SIZE-1 elements</a:t>
            </a:r>
          </a:p>
          <a:p>
            <a:pPr marL="1600200" lvl="3">
              <a:buFontTx/>
              <a:buNone/>
            </a:pPr>
            <a:endParaRPr lang="en-US" b="1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Bounded-Buffer – Producer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428750"/>
            <a:ext cx="7351712" cy="44831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z="2000" smtClean="0">
              <a:latin typeface="Monaco" charset="0"/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sz="2000" smtClean="0">
                <a:latin typeface="Monaco" charset="0"/>
                <a:ea typeface="ＭＳ Ｐゴシック" panose="020B0600070205080204" pitchFamily="34" charset="-128"/>
              </a:rPr>
              <a:t>	while (true) {</a:t>
            </a:r>
            <a:br>
              <a:rPr lang="en-US" sz="2000" smtClean="0">
                <a:latin typeface="Monaco" charset="0"/>
                <a:ea typeface="ＭＳ Ｐゴシック" panose="020B0600070205080204" pitchFamily="34" charset="-128"/>
              </a:rPr>
            </a:br>
            <a:r>
              <a:rPr lang="en-US" sz="2000" smtClean="0">
                <a:latin typeface="Monaco" charset="0"/>
                <a:ea typeface="ＭＳ Ｐゴシック" panose="020B0600070205080204" pitchFamily="34" charset="-128"/>
              </a:rPr>
              <a:t>   /* Produce an item */</a:t>
            </a:r>
          </a:p>
          <a:p>
            <a:pPr>
              <a:buFont typeface="Monotype Sorts" charset="2"/>
              <a:buNone/>
            </a:pPr>
            <a:r>
              <a:rPr lang="en-US" sz="2000" smtClean="0">
                <a:latin typeface="Monaco" charset="0"/>
                <a:ea typeface="ＭＳ Ｐゴシック" panose="020B0600070205080204" pitchFamily="34" charset="-128"/>
              </a:rPr>
              <a:t>        while (((in = (in + 1) % BUFFER SIZE count)  == out)</a:t>
            </a:r>
          </a:p>
          <a:p>
            <a:pPr>
              <a:buFont typeface="Monotype Sorts" charset="2"/>
              <a:buNone/>
            </a:pPr>
            <a:r>
              <a:rPr lang="en-US" sz="2000" smtClean="0">
                <a:latin typeface="Monaco" charset="0"/>
                <a:ea typeface="ＭＳ Ｐゴシック" panose="020B0600070205080204" pitchFamily="34" charset="-128"/>
              </a:rPr>
              <a:t>	     ;   /* do nothing -- no free buffers */</a:t>
            </a:r>
          </a:p>
          <a:p>
            <a:pPr>
              <a:buFont typeface="Monotype Sorts" charset="2"/>
              <a:buNone/>
            </a:pPr>
            <a:r>
              <a:rPr lang="en-US" sz="2000" smtClean="0">
                <a:latin typeface="Monaco" charset="0"/>
                <a:ea typeface="ＭＳ Ｐゴシック" panose="020B0600070205080204" pitchFamily="34" charset="-128"/>
              </a:rPr>
              <a:t>	    buffer[in] = item;</a:t>
            </a:r>
          </a:p>
          <a:p>
            <a:pPr>
              <a:buFont typeface="Monotype Sorts" charset="2"/>
              <a:buNone/>
            </a:pPr>
            <a:r>
              <a:rPr lang="en-US" sz="2000" smtClean="0">
                <a:latin typeface="Monaco" charset="0"/>
                <a:ea typeface="ＭＳ Ｐゴシック" panose="020B0600070205080204" pitchFamily="34" charset="-128"/>
              </a:rPr>
              <a:t>	    in = (in + 1) % BUFFER SIZE;</a:t>
            </a:r>
          </a:p>
          <a:p>
            <a:pPr>
              <a:buFont typeface="Monotype Sorts" charset="2"/>
              <a:buNone/>
            </a:pPr>
            <a:r>
              <a:rPr lang="en-US" sz="2000" smtClean="0">
                <a:latin typeface="Monaco" charset="0"/>
                <a:ea typeface="ＭＳ Ｐゴシック" panose="020B0600070205080204" pitchFamily="34" charset="-128"/>
              </a:rPr>
              <a:t>     }</a:t>
            </a:r>
          </a:p>
          <a:p>
            <a:pPr>
              <a:buFont typeface="Monotype Sorts" charset="2"/>
              <a:buNone/>
            </a:pPr>
            <a:endParaRPr lang="en-US" sz="2000" smtClean="0">
              <a:latin typeface="Monaco" charset="0"/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endParaRPr lang="en-US" sz="2000" smtClean="0"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sz="1600" smtClean="0">
                <a:ea typeface="ＭＳ Ｐゴシック" panose="020B0600070205080204" pitchFamily="34" charset="-128"/>
              </a:rPr>
              <a:t>	</a:t>
            </a:r>
          </a:p>
          <a:p>
            <a:pPr lvl="4">
              <a:buFontTx/>
              <a:buNone/>
            </a:pPr>
            <a:endParaRPr lang="en-US" sz="1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6823075" cy="4530725"/>
          </a:xfrm>
        </p:spPr>
        <p:txBody>
          <a:bodyPr/>
          <a:lstStyle/>
          <a:p>
            <a:r>
              <a:rPr lang="en-US" sz="1800" smtClean="0">
                <a:ea typeface="ＭＳ Ｐゴシック" panose="020B0600070205080204" pitchFamily="34" charset="-128"/>
              </a:rPr>
              <a:t>To introduce the notion of a process -- a program in execution, which forms the basis of all computation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To describe the various features of processes, including scheduling, creation and termination, and communication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Bounded Buffer – Consumer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0" y="1500188"/>
            <a:ext cx="6157913" cy="4411662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	while (true) {</a:t>
            </a:r>
          </a:p>
          <a:p>
            <a:pPr>
              <a:buFont typeface="Monotype Sorts" charset="2"/>
              <a:buNone/>
            </a:pP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          while (in == out)</a:t>
            </a:r>
          </a:p>
          <a:p>
            <a:pPr>
              <a:buFont typeface="Monotype Sorts" charset="2"/>
              <a:buNone/>
            </a:pP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                 ; // do nothing -- nothing to consume</a:t>
            </a:r>
          </a:p>
          <a:p>
            <a:pPr>
              <a:buFont typeface="Monotype Sorts" charset="2"/>
              <a:buNone/>
            </a:pPr>
            <a:endParaRPr lang="en-US" sz="1800" smtClean="0">
              <a:latin typeface="Monaco" charset="0"/>
              <a:ea typeface="ＭＳ Ｐゴシック" panose="020B0600070205080204" pitchFamily="34" charset="-128"/>
            </a:endParaRPr>
          </a:p>
          <a:p>
            <a:pPr>
              <a:buFont typeface="Monotype Sorts" charset="2"/>
              <a:buNone/>
            </a:pP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	     // remove an item from the buffer</a:t>
            </a:r>
          </a:p>
          <a:p>
            <a:pPr>
              <a:buFont typeface="Monotype Sorts" charset="2"/>
              <a:buNone/>
            </a:pP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	     item = buffer[out];</a:t>
            </a:r>
          </a:p>
          <a:p>
            <a:pPr>
              <a:buFont typeface="Monotype Sorts" charset="2"/>
              <a:buNone/>
            </a:pP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	     out = (out + 1) % BUFFER SIZE;</a:t>
            </a:r>
          </a:p>
          <a:p>
            <a:pPr>
              <a:buFont typeface="Monotype Sorts" charset="2"/>
              <a:buNone/>
            </a:pP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	return item;</a:t>
            </a:r>
          </a:p>
          <a:p>
            <a:pPr>
              <a:buFont typeface="Monotype Sorts" charset="2"/>
              <a:buNone/>
            </a:pPr>
            <a:r>
              <a:rPr lang="en-US" sz="1800" i="1" smtClean="0">
                <a:latin typeface="Monaco" charset="0"/>
                <a:ea typeface="ＭＳ Ｐゴシック" panose="020B0600070205080204" pitchFamily="34" charset="-128"/>
              </a:rPr>
              <a:t>     </a:t>
            </a:r>
            <a:r>
              <a:rPr lang="en-US" sz="1800" smtClean="0">
                <a:latin typeface="Monaco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End of Chapter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263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3822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An operating system executes a variety of programs: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Batch system – jobs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Time-shared systems – user programs or tasks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Textbook uses the terms </a:t>
            </a:r>
            <a:r>
              <a:rPr lang="en-US" sz="1800" i="1" smtClean="0">
                <a:ea typeface="ＭＳ Ｐゴシック" panose="020B0600070205080204" pitchFamily="34" charset="-128"/>
              </a:rPr>
              <a:t>job</a:t>
            </a:r>
            <a:r>
              <a:rPr lang="en-US" sz="1800" smtClean="0">
                <a:ea typeface="ＭＳ Ｐゴシック" panose="020B0600070205080204" pitchFamily="34" charset="-128"/>
              </a:rPr>
              <a:t> and </a:t>
            </a:r>
            <a:r>
              <a:rPr lang="en-US" sz="1800" i="1" smtClean="0">
                <a:ea typeface="ＭＳ Ｐゴシック" panose="020B0600070205080204" pitchFamily="34" charset="-128"/>
              </a:rPr>
              <a:t>process</a:t>
            </a:r>
            <a:r>
              <a:rPr lang="en-US" sz="1800" smtClean="0">
                <a:ea typeface="ＭＳ Ｐゴシック" panose="020B0600070205080204" pitchFamily="34" charset="-128"/>
              </a:rPr>
              <a:t> almost interchangeably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Process – a program in execution; process execution must progress in sequential fashion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A process includes: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program counter 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stack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ea typeface="ＭＳ Ｐゴシック" panose="020B0600070205080204" pitchFamily="34" charset="-128"/>
              </a:rPr>
              <a:t>data section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in Memory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154863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State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70763" cy="2505075"/>
          </a:xfrm>
        </p:spPr>
        <p:txBody>
          <a:bodyPr/>
          <a:lstStyle/>
          <a:p>
            <a:r>
              <a:rPr lang="en-US" sz="1600" smtClean="0">
                <a:ea typeface="ＭＳ Ｐゴシック" panose="020B0600070205080204" pitchFamily="34" charset="-128"/>
              </a:rPr>
              <a:t>As a process executes, it changes </a:t>
            </a:r>
            <a:r>
              <a:rPr lang="en-US" sz="1600" i="1" smtClean="0">
                <a:ea typeface="ＭＳ Ｐゴシック" panose="020B0600070205080204" pitchFamily="34" charset="-128"/>
              </a:rPr>
              <a:t>state</a:t>
            </a:r>
            <a:endParaRPr lang="en-US" sz="1600" smtClean="0">
              <a:ea typeface="ＭＳ Ｐゴシック" panose="020B0600070205080204" pitchFamily="34" charset="-128"/>
            </a:endParaRPr>
          </a:p>
          <a:p>
            <a:pPr lvl="1"/>
            <a:r>
              <a:rPr lang="en-US" sz="1600" b="1" smtClean="0">
                <a:ea typeface="ＭＳ Ｐゴシック" panose="020B0600070205080204" pitchFamily="34" charset="-128"/>
              </a:rPr>
              <a:t>new</a:t>
            </a:r>
            <a:r>
              <a:rPr lang="en-US" sz="1600" smtClean="0">
                <a:ea typeface="ＭＳ Ｐゴシック" panose="020B0600070205080204" pitchFamily="34" charset="-128"/>
              </a:rPr>
              <a:t>:  The process is being created</a:t>
            </a:r>
          </a:p>
          <a:p>
            <a:pPr lvl="1"/>
            <a:r>
              <a:rPr lang="en-US" sz="1600" b="1" smtClean="0">
                <a:ea typeface="ＭＳ Ｐゴシック" panose="020B0600070205080204" pitchFamily="34" charset="-128"/>
              </a:rPr>
              <a:t>running</a:t>
            </a:r>
            <a:r>
              <a:rPr lang="en-US" sz="1600" smtClean="0">
                <a:ea typeface="ＭＳ Ｐゴシック" panose="020B0600070205080204" pitchFamily="34" charset="-128"/>
              </a:rPr>
              <a:t>:  Instructions are being executed</a:t>
            </a:r>
          </a:p>
          <a:p>
            <a:pPr lvl="1"/>
            <a:r>
              <a:rPr lang="en-US" sz="1600" b="1" smtClean="0">
                <a:ea typeface="ＭＳ Ｐゴシック" panose="020B0600070205080204" pitchFamily="34" charset="-128"/>
              </a:rPr>
              <a:t>waiting</a:t>
            </a:r>
            <a:r>
              <a:rPr lang="en-US" sz="1600" smtClean="0">
                <a:ea typeface="ＭＳ Ｐゴシック" panose="020B0600070205080204" pitchFamily="34" charset="-128"/>
              </a:rPr>
              <a:t>:  The process is waiting for some event to occur</a:t>
            </a:r>
          </a:p>
          <a:p>
            <a:pPr lvl="1"/>
            <a:r>
              <a:rPr lang="en-US" sz="1600" b="1" smtClean="0">
                <a:ea typeface="ＭＳ Ｐゴシック" panose="020B0600070205080204" pitchFamily="34" charset="-128"/>
              </a:rPr>
              <a:t>ready</a:t>
            </a:r>
            <a:r>
              <a:rPr lang="en-US" sz="1600" smtClean="0">
                <a:ea typeface="ＭＳ Ｐゴシック" panose="020B0600070205080204" pitchFamily="34" charset="-128"/>
              </a:rPr>
              <a:t>:  The process is waiting to be assigned to a processor</a:t>
            </a:r>
          </a:p>
          <a:p>
            <a:pPr lvl="1"/>
            <a:r>
              <a:rPr lang="en-US" sz="1600" b="1" smtClean="0">
                <a:ea typeface="ＭＳ Ｐゴシック" panose="020B0600070205080204" pitchFamily="34" charset="-128"/>
              </a:rPr>
              <a:t>terminated</a:t>
            </a:r>
            <a:r>
              <a:rPr lang="en-US" sz="1600" smtClean="0">
                <a:ea typeface="ＭＳ Ｐゴシック" panose="020B0600070205080204" pitchFamily="34" charset="-128"/>
              </a:rPr>
              <a:t>:  The process has finished execution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Diagram of Process State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2063750"/>
            <a:ext cx="75501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Control Block (PCB)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369175" cy="38227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1800" smtClean="0">
                <a:ea typeface="ＭＳ Ｐゴシック" panose="020B0600070205080204" pitchFamily="34" charset="-128"/>
              </a:rPr>
              <a:t>Information associated with each process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Process state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Program counter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CPU registers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CPU scheduling information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Memory-management information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Accounting information</a:t>
            </a:r>
          </a:p>
          <a:p>
            <a:r>
              <a:rPr lang="en-US" sz="1800" smtClean="0">
                <a:ea typeface="ＭＳ Ｐゴシック" panose="020B0600070205080204" pitchFamily="34" charset="-128"/>
              </a:rPr>
              <a:t>I/O status information</a:t>
            </a:r>
          </a:p>
          <a:p>
            <a:endParaRPr lang="en-US" sz="1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Process Control Block (PCB)</a:t>
            </a:r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239838"/>
            <a:ext cx="30765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3419</TotalTime>
  <Words>792</Words>
  <Application>Microsoft Office PowerPoint</Application>
  <PresentationFormat>On-screen Show (4:3)</PresentationFormat>
  <Paragraphs>169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Symbol</vt:lpstr>
      <vt:lpstr>Monaco</vt:lpstr>
      <vt:lpstr>1_os-8</vt:lpstr>
      <vt:lpstr> Topic 3 (Textbook - Chapter 3)  Processes</vt:lpstr>
      <vt:lpstr>Chapter 3:  Processes</vt:lpstr>
      <vt:lpstr>Objectives</vt:lpstr>
      <vt:lpstr>Process Concept</vt:lpstr>
      <vt:lpstr>Process in Memory</vt:lpstr>
      <vt:lpstr>Process State</vt:lpstr>
      <vt:lpstr>Diagram of Process State</vt:lpstr>
      <vt:lpstr>Process Control Block (PCB)</vt:lpstr>
      <vt:lpstr>Process Control Block (PCB)</vt:lpstr>
      <vt:lpstr>CPU Switch From Process to Process</vt:lpstr>
      <vt:lpstr>Process Scheduling Queues</vt:lpstr>
      <vt:lpstr>Ready Queue And Various I/O Device Queues</vt:lpstr>
      <vt:lpstr>Representation of Process Scheduling</vt:lpstr>
      <vt:lpstr>Schedulers</vt:lpstr>
      <vt:lpstr>Addition of Medium Term Scheduling</vt:lpstr>
      <vt:lpstr>Schedulers (Cont)</vt:lpstr>
      <vt:lpstr>Context Switch</vt:lpstr>
      <vt:lpstr>Process Creation</vt:lpstr>
      <vt:lpstr>Process Creation (Cont)</vt:lpstr>
      <vt:lpstr>Process Creation</vt:lpstr>
      <vt:lpstr>C Program Forking Separate Process</vt:lpstr>
      <vt:lpstr>A tree of processes on a typical Solaris</vt:lpstr>
      <vt:lpstr>Process Termination</vt:lpstr>
      <vt:lpstr>Interprocess Communication</vt:lpstr>
      <vt:lpstr>Communications Models </vt:lpstr>
      <vt:lpstr>Cooperating Processes</vt:lpstr>
      <vt:lpstr>Producer-Consumer Problem</vt:lpstr>
      <vt:lpstr>Bounded-Buffer – Shared-Memory Solution</vt:lpstr>
      <vt:lpstr>Bounded-Buffer – Producer</vt:lpstr>
      <vt:lpstr>Bounded Buffer – Consumer</vt:lpstr>
      <vt:lpstr>End of Chapter 3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Windows User</cp:lastModifiedBy>
  <cp:revision>117</cp:revision>
  <cp:lastPrinted>2001-06-14T14:14:54Z</cp:lastPrinted>
  <dcterms:created xsi:type="dcterms:W3CDTF">2008-07-20T15:16:37Z</dcterms:created>
  <dcterms:modified xsi:type="dcterms:W3CDTF">2016-01-21T09:54:16Z</dcterms:modified>
</cp:coreProperties>
</file>