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Lst>
  <p:notesMasterIdLst>
    <p:notesMasterId r:id="rId54"/>
  </p:notesMasterIdLst>
  <p:sldIdLst>
    <p:sldId id="256" r:id="rId2"/>
    <p:sldId id="303" r:id="rId3"/>
    <p:sldId id="305" r:id="rId4"/>
    <p:sldId id="304" r:id="rId5"/>
    <p:sldId id="258" r:id="rId6"/>
    <p:sldId id="306" r:id="rId7"/>
    <p:sldId id="260" r:id="rId8"/>
    <p:sldId id="261" r:id="rId9"/>
    <p:sldId id="262" r:id="rId10"/>
    <p:sldId id="308" r:id="rId11"/>
    <p:sldId id="263" r:id="rId12"/>
    <p:sldId id="264" r:id="rId13"/>
    <p:sldId id="266" r:id="rId14"/>
    <p:sldId id="267" r:id="rId15"/>
    <p:sldId id="309" r:id="rId16"/>
    <p:sldId id="268" r:id="rId17"/>
    <p:sldId id="270" r:id="rId18"/>
    <p:sldId id="271" r:id="rId19"/>
    <p:sldId id="272" r:id="rId20"/>
    <p:sldId id="273" r:id="rId21"/>
    <p:sldId id="275" r:id="rId22"/>
    <p:sldId id="310" r:id="rId23"/>
    <p:sldId id="277" r:id="rId24"/>
    <p:sldId id="301" r:id="rId25"/>
    <p:sldId id="278" r:id="rId26"/>
    <p:sldId id="279" r:id="rId27"/>
    <p:sldId id="280" r:id="rId28"/>
    <p:sldId id="281" r:id="rId29"/>
    <p:sldId id="284" r:id="rId30"/>
    <p:sldId id="282" r:id="rId31"/>
    <p:sldId id="312" r:id="rId32"/>
    <p:sldId id="298" r:id="rId33"/>
    <p:sldId id="313" r:id="rId34"/>
    <p:sldId id="285" r:id="rId35"/>
    <p:sldId id="314" r:id="rId36"/>
    <p:sldId id="287" r:id="rId37"/>
    <p:sldId id="315" r:id="rId38"/>
    <p:sldId id="316" r:id="rId39"/>
    <p:sldId id="317" r:id="rId40"/>
    <p:sldId id="288" r:id="rId41"/>
    <p:sldId id="318" r:id="rId42"/>
    <p:sldId id="289" r:id="rId43"/>
    <p:sldId id="290" r:id="rId44"/>
    <p:sldId id="319" r:id="rId45"/>
    <p:sldId id="291" r:id="rId46"/>
    <p:sldId id="292" r:id="rId47"/>
    <p:sldId id="293" r:id="rId48"/>
    <p:sldId id="320" r:id="rId49"/>
    <p:sldId id="299" r:id="rId50"/>
    <p:sldId id="294" r:id="rId51"/>
    <p:sldId id="321" r:id="rId52"/>
    <p:sldId id="300"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0" autoAdjust="0"/>
    <p:restoredTop sz="73448" autoAdjust="0"/>
  </p:normalViewPr>
  <p:slideViewPr>
    <p:cSldViewPr>
      <p:cViewPr varScale="1">
        <p:scale>
          <a:sx n="85" d="100"/>
          <a:sy n="85" d="100"/>
        </p:scale>
        <p:origin x="1986" y="78"/>
      </p:cViewPr>
      <p:guideLst>
        <p:guide orient="horz" pos="2160"/>
        <p:guide pos="2880"/>
      </p:guideLst>
    </p:cSldViewPr>
  </p:slideViewPr>
  <p:outlineViewPr>
    <p:cViewPr>
      <p:scale>
        <a:sx n="33" d="100"/>
        <a:sy n="33" d="100"/>
      </p:scale>
      <p:origin x="0" y="262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DECB29F-E4C7-4D75-A4EF-416FA3F94337}" type="datetimeFigureOut">
              <a:rPr lang="en-US"/>
              <a:pPr>
                <a:defRPr/>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20D845AF-8C57-419E-8C0C-679417F448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0201CC-C486-4D95-A85F-DCB667521B4D}" type="slidenum">
              <a:rPr lang="en-US">
                <a:ea typeface="ＭＳ Ｐゴシック" pitchFamily="-72" charset="-128"/>
                <a:cs typeface="ＭＳ Ｐゴシック" pitchFamily="-72" charset="-128"/>
              </a:rPr>
              <a:pPr fontAlgn="base">
                <a:spcBef>
                  <a:spcPct val="0"/>
                </a:spcBef>
                <a:spcAft>
                  <a:spcPct val="0"/>
                </a:spcAft>
              </a:pPr>
              <a:t>1</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8C7C4-710C-4123-AF66-483665BD4AD9}"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A6BB78-0592-4BE5-B480-8FB2E8AB6D93}"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F8A628-AA09-4D3E-BF7F-4075EAA4870A}"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Check type vs. design</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60DDB-009C-4ED0-A921-826CF2B15D70}"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3272D8-E0DF-4ED1-ADAD-0CC4B566923D}"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8283B9-3247-4D4B-B163-101B9A2030C6}"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249F97-86B2-4590-97AC-9D51CA2AC4FE}"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CHANGED, added fourth option</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442CBA-9BB1-40AD-8490-725F1582E723}"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302650-F337-4702-A54C-8ACEABBC06EC}"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05328A-4FA3-44EC-AE4D-8F54BEAAA350}"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BB8FD2-38B6-41DB-A9AE-0031F0B29977}" type="slidenum">
              <a:rPr lang="en-US">
                <a:ea typeface="ＭＳ Ｐゴシック" pitchFamily="-72" charset="-128"/>
                <a:cs typeface="ＭＳ Ｐゴシック" pitchFamily="-72" charset="-128"/>
              </a:rPr>
              <a:pPr fontAlgn="base">
                <a:spcBef>
                  <a:spcPct val="0"/>
                </a:spcBef>
                <a:spcAft>
                  <a:spcPct val="0"/>
                </a:spcAft>
              </a:pPr>
              <a:t>2</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0870AA-5847-443B-93B4-74188F91A553}"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F72EDE-ACAD-45E7-B76A-34398C14B7F9}"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Check for new </a:t>
            </a:r>
            <a:r>
              <a:rPr lang="en-US" dirty="0" err="1" smtClean="0"/>
              <a:t>spss</a:t>
            </a:r>
            <a:r>
              <a:rPr lang="en-US" dirty="0" smtClean="0"/>
              <a:t> image</a:t>
            </a:r>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16A525-1876-4C2A-8597-651B6FAB84E1}"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9B9920-AEF3-43D7-97AC-FB8FF0D2805F}"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84BC9-3F58-465A-828F-980A828843F6}"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DC009-DBB0-409F-B91F-EFF26C54F5D8}" type="slidenum">
              <a:rPr lang="en-US">
                <a:ea typeface="ＭＳ Ｐゴシック" pitchFamily="-72" charset="-128"/>
                <a:cs typeface="ＭＳ Ｐゴシック" pitchFamily="-72" charset="-128"/>
              </a:rPr>
              <a:pPr fontAlgn="base">
                <a:spcBef>
                  <a:spcPct val="0"/>
                </a:spcBef>
                <a:spcAft>
                  <a:spcPct val="0"/>
                </a:spcAft>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81C33D-033C-4783-8B71-AD122456FAB9}"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DCD781-F65E-48F3-BE46-AF7E319F2279}" type="slidenum">
              <a:rPr lang="en-US">
                <a:ea typeface="ＭＳ Ｐゴシック" pitchFamily="-72" charset="-128"/>
                <a:cs typeface="ＭＳ Ｐゴシック" pitchFamily="-72" charset="-128"/>
              </a:rPr>
              <a:pPr fontAlgn="base">
                <a:spcBef>
                  <a:spcPct val="0"/>
                </a:spcBef>
                <a:spcAft>
                  <a:spcPct val="0"/>
                </a:spcAft>
              </a:pPr>
              <a:t>30</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E05298-4F6E-41FF-AEE9-E5919C2455DD}" type="slidenum">
              <a:rPr lang="en-US">
                <a:ea typeface="ＭＳ Ｐゴシック" pitchFamily="-72" charset="-128"/>
                <a:cs typeface="ＭＳ Ｐゴシック" pitchFamily="-72" charset="-128"/>
              </a:rPr>
              <a:pPr fontAlgn="base">
                <a:spcBef>
                  <a:spcPct val="0"/>
                </a:spcBef>
                <a:spcAft>
                  <a:spcPct val="0"/>
                </a:spcAft>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576A0D-198E-4081-B072-230AAEEC1274}" type="slidenum">
              <a:rPr lang="en-US">
                <a:ea typeface="ＭＳ Ｐゴシック" pitchFamily="-72" charset="-128"/>
                <a:cs typeface="ＭＳ Ｐゴシック" pitchFamily="-72" charset="-128"/>
              </a:rPr>
              <a:pPr fontAlgn="base">
                <a:spcBef>
                  <a:spcPct val="0"/>
                </a:spcBef>
                <a:spcAft>
                  <a:spcPct val="0"/>
                </a:spcAft>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8BE15B-42C9-4B9D-9679-98235BD308A0}" type="slidenum">
              <a:rPr lang="en-US">
                <a:ea typeface="ＭＳ Ｐゴシック" pitchFamily="-72" charset="-128"/>
                <a:cs typeface="ＭＳ Ｐゴシック" pitchFamily="-72" charset="-128"/>
              </a:rPr>
              <a:pPr fontAlgn="base">
                <a:spcBef>
                  <a:spcPct val="0"/>
                </a:spcBef>
                <a:spcAft>
                  <a:spcPct val="0"/>
                </a:spcAft>
              </a:pPr>
              <a:t>3</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4E06E6-AF1C-4365-8818-6BFDB2314A21}" type="slidenum">
              <a:rPr lang="en-US">
                <a:ea typeface="ＭＳ Ｐゴシック" pitchFamily="-72" charset="-128"/>
                <a:cs typeface="ＭＳ Ｐゴシック" pitchFamily="-72" charset="-128"/>
              </a:rPr>
              <a:pPr fontAlgn="base">
                <a:spcBef>
                  <a:spcPct val="0"/>
                </a:spcBef>
                <a:spcAft>
                  <a:spcPct val="0"/>
                </a:spcAft>
              </a:pPr>
              <a:t>36</a:t>
            </a:fld>
            <a:endParaRPr lang="en-US">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9A827A-497B-42D6-BA66-B585AB3C5B22}" type="slidenum">
              <a:rPr lang="en-US">
                <a:ea typeface="ＭＳ Ｐゴシック" pitchFamily="-72" charset="-128"/>
                <a:cs typeface="ＭＳ Ｐゴシック" pitchFamily="-72" charset="-128"/>
              </a:rPr>
              <a:pPr fontAlgn="base">
                <a:spcBef>
                  <a:spcPct val="0"/>
                </a:spcBef>
                <a:spcAft>
                  <a:spcPct val="0"/>
                </a:spcAft>
              </a:pPr>
              <a:t>40</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70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ABF5BA-356F-47E1-BA89-0FD09687DB84}" type="slidenum">
              <a:rPr lang="en-US">
                <a:ea typeface="ＭＳ Ｐゴシック" pitchFamily="-72" charset="-128"/>
                <a:cs typeface="ＭＳ Ｐゴシック" pitchFamily="-72" charset="-128"/>
              </a:rPr>
              <a:pPr fontAlgn="base">
                <a:spcBef>
                  <a:spcPct val="0"/>
                </a:spcBef>
                <a:spcAft>
                  <a:spcPct val="0"/>
                </a:spcAft>
              </a:pPr>
              <a:t>42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AF4277-CA93-40B1-BD2F-8CAB1C004341}" type="slidenum">
              <a:rPr lang="en-US">
                <a:ea typeface="ＭＳ Ｐゴシック" pitchFamily="-72" charset="-128"/>
                <a:cs typeface="ＭＳ Ｐゴシック" pitchFamily="-72" charset="-128"/>
              </a:rPr>
              <a:pPr fontAlgn="base">
                <a:spcBef>
                  <a:spcPct val="0"/>
                </a:spcBef>
                <a:spcAft>
                  <a:spcPct val="0"/>
                </a:spcAft>
              </a:pPr>
              <a:t>43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11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60EE8A-F01F-442C-BF39-7D07DECAA35F}" type="slidenum">
              <a:rPr lang="en-US">
                <a:ea typeface="ＭＳ Ｐゴシック" pitchFamily="-72" charset="-128"/>
                <a:cs typeface="ＭＳ Ｐゴシック" pitchFamily="-72" charset="-128"/>
              </a:rPr>
              <a:pPr fontAlgn="base">
                <a:spcBef>
                  <a:spcPct val="0"/>
                </a:spcBef>
                <a:spcAft>
                  <a:spcPct val="0"/>
                </a:spcAft>
              </a:pPr>
              <a:t>45</a:t>
            </a:fld>
            <a:endParaRPr lang="en-US">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31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D885EE-5090-41FF-BB34-213263BF1A5D}" type="slidenum">
              <a:rPr lang="en-US">
                <a:ea typeface="ＭＳ Ｐゴシック" pitchFamily="-72" charset="-128"/>
                <a:cs typeface="ＭＳ Ｐゴシック" pitchFamily="-72" charset="-128"/>
              </a:rPr>
              <a:pPr fontAlgn="base">
                <a:spcBef>
                  <a:spcPct val="0"/>
                </a:spcBef>
                <a:spcAft>
                  <a:spcPct val="0"/>
                </a:spcAft>
              </a:pPr>
              <a:t>46</a:t>
            </a:fld>
            <a:endParaRPr lang="en-US">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52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29D33A-877A-49EB-8B20-3E9D233D1DFD}" type="slidenum">
              <a:rPr lang="en-US">
                <a:ea typeface="ＭＳ Ｐゴシック" pitchFamily="-72" charset="-128"/>
                <a:cs typeface="ＭＳ Ｐゴシック" pitchFamily="-72" charset="-128"/>
              </a:rPr>
              <a:pPr fontAlgn="base">
                <a:spcBef>
                  <a:spcPct val="0"/>
                </a:spcBef>
                <a:spcAft>
                  <a:spcPct val="0"/>
                </a:spcAft>
              </a:pPr>
              <a:t>47</a:t>
            </a:fld>
            <a:endParaRPr lang="en-US">
              <a:ea typeface="ＭＳ Ｐゴシック" pitchFamily="-72" charset="-128"/>
              <a:cs typeface="ＭＳ Ｐゴシック" pitchFamily="-72"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72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CFBFEF-49B6-4FF8-849F-CCFF19F6ADFD}" type="slidenum">
              <a:rPr lang="en-US">
                <a:ea typeface="ＭＳ Ｐゴシック" pitchFamily="-72" charset="-128"/>
                <a:cs typeface="ＭＳ Ｐゴシック" pitchFamily="-72" charset="-128"/>
              </a:rPr>
              <a:pPr fontAlgn="base">
                <a:spcBef>
                  <a:spcPct val="0"/>
                </a:spcBef>
                <a:spcAft>
                  <a:spcPct val="0"/>
                </a:spcAft>
              </a:pPr>
              <a:t>49</a:t>
            </a:fld>
            <a:endParaRPr lang="en-US">
              <a:ea typeface="ＭＳ Ｐゴシック" pitchFamily="-72" charset="-128"/>
              <a:cs typeface="ＭＳ Ｐゴシック" pitchFamily="-72"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93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A8A703-16B2-4542-8D78-BC78578650D7}" type="slidenum">
              <a:rPr lang="en-US">
                <a:ea typeface="ＭＳ Ｐゴシック" pitchFamily="-72" charset="-128"/>
                <a:cs typeface="ＭＳ Ｐゴシック" pitchFamily="-72" charset="-128"/>
              </a:rPr>
              <a:pPr fontAlgn="base">
                <a:spcBef>
                  <a:spcPct val="0"/>
                </a:spcBef>
                <a:spcAft>
                  <a:spcPct val="0"/>
                </a:spcAft>
              </a:pPr>
              <a:t>50</a:t>
            </a:fld>
            <a:endParaRPr lang="en-US">
              <a:ea typeface="ＭＳ Ｐゴシック" pitchFamily="-72" charset="-128"/>
              <a:cs typeface="ＭＳ Ｐゴシック" pitchFamily="-72"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42FFEC-E21C-47B7-AE64-D8A6BA68764C}" type="slidenum">
              <a:rPr lang="en-US">
                <a:ea typeface="ＭＳ Ｐゴシック" pitchFamily="-72" charset="-128"/>
                <a:cs typeface="ＭＳ Ｐゴシック" pitchFamily="-72" charset="-128"/>
              </a:rPr>
              <a:pPr fontAlgn="base">
                <a:spcBef>
                  <a:spcPct val="0"/>
                </a:spcBef>
                <a:spcAft>
                  <a:spcPct val="0"/>
                </a:spcAft>
              </a:pPr>
              <a:t>52</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832B7F-B58F-46D0-B117-9C4024A1C4F3}" type="slidenum">
              <a:rPr lang="en-US">
                <a:ea typeface="ＭＳ Ｐゴシック" pitchFamily="-72" charset="-128"/>
                <a:cs typeface="ＭＳ Ｐゴシック" pitchFamily="-72" charset="-128"/>
              </a:rPr>
              <a:pPr fontAlgn="base">
                <a:spcBef>
                  <a:spcPct val="0"/>
                </a:spcBef>
                <a:spcAft>
                  <a:spcPct val="0"/>
                </a:spcAft>
              </a:pPr>
              <a:t>4</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F7E196-A07A-464E-ABF6-501EB3B5495C}" type="slidenum">
              <a:rPr lang="en-US">
                <a:ea typeface="ＭＳ Ｐゴシック" pitchFamily="-72" charset="-128"/>
                <a:cs typeface="ＭＳ Ｐゴシック" pitchFamily="-72" charset="-128"/>
              </a:rPr>
              <a:pPr fontAlgn="base">
                <a:spcBef>
                  <a:spcPct val="0"/>
                </a:spcBef>
                <a:spcAft>
                  <a:spcPct val="0"/>
                </a:spcAft>
              </a:pPr>
              <a:t>5</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C419D6-A79D-4E60-82C1-C0E5A9B59648}" type="slidenum">
              <a:rPr lang="en-US">
                <a:ea typeface="ＭＳ Ｐゴシック" pitchFamily="-72" charset="-128"/>
                <a:cs typeface="ＭＳ Ｐゴシック" pitchFamily="-72" charset="-128"/>
              </a:rPr>
              <a:pPr fontAlgn="base">
                <a:spcBef>
                  <a:spcPct val="0"/>
                </a:spcBef>
                <a:spcAft>
                  <a:spcPct val="0"/>
                </a:spcAft>
              </a:pPr>
              <a:t>6</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Change title</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E500CE-4058-48BD-ACF3-68FD62C03F43}" type="slidenum">
              <a:rPr lang="en-US">
                <a:ea typeface="ＭＳ Ｐゴシック" pitchFamily="-72" charset="-128"/>
                <a:cs typeface="ＭＳ Ｐゴシック" pitchFamily="-72" charset="-128"/>
              </a:rPr>
              <a:pPr fontAlgn="base">
                <a:spcBef>
                  <a:spcPct val="0"/>
                </a:spcBef>
                <a:spcAft>
                  <a:spcPct val="0"/>
                </a:spcAft>
              </a:pPr>
              <a:t>7</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90DED2-26DB-4216-83A3-6A6D6F779A06}"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232EC1-E9EB-47EB-B7C7-9193180E8AA0}"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0CEB140-9EBD-4177-9305-BC54BC351CE6}"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D918-0C2D-4D3D-B347-47A80E3272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54F6FE9-2BF5-4328-9FC8-A9D8E6519B33}"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DB8C8C-466C-48BB-8E23-5252D929A3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20E2E04-66C9-4C01-9906-21F5E5EF4DBE}"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4F4BC0-749A-445F-A606-691AB0B9D4A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E06251F-9FF8-440C-AD23-1D35F47C2F5D}"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D918-0C2D-4D3D-B347-47A80E3272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4CA34F-E52F-4668-ABBB-E792B4B570ED}"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D918-0C2D-4D3D-B347-47A80E3272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7CE33B43-691B-40B7-8CA6-4D81C9FD5452}"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5B7BAE-4A04-474E-B458-A306FF97D1E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255F39E-5087-440B-B910-FF6D126AB4E4}" type="datetimeFigureOut">
              <a:rPr lang="en-US" smtClean="0"/>
              <a:pPr>
                <a:defRPr/>
              </a:pPr>
              <a:t>1/15/2019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8E5D02-5A37-499A-976E-83BB0A41D9B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A36FF30-5912-4CC5-8FCC-1CFD2B0EA899}" type="datetimeFigureOut">
              <a:rPr lang="en-US" smtClean="0"/>
              <a:pPr>
                <a:defRPr/>
              </a:pPr>
              <a:t>1/15/2019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975976D-0AF5-451C-808F-DC39A1240D5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014A0-01DD-4927-931E-B19407F60C1F}" type="datetimeFigureOut">
              <a:rPr lang="en-US" smtClean="0"/>
              <a:pPr>
                <a:defRPr/>
              </a:pPr>
              <a:t>1/15/2019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1520006-28E8-4344-9482-4E624BD1AA2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66E6647-4C62-4FB7-BA80-437345A4FB29}"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CE8C44-8498-4F8D-85BA-8C9F9053B12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5E39132-B9C2-4244-B563-358707E5532C}"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1538E90-BB9D-4CFF-8463-6EA0D19C216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D9E9832-E054-4EBF-A6B9-EF674C41BE1E}" type="datetimeFigureOut">
              <a:rPr lang="en-US" smtClean="0"/>
              <a:pPr>
                <a:defRPr/>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FD918-0C2D-4D3D-B347-47A80E327213}" type="slidenum">
              <a:rPr lang="en-US" smtClean="0"/>
              <a:pPr/>
              <a:t>‹#›</a:t>
            </a:fld>
            <a:endParaRPr lang="en-US"/>
          </a:p>
        </p:txBody>
      </p:sp>
      <p:sp>
        <p:nvSpPr>
          <p:cNvPr id="7" name="Slide Number Placeholder 17"/>
          <p:cNvSpPr>
            <a:spLocks noGrp="1"/>
          </p:cNvSpPr>
          <p:nvPr userDrawn="1"/>
        </p:nvSpPr>
        <p:spPr>
          <a:xfrm>
            <a:off x="7924800" y="6477000"/>
            <a:ext cx="762000" cy="365125"/>
          </a:xfrm>
          <a:prstGeom prst="rect">
            <a:avLst/>
          </a:prstGeom>
        </p:spPr>
        <p:txBody>
          <a:bodyPr/>
          <a:lstStyle>
            <a:defPPr>
              <a:defRPr lang="en-US"/>
            </a:defPPr>
            <a:lvl1pPr marL="0" algn="r" defTabSz="914400" rtl="0" eaLnBrk="1" latinLnBrk="0" hangingPunct="1">
              <a:defRPr sz="1200" kern="1200">
                <a:solidFill>
                  <a:srgbClr val="045C7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3-</a:t>
            </a:r>
            <a:fld id="{E30214D8-5927-4119-9340-4755FE9E1631}" type="slidenum">
              <a:rPr lang="en-US" smtClean="0"/>
              <a:pPr fontAlgn="auto">
                <a:spcBef>
                  <a:spcPts val="0"/>
                </a:spcBef>
                <a:spcAft>
                  <a:spcPts val="0"/>
                </a:spcAft>
                <a:defRPr/>
              </a:pPr>
              <a:t>‹#›</a:t>
            </a:fld>
            <a:endParaRPr lang="en-US" dirty="0"/>
          </a:p>
        </p:txBody>
      </p:sp>
      <p:sp>
        <p:nvSpPr>
          <p:cNvPr id="8" name="Footer Placeholder 8"/>
          <p:cNvSpPr>
            <a:spLocks noGrp="1"/>
          </p:cNvSpPr>
          <p:nvPr userDrawn="1"/>
        </p:nvSpPr>
        <p:spPr>
          <a:xfrm>
            <a:off x="2895600" y="6324600"/>
            <a:ext cx="3352800" cy="365125"/>
          </a:xfrm>
          <a:prstGeom prst="rect">
            <a:avLst/>
          </a:prstGeom>
        </p:spPr>
        <p:txBody>
          <a:bodyPr lIns="0" tIns="0" rIns="0" bIns="0" anchor="b"/>
          <a:lstStyle>
            <a:defPPr>
              <a:defRPr lang="en-US"/>
            </a:defPPr>
            <a:lvl1pPr algn="ctr" rtl="0" eaLnBrk="1" fontAlgn="auto" latinLnBrk="0" hangingPunct="1">
              <a:spcBef>
                <a:spcPts val="0"/>
              </a:spcBef>
              <a:spcAft>
                <a:spcPts val="0"/>
              </a:spcAft>
              <a:defRPr kumimoji="0" sz="1200" kern="1200" dirty="0">
                <a:solidFill>
                  <a:srgbClr val="045C75"/>
                </a:solidFill>
                <a:effectLst>
                  <a:outerShdw blurRad="38100" dist="38100" dir="2700000" algn="tl">
                    <a:srgbClr val="000000">
                      <a:alpha val="43137"/>
                    </a:srgbClr>
                  </a:outerShdw>
                </a:effectLst>
                <a:latin typeface="+mn-lt"/>
                <a:ea typeface="+mn-ea"/>
                <a:cs typeface="+mn-cs"/>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a:lstStyle>
          <a:p>
            <a:pPr>
              <a:defRPr/>
            </a:pPr>
            <a:r>
              <a:rPr lang="en-US" smtClean="0"/>
              <a:t>Copyright © 2014 Pearson Education, Inc. </a:t>
            </a: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944215"/>
          </a:xfrm>
        </p:spPr>
        <p:txBody>
          <a:bodyPr/>
          <a:lstStyle/>
          <a:p>
            <a:pPr fontAlgn="auto">
              <a:spcAft>
                <a:spcPts val="0"/>
              </a:spcAft>
              <a:defRPr/>
            </a:pPr>
            <a:r>
              <a:rPr lang="en-US" b="1" dirty="0"/>
              <a:t>Chapter 3</a:t>
            </a:r>
            <a:r>
              <a:rPr lang="en-US" dirty="0"/>
              <a:t/>
            </a:r>
            <a:br>
              <a:rPr lang="en-US" dirty="0"/>
            </a:br>
            <a:endParaRPr lang="en-US" dirty="0"/>
          </a:p>
        </p:txBody>
      </p:sp>
      <p:sp>
        <p:nvSpPr>
          <p:cNvPr id="14338" name="Subtitle 2"/>
          <p:cNvSpPr>
            <a:spLocks noGrp="1"/>
          </p:cNvSpPr>
          <p:nvPr>
            <p:ph type="subTitle" idx="1"/>
          </p:nvPr>
        </p:nvSpPr>
        <p:spPr>
          <a:xfrm>
            <a:off x="1371600" y="2708920"/>
            <a:ext cx="6400800" cy="2929880"/>
          </a:xfrm>
        </p:spPr>
        <p:txBody>
          <a:bodyPr/>
          <a:lstStyle/>
          <a:p>
            <a:pPr marR="0"/>
            <a:r>
              <a:rPr lang="en-US" b="1" dirty="0">
                <a:solidFill>
                  <a:srgbClr val="0070C0"/>
                </a:solidFill>
              </a:rPr>
              <a:t>The Marketing Research Process and </a:t>
            </a:r>
          </a:p>
          <a:p>
            <a:pPr marR="0"/>
            <a:r>
              <a:rPr lang="en-US" b="1" dirty="0">
                <a:solidFill>
                  <a:srgbClr val="0070C0"/>
                </a:solidFill>
              </a:rPr>
              <a:t>Defining the Problem and Research Objectives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3- Firms may elect to conduct marketing research on an as-needed basis.</a:t>
            </a:r>
          </a:p>
          <a:p>
            <a:pPr>
              <a:buNone/>
            </a:pPr>
            <a:r>
              <a:rPr lang="en-US" dirty="0" smtClean="0"/>
              <a:t>4- Company policy regarding marketing research may also show a preference for the type of research management prefers.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3400" y="188640"/>
            <a:ext cx="8229600" cy="72008"/>
          </a:xfrm>
        </p:spPr>
        <p:txBody>
          <a:bodyPr>
            <a:normAutofit fontScale="90000"/>
          </a:bodyPr>
          <a:lstStyle/>
          <a:p>
            <a:pPr fontAlgn="auto">
              <a:spcAft>
                <a:spcPts val="0"/>
              </a:spcAft>
              <a:defRPr/>
            </a:pPr>
            <a:endParaRPr lang="en-US" dirty="0" smtClean="0">
              <a:ea typeface="+mj-ea"/>
              <a:cs typeface="+mj-cs"/>
            </a:endParaRPr>
          </a:p>
        </p:txBody>
      </p:sp>
      <p:sp>
        <p:nvSpPr>
          <p:cNvPr id="32770" name="Content Placeholder 2"/>
          <p:cNvSpPr>
            <a:spLocks noGrp="1"/>
          </p:cNvSpPr>
          <p:nvPr>
            <p:ph idx="1"/>
          </p:nvPr>
        </p:nvSpPr>
        <p:spPr>
          <a:xfrm>
            <a:off x="457200" y="476672"/>
            <a:ext cx="8229600" cy="6198766"/>
          </a:xfrm>
        </p:spPr>
        <p:txBody>
          <a:bodyPr/>
          <a:lstStyle/>
          <a:p>
            <a:r>
              <a:rPr lang="en-US" b="1" dirty="0" smtClean="0"/>
              <a:t>When is marketing research </a:t>
            </a:r>
            <a:r>
              <a:rPr lang="en-US" b="1" i="1" dirty="0" smtClean="0"/>
              <a:t>not</a:t>
            </a:r>
            <a:r>
              <a:rPr lang="en-US" b="1" dirty="0" smtClean="0"/>
              <a:t> needed?</a:t>
            </a:r>
          </a:p>
          <a:p>
            <a:pPr lvl="1">
              <a:buNone/>
            </a:pPr>
            <a:r>
              <a:rPr lang="en-US" dirty="0" smtClean="0"/>
              <a:t>1-The information is already available.</a:t>
            </a:r>
          </a:p>
          <a:p>
            <a:pPr lvl="1">
              <a:buNone/>
            </a:pPr>
            <a:r>
              <a:rPr lang="en-US" dirty="0" smtClean="0"/>
              <a:t>2-The timing is wrong to conduct marketing research.</a:t>
            </a:r>
          </a:p>
          <a:p>
            <a:pPr lvl="1">
              <a:buNone/>
            </a:pPr>
            <a:r>
              <a:rPr lang="en-US" dirty="0" smtClean="0"/>
              <a:t>3-Funds are not available for marketing research.</a:t>
            </a:r>
          </a:p>
          <a:p>
            <a:pPr lvl="1">
              <a:buNone/>
            </a:pPr>
            <a:r>
              <a:rPr lang="en-US" dirty="0" smtClean="0"/>
              <a:t>4-Costs outweigh the value of marketing research: if costs outweigh the value of research , it </a:t>
            </a:r>
            <a:r>
              <a:rPr lang="en-US" dirty="0" err="1" smtClean="0"/>
              <a:t>shold</a:t>
            </a:r>
            <a:r>
              <a:rPr lang="en-US" dirty="0" smtClean="0"/>
              <a:t> not be undertaken.</a:t>
            </a:r>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16632"/>
            <a:ext cx="8229600" cy="1296144"/>
          </a:xfrm>
        </p:spPr>
        <p:txBody>
          <a:bodyPr>
            <a:normAutofit/>
          </a:bodyPr>
          <a:lstStyle/>
          <a:p>
            <a:pPr fontAlgn="auto">
              <a:spcAft>
                <a:spcPts val="0"/>
              </a:spcAft>
              <a:defRPr/>
            </a:pPr>
            <a:r>
              <a:rPr lang="en-US" sz="3600" b="1" dirty="0" smtClean="0">
                <a:solidFill>
                  <a:srgbClr val="FF0000"/>
                </a:solidFill>
                <a:ea typeface="+mj-ea"/>
                <a:cs typeface="+mj-cs"/>
              </a:rPr>
              <a:t>Step 2: </a:t>
            </a:r>
            <a:r>
              <a:rPr lang="en-US" sz="3600" b="1" dirty="0" smtClean="0">
                <a:solidFill>
                  <a:srgbClr val="FF00FF"/>
                </a:solidFill>
                <a:ea typeface="+mj-ea"/>
                <a:cs typeface="+mj-cs"/>
              </a:rPr>
              <a:t>Define the Problem –Stating the Decision Alternatives</a:t>
            </a:r>
          </a:p>
        </p:txBody>
      </p:sp>
      <p:sp>
        <p:nvSpPr>
          <p:cNvPr id="20483" name="Content Placeholder 2"/>
          <p:cNvSpPr>
            <a:spLocks noGrp="1"/>
          </p:cNvSpPr>
          <p:nvPr>
            <p:ph idx="1"/>
          </p:nvPr>
        </p:nvSpPr>
        <p:spPr>
          <a:xfrm>
            <a:off x="457200" y="1412776"/>
            <a:ext cx="8229600" cy="5262662"/>
          </a:xfrm>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This is the </a:t>
            </a:r>
            <a:r>
              <a:rPr lang="en-US" b="1" dirty="0" smtClean="0">
                <a:ea typeface="+mn-ea"/>
                <a:cs typeface="+mn-cs"/>
              </a:rPr>
              <a:t>most important </a:t>
            </a:r>
            <a:r>
              <a:rPr lang="en-US" dirty="0" smtClean="0">
                <a:ea typeface="+mn-ea"/>
                <a:cs typeface="+mn-cs"/>
              </a:rPr>
              <a:t>of the 11 steps (assuming we’ve decided to do marketing research!).</a:t>
            </a:r>
          </a:p>
          <a:p>
            <a:pPr marL="274320" indent="-274320" fontAlgn="auto">
              <a:spcAft>
                <a:spcPts val="0"/>
              </a:spcAft>
              <a:buClr>
                <a:schemeClr val="accent3"/>
              </a:buClr>
              <a:buFont typeface="Wingdings 2"/>
              <a:buChar char=""/>
              <a:defRPr/>
            </a:pPr>
            <a:r>
              <a:rPr lang="en-US" dirty="0" smtClean="0">
                <a:ea typeface="+mn-ea"/>
                <a:cs typeface="+mn-cs"/>
              </a:rPr>
              <a:t>If the problem is incorrectly defined, all else is wasted effort.</a:t>
            </a:r>
          </a:p>
          <a:p>
            <a:pPr marL="274320" indent="-274320">
              <a:buClr>
                <a:schemeClr val="accent3"/>
              </a:buClr>
              <a:buFont typeface="Wingdings 2"/>
              <a:buChar char=""/>
              <a:defRPr/>
            </a:pPr>
            <a:r>
              <a:rPr lang="en-US" dirty="0"/>
              <a:t>The need to make a decision requires decision alternatives. If there are no alternatives, no decision is necessary.</a:t>
            </a:r>
          </a:p>
          <a:p>
            <a:pPr marL="274320" indent="-274320" fontAlgn="auto">
              <a:spcAft>
                <a:spcPts val="0"/>
              </a:spcAft>
              <a:buClr>
                <a:schemeClr val="accent3"/>
              </a:buClr>
              <a:buNone/>
              <a:defRPr/>
            </a:pPr>
            <a:endParaRPr lang="en-US" dirty="0" smtClean="0">
              <a:ea typeface="+mn-ea"/>
              <a:cs typeface="+mn-cs"/>
            </a:endParaRPr>
          </a:p>
          <a:p>
            <a:pPr marL="0" indent="0" fontAlgn="auto">
              <a:spcAft>
                <a:spcPts val="0"/>
              </a:spcAft>
              <a:buClr>
                <a:schemeClr val="accent3"/>
              </a:buClr>
              <a:buFont typeface="Wingdings 2"/>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a:bodyPr>
          <a:lstStyle/>
          <a:p>
            <a:r>
              <a:rPr lang="en-US" sz="3600" b="1" dirty="0" smtClean="0">
                <a:solidFill>
                  <a:srgbClr val="FF0000"/>
                </a:solidFill>
              </a:rPr>
              <a:t>Step 3</a:t>
            </a:r>
            <a:r>
              <a:rPr lang="en-US" sz="3600" b="1" dirty="0" smtClean="0">
                <a:solidFill>
                  <a:srgbClr val="FF00FF"/>
                </a:solidFill>
              </a:rPr>
              <a:t>: Establish Objectives</a:t>
            </a:r>
          </a:p>
        </p:txBody>
      </p:sp>
      <p:sp>
        <p:nvSpPr>
          <p:cNvPr id="38914" name="Content Placeholder 2"/>
          <p:cNvSpPr>
            <a:spLocks noGrp="1"/>
          </p:cNvSpPr>
          <p:nvPr>
            <p:ph idx="1"/>
          </p:nvPr>
        </p:nvSpPr>
        <p:spPr/>
        <p:txBody>
          <a:bodyPr/>
          <a:lstStyle/>
          <a:p>
            <a:r>
              <a:rPr lang="en-US" smtClean="0"/>
              <a:t>Research objectives, when achieved, provide the information necessary to solve the problem identified in step 2.</a:t>
            </a:r>
          </a:p>
          <a:p>
            <a:r>
              <a:rPr lang="en-US" smtClean="0"/>
              <a:t>Research objectives state what the researchers must do.</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850106"/>
          </a:xfrm>
        </p:spPr>
        <p:txBody>
          <a:bodyPr>
            <a:normAutofit/>
          </a:bodyPr>
          <a:lstStyle/>
          <a:p>
            <a:pPr fontAlgn="auto">
              <a:spcAft>
                <a:spcPts val="0"/>
              </a:spcAft>
              <a:defRPr/>
            </a:pPr>
            <a:r>
              <a:rPr lang="en-US" sz="3600" b="1" dirty="0" smtClean="0">
                <a:solidFill>
                  <a:srgbClr val="FF0000"/>
                </a:solidFill>
                <a:ea typeface="+mj-ea"/>
                <a:cs typeface="+mj-cs"/>
              </a:rPr>
              <a:t>Step 4: </a:t>
            </a:r>
            <a:r>
              <a:rPr lang="en-US" sz="3600" b="1" dirty="0" smtClean="0">
                <a:solidFill>
                  <a:srgbClr val="FF00FF"/>
                </a:solidFill>
                <a:ea typeface="+mj-ea"/>
                <a:cs typeface="+mj-cs"/>
              </a:rPr>
              <a:t>Determine Research Design</a:t>
            </a:r>
          </a:p>
        </p:txBody>
      </p:sp>
      <p:sp>
        <p:nvSpPr>
          <p:cNvPr id="40962" name="Content Placeholder 2"/>
          <p:cNvSpPr>
            <a:spLocks noGrp="1"/>
          </p:cNvSpPr>
          <p:nvPr>
            <p:ph idx="1"/>
          </p:nvPr>
        </p:nvSpPr>
        <p:spPr>
          <a:xfrm>
            <a:off x="457200" y="1196752"/>
            <a:ext cx="8229600" cy="4929411"/>
          </a:xfrm>
        </p:spPr>
        <p:txBody>
          <a:bodyPr>
            <a:normAutofit/>
          </a:bodyPr>
          <a:lstStyle/>
          <a:p>
            <a:r>
              <a:rPr lang="en-US" b="1" dirty="0" smtClean="0"/>
              <a:t>A </a:t>
            </a:r>
            <a:r>
              <a:rPr lang="en-US" dirty="0" smtClean="0"/>
              <a:t>decision that is made in determining the research objective is whether the research will be.</a:t>
            </a:r>
            <a:endParaRPr lang="en-US" b="1" dirty="0" smtClean="0"/>
          </a:p>
          <a:p>
            <a:r>
              <a:rPr lang="en-US" b="1" dirty="0" smtClean="0">
                <a:solidFill>
                  <a:srgbClr val="7030A0"/>
                </a:solidFill>
              </a:rPr>
              <a:t>Descriptive research</a:t>
            </a:r>
            <a:r>
              <a:rPr lang="en-US" dirty="0" smtClean="0"/>
              <a:t>: a set of methods and procedures describing marketing variables , such as a study conducted to measure customer satisfaction on 10-point scale.</a:t>
            </a:r>
          </a:p>
          <a:p>
            <a:r>
              <a:rPr lang="en-US" b="1" dirty="0" smtClean="0">
                <a:solidFill>
                  <a:srgbClr val="7030A0"/>
                </a:solidFill>
              </a:rPr>
              <a:t>Diagnostic research</a:t>
            </a:r>
            <a:r>
              <a:rPr lang="en-US" dirty="0" smtClean="0"/>
              <a:t>: designed to determine sources of satisfaction and </a:t>
            </a:r>
            <a:r>
              <a:rPr lang="en-US" dirty="0" err="1" smtClean="0"/>
              <a:t>dissatisfaction,such</a:t>
            </a:r>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lstStyle/>
          <a:p>
            <a:pPr>
              <a:buNone/>
            </a:pPr>
            <a:r>
              <a:rPr lang="en-US" b="1" dirty="0" smtClean="0">
                <a:solidFill>
                  <a:srgbClr val="7030A0"/>
                </a:solidFill>
              </a:rPr>
              <a:t>   </a:t>
            </a:r>
            <a:r>
              <a:rPr lang="en-US" dirty="0" smtClean="0"/>
              <a:t>as retailer finding out that customer perceive that it carries too little inventory.</a:t>
            </a:r>
            <a:endParaRPr lang="en-US" b="1" dirty="0" smtClean="0">
              <a:solidFill>
                <a:srgbClr val="7030A0"/>
              </a:solidFill>
            </a:endParaRPr>
          </a:p>
          <a:p>
            <a:r>
              <a:rPr lang="en-US" b="1" dirty="0" smtClean="0">
                <a:solidFill>
                  <a:srgbClr val="7030A0"/>
                </a:solidFill>
              </a:rPr>
              <a:t>Prescriptive research</a:t>
            </a:r>
            <a:r>
              <a:rPr lang="en-US" dirty="0" smtClean="0"/>
              <a:t>: provides information that allows the manager to best remedy the dissatisfaction , for example : prescriptive research would allows the retailer to choose which variety of merchandise to add to gain the greatest increases in customer </a:t>
            </a:r>
            <a:r>
              <a:rPr lang="en-US" dirty="0" err="1" smtClean="0"/>
              <a:t>satifaction</a:t>
            </a:r>
            <a:r>
              <a:rPr lang="en-US" dirty="0" smtClean="0"/>
              <a:t>.</a:t>
            </a:r>
          </a:p>
          <a:p>
            <a:r>
              <a:rPr lang="en-US" dirty="0" smtClean="0"/>
              <a:t>By research design we are referring to the research approach undertaken to meet the research objectives.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02034"/>
          </a:xfrm>
        </p:spPr>
        <p:txBody>
          <a:bodyPr>
            <a:normAutofit fontScale="90000"/>
          </a:bodyPr>
          <a:lstStyle/>
          <a:p>
            <a:pPr fontAlgn="auto">
              <a:spcAft>
                <a:spcPts val="0"/>
              </a:spcAft>
              <a:defRPr/>
            </a:pPr>
            <a:endParaRPr lang="en-US" dirty="0" smtClean="0">
              <a:ea typeface="+mj-ea"/>
              <a:cs typeface="+mj-cs"/>
            </a:endParaRPr>
          </a:p>
        </p:txBody>
      </p:sp>
      <p:sp>
        <p:nvSpPr>
          <p:cNvPr id="43010" name="Content Placeholder 2"/>
          <p:cNvSpPr>
            <a:spLocks noGrp="1"/>
          </p:cNvSpPr>
          <p:nvPr>
            <p:ph idx="1"/>
          </p:nvPr>
        </p:nvSpPr>
        <p:spPr>
          <a:xfrm>
            <a:off x="457200" y="692696"/>
            <a:ext cx="8229600" cy="5433467"/>
          </a:xfrm>
        </p:spPr>
        <p:txBody>
          <a:bodyPr/>
          <a:lstStyle/>
          <a:p>
            <a:r>
              <a:rPr lang="en-US" b="1" dirty="0" smtClean="0">
                <a:solidFill>
                  <a:srgbClr val="002060"/>
                </a:solidFill>
              </a:rPr>
              <a:t>We have 3 type of research:</a:t>
            </a:r>
          </a:p>
          <a:p>
            <a:pPr>
              <a:buNone/>
            </a:pPr>
            <a:r>
              <a:rPr lang="en-US" b="1" dirty="0" smtClean="0">
                <a:solidFill>
                  <a:srgbClr val="7030A0"/>
                </a:solidFill>
              </a:rPr>
              <a:t>1-Exploratory research</a:t>
            </a:r>
            <a:r>
              <a:rPr lang="en-US" dirty="0" smtClean="0">
                <a:solidFill>
                  <a:srgbClr val="7030A0"/>
                </a:solidFill>
              </a:rPr>
              <a:t>: </a:t>
            </a:r>
            <a:r>
              <a:rPr lang="en-US" dirty="0" smtClean="0"/>
              <a:t>collecting information in an unstructured and informal manner</a:t>
            </a:r>
          </a:p>
          <a:p>
            <a:pPr>
              <a:buNone/>
            </a:pPr>
            <a:r>
              <a:rPr lang="en-US" b="1" dirty="0" smtClean="0">
                <a:solidFill>
                  <a:srgbClr val="7030A0"/>
                </a:solidFill>
              </a:rPr>
              <a:t>2-Descriptive research</a:t>
            </a:r>
            <a:r>
              <a:rPr lang="en-US" dirty="0" smtClean="0"/>
              <a:t>: research that describes the phenomena of interest</a:t>
            </a:r>
          </a:p>
          <a:p>
            <a:pPr>
              <a:buNone/>
            </a:pPr>
            <a:r>
              <a:rPr lang="en-US" b="1" dirty="0" smtClean="0">
                <a:solidFill>
                  <a:srgbClr val="7030A0"/>
                </a:solidFill>
              </a:rPr>
              <a:t>3-Causal studies</a:t>
            </a:r>
            <a:r>
              <a:rPr lang="en-US" dirty="0" smtClean="0"/>
              <a:t>: attempt to uncover what factor or factors cause some event</a:t>
            </a:r>
          </a:p>
          <a:p>
            <a:endParaRPr lang="en-US" dirty="0" smtClean="0"/>
          </a:p>
        </p:txBody>
      </p:sp>
      <p:sp>
        <p:nvSpPr>
          <p:cNvPr id="6" name="Title 1"/>
          <p:cNvSpPr txBox="1">
            <a:spLocks/>
          </p:cNvSpPr>
          <p:nvPr/>
        </p:nvSpPr>
        <p:spPr bwMode="auto">
          <a:xfrm>
            <a:off x="611560" y="404664"/>
            <a:ext cx="8229600" cy="648072"/>
          </a:xfrm>
          <a:prstGeom prst="rect">
            <a:avLst/>
          </a:prstGeom>
          <a:noFill/>
          <a:ln w="9525">
            <a:noFill/>
            <a:miter lim="800000"/>
            <a:headEnd/>
            <a:tailEnd/>
          </a:ln>
        </p:spPr>
        <p:txBody>
          <a:bodyPr anchor="ctr">
            <a:prstTxWarp prst="textNoShape">
              <a:avLst/>
            </a:prstTxWarp>
            <a:normAutofit fontScale="97500" lnSpcReduction="10000"/>
          </a:bodyPr>
          <a:lstStyle>
            <a:lvl1pPr algn="ctr" rtl="0" eaLnBrk="0" fontAlgn="base" hangingPunct="0">
              <a:spcBef>
                <a:spcPct val="0"/>
              </a:spcBef>
              <a:spcAft>
                <a:spcPct val="0"/>
              </a:spcAft>
              <a:defRPr sz="4000" kern="1200" baseline="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60648"/>
            <a:ext cx="8229600" cy="1080120"/>
          </a:xfrm>
        </p:spPr>
        <p:txBody>
          <a:bodyPr>
            <a:noAutofit/>
          </a:bodyPr>
          <a:lstStyle/>
          <a:p>
            <a:pPr algn="l" fontAlgn="auto">
              <a:spcAft>
                <a:spcPts val="0"/>
              </a:spcAft>
              <a:defRPr/>
            </a:pPr>
            <a:r>
              <a:rPr lang="en-US" sz="3600" b="1" dirty="0" smtClean="0">
                <a:solidFill>
                  <a:srgbClr val="FF0000"/>
                </a:solidFill>
                <a:ea typeface="+mj-ea"/>
                <a:cs typeface="+mj-cs"/>
              </a:rPr>
              <a:t>Step 5: </a:t>
            </a:r>
            <a:r>
              <a:rPr lang="en-US" sz="3600" b="1" dirty="0" smtClean="0">
                <a:solidFill>
                  <a:srgbClr val="FF00FF"/>
                </a:solidFill>
                <a:ea typeface="+mj-ea"/>
                <a:cs typeface="+mj-cs"/>
              </a:rPr>
              <a:t>Identify Information Types and Sources</a:t>
            </a:r>
          </a:p>
        </p:txBody>
      </p:sp>
      <p:sp>
        <p:nvSpPr>
          <p:cNvPr id="45058" name="Content Placeholder 2"/>
          <p:cNvSpPr>
            <a:spLocks noGrp="1"/>
          </p:cNvSpPr>
          <p:nvPr>
            <p:ph idx="1"/>
          </p:nvPr>
        </p:nvSpPr>
        <p:spPr>
          <a:xfrm>
            <a:off x="457200" y="1412776"/>
            <a:ext cx="8229600" cy="5262662"/>
          </a:xfrm>
        </p:spPr>
        <p:txBody>
          <a:bodyPr/>
          <a:lstStyle/>
          <a:p>
            <a:r>
              <a:rPr lang="en-US" b="1" dirty="0" smtClean="0"/>
              <a:t>There are 2 types of information:</a:t>
            </a:r>
          </a:p>
          <a:p>
            <a:pPr>
              <a:buNone/>
            </a:pPr>
            <a:r>
              <a:rPr lang="en-US" b="1" dirty="0" smtClean="0">
                <a:solidFill>
                  <a:srgbClr val="7030A0"/>
                </a:solidFill>
              </a:rPr>
              <a:t>1- Primary information</a:t>
            </a:r>
            <a:r>
              <a:rPr lang="en-US" dirty="0" smtClean="0">
                <a:solidFill>
                  <a:srgbClr val="7030A0"/>
                </a:solidFill>
              </a:rPr>
              <a:t>: </a:t>
            </a:r>
            <a:r>
              <a:rPr lang="en-US" dirty="0" smtClean="0"/>
              <a:t>information collected specifically for the problem at hand</a:t>
            </a:r>
          </a:p>
          <a:p>
            <a:pPr>
              <a:buNone/>
            </a:pPr>
            <a:r>
              <a:rPr lang="en-US" b="1" dirty="0" smtClean="0">
                <a:solidFill>
                  <a:srgbClr val="7030A0"/>
                </a:solidFill>
              </a:rPr>
              <a:t>2-Secondary information</a:t>
            </a:r>
            <a:r>
              <a:rPr lang="en-US" dirty="0" smtClean="0">
                <a:solidFill>
                  <a:srgbClr val="7030A0"/>
                </a:solidFill>
              </a:rPr>
              <a:t>: </a:t>
            </a:r>
            <a:r>
              <a:rPr lang="en-US" dirty="0" smtClean="0"/>
              <a:t>information already collected</a:t>
            </a:r>
          </a:p>
          <a:p>
            <a:pPr>
              <a:buNone/>
            </a:pPr>
            <a:r>
              <a:rPr lang="en-US" dirty="0"/>
              <a:t> </a:t>
            </a:r>
            <a:r>
              <a:rPr lang="en-US" dirty="0" smtClean="0"/>
              <a:t>    - Secondary information should always be sought first , since it is much cheaper and faster to collect than primary information.</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60648"/>
            <a:ext cx="8229600" cy="1296144"/>
          </a:xfrm>
        </p:spPr>
        <p:txBody>
          <a:bodyPr>
            <a:normAutofit/>
          </a:bodyPr>
          <a:lstStyle/>
          <a:p>
            <a:pPr algn="l" fontAlgn="auto">
              <a:spcAft>
                <a:spcPts val="0"/>
              </a:spcAft>
              <a:defRPr/>
            </a:pPr>
            <a:r>
              <a:rPr lang="en-US" sz="3600" b="1" dirty="0" smtClean="0">
                <a:solidFill>
                  <a:srgbClr val="FF0000"/>
                </a:solidFill>
                <a:ea typeface="+mj-ea"/>
                <a:cs typeface="+mj-cs"/>
              </a:rPr>
              <a:t>Step 6: </a:t>
            </a:r>
            <a:r>
              <a:rPr lang="en-US" sz="3600" b="1" dirty="0" smtClean="0">
                <a:solidFill>
                  <a:srgbClr val="FF00FF"/>
                </a:solidFill>
                <a:ea typeface="+mj-ea"/>
                <a:cs typeface="+mj-cs"/>
              </a:rPr>
              <a:t>Determine Methods of Accessing  </a:t>
            </a:r>
            <a:br>
              <a:rPr lang="en-US" sz="3600" b="1" dirty="0" smtClean="0">
                <a:solidFill>
                  <a:srgbClr val="FF00FF"/>
                </a:solidFill>
                <a:ea typeface="+mj-ea"/>
                <a:cs typeface="+mj-cs"/>
              </a:rPr>
            </a:br>
            <a:r>
              <a:rPr lang="en-US" sz="3600" b="1" dirty="0">
                <a:solidFill>
                  <a:srgbClr val="FF00FF"/>
                </a:solidFill>
              </a:rPr>
              <a:t> </a:t>
            </a:r>
            <a:r>
              <a:rPr lang="en-US" sz="3600" b="1" dirty="0" smtClean="0">
                <a:solidFill>
                  <a:srgbClr val="FF00FF"/>
                </a:solidFill>
              </a:rPr>
              <a:t>             Data</a:t>
            </a:r>
            <a:r>
              <a:rPr lang="en-US" sz="3600" b="1" dirty="0" smtClean="0">
                <a:solidFill>
                  <a:srgbClr val="FF00FF"/>
                </a:solidFill>
                <a:ea typeface="+mj-ea"/>
                <a:cs typeface="+mj-cs"/>
              </a:rPr>
              <a:t>                </a:t>
            </a:r>
          </a:p>
        </p:txBody>
      </p:sp>
      <p:sp>
        <p:nvSpPr>
          <p:cNvPr id="47106" name="Content Placeholder 2"/>
          <p:cNvSpPr>
            <a:spLocks noGrp="1"/>
          </p:cNvSpPr>
          <p:nvPr>
            <p:ph idx="1"/>
          </p:nvPr>
        </p:nvSpPr>
        <p:spPr>
          <a:xfrm>
            <a:off x="457200" y="1484784"/>
            <a:ext cx="8229600" cy="5266854"/>
          </a:xfrm>
        </p:spPr>
        <p:txBody>
          <a:bodyPr/>
          <a:lstStyle/>
          <a:p>
            <a:r>
              <a:rPr lang="en-US" dirty="0" smtClean="0"/>
              <a:t>Secondary data is relatively easy to access; primary data is more complex.</a:t>
            </a:r>
          </a:p>
          <a:p>
            <a:pPr>
              <a:buNone/>
            </a:pPr>
            <a:endParaRPr lang="en-US" dirty="0" smtClean="0"/>
          </a:p>
          <a:p>
            <a:r>
              <a:rPr lang="en-US" dirty="0" smtClean="0"/>
              <a:t>The most popular form of accessing data is online surveys. Traditional modes of data collection, such as telephone, mail, and face-to-face intercepts, still have a place in marketing research.</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88640"/>
            <a:ext cx="8229600" cy="360040"/>
          </a:xfrm>
        </p:spPr>
        <p:txBody>
          <a:bodyPr>
            <a:normAutofit fontScale="90000"/>
          </a:bodyPr>
          <a:lstStyle/>
          <a:p>
            <a:pPr fontAlgn="auto">
              <a:spcAft>
                <a:spcPts val="0"/>
              </a:spcAft>
              <a:defRPr/>
            </a:pPr>
            <a:endParaRPr lang="en-US" dirty="0" smtClean="0">
              <a:ea typeface="+mj-ea"/>
              <a:cs typeface="+mj-cs"/>
            </a:endParaRPr>
          </a:p>
        </p:txBody>
      </p:sp>
      <p:sp>
        <p:nvSpPr>
          <p:cNvPr id="49154" name="Content Placeholder 2"/>
          <p:cNvSpPr>
            <a:spLocks noGrp="1"/>
          </p:cNvSpPr>
          <p:nvPr>
            <p:ph idx="1"/>
          </p:nvPr>
        </p:nvSpPr>
        <p:spPr>
          <a:xfrm>
            <a:off x="457200" y="1340769"/>
            <a:ext cx="8229600" cy="5517232"/>
          </a:xfrm>
        </p:spPr>
        <p:txBody>
          <a:bodyPr/>
          <a:lstStyle/>
          <a:p>
            <a:r>
              <a:rPr lang="en-US" b="1" u="sng" dirty="0" smtClean="0"/>
              <a:t>Four main choices for primary data:</a:t>
            </a:r>
          </a:p>
          <a:p>
            <a:pPr lvl="1">
              <a:buNone/>
            </a:pPr>
            <a:r>
              <a:rPr lang="en-US" dirty="0" smtClean="0"/>
              <a:t>1-Have a person ask questions</a:t>
            </a:r>
          </a:p>
          <a:p>
            <a:pPr lvl="1">
              <a:buNone/>
            </a:pPr>
            <a:r>
              <a:rPr lang="en-US" dirty="0" smtClean="0"/>
              <a:t>2-Use computer-assisted or direct questioning</a:t>
            </a:r>
          </a:p>
          <a:p>
            <a:pPr lvl="1">
              <a:buNone/>
            </a:pPr>
            <a:r>
              <a:rPr lang="en-US" dirty="0" smtClean="0"/>
              <a:t>3-Allow respondents to answer questions themselves without computer assistance</a:t>
            </a:r>
          </a:p>
          <a:p>
            <a:pPr lvl="1">
              <a:buNone/>
            </a:pPr>
            <a:r>
              <a:rPr lang="en-US" dirty="0" smtClean="0"/>
              <a:t>4-Use some combination of two or more of the previous methods</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u="sng" dirty="0" smtClean="0">
                <a:solidFill>
                  <a:srgbClr val="FF0000"/>
                </a:solidFill>
              </a:rPr>
              <a:t>Learning Objectives</a:t>
            </a:r>
          </a:p>
        </p:txBody>
      </p:sp>
      <p:sp>
        <p:nvSpPr>
          <p:cNvPr id="16386" name="Content Placeholder 2"/>
          <p:cNvSpPr>
            <a:spLocks noGrp="1"/>
          </p:cNvSpPr>
          <p:nvPr>
            <p:ph idx="1"/>
          </p:nvPr>
        </p:nvSpPr>
        <p:spPr/>
        <p:txBody>
          <a:bodyPr/>
          <a:lstStyle/>
          <a:p>
            <a:pPr>
              <a:buFontTx/>
              <a:buChar char="-"/>
            </a:pPr>
            <a:r>
              <a:rPr lang="en-US" dirty="0" smtClean="0"/>
              <a:t>To gain insights into marketing research by learning the steps in the marketing research process </a:t>
            </a:r>
          </a:p>
          <a:p>
            <a:pPr>
              <a:buFontTx/>
              <a:buChar char="-"/>
            </a:pPr>
            <a:r>
              <a:rPr lang="en-US" dirty="0" smtClean="0"/>
              <a:t>To understand when marketing research is not needed</a:t>
            </a:r>
          </a:p>
          <a:p>
            <a:pPr>
              <a:buNone/>
            </a:pPr>
            <a:r>
              <a:rPr lang="en-US" dirty="0" smtClean="0"/>
              <a:t>- To understand the difference between the problem and the research objective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32656"/>
            <a:ext cx="8229600" cy="1008112"/>
          </a:xfrm>
        </p:spPr>
        <p:txBody>
          <a:bodyPr>
            <a:noAutofit/>
          </a:bodyPr>
          <a:lstStyle/>
          <a:p>
            <a:pPr algn="l" fontAlgn="auto">
              <a:spcAft>
                <a:spcPts val="0"/>
              </a:spcAft>
              <a:defRPr/>
            </a:pPr>
            <a:r>
              <a:rPr lang="en-US" sz="3600" b="1" dirty="0" smtClean="0">
                <a:solidFill>
                  <a:srgbClr val="FF0000"/>
                </a:solidFill>
                <a:ea typeface="+mj-ea"/>
                <a:cs typeface="+mj-cs"/>
              </a:rPr>
              <a:t>Step 7: </a:t>
            </a:r>
            <a:r>
              <a:rPr lang="en-US" sz="3600" b="1" dirty="0" smtClean="0">
                <a:solidFill>
                  <a:srgbClr val="FF00FF"/>
                </a:solidFill>
                <a:ea typeface="+mj-ea"/>
                <a:cs typeface="+mj-cs"/>
              </a:rPr>
              <a:t>Design Data Collection Forms</a:t>
            </a:r>
          </a:p>
        </p:txBody>
      </p:sp>
      <p:sp>
        <p:nvSpPr>
          <p:cNvPr id="28675" name="Content Placeholder 2"/>
          <p:cNvSpPr>
            <a:spLocks noGrp="1"/>
          </p:cNvSpPr>
          <p:nvPr>
            <p:ph idx="1"/>
          </p:nvPr>
        </p:nvSpPr>
        <p:spPr>
          <a:xfrm>
            <a:off x="457200" y="1268760"/>
            <a:ext cx="8229600" cy="5330478"/>
          </a:xfrm>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If we communicate with respondents , the form is called </a:t>
            </a:r>
            <a:r>
              <a:rPr lang="en-US" b="1" dirty="0" smtClean="0">
                <a:solidFill>
                  <a:srgbClr val="7030A0"/>
                </a:solidFill>
                <a:ea typeface="+mn-ea"/>
                <a:cs typeface="+mn-cs"/>
              </a:rPr>
              <a:t>questionnaire.</a:t>
            </a:r>
            <a:endParaRPr lang="en-US" dirty="0" smtClean="0">
              <a:ea typeface="+mn-ea"/>
              <a:cs typeface="+mn-cs"/>
            </a:endParaRPr>
          </a:p>
          <a:p>
            <a:pPr marL="274320" indent="-274320" fontAlgn="auto">
              <a:spcAft>
                <a:spcPts val="0"/>
              </a:spcAft>
              <a:buClr>
                <a:schemeClr val="accent3"/>
              </a:buClr>
              <a:buFont typeface="Wingdings 2"/>
              <a:buChar char=""/>
              <a:defRPr/>
            </a:pPr>
            <a:r>
              <a:rPr lang="en-US" dirty="0" smtClean="0">
                <a:ea typeface="+mn-ea"/>
                <a:cs typeface="+mn-cs"/>
              </a:rPr>
              <a:t>The</a:t>
            </a:r>
            <a:r>
              <a:rPr lang="en-US" b="1" dirty="0" smtClean="0">
                <a:ea typeface="+mn-ea"/>
                <a:cs typeface="+mn-cs"/>
              </a:rPr>
              <a:t> questionnaire</a:t>
            </a:r>
            <a:r>
              <a:rPr lang="en-US" dirty="0" smtClean="0">
                <a:ea typeface="+mn-ea"/>
                <a:cs typeface="+mn-cs"/>
              </a:rPr>
              <a:t> must be worded objectively, clearly, and without bias in order to communicate with respondents.</a:t>
            </a:r>
          </a:p>
          <a:p>
            <a:pPr marL="274320" indent="-274320" fontAlgn="auto">
              <a:spcAft>
                <a:spcPts val="0"/>
              </a:spcAft>
              <a:buClr>
                <a:schemeClr val="accent3"/>
              </a:buClr>
              <a:buFont typeface="Wingdings 2"/>
              <a:buChar char=""/>
              <a:defRPr/>
            </a:pPr>
            <a:r>
              <a:rPr lang="en-US" dirty="0" smtClean="0">
                <a:ea typeface="+mn-ea"/>
                <a:cs typeface="+mn-cs"/>
              </a:rPr>
              <a:t>If we observe respondents, the form is called an </a:t>
            </a:r>
            <a:r>
              <a:rPr lang="en-US" b="1" dirty="0" smtClean="0">
                <a:solidFill>
                  <a:srgbClr val="7030A0"/>
                </a:solidFill>
                <a:ea typeface="+mn-ea"/>
                <a:cs typeface="+mn-cs"/>
              </a:rPr>
              <a:t>observation form</a:t>
            </a:r>
            <a:r>
              <a:rPr lang="en-US" dirty="0" smtClean="0">
                <a:solidFill>
                  <a:srgbClr val="7030A0"/>
                </a:solidFill>
                <a:ea typeface="+mn-ea"/>
                <a:cs typeface="+mn-cs"/>
              </a:rPr>
              <a:t>.</a:t>
            </a:r>
          </a:p>
          <a:p>
            <a:pPr marL="274320" indent="-274320">
              <a:buClr>
                <a:schemeClr val="accent3"/>
              </a:buClr>
              <a:buFont typeface="Wingdings 2"/>
              <a:buChar char=""/>
              <a:defRPr/>
            </a:pPr>
            <a:r>
              <a:rPr lang="en-US" dirty="0"/>
              <a:t>Software programs are available to assist marketing researchers in preparing forms.</a:t>
            </a:r>
          </a:p>
          <a:p>
            <a:pPr marL="274320" indent="-274320" fontAlgn="auto">
              <a:spcAft>
                <a:spcPts val="0"/>
              </a:spcAft>
              <a:buClr>
                <a:schemeClr val="accent3"/>
              </a:buClr>
              <a:buNone/>
              <a:defRPr/>
            </a:pPr>
            <a:endParaRPr lang="en-US" dirty="0" smtClean="0">
              <a:solidFill>
                <a:srgbClr val="7030A0"/>
              </a:solidFill>
              <a:ea typeface="+mn-ea"/>
              <a:cs typeface="+mn-cs"/>
            </a:endParaRPr>
          </a:p>
          <a:p>
            <a:pPr marL="0" indent="0" fontAlgn="auto">
              <a:spcAft>
                <a:spcPts val="0"/>
              </a:spcAft>
              <a:buClr>
                <a:schemeClr val="accent3"/>
              </a:buClr>
              <a:buFont typeface="Wingdings 2"/>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60648"/>
            <a:ext cx="8229600" cy="1440160"/>
          </a:xfrm>
        </p:spPr>
        <p:txBody>
          <a:bodyPr>
            <a:normAutofit/>
          </a:bodyPr>
          <a:lstStyle/>
          <a:p>
            <a:pPr algn="l" fontAlgn="auto">
              <a:spcAft>
                <a:spcPts val="0"/>
              </a:spcAft>
              <a:defRPr/>
            </a:pPr>
            <a:r>
              <a:rPr lang="en-US" sz="3600" b="1" dirty="0" smtClean="0">
                <a:solidFill>
                  <a:srgbClr val="FF0000"/>
                </a:solidFill>
                <a:ea typeface="+mj-ea"/>
                <a:cs typeface="+mj-cs"/>
              </a:rPr>
              <a:t>Step 8: </a:t>
            </a:r>
            <a:r>
              <a:rPr lang="en-US" sz="3600" b="1" dirty="0" smtClean="0">
                <a:solidFill>
                  <a:srgbClr val="FF00FF"/>
                </a:solidFill>
                <a:ea typeface="+mj-ea"/>
                <a:cs typeface="+mj-cs"/>
              </a:rPr>
              <a:t>Determine Sample Plan and</a:t>
            </a:r>
            <a:br>
              <a:rPr lang="en-US" sz="3600" b="1" dirty="0" smtClean="0">
                <a:solidFill>
                  <a:srgbClr val="FF00FF"/>
                </a:solidFill>
                <a:ea typeface="+mj-ea"/>
                <a:cs typeface="+mj-cs"/>
              </a:rPr>
            </a:br>
            <a:r>
              <a:rPr lang="en-US" sz="3600" b="1" dirty="0">
                <a:solidFill>
                  <a:srgbClr val="FF00FF"/>
                </a:solidFill>
              </a:rPr>
              <a:t> </a:t>
            </a:r>
            <a:r>
              <a:rPr lang="en-US" sz="3600" b="1" dirty="0" smtClean="0">
                <a:solidFill>
                  <a:srgbClr val="FF00FF"/>
                </a:solidFill>
              </a:rPr>
              <a:t>             Size</a:t>
            </a:r>
            <a:endParaRPr lang="en-US" sz="3600" b="1" dirty="0" smtClean="0">
              <a:solidFill>
                <a:srgbClr val="FF00FF"/>
              </a:solidFill>
              <a:ea typeface="+mj-ea"/>
              <a:cs typeface="+mj-cs"/>
            </a:endParaRPr>
          </a:p>
        </p:txBody>
      </p:sp>
      <p:sp>
        <p:nvSpPr>
          <p:cNvPr id="55298" name="Content Placeholder 2"/>
          <p:cNvSpPr>
            <a:spLocks noGrp="1"/>
          </p:cNvSpPr>
          <p:nvPr>
            <p:ph idx="1"/>
          </p:nvPr>
        </p:nvSpPr>
        <p:spPr>
          <a:xfrm>
            <a:off x="381000" y="1628800"/>
            <a:ext cx="8229600" cy="4970438"/>
          </a:xfrm>
        </p:spPr>
        <p:txBody>
          <a:bodyPr>
            <a:normAutofit lnSpcReduction="10000"/>
          </a:bodyPr>
          <a:lstStyle/>
          <a:p>
            <a:r>
              <a:rPr lang="en-US" dirty="0" smtClean="0"/>
              <a:t>In many cases, marketing research studies are undertaken to learn about population by taking a sample of that population.</a:t>
            </a:r>
          </a:p>
          <a:p>
            <a:r>
              <a:rPr lang="en-US" b="1" dirty="0" smtClean="0">
                <a:solidFill>
                  <a:srgbClr val="7030A0"/>
                </a:solidFill>
              </a:rPr>
              <a:t>A Population </a:t>
            </a:r>
            <a:r>
              <a:rPr lang="en-US" dirty="0" smtClean="0"/>
              <a:t>consists of entire group about which the researcher wishes to make inferences based on information provided by the sample data.</a:t>
            </a:r>
            <a:endParaRPr lang="en-US" b="1" dirty="0" smtClean="0"/>
          </a:p>
          <a:p>
            <a:r>
              <a:rPr lang="en-US" dirty="0" smtClean="0"/>
              <a:t>The </a:t>
            </a:r>
            <a:r>
              <a:rPr lang="en-US" b="1" dirty="0" smtClean="0">
                <a:solidFill>
                  <a:srgbClr val="7030A0"/>
                </a:solidFill>
              </a:rPr>
              <a:t>sample plan </a:t>
            </a:r>
            <a:r>
              <a:rPr lang="en-US" dirty="0" smtClean="0"/>
              <a:t>describes how each sample element, or unit, is to be drawn from the total population. Gives you representativeness!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solidFill>
                  <a:srgbClr val="7030A0"/>
                </a:solidFill>
              </a:rPr>
              <a:t>Sample size </a:t>
            </a:r>
            <a:r>
              <a:rPr lang="en-US" dirty="0" smtClean="0"/>
              <a:t>refers to determining how many elements of the population should be included in the sample. Gives you accuracy!</a:t>
            </a:r>
          </a:p>
          <a:p>
            <a:r>
              <a:rPr lang="en-US" dirty="0" smtClean="0"/>
              <a:t>In the end of chapter 9 you will learn more about both sample plan and sample size.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274638"/>
            <a:ext cx="8229600" cy="850106"/>
          </a:xfrm>
        </p:spPr>
        <p:txBody>
          <a:bodyPr>
            <a:normAutofit/>
          </a:bodyPr>
          <a:lstStyle/>
          <a:p>
            <a:r>
              <a:rPr lang="en-US" sz="3600" b="1" dirty="0" smtClean="0">
                <a:solidFill>
                  <a:srgbClr val="FF0000"/>
                </a:solidFill>
              </a:rPr>
              <a:t>Step 9: </a:t>
            </a:r>
            <a:r>
              <a:rPr lang="en-US" sz="3600" b="1" dirty="0" smtClean="0">
                <a:solidFill>
                  <a:srgbClr val="FF00FF"/>
                </a:solidFill>
              </a:rPr>
              <a:t>Collect Data</a:t>
            </a:r>
          </a:p>
        </p:txBody>
      </p:sp>
      <p:sp>
        <p:nvSpPr>
          <p:cNvPr id="57346" name="Content Placeholder 2"/>
          <p:cNvSpPr>
            <a:spLocks noGrp="1"/>
          </p:cNvSpPr>
          <p:nvPr>
            <p:ph idx="1"/>
          </p:nvPr>
        </p:nvSpPr>
        <p:spPr>
          <a:xfrm>
            <a:off x="457200" y="1052736"/>
            <a:ext cx="8229600" cy="5073427"/>
          </a:xfrm>
        </p:spPr>
        <p:txBody>
          <a:bodyPr>
            <a:normAutofit lnSpcReduction="10000"/>
          </a:bodyPr>
          <a:lstStyle/>
          <a:p>
            <a:r>
              <a:rPr lang="en-US" b="1" dirty="0" smtClean="0">
                <a:solidFill>
                  <a:srgbClr val="7030A0"/>
                </a:solidFill>
              </a:rPr>
              <a:t>Errors in collecting data </a:t>
            </a:r>
            <a:r>
              <a:rPr lang="en-US" dirty="0" smtClean="0"/>
              <a:t>may be attributed to fieldworkers or to respondents, and they may be intentional or </a:t>
            </a:r>
            <a:r>
              <a:rPr lang="en-US" dirty="0" err="1" smtClean="0"/>
              <a:t>nintentional</a:t>
            </a:r>
            <a:r>
              <a:rPr lang="en-US" dirty="0" smtClean="0"/>
              <a:t>.</a:t>
            </a:r>
            <a:endParaRPr lang="en-US" b="1" dirty="0" smtClean="0">
              <a:solidFill>
                <a:srgbClr val="7030A0"/>
              </a:solidFill>
            </a:endParaRPr>
          </a:p>
          <a:p>
            <a:r>
              <a:rPr lang="en-US" dirty="0" smtClean="0"/>
              <a:t> </a:t>
            </a:r>
            <a:r>
              <a:rPr lang="en-US" dirty="0"/>
              <a:t>R</a:t>
            </a:r>
            <a:r>
              <a:rPr lang="en-US" dirty="0" smtClean="0"/>
              <a:t>esearchers must know the sources of these errors and implement controls to minimize them. </a:t>
            </a:r>
          </a:p>
          <a:p>
            <a:r>
              <a:rPr lang="en-US" dirty="0" smtClean="0"/>
              <a:t>Researchers aim to minimize this possibility by undertaking a control referred to as validation.</a:t>
            </a:r>
          </a:p>
          <a:p>
            <a:r>
              <a:rPr lang="en-US" dirty="0" smtClean="0"/>
              <a:t>Companies that specialize in data collection are referred to as field service firms.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2"/>
          <p:cNvPicPr>
            <a:picLocks noChangeAspect="1" noChangeArrowheads="1"/>
          </p:cNvPicPr>
          <p:nvPr/>
        </p:nvPicPr>
        <p:blipFill>
          <a:blip r:embed="rId3" cstate="print"/>
          <a:srcRect/>
          <a:stretch>
            <a:fillRect/>
          </a:stretch>
        </p:blipFill>
        <p:spPr bwMode="auto">
          <a:xfrm>
            <a:off x="1090613" y="1200150"/>
            <a:ext cx="6962775" cy="445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274638"/>
            <a:ext cx="8229600" cy="706090"/>
          </a:xfrm>
        </p:spPr>
        <p:txBody>
          <a:bodyPr>
            <a:normAutofit/>
          </a:bodyPr>
          <a:lstStyle/>
          <a:p>
            <a:r>
              <a:rPr lang="en-US" sz="3600" b="1" dirty="0" smtClean="0">
                <a:solidFill>
                  <a:srgbClr val="FF0000"/>
                </a:solidFill>
              </a:rPr>
              <a:t>Step 10: </a:t>
            </a:r>
            <a:r>
              <a:rPr lang="en-US" sz="3600" b="1" dirty="0" smtClean="0">
                <a:solidFill>
                  <a:srgbClr val="FF00FF"/>
                </a:solidFill>
              </a:rPr>
              <a:t>Analyze Data</a:t>
            </a:r>
          </a:p>
        </p:txBody>
      </p:sp>
      <p:sp>
        <p:nvSpPr>
          <p:cNvPr id="61442" name="Content Placeholder 2"/>
          <p:cNvSpPr>
            <a:spLocks noGrp="1"/>
          </p:cNvSpPr>
          <p:nvPr>
            <p:ph idx="1"/>
          </p:nvPr>
        </p:nvSpPr>
        <p:spPr>
          <a:xfrm>
            <a:off x="457200" y="1124744"/>
            <a:ext cx="8229600" cy="5001419"/>
          </a:xfrm>
        </p:spPr>
        <p:txBody>
          <a:bodyPr/>
          <a:lstStyle/>
          <a:p>
            <a:r>
              <a:rPr lang="en-US" b="1" dirty="0" smtClean="0">
                <a:solidFill>
                  <a:srgbClr val="7030A0"/>
                </a:solidFill>
              </a:rPr>
              <a:t>Data analysis </a:t>
            </a:r>
            <a:r>
              <a:rPr lang="en-US" dirty="0" smtClean="0"/>
              <a:t>involves entering data into computer files, inspecting data for errors, and running tabulations and various statistical tests.</a:t>
            </a:r>
          </a:p>
          <a:p>
            <a:r>
              <a:rPr lang="en-US" b="1" dirty="0" smtClean="0">
                <a:solidFill>
                  <a:srgbClr val="7030A0"/>
                </a:solidFill>
              </a:rPr>
              <a:t>The objective of data analysis</a:t>
            </a:r>
            <a:r>
              <a:rPr lang="en-US" dirty="0" smtClean="0"/>
              <a:t> is to use statistical tools to present data in a form that satifies the research objective.</a:t>
            </a:r>
          </a:p>
          <a:p>
            <a:r>
              <a:rPr lang="en-US" dirty="0" smtClean="0"/>
              <a:t>You will learn more IBM SPSS and different types of data analysis in chapter 12-15</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60648"/>
            <a:ext cx="8229600" cy="1440160"/>
          </a:xfrm>
        </p:spPr>
        <p:txBody>
          <a:bodyPr>
            <a:normAutofit/>
          </a:bodyPr>
          <a:lstStyle/>
          <a:p>
            <a:pPr fontAlgn="auto">
              <a:spcAft>
                <a:spcPts val="0"/>
              </a:spcAft>
              <a:defRPr/>
            </a:pPr>
            <a:r>
              <a:rPr lang="en-US" sz="3600" b="1" dirty="0" smtClean="0">
                <a:solidFill>
                  <a:srgbClr val="FF0000"/>
                </a:solidFill>
                <a:ea typeface="+mj-ea"/>
                <a:cs typeface="+mj-cs"/>
              </a:rPr>
              <a:t>Step 11: </a:t>
            </a:r>
            <a:r>
              <a:rPr lang="en-US" sz="3600" b="1" dirty="0" smtClean="0">
                <a:ea typeface="+mj-ea"/>
                <a:cs typeface="+mj-cs"/>
              </a:rPr>
              <a:t>Prepare and Present the Final Research Report</a:t>
            </a:r>
          </a:p>
        </p:txBody>
      </p:sp>
      <p:sp>
        <p:nvSpPr>
          <p:cNvPr id="36867" name="Content Placeholder 2"/>
          <p:cNvSpPr>
            <a:spLocks noGrp="1"/>
          </p:cNvSpPr>
          <p:nvPr>
            <p:ph idx="1"/>
          </p:nvPr>
        </p:nvSpPr>
        <p:spPr>
          <a:xfrm>
            <a:off x="381000" y="2286000"/>
            <a:ext cx="8229600" cy="4389438"/>
          </a:xfrm>
        </p:spPr>
        <p:txBody>
          <a:bodyPr>
            <a:normAutofit/>
          </a:bodyPr>
          <a:lstStyle/>
          <a:p>
            <a:pPr marL="274320" indent="-274320" fontAlgn="auto">
              <a:spcAft>
                <a:spcPts val="0"/>
              </a:spcAft>
              <a:buClr>
                <a:schemeClr val="accent3"/>
              </a:buClr>
              <a:buFont typeface="Wingdings 2"/>
              <a:buChar char=""/>
              <a:defRPr/>
            </a:pPr>
            <a:r>
              <a:rPr lang="en-US" b="1" dirty="0" smtClean="0">
                <a:solidFill>
                  <a:srgbClr val="7030A0"/>
                </a:solidFill>
                <a:ea typeface="+mn-ea"/>
                <a:cs typeface="+mn-cs"/>
              </a:rPr>
              <a:t>Reporting</a:t>
            </a:r>
            <a:r>
              <a:rPr lang="en-US" dirty="0" smtClean="0">
                <a:ea typeface="+mn-ea"/>
                <a:cs typeface="+mn-cs"/>
              </a:rPr>
              <a:t>, the last step, is one of the most important phases of marketing research.</a:t>
            </a:r>
          </a:p>
          <a:p>
            <a:pPr marL="274320" indent="-274320" fontAlgn="auto">
              <a:spcAft>
                <a:spcPts val="0"/>
              </a:spcAft>
              <a:buClr>
                <a:schemeClr val="accent3"/>
              </a:buClr>
              <a:buNone/>
              <a:defRPr/>
            </a:pPr>
            <a:endParaRPr lang="en-US" dirty="0" smtClean="0">
              <a:ea typeface="+mn-ea"/>
              <a:cs typeface="+mn-cs"/>
            </a:endParaRPr>
          </a:p>
          <a:p>
            <a:pPr marL="274320" indent="-274320" fontAlgn="auto">
              <a:spcAft>
                <a:spcPts val="0"/>
              </a:spcAft>
              <a:buClr>
                <a:schemeClr val="accent3"/>
              </a:buClr>
              <a:buFont typeface="Wingdings 2"/>
              <a:buChar char=""/>
              <a:defRPr/>
            </a:pPr>
            <a:r>
              <a:rPr lang="en-US" dirty="0" smtClean="0">
                <a:ea typeface="+mn-ea"/>
                <a:cs typeface="+mn-cs"/>
              </a:rPr>
              <a:t>Its importance cannot be overstated because it is the report, or its presentation, that properly communicates the results to the client.</a:t>
            </a:r>
          </a:p>
          <a:p>
            <a:pPr marL="0" indent="0" fontAlgn="auto">
              <a:spcAft>
                <a:spcPts val="0"/>
              </a:spcAft>
              <a:buClr>
                <a:schemeClr val="accent3"/>
              </a:buClr>
              <a:buFont typeface="Wingdings 2"/>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57200" y="274638"/>
            <a:ext cx="8229600" cy="922114"/>
          </a:xfrm>
        </p:spPr>
        <p:txBody>
          <a:bodyPr>
            <a:normAutofit/>
          </a:bodyPr>
          <a:lstStyle/>
          <a:p>
            <a:r>
              <a:rPr lang="en-US" sz="3600" b="1" dirty="0" smtClean="0">
                <a:solidFill>
                  <a:srgbClr val="FF0000"/>
                </a:solidFill>
              </a:rPr>
              <a:t>Defining the Problem</a:t>
            </a:r>
          </a:p>
        </p:txBody>
      </p:sp>
      <p:sp>
        <p:nvSpPr>
          <p:cNvPr id="65538" name="Content Placeholder 2"/>
          <p:cNvSpPr>
            <a:spLocks noGrp="1"/>
          </p:cNvSpPr>
          <p:nvPr>
            <p:ph idx="1"/>
          </p:nvPr>
        </p:nvSpPr>
        <p:spPr>
          <a:xfrm>
            <a:off x="457200" y="1052736"/>
            <a:ext cx="8229600" cy="5073427"/>
          </a:xfrm>
        </p:spPr>
        <p:txBody>
          <a:bodyPr>
            <a:normAutofit fontScale="92500" lnSpcReduction="10000"/>
          </a:bodyPr>
          <a:lstStyle/>
          <a:p>
            <a:r>
              <a:rPr lang="en-US" b="1" dirty="0" smtClean="0">
                <a:solidFill>
                  <a:srgbClr val="00B050"/>
                </a:solidFill>
              </a:rPr>
              <a:t>What is the problem and the “Research objective”?</a:t>
            </a:r>
          </a:p>
          <a:p>
            <a:r>
              <a:rPr lang="en-US" b="1" dirty="0" smtClean="0">
                <a:solidFill>
                  <a:srgbClr val="7030A0"/>
                </a:solidFill>
              </a:rPr>
              <a:t>Problems</a:t>
            </a:r>
            <a:r>
              <a:rPr lang="en-US" dirty="0" smtClean="0"/>
              <a:t> are situations calling for managers to make choices among decision alternatives.</a:t>
            </a:r>
          </a:p>
          <a:p>
            <a:r>
              <a:rPr lang="en-US" dirty="0" smtClean="0"/>
              <a:t>In defining the problem , mangers must </a:t>
            </a:r>
            <a:r>
              <a:rPr lang="en-US" b="1" dirty="0" smtClean="0"/>
              <a:t>first</a:t>
            </a:r>
            <a:r>
              <a:rPr lang="en-US" dirty="0" smtClean="0"/>
              <a:t> determine what decision they must make, and they should define those decisions in the form of decision alternatives.</a:t>
            </a:r>
          </a:p>
          <a:p>
            <a:r>
              <a:rPr lang="en-US" b="1" dirty="0" smtClean="0"/>
              <a:t>Next </a:t>
            </a:r>
            <a:r>
              <a:rPr lang="en-US" dirty="0" smtClean="0"/>
              <a:t>they must ask if they have adequate information already available to make the decision.</a:t>
            </a:r>
            <a:endParaRPr lang="en-US" b="1"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274638"/>
            <a:ext cx="8229600" cy="58018"/>
          </a:xfrm>
        </p:spPr>
        <p:txBody>
          <a:bodyPr>
            <a:normAutofit fontScale="90000"/>
          </a:bodyPr>
          <a:lstStyle/>
          <a:p>
            <a:endParaRPr lang="en-US" dirty="0" smtClean="0"/>
          </a:p>
        </p:txBody>
      </p:sp>
      <p:sp>
        <p:nvSpPr>
          <p:cNvPr id="67586" name="Content Placeholder 2"/>
          <p:cNvSpPr>
            <a:spLocks noGrp="1"/>
          </p:cNvSpPr>
          <p:nvPr>
            <p:ph idx="1"/>
          </p:nvPr>
        </p:nvSpPr>
        <p:spPr>
          <a:xfrm>
            <a:off x="457200" y="692696"/>
            <a:ext cx="8229600" cy="5433467"/>
          </a:xfrm>
        </p:spPr>
        <p:txBody>
          <a:bodyPr>
            <a:normAutofit fontScale="92500" lnSpcReduction="10000"/>
          </a:bodyPr>
          <a:lstStyle/>
          <a:p>
            <a:r>
              <a:rPr lang="en-US" b="1" dirty="0" smtClean="0">
                <a:solidFill>
                  <a:srgbClr val="7030A0"/>
                </a:solidFill>
              </a:rPr>
              <a:t>Research objectives </a:t>
            </a:r>
            <a:r>
              <a:rPr lang="en-US" dirty="0" smtClean="0"/>
              <a:t>are specific and tell the researcher exactly what information must be collected to solve the problem by facilitating selection of an alternative.</a:t>
            </a:r>
          </a:p>
          <a:p>
            <a:pPr>
              <a:buNone/>
            </a:pPr>
            <a:r>
              <a:rPr lang="en-US" dirty="0" smtClean="0"/>
              <a:t>-</a:t>
            </a:r>
            <a:r>
              <a:rPr lang="en-US" b="1" u="sng" dirty="0" smtClean="0"/>
              <a:t>The Research Objective should be: </a:t>
            </a:r>
          </a:p>
          <a:p>
            <a:pPr>
              <a:buNone/>
            </a:pPr>
            <a:r>
              <a:rPr lang="ar-KW" dirty="0" smtClean="0"/>
              <a:t>1</a:t>
            </a:r>
            <a:r>
              <a:rPr lang="en-US" dirty="0" smtClean="0"/>
              <a:t>-Specify from whom information is to be gathered</a:t>
            </a:r>
          </a:p>
          <a:p>
            <a:pPr>
              <a:buNone/>
            </a:pPr>
            <a:r>
              <a:rPr lang="ar-KW" dirty="0" smtClean="0"/>
              <a:t>2</a:t>
            </a:r>
            <a:r>
              <a:rPr lang="en-US" dirty="0" smtClean="0"/>
              <a:t>-Specify what information is needed</a:t>
            </a:r>
          </a:p>
          <a:p>
            <a:pPr>
              <a:buNone/>
            </a:pPr>
            <a:r>
              <a:rPr lang="ar-KW" dirty="0" smtClean="0"/>
              <a:t>3</a:t>
            </a:r>
            <a:r>
              <a:rPr lang="en-US" dirty="0" smtClean="0"/>
              <a:t>-Specify the unit of measurement used to gather information</a:t>
            </a:r>
          </a:p>
          <a:p>
            <a:pPr>
              <a:buNone/>
            </a:pPr>
            <a:r>
              <a:rPr lang="ar-KW" dirty="0" smtClean="0"/>
              <a:t>4</a:t>
            </a:r>
            <a:r>
              <a:rPr lang="en-US" dirty="0" smtClean="0"/>
              <a:t>-Word questions used to gather information using the respondents’ frame of reference</a:t>
            </a:r>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4"/>
          </a:xfrm>
        </p:spPr>
        <p:txBody>
          <a:bodyPr>
            <a:noAutofit/>
          </a:bodyPr>
          <a:lstStyle/>
          <a:p>
            <a:pPr fontAlgn="auto">
              <a:spcAft>
                <a:spcPts val="0"/>
              </a:spcAft>
              <a:defRPr/>
            </a:pPr>
            <a:r>
              <a:rPr lang="en-US" sz="3600" b="1" dirty="0" smtClean="0">
                <a:solidFill>
                  <a:srgbClr val="00B050"/>
                </a:solidFill>
                <a:ea typeface="+mj-ea"/>
                <a:cs typeface="+mj-cs"/>
              </a:rPr>
              <a:t>The Importance of Properly Defining the Problem</a:t>
            </a:r>
            <a:endParaRPr lang="en-US" sz="3600" b="1" dirty="0">
              <a:solidFill>
                <a:srgbClr val="00B050"/>
              </a:solidFill>
              <a:ea typeface="+mj-ea"/>
              <a:cs typeface="+mj-cs"/>
            </a:endParaRPr>
          </a:p>
        </p:txBody>
      </p:sp>
      <p:sp>
        <p:nvSpPr>
          <p:cNvPr id="71682" name="Content Placeholder 2"/>
          <p:cNvSpPr>
            <a:spLocks noGrp="1"/>
          </p:cNvSpPr>
          <p:nvPr>
            <p:ph idx="1"/>
          </p:nvPr>
        </p:nvSpPr>
        <p:spPr>
          <a:xfrm>
            <a:off x="381000" y="1628800"/>
            <a:ext cx="8229600" cy="4970438"/>
          </a:xfrm>
        </p:spPr>
        <p:txBody>
          <a:bodyPr/>
          <a:lstStyle/>
          <a:p>
            <a:r>
              <a:rPr lang="en-US" dirty="0" smtClean="0"/>
              <a:t>When you define a problem incorrectly, there is nothing you can do in the research process to overcome this error. This makes defining the problem and research objectives the most important step in the marketing research process.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US" dirty="0" smtClean="0"/>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None/>
              <a:defRPr/>
            </a:pPr>
            <a:r>
              <a:rPr lang="en-US" dirty="0" smtClean="0">
                <a:ea typeface="+mn-ea"/>
                <a:cs typeface="+mn-cs"/>
              </a:rPr>
              <a:t>- To know the importance of properly defining the problem</a:t>
            </a:r>
          </a:p>
          <a:p>
            <a:pPr marL="274320" indent="-274320" fontAlgn="auto">
              <a:spcAft>
                <a:spcPts val="0"/>
              </a:spcAft>
              <a:buClr>
                <a:schemeClr val="accent3"/>
              </a:buClr>
              <a:buNone/>
              <a:defRPr/>
            </a:pPr>
            <a:r>
              <a:rPr lang="en-US" dirty="0" smtClean="0">
                <a:ea typeface="+mn-ea"/>
                <a:cs typeface="+mn-cs"/>
              </a:rPr>
              <a:t>- To appreciate a process for defining the problem as decision alternatives</a:t>
            </a:r>
          </a:p>
          <a:p>
            <a:pPr marL="274320" indent="-274320" fontAlgn="auto">
              <a:spcAft>
                <a:spcPts val="0"/>
              </a:spcAft>
              <a:buClr>
                <a:schemeClr val="accent3"/>
              </a:buClr>
              <a:buNone/>
              <a:defRPr/>
            </a:pPr>
            <a:r>
              <a:rPr lang="en-US" dirty="0" smtClean="0">
                <a:ea typeface="+mn-ea"/>
                <a:cs typeface="+mn-cs"/>
              </a:rPr>
              <a:t>- To know the criteria all research objectives should have and to know the sources of problems, the role of symptoms, and the role of the researcher</a:t>
            </a:r>
          </a:p>
          <a:p>
            <a:pPr marL="0" indent="0" fontAlgn="auto">
              <a:spcAft>
                <a:spcPts val="0"/>
              </a:spcAft>
              <a:buClr>
                <a:schemeClr val="accent3"/>
              </a:buClr>
              <a:buFont typeface="Wingdings 2"/>
              <a:buNone/>
              <a:defRPr/>
            </a:pPr>
            <a:r>
              <a:rPr lang="en-US" dirty="0" smtClean="0">
                <a:ea typeface="+mn-ea"/>
                <a:cs typeface="+mn-cs"/>
              </a:rPr>
              <a:t> </a:t>
            </a:r>
          </a:p>
          <a:p>
            <a:pPr marL="274320" indent="-274320" fontAlgn="auto">
              <a:spcAft>
                <a:spcPts val="0"/>
              </a:spcAft>
              <a:buClr>
                <a:schemeClr val="accent3"/>
              </a:buClr>
              <a:buFont typeface="Wingdings 2"/>
              <a:buChar char=""/>
              <a:defRPr/>
            </a:pPr>
            <a:endParaRPr lang="en-US" dirty="0" smtClean="0">
              <a:ea typeface="+mn-ea"/>
              <a:cs typeface="+mn-cs"/>
            </a:endParaRPr>
          </a:p>
          <a:p>
            <a:pPr marL="274320" indent="-274320" fontAlgn="auto">
              <a:spcAft>
                <a:spcPts val="0"/>
              </a:spcAft>
              <a:buClr>
                <a:schemeClr val="accent3"/>
              </a:buClr>
              <a:buFont typeface="Wingdings 2"/>
              <a:buChar char=""/>
              <a:defRPr/>
            </a:pPr>
            <a:endParaRPr lang="en-US" dirty="0" smtClean="0">
              <a:ea typeface="+mn-ea"/>
              <a:cs typeface="+mn-cs"/>
            </a:endParaRP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457200" y="0"/>
            <a:ext cx="8229600" cy="908720"/>
          </a:xfrm>
        </p:spPr>
        <p:txBody>
          <a:bodyPr>
            <a:normAutofit fontScale="90000"/>
          </a:bodyPr>
          <a:lstStyle/>
          <a:p>
            <a:r>
              <a:rPr lang="en-US" sz="3600" b="1" dirty="0" smtClean="0">
                <a:solidFill>
                  <a:srgbClr val="FF0000"/>
                </a:solidFill>
              </a:rPr>
              <a:t>A Process for defining the problem and research objectives</a:t>
            </a:r>
          </a:p>
        </p:txBody>
      </p:sp>
      <p:sp>
        <p:nvSpPr>
          <p:cNvPr id="73730" name="Content Placeholder 2"/>
          <p:cNvSpPr>
            <a:spLocks noGrp="1"/>
          </p:cNvSpPr>
          <p:nvPr>
            <p:ph idx="1"/>
          </p:nvPr>
        </p:nvSpPr>
        <p:spPr>
          <a:xfrm>
            <a:off x="457200" y="980728"/>
            <a:ext cx="8229600" cy="5145435"/>
          </a:xfrm>
        </p:spPr>
        <p:txBody>
          <a:bodyPr>
            <a:normAutofit/>
          </a:bodyPr>
          <a:lstStyle/>
          <a:p>
            <a:pPr>
              <a:buNone/>
            </a:pPr>
            <a:endParaRPr lang="en-US" dirty="0" smtClean="0"/>
          </a:p>
          <a:p>
            <a:pPr>
              <a:buNone/>
            </a:pPr>
            <a:endParaRPr lang="en-US" sz="1600" dirty="0" smtClean="0"/>
          </a:p>
        </p:txBody>
      </p:sp>
      <p:pic>
        <p:nvPicPr>
          <p:cNvPr id="4" name="Picture 2"/>
          <p:cNvPicPr>
            <a:picLocks noChangeAspect="1" noChangeArrowheads="1"/>
          </p:cNvPicPr>
          <p:nvPr/>
        </p:nvPicPr>
        <p:blipFill>
          <a:blip r:embed="rId3" cstate="print"/>
          <a:srcRect/>
          <a:stretch>
            <a:fillRect/>
          </a:stretch>
        </p:blipFill>
        <p:spPr bwMode="auto">
          <a:xfrm>
            <a:off x="395536" y="908720"/>
            <a:ext cx="8138864" cy="792088"/>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395536" y="1700808"/>
            <a:ext cx="8208640" cy="792088"/>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467544" y="2348880"/>
            <a:ext cx="8208912" cy="2592288"/>
          </a:xfrm>
          <a:prstGeom prst="rect">
            <a:avLst/>
          </a:prstGeom>
          <a:noFill/>
          <a:ln w="9525">
            <a:noFill/>
            <a:miter lim="800000"/>
            <a:headEnd/>
            <a:tailEnd/>
          </a:ln>
        </p:spPr>
      </p:pic>
      <p:pic>
        <p:nvPicPr>
          <p:cNvPr id="7" name="Picture 2"/>
          <p:cNvPicPr>
            <a:picLocks noChangeAspect="1" noChangeArrowheads="1"/>
          </p:cNvPicPr>
          <p:nvPr/>
        </p:nvPicPr>
        <p:blipFill>
          <a:blip r:embed="rId6" cstate="print"/>
          <a:srcRect/>
          <a:stretch>
            <a:fillRect/>
          </a:stretch>
        </p:blipFill>
        <p:spPr bwMode="auto">
          <a:xfrm>
            <a:off x="395536" y="5013176"/>
            <a:ext cx="8291264" cy="14638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228919"/>
            <a:ext cx="8229600" cy="751810"/>
          </a:xfrm>
        </p:spPr>
        <p:txBody>
          <a:bodyPr>
            <a:normAutofit/>
          </a:bodyPr>
          <a:lstStyle/>
          <a:p>
            <a:r>
              <a:rPr lang="en-US" sz="3600" b="1" dirty="0" smtClean="0">
                <a:solidFill>
                  <a:srgbClr val="FF0000"/>
                </a:solidFill>
              </a:rPr>
              <a:t>First: </a:t>
            </a:r>
            <a:r>
              <a:rPr lang="en-US" sz="3600" b="1" dirty="0" smtClean="0">
                <a:solidFill>
                  <a:srgbClr val="FF00FF"/>
                </a:solidFill>
              </a:rPr>
              <a:t>Sources of problems</a:t>
            </a:r>
            <a:endParaRPr lang="en-US" sz="3600" b="1" dirty="0">
              <a:solidFill>
                <a:srgbClr val="FF00FF"/>
              </a:solidFill>
            </a:endParaRPr>
          </a:p>
        </p:txBody>
      </p:sp>
      <p:sp>
        <p:nvSpPr>
          <p:cNvPr id="3" name="Content Placeholder 2"/>
          <p:cNvSpPr>
            <a:spLocks noGrp="1"/>
          </p:cNvSpPr>
          <p:nvPr>
            <p:ph idx="1"/>
          </p:nvPr>
        </p:nvSpPr>
        <p:spPr>
          <a:xfrm>
            <a:off x="457200" y="908720"/>
            <a:ext cx="8229600" cy="5217443"/>
          </a:xfrm>
        </p:spPr>
        <p:txBody>
          <a:bodyPr>
            <a:normAutofit fontScale="92500" lnSpcReduction="20000"/>
          </a:bodyPr>
          <a:lstStyle/>
          <a:p>
            <a:r>
              <a:rPr lang="en-US" b="1" dirty="0" smtClean="0"/>
              <a:t>Two </a:t>
            </a:r>
            <a:r>
              <a:rPr lang="en-US" b="1" dirty="0"/>
              <a:t>sources of problem:</a:t>
            </a:r>
          </a:p>
          <a:p>
            <a:pPr>
              <a:buNone/>
            </a:pPr>
            <a:r>
              <a:rPr lang="en-US" dirty="0"/>
              <a:t>1-</a:t>
            </a:r>
            <a:r>
              <a:rPr lang="en-US" b="1" dirty="0">
                <a:solidFill>
                  <a:srgbClr val="7030A0"/>
                </a:solidFill>
              </a:rPr>
              <a:t>Failure</a:t>
            </a:r>
            <a:r>
              <a:rPr lang="en-US" dirty="0"/>
              <a:t> to meet an objective</a:t>
            </a:r>
          </a:p>
          <a:p>
            <a:pPr>
              <a:buNone/>
            </a:pPr>
            <a:r>
              <a:rPr lang="en-US" dirty="0"/>
              <a:t>2-</a:t>
            </a:r>
            <a:r>
              <a:rPr lang="en-US" b="1" dirty="0">
                <a:solidFill>
                  <a:srgbClr val="7030A0"/>
                </a:solidFill>
              </a:rPr>
              <a:t>Opportunity: </a:t>
            </a:r>
            <a:r>
              <a:rPr lang="en-US" dirty="0"/>
              <a:t>represents what might happen, the problem arises when an opportunity is lost , when there is a gab between what did happened and what could have happened.</a:t>
            </a:r>
          </a:p>
          <a:p>
            <a:pPr>
              <a:buFontTx/>
              <a:buChar char="-"/>
            </a:pPr>
            <a:r>
              <a:rPr lang="en-US" dirty="0" smtClean="0"/>
              <a:t>This </a:t>
            </a:r>
            <a:r>
              <a:rPr lang="en-US" dirty="0"/>
              <a:t>situation represents a failure to realize a “favorable circumstance ” or chance for progress or advancement</a:t>
            </a:r>
            <a:r>
              <a:rPr lang="en-US" dirty="0" smtClean="0"/>
              <a:t>.</a:t>
            </a:r>
          </a:p>
          <a:p>
            <a:pPr marL="342900" lvl="1" indent="-342900">
              <a:buFontTx/>
              <a:buChar char="-"/>
            </a:pPr>
            <a:r>
              <a:rPr lang="en-US" b="1" dirty="0" smtClean="0">
                <a:solidFill>
                  <a:srgbClr val="7030A0"/>
                </a:solidFill>
              </a:rPr>
              <a:t>Marketing opportunity </a:t>
            </a:r>
            <a:r>
              <a:rPr lang="en-US" dirty="0" smtClean="0"/>
              <a:t>has been defined as an area of buyer need or potential interest in which a company can perform profitably.</a:t>
            </a:r>
          </a:p>
          <a:p>
            <a:pPr>
              <a:buNone/>
            </a:pPr>
            <a:endParaRPr lang="en-US" dirty="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457200" y="274638"/>
            <a:ext cx="8229600" cy="778098"/>
          </a:xfrm>
        </p:spPr>
        <p:txBody>
          <a:bodyPr>
            <a:normAutofit/>
          </a:bodyPr>
          <a:lstStyle/>
          <a:p>
            <a:r>
              <a:rPr lang="en-US" sz="3600" b="1" dirty="0" smtClean="0">
                <a:solidFill>
                  <a:srgbClr val="FF0000"/>
                </a:solidFill>
              </a:rPr>
              <a:t>Second: </a:t>
            </a:r>
            <a:r>
              <a:rPr lang="en-US" sz="3600" b="1" dirty="0" smtClean="0">
                <a:solidFill>
                  <a:srgbClr val="FF00FF"/>
                </a:solidFill>
              </a:rPr>
              <a:t>Recognizing the Problem</a:t>
            </a:r>
          </a:p>
        </p:txBody>
      </p:sp>
      <p:sp>
        <p:nvSpPr>
          <p:cNvPr id="75778" name="Content Placeholder 2"/>
          <p:cNvSpPr>
            <a:spLocks noGrp="1"/>
          </p:cNvSpPr>
          <p:nvPr>
            <p:ph idx="1"/>
          </p:nvPr>
        </p:nvSpPr>
        <p:spPr>
          <a:xfrm>
            <a:off x="457200" y="980728"/>
            <a:ext cx="8229600" cy="5145435"/>
          </a:xfrm>
        </p:spPr>
        <p:txBody>
          <a:bodyPr>
            <a:normAutofit lnSpcReduction="10000"/>
          </a:bodyPr>
          <a:lstStyle/>
          <a:p>
            <a:r>
              <a:rPr lang="en-US" b="1" dirty="0" smtClean="0"/>
              <a:t>Here we consider two systems help managers  identify the problems:</a:t>
            </a:r>
          </a:p>
          <a:p>
            <a:pPr>
              <a:buNone/>
            </a:pPr>
            <a:r>
              <a:rPr lang="en-US" dirty="0" smtClean="0"/>
              <a:t>1- </a:t>
            </a:r>
            <a:r>
              <a:rPr lang="en-US" b="1" dirty="0" smtClean="0">
                <a:solidFill>
                  <a:srgbClr val="7030A0"/>
                </a:solidFill>
              </a:rPr>
              <a:t>A Control system:</a:t>
            </a:r>
            <a:r>
              <a:rPr lang="en-US" dirty="0" smtClean="0"/>
              <a:t> to help mangers to recognize opportunities, managers must have a system for identification of opportunities.</a:t>
            </a:r>
          </a:p>
          <a:p>
            <a:r>
              <a:rPr lang="en-US" dirty="0" smtClean="0"/>
              <a:t>Managers must be aware of opportunities. Unless they have a system for monitoring opportunities, sometimes referred to as opportunity identification, they will not likely identify these problems.</a:t>
            </a:r>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lstStyle/>
          <a:p>
            <a:pPr>
              <a:buNone/>
            </a:pPr>
            <a:r>
              <a:rPr lang="en-US" b="1" dirty="0" smtClean="0">
                <a:solidFill>
                  <a:srgbClr val="7030A0"/>
                </a:solidFill>
              </a:rPr>
              <a:t>2- opportunity identification system:</a:t>
            </a:r>
            <a:endParaRPr lang="en-US" dirty="0" smtClean="0"/>
          </a:p>
          <a:p>
            <a:pPr>
              <a:buNone/>
            </a:pPr>
            <a:r>
              <a:rPr lang="en-US" b="1" dirty="0" smtClean="0"/>
              <a:t>-</a:t>
            </a:r>
            <a:r>
              <a:rPr lang="en-US" b="1" dirty="0" err="1" smtClean="0"/>
              <a:t>Kotler</a:t>
            </a:r>
            <a:r>
              <a:rPr lang="en-US" b="1" dirty="0" smtClean="0"/>
              <a:t> refers </a:t>
            </a:r>
            <a:r>
              <a:rPr lang="en-US" dirty="0" smtClean="0"/>
              <a:t>to this process as </a:t>
            </a:r>
            <a:r>
              <a:rPr lang="en-US" b="1" dirty="0" smtClean="0">
                <a:solidFill>
                  <a:srgbClr val="7030A0"/>
                </a:solidFill>
              </a:rPr>
              <a:t>Market opportunity analysis (MOS)</a:t>
            </a:r>
            <a:r>
              <a:rPr lang="en-US" dirty="0" smtClean="0"/>
              <a:t> this help company when it wishes to take advantage of opportunities , it must have a system in place to help identify opportunities when they emerge.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4"/>
          </a:xfrm>
        </p:spPr>
        <p:txBody>
          <a:bodyPr>
            <a:normAutofit/>
          </a:bodyPr>
          <a:lstStyle/>
          <a:p>
            <a:pPr fontAlgn="auto">
              <a:spcAft>
                <a:spcPts val="0"/>
              </a:spcAft>
              <a:defRPr/>
            </a:pPr>
            <a:r>
              <a:rPr lang="en-US" sz="3600" b="1" dirty="0" smtClean="0">
                <a:solidFill>
                  <a:srgbClr val="7030A0"/>
                </a:solidFill>
                <a:ea typeface="+mj-ea"/>
                <a:cs typeface="+mj-cs"/>
              </a:rPr>
              <a:t>Role of Symptoms in Problem Recognition</a:t>
            </a:r>
            <a:endParaRPr lang="en-US" sz="3600" b="1" dirty="0">
              <a:solidFill>
                <a:srgbClr val="7030A0"/>
              </a:solidFill>
              <a:ea typeface="+mj-ea"/>
              <a:cs typeface="+mj-cs"/>
            </a:endParaRPr>
          </a:p>
        </p:txBody>
      </p:sp>
      <p:sp>
        <p:nvSpPr>
          <p:cNvPr id="3" name="Content Placeholder 2"/>
          <p:cNvSpPr>
            <a:spLocks noGrp="1"/>
          </p:cNvSpPr>
          <p:nvPr>
            <p:ph idx="1"/>
          </p:nvPr>
        </p:nvSpPr>
        <p:spPr>
          <a:xfrm>
            <a:off x="457200" y="1052736"/>
            <a:ext cx="8229600" cy="5546502"/>
          </a:xfrm>
        </p:spPr>
        <p:txBody>
          <a:bodyPr>
            <a:normAutofit/>
          </a:bodyPr>
          <a:lstStyle/>
          <a:p>
            <a:pPr marL="274320" indent="-274320" fontAlgn="auto">
              <a:spcAft>
                <a:spcPts val="0"/>
              </a:spcAft>
              <a:buClr>
                <a:schemeClr val="accent3"/>
              </a:buClr>
              <a:buFont typeface="Wingdings 2"/>
              <a:buChar char=""/>
              <a:defRPr/>
            </a:pPr>
            <a:r>
              <a:rPr lang="en-US" b="1" dirty="0" smtClean="0">
                <a:solidFill>
                  <a:schemeClr val="accent6">
                    <a:lumMod val="50000"/>
                  </a:schemeClr>
                </a:solidFill>
                <a:ea typeface="+mn-ea"/>
                <a:cs typeface="+mn-cs"/>
              </a:rPr>
              <a:t>Symptoms</a:t>
            </a:r>
            <a:r>
              <a:rPr lang="en-US" dirty="0" smtClean="0">
                <a:solidFill>
                  <a:schemeClr val="accent6">
                    <a:lumMod val="50000"/>
                  </a:schemeClr>
                </a:solidFill>
                <a:ea typeface="+mn-ea"/>
                <a:cs typeface="+mn-cs"/>
              </a:rPr>
              <a:t> </a:t>
            </a:r>
            <a:r>
              <a:rPr lang="en-US" dirty="0" smtClean="0">
                <a:ea typeface="+mn-ea"/>
                <a:cs typeface="+mn-cs"/>
              </a:rPr>
              <a:t>are not the problem but are the “signals” that alert us to the problem.</a:t>
            </a:r>
          </a:p>
          <a:p>
            <a:pPr marL="274320" indent="-274320" fontAlgn="auto">
              <a:spcAft>
                <a:spcPts val="0"/>
              </a:spcAft>
              <a:buClr>
                <a:schemeClr val="accent3"/>
              </a:buClr>
              <a:buFont typeface="Wingdings 2"/>
              <a:buChar char=""/>
              <a:defRPr/>
            </a:pPr>
            <a:r>
              <a:rPr lang="en-US" dirty="0" smtClean="0">
                <a:ea typeface="+mn-ea"/>
                <a:cs typeface="+mn-cs"/>
              </a:rPr>
              <a:t>Symptoms are changes in the level of some key monitor that measures the achievement of an objective.</a:t>
            </a:r>
          </a:p>
          <a:p>
            <a:pPr marL="274320" indent="-274320" fontAlgn="auto">
              <a:spcAft>
                <a:spcPts val="0"/>
              </a:spcAft>
              <a:buClr>
                <a:schemeClr val="accent3"/>
              </a:buClr>
              <a:buFont typeface="Wingdings 2"/>
              <a:buChar char=""/>
              <a:defRPr/>
            </a:pPr>
            <a:r>
              <a:rPr lang="en-US" dirty="0" smtClean="0"/>
              <a:t>A Symptom may also be a perceived change in the behavior of some market factor that implies an emerging opportunity.</a:t>
            </a:r>
            <a:r>
              <a:rPr lang="en-US" dirty="0" smtClean="0">
                <a:ea typeface="+mn-ea"/>
                <a:cs typeface="+mn-cs"/>
              </a:rPr>
              <a:t> </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Thirdly: </a:t>
            </a:r>
            <a:r>
              <a:rPr lang="en-US" sz="3600" b="1" dirty="0" smtClean="0">
                <a:solidFill>
                  <a:srgbClr val="FF00FF"/>
                </a:solidFill>
              </a:rPr>
              <a:t>Problem Definition- Defining Decision Alternatives</a:t>
            </a:r>
            <a:endParaRPr lang="en-US" sz="3600" b="1" dirty="0">
              <a:solidFill>
                <a:srgbClr val="FF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t>Whether managers define the problem themselves or call in marketing research to help define the problem, the marketing researcher plays an important role.</a:t>
            </a:r>
          </a:p>
          <a:p>
            <a:r>
              <a:rPr lang="en-US" b="1" dirty="0">
                <a:solidFill>
                  <a:srgbClr val="7030A0"/>
                </a:solidFill>
              </a:rPr>
              <a:t>The Role of the Researcher in Problem </a:t>
            </a:r>
            <a:r>
              <a:rPr lang="en-US" b="1" dirty="0" smtClean="0">
                <a:solidFill>
                  <a:srgbClr val="7030A0"/>
                </a:solidFill>
              </a:rPr>
              <a:t>Definition:</a:t>
            </a:r>
          </a:p>
          <a:p>
            <a:pPr>
              <a:buNone/>
            </a:pPr>
            <a:r>
              <a:rPr lang="en-US" b="1" dirty="0" smtClean="0"/>
              <a:t>-When managers have already defined the problem </a:t>
            </a:r>
            <a:r>
              <a:rPr lang="en-US" dirty="0" smtClean="0"/>
              <a:t>prior to bringing research in, researchers must resist the temptation to “go along” with the first definition suggested.</a:t>
            </a:r>
            <a:endParaRPr lang="en-US" b="1" dirty="0" smtClean="0"/>
          </a:p>
          <a:p>
            <a:pPr>
              <a:buNone/>
            </a:pPr>
            <a:endParaRPr lang="en-US" b="1" dirty="0" smtClean="0">
              <a:solidFill>
                <a:srgbClr val="7030A0"/>
              </a:solidFill>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945"/>
            <a:ext cx="8229600" cy="45719"/>
          </a:xfrm>
        </p:spPr>
        <p:txBody>
          <a:bodyPr>
            <a:normAutofit fontScale="90000"/>
          </a:bodyPr>
          <a:lstStyle/>
          <a:p>
            <a:pPr fontAlgn="auto">
              <a:spcAft>
                <a:spcPts val="0"/>
              </a:spcAft>
              <a:defRPr/>
            </a:pPr>
            <a:endParaRPr lang="en-US" dirty="0">
              <a:ea typeface="+mj-ea"/>
              <a:cs typeface="+mj-cs"/>
            </a:endParaRPr>
          </a:p>
        </p:txBody>
      </p:sp>
      <p:sp>
        <p:nvSpPr>
          <p:cNvPr id="79874" name="Content Placeholder 2"/>
          <p:cNvSpPr>
            <a:spLocks noGrp="1"/>
          </p:cNvSpPr>
          <p:nvPr>
            <p:ph idx="1"/>
          </p:nvPr>
        </p:nvSpPr>
        <p:spPr>
          <a:xfrm>
            <a:off x="457200" y="620688"/>
            <a:ext cx="8229600" cy="6054750"/>
          </a:xfrm>
        </p:spPr>
        <p:txBody>
          <a:bodyPr/>
          <a:lstStyle/>
          <a:p>
            <a:r>
              <a:rPr lang="en-US" dirty="0" smtClean="0"/>
              <a:t>A </a:t>
            </a:r>
            <a:r>
              <a:rPr lang="en-US" b="1" dirty="0" smtClean="0">
                <a:solidFill>
                  <a:srgbClr val="0070C0"/>
                </a:solidFill>
              </a:rPr>
              <a:t>situation analysis </a:t>
            </a:r>
            <a:r>
              <a:rPr lang="en-US" dirty="0" smtClean="0"/>
              <a:t>is a form of exploratory research undertaken to gather background information and gather data pertinent to the problem area that might be helpful in defining the problem decision.</a:t>
            </a:r>
          </a:p>
          <a:p>
            <a:r>
              <a:rPr lang="en-US" b="1" dirty="0" smtClean="0">
                <a:solidFill>
                  <a:srgbClr val="0070C0"/>
                </a:solidFill>
              </a:rPr>
              <a:t>Invitations to bid </a:t>
            </a:r>
            <a:r>
              <a:rPr lang="en-US" dirty="0" smtClean="0"/>
              <a:t>(ITBs) or </a:t>
            </a:r>
            <a:r>
              <a:rPr lang="en-US" b="1" dirty="0" smtClean="0"/>
              <a:t>requests for proposals </a:t>
            </a:r>
            <a:r>
              <a:rPr lang="en-US" dirty="0" smtClean="0"/>
              <a:t>(RFPs) are often used in the marketing research process, these are routinely used in all business sectors when a firm desires supplier firms to present proposals or bids.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normAutofit fontScale="92500" lnSpcReduction="10000"/>
          </a:bodyPr>
          <a:lstStyle/>
          <a:p>
            <a:r>
              <a:rPr lang="en-US" dirty="0" smtClean="0"/>
              <a:t>According to the researcher , the “problem is confirmed” the decision t be made is stated and we are now ready to move to the “specification of decision” which includes stating the decision alternative.</a:t>
            </a:r>
          </a:p>
          <a:p>
            <a:r>
              <a:rPr lang="en-US" b="1" dirty="0" smtClean="0">
                <a:solidFill>
                  <a:schemeClr val="accent2">
                    <a:lumMod val="75000"/>
                  </a:schemeClr>
                </a:solidFill>
              </a:rPr>
              <a:t>When Management has not already defined the problem in terms of a decision to be made </a:t>
            </a:r>
            <a:r>
              <a:rPr lang="en-US" dirty="0" smtClean="0">
                <a:solidFill>
                  <a:schemeClr val="accent2">
                    <a:lumMod val="75000"/>
                  </a:schemeClr>
                </a:solidFill>
              </a:rPr>
              <a:t>, </a:t>
            </a:r>
            <a:r>
              <a:rPr lang="en-US" dirty="0" smtClean="0"/>
              <a:t>sometimes managers call researcher when they sense something is wrong and they need help, they may be aware of symptoms but are not sure what the problem is, they are not sure what decision they should make, here the researcher should also undertake a situation analysis.</a:t>
            </a:r>
            <a:endParaRPr lang="en-US" b="1" dirty="0" smtClean="0">
              <a:solidFill>
                <a:schemeClr val="accent2">
                  <a:lumMod val="7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b="1" dirty="0" smtClean="0">
                <a:solidFill>
                  <a:srgbClr val="7030A0"/>
                </a:solidFill>
              </a:rPr>
              <a:t>Conduct a situation analysis</a:t>
            </a:r>
            <a:endParaRPr lang="en-US" sz="3200" b="1"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r>
              <a:rPr lang="en-US" dirty="0" smtClean="0"/>
              <a:t>This analysis is essential when management has not determined the problem.</a:t>
            </a:r>
          </a:p>
          <a:p>
            <a:r>
              <a:rPr lang="en-US" dirty="0" smtClean="0"/>
              <a:t>This step begin with the researcher learning about the industry, the competitors, key products , markets, market segments.</a:t>
            </a:r>
          </a:p>
          <a:p>
            <a:r>
              <a:rPr lang="en-US" dirty="0" smtClean="0"/>
              <a:t>The researcher should than move to the company itself: its history, performance, products, unique competencies, marketing plans, customers, and major competitors.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200" b="1" dirty="0" smtClean="0">
                <a:solidFill>
                  <a:srgbClr val="7030A0"/>
                </a:solidFill>
              </a:rPr>
              <a:t>Validate the symptoms of the problem</a:t>
            </a:r>
            <a:endParaRPr lang="en-US" sz="3200" b="1" dirty="0">
              <a:solidFill>
                <a:srgbClr val="7030A0"/>
              </a:solidFill>
            </a:endParaRPr>
          </a:p>
        </p:txBody>
      </p:sp>
      <p:sp>
        <p:nvSpPr>
          <p:cNvPr id="3" name="Content Placeholder 2"/>
          <p:cNvSpPr>
            <a:spLocks noGrp="1"/>
          </p:cNvSpPr>
          <p:nvPr>
            <p:ph idx="1"/>
          </p:nvPr>
        </p:nvSpPr>
        <p:spPr>
          <a:xfrm>
            <a:off x="457200" y="980728"/>
            <a:ext cx="8229600" cy="5145435"/>
          </a:xfrm>
        </p:spPr>
        <p:txBody>
          <a:bodyPr>
            <a:normAutofit fontScale="92500" lnSpcReduction="10000"/>
          </a:bodyPr>
          <a:lstStyle/>
          <a:p>
            <a:r>
              <a:rPr lang="en-US" b="1" dirty="0" smtClean="0"/>
              <a:t>First: </a:t>
            </a:r>
            <a:r>
              <a:rPr lang="en-US" dirty="0" smtClean="0"/>
              <a:t>the researcher should clarify or validate the symptoms early in the research process.</a:t>
            </a:r>
          </a:p>
          <a:p>
            <a:pPr>
              <a:buNone/>
            </a:pPr>
            <a:r>
              <a:rPr lang="en-US" dirty="0" smtClean="0"/>
              <a:t>- Are we certain the symptoms are true indicators of what they supposedly represent.</a:t>
            </a:r>
          </a:p>
          <a:p>
            <a:pPr>
              <a:buNone/>
            </a:pPr>
            <a:r>
              <a:rPr lang="en-US" dirty="0" smtClean="0"/>
              <a:t>-Company vary greatly in terms of defining their objectives, monitoring their result and taking corrective action.</a:t>
            </a:r>
          </a:p>
          <a:p>
            <a:r>
              <a:rPr lang="en-US" b="1" dirty="0" smtClean="0"/>
              <a:t>Next: </a:t>
            </a:r>
            <a:r>
              <a:rPr lang="en-US" dirty="0" smtClean="0"/>
              <a:t>Researcher need to assess the symptoms true or not.</a:t>
            </a:r>
          </a:p>
          <a:p>
            <a:pPr>
              <a:buNone/>
            </a:pPr>
            <a:r>
              <a:rPr lang="en-US" dirty="0" smtClean="0"/>
              <a:t>-once the researcher has validated the symptoms, he or she is now ready to examine their  </a:t>
            </a:r>
            <a:r>
              <a:rPr lang="en-US" dirty="0" err="1" smtClean="0"/>
              <a:t>couses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endParaRPr lang="en-US" dirty="0" smtClean="0"/>
          </a:p>
        </p:txBody>
      </p:sp>
      <p:sp>
        <p:nvSpPr>
          <p:cNvPr id="20482" name="Content Placeholder 2"/>
          <p:cNvSpPr>
            <a:spLocks noGrp="1"/>
          </p:cNvSpPr>
          <p:nvPr>
            <p:ph idx="1"/>
          </p:nvPr>
        </p:nvSpPr>
        <p:spPr/>
        <p:txBody>
          <a:bodyPr>
            <a:normAutofit lnSpcReduction="10000"/>
          </a:bodyPr>
          <a:lstStyle/>
          <a:p>
            <a:pPr>
              <a:buNone/>
            </a:pPr>
            <a:r>
              <a:rPr lang="en-US" dirty="0" smtClean="0"/>
              <a:t>- To understand that marketing research is needed when managers are uncertain of their assumptions needed to specify consequences of decision alternatives</a:t>
            </a:r>
          </a:p>
          <a:p>
            <a:pPr>
              <a:buNone/>
            </a:pPr>
            <a:r>
              <a:rPr lang="en-US" dirty="0" smtClean="0"/>
              <a:t>- To know what an action standard is and why it is needed</a:t>
            </a:r>
          </a:p>
          <a:p>
            <a:pPr>
              <a:buNone/>
            </a:pPr>
            <a:r>
              <a:rPr lang="en-US" dirty="0" smtClean="0"/>
              <a:t>- To learn the components of the marketing research proposal and ethical issues related to the research proposal</a:t>
            </a:r>
          </a:p>
          <a:p>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rmAutofit/>
          </a:bodyPr>
          <a:lstStyle/>
          <a:p>
            <a:pPr fontAlgn="auto">
              <a:spcAft>
                <a:spcPts val="0"/>
              </a:spcAft>
              <a:defRPr/>
            </a:pPr>
            <a:r>
              <a:rPr lang="en-US" sz="3200" b="1" dirty="0" smtClean="0">
                <a:solidFill>
                  <a:srgbClr val="7030A0"/>
                </a:solidFill>
                <a:ea typeface="+mj-ea"/>
                <a:cs typeface="+mj-cs"/>
              </a:rPr>
              <a:t>Determine the Probable Cause(s) of the Symptom</a:t>
            </a:r>
            <a:endParaRPr lang="en-US" sz="3200" b="1" dirty="0">
              <a:solidFill>
                <a:srgbClr val="7030A0"/>
              </a:solidFill>
              <a:ea typeface="+mj-ea"/>
              <a:cs typeface="+mj-cs"/>
            </a:endParaRPr>
          </a:p>
        </p:txBody>
      </p:sp>
      <p:sp>
        <p:nvSpPr>
          <p:cNvPr id="83970" name="Content Placeholder 2"/>
          <p:cNvSpPr>
            <a:spLocks noGrp="1"/>
          </p:cNvSpPr>
          <p:nvPr>
            <p:ph idx="1"/>
          </p:nvPr>
        </p:nvSpPr>
        <p:spPr>
          <a:xfrm>
            <a:off x="457200" y="1412776"/>
            <a:ext cx="8229600" cy="5338862"/>
          </a:xfrm>
        </p:spPr>
        <p:txBody>
          <a:bodyPr/>
          <a:lstStyle/>
          <a:p>
            <a:r>
              <a:rPr lang="en-US" dirty="0" smtClean="0"/>
              <a:t>It is crucial to </a:t>
            </a:r>
            <a:r>
              <a:rPr lang="en-US" b="1" dirty="0" smtClean="0"/>
              <a:t>determine all possible causes</a:t>
            </a:r>
            <a:r>
              <a:rPr lang="en-US" dirty="0" smtClean="0"/>
              <a:t>. If only a partial list of causes is made, it is possible that the real cause will be overlooked.</a:t>
            </a:r>
          </a:p>
          <a:p>
            <a:r>
              <a:rPr lang="en-US" dirty="0" smtClean="0"/>
              <a:t>When a probable cause of the symptom is identified, this triggers a decision to be made by management.</a:t>
            </a:r>
          </a:p>
          <a:p>
            <a:pPr>
              <a:buNone/>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Arial" pitchFamily="34" charset="0"/>
              <a:buChar char="•"/>
            </a:pPr>
            <a:r>
              <a:rPr lang="en-US" sz="3200" b="1" u="sng" dirty="0" smtClean="0"/>
              <a:t>After discussion with researcher all possible causes my be grouped in the following categories:</a:t>
            </a:r>
            <a:endParaRPr lang="en-US" sz="3200" b="1" u="sng" dirty="0"/>
          </a:p>
        </p:txBody>
      </p:sp>
      <p:sp>
        <p:nvSpPr>
          <p:cNvPr id="3" name="Content Placeholder 2"/>
          <p:cNvSpPr>
            <a:spLocks noGrp="1"/>
          </p:cNvSpPr>
          <p:nvPr>
            <p:ph idx="1"/>
          </p:nvPr>
        </p:nvSpPr>
        <p:spPr>
          <a:xfrm>
            <a:off x="457200" y="1268760"/>
            <a:ext cx="8229600" cy="4857403"/>
          </a:xfrm>
        </p:spPr>
        <p:txBody>
          <a:bodyPr>
            <a:normAutofit fontScale="92500"/>
          </a:bodyPr>
          <a:lstStyle/>
          <a:p>
            <a:pPr>
              <a:buNone/>
            </a:pPr>
            <a:r>
              <a:rPr lang="en-US" dirty="0" smtClean="0"/>
              <a:t>1- competitors action.</a:t>
            </a:r>
          </a:p>
          <a:p>
            <a:pPr>
              <a:buNone/>
            </a:pPr>
            <a:r>
              <a:rPr lang="en-US" dirty="0" smtClean="0"/>
              <a:t>2- changes in the consumers.</a:t>
            </a:r>
          </a:p>
          <a:p>
            <a:pPr>
              <a:buNone/>
            </a:pPr>
            <a:r>
              <a:rPr lang="en-US" dirty="0" smtClean="0"/>
              <a:t>3- something about the apartment complex itself.</a:t>
            </a:r>
          </a:p>
          <a:p>
            <a:pPr>
              <a:buNone/>
            </a:pPr>
            <a:r>
              <a:rPr lang="en-US" dirty="0" smtClean="0"/>
              <a:t>4- general environmental.</a:t>
            </a:r>
          </a:p>
          <a:p>
            <a:pPr>
              <a:buNone/>
            </a:pPr>
            <a:endParaRPr lang="en-US" dirty="0" smtClean="0"/>
          </a:p>
          <a:p>
            <a:pPr>
              <a:buNone/>
            </a:pPr>
            <a:r>
              <a:rPr lang="en-US" b="1" dirty="0" smtClean="0">
                <a:solidFill>
                  <a:srgbClr val="7030A0"/>
                </a:solidFill>
              </a:rPr>
              <a:t>Specification of the decision: </a:t>
            </a:r>
            <a:r>
              <a:rPr lang="en-US" dirty="0" smtClean="0"/>
              <a:t>management must decide what to do to win back market share, and as decisions consist of decision alternatives, mangers must specify the decision alternatives.</a:t>
            </a:r>
            <a:endParaRPr lang="en-US" b="1" dirty="0">
              <a:solidFill>
                <a:srgbClr val="7030A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a:xfrm>
            <a:off x="381000" y="188640"/>
            <a:ext cx="8229600" cy="1080120"/>
          </a:xfrm>
        </p:spPr>
        <p:txBody>
          <a:bodyPr>
            <a:normAutofit/>
          </a:bodyPr>
          <a:lstStyle/>
          <a:p>
            <a:r>
              <a:rPr lang="en-US" sz="3200" b="1" dirty="0" smtClean="0">
                <a:solidFill>
                  <a:srgbClr val="7030A0"/>
                </a:solidFill>
              </a:rPr>
              <a:t>Specify Decision Alternatives That May Alleviate the Symptom</a:t>
            </a:r>
          </a:p>
        </p:txBody>
      </p:sp>
      <p:sp>
        <p:nvSpPr>
          <p:cNvPr id="86018" name="Content Placeholder 2"/>
          <p:cNvSpPr>
            <a:spLocks noGrp="1"/>
          </p:cNvSpPr>
          <p:nvPr>
            <p:ph idx="1"/>
          </p:nvPr>
        </p:nvSpPr>
        <p:spPr>
          <a:xfrm>
            <a:off x="457200" y="1268760"/>
            <a:ext cx="8229600" cy="5482878"/>
          </a:xfrm>
        </p:spPr>
        <p:txBody>
          <a:bodyPr/>
          <a:lstStyle/>
          <a:p>
            <a:r>
              <a:rPr lang="en-US" dirty="0" smtClean="0"/>
              <a:t>Decision alternatives include any marketing action that the manager thinks may resolve the problems such as price change, product modification or improvement, promotion of any kind, or even adjustments in channels of distribution.</a:t>
            </a:r>
          </a:p>
          <a:p>
            <a:r>
              <a:rPr lang="en-US" dirty="0" smtClean="0"/>
              <a:t>Once the decision alternatives are determined, a manager must try to determine the consequences of choosing each alternative.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fontAlgn="auto">
              <a:spcAft>
                <a:spcPts val="0"/>
              </a:spcAft>
              <a:defRPr/>
            </a:pPr>
            <a:r>
              <a:rPr lang="en-US" sz="3200" b="1" dirty="0" smtClean="0">
                <a:solidFill>
                  <a:srgbClr val="7030A0"/>
                </a:solidFill>
                <a:ea typeface="+mj-ea"/>
                <a:cs typeface="+mj-cs"/>
              </a:rPr>
              <a:t>Consequences of the Alternatives</a:t>
            </a:r>
            <a:endParaRPr lang="en-US" sz="3200" b="1" dirty="0">
              <a:solidFill>
                <a:srgbClr val="7030A0"/>
              </a:solidFill>
              <a:ea typeface="+mj-ea"/>
              <a:cs typeface="+mj-cs"/>
            </a:endParaRPr>
          </a:p>
        </p:txBody>
      </p:sp>
      <p:sp>
        <p:nvSpPr>
          <p:cNvPr id="3" name="Content Placeholder 2"/>
          <p:cNvSpPr>
            <a:spLocks noGrp="1"/>
          </p:cNvSpPr>
          <p:nvPr>
            <p:ph idx="1"/>
          </p:nvPr>
        </p:nvSpPr>
        <p:spPr>
          <a:xfrm>
            <a:off x="457200" y="1052736"/>
            <a:ext cx="8229600" cy="5073427"/>
          </a:xfrm>
        </p:spPr>
        <p:txBody>
          <a:bodyPr>
            <a:normAutofit/>
          </a:bodyPr>
          <a:lstStyle/>
          <a:p>
            <a:pPr marL="274320" indent="-274320" fontAlgn="auto">
              <a:spcAft>
                <a:spcPts val="0"/>
              </a:spcAft>
              <a:buClr>
                <a:schemeClr val="accent3"/>
              </a:buClr>
              <a:buFont typeface="Wingdings 2"/>
              <a:buChar char=""/>
              <a:defRPr/>
            </a:pPr>
            <a:r>
              <a:rPr lang="en-US" sz="2800" b="1" dirty="0" smtClean="0">
                <a:solidFill>
                  <a:srgbClr val="0070C0"/>
                </a:solidFill>
                <a:ea typeface="+mn-ea"/>
                <a:cs typeface="+mn-cs"/>
              </a:rPr>
              <a:t>Consequences</a:t>
            </a:r>
            <a:r>
              <a:rPr lang="en-US" sz="2800" dirty="0" smtClean="0">
                <a:ea typeface="+mn-ea"/>
                <a:cs typeface="+mn-cs"/>
              </a:rPr>
              <a:t> are the results of marketing </a:t>
            </a:r>
            <a:r>
              <a:rPr lang="en-US" sz="2800" dirty="0" smtClean="0"/>
              <a:t>action</a:t>
            </a:r>
            <a:r>
              <a:rPr lang="en-US" sz="2800" dirty="0" smtClean="0">
                <a:ea typeface="+mn-ea"/>
                <a:cs typeface="+mn-cs"/>
              </a:rPr>
              <a:t>.</a:t>
            </a:r>
          </a:p>
          <a:p>
            <a:pPr marL="274320" indent="-274320" fontAlgn="auto">
              <a:spcAft>
                <a:spcPts val="0"/>
              </a:spcAft>
              <a:buClr>
                <a:schemeClr val="accent3"/>
              </a:buClr>
              <a:buNone/>
              <a:defRPr/>
            </a:pPr>
            <a:r>
              <a:rPr lang="en-US" sz="2800" dirty="0"/>
              <a:t> </a:t>
            </a:r>
            <a:r>
              <a:rPr lang="en-US" sz="2800" dirty="0" smtClean="0"/>
              <a:t> - Decision makers make assumptions when they assign consequences to decision alternatives.</a:t>
            </a:r>
            <a:endParaRPr lang="en-US" sz="2800" dirty="0" smtClean="0">
              <a:ea typeface="+mn-ea"/>
              <a:cs typeface="+mn-cs"/>
            </a:endParaRPr>
          </a:p>
          <a:p>
            <a:pPr marL="274320" indent="-274320" fontAlgn="auto">
              <a:spcAft>
                <a:spcPts val="0"/>
              </a:spcAft>
              <a:buClr>
                <a:schemeClr val="accent3"/>
              </a:buClr>
              <a:buFont typeface="Wingdings 2"/>
              <a:buChar char=""/>
              <a:defRPr/>
            </a:pPr>
            <a:r>
              <a:rPr lang="en-US" sz="2800" b="1" dirty="0" smtClean="0">
                <a:solidFill>
                  <a:srgbClr val="0070C0"/>
                </a:solidFill>
                <a:ea typeface="+mn-ea"/>
                <a:cs typeface="+mn-cs"/>
              </a:rPr>
              <a:t>Assumptions</a:t>
            </a:r>
            <a:r>
              <a:rPr lang="en-US" sz="2800" b="1" dirty="0" smtClean="0">
                <a:ea typeface="+mn-ea"/>
                <a:cs typeface="+mn-cs"/>
              </a:rPr>
              <a:t> </a:t>
            </a:r>
            <a:r>
              <a:rPr lang="en-US" sz="2800" dirty="0" smtClean="0">
                <a:ea typeface="+mn-ea"/>
                <a:cs typeface="+mn-cs"/>
              </a:rPr>
              <a:t>are assertions that certain conditions exist or that certain reactions will take place if the considered alternatives are implemented.</a:t>
            </a:r>
          </a:p>
          <a:p>
            <a:pPr marL="274320" indent="-274320" fontAlgn="auto">
              <a:spcAft>
                <a:spcPts val="0"/>
              </a:spcAft>
              <a:buClr>
                <a:schemeClr val="accent3"/>
              </a:buClr>
              <a:buNone/>
              <a:defRPr/>
            </a:pPr>
            <a:r>
              <a:rPr lang="en-US" sz="2800" dirty="0"/>
              <a:t> </a:t>
            </a:r>
            <a:r>
              <a:rPr lang="en-US" sz="2800" dirty="0" smtClean="0"/>
              <a:t>  - If we do not feel that information is adequate to make assumptions about decision alternatives, we will likely need new information .This new information will be gathered by conducting marketing research .</a:t>
            </a:r>
            <a:endParaRPr lang="en-US" sz="2800" dirty="0" smtClean="0">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lstStyle/>
          <a:p>
            <a:pPr marL="274320" indent="-274320" fontAlgn="auto">
              <a:spcAft>
                <a:spcPts val="0"/>
              </a:spcAft>
              <a:buClr>
                <a:schemeClr val="accent3"/>
              </a:buClr>
              <a:buFont typeface="Wingdings 2"/>
              <a:buChar char=""/>
              <a:defRPr/>
            </a:pPr>
            <a:r>
              <a:rPr lang="en-US" b="1" dirty="0">
                <a:solidFill>
                  <a:srgbClr val="0070C0"/>
                </a:solidFill>
              </a:rPr>
              <a:t>Information state </a:t>
            </a:r>
            <a:r>
              <a:rPr lang="en-US" dirty="0"/>
              <a:t>is the quantity and quality of evidence a manager possesses for each of his or her assumptions</a:t>
            </a:r>
            <a:r>
              <a:rPr lang="en-US" dirty="0" smtClean="0"/>
              <a:t>.</a:t>
            </a:r>
          </a:p>
          <a:p>
            <a:pPr marL="274320" indent="-274320" fontAlgn="auto">
              <a:spcAft>
                <a:spcPts val="0"/>
              </a:spcAft>
              <a:buClr>
                <a:schemeClr val="accent3"/>
              </a:buClr>
              <a:buFont typeface="Wingdings 2"/>
              <a:buChar char=""/>
              <a:defRPr/>
            </a:pPr>
            <a:endParaRPr lang="en-US" dirty="0"/>
          </a:p>
          <a:p>
            <a:pPr marL="274320" indent="-274320" fontAlgn="auto">
              <a:spcAft>
                <a:spcPts val="0"/>
              </a:spcAft>
              <a:buClr>
                <a:schemeClr val="accent3"/>
              </a:buClr>
              <a:buFont typeface="Wingdings 2"/>
              <a:buChar char=""/>
              <a:defRPr/>
            </a:pPr>
            <a:r>
              <a:rPr lang="en-US" b="1" dirty="0">
                <a:solidFill>
                  <a:srgbClr val="0070C0"/>
                </a:solidFill>
              </a:rPr>
              <a:t>Information gaps </a:t>
            </a:r>
            <a:r>
              <a:rPr lang="en-US" dirty="0"/>
              <a:t>are discrepancies between the current information level and the desired level of </a:t>
            </a:r>
            <a:r>
              <a:rPr lang="en-US" dirty="0" smtClean="0"/>
              <a:t>information</a:t>
            </a:r>
            <a:r>
              <a:rPr lang="en-US" dirty="0"/>
              <a:t> </a:t>
            </a:r>
            <a:r>
              <a:rPr lang="en-US" dirty="0" smtClean="0"/>
              <a:t>at which the manager fells comfortable resolving the problem at hand.</a:t>
            </a:r>
          </a:p>
          <a:p>
            <a:pPr marL="274320" indent="-274320" fontAlgn="auto">
              <a:spcAft>
                <a:spcPts val="0"/>
              </a:spcAft>
              <a:buClr>
                <a:schemeClr val="accent3"/>
              </a:buClr>
              <a:buNone/>
              <a:defRPr/>
            </a:pPr>
            <a:r>
              <a:rPr lang="en-US" dirty="0"/>
              <a:t> </a:t>
            </a:r>
            <a:r>
              <a:rPr lang="en-US" dirty="0" smtClean="0"/>
              <a:t> -</a:t>
            </a:r>
            <a:endParaRPr lang="en-US" dirty="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457200" y="274638"/>
            <a:ext cx="8229600" cy="706090"/>
          </a:xfrm>
        </p:spPr>
        <p:txBody>
          <a:bodyPr>
            <a:normAutofit/>
          </a:bodyPr>
          <a:lstStyle/>
          <a:p>
            <a:r>
              <a:rPr lang="en-US" sz="3600" b="1" dirty="0" smtClean="0">
                <a:solidFill>
                  <a:srgbClr val="FF0000"/>
                </a:solidFill>
              </a:rPr>
              <a:t>Finally: </a:t>
            </a:r>
            <a:r>
              <a:rPr lang="en-US" sz="3600" b="1" dirty="0" smtClean="0">
                <a:solidFill>
                  <a:srgbClr val="FF00FF"/>
                </a:solidFill>
              </a:rPr>
              <a:t>Defining Research Objectives</a:t>
            </a:r>
          </a:p>
        </p:txBody>
      </p:sp>
      <p:sp>
        <p:nvSpPr>
          <p:cNvPr id="90114" name="Content Placeholder 2"/>
          <p:cNvSpPr>
            <a:spLocks noGrp="1"/>
          </p:cNvSpPr>
          <p:nvPr>
            <p:ph idx="1"/>
          </p:nvPr>
        </p:nvSpPr>
        <p:spPr>
          <a:xfrm>
            <a:off x="457200" y="980728"/>
            <a:ext cx="8229600" cy="5145435"/>
          </a:xfrm>
        </p:spPr>
        <p:txBody>
          <a:bodyPr/>
          <a:lstStyle/>
          <a:p>
            <a:r>
              <a:rPr lang="en-US" b="1" dirty="0" smtClean="0">
                <a:solidFill>
                  <a:srgbClr val="7030A0"/>
                </a:solidFill>
              </a:rPr>
              <a:t>Research objectives </a:t>
            </a:r>
            <a:r>
              <a:rPr lang="en-US" dirty="0" smtClean="0"/>
              <a:t>state specifically what information the researcher must produce so that the manager can choose the correct decision alternative to solve his or her problem.</a:t>
            </a:r>
          </a:p>
          <a:p>
            <a:r>
              <a:rPr lang="en-US" b="1" dirty="0" smtClean="0">
                <a:solidFill>
                  <a:srgbClr val="7030A0"/>
                </a:solidFill>
              </a:rPr>
              <a:t>Hypotheses</a:t>
            </a:r>
            <a:r>
              <a:rPr lang="en-US" dirty="0" smtClean="0"/>
              <a:t> are statements that are taken as true for the purposes of argument or investigation.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a:xfrm flipV="1">
            <a:off x="457200" y="228919"/>
            <a:ext cx="8229600" cy="45719"/>
          </a:xfrm>
        </p:spPr>
        <p:txBody>
          <a:bodyPr>
            <a:normAutofit fontScale="90000"/>
          </a:bodyPr>
          <a:lstStyle/>
          <a:p>
            <a:endParaRPr lang="en-US" dirty="0" smtClean="0"/>
          </a:p>
        </p:txBody>
      </p:sp>
      <p:sp>
        <p:nvSpPr>
          <p:cNvPr id="92162" name="Content Placeholder 2"/>
          <p:cNvSpPr>
            <a:spLocks noGrp="1"/>
          </p:cNvSpPr>
          <p:nvPr>
            <p:ph idx="1"/>
          </p:nvPr>
        </p:nvSpPr>
        <p:spPr>
          <a:xfrm>
            <a:off x="457200" y="260648"/>
            <a:ext cx="8229600" cy="5865515"/>
          </a:xfrm>
        </p:spPr>
        <p:txBody>
          <a:bodyPr>
            <a:normAutofit/>
          </a:bodyPr>
          <a:lstStyle/>
          <a:p>
            <a:pPr lvl="1">
              <a:buNone/>
            </a:pPr>
            <a:endParaRPr lang="en-US" b="1" dirty="0" smtClean="0">
              <a:solidFill>
                <a:schemeClr val="tx2">
                  <a:lumMod val="75000"/>
                </a:schemeClr>
              </a:solidFill>
            </a:endParaRPr>
          </a:p>
          <a:p>
            <a:pPr lvl="1">
              <a:buNone/>
            </a:pPr>
            <a:endParaRPr lang="en-US" b="1" dirty="0" smtClean="0">
              <a:solidFill>
                <a:schemeClr val="tx2">
                  <a:lumMod val="75000"/>
                </a:schemeClr>
              </a:solidFill>
            </a:endParaRPr>
          </a:p>
          <a:p>
            <a:pPr lvl="1">
              <a:buNone/>
            </a:pPr>
            <a:r>
              <a:rPr lang="en-US" b="1" dirty="0" smtClean="0">
                <a:solidFill>
                  <a:schemeClr val="tx2">
                    <a:lumMod val="75000"/>
                  </a:schemeClr>
                </a:solidFill>
              </a:rPr>
              <a:t>*From whom will we gather information:</a:t>
            </a:r>
          </a:p>
          <a:p>
            <a:pPr lvl="1">
              <a:buNone/>
            </a:pPr>
            <a:r>
              <a:rPr lang="en-US" dirty="0" smtClean="0"/>
              <a:t>-Research objectives should address who has the information we need.</a:t>
            </a:r>
          </a:p>
          <a:p>
            <a:pPr lvl="1">
              <a:buNone/>
            </a:pPr>
            <a:r>
              <a:rPr lang="en-US" dirty="0" smtClean="0"/>
              <a:t>-Not all respondents are willing to provide the information we seek.</a:t>
            </a:r>
          </a:p>
          <a:p>
            <a:pPr lvl="1"/>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normAutofit/>
          </a:bodyPr>
          <a:lstStyle/>
          <a:p>
            <a:pPr fontAlgn="auto">
              <a:spcAft>
                <a:spcPts val="0"/>
              </a:spcAft>
              <a:defRPr/>
            </a:pPr>
            <a:r>
              <a:rPr lang="en-US" sz="3200" b="1" dirty="0" smtClean="0">
                <a:solidFill>
                  <a:schemeClr val="tx2">
                    <a:lumMod val="75000"/>
                  </a:schemeClr>
                </a:solidFill>
                <a:ea typeface="+mj-ea"/>
                <a:cs typeface="+mj-cs"/>
              </a:rPr>
              <a:t>What Construct Do We Wish to Measure?</a:t>
            </a:r>
            <a:endParaRPr lang="en-US" sz="3200" b="1" dirty="0">
              <a:solidFill>
                <a:schemeClr val="tx2">
                  <a:lumMod val="75000"/>
                </a:schemeClr>
              </a:solidFill>
              <a:ea typeface="+mj-ea"/>
              <a:cs typeface="+mj-cs"/>
            </a:endParaRPr>
          </a:p>
        </p:txBody>
      </p:sp>
      <p:sp>
        <p:nvSpPr>
          <p:cNvPr id="94210" name="Content Placeholder 2"/>
          <p:cNvSpPr>
            <a:spLocks noGrp="1"/>
          </p:cNvSpPr>
          <p:nvPr>
            <p:ph idx="1"/>
          </p:nvPr>
        </p:nvSpPr>
        <p:spPr>
          <a:xfrm>
            <a:off x="457200" y="1052736"/>
            <a:ext cx="8229600" cy="5546502"/>
          </a:xfrm>
        </p:spPr>
        <p:txBody>
          <a:bodyPr/>
          <a:lstStyle/>
          <a:p>
            <a:r>
              <a:rPr lang="en-US" dirty="0" smtClean="0"/>
              <a:t>A</a:t>
            </a:r>
            <a:r>
              <a:rPr lang="en-US" dirty="0" smtClean="0">
                <a:solidFill>
                  <a:srgbClr val="7030A0"/>
                </a:solidFill>
              </a:rPr>
              <a:t> </a:t>
            </a:r>
            <a:r>
              <a:rPr lang="en-US" b="1" dirty="0" smtClean="0">
                <a:solidFill>
                  <a:srgbClr val="7030A0"/>
                </a:solidFill>
              </a:rPr>
              <a:t>construct</a:t>
            </a:r>
            <a:r>
              <a:rPr lang="en-US" dirty="0" smtClean="0">
                <a:solidFill>
                  <a:srgbClr val="7030A0"/>
                </a:solidFill>
              </a:rPr>
              <a:t> </a:t>
            </a:r>
            <a:r>
              <a:rPr lang="en-US" dirty="0" smtClean="0"/>
              <a:t>is an abstract idea inferred from specific instances that are thought to be related.</a:t>
            </a:r>
          </a:p>
          <a:p>
            <a:pPr>
              <a:buNone/>
            </a:pPr>
            <a:endParaRPr lang="en-US" dirty="0" smtClean="0"/>
          </a:p>
          <a:p>
            <a:pPr>
              <a:buNone/>
            </a:pPr>
            <a:r>
              <a:rPr lang="en-US" dirty="0"/>
              <a:t> </a:t>
            </a:r>
            <a:r>
              <a:rPr lang="en-US" dirty="0" smtClean="0"/>
              <a:t>    </a:t>
            </a:r>
            <a:r>
              <a:rPr lang="en-US" b="1" dirty="0" smtClean="0">
                <a:solidFill>
                  <a:schemeClr val="tx2">
                    <a:lumMod val="75000"/>
                  </a:schemeClr>
                </a:solidFill>
              </a:rPr>
              <a:t>What is the unit of measure?</a:t>
            </a:r>
            <a:endParaRPr lang="en-US" dirty="0" smtClean="0"/>
          </a:p>
          <a:p>
            <a:pPr>
              <a:buNone/>
            </a:pPr>
            <a:r>
              <a:rPr lang="en-US" dirty="0" smtClean="0"/>
              <a:t>- As an </a:t>
            </a:r>
            <a:r>
              <a:rPr lang="en-US" b="1" dirty="0" smtClean="0">
                <a:solidFill>
                  <a:srgbClr val="7030A0"/>
                </a:solidFill>
              </a:rPr>
              <a:t>operational definition </a:t>
            </a:r>
            <a:r>
              <a:rPr lang="en-US" dirty="0" smtClean="0"/>
              <a:t>defines a construct, such as intention to buy or satisfaction, which describes the operations to be carried out for the construct to be measured empirically.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980728"/>
            <a:ext cx="8229600" cy="5145435"/>
          </a:xfrm>
        </p:spPr>
        <p:txBody>
          <a:bodyPr/>
          <a:lstStyle/>
          <a:p>
            <a:r>
              <a:rPr lang="en-US" dirty="0" smtClean="0"/>
              <a:t>What ever the unit of measurement, the researcher and manger must agree on it before defining the research objectives to ensure that the choice among alternatives can be made after the research project.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b="1" dirty="0" smtClean="0">
                <a:solidFill>
                  <a:srgbClr val="00B050"/>
                </a:solidFill>
              </a:rPr>
              <a:t>Completing the Process</a:t>
            </a:r>
          </a:p>
        </p:txBody>
      </p:sp>
      <p:sp>
        <p:nvSpPr>
          <p:cNvPr id="96258" name="Content Placeholder 2"/>
          <p:cNvSpPr>
            <a:spLocks noGrp="1"/>
          </p:cNvSpPr>
          <p:nvPr>
            <p:ph idx="1"/>
          </p:nvPr>
        </p:nvSpPr>
        <p:spPr/>
        <p:txBody>
          <a:bodyPr>
            <a:normAutofit lnSpcReduction="10000"/>
          </a:bodyPr>
          <a:lstStyle/>
          <a:p>
            <a:r>
              <a:rPr lang="en-US" dirty="0" smtClean="0"/>
              <a:t>The </a:t>
            </a:r>
            <a:r>
              <a:rPr lang="en-US" b="1" dirty="0" smtClean="0">
                <a:solidFill>
                  <a:srgbClr val="7030A0"/>
                </a:solidFill>
              </a:rPr>
              <a:t>research objective</a:t>
            </a:r>
            <a:r>
              <a:rPr lang="en-US" dirty="0" smtClean="0">
                <a:solidFill>
                  <a:srgbClr val="7030A0"/>
                </a:solidFill>
              </a:rPr>
              <a:t> </a:t>
            </a:r>
            <a:r>
              <a:rPr lang="en-US" dirty="0" smtClean="0"/>
              <a:t>specifies exactly what information the researcher must collect to fill the information gaps. </a:t>
            </a:r>
          </a:p>
          <a:p>
            <a:r>
              <a:rPr lang="en-US" dirty="0" smtClean="0"/>
              <a:t>Once this information is provided, the manager should be able to choose among the decision alternatives. </a:t>
            </a:r>
          </a:p>
          <a:p>
            <a:r>
              <a:rPr lang="en-US" dirty="0" smtClean="0"/>
              <a:t>But exactly how will that decision be made? What must the information look like for a certain alternative to be selected over others?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0" y="381000"/>
            <a:ext cx="8001000" cy="1143000"/>
          </a:xfrm>
        </p:spPr>
        <p:txBody>
          <a:bodyPr>
            <a:normAutofit/>
          </a:bodyPr>
          <a:lstStyle/>
          <a:p>
            <a:pPr fontAlgn="auto">
              <a:spcAft>
                <a:spcPts val="0"/>
              </a:spcAft>
              <a:defRPr/>
            </a:pPr>
            <a:r>
              <a:rPr lang="en-US" u="sng" dirty="0" smtClean="0">
                <a:solidFill>
                  <a:srgbClr val="FF0000"/>
                </a:solidFill>
                <a:ea typeface="+mj-ea"/>
                <a:cs typeface="+mj-cs"/>
              </a:rPr>
              <a:t>The Marketing Research Process</a:t>
            </a:r>
          </a:p>
        </p:txBody>
      </p:sp>
      <p:pic>
        <p:nvPicPr>
          <p:cNvPr id="22530" name="Picture 2"/>
          <p:cNvPicPr>
            <a:picLocks noChangeAspect="1" noChangeArrowheads="1"/>
          </p:cNvPicPr>
          <p:nvPr/>
        </p:nvPicPr>
        <p:blipFill>
          <a:blip r:embed="rId3" cstate="print"/>
          <a:srcRect/>
          <a:stretch>
            <a:fillRect/>
          </a:stretch>
        </p:blipFill>
        <p:spPr bwMode="auto">
          <a:xfrm>
            <a:off x="971600" y="1524000"/>
            <a:ext cx="7056784" cy="480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a:xfrm>
            <a:off x="457200" y="274638"/>
            <a:ext cx="8229600" cy="850106"/>
          </a:xfrm>
        </p:spPr>
        <p:txBody>
          <a:bodyPr/>
          <a:lstStyle/>
          <a:p>
            <a:r>
              <a:rPr lang="en-US" b="1" dirty="0" smtClean="0">
                <a:solidFill>
                  <a:srgbClr val="FF0000"/>
                </a:solidFill>
              </a:rPr>
              <a:t>Action Standards</a:t>
            </a:r>
          </a:p>
        </p:txBody>
      </p:sp>
      <p:sp>
        <p:nvSpPr>
          <p:cNvPr id="98306" name="Content Placeholder 2"/>
          <p:cNvSpPr>
            <a:spLocks noGrp="1"/>
          </p:cNvSpPr>
          <p:nvPr>
            <p:ph idx="1"/>
          </p:nvPr>
        </p:nvSpPr>
        <p:spPr>
          <a:xfrm>
            <a:off x="457200" y="1052736"/>
            <a:ext cx="8229600" cy="5073427"/>
          </a:xfrm>
        </p:spPr>
        <p:txBody>
          <a:bodyPr/>
          <a:lstStyle/>
          <a:p>
            <a:r>
              <a:rPr lang="en-US" dirty="0" smtClean="0"/>
              <a:t>An </a:t>
            </a:r>
            <a:r>
              <a:rPr lang="en-US" b="1" dirty="0" smtClean="0">
                <a:solidFill>
                  <a:srgbClr val="FF00FF"/>
                </a:solidFill>
              </a:rPr>
              <a:t>action standard </a:t>
            </a:r>
            <a:r>
              <a:rPr lang="en-US" dirty="0" smtClean="0"/>
              <a:t>is a </a:t>
            </a:r>
            <a:r>
              <a:rPr lang="en-US" dirty="0" err="1" smtClean="0"/>
              <a:t>predesignation</a:t>
            </a:r>
            <a:r>
              <a:rPr lang="en-US" dirty="0" smtClean="0"/>
              <a:t> of some quantity of a measured attribute or characteristic that must be achieved for a research objective for a predetermined action to take place.</a:t>
            </a:r>
          </a:p>
          <a:p>
            <a:r>
              <a:rPr lang="en-US" dirty="0" smtClean="0"/>
              <a:t>The manager and researcher should try to determine, prior to collecting the data, at which point they would still make this decision.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lstStyle/>
          <a:p>
            <a:r>
              <a:rPr lang="en-US" dirty="0" smtClean="0"/>
              <a:t>The action standard is an important component of the problem definition and research objectives determination process because it requires the client to focus on predetermining what information he or she will need in order to take action.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4400"/>
            <a:ext cx="8229600" cy="1143000"/>
          </a:xfrm>
        </p:spPr>
        <p:txBody>
          <a:bodyPr>
            <a:normAutofit fontScale="90000"/>
          </a:bodyPr>
          <a:lstStyle/>
          <a:p>
            <a:pPr fontAlgn="auto">
              <a:spcAft>
                <a:spcPts val="0"/>
              </a:spcAft>
              <a:defRPr/>
            </a:pPr>
            <a:r>
              <a:rPr lang="en-US" b="1" dirty="0" smtClean="0">
                <a:solidFill>
                  <a:srgbClr val="FF00FF"/>
                </a:solidFill>
                <a:ea typeface="+mj-ea"/>
                <a:cs typeface="+mj-cs"/>
              </a:rPr>
              <a:t>Elements of the Marketing Research Proposal</a:t>
            </a:r>
            <a:endParaRPr lang="en-US" b="1" dirty="0">
              <a:solidFill>
                <a:srgbClr val="FF00FF"/>
              </a:solidFill>
              <a:ea typeface="+mj-ea"/>
              <a:cs typeface="+mj-cs"/>
            </a:endParaRPr>
          </a:p>
        </p:txBody>
      </p:sp>
      <p:sp>
        <p:nvSpPr>
          <p:cNvPr id="102402" name="Content Placeholder 2"/>
          <p:cNvSpPr>
            <a:spLocks noGrp="1"/>
          </p:cNvSpPr>
          <p:nvPr>
            <p:ph idx="1"/>
          </p:nvPr>
        </p:nvSpPr>
        <p:spPr>
          <a:xfrm>
            <a:off x="457200" y="2133600"/>
            <a:ext cx="8229600" cy="4389438"/>
          </a:xfrm>
        </p:spPr>
        <p:txBody>
          <a:bodyPr/>
          <a:lstStyle/>
          <a:p>
            <a:r>
              <a:rPr lang="en-US" b="1" dirty="0" smtClean="0"/>
              <a:t>Elements include the following:</a:t>
            </a:r>
          </a:p>
          <a:p>
            <a:pPr lvl="1">
              <a:buNone/>
            </a:pPr>
            <a:r>
              <a:rPr lang="en-US" dirty="0" smtClean="0"/>
              <a:t>1-Statement of the problem</a:t>
            </a:r>
          </a:p>
          <a:p>
            <a:pPr lvl="1">
              <a:buNone/>
            </a:pPr>
            <a:r>
              <a:rPr lang="en-US" dirty="0" smtClean="0"/>
              <a:t>2-The research objectives</a:t>
            </a:r>
          </a:p>
          <a:p>
            <a:pPr lvl="1">
              <a:buNone/>
            </a:pPr>
            <a:r>
              <a:rPr lang="en-US" dirty="0" smtClean="0"/>
              <a:t>3-The research method </a:t>
            </a:r>
          </a:p>
          <a:p>
            <a:pPr lvl="1">
              <a:buNone/>
            </a:pPr>
            <a:r>
              <a:rPr lang="en-US" dirty="0" smtClean="0"/>
              <a:t>4-Statement of deliverables</a:t>
            </a:r>
          </a:p>
          <a:p>
            <a:pPr lvl="1">
              <a:buNone/>
            </a:pPr>
            <a:r>
              <a:rPr lang="en-US" dirty="0" smtClean="0"/>
              <a:t>5-Costs</a:t>
            </a:r>
          </a:p>
          <a:p>
            <a:pPr lvl="1">
              <a:buNone/>
            </a:pPr>
            <a:r>
              <a:rPr lang="en-US" dirty="0" smtClean="0"/>
              <a:t>6-Timetable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3" cstate="print"/>
          <a:srcRect/>
          <a:stretch>
            <a:fillRect/>
          </a:stretch>
        </p:blipFill>
        <p:spPr bwMode="auto">
          <a:xfrm>
            <a:off x="2038350" y="685800"/>
            <a:ext cx="50673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u="sng" dirty="0" smtClean="0">
                <a:ea typeface="+mj-ea"/>
                <a:cs typeface="+mj-cs"/>
              </a:rPr>
              <a:t>Caveats to a Step-by-Step Process</a:t>
            </a:r>
            <a:endParaRPr lang="en-US" b="1" u="sng" dirty="0">
              <a:ea typeface="+mj-ea"/>
              <a:cs typeface="+mj-cs"/>
            </a:endParaRPr>
          </a:p>
        </p:txBody>
      </p:sp>
      <p:sp>
        <p:nvSpPr>
          <p:cNvPr id="26626" name="Content Placeholder 2"/>
          <p:cNvSpPr>
            <a:spLocks noGrp="1"/>
          </p:cNvSpPr>
          <p:nvPr>
            <p:ph idx="1"/>
          </p:nvPr>
        </p:nvSpPr>
        <p:spPr/>
        <p:txBody>
          <a:bodyPr/>
          <a:lstStyle/>
          <a:p>
            <a:r>
              <a:rPr lang="en-US" dirty="0" smtClean="0"/>
              <a:t>Not always presented as an 11-step process. </a:t>
            </a:r>
          </a:p>
          <a:p>
            <a:r>
              <a:rPr lang="en-US" dirty="0" smtClean="0"/>
              <a:t>Not all studies use all 11 steps.</a:t>
            </a:r>
          </a:p>
          <a:p>
            <a:r>
              <a:rPr lang="en-US" dirty="0" smtClean="0"/>
              <a:t>You may be able to solve the problem with secondary data</a:t>
            </a:r>
          </a:p>
          <a:p>
            <a:r>
              <a:rPr lang="en-US" dirty="0" smtClean="0"/>
              <a:t>Few studies follow the steps in order.</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60648"/>
            <a:ext cx="8229600" cy="1296144"/>
          </a:xfrm>
        </p:spPr>
        <p:txBody>
          <a:bodyPr>
            <a:normAutofit/>
          </a:bodyPr>
          <a:lstStyle/>
          <a:p>
            <a:pPr fontAlgn="auto">
              <a:spcAft>
                <a:spcPts val="0"/>
              </a:spcAft>
              <a:defRPr/>
            </a:pPr>
            <a:r>
              <a:rPr lang="en-US" sz="3600" b="1" dirty="0" smtClean="0">
                <a:solidFill>
                  <a:srgbClr val="FF0000"/>
                </a:solidFill>
                <a:ea typeface="+mj-ea"/>
                <a:cs typeface="+mj-cs"/>
              </a:rPr>
              <a:t>Step 1</a:t>
            </a:r>
            <a:r>
              <a:rPr lang="en-US" sz="3600" dirty="0" smtClean="0">
                <a:solidFill>
                  <a:srgbClr val="FF0000"/>
                </a:solidFill>
                <a:ea typeface="+mj-ea"/>
                <a:cs typeface="+mj-cs"/>
              </a:rPr>
              <a:t>: </a:t>
            </a:r>
            <a:r>
              <a:rPr lang="en-US" sz="3600" b="1" dirty="0" smtClean="0">
                <a:solidFill>
                  <a:srgbClr val="FF00FF"/>
                </a:solidFill>
                <a:ea typeface="+mj-ea"/>
                <a:cs typeface="+mj-cs"/>
              </a:rPr>
              <a:t>Establish the Need for Marketing Research</a:t>
            </a:r>
          </a:p>
        </p:txBody>
      </p:sp>
      <p:sp>
        <p:nvSpPr>
          <p:cNvPr id="28674" name="Content Placeholder 2"/>
          <p:cNvSpPr>
            <a:spLocks noGrp="1"/>
          </p:cNvSpPr>
          <p:nvPr>
            <p:ph idx="1"/>
          </p:nvPr>
        </p:nvSpPr>
        <p:spPr>
          <a:xfrm>
            <a:off x="533400" y="1484784"/>
            <a:ext cx="8229600" cy="5266854"/>
          </a:xfrm>
        </p:spPr>
        <p:txBody>
          <a:bodyPr/>
          <a:lstStyle/>
          <a:p>
            <a:r>
              <a:rPr lang="en-US" dirty="0" smtClean="0"/>
              <a:t>Is there a real need for marketing research? </a:t>
            </a:r>
          </a:p>
          <a:p>
            <a:r>
              <a:rPr lang="en-US" dirty="0" smtClean="0"/>
              <a:t>Research takes time and costs money.  </a:t>
            </a:r>
          </a:p>
          <a:p>
            <a:pPr>
              <a:buNone/>
            </a:pPr>
            <a:r>
              <a:rPr lang="en-US" dirty="0" smtClean="0"/>
              <a:t>    - Managers must weigh the value that my possibly be derived from conducting marketing research and the cost of </a:t>
            </a:r>
            <a:r>
              <a:rPr lang="en-US" dirty="0" err="1" smtClean="0"/>
              <a:t>obtaning</a:t>
            </a:r>
            <a:r>
              <a:rPr lang="en-US" dirty="0" smtClean="0"/>
              <a:t> that information.</a:t>
            </a:r>
          </a:p>
          <a:p>
            <a:pPr>
              <a:buFont typeface="Arial" charset="0"/>
              <a:buChar char="•"/>
            </a:pPr>
            <a:r>
              <a:rPr lang="en-US" b="1" dirty="0" smtClean="0"/>
              <a:t>Is there a real need for marketing research?</a:t>
            </a:r>
          </a:p>
          <a:p>
            <a:pPr>
              <a:buNone/>
            </a:pPr>
            <a:r>
              <a:rPr lang="en-US" dirty="0" smtClean="0"/>
              <a:t>  - Marketing research is not always needed.</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88640"/>
            <a:ext cx="8229600" cy="45719"/>
          </a:xfrm>
        </p:spPr>
        <p:txBody>
          <a:bodyPr>
            <a:normAutofit fontScale="90000"/>
          </a:bodyPr>
          <a:lstStyle/>
          <a:p>
            <a:pPr fontAlgn="auto">
              <a:spcAft>
                <a:spcPts val="0"/>
              </a:spcAft>
              <a:defRPr/>
            </a:pPr>
            <a:endParaRPr lang="en-US" dirty="0" smtClean="0">
              <a:ea typeface="+mj-ea"/>
              <a:cs typeface="+mj-cs"/>
            </a:endParaRPr>
          </a:p>
        </p:txBody>
      </p:sp>
      <p:sp>
        <p:nvSpPr>
          <p:cNvPr id="30722" name="Content Placeholder 2"/>
          <p:cNvSpPr>
            <a:spLocks noGrp="1"/>
          </p:cNvSpPr>
          <p:nvPr>
            <p:ph idx="1"/>
          </p:nvPr>
        </p:nvSpPr>
        <p:spPr>
          <a:xfrm>
            <a:off x="457200" y="404664"/>
            <a:ext cx="8229600" cy="6346974"/>
          </a:xfrm>
        </p:spPr>
        <p:txBody>
          <a:bodyPr/>
          <a:lstStyle/>
          <a:p>
            <a:pPr>
              <a:buNone/>
            </a:pPr>
            <a:r>
              <a:rPr lang="en-US" dirty="0" smtClean="0"/>
              <a:t>-The need for marketing research arises when mangers must make decisions, and they have inadequate information.</a:t>
            </a:r>
          </a:p>
          <a:p>
            <a:pPr>
              <a:buFont typeface="Arial" charset="0"/>
              <a:buChar char="•"/>
            </a:pPr>
            <a:r>
              <a:rPr lang="en-US" b="1" dirty="0" smtClean="0">
                <a:solidFill>
                  <a:srgbClr val="0070C0"/>
                </a:solidFill>
              </a:rPr>
              <a:t>Company Policy Regarding he Use of marketing research : </a:t>
            </a:r>
            <a:r>
              <a:rPr lang="en-US" dirty="0" smtClean="0"/>
              <a:t>several choices must be made 1- some companies conduct different types of studies at specified intervals.</a:t>
            </a:r>
          </a:p>
          <a:p>
            <a:pPr>
              <a:buNone/>
            </a:pPr>
            <a:r>
              <a:rPr lang="en-US" dirty="0" smtClean="0"/>
              <a:t>2- management may adopt a policy to use certain types of studies whenever a particular situation occurs.</a:t>
            </a:r>
          </a:p>
          <a:p>
            <a:pPr>
              <a:buNone/>
            </a:pPr>
            <a:endParaRPr lang="en-US" dirty="0" smtClean="0"/>
          </a:p>
          <a:p>
            <a:pPr>
              <a:buNone/>
            </a:pPr>
            <a:r>
              <a:rPr lang="en-US" b="1" dirty="0" smtClean="0">
                <a:solidFill>
                  <a:srgbClr val="0070C0"/>
                </a:solidFill>
              </a:rPr>
              <a:t> </a:t>
            </a: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3657</TotalTime>
  <Words>2792</Words>
  <Application>Microsoft Office PowerPoint</Application>
  <PresentationFormat>عرض على الشاشة (4:3)</PresentationFormat>
  <Paragraphs>238</Paragraphs>
  <Slides>52</Slides>
  <Notes>39</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52</vt:i4>
      </vt:variant>
    </vt:vector>
  </HeadingPairs>
  <TitlesOfParts>
    <vt:vector size="58" baseType="lpstr">
      <vt:lpstr>ＭＳ Ｐゴシック</vt:lpstr>
      <vt:lpstr>Arial</vt:lpstr>
      <vt:lpstr>Calibri</vt:lpstr>
      <vt:lpstr>Trebuchet MS</vt:lpstr>
      <vt:lpstr>Wingdings 2</vt:lpstr>
      <vt:lpstr>Office Theme</vt:lpstr>
      <vt:lpstr>Chapter 3 </vt:lpstr>
      <vt:lpstr>Learning Objectives</vt:lpstr>
      <vt:lpstr>عرض تقديمي في PowerPoint</vt:lpstr>
      <vt:lpstr>عرض تقديمي في PowerPoint</vt:lpstr>
      <vt:lpstr>The Marketing Research Process</vt:lpstr>
      <vt:lpstr>عرض تقديمي في PowerPoint</vt:lpstr>
      <vt:lpstr>Caveats to a Step-by-Step Process</vt:lpstr>
      <vt:lpstr>Step 1: Establish the Need for Marketing Research</vt:lpstr>
      <vt:lpstr>عرض تقديمي في PowerPoint</vt:lpstr>
      <vt:lpstr>عرض تقديمي في PowerPoint</vt:lpstr>
      <vt:lpstr>عرض تقديمي في PowerPoint</vt:lpstr>
      <vt:lpstr>Step 2: Define the Problem –Stating the Decision Alternatives</vt:lpstr>
      <vt:lpstr>Step 3: Establish Objectives</vt:lpstr>
      <vt:lpstr>Step 4: Determine Research Design</vt:lpstr>
      <vt:lpstr>عرض تقديمي في PowerPoint</vt:lpstr>
      <vt:lpstr>عرض تقديمي في PowerPoint</vt:lpstr>
      <vt:lpstr>Step 5: Identify Information Types and Sources</vt:lpstr>
      <vt:lpstr>Step 6: Determine Methods of Accessing                 Data                </vt:lpstr>
      <vt:lpstr>عرض تقديمي في PowerPoint</vt:lpstr>
      <vt:lpstr>Step 7: Design Data Collection Forms</vt:lpstr>
      <vt:lpstr>Step 8: Determine Sample Plan and               Size</vt:lpstr>
      <vt:lpstr>عرض تقديمي في PowerPoint</vt:lpstr>
      <vt:lpstr>Step 9: Collect Data</vt:lpstr>
      <vt:lpstr>عرض تقديمي في PowerPoint</vt:lpstr>
      <vt:lpstr>Step 10: Analyze Data</vt:lpstr>
      <vt:lpstr>Step 11: Prepare and Present the Final Research Report</vt:lpstr>
      <vt:lpstr>Defining the Problem</vt:lpstr>
      <vt:lpstr>عرض تقديمي في PowerPoint</vt:lpstr>
      <vt:lpstr>The Importance of Properly Defining the Problem</vt:lpstr>
      <vt:lpstr>A Process for defining the problem and research objectives</vt:lpstr>
      <vt:lpstr>First: Sources of problems</vt:lpstr>
      <vt:lpstr>Second: Recognizing the Problem</vt:lpstr>
      <vt:lpstr>عرض تقديمي في PowerPoint</vt:lpstr>
      <vt:lpstr>Role of Symptoms in Problem Recognition</vt:lpstr>
      <vt:lpstr>Thirdly: Problem Definition- Defining Decision Alternatives</vt:lpstr>
      <vt:lpstr>عرض تقديمي في PowerPoint</vt:lpstr>
      <vt:lpstr>عرض تقديمي في PowerPoint</vt:lpstr>
      <vt:lpstr>Conduct a situation analysis</vt:lpstr>
      <vt:lpstr>Validate the symptoms of the problem</vt:lpstr>
      <vt:lpstr>Determine the Probable Cause(s) of the Symptom</vt:lpstr>
      <vt:lpstr>After discussion with researcher all possible causes my be grouped in the following categories:</vt:lpstr>
      <vt:lpstr>Specify Decision Alternatives That May Alleviate the Symptom</vt:lpstr>
      <vt:lpstr>Consequences of the Alternatives</vt:lpstr>
      <vt:lpstr>عرض تقديمي في PowerPoint</vt:lpstr>
      <vt:lpstr>Finally: Defining Research Objectives</vt:lpstr>
      <vt:lpstr>عرض تقديمي في PowerPoint</vt:lpstr>
      <vt:lpstr>What Construct Do We Wish to Measure?</vt:lpstr>
      <vt:lpstr>عرض تقديمي في PowerPoint</vt:lpstr>
      <vt:lpstr>Completing the Process</vt:lpstr>
      <vt:lpstr>Action Standards</vt:lpstr>
      <vt:lpstr>عرض تقديمي في PowerPoint</vt:lpstr>
      <vt:lpstr>Elements of the Marketing Research Proposal</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Marketing Research Process and Defining the Problem and Research Objectives</dc:title>
  <dc:creator>Christina</dc:creator>
  <cp:lastModifiedBy>HP</cp:lastModifiedBy>
  <cp:revision>119</cp:revision>
  <dcterms:created xsi:type="dcterms:W3CDTF">2012-11-02T16:29:33Z</dcterms:created>
  <dcterms:modified xsi:type="dcterms:W3CDTF">2019-01-15T15:41:06Z</dcterms:modified>
</cp:coreProperties>
</file>