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notesSlides/notesSlide40.xml" ContentType="application/vnd.openxmlformats-officedocument.presentationml.notes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theme/themeOverride2.xml" ContentType="application/vnd.openxmlformats-officedocument.themeOverr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3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notesSlides/notesSlide30.xml" ContentType="application/vnd.openxmlformats-officedocument.presentationml.notes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theme/themeOverride1.xml" ContentType="application/vnd.openxmlformats-officedocument.themeOverr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notesSlides/notesSlide38.xml" ContentType="application/vnd.openxmlformats-officedocument.presentationml.notesSlide+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notesSlides/notesSlide45.xml" ContentType="application/vnd.openxmlformats-officedocument.presentationml.notesSlide+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notesSlides/notesSlide37.xml" ContentType="application/vnd.openxmlformats-officedocument.presentationml.notes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35.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notesSlides/notesSlide44.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notesSlides/notesSlide36.xml" ContentType="application/vnd.openxmlformats-officedocument.presentationml.notes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notesSlides/notesSlide42.xml" ContentType="application/vnd.openxmlformats-officedocument.presentationml.notesSlid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notesSlides/notesSlide41.xml" ContentType="application/vnd.openxmlformats-officedocument.presentationml.notesSlid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660" r:id="rId1"/>
  </p:sldMasterIdLst>
  <p:notesMasterIdLst>
    <p:notesMasterId r:id="rId47"/>
  </p:notesMasterIdLst>
  <p:sldIdLst>
    <p:sldId id="256" r:id="rId2"/>
    <p:sldId id="303" r:id="rId3"/>
    <p:sldId id="305" r:id="rId4"/>
    <p:sldId id="304" r:id="rId5"/>
    <p:sldId id="258" r:id="rId6"/>
    <p:sldId id="306" r:id="rId7"/>
    <p:sldId id="260" r:id="rId8"/>
    <p:sldId id="261" r:id="rId9"/>
    <p:sldId id="262" r:id="rId10"/>
    <p:sldId id="263" r:id="rId11"/>
    <p:sldId id="264" r:id="rId12"/>
    <p:sldId id="265" r:id="rId13"/>
    <p:sldId id="266" r:id="rId14"/>
    <p:sldId id="267" r:id="rId15"/>
    <p:sldId id="268" r:id="rId16"/>
    <p:sldId id="270" r:id="rId17"/>
    <p:sldId id="271" r:id="rId18"/>
    <p:sldId id="272" r:id="rId19"/>
    <p:sldId id="273" r:id="rId20"/>
    <p:sldId id="274" r:id="rId21"/>
    <p:sldId id="275" r:id="rId22"/>
    <p:sldId id="277" r:id="rId23"/>
    <p:sldId id="301" r:id="rId24"/>
    <p:sldId id="278" r:id="rId25"/>
    <p:sldId id="279" r:id="rId26"/>
    <p:sldId id="280" r:id="rId27"/>
    <p:sldId id="281" r:id="rId28"/>
    <p:sldId id="283" r:id="rId29"/>
    <p:sldId id="284" r:id="rId30"/>
    <p:sldId id="282" r:id="rId31"/>
    <p:sldId id="298" r:id="rId32"/>
    <p:sldId id="285" r:id="rId33"/>
    <p:sldId id="287" r:id="rId34"/>
    <p:sldId id="286" r:id="rId35"/>
    <p:sldId id="288" r:id="rId36"/>
    <p:sldId id="289" r:id="rId37"/>
    <p:sldId id="290" r:id="rId38"/>
    <p:sldId id="291" r:id="rId39"/>
    <p:sldId id="292" r:id="rId40"/>
    <p:sldId id="293" r:id="rId41"/>
    <p:sldId id="299" r:id="rId42"/>
    <p:sldId id="294" r:id="rId43"/>
    <p:sldId id="295" r:id="rId44"/>
    <p:sldId id="300" r:id="rId45"/>
    <p:sldId id="296"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25340" autoAdjust="0"/>
    <p:restoredTop sz="73465" autoAdjust="0"/>
  </p:normalViewPr>
  <p:slideViewPr>
    <p:cSldViewPr>
      <p:cViewPr varScale="1">
        <p:scale>
          <a:sx n="146" d="100"/>
          <a:sy n="146" d="100"/>
        </p:scale>
        <p:origin x="-1464" y="-104"/>
      </p:cViewPr>
      <p:guideLst>
        <p:guide orient="horz" pos="2160"/>
        <p:guide pos="2880"/>
      </p:guideLst>
    </p:cSldViewPr>
  </p:slideViewPr>
  <p:outlineViewPr>
    <p:cViewPr>
      <p:scale>
        <a:sx n="33" d="100"/>
        <a:sy n="33" d="100"/>
      </p:scale>
      <p:origin x="0" y="26288"/>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DECB29F-E4C7-4D75-A4EF-416FA3F94337}" type="datetimeFigureOut">
              <a:rPr lang="en-US"/>
              <a:pPr>
                <a:defRPr/>
              </a:pPr>
              <a:t>1/30/13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20D845AF-8C57-419E-8C0C-679417F4486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0201CC-C486-4D95-A85F-DCB667521B4D}" type="slidenum">
              <a:rPr lang="en-US">
                <a:ea typeface="ＭＳ Ｐゴシック" pitchFamily="-72" charset="-128"/>
                <a:cs typeface="ＭＳ Ｐゴシック" pitchFamily="-72" charset="-128"/>
              </a:rPr>
              <a:pPr fontAlgn="base">
                <a:spcBef>
                  <a:spcPct val="0"/>
                </a:spcBef>
                <a:spcAft>
                  <a:spcPct val="0"/>
                </a:spcAft>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D8C7C4-710C-4123-AF66-483665BD4AD9}" type="slidenum">
              <a:rPr lang="en-US">
                <a:ea typeface="ＭＳ Ｐゴシック" pitchFamily="-72" charset="-128"/>
                <a:cs typeface="ＭＳ Ｐゴシック" pitchFamily="-72" charset="-128"/>
              </a:rPr>
              <a:pPr fontAlgn="base">
                <a:spcBef>
                  <a:spcPct val="0"/>
                </a:spcBef>
                <a:spcAft>
                  <a:spcPct val="0"/>
                </a:spcAft>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A6BB78-0592-4BE5-B480-8FB2E8AB6D93}" type="slidenum">
              <a:rPr lang="en-US">
                <a:ea typeface="ＭＳ Ｐゴシック" pitchFamily="-72" charset="-128"/>
                <a:cs typeface="ＭＳ Ｐゴシック" pitchFamily="-72" charset="-128"/>
              </a:rPr>
              <a:pPr fontAlgn="base">
                <a:spcBef>
                  <a:spcPct val="0"/>
                </a:spcBef>
                <a:spcAft>
                  <a:spcPct val="0"/>
                </a:spcAft>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708D55-1103-40E7-B0BC-5DEA21BAEC0E}" type="slidenum">
              <a:rPr lang="en-US">
                <a:ea typeface="ＭＳ Ｐゴシック" pitchFamily="-72" charset="-128"/>
                <a:cs typeface="ＭＳ Ｐゴシック" pitchFamily="-72" charset="-128"/>
              </a:rPr>
              <a:pPr fontAlgn="base">
                <a:spcBef>
                  <a:spcPct val="0"/>
                </a:spcBef>
                <a:spcAft>
                  <a:spcPct val="0"/>
                </a:spcAft>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F8A628-AA09-4D3E-BF7F-4075EAA4870A}" type="slidenum">
              <a:rPr lang="en-US">
                <a:ea typeface="ＭＳ Ｐゴシック" pitchFamily="-72" charset="-128"/>
                <a:cs typeface="ＭＳ Ｐゴシック" pitchFamily="-72" charset="-128"/>
              </a:rPr>
              <a:pPr fontAlgn="base">
                <a:spcBef>
                  <a:spcPct val="0"/>
                </a:spcBef>
                <a:spcAft>
                  <a:spcPct val="0"/>
                </a:spcAft>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Check type vs. design</a:t>
            </a: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560DDB-009C-4ED0-A921-826CF2B15D70}" type="slidenum">
              <a:rPr lang="en-US">
                <a:ea typeface="ＭＳ Ｐゴシック" pitchFamily="-72" charset="-128"/>
                <a:cs typeface="ＭＳ Ｐゴシック" pitchFamily="-72" charset="-128"/>
              </a:rPr>
              <a:pPr fontAlgn="base">
                <a:spcBef>
                  <a:spcPct val="0"/>
                </a:spcBef>
                <a:spcAft>
                  <a:spcPct val="0"/>
                </a:spcAft>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3272D8-E0DF-4ED1-ADAD-0CC4B566923D}"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8283B9-3247-4D4B-B163-101B9A2030C6}" type="slidenum">
              <a:rPr lang="en-US">
                <a:ea typeface="ＭＳ Ｐゴシック" pitchFamily="-72" charset="-128"/>
                <a:cs typeface="ＭＳ Ｐゴシック" pitchFamily="-72" charset="-128"/>
              </a:rPr>
              <a:pPr fontAlgn="base">
                <a:spcBef>
                  <a:spcPct val="0"/>
                </a:spcBef>
                <a:spcAft>
                  <a:spcPct val="0"/>
                </a:spcAft>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4249F97-86B2-4590-97AC-9D51CA2AC4FE}" type="slidenum">
              <a:rPr lang="en-US">
                <a:ea typeface="ＭＳ Ｐゴシック" pitchFamily="-72" charset="-128"/>
                <a:cs typeface="ＭＳ Ｐゴシック" pitchFamily="-72" charset="-128"/>
              </a:rPr>
              <a:pPr fontAlgn="base">
                <a:spcBef>
                  <a:spcPct val="0"/>
                </a:spcBef>
                <a:spcAft>
                  <a:spcPct val="0"/>
                </a:spcAft>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CHANGED, added fourth option</a:t>
            </a:r>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442CBA-9BB1-40AD-8490-725F1582E723}" type="slidenum">
              <a:rPr lang="en-US">
                <a:ea typeface="ＭＳ Ｐゴシック" pitchFamily="-72" charset="-128"/>
                <a:cs typeface="ＭＳ Ｐゴシック" pitchFamily="-72" charset="-128"/>
              </a:rPr>
              <a:pPr fontAlgn="base">
                <a:spcBef>
                  <a:spcPct val="0"/>
                </a:spcBef>
                <a:spcAft>
                  <a:spcPct val="0"/>
                </a:spcAft>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3302650-F337-4702-A54C-8ACEABBC06EC}" type="slidenum">
              <a:rPr lang="en-US">
                <a:ea typeface="ＭＳ Ｐゴシック" pitchFamily="-72" charset="-128"/>
                <a:cs typeface="ＭＳ Ｐゴシック" pitchFamily="-72" charset="-128"/>
              </a:rPr>
              <a:pPr fontAlgn="base">
                <a:spcBef>
                  <a:spcPct val="0"/>
                </a:spcBef>
                <a:spcAft>
                  <a:spcPct val="0"/>
                </a:spcAft>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BB8FD2-38B6-41DB-A9AE-0031F0B29977}"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951903-5697-41F9-8E78-BCAEAA4D2BB5}" type="slidenum">
              <a:rPr lang="en-US">
                <a:ea typeface="ＭＳ Ｐゴシック" pitchFamily="-72" charset="-128"/>
                <a:cs typeface="ＭＳ Ｐゴシック" pitchFamily="-72" charset="-128"/>
              </a:rPr>
              <a:pPr fontAlgn="base">
                <a:spcBef>
                  <a:spcPct val="0"/>
                </a:spcBef>
                <a:spcAft>
                  <a:spcPct val="0"/>
                </a:spcAft>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05328A-4FA3-44EC-AE4D-8F54BEAAA350}" type="slidenum">
              <a:rPr lang="en-US">
                <a:ea typeface="ＭＳ Ｐゴシック" pitchFamily="-72" charset="-128"/>
                <a:cs typeface="ＭＳ Ｐゴシック" pitchFamily="-72" charset="-128"/>
              </a:rPr>
              <a:pPr fontAlgn="base">
                <a:spcBef>
                  <a:spcPct val="0"/>
                </a:spcBef>
                <a:spcAft>
                  <a:spcPct val="0"/>
                </a:spcAft>
              </a:pPr>
              <a:t>21</a:t>
            </a:fld>
            <a:endParaRPr lang="en-US">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A0870AA-5847-443B-93B4-74188F91A553}" type="slidenum">
              <a:rPr lang="en-US">
                <a:ea typeface="ＭＳ Ｐゴシック" pitchFamily="-72" charset="-128"/>
                <a:cs typeface="ＭＳ Ｐゴシック" pitchFamily="-72" charset="-128"/>
              </a:rPr>
              <a:pPr fontAlgn="base">
                <a:spcBef>
                  <a:spcPct val="0"/>
                </a:spcBef>
                <a:spcAft>
                  <a:spcPct val="0"/>
                </a:spcAft>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F72EDE-ACAD-45E7-B76A-34398C14B7F9}" type="slidenum">
              <a:rPr lang="en-US">
                <a:ea typeface="ＭＳ Ｐゴシック" pitchFamily="-72" charset="-128"/>
                <a:cs typeface="ＭＳ Ｐゴシック" pitchFamily="-72" charset="-128"/>
              </a:rPr>
              <a:pPr fontAlgn="base">
                <a:spcBef>
                  <a:spcPct val="0"/>
                </a:spcBef>
                <a:spcAft>
                  <a:spcPct val="0"/>
                </a:spcAft>
              </a:pPr>
              <a:t>23</a:t>
            </a:fld>
            <a:endParaRPr lang="en-US">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Check for new spss image</a:t>
            </a:r>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16A525-1876-4C2A-8597-651B6FAB84E1}" type="slidenum">
              <a:rPr lang="en-US">
                <a:ea typeface="ＭＳ Ｐゴシック" pitchFamily="-72" charset="-128"/>
                <a:cs typeface="ＭＳ Ｐゴシック" pitchFamily="-72" charset="-128"/>
              </a:rPr>
              <a:pPr fontAlgn="base">
                <a:spcBef>
                  <a:spcPct val="0"/>
                </a:spcBef>
                <a:spcAft>
                  <a:spcPct val="0"/>
                </a:spcAft>
              </a:pPr>
              <a:t>24</a:t>
            </a:fld>
            <a:endParaRPr lang="en-US">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9B9920-AEF3-43D7-97AC-FB8FF0D2805F}" type="slidenum">
              <a:rPr lang="en-US">
                <a:ea typeface="ＭＳ Ｐゴシック" pitchFamily="-72" charset="-128"/>
                <a:cs typeface="ＭＳ Ｐゴシック" pitchFamily="-72" charset="-128"/>
              </a:rPr>
              <a:pPr fontAlgn="base">
                <a:spcBef>
                  <a:spcPct val="0"/>
                </a:spcBef>
                <a:spcAft>
                  <a:spcPct val="0"/>
                </a:spcAft>
              </a:pPr>
              <a:t>25</a:t>
            </a:fld>
            <a:endParaRPr lang="en-US">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2E84BC9-3F58-465A-828F-980A828843F6}" type="slidenum">
              <a:rPr lang="en-US">
                <a:ea typeface="ＭＳ Ｐゴシック" pitchFamily="-72" charset="-128"/>
                <a:cs typeface="ＭＳ Ｐゴシック" pitchFamily="-72" charset="-128"/>
              </a:rPr>
              <a:pPr fontAlgn="base">
                <a:spcBef>
                  <a:spcPct val="0"/>
                </a:spcBef>
                <a:spcAft>
                  <a:spcPct val="0"/>
                </a:spcAft>
              </a:pPr>
              <a:t>26</a:t>
            </a:fld>
            <a:endParaRPr lang="en-US">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9DC009-DBB0-409F-B91F-EFF26C54F5D8}" type="slidenum">
              <a:rPr lang="en-US">
                <a:ea typeface="ＭＳ Ｐゴシック" pitchFamily="-72" charset="-128"/>
                <a:cs typeface="ＭＳ Ｐゴシック" pitchFamily="-72" charset="-128"/>
              </a:rPr>
              <a:pPr fontAlgn="base">
                <a:spcBef>
                  <a:spcPct val="0"/>
                </a:spcBef>
                <a:spcAft>
                  <a:spcPct val="0"/>
                </a:spcAft>
              </a:pPr>
              <a:t>27</a:t>
            </a:fld>
            <a:endParaRPr lang="en-US">
              <a:ea typeface="ＭＳ Ｐゴシック" pitchFamily="-72" charset="-128"/>
              <a:cs typeface="ＭＳ Ｐゴシック" pitchFamily="-72"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2EFF29-F305-4E46-AC95-5D6FE3C24B1B}" type="slidenum">
              <a:rPr lang="en-US">
                <a:ea typeface="ＭＳ Ｐゴシック" pitchFamily="-72" charset="-128"/>
                <a:cs typeface="ＭＳ Ｐゴシック" pitchFamily="-72" charset="-128"/>
              </a:rPr>
              <a:pPr fontAlgn="base">
                <a:spcBef>
                  <a:spcPct val="0"/>
                </a:spcBef>
                <a:spcAft>
                  <a:spcPct val="0"/>
                </a:spcAft>
              </a:pPr>
              <a:t>28</a:t>
            </a:fld>
            <a:endParaRPr lang="en-US">
              <a:ea typeface="ＭＳ Ｐゴシック" pitchFamily="-72" charset="-128"/>
              <a:cs typeface="ＭＳ Ｐゴシック" pitchFamily="-72"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81C33D-033C-4783-8B71-AD122456FAB9}" type="slidenum">
              <a:rPr lang="en-US">
                <a:ea typeface="ＭＳ Ｐゴシック" pitchFamily="-72" charset="-128"/>
                <a:cs typeface="ＭＳ Ｐゴシック" pitchFamily="-72" charset="-128"/>
              </a:rPr>
              <a:pPr fontAlgn="base">
                <a:spcBef>
                  <a:spcPct val="0"/>
                </a:spcBef>
                <a:spcAft>
                  <a:spcPct val="0"/>
                </a:spcAft>
              </a:pPr>
              <a:t>29</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8BE15B-42C9-4B9D-9679-98235BD308A0}"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47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DCD781-F65E-48F3-BE46-AF7E319F2279}" type="slidenum">
              <a:rPr lang="en-US">
                <a:ea typeface="ＭＳ Ｐゴシック" pitchFamily="-72" charset="-128"/>
                <a:cs typeface="ＭＳ Ｐゴシック" pitchFamily="-72" charset="-128"/>
              </a:rPr>
              <a:pPr fontAlgn="base">
                <a:spcBef>
                  <a:spcPct val="0"/>
                </a:spcBef>
                <a:spcAft>
                  <a:spcPct val="0"/>
                </a:spcAft>
              </a:pPr>
              <a:t>30</a:t>
            </a:fld>
            <a:endParaRPr lang="en-US">
              <a:ea typeface="ＭＳ Ｐゴシック" pitchFamily="-72" charset="-128"/>
              <a:cs typeface="ＭＳ Ｐゴシック" pitchFamily="-72"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68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E05298-4F6E-41FF-AEE9-E5919C2455DD}" type="slidenum">
              <a:rPr lang="en-US">
                <a:ea typeface="ＭＳ Ｐゴシック" pitchFamily="-72" charset="-128"/>
                <a:cs typeface="ＭＳ Ｐゴシック" pitchFamily="-72" charset="-128"/>
              </a:rPr>
              <a:pPr fontAlgn="base">
                <a:spcBef>
                  <a:spcPct val="0"/>
                </a:spcBef>
                <a:spcAft>
                  <a:spcPct val="0"/>
                </a:spcAft>
              </a:pPr>
              <a:t>31</a:t>
            </a:fld>
            <a:endParaRPr lang="en-US">
              <a:ea typeface="ＭＳ Ｐゴシック" pitchFamily="-72" charset="-128"/>
              <a:cs typeface="ＭＳ Ｐゴシック" pitchFamily="-72"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88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576A0D-198E-4081-B072-230AAEEC1274}" type="slidenum">
              <a:rPr lang="en-US">
                <a:ea typeface="ＭＳ Ｐゴシック" pitchFamily="-72" charset="-128"/>
                <a:cs typeface="ＭＳ Ｐゴシック" pitchFamily="-72" charset="-128"/>
              </a:rPr>
              <a:pPr fontAlgn="base">
                <a:spcBef>
                  <a:spcPct val="0"/>
                </a:spcBef>
                <a:spcAft>
                  <a:spcPct val="0"/>
                </a:spcAft>
              </a:pPr>
              <a:t>32</a:t>
            </a:fld>
            <a:endParaRPr lang="en-US">
              <a:ea typeface="ＭＳ Ｐゴシック" pitchFamily="-72" charset="-128"/>
              <a:cs typeface="ＭＳ Ｐゴシック" pitchFamily="-72"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4E06E6-AF1C-4365-8818-6BFDB2314A21}" type="slidenum">
              <a:rPr lang="en-US">
                <a:ea typeface="ＭＳ Ｐゴシック" pitchFamily="-72" charset="-128"/>
                <a:cs typeface="ＭＳ Ｐゴシック" pitchFamily="-72" charset="-128"/>
              </a:rPr>
              <a:pPr fontAlgn="base">
                <a:spcBef>
                  <a:spcPct val="0"/>
                </a:spcBef>
                <a:spcAft>
                  <a:spcPct val="0"/>
                </a:spcAft>
              </a:pPr>
              <a:t>33</a:t>
            </a:fld>
            <a:endParaRPr lang="en-US">
              <a:ea typeface="ＭＳ Ｐゴシック" pitchFamily="-72" charset="-128"/>
              <a:cs typeface="ＭＳ Ｐゴシック" pitchFamily="-72"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29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5259C0-B0B7-47C0-95D5-7305112C6BE6}" type="slidenum">
              <a:rPr lang="en-US">
                <a:ea typeface="ＭＳ Ｐゴシック" pitchFamily="-72" charset="-128"/>
                <a:cs typeface="ＭＳ Ｐゴシック" pitchFamily="-72" charset="-128"/>
              </a:rPr>
              <a:pPr fontAlgn="base">
                <a:spcBef>
                  <a:spcPct val="0"/>
                </a:spcBef>
                <a:spcAft>
                  <a:spcPct val="0"/>
                </a:spcAft>
              </a:pPr>
              <a:t>34</a:t>
            </a:fld>
            <a:endParaRPr lang="en-US">
              <a:ea typeface="ＭＳ Ｐゴシック" pitchFamily="-72" charset="-128"/>
              <a:cs typeface="ＭＳ Ｐゴシック" pitchFamily="-72"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49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9A827A-497B-42D6-BA66-B585AB3C5B22}" type="slidenum">
              <a:rPr lang="en-US">
                <a:ea typeface="ＭＳ Ｐゴシック" pitchFamily="-72" charset="-128"/>
                <a:cs typeface="ＭＳ Ｐゴシック" pitchFamily="-72" charset="-128"/>
              </a:rPr>
              <a:pPr fontAlgn="base">
                <a:spcBef>
                  <a:spcPct val="0"/>
                </a:spcBef>
                <a:spcAft>
                  <a:spcPct val="0"/>
                </a:spcAft>
              </a:pPr>
              <a:t>35</a:t>
            </a:fld>
            <a:endParaRPr lang="en-US">
              <a:ea typeface="ＭＳ Ｐゴシック" pitchFamily="-72" charset="-128"/>
              <a:cs typeface="ＭＳ Ｐゴシック" pitchFamily="-72"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70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ABF5BA-356F-47E1-BA89-0FD09687DB84}" type="slidenum">
              <a:rPr lang="en-US">
                <a:ea typeface="ＭＳ Ｐゴシック" pitchFamily="-72" charset="-128"/>
                <a:cs typeface="ＭＳ Ｐゴシック" pitchFamily="-72" charset="-128"/>
              </a:rPr>
              <a:pPr fontAlgn="base">
                <a:spcBef>
                  <a:spcPct val="0"/>
                </a:spcBef>
                <a:spcAft>
                  <a:spcPct val="0"/>
                </a:spcAft>
              </a:pPr>
              <a:t>36</a:t>
            </a:fld>
            <a:endParaRPr lang="en-US">
              <a:ea typeface="ＭＳ Ｐゴシック" pitchFamily="-72" charset="-128"/>
              <a:cs typeface="ＭＳ Ｐゴシック" pitchFamily="-72"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1AF4277-CA93-40B1-BD2F-8CAB1C004341}" type="slidenum">
              <a:rPr lang="en-US">
                <a:ea typeface="ＭＳ Ｐゴシック" pitchFamily="-72" charset="-128"/>
                <a:cs typeface="ＭＳ Ｐゴシック" pitchFamily="-72" charset="-128"/>
              </a:rPr>
              <a:pPr fontAlgn="base">
                <a:spcBef>
                  <a:spcPct val="0"/>
                </a:spcBef>
                <a:spcAft>
                  <a:spcPct val="0"/>
                </a:spcAft>
              </a:pPr>
              <a:t>37</a:t>
            </a:fld>
            <a:endParaRPr lang="en-US">
              <a:ea typeface="ＭＳ Ｐゴシック" pitchFamily="-72" charset="-128"/>
              <a:cs typeface="ＭＳ Ｐゴシック" pitchFamily="-72"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11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60EE8A-F01F-442C-BF39-7D07DECAA35F}" type="slidenum">
              <a:rPr lang="en-US">
                <a:ea typeface="ＭＳ Ｐゴシック" pitchFamily="-72" charset="-128"/>
                <a:cs typeface="ＭＳ Ｐゴシック" pitchFamily="-72" charset="-128"/>
              </a:rPr>
              <a:pPr fontAlgn="base">
                <a:spcBef>
                  <a:spcPct val="0"/>
                </a:spcBef>
                <a:spcAft>
                  <a:spcPct val="0"/>
                </a:spcAft>
              </a:pPr>
              <a:t>38</a:t>
            </a:fld>
            <a:endParaRPr lang="en-US">
              <a:ea typeface="ＭＳ Ｐゴシック" pitchFamily="-72" charset="-128"/>
              <a:cs typeface="ＭＳ Ｐゴシック" pitchFamily="-72"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bwMode="auto">
          <a:noFill/>
          <a:ln>
            <a:solidFill>
              <a:srgbClr val="000000"/>
            </a:solidFill>
            <a:miter lim="800000"/>
            <a:headEnd/>
            <a:tailEnd/>
          </a:ln>
        </p:spPr>
      </p:sp>
      <p:sp>
        <p:nvSpPr>
          <p:cNvPr id="931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31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D885EE-5090-41FF-BB34-213263BF1A5D}" type="slidenum">
              <a:rPr lang="en-US">
                <a:ea typeface="ＭＳ Ｐゴシック" pitchFamily="-72" charset="-128"/>
                <a:cs typeface="ＭＳ Ｐゴシック" pitchFamily="-72" charset="-128"/>
              </a:rPr>
              <a:pPr fontAlgn="base">
                <a:spcBef>
                  <a:spcPct val="0"/>
                </a:spcBef>
                <a:spcAft>
                  <a:spcPct val="0"/>
                </a:spcAft>
              </a:pPr>
              <a:t>39</a:t>
            </a:fld>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832B7F-B58F-46D0-B117-9C4024A1C4F3}"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bwMode="auto">
          <a:noFill/>
          <a:ln>
            <a:solidFill>
              <a:srgbClr val="000000"/>
            </a:solidFill>
            <a:miter lim="800000"/>
            <a:headEnd/>
            <a:tailEnd/>
          </a:ln>
        </p:spPr>
      </p:sp>
      <p:sp>
        <p:nvSpPr>
          <p:cNvPr id="952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52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29D33A-877A-49EB-8B20-3E9D233D1DFD}" type="slidenum">
              <a:rPr lang="en-US">
                <a:ea typeface="ＭＳ Ｐゴシック" pitchFamily="-72" charset="-128"/>
                <a:cs typeface="ＭＳ Ｐゴシック" pitchFamily="-72" charset="-128"/>
              </a:rPr>
              <a:pPr fontAlgn="base">
                <a:spcBef>
                  <a:spcPct val="0"/>
                </a:spcBef>
                <a:spcAft>
                  <a:spcPct val="0"/>
                </a:spcAft>
              </a:pPr>
              <a:t>40</a:t>
            </a:fld>
            <a:endParaRPr lang="en-US">
              <a:ea typeface="ＭＳ Ｐゴシック" pitchFamily="-72" charset="-128"/>
              <a:cs typeface="ＭＳ Ｐゴシック" pitchFamily="-72"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bwMode="auto">
          <a:noFill/>
          <a:ln>
            <a:solidFill>
              <a:srgbClr val="000000"/>
            </a:solidFill>
            <a:miter lim="800000"/>
            <a:headEnd/>
            <a:tailEnd/>
          </a:ln>
        </p:spPr>
      </p:sp>
      <p:sp>
        <p:nvSpPr>
          <p:cNvPr id="972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72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CFBFEF-49B6-4FF8-849F-CCFF19F6ADFD}" type="slidenum">
              <a:rPr lang="en-US">
                <a:ea typeface="ＭＳ Ｐゴシック" pitchFamily="-72" charset="-128"/>
                <a:cs typeface="ＭＳ Ｐゴシック" pitchFamily="-72" charset="-128"/>
              </a:rPr>
              <a:pPr fontAlgn="base">
                <a:spcBef>
                  <a:spcPct val="0"/>
                </a:spcBef>
                <a:spcAft>
                  <a:spcPct val="0"/>
                </a:spcAft>
              </a:pPr>
              <a:t>41</a:t>
            </a:fld>
            <a:endParaRPr lang="en-US">
              <a:ea typeface="ＭＳ Ｐゴシック" pitchFamily="-72" charset="-128"/>
              <a:cs typeface="ＭＳ Ｐゴシック" pitchFamily="-72"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noFill/>
          <a:ln>
            <a:solidFill>
              <a:srgbClr val="000000"/>
            </a:solidFill>
            <a:miter lim="800000"/>
            <a:headEnd/>
            <a:tailEnd/>
          </a:ln>
        </p:spPr>
      </p:sp>
      <p:sp>
        <p:nvSpPr>
          <p:cNvPr id="993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93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A8A703-16B2-4542-8D78-BC78578650D7}" type="slidenum">
              <a:rPr lang="en-US">
                <a:ea typeface="ＭＳ Ｐゴシック" pitchFamily="-72" charset="-128"/>
                <a:cs typeface="ＭＳ Ｐゴシック" pitchFamily="-72" charset="-128"/>
              </a:rPr>
              <a:pPr fontAlgn="base">
                <a:spcBef>
                  <a:spcPct val="0"/>
                </a:spcBef>
                <a:spcAft>
                  <a:spcPct val="0"/>
                </a:spcAft>
              </a:pPr>
              <a:t>42</a:t>
            </a:fld>
            <a:endParaRPr lang="en-US">
              <a:ea typeface="ＭＳ Ｐゴシック" pitchFamily="-72" charset="-128"/>
              <a:cs typeface="ＭＳ Ｐゴシック" pitchFamily="-72"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bwMode="auto">
          <a:noFill/>
          <a:ln>
            <a:solidFill>
              <a:srgbClr val="000000"/>
            </a:solidFill>
            <a:miter lim="800000"/>
            <a:headEnd/>
            <a:tailEnd/>
          </a:ln>
        </p:spPr>
      </p:sp>
      <p:sp>
        <p:nvSpPr>
          <p:cNvPr id="1013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13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FF224C-4254-41E0-8381-FF514938A0A1}" type="slidenum">
              <a:rPr lang="en-US">
                <a:ea typeface="ＭＳ Ｐゴシック" pitchFamily="-72" charset="-128"/>
                <a:cs typeface="ＭＳ Ｐゴシック" pitchFamily="-72" charset="-128"/>
              </a:rPr>
              <a:pPr fontAlgn="base">
                <a:spcBef>
                  <a:spcPct val="0"/>
                </a:spcBef>
                <a:spcAft>
                  <a:spcPct val="0"/>
                </a:spcAft>
              </a:pPr>
              <a:t>43</a:t>
            </a:fld>
            <a:endParaRPr lang="en-US">
              <a:ea typeface="ＭＳ Ｐゴシック" pitchFamily="-72" charset="-128"/>
              <a:cs typeface="ＭＳ Ｐゴシック" pitchFamily="-72"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425" name="Slide Image Placeholder 1"/>
          <p:cNvSpPr>
            <a:spLocks noGrp="1" noRot="1" noChangeAspec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34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42FFEC-E21C-47B7-AE64-D8A6BA68764C}" type="slidenum">
              <a:rPr lang="en-US">
                <a:ea typeface="ＭＳ Ｐゴシック" pitchFamily="-72" charset="-128"/>
                <a:cs typeface="ＭＳ Ｐゴシック" pitchFamily="-72" charset="-128"/>
              </a:rPr>
              <a:pPr fontAlgn="base">
                <a:spcBef>
                  <a:spcPct val="0"/>
                </a:spcBef>
                <a:spcAft>
                  <a:spcPct val="0"/>
                </a:spcAft>
              </a:pPr>
              <a:t>44</a:t>
            </a:fld>
            <a:endParaRPr lang="en-US">
              <a:ea typeface="ＭＳ Ｐゴシック" pitchFamily="-72" charset="-128"/>
              <a:cs typeface="ＭＳ Ｐゴシック" pitchFamily="-72"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10547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2F7E196-A07A-464E-ABF6-501EB3B5495C}" type="slidenum">
              <a:rPr lang="en-US">
                <a:ea typeface="ＭＳ Ｐゴシック" pitchFamily="-72" charset="-128"/>
                <a:cs typeface="ＭＳ Ｐゴシック" pitchFamily="-72" charset="-128"/>
              </a:rPr>
              <a:pPr fontAlgn="base">
                <a:spcBef>
                  <a:spcPct val="0"/>
                </a:spcBef>
                <a:spcAft>
                  <a:spcPct val="0"/>
                </a:spcAft>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CC419D6-A79D-4E60-82C1-C0E5A9B59648}" type="slidenum">
              <a:rPr lang="en-US">
                <a:ea typeface="ＭＳ Ｐゴシック" pitchFamily="-72" charset="-128"/>
                <a:cs typeface="ＭＳ Ｐゴシック" pitchFamily="-72" charset="-128"/>
              </a:rPr>
              <a:pPr fontAlgn="base">
                <a:spcBef>
                  <a:spcPct val="0"/>
                </a:spcBef>
                <a:spcAft>
                  <a:spcPct val="0"/>
                </a:spcAft>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Change title</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5E500CE-4058-48BD-ACF3-68FD62C03F43}"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90DED2-26DB-4216-83A3-6A6D6F779A06}"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232EC1-E9EB-47EB-B7C7-9193180E8AA0}" type="slidenum">
              <a:rPr lang="en-US">
                <a:ea typeface="ＭＳ Ｐゴシック" pitchFamily="-72" charset="-128"/>
                <a:cs typeface="ＭＳ Ｐゴシック" pitchFamily="-72" charset="-128"/>
              </a:rPr>
              <a:pPr fontAlgn="base">
                <a:spcBef>
                  <a:spcPct val="0"/>
                </a:spcBef>
                <a:spcAft>
                  <a:spcPct val="0"/>
                </a:spcAft>
              </a:pPr>
              <a:t>9</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90CEB140-9EBD-4177-9305-BC54BC351CE6}" type="datetimeFigureOut">
              <a:rPr lang="en-US"/>
              <a:pPr>
                <a:defRPr/>
              </a:pPr>
              <a:t>1/30/13</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54F6FE9-2BF5-4328-9FC8-A9D8E6519B33}" type="datetimeFigureOut">
              <a:rPr lang="en-US"/>
              <a:pPr>
                <a:defRPr/>
              </a:pPr>
              <a:t>1/30/13</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C8DB8C8C-466C-48BB-8E23-5252D929A3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20E2E04-66C9-4C01-9906-21F5E5EF4DBE}" type="datetimeFigureOut">
              <a:rPr lang="en-US"/>
              <a:pPr>
                <a:defRPr/>
              </a:pPr>
              <a:t>1/30/13</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744F4BC0-749A-445F-A606-691AB0B9D4A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E06251F-9FF8-440C-AD23-1D35F47C2F5D}" type="datetimeFigureOut">
              <a:rPr lang="en-US"/>
              <a:pPr>
                <a:defRPr/>
              </a:pPr>
              <a:t>1/30/13</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D4CA34F-E52F-4668-ABBB-E792B4B570ED}" type="datetimeFigureOut">
              <a:rPr lang="en-US"/>
              <a:pPr>
                <a:defRPr/>
              </a:pPr>
              <a:t>1/30/13</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7CE33B43-691B-40B7-8CA6-4D81C9FD5452}" type="datetimeFigureOut">
              <a:rPr lang="en-US"/>
              <a:pPr>
                <a:defRPr/>
              </a:pPr>
              <a:t>1/30/13</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725B7BAE-4A04-474E-B458-A306FF97D1E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7255F39E-5087-440B-B910-FF6D126AB4E4}" type="datetimeFigureOut">
              <a:rPr lang="en-US"/>
              <a:pPr>
                <a:defRPr/>
              </a:pPr>
              <a:t>1/30/13</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2A8E5D02-5A37-499A-976E-83BB0A41D9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9A36FF30-5912-4CC5-8FCC-1CFD2B0EA899}" type="datetimeFigureOut">
              <a:rPr lang="en-US"/>
              <a:pPr>
                <a:defRPr/>
              </a:pPr>
              <a:t>1/30/13</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E975976D-0AF5-451C-808F-DC39A1240D5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C1014A0-01DD-4927-931E-B19407F60C1F}" type="datetimeFigureOut">
              <a:rPr lang="en-US"/>
              <a:pPr>
                <a:defRPr/>
              </a:pPr>
              <a:t>1/30/13</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61520006-28E8-4344-9482-4E624BD1AA2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F66E6647-4C62-4FB7-BA80-437345A4FB29}" type="datetimeFigureOut">
              <a:rPr lang="en-US"/>
              <a:pPr>
                <a:defRPr/>
              </a:pPr>
              <a:t>1/30/13</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D6CE8C44-8498-4F8D-85BA-8C9F9053B12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5E39132-B9C2-4244-B563-358707E5532C}" type="datetimeFigureOut">
              <a:rPr lang="en-US"/>
              <a:pPr>
                <a:defRPr/>
              </a:pPr>
              <a:t>1/30/13</a:t>
            </a:fld>
            <a:endParaRPr lang="en-US"/>
          </a:p>
        </p:txBody>
      </p:sp>
      <p:sp>
        <p:nvSpPr>
          <p:cNvPr id="10" name="Footer Placeholder 5"/>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a:prstGeom prst="rect">
            <a:avLst/>
          </a:prstGeom>
        </p:spPr>
        <p:txBody>
          <a:bodyPr/>
          <a:lstStyle>
            <a:lvl1pPr fontAlgn="auto">
              <a:spcBef>
                <a:spcPts val="0"/>
              </a:spcBef>
              <a:spcAft>
                <a:spcPts val="0"/>
              </a:spcAft>
              <a:defRPr>
                <a:latin typeface="+mn-lt"/>
                <a:ea typeface="+mn-ea"/>
                <a:cs typeface="+mn-cs"/>
              </a:defRPr>
            </a:lvl1pPr>
          </a:lstStyle>
          <a:p>
            <a:pPr>
              <a:defRPr/>
            </a:pPr>
            <a:fld id="{31538E90-BB9D-4CFF-8463-6EA0D19C21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5D9E9832-E054-4EBF-A6B9-EF674C41BE1E}" type="datetimeFigureOut">
              <a:rPr lang="en-US"/>
              <a:pPr>
                <a:defRPr/>
              </a:pPr>
              <a:t>1/30/13</a:t>
            </a:fld>
            <a:endParaRPr lang="en-US"/>
          </a:p>
        </p:txBody>
      </p:sp>
      <p:grpSp>
        <p:nvGrpSpPr>
          <p:cNvPr id="103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grpSp>
      <p:sp>
        <p:nvSpPr>
          <p:cNvPr id="14" name="Slide Number Placeholder 17"/>
          <p:cNvSpPr>
            <a:spLocks noGrp="1"/>
          </p:cNvSpPr>
          <p:nvPr userDrawn="1"/>
        </p:nvSpPr>
        <p:spPr>
          <a:xfrm>
            <a:off x="7924800" y="6477000"/>
            <a:ext cx="762000" cy="365125"/>
          </a:xfrm>
          <a:prstGeom prst="rect">
            <a:avLst/>
          </a:prstGeom>
        </p:spPr>
        <p:txBody>
          <a:bodyPr/>
          <a:lstStyle>
            <a:defPPr>
              <a:defRPr lang="en-US"/>
            </a:defPPr>
            <a:lvl1pPr marL="0" algn="r" defTabSz="914400" rtl="0" eaLnBrk="1" latinLnBrk="0" hangingPunct="1">
              <a:defRPr sz="1200" kern="1200">
                <a:solidFill>
                  <a:srgbClr val="045C7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t>3-</a:t>
            </a:r>
            <a:fld id="{E30214D8-5927-4119-9340-4755FE9E1631}" type="slidenum">
              <a:rPr lang="en-US" smtClean="0"/>
              <a:pPr fontAlgn="auto">
                <a:spcBef>
                  <a:spcPts val="0"/>
                </a:spcBef>
                <a:spcAft>
                  <a:spcPts val="0"/>
                </a:spcAft>
                <a:defRPr/>
              </a:pPr>
              <a:t>‹#›</a:t>
            </a:fld>
            <a:endParaRPr lang="en-US" dirty="0"/>
          </a:p>
        </p:txBody>
      </p:sp>
      <p:sp>
        <p:nvSpPr>
          <p:cNvPr id="15" name="Footer Placeholder 8"/>
          <p:cNvSpPr>
            <a:spLocks noGrp="1"/>
          </p:cNvSpPr>
          <p:nvPr userDrawn="1"/>
        </p:nvSpPr>
        <p:spPr>
          <a:xfrm>
            <a:off x="2895600" y="6324600"/>
            <a:ext cx="3352800" cy="365125"/>
          </a:xfrm>
          <a:prstGeom prst="rect">
            <a:avLst/>
          </a:prstGeom>
        </p:spPr>
        <p:txBody>
          <a:bodyPr lIns="0" tIns="0" rIns="0" bIns="0" anchor="b"/>
          <a:lstStyle>
            <a:defPPr>
              <a:defRPr lang="en-US"/>
            </a:defPPr>
            <a:lvl1pPr algn="ctr" rtl="0" eaLnBrk="1" fontAlgn="auto" latinLnBrk="0" hangingPunct="1">
              <a:spcBef>
                <a:spcPts val="0"/>
              </a:spcBef>
              <a:spcAft>
                <a:spcPts val="0"/>
              </a:spcAft>
              <a:defRPr kumimoji="0" sz="1200" kern="1200" dirty="0">
                <a:solidFill>
                  <a:srgbClr val="045C75"/>
                </a:solidFill>
                <a:effectLst>
                  <a:outerShdw blurRad="38100" dist="38100" dir="2700000" algn="tl">
                    <a:srgbClr val="000000">
                      <a:alpha val="43137"/>
                    </a:srgbClr>
                  </a:outerShdw>
                </a:effectLst>
                <a:latin typeface="+mn-lt"/>
                <a:ea typeface="+mn-ea"/>
                <a:cs typeface="+mn-cs"/>
              </a:defRPr>
            </a:lvl1pPr>
            <a:lvl2pPr marL="4572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9pPr>
          </a:lstStyle>
          <a:p>
            <a:pPr>
              <a:defRPr/>
            </a:pPr>
            <a:r>
              <a:rPr lang="en-US" smtClean="0"/>
              <a:t>Copyright © 2014 Pearson Education, Inc. </a:t>
            </a: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fontAlgn="base">
        <a:spcBef>
          <a:spcPct val="0"/>
        </a:spcBef>
        <a:spcAft>
          <a:spcPct val="0"/>
        </a:spcAft>
        <a:defRPr sz="5000" kern="1200">
          <a:solidFill>
            <a:schemeClr val="tx2"/>
          </a:solidFill>
          <a:latin typeface="+mj-lt"/>
          <a:ea typeface="ＭＳ Ｐゴシック" pitchFamily="-72" charset="-128"/>
          <a:cs typeface="ＭＳ Ｐゴシック" pitchFamily="-72" charset="-128"/>
        </a:defRPr>
      </a:lvl1pPr>
      <a:lvl2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2pPr>
      <a:lvl3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3pPr>
      <a:lvl4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4pPr>
      <a:lvl5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5pPr>
      <a:lvl6pPr marL="4572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6pPr>
      <a:lvl7pPr marL="9144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7pPr>
      <a:lvl8pPr marL="13716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8pPr>
      <a:lvl9pPr marL="18288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9pPr>
    </p:titleStyle>
    <p:bodyStyle>
      <a:lvl1pPr marL="273050" indent="-273050" algn="l" rtl="0" fontAlgn="base">
        <a:spcBef>
          <a:spcPct val="20000"/>
        </a:spcBef>
        <a:spcAft>
          <a:spcPct val="0"/>
        </a:spcAft>
        <a:buClr>
          <a:srgbClr val="0BD0D9"/>
        </a:buClr>
        <a:buSzPct val="95000"/>
        <a:buFont typeface="Wingdings 2" pitchFamily="-72" charset="2"/>
        <a:buChar char=""/>
        <a:defRPr sz="2800" kern="1200">
          <a:solidFill>
            <a:schemeClr val="tx1"/>
          </a:solidFill>
          <a:latin typeface="+mn-lt"/>
          <a:ea typeface="ＭＳ Ｐゴシック" pitchFamily="-72" charset="-128"/>
          <a:cs typeface="ＭＳ Ｐゴシック" pitchFamily="-72" charset="-128"/>
        </a:defRPr>
      </a:lvl1pPr>
      <a:lvl2pPr marL="639763" indent="-246063" algn="l" rtl="0" fontAlgn="base">
        <a:spcBef>
          <a:spcPct val="20000"/>
        </a:spcBef>
        <a:spcAft>
          <a:spcPct val="0"/>
        </a:spcAft>
        <a:buClr>
          <a:schemeClr val="accent1"/>
        </a:buClr>
        <a:buSzPct val="85000"/>
        <a:buFont typeface="Wingdings 2" pitchFamily="-72" charset="2"/>
        <a:buChar char=""/>
        <a:defRPr sz="2800" kern="1200">
          <a:solidFill>
            <a:schemeClr val="tx1"/>
          </a:solidFill>
          <a:latin typeface="+mn-lt"/>
          <a:ea typeface="ＭＳ Ｐゴシック" pitchFamily="-72" charset="-128"/>
          <a:cs typeface="+mn-cs"/>
        </a:defRPr>
      </a:lvl2pPr>
      <a:lvl3pPr marL="914400" indent="-246063" algn="l" rtl="0" fontAlgn="base">
        <a:spcBef>
          <a:spcPct val="20000"/>
        </a:spcBef>
        <a:spcAft>
          <a:spcPct val="0"/>
        </a:spcAft>
        <a:buClr>
          <a:schemeClr val="accent2"/>
        </a:buClr>
        <a:buSzPct val="70000"/>
        <a:buFont typeface="Wingdings 2" pitchFamily="-72" charset="2"/>
        <a:buChar char=""/>
        <a:defRPr sz="2100" kern="1200">
          <a:solidFill>
            <a:schemeClr val="tx1"/>
          </a:solidFill>
          <a:latin typeface="+mn-lt"/>
          <a:ea typeface="ＭＳ Ｐゴシック" pitchFamily="-72" charset="-128"/>
          <a:cs typeface="+mn-cs"/>
        </a:defRPr>
      </a:lvl3pPr>
      <a:lvl4pPr marL="1187450" indent="-209550" algn="l" rtl="0" fontAlgn="base">
        <a:spcBef>
          <a:spcPct val="20000"/>
        </a:spcBef>
        <a:spcAft>
          <a:spcPct val="0"/>
        </a:spcAft>
        <a:buClr>
          <a:srgbClr val="0BD0D9"/>
        </a:buClr>
        <a:buSzPct val="65000"/>
        <a:buFont typeface="Wingdings 2" pitchFamily="-72" charset="2"/>
        <a:buChar char=""/>
        <a:defRPr sz="2000" kern="1200">
          <a:solidFill>
            <a:schemeClr val="tx1"/>
          </a:solidFill>
          <a:latin typeface="+mn-lt"/>
          <a:ea typeface="ＭＳ Ｐゴシック" pitchFamily="-72" charset="-128"/>
          <a:cs typeface="+mn-cs"/>
        </a:defRPr>
      </a:lvl4pPr>
      <a:lvl5pPr marL="1462088" indent="-209550" algn="l" rtl="0" fontAlgn="base">
        <a:spcBef>
          <a:spcPct val="20000"/>
        </a:spcBef>
        <a:spcAft>
          <a:spcPct val="0"/>
        </a:spcAft>
        <a:buClr>
          <a:srgbClr val="10CF9B"/>
        </a:buClr>
        <a:buSzPct val="65000"/>
        <a:buFont typeface="Wingdings 2" pitchFamily="-72" charset="2"/>
        <a:buChar char=""/>
        <a:defRPr sz="2000" kern="1200">
          <a:solidFill>
            <a:schemeClr val="tx1"/>
          </a:solidFill>
          <a:latin typeface="+mn-lt"/>
          <a:ea typeface="ＭＳ Ｐゴシック" pitchFamily="-72"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5.xml"/><Relationship Id="rId3"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a:t>Chapter 3</a:t>
            </a:r>
            <a:br>
              <a:rPr lang="en-US" dirty="0"/>
            </a:br>
            <a:endParaRPr lang="en-US" dirty="0"/>
          </a:p>
        </p:txBody>
      </p:sp>
      <p:sp>
        <p:nvSpPr>
          <p:cNvPr id="14338" name="Subtitle 2"/>
          <p:cNvSpPr>
            <a:spLocks noGrp="1"/>
          </p:cNvSpPr>
          <p:nvPr>
            <p:ph type="subTitle" idx="1"/>
          </p:nvPr>
        </p:nvSpPr>
        <p:spPr>
          <a:xfrm>
            <a:off x="533400" y="3228975"/>
            <a:ext cx="7854950" cy="1752600"/>
          </a:xfrm>
        </p:spPr>
        <p:txBody>
          <a:bodyPr/>
          <a:lstStyle/>
          <a:p>
            <a:pPr marR="0"/>
            <a:r>
              <a:rPr lang="en-US"/>
              <a:t>The Marketing Research Process and </a:t>
            </a:r>
          </a:p>
          <a:p>
            <a:pPr marR="0"/>
            <a:r>
              <a:rPr lang="en-US"/>
              <a:t>Defining the Problem and Research Objectives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1"/>
          <p:cNvSpPr>
            <a:spLocks noGrp="1"/>
          </p:cNvSpPr>
          <p:nvPr>
            <p:ph type="title"/>
          </p:nvPr>
        </p:nvSpPr>
        <p:spPr>
          <a:xfrm>
            <a:off x="533400" y="1066800"/>
            <a:ext cx="8229600" cy="1143000"/>
          </a:xfrm>
        </p:spPr>
        <p:txBody>
          <a:bodyPr>
            <a:normAutofit fontScale="90000"/>
          </a:bodyPr>
          <a:lstStyle/>
          <a:p>
            <a:pPr fontAlgn="auto">
              <a:spcAft>
                <a:spcPts val="0"/>
              </a:spcAft>
              <a:defRPr/>
            </a:pPr>
            <a:r>
              <a:rPr lang="en-US" dirty="0" smtClean="0">
                <a:ea typeface="+mj-ea"/>
                <a:cs typeface="+mj-cs"/>
              </a:rPr>
              <a:t>Step 1: Establish the Need for Marketing Research</a:t>
            </a:r>
          </a:p>
        </p:txBody>
      </p:sp>
      <p:sp>
        <p:nvSpPr>
          <p:cNvPr id="32770" name="Content Placeholder 2"/>
          <p:cNvSpPr>
            <a:spLocks noGrp="1"/>
          </p:cNvSpPr>
          <p:nvPr>
            <p:ph idx="1"/>
          </p:nvPr>
        </p:nvSpPr>
        <p:spPr>
          <a:xfrm>
            <a:off x="457200" y="2286000"/>
            <a:ext cx="8229600" cy="4389438"/>
          </a:xfrm>
        </p:spPr>
        <p:txBody>
          <a:bodyPr/>
          <a:lstStyle/>
          <a:p>
            <a:r>
              <a:rPr lang="en-US" smtClean="0"/>
              <a:t>When is marketing research </a:t>
            </a:r>
            <a:r>
              <a:rPr lang="en-US" i="1" smtClean="0"/>
              <a:t>not</a:t>
            </a:r>
            <a:r>
              <a:rPr lang="en-US" smtClean="0"/>
              <a:t> needed?</a:t>
            </a:r>
          </a:p>
          <a:p>
            <a:pPr lvl="1"/>
            <a:r>
              <a:rPr lang="en-US" smtClean="0"/>
              <a:t>The information is already available.</a:t>
            </a:r>
          </a:p>
          <a:p>
            <a:pPr lvl="1"/>
            <a:r>
              <a:rPr lang="en-US" smtClean="0"/>
              <a:t>The timing is wrong to conduct marketing research.</a:t>
            </a:r>
          </a:p>
          <a:p>
            <a:pPr lvl="1"/>
            <a:r>
              <a:rPr lang="en-US" smtClean="0"/>
              <a:t>Funds are not available for marketing research.</a:t>
            </a:r>
          </a:p>
          <a:p>
            <a:pPr lvl="1"/>
            <a:r>
              <a:rPr lang="en-US" smtClean="0"/>
              <a:t>Costs outweigh the value of marketing research.</a:t>
            </a:r>
          </a:p>
          <a:p>
            <a:pPr lvl="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Step 2: Define the Problem –Stating the Decision Alternatives</a:t>
            </a:r>
          </a:p>
        </p:txBody>
      </p:sp>
      <p:sp>
        <p:nvSpPr>
          <p:cNvPr id="20483" name="Content Placeholder 2"/>
          <p:cNvSpPr>
            <a:spLocks noGrp="1"/>
          </p:cNvSpPr>
          <p:nvPr>
            <p:ph idx="1"/>
          </p:nvPr>
        </p:nvSpPr>
        <p:spPr>
          <a:xfrm>
            <a:off x="457200" y="2286000"/>
            <a:ext cx="8229600" cy="4389438"/>
          </a:xfrm>
        </p:spPr>
        <p:txBody>
          <a:bodyPr>
            <a:normAutofit/>
          </a:bodyPr>
          <a:lstStyle/>
          <a:p>
            <a:pPr marL="274320" indent="-274320" fontAlgn="auto">
              <a:spcAft>
                <a:spcPts val="0"/>
              </a:spcAft>
              <a:buClr>
                <a:schemeClr val="accent3"/>
              </a:buClr>
              <a:buFont typeface="Wingdings 2"/>
              <a:buChar char=""/>
              <a:defRPr/>
            </a:pPr>
            <a:r>
              <a:rPr lang="en-US" dirty="0" smtClean="0">
                <a:ea typeface="+mn-ea"/>
                <a:cs typeface="+mn-cs"/>
              </a:rPr>
              <a:t>This is the </a:t>
            </a:r>
            <a:r>
              <a:rPr lang="en-US" b="1" dirty="0" smtClean="0">
                <a:ea typeface="+mn-ea"/>
                <a:cs typeface="+mn-cs"/>
              </a:rPr>
              <a:t>most important </a:t>
            </a:r>
            <a:r>
              <a:rPr lang="en-US" dirty="0" smtClean="0">
                <a:ea typeface="+mn-ea"/>
                <a:cs typeface="+mn-cs"/>
              </a:rPr>
              <a:t>of the 11 steps (assuming we’ve decided to do marketing research!).</a:t>
            </a:r>
          </a:p>
          <a:p>
            <a:pPr marL="274320" indent="-274320" fontAlgn="auto">
              <a:spcAft>
                <a:spcPts val="0"/>
              </a:spcAft>
              <a:buClr>
                <a:schemeClr val="accent3"/>
              </a:buClr>
              <a:buFont typeface="Wingdings 2"/>
              <a:buChar char=""/>
              <a:defRPr/>
            </a:pPr>
            <a:r>
              <a:rPr lang="en-US" dirty="0" smtClean="0">
                <a:ea typeface="+mn-ea"/>
                <a:cs typeface="+mn-cs"/>
              </a:rPr>
              <a:t>If the problem is incorrectly defined, all else is wasted effort.</a:t>
            </a:r>
          </a:p>
          <a:p>
            <a:pPr marL="0" indent="0" fontAlgn="auto">
              <a:spcAft>
                <a:spcPts val="0"/>
              </a:spcAft>
              <a:buClr>
                <a:schemeClr val="accent3"/>
              </a:buClr>
              <a:buFont typeface="Wingdings 2"/>
              <a:buNone/>
              <a:defRPr/>
            </a:pPr>
            <a:endParaRPr lang="en-US" dirty="0" smtClean="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Step 2: Define the Problem</a:t>
            </a:r>
          </a:p>
        </p:txBody>
      </p:sp>
      <p:sp>
        <p:nvSpPr>
          <p:cNvPr id="36866" name="Content Placeholder 2"/>
          <p:cNvSpPr>
            <a:spLocks noGrp="1"/>
          </p:cNvSpPr>
          <p:nvPr>
            <p:ph idx="1"/>
          </p:nvPr>
        </p:nvSpPr>
        <p:spPr/>
        <p:txBody>
          <a:bodyPr/>
          <a:lstStyle/>
          <a:p>
            <a:r>
              <a:rPr lang="en-US" smtClean="0"/>
              <a:t>The need to make a decision requires decision alternatives. If there are no alternatives, no decision is necessary.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Step 3: Establish Objectives</a:t>
            </a:r>
          </a:p>
        </p:txBody>
      </p:sp>
      <p:sp>
        <p:nvSpPr>
          <p:cNvPr id="38914" name="Content Placeholder 2"/>
          <p:cNvSpPr>
            <a:spLocks noGrp="1"/>
          </p:cNvSpPr>
          <p:nvPr>
            <p:ph idx="1"/>
          </p:nvPr>
        </p:nvSpPr>
        <p:spPr/>
        <p:txBody>
          <a:bodyPr/>
          <a:lstStyle/>
          <a:p>
            <a:r>
              <a:rPr lang="en-US" smtClean="0"/>
              <a:t>Research objectives, when achieved, provide the information necessary to solve the problem identified in step 2.</a:t>
            </a:r>
          </a:p>
          <a:p>
            <a:r>
              <a:rPr lang="en-US" smtClean="0"/>
              <a:t>Research objectives state what the researchers must do.</a:t>
            </a:r>
          </a:p>
          <a:p>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pPr fontAlgn="auto">
              <a:spcAft>
                <a:spcPts val="0"/>
              </a:spcAft>
              <a:defRPr/>
            </a:pPr>
            <a:r>
              <a:rPr lang="en-US" smtClean="0">
                <a:ea typeface="+mj-ea"/>
                <a:cs typeface="+mj-cs"/>
              </a:rPr>
              <a:t>Step 4: Determine Research Design</a:t>
            </a:r>
            <a:endParaRPr lang="en-US" dirty="0" smtClean="0">
              <a:ea typeface="+mj-ea"/>
              <a:cs typeface="+mj-cs"/>
            </a:endParaRPr>
          </a:p>
        </p:txBody>
      </p:sp>
      <p:sp>
        <p:nvSpPr>
          <p:cNvPr id="40962" name="Content Placeholder 2"/>
          <p:cNvSpPr>
            <a:spLocks noGrp="1"/>
          </p:cNvSpPr>
          <p:nvPr>
            <p:ph idx="1"/>
          </p:nvPr>
        </p:nvSpPr>
        <p:spPr/>
        <p:txBody>
          <a:bodyPr/>
          <a:lstStyle/>
          <a:p>
            <a:r>
              <a:rPr lang="en-US" b="1" smtClean="0"/>
              <a:t>Descriptive research</a:t>
            </a:r>
            <a:r>
              <a:rPr lang="en-US" smtClean="0"/>
              <a:t>: a set of methods and procedures describing marketing variables</a:t>
            </a:r>
          </a:p>
          <a:p>
            <a:r>
              <a:rPr lang="en-US" b="1" smtClean="0"/>
              <a:t>Diagnostic research</a:t>
            </a:r>
            <a:r>
              <a:rPr lang="en-US" smtClean="0"/>
              <a:t>: designed to determine sources of satisfaction and dissatisfaction</a:t>
            </a:r>
          </a:p>
          <a:p>
            <a:r>
              <a:rPr lang="en-US" b="1" smtClean="0"/>
              <a:t>Prescriptive research</a:t>
            </a:r>
            <a:r>
              <a:rPr lang="en-US" smtClean="0"/>
              <a:t>: provides information that allows the manager to best remedy the dissatisfaction</a:t>
            </a:r>
          </a:p>
          <a:p>
            <a:pPr lvl="1"/>
            <a:endParaRPr lang="en-US" smtClean="0"/>
          </a:p>
          <a:p>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fontAlgn="auto">
              <a:spcAft>
                <a:spcPts val="0"/>
              </a:spcAft>
              <a:defRPr/>
            </a:pPr>
            <a:r>
              <a:rPr lang="en-US" smtClean="0">
                <a:ea typeface="+mj-ea"/>
                <a:cs typeface="+mj-cs"/>
              </a:rPr>
              <a:t>Step 4: Determine Research Design</a:t>
            </a:r>
            <a:endParaRPr lang="en-US" dirty="0">
              <a:ea typeface="+mj-ea"/>
              <a:cs typeface="+mj-cs"/>
            </a:endParaRPr>
          </a:p>
        </p:txBody>
      </p:sp>
      <p:sp>
        <p:nvSpPr>
          <p:cNvPr id="43010" name="Content Placeholder 2"/>
          <p:cNvSpPr>
            <a:spLocks noGrp="1"/>
          </p:cNvSpPr>
          <p:nvPr>
            <p:ph idx="1"/>
          </p:nvPr>
        </p:nvSpPr>
        <p:spPr/>
        <p:txBody>
          <a:bodyPr/>
          <a:lstStyle/>
          <a:p>
            <a:r>
              <a:rPr lang="en-US" b="1" smtClean="0"/>
              <a:t>Exploratory research</a:t>
            </a:r>
            <a:r>
              <a:rPr lang="en-US" smtClean="0"/>
              <a:t>: collecting information in an unstructured and informal manner</a:t>
            </a:r>
          </a:p>
          <a:p>
            <a:r>
              <a:rPr lang="en-US" b="1" smtClean="0"/>
              <a:t>Descriptive research</a:t>
            </a:r>
            <a:r>
              <a:rPr lang="en-US" smtClean="0"/>
              <a:t>: research that describes the phenomena of interest</a:t>
            </a:r>
          </a:p>
          <a:p>
            <a:r>
              <a:rPr lang="en-US" b="1" smtClean="0"/>
              <a:t>Causal studies</a:t>
            </a:r>
            <a:r>
              <a:rPr lang="en-US" smtClean="0"/>
              <a:t>: attempt to uncover what factor or factors cause some event</a:t>
            </a:r>
          </a:p>
          <a:p>
            <a:endParaRPr lang="en-US" smtClean="0"/>
          </a:p>
        </p:txBody>
      </p:sp>
      <p:sp>
        <p:nvSpPr>
          <p:cNvPr id="6" name="Title 1"/>
          <p:cNvSpPr txBox="1">
            <a:spLocks/>
          </p:cNvSpPr>
          <p:nvPr/>
        </p:nvSpPr>
        <p:spPr bwMode="auto">
          <a:xfrm>
            <a:off x="609600" y="427038"/>
            <a:ext cx="8229600" cy="1143000"/>
          </a:xfrm>
          <a:prstGeom prst="rect">
            <a:avLst/>
          </a:prstGeom>
          <a:noFill/>
          <a:ln w="9525">
            <a:noFill/>
            <a:miter lim="800000"/>
            <a:headEnd/>
            <a:tailEnd/>
          </a:ln>
        </p:spPr>
        <p:txBody>
          <a:bodyPr anchor="ctr">
            <a:prstTxWarp prst="textNoShape">
              <a:avLst/>
            </a:prstTxWarp>
            <a:normAutofit fontScale="97500"/>
          </a:bodyPr>
          <a:lstStyle>
            <a:lvl1pPr algn="ctr" rtl="0" eaLnBrk="0" fontAlgn="base" hangingPunct="0">
              <a:spcBef>
                <a:spcPct val="0"/>
              </a:spcBef>
              <a:spcAft>
                <a:spcPct val="0"/>
              </a:spcAft>
              <a:defRPr sz="4000" kern="1200" baseline="0">
                <a:solidFill>
                  <a:schemeClr val="tx1"/>
                </a:solidFill>
                <a:latin typeface="Trebuchet MS"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Step 5: Identify Information </a:t>
            </a:r>
            <a:br>
              <a:rPr lang="en-US" dirty="0" smtClean="0">
                <a:ea typeface="+mj-ea"/>
                <a:cs typeface="+mj-cs"/>
              </a:rPr>
            </a:br>
            <a:r>
              <a:rPr lang="en-US" dirty="0" smtClean="0">
                <a:ea typeface="+mj-ea"/>
                <a:cs typeface="+mj-cs"/>
              </a:rPr>
              <a:t>Types and Sources</a:t>
            </a:r>
          </a:p>
        </p:txBody>
      </p:sp>
      <p:sp>
        <p:nvSpPr>
          <p:cNvPr id="45058" name="Content Placeholder 2"/>
          <p:cNvSpPr>
            <a:spLocks noGrp="1"/>
          </p:cNvSpPr>
          <p:nvPr>
            <p:ph idx="1"/>
          </p:nvPr>
        </p:nvSpPr>
        <p:spPr>
          <a:xfrm>
            <a:off x="457200" y="2286000"/>
            <a:ext cx="8229600" cy="4389438"/>
          </a:xfrm>
        </p:spPr>
        <p:txBody>
          <a:bodyPr/>
          <a:lstStyle/>
          <a:p>
            <a:r>
              <a:rPr lang="en-US" b="1" smtClean="0"/>
              <a:t>Primary information</a:t>
            </a:r>
            <a:r>
              <a:rPr lang="en-US" smtClean="0"/>
              <a:t>: information collected specifically for the problem at hand</a:t>
            </a:r>
          </a:p>
          <a:p>
            <a:r>
              <a:rPr lang="en-US" b="1" smtClean="0"/>
              <a:t>Secondary information</a:t>
            </a:r>
            <a:r>
              <a:rPr lang="en-US" smtClean="0"/>
              <a:t>: information already collected</a:t>
            </a:r>
          </a:p>
          <a:p>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Step 6: Determine Methods of Accessing Data</a:t>
            </a:r>
          </a:p>
        </p:txBody>
      </p:sp>
      <p:sp>
        <p:nvSpPr>
          <p:cNvPr id="47106" name="Content Placeholder 2"/>
          <p:cNvSpPr>
            <a:spLocks noGrp="1"/>
          </p:cNvSpPr>
          <p:nvPr>
            <p:ph idx="1"/>
          </p:nvPr>
        </p:nvSpPr>
        <p:spPr>
          <a:xfrm>
            <a:off x="457200" y="2362200"/>
            <a:ext cx="8229600" cy="4389438"/>
          </a:xfrm>
        </p:spPr>
        <p:txBody>
          <a:bodyPr/>
          <a:lstStyle/>
          <a:p>
            <a:r>
              <a:rPr lang="en-US" smtClean="0"/>
              <a:t>Secondary data is relatively easy to access; primary data is more complex.</a:t>
            </a:r>
          </a:p>
          <a:p>
            <a:r>
              <a:rPr lang="en-US" smtClean="0"/>
              <a:t>The most popular form of accessing data is online surveys. Traditional modes of data collection, such as telephone, mail, and face-to-face intercepts, still have a place in marketing research.</a:t>
            </a:r>
          </a:p>
          <a:p>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Step 6: Determine Methods of Accessing Data</a:t>
            </a:r>
          </a:p>
        </p:txBody>
      </p:sp>
      <p:sp>
        <p:nvSpPr>
          <p:cNvPr id="49154" name="Content Placeholder 2"/>
          <p:cNvSpPr>
            <a:spLocks noGrp="1"/>
          </p:cNvSpPr>
          <p:nvPr>
            <p:ph idx="1"/>
          </p:nvPr>
        </p:nvSpPr>
        <p:spPr>
          <a:xfrm>
            <a:off x="457200" y="2468563"/>
            <a:ext cx="8229600" cy="4389437"/>
          </a:xfrm>
        </p:spPr>
        <p:txBody>
          <a:bodyPr/>
          <a:lstStyle/>
          <a:p>
            <a:r>
              <a:rPr lang="en-US" smtClean="0"/>
              <a:t>Four main choices for primary data:</a:t>
            </a:r>
          </a:p>
          <a:p>
            <a:pPr lvl="1"/>
            <a:r>
              <a:rPr lang="en-US" smtClean="0"/>
              <a:t>Have a person ask questions</a:t>
            </a:r>
          </a:p>
          <a:p>
            <a:pPr lvl="1"/>
            <a:r>
              <a:rPr lang="en-US" smtClean="0"/>
              <a:t>Use computer-assisted or direct questioning</a:t>
            </a:r>
          </a:p>
          <a:p>
            <a:pPr lvl="1"/>
            <a:r>
              <a:rPr lang="en-US" smtClean="0"/>
              <a:t>Allow respondents to answer questions themselves without computer assistance</a:t>
            </a:r>
          </a:p>
          <a:p>
            <a:pPr lvl="1"/>
            <a:r>
              <a:rPr lang="en-US" smtClean="0"/>
              <a:t>Use some combination of two or more of the previous methods</a:t>
            </a:r>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990600"/>
            <a:ext cx="8229600" cy="1143000"/>
          </a:xfrm>
        </p:spPr>
        <p:txBody>
          <a:bodyPr>
            <a:normAutofit fontScale="90000"/>
          </a:bodyPr>
          <a:lstStyle/>
          <a:p>
            <a:pPr fontAlgn="auto">
              <a:spcAft>
                <a:spcPts val="0"/>
              </a:spcAft>
              <a:defRPr/>
            </a:pPr>
            <a:r>
              <a:rPr lang="en-US" dirty="0" smtClean="0">
                <a:ea typeface="+mj-ea"/>
                <a:cs typeface="+mj-cs"/>
              </a:rPr>
              <a:t>Step 7: Design Data </a:t>
            </a:r>
            <a:br>
              <a:rPr lang="en-US" dirty="0" smtClean="0">
                <a:ea typeface="+mj-ea"/>
                <a:cs typeface="+mj-cs"/>
              </a:rPr>
            </a:br>
            <a:r>
              <a:rPr lang="en-US" dirty="0" smtClean="0">
                <a:ea typeface="+mj-ea"/>
                <a:cs typeface="+mj-cs"/>
              </a:rPr>
              <a:t>Collection Forms</a:t>
            </a:r>
          </a:p>
        </p:txBody>
      </p:sp>
      <p:sp>
        <p:nvSpPr>
          <p:cNvPr id="28675" name="Content Placeholder 2"/>
          <p:cNvSpPr>
            <a:spLocks noGrp="1"/>
          </p:cNvSpPr>
          <p:nvPr>
            <p:ph idx="1"/>
          </p:nvPr>
        </p:nvSpPr>
        <p:spPr>
          <a:xfrm>
            <a:off x="457200" y="2209800"/>
            <a:ext cx="8229600" cy="4389438"/>
          </a:xfrm>
        </p:spPr>
        <p:txBody>
          <a:bodyPr>
            <a:normAutofit/>
          </a:bodyPr>
          <a:lstStyle/>
          <a:p>
            <a:pPr marL="274320" indent="-274320" fontAlgn="auto">
              <a:spcAft>
                <a:spcPts val="0"/>
              </a:spcAft>
              <a:buClr>
                <a:schemeClr val="accent3"/>
              </a:buClr>
              <a:buFont typeface="Wingdings 2"/>
              <a:buChar char=""/>
              <a:defRPr/>
            </a:pPr>
            <a:r>
              <a:rPr lang="en-US" dirty="0" smtClean="0">
                <a:ea typeface="+mn-ea"/>
                <a:cs typeface="+mn-cs"/>
              </a:rPr>
              <a:t>The</a:t>
            </a:r>
            <a:r>
              <a:rPr lang="en-US" b="1" dirty="0" smtClean="0">
                <a:ea typeface="+mn-ea"/>
                <a:cs typeface="+mn-cs"/>
              </a:rPr>
              <a:t> questionnaire</a:t>
            </a:r>
            <a:r>
              <a:rPr lang="en-US" dirty="0" smtClean="0">
                <a:ea typeface="+mn-ea"/>
                <a:cs typeface="+mn-cs"/>
              </a:rPr>
              <a:t> must be worded objectively, clearly, and without bias in order to communicate with respondents.</a:t>
            </a:r>
          </a:p>
          <a:p>
            <a:pPr marL="274320" indent="-274320" fontAlgn="auto">
              <a:spcAft>
                <a:spcPts val="0"/>
              </a:spcAft>
              <a:buClr>
                <a:schemeClr val="accent3"/>
              </a:buClr>
              <a:buFont typeface="Wingdings 2"/>
              <a:buChar char=""/>
              <a:defRPr/>
            </a:pPr>
            <a:r>
              <a:rPr lang="en-US" dirty="0" smtClean="0">
                <a:ea typeface="+mn-ea"/>
                <a:cs typeface="+mn-cs"/>
              </a:rPr>
              <a:t>If we observe respondents, the form is called an </a:t>
            </a:r>
            <a:r>
              <a:rPr lang="en-US" b="1" dirty="0" smtClean="0">
                <a:ea typeface="+mn-ea"/>
                <a:cs typeface="+mn-cs"/>
              </a:rPr>
              <a:t>observation form</a:t>
            </a:r>
            <a:r>
              <a:rPr lang="en-US" dirty="0" smtClean="0">
                <a:ea typeface="+mn-ea"/>
                <a:cs typeface="+mn-cs"/>
              </a:rPr>
              <a:t>.</a:t>
            </a:r>
          </a:p>
          <a:p>
            <a:pPr marL="0" indent="0" fontAlgn="auto">
              <a:spcAft>
                <a:spcPts val="0"/>
              </a:spcAft>
              <a:buClr>
                <a:schemeClr val="accent3"/>
              </a:buClr>
              <a:buFont typeface="Wingdings 2"/>
              <a:buNone/>
              <a:defRPr/>
            </a:pPr>
            <a:endParaRPr lang="en-US" dirty="0" smtClean="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Learning Objectives</a:t>
            </a:r>
          </a:p>
        </p:txBody>
      </p:sp>
      <p:sp>
        <p:nvSpPr>
          <p:cNvPr id="16386" name="Content Placeholder 2"/>
          <p:cNvSpPr>
            <a:spLocks noGrp="1"/>
          </p:cNvSpPr>
          <p:nvPr>
            <p:ph idx="1"/>
          </p:nvPr>
        </p:nvSpPr>
        <p:spPr/>
        <p:txBody>
          <a:bodyPr/>
          <a:lstStyle/>
          <a:p>
            <a:r>
              <a:rPr lang="en-US" smtClean="0"/>
              <a:t>To gain insights into marketing research by learning the steps in the marketing research process </a:t>
            </a:r>
          </a:p>
          <a:p>
            <a:r>
              <a:rPr lang="en-US" smtClean="0"/>
              <a:t>To understand when marketing research is not needed</a:t>
            </a:r>
          </a:p>
          <a:p>
            <a:r>
              <a:rPr lang="en-US" smtClean="0"/>
              <a:t>To understand the difference between the problem and the research objective</a:t>
            </a:r>
          </a:p>
          <a:p>
            <a:endParaRPr lang="en-US" smtClean="0"/>
          </a:p>
          <a:p>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le 1"/>
          <p:cNvSpPr>
            <a:spLocks noGrp="1"/>
          </p:cNvSpPr>
          <p:nvPr>
            <p:ph type="title"/>
          </p:nvPr>
        </p:nvSpPr>
        <p:spPr>
          <a:xfrm>
            <a:off x="533400" y="990600"/>
            <a:ext cx="8229600" cy="1143000"/>
          </a:xfrm>
        </p:spPr>
        <p:txBody>
          <a:bodyPr>
            <a:normAutofit fontScale="90000"/>
          </a:bodyPr>
          <a:lstStyle/>
          <a:p>
            <a:pPr fontAlgn="auto">
              <a:spcAft>
                <a:spcPts val="0"/>
              </a:spcAft>
              <a:defRPr/>
            </a:pPr>
            <a:r>
              <a:rPr lang="en-US" dirty="0" smtClean="0">
                <a:ea typeface="+mj-ea"/>
                <a:cs typeface="+mj-cs"/>
              </a:rPr>
              <a:t>Step 7: Design Data </a:t>
            </a:r>
            <a:br>
              <a:rPr lang="en-US" dirty="0" smtClean="0">
                <a:ea typeface="+mj-ea"/>
                <a:cs typeface="+mj-cs"/>
              </a:rPr>
            </a:br>
            <a:r>
              <a:rPr lang="en-US" dirty="0" smtClean="0">
                <a:ea typeface="+mj-ea"/>
                <a:cs typeface="+mj-cs"/>
              </a:rPr>
              <a:t>Collection Forms</a:t>
            </a:r>
          </a:p>
        </p:txBody>
      </p:sp>
      <p:sp>
        <p:nvSpPr>
          <p:cNvPr id="29699" name="Content Placeholder 2"/>
          <p:cNvSpPr>
            <a:spLocks noGrp="1"/>
          </p:cNvSpPr>
          <p:nvPr>
            <p:ph idx="1"/>
          </p:nvPr>
        </p:nvSpPr>
        <p:spPr>
          <a:xfrm>
            <a:off x="457200" y="2209800"/>
            <a:ext cx="8229600" cy="4389438"/>
          </a:xfrm>
        </p:spPr>
        <p:txBody>
          <a:bodyPr>
            <a:normAutofit/>
          </a:bodyPr>
          <a:lstStyle/>
          <a:p>
            <a:pPr marL="274320" indent="-274320" fontAlgn="auto">
              <a:spcAft>
                <a:spcPts val="0"/>
              </a:spcAft>
              <a:buClr>
                <a:schemeClr val="accent3"/>
              </a:buClr>
              <a:buFont typeface="Wingdings 2"/>
              <a:buChar char=""/>
              <a:defRPr/>
            </a:pPr>
            <a:r>
              <a:rPr lang="en-US" dirty="0" smtClean="0">
                <a:ea typeface="+mn-ea"/>
                <a:cs typeface="+mn-cs"/>
              </a:rPr>
              <a:t>Software programs are available to assist marketing researchers in preparing forms.</a:t>
            </a:r>
          </a:p>
          <a:p>
            <a:pPr marL="0" indent="0" fontAlgn="auto">
              <a:spcAft>
                <a:spcPts val="0"/>
              </a:spcAft>
              <a:buClr>
                <a:schemeClr val="accent3"/>
              </a:buClr>
              <a:buFont typeface="Wingdings 2"/>
              <a:buNone/>
              <a:defRPr/>
            </a:pPr>
            <a:endParaRPr lang="en-US" dirty="0" smtClean="0">
              <a:ea typeface="+mn-ea"/>
              <a:cs typeface="+mn-cs"/>
            </a:endParaRPr>
          </a:p>
        </p:txBody>
      </p:sp>
      <p:pic>
        <p:nvPicPr>
          <p:cNvPr id="53251" name="Picture 2"/>
          <p:cNvPicPr>
            <a:picLocks noChangeAspect="1" noChangeArrowheads="1"/>
          </p:cNvPicPr>
          <p:nvPr/>
        </p:nvPicPr>
        <p:blipFill>
          <a:blip r:embed="rId3"/>
          <a:srcRect/>
          <a:stretch>
            <a:fillRect/>
          </a:stretch>
        </p:blipFill>
        <p:spPr bwMode="auto">
          <a:xfrm>
            <a:off x="4800600" y="3200400"/>
            <a:ext cx="2809875" cy="3171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Step 8: Determine Sample </a:t>
            </a:r>
            <a:br>
              <a:rPr lang="en-US" dirty="0" smtClean="0">
                <a:ea typeface="+mj-ea"/>
                <a:cs typeface="+mj-cs"/>
              </a:rPr>
            </a:br>
            <a:r>
              <a:rPr lang="en-US" dirty="0" smtClean="0">
                <a:ea typeface="+mj-ea"/>
                <a:cs typeface="+mj-cs"/>
              </a:rPr>
              <a:t>Plan and Size</a:t>
            </a:r>
          </a:p>
        </p:txBody>
      </p:sp>
      <p:sp>
        <p:nvSpPr>
          <p:cNvPr id="55298" name="Content Placeholder 2"/>
          <p:cNvSpPr>
            <a:spLocks noGrp="1"/>
          </p:cNvSpPr>
          <p:nvPr>
            <p:ph idx="1"/>
          </p:nvPr>
        </p:nvSpPr>
        <p:spPr>
          <a:xfrm>
            <a:off x="381000" y="2209800"/>
            <a:ext cx="8229600" cy="4389438"/>
          </a:xfrm>
        </p:spPr>
        <p:txBody>
          <a:bodyPr/>
          <a:lstStyle/>
          <a:p>
            <a:r>
              <a:rPr lang="en-US" smtClean="0"/>
              <a:t>The </a:t>
            </a:r>
            <a:r>
              <a:rPr lang="en-US" b="1" smtClean="0"/>
              <a:t>sample plan </a:t>
            </a:r>
            <a:r>
              <a:rPr lang="en-US" smtClean="0"/>
              <a:t>describes how each sample element, or unit, is to be drawn from the total population. Gives you representativeness!</a:t>
            </a:r>
          </a:p>
          <a:p>
            <a:r>
              <a:rPr lang="en-US" b="1" smtClean="0"/>
              <a:t>Sample size </a:t>
            </a:r>
            <a:r>
              <a:rPr lang="en-US" smtClean="0"/>
              <a:t>refers to determining how many elements of the population should be included in the sample. Gives you accuracy!</a:t>
            </a:r>
          </a:p>
          <a:p>
            <a:endParaRPr lang="en-US" smtClean="0"/>
          </a:p>
          <a:p>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t>Step 9: Collect Data</a:t>
            </a:r>
          </a:p>
        </p:txBody>
      </p:sp>
      <p:sp>
        <p:nvSpPr>
          <p:cNvPr id="57346" name="Content Placeholder 2"/>
          <p:cNvSpPr>
            <a:spLocks noGrp="1"/>
          </p:cNvSpPr>
          <p:nvPr>
            <p:ph idx="1"/>
          </p:nvPr>
        </p:nvSpPr>
        <p:spPr/>
        <p:txBody>
          <a:bodyPr/>
          <a:lstStyle/>
          <a:p>
            <a:r>
              <a:rPr lang="en-US" b="1" smtClean="0"/>
              <a:t>Nonsampling errors </a:t>
            </a:r>
            <a:r>
              <a:rPr lang="en-US" smtClean="0"/>
              <a:t>in data collection will occur, so researchers must know the sources of these errors and implement controls to minimize them. </a:t>
            </a:r>
          </a:p>
          <a:p>
            <a:r>
              <a:rPr lang="en-US" smtClean="0"/>
              <a:t>Researchers aim to minimize this possibility by undertaking a control referred to as validation.</a:t>
            </a:r>
          </a:p>
          <a:p>
            <a:r>
              <a:rPr lang="en-US" smtClean="0"/>
              <a:t>Companies that specialize in data collection are referred to as field service firms.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9393" name="Picture 2"/>
          <p:cNvPicPr>
            <a:picLocks noChangeAspect="1" noChangeArrowheads="1"/>
          </p:cNvPicPr>
          <p:nvPr/>
        </p:nvPicPr>
        <p:blipFill>
          <a:blip r:embed="rId3"/>
          <a:srcRect/>
          <a:stretch>
            <a:fillRect/>
          </a:stretch>
        </p:blipFill>
        <p:spPr bwMode="auto">
          <a:xfrm>
            <a:off x="1090613" y="1200150"/>
            <a:ext cx="6962775" cy="445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smtClean="0"/>
              <a:t>Step 10: Analyze Data</a:t>
            </a:r>
          </a:p>
        </p:txBody>
      </p:sp>
      <p:sp>
        <p:nvSpPr>
          <p:cNvPr id="61442" name="Content Placeholder 2"/>
          <p:cNvSpPr>
            <a:spLocks noGrp="1"/>
          </p:cNvSpPr>
          <p:nvPr>
            <p:ph idx="1"/>
          </p:nvPr>
        </p:nvSpPr>
        <p:spPr/>
        <p:txBody>
          <a:bodyPr/>
          <a:lstStyle/>
          <a:p>
            <a:r>
              <a:rPr lang="en-US" b="1" smtClean="0"/>
              <a:t>Data analysis </a:t>
            </a:r>
            <a:r>
              <a:rPr lang="en-US" smtClean="0"/>
              <a:t>involves entering data into computer files, inspecting data for errors, and running tabulations and various statistical tests.</a:t>
            </a:r>
          </a:p>
          <a:p>
            <a:endParaRPr lang="en-US" smtClean="0"/>
          </a:p>
          <a:p>
            <a:endParaRPr lang="en-US" smtClean="0"/>
          </a:p>
          <a:p>
            <a:pPr algn="ctr">
              <a:buFont typeface="Wingdings 2" pitchFamily="-72" charset="2"/>
              <a:buNone/>
            </a:pPr>
            <a:r>
              <a:rPr lang="en-US" sz="4000" smtClean="0">
                <a:latin typeface="Arial Black" pitchFamily="-72" charset="0"/>
              </a:rPr>
              <a:t>SPSS</a:t>
            </a:r>
            <a:r>
              <a:rPr lang="en-US" baseline="30000" smtClean="0">
                <a:latin typeface="Arial Black" pitchFamily="-72" charset="0"/>
              </a:rPr>
              <a:t>®</a:t>
            </a:r>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Step 11: Prepare and Present the Final Research Report</a:t>
            </a:r>
          </a:p>
        </p:txBody>
      </p:sp>
      <p:sp>
        <p:nvSpPr>
          <p:cNvPr id="36867" name="Content Placeholder 2"/>
          <p:cNvSpPr>
            <a:spLocks noGrp="1"/>
          </p:cNvSpPr>
          <p:nvPr>
            <p:ph idx="1"/>
          </p:nvPr>
        </p:nvSpPr>
        <p:spPr>
          <a:xfrm>
            <a:off x="381000" y="2286000"/>
            <a:ext cx="8229600" cy="4389438"/>
          </a:xfrm>
        </p:spPr>
        <p:txBody>
          <a:bodyPr>
            <a:normAutofit/>
          </a:bodyPr>
          <a:lstStyle/>
          <a:p>
            <a:pPr marL="274320" indent="-274320" fontAlgn="auto">
              <a:spcAft>
                <a:spcPts val="0"/>
              </a:spcAft>
              <a:buClr>
                <a:schemeClr val="accent3"/>
              </a:buClr>
              <a:buFont typeface="Wingdings 2"/>
              <a:buChar char=""/>
              <a:defRPr/>
            </a:pPr>
            <a:r>
              <a:rPr lang="en-US" b="1" dirty="0" smtClean="0">
                <a:ea typeface="+mn-ea"/>
                <a:cs typeface="+mn-cs"/>
              </a:rPr>
              <a:t>Reporting</a:t>
            </a:r>
            <a:r>
              <a:rPr lang="en-US" dirty="0" smtClean="0">
                <a:ea typeface="+mn-ea"/>
                <a:cs typeface="+mn-cs"/>
              </a:rPr>
              <a:t>, the last step, is one of the most important phases of marketing research.</a:t>
            </a:r>
          </a:p>
          <a:p>
            <a:pPr marL="274320" indent="-274320" fontAlgn="auto">
              <a:spcAft>
                <a:spcPts val="0"/>
              </a:spcAft>
              <a:buClr>
                <a:schemeClr val="accent3"/>
              </a:buClr>
              <a:buFont typeface="Wingdings 2"/>
              <a:buChar char=""/>
              <a:defRPr/>
            </a:pPr>
            <a:r>
              <a:rPr lang="en-US" dirty="0" smtClean="0">
                <a:ea typeface="+mn-ea"/>
                <a:cs typeface="+mn-cs"/>
              </a:rPr>
              <a:t>Its importance cannot be overstated because it is the report, or its presentation, that properly communicates the results to the client.</a:t>
            </a:r>
          </a:p>
          <a:p>
            <a:pPr marL="0" indent="0" fontAlgn="auto">
              <a:spcAft>
                <a:spcPts val="0"/>
              </a:spcAft>
              <a:buClr>
                <a:schemeClr val="accent3"/>
              </a:buClr>
              <a:buFont typeface="Wingdings 2"/>
              <a:buNone/>
              <a:defRPr/>
            </a:pPr>
            <a:endParaRPr lang="en-US" dirty="0" smtClean="0">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smtClean="0"/>
              <a:t>Defining the Problem</a:t>
            </a:r>
          </a:p>
        </p:txBody>
      </p:sp>
      <p:sp>
        <p:nvSpPr>
          <p:cNvPr id="65538" name="Content Placeholder 2"/>
          <p:cNvSpPr>
            <a:spLocks noGrp="1"/>
          </p:cNvSpPr>
          <p:nvPr>
            <p:ph idx="1"/>
          </p:nvPr>
        </p:nvSpPr>
        <p:spPr/>
        <p:txBody>
          <a:bodyPr/>
          <a:lstStyle/>
          <a:p>
            <a:r>
              <a:rPr lang="en-US" b="1" smtClean="0"/>
              <a:t>Problems</a:t>
            </a:r>
            <a:r>
              <a:rPr lang="en-US" smtClean="0"/>
              <a:t> are situations calling for managers to make choices among decision alternatives.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mtClean="0"/>
              <a:t>The Research Objective</a:t>
            </a:r>
          </a:p>
        </p:txBody>
      </p:sp>
      <p:sp>
        <p:nvSpPr>
          <p:cNvPr id="67586" name="Content Placeholder 2"/>
          <p:cNvSpPr>
            <a:spLocks noGrp="1"/>
          </p:cNvSpPr>
          <p:nvPr>
            <p:ph idx="1"/>
          </p:nvPr>
        </p:nvSpPr>
        <p:spPr/>
        <p:txBody>
          <a:bodyPr/>
          <a:lstStyle/>
          <a:p>
            <a:r>
              <a:rPr lang="en-US" b="1" smtClean="0"/>
              <a:t>Research objectives </a:t>
            </a:r>
            <a:r>
              <a:rPr lang="en-US" smtClean="0"/>
              <a:t>are specific and tell the researcher exactly what information must be collected to solve the problem by facilitating selection of an alternative.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smtClean="0"/>
              <a:t>The Research Objective</a:t>
            </a:r>
          </a:p>
        </p:txBody>
      </p:sp>
      <p:sp>
        <p:nvSpPr>
          <p:cNvPr id="69634" name="Content Placeholder 2"/>
          <p:cNvSpPr>
            <a:spLocks noGrp="1"/>
          </p:cNvSpPr>
          <p:nvPr>
            <p:ph idx="1"/>
          </p:nvPr>
        </p:nvSpPr>
        <p:spPr/>
        <p:txBody>
          <a:bodyPr/>
          <a:lstStyle/>
          <a:p>
            <a:r>
              <a:rPr lang="en-US" smtClean="0"/>
              <a:t>Specify from whom information is to be gathered</a:t>
            </a:r>
          </a:p>
          <a:p>
            <a:r>
              <a:rPr lang="en-US" smtClean="0"/>
              <a:t>Specify what information is needed</a:t>
            </a:r>
          </a:p>
          <a:p>
            <a:r>
              <a:rPr lang="en-US" smtClean="0"/>
              <a:t>Specify the unit of measurement used to gather information</a:t>
            </a:r>
          </a:p>
          <a:p>
            <a:r>
              <a:rPr lang="en-US" smtClean="0"/>
              <a:t>Word questions used to gather information using the respondents’ frame of reference</a:t>
            </a:r>
          </a:p>
          <a:p>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The Importance of Properly Defining the Problem</a:t>
            </a:r>
            <a:endParaRPr lang="en-US" dirty="0">
              <a:ea typeface="+mj-ea"/>
              <a:cs typeface="+mj-cs"/>
            </a:endParaRPr>
          </a:p>
        </p:txBody>
      </p:sp>
      <p:sp>
        <p:nvSpPr>
          <p:cNvPr id="71682" name="Content Placeholder 2"/>
          <p:cNvSpPr>
            <a:spLocks noGrp="1"/>
          </p:cNvSpPr>
          <p:nvPr>
            <p:ph idx="1"/>
          </p:nvPr>
        </p:nvSpPr>
        <p:spPr>
          <a:xfrm>
            <a:off x="381000" y="2209800"/>
            <a:ext cx="8229600" cy="4389438"/>
          </a:xfrm>
        </p:spPr>
        <p:txBody>
          <a:bodyPr/>
          <a:lstStyle/>
          <a:p>
            <a:r>
              <a:rPr lang="en-US" smtClean="0"/>
              <a:t>When you define a problem incorrectly, there is nothing you can do in the research process to overcome this error. This makes defining the problem and research objectives the most important step in the marketing research process.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Learning Objectives</a:t>
            </a:r>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en-US" dirty="0" smtClean="0">
                <a:ea typeface="+mn-ea"/>
                <a:cs typeface="+mn-cs"/>
              </a:rPr>
              <a:t>To know the importance of properly defining the problem</a:t>
            </a:r>
          </a:p>
          <a:p>
            <a:pPr marL="274320" indent="-274320" fontAlgn="auto">
              <a:spcAft>
                <a:spcPts val="0"/>
              </a:spcAft>
              <a:buClr>
                <a:schemeClr val="accent3"/>
              </a:buClr>
              <a:buFont typeface="Wingdings 2"/>
              <a:buChar char=""/>
              <a:defRPr/>
            </a:pPr>
            <a:r>
              <a:rPr lang="en-US" dirty="0" smtClean="0">
                <a:ea typeface="+mn-ea"/>
                <a:cs typeface="+mn-cs"/>
              </a:rPr>
              <a:t>To appreciate a process for defining the problem as decision alternatives</a:t>
            </a:r>
          </a:p>
          <a:p>
            <a:pPr marL="274320" indent="-274320" fontAlgn="auto">
              <a:spcAft>
                <a:spcPts val="0"/>
              </a:spcAft>
              <a:buClr>
                <a:schemeClr val="accent3"/>
              </a:buClr>
              <a:buFont typeface="Wingdings 2"/>
              <a:buChar char=""/>
              <a:defRPr/>
            </a:pPr>
            <a:r>
              <a:rPr lang="en-US" dirty="0" smtClean="0">
                <a:ea typeface="+mn-ea"/>
                <a:cs typeface="+mn-cs"/>
              </a:rPr>
              <a:t>To know the criteria all research objectives should have and to know the sources of problems, the role of symptoms, and the role of the researcher</a:t>
            </a:r>
          </a:p>
          <a:p>
            <a:pPr marL="0" indent="0" fontAlgn="auto">
              <a:spcAft>
                <a:spcPts val="0"/>
              </a:spcAft>
              <a:buClr>
                <a:schemeClr val="accent3"/>
              </a:buClr>
              <a:buFont typeface="Wingdings 2"/>
              <a:buNone/>
              <a:defRPr/>
            </a:pPr>
            <a:r>
              <a:rPr lang="en-US" dirty="0" smtClean="0">
                <a:ea typeface="+mn-ea"/>
                <a:cs typeface="+mn-cs"/>
              </a:rPr>
              <a:t> </a:t>
            </a:r>
          </a:p>
          <a:p>
            <a:pPr marL="274320" indent="-274320" fontAlgn="auto">
              <a:spcAft>
                <a:spcPts val="0"/>
              </a:spcAft>
              <a:buClr>
                <a:schemeClr val="accent3"/>
              </a:buClr>
              <a:buFont typeface="Wingdings 2"/>
              <a:buChar char=""/>
              <a:defRPr/>
            </a:pPr>
            <a:endParaRPr lang="en-US" dirty="0" smtClean="0">
              <a:ea typeface="+mn-ea"/>
              <a:cs typeface="+mn-cs"/>
            </a:endParaRPr>
          </a:p>
          <a:p>
            <a:pPr marL="274320" indent="-274320" fontAlgn="auto">
              <a:spcAft>
                <a:spcPts val="0"/>
              </a:spcAft>
              <a:buClr>
                <a:schemeClr val="accent3"/>
              </a:buClr>
              <a:buFont typeface="Wingdings 2"/>
              <a:buChar char=""/>
              <a:defRPr/>
            </a:pPr>
            <a:endParaRPr lang="en-US" dirty="0" smtClean="0">
              <a:ea typeface="+mn-ea"/>
              <a:cs typeface="+mn-cs"/>
            </a:endParaRPr>
          </a:p>
          <a:p>
            <a:pPr marL="274320" indent="-274320" fontAlgn="auto">
              <a:spcAft>
                <a:spcPts val="0"/>
              </a:spcAft>
              <a:buClr>
                <a:schemeClr val="accent3"/>
              </a:buClr>
              <a:buFont typeface="Wingdings 2"/>
              <a:buChar char=""/>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smtClean="0"/>
              <a:t>Sources of Problems</a:t>
            </a:r>
          </a:p>
        </p:txBody>
      </p:sp>
      <p:sp>
        <p:nvSpPr>
          <p:cNvPr id="73730" name="Content Placeholder 2"/>
          <p:cNvSpPr>
            <a:spLocks noGrp="1"/>
          </p:cNvSpPr>
          <p:nvPr>
            <p:ph idx="1"/>
          </p:nvPr>
        </p:nvSpPr>
        <p:spPr/>
        <p:txBody>
          <a:bodyPr/>
          <a:lstStyle/>
          <a:p>
            <a:r>
              <a:rPr lang="en-US" smtClean="0"/>
              <a:t>Failure to meet an objective</a:t>
            </a:r>
          </a:p>
          <a:p>
            <a:r>
              <a:rPr lang="en-US" smtClean="0"/>
              <a:t>Opportunity</a:t>
            </a:r>
          </a:p>
          <a:p>
            <a:pPr lvl="1"/>
            <a:r>
              <a:rPr lang="en-US" b="1" smtClean="0"/>
              <a:t>Marketing opportunity </a:t>
            </a:r>
            <a:r>
              <a:rPr lang="en-US" smtClean="0"/>
              <a:t>has been defined as an area of buyer need or potential interest in which a company can perform profitably.</a:t>
            </a:r>
          </a:p>
          <a:p>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smtClean="0"/>
              <a:t>Recognizing the Problem</a:t>
            </a:r>
          </a:p>
        </p:txBody>
      </p:sp>
      <p:sp>
        <p:nvSpPr>
          <p:cNvPr id="75778" name="Content Placeholder 2"/>
          <p:cNvSpPr>
            <a:spLocks noGrp="1"/>
          </p:cNvSpPr>
          <p:nvPr>
            <p:ph idx="1"/>
          </p:nvPr>
        </p:nvSpPr>
        <p:spPr/>
        <p:txBody>
          <a:bodyPr/>
          <a:lstStyle/>
          <a:p>
            <a:r>
              <a:rPr lang="en-US" smtClean="0"/>
              <a:t>Managers must be aware of opportunities. Unless they have a system for monitoring opportunities, sometimes referred to as opportunity identification, they will not likely identify these problems.</a:t>
            </a:r>
          </a:p>
          <a:p>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fontAlgn="auto">
              <a:spcAft>
                <a:spcPts val="0"/>
              </a:spcAft>
              <a:defRPr/>
            </a:pPr>
            <a:r>
              <a:rPr lang="en-US" dirty="0" smtClean="0">
                <a:ea typeface="+mj-ea"/>
                <a:cs typeface="+mj-cs"/>
              </a:rPr>
              <a:t>Role of Symptoms in Problem Recognition</a:t>
            </a:r>
            <a:endParaRPr lang="en-US" dirty="0">
              <a:ea typeface="+mj-ea"/>
              <a:cs typeface="+mj-cs"/>
            </a:endParaRPr>
          </a:p>
        </p:txBody>
      </p:sp>
      <p:sp>
        <p:nvSpPr>
          <p:cNvPr id="3" name="Content Placeholder 2"/>
          <p:cNvSpPr>
            <a:spLocks noGrp="1"/>
          </p:cNvSpPr>
          <p:nvPr>
            <p:ph idx="1"/>
          </p:nvPr>
        </p:nvSpPr>
        <p:spPr>
          <a:xfrm>
            <a:off x="457200" y="2209800"/>
            <a:ext cx="8229600" cy="4389438"/>
          </a:xfrm>
        </p:spPr>
        <p:txBody>
          <a:bodyPr>
            <a:normAutofit/>
          </a:bodyPr>
          <a:lstStyle/>
          <a:p>
            <a:pPr marL="274320" indent="-274320" fontAlgn="auto">
              <a:spcAft>
                <a:spcPts val="0"/>
              </a:spcAft>
              <a:buClr>
                <a:schemeClr val="accent3"/>
              </a:buClr>
              <a:buFont typeface="Wingdings 2"/>
              <a:buChar char=""/>
              <a:defRPr/>
            </a:pPr>
            <a:r>
              <a:rPr lang="en-US" b="1" dirty="0" smtClean="0">
                <a:ea typeface="+mn-ea"/>
                <a:cs typeface="+mn-cs"/>
              </a:rPr>
              <a:t>Symptoms</a:t>
            </a:r>
            <a:r>
              <a:rPr lang="en-US" dirty="0" smtClean="0">
                <a:ea typeface="+mn-ea"/>
                <a:cs typeface="+mn-cs"/>
              </a:rPr>
              <a:t> are not the problem but are the “signals” that alert us to the problem.</a:t>
            </a:r>
          </a:p>
          <a:p>
            <a:pPr marL="274320" indent="-274320" fontAlgn="auto">
              <a:spcAft>
                <a:spcPts val="0"/>
              </a:spcAft>
              <a:buClr>
                <a:schemeClr val="accent3"/>
              </a:buClr>
              <a:buFont typeface="Wingdings 2"/>
              <a:buChar char=""/>
              <a:defRPr/>
            </a:pPr>
            <a:r>
              <a:rPr lang="en-US" dirty="0" smtClean="0">
                <a:ea typeface="+mn-ea"/>
                <a:cs typeface="+mn-cs"/>
              </a:rPr>
              <a:t>Symptoms are changes in the level of some key monitor that measures the achievement of an objective. </a:t>
            </a:r>
          </a:p>
          <a:p>
            <a:pPr marL="0" indent="0" fontAlgn="auto">
              <a:spcAft>
                <a:spcPts val="0"/>
              </a:spcAft>
              <a:buClr>
                <a:schemeClr val="accent3"/>
              </a:buClr>
              <a:buFont typeface="Wingdings 2"/>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pPr fontAlgn="auto">
              <a:spcAft>
                <a:spcPts val="0"/>
              </a:spcAft>
              <a:defRPr/>
            </a:pPr>
            <a:r>
              <a:rPr lang="en-US" dirty="0" smtClean="0">
                <a:ea typeface="+mj-ea"/>
                <a:cs typeface="+mj-cs"/>
              </a:rPr>
              <a:t>The Role of the Researcher in Problem Definition</a:t>
            </a:r>
            <a:endParaRPr lang="en-US" dirty="0">
              <a:ea typeface="+mj-ea"/>
              <a:cs typeface="+mj-cs"/>
            </a:endParaRPr>
          </a:p>
        </p:txBody>
      </p:sp>
      <p:sp>
        <p:nvSpPr>
          <p:cNvPr id="79874" name="Content Placeholder 2"/>
          <p:cNvSpPr>
            <a:spLocks noGrp="1"/>
          </p:cNvSpPr>
          <p:nvPr>
            <p:ph idx="1"/>
          </p:nvPr>
        </p:nvSpPr>
        <p:spPr>
          <a:xfrm>
            <a:off x="457200" y="2286000"/>
            <a:ext cx="8229600" cy="4389438"/>
          </a:xfrm>
        </p:spPr>
        <p:txBody>
          <a:bodyPr/>
          <a:lstStyle/>
          <a:p>
            <a:r>
              <a:rPr lang="en-US" b="1" smtClean="0"/>
              <a:t>Invitations to bid </a:t>
            </a:r>
            <a:r>
              <a:rPr lang="en-US" smtClean="0"/>
              <a:t>(ITBs) or </a:t>
            </a:r>
            <a:r>
              <a:rPr lang="en-US" b="1" smtClean="0"/>
              <a:t>requests for proposals </a:t>
            </a:r>
            <a:r>
              <a:rPr lang="en-US" smtClean="0"/>
              <a:t>(RFPs) are often used in the marketing research process.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fontAlgn="auto">
              <a:spcAft>
                <a:spcPts val="0"/>
              </a:spcAft>
              <a:defRPr/>
            </a:pPr>
            <a:r>
              <a:rPr lang="en-US" dirty="0" smtClean="0">
                <a:ea typeface="+mj-ea"/>
                <a:cs typeface="+mj-cs"/>
              </a:rPr>
              <a:t>The Role of the Researcher in Problem Definition</a:t>
            </a:r>
            <a:endParaRPr lang="en-US" dirty="0">
              <a:ea typeface="+mj-ea"/>
              <a:cs typeface="+mj-cs"/>
            </a:endParaRPr>
          </a:p>
        </p:txBody>
      </p:sp>
      <p:sp>
        <p:nvSpPr>
          <p:cNvPr id="81922" name="Content Placeholder 2"/>
          <p:cNvSpPr>
            <a:spLocks noGrp="1"/>
          </p:cNvSpPr>
          <p:nvPr>
            <p:ph idx="1"/>
          </p:nvPr>
        </p:nvSpPr>
        <p:spPr>
          <a:xfrm>
            <a:off x="457200" y="2209800"/>
            <a:ext cx="8229600" cy="4389438"/>
          </a:xfrm>
        </p:spPr>
        <p:txBody>
          <a:bodyPr/>
          <a:lstStyle/>
          <a:p>
            <a:r>
              <a:rPr lang="en-US" smtClean="0"/>
              <a:t>A </a:t>
            </a:r>
            <a:r>
              <a:rPr lang="en-US" b="1" smtClean="0"/>
              <a:t>situation analysis </a:t>
            </a:r>
            <a:r>
              <a:rPr lang="en-US" smtClean="0"/>
              <a:t>is a form of exploratory research undertaken to gather background information and gather data pertinent to the problem area that might be helpful in defining the problem decision.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Determine the Probable Cause(s) of the Symptom</a:t>
            </a:r>
            <a:endParaRPr lang="en-US" dirty="0">
              <a:ea typeface="+mj-ea"/>
              <a:cs typeface="+mj-cs"/>
            </a:endParaRPr>
          </a:p>
        </p:txBody>
      </p:sp>
      <p:sp>
        <p:nvSpPr>
          <p:cNvPr id="83970" name="Content Placeholder 2"/>
          <p:cNvSpPr>
            <a:spLocks noGrp="1"/>
          </p:cNvSpPr>
          <p:nvPr>
            <p:ph idx="1"/>
          </p:nvPr>
        </p:nvSpPr>
        <p:spPr>
          <a:xfrm>
            <a:off x="457200" y="2362200"/>
            <a:ext cx="8229600" cy="4389438"/>
          </a:xfrm>
        </p:spPr>
        <p:txBody>
          <a:bodyPr/>
          <a:lstStyle/>
          <a:p>
            <a:r>
              <a:rPr lang="en-US" smtClean="0"/>
              <a:t>It is crucial to </a:t>
            </a:r>
            <a:r>
              <a:rPr lang="en-US" b="1" smtClean="0"/>
              <a:t>determine all possible causes</a:t>
            </a:r>
            <a:r>
              <a:rPr lang="en-US" smtClean="0"/>
              <a:t>. If only a partial list of causes is made, it is possible that the real cause will be overlooked.</a:t>
            </a:r>
          </a:p>
          <a:p>
            <a:r>
              <a:rPr lang="en-US" smtClean="0"/>
              <a:t>When a probable cause of the symptom is identified, this triggers a decision to be made by management.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7" name="Title 1"/>
          <p:cNvSpPr>
            <a:spLocks noGrp="1"/>
          </p:cNvSpPr>
          <p:nvPr>
            <p:ph type="title"/>
          </p:nvPr>
        </p:nvSpPr>
        <p:spPr>
          <a:xfrm>
            <a:off x="381000" y="1066800"/>
            <a:ext cx="8229600" cy="1143000"/>
          </a:xfrm>
        </p:spPr>
        <p:txBody>
          <a:bodyPr/>
          <a:lstStyle/>
          <a:p>
            <a:r>
              <a:rPr lang="en-US" sz="4400" smtClean="0"/>
              <a:t>Specify</a:t>
            </a:r>
            <a:r>
              <a:rPr lang="en-US" sz="4800" smtClean="0"/>
              <a:t> Decision Alternatives That May Alleviate the Symptom</a:t>
            </a:r>
          </a:p>
        </p:txBody>
      </p:sp>
      <p:sp>
        <p:nvSpPr>
          <p:cNvPr id="86018" name="Content Placeholder 2"/>
          <p:cNvSpPr>
            <a:spLocks noGrp="1"/>
          </p:cNvSpPr>
          <p:nvPr>
            <p:ph idx="1"/>
          </p:nvPr>
        </p:nvSpPr>
        <p:spPr>
          <a:xfrm>
            <a:off x="457200" y="2362200"/>
            <a:ext cx="8229600" cy="4389438"/>
          </a:xfrm>
        </p:spPr>
        <p:txBody>
          <a:bodyPr/>
          <a:lstStyle/>
          <a:p>
            <a:r>
              <a:rPr lang="en-US" smtClean="0"/>
              <a:t>Once the decision alternatives are determined, a manager must try to determine the consequences of choosing each alternative.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mtClean="0">
                <a:ea typeface="+mj-ea"/>
                <a:cs typeface="+mj-cs"/>
              </a:rPr>
              <a:t>Consequences of the Alternatives</a:t>
            </a:r>
            <a:endParaRPr lang="en-US" dirty="0">
              <a:ea typeface="+mj-ea"/>
              <a:cs typeface="+mj-cs"/>
            </a:endParaRPr>
          </a:p>
        </p:txBody>
      </p:sp>
      <p:sp>
        <p:nvSpPr>
          <p:cNvPr id="3" name="Content Placeholder 2"/>
          <p:cNvSpPr>
            <a:spLocks noGrp="1"/>
          </p:cNvSpPr>
          <p:nvPr>
            <p:ph idx="1"/>
          </p:nvPr>
        </p:nvSpPr>
        <p:spPr/>
        <p:txBody>
          <a:bodyPr>
            <a:normAutofit fontScale="92500"/>
          </a:bodyPr>
          <a:lstStyle/>
          <a:p>
            <a:pPr marL="274320" indent="-274320" fontAlgn="auto">
              <a:spcAft>
                <a:spcPts val="0"/>
              </a:spcAft>
              <a:buClr>
                <a:schemeClr val="accent3"/>
              </a:buClr>
              <a:buFont typeface="Wingdings 2"/>
              <a:buChar char=""/>
              <a:defRPr/>
            </a:pPr>
            <a:r>
              <a:rPr lang="en-US" b="1" dirty="0" smtClean="0">
                <a:ea typeface="+mn-ea"/>
                <a:cs typeface="+mn-cs"/>
              </a:rPr>
              <a:t>Consequences</a:t>
            </a:r>
            <a:r>
              <a:rPr lang="en-US" dirty="0" smtClean="0">
                <a:ea typeface="+mn-ea"/>
                <a:cs typeface="+mn-cs"/>
              </a:rPr>
              <a:t> are the results of marketing decisions.</a:t>
            </a:r>
          </a:p>
          <a:p>
            <a:pPr marL="274320" indent="-274320" fontAlgn="auto">
              <a:spcAft>
                <a:spcPts val="0"/>
              </a:spcAft>
              <a:buClr>
                <a:schemeClr val="accent3"/>
              </a:buClr>
              <a:buFont typeface="Wingdings 2"/>
              <a:buChar char=""/>
              <a:defRPr/>
            </a:pPr>
            <a:r>
              <a:rPr lang="en-US" b="1" dirty="0" smtClean="0">
                <a:ea typeface="+mn-ea"/>
                <a:cs typeface="+mn-cs"/>
              </a:rPr>
              <a:t>Assumptions </a:t>
            </a:r>
            <a:r>
              <a:rPr lang="en-US" dirty="0" smtClean="0">
                <a:ea typeface="+mn-ea"/>
                <a:cs typeface="+mn-cs"/>
              </a:rPr>
              <a:t>are assertions that certain conditions exist or that certain reactions will take place if the considered alternatives are implemented.</a:t>
            </a:r>
          </a:p>
          <a:p>
            <a:pPr marL="274320" indent="-274320" fontAlgn="auto">
              <a:spcAft>
                <a:spcPts val="0"/>
              </a:spcAft>
              <a:buClr>
                <a:schemeClr val="accent3"/>
              </a:buClr>
              <a:buFont typeface="Wingdings 2"/>
              <a:buChar char=""/>
              <a:defRPr/>
            </a:pPr>
            <a:r>
              <a:rPr lang="en-US" b="1" dirty="0" smtClean="0">
                <a:ea typeface="+mn-ea"/>
                <a:cs typeface="+mn-cs"/>
              </a:rPr>
              <a:t>Information state </a:t>
            </a:r>
            <a:r>
              <a:rPr lang="en-US" dirty="0" smtClean="0">
                <a:ea typeface="+mn-ea"/>
                <a:cs typeface="+mn-cs"/>
              </a:rPr>
              <a:t>is the quantity and quality of evidence a manager possesses for each of his or her assumptions.</a:t>
            </a:r>
          </a:p>
          <a:p>
            <a:pPr marL="274320" indent="-274320" fontAlgn="auto">
              <a:spcAft>
                <a:spcPts val="0"/>
              </a:spcAft>
              <a:buClr>
                <a:schemeClr val="accent3"/>
              </a:buClr>
              <a:buFont typeface="Wingdings 2"/>
              <a:buChar char=""/>
              <a:defRPr/>
            </a:pPr>
            <a:r>
              <a:rPr lang="en-US" b="1" dirty="0" smtClean="0">
                <a:ea typeface="+mn-ea"/>
                <a:cs typeface="+mn-cs"/>
              </a:rPr>
              <a:t>Information gaps </a:t>
            </a:r>
            <a:r>
              <a:rPr lang="en-US" dirty="0" smtClean="0">
                <a:ea typeface="+mn-ea"/>
                <a:cs typeface="+mn-cs"/>
              </a:rPr>
              <a:t>are discrepancies between the current information level and the desired level of information.</a:t>
            </a:r>
            <a:endParaRPr lang="en-US" dirty="0">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3" name="Title 1"/>
          <p:cNvSpPr>
            <a:spLocks noGrp="1"/>
          </p:cNvSpPr>
          <p:nvPr>
            <p:ph type="title"/>
          </p:nvPr>
        </p:nvSpPr>
        <p:spPr/>
        <p:txBody>
          <a:bodyPr/>
          <a:lstStyle/>
          <a:p>
            <a:r>
              <a:rPr lang="en-US" smtClean="0"/>
              <a:t>Defining Research Objectives</a:t>
            </a:r>
          </a:p>
        </p:txBody>
      </p:sp>
      <p:sp>
        <p:nvSpPr>
          <p:cNvPr id="90114" name="Content Placeholder 2"/>
          <p:cNvSpPr>
            <a:spLocks noGrp="1"/>
          </p:cNvSpPr>
          <p:nvPr>
            <p:ph idx="1"/>
          </p:nvPr>
        </p:nvSpPr>
        <p:spPr/>
        <p:txBody>
          <a:bodyPr/>
          <a:lstStyle/>
          <a:p>
            <a:r>
              <a:rPr lang="en-US" b="1" smtClean="0"/>
              <a:t>Research objectives </a:t>
            </a:r>
            <a:r>
              <a:rPr lang="en-US" smtClean="0"/>
              <a:t>state specifically what information the researcher must produce so that the manager can choose the correct decision alternative to solve his or her problem.</a:t>
            </a:r>
          </a:p>
          <a:p>
            <a:r>
              <a:rPr lang="en-US" b="1" smtClean="0"/>
              <a:t>Hypotheses</a:t>
            </a:r>
            <a:r>
              <a:rPr lang="en-US" smtClean="0"/>
              <a:t> are statements that are taken as true for the purposes of argument or investigation.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1" name="Title 1"/>
          <p:cNvSpPr>
            <a:spLocks noGrp="1"/>
          </p:cNvSpPr>
          <p:nvPr>
            <p:ph type="title"/>
          </p:nvPr>
        </p:nvSpPr>
        <p:spPr/>
        <p:txBody>
          <a:bodyPr/>
          <a:lstStyle/>
          <a:p>
            <a:r>
              <a:rPr lang="en-US" smtClean="0"/>
              <a:t>Defining Research Objectives</a:t>
            </a:r>
          </a:p>
        </p:txBody>
      </p:sp>
      <p:sp>
        <p:nvSpPr>
          <p:cNvPr id="92162" name="Content Placeholder 2"/>
          <p:cNvSpPr>
            <a:spLocks noGrp="1"/>
          </p:cNvSpPr>
          <p:nvPr>
            <p:ph idx="1"/>
          </p:nvPr>
        </p:nvSpPr>
        <p:spPr/>
        <p:txBody>
          <a:bodyPr/>
          <a:lstStyle/>
          <a:p>
            <a:r>
              <a:rPr lang="en-US" smtClean="0"/>
              <a:t>Criteria for writing research objectives:</a:t>
            </a:r>
          </a:p>
          <a:p>
            <a:pPr lvl="1"/>
            <a:r>
              <a:rPr lang="en-US" smtClean="0"/>
              <a:t>Specify from whom information is to be gathered</a:t>
            </a:r>
          </a:p>
          <a:p>
            <a:pPr lvl="1"/>
            <a:r>
              <a:rPr lang="en-US" smtClean="0"/>
              <a:t>Specify what information (construct) is needed</a:t>
            </a:r>
          </a:p>
          <a:p>
            <a:pPr lvl="1"/>
            <a:r>
              <a:rPr lang="en-US" smtClean="0"/>
              <a:t>Specify the unit of measurement used to gather the information</a:t>
            </a:r>
          </a:p>
          <a:p>
            <a:pPr lvl="1"/>
            <a:r>
              <a:rPr lang="en-US" smtClean="0"/>
              <a:t>Word questions used to gather information using the respondents’ frame of reference</a:t>
            </a:r>
          </a:p>
          <a:p>
            <a:pPr lvl="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Learning Objectives</a:t>
            </a:r>
          </a:p>
        </p:txBody>
      </p:sp>
      <p:sp>
        <p:nvSpPr>
          <p:cNvPr id="20482" name="Content Placeholder 2"/>
          <p:cNvSpPr>
            <a:spLocks noGrp="1"/>
          </p:cNvSpPr>
          <p:nvPr>
            <p:ph idx="1"/>
          </p:nvPr>
        </p:nvSpPr>
        <p:spPr/>
        <p:txBody>
          <a:bodyPr/>
          <a:lstStyle/>
          <a:p>
            <a:r>
              <a:rPr lang="en-US" smtClean="0"/>
              <a:t>To understand that marketing research is needed when managers are uncertain of their assumptions needed to specify consequences of decision alternatives</a:t>
            </a:r>
          </a:p>
          <a:p>
            <a:r>
              <a:rPr lang="en-US" smtClean="0"/>
              <a:t>To know what an action standard is and why it is needed</a:t>
            </a:r>
          </a:p>
          <a:p>
            <a:r>
              <a:rPr lang="en-US" smtClean="0"/>
              <a:t>To learn the components of the marketing research proposal and ethical issues related to the research proposal</a:t>
            </a:r>
          </a:p>
          <a:p>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fontAlgn="auto">
              <a:spcAft>
                <a:spcPts val="0"/>
              </a:spcAft>
              <a:defRPr/>
            </a:pPr>
            <a:r>
              <a:rPr lang="en-US" dirty="0" smtClean="0">
                <a:ea typeface="+mj-ea"/>
                <a:cs typeface="+mj-cs"/>
              </a:rPr>
              <a:t>What Construct Do We Wish to Measure?</a:t>
            </a:r>
            <a:endParaRPr lang="en-US" dirty="0">
              <a:ea typeface="+mj-ea"/>
              <a:cs typeface="+mj-cs"/>
            </a:endParaRPr>
          </a:p>
        </p:txBody>
      </p:sp>
      <p:sp>
        <p:nvSpPr>
          <p:cNvPr id="94210" name="Content Placeholder 2"/>
          <p:cNvSpPr>
            <a:spLocks noGrp="1"/>
          </p:cNvSpPr>
          <p:nvPr>
            <p:ph idx="1"/>
          </p:nvPr>
        </p:nvSpPr>
        <p:spPr>
          <a:xfrm>
            <a:off x="457200" y="2209800"/>
            <a:ext cx="8229600" cy="4389438"/>
          </a:xfrm>
        </p:spPr>
        <p:txBody>
          <a:bodyPr/>
          <a:lstStyle/>
          <a:p>
            <a:r>
              <a:rPr lang="en-US" smtClean="0"/>
              <a:t>A </a:t>
            </a:r>
            <a:r>
              <a:rPr lang="en-US" b="1" smtClean="0"/>
              <a:t>construct</a:t>
            </a:r>
            <a:r>
              <a:rPr lang="en-US" smtClean="0"/>
              <a:t> is an abstract idea inferred from specific instances that are thought to be related.</a:t>
            </a:r>
          </a:p>
          <a:p>
            <a:r>
              <a:rPr lang="en-US" smtClean="0"/>
              <a:t>An </a:t>
            </a:r>
            <a:r>
              <a:rPr lang="en-US" b="1" smtClean="0"/>
              <a:t>operational definition </a:t>
            </a:r>
            <a:r>
              <a:rPr lang="en-US" smtClean="0"/>
              <a:t>defines a construct, such as intention to buy or satisfaction, which describes the operations to be carried out for the construct to be measured empirically.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r>
              <a:rPr lang="en-US" smtClean="0"/>
              <a:t>Completing the Process</a:t>
            </a:r>
          </a:p>
        </p:txBody>
      </p:sp>
      <p:sp>
        <p:nvSpPr>
          <p:cNvPr id="96258" name="Content Placeholder 2"/>
          <p:cNvSpPr>
            <a:spLocks noGrp="1"/>
          </p:cNvSpPr>
          <p:nvPr>
            <p:ph idx="1"/>
          </p:nvPr>
        </p:nvSpPr>
        <p:spPr/>
        <p:txBody>
          <a:bodyPr/>
          <a:lstStyle/>
          <a:p>
            <a:r>
              <a:rPr lang="en-US" smtClean="0"/>
              <a:t>The </a:t>
            </a:r>
            <a:r>
              <a:rPr lang="en-US" b="1" smtClean="0"/>
              <a:t>research objective</a:t>
            </a:r>
            <a:r>
              <a:rPr lang="en-US" smtClean="0"/>
              <a:t> specifies exactly what information the researcher must collect to fill the information gaps. </a:t>
            </a:r>
          </a:p>
          <a:p>
            <a:r>
              <a:rPr lang="en-US" smtClean="0"/>
              <a:t>Once this information is provided, the manager should be able to choose among the decision alternatives. </a:t>
            </a:r>
          </a:p>
          <a:p>
            <a:r>
              <a:rPr lang="en-US" smtClean="0"/>
              <a:t>But exactly how will that decision be made? What must the information look like for a certain alternative to be selected over others?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05" name="Title 1"/>
          <p:cNvSpPr>
            <a:spLocks noGrp="1"/>
          </p:cNvSpPr>
          <p:nvPr>
            <p:ph type="title"/>
          </p:nvPr>
        </p:nvSpPr>
        <p:spPr/>
        <p:txBody>
          <a:bodyPr/>
          <a:lstStyle/>
          <a:p>
            <a:r>
              <a:rPr lang="en-US" smtClean="0"/>
              <a:t>Action Standards</a:t>
            </a:r>
          </a:p>
        </p:txBody>
      </p:sp>
      <p:sp>
        <p:nvSpPr>
          <p:cNvPr id="98306" name="Content Placeholder 2"/>
          <p:cNvSpPr>
            <a:spLocks noGrp="1"/>
          </p:cNvSpPr>
          <p:nvPr>
            <p:ph idx="1"/>
          </p:nvPr>
        </p:nvSpPr>
        <p:spPr/>
        <p:txBody>
          <a:bodyPr/>
          <a:lstStyle/>
          <a:p>
            <a:r>
              <a:rPr lang="en-US" smtClean="0"/>
              <a:t>An </a:t>
            </a:r>
            <a:r>
              <a:rPr lang="en-US" b="1" smtClean="0"/>
              <a:t>action standard </a:t>
            </a:r>
            <a:r>
              <a:rPr lang="en-US" smtClean="0"/>
              <a:t>is a predesignation of some quantity of a measured attribute or characteristic that must be achieved for a research objective for a predetermined action to take place.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pPr fontAlgn="auto">
              <a:spcAft>
                <a:spcPts val="0"/>
              </a:spcAft>
              <a:defRPr/>
            </a:pPr>
            <a:r>
              <a:rPr lang="en-US" dirty="0" smtClean="0">
                <a:ea typeface="+mj-ea"/>
                <a:cs typeface="+mj-cs"/>
              </a:rPr>
              <a:t>Elements of the Market Research Proposal</a:t>
            </a:r>
            <a:endParaRPr lang="en-US" dirty="0">
              <a:ea typeface="+mj-ea"/>
              <a:cs typeface="+mj-cs"/>
            </a:endParaRPr>
          </a:p>
        </p:txBody>
      </p:sp>
      <p:sp>
        <p:nvSpPr>
          <p:cNvPr id="100354" name="Content Placeholder 2"/>
          <p:cNvSpPr>
            <a:spLocks noGrp="1"/>
          </p:cNvSpPr>
          <p:nvPr>
            <p:ph idx="1"/>
          </p:nvPr>
        </p:nvSpPr>
        <p:spPr>
          <a:xfrm>
            <a:off x="457200" y="2133600"/>
            <a:ext cx="8229600" cy="4389438"/>
          </a:xfrm>
        </p:spPr>
        <p:txBody>
          <a:bodyPr/>
          <a:lstStyle/>
          <a:p>
            <a:r>
              <a:rPr lang="en-US" smtClean="0"/>
              <a:t>The </a:t>
            </a:r>
            <a:r>
              <a:rPr lang="en-US" b="1" smtClean="0"/>
              <a:t>marketing research proposal </a:t>
            </a:r>
            <a:r>
              <a:rPr lang="en-US" smtClean="0"/>
              <a:t>serves as the basis of a contract as it documents what the marketing researcher proposes to deliver to the client for some consideration, typically a fee.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914400"/>
            <a:ext cx="8229600" cy="1143000"/>
          </a:xfrm>
        </p:spPr>
        <p:txBody>
          <a:bodyPr>
            <a:normAutofit fontScale="90000"/>
          </a:bodyPr>
          <a:lstStyle/>
          <a:p>
            <a:pPr fontAlgn="auto">
              <a:spcAft>
                <a:spcPts val="0"/>
              </a:spcAft>
              <a:defRPr/>
            </a:pPr>
            <a:r>
              <a:rPr lang="en-US" dirty="0" smtClean="0">
                <a:ea typeface="+mj-ea"/>
                <a:cs typeface="+mj-cs"/>
              </a:rPr>
              <a:t>Elements of the Market Research Proposal</a:t>
            </a:r>
            <a:endParaRPr lang="en-US" dirty="0">
              <a:ea typeface="+mj-ea"/>
              <a:cs typeface="+mj-cs"/>
            </a:endParaRPr>
          </a:p>
        </p:txBody>
      </p:sp>
      <p:sp>
        <p:nvSpPr>
          <p:cNvPr id="102402" name="Content Placeholder 2"/>
          <p:cNvSpPr>
            <a:spLocks noGrp="1"/>
          </p:cNvSpPr>
          <p:nvPr>
            <p:ph idx="1"/>
          </p:nvPr>
        </p:nvSpPr>
        <p:spPr>
          <a:xfrm>
            <a:off x="457200" y="2133600"/>
            <a:ext cx="8229600" cy="4389438"/>
          </a:xfrm>
        </p:spPr>
        <p:txBody>
          <a:bodyPr/>
          <a:lstStyle/>
          <a:p>
            <a:r>
              <a:rPr lang="en-US" smtClean="0"/>
              <a:t>Elements include the following:</a:t>
            </a:r>
          </a:p>
          <a:p>
            <a:pPr lvl="1"/>
            <a:r>
              <a:rPr lang="en-US" smtClean="0"/>
              <a:t>Statement of the problem</a:t>
            </a:r>
          </a:p>
          <a:p>
            <a:pPr lvl="1"/>
            <a:r>
              <a:rPr lang="en-US" smtClean="0"/>
              <a:t>The research objectives</a:t>
            </a:r>
          </a:p>
          <a:p>
            <a:pPr lvl="1"/>
            <a:r>
              <a:rPr lang="en-US" smtClean="0"/>
              <a:t>The research method </a:t>
            </a:r>
          </a:p>
          <a:p>
            <a:pPr lvl="1"/>
            <a:r>
              <a:rPr lang="en-US" smtClean="0"/>
              <a:t>Statement of deliverables</a:t>
            </a:r>
          </a:p>
          <a:p>
            <a:pPr lvl="1"/>
            <a:r>
              <a:rPr lang="en-US" smtClean="0"/>
              <a:t>Costs</a:t>
            </a:r>
          </a:p>
          <a:p>
            <a:pPr lvl="1"/>
            <a:r>
              <a:rPr lang="en-US" smtClean="0"/>
              <a:t>Timetable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49" name="Rectangle 4"/>
          <p:cNvSpPr>
            <a:spLocks noChangeArrowheads="1"/>
          </p:cNvSpPr>
          <p:nvPr/>
        </p:nvSpPr>
        <p:spPr bwMode="auto">
          <a:xfrm>
            <a:off x="-3725863" y="2114550"/>
            <a:ext cx="184150" cy="366713"/>
          </a:xfrm>
          <a:prstGeom prst="rect">
            <a:avLst/>
          </a:prstGeom>
          <a:noFill/>
          <a:ln w="25400">
            <a:noFill/>
            <a:miter lim="800000"/>
            <a:headEnd/>
            <a:tailEnd/>
          </a:ln>
        </p:spPr>
        <p:txBody>
          <a:bodyPr wrap="none" anchor="ctr">
            <a:prstTxWarp prst="textNoShape">
              <a:avLst/>
            </a:prstTxWarp>
            <a:spAutoFit/>
          </a:bodyPr>
          <a:lstStyle/>
          <a:p>
            <a:endParaRPr lang="en-US">
              <a:latin typeface="Calibri" pitchFamily="-72" charset="0"/>
            </a:endParaRPr>
          </a:p>
        </p:txBody>
      </p:sp>
      <p:pic>
        <p:nvPicPr>
          <p:cNvPr id="104450" name="Picture 5" descr="cid:3287383400_2177562"/>
          <p:cNvPicPr>
            <a:picLocks noChangeAspect="1" noChangeArrowheads="1"/>
          </p:cNvPicPr>
          <p:nvPr/>
        </p:nvPicPr>
        <p:blipFill>
          <a:blip r:embed="rId3"/>
          <a:srcRect/>
          <a:stretch>
            <a:fillRect/>
          </a:stretch>
        </p:blipFill>
        <p:spPr bwMode="auto">
          <a:xfrm>
            <a:off x="342900" y="985838"/>
            <a:ext cx="8423275" cy="2747962"/>
          </a:xfrm>
          <a:prstGeom prst="rect">
            <a:avLst/>
          </a:prstGeom>
          <a:solidFill>
            <a:schemeClr val="hlink"/>
          </a:solidFill>
          <a:ln w="9525">
            <a:solidFill>
              <a:schemeClr val="bg1"/>
            </a:solidFill>
            <a:miter lim="800000"/>
            <a:headEnd/>
            <a:tailEnd/>
          </a:ln>
        </p:spPr>
      </p:pic>
      <p:sp>
        <p:nvSpPr>
          <p:cNvPr id="104451" name="Rectangle 6"/>
          <p:cNvSpPr>
            <a:spLocks noChangeArrowheads="1"/>
          </p:cNvSpPr>
          <p:nvPr/>
        </p:nvSpPr>
        <p:spPr bwMode="auto">
          <a:xfrm>
            <a:off x="708025" y="3894138"/>
            <a:ext cx="7589838" cy="1069975"/>
          </a:xfrm>
          <a:prstGeom prst="rect">
            <a:avLst/>
          </a:prstGeom>
          <a:noFill/>
          <a:ln w="25400">
            <a:noFill/>
            <a:miter lim="800000"/>
            <a:headEnd/>
            <a:tailEnd/>
          </a:ln>
        </p:spPr>
        <p:txBody>
          <a:bodyPr anchor="ctr">
            <a:prstTxWarp prst="textNoShape">
              <a:avLst/>
            </a:prstTxWarp>
            <a:spAutoFit/>
          </a:bodyPr>
          <a:lstStyle/>
          <a:p>
            <a:pPr algn="ctr"/>
            <a:r>
              <a:rPr lang="en-US" sz="1600">
                <a:solidFill>
                  <a:srgbClr val="000000"/>
                </a:solidFill>
                <a:latin typeface="Constantia"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457200" y="381000"/>
            <a:ext cx="8001000" cy="1143000"/>
          </a:xfrm>
        </p:spPr>
        <p:txBody>
          <a:bodyPr>
            <a:normAutofit fontScale="90000"/>
          </a:bodyPr>
          <a:lstStyle/>
          <a:p>
            <a:pPr fontAlgn="auto">
              <a:spcAft>
                <a:spcPts val="0"/>
              </a:spcAft>
              <a:defRPr/>
            </a:pPr>
            <a:r>
              <a:rPr lang="en-US" dirty="0" smtClean="0">
                <a:ea typeface="+mj-ea"/>
                <a:cs typeface="+mj-cs"/>
              </a:rPr>
              <a:t>The Marketing Research Process</a:t>
            </a:r>
          </a:p>
        </p:txBody>
      </p:sp>
      <p:pic>
        <p:nvPicPr>
          <p:cNvPr id="22530" name="Picture 2"/>
          <p:cNvPicPr>
            <a:picLocks noChangeAspect="1" noChangeArrowheads="1"/>
          </p:cNvPicPr>
          <p:nvPr/>
        </p:nvPicPr>
        <p:blipFill>
          <a:blip r:embed="rId3"/>
          <a:srcRect/>
          <a:stretch>
            <a:fillRect/>
          </a:stretch>
        </p:blipFill>
        <p:spPr bwMode="auto">
          <a:xfrm>
            <a:off x="1798638" y="1524000"/>
            <a:ext cx="5505450" cy="4806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4577" name="Picture 2"/>
          <p:cNvPicPr>
            <a:picLocks noChangeAspect="1" noChangeArrowheads="1"/>
          </p:cNvPicPr>
          <p:nvPr/>
        </p:nvPicPr>
        <p:blipFill>
          <a:blip r:embed="rId3"/>
          <a:srcRect/>
          <a:stretch>
            <a:fillRect/>
          </a:stretch>
        </p:blipFill>
        <p:spPr bwMode="auto">
          <a:xfrm>
            <a:off x="2038350" y="685800"/>
            <a:ext cx="50673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mtClean="0">
                <a:ea typeface="+mj-ea"/>
                <a:cs typeface="+mj-cs"/>
              </a:rPr>
              <a:t>Caveats to a Step-by-Step Process</a:t>
            </a:r>
            <a:endParaRPr lang="en-US" dirty="0">
              <a:ea typeface="+mj-ea"/>
              <a:cs typeface="+mj-cs"/>
            </a:endParaRPr>
          </a:p>
        </p:txBody>
      </p:sp>
      <p:sp>
        <p:nvSpPr>
          <p:cNvPr id="26626" name="Content Placeholder 2"/>
          <p:cNvSpPr>
            <a:spLocks noGrp="1"/>
          </p:cNvSpPr>
          <p:nvPr>
            <p:ph idx="1"/>
          </p:nvPr>
        </p:nvSpPr>
        <p:spPr/>
        <p:txBody>
          <a:bodyPr/>
          <a:lstStyle/>
          <a:p>
            <a:r>
              <a:rPr lang="en-US" smtClean="0"/>
              <a:t>Not always presented as an 11-step process. </a:t>
            </a:r>
          </a:p>
          <a:p>
            <a:r>
              <a:rPr lang="en-US" smtClean="0"/>
              <a:t>Not all studies use all 11 steps.</a:t>
            </a:r>
          </a:p>
          <a:p>
            <a:r>
              <a:rPr lang="en-US" smtClean="0"/>
              <a:t>You may be able to solve the problem with secondary data (a visit to the library or Google™).</a:t>
            </a:r>
          </a:p>
          <a:p>
            <a:r>
              <a:rPr lang="en-US" smtClean="0"/>
              <a:t>Few studies follow the steps in order.</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143000"/>
            <a:ext cx="8229600" cy="1143000"/>
          </a:xfrm>
        </p:spPr>
        <p:txBody>
          <a:bodyPr>
            <a:normAutofit fontScale="90000"/>
          </a:bodyPr>
          <a:lstStyle/>
          <a:p>
            <a:pPr fontAlgn="auto">
              <a:spcAft>
                <a:spcPts val="0"/>
              </a:spcAft>
              <a:defRPr/>
            </a:pPr>
            <a:r>
              <a:rPr lang="en-US" dirty="0" smtClean="0">
                <a:ea typeface="+mj-ea"/>
                <a:cs typeface="+mj-cs"/>
              </a:rPr>
              <a:t>Step 1: Establish the Need for Marketing Research</a:t>
            </a:r>
          </a:p>
        </p:txBody>
      </p:sp>
      <p:sp>
        <p:nvSpPr>
          <p:cNvPr id="28674" name="Content Placeholder 2"/>
          <p:cNvSpPr>
            <a:spLocks noGrp="1"/>
          </p:cNvSpPr>
          <p:nvPr>
            <p:ph idx="1"/>
          </p:nvPr>
        </p:nvSpPr>
        <p:spPr>
          <a:xfrm>
            <a:off x="533400" y="2362200"/>
            <a:ext cx="8229600" cy="4389438"/>
          </a:xfrm>
        </p:spPr>
        <p:txBody>
          <a:bodyPr/>
          <a:lstStyle/>
          <a:p>
            <a:r>
              <a:rPr lang="en-US" smtClean="0"/>
              <a:t>Is there a real need for marketing research? </a:t>
            </a:r>
          </a:p>
          <a:p>
            <a:r>
              <a:rPr lang="en-US" smtClean="0"/>
              <a:t>Research takes time and costs money.  </a:t>
            </a:r>
          </a:p>
          <a:p>
            <a:pPr lvl="1"/>
            <a:r>
              <a:rPr lang="en-US" smtClean="0"/>
              <a:t>Value of information versus cost of information?</a:t>
            </a:r>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066800"/>
            <a:ext cx="8229600" cy="1143000"/>
          </a:xfrm>
        </p:spPr>
        <p:txBody>
          <a:bodyPr>
            <a:normAutofit fontScale="90000"/>
          </a:bodyPr>
          <a:lstStyle/>
          <a:p>
            <a:pPr fontAlgn="auto">
              <a:spcAft>
                <a:spcPts val="0"/>
              </a:spcAft>
              <a:defRPr/>
            </a:pPr>
            <a:r>
              <a:rPr lang="en-US" dirty="0" smtClean="0">
                <a:ea typeface="+mj-ea"/>
                <a:cs typeface="+mj-cs"/>
              </a:rPr>
              <a:t>Step 1: Establish the Need for Marketing Research</a:t>
            </a:r>
          </a:p>
        </p:txBody>
      </p:sp>
      <p:sp>
        <p:nvSpPr>
          <p:cNvPr id="30722" name="Content Placeholder 2"/>
          <p:cNvSpPr>
            <a:spLocks noGrp="1"/>
          </p:cNvSpPr>
          <p:nvPr>
            <p:ph idx="1"/>
          </p:nvPr>
        </p:nvSpPr>
        <p:spPr>
          <a:xfrm>
            <a:off x="457200" y="2362200"/>
            <a:ext cx="8229600" cy="4389438"/>
          </a:xfrm>
        </p:spPr>
        <p:txBody>
          <a:bodyPr/>
          <a:lstStyle/>
          <a:p>
            <a:r>
              <a:rPr lang="en-US" smtClean="0"/>
              <a:t>Is there a real need for marketing research? </a:t>
            </a:r>
          </a:p>
          <a:p>
            <a:pPr lvl="1"/>
            <a:r>
              <a:rPr lang="en-US" smtClean="0"/>
              <a:t>Marketing research is not always needed.</a:t>
            </a:r>
          </a:p>
          <a:p>
            <a:pPr lvl="1"/>
            <a:r>
              <a:rPr lang="en-US" smtClean="0"/>
              <a:t>We often have the information.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3029</TotalTime>
  <Words>1604</Words>
  <Application>Microsoft Office PowerPoint</Application>
  <PresentationFormat>On-screen Show (4:3)</PresentationFormat>
  <Paragraphs>195</Paragraphs>
  <Slides>45</Slides>
  <Notes>45</Notes>
  <HiddenSlides>0</HiddenSlides>
  <MMClips>0</MMClips>
  <ScaleCrop>false</ScaleCrop>
  <HeadingPairs>
    <vt:vector size="6" baseType="variant">
      <vt:variant>
        <vt:lpstr>Fonts Used</vt:lpstr>
      </vt:variant>
      <vt:variant>
        <vt:i4>7</vt:i4>
      </vt:variant>
      <vt:variant>
        <vt:lpstr>Design Template</vt:lpstr>
      </vt:variant>
      <vt:variant>
        <vt:i4>1</vt:i4>
      </vt:variant>
      <vt:variant>
        <vt:lpstr>Slide Titles</vt:lpstr>
      </vt:variant>
      <vt:variant>
        <vt:i4>45</vt:i4>
      </vt:variant>
    </vt:vector>
  </HeadingPairs>
  <TitlesOfParts>
    <vt:vector size="53" baseType="lpstr">
      <vt:lpstr>Constantia</vt:lpstr>
      <vt:lpstr>ＭＳ Ｐゴシック</vt:lpstr>
      <vt:lpstr>Arial</vt:lpstr>
      <vt:lpstr>Calibri</vt:lpstr>
      <vt:lpstr>Wingdings 2</vt:lpstr>
      <vt:lpstr>Trebuchet MS</vt:lpstr>
      <vt:lpstr>Arial Black</vt:lpstr>
      <vt:lpstr>Flow</vt:lpstr>
      <vt:lpstr>PowerPoint Presentation</vt:lpstr>
      <vt:lpstr>Learning Objectives</vt:lpstr>
      <vt:lpstr>Learning Objectives</vt:lpstr>
      <vt:lpstr>Learning Objectives</vt:lpstr>
      <vt:lpstr>The Marketing Research Process</vt:lpstr>
      <vt:lpstr>PowerPoint Presentation</vt:lpstr>
      <vt:lpstr>Caveats to a Step-by-Step Process</vt:lpstr>
      <vt:lpstr>Step 1: Establish the Need for Marketing Research</vt:lpstr>
      <vt:lpstr>Step 1: Establish the Need for Marketing Research</vt:lpstr>
      <vt:lpstr>Step 1: Establish the Need for Marketing Research</vt:lpstr>
      <vt:lpstr>Step 2: Define the Problem –Stating the Decision Alternatives</vt:lpstr>
      <vt:lpstr>Step 2: Define the Problem</vt:lpstr>
      <vt:lpstr>Step 3: Establish Objectives</vt:lpstr>
      <vt:lpstr>Step 4: Determine Research Design</vt:lpstr>
      <vt:lpstr>Step 4: Determine Research Design</vt:lpstr>
      <vt:lpstr>Step 5: Identify Information  Types and Sources</vt:lpstr>
      <vt:lpstr>Step 6: Determine Methods of Accessing Data</vt:lpstr>
      <vt:lpstr>Step 6: Determine Methods of Accessing Data</vt:lpstr>
      <vt:lpstr>Step 7: Design Data  Collection Forms</vt:lpstr>
      <vt:lpstr>Step 7: Design Data  Collection Forms</vt:lpstr>
      <vt:lpstr>Step 8: Determine Sample  Plan and Size</vt:lpstr>
      <vt:lpstr>Step 9: Collect Data</vt:lpstr>
      <vt:lpstr>PowerPoint Presentation</vt:lpstr>
      <vt:lpstr>Step 10: Analyze Data</vt:lpstr>
      <vt:lpstr>Step 11: Prepare and Present the Final Research Report</vt:lpstr>
      <vt:lpstr>Defining the Problem</vt:lpstr>
      <vt:lpstr>The Research Objective</vt:lpstr>
      <vt:lpstr>The Research Objective</vt:lpstr>
      <vt:lpstr>The Importance of Properly Defining the Problem</vt:lpstr>
      <vt:lpstr>Sources of Problems</vt:lpstr>
      <vt:lpstr>Recognizing the Problem</vt:lpstr>
      <vt:lpstr>Role of Symptoms in Problem Recognition</vt:lpstr>
      <vt:lpstr>The Role of the Researcher in Problem Definition</vt:lpstr>
      <vt:lpstr>The Role of the Researcher in Problem Definition</vt:lpstr>
      <vt:lpstr>Determine the Probable Cause(s) of the Symptom</vt:lpstr>
      <vt:lpstr>Specify Decision Alternatives That May Alleviate the Symptom</vt:lpstr>
      <vt:lpstr>Consequences of the Alternatives</vt:lpstr>
      <vt:lpstr>Defining Research Objectives</vt:lpstr>
      <vt:lpstr>Defining Research Objectives</vt:lpstr>
      <vt:lpstr>What Construct Do We Wish to Measure?</vt:lpstr>
      <vt:lpstr>Completing the Process</vt:lpstr>
      <vt:lpstr>Action Standards</vt:lpstr>
      <vt:lpstr>Elements of the Market Research Proposal</vt:lpstr>
      <vt:lpstr>Elements of the Market Research Proposal</vt:lpstr>
      <vt:lpstr>PowerPoint Presentation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Marketing Research Process and Defining the Problem and Research Objectives</dc:title>
  <dc:creator>Christina</dc:creator>
  <cp:lastModifiedBy>Becca Groves</cp:lastModifiedBy>
  <cp:revision>35</cp:revision>
  <dcterms:created xsi:type="dcterms:W3CDTF">2012-11-02T16:29:33Z</dcterms:created>
  <dcterms:modified xsi:type="dcterms:W3CDTF">2013-01-30T20:33:12Z</dcterms:modified>
</cp:coreProperties>
</file>