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8" r:id="rId3"/>
    <p:sldId id="261" r:id="rId4"/>
    <p:sldId id="306" r:id="rId5"/>
    <p:sldId id="312" r:id="rId6"/>
    <p:sldId id="308" r:id="rId7"/>
    <p:sldId id="309" r:id="rId8"/>
    <p:sldId id="313" r:id="rId9"/>
    <p:sldId id="314" r:id="rId10"/>
    <p:sldId id="315" r:id="rId11"/>
    <p:sldId id="310" r:id="rId12"/>
    <p:sldId id="278" r:id="rId13"/>
  </p:sldIdLst>
  <p:sldSz cx="9144000" cy="5143500" type="screen16x9"/>
  <p:notesSz cx="6858000" cy="9144000"/>
  <p:embeddedFontLst>
    <p:embeddedFont>
      <p:font typeface="Amatic SC" pitchFamily="2" charset="-79"/>
      <p:regular r:id="rId15"/>
      <p:bold r:id="rId16"/>
    </p:embeddedFont>
    <p:embeddedFont>
      <p:font typeface="Cambria Math" panose="02040503050406030204" pitchFamily="18" charset="0"/>
      <p:regular r:id="rId17"/>
    </p:embeddedFont>
    <p:embeddedFont>
      <p:font typeface="Quicksand" pitchFamily="2" charset="77"/>
      <p:regular r:id="rId18"/>
      <p:bold r:id="rId19"/>
    </p:embeddedFont>
    <p:embeddedFont>
      <p:font typeface="Short Stack" panose="02010500040000000007" pitchFamily="2" charset="77"/>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9382FF-A9EE-479E-84C2-D4933C56DE1E}">
  <a:tblStyle styleId="{1F9382FF-A9EE-479E-84C2-D4933C56DE1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0"/>
  </p:normalViewPr>
  <p:slideViewPr>
    <p:cSldViewPr snapToGrid="0" snapToObjects="1">
      <p:cViewPr varScale="1">
        <p:scale>
          <a:sx n="149" d="100"/>
          <a:sy n="149" d="100"/>
        </p:scale>
        <p:origin x="560"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08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57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2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054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11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94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893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13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Click to edit Master text styles</a:t>
            </a: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545521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5">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8" r:id="rId2"/>
    <p:sldLayoutId id="2147483660" r:id="rId3"/>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886400" y="1152144"/>
            <a:ext cx="5371200" cy="2445894"/>
          </a:xfrm>
          <a:prstGeom prst="rect">
            <a:avLst/>
          </a:prstGeom>
        </p:spPr>
        <p:txBody>
          <a:bodyPr spcFirstLastPara="1" wrap="square" lIns="0" tIns="0" rIns="0" bIns="0" anchor="ctr" anchorCtr="0">
            <a:noAutofit/>
          </a:bodyPr>
          <a:lstStyle/>
          <a:p>
            <a:br>
              <a:rPr lang="en-US" dirty="0">
                <a:solidFill>
                  <a:srgbClr val="FE5CAC"/>
                </a:solidFill>
              </a:rPr>
            </a:br>
            <a:r>
              <a:rPr lang="en-US" dirty="0"/>
              <a:t>C</a:t>
            </a:r>
            <a:r>
              <a:rPr lang="en" dirty="0"/>
              <a:t>hapter#3</a:t>
            </a:r>
            <a:br>
              <a:rPr lang="en" dirty="0"/>
            </a:br>
            <a:r>
              <a:rPr lang="en" sz="3200"/>
              <a:t>life annuities</a:t>
            </a:r>
            <a:br>
              <a:rPr lang="en-US" sz="3200" dirty="0">
                <a:solidFill>
                  <a:srgbClr val="7030A0"/>
                </a:solidFill>
              </a:rPr>
            </a:br>
            <a:endParaRPr sz="3200" dirty="0">
              <a:solidFill>
                <a:srgbClr val="7030A0"/>
              </a:solidFill>
            </a:endParaRPr>
          </a:p>
        </p:txBody>
      </p:sp>
      <p:pic>
        <p:nvPicPr>
          <p:cNvPr id="3" name="صورة 8">
            <a:extLst>
              <a:ext uri="{FF2B5EF4-FFF2-40B4-BE49-F238E27FC236}">
                <a16:creationId xmlns:a16="http://schemas.microsoft.com/office/drawing/2014/main" id="{35CED820-23EC-D741-89CE-BB5062A2F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37302"/>
            <a:ext cx="1517818" cy="583095"/>
          </a:xfrm>
          <a:prstGeom prst="rect">
            <a:avLst/>
          </a:prstGeom>
        </p:spPr>
      </p:pic>
      <p:sp>
        <p:nvSpPr>
          <p:cNvPr id="4" name="Rectangle 3">
            <a:extLst>
              <a:ext uri="{FF2B5EF4-FFF2-40B4-BE49-F238E27FC236}">
                <a16:creationId xmlns:a16="http://schemas.microsoft.com/office/drawing/2014/main" id="{E0411C52-B403-4045-BE4F-2E4BE8487486}"/>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spTree>
    <p:extLst>
      <p:ext uri="{BB962C8B-B14F-4D97-AF65-F5344CB8AC3E}">
        <p14:creationId xmlns:p14="http://schemas.microsoft.com/office/powerpoint/2010/main" val="220194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18"/>
          <p:cNvSpPr txBox="1">
            <a:spLocks noGrp="1"/>
          </p:cNvSpPr>
          <p:nvPr>
            <p:ph type="body" idx="1"/>
          </p:nvPr>
        </p:nvSpPr>
        <p:spPr>
          <a:xfrm>
            <a:off x="130115" y="366954"/>
            <a:ext cx="8883720" cy="4382896"/>
          </a:xfrm>
          <a:prstGeom prst="rect">
            <a:avLst/>
          </a:prstGeom>
        </p:spPr>
        <p:txBody>
          <a:bodyPr spcFirstLastPara="1" wrap="square" lIns="0" tIns="0" rIns="0" bIns="0" anchor="t" anchorCtr="0">
            <a:noAutofit/>
          </a:bodyPr>
          <a:lstStyle/>
          <a:p>
            <a:endParaRPr lang="en-US" sz="1600" dirty="0"/>
          </a:p>
          <a:p>
            <a:r>
              <a:rPr lang="en-US" sz="1600" dirty="0"/>
              <a:t>For a special 3-year temporary life annuity-due on (x), you are given: (</a:t>
            </a:r>
            <a:r>
              <a:rPr lang="en-US" sz="1600" dirty="0" err="1"/>
              <a:t>i</a:t>
            </a:r>
            <a:r>
              <a:rPr lang="en-US" sz="1600" dirty="0"/>
              <a:t>) </a:t>
            </a:r>
          </a:p>
          <a:p>
            <a:pPr marL="114300" indent="0">
              <a:buNone/>
            </a:pPr>
            <a:endParaRPr lang="en-US" sz="1600" dirty="0"/>
          </a:p>
          <a:p>
            <a:pPr marL="114300" indent="0">
              <a:buNone/>
            </a:pPr>
            <a:br>
              <a:rPr lang="en-US" sz="1600" dirty="0"/>
            </a:br>
            <a:endParaRPr lang="en-US" sz="1600" dirty="0"/>
          </a:p>
          <a:p>
            <a:pPr marL="114300" indent="0">
              <a:buNone/>
            </a:pPr>
            <a:br>
              <a:rPr lang="en-US" sz="1600" dirty="0"/>
            </a:br>
            <a:r>
              <a:rPr lang="en-US" sz="1600" dirty="0"/>
              <a:t>(ii) </a:t>
            </a:r>
            <a:r>
              <a:rPr lang="en-US" sz="1600" dirty="0" err="1"/>
              <a:t>i</a:t>
            </a:r>
            <a:r>
              <a:rPr lang="en-US" sz="1600" dirty="0"/>
              <a:t> = 0.06</a:t>
            </a:r>
            <a:br>
              <a:rPr lang="en-US" sz="1600" dirty="0"/>
            </a:br>
            <a:r>
              <a:rPr lang="en-US" sz="1600" dirty="0"/>
              <a:t>Calculate the variance of the present value random variable for this annuity.</a:t>
            </a:r>
            <a:br>
              <a:rPr lang="en-US" sz="1600" dirty="0"/>
            </a:br>
            <a:r>
              <a:rPr lang="en-US" sz="1600" dirty="0"/>
              <a:t>(A) 91 </a:t>
            </a:r>
          </a:p>
          <a:p>
            <a:pPr marL="114300" indent="0">
              <a:buNone/>
            </a:pPr>
            <a:r>
              <a:rPr lang="en-US" sz="1600" dirty="0"/>
              <a:t>(B) 102 </a:t>
            </a:r>
          </a:p>
          <a:p>
            <a:pPr marL="114300" indent="0">
              <a:buNone/>
            </a:pPr>
            <a:r>
              <a:rPr lang="en-US" sz="1600" dirty="0"/>
              <a:t>(C) 114 </a:t>
            </a:r>
          </a:p>
          <a:p>
            <a:pPr marL="114300" indent="0">
              <a:buNone/>
            </a:pPr>
            <a:r>
              <a:rPr lang="en-US" sz="1600" dirty="0"/>
              <a:t>(D) 127 </a:t>
            </a:r>
          </a:p>
          <a:p>
            <a:pPr marL="114300" indent="0">
              <a:buNone/>
            </a:pPr>
            <a:r>
              <a:rPr lang="en-US" sz="1600" dirty="0"/>
              <a:t>(E) 139 </a:t>
            </a:r>
          </a:p>
          <a:p>
            <a:pPr marL="114300" indent="0">
              <a:buNone/>
            </a:pPr>
            <a:endParaRPr lang="en-US" sz="1600" dirty="0"/>
          </a:p>
          <a:p>
            <a:endParaRPr lang="en-US" sz="1600" dirty="0"/>
          </a:p>
          <a:p>
            <a:pPr marL="114300" indent="0">
              <a:buNone/>
            </a:pPr>
            <a:endParaRPr lang="en-US" sz="1600" b="1" dirty="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5" name="صورة 8">
            <a:extLst>
              <a:ext uri="{FF2B5EF4-FFF2-40B4-BE49-F238E27FC236}">
                <a16:creationId xmlns:a16="http://schemas.microsoft.com/office/drawing/2014/main" id="{AF0E63C6-0021-644C-A693-8C05631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28756"/>
            <a:ext cx="1517818" cy="583095"/>
          </a:xfrm>
          <a:prstGeom prst="rect">
            <a:avLst/>
          </a:prstGeom>
        </p:spPr>
      </p:pic>
      <p:sp>
        <p:nvSpPr>
          <p:cNvPr id="6" name="Rectangle 5">
            <a:extLst>
              <a:ext uri="{FF2B5EF4-FFF2-40B4-BE49-F238E27FC236}">
                <a16:creationId xmlns:a16="http://schemas.microsoft.com/office/drawing/2014/main" id="{673A3C39-0EC0-D848-8FCC-53562F3B48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pic>
        <p:nvPicPr>
          <p:cNvPr id="1025" name="Picture 1" descr="page49image3352727488">
            <a:extLst>
              <a:ext uri="{FF2B5EF4-FFF2-40B4-BE49-F238E27FC236}">
                <a16:creationId xmlns:a16="http://schemas.microsoft.com/office/drawing/2014/main" id="{BF09680B-94DE-CB4A-BD2E-E15B61833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3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cell phone&#10;&#10;Description automatically generated">
            <a:extLst>
              <a:ext uri="{FF2B5EF4-FFF2-40B4-BE49-F238E27FC236}">
                <a16:creationId xmlns:a16="http://schemas.microsoft.com/office/drawing/2014/main" id="{A31F6BFD-BE4D-FA42-A1BD-87A9ABDC351C}"/>
              </a:ext>
            </a:extLst>
          </p:cNvPr>
          <p:cNvPicPr>
            <a:picLocks noChangeAspect="1"/>
          </p:cNvPicPr>
          <p:nvPr/>
        </p:nvPicPr>
        <p:blipFill rotWithShape="1">
          <a:blip r:embed="rId5"/>
          <a:srcRect l="28712" t="50000" r="29336" b="26397"/>
          <a:stretch/>
        </p:blipFill>
        <p:spPr>
          <a:xfrm>
            <a:off x="2743174" y="1203742"/>
            <a:ext cx="3452501" cy="1214037"/>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B224E923-BB5B-4940-85D7-F53623D1344D}"/>
              </a:ext>
            </a:extLst>
          </p:cNvPr>
          <p:cNvPicPr>
            <a:picLocks noChangeAspect="1"/>
          </p:cNvPicPr>
          <p:nvPr/>
        </p:nvPicPr>
        <p:blipFill rotWithShape="1">
          <a:blip r:embed="rId6"/>
          <a:srcRect l="27778" t="20602" r="18328" b="56968"/>
          <a:stretch/>
        </p:blipFill>
        <p:spPr>
          <a:xfrm>
            <a:off x="2914089" y="3254567"/>
            <a:ext cx="4435293" cy="1153683"/>
          </a:xfrm>
          <a:prstGeom prst="rect">
            <a:avLst/>
          </a:prstGeom>
        </p:spPr>
      </p:pic>
    </p:spTree>
    <p:extLst>
      <p:ext uri="{BB962C8B-B14F-4D97-AF65-F5344CB8AC3E}">
        <p14:creationId xmlns:p14="http://schemas.microsoft.com/office/powerpoint/2010/main" val="4125383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9" name="Google Shape;729;p18"/>
              <p:cNvSpPr txBox="1">
                <a:spLocks noGrp="1"/>
              </p:cNvSpPr>
              <p:nvPr>
                <p:ph type="body" idx="1"/>
              </p:nvPr>
            </p:nvSpPr>
            <p:spPr>
              <a:xfrm>
                <a:off x="130115" y="685245"/>
                <a:ext cx="8883720" cy="4851361"/>
              </a:xfrm>
              <a:prstGeom prst="rect">
                <a:avLst/>
              </a:prstGeom>
            </p:spPr>
            <p:txBody>
              <a:bodyPr spcFirstLastPara="1" wrap="square" lIns="0" tIns="0" rIns="0" bIns="0" anchor="t" anchorCtr="0">
                <a:noAutofit/>
              </a:bodyPr>
              <a:lstStyle/>
              <a:p>
                <a:r>
                  <a:rPr lang="en-US" sz="1600" dirty="0"/>
                  <a:t>A person age 40 wins 10,000 in the actuarial lottery. Rather than receiving the money at once, the winner is offered the actuarially equivalent option of receiving an annual payment of K (at the beginning of each year) guaranteed for 10 years and continuing thereafter for life. </a:t>
                </a:r>
              </a:p>
              <a:p>
                <a:pPr marL="114300" indent="0">
                  <a:buNone/>
                </a:pPr>
                <a:r>
                  <a:rPr lang="en-US" sz="1600" dirty="0"/>
                  <a:t>You are given:</a:t>
                </a:r>
              </a:p>
              <a:p>
                <a:pPr marL="114300" indent="0">
                  <a:buNone/>
                </a:pPr>
                <a:br>
                  <a:rPr lang="en-US" sz="1600" dirty="0"/>
                </a:br>
                <a:r>
                  <a:rPr lang="en-US" sz="1600" dirty="0"/>
                  <a:t>(</a:t>
                </a:r>
                <a:r>
                  <a:rPr lang="en-US" sz="1600" dirty="0" err="1"/>
                  <a:t>i</a:t>
                </a:r>
                <a:r>
                  <a:rPr lang="en-US" sz="1600" dirty="0"/>
                  <a:t>) </a:t>
                </a:r>
                <a:r>
                  <a:rPr lang="en-US" sz="1600" dirty="0" err="1"/>
                  <a:t>i</a:t>
                </a:r>
                <a:r>
                  <a:rPr lang="en-US" sz="1600" dirty="0"/>
                  <a:t> = 0.04</a:t>
                </a:r>
                <a:br>
                  <a:rPr lang="en-US" sz="1600" dirty="0"/>
                </a:br>
                <a:r>
                  <a:rPr lang="en-US" sz="1600" dirty="0"/>
                  <a:t>(ii) A</a:t>
                </a:r>
                <a:r>
                  <a:rPr lang="en-US" sz="1600" baseline="-25000" dirty="0"/>
                  <a:t>40</a:t>
                </a:r>
                <a:r>
                  <a:rPr lang="en-US" sz="1600" dirty="0"/>
                  <a:t> = 0.30 </a:t>
                </a:r>
              </a:p>
              <a:p>
                <a:pPr marL="114300" indent="0">
                  <a:buNone/>
                </a:pPr>
                <a:r>
                  <a:rPr lang="en-US" sz="1600" dirty="0"/>
                  <a:t>(iii) A</a:t>
                </a:r>
                <a:r>
                  <a:rPr lang="en-US" sz="1600" baseline="-25000" dirty="0"/>
                  <a:t>50</a:t>
                </a:r>
                <a:r>
                  <a:rPr lang="en-US" sz="1600" dirty="0"/>
                  <a:t> = 0.35 </a:t>
                </a:r>
              </a:p>
              <a:p>
                <a:pPr marL="114300" indent="0">
                  <a:buNone/>
                </a:pPr>
                <a:r>
                  <a:rPr lang="en-US" sz="1600" dirty="0"/>
                  <a:t>(iv) </a:t>
                </a:r>
                <a14:m>
                  <m:oMath xmlns:m="http://schemas.openxmlformats.org/officeDocument/2006/math">
                    <m:sSub>
                      <m:sSubPr>
                        <m:ctrlPr>
                          <a:rPr lang="en-US" sz="1600" i="1">
                            <a:solidFill>
                              <a:schemeClr val="tx2">
                                <a:lumMod val="25000"/>
                              </a:schemeClr>
                            </a:solidFill>
                            <a:latin typeface="Cambria Math" panose="02040503050406030204" pitchFamily="18" charset="0"/>
                          </a:rPr>
                        </m:ctrlPr>
                      </m:sSubPr>
                      <m:e>
                        <m:r>
                          <a:rPr lang="en-US" sz="1600" b="0">
                            <a:solidFill>
                              <a:schemeClr val="tx2">
                                <a:lumMod val="25000"/>
                              </a:schemeClr>
                            </a:solidFill>
                            <a:latin typeface="Cambria Math" panose="02040503050406030204" pitchFamily="18" charset="0"/>
                          </a:rPr>
                          <m:t> </m:t>
                        </m:r>
                        <m:r>
                          <a:rPr lang="en-US" sz="1600" b="0" i="1">
                            <a:solidFill>
                              <a:schemeClr val="tx2">
                                <a:lumMod val="25000"/>
                              </a:schemeClr>
                            </a:solidFill>
                            <a:latin typeface="Cambria Math" panose="02040503050406030204" pitchFamily="18" charset="0"/>
                          </a:rPr>
                          <m:t>𝐴</m:t>
                        </m:r>
                        <m:r>
                          <a:rPr lang="en-US" sz="1600" b="0" i="1" baseline="30000">
                            <a:solidFill>
                              <a:schemeClr val="tx2">
                                <a:lumMod val="25000"/>
                              </a:schemeClr>
                            </a:solidFill>
                            <a:latin typeface="Cambria Math" panose="02040503050406030204" pitchFamily="18" charset="0"/>
                          </a:rPr>
                          <m:t>1</m:t>
                        </m:r>
                        <m:r>
                          <a:rPr lang="en-US" sz="1600" b="0" i="1">
                            <a:solidFill>
                              <a:schemeClr val="tx2">
                                <a:lumMod val="25000"/>
                              </a:schemeClr>
                            </a:solidFill>
                            <a:latin typeface="Cambria Math" panose="02040503050406030204" pitchFamily="18" charset="0"/>
                          </a:rPr>
                          <m:t> </m:t>
                        </m:r>
                      </m:e>
                      <m:sub>
                        <m:acc>
                          <m:accPr>
                            <m:chr m:val="̅"/>
                            <m:ctrlPr>
                              <a:rPr lang="en-US" sz="1600" i="1">
                                <a:solidFill>
                                  <a:schemeClr val="tx2">
                                    <a:lumMod val="25000"/>
                                  </a:schemeClr>
                                </a:solidFill>
                                <a:latin typeface="Cambria Math" panose="02040503050406030204" pitchFamily="18" charset="0"/>
                              </a:rPr>
                            </m:ctrlPr>
                          </m:accPr>
                          <m:e>
                            <m:r>
                              <a:rPr lang="en-US" sz="1600" b="0" i="0" smtClean="0">
                                <a:solidFill>
                                  <a:schemeClr val="tx2">
                                    <a:lumMod val="25000"/>
                                  </a:schemeClr>
                                </a:solidFill>
                                <a:latin typeface="Cambria Math" panose="02040503050406030204" pitchFamily="18" charset="0"/>
                              </a:rPr>
                              <m:t>40</m:t>
                            </m:r>
                            <m:r>
                              <a:rPr lang="en-US" sz="1600" b="0">
                                <a:solidFill>
                                  <a:schemeClr val="tx2">
                                    <a:lumMod val="25000"/>
                                  </a:schemeClr>
                                </a:solidFill>
                                <a:latin typeface="Cambria Math" panose="02040503050406030204" pitchFamily="18" charset="0"/>
                              </a:rPr>
                              <m:t>:</m:t>
                            </m:r>
                            <m:r>
                              <a:rPr lang="en-US" sz="1600" b="0" i="0" smtClean="0">
                                <a:solidFill>
                                  <a:schemeClr val="tx2">
                                    <a:lumMod val="25000"/>
                                  </a:schemeClr>
                                </a:solidFill>
                                <a:latin typeface="Cambria Math" panose="02040503050406030204" pitchFamily="18" charset="0"/>
                              </a:rPr>
                              <m:t>10</m:t>
                            </m:r>
                            <m:r>
                              <a:rPr lang="en-US" sz="1600" b="0">
                                <a:solidFill>
                                  <a:schemeClr val="tx2">
                                    <a:lumMod val="25000"/>
                                  </a:schemeClr>
                                </a:solidFill>
                                <a:latin typeface="Cambria Math" panose="02040503050406030204" pitchFamily="18" charset="0"/>
                              </a:rPr>
                              <m:t>|</m:t>
                            </m:r>
                          </m:e>
                        </m:acc>
                      </m:sub>
                    </m:sSub>
                    <m:r>
                      <a:rPr lang="en-US" sz="1600" b="0" i="1">
                        <a:solidFill>
                          <a:schemeClr val="tx2">
                            <a:lumMod val="25000"/>
                          </a:schemeClr>
                        </a:solidFill>
                        <a:latin typeface="Cambria Math" panose="02040503050406030204" pitchFamily="18" charset="0"/>
                      </a:rPr>
                      <m:t> </m:t>
                    </m:r>
                  </m:oMath>
                </a14:m>
                <a:r>
                  <a:rPr lang="en-US" sz="1600" dirty="0"/>
                  <a:t>= 0.09 </a:t>
                </a:r>
              </a:p>
              <a:p>
                <a:pPr marL="114300" indent="0">
                  <a:buNone/>
                </a:pPr>
                <a:r>
                  <a:rPr lang="en-US" sz="1600" dirty="0"/>
                  <a:t>Calculate K. </a:t>
                </a:r>
              </a:p>
              <a:p>
                <a:pPr marL="114300" indent="0">
                  <a:buNone/>
                </a:pPr>
                <a:r>
                  <a:rPr lang="en-US" sz="1600" dirty="0"/>
                  <a:t>(A) 538 (B) 541 (C) 545 (D) 548 (E) 551 </a:t>
                </a:r>
              </a:p>
              <a:p>
                <a:pPr marL="114300" indent="0">
                  <a:buNone/>
                </a:pPr>
                <a:endParaRPr lang="en-US" sz="1600" dirty="0"/>
              </a:p>
              <a:p>
                <a:pPr marL="114300" indent="0">
                  <a:buNone/>
                </a:pPr>
                <a:endParaRPr lang="en-US" sz="1600" b="1" dirty="0"/>
              </a:p>
            </p:txBody>
          </p:sp>
        </mc:Choice>
        <mc:Fallback xmlns="">
          <p:sp>
            <p:nvSpPr>
              <p:cNvPr id="729" name="Google Shape;729;p18"/>
              <p:cNvSpPr txBox="1">
                <a:spLocks noGrp="1" noRot="1" noChangeAspect="1" noMove="1" noResize="1" noEditPoints="1" noAdjustHandles="1" noChangeArrowheads="1" noChangeShapeType="1" noTextEdit="1"/>
              </p:cNvSpPr>
              <p:nvPr>
                <p:ph type="body" idx="1"/>
              </p:nvPr>
            </p:nvSpPr>
            <p:spPr>
              <a:xfrm>
                <a:off x="130115" y="685245"/>
                <a:ext cx="8883720" cy="4851361"/>
              </a:xfrm>
              <a:prstGeom prst="rect">
                <a:avLst/>
              </a:prstGeom>
              <a:blipFill>
                <a:blip r:embed="rId3"/>
                <a:stretch>
                  <a:fillRect l="-285" t="-522"/>
                </a:stretch>
              </a:blipFill>
            </p:spPr>
            <p:txBody>
              <a:bodyPr/>
              <a:lstStyle/>
              <a:p>
                <a:r>
                  <a:rPr lang="en-SA">
                    <a:noFill/>
                  </a:rPr>
                  <a:t> </a:t>
                </a:r>
              </a:p>
            </p:txBody>
          </p:sp>
        </mc:Fallback>
      </mc:AlternateContent>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5" name="صورة 8">
            <a:extLst>
              <a:ext uri="{FF2B5EF4-FFF2-40B4-BE49-F238E27FC236}">
                <a16:creationId xmlns:a16="http://schemas.microsoft.com/office/drawing/2014/main" id="{AF0E63C6-0021-644C-A693-8C05631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182" y="228756"/>
            <a:ext cx="1517818" cy="583095"/>
          </a:xfrm>
          <a:prstGeom prst="rect">
            <a:avLst/>
          </a:prstGeom>
        </p:spPr>
      </p:pic>
      <p:sp>
        <p:nvSpPr>
          <p:cNvPr id="6" name="Rectangle 5">
            <a:extLst>
              <a:ext uri="{FF2B5EF4-FFF2-40B4-BE49-F238E27FC236}">
                <a16:creationId xmlns:a16="http://schemas.microsoft.com/office/drawing/2014/main" id="{673A3C39-0EC0-D848-8FCC-53562F3B48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pic>
        <p:nvPicPr>
          <p:cNvPr id="1025" name="Picture 1" descr="page182image1549250000">
            <a:extLst>
              <a:ext uri="{FF2B5EF4-FFF2-40B4-BE49-F238E27FC236}">
                <a16:creationId xmlns:a16="http://schemas.microsoft.com/office/drawing/2014/main" id="{D0844933-1371-EF40-B2DD-91CF2ADFA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12090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8BF7260-5BA9-4742-A792-98D8C22EBCDD}"/>
              </a:ext>
            </a:extLst>
          </p:cNvPr>
          <p:cNvPicPr>
            <a:picLocks noChangeAspect="1"/>
          </p:cNvPicPr>
          <p:nvPr/>
        </p:nvPicPr>
        <p:blipFill rotWithShape="1">
          <a:blip r:embed="rId6"/>
          <a:srcRect l="12720" t="14288" r="10541" b="74375"/>
          <a:stretch/>
        </p:blipFill>
        <p:spPr>
          <a:xfrm>
            <a:off x="3112336" y="2532239"/>
            <a:ext cx="5604374" cy="843350"/>
          </a:xfrm>
          <a:prstGeom prst="rect">
            <a:avLst/>
          </a:prstGeom>
        </p:spPr>
      </p:pic>
    </p:spTree>
    <p:extLst>
      <p:ext uri="{BB962C8B-B14F-4D97-AF65-F5344CB8AC3E}">
        <p14:creationId xmlns:p14="http://schemas.microsoft.com/office/powerpoint/2010/main" val="3055072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911" name="Google Shape;911;p35"/>
          <p:cNvSpPr txBox="1">
            <a:spLocks noGrp="1"/>
          </p:cNvSpPr>
          <p:nvPr>
            <p:ph type="ctrTitle" idx="4294967295"/>
          </p:nvPr>
        </p:nvSpPr>
        <p:spPr>
          <a:xfrm>
            <a:off x="1392600" y="2140129"/>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solidFill>
                  <a:schemeClr val="accent2"/>
                </a:solidFill>
              </a:rPr>
              <a:t>THANKS!</a:t>
            </a:r>
            <a:endParaRPr sz="6000">
              <a:solidFill>
                <a:schemeClr val="accent2"/>
              </a:solidFill>
            </a:endParaRPr>
          </a:p>
        </p:txBody>
      </p:sp>
      <p:sp>
        <p:nvSpPr>
          <p:cNvPr id="912" name="Google Shape;912;p35"/>
          <p:cNvSpPr txBox="1">
            <a:spLocks noGrp="1"/>
          </p:cNvSpPr>
          <p:nvPr>
            <p:ph type="subTitle" idx="4294967295"/>
          </p:nvPr>
        </p:nvSpPr>
        <p:spPr>
          <a:xfrm>
            <a:off x="1392600" y="3001134"/>
            <a:ext cx="6593700" cy="1015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b="1" dirty="0"/>
              <a:t>Any questions?</a:t>
            </a:r>
            <a:endParaRPr sz="1800" b="1" dirty="0"/>
          </a:p>
        </p:txBody>
      </p:sp>
      <p:sp>
        <p:nvSpPr>
          <p:cNvPr id="913" name="Google Shape;913;p35"/>
          <p:cNvSpPr/>
          <p:nvPr/>
        </p:nvSpPr>
        <p:spPr>
          <a:xfrm>
            <a:off x="4039248" y="927032"/>
            <a:ext cx="1300413" cy="114978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pic>
        <p:nvPicPr>
          <p:cNvPr id="6" name="صورة 8">
            <a:extLst>
              <a:ext uri="{FF2B5EF4-FFF2-40B4-BE49-F238E27FC236}">
                <a16:creationId xmlns:a16="http://schemas.microsoft.com/office/drawing/2014/main" id="{CFA22577-613F-3A49-A515-26DC28122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37302"/>
            <a:ext cx="1517818" cy="583095"/>
          </a:xfrm>
          <a:prstGeom prst="rect">
            <a:avLst/>
          </a:prstGeom>
        </p:spPr>
      </p:pic>
      <p:sp>
        <p:nvSpPr>
          <p:cNvPr id="7" name="Rectangle 6">
            <a:extLst>
              <a:ext uri="{FF2B5EF4-FFF2-40B4-BE49-F238E27FC236}">
                <a16:creationId xmlns:a16="http://schemas.microsoft.com/office/drawing/2014/main" id="{1FB36B17-5C2A-0243-B9DE-4F59F6A2C567}"/>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1032482" y="0"/>
            <a:ext cx="6593700" cy="861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6000" dirty="0">
                <a:solidFill>
                  <a:schemeClr val="accent3"/>
                </a:solidFill>
              </a:rPr>
              <a:t>Summary</a:t>
            </a:r>
            <a:endParaRPr sz="6000" dirty="0">
              <a:solidFill>
                <a:schemeClr val="accent3"/>
              </a:solidFill>
            </a:endParaRPr>
          </a:p>
        </p:txBody>
      </p:sp>
      <p:sp>
        <p:nvSpPr>
          <p:cNvPr id="709" name="Google Shape;709;p15"/>
          <p:cNvSpPr txBox="1">
            <a:spLocks noGrp="1"/>
          </p:cNvSpPr>
          <p:nvPr>
            <p:ph type="subTitle" idx="4294967295"/>
          </p:nvPr>
        </p:nvSpPr>
        <p:spPr>
          <a:xfrm>
            <a:off x="933157" y="785533"/>
            <a:ext cx="7451933" cy="3990950"/>
          </a:xfrm>
          <a:prstGeom prst="rect">
            <a:avLst/>
          </a:prstGeom>
        </p:spPr>
        <p:txBody>
          <a:bodyPr spcFirstLastPara="1" wrap="square" lIns="0" tIns="0" rIns="0" bIns="0" anchor="t" anchorCtr="0">
            <a:noAutofit/>
          </a:bodyPr>
          <a:lstStyle/>
          <a:p>
            <a:r>
              <a:rPr lang="en-US" sz="1800" dirty="0"/>
              <a:t>What are annuities? </a:t>
            </a:r>
          </a:p>
          <a:p>
            <a:pPr marL="114300" indent="0">
              <a:buNone/>
            </a:pPr>
            <a:r>
              <a:rPr lang="en-US" sz="1600" dirty="0"/>
              <a:t>An annuity is a series of payments that could vary according to: </a:t>
            </a:r>
          </a:p>
          <a:p>
            <a:pPr marL="114300" indent="0">
              <a:buNone/>
            </a:pPr>
            <a:endParaRPr lang="en-US" sz="1600"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pic>
        <p:nvPicPr>
          <p:cNvPr id="7" name="صورة 8">
            <a:extLst>
              <a:ext uri="{FF2B5EF4-FFF2-40B4-BE49-F238E27FC236}">
                <a16:creationId xmlns:a16="http://schemas.microsoft.com/office/drawing/2014/main" id="{2DBDAD90-9800-7042-AD79-86D88C220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37302"/>
            <a:ext cx="1517818" cy="583095"/>
          </a:xfrm>
          <a:prstGeom prst="rect">
            <a:avLst/>
          </a:prstGeom>
        </p:spPr>
      </p:pic>
      <p:sp>
        <p:nvSpPr>
          <p:cNvPr id="9" name="Rectangle 8">
            <a:extLst>
              <a:ext uri="{FF2B5EF4-FFF2-40B4-BE49-F238E27FC236}">
                <a16:creationId xmlns:a16="http://schemas.microsoft.com/office/drawing/2014/main" id="{DAD9F545-2414-8341-98AD-907ABE80D6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pic>
        <p:nvPicPr>
          <p:cNvPr id="3" name="Picture 2" descr="A screenshot of a cell phone&#10;&#10;Description automatically generated">
            <a:extLst>
              <a:ext uri="{FF2B5EF4-FFF2-40B4-BE49-F238E27FC236}">
                <a16:creationId xmlns:a16="http://schemas.microsoft.com/office/drawing/2014/main" id="{F32A4751-BD70-7649-8237-169190AFBB57}"/>
              </a:ext>
            </a:extLst>
          </p:cNvPr>
          <p:cNvPicPr>
            <a:picLocks noChangeAspect="1"/>
          </p:cNvPicPr>
          <p:nvPr/>
        </p:nvPicPr>
        <p:blipFill rotWithShape="1">
          <a:blip r:embed="rId4"/>
          <a:srcRect l="8799" t="6559" r="4451" b="10682"/>
          <a:stretch/>
        </p:blipFill>
        <p:spPr>
          <a:xfrm>
            <a:off x="733253" y="1563245"/>
            <a:ext cx="7677443" cy="27947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18"/>
          <p:cNvSpPr txBox="1">
            <a:spLocks noGrp="1"/>
          </p:cNvSpPr>
          <p:nvPr>
            <p:ph type="body" idx="1"/>
          </p:nvPr>
        </p:nvSpPr>
        <p:spPr>
          <a:xfrm>
            <a:off x="235087" y="532698"/>
            <a:ext cx="8609810" cy="4494051"/>
          </a:xfrm>
          <a:prstGeom prst="rect">
            <a:avLst/>
          </a:prstGeom>
        </p:spPr>
        <p:txBody>
          <a:bodyPr spcFirstLastPara="1" wrap="square" lIns="0" tIns="0" rIns="0" bIns="0" anchor="t" anchorCtr="0">
            <a:noAutofit/>
          </a:bodyPr>
          <a:lstStyle/>
          <a:p>
            <a:r>
              <a:rPr lang="en-US" sz="1800" dirty="0"/>
              <a:t>Life annuities</a:t>
            </a:r>
            <a:br>
              <a:rPr lang="en-US" sz="1800" dirty="0"/>
            </a:br>
            <a:r>
              <a:rPr lang="en-US" sz="1800" dirty="0"/>
              <a:t>series of benefits paid contingent upon survival of a given life </a:t>
            </a:r>
          </a:p>
          <a:p>
            <a:r>
              <a:rPr lang="en-US" sz="1800" dirty="0"/>
              <a:t>single life considered</a:t>
            </a:r>
            <a:br>
              <a:rPr lang="en-US" sz="1800" dirty="0"/>
            </a:br>
            <a:r>
              <a:rPr lang="en-US" sz="1800" dirty="0"/>
              <a:t>actuarial present values (APV) or expected present values (EPV) actuarial symbols and notation </a:t>
            </a:r>
          </a:p>
          <a:p>
            <a:r>
              <a:rPr lang="en-US" sz="1800" dirty="0"/>
              <a:t>Types of annuities</a:t>
            </a:r>
            <a:br>
              <a:rPr lang="en-US" sz="1800" dirty="0"/>
            </a:br>
            <a:r>
              <a:rPr lang="en-US" sz="1800" dirty="0"/>
              <a:t>discrete - due or immediate </a:t>
            </a:r>
          </a:p>
          <a:p>
            <a:pPr marL="114300" indent="0">
              <a:buNone/>
            </a:pPr>
            <a:r>
              <a:rPr lang="en-US" sz="1800" dirty="0"/>
              <a:t>payable more frequently than once a year </a:t>
            </a:r>
          </a:p>
          <a:p>
            <a:pPr marL="114300" indent="0">
              <a:buNone/>
            </a:pPr>
            <a:r>
              <a:rPr lang="en-US" sz="1800" dirty="0"/>
              <a:t>continuous varying payments </a:t>
            </a:r>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1800" dirty="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6" name="صورة 8">
            <a:extLst>
              <a:ext uri="{FF2B5EF4-FFF2-40B4-BE49-F238E27FC236}">
                <a16:creationId xmlns:a16="http://schemas.microsoft.com/office/drawing/2014/main" id="{4C91113D-CD85-5842-829E-790EFE754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37302"/>
            <a:ext cx="1517818" cy="583095"/>
          </a:xfrm>
          <a:prstGeom prst="rect">
            <a:avLst/>
          </a:prstGeom>
        </p:spPr>
      </p:pic>
      <p:sp>
        <p:nvSpPr>
          <p:cNvPr id="7" name="Rectangle 6">
            <a:extLst>
              <a:ext uri="{FF2B5EF4-FFF2-40B4-BE49-F238E27FC236}">
                <a16:creationId xmlns:a16="http://schemas.microsoft.com/office/drawing/2014/main" id="{258EC16D-9AEA-B443-8931-CF90FB966115}"/>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895811" y="0"/>
            <a:ext cx="7087200" cy="550200"/>
          </a:xfrm>
          <a:prstGeom prst="rect">
            <a:avLst/>
          </a:prstGeom>
        </p:spPr>
        <p:txBody>
          <a:bodyPr spcFirstLastPara="1" wrap="square" lIns="0" tIns="0" rIns="0" bIns="0" anchor="b" anchorCtr="0">
            <a:noAutofit/>
          </a:bodyPr>
          <a:lstStyle/>
          <a:p>
            <a:r>
              <a:rPr lang="en-US" dirty="0">
                <a:solidFill>
                  <a:schemeClr val="accent3">
                    <a:lumMod val="75000"/>
                  </a:schemeClr>
                </a:solidFill>
              </a:rPr>
              <a:t>Continuous life annuities</a:t>
            </a:r>
          </a:p>
        </p:txBody>
      </p:sp>
      <p:sp>
        <p:nvSpPr>
          <p:cNvPr id="729" name="Google Shape;729;p18"/>
          <p:cNvSpPr txBox="1">
            <a:spLocks noGrp="1"/>
          </p:cNvSpPr>
          <p:nvPr>
            <p:ph type="body" idx="1"/>
          </p:nvPr>
        </p:nvSpPr>
        <p:spPr>
          <a:xfrm>
            <a:off x="235087" y="532698"/>
            <a:ext cx="8609810" cy="4494051"/>
          </a:xfrm>
          <a:prstGeom prst="rect">
            <a:avLst/>
          </a:prstGeom>
        </p:spPr>
        <p:txBody>
          <a:bodyPr spcFirstLastPara="1" wrap="square" lIns="0" tIns="0" rIns="0" bIns="0" anchor="t" anchorCtr="0">
            <a:noAutofit/>
          </a:bodyPr>
          <a:lstStyle/>
          <a:p>
            <a:pPr marL="114300" indent="0">
              <a:buNone/>
            </a:pPr>
            <a:endParaRPr lang="en-US" sz="1400" dirty="0"/>
          </a:p>
          <a:p>
            <a:r>
              <a:rPr lang="en-US" sz="1800" dirty="0"/>
              <a:t>(Continuous) whole life annuity </a:t>
            </a:r>
          </a:p>
          <a:p>
            <a:pPr marL="114300" indent="0">
              <a:buNone/>
            </a:pPr>
            <a:r>
              <a:rPr lang="en-US" sz="1800" dirty="0"/>
              <a:t>A life annuity payable continuously at the rate of one unit per year. </a:t>
            </a:r>
          </a:p>
          <a:p>
            <a:r>
              <a:rPr lang="en-US" sz="1800" dirty="0"/>
              <a:t>Temporary life annuity </a:t>
            </a:r>
          </a:p>
          <a:p>
            <a:pPr marL="114300" indent="0">
              <a:buNone/>
            </a:pPr>
            <a:r>
              <a:rPr lang="en-US" sz="1800" dirty="0"/>
              <a:t>A (continuous) n-year temporary life annuity pays 1 per year continuously while (x) survives during the next n years. </a:t>
            </a:r>
          </a:p>
          <a:p>
            <a:r>
              <a:rPr lang="en-US" sz="1800" dirty="0"/>
              <a:t>Deferred whole life annuity </a:t>
            </a:r>
          </a:p>
          <a:p>
            <a:pPr marL="114300" indent="0">
              <a:buNone/>
            </a:pPr>
            <a:r>
              <a:rPr lang="en-US" sz="1800" dirty="0"/>
              <a:t>Pays a benefit of a unit $1 each year continuously while the annuitant (x) survives from x + n onward. </a:t>
            </a:r>
          </a:p>
          <a:p>
            <a:pPr marL="114300" indent="0">
              <a:buNone/>
            </a:pPr>
            <a:endParaRPr lang="en-US" sz="1400" dirty="0"/>
          </a:p>
          <a:p>
            <a:pPr marL="114300" indent="0">
              <a:buNone/>
            </a:pPr>
            <a:endParaRPr lang="en-US" sz="1600" dirty="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6" name="صورة 8">
            <a:extLst>
              <a:ext uri="{FF2B5EF4-FFF2-40B4-BE49-F238E27FC236}">
                <a16:creationId xmlns:a16="http://schemas.microsoft.com/office/drawing/2014/main" id="{4C91113D-CD85-5842-829E-790EFE754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37302"/>
            <a:ext cx="1517818" cy="583095"/>
          </a:xfrm>
          <a:prstGeom prst="rect">
            <a:avLst/>
          </a:prstGeom>
        </p:spPr>
      </p:pic>
      <p:sp>
        <p:nvSpPr>
          <p:cNvPr id="7" name="Rectangle 6">
            <a:extLst>
              <a:ext uri="{FF2B5EF4-FFF2-40B4-BE49-F238E27FC236}">
                <a16:creationId xmlns:a16="http://schemas.microsoft.com/office/drawing/2014/main" id="{258EC16D-9AEA-B443-8931-CF90FB966115}"/>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spTree>
    <p:extLst>
      <p:ext uri="{BB962C8B-B14F-4D97-AF65-F5344CB8AC3E}">
        <p14:creationId xmlns:p14="http://schemas.microsoft.com/office/powerpoint/2010/main" val="4174122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5"/>
          <p:cNvSpPr txBox="1">
            <a:spLocks noGrp="1"/>
          </p:cNvSpPr>
          <p:nvPr>
            <p:ph type="ctrTitle" idx="4294967295"/>
          </p:nvPr>
        </p:nvSpPr>
        <p:spPr>
          <a:xfrm>
            <a:off x="759016" y="-142703"/>
            <a:ext cx="6593700" cy="861000"/>
          </a:xfrm>
          <a:prstGeom prst="rect">
            <a:avLst/>
          </a:prstGeom>
        </p:spPr>
        <p:txBody>
          <a:bodyPr spcFirstLastPara="1" wrap="square" lIns="0" tIns="0" rIns="0" bIns="0" anchor="b" anchorCtr="0">
            <a:noAutofit/>
          </a:bodyPr>
          <a:lstStyle/>
          <a:p>
            <a:pPr lvl="0"/>
            <a:r>
              <a:rPr lang="en-US" sz="4400" dirty="0">
                <a:solidFill>
                  <a:schemeClr val="accent3">
                    <a:lumMod val="75000"/>
                  </a:schemeClr>
                </a:solidFill>
              </a:rPr>
              <a:t>discrete life annuities</a:t>
            </a:r>
            <a:endParaRPr sz="4400" dirty="0">
              <a:solidFill>
                <a:schemeClr val="accent3"/>
              </a:solidFill>
            </a:endParaRPr>
          </a:p>
        </p:txBody>
      </p:sp>
      <p:sp>
        <p:nvSpPr>
          <p:cNvPr id="709" name="Google Shape;709;p15"/>
          <p:cNvSpPr txBox="1">
            <a:spLocks noGrp="1"/>
          </p:cNvSpPr>
          <p:nvPr>
            <p:ph type="subTitle" idx="4294967295"/>
          </p:nvPr>
        </p:nvSpPr>
        <p:spPr>
          <a:xfrm>
            <a:off x="68366" y="718297"/>
            <a:ext cx="9075634" cy="3990950"/>
          </a:xfrm>
          <a:prstGeom prst="rect">
            <a:avLst/>
          </a:prstGeom>
        </p:spPr>
        <p:txBody>
          <a:bodyPr spcFirstLastPara="1" wrap="square" lIns="0" tIns="0" rIns="0" bIns="0" anchor="t" anchorCtr="0">
            <a:noAutofit/>
          </a:bodyPr>
          <a:lstStyle/>
          <a:p>
            <a:r>
              <a:rPr lang="en-US" sz="1600" dirty="0"/>
              <a:t>Whole life annuity-due </a:t>
            </a:r>
          </a:p>
          <a:p>
            <a:pPr marL="114300" indent="0">
              <a:buNone/>
            </a:pPr>
            <a:r>
              <a:rPr lang="en-US" sz="1600" dirty="0"/>
              <a:t>A whole life due annuity is a series payments made at the beginning of the year while an individual is alive. </a:t>
            </a:r>
          </a:p>
          <a:p>
            <a:r>
              <a:rPr lang="en-US" sz="1600" dirty="0"/>
              <a:t>n-year temporary annuity</a:t>
            </a:r>
          </a:p>
          <a:p>
            <a:pPr marL="114300" indent="0">
              <a:buNone/>
            </a:pPr>
            <a:r>
              <a:rPr lang="en-US" sz="1600" dirty="0"/>
              <a:t>A due n–year term annuity guarantees payments made at the beginning of the year while an individual is alive for at most n payments. </a:t>
            </a:r>
          </a:p>
          <a:p>
            <a:r>
              <a:rPr lang="en-US" sz="1600" dirty="0"/>
              <a:t>n-year deferred annuity</a:t>
            </a:r>
          </a:p>
          <a:p>
            <a:pPr marL="114300" indent="0">
              <a:buNone/>
            </a:pPr>
            <a:r>
              <a:rPr lang="en-US" sz="1600" dirty="0"/>
              <a:t>A due n–year deferred annuity guarantees payments made at the beginning of the year while an individual is alive starting in n years. </a:t>
            </a:r>
          </a:p>
          <a:p>
            <a:r>
              <a:rPr lang="en-US" sz="1600" dirty="0"/>
              <a:t>n–year certain annuity</a:t>
            </a:r>
          </a:p>
          <a:p>
            <a:pPr marL="114300" indent="0">
              <a:buNone/>
            </a:pPr>
            <a:r>
              <a:rPr lang="en-US" sz="1600" dirty="0"/>
              <a:t>A n–year certain due life annuity pays at the beginning of the year while either the individual is alive or the number of payments does not exceed n. </a:t>
            </a:r>
          </a:p>
          <a:p>
            <a:pPr marL="114300" indent="0">
              <a:buNone/>
            </a:pPr>
            <a:endParaRPr lang="en-US" sz="1600" dirty="0"/>
          </a:p>
          <a:p>
            <a:pPr marL="114300" indent="0">
              <a:buNone/>
            </a:pPr>
            <a:endParaRPr lang="en-US" sz="1600" dirty="0"/>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7" name="صورة 8">
            <a:extLst>
              <a:ext uri="{FF2B5EF4-FFF2-40B4-BE49-F238E27FC236}">
                <a16:creationId xmlns:a16="http://schemas.microsoft.com/office/drawing/2014/main" id="{2DBDAD90-9800-7042-AD79-86D88C220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37302"/>
            <a:ext cx="1517818" cy="583095"/>
          </a:xfrm>
          <a:prstGeom prst="rect">
            <a:avLst/>
          </a:prstGeom>
        </p:spPr>
      </p:pic>
      <p:sp>
        <p:nvSpPr>
          <p:cNvPr id="9" name="Rectangle 8">
            <a:extLst>
              <a:ext uri="{FF2B5EF4-FFF2-40B4-BE49-F238E27FC236}">
                <a16:creationId xmlns:a16="http://schemas.microsoft.com/office/drawing/2014/main" id="{DAD9F545-2414-8341-98AD-907ABE80D6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spTree>
    <p:extLst>
      <p:ext uri="{BB962C8B-B14F-4D97-AF65-F5344CB8AC3E}">
        <p14:creationId xmlns:p14="http://schemas.microsoft.com/office/powerpoint/2010/main" val="266711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18"/>
          <p:cNvSpPr txBox="1">
            <a:spLocks noGrp="1"/>
          </p:cNvSpPr>
          <p:nvPr>
            <p:ph type="body" idx="1"/>
          </p:nvPr>
        </p:nvSpPr>
        <p:spPr>
          <a:xfrm>
            <a:off x="130115" y="757805"/>
            <a:ext cx="8883720" cy="3896019"/>
          </a:xfrm>
          <a:prstGeom prst="rect">
            <a:avLst/>
          </a:prstGeom>
        </p:spPr>
        <p:txBody>
          <a:bodyPr spcFirstLastPara="1" wrap="square" lIns="0" tIns="0" rIns="0" bIns="0" anchor="t" anchorCtr="0">
            <a:noAutofit/>
          </a:bodyPr>
          <a:lstStyle/>
          <a:p>
            <a:r>
              <a:rPr lang="en-US" sz="1600" dirty="0"/>
              <a:t>A special whole life annuity-immediate is issued to (65) with the following increasing scale of benefit payments: </a:t>
            </a:r>
          </a:p>
          <a:p>
            <a:pPr marL="114300" indent="0">
              <a:buNone/>
            </a:pPr>
            <a:endParaRPr lang="en-US" sz="1600" dirty="0"/>
          </a:p>
          <a:p>
            <a:pPr marL="114300" indent="0">
              <a:buNone/>
            </a:pPr>
            <a:br>
              <a:rPr lang="en-US" sz="1600" dirty="0"/>
            </a:br>
            <a:endParaRPr lang="en-US" sz="1600" dirty="0"/>
          </a:p>
          <a:p>
            <a:endParaRPr lang="en-US" sz="1600" dirty="0"/>
          </a:p>
          <a:p>
            <a:pPr marL="114300" indent="0">
              <a:buNone/>
            </a:pPr>
            <a:r>
              <a:rPr lang="en-US" sz="1600" dirty="0"/>
              <a:t>You are given:</a:t>
            </a:r>
            <a:br>
              <a:rPr lang="en-US" sz="1600" dirty="0"/>
            </a:br>
            <a:r>
              <a:rPr lang="en-US" sz="1600" dirty="0"/>
              <a:t>• The benefits are payable annually.</a:t>
            </a:r>
            <a:br>
              <a:rPr lang="en-US" sz="1600" dirty="0"/>
            </a:br>
            <a:r>
              <a:rPr lang="en-US" sz="1600" dirty="0"/>
              <a:t>• Mortality follows the Survival Ultimate Life Table  and  </a:t>
            </a:r>
            <a:r>
              <a:rPr lang="en-US" sz="1600" dirty="0" err="1"/>
              <a:t>i</a:t>
            </a:r>
            <a:r>
              <a:rPr lang="en-US" sz="1600" dirty="0"/>
              <a:t>=0.05 </a:t>
            </a:r>
          </a:p>
          <a:p>
            <a:pPr marL="114300" indent="0">
              <a:buNone/>
            </a:pPr>
            <a:r>
              <a:rPr lang="en-US" sz="1600" dirty="0"/>
              <a:t>Calculate the actuarial present value of this life annuity-immediate. </a:t>
            </a:r>
          </a:p>
          <a:p>
            <a:pPr marL="114300" indent="0">
              <a:buNone/>
            </a:pPr>
            <a:br>
              <a:rPr lang="en-US" sz="1600" dirty="0"/>
            </a:br>
            <a:endParaRPr lang="en-US" sz="1600" dirty="0"/>
          </a:p>
          <a:p>
            <a:endParaRPr lang="en-US" sz="1600" dirty="0"/>
          </a:p>
          <a:p>
            <a:pPr marL="114300" indent="0">
              <a:buNone/>
            </a:pPr>
            <a:endParaRPr lang="en-US" sz="1600" b="1" dirty="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5" name="صورة 8">
            <a:extLst>
              <a:ext uri="{FF2B5EF4-FFF2-40B4-BE49-F238E27FC236}">
                <a16:creationId xmlns:a16="http://schemas.microsoft.com/office/drawing/2014/main" id="{AF0E63C6-0021-644C-A693-8C05631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28756"/>
            <a:ext cx="1517818" cy="583095"/>
          </a:xfrm>
          <a:prstGeom prst="rect">
            <a:avLst/>
          </a:prstGeom>
        </p:spPr>
      </p:pic>
      <p:sp>
        <p:nvSpPr>
          <p:cNvPr id="6" name="Rectangle 5">
            <a:extLst>
              <a:ext uri="{FF2B5EF4-FFF2-40B4-BE49-F238E27FC236}">
                <a16:creationId xmlns:a16="http://schemas.microsoft.com/office/drawing/2014/main" id="{673A3C39-0EC0-D848-8FCC-53562F3B48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sp>
        <p:nvSpPr>
          <p:cNvPr id="7" name="Google Shape;728;p18">
            <a:extLst>
              <a:ext uri="{FF2B5EF4-FFF2-40B4-BE49-F238E27FC236}">
                <a16:creationId xmlns:a16="http://schemas.microsoft.com/office/drawing/2014/main" id="{37968448-952F-C644-9349-0C8AE83A2E0A}"/>
              </a:ext>
            </a:extLst>
          </p:cNvPr>
          <p:cNvSpPr txBox="1">
            <a:spLocks noGrp="1"/>
          </p:cNvSpPr>
          <p:nvPr>
            <p:ph type="title"/>
          </p:nvPr>
        </p:nvSpPr>
        <p:spPr>
          <a:xfrm>
            <a:off x="260279" y="111580"/>
            <a:ext cx="7087200" cy="550200"/>
          </a:xfrm>
          <a:prstGeom prst="rect">
            <a:avLst/>
          </a:prstGeom>
        </p:spPr>
        <p:txBody>
          <a:bodyPr spcFirstLastPara="1" wrap="square" lIns="0" tIns="0" rIns="0" bIns="0" anchor="b" anchorCtr="0">
            <a:noAutofit/>
          </a:bodyPr>
          <a:lstStyle/>
          <a:p>
            <a:pPr lvl="0" algn="l"/>
            <a:r>
              <a:rPr lang="en-US" sz="4000" dirty="0">
                <a:solidFill>
                  <a:schemeClr val="accent3">
                    <a:lumMod val="75000"/>
                  </a:schemeClr>
                </a:solidFill>
              </a:rPr>
              <a:t>examples</a:t>
            </a:r>
            <a:endParaRPr sz="4000" dirty="0">
              <a:solidFill>
                <a:schemeClr val="accent3">
                  <a:lumMod val="75000"/>
                </a:schemeClr>
              </a:solidFill>
            </a:endParaRPr>
          </a:p>
        </p:txBody>
      </p:sp>
      <p:graphicFrame>
        <p:nvGraphicFramePr>
          <p:cNvPr id="2" name="Table 1">
            <a:extLst>
              <a:ext uri="{FF2B5EF4-FFF2-40B4-BE49-F238E27FC236}">
                <a16:creationId xmlns:a16="http://schemas.microsoft.com/office/drawing/2014/main" id="{2F633C67-C265-A948-95CB-AC2229127933}"/>
              </a:ext>
            </a:extLst>
          </p:cNvPr>
          <p:cNvGraphicFramePr>
            <a:graphicFrameLocks noGrp="1"/>
          </p:cNvGraphicFramePr>
          <p:nvPr>
            <p:extLst>
              <p:ext uri="{D42A27DB-BD31-4B8C-83A1-F6EECF244321}">
                <p14:modId xmlns:p14="http://schemas.microsoft.com/office/powerpoint/2010/main" val="1712759001"/>
              </p:ext>
            </p:extLst>
          </p:nvPr>
        </p:nvGraphicFramePr>
        <p:xfrm>
          <a:off x="3204672" y="1470246"/>
          <a:ext cx="2555194" cy="1112520"/>
        </p:xfrm>
        <a:graphic>
          <a:graphicData uri="http://schemas.openxmlformats.org/drawingml/2006/table">
            <a:tbl>
              <a:tblPr firstRow="1" bandRow="1">
                <a:tableStyleId>{5940675A-B579-460E-94D1-54222C63F5DA}</a:tableStyleId>
              </a:tblPr>
              <a:tblGrid>
                <a:gridCol w="1277597">
                  <a:extLst>
                    <a:ext uri="{9D8B030D-6E8A-4147-A177-3AD203B41FA5}">
                      <a16:colId xmlns:a16="http://schemas.microsoft.com/office/drawing/2014/main" val="2973241758"/>
                    </a:ext>
                  </a:extLst>
                </a:gridCol>
                <a:gridCol w="1277597">
                  <a:extLst>
                    <a:ext uri="{9D8B030D-6E8A-4147-A177-3AD203B41FA5}">
                      <a16:colId xmlns:a16="http://schemas.microsoft.com/office/drawing/2014/main" val="3097313661"/>
                    </a:ext>
                  </a:extLst>
                </a:gridCol>
              </a:tblGrid>
              <a:tr h="370840">
                <a:tc>
                  <a:txBody>
                    <a:bodyPr/>
                    <a:lstStyle/>
                    <a:p>
                      <a:pPr algn="ctr"/>
                      <a:r>
                        <a:rPr lang="en-SA" dirty="0"/>
                        <a:t>65-75</a:t>
                      </a:r>
                    </a:p>
                  </a:txBody>
                  <a:tcPr/>
                </a:tc>
                <a:tc>
                  <a:txBody>
                    <a:bodyPr/>
                    <a:lstStyle/>
                    <a:p>
                      <a:pPr algn="ctr"/>
                      <a:r>
                        <a:rPr lang="en-SA" dirty="0"/>
                        <a:t>100</a:t>
                      </a:r>
                    </a:p>
                  </a:txBody>
                  <a:tcPr/>
                </a:tc>
                <a:extLst>
                  <a:ext uri="{0D108BD9-81ED-4DB2-BD59-A6C34878D82A}">
                    <a16:rowId xmlns:a16="http://schemas.microsoft.com/office/drawing/2014/main" val="596674336"/>
                  </a:ext>
                </a:extLst>
              </a:tr>
              <a:tr h="370840">
                <a:tc>
                  <a:txBody>
                    <a:bodyPr/>
                    <a:lstStyle/>
                    <a:p>
                      <a:pPr algn="ctr"/>
                      <a:r>
                        <a:rPr lang="en-SA" dirty="0"/>
                        <a:t>75-90</a:t>
                      </a:r>
                    </a:p>
                  </a:txBody>
                  <a:tcPr/>
                </a:tc>
                <a:tc>
                  <a:txBody>
                    <a:bodyPr/>
                    <a:lstStyle/>
                    <a:p>
                      <a:pPr algn="ctr"/>
                      <a:r>
                        <a:rPr lang="en-SA" dirty="0"/>
                        <a:t>150</a:t>
                      </a:r>
                    </a:p>
                  </a:txBody>
                  <a:tcPr/>
                </a:tc>
                <a:extLst>
                  <a:ext uri="{0D108BD9-81ED-4DB2-BD59-A6C34878D82A}">
                    <a16:rowId xmlns:a16="http://schemas.microsoft.com/office/drawing/2014/main" val="770161897"/>
                  </a:ext>
                </a:extLst>
              </a:tr>
              <a:tr h="370840">
                <a:tc>
                  <a:txBody>
                    <a:bodyPr/>
                    <a:lstStyle/>
                    <a:p>
                      <a:pPr algn="ctr"/>
                      <a:r>
                        <a:rPr lang="en-SA" dirty="0"/>
                        <a:t>90 and later</a:t>
                      </a:r>
                    </a:p>
                  </a:txBody>
                  <a:tcPr/>
                </a:tc>
                <a:tc>
                  <a:txBody>
                    <a:bodyPr/>
                    <a:lstStyle/>
                    <a:p>
                      <a:pPr algn="ctr"/>
                      <a:r>
                        <a:rPr lang="en-SA" dirty="0"/>
                        <a:t>200</a:t>
                      </a:r>
                    </a:p>
                  </a:txBody>
                  <a:tcPr/>
                </a:tc>
                <a:extLst>
                  <a:ext uri="{0D108BD9-81ED-4DB2-BD59-A6C34878D82A}">
                    <a16:rowId xmlns:a16="http://schemas.microsoft.com/office/drawing/2014/main" val="58970114"/>
                  </a:ext>
                </a:extLst>
              </a:tr>
            </a:tbl>
          </a:graphicData>
        </a:graphic>
      </p:graphicFrame>
    </p:spTree>
    <p:extLst>
      <p:ext uri="{BB962C8B-B14F-4D97-AF65-F5344CB8AC3E}">
        <p14:creationId xmlns:p14="http://schemas.microsoft.com/office/powerpoint/2010/main" val="1887924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29" name="Google Shape;729;p18"/>
              <p:cNvSpPr txBox="1">
                <a:spLocks noGrp="1"/>
              </p:cNvSpPr>
              <p:nvPr>
                <p:ph type="body" idx="1"/>
              </p:nvPr>
            </p:nvSpPr>
            <p:spPr>
              <a:xfrm>
                <a:off x="130115" y="366954"/>
                <a:ext cx="8883720" cy="3896019"/>
              </a:xfrm>
              <a:prstGeom prst="rect">
                <a:avLst/>
              </a:prstGeom>
            </p:spPr>
            <p:txBody>
              <a:bodyPr spcFirstLastPara="1" wrap="square" lIns="0" tIns="0" rIns="0" bIns="0" anchor="t" anchorCtr="0">
                <a:noAutofit/>
              </a:bodyPr>
              <a:lstStyle/>
              <a:p>
                <a:endParaRPr lang="en-US" sz="1800" dirty="0"/>
              </a:p>
              <a:p>
                <a:r>
                  <a:rPr lang="en-US" sz="1800" dirty="0"/>
                  <a:t>You are given: </a:t>
                </a:r>
              </a:p>
              <a:p>
                <a:pPr marL="114300" indent="0">
                  <a:buNone/>
                </a:pPr>
                <a:r>
                  <a:rPr lang="en-US" sz="1800" dirty="0"/>
                  <a:t>(</a:t>
                </a:r>
                <a:r>
                  <a:rPr lang="en-US" sz="1800" dirty="0" err="1"/>
                  <a:t>i</a:t>
                </a:r>
                <a:r>
                  <a:rPr lang="en-US" sz="1800" dirty="0"/>
                  <a:t>) </a:t>
                </a:r>
                <a:r>
                  <a:rPr lang="el-GR" sz="1800" dirty="0"/>
                  <a:t>μ</a:t>
                </a:r>
                <a:r>
                  <a:rPr lang="en-US" sz="1800" baseline="-25000" dirty="0"/>
                  <a:t>x(t)</a:t>
                </a:r>
                <a:r>
                  <a:rPr lang="en-US" sz="1800" dirty="0"/>
                  <a:t> = 0.03, t ≥ 0 </a:t>
                </a:r>
              </a:p>
              <a:p>
                <a:pPr marL="114300" indent="0">
                  <a:buNone/>
                </a:pPr>
                <a:r>
                  <a:rPr lang="en-US" sz="1800" dirty="0"/>
                  <a:t>(ii) </a:t>
                </a:r>
                <a:r>
                  <a:rPr lang="el-GR" sz="1800" dirty="0"/>
                  <a:t>δ = 0.05 </a:t>
                </a:r>
              </a:p>
              <a:p>
                <a:pPr marL="114300" indent="0">
                  <a:buNone/>
                </a:pPr>
                <a:r>
                  <a:rPr lang="el-GR" sz="1800" dirty="0"/>
                  <a:t>(</a:t>
                </a:r>
                <a:r>
                  <a:rPr lang="en-US" sz="1800" dirty="0"/>
                  <a:t>iii) T(x) is the future lifetime random variable. </a:t>
                </a:r>
              </a:p>
              <a:p>
                <a:pPr marL="114300" indent="0">
                  <a:buNone/>
                </a:pPr>
                <a:r>
                  <a:rPr lang="en-US" sz="1800" dirty="0"/>
                  <a:t>(iv) g is the standard deviation of </a:t>
                </a:r>
                <a14:m>
                  <m:oMath xmlns:m="http://schemas.openxmlformats.org/officeDocument/2006/math">
                    <m:sSub>
                      <m:sSubPr>
                        <m:ctrlPr>
                          <a:rPr lang="en-US" sz="1800" i="1">
                            <a:solidFill>
                              <a:schemeClr val="tx2">
                                <a:lumMod val="25000"/>
                              </a:schemeClr>
                            </a:solidFill>
                            <a:latin typeface="Cambria Math" panose="02040503050406030204" pitchFamily="18" charset="0"/>
                          </a:rPr>
                        </m:ctrlPr>
                      </m:sSubPr>
                      <m:e>
                        <m:r>
                          <a:rPr lang="en-US" sz="1800" i="1">
                            <a:solidFill>
                              <a:schemeClr val="tx2">
                                <a:lumMod val="25000"/>
                              </a:schemeClr>
                            </a:solidFill>
                            <a:latin typeface="Cambria Math" panose="02040503050406030204" pitchFamily="18" charset="0"/>
                          </a:rPr>
                          <m:t> </m:t>
                        </m:r>
                        <m:acc>
                          <m:accPr>
                            <m:chr m:val="̅"/>
                            <m:ctrlPr>
                              <a:rPr lang="en-US" sz="1800" i="1">
                                <a:solidFill>
                                  <a:schemeClr val="tx2">
                                    <a:lumMod val="25000"/>
                                  </a:schemeClr>
                                </a:solidFill>
                                <a:latin typeface="Cambria Math" panose="02040503050406030204" pitchFamily="18" charset="0"/>
                              </a:rPr>
                            </m:ctrlPr>
                          </m:accPr>
                          <m:e>
                            <m:r>
                              <a:rPr lang="en-US" sz="1800" i="1">
                                <a:solidFill>
                                  <a:schemeClr val="tx2">
                                    <a:lumMod val="25000"/>
                                  </a:schemeClr>
                                </a:solidFill>
                                <a:latin typeface="Cambria Math" panose="02040503050406030204" pitchFamily="18" charset="0"/>
                              </a:rPr>
                              <m:t>𝑎</m:t>
                            </m:r>
                          </m:e>
                        </m:acc>
                      </m:e>
                      <m:sub>
                        <m:acc>
                          <m:accPr>
                            <m:chr m:val="̅"/>
                            <m:ctrlPr>
                              <a:rPr lang="en-US" sz="1800" i="1">
                                <a:solidFill>
                                  <a:schemeClr val="tx2">
                                    <a:lumMod val="25000"/>
                                  </a:schemeClr>
                                </a:solidFill>
                                <a:latin typeface="Cambria Math" panose="02040503050406030204" pitchFamily="18" charset="0"/>
                              </a:rPr>
                            </m:ctrlPr>
                          </m:accPr>
                          <m:e>
                            <m:r>
                              <a:rPr lang="en-US" sz="1800" b="0" i="1" smtClean="0">
                                <a:solidFill>
                                  <a:schemeClr val="tx2">
                                    <a:lumMod val="25000"/>
                                  </a:schemeClr>
                                </a:solidFill>
                                <a:latin typeface="Cambria Math" panose="02040503050406030204" pitchFamily="18" charset="0"/>
                              </a:rPr>
                              <m:t>𝑇</m:t>
                            </m:r>
                            <m:r>
                              <a:rPr lang="en-US" sz="1800" b="0" i="1" smtClean="0">
                                <a:solidFill>
                                  <a:schemeClr val="tx2">
                                    <a:lumMod val="25000"/>
                                  </a:schemeClr>
                                </a:solidFill>
                                <a:latin typeface="Cambria Math" panose="02040503050406030204" pitchFamily="18" charset="0"/>
                              </a:rPr>
                              <m:t>(</m:t>
                            </m:r>
                            <m:r>
                              <a:rPr lang="en-US" sz="1800" b="0" i="1" smtClean="0">
                                <a:solidFill>
                                  <a:schemeClr val="tx2">
                                    <a:lumMod val="25000"/>
                                  </a:schemeClr>
                                </a:solidFill>
                                <a:latin typeface="Cambria Math" panose="02040503050406030204" pitchFamily="18" charset="0"/>
                              </a:rPr>
                              <m:t>𝑥</m:t>
                            </m:r>
                            <m:r>
                              <a:rPr lang="en-US" sz="1800" b="0" i="1" smtClean="0">
                                <a:solidFill>
                                  <a:schemeClr val="tx2">
                                    <a:lumMod val="25000"/>
                                  </a:schemeClr>
                                </a:solidFill>
                                <a:latin typeface="Cambria Math" panose="02040503050406030204" pitchFamily="18" charset="0"/>
                              </a:rPr>
                              <m:t>)</m:t>
                            </m:r>
                          </m:e>
                        </m:acc>
                        <m:r>
                          <a:rPr lang="en-US" sz="1800" i="1">
                            <a:solidFill>
                              <a:schemeClr val="tx2">
                                <a:lumMod val="25000"/>
                              </a:schemeClr>
                            </a:solidFill>
                            <a:latin typeface="Cambria Math" panose="02040503050406030204" pitchFamily="18" charset="0"/>
                          </a:rPr>
                          <m:t>|</m:t>
                        </m:r>
                      </m:sub>
                    </m:sSub>
                  </m:oMath>
                </a14:m>
                <a:endParaRPr lang="en-US" sz="1800" dirty="0"/>
              </a:p>
              <a:p>
                <a:pPr marL="114300" indent="0">
                  <a:buNone/>
                </a:pPr>
                <a:r>
                  <a:rPr lang="en-US" sz="1800" dirty="0"/>
                  <a:t>Calculate P(</a:t>
                </a:r>
                <a14:m>
                  <m:oMath xmlns:m="http://schemas.openxmlformats.org/officeDocument/2006/math">
                    <m:sSub>
                      <m:sSubPr>
                        <m:ctrlPr>
                          <a:rPr lang="en-US" sz="1800" i="1">
                            <a:solidFill>
                              <a:schemeClr val="tx2">
                                <a:lumMod val="25000"/>
                              </a:schemeClr>
                            </a:solidFill>
                            <a:latin typeface="Cambria Math" panose="02040503050406030204" pitchFamily="18" charset="0"/>
                          </a:rPr>
                        </m:ctrlPr>
                      </m:sSubPr>
                      <m:e>
                        <m:r>
                          <a:rPr lang="en-US" sz="1800" i="1">
                            <a:solidFill>
                              <a:schemeClr val="tx2">
                                <a:lumMod val="25000"/>
                              </a:schemeClr>
                            </a:solidFill>
                            <a:latin typeface="Cambria Math" panose="02040503050406030204" pitchFamily="18" charset="0"/>
                          </a:rPr>
                          <m:t> </m:t>
                        </m:r>
                        <m:acc>
                          <m:accPr>
                            <m:chr m:val="̅"/>
                            <m:ctrlPr>
                              <a:rPr lang="en-US" sz="1800" i="1">
                                <a:solidFill>
                                  <a:schemeClr val="tx2">
                                    <a:lumMod val="25000"/>
                                  </a:schemeClr>
                                </a:solidFill>
                                <a:latin typeface="Cambria Math" panose="02040503050406030204" pitchFamily="18" charset="0"/>
                              </a:rPr>
                            </m:ctrlPr>
                          </m:accPr>
                          <m:e>
                            <m:r>
                              <a:rPr lang="en-US" sz="1800" i="1">
                                <a:solidFill>
                                  <a:schemeClr val="tx2">
                                    <a:lumMod val="25000"/>
                                  </a:schemeClr>
                                </a:solidFill>
                                <a:latin typeface="Cambria Math" panose="02040503050406030204" pitchFamily="18" charset="0"/>
                              </a:rPr>
                              <m:t>𝑎</m:t>
                            </m:r>
                          </m:e>
                        </m:acc>
                      </m:e>
                      <m:sub>
                        <m:acc>
                          <m:accPr>
                            <m:chr m:val="̅"/>
                            <m:ctrlPr>
                              <a:rPr lang="en-US" sz="1800" i="1">
                                <a:solidFill>
                                  <a:schemeClr val="tx2">
                                    <a:lumMod val="25000"/>
                                  </a:schemeClr>
                                </a:solidFill>
                                <a:latin typeface="Cambria Math" panose="02040503050406030204" pitchFamily="18" charset="0"/>
                              </a:rPr>
                            </m:ctrlPr>
                          </m:accPr>
                          <m:e>
                            <m:r>
                              <a:rPr lang="en-US" sz="1800" i="1">
                                <a:solidFill>
                                  <a:schemeClr val="tx2">
                                    <a:lumMod val="25000"/>
                                  </a:schemeClr>
                                </a:solidFill>
                                <a:latin typeface="Cambria Math" panose="02040503050406030204" pitchFamily="18" charset="0"/>
                              </a:rPr>
                              <m:t>𝑇</m:t>
                            </m:r>
                            <m:r>
                              <a:rPr lang="en-US" sz="1800" i="1">
                                <a:solidFill>
                                  <a:schemeClr val="tx2">
                                    <a:lumMod val="25000"/>
                                  </a:schemeClr>
                                </a:solidFill>
                                <a:latin typeface="Cambria Math" panose="02040503050406030204" pitchFamily="18" charset="0"/>
                              </a:rPr>
                              <m:t>(</m:t>
                            </m:r>
                            <m:r>
                              <a:rPr lang="en-US" sz="1800" i="1">
                                <a:solidFill>
                                  <a:schemeClr val="tx2">
                                    <a:lumMod val="25000"/>
                                  </a:schemeClr>
                                </a:solidFill>
                                <a:latin typeface="Cambria Math" panose="02040503050406030204" pitchFamily="18" charset="0"/>
                              </a:rPr>
                              <m:t>𝑥</m:t>
                            </m:r>
                            <m:r>
                              <a:rPr lang="en-US" sz="1800" i="1">
                                <a:solidFill>
                                  <a:schemeClr val="tx2">
                                    <a:lumMod val="25000"/>
                                  </a:schemeClr>
                                </a:solidFill>
                                <a:latin typeface="Cambria Math" panose="02040503050406030204" pitchFamily="18" charset="0"/>
                              </a:rPr>
                              <m:t>)</m:t>
                            </m:r>
                          </m:e>
                        </m:acc>
                        <m:r>
                          <a:rPr lang="en-US" sz="1800" i="1">
                            <a:solidFill>
                              <a:schemeClr val="tx2">
                                <a:lumMod val="25000"/>
                              </a:schemeClr>
                            </a:solidFill>
                            <a:latin typeface="Cambria Math" panose="02040503050406030204" pitchFamily="18" charset="0"/>
                          </a:rPr>
                          <m:t>|</m:t>
                        </m:r>
                      </m:sub>
                    </m:sSub>
                  </m:oMath>
                </a14:m>
                <a:r>
                  <a:rPr lang="en-US" sz="1800" dirty="0"/>
                  <a:t> &gt;</a:t>
                </a:r>
                <a:r>
                  <a:rPr lang="en-US" sz="1800" dirty="0">
                    <a:solidFill>
                      <a:schemeClr val="tx2">
                        <a:lumMod val="25000"/>
                      </a:schemeClr>
                    </a:solidFill>
                  </a:rPr>
                  <a:t> </a:t>
                </a:r>
                <a14:m>
                  <m:oMath xmlns:m="http://schemas.openxmlformats.org/officeDocument/2006/math">
                    <m:acc>
                      <m:accPr>
                        <m:chr m:val="̅"/>
                        <m:ctrlPr>
                          <a:rPr lang="en-US" sz="1800" i="1">
                            <a:solidFill>
                              <a:schemeClr val="tx2">
                                <a:lumMod val="25000"/>
                              </a:schemeClr>
                            </a:solidFill>
                            <a:latin typeface="Cambria Math" panose="02040503050406030204" pitchFamily="18" charset="0"/>
                          </a:rPr>
                        </m:ctrlPr>
                      </m:accPr>
                      <m:e>
                        <m:r>
                          <a:rPr lang="en-US" sz="1800" i="1">
                            <a:solidFill>
                              <a:schemeClr val="tx2">
                                <a:lumMod val="25000"/>
                              </a:schemeClr>
                            </a:solidFill>
                            <a:latin typeface="Cambria Math" panose="02040503050406030204" pitchFamily="18" charset="0"/>
                          </a:rPr>
                          <m:t>𝑎</m:t>
                        </m:r>
                      </m:e>
                    </m:acc>
                  </m:oMath>
                </a14:m>
                <a:r>
                  <a:rPr lang="en-US" sz="1800" baseline="-25000" dirty="0"/>
                  <a:t>x </a:t>
                </a:r>
                <a:r>
                  <a:rPr lang="en-US" sz="1800" dirty="0"/>
                  <a:t>- g)</a:t>
                </a:r>
                <a:endParaRPr lang="en-US" sz="1800" baseline="-25000" dirty="0"/>
              </a:p>
              <a:p>
                <a:pPr marL="114300" indent="0">
                  <a:buNone/>
                </a:pPr>
                <a:endParaRPr lang="en-US" sz="1800" dirty="0"/>
              </a:p>
              <a:p>
                <a:pPr marL="114300" indent="0">
                  <a:buNone/>
                </a:pPr>
                <a:r>
                  <a:rPr lang="en-US" sz="1800" dirty="0"/>
                  <a:t>(A) 0.53 (B) 0.56 (C) 0.63 (D) 0.68 (E) 0.79 </a:t>
                </a:r>
              </a:p>
              <a:p>
                <a:pPr marL="114300" indent="0">
                  <a:buNone/>
                </a:pPr>
                <a:endParaRPr lang="en-US" sz="1800" dirty="0"/>
              </a:p>
              <a:p>
                <a:pPr marL="114300" indent="0">
                  <a:buNone/>
                </a:pPr>
                <a:br>
                  <a:rPr lang="en-US" sz="1800" dirty="0"/>
                </a:br>
                <a:endParaRPr lang="en-US" sz="1800" dirty="0"/>
              </a:p>
              <a:p>
                <a:pPr marL="114300" indent="0">
                  <a:buNone/>
                </a:pPr>
                <a:br>
                  <a:rPr lang="en-US" sz="1800" dirty="0"/>
                </a:br>
                <a:endParaRPr lang="en-US" sz="1800" dirty="0"/>
              </a:p>
              <a:p>
                <a:endParaRPr lang="en-US" sz="1800" dirty="0"/>
              </a:p>
              <a:p>
                <a:pPr marL="114300" indent="0">
                  <a:buNone/>
                </a:pPr>
                <a:endParaRPr lang="en-US" sz="1800" b="1" dirty="0"/>
              </a:p>
            </p:txBody>
          </p:sp>
        </mc:Choice>
        <mc:Fallback xmlns="">
          <p:sp>
            <p:nvSpPr>
              <p:cNvPr id="729" name="Google Shape;729;p18"/>
              <p:cNvSpPr txBox="1">
                <a:spLocks noGrp="1" noRot="1" noChangeAspect="1" noMove="1" noResize="1" noEditPoints="1" noAdjustHandles="1" noChangeArrowheads="1" noChangeShapeType="1" noTextEdit="1"/>
              </p:cNvSpPr>
              <p:nvPr>
                <p:ph type="body" idx="1"/>
              </p:nvPr>
            </p:nvSpPr>
            <p:spPr>
              <a:xfrm>
                <a:off x="130115" y="366954"/>
                <a:ext cx="8883720" cy="3896019"/>
              </a:xfrm>
              <a:prstGeom prst="rect">
                <a:avLst/>
              </a:prstGeom>
              <a:blipFill>
                <a:blip r:embed="rId3"/>
                <a:stretch>
                  <a:fillRect l="-285"/>
                </a:stretch>
              </a:blipFill>
            </p:spPr>
            <p:txBody>
              <a:bodyPr/>
              <a:lstStyle/>
              <a:p>
                <a:r>
                  <a:rPr lang="en-SA">
                    <a:noFill/>
                  </a:rPr>
                  <a:t> </a:t>
                </a:r>
              </a:p>
            </p:txBody>
          </p:sp>
        </mc:Fallback>
      </mc:AlternateContent>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pic>
        <p:nvPicPr>
          <p:cNvPr id="5" name="صورة 8">
            <a:extLst>
              <a:ext uri="{FF2B5EF4-FFF2-40B4-BE49-F238E27FC236}">
                <a16:creationId xmlns:a16="http://schemas.microsoft.com/office/drawing/2014/main" id="{AF0E63C6-0021-644C-A693-8C05631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182" y="228756"/>
            <a:ext cx="1517818" cy="583095"/>
          </a:xfrm>
          <a:prstGeom prst="rect">
            <a:avLst/>
          </a:prstGeom>
        </p:spPr>
      </p:pic>
      <p:sp>
        <p:nvSpPr>
          <p:cNvPr id="6" name="Rectangle 5">
            <a:extLst>
              <a:ext uri="{FF2B5EF4-FFF2-40B4-BE49-F238E27FC236}">
                <a16:creationId xmlns:a16="http://schemas.microsoft.com/office/drawing/2014/main" id="{673A3C39-0EC0-D848-8FCC-53562F3B48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pic>
        <p:nvPicPr>
          <p:cNvPr id="7" name="Picture 6" descr="A screenshot of a social media post&#10;&#10;Description automatically generated">
            <a:extLst>
              <a:ext uri="{FF2B5EF4-FFF2-40B4-BE49-F238E27FC236}">
                <a16:creationId xmlns:a16="http://schemas.microsoft.com/office/drawing/2014/main" id="{6C340ADF-E4B2-A949-8528-D1FBB556517D}"/>
              </a:ext>
            </a:extLst>
          </p:cNvPr>
          <p:cNvPicPr>
            <a:picLocks noChangeAspect="1"/>
          </p:cNvPicPr>
          <p:nvPr/>
        </p:nvPicPr>
        <p:blipFill rotWithShape="1">
          <a:blip r:embed="rId5"/>
          <a:srcRect l="18224" t="53666" r="15629" b="34997"/>
          <a:stretch/>
        </p:blipFill>
        <p:spPr>
          <a:xfrm>
            <a:off x="3635246" y="2854295"/>
            <a:ext cx="5443671" cy="583095"/>
          </a:xfrm>
          <a:prstGeom prst="rect">
            <a:avLst/>
          </a:prstGeom>
        </p:spPr>
      </p:pic>
    </p:spTree>
    <p:extLst>
      <p:ext uri="{BB962C8B-B14F-4D97-AF65-F5344CB8AC3E}">
        <p14:creationId xmlns:p14="http://schemas.microsoft.com/office/powerpoint/2010/main" val="280902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9" name="Google Shape;729;p18"/>
          <p:cNvSpPr txBox="1">
            <a:spLocks noGrp="1"/>
          </p:cNvSpPr>
          <p:nvPr>
            <p:ph type="body" idx="1"/>
          </p:nvPr>
        </p:nvSpPr>
        <p:spPr>
          <a:xfrm>
            <a:off x="130115" y="757805"/>
            <a:ext cx="8883720" cy="3896019"/>
          </a:xfrm>
          <a:prstGeom prst="rect">
            <a:avLst/>
          </a:prstGeom>
        </p:spPr>
        <p:txBody>
          <a:bodyPr spcFirstLastPara="1" wrap="square" lIns="0" tIns="0" rIns="0" bIns="0" anchor="t" anchorCtr="0">
            <a:noAutofit/>
          </a:bodyPr>
          <a:lstStyle/>
          <a:p>
            <a:r>
              <a:rPr lang="en-US" sz="1600" dirty="0"/>
              <a:t>Suppose you are now age 25 and a trust fund worth 1 million has been set up for you. The trust fund has been established so that: </a:t>
            </a:r>
          </a:p>
          <a:p>
            <a:pPr marL="114300" indent="0">
              <a:buNone/>
            </a:pPr>
            <a:endParaRPr lang="en-US" sz="1600" dirty="0"/>
          </a:p>
          <a:p>
            <a:pPr marL="114300" indent="0">
              <a:buNone/>
            </a:pPr>
            <a:r>
              <a:rPr lang="en-US" sz="1600" dirty="0"/>
              <a:t>• you receive at the beginning of each year an amount equal to 50,000 while you are alive, and </a:t>
            </a:r>
          </a:p>
          <a:p>
            <a:pPr marL="114300" indent="0">
              <a:buNone/>
            </a:pPr>
            <a:r>
              <a:rPr lang="en-US" sz="1600" dirty="0"/>
              <a:t>• your beneficiary receives 1 million at the end of the year of your death.</a:t>
            </a:r>
          </a:p>
          <a:p>
            <a:pPr marL="114300" indent="0">
              <a:buNone/>
            </a:pPr>
            <a:br>
              <a:rPr lang="en-US" sz="1600" dirty="0"/>
            </a:br>
            <a:r>
              <a:rPr lang="en-US" sz="1600" dirty="0"/>
              <a:t>Assume that your mortality follows the Survival Ultimate Life Table and </a:t>
            </a:r>
            <a:r>
              <a:rPr lang="en-US" sz="1600" dirty="0" err="1"/>
              <a:t>i</a:t>
            </a:r>
            <a:r>
              <a:rPr lang="en-US" sz="1600" dirty="0"/>
              <a:t> = 0.05. </a:t>
            </a:r>
          </a:p>
          <a:p>
            <a:pPr marL="114300" indent="0">
              <a:buNone/>
            </a:pPr>
            <a:r>
              <a:rPr lang="en-US" sz="1600" dirty="0"/>
              <a:t>Calculate the actuarial present value of your trust fund. </a:t>
            </a:r>
            <a:br>
              <a:rPr lang="en-US" sz="1600" dirty="0"/>
            </a:br>
            <a:endParaRPr lang="en-US" sz="1600" dirty="0"/>
          </a:p>
          <a:p>
            <a:endParaRPr lang="en-US" sz="1800" dirty="0"/>
          </a:p>
          <a:p>
            <a:pPr marL="114300" indent="0">
              <a:buNone/>
            </a:pPr>
            <a:endParaRPr lang="en-US" sz="1800" b="1" dirty="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5" name="صورة 8">
            <a:extLst>
              <a:ext uri="{FF2B5EF4-FFF2-40B4-BE49-F238E27FC236}">
                <a16:creationId xmlns:a16="http://schemas.microsoft.com/office/drawing/2014/main" id="{AF0E63C6-0021-644C-A693-8C05631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182" y="228756"/>
            <a:ext cx="1517818" cy="583095"/>
          </a:xfrm>
          <a:prstGeom prst="rect">
            <a:avLst/>
          </a:prstGeom>
        </p:spPr>
      </p:pic>
      <p:sp>
        <p:nvSpPr>
          <p:cNvPr id="6" name="Rectangle 5">
            <a:extLst>
              <a:ext uri="{FF2B5EF4-FFF2-40B4-BE49-F238E27FC236}">
                <a16:creationId xmlns:a16="http://schemas.microsoft.com/office/drawing/2014/main" id="{673A3C39-0EC0-D848-8FCC-53562F3B48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spTree>
    <p:extLst>
      <p:ext uri="{BB962C8B-B14F-4D97-AF65-F5344CB8AC3E}">
        <p14:creationId xmlns:p14="http://schemas.microsoft.com/office/powerpoint/2010/main" val="2602809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29" name="Google Shape;729;p18"/>
              <p:cNvSpPr txBox="1">
                <a:spLocks noGrp="1"/>
              </p:cNvSpPr>
              <p:nvPr>
                <p:ph type="body" idx="1"/>
              </p:nvPr>
            </p:nvSpPr>
            <p:spPr>
              <a:xfrm>
                <a:off x="130115" y="757805"/>
                <a:ext cx="8883720" cy="3896019"/>
              </a:xfrm>
              <a:prstGeom prst="rect">
                <a:avLst/>
              </a:prstGeom>
            </p:spPr>
            <p:txBody>
              <a:bodyPr spcFirstLastPara="1" wrap="square" lIns="0" tIns="0" rIns="0" bIns="0" anchor="t" anchorCtr="0">
                <a:noAutofit/>
              </a:bodyPr>
              <a:lstStyle/>
              <a:p>
                <a:r>
                  <a:rPr lang="en-US" sz="1600" dirty="0"/>
                  <a:t>You are an actuary supervising an actuarial intern. You asked him to verify your calculation for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𝑎</m:t>
                        </m:r>
                      </m:e>
                    </m:acc>
                  </m:oMath>
                </a14:m>
                <a:r>
                  <a:rPr lang="en-US" sz="1600" baseline="-25000" dirty="0"/>
                  <a:t>40</a:t>
                </a:r>
                <a:r>
                  <a:rPr lang="en-US" sz="1600" dirty="0"/>
                  <a:t> based on </a:t>
                </a:r>
                <a:r>
                  <a:rPr lang="en-US" sz="1600" dirty="0" err="1"/>
                  <a:t>i</a:t>
                </a:r>
                <a:r>
                  <a:rPr lang="en-US" sz="1600" dirty="0"/>
                  <a:t> = 5%. </a:t>
                </a:r>
              </a:p>
              <a:p>
                <a:pPr marL="114300" indent="0">
                  <a:buNone/>
                </a:pPr>
                <a:endParaRPr lang="en-US" sz="1600" dirty="0"/>
              </a:p>
              <a:p>
                <a:pPr marL="114300" indent="0">
                  <a:buNone/>
                </a:pPr>
                <a:r>
                  <a:rPr lang="en-US" sz="1600" dirty="0"/>
                  <a:t>You calculated the value and came up with 11.1. But the correct answer, according to the intern, turned out to be 12.1. You asked him to further review your work and he discovered that you used the wrong value of 0.89 for p</a:t>
                </a:r>
                <a:r>
                  <a:rPr lang="en-US" sz="1600" baseline="-25000" dirty="0"/>
                  <a:t>40</a:t>
                </a:r>
                <a:r>
                  <a:rPr lang="en-US" sz="1600" dirty="0"/>
                  <a:t>. </a:t>
                </a:r>
              </a:p>
              <a:p>
                <a:pPr marL="114300" indent="0">
                  <a:buNone/>
                </a:pPr>
                <a:r>
                  <a:rPr lang="en-US" sz="1600" dirty="0"/>
                  <a:t>Calculate the correct value for p</a:t>
                </a:r>
                <a:r>
                  <a:rPr lang="en-US" sz="1600" baseline="-25000" dirty="0"/>
                  <a:t>40</a:t>
                </a:r>
                <a:r>
                  <a:rPr lang="en-US" sz="1600" dirty="0"/>
                  <a:t>. </a:t>
                </a:r>
              </a:p>
              <a:p>
                <a:pPr marL="114300" indent="0">
                  <a:buNone/>
                </a:pPr>
                <a:br>
                  <a:rPr lang="en-US" sz="1600" dirty="0"/>
                </a:br>
                <a:endParaRPr lang="en-US" sz="1600" dirty="0"/>
              </a:p>
              <a:p>
                <a:endParaRPr lang="en-US" sz="1600" dirty="0"/>
              </a:p>
              <a:p>
                <a:pPr marL="114300" indent="0">
                  <a:buNone/>
                </a:pPr>
                <a:endParaRPr lang="en-US" sz="1600" b="1" dirty="0"/>
              </a:p>
            </p:txBody>
          </p:sp>
        </mc:Choice>
        <mc:Fallback>
          <p:sp>
            <p:nvSpPr>
              <p:cNvPr id="729" name="Google Shape;729;p18"/>
              <p:cNvSpPr txBox="1">
                <a:spLocks noGrp="1" noRot="1" noChangeAspect="1" noMove="1" noResize="1" noEditPoints="1" noAdjustHandles="1" noChangeArrowheads="1" noChangeShapeType="1" noTextEdit="1"/>
              </p:cNvSpPr>
              <p:nvPr>
                <p:ph type="body" idx="1"/>
              </p:nvPr>
            </p:nvSpPr>
            <p:spPr>
              <a:xfrm>
                <a:off x="130115" y="757805"/>
                <a:ext cx="8883720" cy="3896019"/>
              </a:xfrm>
              <a:prstGeom prst="rect">
                <a:avLst/>
              </a:prstGeom>
              <a:blipFill>
                <a:blip r:embed="rId3"/>
                <a:stretch>
                  <a:fillRect l="-285" t="-980" r="-1712"/>
                </a:stretch>
              </a:blipFill>
            </p:spPr>
            <p:txBody>
              <a:bodyPr/>
              <a:lstStyle/>
              <a:p>
                <a:r>
                  <a:rPr lang="en-SA">
                    <a:noFill/>
                  </a:rPr>
                  <a:t> </a:t>
                </a:r>
              </a:p>
            </p:txBody>
          </p:sp>
        </mc:Fallback>
      </mc:AlternateContent>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5" name="صورة 8">
            <a:extLst>
              <a:ext uri="{FF2B5EF4-FFF2-40B4-BE49-F238E27FC236}">
                <a16:creationId xmlns:a16="http://schemas.microsoft.com/office/drawing/2014/main" id="{AF0E63C6-0021-644C-A693-8C05631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182" y="228756"/>
            <a:ext cx="1517818" cy="583095"/>
          </a:xfrm>
          <a:prstGeom prst="rect">
            <a:avLst/>
          </a:prstGeom>
        </p:spPr>
      </p:pic>
      <p:sp>
        <p:nvSpPr>
          <p:cNvPr id="6" name="Rectangle 5">
            <a:extLst>
              <a:ext uri="{FF2B5EF4-FFF2-40B4-BE49-F238E27FC236}">
                <a16:creationId xmlns:a16="http://schemas.microsoft.com/office/drawing/2014/main" id="{673A3C39-0EC0-D848-8FCC-53562F3B481B}"/>
              </a:ext>
            </a:extLst>
          </p:cNvPr>
          <p:cNvSpPr/>
          <p:nvPr/>
        </p:nvSpPr>
        <p:spPr>
          <a:xfrm>
            <a:off x="7560185" y="4835723"/>
            <a:ext cx="1649811" cy="307777"/>
          </a:xfrm>
          <a:prstGeom prst="rect">
            <a:avLst/>
          </a:prstGeom>
        </p:spPr>
        <p:txBody>
          <a:bodyPr wrap="none">
            <a:spAutoFit/>
          </a:bodyPr>
          <a:lstStyle/>
          <a:p>
            <a:pPr>
              <a:spcAft>
                <a:spcPts val="600"/>
              </a:spcAft>
            </a:pPr>
            <a:r>
              <a:rPr lang="en-US" dirty="0">
                <a:solidFill>
                  <a:schemeClr val="bg2">
                    <a:lumMod val="40000"/>
                    <a:lumOff val="60000"/>
                  </a:schemeClr>
                </a:solidFill>
                <a:latin typeface="29LT Bukra Light" panose="000B0903020204020204" pitchFamily="34" charset="-78"/>
                <a:cs typeface="29LT Bukra Light" panose="000B0903020204020204" pitchFamily="34" charset="-78"/>
              </a:rPr>
              <a:t>Salma Alsuwailem</a:t>
            </a:r>
          </a:p>
        </p:txBody>
      </p:sp>
      <p:pic>
        <p:nvPicPr>
          <p:cNvPr id="7" name="Picture 6">
            <a:extLst>
              <a:ext uri="{FF2B5EF4-FFF2-40B4-BE49-F238E27FC236}">
                <a16:creationId xmlns:a16="http://schemas.microsoft.com/office/drawing/2014/main" id="{9A220DF1-18AA-0641-A028-03D5B0FF16B7}"/>
              </a:ext>
            </a:extLst>
          </p:cNvPr>
          <p:cNvPicPr>
            <a:picLocks noChangeAspect="1"/>
          </p:cNvPicPr>
          <p:nvPr/>
        </p:nvPicPr>
        <p:blipFill rotWithShape="1">
          <a:blip r:embed="rId5"/>
          <a:srcRect l="72813" t="14288" r="10541" b="74375"/>
          <a:stretch/>
        </p:blipFill>
        <p:spPr>
          <a:xfrm>
            <a:off x="6409345" y="2402112"/>
            <a:ext cx="1358781" cy="843350"/>
          </a:xfrm>
          <a:prstGeom prst="rect">
            <a:avLst/>
          </a:prstGeom>
        </p:spPr>
      </p:pic>
    </p:spTree>
    <p:extLst>
      <p:ext uri="{BB962C8B-B14F-4D97-AF65-F5344CB8AC3E}">
        <p14:creationId xmlns:p14="http://schemas.microsoft.com/office/powerpoint/2010/main" val="2449642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rward-1.1" id="{BDB05DEB-DACB-1F45-A73E-6399C9633BA3}" vid="{314849D4-5265-D944-B8BD-7E0C8ACC5DB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Knight template</Template>
  <TotalTime>569</TotalTime>
  <Words>807</Words>
  <Application>Microsoft Macintosh PowerPoint</Application>
  <PresentationFormat>On-screen Show (16:9)</PresentationFormat>
  <Paragraphs>107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Amatic SC</vt:lpstr>
      <vt:lpstr>Quicksand</vt:lpstr>
      <vt:lpstr>Cambria Math</vt:lpstr>
      <vt:lpstr>Arial</vt:lpstr>
      <vt:lpstr>29LT Bukra Light</vt:lpstr>
      <vt:lpstr>Short Stack</vt:lpstr>
      <vt:lpstr>Knight template</vt:lpstr>
      <vt:lpstr> Chapter#3 life annuities </vt:lpstr>
      <vt:lpstr>Summary</vt:lpstr>
      <vt:lpstr>PowerPoint Presentation</vt:lpstr>
      <vt:lpstr>Continuous life annuities</vt:lpstr>
      <vt:lpstr>discrete life annuities</vt:lpstr>
      <vt:lpstr>examples</vt:lpstr>
      <vt:lpstr>PowerPoint Presentation</vt:lpstr>
      <vt:lpstr>PowerPoint Presentation</vt:lpstr>
      <vt:lpstr>PowerPoint Presentation</vt:lpstr>
      <vt:lpstr>PowerPoint Presentation</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Chapter#2 Insurance Benefits(part2) </dc:title>
  <dc:creator>Salma Alsuwailem</dc:creator>
  <cp:lastModifiedBy>Salma Alsuwailem</cp:lastModifiedBy>
  <cp:revision>35</cp:revision>
  <dcterms:created xsi:type="dcterms:W3CDTF">2020-02-16T16:30:46Z</dcterms:created>
  <dcterms:modified xsi:type="dcterms:W3CDTF">2020-03-29T16:26:42Z</dcterms:modified>
</cp:coreProperties>
</file>