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24‏/2‏/2015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24‏/2‏/2015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Coulomb’s law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Eng. </a:t>
            </a:r>
            <a:r>
              <a:rPr lang="en-US" dirty="0" err="1" smtClean="0"/>
              <a:t>Abdulsalam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9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 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‏لقطة الشاشة ٢٠١٥-٠٢-٢٤ في ١١‎.٢٢‎.٢٧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421" b="-115421"/>
          <a:stretch>
            <a:fillRect/>
          </a:stretch>
        </p:blipFill>
        <p:spPr>
          <a:xfrm>
            <a:off x="282762" y="610469"/>
            <a:ext cx="8153400" cy="3711349"/>
          </a:xfrm>
        </p:spPr>
      </p:pic>
      <p:pic>
        <p:nvPicPr>
          <p:cNvPr id="5" name="Picture 4" descr="‏لقطة الشاشة ٢٠١٥-٠٢-٢٤ في ١١‎.٢٢‎.٤٣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57" y="2950347"/>
            <a:ext cx="36322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</a:t>
            </a:r>
            <a:endParaRPr lang="en-US" dirty="0"/>
          </a:p>
        </p:txBody>
      </p:sp>
      <p:pic>
        <p:nvPicPr>
          <p:cNvPr id="4" name="Content Placeholder 3" descr="‏لقطة الشاشة ٢٠١٥-٠٢-٢٤ في ١١‎.٢٤‎.٢٩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08" r="-18008"/>
          <a:stretch>
            <a:fillRect/>
          </a:stretch>
        </p:blipFill>
        <p:spPr>
          <a:xfrm>
            <a:off x="612775" y="1600200"/>
            <a:ext cx="8153400" cy="4495800"/>
          </a:xfrm>
        </p:spPr>
      </p:pic>
      <p:pic>
        <p:nvPicPr>
          <p:cNvPr id="7" name="Picture 6" descr="‏لقطة الشاشة ٢٠١٥-٠٢-٢٤ في ١١‎.٢٧‎.٠٢ م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662" y="1880487"/>
            <a:ext cx="5312783" cy="39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1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</a:t>
            </a:r>
            <a:endParaRPr lang="en-US" dirty="0"/>
          </a:p>
        </p:txBody>
      </p:sp>
      <p:pic>
        <p:nvPicPr>
          <p:cNvPr id="4" name="Content Placeholder 3" descr="‏لقطة الشاشة ٢٠١٥-٠٢-٢٤ في ١١‎.٢٤‎.٣٥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26" b="-10026"/>
          <a:stretch>
            <a:fillRect/>
          </a:stretch>
        </p:blipFill>
        <p:spPr>
          <a:xfrm>
            <a:off x="612775" y="1600200"/>
            <a:ext cx="8153400" cy="4495800"/>
          </a:xfrm>
        </p:spPr>
      </p:pic>
    </p:spTree>
    <p:extLst>
      <p:ext uri="{BB962C8B-B14F-4D97-AF65-F5344CB8AC3E}">
        <p14:creationId xmlns:p14="http://schemas.microsoft.com/office/powerpoint/2010/main" val="354531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Three point charges lie along the </a:t>
            </a:r>
            <a:r>
              <a:rPr lang="en-US" sz="2400" i="1" dirty="0"/>
              <a:t>x </a:t>
            </a:r>
            <a:r>
              <a:rPr lang="en-US" sz="2400" dirty="0"/>
              <a:t>axis as shown in </a:t>
            </a:r>
            <a:r>
              <a:rPr lang="en-US" sz="2400" dirty="0" smtClean="0"/>
              <a:t>Figure. </a:t>
            </a:r>
            <a:r>
              <a:rPr lang="en-US" sz="2400" dirty="0"/>
              <a:t>The positive charge 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15.0 </a:t>
            </a:r>
            <a:r>
              <a:rPr lang="en-US" sz="2400" dirty="0" err="1">
                <a:latin typeface="Symbol" charset="2"/>
                <a:cs typeface="Symbol" charset="2"/>
              </a:rPr>
              <a:t>m</a:t>
            </a:r>
            <a:r>
              <a:rPr lang="en-US" sz="2400" dirty="0" err="1"/>
              <a:t>C</a:t>
            </a:r>
            <a:r>
              <a:rPr lang="en-US" sz="2400" dirty="0" smtClean="0"/>
              <a:t> </a:t>
            </a:r>
            <a:r>
              <a:rPr lang="en-US" sz="2400" dirty="0"/>
              <a:t>is at </a:t>
            </a:r>
            <a:r>
              <a:rPr lang="en-US" sz="2400" i="1" dirty="0"/>
              <a:t>x </a:t>
            </a:r>
            <a:r>
              <a:rPr lang="en-US" sz="2400" dirty="0" smtClean="0"/>
              <a:t>= </a:t>
            </a:r>
            <a:r>
              <a:rPr lang="en-US" sz="2400" dirty="0"/>
              <a:t>2.00 m, the positive charge 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6.00 </a:t>
            </a:r>
            <a:r>
              <a:rPr lang="en-US" sz="2400" dirty="0" err="1">
                <a:latin typeface="Symbol" charset="2"/>
                <a:cs typeface="Symbol" charset="2"/>
              </a:rPr>
              <a:t>m</a:t>
            </a:r>
            <a:r>
              <a:rPr lang="en-US" sz="2400" dirty="0" err="1"/>
              <a:t>C</a:t>
            </a:r>
            <a:r>
              <a:rPr lang="en-US" sz="2400" dirty="0" smtClean="0"/>
              <a:t> </a:t>
            </a:r>
            <a:r>
              <a:rPr lang="en-US" sz="2400" dirty="0"/>
              <a:t>is at the origin, and the resultant force acting on 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 is zero. What is the </a:t>
            </a:r>
            <a:r>
              <a:rPr lang="en-US" sz="2400" i="1" dirty="0"/>
              <a:t>x </a:t>
            </a:r>
            <a:r>
              <a:rPr lang="en-US" sz="2400" dirty="0" smtClean="0"/>
              <a:t>coordinate </a:t>
            </a:r>
            <a:r>
              <a:rPr lang="en-US" sz="2400" dirty="0"/>
              <a:t>of 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?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‏لقطة الشاشة ٢٠١٥-٠٢-٢٤ في ١١‎.٣٠‎.٤١ م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129" y="3307185"/>
            <a:ext cx="4729490" cy="27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6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71" y="340989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0561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Electrical force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Properties </a:t>
            </a:r>
            <a:r>
              <a:rPr lang="en-US" dirty="0"/>
              <a:t>of the </a:t>
            </a:r>
            <a:r>
              <a:rPr lang="en-US" b="1" dirty="0">
                <a:solidFill>
                  <a:srgbClr val="FF0000"/>
                </a:solidFill>
              </a:rPr>
              <a:t>electric force </a:t>
            </a:r>
            <a:r>
              <a:rPr lang="en-US" dirty="0"/>
              <a:t>between two stationary charged </a:t>
            </a:r>
            <a:r>
              <a:rPr lang="en-US" dirty="0" smtClean="0"/>
              <a:t>particles 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1) </a:t>
            </a:r>
            <a:r>
              <a:rPr lang="en-US" dirty="0" smtClean="0"/>
              <a:t>is </a:t>
            </a:r>
            <a:r>
              <a:rPr lang="en-US" u="sng" dirty="0"/>
              <a:t>inversely proportional </a:t>
            </a:r>
            <a:r>
              <a:rPr lang="en-US" dirty="0"/>
              <a:t>to the square of the separation </a:t>
            </a:r>
            <a:r>
              <a:rPr lang="en-US" i="1" dirty="0"/>
              <a:t>r </a:t>
            </a:r>
            <a:r>
              <a:rPr lang="en-US" dirty="0"/>
              <a:t>between the particles and directed along the line joining </a:t>
            </a:r>
            <a:r>
              <a:rPr lang="en-US" dirty="0" smtClean="0"/>
              <a:t>them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2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Electrical force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2) </a:t>
            </a:r>
            <a:r>
              <a:rPr lang="en-US" dirty="0" smtClean="0"/>
              <a:t>Is </a:t>
            </a:r>
            <a:r>
              <a:rPr lang="en-US" u="sng" dirty="0" smtClean="0"/>
              <a:t>direct </a:t>
            </a:r>
            <a:r>
              <a:rPr lang="en-US" u="sng" dirty="0"/>
              <a:t>proportional </a:t>
            </a:r>
            <a:r>
              <a:rPr lang="en-US" dirty="0"/>
              <a:t>to the product of the charges 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 on the two particles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3) </a:t>
            </a:r>
            <a:r>
              <a:rPr lang="en-US" dirty="0"/>
              <a:t>is </a:t>
            </a:r>
            <a:r>
              <a:rPr lang="en-US" b="1" u="sng" dirty="0">
                <a:solidFill>
                  <a:srgbClr val="FF6600"/>
                </a:solidFill>
              </a:rPr>
              <a:t>attractive</a:t>
            </a:r>
            <a:r>
              <a:rPr lang="en-US" dirty="0"/>
              <a:t> if the charges are of </a:t>
            </a:r>
            <a:r>
              <a:rPr lang="en-US" u="sng" dirty="0"/>
              <a:t>opposite sign 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FF6600"/>
                </a:solidFill>
              </a:rPr>
              <a:t>repulsive</a:t>
            </a:r>
            <a:r>
              <a:rPr lang="en-US" dirty="0"/>
              <a:t> if the charges have the </a:t>
            </a:r>
            <a:r>
              <a:rPr lang="en-US" u="sng" dirty="0" smtClean="0"/>
              <a:t>same sign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4)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u="sng" dirty="0"/>
              <a:t>a conservative </a:t>
            </a:r>
            <a:r>
              <a:rPr lang="en-US" dirty="0"/>
              <a:t>force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5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law :</a:t>
            </a:r>
            <a:endParaRPr lang="en-US" dirty="0"/>
          </a:p>
        </p:txBody>
      </p:sp>
      <p:pic>
        <p:nvPicPr>
          <p:cNvPr id="4" name="Content Placeholder 3" descr="‏لقطة الشاشة ٢٠١٥-٠٢-٢٤ في ١٠‎.٥٤‎.٣٨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9" r="11329"/>
          <a:stretch>
            <a:fillRect/>
          </a:stretch>
        </p:blipFill>
        <p:spPr>
          <a:xfrm>
            <a:off x="3020809" y="1781512"/>
            <a:ext cx="2950110" cy="1550577"/>
          </a:xfrm>
        </p:spPr>
      </p:pic>
      <p:pic>
        <p:nvPicPr>
          <p:cNvPr id="5" name="Picture 4" descr="‏لقطة الشاشة ٢٠١٥-٠٢-٢٤ في ١٠‎.٥٥‎.٠٣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9" y="3655112"/>
            <a:ext cx="6134602" cy="228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form of Coulomb’s </a:t>
            </a:r>
            <a:r>
              <a:rPr lang="en-US" dirty="0"/>
              <a:t>law :</a:t>
            </a:r>
          </a:p>
        </p:txBody>
      </p:sp>
      <p:pic>
        <p:nvPicPr>
          <p:cNvPr id="10" name="Content Placeholder 9" descr="‏لقطة الشاشة ٢٠١٥-٠٢-٢٤ في ١١‎.٠٠‎.٠٧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46" b="18046"/>
          <a:stretch>
            <a:fillRect/>
          </a:stretch>
        </p:blipFill>
        <p:spPr>
          <a:xfrm>
            <a:off x="612648" y="1781513"/>
            <a:ext cx="8153400" cy="3694990"/>
          </a:xfrm>
        </p:spPr>
      </p:pic>
      <p:sp>
        <p:nvSpPr>
          <p:cNvPr id="11" name="TextBox 10"/>
          <p:cNvSpPr txBox="1"/>
          <p:nvPr/>
        </p:nvSpPr>
        <p:spPr>
          <a:xfrm>
            <a:off x="1319533" y="5476504"/>
            <a:ext cx="1533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</a:t>
            </a:r>
            <a:r>
              <a:rPr lang="en-US" sz="4000" baseline="-25000" dirty="0" smtClean="0"/>
              <a:t>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630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form of Coulomb’s </a:t>
            </a:r>
            <a:r>
              <a:rPr lang="en-US" dirty="0"/>
              <a:t>law :</a:t>
            </a:r>
          </a:p>
        </p:txBody>
      </p:sp>
      <p:pic>
        <p:nvPicPr>
          <p:cNvPr id="4" name="Content Placeholder 3" descr="‏لقطة الشاشة ٢٠١٥-٠٢-٢٤ في ١١‎.٠٤‎.٣٦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527" r="-40527"/>
          <a:stretch>
            <a:fillRect/>
          </a:stretch>
        </p:blipFill>
        <p:spPr>
          <a:xfrm>
            <a:off x="407860" y="1549794"/>
            <a:ext cx="8358188" cy="2623566"/>
          </a:xfrm>
        </p:spPr>
      </p:pic>
      <p:pic>
        <p:nvPicPr>
          <p:cNvPr id="7" name="Picture 6" descr="‏لقطة الشاشة ٢٠١٥-٠٢-٢٤ في ١١‎.٠٥‎.٥٥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11" y="5064115"/>
            <a:ext cx="4156551" cy="117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3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Consider three point charges located at the corners of a right triangle as shown in </a:t>
            </a:r>
            <a:r>
              <a:rPr lang="en-US" sz="2400" dirty="0" smtClean="0"/>
              <a:t>Figure, </a:t>
            </a:r>
            <a:r>
              <a:rPr lang="en-US" sz="2400" dirty="0"/>
              <a:t>where 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smtClean="0"/>
              <a:t>= 5.0  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err="1" smtClean="0">
                <a:cs typeface="Symbol" charset="2"/>
              </a:rPr>
              <a:t>C</a:t>
            </a:r>
            <a:r>
              <a:rPr lang="en-US" sz="2400" dirty="0" smtClean="0">
                <a:cs typeface="Symbol" charset="2"/>
              </a:rPr>
              <a:t> , 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= 2.0 </a:t>
            </a:r>
            <a:r>
              <a:rPr lang="en-US" sz="2400" dirty="0" err="1">
                <a:latin typeface="Symbol" charset="2"/>
                <a:cs typeface="Symbol" charset="2"/>
              </a:rPr>
              <a:t>m</a:t>
            </a:r>
            <a:r>
              <a:rPr lang="en-US" sz="2400" dirty="0" err="1" smtClean="0"/>
              <a:t>C</a:t>
            </a:r>
            <a:r>
              <a:rPr lang="en-US" sz="2400" dirty="0"/>
              <a:t>, and exerted on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and , </a:t>
            </a:r>
            <a:r>
              <a:rPr lang="en-US" sz="2400" i="1" dirty="0" smtClean="0"/>
              <a:t>a </a:t>
            </a:r>
            <a:r>
              <a:rPr lang="en-US" sz="2400" dirty="0" smtClean="0"/>
              <a:t>= </a:t>
            </a:r>
            <a:r>
              <a:rPr lang="en-US" sz="2400" dirty="0"/>
              <a:t>0.10 m. </a:t>
            </a:r>
            <a:r>
              <a:rPr lang="en-US" sz="2400" dirty="0" smtClean="0"/>
              <a:t> Find </a:t>
            </a:r>
            <a:r>
              <a:rPr lang="en-US" sz="2400" dirty="0"/>
              <a:t>the resultant </a:t>
            </a:r>
            <a:r>
              <a:rPr lang="en-US" sz="2400" dirty="0" smtClean="0"/>
              <a:t>force.</a:t>
            </a:r>
            <a:endParaRPr lang="en-US" sz="2400" dirty="0"/>
          </a:p>
          <a:p>
            <a:endParaRPr lang="en-US" sz="2400" dirty="0">
              <a:latin typeface="Symbol" charset="2"/>
              <a:cs typeface="Symbol" charset="2"/>
            </a:endParaRPr>
          </a:p>
        </p:txBody>
      </p:sp>
      <p:pic>
        <p:nvPicPr>
          <p:cNvPr id="4" name="Picture 3" descr="‏لقطة الشاشة ٢٠١٥-٠٢-٢٤ في ١١‎.١٢‎.٤٧ م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2885535"/>
            <a:ext cx="40259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7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</a:t>
            </a:r>
            <a:endParaRPr lang="en-US" dirty="0"/>
          </a:p>
        </p:txBody>
      </p:sp>
      <p:pic>
        <p:nvPicPr>
          <p:cNvPr id="4" name="Content Placeholder 3" descr="‏لقطة الشاشة ٢٠١٥-٠٢-٢٤ في ١١‎.١٤‎.٢٣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8" b="6328"/>
          <a:stretch>
            <a:fillRect/>
          </a:stretch>
        </p:blipFill>
        <p:spPr>
          <a:xfrm>
            <a:off x="612775" y="1600201"/>
            <a:ext cx="8153400" cy="2144276"/>
          </a:xfrm>
        </p:spPr>
      </p:pic>
      <p:pic>
        <p:nvPicPr>
          <p:cNvPr id="5" name="Picture 4" descr="‏لقطة الشاشة ٢٠١٥-٠٢-٢٤ في ١١‎.١٥‎.١٣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26" y="4024900"/>
            <a:ext cx="7490767" cy="217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2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</a:t>
            </a:r>
            <a:endParaRPr lang="en-US" dirty="0"/>
          </a:p>
        </p:txBody>
      </p:sp>
      <p:pic>
        <p:nvPicPr>
          <p:cNvPr id="4" name="Content Placeholder 3" descr="‏لقطة الشاشة ٢٠١٥-٠٢-٢٤ في ١١‎.١٦‎.٥٠ م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9496" b="-139496"/>
          <a:stretch>
            <a:fillRect/>
          </a:stretch>
        </p:blipFill>
        <p:spPr>
          <a:xfrm>
            <a:off x="612648" y="841406"/>
            <a:ext cx="8153400" cy="3364943"/>
          </a:xfrm>
        </p:spPr>
      </p:pic>
      <p:pic>
        <p:nvPicPr>
          <p:cNvPr id="5" name="Picture 4" descr="‏لقطة الشاشة ٢٠١٥-٠٢-٢٤ في ١١‎.١٧‎.٠٦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414" y="3253849"/>
            <a:ext cx="5569286" cy="1579330"/>
          </a:xfrm>
          <a:prstGeom prst="rect">
            <a:avLst/>
          </a:prstGeom>
        </p:spPr>
      </p:pic>
      <p:pic>
        <p:nvPicPr>
          <p:cNvPr id="6" name="Picture 5" descr="‏لقطة الشاشة ٢٠١٥-٠٢-٢٤ في ١١‎.١٧‎.١٣ م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88" y="5113602"/>
            <a:ext cx="4024597" cy="9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8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51</TotalTime>
  <Words>231</Words>
  <Application>Microsoft Macintosh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Coulomb’s law</vt:lpstr>
      <vt:lpstr>Properties of Electrical force : </vt:lpstr>
      <vt:lpstr>Properties of Electrical force : </vt:lpstr>
      <vt:lpstr>Coulomb’s law :</vt:lpstr>
      <vt:lpstr>Vector form of Coulomb’s law :</vt:lpstr>
      <vt:lpstr>Vector form of Coulomb’s law :</vt:lpstr>
      <vt:lpstr>Example :</vt:lpstr>
      <vt:lpstr>Answer :</vt:lpstr>
      <vt:lpstr>Answer :</vt:lpstr>
      <vt:lpstr>Problem :</vt:lpstr>
      <vt:lpstr>Answer :</vt:lpstr>
      <vt:lpstr>Answer :</vt:lpstr>
      <vt:lpstr>Example :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</dc:title>
  <dc:creator>السلام عبد</dc:creator>
  <cp:lastModifiedBy>السلام عبد</cp:lastModifiedBy>
  <cp:revision>6</cp:revision>
  <dcterms:created xsi:type="dcterms:W3CDTF">2015-02-24T19:43:15Z</dcterms:created>
  <dcterms:modified xsi:type="dcterms:W3CDTF">2015-02-24T20:34:56Z</dcterms:modified>
</cp:coreProperties>
</file>