
<file path=[Content_Types].xml><?xml version="1.0" encoding="utf-8"?>
<Types xmlns="http://schemas.openxmlformats.org/package/2006/content-types">
  <Default Extension="png" ContentType="image/png"/>
  <Default Extension="pdf" ContentType="application/pd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07"/>
  </p:notesMasterIdLst>
  <p:handoutMasterIdLst>
    <p:handoutMasterId r:id="rId108"/>
  </p:handoutMasterIdLst>
  <p:sldIdLst>
    <p:sldId id="256" r:id="rId2"/>
    <p:sldId id="270" r:id="rId3"/>
    <p:sldId id="281" r:id="rId4"/>
    <p:sldId id="318" r:id="rId5"/>
    <p:sldId id="319" r:id="rId6"/>
    <p:sldId id="282" r:id="rId7"/>
    <p:sldId id="257" r:id="rId8"/>
    <p:sldId id="284" r:id="rId9"/>
    <p:sldId id="285" r:id="rId10"/>
    <p:sldId id="258" r:id="rId11"/>
    <p:sldId id="288" r:id="rId12"/>
    <p:sldId id="320" r:id="rId13"/>
    <p:sldId id="289" r:id="rId14"/>
    <p:sldId id="259" r:id="rId15"/>
    <p:sldId id="322" r:id="rId16"/>
    <p:sldId id="272" r:id="rId17"/>
    <p:sldId id="291" r:id="rId18"/>
    <p:sldId id="260" r:id="rId19"/>
    <p:sldId id="293" r:id="rId20"/>
    <p:sldId id="261" r:id="rId21"/>
    <p:sldId id="323" r:id="rId22"/>
    <p:sldId id="299" r:id="rId23"/>
    <p:sldId id="262" r:id="rId24"/>
    <p:sldId id="301" r:id="rId25"/>
    <p:sldId id="263" r:id="rId26"/>
    <p:sldId id="303" r:id="rId27"/>
    <p:sldId id="264" r:id="rId28"/>
    <p:sldId id="317" r:id="rId29"/>
    <p:sldId id="324" r:id="rId30"/>
    <p:sldId id="327" r:id="rId31"/>
    <p:sldId id="273" r:id="rId32"/>
    <p:sldId id="325" r:id="rId33"/>
    <p:sldId id="312" r:id="rId34"/>
    <p:sldId id="313" r:id="rId35"/>
    <p:sldId id="265" r:id="rId36"/>
    <p:sldId id="328" r:id="rId37"/>
    <p:sldId id="316" r:id="rId38"/>
    <p:sldId id="305" r:id="rId39"/>
    <p:sldId id="329" r:id="rId40"/>
    <p:sldId id="266" r:id="rId41"/>
    <p:sldId id="307" r:id="rId42"/>
    <p:sldId id="326" r:id="rId43"/>
    <p:sldId id="309" r:id="rId44"/>
    <p:sldId id="267" r:id="rId45"/>
    <p:sldId id="311" r:id="rId46"/>
    <p:sldId id="330" r:id="rId47"/>
    <p:sldId id="275" r:id="rId48"/>
    <p:sldId id="268" r:id="rId49"/>
    <p:sldId id="277" r:id="rId50"/>
    <p:sldId id="331" r:id="rId51"/>
    <p:sldId id="269" r:id="rId52"/>
    <p:sldId id="279" r:id="rId53"/>
    <p:sldId id="278" r:id="rId54"/>
    <p:sldId id="332" r:id="rId55"/>
    <p:sldId id="280" r:id="rId56"/>
    <p:sldId id="333" r:id="rId57"/>
    <p:sldId id="334" r:id="rId58"/>
    <p:sldId id="335" r:id="rId59"/>
    <p:sldId id="336" r:id="rId60"/>
    <p:sldId id="337" r:id="rId61"/>
    <p:sldId id="338" r:id="rId62"/>
    <p:sldId id="339" r:id="rId63"/>
    <p:sldId id="340" r:id="rId64"/>
    <p:sldId id="341" r:id="rId65"/>
    <p:sldId id="342" r:id="rId66"/>
    <p:sldId id="343" r:id="rId67"/>
    <p:sldId id="344" r:id="rId68"/>
    <p:sldId id="345" r:id="rId69"/>
    <p:sldId id="346" r:id="rId70"/>
    <p:sldId id="347" r:id="rId71"/>
    <p:sldId id="348" r:id="rId72"/>
    <p:sldId id="349" r:id="rId73"/>
    <p:sldId id="350" r:id="rId74"/>
    <p:sldId id="351" r:id="rId75"/>
    <p:sldId id="352" r:id="rId76"/>
    <p:sldId id="353" r:id="rId77"/>
    <p:sldId id="354" r:id="rId78"/>
    <p:sldId id="355" r:id="rId79"/>
    <p:sldId id="356" r:id="rId80"/>
    <p:sldId id="357" r:id="rId81"/>
    <p:sldId id="358" r:id="rId82"/>
    <p:sldId id="359" r:id="rId83"/>
    <p:sldId id="360" r:id="rId84"/>
    <p:sldId id="361" r:id="rId85"/>
    <p:sldId id="362" r:id="rId86"/>
    <p:sldId id="363" r:id="rId87"/>
    <p:sldId id="364" r:id="rId88"/>
    <p:sldId id="365" r:id="rId89"/>
    <p:sldId id="366" r:id="rId90"/>
    <p:sldId id="367" r:id="rId91"/>
    <p:sldId id="368" r:id="rId92"/>
    <p:sldId id="369" r:id="rId93"/>
    <p:sldId id="370" r:id="rId94"/>
    <p:sldId id="371" r:id="rId95"/>
    <p:sldId id="372" r:id="rId96"/>
    <p:sldId id="373" r:id="rId97"/>
    <p:sldId id="374" r:id="rId98"/>
    <p:sldId id="375" r:id="rId99"/>
    <p:sldId id="376" r:id="rId100"/>
    <p:sldId id="377" r:id="rId101"/>
    <p:sldId id="378" r:id="rId102"/>
    <p:sldId id="379" r:id="rId103"/>
    <p:sldId id="380" r:id="rId104"/>
    <p:sldId id="381" r:id="rId105"/>
    <p:sldId id="382" r:id="rId106"/>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tableStyles" Target="tableStyles.xml"/><Relationship Id="rId16" Type="http://schemas.openxmlformats.org/officeDocument/2006/relationships/slide" Target="slides/slide15.xml"/><Relationship Id="rId107" Type="http://schemas.openxmlformats.org/officeDocument/2006/relationships/notesMaster" Target="notesMasters/notesMaster1.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handoutMaster" Target="handoutMasters/handoutMaster1.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presProps" Target="presProp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2083BB4-0A16-5245-9E06-FF8135372772}" type="datetimeFigureOut">
              <a:rPr lang="en-US" smtClean="0"/>
              <a:pPr/>
              <a:t>1/3/2017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57F50E6-3C15-004E-9EE0-94B9FD5DD24C}" type="slidenum">
              <a:rPr lang="en-US" smtClean="0"/>
              <a:pPr/>
              <a:t>‹#›</a:t>
            </a:fld>
            <a:endParaRPr lang="en-US"/>
          </a:p>
        </p:txBody>
      </p:sp>
    </p:spTree>
    <p:extLst>
      <p:ext uri="{BB962C8B-B14F-4D97-AF65-F5344CB8AC3E}">
        <p14:creationId xmlns:p14="http://schemas.microsoft.com/office/powerpoint/2010/main" val="316356542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F69228-E2B9-114B-84AC-2DD0140A52E6}" type="datetimeFigureOut">
              <a:rPr lang="en-US" smtClean="0"/>
              <a:pPr/>
              <a:t>1/3/2017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D5A050-7306-7B4E-867E-A3663FBCD5C6}" type="slidenum">
              <a:rPr lang="en-US" smtClean="0"/>
              <a:pPr/>
              <a:t>‹#›</a:t>
            </a:fld>
            <a:endParaRPr lang="en-US"/>
          </a:p>
        </p:txBody>
      </p:sp>
    </p:spTree>
    <p:extLst>
      <p:ext uri="{BB962C8B-B14F-4D97-AF65-F5344CB8AC3E}">
        <p14:creationId xmlns:p14="http://schemas.microsoft.com/office/powerpoint/2010/main" val="86257661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body" idx="1"/>
          </p:nvPr>
        </p:nvSpPr>
        <p:spPr>
          <a:ln/>
        </p:spPr>
        <p:txBody>
          <a:bodyPr/>
          <a:lstStyle/>
          <a:p>
            <a:endParaRPr lang="en-US"/>
          </a:p>
        </p:txBody>
      </p:sp>
      <p:sp>
        <p:nvSpPr>
          <p:cNvPr id="18435"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41185499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body" idx="1"/>
          </p:nvPr>
        </p:nvSpPr>
        <p:spPr>
          <a:ln/>
        </p:spPr>
        <p:txBody>
          <a:bodyPr/>
          <a:lstStyle/>
          <a:p>
            <a:endParaRPr lang="en-US"/>
          </a:p>
        </p:txBody>
      </p:sp>
      <p:sp>
        <p:nvSpPr>
          <p:cNvPr id="26627"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8034937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E2ED9B9-13A4-504E-BA28-D5EC11B69577}" type="datetime1">
              <a:rPr lang="en-US" smtClean="0"/>
              <a:pPr>
                <a:defRPr/>
              </a:pPr>
              <a:t>1/3/2017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2 Software Processes</a:t>
            </a:r>
            <a:endParaRPr lang="en-US"/>
          </a:p>
        </p:txBody>
      </p:sp>
      <p:sp>
        <p:nvSpPr>
          <p:cNvPr id="6" name="Slide Number Placeholder 5"/>
          <p:cNvSpPr>
            <a:spLocks noGrp="1"/>
          </p:cNvSpPr>
          <p:nvPr>
            <p:ph type="sldNum" sz="quarter" idx="12"/>
          </p:nvPr>
        </p:nvSpPr>
        <p:spPr/>
        <p:txBody>
          <a:bodyPr/>
          <a:lstStyle>
            <a:lvl1pPr>
              <a:defRPr/>
            </a:lvl1pPr>
          </a:lstStyle>
          <a:p>
            <a:pPr>
              <a:defRPr/>
            </a:pPr>
            <a:fld id="{399B40A3-8C98-7643-999B-D2E4C4DFCA87}"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D4142DB-E1BD-C44A-A99A-8EC750C7CC29}" type="datetime1">
              <a:rPr lang="en-US" smtClean="0"/>
              <a:pPr>
                <a:defRPr/>
              </a:pPr>
              <a:t>1/3/2017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2 Software Processes</a:t>
            </a:r>
            <a:endParaRPr lang="en-US"/>
          </a:p>
        </p:txBody>
      </p:sp>
      <p:sp>
        <p:nvSpPr>
          <p:cNvPr id="6" name="Slide Number Placeholder 5"/>
          <p:cNvSpPr>
            <a:spLocks noGrp="1"/>
          </p:cNvSpPr>
          <p:nvPr>
            <p:ph type="sldNum" sz="quarter" idx="12"/>
          </p:nvPr>
        </p:nvSpPr>
        <p:spPr/>
        <p:txBody>
          <a:bodyPr/>
          <a:lstStyle>
            <a:lvl1pPr>
              <a:defRPr/>
            </a:lvl1pPr>
          </a:lstStyle>
          <a:p>
            <a:pPr>
              <a:defRPr/>
            </a:pPr>
            <a:fld id="{F16ACDAE-E963-2B45-BB51-53CEBFE15BA1}"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F152160-CF35-F945-B8A3-FCCE1C768C40}" type="datetime1">
              <a:rPr lang="en-US" smtClean="0"/>
              <a:pPr>
                <a:defRPr/>
              </a:pPr>
              <a:t>1/3/2017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2 Software Processes</a:t>
            </a:r>
            <a:endParaRPr lang="en-US"/>
          </a:p>
        </p:txBody>
      </p:sp>
      <p:sp>
        <p:nvSpPr>
          <p:cNvPr id="6" name="Slide Number Placeholder 5"/>
          <p:cNvSpPr>
            <a:spLocks noGrp="1"/>
          </p:cNvSpPr>
          <p:nvPr>
            <p:ph type="sldNum" sz="quarter" idx="12"/>
          </p:nvPr>
        </p:nvSpPr>
        <p:spPr/>
        <p:txBody>
          <a:bodyPr/>
          <a:lstStyle>
            <a:lvl1pPr>
              <a:defRPr/>
            </a:lvl1pPr>
          </a:lstStyle>
          <a:p>
            <a:pPr>
              <a:defRPr/>
            </a:pPr>
            <a:fld id="{274D119D-3673-024B-9609-A7D547222293}"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spcBef>
                <a:spcPts val="600"/>
              </a:spcBef>
              <a:spcAft>
                <a:spcPts val="600"/>
              </a:spcAft>
              <a:buFont typeface="Wingdings" charset="2"/>
              <a:buChar char="²"/>
              <a:defRPr sz="2400">
                <a:solidFill>
                  <a:srgbClr val="46424D"/>
                </a:solidFill>
                <a:latin typeface="Arial"/>
                <a:cs typeface="Arial"/>
              </a:defRPr>
            </a:lvl1pPr>
            <a:lvl2pPr>
              <a:spcBef>
                <a:spcPts val="300"/>
              </a:spcBef>
              <a:spcAft>
                <a:spcPts val="300"/>
              </a:spcAft>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C113CAA7-61A2-AE4A-B3AF-B36050DDC1C8}" type="datetime1">
              <a:rPr lang="en-US" smtClean="0"/>
              <a:pPr>
                <a:defRPr/>
              </a:pPr>
              <a:t>1/3/2017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2 Software Processes</a:t>
            </a:r>
            <a:endParaRPr lang="en-US"/>
          </a:p>
        </p:txBody>
      </p:sp>
      <p:sp>
        <p:nvSpPr>
          <p:cNvPr id="6" name="Slide Number Placeholder 5"/>
          <p:cNvSpPr>
            <a:spLocks noGrp="1"/>
          </p:cNvSpPr>
          <p:nvPr>
            <p:ph type="sldNum" sz="quarter" idx="12"/>
          </p:nvPr>
        </p:nvSpPr>
        <p:spPr/>
        <p:txBody>
          <a:bodyPr/>
          <a:lstStyle>
            <a:lvl1pPr>
              <a:defRPr/>
            </a:lvl1pPr>
          </a:lstStyle>
          <a:p>
            <a:pPr>
              <a:defRPr/>
            </a:pPr>
            <a:fld id="{AFD720AD-0A16-4141-82CA-5619F80A2BC8}"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C0BC32D-B13B-FA42-98CD-639D607FC5AE}" type="datetime1">
              <a:rPr lang="en-US" smtClean="0"/>
              <a:pPr>
                <a:defRPr/>
              </a:pPr>
              <a:t>1/3/2017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2 Software Processes</a:t>
            </a:r>
            <a:endParaRPr lang="en-US"/>
          </a:p>
        </p:txBody>
      </p:sp>
      <p:sp>
        <p:nvSpPr>
          <p:cNvPr id="6" name="Slide Number Placeholder 5"/>
          <p:cNvSpPr>
            <a:spLocks noGrp="1"/>
          </p:cNvSpPr>
          <p:nvPr>
            <p:ph type="sldNum" sz="quarter" idx="12"/>
          </p:nvPr>
        </p:nvSpPr>
        <p:spPr/>
        <p:txBody>
          <a:bodyPr/>
          <a:lstStyle>
            <a:lvl1pPr>
              <a:defRPr/>
            </a:lvl1pPr>
          </a:lstStyle>
          <a:p>
            <a:pPr>
              <a:defRPr/>
            </a:pPr>
            <a:fld id="{2F37AF1E-9B18-0243-8AD1-50A6A8AC0ACC}"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6149FAA-3521-694C-B63B-919B2B8781F3}" type="datetime1">
              <a:rPr lang="en-US" smtClean="0"/>
              <a:pPr>
                <a:defRPr/>
              </a:pPr>
              <a:t>1/3/2017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Chapter 2 Software Processes</a:t>
            </a:r>
            <a:endParaRPr lang="en-US"/>
          </a:p>
        </p:txBody>
      </p:sp>
      <p:sp>
        <p:nvSpPr>
          <p:cNvPr id="7" name="Slide Number Placeholder 5"/>
          <p:cNvSpPr>
            <a:spLocks noGrp="1"/>
          </p:cNvSpPr>
          <p:nvPr>
            <p:ph type="sldNum" sz="quarter" idx="12"/>
          </p:nvPr>
        </p:nvSpPr>
        <p:spPr/>
        <p:txBody>
          <a:bodyPr/>
          <a:lstStyle>
            <a:lvl1pPr>
              <a:defRPr/>
            </a:lvl1pPr>
          </a:lstStyle>
          <a:p>
            <a:pPr>
              <a:defRPr/>
            </a:pPr>
            <a:fld id="{28F8BC69-CB41-DD44-A638-C4F95AA9426A}"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F78921CD-4407-0C4A-86B7-1EEE2D511458}" type="datetime1">
              <a:rPr lang="en-US" smtClean="0"/>
              <a:pPr>
                <a:defRPr/>
              </a:pPr>
              <a:t>1/3/2017</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Chapter 2 Software Processes</a:t>
            </a:r>
            <a:endParaRPr lang="en-US"/>
          </a:p>
        </p:txBody>
      </p:sp>
      <p:sp>
        <p:nvSpPr>
          <p:cNvPr id="9" name="Slide Number Placeholder 5"/>
          <p:cNvSpPr>
            <a:spLocks noGrp="1"/>
          </p:cNvSpPr>
          <p:nvPr>
            <p:ph type="sldNum" sz="quarter" idx="12"/>
          </p:nvPr>
        </p:nvSpPr>
        <p:spPr/>
        <p:txBody>
          <a:bodyPr/>
          <a:lstStyle>
            <a:lvl1pPr>
              <a:defRPr/>
            </a:lvl1pPr>
          </a:lstStyle>
          <a:p>
            <a:pPr>
              <a:defRPr/>
            </a:pPr>
            <a:fld id="{1B43444D-6BBE-FA46-910D-A293AF635EDB}"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6DEA550-1159-5E4A-897B-E65014FF13B6}" type="datetime1">
              <a:rPr lang="en-US" smtClean="0"/>
              <a:pPr>
                <a:defRPr/>
              </a:pPr>
              <a:t>1/3/2017</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Chapter 2 Software Processes</a:t>
            </a:r>
            <a:endParaRPr lang="en-US"/>
          </a:p>
        </p:txBody>
      </p:sp>
      <p:sp>
        <p:nvSpPr>
          <p:cNvPr id="5" name="Slide Number Placeholder 5"/>
          <p:cNvSpPr>
            <a:spLocks noGrp="1"/>
          </p:cNvSpPr>
          <p:nvPr>
            <p:ph type="sldNum" sz="quarter" idx="12"/>
          </p:nvPr>
        </p:nvSpPr>
        <p:spPr/>
        <p:txBody>
          <a:bodyPr/>
          <a:lstStyle>
            <a:lvl1pPr>
              <a:defRPr/>
            </a:lvl1pPr>
          </a:lstStyle>
          <a:p>
            <a:pPr>
              <a:defRPr/>
            </a:pPr>
            <a:fld id="{EEFDD7DD-CC47-414C-BF78-C5251FE0B060}"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CE6F8E3-2B7A-F841-82BB-4253B616347C}" type="datetime1">
              <a:rPr lang="en-US" smtClean="0"/>
              <a:pPr>
                <a:defRPr/>
              </a:pPr>
              <a:t>1/3/2017</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Chapter 2 Software Processes</a:t>
            </a:r>
            <a:endParaRPr lang="en-US"/>
          </a:p>
        </p:txBody>
      </p:sp>
      <p:sp>
        <p:nvSpPr>
          <p:cNvPr id="4" name="Slide Number Placeholder 5"/>
          <p:cNvSpPr>
            <a:spLocks noGrp="1"/>
          </p:cNvSpPr>
          <p:nvPr>
            <p:ph type="sldNum" sz="quarter" idx="12"/>
          </p:nvPr>
        </p:nvSpPr>
        <p:spPr/>
        <p:txBody>
          <a:bodyPr/>
          <a:lstStyle>
            <a:lvl1pPr>
              <a:defRPr/>
            </a:lvl1pPr>
          </a:lstStyle>
          <a:p>
            <a:pPr>
              <a:defRPr/>
            </a:pPr>
            <a:fld id="{78B78AD6-5F3D-BA44-875A-31E2927FBE4B}"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10F7B03-D8CA-6D41-96B4-1E8B85FC4F7B}" type="datetime1">
              <a:rPr lang="en-US" smtClean="0"/>
              <a:pPr>
                <a:defRPr/>
              </a:pPr>
              <a:t>1/3/2017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Chapter 2 Software Processes</a:t>
            </a:r>
            <a:endParaRPr lang="en-US"/>
          </a:p>
        </p:txBody>
      </p:sp>
      <p:sp>
        <p:nvSpPr>
          <p:cNvPr id="7" name="Slide Number Placeholder 5"/>
          <p:cNvSpPr>
            <a:spLocks noGrp="1"/>
          </p:cNvSpPr>
          <p:nvPr>
            <p:ph type="sldNum" sz="quarter" idx="12"/>
          </p:nvPr>
        </p:nvSpPr>
        <p:spPr/>
        <p:txBody>
          <a:bodyPr/>
          <a:lstStyle>
            <a:lvl1pPr>
              <a:defRPr/>
            </a:lvl1pPr>
          </a:lstStyle>
          <a:p>
            <a:pPr>
              <a:defRPr/>
            </a:pPr>
            <a:fld id="{95E9686C-6E28-9A40-BAFE-97DC9D1AE64A}"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746E079-CCB4-B24C-A6D5-8C3056BBF23F}" type="datetime1">
              <a:rPr lang="en-US" smtClean="0"/>
              <a:pPr>
                <a:defRPr/>
              </a:pPr>
              <a:t>1/3/2017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Chapter 2 Software Processes</a:t>
            </a:r>
            <a:endParaRPr lang="en-US"/>
          </a:p>
        </p:txBody>
      </p:sp>
      <p:sp>
        <p:nvSpPr>
          <p:cNvPr id="7" name="Slide Number Placeholder 5"/>
          <p:cNvSpPr>
            <a:spLocks noGrp="1"/>
          </p:cNvSpPr>
          <p:nvPr>
            <p:ph type="sldNum" sz="quarter" idx="12"/>
          </p:nvPr>
        </p:nvSpPr>
        <p:spPr/>
        <p:txBody>
          <a:bodyPr/>
          <a:lstStyle>
            <a:lvl1pPr>
              <a:defRPr/>
            </a:lvl1pPr>
          </a:lstStyle>
          <a:p>
            <a:pPr>
              <a:defRPr/>
            </a:pPr>
            <a:fld id="{C225899C-C9DE-4C43-812F-DCCD705BC8B7}"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729323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fld id="{22E93307-8910-7843-A7DC-135F5F13F75F}" type="datetime1">
              <a:rPr lang="en-US" smtClean="0"/>
              <a:pPr>
                <a:defRPr/>
              </a:pPr>
              <a:t>1/3/2017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r>
              <a:rPr lang="en-US" smtClean="0"/>
              <a:t>Chapter 2 Software Processes</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pPr>
              <a:defRPr/>
            </a:pPr>
            <a:fld id="{D3E67C1E-A116-FA4E-B295-2EE9C41BDD30}" type="slidenum">
              <a:rPr lang="en-US" smtClean="0"/>
              <a:pPr>
                <a:defRPr/>
              </a:pPr>
              <a:t>‹#›</a:t>
            </a:fld>
            <a:endParaRPr lang="en-US"/>
          </a:p>
        </p:txBody>
      </p:sp>
      <p:pic>
        <p:nvPicPr>
          <p:cNvPr id="7" name="Picture 6" descr="Cover.jpg"/>
          <p:cNvPicPr>
            <a:picLocks noChangeAspect="1"/>
          </p:cNvPicPr>
          <p:nvPr/>
        </p:nvPicPr>
        <p:blipFill>
          <a:blip r:embed="rId13"/>
          <a:stretch>
            <a:fillRect/>
          </a:stretch>
        </p:blipFill>
        <p:spPr>
          <a:xfrm>
            <a:off x="7750432" y="287213"/>
            <a:ext cx="923795" cy="1143000"/>
          </a:xfrm>
          <a:prstGeom prst="rect">
            <a:avLst/>
          </a:prstGeom>
        </p:spPr>
      </p:pic>
      <p:cxnSp>
        <p:nvCxnSpPr>
          <p:cNvPr id="9" name="Straight Connector 8"/>
          <p:cNvCxnSpPr/>
          <p:nvPr/>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457200" rtl="0" eaLnBrk="1" fontAlgn="base" hangingPunct="1">
        <a:spcBef>
          <a:spcPct val="0"/>
        </a:spcBef>
        <a:spcAft>
          <a:spcPct val="0"/>
        </a:spcAft>
        <a:defRPr sz="2400" b="1" u="none" kern="1200">
          <a:solidFill>
            <a:srgbClr val="46424D"/>
          </a:solidFill>
          <a:latin typeface="Arial"/>
          <a:ea typeface="ＭＳ Ｐゴシック" charset="-128"/>
          <a:cs typeface="Arial"/>
        </a:defRPr>
      </a:lvl1pPr>
      <a:lvl2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df"/><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d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d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pd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2.pd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4.pd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6.pd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8.pd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0.pd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2.pd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4.pd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2.pdf"/><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2.pdf"/><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4.pdf"/><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6.pdf"/><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8.pdf"/><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0.pdf"/><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2.pdf"/><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p:txBody>
          <a:bodyPr/>
          <a:lstStyle/>
          <a:p>
            <a:pPr eaLnBrk="1" hangingPunct="1"/>
            <a:r>
              <a:rPr lang="en-US" dirty="0" smtClean="0"/>
              <a:t>Chapter 2 – Software Processes</a:t>
            </a:r>
          </a:p>
        </p:txBody>
      </p:sp>
      <p:sp>
        <p:nvSpPr>
          <p:cNvPr id="3" name="Subtitle 2"/>
          <p:cNvSpPr>
            <a:spLocks noGrp="1"/>
          </p:cNvSpPr>
          <p:nvPr>
            <p:ph type="subTitle" idx="1"/>
          </p:nvPr>
        </p:nvSpPr>
        <p:spPr/>
        <p:txBody>
          <a:bodyPr/>
          <a:lstStyle/>
          <a:p>
            <a:pPr eaLnBrk="1" fontAlgn="auto" hangingPunct="1">
              <a:spcAft>
                <a:spcPts val="0"/>
              </a:spcAft>
              <a:buFont typeface="Arial"/>
              <a:buNone/>
              <a:defRPr/>
            </a:pPr>
            <a:r>
              <a:rPr lang="en-US" dirty="0" smtClean="0">
                <a:ea typeface="+mn-ea"/>
                <a:cs typeface="+mn-cs"/>
              </a:rPr>
              <a:t>Lecture 1</a:t>
            </a:r>
            <a:endParaRPr lang="en-US" dirty="0">
              <a:ea typeface="+mn-ea"/>
              <a:cs typeface="+mn-cs"/>
            </a:endParaRPr>
          </a:p>
        </p:txBody>
      </p:sp>
      <p:sp>
        <p:nvSpPr>
          <p:cNvPr id="4" name="Slide Number Placeholder 3"/>
          <p:cNvSpPr>
            <a:spLocks noGrp="1"/>
          </p:cNvSpPr>
          <p:nvPr>
            <p:ph type="sldNum" sz="quarter" idx="12"/>
          </p:nvPr>
        </p:nvSpPr>
        <p:spPr/>
        <p:txBody>
          <a:bodyPr/>
          <a:lstStyle/>
          <a:p>
            <a:pPr>
              <a:defRPr/>
            </a:pPr>
            <a:fld id="{399B40A3-8C98-7643-999B-D2E4C4DFCA87}" type="slidenum">
              <a:rPr lang="en-US" smtClean="0"/>
              <a:pPr>
                <a:defRPr/>
              </a:pPr>
              <a:t>1</a:t>
            </a:fld>
            <a:endParaRPr lang="en-US"/>
          </a:p>
        </p:txBody>
      </p:sp>
      <p:sp>
        <p:nvSpPr>
          <p:cNvPr id="5" name="Footer Placeholder 4"/>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dirty="0" smtClean="0"/>
              <a:t>Incremental development </a:t>
            </a:r>
            <a:br>
              <a:rPr lang="en-GB" dirty="0" smtClean="0"/>
            </a:br>
            <a:endParaRPr lang="en-US" dirty="0" smtClean="0"/>
          </a:p>
        </p:txBody>
      </p:sp>
      <p:pic>
        <p:nvPicPr>
          <p:cNvPr id="4" name="Picture 3" descr="2.2 Incremental-dev.eps"/>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2"/>
              <a:stretch>
                <a:fillRect/>
              </a:stretch>
            </p:blipFill>
          </mc:Choice>
          <mc:Fallback>
            <p:blipFill>
              <a:blip r:embed="rId3"/>
              <a:stretch>
                <a:fillRect/>
              </a:stretch>
            </p:blipFill>
          </mc:Fallback>
        </mc:AlternateContent>
        <p:spPr>
          <a:xfrm>
            <a:off x="457200" y="1892460"/>
            <a:ext cx="7517728" cy="4051928"/>
          </a:xfrm>
          <a:prstGeom prst="rect">
            <a:avLst/>
          </a:prstGeom>
        </p:spPr>
      </p:pic>
      <p:sp>
        <p:nvSpPr>
          <p:cNvPr id="7" name="Slide Number Placeholder 6"/>
          <p:cNvSpPr>
            <a:spLocks noGrp="1"/>
          </p:cNvSpPr>
          <p:nvPr>
            <p:ph type="sldNum" sz="quarter" idx="12"/>
          </p:nvPr>
        </p:nvSpPr>
        <p:spPr/>
        <p:txBody>
          <a:bodyPr/>
          <a:lstStyle/>
          <a:p>
            <a:pPr>
              <a:defRPr/>
            </a:pPr>
            <a:fld id="{AFD720AD-0A16-4141-82CA-5619F80A2BC8}" type="slidenum">
              <a:rPr lang="en-US" smtClean="0"/>
              <a:pPr>
                <a:defRPr/>
              </a:pPr>
              <a:t>10</a:t>
            </a:fld>
            <a:endParaRPr lang="en-US"/>
          </a:p>
        </p:txBody>
      </p:sp>
      <p:sp>
        <p:nvSpPr>
          <p:cNvPr id="8" name="Footer Placeholder 7"/>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Large systems development</a:t>
            </a:r>
            <a:endParaRPr lang="en-US" dirty="0"/>
          </a:p>
        </p:txBody>
      </p:sp>
      <p:sp>
        <p:nvSpPr>
          <p:cNvPr id="3" name="Content Placeholder 2"/>
          <p:cNvSpPr>
            <a:spLocks noGrp="1"/>
          </p:cNvSpPr>
          <p:nvPr>
            <p:ph idx="1"/>
          </p:nvPr>
        </p:nvSpPr>
        <p:spPr/>
        <p:txBody>
          <a:bodyPr/>
          <a:lstStyle/>
          <a:p>
            <a:r>
              <a:rPr lang="en-GB" sz="2200" dirty="0" smtClean="0"/>
              <a:t>Large systems are usually collections of separate, communicating systems, where separate teams develop each system. Frequently, these teams are working in different places, sometimes in different time zones. </a:t>
            </a:r>
          </a:p>
          <a:p>
            <a:r>
              <a:rPr lang="en-GB" sz="2200" dirty="0" smtClean="0"/>
              <a:t>Large systems are ‘</a:t>
            </a:r>
            <a:r>
              <a:rPr lang="en-GB" sz="2200" dirty="0" err="1" smtClean="0"/>
              <a:t>brownfield</a:t>
            </a:r>
            <a:r>
              <a:rPr lang="en-GB" sz="2200" dirty="0" smtClean="0"/>
              <a:t> systems’, that is they include and interact with a number of existing systems. Many of the system requirements are concerned with this interaction and so don’t really lend themselves to flexibility and incremental development. </a:t>
            </a:r>
          </a:p>
          <a:p>
            <a:r>
              <a:rPr lang="en-GB" sz="2200" dirty="0" smtClean="0"/>
              <a:t>Where several systems are integrated to create a system, a significant fraction of the development is concerned with system configuration rather than original code development. </a:t>
            </a:r>
            <a:endParaRPr lang="en-US" sz="2200" dirty="0"/>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100</a:t>
            </a:fld>
            <a:endParaRPr lang="en-US"/>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Tree>
    <p:extLst>
      <p:ext uri="{BB962C8B-B14F-4D97-AF65-F5344CB8AC3E}">
        <p14:creationId xmlns:p14="http://schemas.microsoft.com/office/powerpoint/2010/main" val="226474714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Large system development</a:t>
            </a:r>
            <a:endParaRPr lang="en-US" dirty="0"/>
          </a:p>
        </p:txBody>
      </p:sp>
      <p:sp>
        <p:nvSpPr>
          <p:cNvPr id="3" name="Content Placeholder 2"/>
          <p:cNvSpPr>
            <a:spLocks noGrp="1"/>
          </p:cNvSpPr>
          <p:nvPr>
            <p:ph idx="1"/>
          </p:nvPr>
        </p:nvSpPr>
        <p:spPr/>
        <p:txBody>
          <a:bodyPr/>
          <a:lstStyle/>
          <a:p>
            <a:r>
              <a:rPr lang="en-GB" dirty="0" smtClean="0"/>
              <a:t>Large systems and their development processes are often constrained by external rules and regulations limiting the way that they can be developed.</a:t>
            </a:r>
          </a:p>
          <a:p>
            <a:r>
              <a:rPr lang="en-GB" dirty="0" smtClean="0"/>
              <a:t>Large systems have a long procurement and development time. It is difficult to maintain coherent teams who know about the system over that period as, inevitably, people move on to other jobs and projects. </a:t>
            </a:r>
          </a:p>
          <a:p>
            <a:r>
              <a:rPr lang="en-GB" dirty="0" smtClean="0"/>
              <a:t>Large systems usually have a diverse set of stakeholders. It is practically impossible to involve all of these different stakeholders in the development process. </a:t>
            </a:r>
            <a:endParaRPr lang="en-US" dirty="0"/>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101</a:t>
            </a:fld>
            <a:endParaRPr lang="en-US"/>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Tree>
    <p:extLst>
      <p:ext uri="{BB962C8B-B14F-4D97-AF65-F5344CB8AC3E}">
        <p14:creationId xmlns:p14="http://schemas.microsoft.com/office/powerpoint/2010/main" val="582156227"/>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Scaling out and scaling up</a:t>
            </a:r>
            <a:endParaRPr lang="en-US" dirty="0"/>
          </a:p>
        </p:txBody>
      </p:sp>
      <p:sp>
        <p:nvSpPr>
          <p:cNvPr id="3" name="Content Placeholder 2"/>
          <p:cNvSpPr>
            <a:spLocks noGrp="1"/>
          </p:cNvSpPr>
          <p:nvPr>
            <p:ph idx="1"/>
          </p:nvPr>
        </p:nvSpPr>
        <p:spPr/>
        <p:txBody>
          <a:bodyPr/>
          <a:lstStyle/>
          <a:p>
            <a:r>
              <a:rPr lang="en-GB" dirty="0" smtClean="0"/>
              <a:t>‘Scaling up’ is concerned with using agile methods for developing large software systems that cannot be developed by a small team.</a:t>
            </a:r>
          </a:p>
          <a:p>
            <a:r>
              <a:rPr lang="en-GB" dirty="0" smtClean="0"/>
              <a:t>‘Scaling out’ is concerned with how agile methods can be introduced across a large organization with many years of software development experience.</a:t>
            </a:r>
          </a:p>
          <a:p>
            <a:r>
              <a:rPr lang="en-GB" dirty="0" smtClean="0"/>
              <a:t>When scaling agile methods it is essential to maintain agile fundamentals</a:t>
            </a:r>
          </a:p>
          <a:p>
            <a:pPr lvl="1"/>
            <a:r>
              <a:rPr lang="en-GB" dirty="0" smtClean="0"/>
              <a:t>Flexible planning, frequent system releases, continuous integration, test-driven development and good team communications. </a:t>
            </a:r>
          </a:p>
          <a:p>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102</a:t>
            </a:fld>
            <a:endParaRPr lang="en-US"/>
          </a:p>
        </p:txBody>
      </p:sp>
    </p:spTree>
    <p:extLst>
      <p:ext uri="{BB962C8B-B14F-4D97-AF65-F5344CB8AC3E}">
        <p14:creationId xmlns:p14="http://schemas.microsoft.com/office/powerpoint/2010/main" val="1231837542"/>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Scaling up to large systems</a:t>
            </a:r>
            <a:endParaRPr lang="en-US" dirty="0"/>
          </a:p>
        </p:txBody>
      </p:sp>
      <p:sp>
        <p:nvSpPr>
          <p:cNvPr id="3" name="Content Placeholder 2"/>
          <p:cNvSpPr>
            <a:spLocks noGrp="1"/>
          </p:cNvSpPr>
          <p:nvPr>
            <p:ph idx="1"/>
          </p:nvPr>
        </p:nvSpPr>
        <p:spPr/>
        <p:txBody>
          <a:bodyPr/>
          <a:lstStyle/>
          <a:p>
            <a:r>
              <a:rPr lang="en-GB" sz="2200" dirty="0" smtClean="0"/>
              <a:t>For large systems development, it is not possible to focus only on the code of the system. You need to do more up-front design and system documentation</a:t>
            </a:r>
          </a:p>
          <a:p>
            <a:r>
              <a:rPr lang="en-GB" sz="2200" dirty="0" smtClean="0"/>
              <a:t>Cross-team communication mechanisms have to be designed and used. This should involve regular phone and video conferences between team members and frequent, short electronic meetings where teams update each other on progress. </a:t>
            </a:r>
          </a:p>
          <a:p>
            <a:r>
              <a:rPr lang="en-GB" sz="2200" dirty="0" smtClean="0"/>
              <a:t>Continuous integration, where the whole system is built every time any developer checks in a change, is practically impossible. However, it is essential to maintain frequent system builds and regular releases of the system. </a:t>
            </a:r>
            <a:endParaRPr lang="en-US" sz="2200" dirty="0"/>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103</a:t>
            </a:fld>
            <a:endParaRPr lang="en-US"/>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Tree>
    <p:extLst>
      <p:ext uri="{BB962C8B-B14F-4D97-AF65-F5344CB8AC3E}">
        <p14:creationId xmlns:p14="http://schemas.microsoft.com/office/powerpoint/2010/main" val="2225438075"/>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Scaling out to large companies</a:t>
            </a:r>
            <a:endParaRPr lang="en-US" dirty="0"/>
          </a:p>
        </p:txBody>
      </p:sp>
      <p:sp>
        <p:nvSpPr>
          <p:cNvPr id="3" name="Content Placeholder 2"/>
          <p:cNvSpPr>
            <a:spLocks noGrp="1"/>
          </p:cNvSpPr>
          <p:nvPr>
            <p:ph idx="1"/>
          </p:nvPr>
        </p:nvSpPr>
        <p:spPr>
          <a:xfrm>
            <a:off x="457200" y="1600200"/>
            <a:ext cx="8407400" cy="4525963"/>
          </a:xfrm>
        </p:spPr>
        <p:txBody>
          <a:bodyPr/>
          <a:lstStyle/>
          <a:p>
            <a:r>
              <a:rPr lang="en-GB" sz="2200" dirty="0" smtClean="0"/>
              <a:t>Project managers who do not have experience of agile methods may be reluctant to accept the risk of a new approach.</a:t>
            </a:r>
          </a:p>
          <a:p>
            <a:r>
              <a:rPr lang="en-GB" sz="2200" dirty="0" smtClean="0"/>
              <a:t>Large organizations often have quality procedures and standards that all projects are expected to follow and, because of their bureaucratic nature, these are likely to be incompatible with agile methods. </a:t>
            </a:r>
          </a:p>
          <a:p>
            <a:r>
              <a:rPr lang="en-GB" sz="2200" dirty="0" smtClean="0"/>
              <a:t>Agile methods seem to work best when team members have a relatively high skill level. However, within large organizations, there are likely to be a wide range of skills and abilities. </a:t>
            </a:r>
          </a:p>
          <a:p>
            <a:r>
              <a:rPr lang="en-GB" sz="2200" dirty="0" smtClean="0"/>
              <a:t>There may be cultural resistance to agile methods, especially in those organizations that have a long history of using conventional systems engineering processes.</a:t>
            </a:r>
          </a:p>
          <a:p>
            <a:endParaRPr lang="en-US" dirty="0"/>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104</a:t>
            </a:fld>
            <a:endParaRPr lang="en-US"/>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Tree>
    <p:extLst>
      <p:ext uri="{BB962C8B-B14F-4D97-AF65-F5344CB8AC3E}">
        <p14:creationId xmlns:p14="http://schemas.microsoft.com/office/powerpoint/2010/main" val="3843891166"/>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GB" dirty="0" smtClean="0"/>
              <a:t>A particular strength of extreme programming is the development of automated tests before a program feature is created. All tests must successfully execute when an increment is integrated into a system.</a:t>
            </a:r>
          </a:p>
          <a:p>
            <a:r>
              <a:rPr lang="en-GB" dirty="0" smtClean="0"/>
              <a:t>The Scrum method is an agile method that provides a project management framework. It is centred round a set of sprints, which are fixed time periods when a system increment is developed. </a:t>
            </a:r>
          </a:p>
          <a:p>
            <a:r>
              <a:rPr lang="en-GB" dirty="0" smtClean="0"/>
              <a:t>Scaling agile methods for large systems is difficult. Large systems need up-front design and some documentation.</a:t>
            </a:r>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105</a:t>
            </a:fld>
            <a:endParaRPr lang="en-US"/>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Tree>
    <p:extLst>
      <p:ext uri="{BB962C8B-B14F-4D97-AF65-F5344CB8AC3E}">
        <p14:creationId xmlns:p14="http://schemas.microsoft.com/office/powerpoint/2010/main" val="31215646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GB" dirty="0" smtClean="0"/>
              <a:t>Incremental development benefits</a:t>
            </a:r>
            <a:endParaRPr lang="en-GB" dirty="0"/>
          </a:p>
        </p:txBody>
      </p:sp>
      <p:sp>
        <p:nvSpPr>
          <p:cNvPr id="33795" name="Rectangle 3"/>
          <p:cNvSpPr>
            <a:spLocks noGrp="1" noChangeArrowheads="1"/>
          </p:cNvSpPr>
          <p:nvPr>
            <p:ph type="body" idx="1"/>
          </p:nvPr>
        </p:nvSpPr>
        <p:spPr/>
        <p:txBody>
          <a:bodyPr/>
          <a:lstStyle/>
          <a:p>
            <a:r>
              <a:rPr lang="en-GB" dirty="0" smtClean="0"/>
              <a:t>The cost of accommodating changing customer requirements is reduced. </a:t>
            </a:r>
          </a:p>
          <a:p>
            <a:pPr lvl="1"/>
            <a:r>
              <a:rPr lang="en-GB" dirty="0" smtClean="0"/>
              <a:t>The amount of analysis and documentation that has to be redone is much less than is required with the waterfall model.</a:t>
            </a:r>
          </a:p>
          <a:p>
            <a:r>
              <a:rPr lang="en-GB" dirty="0" smtClean="0"/>
              <a:t>It is easier to get customer feedback on the development work that has been done. </a:t>
            </a:r>
          </a:p>
          <a:p>
            <a:pPr lvl="1"/>
            <a:r>
              <a:rPr lang="en-GB" dirty="0" smtClean="0"/>
              <a:t>Customers can comment on demonstrations of the software and see how much has been implemented. </a:t>
            </a:r>
          </a:p>
          <a:p>
            <a:r>
              <a:rPr lang="en-GB" dirty="0" smtClean="0"/>
              <a:t>More rapid delivery and deployment of useful software to the customer is possible. </a:t>
            </a:r>
          </a:p>
          <a:p>
            <a:pPr lvl="1"/>
            <a:r>
              <a:rPr lang="en-GB" dirty="0" smtClean="0"/>
              <a:t>Customers are able to use and gain value from the software earlier than is possible with a waterfall process. </a:t>
            </a:r>
            <a:endParaRPr lang="en-GB" dirty="0"/>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11</a:t>
            </a:fld>
            <a:endParaRPr lang="en-US"/>
          </a:p>
        </p:txBody>
      </p:sp>
      <p:sp>
        <p:nvSpPr>
          <p:cNvPr id="7" name="Footer Placeholder 6"/>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Incremental development problems</a:t>
            </a:r>
            <a:endParaRPr lang="en-US" dirty="0"/>
          </a:p>
        </p:txBody>
      </p:sp>
      <p:sp>
        <p:nvSpPr>
          <p:cNvPr id="3" name="Content Placeholder 2"/>
          <p:cNvSpPr>
            <a:spLocks noGrp="1"/>
          </p:cNvSpPr>
          <p:nvPr>
            <p:ph idx="1"/>
          </p:nvPr>
        </p:nvSpPr>
        <p:spPr/>
        <p:txBody>
          <a:bodyPr/>
          <a:lstStyle/>
          <a:p>
            <a:r>
              <a:rPr lang="en-GB" dirty="0" smtClean="0"/>
              <a:t>The process is not visible. </a:t>
            </a:r>
          </a:p>
          <a:p>
            <a:pPr lvl="1"/>
            <a:r>
              <a:rPr lang="en-GB" dirty="0" smtClean="0"/>
              <a:t>Managers need regular deliverables to measure progress. If systems are developed quickly, it is not cost-effective to produce documents that reflect every version of the system. </a:t>
            </a:r>
          </a:p>
          <a:p>
            <a:r>
              <a:rPr lang="en-GB" dirty="0" smtClean="0"/>
              <a:t>System structure tends to degrade as new increments are added</a:t>
            </a:r>
            <a:r>
              <a:rPr lang="en-GB" i="1" dirty="0" smtClean="0"/>
              <a:t>. </a:t>
            </a:r>
            <a:r>
              <a:rPr lang="en-GB" dirty="0" smtClean="0"/>
              <a:t> </a:t>
            </a:r>
          </a:p>
          <a:p>
            <a:pPr lvl="1"/>
            <a:r>
              <a:rPr lang="en-GB" dirty="0" smtClean="0"/>
              <a:t>Unless time and money is spent on refactoring to improve the software, regular change tends to corrupt its structure. Incorporating further software changes becomes increasingly difficult and costly. </a:t>
            </a:r>
          </a:p>
        </p:txBody>
      </p:sp>
      <p:sp>
        <p:nvSpPr>
          <p:cNvPr id="4" name="Slide Number Placeholder 3"/>
          <p:cNvSpPr>
            <a:spLocks noGrp="1"/>
          </p:cNvSpPr>
          <p:nvPr>
            <p:ph type="sldNum" sz="quarter" idx="12"/>
          </p:nvPr>
        </p:nvSpPr>
        <p:spPr/>
        <p:txBody>
          <a:bodyPr/>
          <a:lstStyle/>
          <a:p>
            <a:pPr>
              <a:defRPr/>
            </a:pPr>
            <a:fld id="{AFD720AD-0A16-4141-82CA-5619F80A2BC8}" type="slidenum">
              <a:rPr lang="en-US" smtClean="0"/>
              <a:pPr>
                <a:defRPr/>
              </a:pPr>
              <a:t>12</a:t>
            </a:fld>
            <a:endParaRPr lang="en-US"/>
          </a:p>
        </p:txBody>
      </p:sp>
      <p:sp>
        <p:nvSpPr>
          <p:cNvPr id="5" name="Footer Placeholder 4"/>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r>
              <a:rPr lang="en-GB" dirty="0" smtClean="0"/>
              <a:t>Reuse-oriented software engineering</a:t>
            </a:r>
            <a:endParaRPr lang="en-GB" dirty="0"/>
          </a:p>
        </p:txBody>
      </p:sp>
      <p:sp>
        <p:nvSpPr>
          <p:cNvPr id="99331" name="Rectangle 3"/>
          <p:cNvSpPr>
            <a:spLocks noGrp="1" noChangeArrowheads="1"/>
          </p:cNvSpPr>
          <p:nvPr>
            <p:ph type="body" idx="1"/>
          </p:nvPr>
        </p:nvSpPr>
        <p:spPr/>
        <p:txBody>
          <a:bodyPr/>
          <a:lstStyle/>
          <a:p>
            <a:r>
              <a:rPr lang="en-GB" dirty="0" smtClean="0"/>
              <a:t>Based on systematic reuse where systems are integrated from existing components or COTS (Commercial-off-the-shelf) systems.</a:t>
            </a:r>
          </a:p>
          <a:p>
            <a:r>
              <a:rPr lang="en-GB" dirty="0" smtClean="0"/>
              <a:t>Process stages</a:t>
            </a:r>
          </a:p>
          <a:p>
            <a:pPr lvl="1"/>
            <a:r>
              <a:rPr lang="en-GB" dirty="0" smtClean="0"/>
              <a:t>Component analysis;</a:t>
            </a:r>
          </a:p>
          <a:p>
            <a:pPr lvl="1"/>
            <a:r>
              <a:rPr lang="en-GB" dirty="0" smtClean="0"/>
              <a:t>Requirements modification;</a:t>
            </a:r>
          </a:p>
          <a:p>
            <a:pPr lvl="1"/>
            <a:r>
              <a:rPr lang="en-GB" dirty="0" smtClean="0"/>
              <a:t>System design with reuse;</a:t>
            </a:r>
          </a:p>
          <a:p>
            <a:pPr lvl="1"/>
            <a:r>
              <a:rPr lang="en-GB" dirty="0" smtClean="0"/>
              <a:t>Development and integration.</a:t>
            </a:r>
          </a:p>
          <a:p>
            <a:r>
              <a:rPr lang="en-GB" dirty="0" smtClean="0"/>
              <a:t>Reuse is now the standard approach for building many types of business system</a:t>
            </a:r>
          </a:p>
          <a:p>
            <a:pPr lvl="1"/>
            <a:r>
              <a:rPr lang="en-GB" dirty="0" smtClean="0"/>
              <a:t>Reuse covered in more depth in Chapter 16.</a:t>
            </a:r>
            <a:endParaRPr lang="en-GB" dirty="0"/>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13</a:t>
            </a:fld>
            <a:endParaRPr lang="en-US"/>
          </a:p>
        </p:txBody>
      </p:sp>
      <p:sp>
        <p:nvSpPr>
          <p:cNvPr id="7" name="Footer Placeholder 6"/>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GB" dirty="0" smtClean="0"/>
              <a:t>Reuse-oriented software engineering</a:t>
            </a:r>
          </a:p>
        </p:txBody>
      </p:sp>
      <p:pic>
        <p:nvPicPr>
          <p:cNvPr id="4" name="Picture 3" descr="2.3 Reuse_based_process.eps"/>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2"/>
              <a:stretch>
                <a:fillRect/>
              </a:stretch>
            </p:blipFill>
          </mc:Choice>
          <mc:Fallback>
            <p:blipFill>
              <a:blip r:embed="rId3"/>
              <a:stretch>
                <a:fillRect/>
              </a:stretch>
            </p:blipFill>
          </mc:Fallback>
        </mc:AlternateContent>
        <p:spPr>
          <a:xfrm>
            <a:off x="457200" y="2725509"/>
            <a:ext cx="8494383" cy="1773312"/>
          </a:xfrm>
          <a:prstGeom prst="rect">
            <a:avLst/>
          </a:prstGeom>
        </p:spPr>
      </p:pic>
      <p:sp>
        <p:nvSpPr>
          <p:cNvPr id="7" name="Slide Number Placeholder 6"/>
          <p:cNvSpPr>
            <a:spLocks noGrp="1"/>
          </p:cNvSpPr>
          <p:nvPr>
            <p:ph type="sldNum" sz="quarter" idx="12"/>
          </p:nvPr>
        </p:nvSpPr>
        <p:spPr/>
        <p:txBody>
          <a:bodyPr/>
          <a:lstStyle/>
          <a:p>
            <a:pPr>
              <a:defRPr/>
            </a:pPr>
            <a:fld id="{AFD720AD-0A16-4141-82CA-5619F80A2BC8}" type="slidenum">
              <a:rPr lang="en-US" smtClean="0"/>
              <a:pPr>
                <a:defRPr/>
              </a:pPr>
              <a:t>14</a:t>
            </a:fld>
            <a:endParaRPr lang="en-US"/>
          </a:p>
        </p:txBody>
      </p:sp>
      <p:sp>
        <p:nvSpPr>
          <p:cNvPr id="8" name="Footer Placeholder 7"/>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software component</a:t>
            </a:r>
            <a:endParaRPr lang="en-US" dirty="0"/>
          </a:p>
        </p:txBody>
      </p:sp>
      <p:sp>
        <p:nvSpPr>
          <p:cNvPr id="3" name="Content Placeholder 2"/>
          <p:cNvSpPr>
            <a:spLocks noGrp="1"/>
          </p:cNvSpPr>
          <p:nvPr>
            <p:ph idx="1"/>
          </p:nvPr>
        </p:nvSpPr>
        <p:spPr/>
        <p:txBody>
          <a:bodyPr/>
          <a:lstStyle/>
          <a:p>
            <a:r>
              <a:rPr lang="en-GB" dirty="0" smtClean="0"/>
              <a:t>Web services that are developed according to service standards and which are available for remote invocation. </a:t>
            </a:r>
          </a:p>
          <a:p>
            <a:r>
              <a:rPr lang="en-GB" dirty="0" smtClean="0"/>
              <a:t>Collections of objects that are developed as a package to be integrated with a component framework such as .NET or J2EE.</a:t>
            </a:r>
          </a:p>
          <a:p>
            <a:r>
              <a:rPr lang="en-GB" dirty="0" smtClean="0"/>
              <a:t>Stand-alone software systems (COTS) that are configured for use in a particular environment.</a:t>
            </a:r>
          </a:p>
          <a:p>
            <a:endParaRPr lang="en-US" dirty="0"/>
          </a:p>
        </p:txBody>
      </p:sp>
      <p:sp>
        <p:nvSpPr>
          <p:cNvPr id="4" name="Slide Number Placeholder 3"/>
          <p:cNvSpPr>
            <a:spLocks noGrp="1"/>
          </p:cNvSpPr>
          <p:nvPr>
            <p:ph type="sldNum" sz="quarter" idx="12"/>
          </p:nvPr>
        </p:nvSpPr>
        <p:spPr/>
        <p:txBody>
          <a:bodyPr/>
          <a:lstStyle/>
          <a:p>
            <a:pPr>
              <a:defRPr/>
            </a:pPr>
            <a:fld id="{AFD720AD-0A16-4141-82CA-5619F80A2BC8}" type="slidenum">
              <a:rPr lang="en-US" smtClean="0"/>
              <a:pPr>
                <a:defRPr/>
              </a:pPr>
              <a:t>15</a:t>
            </a:fld>
            <a:endParaRPr lang="en-US"/>
          </a:p>
        </p:txBody>
      </p:sp>
      <p:sp>
        <p:nvSpPr>
          <p:cNvPr id="5" name="Footer Placeholder 4"/>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Process activities</a:t>
            </a:r>
            <a:endParaRPr lang="en-US" dirty="0"/>
          </a:p>
        </p:txBody>
      </p:sp>
      <p:sp>
        <p:nvSpPr>
          <p:cNvPr id="5" name="Content Placeholder 4"/>
          <p:cNvSpPr>
            <a:spLocks noGrp="1"/>
          </p:cNvSpPr>
          <p:nvPr>
            <p:ph idx="1"/>
          </p:nvPr>
        </p:nvSpPr>
        <p:spPr/>
        <p:txBody>
          <a:bodyPr/>
          <a:lstStyle/>
          <a:p>
            <a:r>
              <a:rPr lang="en-GB" dirty="0" smtClean="0"/>
              <a:t>Real software processes are inter-leaved sequences of technical, collaborative and managerial activities with the overall goal of specifying, designing, implementing and testing a software system. </a:t>
            </a:r>
          </a:p>
          <a:p>
            <a:r>
              <a:rPr lang="en-GB" dirty="0" smtClean="0"/>
              <a:t>The four basic process activities of specification, development, validation and evolution are organized differently in different development processes. In the waterfall model, they are organized in sequence, whereas in incremental development they are inter-leaved. </a:t>
            </a:r>
            <a:endParaRPr lang="en-US" dirty="0"/>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16</a:t>
            </a:fld>
            <a:endParaRPr lang="en-US"/>
          </a:p>
        </p:txBody>
      </p:sp>
      <p:sp>
        <p:nvSpPr>
          <p:cNvPr id="7" name="Footer Placeholder 6"/>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n-GB" smtClean="0"/>
              <a:t>Software specification</a:t>
            </a:r>
            <a:endParaRPr lang="en-GB"/>
          </a:p>
        </p:txBody>
      </p:sp>
      <p:sp>
        <p:nvSpPr>
          <p:cNvPr id="84995" name="Rectangle 3"/>
          <p:cNvSpPr>
            <a:spLocks noGrp="1" noChangeArrowheads="1"/>
          </p:cNvSpPr>
          <p:nvPr>
            <p:ph type="body" idx="1"/>
          </p:nvPr>
        </p:nvSpPr>
        <p:spPr>
          <a:xfrm>
            <a:off x="416664" y="1600200"/>
            <a:ext cx="8460480" cy="4525963"/>
          </a:xfrm>
        </p:spPr>
        <p:txBody>
          <a:bodyPr/>
          <a:lstStyle/>
          <a:p>
            <a:r>
              <a:rPr lang="en-GB" dirty="0" smtClean="0"/>
              <a:t>The process of establishing what services are required and the constraints on the system’s operation and development.</a:t>
            </a:r>
          </a:p>
          <a:p>
            <a:r>
              <a:rPr lang="en-GB" dirty="0" smtClean="0"/>
              <a:t>Requirements engineering process</a:t>
            </a:r>
          </a:p>
          <a:p>
            <a:pPr lvl="1"/>
            <a:r>
              <a:rPr lang="en-GB" dirty="0" smtClean="0"/>
              <a:t>Feasibility study</a:t>
            </a:r>
          </a:p>
          <a:p>
            <a:pPr lvl="2"/>
            <a:r>
              <a:rPr lang="en-GB" dirty="0" smtClean="0"/>
              <a:t>Is it technically and financially feasible to build the system?</a:t>
            </a:r>
          </a:p>
          <a:p>
            <a:pPr lvl="1"/>
            <a:r>
              <a:rPr lang="en-GB" dirty="0" smtClean="0"/>
              <a:t>Requirements elicitation and analysis</a:t>
            </a:r>
          </a:p>
          <a:p>
            <a:pPr lvl="2"/>
            <a:r>
              <a:rPr lang="en-GB" dirty="0" smtClean="0"/>
              <a:t>What do the system stakeholders require or expect from the system?</a:t>
            </a:r>
          </a:p>
          <a:p>
            <a:pPr lvl="1"/>
            <a:r>
              <a:rPr lang="en-GB" dirty="0" smtClean="0"/>
              <a:t>Requirements specification	</a:t>
            </a:r>
          </a:p>
          <a:p>
            <a:pPr lvl="2"/>
            <a:r>
              <a:rPr lang="en-GB" dirty="0" smtClean="0"/>
              <a:t>Defining the requirements in detail</a:t>
            </a:r>
          </a:p>
          <a:p>
            <a:pPr lvl="1"/>
            <a:r>
              <a:rPr lang="en-GB" dirty="0" smtClean="0"/>
              <a:t>Requirements validation</a:t>
            </a:r>
          </a:p>
          <a:p>
            <a:pPr lvl="2"/>
            <a:r>
              <a:rPr lang="en-GB" dirty="0" smtClean="0"/>
              <a:t>Checking the validity of the requirements</a:t>
            </a:r>
            <a:endParaRPr lang="en-GB" dirty="0"/>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17</a:t>
            </a:fld>
            <a:endParaRPr lang="en-US"/>
          </a:p>
        </p:txBody>
      </p:sp>
      <p:sp>
        <p:nvSpPr>
          <p:cNvPr id="7" name="Footer Placeholder 6"/>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GB" dirty="0" smtClean="0"/>
              <a:t>The requirements engineering process</a:t>
            </a:r>
            <a:br>
              <a:rPr lang="en-GB" dirty="0" smtClean="0"/>
            </a:br>
            <a:endParaRPr lang="en-US" dirty="0" smtClean="0"/>
          </a:p>
        </p:txBody>
      </p:sp>
      <p:pic>
        <p:nvPicPr>
          <p:cNvPr id="4" name="Picture 3" descr="2.4 RE-process.eps"/>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2"/>
              <a:stretch>
                <a:fillRect/>
              </a:stretch>
            </p:blipFill>
          </mc:Choice>
          <mc:Fallback>
            <p:blipFill>
              <a:blip r:embed="rId3"/>
              <a:stretch>
                <a:fillRect/>
              </a:stretch>
            </p:blipFill>
          </mc:Fallback>
        </mc:AlternateContent>
        <p:spPr>
          <a:xfrm>
            <a:off x="784268" y="2084840"/>
            <a:ext cx="7395542" cy="3859548"/>
          </a:xfrm>
          <a:prstGeom prst="rect">
            <a:avLst/>
          </a:prstGeom>
        </p:spPr>
      </p:pic>
      <p:sp>
        <p:nvSpPr>
          <p:cNvPr id="7" name="Slide Number Placeholder 6"/>
          <p:cNvSpPr>
            <a:spLocks noGrp="1"/>
          </p:cNvSpPr>
          <p:nvPr>
            <p:ph type="sldNum" sz="quarter" idx="12"/>
          </p:nvPr>
        </p:nvSpPr>
        <p:spPr/>
        <p:txBody>
          <a:bodyPr/>
          <a:lstStyle/>
          <a:p>
            <a:pPr>
              <a:defRPr/>
            </a:pPr>
            <a:fld id="{AFD720AD-0A16-4141-82CA-5619F80A2BC8}" type="slidenum">
              <a:rPr lang="en-US" smtClean="0"/>
              <a:pPr>
                <a:defRPr/>
              </a:pPr>
              <a:t>18</a:t>
            </a:fld>
            <a:endParaRPr lang="en-US"/>
          </a:p>
        </p:txBody>
      </p:sp>
      <p:sp>
        <p:nvSpPr>
          <p:cNvPr id="8" name="Footer Placeholder 7"/>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GB" smtClean="0"/>
              <a:t>Software design and implementation</a:t>
            </a:r>
            <a:endParaRPr lang="en-GB" dirty="0"/>
          </a:p>
        </p:txBody>
      </p:sp>
      <p:sp>
        <p:nvSpPr>
          <p:cNvPr id="86019" name="Rectangle 3"/>
          <p:cNvSpPr>
            <a:spLocks noGrp="1" noChangeArrowheads="1"/>
          </p:cNvSpPr>
          <p:nvPr>
            <p:ph type="body" idx="1"/>
          </p:nvPr>
        </p:nvSpPr>
        <p:spPr/>
        <p:txBody>
          <a:bodyPr/>
          <a:lstStyle/>
          <a:p>
            <a:r>
              <a:rPr lang="en-GB" smtClean="0"/>
              <a:t>The process of converting the system specification into an executable system.</a:t>
            </a:r>
          </a:p>
          <a:p>
            <a:r>
              <a:rPr lang="en-GB" smtClean="0"/>
              <a:t>Software design</a:t>
            </a:r>
          </a:p>
          <a:p>
            <a:pPr lvl="1"/>
            <a:r>
              <a:rPr lang="en-GB" smtClean="0"/>
              <a:t>Design a software structure that realises the specification;</a:t>
            </a:r>
          </a:p>
          <a:p>
            <a:r>
              <a:rPr lang="en-GB" smtClean="0"/>
              <a:t>Implementation</a:t>
            </a:r>
          </a:p>
          <a:p>
            <a:pPr lvl="1"/>
            <a:r>
              <a:rPr lang="en-GB" smtClean="0"/>
              <a:t>Translate this structure into an executable program;</a:t>
            </a:r>
          </a:p>
          <a:p>
            <a:r>
              <a:rPr lang="en-GB" smtClean="0"/>
              <a:t>The activities of design and implementation are closely related and may be inter-leaved.</a:t>
            </a:r>
            <a:endParaRPr lang="en-GB"/>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19</a:t>
            </a:fld>
            <a:endParaRPr lang="en-US"/>
          </a:p>
        </p:txBody>
      </p:sp>
      <p:sp>
        <p:nvSpPr>
          <p:cNvPr id="7" name="Footer Placeholder 6"/>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Topics covered</a:t>
            </a:r>
            <a:endParaRPr lang="en-US" dirty="0"/>
          </a:p>
        </p:txBody>
      </p:sp>
      <p:sp>
        <p:nvSpPr>
          <p:cNvPr id="3" name="Content Placeholder 2"/>
          <p:cNvSpPr>
            <a:spLocks noGrp="1"/>
          </p:cNvSpPr>
          <p:nvPr>
            <p:ph idx="1"/>
          </p:nvPr>
        </p:nvSpPr>
        <p:spPr/>
        <p:txBody>
          <a:bodyPr/>
          <a:lstStyle/>
          <a:p>
            <a:r>
              <a:rPr lang="en-GB" dirty="0" smtClean="0"/>
              <a:t>Software process models</a:t>
            </a:r>
          </a:p>
          <a:p>
            <a:r>
              <a:rPr lang="en-GB" dirty="0" smtClean="0"/>
              <a:t>Process activities</a:t>
            </a:r>
          </a:p>
          <a:p>
            <a:r>
              <a:rPr lang="en-GB" dirty="0" smtClean="0"/>
              <a:t>Coping with change</a:t>
            </a:r>
          </a:p>
          <a:p>
            <a:r>
              <a:rPr lang="en-GB" dirty="0" smtClean="0"/>
              <a:t>The Rational Unified Process</a:t>
            </a:r>
          </a:p>
          <a:p>
            <a:pPr lvl="1"/>
            <a:r>
              <a:rPr lang="en-GB" dirty="0" smtClean="0"/>
              <a:t>An example of a modern software process. </a:t>
            </a:r>
            <a:endParaRPr lang="en-US" dirty="0"/>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2</a:t>
            </a:fld>
            <a:endParaRPr lang="en-US"/>
          </a:p>
        </p:txBody>
      </p:sp>
      <p:sp>
        <p:nvSpPr>
          <p:cNvPr id="7" name="Footer Placeholder 6"/>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GB" dirty="0" smtClean="0"/>
              <a:t>A general model of the design process </a:t>
            </a:r>
            <a:br>
              <a:rPr lang="en-GB" dirty="0" smtClean="0"/>
            </a:br>
            <a:endParaRPr lang="en-US" dirty="0" smtClean="0"/>
          </a:p>
        </p:txBody>
      </p:sp>
      <p:pic>
        <p:nvPicPr>
          <p:cNvPr id="4" name="Picture 3" descr="2.5 Design-process.eps"/>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2"/>
              <a:stretch>
                <a:fillRect/>
              </a:stretch>
            </p:blipFill>
          </mc:Choice>
          <mc:Fallback>
            <p:blipFill>
              <a:blip r:embed="rId3"/>
              <a:stretch>
                <a:fillRect/>
              </a:stretch>
            </p:blipFill>
          </mc:Fallback>
        </mc:AlternateContent>
        <p:spPr>
          <a:xfrm>
            <a:off x="1314243" y="1638390"/>
            <a:ext cx="6211739" cy="4638099"/>
          </a:xfrm>
          <a:prstGeom prst="rect">
            <a:avLst/>
          </a:prstGeom>
        </p:spPr>
      </p:pic>
      <p:sp>
        <p:nvSpPr>
          <p:cNvPr id="7" name="Slide Number Placeholder 6"/>
          <p:cNvSpPr>
            <a:spLocks noGrp="1"/>
          </p:cNvSpPr>
          <p:nvPr>
            <p:ph type="sldNum" sz="quarter" idx="12"/>
          </p:nvPr>
        </p:nvSpPr>
        <p:spPr/>
        <p:txBody>
          <a:bodyPr/>
          <a:lstStyle/>
          <a:p>
            <a:pPr>
              <a:defRPr/>
            </a:pPr>
            <a:fld id="{AFD720AD-0A16-4141-82CA-5619F80A2BC8}" type="slidenum">
              <a:rPr lang="en-US" smtClean="0"/>
              <a:pPr>
                <a:defRPr/>
              </a:pPr>
              <a:t>20</a:t>
            </a:fld>
            <a:endParaRPr lang="en-US"/>
          </a:p>
        </p:txBody>
      </p:sp>
      <p:sp>
        <p:nvSpPr>
          <p:cNvPr id="8" name="Footer Placeholder 7"/>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activities</a:t>
            </a:r>
            <a:endParaRPr lang="en-US" dirty="0"/>
          </a:p>
        </p:txBody>
      </p:sp>
      <p:sp>
        <p:nvSpPr>
          <p:cNvPr id="3" name="Content Placeholder 2"/>
          <p:cNvSpPr>
            <a:spLocks noGrp="1"/>
          </p:cNvSpPr>
          <p:nvPr>
            <p:ph idx="1"/>
          </p:nvPr>
        </p:nvSpPr>
        <p:spPr/>
        <p:txBody>
          <a:bodyPr/>
          <a:lstStyle/>
          <a:p>
            <a:r>
              <a:rPr lang="en-GB" i="1" dirty="0" smtClean="0"/>
              <a:t>Architectural design,</a:t>
            </a:r>
            <a:r>
              <a:rPr lang="en-GB" dirty="0" smtClean="0"/>
              <a:t> where you identify the overall structure of the system, the principal components (sometimes called sub-systems or modules), their relationships and how they are distributed.</a:t>
            </a:r>
          </a:p>
          <a:p>
            <a:r>
              <a:rPr lang="en-GB" i="1" dirty="0" smtClean="0"/>
              <a:t>Interface design,</a:t>
            </a:r>
            <a:r>
              <a:rPr lang="en-GB" dirty="0" smtClean="0"/>
              <a:t> where you define the interfaces between system components. </a:t>
            </a:r>
          </a:p>
          <a:p>
            <a:r>
              <a:rPr lang="en-GB" i="1" dirty="0" smtClean="0"/>
              <a:t>Component design, </a:t>
            </a:r>
            <a:r>
              <a:rPr lang="en-GB" dirty="0" smtClean="0"/>
              <a:t>where you take each system component and design how it will operate. </a:t>
            </a:r>
          </a:p>
          <a:p>
            <a:r>
              <a:rPr lang="en-GB" i="1" dirty="0" smtClean="0"/>
              <a:t>Database design, </a:t>
            </a:r>
            <a:r>
              <a:rPr lang="en-GB" dirty="0" smtClean="0"/>
              <a:t>where you design the system data structures and how these are to be represented in a database. </a:t>
            </a:r>
          </a:p>
          <a:p>
            <a:endParaRPr lang="en-US" dirty="0"/>
          </a:p>
        </p:txBody>
      </p:sp>
      <p:sp>
        <p:nvSpPr>
          <p:cNvPr id="4" name="Slide Number Placeholder 3"/>
          <p:cNvSpPr>
            <a:spLocks noGrp="1"/>
          </p:cNvSpPr>
          <p:nvPr>
            <p:ph type="sldNum" sz="quarter" idx="12"/>
          </p:nvPr>
        </p:nvSpPr>
        <p:spPr/>
        <p:txBody>
          <a:bodyPr/>
          <a:lstStyle/>
          <a:p>
            <a:pPr>
              <a:defRPr/>
            </a:pPr>
            <a:fld id="{AFD720AD-0A16-4141-82CA-5619F80A2BC8}" type="slidenum">
              <a:rPr lang="en-US" smtClean="0"/>
              <a:pPr>
                <a:defRPr/>
              </a:pPr>
              <a:t>21</a:t>
            </a:fld>
            <a:endParaRPr lang="en-US"/>
          </a:p>
        </p:txBody>
      </p:sp>
      <p:sp>
        <p:nvSpPr>
          <p:cNvPr id="5" name="Footer Placeholder 4"/>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en-GB" smtClean="0"/>
              <a:t>Software validation</a:t>
            </a:r>
            <a:endParaRPr lang="en-GB"/>
          </a:p>
        </p:txBody>
      </p:sp>
      <p:sp>
        <p:nvSpPr>
          <p:cNvPr id="88067" name="Rectangle 3"/>
          <p:cNvSpPr>
            <a:spLocks noGrp="1" noChangeArrowheads="1"/>
          </p:cNvSpPr>
          <p:nvPr>
            <p:ph type="body" idx="1"/>
          </p:nvPr>
        </p:nvSpPr>
        <p:spPr/>
        <p:txBody>
          <a:bodyPr/>
          <a:lstStyle/>
          <a:p>
            <a:r>
              <a:rPr lang="en-GB" dirty="0" smtClean="0"/>
              <a:t>Verification and validation (V &amp; V) is intended to show that a system conforms to its specification and meets the requirements of the system customer.</a:t>
            </a:r>
          </a:p>
          <a:p>
            <a:r>
              <a:rPr lang="en-GB" dirty="0" smtClean="0"/>
              <a:t>Involves checking and review processes and system testing.</a:t>
            </a:r>
          </a:p>
          <a:p>
            <a:r>
              <a:rPr lang="en-GB" dirty="0" smtClean="0"/>
              <a:t>System testing involves executing the system with test cases that are derived from the specification of the real data to be processed by the system.</a:t>
            </a:r>
          </a:p>
          <a:p>
            <a:r>
              <a:rPr lang="en-GB" dirty="0" smtClean="0"/>
              <a:t>Testing is the most commonly used V &amp; V activity.</a:t>
            </a:r>
            <a:endParaRPr lang="en-GB" dirty="0"/>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22</a:t>
            </a:fld>
            <a:endParaRPr lang="en-US"/>
          </a:p>
        </p:txBody>
      </p:sp>
      <p:sp>
        <p:nvSpPr>
          <p:cNvPr id="7" name="Footer Placeholder 6"/>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GB" dirty="0" smtClean="0"/>
              <a:t>Stages of testing</a:t>
            </a:r>
            <a:br>
              <a:rPr lang="en-GB" dirty="0" smtClean="0"/>
            </a:br>
            <a:endParaRPr lang="en-US" dirty="0" smtClean="0"/>
          </a:p>
        </p:txBody>
      </p:sp>
      <p:pic>
        <p:nvPicPr>
          <p:cNvPr id="4" name="Picture 3" descr="2.6 Testing-process.eps"/>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2"/>
              <a:stretch>
                <a:fillRect/>
              </a:stretch>
            </p:blipFill>
          </mc:Choice>
          <mc:Fallback>
            <p:blipFill>
              <a:blip r:embed="rId3"/>
              <a:stretch>
                <a:fillRect/>
              </a:stretch>
            </p:blipFill>
          </mc:Fallback>
        </mc:AlternateContent>
        <p:spPr>
          <a:xfrm>
            <a:off x="1486409" y="2829344"/>
            <a:ext cx="6277535" cy="1707049"/>
          </a:xfrm>
          <a:prstGeom prst="rect">
            <a:avLst/>
          </a:prstGeom>
        </p:spPr>
      </p:pic>
      <p:sp>
        <p:nvSpPr>
          <p:cNvPr id="7" name="Slide Number Placeholder 6"/>
          <p:cNvSpPr>
            <a:spLocks noGrp="1"/>
          </p:cNvSpPr>
          <p:nvPr>
            <p:ph type="sldNum" sz="quarter" idx="12"/>
          </p:nvPr>
        </p:nvSpPr>
        <p:spPr/>
        <p:txBody>
          <a:bodyPr/>
          <a:lstStyle/>
          <a:p>
            <a:pPr>
              <a:defRPr/>
            </a:pPr>
            <a:fld id="{AFD720AD-0A16-4141-82CA-5619F80A2BC8}" type="slidenum">
              <a:rPr lang="en-US" smtClean="0"/>
              <a:pPr>
                <a:defRPr/>
              </a:pPr>
              <a:t>23</a:t>
            </a:fld>
            <a:endParaRPr lang="en-US"/>
          </a:p>
        </p:txBody>
      </p:sp>
      <p:sp>
        <p:nvSpPr>
          <p:cNvPr id="8" name="Footer Placeholder 7"/>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r>
              <a:rPr lang="en-GB" smtClean="0"/>
              <a:t>Testing stages</a:t>
            </a:r>
            <a:endParaRPr lang="en-GB"/>
          </a:p>
        </p:txBody>
      </p:sp>
      <p:sp>
        <p:nvSpPr>
          <p:cNvPr id="115715" name="Rectangle 3"/>
          <p:cNvSpPr>
            <a:spLocks noGrp="1" noChangeArrowheads="1"/>
          </p:cNvSpPr>
          <p:nvPr>
            <p:ph type="body" idx="1"/>
          </p:nvPr>
        </p:nvSpPr>
        <p:spPr/>
        <p:txBody>
          <a:bodyPr/>
          <a:lstStyle/>
          <a:p>
            <a:r>
              <a:rPr lang="en-GB" dirty="0" smtClean="0"/>
              <a:t>Development or component testing</a:t>
            </a:r>
          </a:p>
          <a:p>
            <a:pPr lvl="1"/>
            <a:r>
              <a:rPr lang="en-GB" dirty="0" smtClean="0"/>
              <a:t>Individual components are tested independently; </a:t>
            </a:r>
          </a:p>
          <a:p>
            <a:pPr lvl="1"/>
            <a:r>
              <a:rPr lang="en-GB" dirty="0" smtClean="0"/>
              <a:t>Components may be functions or objects or coherent groupings of these entities.</a:t>
            </a:r>
          </a:p>
          <a:p>
            <a:r>
              <a:rPr lang="en-GB" dirty="0" smtClean="0"/>
              <a:t>System testing</a:t>
            </a:r>
          </a:p>
          <a:p>
            <a:pPr lvl="1"/>
            <a:r>
              <a:rPr lang="en-GB" dirty="0" smtClean="0"/>
              <a:t>Testing of the system as a whole. Testing of emergent properties is particularly important.</a:t>
            </a:r>
          </a:p>
          <a:p>
            <a:r>
              <a:rPr lang="en-GB" dirty="0" smtClean="0"/>
              <a:t>Acceptance testing</a:t>
            </a:r>
          </a:p>
          <a:p>
            <a:pPr lvl="1"/>
            <a:r>
              <a:rPr lang="en-GB" dirty="0" smtClean="0"/>
              <a:t>Testing with customer data to check that the system meets the customer’s needs.</a:t>
            </a:r>
            <a:endParaRPr lang="en-GB" dirty="0"/>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24</a:t>
            </a:fld>
            <a:endParaRPr lang="en-US"/>
          </a:p>
        </p:txBody>
      </p:sp>
      <p:sp>
        <p:nvSpPr>
          <p:cNvPr id="7" name="Footer Placeholder 6"/>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GB" dirty="0" smtClean="0"/>
              <a:t>Testing phases in a plan-driven software process</a:t>
            </a:r>
            <a:br>
              <a:rPr lang="en-GB" dirty="0" smtClean="0"/>
            </a:br>
            <a:endParaRPr lang="en-US" dirty="0" smtClean="0"/>
          </a:p>
        </p:txBody>
      </p:sp>
      <p:pic>
        <p:nvPicPr>
          <p:cNvPr id="4" name="Picture 3" descr="2.7 Testing-phases.eps"/>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2"/>
              <a:stretch>
                <a:fillRect/>
              </a:stretch>
            </p:blipFill>
          </mc:Choice>
          <mc:Fallback>
            <p:blipFill>
              <a:blip r:embed="rId3"/>
              <a:stretch>
                <a:fillRect/>
              </a:stretch>
            </p:blipFill>
          </mc:Fallback>
        </mc:AlternateContent>
        <p:spPr>
          <a:xfrm>
            <a:off x="248957" y="2186304"/>
            <a:ext cx="8647437" cy="2988016"/>
          </a:xfrm>
          <a:prstGeom prst="rect">
            <a:avLst/>
          </a:prstGeom>
        </p:spPr>
      </p:pic>
      <p:sp>
        <p:nvSpPr>
          <p:cNvPr id="7" name="Slide Number Placeholder 6"/>
          <p:cNvSpPr>
            <a:spLocks noGrp="1"/>
          </p:cNvSpPr>
          <p:nvPr>
            <p:ph type="sldNum" sz="quarter" idx="12"/>
          </p:nvPr>
        </p:nvSpPr>
        <p:spPr/>
        <p:txBody>
          <a:bodyPr/>
          <a:lstStyle/>
          <a:p>
            <a:pPr>
              <a:defRPr/>
            </a:pPr>
            <a:fld id="{AFD720AD-0A16-4141-82CA-5619F80A2BC8}" type="slidenum">
              <a:rPr lang="en-US" smtClean="0"/>
              <a:pPr>
                <a:defRPr/>
              </a:pPr>
              <a:t>25</a:t>
            </a:fld>
            <a:endParaRPr lang="en-US"/>
          </a:p>
        </p:txBody>
      </p:sp>
      <p:sp>
        <p:nvSpPr>
          <p:cNvPr id="8" name="Footer Placeholder 7"/>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en-GB" smtClean="0"/>
              <a:t>Software evolution</a:t>
            </a:r>
            <a:endParaRPr lang="en-GB"/>
          </a:p>
        </p:txBody>
      </p:sp>
      <p:sp>
        <p:nvSpPr>
          <p:cNvPr id="89091" name="Rectangle 3"/>
          <p:cNvSpPr>
            <a:spLocks noGrp="1" noChangeArrowheads="1"/>
          </p:cNvSpPr>
          <p:nvPr>
            <p:ph type="body" idx="1"/>
          </p:nvPr>
        </p:nvSpPr>
        <p:spPr/>
        <p:txBody>
          <a:bodyPr/>
          <a:lstStyle/>
          <a:p>
            <a:r>
              <a:rPr lang="en-GB" smtClean="0"/>
              <a:t>Software is inherently flexible and can change. </a:t>
            </a:r>
          </a:p>
          <a:p>
            <a:r>
              <a:rPr lang="en-GB" smtClean="0"/>
              <a:t>As requirements change through changing business circumstances, the software that supports the business must also evolve and change.</a:t>
            </a:r>
          </a:p>
          <a:p>
            <a:r>
              <a:rPr lang="en-GB" smtClean="0"/>
              <a:t>Although there has been a demarcation between development and evolution (maintenance) this is increasingly irrelevant as fewer and fewer systems are completely new.</a:t>
            </a:r>
            <a:endParaRPr lang="en-GB"/>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26</a:t>
            </a:fld>
            <a:endParaRPr lang="en-US"/>
          </a:p>
        </p:txBody>
      </p:sp>
      <p:sp>
        <p:nvSpPr>
          <p:cNvPr id="7" name="Footer Placeholder 6"/>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GB" dirty="0" smtClean="0"/>
              <a:t>System evolution </a:t>
            </a:r>
            <a:endParaRPr lang="en-US" dirty="0" smtClean="0"/>
          </a:p>
        </p:txBody>
      </p:sp>
      <p:pic>
        <p:nvPicPr>
          <p:cNvPr id="4" name="Picture 3" descr="2.8 System evolution.eps"/>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2"/>
              <a:stretch>
                <a:fillRect/>
              </a:stretch>
            </p:blipFill>
          </mc:Choice>
          <mc:Fallback>
            <p:blipFill>
              <a:blip r:embed="rId3"/>
              <a:stretch>
                <a:fillRect/>
              </a:stretch>
            </p:blipFill>
          </mc:Fallback>
        </mc:AlternateContent>
        <p:spPr>
          <a:xfrm>
            <a:off x="1758092" y="2707497"/>
            <a:ext cx="6112314" cy="1880712"/>
          </a:xfrm>
          <a:prstGeom prst="rect">
            <a:avLst/>
          </a:prstGeom>
        </p:spPr>
      </p:pic>
      <p:sp>
        <p:nvSpPr>
          <p:cNvPr id="7" name="Slide Number Placeholder 6"/>
          <p:cNvSpPr>
            <a:spLocks noGrp="1"/>
          </p:cNvSpPr>
          <p:nvPr>
            <p:ph type="sldNum" sz="quarter" idx="12"/>
          </p:nvPr>
        </p:nvSpPr>
        <p:spPr/>
        <p:txBody>
          <a:bodyPr/>
          <a:lstStyle/>
          <a:p>
            <a:pPr>
              <a:defRPr/>
            </a:pPr>
            <a:fld id="{AFD720AD-0A16-4141-82CA-5619F80A2BC8}" type="slidenum">
              <a:rPr lang="en-US" smtClean="0"/>
              <a:pPr>
                <a:defRPr/>
              </a:pPr>
              <a:t>27</a:t>
            </a:fld>
            <a:endParaRPr lang="en-US"/>
          </a:p>
        </p:txBody>
      </p:sp>
      <p:sp>
        <p:nvSpPr>
          <p:cNvPr id="8" name="Footer Placeholder 7"/>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Key points</a:t>
            </a:r>
            <a:endParaRPr lang="en-US" dirty="0"/>
          </a:p>
        </p:txBody>
      </p:sp>
      <p:sp>
        <p:nvSpPr>
          <p:cNvPr id="5" name="Content Placeholder 4"/>
          <p:cNvSpPr>
            <a:spLocks noGrp="1"/>
          </p:cNvSpPr>
          <p:nvPr>
            <p:ph idx="1"/>
          </p:nvPr>
        </p:nvSpPr>
        <p:spPr/>
        <p:txBody>
          <a:bodyPr/>
          <a:lstStyle/>
          <a:p>
            <a:r>
              <a:rPr lang="en-GB" dirty="0" smtClean="0"/>
              <a:t>Software processes are the activities involved in producing a software system. Software process models are abstract representations of these processes.</a:t>
            </a:r>
          </a:p>
          <a:p>
            <a:r>
              <a:rPr lang="en-GB" dirty="0" smtClean="0"/>
              <a:t>General process models describe the organization of software processes. Examples of these general models include the ‘waterfall’ model,  incremental development, and reuse-oriented development.</a:t>
            </a:r>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28</a:t>
            </a:fld>
            <a:endParaRPr lang="en-US"/>
          </a:p>
        </p:txBody>
      </p:sp>
      <p:sp>
        <p:nvSpPr>
          <p:cNvPr id="7" name="Footer Placeholder 6"/>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GB" dirty="0" smtClean="0"/>
              <a:t>Requirements engineering is the process of developing a software specification.</a:t>
            </a:r>
          </a:p>
          <a:p>
            <a:r>
              <a:rPr lang="en-GB" dirty="0" smtClean="0"/>
              <a:t>Design and implementation processes are concerned with transforming a requirements specification into an executable software system. </a:t>
            </a:r>
          </a:p>
          <a:p>
            <a:r>
              <a:rPr lang="en-GB" dirty="0" smtClean="0"/>
              <a:t>Software validation is the process of checking that the system conforms to its specification and that it meets the real needs of the users of the system.</a:t>
            </a:r>
          </a:p>
          <a:p>
            <a:r>
              <a:rPr lang="en-GB" dirty="0" smtClean="0"/>
              <a:t>Software evolution takes place when you change existing software systems to meet new requirements. The software must evolve to remain useful.</a:t>
            </a:r>
          </a:p>
          <a:p>
            <a:endParaRPr lang="en-US" dirty="0"/>
          </a:p>
        </p:txBody>
      </p:sp>
      <p:sp>
        <p:nvSpPr>
          <p:cNvPr id="4" name="Slide Number Placeholder 3"/>
          <p:cNvSpPr>
            <a:spLocks noGrp="1"/>
          </p:cNvSpPr>
          <p:nvPr>
            <p:ph type="sldNum" sz="quarter" idx="12"/>
          </p:nvPr>
        </p:nvSpPr>
        <p:spPr/>
        <p:txBody>
          <a:bodyPr/>
          <a:lstStyle/>
          <a:p>
            <a:pPr>
              <a:defRPr/>
            </a:pPr>
            <a:fld id="{AFD720AD-0A16-4141-82CA-5619F80A2BC8}" type="slidenum">
              <a:rPr lang="en-US" smtClean="0"/>
              <a:pPr>
                <a:defRPr/>
              </a:pPr>
              <a:t>29</a:t>
            </a:fld>
            <a:endParaRPr lang="en-US"/>
          </a:p>
        </p:txBody>
      </p:sp>
      <p:sp>
        <p:nvSpPr>
          <p:cNvPr id="5" name="Footer Placeholder 4"/>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GB" smtClean="0"/>
              <a:t>The software process</a:t>
            </a:r>
            <a:endParaRPr lang="en-GB" dirty="0"/>
          </a:p>
        </p:txBody>
      </p:sp>
      <p:sp>
        <p:nvSpPr>
          <p:cNvPr id="17411" name="Rectangle 3"/>
          <p:cNvSpPr>
            <a:spLocks noGrp="1" noChangeArrowheads="1"/>
          </p:cNvSpPr>
          <p:nvPr>
            <p:ph type="body" idx="1"/>
          </p:nvPr>
        </p:nvSpPr>
        <p:spPr/>
        <p:txBody>
          <a:bodyPr/>
          <a:lstStyle/>
          <a:p>
            <a:r>
              <a:rPr lang="en-GB" smtClean="0"/>
              <a:t>A structured set of activities required to develop a </a:t>
            </a:r>
            <a:br>
              <a:rPr lang="en-GB" smtClean="0"/>
            </a:br>
            <a:r>
              <a:rPr lang="en-GB" smtClean="0"/>
              <a:t>software system. </a:t>
            </a:r>
          </a:p>
          <a:p>
            <a:r>
              <a:rPr lang="en-GB" smtClean="0"/>
              <a:t>Many different software processes but all involve:</a:t>
            </a:r>
          </a:p>
          <a:p>
            <a:pPr lvl="1"/>
            <a:r>
              <a:rPr lang="en-GB" smtClean="0"/>
              <a:t>Specification – defining what the system should do;</a:t>
            </a:r>
          </a:p>
          <a:p>
            <a:pPr lvl="1"/>
            <a:r>
              <a:rPr lang="en-GB" smtClean="0"/>
              <a:t>Design and implementation – defining the organization of the system and implementing the system;</a:t>
            </a:r>
          </a:p>
          <a:p>
            <a:pPr lvl="1"/>
            <a:r>
              <a:rPr lang="en-GB" smtClean="0"/>
              <a:t>Validation – checking that it does what the customer wants;</a:t>
            </a:r>
          </a:p>
          <a:p>
            <a:pPr lvl="1"/>
            <a:r>
              <a:rPr lang="en-GB" smtClean="0"/>
              <a:t>Evolution – changing the system in response to changing customer needs.</a:t>
            </a:r>
          </a:p>
          <a:p>
            <a:r>
              <a:rPr lang="en-GB" smtClean="0"/>
              <a:t>A software process model is an abstract representation of a process. It presents a description of a process from some particular perspective.</a:t>
            </a:r>
            <a:endParaRPr lang="en-GB" dirty="0"/>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3</a:t>
            </a:fld>
            <a:endParaRPr lang="en-US"/>
          </a:p>
        </p:txBody>
      </p:sp>
      <p:sp>
        <p:nvSpPr>
          <p:cNvPr id="7" name="Footer Placeholder 6"/>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p:txBody>
          <a:bodyPr/>
          <a:lstStyle/>
          <a:p>
            <a:pPr eaLnBrk="1" hangingPunct="1"/>
            <a:r>
              <a:rPr lang="en-US" dirty="0" smtClean="0"/>
              <a:t>Chapter 2 – Software Processes</a:t>
            </a:r>
          </a:p>
        </p:txBody>
      </p:sp>
      <p:sp>
        <p:nvSpPr>
          <p:cNvPr id="3" name="Subtitle 2"/>
          <p:cNvSpPr>
            <a:spLocks noGrp="1"/>
          </p:cNvSpPr>
          <p:nvPr>
            <p:ph type="subTitle" idx="1"/>
          </p:nvPr>
        </p:nvSpPr>
        <p:spPr/>
        <p:txBody>
          <a:bodyPr/>
          <a:lstStyle/>
          <a:p>
            <a:pPr eaLnBrk="1" fontAlgn="auto" hangingPunct="1">
              <a:spcAft>
                <a:spcPts val="0"/>
              </a:spcAft>
              <a:buFont typeface="Arial"/>
              <a:buNone/>
              <a:defRPr/>
            </a:pPr>
            <a:r>
              <a:rPr lang="en-US" smtClean="0">
                <a:ea typeface="+mn-ea"/>
                <a:cs typeface="+mn-cs"/>
              </a:rPr>
              <a:t>Lecture 2</a:t>
            </a:r>
            <a:endParaRPr lang="en-US" dirty="0">
              <a:ea typeface="+mn-ea"/>
              <a:cs typeface="+mn-cs"/>
            </a:endParaRPr>
          </a:p>
        </p:txBody>
      </p:sp>
      <p:sp>
        <p:nvSpPr>
          <p:cNvPr id="4" name="Slide Number Placeholder 3"/>
          <p:cNvSpPr>
            <a:spLocks noGrp="1"/>
          </p:cNvSpPr>
          <p:nvPr>
            <p:ph type="sldNum" sz="quarter" idx="12"/>
          </p:nvPr>
        </p:nvSpPr>
        <p:spPr/>
        <p:txBody>
          <a:bodyPr/>
          <a:lstStyle/>
          <a:p>
            <a:pPr>
              <a:defRPr/>
            </a:pPr>
            <a:fld id="{399B40A3-8C98-7643-999B-D2E4C4DFCA87}" type="slidenum">
              <a:rPr lang="en-US" smtClean="0"/>
              <a:pPr>
                <a:defRPr/>
              </a:pPr>
              <a:t>30</a:t>
            </a:fld>
            <a:endParaRPr lang="en-US"/>
          </a:p>
        </p:txBody>
      </p:sp>
      <p:sp>
        <p:nvSpPr>
          <p:cNvPr id="5" name="Footer Placeholder 4"/>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Coping with change</a:t>
            </a:r>
            <a:endParaRPr lang="en-US" dirty="0"/>
          </a:p>
        </p:txBody>
      </p:sp>
      <p:sp>
        <p:nvSpPr>
          <p:cNvPr id="5" name="Content Placeholder 4"/>
          <p:cNvSpPr>
            <a:spLocks noGrp="1"/>
          </p:cNvSpPr>
          <p:nvPr>
            <p:ph idx="1"/>
          </p:nvPr>
        </p:nvSpPr>
        <p:spPr/>
        <p:txBody>
          <a:bodyPr/>
          <a:lstStyle/>
          <a:p>
            <a:r>
              <a:rPr lang="en-US" dirty="0" smtClean="0"/>
              <a:t>Change is inevitable in all large software projects.</a:t>
            </a:r>
          </a:p>
          <a:p>
            <a:pPr lvl="1"/>
            <a:r>
              <a:rPr lang="en-US" dirty="0" smtClean="0"/>
              <a:t>Business changes lead to new and changed system requirements</a:t>
            </a:r>
          </a:p>
          <a:p>
            <a:pPr lvl="1"/>
            <a:r>
              <a:rPr lang="en-US" dirty="0" smtClean="0"/>
              <a:t>New technologies open up new possibilities for improving implementations</a:t>
            </a:r>
          </a:p>
          <a:p>
            <a:pPr lvl="1"/>
            <a:r>
              <a:rPr lang="en-US" dirty="0" smtClean="0"/>
              <a:t>Changing platforms require application changes</a:t>
            </a:r>
          </a:p>
          <a:p>
            <a:r>
              <a:rPr lang="en-US" dirty="0" smtClean="0"/>
              <a:t>Change leads to rework so the costs of change include both rework (e.g. re-</a:t>
            </a:r>
            <a:r>
              <a:rPr lang="en-US" dirty="0" err="1" smtClean="0"/>
              <a:t>analysing</a:t>
            </a:r>
            <a:r>
              <a:rPr lang="en-US" dirty="0" smtClean="0"/>
              <a:t> requirements) as well as the costs of implementing new functionality</a:t>
            </a:r>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31</a:t>
            </a:fld>
            <a:endParaRPr lang="en-US"/>
          </a:p>
        </p:txBody>
      </p:sp>
      <p:sp>
        <p:nvSpPr>
          <p:cNvPr id="7" name="Footer Placeholder 6"/>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Reducing the costs of rework</a:t>
            </a:r>
            <a:endParaRPr lang="en-US" dirty="0"/>
          </a:p>
        </p:txBody>
      </p:sp>
      <p:sp>
        <p:nvSpPr>
          <p:cNvPr id="3" name="Content Placeholder 2"/>
          <p:cNvSpPr>
            <a:spLocks noGrp="1"/>
          </p:cNvSpPr>
          <p:nvPr>
            <p:ph idx="1"/>
          </p:nvPr>
        </p:nvSpPr>
        <p:spPr/>
        <p:txBody>
          <a:bodyPr/>
          <a:lstStyle/>
          <a:p>
            <a:r>
              <a:rPr lang="en-GB" dirty="0" smtClean="0"/>
              <a:t>Change avoidance, where the software process includes activities that can anticipate possible changes before significant rework is required. </a:t>
            </a:r>
          </a:p>
          <a:p>
            <a:pPr lvl="1"/>
            <a:r>
              <a:rPr lang="en-GB" dirty="0" smtClean="0"/>
              <a:t>For example, a prototype system may be developed to show some key features of the system to customers. </a:t>
            </a:r>
          </a:p>
          <a:p>
            <a:r>
              <a:rPr lang="en-GB" dirty="0" smtClean="0"/>
              <a:t>Change tolerance, where the process is designed so that changes can be accommodated at relatively low cost.</a:t>
            </a:r>
          </a:p>
          <a:p>
            <a:pPr lvl="1"/>
            <a:r>
              <a:rPr lang="en-GB" dirty="0" smtClean="0"/>
              <a:t>This normally involves some form of incremental development. Proposed changes may be implemented in increments that have not yet been developed. If this is impossible, then only a single increment (a small part of the system) may have be altered to incorporate the change.</a:t>
            </a:r>
          </a:p>
          <a:p>
            <a:endParaRPr lang="en-US" dirty="0"/>
          </a:p>
        </p:txBody>
      </p:sp>
      <p:sp>
        <p:nvSpPr>
          <p:cNvPr id="4" name="Slide Number Placeholder 3"/>
          <p:cNvSpPr>
            <a:spLocks noGrp="1"/>
          </p:cNvSpPr>
          <p:nvPr>
            <p:ph type="sldNum" sz="quarter" idx="12"/>
          </p:nvPr>
        </p:nvSpPr>
        <p:spPr/>
        <p:txBody>
          <a:bodyPr/>
          <a:lstStyle/>
          <a:p>
            <a:pPr>
              <a:defRPr/>
            </a:pPr>
            <a:fld id="{AFD720AD-0A16-4141-82CA-5619F80A2BC8}" type="slidenum">
              <a:rPr lang="en-US" smtClean="0"/>
              <a:pPr>
                <a:defRPr/>
              </a:pPr>
              <a:t>32</a:t>
            </a:fld>
            <a:endParaRPr lang="en-US"/>
          </a:p>
        </p:txBody>
      </p:sp>
      <p:sp>
        <p:nvSpPr>
          <p:cNvPr id="5" name="Footer Placeholder 4"/>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8626" name="Rectangle 2"/>
          <p:cNvSpPr>
            <a:spLocks noGrp="1" noChangeArrowheads="1"/>
          </p:cNvSpPr>
          <p:nvPr>
            <p:ph type="title"/>
          </p:nvPr>
        </p:nvSpPr>
        <p:spPr/>
        <p:txBody>
          <a:bodyPr/>
          <a:lstStyle/>
          <a:p>
            <a:r>
              <a:rPr lang="en-US" smtClean="0"/>
              <a:t>Software prototyping</a:t>
            </a:r>
            <a:endParaRPr lang="en-US"/>
          </a:p>
        </p:txBody>
      </p:sp>
      <p:sp>
        <p:nvSpPr>
          <p:cNvPr id="1178627" name="Rectangle 3"/>
          <p:cNvSpPr>
            <a:spLocks noGrp="1" noChangeArrowheads="1"/>
          </p:cNvSpPr>
          <p:nvPr>
            <p:ph type="body" idx="1"/>
          </p:nvPr>
        </p:nvSpPr>
        <p:spPr/>
        <p:txBody>
          <a:bodyPr/>
          <a:lstStyle/>
          <a:p>
            <a:r>
              <a:rPr lang="en-US" smtClean="0"/>
              <a:t>A prototype is an initial version of a system used to demonstrate concepts and try out design options.</a:t>
            </a:r>
          </a:p>
          <a:p>
            <a:r>
              <a:rPr lang="en-US" smtClean="0"/>
              <a:t>A prototype can be used in:</a:t>
            </a:r>
          </a:p>
          <a:p>
            <a:pPr lvl="1"/>
            <a:r>
              <a:rPr lang="en-US" smtClean="0"/>
              <a:t>The requirements engineering process to help with requirements elicitation and validation;</a:t>
            </a:r>
          </a:p>
          <a:p>
            <a:pPr lvl="1"/>
            <a:r>
              <a:rPr lang="en-US" smtClean="0"/>
              <a:t>In design processes to explore options and develop a UI design;</a:t>
            </a:r>
          </a:p>
          <a:p>
            <a:pPr lvl="1"/>
            <a:r>
              <a:rPr lang="en-US" smtClean="0"/>
              <a:t>In the testing process to run back-to-back tests.</a:t>
            </a:r>
            <a:endParaRPr lang="en-US"/>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33</a:t>
            </a:fld>
            <a:endParaRPr lang="en-US"/>
          </a:p>
        </p:txBody>
      </p:sp>
      <p:sp>
        <p:nvSpPr>
          <p:cNvPr id="7" name="Footer Placeholder 6"/>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2722" name="Rectangle 2"/>
          <p:cNvSpPr>
            <a:spLocks noGrp="1" noChangeArrowheads="1"/>
          </p:cNvSpPr>
          <p:nvPr>
            <p:ph type="title"/>
          </p:nvPr>
        </p:nvSpPr>
        <p:spPr/>
        <p:txBody>
          <a:bodyPr/>
          <a:lstStyle/>
          <a:p>
            <a:r>
              <a:rPr lang="en-US" smtClean="0"/>
              <a:t>Benefits of prototyping</a:t>
            </a:r>
            <a:endParaRPr lang="en-US"/>
          </a:p>
        </p:txBody>
      </p:sp>
      <p:sp>
        <p:nvSpPr>
          <p:cNvPr id="1182723" name="Rectangle 3"/>
          <p:cNvSpPr>
            <a:spLocks noGrp="1" noChangeArrowheads="1"/>
          </p:cNvSpPr>
          <p:nvPr>
            <p:ph type="body" idx="1"/>
          </p:nvPr>
        </p:nvSpPr>
        <p:spPr/>
        <p:txBody>
          <a:bodyPr/>
          <a:lstStyle/>
          <a:p>
            <a:r>
              <a:rPr lang="en-US" smtClean="0"/>
              <a:t>Improved system usability.</a:t>
            </a:r>
          </a:p>
          <a:p>
            <a:r>
              <a:rPr lang="en-US" smtClean="0"/>
              <a:t>A closer match to users’ real needs.</a:t>
            </a:r>
          </a:p>
          <a:p>
            <a:r>
              <a:rPr lang="en-US" smtClean="0"/>
              <a:t>Improved design quality.</a:t>
            </a:r>
          </a:p>
          <a:p>
            <a:r>
              <a:rPr lang="en-US" smtClean="0"/>
              <a:t>Improved maintainability.</a:t>
            </a:r>
          </a:p>
          <a:p>
            <a:r>
              <a:rPr lang="en-US" smtClean="0"/>
              <a:t>Reduced development effort.</a:t>
            </a:r>
            <a:endParaRPr lang="en-US"/>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34</a:t>
            </a:fld>
            <a:endParaRPr lang="en-US"/>
          </a:p>
        </p:txBody>
      </p:sp>
      <p:sp>
        <p:nvSpPr>
          <p:cNvPr id="7" name="Footer Placeholder 6"/>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GB" dirty="0" smtClean="0"/>
              <a:t>The process of prototype development</a:t>
            </a:r>
            <a:br>
              <a:rPr lang="en-GB" dirty="0" smtClean="0"/>
            </a:br>
            <a:endParaRPr lang="en-US" dirty="0" smtClean="0"/>
          </a:p>
        </p:txBody>
      </p:sp>
      <p:pic>
        <p:nvPicPr>
          <p:cNvPr id="4" name="Picture 3" descr="2.9 PrototypeProcess.eps"/>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2"/>
              <a:stretch>
                <a:fillRect/>
              </a:stretch>
            </p:blipFill>
          </mc:Choice>
          <mc:Fallback>
            <p:blipFill>
              <a:blip r:embed="rId3"/>
              <a:stretch>
                <a:fillRect/>
              </a:stretch>
            </p:blipFill>
          </mc:Fallback>
        </mc:AlternateContent>
        <p:spPr>
          <a:xfrm>
            <a:off x="970575" y="2608352"/>
            <a:ext cx="7627164" cy="2162927"/>
          </a:xfrm>
          <a:prstGeom prst="rect">
            <a:avLst/>
          </a:prstGeom>
        </p:spPr>
      </p:pic>
      <p:sp>
        <p:nvSpPr>
          <p:cNvPr id="7" name="Slide Number Placeholder 6"/>
          <p:cNvSpPr>
            <a:spLocks noGrp="1"/>
          </p:cNvSpPr>
          <p:nvPr>
            <p:ph type="sldNum" sz="quarter" idx="12"/>
          </p:nvPr>
        </p:nvSpPr>
        <p:spPr/>
        <p:txBody>
          <a:bodyPr/>
          <a:lstStyle/>
          <a:p>
            <a:pPr>
              <a:defRPr/>
            </a:pPr>
            <a:fld id="{AFD720AD-0A16-4141-82CA-5619F80A2BC8}" type="slidenum">
              <a:rPr lang="en-US" smtClean="0"/>
              <a:pPr>
                <a:defRPr/>
              </a:pPr>
              <a:t>35</a:t>
            </a:fld>
            <a:endParaRPr lang="en-US"/>
          </a:p>
        </p:txBody>
      </p:sp>
      <p:sp>
        <p:nvSpPr>
          <p:cNvPr id="8" name="Footer Placeholder 7"/>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Prototype development</a:t>
            </a:r>
            <a:endParaRPr lang="en-US" dirty="0"/>
          </a:p>
        </p:txBody>
      </p:sp>
      <p:sp>
        <p:nvSpPr>
          <p:cNvPr id="3" name="Content Placeholder 2"/>
          <p:cNvSpPr>
            <a:spLocks noGrp="1"/>
          </p:cNvSpPr>
          <p:nvPr>
            <p:ph idx="1"/>
          </p:nvPr>
        </p:nvSpPr>
        <p:spPr/>
        <p:txBody>
          <a:bodyPr/>
          <a:lstStyle/>
          <a:p>
            <a:r>
              <a:rPr lang="en-US" dirty="0" smtClean="0"/>
              <a:t>May be based on rapid prototyping languages or tools</a:t>
            </a:r>
          </a:p>
          <a:p>
            <a:r>
              <a:rPr lang="en-US" dirty="0" smtClean="0"/>
              <a:t>May involve leaving out functionality</a:t>
            </a:r>
          </a:p>
          <a:p>
            <a:pPr lvl="1"/>
            <a:r>
              <a:rPr lang="en-US" dirty="0" smtClean="0"/>
              <a:t>Prototype should focus on areas of the product that are not well-understood;</a:t>
            </a:r>
          </a:p>
          <a:p>
            <a:pPr lvl="1"/>
            <a:r>
              <a:rPr lang="en-US" dirty="0" smtClean="0"/>
              <a:t>Error checking and recovery may not be included in the prototype;</a:t>
            </a:r>
          </a:p>
          <a:p>
            <a:pPr lvl="1"/>
            <a:r>
              <a:rPr lang="en-US" dirty="0" smtClean="0"/>
              <a:t>Focus on functional rather than non-functional requirements such as reliability and security</a:t>
            </a:r>
            <a:endParaRPr lang="en-US" dirty="0"/>
          </a:p>
        </p:txBody>
      </p:sp>
      <p:sp>
        <p:nvSpPr>
          <p:cNvPr id="4" name="Footer Placeholder 3"/>
          <p:cNvSpPr>
            <a:spLocks noGrp="1"/>
          </p:cNvSpPr>
          <p:nvPr>
            <p:ph type="ftr" sz="quarter" idx="11"/>
          </p:nvPr>
        </p:nvSpPr>
        <p:spPr/>
        <p:txBody>
          <a:bodyPr/>
          <a:lstStyle/>
          <a:p>
            <a:pPr>
              <a:defRPr/>
            </a:pPr>
            <a:r>
              <a:rPr lang="en-US" smtClean="0"/>
              <a:t>Chapter 2 Software Processes</a:t>
            </a:r>
            <a:endParaRPr lang="en-US"/>
          </a:p>
        </p:txBody>
      </p:sp>
      <p:sp>
        <p:nvSpPr>
          <p:cNvPr id="5" name="Slide Number Placeholder 4"/>
          <p:cNvSpPr>
            <a:spLocks noGrp="1"/>
          </p:cNvSpPr>
          <p:nvPr>
            <p:ph type="sldNum" sz="quarter" idx="12"/>
          </p:nvPr>
        </p:nvSpPr>
        <p:spPr/>
        <p:txBody>
          <a:bodyPr/>
          <a:lstStyle/>
          <a:p>
            <a:pPr>
              <a:defRPr/>
            </a:pPr>
            <a:fld id="{AFD720AD-0A16-4141-82CA-5619F80A2BC8}" type="slidenum">
              <a:rPr lang="en-US" smtClean="0"/>
              <a:pPr>
                <a:defRPr/>
              </a:pPr>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4770" name="Rectangle 2"/>
          <p:cNvSpPr>
            <a:spLocks noGrp="1" noChangeArrowheads="1"/>
          </p:cNvSpPr>
          <p:nvPr>
            <p:ph type="title"/>
          </p:nvPr>
        </p:nvSpPr>
        <p:spPr/>
        <p:txBody>
          <a:bodyPr/>
          <a:lstStyle/>
          <a:p>
            <a:r>
              <a:rPr lang="en-US" smtClean="0"/>
              <a:t>Throw-away prototypes</a:t>
            </a:r>
            <a:endParaRPr lang="en-US"/>
          </a:p>
        </p:txBody>
      </p:sp>
      <p:sp>
        <p:nvSpPr>
          <p:cNvPr id="1184771" name="Rectangle 3"/>
          <p:cNvSpPr>
            <a:spLocks noGrp="1" noChangeArrowheads="1"/>
          </p:cNvSpPr>
          <p:nvPr>
            <p:ph type="body" idx="1"/>
          </p:nvPr>
        </p:nvSpPr>
        <p:spPr/>
        <p:txBody>
          <a:bodyPr/>
          <a:lstStyle/>
          <a:p>
            <a:r>
              <a:rPr lang="en-US" smtClean="0"/>
              <a:t>Prototypes should be discarded after development as they are not a good basis for a production system:</a:t>
            </a:r>
          </a:p>
          <a:p>
            <a:pPr lvl="1"/>
            <a:r>
              <a:rPr lang="en-US" smtClean="0"/>
              <a:t>It may be impossible to tune the system to meet non-functional requirements;</a:t>
            </a:r>
          </a:p>
          <a:p>
            <a:pPr lvl="1"/>
            <a:r>
              <a:rPr lang="en-US" smtClean="0"/>
              <a:t>Prototypes are normally undocumented;</a:t>
            </a:r>
          </a:p>
          <a:p>
            <a:pPr lvl="1"/>
            <a:r>
              <a:rPr lang="en-US" smtClean="0"/>
              <a:t>The prototype structure is usually degraded through rapid change;</a:t>
            </a:r>
          </a:p>
          <a:p>
            <a:pPr lvl="1"/>
            <a:r>
              <a:rPr lang="en-US" smtClean="0"/>
              <a:t>The prototype probably will not meet normal organisational quality standards.</a:t>
            </a:r>
            <a:endParaRPr lang="en-US"/>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37</a:t>
            </a:fld>
            <a:endParaRPr lang="en-US"/>
          </a:p>
        </p:txBody>
      </p:sp>
      <p:sp>
        <p:nvSpPr>
          <p:cNvPr id="7" name="Footer Placeholder 6"/>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r>
              <a:rPr lang="en-GB" smtClean="0"/>
              <a:t>Incremental delivery</a:t>
            </a:r>
            <a:endParaRPr lang="en-GB"/>
          </a:p>
        </p:txBody>
      </p:sp>
      <p:sp>
        <p:nvSpPr>
          <p:cNvPr id="108547" name="Rectangle 3"/>
          <p:cNvSpPr>
            <a:spLocks noGrp="1" noChangeArrowheads="1"/>
          </p:cNvSpPr>
          <p:nvPr>
            <p:ph type="body" idx="1"/>
          </p:nvPr>
        </p:nvSpPr>
        <p:spPr/>
        <p:txBody>
          <a:bodyPr/>
          <a:lstStyle/>
          <a:p>
            <a:r>
              <a:rPr lang="en-GB" smtClean="0"/>
              <a:t>Rather than deliver the system as a single delivery, the development and delivery is broken down into increments with each increment delivering part of the required functionality.</a:t>
            </a:r>
          </a:p>
          <a:p>
            <a:r>
              <a:rPr lang="en-GB" smtClean="0"/>
              <a:t>User requirements are prioritised and the highest priority requirements are included in early increments.</a:t>
            </a:r>
          </a:p>
          <a:p>
            <a:r>
              <a:rPr lang="en-GB" smtClean="0"/>
              <a:t>Once the development of an increment is started, the requirements are frozen though requirements for later increments can continue to evolve.</a:t>
            </a:r>
            <a:endParaRPr lang="en-GB" dirty="0"/>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38</a:t>
            </a:fld>
            <a:endParaRPr lang="en-US"/>
          </a:p>
        </p:txBody>
      </p:sp>
      <p:sp>
        <p:nvSpPr>
          <p:cNvPr id="7" name="Footer Placeholder 6"/>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Incremental development and delivery</a:t>
            </a:r>
            <a:endParaRPr lang="en-US" dirty="0"/>
          </a:p>
        </p:txBody>
      </p:sp>
      <p:sp>
        <p:nvSpPr>
          <p:cNvPr id="3" name="Content Placeholder 2"/>
          <p:cNvSpPr>
            <a:spLocks noGrp="1"/>
          </p:cNvSpPr>
          <p:nvPr>
            <p:ph idx="1"/>
          </p:nvPr>
        </p:nvSpPr>
        <p:spPr/>
        <p:txBody>
          <a:bodyPr/>
          <a:lstStyle/>
          <a:p>
            <a:r>
              <a:rPr lang="en-US" dirty="0" smtClean="0"/>
              <a:t>Incremental development</a:t>
            </a:r>
          </a:p>
          <a:p>
            <a:pPr lvl="1"/>
            <a:r>
              <a:rPr lang="en-US" dirty="0" smtClean="0"/>
              <a:t>Develop the system in increments and evaluate each increment before proceeding to the development of the next increment;</a:t>
            </a:r>
          </a:p>
          <a:p>
            <a:pPr lvl="1"/>
            <a:r>
              <a:rPr lang="en-US" dirty="0" smtClean="0"/>
              <a:t>Normal approach used in agile methods;</a:t>
            </a:r>
          </a:p>
          <a:p>
            <a:pPr lvl="1"/>
            <a:r>
              <a:rPr lang="en-US" dirty="0" smtClean="0"/>
              <a:t>Evaluation done by user/customer proxy.</a:t>
            </a:r>
          </a:p>
          <a:p>
            <a:r>
              <a:rPr lang="en-US" dirty="0" smtClean="0"/>
              <a:t>Incremental delivery</a:t>
            </a:r>
          </a:p>
          <a:p>
            <a:pPr lvl="1"/>
            <a:r>
              <a:rPr lang="en-US" dirty="0" smtClean="0"/>
              <a:t>Deploy an increment for use by end-users;</a:t>
            </a:r>
          </a:p>
          <a:p>
            <a:pPr lvl="1"/>
            <a:r>
              <a:rPr lang="en-US" dirty="0" smtClean="0"/>
              <a:t>More realistic evaluation about practical use of software;</a:t>
            </a:r>
          </a:p>
          <a:p>
            <a:pPr lvl="1"/>
            <a:r>
              <a:rPr lang="en-US" dirty="0" smtClean="0"/>
              <a:t>Difficult to implement for replacement systems as increments have less functionality than the system being replaced.</a:t>
            </a:r>
          </a:p>
          <a:p>
            <a:pPr lvl="1"/>
            <a:endParaRPr lang="en-US" dirty="0"/>
          </a:p>
        </p:txBody>
      </p:sp>
      <p:sp>
        <p:nvSpPr>
          <p:cNvPr id="4" name="Footer Placeholder 3"/>
          <p:cNvSpPr>
            <a:spLocks noGrp="1"/>
          </p:cNvSpPr>
          <p:nvPr>
            <p:ph type="ftr" sz="quarter" idx="11"/>
          </p:nvPr>
        </p:nvSpPr>
        <p:spPr/>
        <p:txBody>
          <a:bodyPr/>
          <a:lstStyle/>
          <a:p>
            <a:pPr>
              <a:defRPr/>
            </a:pPr>
            <a:r>
              <a:rPr lang="en-US" smtClean="0"/>
              <a:t>Chapter 2 Software Processes</a:t>
            </a:r>
            <a:endParaRPr lang="en-US"/>
          </a:p>
        </p:txBody>
      </p:sp>
      <p:sp>
        <p:nvSpPr>
          <p:cNvPr id="5" name="Slide Number Placeholder 4"/>
          <p:cNvSpPr>
            <a:spLocks noGrp="1"/>
          </p:cNvSpPr>
          <p:nvPr>
            <p:ph type="sldNum" sz="quarter" idx="12"/>
          </p:nvPr>
        </p:nvSpPr>
        <p:spPr/>
        <p:txBody>
          <a:bodyPr/>
          <a:lstStyle/>
          <a:p>
            <a:pPr>
              <a:defRPr/>
            </a:pPr>
            <a:fld id="{AFD720AD-0A16-4141-82CA-5619F80A2BC8}" type="slidenum">
              <a:rPr lang="en-US" smtClean="0"/>
              <a:pPr>
                <a:defRPr/>
              </a:pPr>
              <a:t>39</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Software process descriptions</a:t>
            </a:r>
            <a:endParaRPr lang="en-US" dirty="0"/>
          </a:p>
        </p:txBody>
      </p:sp>
      <p:sp>
        <p:nvSpPr>
          <p:cNvPr id="3" name="Content Placeholder 2"/>
          <p:cNvSpPr>
            <a:spLocks noGrp="1"/>
          </p:cNvSpPr>
          <p:nvPr>
            <p:ph idx="1"/>
          </p:nvPr>
        </p:nvSpPr>
        <p:spPr/>
        <p:txBody>
          <a:bodyPr/>
          <a:lstStyle/>
          <a:p>
            <a:r>
              <a:rPr lang="en-GB" smtClean="0"/>
              <a:t>When we describe and discuss processes, we usually talk about the activities in these processes such as specifying a data model, designing a user interface, etc. and the ordering of these activities.</a:t>
            </a:r>
          </a:p>
          <a:p>
            <a:r>
              <a:rPr lang="en-GB" smtClean="0"/>
              <a:t>Process descriptions may also include:</a:t>
            </a:r>
          </a:p>
          <a:p>
            <a:pPr lvl="1"/>
            <a:r>
              <a:rPr lang="en-GB" smtClean="0"/>
              <a:t>Products, which are the outcomes of a process activity; </a:t>
            </a:r>
          </a:p>
          <a:p>
            <a:pPr lvl="1"/>
            <a:r>
              <a:rPr lang="en-GB" smtClean="0"/>
              <a:t>Roles, which reflect the responsibilities of the people involved in the process;</a:t>
            </a:r>
          </a:p>
          <a:p>
            <a:pPr lvl="1"/>
            <a:r>
              <a:rPr lang="en-GB" smtClean="0"/>
              <a:t>Pre- and post-conditions, which are statements that are true before and after a process activity has been enacted or a product produced.   </a:t>
            </a:r>
            <a:endParaRPr lang="en-US" dirty="0"/>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4</a:t>
            </a:fld>
            <a:endParaRPr lang="en-US"/>
          </a:p>
        </p:txBody>
      </p:sp>
      <p:sp>
        <p:nvSpPr>
          <p:cNvPr id="7" name="Footer Placeholder 6"/>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GB" dirty="0" smtClean="0"/>
              <a:t>Incremental delivery </a:t>
            </a:r>
            <a:endParaRPr lang="en-US" dirty="0" smtClean="0"/>
          </a:p>
        </p:txBody>
      </p:sp>
      <p:pic>
        <p:nvPicPr>
          <p:cNvPr id="4" name="Picture 3" descr="2.10 Incremental-delivery.eps"/>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2"/>
              <a:stretch>
                <a:fillRect/>
              </a:stretch>
            </p:blipFill>
          </mc:Choice>
          <mc:Fallback>
            <p:blipFill>
              <a:blip r:embed="rId3"/>
              <a:stretch>
                <a:fillRect/>
              </a:stretch>
            </p:blipFill>
          </mc:Fallback>
        </mc:AlternateContent>
        <p:spPr>
          <a:xfrm>
            <a:off x="457200" y="2353036"/>
            <a:ext cx="8172017" cy="2767244"/>
          </a:xfrm>
          <a:prstGeom prst="rect">
            <a:avLst/>
          </a:prstGeom>
        </p:spPr>
      </p:pic>
      <p:sp>
        <p:nvSpPr>
          <p:cNvPr id="7" name="Slide Number Placeholder 6"/>
          <p:cNvSpPr>
            <a:spLocks noGrp="1"/>
          </p:cNvSpPr>
          <p:nvPr>
            <p:ph type="sldNum" sz="quarter" idx="12"/>
          </p:nvPr>
        </p:nvSpPr>
        <p:spPr/>
        <p:txBody>
          <a:bodyPr/>
          <a:lstStyle/>
          <a:p>
            <a:pPr>
              <a:defRPr/>
            </a:pPr>
            <a:fld id="{AFD720AD-0A16-4141-82CA-5619F80A2BC8}" type="slidenum">
              <a:rPr lang="en-US" smtClean="0"/>
              <a:pPr>
                <a:defRPr/>
              </a:pPr>
              <a:t>40</a:t>
            </a:fld>
            <a:endParaRPr lang="en-US"/>
          </a:p>
        </p:txBody>
      </p:sp>
      <p:sp>
        <p:nvSpPr>
          <p:cNvPr id="8" name="Footer Placeholder 7"/>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r>
              <a:rPr lang="en-GB" dirty="0" smtClean="0"/>
              <a:t>Incremental delivery advantages</a:t>
            </a:r>
            <a:endParaRPr lang="en-GB" dirty="0"/>
          </a:p>
        </p:txBody>
      </p:sp>
      <p:sp>
        <p:nvSpPr>
          <p:cNvPr id="109571" name="Rectangle 3"/>
          <p:cNvSpPr>
            <a:spLocks noGrp="1" noChangeArrowheads="1"/>
          </p:cNvSpPr>
          <p:nvPr>
            <p:ph type="body" idx="1"/>
          </p:nvPr>
        </p:nvSpPr>
        <p:spPr/>
        <p:txBody>
          <a:bodyPr/>
          <a:lstStyle/>
          <a:p>
            <a:r>
              <a:rPr lang="en-GB" smtClean="0"/>
              <a:t>Customer value can be delivered with each increment so system functionality is available earlier.</a:t>
            </a:r>
          </a:p>
          <a:p>
            <a:r>
              <a:rPr lang="en-GB" smtClean="0"/>
              <a:t>Early increments act as a prototype to help elicit requirements for later increments.</a:t>
            </a:r>
          </a:p>
          <a:p>
            <a:r>
              <a:rPr lang="en-GB" smtClean="0"/>
              <a:t>Lower risk of overall project failure.</a:t>
            </a:r>
          </a:p>
          <a:p>
            <a:r>
              <a:rPr lang="en-GB" smtClean="0"/>
              <a:t>The highest priority system services tend to receive the most testing.</a:t>
            </a:r>
            <a:endParaRPr lang="en-GB"/>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41</a:t>
            </a:fld>
            <a:endParaRPr lang="en-US"/>
          </a:p>
        </p:txBody>
      </p:sp>
      <p:sp>
        <p:nvSpPr>
          <p:cNvPr id="7" name="Footer Placeholder 6"/>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Incremental delivery problems</a:t>
            </a:r>
            <a:endParaRPr lang="en-US" dirty="0"/>
          </a:p>
        </p:txBody>
      </p:sp>
      <p:sp>
        <p:nvSpPr>
          <p:cNvPr id="3" name="Content Placeholder 2"/>
          <p:cNvSpPr>
            <a:spLocks noGrp="1"/>
          </p:cNvSpPr>
          <p:nvPr>
            <p:ph idx="1"/>
          </p:nvPr>
        </p:nvSpPr>
        <p:spPr>
          <a:xfrm>
            <a:off x="337800" y="1600200"/>
            <a:ext cx="8229600" cy="4525963"/>
          </a:xfrm>
        </p:spPr>
        <p:txBody>
          <a:bodyPr/>
          <a:lstStyle/>
          <a:p>
            <a:r>
              <a:rPr lang="en-GB" dirty="0" smtClean="0"/>
              <a:t>Most systems require a set of basic facilities that are used by different parts of the system. </a:t>
            </a:r>
          </a:p>
          <a:p>
            <a:pPr lvl="1"/>
            <a:r>
              <a:rPr lang="en-GB" dirty="0" smtClean="0"/>
              <a:t>As requirements are not defined in detail until an increment is to be implemented, it can be hard to identify common facilities that are needed by all increments. </a:t>
            </a:r>
          </a:p>
          <a:p>
            <a:r>
              <a:rPr lang="en-GB" dirty="0" smtClean="0"/>
              <a:t>The essence of iterative processes is that the specification is developed in conjunction with the software. </a:t>
            </a:r>
          </a:p>
          <a:p>
            <a:pPr lvl="1"/>
            <a:r>
              <a:rPr lang="en-GB" dirty="0" smtClean="0"/>
              <a:t>However, this conflicts with the procurement model of many organizations, where the complete system specification is part of the system development contract. </a:t>
            </a:r>
          </a:p>
          <a:p>
            <a:endParaRPr lang="en-US" dirty="0"/>
          </a:p>
        </p:txBody>
      </p:sp>
      <p:sp>
        <p:nvSpPr>
          <p:cNvPr id="4" name="Slide Number Placeholder 3"/>
          <p:cNvSpPr>
            <a:spLocks noGrp="1"/>
          </p:cNvSpPr>
          <p:nvPr>
            <p:ph type="sldNum" sz="quarter" idx="12"/>
          </p:nvPr>
        </p:nvSpPr>
        <p:spPr/>
        <p:txBody>
          <a:bodyPr/>
          <a:lstStyle/>
          <a:p>
            <a:pPr>
              <a:defRPr/>
            </a:pPr>
            <a:fld id="{AFD720AD-0A16-4141-82CA-5619F80A2BC8}" type="slidenum">
              <a:rPr lang="en-US" smtClean="0"/>
              <a:pPr>
                <a:defRPr/>
              </a:pPr>
              <a:t>42</a:t>
            </a:fld>
            <a:endParaRPr lang="en-US"/>
          </a:p>
        </p:txBody>
      </p:sp>
      <p:sp>
        <p:nvSpPr>
          <p:cNvPr id="5" name="Footer Placeholder 4"/>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r>
              <a:rPr lang="en-GB" dirty="0" smtClean="0"/>
              <a:t>Boehm’s spiral model</a:t>
            </a:r>
            <a:endParaRPr lang="en-GB" dirty="0"/>
          </a:p>
        </p:txBody>
      </p:sp>
      <p:sp>
        <p:nvSpPr>
          <p:cNvPr id="111619" name="Rectangle 3"/>
          <p:cNvSpPr>
            <a:spLocks noGrp="1" noChangeArrowheads="1"/>
          </p:cNvSpPr>
          <p:nvPr>
            <p:ph type="body" idx="1"/>
          </p:nvPr>
        </p:nvSpPr>
        <p:spPr/>
        <p:txBody>
          <a:bodyPr/>
          <a:lstStyle/>
          <a:p>
            <a:r>
              <a:rPr lang="en-GB" smtClean="0"/>
              <a:t>Process is represented as a spiral rather than as a sequence of activities with backtracking.</a:t>
            </a:r>
          </a:p>
          <a:p>
            <a:r>
              <a:rPr lang="en-GB" smtClean="0"/>
              <a:t>Each loop in the spiral represents a phase in the process. </a:t>
            </a:r>
          </a:p>
          <a:p>
            <a:r>
              <a:rPr lang="en-GB" smtClean="0"/>
              <a:t>No fixed phases such as specification or design - loops in the spiral are chosen depending on what is required.</a:t>
            </a:r>
          </a:p>
          <a:p>
            <a:r>
              <a:rPr lang="en-GB" smtClean="0"/>
              <a:t>Risks are explicitly assessed and resolved throughout the process.</a:t>
            </a:r>
            <a:endParaRPr lang="en-GB"/>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43</a:t>
            </a:fld>
            <a:endParaRPr lang="en-US"/>
          </a:p>
        </p:txBody>
      </p:sp>
      <p:sp>
        <p:nvSpPr>
          <p:cNvPr id="7" name="Footer Placeholder 6"/>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GB" dirty="0" smtClean="0"/>
              <a:t>Boehm’s spiral model of the software process </a:t>
            </a:r>
            <a:endParaRPr lang="en-US" dirty="0" smtClean="0"/>
          </a:p>
        </p:txBody>
      </p:sp>
      <p:pic>
        <p:nvPicPr>
          <p:cNvPr id="4" name="Picture 3" descr="2.11 Spiral-model.eps"/>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2"/>
              <a:stretch>
                <a:fillRect/>
              </a:stretch>
            </p:blipFill>
          </mc:Choice>
          <mc:Fallback>
            <p:blipFill>
              <a:blip r:embed="rId3"/>
              <a:stretch>
                <a:fillRect/>
              </a:stretch>
            </p:blipFill>
          </mc:Fallback>
        </mc:AlternateContent>
        <p:spPr>
          <a:xfrm>
            <a:off x="1007471" y="1644649"/>
            <a:ext cx="6986169" cy="4753301"/>
          </a:xfrm>
          <a:prstGeom prst="rect">
            <a:avLst/>
          </a:prstGeom>
        </p:spPr>
      </p:pic>
      <p:sp>
        <p:nvSpPr>
          <p:cNvPr id="7" name="Slide Number Placeholder 6"/>
          <p:cNvSpPr>
            <a:spLocks noGrp="1"/>
          </p:cNvSpPr>
          <p:nvPr>
            <p:ph type="sldNum" sz="quarter" idx="12"/>
          </p:nvPr>
        </p:nvSpPr>
        <p:spPr/>
        <p:txBody>
          <a:bodyPr/>
          <a:lstStyle/>
          <a:p>
            <a:pPr>
              <a:defRPr/>
            </a:pPr>
            <a:fld id="{AFD720AD-0A16-4141-82CA-5619F80A2BC8}" type="slidenum">
              <a:rPr lang="en-US" smtClean="0"/>
              <a:pPr>
                <a:defRPr/>
              </a:pPr>
              <a:t>44</a:t>
            </a:fld>
            <a:endParaRPr lang="en-US"/>
          </a:p>
        </p:txBody>
      </p:sp>
      <p:sp>
        <p:nvSpPr>
          <p:cNvPr id="8" name="Footer Placeholder 7"/>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r>
              <a:rPr lang="en-GB" smtClean="0"/>
              <a:t>Spiral model sectors</a:t>
            </a:r>
            <a:endParaRPr lang="en-GB"/>
          </a:p>
        </p:txBody>
      </p:sp>
      <p:sp>
        <p:nvSpPr>
          <p:cNvPr id="112643" name="Rectangle 3"/>
          <p:cNvSpPr>
            <a:spLocks noGrp="1" noChangeArrowheads="1"/>
          </p:cNvSpPr>
          <p:nvPr>
            <p:ph type="body" idx="1"/>
          </p:nvPr>
        </p:nvSpPr>
        <p:spPr/>
        <p:txBody>
          <a:bodyPr/>
          <a:lstStyle/>
          <a:p>
            <a:r>
              <a:rPr lang="en-GB" smtClean="0"/>
              <a:t>Objective setting</a:t>
            </a:r>
          </a:p>
          <a:p>
            <a:pPr lvl="1"/>
            <a:r>
              <a:rPr lang="en-GB" smtClean="0"/>
              <a:t>Specific objectives for the phase are identified.</a:t>
            </a:r>
          </a:p>
          <a:p>
            <a:r>
              <a:rPr lang="en-GB" smtClean="0"/>
              <a:t>Risk assessment and reduction</a:t>
            </a:r>
          </a:p>
          <a:p>
            <a:pPr lvl="1"/>
            <a:r>
              <a:rPr lang="en-GB" smtClean="0"/>
              <a:t>Risks are assessed and activities put in place to reduce the key risks.</a:t>
            </a:r>
          </a:p>
          <a:p>
            <a:r>
              <a:rPr lang="en-GB" smtClean="0"/>
              <a:t>Development and validation</a:t>
            </a:r>
          </a:p>
          <a:p>
            <a:pPr lvl="1"/>
            <a:r>
              <a:rPr lang="en-GB" smtClean="0"/>
              <a:t>A development model for the system is chosen  which can be any of the generic models.</a:t>
            </a:r>
          </a:p>
          <a:p>
            <a:r>
              <a:rPr lang="en-GB" smtClean="0"/>
              <a:t>Planning</a:t>
            </a:r>
          </a:p>
          <a:p>
            <a:pPr lvl="1"/>
            <a:r>
              <a:rPr lang="en-GB" smtClean="0"/>
              <a:t>The project is reviewed and the next phase of the spiral is planned.</a:t>
            </a:r>
            <a:endParaRPr lang="en-GB" dirty="0"/>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45</a:t>
            </a:fld>
            <a:endParaRPr lang="en-US"/>
          </a:p>
        </p:txBody>
      </p:sp>
      <p:sp>
        <p:nvSpPr>
          <p:cNvPr id="7" name="Footer Placeholder 6"/>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Spiral model usage</a:t>
            </a:r>
            <a:endParaRPr lang="en-US" dirty="0"/>
          </a:p>
        </p:txBody>
      </p:sp>
      <p:sp>
        <p:nvSpPr>
          <p:cNvPr id="3" name="Content Placeholder 2"/>
          <p:cNvSpPr>
            <a:spLocks noGrp="1"/>
          </p:cNvSpPr>
          <p:nvPr>
            <p:ph idx="1"/>
          </p:nvPr>
        </p:nvSpPr>
        <p:spPr/>
        <p:txBody>
          <a:bodyPr/>
          <a:lstStyle/>
          <a:p>
            <a:r>
              <a:rPr lang="en-US" dirty="0" smtClean="0"/>
              <a:t>Spiral model has been very influential in helping people think about iteration in software processes and introducing the risk-driven approach to development.</a:t>
            </a:r>
          </a:p>
          <a:p>
            <a:r>
              <a:rPr lang="en-US" dirty="0" smtClean="0"/>
              <a:t>In practice, however, the model is rarely used as published for practical software development.</a:t>
            </a:r>
            <a:endParaRPr lang="en-US" dirty="0"/>
          </a:p>
        </p:txBody>
      </p:sp>
      <p:sp>
        <p:nvSpPr>
          <p:cNvPr id="4" name="Footer Placeholder 3"/>
          <p:cNvSpPr>
            <a:spLocks noGrp="1"/>
          </p:cNvSpPr>
          <p:nvPr>
            <p:ph type="ftr" sz="quarter" idx="11"/>
          </p:nvPr>
        </p:nvSpPr>
        <p:spPr/>
        <p:txBody>
          <a:bodyPr/>
          <a:lstStyle/>
          <a:p>
            <a:pPr>
              <a:defRPr/>
            </a:pPr>
            <a:r>
              <a:rPr lang="en-US" smtClean="0"/>
              <a:t>Chapter 2 Software Processes</a:t>
            </a:r>
            <a:endParaRPr lang="en-US"/>
          </a:p>
        </p:txBody>
      </p:sp>
      <p:sp>
        <p:nvSpPr>
          <p:cNvPr id="5" name="Slide Number Placeholder 4"/>
          <p:cNvSpPr>
            <a:spLocks noGrp="1"/>
          </p:cNvSpPr>
          <p:nvPr>
            <p:ph type="sldNum" sz="quarter" idx="12"/>
          </p:nvPr>
        </p:nvSpPr>
        <p:spPr/>
        <p:txBody>
          <a:bodyPr/>
          <a:lstStyle/>
          <a:p>
            <a:pPr>
              <a:defRPr/>
            </a:pPr>
            <a:fld id="{AFD720AD-0A16-4141-82CA-5619F80A2BC8}" type="slidenum">
              <a:rPr lang="en-US" smtClean="0"/>
              <a:pPr>
                <a:defRPr/>
              </a:pPr>
              <a:t>46</a:t>
            </a:fld>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r>
              <a:rPr lang="en-US" smtClean="0"/>
              <a:t>The Rational Unified Process</a:t>
            </a:r>
            <a:endParaRPr lang="en-US"/>
          </a:p>
        </p:txBody>
      </p:sp>
      <p:sp>
        <p:nvSpPr>
          <p:cNvPr id="121859" name="Rectangle 3"/>
          <p:cNvSpPr>
            <a:spLocks noGrp="1" noChangeArrowheads="1"/>
          </p:cNvSpPr>
          <p:nvPr>
            <p:ph type="body" idx="1"/>
          </p:nvPr>
        </p:nvSpPr>
        <p:spPr/>
        <p:txBody>
          <a:bodyPr/>
          <a:lstStyle/>
          <a:p>
            <a:r>
              <a:rPr lang="en-US" dirty="0" smtClean="0"/>
              <a:t>A modern generic process derived from the work on the UML and associated process.</a:t>
            </a:r>
          </a:p>
          <a:p>
            <a:r>
              <a:rPr lang="en-US" dirty="0" smtClean="0"/>
              <a:t>Brings together aspects of the 3 generic process models discussed previously.</a:t>
            </a:r>
          </a:p>
          <a:p>
            <a:r>
              <a:rPr lang="en-US" dirty="0" smtClean="0"/>
              <a:t>Normally described from 3 perspectives</a:t>
            </a:r>
          </a:p>
          <a:p>
            <a:pPr lvl="1"/>
            <a:r>
              <a:rPr lang="en-US" dirty="0" smtClean="0"/>
              <a:t>A dynamic perspective that shows phases over time;</a:t>
            </a:r>
          </a:p>
          <a:p>
            <a:pPr lvl="1"/>
            <a:r>
              <a:rPr lang="en-US" dirty="0" smtClean="0"/>
              <a:t>A static perspective that shows process activities;</a:t>
            </a:r>
          </a:p>
          <a:p>
            <a:pPr lvl="1"/>
            <a:r>
              <a:rPr lang="en-US" dirty="0" smtClean="0"/>
              <a:t>A </a:t>
            </a:r>
            <a:r>
              <a:rPr lang="en-US" dirty="0" err="1" smtClean="0"/>
              <a:t>practive</a:t>
            </a:r>
            <a:r>
              <a:rPr lang="en-US" dirty="0" smtClean="0"/>
              <a:t> perspective that suggests good practice.</a:t>
            </a:r>
            <a:endParaRPr lang="en-US" dirty="0"/>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47</a:t>
            </a:fld>
            <a:endParaRPr lang="en-US"/>
          </a:p>
        </p:txBody>
      </p:sp>
      <p:sp>
        <p:nvSpPr>
          <p:cNvPr id="7" name="Footer Placeholder 6"/>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GB" smtClean="0"/>
              <a:t>Phases in the Rational Unified Process </a:t>
            </a:r>
            <a:endParaRPr lang="en-US" dirty="0" smtClean="0"/>
          </a:p>
        </p:txBody>
      </p:sp>
      <p:pic>
        <p:nvPicPr>
          <p:cNvPr id="4" name="Picture 3" descr="2.12 RUP phases.eps"/>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2"/>
              <a:stretch>
                <a:fillRect/>
              </a:stretch>
            </p:blipFill>
          </mc:Choice>
          <mc:Fallback>
            <p:blipFill>
              <a:blip r:embed="rId3"/>
              <a:stretch>
                <a:fillRect/>
              </a:stretch>
            </p:blipFill>
          </mc:Fallback>
        </mc:AlternateContent>
        <p:spPr>
          <a:xfrm>
            <a:off x="457200" y="2775338"/>
            <a:ext cx="7968480" cy="1831561"/>
          </a:xfrm>
          <a:prstGeom prst="rect">
            <a:avLst/>
          </a:prstGeom>
        </p:spPr>
      </p:pic>
      <p:sp>
        <p:nvSpPr>
          <p:cNvPr id="7" name="Slide Number Placeholder 6"/>
          <p:cNvSpPr>
            <a:spLocks noGrp="1"/>
          </p:cNvSpPr>
          <p:nvPr>
            <p:ph type="sldNum" sz="quarter" idx="12"/>
          </p:nvPr>
        </p:nvSpPr>
        <p:spPr/>
        <p:txBody>
          <a:bodyPr/>
          <a:lstStyle/>
          <a:p>
            <a:pPr>
              <a:defRPr/>
            </a:pPr>
            <a:fld id="{AFD720AD-0A16-4141-82CA-5619F80A2BC8}" type="slidenum">
              <a:rPr lang="en-US" smtClean="0"/>
              <a:pPr>
                <a:defRPr/>
              </a:pPr>
              <a:t>48</a:t>
            </a:fld>
            <a:endParaRPr lang="en-US"/>
          </a:p>
        </p:txBody>
      </p:sp>
      <p:sp>
        <p:nvSpPr>
          <p:cNvPr id="8" name="Footer Placeholder 7"/>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p:txBody>
          <a:bodyPr/>
          <a:lstStyle/>
          <a:p>
            <a:r>
              <a:rPr lang="en-US" smtClean="0"/>
              <a:t>RUP phases</a:t>
            </a:r>
            <a:endParaRPr lang="en-US"/>
          </a:p>
        </p:txBody>
      </p:sp>
      <p:sp>
        <p:nvSpPr>
          <p:cNvPr id="122883" name="Rectangle 3"/>
          <p:cNvSpPr>
            <a:spLocks noGrp="1" noChangeArrowheads="1"/>
          </p:cNvSpPr>
          <p:nvPr>
            <p:ph type="body" idx="1"/>
          </p:nvPr>
        </p:nvSpPr>
        <p:spPr/>
        <p:txBody>
          <a:bodyPr/>
          <a:lstStyle/>
          <a:p>
            <a:r>
              <a:rPr lang="en-US" smtClean="0"/>
              <a:t>Inception</a:t>
            </a:r>
          </a:p>
          <a:p>
            <a:pPr lvl="1"/>
            <a:r>
              <a:rPr lang="en-US" smtClean="0"/>
              <a:t>Establish the business case for the system.</a:t>
            </a:r>
          </a:p>
          <a:p>
            <a:r>
              <a:rPr lang="en-US" smtClean="0"/>
              <a:t>Elaboration</a:t>
            </a:r>
          </a:p>
          <a:p>
            <a:pPr lvl="1"/>
            <a:r>
              <a:rPr lang="en-US" smtClean="0"/>
              <a:t>Develop an understanding of the problem domain and the system architecture.</a:t>
            </a:r>
          </a:p>
          <a:p>
            <a:r>
              <a:rPr lang="en-US" smtClean="0"/>
              <a:t>Construction</a:t>
            </a:r>
          </a:p>
          <a:p>
            <a:pPr lvl="1"/>
            <a:r>
              <a:rPr lang="en-US" smtClean="0"/>
              <a:t>System design, programming and testing.</a:t>
            </a:r>
          </a:p>
          <a:p>
            <a:r>
              <a:rPr lang="en-US" smtClean="0"/>
              <a:t>Transition</a:t>
            </a:r>
          </a:p>
          <a:p>
            <a:pPr lvl="1"/>
            <a:r>
              <a:rPr lang="en-US" smtClean="0"/>
              <a:t>Deploy the system in its operating environment.</a:t>
            </a:r>
            <a:endParaRPr lang="en-US"/>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49</a:t>
            </a:fld>
            <a:endParaRPr lang="en-US"/>
          </a:p>
        </p:txBody>
      </p:sp>
      <p:sp>
        <p:nvSpPr>
          <p:cNvPr id="7" name="Footer Placeholder 6"/>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Plan-driven and agile processes</a:t>
            </a:r>
            <a:endParaRPr lang="en-US" dirty="0"/>
          </a:p>
        </p:txBody>
      </p:sp>
      <p:sp>
        <p:nvSpPr>
          <p:cNvPr id="3" name="Content Placeholder 2"/>
          <p:cNvSpPr>
            <a:spLocks noGrp="1"/>
          </p:cNvSpPr>
          <p:nvPr>
            <p:ph idx="1"/>
          </p:nvPr>
        </p:nvSpPr>
        <p:spPr/>
        <p:txBody>
          <a:bodyPr/>
          <a:lstStyle/>
          <a:p>
            <a:r>
              <a:rPr lang="en-GB" dirty="0" smtClean="0"/>
              <a:t>Plan-driven processes are processes where all of the process activities are planned in advance and progress is measured against this plan. </a:t>
            </a:r>
          </a:p>
          <a:p>
            <a:r>
              <a:rPr lang="en-GB" dirty="0" smtClean="0"/>
              <a:t>In agile processes, planning is incremental and it is easier to change the process to reflect changing customer requirements. </a:t>
            </a:r>
          </a:p>
          <a:p>
            <a:r>
              <a:rPr lang="en-GB" dirty="0" smtClean="0"/>
              <a:t>In practice, most practical processes include elements of both plan-driven and agile approaches. </a:t>
            </a:r>
          </a:p>
          <a:p>
            <a:r>
              <a:rPr lang="en-GB" dirty="0" smtClean="0"/>
              <a:t>There are no right or wrong software processes.</a:t>
            </a:r>
            <a:endParaRPr lang="en-US" dirty="0"/>
          </a:p>
        </p:txBody>
      </p:sp>
      <p:sp>
        <p:nvSpPr>
          <p:cNvPr id="4" name="Slide Number Placeholder 3"/>
          <p:cNvSpPr>
            <a:spLocks noGrp="1"/>
          </p:cNvSpPr>
          <p:nvPr>
            <p:ph type="sldNum" sz="quarter" idx="12"/>
          </p:nvPr>
        </p:nvSpPr>
        <p:spPr/>
        <p:txBody>
          <a:bodyPr/>
          <a:lstStyle/>
          <a:p>
            <a:pPr>
              <a:defRPr/>
            </a:pPr>
            <a:fld id="{AFD720AD-0A16-4141-82CA-5619F80A2BC8}" type="slidenum">
              <a:rPr lang="en-US" smtClean="0"/>
              <a:pPr>
                <a:defRPr/>
              </a:pPr>
              <a:t>5</a:t>
            </a:fld>
            <a:endParaRPr lang="en-US"/>
          </a:p>
        </p:txBody>
      </p:sp>
      <p:sp>
        <p:nvSpPr>
          <p:cNvPr id="5" name="Footer Placeholder 4"/>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RUP iteration</a:t>
            </a:r>
            <a:endParaRPr lang="en-US" dirty="0"/>
          </a:p>
        </p:txBody>
      </p:sp>
      <p:sp>
        <p:nvSpPr>
          <p:cNvPr id="3" name="Content Placeholder 2"/>
          <p:cNvSpPr>
            <a:spLocks noGrp="1"/>
          </p:cNvSpPr>
          <p:nvPr>
            <p:ph idx="1"/>
          </p:nvPr>
        </p:nvSpPr>
        <p:spPr/>
        <p:txBody>
          <a:bodyPr/>
          <a:lstStyle/>
          <a:p>
            <a:r>
              <a:rPr lang="en-US" dirty="0" smtClean="0"/>
              <a:t>In-phase iteration</a:t>
            </a:r>
          </a:p>
          <a:p>
            <a:pPr lvl="1"/>
            <a:r>
              <a:rPr lang="en-US" dirty="0" smtClean="0"/>
              <a:t>Each phase is iterative with results developed incrementally.</a:t>
            </a:r>
          </a:p>
          <a:p>
            <a:r>
              <a:rPr lang="en-US" dirty="0" smtClean="0"/>
              <a:t>Cross-phase iteration</a:t>
            </a:r>
          </a:p>
          <a:p>
            <a:pPr lvl="1"/>
            <a:r>
              <a:rPr lang="en-US" dirty="0" smtClean="0"/>
              <a:t>As shown by the loop in the RUP model, the whole set of phases may be enacted incrementally.</a:t>
            </a:r>
          </a:p>
          <a:p>
            <a:endParaRPr lang="en-US" dirty="0"/>
          </a:p>
        </p:txBody>
      </p:sp>
      <p:sp>
        <p:nvSpPr>
          <p:cNvPr id="4" name="Footer Placeholder 3"/>
          <p:cNvSpPr>
            <a:spLocks noGrp="1"/>
          </p:cNvSpPr>
          <p:nvPr>
            <p:ph type="ftr" sz="quarter" idx="11"/>
          </p:nvPr>
        </p:nvSpPr>
        <p:spPr/>
        <p:txBody>
          <a:bodyPr/>
          <a:lstStyle/>
          <a:p>
            <a:pPr>
              <a:defRPr/>
            </a:pPr>
            <a:r>
              <a:rPr lang="en-US" smtClean="0"/>
              <a:t>Chapter 2 Software Processes</a:t>
            </a:r>
            <a:endParaRPr lang="en-US"/>
          </a:p>
        </p:txBody>
      </p:sp>
      <p:sp>
        <p:nvSpPr>
          <p:cNvPr id="5" name="Slide Number Placeholder 4"/>
          <p:cNvSpPr>
            <a:spLocks noGrp="1"/>
          </p:cNvSpPr>
          <p:nvPr>
            <p:ph type="sldNum" sz="quarter" idx="12"/>
          </p:nvPr>
        </p:nvSpPr>
        <p:spPr/>
        <p:txBody>
          <a:bodyPr/>
          <a:lstStyle/>
          <a:p>
            <a:pPr>
              <a:defRPr/>
            </a:pPr>
            <a:fld id="{AFD720AD-0A16-4141-82CA-5619F80A2BC8}" type="slidenum">
              <a:rPr lang="en-US" smtClean="0"/>
              <a:pPr>
                <a:defRPr/>
              </a:pPr>
              <a:t>50</a:t>
            </a:fld>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GB" smtClean="0"/>
              <a:t>Static workflows in the Rational Unified Process</a:t>
            </a:r>
            <a:endParaRPr lang="en-US" dirty="0" smtClean="0"/>
          </a:p>
        </p:txBody>
      </p:sp>
      <p:graphicFrame>
        <p:nvGraphicFramePr>
          <p:cNvPr id="12" name="Table 11"/>
          <p:cNvGraphicFramePr>
            <a:graphicFrameLocks noGrp="1"/>
          </p:cNvGraphicFramePr>
          <p:nvPr/>
        </p:nvGraphicFramePr>
        <p:xfrm>
          <a:off x="861369" y="1837356"/>
          <a:ext cx="7367218" cy="4215113"/>
        </p:xfrm>
        <a:graphic>
          <a:graphicData uri="http://schemas.openxmlformats.org/drawingml/2006/table">
            <a:tbl>
              <a:tblPr firstRow="1" bandRow="1">
                <a:tableStyleId>{3C2FFA5D-87B4-456A-9821-1D502468CF0F}</a:tableStyleId>
              </a:tblPr>
              <a:tblGrid>
                <a:gridCol w="2327377"/>
                <a:gridCol w="5039841"/>
              </a:tblGrid>
              <a:tr h="465474">
                <a:tc>
                  <a:txBody>
                    <a:bodyPr/>
                    <a:lstStyle/>
                    <a:p>
                      <a:pPr algn="just">
                        <a:spcAft>
                          <a:spcPts val="0"/>
                        </a:spcAft>
                      </a:pPr>
                      <a:r>
                        <a:rPr lang="en-GB" sz="1600" dirty="0">
                          <a:latin typeface="Arial"/>
                          <a:cs typeface="Arial"/>
                        </a:rPr>
                        <a:t>Workflow</a:t>
                      </a:r>
                      <a:endParaRPr lang="en-GB" sz="1600" b="1" dirty="0">
                        <a:solidFill>
                          <a:srgbClr val="000000"/>
                        </a:solidFill>
                        <a:latin typeface="Arial"/>
                        <a:ea typeface="Times New Roman"/>
                        <a:cs typeface="Arial"/>
                      </a:endParaRPr>
                    </a:p>
                  </a:txBody>
                  <a:tcPr marL="73025" marR="73025" marT="91440" marB="91440"/>
                </a:tc>
                <a:tc>
                  <a:txBody>
                    <a:bodyPr/>
                    <a:lstStyle/>
                    <a:p>
                      <a:pPr algn="just">
                        <a:spcAft>
                          <a:spcPts val="0"/>
                        </a:spcAft>
                      </a:pPr>
                      <a:r>
                        <a:rPr lang="en-GB" sz="1600" dirty="0">
                          <a:latin typeface="Arial"/>
                          <a:cs typeface="Arial"/>
                        </a:rPr>
                        <a:t>Description</a:t>
                      </a:r>
                      <a:endParaRPr lang="en-GB" sz="1600" b="1" dirty="0">
                        <a:solidFill>
                          <a:srgbClr val="000000"/>
                        </a:solidFill>
                        <a:latin typeface="Arial"/>
                        <a:ea typeface="Times New Roman"/>
                        <a:cs typeface="Arial"/>
                      </a:endParaRPr>
                    </a:p>
                  </a:txBody>
                  <a:tcPr marL="73025" marR="73025" marT="91440" marB="91440"/>
                </a:tc>
              </a:tr>
              <a:tr h="614165">
                <a:tc>
                  <a:txBody>
                    <a:bodyPr/>
                    <a:lstStyle/>
                    <a:p>
                      <a:pPr algn="just">
                        <a:spcAft>
                          <a:spcPts val="0"/>
                        </a:spcAft>
                      </a:pPr>
                      <a:r>
                        <a:rPr lang="en-GB" sz="1600" dirty="0">
                          <a:latin typeface="Arial"/>
                          <a:cs typeface="Arial"/>
                        </a:rPr>
                        <a:t>Business modelling</a:t>
                      </a:r>
                      <a:endParaRPr lang="en-GB" sz="1600" dirty="0">
                        <a:solidFill>
                          <a:srgbClr val="000000"/>
                        </a:solidFill>
                        <a:latin typeface="Arial"/>
                        <a:ea typeface="Times New Roman"/>
                        <a:cs typeface="Arial"/>
                      </a:endParaRPr>
                    </a:p>
                  </a:txBody>
                  <a:tcPr marL="73025" marR="73025" marT="0" marB="91440"/>
                </a:tc>
                <a:tc>
                  <a:txBody>
                    <a:bodyPr/>
                    <a:lstStyle/>
                    <a:p>
                      <a:pPr algn="just">
                        <a:spcAft>
                          <a:spcPts val="0"/>
                        </a:spcAft>
                      </a:pPr>
                      <a:r>
                        <a:rPr lang="en-GB" sz="1600" dirty="0">
                          <a:latin typeface="Arial"/>
                          <a:cs typeface="Arial"/>
                        </a:rPr>
                        <a:t>The business processes are modelled using business use cases.</a:t>
                      </a:r>
                      <a:endParaRPr lang="en-GB" sz="1600" dirty="0">
                        <a:solidFill>
                          <a:srgbClr val="000000"/>
                        </a:solidFill>
                        <a:latin typeface="Arial"/>
                        <a:ea typeface="Times New Roman"/>
                        <a:cs typeface="Arial"/>
                      </a:endParaRPr>
                    </a:p>
                  </a:txBody>
                  <a:tcPr marL="73025" marR="73025" marT="0" marB="91440"/>
                </a:tc>
              </a:tr>
              <a:tr h="872761">
                <a:tc>
                  <a:txBody>
                    <a:bodyPr/>
                    <a:lstStyle/>
                    <a:p>
                      <a:pPr algn="just">
                        <a:spcAft>
                          <a:spcPts val="0"/>
                        </a:spcAft>
                      </a:pPr>
                      <a:r>
                        <a:rPr lang="en-GB" sz="1600" dirty="0">
                          <a:latin typeface="Arial"/>
                          <a:cs typeface="Arial"/>
                        </a:rPr>
                        <a:t>Requirements</a:t>
                      </a:r>
                      <a:endParaRPr lang="en-GB" sz="1600" dirty="0">
                        <a:solidFill>
                          <a:srgbClr val="000000"/>
                        </a:solidFill>
                        <a:latin typeface="Arial"/>
                        <a:ea typeface="Times New Roman"/>
                        <a:cs typeface="Arial"/>
                      </a:endParaRPr>
                    </a:p>
                  </a:txBody>
                  <a:tcPr marL="73025" marR="73025" marT="0" marB="91440"/>
                </a:tc>
                <a:tc>
                  <a:txBody>
                    <a:bodyPr/>
                    <a:lstStyle/>
                    <a:p>
                      <a:pPr algn="just">
                        <a:spcAft>
                          <a:spcPts val="0"/>
                        </a:spcAft>
                      </a:pPr>
                      <a:r>
                        <a:rPr lang="en-GB" sz="1600" dirty="0">
                          <a:latin typeface="Arial"/>
                          <a:cs typeface="Arial"/>
                        </a:rPr>
                        <a:t>Actors who interact with the system are identified and use cases are developed to model the system requirements.</a:t>
                      </a:r>
                      <a:endParaRPr lang="en-GB" sz="1600" dirty="0">
                        <a:solidFill>
                          <a:srgbClr val="000000"/>
                        </a:solidFill>
                        <a:latin typeface="Arial"/>
                        <a:ea typeface="Times New Roman"/>
                        <a:cs typeface="Arial"/>
                      </a:endParaRPr>
                    </a:p>
                  </a:txBody>
                  <a:tcPr marL="73025" marR="73025" marT="0" marB="91440"/>
                </a:tc>
              </a:tr>
              <a:tr h="872761">
                <a:tc>
                  <a:txBody>
                    <a:bodyPr/>
                    <a:lstStyle/>
                    <a:p>
                      <a:pPr algn="just">
                        <a:spcAft>
                          <a:spcPts val="0"/>
                        </a:spcAft>
                      </a:pPr>
                      <a:r>
                        <a:rPr lang="en-GB" sz="1600">
                          <a:latin typeface="Arial"/>
                          <a:cs typeface="Arial"/>
                        </a:rPr>
                        <a:t>Analysis and design</a:t>
                      </a:r>
                      <a:endParaRPr lang="en-GB" sz="1600">
                        <a:solidFill>
                          <a:srgbClr val="000000"/>
                        </a:solidFill>
                        <a:latin typeface="Arial"/>
                        <a:ea typeface="Times New Roman"/>
                        <a:cs typeface="Arial"/>
                      </a:endParaRPr>
                    </a:p>
                  </a:txBody>
                  <a:tcPr marL="73025" marR="73025" marT="0" marB="91440"/>
                </a:tc>
                <a:tc>
                  <a:txBody>
                    <a:bodyPr/>
                    <a:lstStyle/>
                    <a:p>
                      <a:pPr algn="just">
                        <a:spcAft>
                          <a:spcPts val="0"/>
                        </a:spcAft>
                      </a:pPr>
                      <a:r>
                        <a:rPr lang="en-GB" sz="1600" dirty="0">
                          <a:latin typeface="Arial"/>
                          <a:cs typeface="Arial"/>
                        </a:rPr>
                        <a:t>A design model is created and documented using architectural models, component models, object models and sequence models.</a:t>
                      </a:r>
                      <a:endParaRPr lang="en-GB" sz="1600" dirty="0">
                        <a:solidFill>
                          <a:srgbClr val="000000"/>
                        </a:solidFill>
                        <a:latin typeface="Arial"/>
                        <a:ea typeface="Times New Roman"/>
                        <a:cs typeface="Arial"/>
                      </a:endParaRPr>
                    </a:p>
                  </a:txBody>
                  <a:tcPr marL="73025" marR="73025" marT="0" marB="91440"/>
                </a:tc>
              </a:tr>
              <a:tr h="1389952">
                <a:tc>
                  <a:txBody>
                    <a:bodyPr/>
                    <a:lstStyle/>
                    <a:p>
                      <a:pPr algn="just">
                        <a:spcAft>
                          <a:spcPts val="0"/>
                        </a:spcAft>
                      </a:pPr>
                      <a:r>
                        <a:rPr lang="en-GB" sz="1600" dirty="0">
                          <a:latin typeface="Arial"/>
                          <a:cs typeface="Arial"/>
                        </a:rPr>
                        <a:t>Implementation</a:t>
                      </a:r>
                      <a:endParaRPr lang="en-GB" sz="1600" dirty="0">
                        <a:solidFill>
                          <a:srgbClr val="000000"/>
                        </a:solidFill>
                        <a:latin typeface="Arial"/>
                        <a:ea typeface="Times New Roman"/>
                        <a:cs typeface="Arial"/>
                      </a:endParaRPr>
                    </a:p>
                  </a:txBody>
                  <a:tcPr marL="73025" marR="73025" marT="0" marB="91440"/>
                </a:tc>
                <a:tc>
                  <a:txBody>
                    <a:bodyPr/>
                    <a:lstStyle/>
                    <a:p>
                      <a:pPr algn="just">
                        <a:spcAft>
                          <a:spcPts val="0"/>
                        </a:spcAft>
                      </a:pPr>
                      <a:r>
                        <a:rPr lang="en-GB" sz="1600" dirty="0">
                          <a:latin typeface="Arial"/>
                          <a:cs typeface="Arial"/>
                        </a:rPr>
                        <a:t>The components in the system are implemented and structured into implementation sub-systems. Automatic code generation from design models helps accelerate this process.</a:t>
                      </a:r>
                      <a:endParaRPr lang="en-GB" sz="1600" dirty="0">
                        <a:solidFill>
                          <a:srgbClr val="000000"/>
                        </a:solidFill>
                        <a:latin typeface="Arial"/>
                        <a:ea typeface="Times New Roman"/>
                        <a:cs typeface="Arial"/>
                      </a:endParaRPr>
                    </a:p>
                  </a:txBody>
                  <a:tcPr marL="73025" marR="73025" marT="0" marB="91440"/>
                </a:tc>
              </a:tr>
            </a:tbl>
          </a:graphicData>
        </a:graphic>
      </p:graphicFrame>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51</a:t>
            </a:fld>
            <a:endParaRPr lang="en-US"/>
          </a:p>
        </p:txBody>
      </p:sp>
      <p:sp>
        <p:nvSpPr>
          <p:cNvPr id="7" name="Footer Placeholder 6"/>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Static workflows in the Rational Unified Process</a:t>
            </a:r>
            <a:endParaRPr lang="en-US" dirty="0"/>
          </a:p>
        </p:txBody>
      </p:sp>
      <p:graphicFrame>
        <p:nvGraphicFramePr>
          <p:cNvPr id="4" name="Content Placeholder 3"/>
          <p:cNvGraphicFramePr>
            <a:graphicFrameLocks noGrp="1"/>
          </p:cNvGraphicFramePr>
          <p:nvPr>
            <p:ph idx="1"/>
          </p:nvPr>
        </p:nvGraphicFramePr>
        <p:xfrm>
          <a:off x="457200" y="2005500"/>
          <a:ext cx="8229600" cy="3510280"/>
        </p:xfrm>
        <a:graphic>
          <a:graphicData uri="http://schemas.openxmlformats.org/drawingml/2006/table">
            <a:tbl>
              <a:tblPr firstRow="1" bandRow="1">
                <a:tableStyleId>{3C2FFA5D-87B4-456A-9821-1D502468CF0F}</a:tableStyleId>
              </a:tblPr>
              <a:tblGrid>
                <a:gridCol w="2231616"/>
                <a:gridCol w="5997984"/>
              </a:tblGrid>
              <a:tr h="370840">
                <a:tc>
                  <a:txBody>
                    <a:bodyPr/>
                    <a:lstStyle/>
                    <a:p>
                      <a:r>
                        <a:rPr lang="en-US" sz="1600" dirty="0" smtClean="0">
                          <a:latin typeface="Arial"/>
                          <a:cs typeface="Arial"/>
                        </a:rPr>
                        <a:t>Workflow</a:t>
                      </a:r>
                      <a:endParaRPr lang="en-US" sz="1600" dirty="0">
                        <a:latin typeface="Arial"/>
                        <a:cs typeface="Arial"/>
                      </a:endParaRPr>
                    </a:p>
                  </a:txBody>
                  <a:tcPr/>
                </a:tc>
                <a:tc>
                  <a:txBody>
                    <a:bodyPr/>
                    <a:lstStyle/>
                    <a:p>
                      <a:r>
                        <a:rPr lang="en-US" sz="1600" dirty="0" smtClean="0">
                          <a:latin typeface="Arial"/>
                          <a:cs typeface="Arial"/>
                        </a:rPr>
                        <a:t>Description</a:t>
                      </a:r>
                      <a:endParaRPr lang="en-US" sz="1600" dirty="0">
                        <a:latin typeface="Arial"/>
                        <a:cs typeface="Arial"/>
                      </a:endParaRPr>
                    </a:p>
                  </a:txBody>
                  <a:tcPr/>
                </a:tc>
              </a:tr>
              <a:tr h="370840">
                <a:tc>
                  <a:txBody>
                    <a:bodyPr/>
                    <a:lstStyle/>
                    <a:p>
                      <a:pPr algn="just">
                        <a:spcAft>
                          <a:spcPts val="0"/>
                        </a:spcAft>
                      </a:pPr>
                      <a:r>
                        <a:rPr lang="en-GB" sz="1600" dirty="0">
                          <a:latin typeface="Arial"/>
                          <a:cs typeface="Arial"/>
                        </a:rPr>
                        <a:t>Testing</a:t>
                      </a:r>
                      <a:endParaRPr lang="en-GB" sz="1600" dirty="0">
                        <a:solidFill>
                          <a:srgbClr val="000000"/>
                        </a:solidFill>
                        <a:latin typeface="Arial"/>
                        <a:ea typeface="Times New Roman"/>
                        <a:cs typeface="Arial"/>
                      </a:endParaRPr>
                    </a:p>
                  </a:txBody>
                  <a:tcPr marL="73025" marR="73025" marT="0" marB="91440"/>
                </a:tc>
                <a:tc>
                  <a:txBody>
                    <a:bodyPr/>
                    <a:lstStyle/>
                    <a:p>
                      <a:pPr algn="just">
                        <a:spcAft>
                          <a:spcPts val="0"/>
                        </a:spcAft>
                      </a:pPr>
                      <a:r>
                        <a:rPr lang="en-GB" sz="1600" dirty="0">
                          <a:latin typeface="Arial"/>
                          <a:cs typeface="Arial"/>
                        </a:rPr>
                        <a:t>Testing is an iterative process that is carried out in conjunction with implementation. System testing follows the completion of the implementation.</a:t>
                      </a:r>
                      <a:endParaRPr lang="en-GB" sz="1600" dirty="0">
                        <a:solidFill>
                          <a:srgbClr val="000000"/>
                        </a:solidFill>
                        <a:latin typeface="Arial"/>
                        <a:ea typeface="Times New Roman"/>
                        <a:cs typeface="Arial"/>
                      </a:endParaRPr>
                    </a:p>
                  </a:txBody>
                  <a:tcPr marL="73025" marR="73025" marT="0" marB="91440"/>
                </a:tc>
              </a:tr>
              <a:tr h="370840">
                <a:tc>
                  <a:txBody>
                    <a:bodyPr/>
                    <a:lstStyle/>
                    <a:p>
                      <a:pPr algn="just">
                        <a:spcAft>
                          <a:spcPts val="0"/>
                        </a:spcAft>
                      </a:pPr>
                      <a:r>
                        <a:rPr lang="en-GB" sz="1600" dirty="0">
                          <a:latin typeface="Arial"/>
                          <a:cs typeface="Arial"/>
                        </a:rPr>
                        <a:t>Deployment</a:t>
                      </a:r>
                      <a:endParaRPr lang="en-GB" sz="1600" dirty="0">
                        <a:solidFill>
                          <a:srgbClr val="000000"/>
                        </a:solidFill>
                        <a:latin typeface="Arial"/>
                        <a:ea typeface="Times New Roman"/>
                        <a:cs typeface="Arial"/>
                      </a:endParaRPr>
                    </a:p>
                  </a:txBody>
                  <a:tcPr marL="73025" marR="73025" marT="0" marB="91440"/>
                </a:tc>
                <a:tc>
                  <a:txBody>
                    <a:bodyPr/>
                    <a:lstStyle/>
                    <a:p>
                      <a:pPr algn="just">
                        <a:spcAft>
                          <a:spcPts val="0"/>
                        </a:spcAft>
                      </a:pPr>
                      <a:r>
                        <a:rPr lang="en-GB" sz="1600" dirty="0">
                          <a:latin typeface="Arial"/>
                          <a:cs typeface="Arial"/>
                        </a:rPr>
                        <a:t>A product release is created, distributed to users and installed in their workplace.</a:t>
                      </a:r>
                      <a:endParaRPr lang="en-GB" sz="1600" dirty="0">
                        <a:solidFill>
                          <a:srgbClr val="000000"/>
                        </a:solidFill>
                        <a:latin typeface="Arial"/>
                        <a:ea typeface="Times New Roman"/>
                        <a:cs typeface="Arial"/>
                      </a:endParaRPr>
                    </a:p>
                  </a:txBody>
                  <a:tcPr marL="73025" marR="73025" marT="0" marB="91440"/>
                </a:tc>
              </a:tr>
              <a:tr h="370840">
                <a:tc>
                  <a:txBody>
                    <a:bodyPr/>
                    <a:lstStyle/>
                    <a:p>
                      <a:pPr algn="just">
                        <a:spcAft>
                          <a:spcPts val="0"/>
                        </a:spcAft>
                      </a:pPr>
                      <a:r>
                        <a:rPr lang="en-GB" sz="1600">
                          <a:latin typeface="Arial"/>
                          <a:cs typeface="Arial"/>
                        </a:rPr>
                        <a:t>Configuration and change management</a:t>
                      </a:r>
                      <a:endParaRPr lang="en-GB" sz="1600">
                        <a:solidFill>
                          <a:srgbClr val="000000"/>
                        </a:solidFill>
                        <a:latin typeface="Arial"/>
                        <a:ea typeface="Times New Roman"/>
                        <a:cs typeface="Arial"/>
                      </a:endParaRPr>
                    </a:p>
                  </a:txBody>
                  <a:tcPr marL="73025" marR="73025" marT="0" marB="91440"/>
                </a:tc>
                <a:tc>
                  <a:txBody>
                    <a:bodyPr/>
                    <a:lstStyle/>
                    <a:p>
                      <a:pPr algn="just">
                        <a:spcAft>
                          <a:spcPts val="0"/>
                        </a:spcAft>
                      </a:pPr>
                      <a:r>
                        <a:rPr lang="en-GB" sz="1600" dirty="0">
                          <a:latin typeface="Arial"/>
                          <a:cs typeface="Arial"/>
                        </a:rPr>
                        <a:t>This supporting workflow managed changes to the system (see Chapter 25).</a:t>
                      </a:r>
                      <a:endParaRPr lang="en-GB" sz="1600" dirty="0">
                        <a:solidFill>
                          <a:srgbClr val="000000"/>
                        </a:solidFill>
                        <a:latin typeface="Arial"/>
                        <a:ea typeface="Times New Roman"/>
                        <a:cs typeface="Arial"/>
                      </a:endParaRPr>
                    </a:p>
                  </a:txBody>
                  <a:tcPr marL="73025" marR="73025" marT="0" marB="91440"/>
                </a:tc>
              </a:tr>
              <a:tr h="370840">
                <a:tc>
                  <a:txBody>
                    <a:bodyPr/>
                    <a:lstStyle/>
                    <a:p>
                      <a:pPr algn="just">
                        <a:spcAft>
                          <a:spcPts val="0"/>
                        </a:spcAft>
                      </a:pPr>
                      <a:r>
                        <a:rPr lang="en-GB" sz="1600">
                          <a:latin typeface="Arial"/>
                          <a:cs typeface="Arial"/>
                        </a:rPr>
                        <a:t>Project management</a:t>
                      </a:r>
                      <a:endParaRPr lang="en-GB" sz="1600">
                        <a:solidFill>
                          <a:srgbClr val="000000"/>
                        </a:solidFill>
                        <a:latin typeface="Arial"/>
                        <a:ea typeface="Times New Roman"/>
                        <a:cs typeface="Arial"/>
                      </a:endParaRPr>
                    </a:p>
                  </a:txBody>
                  <a:tcPr marL="73025" marR="73025" marT="0" marB="91440"/>
                </a:tc>
                <a:tc>
                  <a:txBody>
                    <a:bodyPr/>
                    <a:lstStyle/>
                    <a:p>
                      <a:pPr algn="just">
                        <a:spcAft>
                          <a:spcPts val="0"/>
                        </a:spcAft>
                      </a:pPr>
                      <a:r>
                        <a:rPr lang="en-GB" sz="1600" dirty="0">
                          <a:latin typeface="Arial"/>
                          <a:cs typeface="Arial"/>
                        </a:rPr>
                        <a:t>This supporting workflow manages the system development (see Chapters 22 and 23).</a:t>
                      </a:r>
                      <a:endParaRPr lang="en-GB" sz="1600" dirty="0">
                        <a:solidFill>
                          <a:srgbClr val="000000"/>
                        </a:solidFill>
                        <a:latin typeface="Arial"/>
                        <a:ea typeface="Times New Roman"/>
                        <a:cs typeface="Arial"/>
                      </a:endParaRPr>
                    </a:p>
                  </a:txBody>
                  <a:tcPr marL="73025" marR="73025" marT="0" marB="91440"/>
                </a:tc>
              </a:tr>
              <a:tr h="370840">
                <a:tc>
                  <a:txBody>
                    <a:bodyPr/>
                    <a:lstStyle/>
                    <a:p>
                      <a:pPr algn="just">
                        <a:spcAft>
                          <a:spcPts val="0"/>
                        </a:spcAft>
                      </a:pPr>
                      <a:r>
                        <a:rPr lang="en-GB" sz="1600">
                          <a:latin typeface="Arial"/>
                          <a:cs typeface="Arial"/>
                        </a:rPr>
                        <a:t>Environment</a:t>
                      </a:r>
                      <a:endParaRPr lang="en-GB" sz="1600">
                        <a:solidFill>
                          <a:srgbClr val="000000"/>
                        </a:solidFill>
                        <a:latin typeface="Arial"/>
                        <a:ea typeface="Times New Roman"/>
                        <a:cs typeface="Arial"/>
                      </a:endParaRPr>
                    </a:p>
                  </a:txBody>
                  <a:tcPr marL="73025" marR="73025" marT="0" marB="91440"/>
                </a:tc>
                <a:tc>
                  <a:txBody>
                    <a:bodyPr/>
                    <a:lstStyle/>
                    <a:p>
                      <a:pPr algn="just">
                        <a:spcAft>
                          <a:spcPts val="0"/>
                        </a:spcAft>
                      </a:pPr>
                      <a:r>
                        <a:rPr lang="en-GB" sz="1600" dirty="0">
                          <a:latin typeface="Arial"/>
                          <a:cs typeface="Arial"/>
                        </a:rPr>
                        <a:t>This workflow is concerned with making appropriate software tools available to the software development team.</a:t>
                      </a:r>
                      <a:endParaRPr lang="en-GB" sz="1600" dirty="0">
                        <a:solidFill>
                          <a:srgbClr val="000000"/>
                        </a:solidFill>
                        <a:latin typeface="Arial"/>
                        <a:ea typeface="Times New Roman"/>
                        <a:cs typeface="Arial"/>
                      </a:endParaRPr>
                    </a:p>
                  </a:txBody>
                  <a:tcPr marL="73025" marR="73025" marT="0" marB="91440"/>
                </a:tc>
              </a:tr>
            </a:tbl>
          </a:graphicData>
        </a:graphic>
      </p:graphicFrame>
      <p:sp>
        <p:nvSpPr>
          <p:cNvPr id="7" name="Slide Number Placeholder 6"/>
          <p:cNvSpPr>
            <a:spLocks noGrp="1"/>
          </p:cNvSpPr>
          <p:nvPr>
            <p:ph type="sldNum" sz="quarter" idx="12"/>
          </p:nvPr>
        </p:nvSpPr>
        <p:spPr/>
        <p:txBody>
          <a:bodyPr/>
          <a:lstStyle/>
          <a:p>
            <a:pPr>
              <a:defRPr/>
            </a:pPr>
            <a:fld id="{AFD720AD-0A16-4141-82CA-5619F80A2BC8}" type="slidenum">
              <a:rPr lang="en-US" smtClean="0"/>
              <a:pPr>
                <a:defRPr/>
              </a:pPr>
              <a:t>52</a:t>
            </a:fld>
            <a:endParaRPr lang="en-US"/>
          </a:p>
        </p:txBody>
      </p:sp>
      <p:sp>
        <p:nvSpPr>
          <p:cNvPr id="8" name="Footer Placeholder 7"/>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lstStyle/>
          <a:p>
            <a:r>
              <a:rPr lang="en-US" smtClean="0"/>
              <a:t>RUP good practice</a:t>
            </a:r>
            <a:endParaRPr lang="en-US"/>
          </a:p>
        </p:txBody>
      </p:sp>
      <p:sp>
        <p:nvSpPr>
          <p:cNvPr id="124931" name="Rectangle 3"/>
          <p:cNvSpPr>
            <a:spLocks noGrp="1" noChangeArrowheads="1"/>
          </p:cNvSpPr>
          <p:nvPr>
            <p:ph type="body" idx="1"/>
          </p:nvPr>
        </p:nvSpPr>
        <p:spPr/>
        <p:txBody>
          <a:bodyPr/>
          <a:lstStyle/>
          <a:p>
            <a:r>
              <a:rPr lang="en-US" dirty="0" smtClean="0"/>
              <a:t>Develop software iteratively</a:t>
            </a:r>
          </a:p>
          <a:p>
            <a:pPr lvl="1"/>
            <a:r>
              <a:rPr lang="en-US" dirty="0" smtClean="0"/>
              <a:t>Plan increments based on customer priorities and deliver highest priority increments first.</a:t>
            </a:r>
          </a:p>
          <a:p>
            <a:r>
              <a:rPr lang="en-US" dirty="0" smtClean="0"/>
              <a:t>Manage requirements</a:t>
            </a:r>
          </a:p>
          <a:p>
            <a:pPr lvl="1"/>
            <a:r>
              <a:rPr lang="en-US" dirty="0" smtClean="0"/>
              <a:t>Explicitly document customer requirements and keep track of changes to these requirements.</a:t>
            </a:r>
          </a:p>
          <a:p>
            <a:r>
              <a:rPr lang="en-US" dirty="0" smtClean="0"/>
              <a:t>Use component-based architectures</a:t>
            </a:r>
          </a:p>
          <a:p>
            <a:pPr lvl="1"/>
            <a:r>
              <a:rPr lang="en-US" dirty="0" smtClean="0"/>
              <a:t>Organize the system architecture as a set of reusable components.</a:t>
            </a:r>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53</a:t>
            </a:fld>
            <a:endParaRPr lang="en-US"/>
          </a:p>
        </p:txBody>
      </p:sp>
      <p:sp>
        <p:nvSpPr>
          <p:cNvPr id="7" name="Footer Placeholder 6"/>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RUP good practice</a:t>
            </a:r>
            <a:endParaRPr lang="en-US" dirty="0"/>
          </a:p>
        </p:txBody>
      </p:sp>
      <p:sp>
        <p:nvSpPr>
          <p:cNvPr id="3" name="Content Placeholder 2"/>
          <p:cNvSpPr>
            <a:spLocks noGrp="1"/>
          </p:cNvSpPr>
          <p:nvPr>
            <p:ph idx="1"/>
          </p:nvPr>
        </p:nvSpPr>
        <p:spPr/>
        <p:txBody>
          <a:bodyPr/>
          <a:lstStyle/>
          <a:p>
            <a:r>
              <a:rPr lang="en-US" dirty="0" smtClean="0"/>
              <a:t>Visually model software</a:t>
            </a:r>
          </a:p>
          <a:p>
            <a:pPr lvl="1"/>
            <a:r>
              <a:rPr lang="en-US" dirty="0" smtClean="0"/>
              <a:t>Use graphical UML models to present static and dynamic views of the software.</a:t>
            </a:r>
          </a:p>
          <a:p>
            <a:r>
              <a:rPr lang="en-US" dirty="0" smtClean="0"/>
              <a:t>Verify software quality</a:t>
            </a:r>
          </a:p>
          <a:p>
            <a:pPr lvl="1"/>
            <a:r>
              <a:rPr lang="en-US" dirty="0" smtClean="0"/>
              <a:t>Ensure that the software meet’s organizational quality standards.</a:t>
            </a:r>
          </a:p>
          <a:p>
            <a:r>
              <a:rPr lang="en-US" dirty="0" smtClean="0"/>
              <a:t>Control changes to software</a:t>
            </a:r>
          </a:p>
          <a:p>
            <a:pPr lvl="1"/>
            <a:r>
              <a:rPr lang="en-US" dirty="0" smtClean="0"/>
              <a:t>Manage software changes using a change management system and configuration management tools.</a:t>
            </a:r>
            <a:endParaRPr lang="en-US" dirty="0"/>
          </a:p>
        </p:txBody>
      </p:sp>
      <p:sp>
        <p:nvSpPr>
          <p:cNvPr id="4" name="Footer Placeholder 3"/>
          <p:cNvSpPr>
            <a:spLocks noGrp="1"/>
          </p:cNvSpPr>
          <p:nvPr>
            <p:ph type="ftr" sz="quarter" idx="11"/>
          </p:nvPr>
        </p:nvSpPr>
        <p:spPr/>
        <p:txBody>
          <a:bodyPr/>
          <a:lstStyle/>
          <a:p>
            <a:pPr>
              <a:defRPr/>
            </a:pPr>
            <a:r>
              <a:rPr lang="en-US" smtClean="0"/>
              <a:t>Chapter 2 Software Processes</a:t>
            </a:r>
            <a:endParaRPr lang="en-US"/>
          </a:p>
        </p:txBody>
      </p:sp>
      <p:sp>
        <p:nvSpPr>
          <p:cNvPr id="5" name="Slide Number Placeholder 4"/>
          <p:cNvSpPr>
            <a:spLocks noGrp="1"/>
          </p:cNvSpPr>
          <p:nvPr>
            <p:ph type="sldNum" sz="quarter" idx="12"/>
          </p:nvPr>
        </p:nvSpPr>
        <p:spPr/>
        <p:txBody>
          <a:bodyPr/>
          <a:lstStyle/>
          <a:p>
            <a:pPr>
              <a:defRPr/>
            </a:pPr>
            <a:fld id="{AFD720AD-0A16-4141-82CA-5619F80A2BC8}" type="slidenum">
              <a:rPr lang="en-US" smtClean="0"/>
              <a:pPr>
                <a:defRPr/>
              </a:pPr>
              <a:t>54</a:t>
            </a:fld>
            <a:endParaRPr 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Key points</a:t>
            </a:r>
            <a:endParaRPr lang="en-US" dirty="0"/>
          </a:p>
        </p:txBody>
      </p:sp>
      <p:sp>
        <p:nvSpPr>
          <p:cNvPr id="5" name="Content Placeholder 4"/>
          <p:cNvSpPr>
            <a:spLocks noGrp="1"/>
          </p:cNvSpPr>
          <p:nvPr>
            <p:ph idx="1"/>
          </p:nvPr>
        </p:nvSpPr>
        <p:spPr/>
        <p:txBody>
          <a:bodyPr/>
          <a:lstStyle/>
          <a:p>
            <a:r>
              <a:rPr lang="en-GB" dirty="0" smtClean="0"/>
              <a:t>Processes should include activities to cope with change. This may involve a prototyping phase that helps avoid poor decisions on requirements and design. </a:t>
            </a:r>
          </a:p>
          <a:p>
            <a:r>
              <a:rPr lang="en-GB" dirty="0" smtClean="0"/>
              <a:t>Processes may be structured for iterative development and delivery so that changes may be made without disrupting the system as a whole.</a:t>
            </a:r>
          </a:p>
          <a:p>
            <a:r>
              <a:rPr lang="en-GB" dirty="0" smtClean="0"/>
              <a:t>The Rational Unified Process is a modern generic process model that is organized into phases (inception, elaboration, construction and transition) but separates activities (requirements, analysis and design, etc.) from these phases.</a:t>
            </a:r>
          </a:p>
          <a:p>
            <a:endParaRPr lang="en-US" dirty="0"/>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55</a:t>
            </a:fld>
            <a:endParaRPr lang="en-US"/>
          </a:p>
        </p:txBody>
      </p:sp>
      <p:sp>
        <p:nvSpPr>
          <p:cNvPr id="7" name="Footer Placeholder 6"/>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p:txBody>
          <a:bodyPr/>
          <a:lstStyle/>
          <a:p>
            <a:r>
              <a:rPr lang="en-US" dirty="0" smtClean="0"/>
              <a:t>Chapter 3 – Agile Software Development</a:t>
            </a:r>
          </a:p>
        </p:txBody>
      </p:sp>
      <p:sp>
        <p:nvSpPr>
          <p:cNvPr id="3" name="Subtitle 2"/>
          <p:cNvSpPr>
            <a:spLocks noGrp="1"/>
          </p:cNvSpPr>
          <p:nvPr>
            <p:ph type="subTitle" idx="1"/>
          </p:nvPr>
        </p:nvSpPr>
        <p:spPr/>
        <p:txBody>
          <a:bodyPr/>
          <a:lstStyle/>
          <a:p>
            <a:pPr fontAlgn="auto">
              <a:spcAft>
                <a:spcPts val="0"/>
              </a:spcAft>
              <a:buFont typeface="Arial"/>
              <a:buNone/>
              <a:defRPr/>
            </a:pPr>
            <a:r>
              <a:rPr lang="en-US" dirty="0" smtClean="0">
                <a:ea typeface="+mn-ea"/>
                <a:cs typeface="+mn-cs"/>
              </a:rPr>
              <a:t>Lecture 1</a:t>
            </a:r>
            <a:endParaRPr lang="en-US" dirty="0">
              <a:ea typeface="+mn-ea"/>
              <a:cs typeface="+mn-cs"/>
            </a:endParaRPr>
          </a:p>
        </p:txBody>
      </p:sp>
      <p:sp>
        <p:nvSpPr>
          <p:cNvPr id="4" name="Slide Number Placeholder 3"/>
          <p:cNvSpPr>
            <a:spLocks noGrp="1"/>
          </p:cNvSpPr>
          <p:nvPr>
            <p:ph type="sldNum" sz="quarter" idx="12"/>
          </p:nvPr>
        </p:nvSpPr>
        <p:spPr/>
        <p:txBody>
          <a:bodyPr/>
          <a:lstStyle/>
          <a:p>
            <a:pPr>
              <a:defRPr/>
            </a:pPr>
            <a:fld id="{E973D278-956A-2946-9CE2-9D3773855556}" type="slidenum">
              <a:rPr lang="en-US" smtClean="0"/>
              <a:pPr>
                <a:defRPr/>
              </a:pPr>
              <a:t>56</a:t>
            </a:fld>
            <a:endParaRPr lang="en-US"/>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Tree>
    <p:extLst>
      <p:ext uri="{BB962C8B-B14F-4D97-AF65-F5344CB8AC3E}">
        <p14:creationId xmlns:p14="http://schemas.microsoft.com/office/powerpoint/2010/main" val="404476437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covered</a:t>
            </a:r>
            <a:endParaRPr lang="en-US" dirty="0"/>
          </a:p>
        </p:txBody>
      </p:sp>
      <p:sp>
        <p:nvSpPr>
          <p:cNvPr id="3" name="Content Placeholder 2"/>
          <p:cNvSpPr>
            <a:spLocks noGrp="1"/>
          </p:cNvSpPr>
          <p:nvPr>
            <p:ph idx="1"/>
          </p:nvPr>
        </p:nvSpPr>
        <p:spPr/>
        <p:txBody>
          <a:bodyPr/>
          <a:lstStyle/>
          <a:p>
            <a:r>
              <a:rPr lang="en-US" dirty="0" smtClean="0"/>
              <a:t>Agile methods</a:t>
            </a:r>
          </a:p>
          <a:p>
            <a:r>
              <a:rPr lang="en-US" dirty="0" smtClean="0"/>
              <a:t>Plan-driven and agile development</a:t>
            </a:r>
          </a:p>
          <a:p>
            <a:r>
              <a:rPr lang="en-US" dirty="0" smtClean="0"/>
              <a:t>Extreme programming</a:t>
            </a:r>
          </a:p>
          <a:p>
            <a:r>
              <a:rPr lang="en-US" dirty="0" smtClean="0"/>
              <a:t>Agile project management</a:t>
            </a:r>
          </a:p>
          <a:p>
            <a:r>
              <a:rPr lang="en-US" dirty="0" smtClean="0"/>
              <a:t>Scaling agile methods</a:t>
            </a:r>
            <a:endParaRPr lang="en-US" dirty="0"/>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57</a:t>
            </a:fld>
            <a:endParaRPr lang="en-US"/>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Tree>
    <p:extLst>
      <p:ext uri="{BB962C8B-B14F-4D97-AF65-F5344CB8AC3E}">
        <p14:creationId xmlns:p14="http://schemas.microsoft.com/office/powerpoint/2010/main" val="151862821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Rapid software development</a:t>
            </a:r>
            <a:endParaRPr lang="en-US" dirty="0"/>
          </a:p>
        </p:txBody>
      </p:sp>
      <p:sp>
        <p:nvSpPr>
          <p:cNvPr id="3" name="Content Placeholder 2"/>
          <p:cNvSpPr>
            <a:spLocks noGrp="1"/>
          </p:cNvSpPr>
          <p:nvPr>
            <p:ph idx="1"/>
          </p:nvPr>
        </p:nvSpPr>
        <p:spPr>
          <a:xfrm>
            <a:off x="457200" y="1600200"/>
            <a:ext cx="8407400" cy="4525963"/>
          </a:xfrm>
        </p:spPr>
        <p:txBody>
          <a:bodyPr/>
          <a:lstStyle/>
          <a:p>
            <a:r>
              <a:rPr lang="en-US" dirty="0" smtClean="0"/>
              <a:t>Rapid development and delivery is now often the most important requirement for software systems</a:t>
            </a:r>
          </a:p>
          <a:p>
            <a:pPr lvl="1"/>
            <a:r>
              <a:rPr lang="en-US" dirty="0" smtClean="0"/>
              <a:t>Businesses operate in a fast –changing requirement and it is practically impossible to produce a set of stable software requirements</a:t>
            </a:r>
          </a:p>
          <a:p>
            <a:pPr lvl="1"/>
            <a:r>
              <a:rPr lang="en-US" dirty="0" smtClean="0"/>
              <a:t>Software has to evolve quickly to reflect changing business needs.</a:t>
            </a:r>
          </a:p>
          <a:p>
            <a:r>
              <a:rPr lang="en-US" dirty="0" smtClean="0"/>
              <a:t>Rapid software development</a:t>
            </a:r>
          </a:p>
          <a:p>
            <a:pPr lvl="1"/>
            <a:r>
              <a:rPr lang="en-US" dirty="0" smtClean="0"/>
              <a:t>Specification, design and implementation are inter-leaved</a:t>
            </a:r>
          </a:p>
          <a:p>
            <a:pPr lvl="1"/>
            <a:r>
              <a:rPr lang="en-US" dirty="0" smtClean="0"/>
              <a:t>System is developed as a series of versions with stakeholders involved in version evaluation</a:t>
            </a:r>
          </a:p>
          <a:p>
            <a:pPr lvl="1"/>
            <a:r>
              <a:rPr lang="en-US" dirty="0" smtClean="0"/>
              <a:t>User interfaces are often developed using an IDE and graphical toolset.</a:t>
            </a:r>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58</a:t>
            </a:fld>
            <a:endParaRPr lang="en-US"/>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Tree>
    <p:extLst>
      <p:ext uri="{BB962C8B-B14F-4D97-AF65-F5344CB8AC3E}">
        <p14:creationId xmlns:p14="http://schemas.microsoft.com/office/powerpoint/2010/main" val="212202051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6338" name="Rectangle 2"/>
          <p:cNvSpPr>
            <a:spLocks noGrp="1" noChangeArrowheads="1"/>
          </p:cNvSpPr>
          <p:nvPr>
            <p:ph type="title"/>
          </p:nvPr>
        </p:nvSpPr>
        <p:spPr/>
        <p:txBody>
          <a:bodyPr/>
          <a:lstStyle/>
          <a:p>
            <a:r>
              <a:rPr lang="en-US"/>
              <a:t>Agile methods</a:t>
            </a:r>
          </a:p>
        </p:txBody>
      </p:sp>
      <p:sp>
        <p:nvSpPr>
          <p:cNvPr id="1166339" name="Rectangle 3"/>
          <p:cNvSpPr>
            <a:spLocks noGrp="1" noChangeArrowheads="1"/>
          </p:cNvSpPr>
          <p:nvPr>
            <p:ph type="body" idx="1"/>
          </p:nvPr>
        </p:nvSpPr>
        <p:spPr/>
        <p:txBody>
          <a:bodyPr/>
          <a:lstStyle/>
          <a:p>
            <a:r>
              <a:rPr lang="en-US" sz="2400" dirty="0"/>
              <a:t>Dissatisfaction with the overheads involved in</a:t>
            </a:r>
            <a:r>
              <a:rPr lang="en-US" sz="2400" dirty="0" smtClean="0"/>
              <a:t> software design </a:t>
            </a:r>
            <a:r>
              <a:rPr lang="en-US" sz="2400" dirty="0"/>
              <a:t>methods</a:t>
            </a:r>
            <a:r>
              <a:rPr lang="en-US" sz="2400" dirty="0" smtClean="0"/>
              <a:t> of the 1980s and 1990s led </a:t>
            </a:r>
            <a:r>
              <a:rPr lang="en-US" sz="2400" dirty="0"/>
              <a:t>to the creation of agile methods. These methods:</a:t>
            </a:r>
          </a:p>
          <a:p>
            <a:pPr lvl="1"/>
            <a:r>
              <a:rPr lang="en-US" sz="2000" dirty="0"/>
              <a:t>Focus on the code rather than the </a:t>
            </a:r>
            <a:r>
              <a:rPr lang="en-US" sz="2000" dirty="0" smtClean="0"/>
              <a:t>design</a:t>
            </a:r>
          </a:p>
          <a:p>
            <a:pPr lvl="1"/>
            <a:r>
              <a:rPr lang="en-US" sz="2000" dirty="0"/>
              <a:t>Are based on an iterative approach to software </a:t>
            </a:r>
            <a:r>
              <a:rPr lang="en-US" sz="2000" dirty="0" smtClean="0"/>
              <a:t>development</a:t>
            </a:r>
          </a:p>
          <a:p>
            <a:pPr lvl="1"/>
            <a:r>
              <a:rPr lang="en-US" sz="2000" dirty="0"/>
              <a:t>Are intended to deliver working software quickly and evolve this quickly to meet changing requirements</a:t>
            </a:r>
            <a:r>
              <a:rPr lang="en-US" sz="2000" dirty="0" smtClean="0"/>
              <a:t>.</a:t>
            </a:r>
          </a:p>
          <a:p>
            <a:r>
              <a:rPr lang="en-US" sz="2400" dirty="0" smtClean="0"/>
              <a:t>The aim of agile methods is to reduce overheads in the software process (e.g. by limiting documentation) and to be able to respond quickly to changing requirements without excessive rework.</a:t>
            </a:r>
            <a:endParaRPr lang="en-US" sz="2400" dirty="0"/>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59</a:t>
            </a:fld>
            <a:endParaRPr lang="en-US"/>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Tree>
    <p:extLst>
      <p:ext uri="{BB962C8B-B14F-4D97-AF65-F5344CB8AC3E}">
        <p14:creationId xmlns:p14="http://schemas.microsoft.com/office/powerpoint/2010/main" val="31386553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GB" smtClean="0"/>
              <a:t>Software process models</a:t>
            </a:r>
            <a:endParaRPr lang="en-GB" dirty="0"/>
          </a:p>
        </p:txBody>
      </p:sp>
      <p:sp>
        <p:nvSpPr>
          <p:cNvPr id="25603" name="Rectangle 3"/>
          <p:cNvSpPr>
            <a:spLocks noGrp="1" noChangeArrowheads="1"/>
          </p:cNvSpPr>
          <p:nvPr>
            <p:ph type="body" idx="1"/>
          </p:nvPr>
        </p:nvSpPr>
        <p:spPr/>
        <p:txBody>
          <a:bodyPr/>
          <a:lstStyle/>
          <a:p>
            <a:r>
              <a:rPr lang="en-GB" dirty="0" smtClean="0"/>
              <a:t>The waterfall model</a:t>
            </a:r>
          </a:p>
          <a:p>
            <a:pPr lvl="1"/>
            <a:r>
              <a:rPr lang="en-GB" dirty="0" smtClean="0"/>
              <a:t>Plan-driven model. Separate and distinct phases of specification and development.</a:t>
            </a:r>
          </a:p>
          <a:p>
            <a:r>
              <a:rPr lang="en-GB" dirty="0" smtClean="0"/>
              <a:t>Incremental development</a:t>
            </a:r>
          </a:p>
          <a:p>
            <a:pPr lvl="1"/>
            <a:r>
              <a:rPr lang="en-GB" dirty="0" smtClean="0"/>
              <a:t>Specification, development and validation are interleaved. May be plan-driven or agile.</a:t>
            </a:r>
          </a:p>
          <a:p>
            <a:r>
              <a:rPr lang="en-GB" dirty="0" smtClean="0"/>
              <a:t>Reuse-oriented software engineering</a:t>
            </a:r>
          </a:p>
          <a:p>
            <a:pPr lvl="1"/>
            <a:r>
              <a:rPr lang="en-GB" dirty="0" smtClean="0"/>
              <a:t>The system is assembled from existing components. May be plan-driven or agile.</a:t>
            </a:r>
          </a:p>
          <a:p>
            <a:r>
              <a:rPr lang="en-GB" dirty="0" smtClean="0"/>
              <a:t>In practice, most large systems are developed using a process that incorporates elements from all of these models.</a:t>
            </a:r>
          </a:p>
        </p:txBody>
      </p:sp>
      <p:sp>
        <p:nvSpPr>
          <p:cNvPr id="9" name="Slide Number Placeholder 8"/>
          <p:cNvSpPr>
            <a:spLocks noGrp="1"/>
          </p:cNvSpPr>
          <p:nvPr>
            <p:ph type="sldNum" sz="quarter" idx="12"/>
          </p:nvPr>
        </p:nvSpPr>
        <p:spPr/>
        <p:txBody>
          <a:bodyPr/>
          <a:lstStyle/>
          <a:p>
            <a:pPr>
              <a:defRPr/>
            </a:pPr>
            <a:fld id="{AFD720AD-0A16-4141-82CA-5619F80A2BC8}" type="slidenum">
              <a:rPr lang="en-US" smtClean="0"/>
              <a:pPr>
                <a:defRPr/>
              </a:pPr>
              <a:t>6</a:t>
            </a:fld>
            <a:endParaRPr lang="en-US"/>
          </a:p>
        </p:txBody>
      </p:sp>
      <p:sp>
        <p:nvSpPr>
          <p:cNvPr id="10" name="Footer Placeholder 9"/>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Agile manifesto </a:t>
            </a:r>
            <a:endParaRPr lang="en-US" dirty="0"/>
          </a:p>
        </p:txBody>
      </p:sp>
      <p:sp>
        <p:nvSpPr>
          <p:cNvPr id="3" name="Content Placeholder 2"/>
          <p:cNvSpPr>
            <a:spLocks noGrp="1"/>
          </p:cNvSpPr>
          <p:nvPr>
            <p:ph idx="1"/>
          </p:nvPr>
        </p:nvSpPr>
        <p:spPr/>
        <p:txBody>
          <a:bodyPr/>
          <a:lstStyle/>
          <a:p>
            <a:r>
              <a:rPr lang="en-US" i="1" dirty="0" smtClean="0"/>
              <a:t>We are uncovering better ways of developing  software by doing it and helping others do it.  Through this work we have come to value:</a:t>
            </a:r>
            <a:endParaRPr lang="en-GB" dirty="0" smtClean="0"/>
          </a:p>
          <a:p>
            <a:pPr lvl="1"/>
            <a:r>
              <a:rPr lang="en-US" i="1" dirty="0" smtClean="0"/>
              <a:t>Individuals and interactions over processes and tools</a:t>
            </a:r>
            <a:br>
              <a:rPr lang="en-US" i="1" dirty="0" smtClean="0"/>
            </a:br>
            <a:r>
              <a:rPr lang="en-US" i="1" dirty="0" smtClean="0"/>
              <a:t>Working software over comprehensive documentation </a:t>
            </a:r>
            <a:br>
              <a:rPr lang="en-US" i="1" dirty="0" smtClean="0"/>
            </a:br>
            <a:r>
              <a:rPr lang="en-US" i="1" dirty="0" smtClean="0"/>
              <a:t>Customer collaboration over contract negotiation </a:t>
            </a:r>
            <a:br>
              <a:rPr lang="en-US" i="1" dirty="0" smtClean="0"/>
            </a:br>
            <a:r>
              <a:rPr lang="en-US" i="1" dirty="0" smtClean="0"/>
              <a:t>Responding to change over following a plan </a:t>
            </a:r>
            <a:endParaRPr lang="en-GB" dirty="0" smtClean="0"/>
          </a:p>
          <a:p>
            <a:r>
              <a:rPr lang="en-US" i="1" dirty="0" smtClean="0"/>
              <a:t>That is, while there is value in the items on  the right, we value the items on the left more.</a:t>
            </a:r>
            <a:r>
              <a:rPr lang="en-GB" dirty="0" smtClean="0"/>
              <a:t> </a:t>
            </a:r>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60</a:t>
            </a:fld>
            <a:endParaRPr lang="en-US"/>
          </a:p>
        </p:txBody>
      </p:sp>
    </p:spTree>
    <p:extLst>
      <p:ext uri="{BB962C8B-B14F-4D97-AF65-F5344CB8AC3E}">
        <p14:creationId xmlns:p14="http://schemas.microsoft.com/office/powerpoint/2010/main" val="338711097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dirty="0" smtClean="0"/>
              <a:t>The principles of agile methods</a:t>
            </a:r>
            <a:r>
              <a:rPr lang="en-GB" dirty="0" smtClean="0"/>
              <a:t> </a:t>
            </a:r>
            <a:endParaRPr lang="en-US" dirty="0" smtClean="0"/>
          </a:p>
        </p:txBody>
      </p:sp>
      <p:graphicFrame>
        <p:nvGraphicFramePr>
          <p:cNvPr id="4" name="Table 3"/>
          <p:cNvGraphicFramePr>
            <a:graphicFrameLocks noGrp="1"/>
          </p:cNvGraphicFramePr>
          <p:nvPr/>
        </p:nvGraphicFramePr>
        <p:xfrm>
          <a:off x="457200" y="1661727"/>
          <a:ext cx="8271317" cy="4684509"/>
        </p:xfrm>
        <a:graphic>
          <a:graphicData uri="http://schemas.openxmlformats.org/drawingml/2006/table">
            <a:tbl>
              <a:tblPr/>
              <a:tblGrid>
                <a:gridCol w="2300606"/>
                <a:gridCol w="5844958"/>
                <a:gridCol w="125753"/>
              </a:tblGrid>
              <a:tr h="403151">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000000"/>
                          </a:solidFill>
                          <a:effectLst/>
                          <a:latin typeface="Arial"/>
                          <a:ea typeface="Times New Roman" charset="0"/>
                          <a:cs typeface="Arial"/>
                        </a:rPr>
                        <a:t>Principle</a:t>
                      </a:r>
                      <a:endParaRPr kumimoji="0" lang="en-GB" sz="1600" b="1" i="0" u="none" strike="noStrike" cap="none" normalizeH="0" baseline="0" dirty="0">
                        <a:ln>
                          <a:noFill/>
                        </a:ln>
                        <a:solidFill>
                          <a:srgbClr val="000000"/>
                        </a:solidFill>
                        <a:effectLst/>
                        <a:latin typeface="Arial"/>
                        <a:ea typeface="Times New Roman" charset="0"/>
                        <a:cs typeface="Arial"/>
                      </a:endParaRPr>
                    </a:p>
                  </a:txBody>
                  <a:tcPr marL="73025" marR="73025" marT="9144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smtClean="0">
                          <a:ln>
                            <a:noFill/>
                          </a:ln>
                          <a:solidFill>
                            <a:srgbClr val="000000"/>
                          </a:solidFill>
                          <a:effectLst/>
                          <a:latin typeface="Arial"/>
                          <a:ea typeface="Times New Roman" charset="0"/>
                          <a:cs typeface="Arial"/>
                        </a:rPr>
                        <a:t>Description</a:t>
                      </a:r>
                      <a:endParaRPr kumimoji="0" lang="en-GB" sz="1600" b="1" i="0" u="none" strike="noStrike" cap="none" normalizeH="0" baseline="0">
                        <a:ln>
                          <a:noFill/>
                        </a:ln>
                        <a:solidFill>
                          <a:srgbClr val="000000"/>
                        </a:solidFill>
                        <a:effectLst/>
                        <a:latin typeface="Arial"/>
                        <a:ea typeface="Times New Roman" charset="0"/>
                        <a:cs typeface="Arial"/>
                      </a:endParaRPr>
                    </a:p>
                  </a:txBody>
                  <a:tcPr marL="73025" marR="73025" marT="9144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r>
              <a:tr h="1083542">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000000"/>
                          </a:solidFill>
                          <a:effectLst/>
                          <a:latin typeface="Arial"/>
                          <a:ea typeface="Times New Roman" charset="0"/>
                          <a:cs typeface="Arial"/>
                        </a:rPr>
                        <a:t>Customer </a:t>
                      </a:r>
                      <a:r>
                        <a:rPr kumimoji="0" lang="en-GB" sz="1600" b="0" i="0" u="none" strike="noStrike" cap="none" normalizeH="0" baseline="0" dirty="0">
                          <a:ln>
                            <a:noFill/>
                          </a:ln>
                          <a:solidFill>
                            <a:srgbClr val="000000"/>
                          </a:solidFill>
                          <a:effectLst/>
                          <a:latin typeface="Arial"/>
                          <a:ea typeface="Times New Roman" charset="0"/>
                          <a:cs typeface="Arial"/>
                        </a:rPr>
                        <a:t>involvement </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gridSpan="2">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a:ea typeface="Times New Roman" charset="0"/>
                          <a:cs typeface="Arial"/>
                        </a:rPr>
                        <a:t>Customers should be closely involved throughout the development process. Their role is provide and prioritize new system requirements and to evaluate the iterations of the system.</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en-US"/>
                    </a:p>
                  </a:txBody>
                  <a:tcPr/>
                </a:tc>
              </a:tr>
              <a:tr h="729977">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Incremental delivery</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gridSpan="2">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a:ea typeface="Times New Roman" charset="0"/>
                          <a:cs typeface="Arial"/>
                        </a:rPr>
                        <a:t>The software is developed in increments with the customer specifying the requirements to be included in each increment.</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en-US"/>
                    </a:p>
                  </a:txBody>
                  <a:tcPr/>
                </a:tc>
              </a:tr>
              <a:tr h="881953">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People not process</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gridSpan="2">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a:ea typeface="Times New Roman" charset="0"/>
                          <a:cs typeface="Arial"/>
                        </a:rPr>
                        <a:t>The skills of the development team should be recognized and exploited. Team members should be left to develop their own ways of working without prescriptive processes.</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en-US"/>
                    </a:p>
                  </a:txBody>
                  <a:tcPr/>
                </a:tc>
              </a:tr>
              <a:tr h="680364">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Embrace change</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gridSpan="2">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Expect the system requirements to change and so design the system to accommodate these changes.</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en-US"/>
                    </a:p>
                  </a:txBody>
                  <a:tcPr/>
                </a:tc>
              </a:tr>
              <a:tr h="881953">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a:ea typeface="Times New Roman" charset="0"/>
                          <a:cs typeface="Arial"/>
                        </a:rPr>
                        <a:t>Maintain simplicity</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Focus on simplicity in both the software being developed and in the development process. Wherever possible, actively work to eliminate complexity from the system</a:t>
                      </a:r>
                      <a:r>
                        <a:rPr kumimoji="0" lang="en-GB" sz="1600" b="0" i="0" u="none" strike="noStrike" cap="none" normalizeH="0" baseline="0" dirty="0" smtClean="0">
                          <a:ln>
                            <a:noFill/>
                          </a:ln>
                          <a:solidFill>
                            <a:srgbClr val="000000"/>
                          </a:solidFill>
                          <a:effectLst/>
                          <a:latin typeface="Arial"/>
                          <a:ea typeface="Times New Roman" charset="0"/>
                          <a:cs typeface="Arial"/>
                        </a:rPr>
                        <a:t>.</a:t>
                      </a:r>
                      <a:endParaRPr kumimoji="0" lang="en-GB" sz="1600" b="0" i="0" u="none" strike="noStrike" cap="none" normalizeH="0" baseline="0" dirty="0">
                        <a:ln>
                          <a:noFill/>
                        </a:ln>
                        <a:solidFill>
                          <a:srgbClr val="000000"/>
                        </a:solidFill>
                        <a:effectLst/>
                        <a:latin typeface="Arial"/>
                        <a:ea typeface="Times New Roman" charset="0"/>
                        <a:cs typeface="Arial"/>
                      </a:endParaRP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dirty="0">
                          <a:ln>
                            <a:noFill/>
                          </a:ln>
                          <a:solidFill>
                            <a:srgbClr val="000000"/>
                          </a:solidFill>
                          <a:effectLst/>
                          <a:latin typeface="Times New Roman" charset="0"/>
                          <a:ea typeface="Calibri" charset="0"/>
                          <a:cs typeface="Times New Roman" charset="0"/>
                        </a:rPr>
                        <a:t> </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61</a:t>
            </a:fld>
            <a:endParaRPr lang="en-US"/>
          </a:p>
        </p:txBody>
      </p:sp>
      <p:sp>
        <p:nvSpPr>
          <p:cNvPr id="6" name="Footer Placeholder 5"/>
          <p:cNvSpPr>
            <a:spLocks noGrp="1"/>
          </p:cNvSpPr>
          <p:nvPr>
            <p:ph type="ftr" sz="quarter" idx="11"/>
          </p:nvPr>
        </p:nvSpPr>
        <p:spPr/>
        <p:txBody>
          <a:bodyPr/>
          <a:lstStyle/>
          <a:p>
            <a:pPr>
              <a:defRPr/>
            </a:pPr>
            <a:r>
              <a:rPr lang="en-US" smtClean="0"/>
              <a:t>Chapter 3 Agile software development</a:t>
            </a:r>
            <a:endParaRPr lang="en-US"/>
          </a:p>
        </p:txBody>
      </p:sp>
    </p:spTree>
    <p:extLst>
      <p:ext uri="{BB962C8B-B14F-4D97-AF65-F5344CB8AC3E}">
        <p14:creationId xmlns:p14="http://schemas.microsoft.com/office/powerpoint/2010/main" val="215759500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Agile method applicability</a:t>
            </a:r>
            <a:endParaRPr lang="en-US" dirty="0"/>
          </a:p>
        </p:txBody>
      </p:sp>
      <p:sp>
        <p:nvSpPr>
          <p:cNvPr id="3" name="Content Placeholder 2"/>
          <p:cNvSpPr>
            <a:spLocks noGrp="1"/>
          </p:cNvSpPr>
          <p:nvPr>
            <p:ph idx="1"/>
          </p:nvPr>
        </p:nvSpPr>
        <p:spPr/>
        <p:txBody>
          <a:bodyPr/>
          <a:lstStyle/>
          <a:p>
            <a:r>
              <a:rPr lang="en-GB" dirty="0" smtClean="0"/>
              <a:t>Product development where a software company is developing a small or medium-sized product for sale. </a:t>
            </a:r>
          </a:p>
          <a:p>
            <a:r>
              <a:rPr lang="en-GB" dirty="0" smtClean="0"/>
              <a:t>Custom system development within an organization, where there is a clear commitment from the customer to become involved in the development process and where there are not a lot of external rules and regulations that affect the software.</a:t>
            </a:r>
          </a:p>
          <a:p>
            <a:r>
              <a:rPr lang="en-GB" dirty="0" smtClean="0"/>
              <a:t>Because of their focus on small, tightly-integrated teams, there are problems in scaling agile methods to large systems. </a:t>
            </a:r>
          </a:p>
          <a:p>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62</a:t>
            </a:fld>
            <a:endParaRPr lang="en-US"/>
          </a:p>
        </p:txBody>
      </p:sp>
    </p:spTree>
    <p:extLst>
      <p:ext uri="{BB962C8B-B14F-4D97-AF65-F5344CB8AC3E}">
        <p14:creationId xmlns:p14="http://schemas.microsoft.com/office/powerpoint/2010/main" val="334212353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62" name="Rectangle 2"/>
          <p:cNvSpPr>
            <a:spLocks noGrp="1" noChangeArrowheads="1"/>
          </p:cNvSpPr>
          <p:nvPr>
            <p:ph type="title"/>
          </p:nvPr>
        </p:nvSpPr>
        <p:spPr/>
        <p:txBody>
          <a:bodyPr/>
          <a:lstStyle/>
          <a:p>
            <a:r>
              <a:rPr lang="en-US"/>
              <a:t>Problems with agile methods</a:t>
            </a:r>
          </a:p>
        </p:txBody>
      </p:sp>
      <p:sp>
        <p:nvSpPr>
          <p:cNvPr id="1167363" name="Rectangle 3"/>
          <p:cNvSpPr>
            <a:spLocks noGrp="1" noChangeArrowheads="1"/>
          </p:cNvSpPr>
          <p:nvPr>
            <p:ph type="body" idx="1"/>
          </p:nvPr>
        </p:nvSpPr>
        <p:spPr/>
        <p:txBody>
          <a:bodyPr/>
          <a:lstStyle/>
          <a:p>
            <a:r>
              <a:rPr lang="en-US" sz="2400"/>
              <a:t>It can be difficult to keep the interest of customers who are involved in the process.</a:t>
            </a:r>
          </a:p>
          <a:p>
            <a:r>
              <a:rPr lang="en-US" sz="2400"/>
              <a:t>Team members may be unsuited to the intense involvement that characterises agile methods.</a:t>
            </a:r>
          </a:p>
          <a:p>
            <a:r>
              <a:rPr lang="en-US" sz="2400"/>
              <a:t>Prioritising changes can be difficult where there are multiple stakeholders.</a:t>
            </a:r>
          </a:p>
          <a:p>
            <a:r>
              <a:rPr lang="en-US" sz="2400"/>
              <a:t>Maintaining simplicity requires extra work.</a:t>
            </a:r>
          </a:p>
          <a:p>
            <a:r>
              <a:rPr lang="en-US" sz="2400"/>
              <a:t>Contracts may be a problem as with other approaches to iterative development.</a:t>
            </a:r>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63</a:t>
            </a:fld>
            <a:endParaRPr lang="en-US"/>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Tree>
    <p:extLst>
      <p:ext uri="{BB962C8B-B14F-4D97-AF65-F5344CB8AC3E}">
        <p14:creationId xmlns:p14="http://schemas.microsoft.com/office/powerpoint/2010/main" val="55569908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Agile methods and software maintenance</a:t>
            </a:r>
            <a:endParaRPr lang="en-US" dirty="0"/>
          </a:p>
        </p:txBody>
      </p:sp>
      <p:sp>
        <p:nvSpPr>
          <p:cNvPr id="3" name="Content Placeholder 2"/>
          <p:cNvSpPr>
            <a:spLocks noGrp="1"/>
          </p:cNvSpPr>
          <p:nvPr>
            <p:ph idx="1"/>
          </p:nvPr>
        </p:nvSpPr>
        <p:spPr/>
        <p:txBody>
          <a:bodyPr/>
          <a:lstStyle/>
          <a:p>
            <a:r>
              <a:rPr lang="en-US" dirty="0" smtClean="0"/>
              <a:t>Most organizations spend more on maintaining existing software than they do on new software development. So, if agile methods are to be successful, they have to support maintenance as well as original development.</a:t>
            </a:r>
          </a:p>
          <a:p>
            <a:r>
              <a:rPr lang="en-US" dirty="0" smtClean="0"/>
              <a:t>Two key issues:</a:t>
            </a:r>
          </a:p>
          <a:p>
            <a:pPr lvl="1"/>
            <a:r>
              <a:rPr lang="en-GB" dirty="0" smtClean="0"/>
              <a:t>Are systems that are developed using an agile approach maintainable, given the emphasis in the development process of minimizing formal documentation?</a:t>
            </a:r>
          </a:p>
          <a:p>
            <a:pPr lvl="1"/>
            <a:r>
              <a:rPr lang="en-GB" dirty="0" smtClean="0"/>
              <a:t>Can agile methods be used effectively for evolving a system in response to customer change requests?</a:t>
            </a:r>
          </a:p>
          <a:p>
            <a:r>
              <a:rPr lang="en-GB" dirty="0" smtClean="0"/>
              <a:t>Problems may arise if original development team cannot be maintained.</a:t>
            </a:r>
          </a:p>
          <a:p>
            <a:pPr lvl="1"/>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64</a:t>
            </a:fld>
            <a:endParaRPr lang="en-US"/>
          </a:p>
        </p:txBody>
      </p:sp>
    </p:spTree>
    <p:extLst>
      <p:ext uri="{BB962C8B-B14F-4D97-AF65-F5344CB8AC3E}">
        <p14:creationId xmlns:p14="http://schemas.microsoft.com/office/powerpoint/2010/main" val="290572666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Plan-driven and agile development</a:t>
            </a:r>
            <a:endParaRPr lang="en-US" dirty="0"/>
          </a:p>
        </p:txBody>
      </p:sp>
      <p:sp>
        <p:nvSpPr>
          <p:cNvPr id="3" name="Content Placeholder 2"/>
          <p:cNvSpPr>
            <a:spLocks noGrp="1"/>
          </p:cNvSpPr>
          <p:nvPr>
            <p:ph idx="1"/>
          </p:nvPr>
        </p:nvSpPr>
        <p:spPr/>
        <p:txBody>
          <a:bodyPr/>
          <a:lstStyle/>
          <a:p>
            <a:r>
              <a:rPr lang="en-US" dirty="0" smtClean="0"/>
              <a:t>Plan-driven development</a:t>
            </a:r>
          </a:p>
          <a:p>
            <a:pPr lvl="1"/>
            <a:r>
              <a:rPr lang="en-US" dirty="0" smtClean="0"/>
              <a:t>A plan-driven approach to software engineering is based around separate development stages with the outputs to be produced at each of these stages planned in advance.</a:t>
            </a:r>
          </a:p>
          <a:p>
            <a:pPr lvl="1"/>
            <a:r>
              <a:rPr lang="en-US" dirty="0" smtClean="0"/>
              <a:t>Not necessarily waterfall model – plan-driven, incremental development is possible</a:t>
            </a:r>
          </a:p>
          <a:p>
            <a:pPr lvl="1"/>
            <a:r>
              <a:rPr lang="en-US" dirty="0" smtClean="0"/>
              <a:t>Iteration occurs within activities. </a:t>
            </a:r>
          </a:p>
          <a:p>
            <a:r>
              <a:rPr lang="en-US" dirty="0" smtClean="0"/>
              <a:t>Agile development</a:t>
            </a:r>
          </a:p>
          <a:p>
            <a:pPr lvl="1"/>
            <a:r>
              <a:rPr lang="en-US" dirty="0" smtClean="0"/>
              <a:t>Specification, design, implementation and testing are inter-leaved and the outputs from the development process are decided through a process of negotiation during the software development process.</a:t>
            </a:r>
            <a:endParaRPr lang="en-US" dirty="0"/>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65</a:t>
            </a:fld>
            <a:endParaRPr lang="en-US"/>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Tree>
    <p:extLst>
      <p:ext uri="{BB962C8B-B14F-4D97-AF65-F5344CB8AC3E}">
        <p14:creationId xmlns:p14="http://schemas.microsoft.com/office/powerpoint/2010/main" val="20911227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Plan-driven and agile specification</a:t>
            </a:r>
            <a:r>
              <a:rPr lang="en-GB" dirty="0" smtClean="0"/>
              <a:t> </a:t>
            </a:r>
            <a:endParaRPr lang="en-US" dirty="0" smtClean="0"/>
          </a:p>
        </p:txBody>
      </p:sp>
      <p:pic>
        <p:nvPicPr>
          <p:cNvPr id="4" name="Picture 3" descr="3.2 PlanBasedAgile.eps"/>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2"/>
              <a:stretch>
                <a:fillRect/>
              </a:stretch>
            </p:blipFill>
          </mc:Choice>
          <mc:Fallback>
            <p:blipFill>
              <a:blip r:embed="rId3"/>
              <a:stretch>
                <a:fillRect/>
              </a:stretch>
            </p:blipFill>
          </mc:Fallback>
        </mc:AlternateContent>
        <p:spPr>
          <a:xfrm>
            <a:off x="1734750" y="1785249"/>
            <a:ext cx="5731937" cy="4357990"/>
          </a:xfrm>
          <a:prstGeom prst="rect">
            <a:avLst/>
          </a:prstGeom>
        </p:spPr>
      </p:pic>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66</a:t>
            </a:fld>
            <a:endParaRPr lang="en-US"/>
          </a:p>
        </p:txBody>
      </p:sp>
      <p:sp>
        <p:nvSpPr>
          <p:cNvPr id="6" name="Footer Placeholder 5"/>
          <p:cNvSpPr>
            <a:spLocks noGrp="1"/>
          </p:cNvSpPr>
          <p:nvPr>
            <p:ph type="ftr" sz="quarter" idx="11"/>
          </p:nvPr>
        </p:nvSpPr>
        <p:spPr/>
        <p:txBody>
          <a:bodyPr/>
          <a:lstStyle/>
          <a:p>
            <a:pPr>
              <a:defRPr/>
            </a:pPr>
            <a:r>
              <a:rPr lang="en-US" smtClean="0"/>
              <a:t>Chapter 3 Agile software development</a:t>
            </a:r>
            <a:endParaRPr lang="en-US"/>
          </a:p>
        </p:txBody>
      </p:sp>
    </p:spTree>
    <p:extLst>
      <p:ext uri="{BB962C8B-B14F-4D97-AF65-F5344CB8AC3E}">
        <p14:creationId xmlns:p14="http://schemas.microsoft.com/office/powerpoint/2010/main" val="85004550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Technical, human, organizational issues</a:t>
            </a:r>
            <a:endParaRPr lang="en-US" dirty="0"/>
          </a:p>
        </p:txBody>
      </p:sp>
      <p:sp>
        <p:nvSpPr>
          <p:cNvPr id="3" name="Content Placeholder 2"/>
          <p:cNvSpPr>
            <a:spLocks noGrp="1"/>
          </p:cNvSpPr>
          <p:nvPr>
            <p:ph idx="1"/>
          </p:nvPr>
        </p:nvSpPr>
        <p:spPr>
          <a:xfrm>
            <a:off x="457200" y="1600200"/>
            <a:ext cx="8420100" cy="4525963"/>
          </a:xfrm>
        </p:spPr>
        <p:txBody>
          <a:bodyPr/>
          <a:lstStyle/>
          <a:p>
            <a:r>
              <a:rPr lang="en-US" dirty="0" smtClean="0"/>
              <a:t>Most projects include elements of plan-driven and agile processes. Deciding on the balance depends on:</a:t>
            </a:r>
          </a:p>
          <a:p>
            <a:pPr lvl="1"/>
            <a:r>
              <a:rPr lang="en-GB" dirty="0" smtClean="0"/>
              <a:t>Is it important to have a very detailed specification and design before moving to implementation? If so, you probably need to use a plan-driven approach.</a:t>
            </a:r>
          </a:p>
          <a:p>
            <a:pPr lvl="1"/>
            <a:r>
              <a:rPr lang="en-GB" dirty="0" smtClean="0"/>
              <a:t>Is an incremental delivery strategy, where you deliver the software to customers and get rapid feedback from them, realistic? If so, consider using agile methods.</a:t>
            </a:r>
          </a:p>
          <a:p>
            <a:pPr lvl="1"/>
            <a:r>
              <a:rPr lang="en-GB" dirty="0" smtClean="0"/>
              <a:t>How large is the system that is being developed? Agile methods are most effective when the system can be developed with a small co-located team who can communicate informally. This may not be possible for large systems that require larger development teams so a plan-driven approach may have to be used. </a:t>
            </a:r>
          </a:p>
          <a:p>
            <a:pPr lvl="1"/>
            <a:endParaRPr lang="en-US" dirty="0"/>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67</a:t>
            </a:fld>
            <a:endParaRPr lang="en-US"/>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Tree>
    <p:extLst>
      <p:ext uri="{BB962C8B-B14F-4D97-AF65-F5344CB8AC3E}">
        <p14:creationId xmlns:p14="http://schemas.microsoft.com/office/powerpoint/2010/main" val="254852771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Technical, human, organizational issues</a:t>
            </a:r>
            <a:endParaRPr lang="en-US" dirty="0"/>
          </a:p>
        </p:txBody>
      </p:sp>
      <p:sp>
        <p:nvSpPr>
          <p:cNvPr id="3" name="Content Placeholder 2"/>
          <p:cNvSpPr>
            <a:spLocks noGrp="1"/>
          </p:cNvSpPr>
          <p:nvPr>
            <p:ph idx="1"/>
          </p:nvPr>
        </p:nvSpPr>
        <p:spPr>
          <a:xfrm>
            <a:off x="457200" y="1600200"/>
            <a:ext cx="8470900" cy="4525963"/>
          </a:xfrm>
        </p:spPr>
        <p:txBody>
          <a:bodyPr/>
          <a:lstStyle/>
          <a:p>
            <a:pPr lvl="1"/>
            <a:r>
              <a:rPr lang="en-GB" dirty="0" smtClean="0"/>
              <a:t>What type of system is being developed? </a:t>
            </a:r>
          </a:p>
          <a:p>
            <a:pPr lvl="2"/>
            <a:r>
              <a:rPr lang="en-GB" dirty="0" smtClean="0"/>
              <a:t>Plan-driven approaches may be required for systems that require a lot of analysis before implementation (e.g. real-time system with complex timing requirements).</a:t>
            </a:r>
          </a:p>
          <a:p>
            <a:pPr lvl="1"/>
            <a:r>
              <a:rPr lang="en-GB" dirty="0" smtClean="0"/>
              <a:t>What is the expected system lifetime? </a:t>
            </a:r>
          </a:p>
          <a:p>
            <a:pPr lvl="2"/>
            <a:r>
              <a:rPr lang="en-GB" dirty="0" smtClean="0"/>
              <a:t>Long-lifetime systems may require more design documentation to communicate the original intentions of the system developers to the support team. </a:t>
            </a:r>
          </a:p>
          <a:p>
            <a:pPr lvl="1"/>
            <a:r>
              <a:rPr lang="en-GB" dirty="0" smtClean="0"/>
              <a:t>What technologies are available to support system development? </a:t>
            </a:r>
          </a:p>
          <a:p>
            <a:pPr lvl="2"/>
            <a:r>
              <a:rPr lang="en-GB" dirty="0" smtClean="0"/>
              <a:t>Agile methods rely on good tools to keep track of an evolving design</a:t>
            </a:r>
          </a:p>
          <a:p>
            <a:pPr lvl="1"/>
            <a:r>
              <a:rPr lang="en-GB" dirty="0" smtClean="0"/>
              <a:t>How is the development team organized? </a:t>
            </a:r>
          </a:p>
          <a:p>
            <a:pPr lvl="2"/>
            <a:r>
              <a:rPr lang="en-GB" dirty="0" smtClean="0"/>
              <a:t>If the development team is distributed or if part of the development is being outsourced, then you may need to develop design documents to communicate across the development teams. </a:t>
            </a:r>
          </a:p>
          <a:p>
            <a:pPr lvl="1"/>
            <a:endParaRPr lang="en-GB" dirty="0" smtClean="0"/>
          </a:p>
          <a:p>
            <a:pPr lvl="1">
              <a:buNone/>
            </a:pPr>
            <a:r>
              <a:rPr lang="en-GB" dirty="0" smtClean="0"/>
              <a:t> </a:t>
            </a:r>
          </a:p>
          <a:p>
            <a:pPr lvl="1"/>
            <a:endParaRPr lang="en-US" dirty="0"/>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68</a:t>
            </a:fld>
            <a:endParaRPr lang="en-US"/>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Tree>
    <p:extLst>
      <p:ext uri="{BB962C8B-B14F-4D97-AF65-F5344CB8AC3E}">
        <p14:creationId xmlns:p14="http://schemas.microsoft.com/office/powerpoint/2010/main" val="65138955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Technical, human, organizational issues</a:t>
            </a:r>
            <a:endParaRPr lang="en-US" dirty="0"/>
          </a:p>
        </p:txBody>
      </p:sp>
      <p:sp>
        <p:nvSpPr>
          <p:cNvPr id="3" name="Content Placeholder 2"/>
          <p:cNvSpPr>
            <a:spLocks noGrp="1"/>
          </p:cNvSpPr>
          <p:nvPr>
            <p:ph idx="1"/>
          </p:nvPr>
        </p:nvSpPr>
        <p:spPr/>
        <p:txBody>
          <a:bodyPr/>
          <a:lstStyle/>
          <a:p>
            <a:pPr lvl="1"/>
            <a:r>
              <a:rPr lang="en-GB" dirty="0" smtClean="0"/>
              <a:t>Are there cultural or organizational issues that may affect the system development? </a:t>
            </a:r>
          </a:p>
          <a:p>
            <a:pPr lvl="2"/>
            <a:r>
              <a:rPr lang="en-GB" dirty="0" smtClean="0"/>
              <a:t>Traditional engineering organizations have a culture of plan-based development, as this is the norm in engineering.</a:t>
            </a:r>
          </a:p>
          <a:p>
            <a:pPr lvl="1"/>
            <a:r>
              <a:rPr lang="en-GB" dirty="0" smtClean="0"/>
              <a:t>How good are the designers and programmers in the development team?</a:t>
            </a:r>
          </a:p>
          <a:p>
            <a:pPr lvl="2"/>
            <a:r>
              <a:rPr lang="en-GB" dirty="0" smtClean="0"/>
              <a:t> It is sometimes argued that agile methods require higher skill levels than plan-based approaches in which programmers simply translate a detailed design into code</a:t>
            </a:r>
          </a:p>
          <a:p>
            <a:pPr lvl="1"/>
            <a:r>
              <a:rPr lang="en-GB" dirty="0" smtClean="0"/>
              <a:t>Is the system subject to external regulation? </a:t>
            </a:r>
          </a:p>
          <a:p>
            <a:pPr lvl="2"/>
            <a:r>
              <a:rPr lang="en-GB" dirty="0" smtClean="0"/>
              <a:t>If a system has to be approved by an external regulator (e.g. the FAA approve software that is critical to the operation of an aircraft) then you will probably be required to produce detailed documentation as part of the system safety case.</a:t>
            </a:r>
          </a:p>
          <a:p>
            <a:pPr lvl="1"/>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69</a:t>
            </a:fld>
            <a:endParaRPr lang="en-US"/>
          </a:p>
        </p:txBody>
      </p:sp>
    </p:spTree>
    <p:extLst>
      <p:ext uri="{BB962C8B-B14F-4D97-AF65-F5344CB8AC3E}">
        <p14:creationId xmlns:p14="http://schemas.microsoft.com/office/powerpoint/2010/main" val="36195075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GB" dirty="0" smtClean="0"/>
              <a:t>The waterfall model</a:t>
            </a:r>
            <a:br>
              <a:rPr lang="en-GB" dirty="0" smtClean="0"/>
            </a:br>
            <a:endParaRPr lang="en-US" dirty="0" smtClean="0"/>
          </a:p>
        </p:txBody>
      </p:sp>
      <p:pic>
        <p:nvPicPr>
          <p:cNvPr id="4" name="Picture 3" descr="2.1.Waterfall-model.eps"/>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2"/>
              <a:stretch>
                <a:fillRect/>
              </a:stretch>
            </p:blipFill>
          </mc:Choice>
          <mc:Fallback>
            <p:blipFill>
              <a:blip r:embed="rId3"/>
              <a:stretch>
                <a:fillRect/>
              </a:stretch>
            </p:blipFill>
          </mc:Fallback>
        </mc:AlternateContent>
        <p:spPr>
          <a:xfrm>
            <a:off x="911053" y="1931942"/>
            <a:ext cx="7183698" cy="4039465"/>
          </a:xfrm>
          <a:prstGeom prst="rect">
            <a:avLst/>
          </a:prstGeom>
        </p:spPr>
      </p:pic>
      <p:sp>
        <p:nvSpPr>
          <p:cNvPr id="7" name="Slide Number Placeholder 6"/>
          <p:cNvSpPr>
            <a:spLocks noGrp="1"/>
          </p:cNvSpPr>
          <p:nvPr>
            <p:ph type="sldNum" sz="quarter" idx="12"/>
          </p:nvPr>
        </p:nvSpPr>
        <p:spPr/>
        <p:txBody>
          <a:bodyPr/>
          <a:lstStyle/>
          <a:p>
            <a:pPr>
              <a:defRPr/>
            </a:pPr>
            <a:fld id="{AFD720AD-0A16-4141-82CA-5619F80A2BC8}" type="slidenum">
              <a:rPr lang="en-US" smtClean="0"/>
              <a:pPr>
                <a:defRPr/>
              </a:pPr>
              <a:t>7</a:t>
            </a:fld>
            <a:endParaRPr lang="en-US"/>
          </a:p>
        </p:txBody>
      </p:sp>
      <p:sp>
        <p:nvSpPr>
          <p:cNvPr id="8" name="Footer Placeholder 7"/>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8386" name="Rectangle 2"/>
          <p:cNvSpPr>
            <a:spLocks noGrp="1" noChangeArrowheads="1"/>
          </p:cNvSpPr>
          <p:nvPr>
            <p:ph type="title"/>
          </p:nvPr>
        </p:nvSpPr>
        <p:spPr/>
        <p:txBody>
          <a:bodyPr/>
          <a:lstStyle/>
          <a:p>
            <a:r>
              <a:rPr lang="en-US"/>
              <a:t>Extreme programming</a:t>
            </a:r>
          </a:p>
        </p:txBody>
      </p:sp>
      <p:sp>
        <p:nvSpPr>
          <p:cNvPr id="1168387" name="Rectangle 3"/>
          <p:cNvSpPr>
            <a:spLocks noGrp="1" noChangeArrowheads="1"/>
          </p:cNvSpPr>
          <p:nvPr>
            <p:ph type="body" idx="1"/>
          </p:nvPr>
        </p:nvSpPr>
        <p:spPr/>
        <p:txBody>
          <a:bodyPr/>
          <a:lstStyle/>
          <a:p>
            <a:pPr>
              <a:lnSpc>
                <a:spcPct val="90000"/>
              </a:lnSpc>
            </a:pPr>
            <a:r>
              <a:rPr lang="en-US"/>
              <a:t>Perhaps the best-known and most widely used agile method.</a:t>
            </a:r>
          </a:p>
          <a:p>
            <a:pPr>
              <a:lnSpc>
                <a:spcPct val="90000"/>
              </a:lnSpc>
            </a:pPr>
            <a:r>
              <a:rPr lang="en-US"/>
              <a:t>Extreme Programming (XP) takes an ‘extreme’ approach to iterative development. </a:t>
            </a:r>
          </a:p>
          <a:p>
            <a:pPr lvl="1">
              <a:lnSpc>
                <a:spcPct val="90000"/>
              </a:lnSpc>
            </a:pPr>
            <a:r>
              <a:rPr lang="en-US"/>
              <a:t>New versions may be built several times per day;</a:t>
            </a:r>
          </a:p>
          <a:p>
            <a:pPr lvl="1">
              <a:lnSpc>
                <a:spcPct val="90000"/>
              </a:lnSpc>
            </a:pPr>
            <a:r>
              <a:rPr lang="en-US"/>
              <a:t>Increments are delivered to customers every 2 weeks;</a:t>
            </a:r>
          </a:p>
          <a:p>
            <a:pPr lvl="1">
              <a:lnSpc>
                <a:spcPct val="90000"/>
              </a:lnSpc>
            </a:pPr>
            <a:r>
              <a:rPr lang="en-US"/>
              <a:t>All tests must be run for every build and the build is only accepted if tests run successfully.</a:t>
            </a:r>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70</a:t>
            </a:fld>
            <a:endParaRPr lang="en-US"/>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Tree>
    <p:extLst>
      <p:ext uri="{BB962C8B-B14F-4D97-AF65-F5344CB8AC3E}">
        <p14:creationId xmlns:p14="http://schemas.microsoft.com/office/powerpoint/2010/main" val="85516922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9410" name="Rectangle 2"/>
          <p:cNvSpPr>
            <a:spLocks noGrp="1" noChangeArrowheads="1"/>
          </p:cNvSpPr>
          <p:nvPr>
            <p:ph type="title"/>
          </p:nvPr>
        </p:nvSpPr>
        <p:spPr/>
        <p:txBody>
          <a:bodyPr/>
          <a:lstStyle/>
          <a:p>
            <a:r>
              <a:rPr lang="en-US"/>
              <a:t>XP and agile principles</a:t>
            </a:r>
          </a:p>
        </p:txBody>
      </p:sp>
      <p:sp>
        <p:nvSpPr>
          <p:cNvPr id="1169411" name="Rectangle 3"/>
          <p:cNvSpPr>
            <a:spLocks noGrp="1" noChangeArrowheads="1"/>
          </p:cNvSpPr>
          <p:nvPr>
            <p:ph type="body" idx="1"/>
          </p:nvPr>
        </p:nvSpPr>
        <p:spPr/>
        <p:txBody>
          <a:bodyPr/>
          <a:lstStyle/>
          <a:p>
            <a:r>
              <a:rPr lang="en-US" sz="2400"/>
              <a:t>Incremental development is supported through small, frequent system releases.</a:t>
            </a:r>
          </a:p>
          <a:p>
            <a:r>
              <a:rPr lang="en-US" sz="2400"/>
              <a:t>Customer involvement means full-time customer engagement with the team.</a:t>
            </a:r>
          </a:p>
          <a:p>
            <a:r>
              <a:rPr lang="en-US" sz="2400"/>
              <a:t>People not process through pair programming, collective ownership and a process that avoids long working hours.</a:t>
            </a:r>
          </a:p>
          <a:p>
            <a:r>
              <a:rPr lang="en-US" sz="2400"/>
              <a:t>Change supported through regular system releases.</a:t>
            </a:r>
          </a:p>
          <a:p>
            <a:r>
              <a:rPr lang="en-US" sz="2400"/>
              <a:t>Maintaining simplicity through constant refactoring of code.</a:t>
            </a:r>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71</a:t>
            </a:fld>
            <a:endParaRPr lang="en-US"/>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Tree>
    <p:extLst>
      <p:ext uri="{BB962C8B-B14F-4D97-AF65-F5344CB8AC3E}">
        <p14:creationId xmlns:p14="http://schemas.microsoft.com/office/powerpoint/2010/main" val="79986573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dirty="0" smtClean="0"/>
              <a:t>The extreme programming release cycle</a:t>
            </a:r>
            <a:r>
              <a:rPr lang="en-GB" dirty="0" smtClean="0"/>
              <a:t> </a:t>
            </a:r>
            <a:endParaRPr lang="en-US" dirty="0" smtClean="0"/>
          </a:p>
        </p:txBody>
      </p:sp>
      <p:pic>
        <p:nvPicPr>
          <p:cNvPr id="4" name="Picture 3" descr="3.3-XP-ReleaseCycle.eps"/>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2"/>
              <a:stretch>
                <a:fillRect/>
              </a:stretch>
            </p:blipFill>
          </mc:Choice>
          <mc:Fallback>
            <p:blipFill>
              <a:blip r:embed="rId3"/>
              <a:stretch>
                <a:fillRect/>
              </a:stretch>
            </p:blipFill>
          </mc:Fallback>
        </mc:AlternateContent>
        <p:spPr>
          <a:xfrm>
            <a:off x="1192427" y="2372086"/>
            <a:ext cx="6558005" cy="2856274"/>
          </a:xfrm>
          <a:prstGeom prst="rect">
            <a:avLst/>
          </a:prstGeom>
        </p:spPr>
      </p:pic>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72</a:t>
            </a:fld>
            <a:endParaRPr lang="en-US"/>
          </a:p>
        </p:txBody>
      </p:sp>
      <p:sp>
        <p:nvSpPr>
          <p:cNvPr id="6" name="Footer Placeholder 5"/>
          <p:cNvSpPr>
            <a:spLocks noGrp="1"/>
          </p:cNvSpPr>
          <p:nvPr>
            <p:ph type="ftr" sz="quarter" idx="11"/>
          </p:nvPr>
        </p:nvSpPr>
        <p:spPr/>
        <p:txBody>
          <a:bodyPr/>
          <a:lstStyle/>
          <a:p>
            <a:pPr>
              <a:defRPr/>
            </a:pPr>
            <a:r>
              <a:rPr lang="en-US" smtClean="0"/>
              <a:t>Chapter 3 Agile software development</a:t>
            </a:r>
            <a:endParaRPr lang="en-US"/>
          </a:p>
        </p:txBody>
      </p:sp>
    </p:spTree>
    <p:extLst>
      <p:ext uri="{BB962C8B-B14F-4D97-AF65-F5344CB8AC3E}">
        <p14:creationId xmlns:p14="http://schemas.microsoft.com/office/powerpoint/2010/main" val="17819870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smtClean="0"/>
              <a:t>Extreme programming practices (a)</a:t>
            </a:r>
            <a:r>
              <a:rPr lang="en-GB" dirty="0" smtClean="0"/>
              <a:t> </a:t>
            </a:r>
            <a:endParaRPr lang="en-US" dirty="0" smtClean="0"/>
          </a:p>
        </p:txBody>
      </p:sp>
      <p:graphicFrame>
        <p:nvGraphicFramePr>
          <p:cNvPr id="4" name="Table 3"/>
          <p:cNvGraphicFramePr>
            <a:graphicFrameLocks noGrp="1"/>
          </p:cNvGraphicFramePr>
          <p:nvPr/>
        </p:nvGraphicFramePr>
        <p:xfrm>
          <a:off x="457200" y="1580272"/>
          <a:ext cx="8325364" cy="4826016"/>
        </p:xfrm>
        <a:graphic>
          <a:graphicData uri="http://schemas.openxmlformats.org/drawingml/2006/table">
            <a:tbl>
              <a:tblPr/>
              <a:tblGrid>
                <a:gridCol w="2359628"/>
                <a:gridCol w="5965736"/>
              </a:tblGrid>
              <a:tr h="471672">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000000"/>
                          </a:solidFill>
                          <a:effectLst/>
                          <a:latin typeface="Arial"/>
                          <a:ea typeface="Times New Roman" charset="0"/>
                          <a:cs typeface="Arial"/>
                        </a:rPr>
                        <a:t>Principle or practice</a:t>
                      </a:r>
                    </a:p>
                  </a:txBody>
                  <a:tcPr marL="73025" marR="73025" marT="9144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000000"/>
                          </a:solidFill>
                          <a:effectLst/>
                          <a:latin typeface="Arial"/>
                          <a:ea typeface="Times New Roman" charset="0"/>
                          <a:cs typeface="Arial"/>
                        </a:rPr>
                        <a:t>Description</a:t>
                      </a:r>
                    </a:p>
                  </a:txBody>
                  <a:tcPr marL="73025" marR="73025" marT="9144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173847">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000000"/>
                          </a:solidFill>
                          <a:effectLst/>
                          <a:latin typeface="Arial"/>
                          <a:ea typeface="Times New Roman" charset="0"/>
                          <a:cs typeface="Arial"/>
                        </a:rPr>
                        <a:t>Incremental planning</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Requirements are recorded on story cards and the stories to be included in a release are determined by the time available and their relative priority. The developers break these stories into development ‘Tasks’. See Figures 3.5 and 3.6.</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955457">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a:ea typeface="Times New Roman" charset="0"/>
                          <a:cs typeface="Arial"/>
                        </a:rPr>
                        <a:t>Small releases</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The minimal useful set of functionality that provides business value is developed first. Releases of the system are frequent and incrementally add functionality to the first release.</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518676">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a:ea typeface="Times New Roman" charset="0"/>
                          <a:cs typeface="Arial"/>
                        </a:rPr>
                        <a:t>Simple design </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Enough design is carried out to meet the current requirements and no more.</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737067">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a:ea typeface="Times New Roman" charset="0"/>
                          <a:cs typeface="Arial"/>
                        </a:rPr>
                        <a:t>Test-first development</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An automated unit test framework is used to write tests for a new piece of functionality before that functionality itself is implemented.</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737067">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a:ea typeface="Times New Roman" charset="0"/>
                          <a:cs typeface="Arial"/>
                        </a:rPr>
                        <a:t>Refactoring</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All developers are expected to </a:t>
                      </a:r>
                      <a:r>
                        <a:rPr kumimoji="0" lang="en-GB" sz="1600" b="0" i="0" u="none" strike="noStrike" cap="none" normalizeH="0" baseline="0" dirty="0" err="1">
                          <a:ln>
                            <a:noFill/>
                          </a:ln>
                          <a:solidFill>
                            <a:srgbClr val="000000"/>
                          </a:solidFill>
                          <a:effectLst/>
                          <a:latin typeface="Arial"/>
                          <a:ea typeface="Times New Roman" charset="0"/>
                          <a:cs typeface="Arial"/>
                        </a:rPr>
                        <a:t>refactor</a:t>
                      </a:r>
                      <a:r>
                        <a:rPr kumimoji="0" lang="en-GB" sz="1600" b="0" i="0" u="none" strike="noStrike" cap="none" normalizeH="0" baseline="0" dirty="0">
                          <a:ln>
                            <a:noFill/>
                          </a:ln>
                          <a:solidFill>
                            <a:srgbClr val="000000"/>
                          </a:solidFill>
                          <a:effectLst/>
                          <a:latin typeface="Arial"/>
                          <a:ea typeface="Times New Roman" charset="0"/>
                          <a:cs typeface="Arial"/>
                        </a:rPr>
                        <a:t> the code continuously as soon as possible code improvements are found. This keeps the code simple and maintainable.</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73</a:t>
            </a:fld>
            <a:endParaRPr lang="en-US"/>
          </a:p>
        </p:txBody>
      </p:sp>
      <p:sp>
        <p:nvSpPr>
          <p:cNvPr id="6" name="Footer Placeholder 5"/>
          <p:cNvSpPr>
            <a:spLocks noGrp="1"/>
          </p:cNvSpPr>
          <p:nvPr>
            <p:ph type="ftr" sz="quarter" idx="11"/>
          </p:nvPr>
        </p:nvSpPr>
        <p:spPr/>
        <p:txBody>
          <a:bodyPr/>
          <a:lstStyle/>
          <a:p>
            <a:pPr>
              <a:defRPr/>
            </a:pPr>
            <a:r>
              <a:rPr lang="en-US" smtClean="0"/>
              <a:t>Chapter 3 Agile software development</a:t>
            </a:r>
            <a:endParaRPr lang="en-US"/>
          </a:p>
        </p:txBody>
      </p:sp>
    </p:spTree>
    <p:extLst>
      <p:ext uri="{BB962C8B-B14F-4D97-AF65-F5344CB8AC3E}">
        <p14:creationId xmlns:p14="http://schemas.microsoft.com/office/powerpoint/2010/main" val="1109146306"/>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dirty="0" smtClean="0"/>
              <a:t>Extreme programming practices (</a:t>
            </a:r>
            <a:r>
              <a:rPr lang="en-US" dirty="0" err="1" smtClean="0"/>
              <a:t>b</a:t>
            </a:r>
            <a:r>
              <a:rPr lang="en-US" dirty="0" smtClean="0"/>
              <a:t>)</a:t>
            </a:r>
          </a:p>
        </p:txBody>
      </p:sp>
      <p:graphicFrame>
        <p:nvGraphicFramePr>
          <p:cNvPr id="4" name="Table 3"/>
          <p:cNvGraphicFramePr>
            <a:graphicFrameLocks noGrp="1"/>
          </p:cNvGraphicFramePr>
          <p:nvPr/>
        </p:nvGraphicFramePr>
        <p:xfrm>
          <a:off x="457199" y="1990725"/>
          <a:ext cx="8217271" cy="4413534"/>
        </p:xfrm>
        <a:graphic>
          <a:graphicData uri="http://schemas.openxmlformats.org/drawingml/2006/table">
            <a:tbl>
              <a:tblPr firstRow="1" bandRow="1">
                <a:tableStyleId>{69CF1AB2-1976-4502-BF36-3FF5EA218861}</a:tableStyleId>
              </a:tblPr>
              <a:tblGrid>
                <a:gridCol w="2285663"/>
                <a:gridCol w="5931608"/>
              </a:tblGrid>
              <a:tr h="612192">
                <a:tc>
                  <a:txBody>
                    <a:bodyPr/>
                    <a:lstStyle/>
                    <a:p>
                      <a:pPr algn="just">
                        <a:spcAft>
                          <a:spcPts val="0"/>
                        </a:spcAft>
                      </a:pPr>
                      <a:r>
                        <a:rPr lang="en-GB" sz="1600" b="0" dirty="0">
                          <a:latin typeface="Arial"/>
                          <a:cs typeface="Arial"/>
                        </a:rPr>
                        <a:t>Pair programming</a:t>
                      </a:r>
                      <a:endParaRPr lang="en-GB" sz="1600" b="0" dirty="0">
                        <a:solidFill>
                          <a:srgbClr val="000000"/>
                        </a:solidFill>
                        <a:latin typeface="Arial"/>
                        <a:ea typeface="Times New Roman"/>
                        <a:cs typeface="Arial"/>
                      </a:endParaRPr>
                    </a:p>
                  </a:txBody>
                  <a:tcPr marL="73025" marR="73025" marT="0" marB="91440"/>
                </a:tc>
                <a:tc>
                  <a:txBody>
                    <a:bodyPr/>
                    <a:lstStyle/>
                    <a:p>
                      <a:pPr algn="just">
                        <a:spcAft>
                          <a:spcPts val="0"/>
                        </a:spcAft>
                      </a:pPr>
                      <a:r>
                        <a:rPr lang="en-GB" sz="1600" b="0" dirty="0">
                          <a:latin typeface="Arial"/>
                          <a:cs typeface="Arial"/>
                        </a:rPr>
                        <a:t>Developers work in pairs, checking each other’s work and providing the support to always do a good job.</a:t>
                      </a:r>
                      <a:endParaRPr lang="en-GB" sz="1600" b="0" dirty="0">
                        <a:solidFill>
                          <a:srgbClr val="000000"/>
                        </a:solidFill>
                        <a:latin typeface="Arial"/>
                        <a:ea typeface="Times New Roman"/>
                        <a:cs typeface="Arial"/>
                      </a:endParaRPr>
                    </a:p>
                  </a:txBody>
                  <a:tcPr marL="73025" marR="73025" marT="0" marB="91440"/>
                </a:tc>
              </a:tr>
              <a:tr h="830234">
                <a:tc>
                  <a:txBody>
                    <a:bodyPr/>
                    <a:lstStyle/>
                    <a:p>
                      <a:pPr algn="just">
                        <a:spcAft>
                          <a:spcPts val="0"/>
                        </a:spcAft>
                      </a:pPr>
                      <a:r>
                        <a:rPr lang="en-GB" sz="1600" dirty="0">
                          <a:latin typeface="Arial"/>
                          <a:cs typeface="Arial"/>
                        </a:rPr>
                        <a:t>Collective ownership</a:t>
                      </a:r>
                      <a:endParaRPr lang="en-GB" sz="1600" dirty="0">
                        <a:solidFill>
                          <a:srgbClr val="000000"/>
                        </a:solidFill>
                        <a:latin typeface="Arial"/>
                        <a:ea typeface="Times New Roman"/>
                        <a:cs typeface="Arial"/>
                      </a:endParaRPr>
                    </a:p>
                  </a:txBody>
                  <a:tcPr marL="73025" marR="73025" marT="0" marB="91440"/>
                </a:tc>
                <a:tc>
                  <a:txBody>
                    <a:bodyPr/>
                    <a:lstStyle/>
                    <a:p>
                      <a:pPr algn="just">
                        <a:spcAft>
                          <a:spcPts val="0"/>
                        </a:spcAft>
                      </a:pPr>
                      <a:r>
                        <a:rPr lang="en-GB" sz="1600">
                          <a:latin typeface="Arial"/>
                          <a:cs typeface="Arial"/>
                        </a:rPr>
                        <a:t>The pairs of developers work on all areas of the system, so that no islands of expertise develop and all the developers take responsibility for all of the code. Anyone can change anything.</a:t>
                      </a:r>
                      <a:endParaRPr lang="en-GB" sz="1600">
                        <a:solidFill>
                          <a:srgbClr val="000000"/>
                        </a:solidFill>
                        <a:latin typeface="Arial"/>
                        <a:ea typeface="Times New Roman"/>
                        <a:cs typeface="Arial"/>
                      </a:endParaRPr>
                    </a:p>
                  </a:txBody>
                  <a:tcPr marL="73025" marR="73025" marT="0" marB="91440"/>
                </a:tc>
              </a:tr>
              <a:tr h="830234">
                <a:tc>
                  <a:txBody>
                    <a:bodyPr/>
                    <a:lstStyle/>
                    <a:p>
                      <a:pPr algn="just">
                        <a:spcAft>
                          <a:spcPts val="0"/>
                        </a:spcAft>
                      </a:pPr>
                      <a:r>
                        <a:rPr lang="en-GB" sz="1600" dirty="0">
                          <a:latin typeface="Arial"/>
                          <a:cs typeface="Arial"/>
                        </a:rPr>
                        <a:t>Continuous integration</a:t>
                      </a:r>
                      <a:endParaRPr lang="en-GB" sz="1600" dirty="0">
                        <a:solidFill>
                          <a:srgbClr val="000000"/>
                        </a:solidFill>
                        <a:latin typeface="Arial"/>
                        <a:ea typeface="Times New Roman"/>
                        <a:cs typeface="Arial"/>
                      </a:endParaRPr>
                    </a:p>
                  </a:txBody>
                  <a:tcPr marL="73025" marR="73025" marT="0" marB="91440"/>
                </a:tc>
                <a:tc>
                  <a:txBody>
                    <a:bodyPr/>
                    <a:lstStyle/>
                    <a:p>
                      <a:pPr algn="just">
                        <a:spcAft>
                          <a:spcPts val="0"/>
                        </a:spcAft>
                      </a:pPr>
                      <a:r>
                        <a:rPr lang="en-GB" sz="1600">
                          <a:latin typeface="Arial"/>
                          <a:cs typeface="Arial"/>
                        </a:rPr>
                        <a:t>As soon as the work on a task is complete, it is integrated into the whole system. After any such integration, all the unit tests in the system must pass.</a:t>
                      </a:r>
                      <a:endParaRPr lang="en-GB" sz="1600">
                        <a:solidFill>
                          <a:srgbClr val="000000"/>
                        </a:solidFill>
                        <a:latin typeface="Arial"/>
                        <a:ea typeface="Times New Roman"/>
                        <a:cs typeface="Arial"/>
                      </a:endParaRPr>
                    </a:p>
                  </a:txBody>
                  <a:tcPr marL="73025" marR="73025" marT="0" marB="91440"/>
                </a:tc>
              </a:tr>
              <a:tr h="830234">
                <a:tc>
                  <a:txBody>
                    <a:bodyPr/>
                    <a:lstStyle/>
                    <a:p>
                      <a:pPr algn="just">
                        <a:spcAft>
                          <a:spcPts val="0"/>
                        </a:spcAft>
                      </a:pPr>
                      <a:r>
                        <a:rPr lang="en-GB" sz="1600" dirty="0">
                          <a:latin typeface="Arial"/>
                          <a:cs typeface="Arial"/>
                        </a:rPr>
                        <a:t>Sustainable pace</a:t>
                      </a:r>
                      <a:endParaRPr lang="en-GB" sz="1600" dirty="0">
                        <a:solidFill>
                          <a:srgbClr val="000000"/>
                        </a:solidFill>
                        <a:latin typeface="Arial"/>
                        <a:ea typeface="Times New Roman"/>
                        <a:cs typeface="Arial"/>
                      </a:endParaRPr>
                    </a:p>
                  </a:txBody>
                  <a:tcPr marL="73025" marR="73025" marT="0" marB="91440"/>
                </a:tc>
                <a:tc>
                  <a:txBody>
                    <a:bodyPr/>
                    <a:lstStyle/>
                    <a:p>
                      <a:pPr algn="just">
                        <a:spcAft>
                          <a:spcPts val="0"/>
                        </a:spcAft>
                      </a:pPr>
                      <a:r>
                        <a:rPr lang="en-GB" sz="1600" dirty="0">
                          <a:latin typeface="Arial"/>
                          <a:cs typeface="Arial"/>
                        </a:rPr>
                        <a:t>Large amounts of overtime are not considered acceptable as the net effect is often to reduce code quality and medium term productivity</a:t>
                      </a:r>
                      <a:endParaRPr lang="en-GB" sz="1600" dirty="0">
                        <a:solidFill>
                          <a:srgbClr val="000000"/>
                        </a:solidFill>
                        <a:latin typeface="Arial"/>
                        <a:ea typeface="Times New Roman"/>
                        <a:cs typeface="Arial"/>
                      </a:endParaRPr>
                    </a:p>
                  </a:txBody>
                  <a:tcPr marL="73025" marR="73025" marT="0" marB="91440"/>
                </a:tc>
              </a:tr>
              <a:tr h="1283088">
                <a:tc>
                  <a:txBody>
                    <a:bodyPr/>
                    <a:lstStyle/>
                    <a:p>
                      <a:pPr algn="just">
                        <a:spcAft>
                          <a:spcPts val="0"/>
                        </a:spcAft>
                      </a:pPr>
                      <a:r>
                        <a:rPr lang="en-GB" sz="1600">
                          <a:latin typeface="Arial"/>
                          <a:cs typeface="Arial"/>
                        </a:rPr>
                        <a:t>On-site customer</a:t>
                      </a:r>
                      <a:endParaRPr lang="en-GB" sz="1600">
                        <a:solidFill>
                          <a:srgbClr val="000000"/>
                        </a:solidFill>
                        <a:latin typeface="Arial"/>
                        <a:ea typeface="Times New Roman"/>
                        <a:cs typeface="Arial"/>
                      </a:endParaRPr>
                    </a:p>
                  </a:txBody>
                  <a:tcPr marL="73025" marR="73025" marT="0" marB="91440"/>
                </a:tc>
                <a:tc>
                  <a:txBody>
                    <a:bodyPr/>
                    <a:lstStyle/>
                    <a:p>
                      <a:pPr algn="just">
                        <a:spcAft>
                          <a:spcPts val="0"/>
                        </a:spcAft>
                      </a:pPr>
                      <a:r>
                        <a:rPr lang="en-GB" sz="1600" dirty="0">
                          <a:latin typeface="Arial"/>
                          <a:cs typeface="Arial"/>
                        </a:rPr>
                        <a:t>A representative of the end-user of the system (the customer) should be available full time for the use of the XP team. In an extreme programming process, the customer is a member of the development team and is responsible for bringing system requirements to the team for implementation</a:t>
                      </a:r>
                      <a:r>
                        <a:rPr lang="en-GB" sz="1600" dirty="0" smtClean="0">
                          <a:latin typeface="Arial"/>
                          <a:cs typeface="Arial"/>
                        </a:rPr>
                        <a:t>.</a:t>
                      </a:r>
                      <a:endParaRPr lang="en-GB" sz="1600" dirty="0">
                        <a:solidFill>
                          <a:srgbClr val="000000"/>
                        </a:solidFill>
                        <a:latin typeface="Arial"/>
                        <a:ea typeface="Times New Roman"/>
                        <a:cs typeface="Arial"/>
                      </a:endParaRPr>
                    </a:p>
                  </a:txBody>
                  <a:tcPr marL="73025" marR="73025" marT="0" marB="91440"/>
                </a:tc>
              </a:tr>
            </a:tbl>
          </a:graphicData>
        </a:graphic>
      </p:graphicFrame>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74</a:t>
            </a:fld>
            <a:endParaRPr lang="en-US"/>
          </a:p>
        </p:txBody>
      </p:sp>
      <p:sp>
        <p:nvSpPr>
          <p:cNvPr id="6" name="Footer Placeholder 5"/>
          <p:cNvSpPr>
            <a:spLocks noGrp="1"/>
          </p:cNvSpPr>
          <p:nvPr>
            <p:ph type="ftr" sz="quarter" idx="11"/>
          </p:nvPr>
        </p:nvSpPr>
        <p:spPr/>
        <p:txBody>
          <a:bodyPr/>
          <a:lstStyle/>
          <a:p>
            <a:pPr>
              <a:defRPr/>
            </a:pPr>
            <a:r>
              <a:rPr lang="en-US" smtClean="0"/>
              <a:t>Chapter 3 Agile software development</a:t>
            </a:r>
            <a:endParaRPr lang="en-US"/>
          </a:p>
        </p:txBody>
      </p:sp>
    </p:spTree>
    <p:extLst>
      <p:ext uri="{BB962C8B-B14F-4D97-AF65-F5344CB8AC3E}">
        <p14:creationId xmlns:p14="http://schemas.microsoft.com/office/powerpoint/2010/main" val="1779715400"/>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0434" name="Rectangle 2"/>
          <p:cNvSpPr>
            <a:spLocks noGrp="1" noChangeArrowheads="1"/>
          </p:cNvSpPr>
          <p:nvPr>
            <p:ph type="title"/>
          </p:nvPr>
        </p:nvSpPr>
        <p:spPr/>
        <p:txBody>
          <a:bodyPr/>
          <a:lstStyle/>
          <a:p>
            <a:r>
              <a:rPr lang="en-US"/>
              <a:t>Requirements scenarios</a:t>
            </a:r>
          </a:p>
        </p:txBody>
      </p:sp>
      <p:sp>
        <p:nvSpPr>
          <p:cNvPr id="1170435" name="Rectangle 3"/>
          <p:cNvSpPr>
            <a:spLocks noGrp="1" noChangeArrowheads="1"/>
          </p:cNvSpPr>
          <p:nvPr>
            <p:ph type="body" idx="1"/>
          </p:nvPr>
        </p:nvSpPr>
        <p:spPr/>
        <p:txBody>
          <a:bodyPr/>
          <a:lstStyle/>
          <a:p>
            <a:r>
              <a:rPr lang="en-US" dirty="0"/>
              <a:t>In XP,</a:t>
            </a:r>
            <a:r>
              <a:rPr lang="en-US" dirty="0" smtClean="0"/>
              <a:t> a customer or user is part of the XP team and is responsible for making decisions on requirements.</a:t>
            </a:r>
          </a:p>
          <a:p>
            <a:r>
              <a:rPr lang="en-US" dirty="0" smtClean="0"/>
              <a:t>User </a:t>
            </a:r>
            <a:r>
              <a:rPr lang="en-US" dirty="0"/>
              <a:t>requirements are expressed as scenarios or user stories.</a:t>
            </a:r>
          </a:p>
          <a:p>
            <a:r>
              <a:rPr lang="en-US" dirty="0"/>
              <a:t>These are written on cards and the development team break them down into implementation tasks. These tasks are the basis of schedule and cost estimates.</a:t>
            </a:r>
          </a:p>
          <a:p>
            <a:r>
              <a:rPr lang="en-US" dirty="0"/>
              <a:t>The customer chooses the stories for inclusion in the next release based on their priorities and the schedule estimates.</a:t>
            </a:r>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75</a:t>
            </a:fld>
            <a:endParaRPr lang="en-US"/>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Tree>
    <p:extLst>
      <p:ext uri="{BB962C8B-B14F-4D97-AF65-F5344CB8AC3E}">
        <p14:creationId xmlns:p14="http://schemas.microsoft.com/office/powerpoint/2010/main" val="275297915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dirty="0" smtClean="0"/>
              <a:t>A ‘prescribing medication’ story</a:t>
            </a:r>
            <a:r>
              <a:rPr lang="en-GB" dirty="0" smtClean="0"/>
              <a:t> </a:t>
            </a:r>
            <a:endParaRPr lang="en-US" dirty="0" smtClean="0"/>
          </a:p>
        </p:txBody>
      </p:sp>
      <p:pic>
        <p:nvPicPr>
          <p:cNvPr id="4" name="Picture 3" descr="3.5 StoryCard.eps"/>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2"/>
              <a:stretch>
                <a:fillRect/>
              </a:stretch>
            </p:blipFill>
          </mc:Choice>
          <mc:Fallback>
            <p:blipFill>
              <a:blip r:embed="rId3"/>
              <a:stretch>
                <a:fillRect/>
              </a:stretch>
            </p:blipFill>
          </mc:Fallback>
        </mc:AlternateContent>
        <p:spPr>
          <a:xfrm>
            <a:off x="1440914" y="1566747"/>
            <a:ext cx="5968294" cy="4789603"/>
          </a:xfrm>
          <a:prstGeom prst="rect">
            <a:avLst/>
          </a:prstGeom>
        </p:spPr>
      </p:pic>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76</a:t>
            </a:fld>
            <a:endParaRPr lang="en-US"/>
          </a:p>
        </p:txBody>
      </p:sp>
      <p:sp>
        <p:nvSpPr>
          <p:cNvPr id="6" name="Footer Placeholder 5"/>
          <p:cNvSpPr>
            <a:spLocks noGrp="1"/>
          </p:cNvSpPr>
          <p:nvPr>
            <p:ph type="ftr" sz="quarter" idx="11"/>
          </p:nvPr>
        </p:nvSpPr>
        <p:spPr/>
        <p:txBody>
          <a:bodyPr/>
          <a:lstStyle/>
          <a:p>
            <a:pPr>
              <a:defRPr/>
            </a:pPr>
            <a:r>
              <a:rPr lang="en-US" smtClean="0"/>
              <a:t>Chapter 3 Agile software development</a:t>
            </a:r>
            <a:endParaRPr lang="en-US"/>
          </a:p>
        </p:txBody>
      </p:sp>
    </p:spTree>
    <p:extLst>
      <p:ext uri="{BB962C8B-B14F-4D97-AF65-F5344CB8AC3E}">
        <p14:creationId xmlns:p14="http://schemas.microsoft.com/office/powerpoint/2010/main" val="3365700541"/>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dirty="0" smtClean="0"/>
              <a:t>Examples of task cards for prescribing medication </a:t>
            </a:r>
          </a:p>
        </p:txBody>
      </p:sp>
      <p:pic>
        <p:nvPicPr>
          <p:cNvPr id="4" name="Picture 3" descr="3.6 TaskCards.eps"/>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2"/>
              <a:stretch>
                <a:fillRect/>
              </a:stretch>
            </p:blipFill>
          </mc:Choice>
          <mc:Fallback>
            <p:blipFill>
              <a:blip r:embed="rId3"/>
              <a:stretch>
                <a:fillRect/>
              </a:stretch>
            </p:blipFill>
          </mc:Fallback>
        </mc:AlternateContent>
        <p:spPr>
          <a:xfrm>
            <a:off x="1333382" y="1760870"/>
            <a:ext cx="6417050" cy="4518673"/>
          </a:xfrm>
          <a:prstGeom prst="rect">
            <a:avLst/>
          </a:prstGeom>
        </p:spPr>
      </p:pic>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77</a:t>
            </a:fld>
            <a:endParaRPr lang="en-US"/>
          </a:p>
        </p:txBody>
      </p:sp>
      <p:sp>
        <p:nvSpPr>
          <p:cNvPr id="6" name="Footer Placeholder 5"/>
          <p:cNvSpPr>
            <a:spLocks noGrp="1"/>
          </p:cNvSpPr>
          <p:nvPr>
            <p:ph type="ftr" sz="quarter" idx="11"/>
          </p:nvPr>
        </p:nvSpPr>
        <p:spPr/>
        <p:txBody>
          <a:bodyPr/>
          <a:lstStyle/>
          <a:p>
            <a:pPr>
              <a:defRPr/>
            </a:pPr>
            <a:r>
              <a:rPr lang="en-US" smtClean="0"/>
              <a:t>Chapter 3 Agile software development</a:t>
            </a:r>
            <a:endParaRPr lang="en-US"/>
          </a:p>
        </p:txBody>
      </p:sp>
    </p:spTree>
    <p:extLst>
      <p:ext uri="{BB962C8B-B14F-4D97-AF65-F5344CB8AC3E}">
        <p14:creationId xmlns:p14="http://schemas.microsoft.com/office/powerpoint/2010/main" val="1187986627"/>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1458" name="Rectangle 2"/>
          <p:cNvSpPr>
            <a:spLocks noGrp="1" noChangeArrowheads="1"/>
          </p:cNvSpPr>
          <p:nvPr>
            <p:ph type="title"/>
          </p:nvPr>
        </p:nvSpPr>
        <p:spPr/>
        <p:txBody>
          <a:bodyPr/>
          <a:lstStyle/>
          <a:p>
            <a:r>
              <a:rPr lang="en-US"/>
              <a:t>XP and change</a:t>
            </a:r>
          </a:p>
        </p:txBody>
      </p:sp>
      <p:sp>
        <p:nvSpPr>
          <p:cNvPr id="1171459" name="Rectangle 3"/>
          <p:cNvSpPr>
            <a:spLocks noGrp="1" noChangeArrowheads="1"/>
          </p:cNvSpPr>
          <p:nvPr>
            <p:ph type="body" idx="1"/>
          </p:nvPr>
        </p:nvSpPr>
        <p:spPr/>
        <p:txBody>
          <a:bodyPr/>
          <a:lstStyle/>
          <a:p>
            <a:pPr>
              <a:lnSpc>
                <a:spcPct val="90000"/>
              </a:lnSpc>
            </a:pPr>
            <a:r>
              <a:rPr lang="en-US"/>
              <a:t>Conventional wisdom in software engineering is to design for change. It is worth spending time and effort anticipating changes as this reduces costs later in the life cycle.</a:t>
            </a:r>
          </a:p>
          <a:p>
            <a:pPr>
              <a:lnSpc>
                <a:spcPct val="90000"/>
              </a:lnSpc>
            </a:pPr>
            <a:r>
              <a:rPr lang="en-US"/>
              <a:t>XP, however, maintains that this is not worthwhile as changes cannot be reliably anticipated.</a:t>
            </a:r>
          </a:p>
          <a:p>
            <a:pPr>
              <a:lnSpc>
                <a:spcPct val="90000"/>
              </a:lnSpc>
            </a:pPr>
            <a:r>
              <a:rPr lang="en-US"/>
              <a:t>Rather, it proposes constant code improvement (refactoring) to make changes easier when they have to be implemented.</a:t>
            </a:r>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78</a:t>
            </a:fld>
            <a:endParaRPr lang="en-US"/>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Tree>
    <p:extLst>
      <p:ext uri="{BB962C8B-B14F-4D97-AF65-F5344CB8AC3E}">
        <p14:creationId xmlns:p14="http://schemas.microsoft.com/office/powerpoint/2010/main" val="324542842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Refactoring</a:t>
            </a:r>
            <a:endParaRPr lang="en-US" dirty="0"/>
          </a:p>
        </p:txBody>
      </p:sp>
      <p:sp>
        <p:nvSpPr>
          <p:cNvPr id="3" name="Content Placeholder 2"/>
          <p:cNvSpPr>
            <a:spLocks noGrp="1"/>
          </p:cNvSpPr>
          <p:nvPr>
            <p:ph idx="1"/>
          </p:nvPr>
        </p:nvSpPr>
        <p:spPr/>
        <p:txBody>
          <a:bodyPr/>
          <a:lstStyle/>
          <a:p>
            <a:r>
              <a:rPr lang="en-US" dirty="0" smtClean="0"/>
              <a:t>Programming team look for possible software improvements and make these improvements even where there is no immediate need for them.</a:t>
            </a:r>
          </a:p>
          <a:p>
            <a:r>
              <a:rPr lang="en-US" dirty="0" smtClean="0"/>
              <a:t>This improves the understandability of the software and so reduces the need for documentation.</a:t>
            </a:r>
          </a:p>
          <a:p>
            <a:r>
              <a:rPr lang="en-US" dirty="0" smtClean="0"/>
              <a:t>Changes are easier to make because the code is well-structured and clear.</a:t>
            </a:r>
          </a:p>
          <a:p>
            <a:r>
              <a:rPr lang="en-US" dirty="0" smtClean="0"/>
              <a:t>However, some changes requires architecture refactoring and this is much more expensive.</a:t>
            </a:r>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79</a:t>
            </a:fld>
            <a:endParaRPr lang="en-US"/>
          </a:p>
        </p:txBody>
      </p:sp>
    </p:spTree>
    <p:extLst>
      <p:ext uri="{BB962C8B-B14F-4D97-AF65-F5344CB8AC3E}">
        <p14:creationId xmlns:p14="http://schemas.microsoft.com/office/powerpoint/2010/main" val="38955079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GB" smtClean="0"/>
              <a:t>Waterfall model phases</a:t>
            </a:r>
            <a:endParaRPr lang="en-GB"/>
          </a:p>
        </p:txBody>
      </p:sp>
      <p:sp>
        <p:nvSpPr>
          <p:cNvPr id="29699" name="Rectangle 3"/>
          <p:cNvSpPr>
            <a:spLocks noGrp="1" noChangeArrowheads="1"/>
          </p:cNvSpPr>
          <p:nvPr>
            <p:ph type="body" idx="1"/>
          </p:nvPr>
        </p:nvSpPr>
        <p:spPr/>
        <p:txBody>
          <a:bodyPr/>
          <a:lstStyle/>
          <a:p>
            <a:r>
              <a:rPr lang="en-GB" dirty="0" smtClean="0"/>
              <a:t>There are separate identified phases in the waterfall model:</a:t>
            </a:r>
          </a:p>
          <a:p>
            <a:pPr lvl="1"/>
            <a:r>
              <a:rPr lang="en-GB" dirty="0" smtClean="0"/>
              <a:t>Requirements analysis and definition</a:t>
            </a:r>
          </a:p>
          <a:p>
            <a:pPr lvl="1"/>
            <a:r>
              <a:rPr lang="en-GB" dirty="0" smtClean="0"/>
              <a:t>System and software design</a:t>
            </a:r>
          </a:p>
          <a:p>
            <a:pPr lvl="1"/>
            <a:r>
              <a:rPr lang="en-GB" dirty="0" smtClean="0"/>
              <a:t>Implementation and unit testing</a:t>
            </a:r>
          </a:p>
          <a:p>
            <a:pPr lvl="1"/>
            <a:r>
              <a:rPr lang="en-GB" dirty="0" smtClean="0"/>
              <a:t>Integration and system testing</a:t>
            </a:r>
          </a:p>
          <a:p>
            <a:pPr lvl="1"/>
            <a:r>
              <a:rPr lang="en-GB" dirty="0" smtClean="0"/>
              <a:t>Operation and maintenance</a:t>
            </a:r>
          </a:p>
          <a:p>
            <a:r>
              <a:rPr lang="en-GB" dirty="0" smtClean="0"/>
              <a:t>The main drawback of the waterfall model is the difficulty of accommodating change after the process is underway. In principle, a phase has to be complete before moving onto the next phase.</a:t>
            </a:r>
            <a:endParaRPr lang="en-GB" dirty="0"/>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8</a:t>
            </a:fld>
            <a:endParaRPr lang="en-US"/>
          </a:p>
        </p:txBody>
      </p:sp>
      <p:sp>
        <p:nvSpPr>
          <p:cNvPr id="7" name="Footer Placeholder 6"/>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refactoring</a:t>
            </a:r>
            <a:endParaRPr lang="en-US" dirty="0"/>
          </a:p>
        </p:txBody>
      </p:sp>
      <p:sp>
        <p:nvSpPr>
          <p:cNvPr id="3" name="Content Placeholder 2"/>
          <p:cNvSpPr>
            <a:spLocks noGrp="1"/>
          </p:cNvSpPr>
          <p:nvPr>
            <p:ph idx="1"/>
          </p:nvPr>
        </p:nvSpPr>
        <p:spPr/>
        <p:txBody>
          <a:bodyPr/>
          <a:lstStyle/>
          <a:p>
            <a:r>
              <a:rPr lang="en-US" dirty="0" smtClean="0"/>
              <a:t>Re-organization of a class hierarchy to remove duplicate code.</a:t>
            </a:r>
          </a:p>
          <a:p>
            <a:r>
              <a:rPr lang="en-US" dirty="0" smtClean="0"/>
              <a:t>Tidying up and renaming attributes and methods to make them easier to understand.</a:t>
            </a:r>
          </a:p>
          <a:p>
            <a:r>
              <a:rPr lang="en-US" dirty="0" smtClean="0"/>
              <a:t>The replacement of inline code with calls to methods that have been included in a program library.</a:t>
            </a:r>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80</a:t>
            </a:fld>
            <a:endParaRPr lang="en-US"/>
          </a:p>
        </p:txBody>
      </p:sp>
    </p:spTree>
    <p:extLst>
      <p:ext uri="{BB962C8B-B14F-4D97-AF65-F5344CB8AC3E}">
        <p14:creationId xmlns:p14="http://schemas.microsoft.com/office/powerpoint/2010/main" val="358490100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GB" sz="2000" dirty="0" smtClean="0"/>
              <a:t>Agile methods are incremental development methods that focus on rapid development, frequent releases of the software, reducing process overheads and producing high-quality code. They involve the customer directly in the development process.</a:t>
            </a:r>
          </a:p>
          <a:p>
            <a:r>
              <a:rPr lang="en-GB" sz="2000" dirty="0" smtClean="0"/>
              <a:t>The decision on whether to use an agile or a plan-driven approach to development should depend on the type of software being developed, the capabilities of the development team and the culture of the company developing the system.</a:t>
            </a:r>
          </a:p>
          <a:p>
            <a:r>
              <a:rPr lang="en-GB" sz="2000" dirty="0" smtClean="0"/>
              <a:t>Extreme programming is a well-known agile method that integrates a range of good programming practices such as frequent releases of the software, continuous software improvement and customer participation in the development team.</a:t>
            </a:r>
          </a:p>
          <a:p>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81</a:t>
            </a:fld>
            <a:endParaRPr lang="en-US"/>
          </a:p>
        </p:txBody>
      </p:sp>
    </p:spTree>
    <p:extLst>
      <p:ext uri="{BB962C8B-B14F-4D97-AF65-F5344CB8AC3E}">
        <p14:creationId xmlns:p14="http://schemas.microsoft.com/office/powerpoint/2010/main" val="391875252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p:txBody>
          <a:bodyPr/>
          <a:lstStyle/>
          <a:p>
            <a:r>
              <a:rPr lang="en-US" dirty="0" smtClean="0"/>
              <a:t>Chapter 3 – Agile Software Development</a:t>
            </a:r>
          </a:p>
        </p:txBody>
      </p:sp>
      <p:sp>
        <p:nvSpPr>
          <p:cNvPr id="3" name="Subtitle 2"/>
          <p:cNvSpPr>
            <a:spLocks noGrp="1"/>
          </p:cNvSpPr>
          <p:nvPr>
            <p:ph type="subTitle" idx="1"/>
          </p:nvPr>
        </p:nvSpPr>
        <p:spPr/>
        <p:txBody>
          <a:bodyPr/>
          <a:lstStyle/>
          <a:p>
            <a:pPr fontAlgn="auto">
              <a:spcAft>
                <a:spcPts val="0"/>
              </a:spcAft>
              <a:buFont typeface="Arial"/>
              <a:buNone/>
              <a:defRPr/>
            </a:pPr>
            <a:r>
              <a:rPr lang="en-US" dirty="0" smtClean="0">
                <a:ea typeface="+mn-ea"/>
                <a:cs typeface="+mn-cs"/>
              </a:rPr>
              <a:t>Lecture 2</a:t>
            </a:r>
            <a:endParaRPr lang="en-US" dirty="0">
              <a:ea typeface="+mn-ea"/>
              <a:cs typeface="+mn-cs"/>
            </a:endParaRPr>
          </a:p>
        </p:txBody>
      </p:sp>
      <p:sp>
        <p:nvSpPr>
          <p:cNvPr id="4" name="Slide Number Placeholder 3"/>
          <p:cNvSpPr>
            <a:spLocks noGrp="1"/>
          </p:cNvSpPr>
          <p:nvPr>
            <p:ph type="sldNum" sz="quarter" idx="12"/>
          </p:nvPr>
        </p:nvSpPr>
        <p:spPr/>
        <p:txBody>
          <a:bodyPr/>
          <a:lstStyle/>
          <a:p>
            <a:pPr>
              <a:defRPr/>
            </a:pPr>
            <a:fld id="{E973D278-956A-2946-9CE2-9D3773855556}" type="slidenum">
              <a:rPr lang="en-US" smtClean="0"/>
              <a:pPr>
                <a:defRPr/>
              </a:pPr>
              <a:t>82</a:t>
            </a:fld>
            <a:endParaRPr lang="en-US"/>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Tree>
    <p:extLst>
      <p:ext uri="{BB962C8B-B14F-4D97-AF65-F5344CB8AC3E}">
        <p14:creationId xmlns:p14="http://schemas.microsoft.com/office/powerpoint/2010/main" val="3608119937"/>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2482" name="Rectangle 2"/>
          <p:cNvSpPr>
            <a:spLocks noGrp="1" noChangeArrowheads="1"/>
          </p:cNvSpPr>
          <p:nvPr>
            <p:ph type="title"/>
          </p:nvPr>
        </p:nvSpPr>
        <p:spPr/>
        <p:txBody>
          <a:bodyPr/>
          <a:lstStyle/>
          <a:p>
            <a:r>
              <a:rPr lang="en-US"/>
              <a:t>Testing in XP</a:t>
            </a:r>
          </a:p>
        </p:txBody>
      </p:sp>
      <p:sp>
        <p:nvSpPr>
          <p:cNvPr id="1172483" name="Rectangle 3"/>
          <p:cNvSpPr>
            <a:spLocks noGrp="1" noChangeArrowheads="1"/>
          </p:cNvSpPr>
          <p:nvPr>
            <p:ph type="body" idx="1"/>
          </p:nvPr>
        </p:nvSpPr>
        <p:spPr/>
        <p:txBody>
          <a:bodyPr/>
          <a:lstStyle/>
          <a:p>
            <a:r>
              <a:rPr lang="en-US" dirty="0" smtClean="0"/>
              <a:t>Testing is central to XP and XP has developed an approach where the program is tested after every change has been made.</a:t>
            </a:r>
          </a:p>
          <a:p>
            <a:r>
              <a:rPr lang="en-US" dirty="0" smtClean="0"/>
              <a:t>XP testing features:</a:t>
            </a:r>
          </a:p>
          <a:p>
            <a:pPr lvl="1"/>
            <a:r>
              <a:rPr lang="en-US" dirty="0" smtClean="0"/>
              <a:t>Test</a:t>
            </a:r>
            <a:r>
              <a:rPr lang="en-US" dirty="0"/>
              <a:t>-first development.</a:t>
            </a:r>
          </a:p>
          <a:p>
            <a:pPr lvl="1"/>
            <a:r>
              <a:rPr lang="en-US" dirty="0"/>
              <a:t>Incremental test development from scenarios.</a:t>
            </a:r>
          </a:p>
          <a:p>
            <a:pPr lvl="1"/>
            <a:r>
              <a:rPr lang="en-US" dirty="0"/>
              <a:t>User involvement in test development and validation.</a:t>
            </a:r>
          </a:p>
          <a:p>
            <a:pPr lvl="1"/>
            <a:r>
              <a:rPr lang="en-US" dirty="0"/>
              <a:t>Automated test harnesses are used to run all component tests each time that a new release is built.</a:t>
            </a:r>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83</a:t>
            </a:fld>
            <a:endParaRPr lang="en-US"/>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Tree>
    <p:extLst>
      <p:ext uri="{BB962C8B-B14F-4D97-AF65-F5344CB8AC3E}">
        <p14:creationId xmlns:p14="http://schemas.microsoft.com/office/powerpoint/2010/main" val="366024314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3506" name="Rectangle 2"/>
          <p:cNvSpPr>
            <a:spLocks noGrp="1" noChangeArrowheads="1"/>
          </p:cNvSpPr>
          <p:nvPr>
            <p:ph type="title"/>
          </p:nvPr>
        </p:nvSpPr>
        <p:spPr/>
        <p:txBody>
          <a:bodyPr/>
          <a:lstStyle/>
          <a:p>
            <a:r>
              <a:rPr lang="en-US"/>
              <a:t>Test-first development</a:t>
            </a:r>
          </a:p>
        </p:txBody>
      </p:sp>
      <p:sp>
        <p:nvSpPr>
          <p:cNvPr id="1173507" name="Rectangle 3"/>
          <p:cNvSpPr>
            <a:spLocks noGrp="1" noChangeArrowheads="1"/>
          </p:cNvSpPr>
          <p:nvPr>
            <p:ph type="body" idx="1"/>
          </p:nvPr>
        </p:nvSpPr>
        <p:spPr/>
        <p:txBody>
          <a:bodyPr/>
          <a:lstStyle/>
          <a:p>
            <a:pPr>
              <a:lnSpc>
                <a:spcPct val="90000"/>
              </a:lnSpc>
            </a:pPr>
            <a:r>
              <a:rPr lang="en-US" dirty="0"/>
              <a:t>Writing tests before code clarifies the requirements to be implemented.</a:t>
            </a:r>
          </a:p>
          <a:p>
            <a:pPr>
              <a:lnSpc>
                <a:spcPct val="90000"/>
              </a:lnSpc>
            </a:pPr>
            <a:r>
              <a:rPr lang="en-US" dirty="0"/>
              <a:t>Tests are written as programs rather than data so that they can be executed automatically. The test includes a check that it has executed correctly</a:t>
            </a:r>
            <a:r>
              <a:rPr lang="en-US" dirty="0" smtClean="0"/>
              <a:t>.</a:t>
            </a:r>
          </a:p>
          <a:p>
            <a:pPr lvl="1">
              <a:lnSpc>
                <a:spcPct val="90000"/>
              </a:lnSpc>
            </a:pPr>
            <a:r>
              <a:rPr lang="en-US" dirty="0" smtClean="0"/>
              <a:t>Usually relies on a testing framework such as </a:t>
            </a:r>
            <a:r>
              <a:rPr lang="en-US" dirty="0" err="1" smtClean="0"/>
              <a:t>Junit</a:t>
            </a:r>
            <a:r>
              <a:rPr lang="en-US" dirty="0" smtClean="0"/>
              <a:t>.</a:t>
            </a:r>
          </a:p>
          <a:p>
            <a:pPr>
              <a:lnSpc>
                <a:spcPct val="90000"/>
              </a:lnSpc>
            </a:pPr>
            <a:r>
              <a:rPr lang="en-US" dirty="0"/>
              <a:t>All previous and new tests are</a:t>
            </a:r>
            <a:r>
              <a:rPr lang="en-US" dirty="0" smtClean="0"/>
              <a:t> run automatically when </a:t>
            </a:r>
            <a:r>
              <a:rPr lang="en-US" dirty="0"/>
              <a:t>new functionality is </a:t>
            </a:r>
            <a:r>
              <a:rPr lang="en-US" dirty="0" smtClean="0"/>
              <a:t>added, thus checking </a:t>
            </a:r>
            <a:r>
              <a:rPr lang="en-US" dirty="0"/>
              <a:t>that the new functionality has not introduced errors.</a:t>
            </a:r>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84</a:t>
            </a:fld>
            <a:endParaRPr lang="en-US"/>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Tree>
    <p:extLst>
      <p:ext uri="{BB962C8B-B14F-4D97-AF65-F5344CB8AC3E}">
        <p14:creationId xmlns:p14="http://schemas.microsoft.com/office/powerpoint/2010/main" val="208903004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Customer involvement</a:t>
            </a:r>
            <a:endParaRPr lang="en-US" dirty="0"/>
          </a:p>
        </p:txBody>
      </p:sp>
      <p:sp>
        <p:nvSpPr>
          <p:cNvPr id="3" name="Content Placeholder 2"/>
          <p:cNvSpPr>
            <a:spLocks noGrp="1"/>
          </p:cNvSpPr>
          <p:nvPr>
            <p:ph idx="1"/>
          </p:nvPr>
        </p:nvSpPr>
        <p:spPr/>
        <p:txBody>
          <a:bodyPr/>
          <a:lstStyle/>
          <a:p>
            <a:r>
              <a:rPr lang="en-GB" dirty="0" smtClean="0"/>
              <a:t>The role of the customer in the testing process is to help develop acceptance tests for the stories that are to be implemented in the next release of the system. </a:t>
            </a:r>
          </a:p>
          <a:p>
            <a:r>
              <a:rPr lang="en-GB" dirty="0" smtClean="0"/>
              <a:t>The customer who is part of the team writes tests as development proceeds. All new code is therefore validated to ensure that it is what the customer needs. </a:t>
            </a:r>
          </a:p>
          <a:p>
            <a:r>
              <a:rPr lang="en-GB" dirty="0" smtClean="0"/>
              <a:t>However, people adopting the customer role have limited time available and so cannot work full-time with the development team. They may feel that providing the requirements was enough of a contribution and so may be reluctant to get involved in the testing process. </a:t>
            </a:r>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85</a:t>
            </a:fld>
            <a:endParaRPr lang="en-US"/>
          </a:p>
        </p:txBody>
      </p:sp>
    </p:spTree>
    <p:extLst>
      <p:ext uri="{BB962C8B-B14F-4D97-AF65-F5344CB8AC3E}">
        <p14:creationId xmlns:p14="http://schemas.microsoft.com/office/powerpoint/2010/main" val="110258124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dirty="0" smtClean="0"/>
              <a:t>Test case description for dose checking</a:t>
            </a:r>
            <a:r>
              <a:rPr lang="en-GB" dirty="0" smtClean="0"/>
              <a:t> </a:t>
            </a:r>
            <a:endParaRPr lang="en-US" dirty="0" smtClean="0"/>
          </a:p>
        </p:txBody>
      </p:sp>
      <p:pic>
        <p:nvPicPr>
          <p:cNvPr id="4" name="Picture 3" descr="3.7 DoseChecking.eps"/>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2"/>
              <a:stretch>
                <a:fillRect/>
              </a:stretch>
            </p:blipFill>
          </mc:Choice>
          <mc:Fallback>
            <p:blipFill>
              <a:blip r:embed="rId3"/>
              <a:stretch>
                <a:fillRect/>
              </a:stretch>
            </p:blipFill>
          </mc:Fallback>
        </mc:AlternateContent>
        <p:spPr>
          <a:xfrm>
            <a:off x="805735" y="1950230"/>
            <a:ext cx="7436363" cy="4049252"/>
          </a:xfrm>
          <a:prstGeom prst="rect">
            <a:avLst/>
          </a:prstGeom>
        </p:spPr>
      </p:pic>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86</a:t>
            </a:fld>
            <a:endParaRPr lang="en-US"/>
          </a:p>
        </p:txBody>
      </p:sp>
      <p:sp>
        <p:nvSpPr>
          <p:cNvPr id="6" name="Footer Placeholder 5"/>
          <p:cNvSpPr>
            <a:spLocks noGrp="1"/>
          </p:cNvSpPr>
          <p:nvPr>
            <p:ph type="ftr" sz="quarter" idx="11"/>
          </p:nvPr>
        </p:nvSpPr>
        <p:spPr/>
        <p:txBody>
          <a:bodyPr/>
          <a:lstStyle/>
          <a:p>
            <a:pPr>
              <a:defRPr/>
            </a:pPr>
            <a:r>
              <a:rPr lang="en-US" smtClean="0"/>
              <a:t>Chapter 3 Agile software development</a:t>
            </a:r>
            <a:endParaRPr lang="en-US"/>
          </a:p>
        </p:txBody>
      </p:sp>
    </p:spTree>
    <p:extLst>
      <p:ext uri="{BB962C8B-B14F-4D97-AF65-F5344CB8AC3E}">
        <p14:creationId xmlns:p14="http://schemas.microsoft.com/office/powerpoint/2010/main" val="2951383602"/>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automation</a:t>
            </a:r>
            <a:endParaRPr lang="en-US" dirty="0"/>
          </a:p>
        </p:txBody>
      </p:sp>
      <p:sp>
        <p:nvSpPr>
          <p:cNvPr id="3" name="Content Placeholder 2"/>
          <p:cNvSpPr>
            <a:spLocks noGrp="1"/>
          </p:cNvSpPr>
          <p:nvPr>
            <p:ph idx="1"/>
          </p:nvPr>
        </p:nvSpPr>
        <p:spPr/>
        <p:txBody>
          <a:bodyPr/>
          <a:lstStyle/>
          <a:p>
            <a:r>
              <a:rPr lang="en-GB" dirty="0" smtClean="0"/>
              <a:t>Test automation means that tests are written as executable components before the task is implemented </a:t>
            </a:r>
          </a:p>
          <a:p>
            <a:pPr lvl="1"/>
            <a:r>
              <a:rPr lang="en-GB" dirty="0" smtClean="0"/>
              <a:t>These testing components should be stand-alone, should simulate the submission of input to be tested and should check that the result meets the output specification. An automated test framework (e.g. </a:t>
            </a:r>
            <a:r>
              <a:rPr lang="en-GB" dirty="0" err="1" smtClean="0"/>
              <a:t>Junit</a:t>
            </a:r>
            <a:r>
              <a:rPr lang="en-GB" dirty="0" smtClean="0"/>
              <a:t>) is a system that makes it easy to write executable tests and submit a set of tests for execution. </a:t>
            </a:r>
          </a:p>
          <a:p>
            <a:r>
              <a:rPr lang="en-GB" dirty="0" smtClean="0"/>
              <a:t>As testing is automated, there is always a set of tests that can be quickly and easily executed</a:t>
            </a:r>
          </a:p>
          <a:p>
            <a:pPr lvl="1"/>
            <a:r>
              <a:rPr lang="en-GB" dirty="0" smtClean="0"/>
              <a:t>Whenever any functionality is added to the system, the tests can be run and problems that the new code has introduced can be caught immediately.  </a:t>
            </a:r>
          </a:p>
          <a:p>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87</a:t>
            </a:fld>
            <a:endParaRPr lang="en-US"/>
          </a:p>
        </p:txBody>
      </p:sp>
    </p:spTree>
    <p:extLst>
      <p:ext uri="{BB962C8B-B14F-4D97-AF65-F5344CB8AC3E}">
        <p14:creationId xmlns:p14="http://schemas.microsoft.com/office/powerpoint/2010/main" val="122780690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XP testing difficulties</a:t>
            </a:r>
            <a:endParaRPr lang="en-US" dirty="0"/>
          </a:p>
        </p:txBody>
      </p:sp>
      <p:sp>
        <p:nvSpPr>
          <p:cNvPr id="3" name="Content Placeholder 2"/>
          <p:cNvSpPr>
            <a:spLocks noGrp="1"/>
          </p:cNvSpPr>
          <p:nvPr>
            <p:ph idx="1"/>
          </p:nvPr>
        </p:nvSpPr>
        <p:spPr/>
        <p:txBody>
          <a:bodyPr/>
          <a:lstStyle/>
          <a:p>
            <a:r>
              <a:rPr lang="en-GB" dirty="0" smtClean="0"/>
              <a:t>Programmers prefer programming to testing and sometimes they take short cuts when writing tests. For example, they may write incomplete tests that do not check for all possible exceptions that may occur. </a:t>
            </a:r>
          </a:p>
          <a:p>
            <a:r>
              <a:rPr lang="en-GB" dirty="0" smtClean="0"/>
              <a:t>Some tests can be very difficult to write incrementally. For example, in a complex user interface, it is often difficult to write unit tests for the code that implements the ‘display logic’ and workflow between screens. </a:t>
            </a:r>
          </a:p>
          <a:p>
            <a:r>
              <a:rPr lang="en-GB" dirty="0" smtClean="0"/>
              <a:t>It difficult to judge the completeness of a set of tests. Although you may have a lot of system tests, your test set may not provide complete coverage.  </a:t>
            </a:r>
          </a:p>
          <a:p>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88</a:t>
            </a:fld>
            <a:endParaRPr lang="en-US"/>
          </a:p>
        </p:txBody>
      </p:sp>
    </p:spTree>
    <p:extLst>
      <p:ext uri="{BB962C8B-B14F-4D97-AF65-F5344CB8AC3E}">
        <p14:creationId xmlns:p14="http://schemas.microsoft.com/office/powerpoint/2010/main" val="3582317517"/>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4530" name="Rectangle 2"/>
          <p:cNvSpPr>
            <a:spLocks noGrp="1" noChangeArrowheads="1"/>
          </p:cNvSpPr>
          <p:nvPr>
            <p:ph type="title"/>
          </p:nvPr>
        </p:nvSpPr>
        <p:spPr/>
        <p:txBody>
          <a:bodyPr/>
          <a:lstStyle/>
          <a:p>
            <a:r>
              <a:rPr lang="en-US"/>
              <a:t>Pair programming</a:t>
            </a:r>
          </a:p>
        </p:txBody>
      </p:sp>
      <p:sp>
        <p:nvSpPr>
          <p:cNvPr id="1174531" name="Rectangle 3"/>
          <p:cNvSpPr>
            <a:spLocks noGrp="1" noChangeArrowheads="1"/>
          </p:cNvSpPr>
          <p:nvPr>
            <p:ph type="body" idx="1"/>
          </p:nvPr>
        </p:nvSpPr>
        <p:spPr/>
        <p:txBody>
          <a:bodyPr/>
          <a:lstStyle/>
          <a:p>
            <a:pPr>
              <a:lnSpc>
                <a:spcPct val="90000"/>
              </a:lnSpc>
            </a:pPr>
            <a:r>
              <a:rPr lang="en-US" sz="2400"/>
              <a:t>In XP, programmers work in pairs, sitting together to develop code.</a:t>
            </a:r>
          </a:p>
          <a:p>
            <a:pPr>
              <a:lnSpc>
                <a:spcPct val="90000"/>
              </a:lnSpc>
            </a:pPr>
            <a:r>
              <a:rPr lang="en-US" sz="2400"/>
              <a:t>This helps develop common ownership of code and spreads knowledge across the team.</a:t>
            </a:r>
          </a:p>
          <a:p>
            <a:pPr>
              <a:lnSpc>
                <a:spcPct val="90000"/>
              </a:lnSpc>
            </a:pPr>
            <a:r>
              <a:rPr lang="en-US" sz="2400"/>
              <a:t>It serves as an informal review process as each line of code is looked at by more than 1 person.</a:t>
            </a:r>
          </a:p>
          <a:p>
            <a:pPr>
              <a:lnSpc>
                <a:spcPct val="90000"/>
              </a:lnSpc>
            </a:pPr>
            <a:r>
              <a:rPr lang="en-US" sz="2400"/>
              <a:t>It encourages refactoring as the whole team can benefit from this.</a:t>
            </a:r>
          </a:p>
          <a:p>
            <a:pPr>
              <a:lnSpc>
                <a:spcPct val="90000"/>
              </a:lnSpc>
            </a:pPr>
            <a:r>
              <a:rPr lang="en-US" sz="2400"/>
              <a:t>Measurements suggest that development productivity with pair programming is similar to that of two people working independently.</a:t>
            </a:r>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89</a:t>
            </a:fld>
            <a:endParaRPr lang="en-US"/>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Tree>
    <p:extLst>
      <p:ext uri="{BB962C8B-B14F-4D97-AF65-F5344CB8AC3E}">
        <p14:creationId xmlns:p14="http://schemas.microsoft.com/office/powerpoint/2010/main" val="9148307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en-GB" smtClean="0"/>
              <a:t>Waterfall model problems</a:t>
            </a:r>
            <a:endParaRPr lang="en-GB"/>
          </a:p>
        </p:txBody>
      </p:sp>
      <p:sp>
        <p:nvSpPr>
          <p:cNvPr id="92163" name="Rectangle 3"/>
          <p:cNvSpPr>
            <a:spLocks noGrp="1" noChangeArrowheads="1"/>
          </p:cNvSpPr>
          <p:nvPr>
            <p:ph type="body" idx="1"/>
          </p:nvPr>
        </p:nvSpPr>
        <p:spPr/>
        <p:txBody>
          <a:bodyPr/>
          <a:lstStyle/>
          <a:p>
            <a:r>
              <a:rPr lang="en-GB" dirty="0" smtClean="0"/>
              <a:t>Inflexible partitioning of the project into distinct stages makes it difficult to respond to changing customer requirements.</a:t>
            </a:r>
          </a:p>
          <a:p>
            <a:pPr lvl="1"/>
            <a:r>
              <a:rPr lang="en-GB" dirty="0" smtClean="0"/>
              <a:t>Therefore, this model is only appropriate when the requirements are well-understood and changes will be fairly limited during the design process. </a:t>
            </a:r>
          </a:p>
          <a:p>
            <a:pPr lvl="1"/>
            <a:r>
              <a:rPr lang="en-GB" dirty="0" smtClean="0"/>
              <a:t>Few business systems have stable requirements.</a:t>
            </a:r>
          </a:p>
          <a:p>
            <a:r>
              <a:rPr lang="en-GB" dirty="0" smtClean="0"/>
              <a:t>The waterfall model is mostly used for large systems engineering projects where a system is developed at several sites.</a:t>
            </a:r>
          </a:p>
          <a:p>
            <a:pPr lvl="1"/>
            <a:r>
              <a:rPr lang="en-GB" dirty="0" smtClean="0"/>
              <a:t>In those circumstances, the plan-driven nature of the waterfall model helps coordinate the work. </a:t>
            </a:r>
            <a:endParaRPr lang="en-GB" dirty="0"/>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9</a:t>
            </a:fld>
            <a:endParaRPr lang="en-US"/>
          </a:p>
        </p:txBody>
      </p:sp>
      <p:sp>
        <p:nvSpPr>
          <p:cNvPr id="7" name="Footer Placeholder 6"/>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Pair programming</a:t>
            </a:r>
            <a:endParaRPr lang="en-US" dirty="0"/>
          </a:p>
        </p:txBody>
      </p:sp>
      <p:sp>
        <p:nvSpPr>
          <p:cNvPr id="3" name="Content Placeholder 2"/>
          <p:cNvSpPr>
            <a:spLocks noGrp="1"/>
          </p:cNvSpPr>
          <p:nvPr>
            <p:ph idx="1"/>
          </p:nvPr>
        </p:nvSpPr>
        <p:spPr/>
        <p:txBody>
          <a:bodyPr/>
          <a:lstStyle/>
          <a:p>
            <a:r>
              <a:rPr lang="en-GB" dirty="0" smtClean="0"/>
              <a:t>In pair programming, programmers sit together at the same workstation to develop the software.</a:t>
            </a:r>
          </a:p>
          <a:p>
            <a:r>
              <a:rPr lang="en-GB" dirty="0" smtClean="0"/>
              <a:t>Pairs are created dynamically so that all team members work with each other during the development process.</a:t>
            </a:r>
          </a:p>
          <a:p>
            <a:r>
              <a:rPr lang="en-GB" dirty="0" smtClean="0"/>
              <a:t>The sharing of knowledge that happens during pair programming is very important as it reduces the overall risks to a project when team members leave.</a:t>
            </a:r>
          </a:p>
          <a:p>
            <a:r>
              <a:rPr lang="en-GB" dirty="0" smtClean="0"/>
              <a:t>Pair programming is not necessarily inefficient and there is evidence that a pair working together is more efficient than 2 programmers working separately. </a:t>
            </a:r>
            <a:endParaRPr lang="en-US" dirty="0" smtClean="0"/>
          </a:p>
          <a:p>
            <a:endParaRPr lang="en-GB" dirty="0" smtClean="0"/>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90</a:t>
            </a:fld>
            <a:endParaRPr lang="en-US"/>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Tree>
    <p:extLst>
      <p:ext uri="{BB962C8B-B14F-4D97-AF65-F5344CB8AC3E}">
        <p14:creationId xmlns:p14="http://schemas.microsoft.com/office/powerpoint/2010/main" val="2946497215"/>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of pair programming</a:t>
            </a:r>
            <a:endParaRPr lang="en-US" dirty="0"/>
          </a:p>
        </p:txBody>
      </p:sp>
      <p:sp>
        <p:nvSpPr>
          <p:cNvPr id="3" name="Content Placeholder 2"/>
          <p:cNvSpPr>
            <a:spLocks noGrp="1"/>
          </p:cNvSpPr>
          <p:nvPr>
            <p:ph idx="1"/>
          </p:nvPr>
        </p:nvSpPr>
        <p:spPr/>
        <p:txBody>
          <a:bodyPr/>
          <a:lstStyle/>
          <a:p>
            <a:r>
              <a:rPr lang="en-GB" dirty="0" smtClean="0"/>
              <a:t>It supports the idea of collective ownership and responsibility for the system. </a:t>
            </a:r>
          </a:p>
          <a:p>
            <a:pPr lvl="1"/>
            <a:r>
              <a:rPr lang="en-GB" dirty="0" smtClean="0"/>
              <a:t>Individuals are not held responsible for problems with the code. Instead, the team has collective responsibility for resolving these problems.</a:t>
            </a:r>
          </a:p>
          <a:p>
            <a:r>
              <a:rPr lang="en-GB" dirty="0" smtClean="0"/>
              <a:t>It acts as an informal review process because each line of code is looked at by at least two people. </a:t>
            </a:r>
          </a:p>
          <a:p>
            <a:r>
              <a:rPr lang="en-GB" dirty="0" smtClean="0"/>
              <a:t>It helps support refactoring, which is a process of software improvement. </a:t>
            </a:r>
          </a:p>
          <a:p>
            <a:pPr lvl="1"/>
            <a:r>
              <a:rPr lang="en-GB" dirty="0" smtClean="0"/>
              <a:t>Where pair programming and collective ownership are used, others benefit immediately from the refactoring so they are likely to support the process. </a:t>
            </a:r>
          </a:p>
          <a:p>
            <a:pPr lvl="1"/>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91</a:t>
            </a:fld>
            <a:endParaRPr lang="en-US"/>
          </a:p>
        </p:txBody>
      </p:sp>
    </p:spTree>
    <p:extLst>
      <p:ext uri="{BB962C8B-B14F-4D97-AF65-F5344CB8AC3E}">
        <p14:creationId xmlns:p14="http://schemas.microsoft.com/office/powerpoint/2010/main" val="264825698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Agile project management</a:t>
            </a:r>
            <a:endParaRPr lang="en-US" dirty="0"/>
          </a:p>
        </p:txBody>
      </p:sp>
      <p:sp>
        <p:nvSpPr>
          <p:cNvPr id="3" name="Content Placeholder 2"/>
          <p:cNvSpPr>
            <a:spLocks noGrp="1"/>
          </p:cNvSpPr>
          <p:nvPr>
            <p:ph idx="1"/>
          </p:nvPr>
        </p:nvSpPr>
        <p:spPr/>
        <p:txBody>
          <a:bodyPr/>
          <a:lstStyle/>
          <a:p>
            <a:r>
              <a:rPr lang="en-GB" dirty="0" smtClean="0"/>
              <a:t>The principal responsibility of software project managers is to manage the project so that the software is delivered on time and within the planned budget for the project. </a:t>
            </a:r>
          </a:p>
          <a:p>
            <a:r>
              <a:rPr lang="en-GB" dirty="0" smtClean="0"/>
              <a:t>The standard approach to project management is plan-driven. Managers draw up a plan for the project showing what should be delivered, when it should be delivered and who will work on the development of the project deliverables. </a:t>
            </a:r>
          </a:p>
          <a:p>
            <a:r>
              <a:rPr lang="en-GB" dirty="0" smtClean="0"/>
              <a:t>Agile project management requires a different approach, which is adapted to incremental development and the particular strengths of agile methods. </a:t>
            </a:r>
            <a:endParaRPr lang="en-US" dirty="0"/>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92</a:t>
            </a:fld>
            <a:endParaRPr lang="en-US"/>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Tree>
    <p:extLst>
      <p:ext uri="{BB962C8B-B14F-4D97-AF65-F5344CB8AC3E}">
        <p14:creationId xmlns:p14="http://schemas.microsoft.com/office/powerpoint/2010/main" val="349670383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Scrum</a:t>
            </a:r>
            <a:endParaRPr lang="en-US" dirty="0"/>
          </a:p>
        </p:txBody>
      </p:sp>
      <p:sp>
        <p:nvSpPr>
          <p:cNvPr id="3" name="Content Placeholder 2"/>
          <p:cNvSpPr>
            <a:spLocks noGrp="1"/>
          </p:cNvSpPr>
          <p:nvPr>
            <p:ph idx="1"/>
          </p:nvPr>
        </p:nvSpPr>
        <p:spPr/>
        <p:txBody>
          <a:bodyPr/>
          <a:lstStyle/>
          <a:p>
            <a:r>
              <a:rPr lang="en-GB" dirty="0" smtClean="0"/>
              <a:t>The Scrum approach is a general agile method but its focus is on managing iterative development rather than specific agile practices.</a:t>
            </a:r>
          </a:p>
          <a:p>
            <a:r>
              <a:rPr lang="en-GB" dirty="0" smtClean="0"/>
              <a:t>There are three phases in Scrum. </a:t>
            </a:r>
          </a:p>
          <a:p>
            <a:pPr lvl="1"/>
            <a:r>
              <a:rPr lang="en-GB" dirty="0" smtClean="0"/>
              <a:t>The initial phase is an outline planning phase where you establish the general objectives for the project and design the software architecture. </a:t>
            </a:r>
          </a:p>
          <a:p>
            <a:pPr lvl="1"/>
            <a:r>
              <a:rPr lang="en-GB" dirty="0" smtClean="0"/>
              <a:t>This is followed by a series of sprint cycles, where each cycle develops an increment of the system. </a:t>
            </a:r>
          </a:p>
          <a:p>
            <a:pPr lvl="1"/>
            <a:r>
              <a:rPr lang="en-GB" dirty="0" smtClean="0"/>
              <a:t>The project closure phase wraps up the project, completes required documentation such as system help frames and user manuals and assesses the lessons learned from the project.</a:t>
            </a:r>
          </a:p>
          <a:p>
            <a:r>
              <a:rPr lang="en-GB" dirty="0" smtClean="0"/>
              <a:t> </a:t>
            </a:r>
          </a:p>
          <a:p>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93</a:t>
            </a:fld>
            <a:endParaRPr lang="en-US"/>
          </a:p>
        </p:txBody>
      </p:sp>
    </p:spTree>
    <p:extLst>
      <p:ext uri="{BB962C8B-B14F-4D97-AF65-F5344CB8AC3E}">
        <p14:creationId xmlns:p14="http://schemas.microsoft.com/office/powerpoint/2010/main" val="168132382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dirty="0" smtClean="0"/>
              <a:t>The Scrum process</a:t>
            </a:r>
            <a:r>
              <a:rPr lang="en-GB" dirty="0" smtClean="0"/>
              <a:t> </a:t>
            </a:r>
            <a:endParaRPr lang="en-US" dirty="0" smtClean="0"/>
          </a:p>
        </p:txBody>
      </p:sp>
      <p:pic>
        <p:nvPicPr>
          <p:cNvPr id="4" name="Picture 3" descr="3.8 ScrumProcess.eps"/>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2"/>
              <a:stretch>
                <a:fillRect/>
              </a:stretch>
            </p:blipFill>
          </mc:Choice>
          <mc:Fallback>
            <p:blipFill>
              <a:blip r:embed="rId3"/>
              <a:stretch>
                <a:fillRect/>
              </a:stretch>
            </p:blipFill>
          </mc:Fallback>
        </mc:AlternateContent>
        <p:spPr>
          <a:xfrm>
            <a:off x="1114810" y="2637646"/>
            <a:ext cx="6875824" cy="2442103"/>
          </a:xfrm>
          <a:prstGeom prst="rect">
            <a:avLst/>
          </a:prstGeom>
        </p:spPr>
      </p:pic>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94</a:t>
            </a:fld>
            <a:endParaRPr lang="en-US"/>
          </a:p>
        </p:txBody>
      </p:sp>
      <p:sp>
        <p:nvSpPr>
          <p:cNvPr id="6" name="Footer Placeholder 5"/>
          <p:cNvSpPr>
            <a:spLocks noGrp="1"/>
          </p:cNvSpPr>
          <p:nvPr>
            <p:ph type="ftr" sz="quarter" idx="11"/>
          </p:nvPr>
        </p:nvSpPr>
        <p:spPr/>
        <p:txBody>
          <a:bodyPr/>
          <a:lstStyle/>
          <a:p>
            <a:pPr>
              <a:defRPr/>
            </a:pPr>
            <a:r>
              <a:rPr lang="en-US" smtClean="0"/>
              <a:t>Chapter 3 Agile software development</a:t>
            </a:r>
            <a:endParaRPr lang="en-US"/>
          </a:p>
        </p:txBody>
      </p:sp>
    </p:spTree>
    <p:extLst>
      <p:ext uri="{BB962C8B-B14F-4D97-AF65-F5344CB8AC3E}">
        <p14:creationId xmlns:p14="http://schemas.microsoft.com/office/powerpoint/2010/main" val="2577548210"/>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Sprint cycle</a:t>
            </a:r>
            <a:endParaRPr lang="en-US" dirty="0"/>
          </a:p>
        </p:txBody>
      </p:sp>
      <p:sp>
        <p:nvSpPr>
          <p:cNvPr id="3" name="Content Placeholder 2"/>
          <p:cNvSpPr>
            <a:spLocks noGrp="1"/>
          </p:cNvSpPr>
          <p:nvPr>
            <p:ph idx="1"/>
          </p:nvPr>
        </p:nvSpPr>
        <p:spPr/>
        <p:txBody>
          <a:bodyPr/>
          <a:lstStyle/>
          <a:p>
            <a:r>
              <a:rPr lang="en-GB" dirty="0" smtClean="0"/>
              <a:t>Sprints are fixed length, normally 2–4 weeks. They correspond to the development of a release of the system in XP.</a:t>
            </a:r>
          </a:p>
          <a:p>
            <a:r>
              <a:rPr lang="en-GB" dirty="0" smtClean="0"/>
              <a:t>The starting point for planning is the product backlog, which is the list of work to be done on the project.</a:t>
            </a:r>
          </a:p>
          <a:p>
            <a:r>
              <a:rPr lang="en-GB" dirty="0" smtClean="0"/>
              <a:t>The selection phase involves all of the project team who work with the customer to select the features and functionality to be developed during the sprint. </a:t>
            </a:r>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95</a:t>
            </a:fld>
            <a:endParaRPr lang="en-US"/>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Tree>
    <p:extLst>
      <p:ext uri="{BB962C8B-B14F-4D97-AF65-F5344CB8AC3E}">
        <p14:creationId xmlns:p14="http://schemas.microsoft.com/office/powerpoint/2010/main" val="142804669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Sprint cycle</a:t>
            </a:r>
            <a:endParaRPr lang="en-US" dirty="0"/>
          </a:p>
        </p:txBody>
      </p:sp>
      <p:sp>
        <p:nvSpPr>
          <p:cNvPr id="3" name="Content Placeholder 2"/>
          <p:cNvSpPr>
            <a:spLocks noGrp="1"/>
          </p:cNvSpPr>
          <p:nvPr>
            <p:ph idx="1"/>
          </p:nvPr>
        </p:nvSpPr>
        <p:spPr/>
        <p:txBody>
          <a:bodyPr/>
          <a:lstStyle/>
          <a:p>
            <a:r>
              <a:rPr lang="en-GB" dirty="0" smtClean="0"/>
              <a:t>Once these are agreed, the team organize themselves to develop the software. During this stage the team is isolated from the customer and the organization, with all communications channelled through the so-called ‘Scrum master’. </a:t>
            </a:r>
          </a:p>
          <a:p>
            <a:r>
              <a:rPr lang="en-GB" dirty="0" smtClean="0"/>
              <a:t>The role of the Scrum master is to protect the development team from external distractions. </a:t>
            </a:r>
          </a:p>
          <a:p>
            <a:r>
              <a:rPr lang="en-GB" dirty="0" smtClean="0"/>
              <a:t> At the end of the sprint, the work done is reviewed and presented to stakeholders. The next sprint cycle then begins.</a:t>
            </a:r>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96</a:t>
            </a:fld>
            <a:endParaRPr lang="en-US"/>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Tree>
    <p:extLst>
      <p:ext uri="{BB962C8B-B14F-4D97-AF65-F5344CB8AC3E}">
        <p14:creationId xmlns:p14="http://schemas.microsoft.com/office/powerpoint/2010/main" val="4109201130"/>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Teamwork in Scrum</a:t>
            </a:r>
            <a:endParaRPr lang="en-US" dirty="0"/>
          </a:p>
        </p:txBody>
      </p:sp>
      <p:sp>
        <p:nvSpPr>
          <p:cNvPr id="3" name="Content Placeholder 2"/>
          <p:cNvSpPr>
            <a:spLocks noGrp="1"/>
          </p:cNvSpPr>
          <p:nvPr>
            <p:ph idx="1"/>
          </p:nvPr>
        </p:nvSpPr>
        <p:spPr/>
        <p:txBody>
          <a:bodyPr/>
          <a:lstStyle/>
          <a:p>
            <a:r>
              <a:rPr lang="en-GB" dirty="0" smtClean="0"/>
              <a:t>The ‘Scrum master’ is a facilitator who arranges daily meetings, tracks the backlog of work to be done, records decisions, measures progress against the backlog and communicates with customers and management outside of the team.</a:t>
            </a:r>
          </a:p>
          <a:p>
            <a:r>
              <a:rPr lang="en-GB" dirty="0" smtClean="0"/>
              <a:t>The whole team attends short daily meetings where all team members share information, describe their progress since the last meeting, problems that have arisen and what is planned for the following day. </a:t>
            </a:r>
          </a:p>
          <a:p>
            <a:pPr lvl="1"/>
            <a:r>
              <a:rPr lang="en-GB" dirty="0" smtClean="0"/>
              <a:t>This means that everyone on the team knows what is going on and, if problems arise, can re-plan short-term work to cope with them. </a:t>
            </a:r>
          </a:p>
          <a:p>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97</a:t>
            </a:fld>
            <a:endParaRPr lang="en-US"/>
          </a:p>
        </p:txBody>
      </p:sp>
    </p:spTree>
    <p:extLst>
      <p:ext uri="{BB962C8B-B14F-4D97-AF65-F5344CB8AC3E}">
        <p14:creationId xmlns:p14="http://schemas.microsoft.com/office/powerpoint/2010/main" val="1225213828"/>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Scrum benefits</a:t>
            </a:r>
            <a:endParaRPr lang="en-US" dirty="0"/>
          </a:p>
        </p:txBody>
      </p:sp>
      <p:sp>
        <p:nvSpPr>
          <p:cNvPr id="3" name="Content Placeholder 2"/>
          <p:cNvSpPr>
            <a:spLocks noGrp="1"/>
          </p:cNvSpPr>
          <p:nvPr>
            <p:ph idx="1"/>
          </p:nvPr>
        </p:nvSpPr>
        <p:spPr/>
        <p:txBody>
          <a:bodyPr/>
          <a:lstStyle/>
          <a:p>
            <a:r>
              <a:rPr lang="en-GB" dirty="0" smtClean="0"/>
              <a:t>The product is broken down into a set of manageable and understandable chunks.</a:t>
            </a:r>
          </a:p>
          <a:p>
            <a:r>
              <a:rPr lang="en-GB" dirty="0" smtClean="0"/>
              <a:t>Unstable requirements do not hold up progress.</a:t>
            </a:r>
          </a:p>
          <a:p>
            <a:r>
              <a:rPr lang="en-GB" dirty="0" smtClean="0"/>
              <a:t>The whole team have visibility of everything and consequently team communication is improved.</a:t>
            </a:r>
          </a:p>
          <a:p>
            <a:r>
              <a:rPr lang="en-GB" dirty="0" smtClean="0"/>
              <a:t>Customers see on-time delivery of increments and gain feedback on how the product works.</a:t>
            </a:r>
          </a:p>
          <a:p>
            <a:r>
              <a:rPr lang="en-GB" dirty="0" smtClean="0"/>
              <a:t>Trust between customers and developers is established and a positive culture is created in which everyone expects the project to succeed.</a:t>
            </a:r>
          </a:p>
          <a:p>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98</a:t>
            </a:fld>
            <a:endParaRPr lang="en-US"/>
          </a:p>
        </p:txBody>
      </p:sp>
    </p:spTree>
    <p:extLst>
      <p:ext uri="{BB962C8B-B14F-4D97-AF65-F5344CB8AC3E}">
        <p14:creationId xmlns:p14="http://schemas.microsoft.com/office/powerpoint/2010/main" val="427239948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Scaling agile methods</a:t>
            </a:r>
            <a:endParaRPr lang="en-US" dirty="0"/>
          </a:p>
        </p:txBody>
      </p:sp>
      <p:sp>
        <p:nvSpPr>
          <p:cNvPr id="3" name="Content Placeholder 2"/>
          <p:cNvSpPr>
            <a:spLocks noGrp="1"/>
          </p:cNvSpPr>
          <p:nvPr>
            <p:ph idx="1"/>
          </p:nvPr>
        </p:nvSpPr>
        <p:spPr/>
        <p:txBody>
          <a:bodyPr/>
          <a:lstStyle/>
          <a:p>
            <a:r>
              <a:rPr lang="en-US" dirty="0" smtClean="0"/>
              <a:t>Agile methods have proved to be successful for small and medium sized projects that can be developed by a small co-located team.</a:t>
            </a:r>
          </a:p>
          <a:p>
            <a:r>
              <a:rPr lang="en-US" dirty="0" smtClean="0"/>
              <a:t>It is sometimes argued that the success of these methods comes because of improved communications which is possible when everyone is working together.</a:t>
            </a:r>
          </a:p>
          <a:p>
            <a:r>
              <a:rPr lang="en-US" dirty="0" smtClean="0"/>
              <a:t>Scaling up agile methods involves changing these to cope with larger, longer projects where there are multiple development teams, perhaps working in different locations.</a:t>
            </a:r>
          </a:p>
          <a:p>
            <a:pPr>
              <a:buNone/>
            </a:pPr>
            <a:endParaRPr lang="en-US" dirty="0"/>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99</a:t>
            </a:fld>
            <a:endParaRPr lang="en-US"/>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Tree>
    <p:extLst>
      <p:ext uri="{BB962C8B-B14F-4D97-AF65-F5344CB8AC3E}">
        <p14:creationId xmlns:p14="http://schemas.microsoft.com/office/powerpoint/2010/main" val="2988548407"/>
      </p:ext>
    </p:extLst>
  </p:cSld>
  <p:clrMapOvr>
    <a:masterClrMapping/>
  </p:clrMapOvr>
</p:sld>
</file>

<file path=ppt/theme/theme1.xml><?xml version="1.0" encoding="utf-8"?>
<a:theme xmlns:a="http://schemas.openxmlformats.org/drawingml/2006/main" name="SE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SE9.thmx</Template>
  <TotalTime>8923</TotalTime>
  <Words>7177</Words>
  <Application>Microsoft Office PowerPoint</Application>
  <PresentationFormat>On-screen Show (4:3)</PresentationFormat>
  <Paragraphs>740</Paragraphs>
  <Slides>105</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105</vt:i4>
      </vt:variant>
    </vt:vector>
  </HeadingPairs>
  <TitlesOfParts>
    <vt:vector size="111" baseType="lpstr">
      <vt:lpstr>MS PGothic</vt:lpstr>
      <vt:lpstr>Arial</vt:lpstr>
      <vt:lpstr>Calibri</vt:lpstr>
      <vt:lpstr>Times New Roman</vt:lpstr>
      <vt:lpstr>Wingdings</vt:lpstr>
      <vt:lpstr>SE9</vt:lpstr>
      <vt:lpstr>Chapter 2 – Software Processes</vt:lpstr>
      <vt:lpstr>Topics covered</vt:lpstr>
      <vt:lpstr>The software process</vt:lpstr>
      <vt:lpstr>Software process descriptions</vt:lpstr>
      <vt:lpstr>Plan-driven and agile processes</vt:lpstr>
      <vt:lpstr>Software process models</vt:lpstr>
      <vt:lpstr>The waterfall model </vt:lpstr>
      <vt:lpstr>Waterfall model phases</vt:lpstr>
      <vt:lpstr>Waterfall model problems</vt:lpstr>
      <vt:lpstr>Incremental development  </vt:lpstr>
      <vt:lpstr>Incremental development benefits</vt:lpstr>
      <vt:lpstr>Incremental development problems</vt:lpstr>
      <vt:lpstr>Reuse-oriented software engineering</vt:lpstr>
      <vt:lpstr>Reuse-oriented software engineering</vt:lpstr>
      <vt:lpstr>Types of software component</vt:lpstr>
      <vt:lpstr>Process activities</vt:lpstr>
      <vt:lpstr>Software specification</vt:lpstr>
      <vt:lpstr>The requirements engineering process </vt:lpstr>
      <vt:lpstr>Software design and implementation</vt:lpstr>
      <vt:lpstr>A general model of the design process  </vt:lpstr>
      <vt:lpstr>Design activities</vt:lpstr>
      <vt:lpstr>Software validation</vt:lpstr>
      <vt:lpstr>Stages of testing </vt:lpstr>
      <vt:lpstr>Testing stages</vt:lpstr>
      <vt:lpstr>Testing phases in a plan-driven software process </vt:lpstr>
      <vt:lpstr>Software evolution</vt:lpstr>
      <vt:lpstr>System evolution </vt:lpstr>
      <vt:lpstr>Key points</vt:lpstr>
      <vt:lpstr>Key points</vt:lpstr>
      <vt:lpstr>Chapter 2 – Software Processes</vt:lpstr>
      <vt:lpstr>Coping with change</vt:lpstr>
      <vt:lpstr>Reducing the costs of rework</vt:lpstr>
      <vt:lpstr>Software prototyping</vt:lpstr>
      <vt:lpstr>Benefits of prototyping</vt:lpstr>
      <vt:lpstr>The process of prototype development </vt:lpstr>
      <vt:lpstr>Prototype development</vt:lpstr>
      <vt:lpstr>Throw-away prototypes</vt:lpstr>
      <vt:lpstr>Incremental delivery</vt:lpstr>
      <vt:lpstr>Incremental development and delivery</vt:lpstr>
      <vt:lpstr>Incremental delivery </vt:lpstr>
      <vt:lpstr>Incremental delivery advantages</vt:lpstr>
      <vt:lpstr>Incremental delivery problems</vt:lpstr>
      <vt:lpstr>Boehm’s spiral model</vt:lpstr>
      <vt:lpstr>Boehm’s spiral model of the software process </vt:lpstr>
      <vt:lpstr>Spiral model sectors</vt:lpstr>
      <vt:lpstr>Spiral model usage</vt:lpstr>
      <vt:lpstr>The Rational Unified Process</vt:lpstr>
      <vt:lpstr>Phases in the Rational Unified Process </vt:lpstr>
      <vt:lpstr>RUP phases</vt:lpstr>
      <vt:lpstr>RUP iteration</vt:lpstr>
      <vt:lpstr>Static workflows in the Rational Unified Process</vt:lpstr>
      <vt:lpstr>Static workflows in the Rational Unified Process</vt:lpstr>
      <vt:lpstr>RUP good practice</vt:lpstr>
      <vt:lpstr>RUP good practice</vt:lpstr>
      <vt:lpstr>Key points</vt:lpstr>
      <vt:lpstr>Chapter 3 – Agile Software Development</vt:lpstr>
      <vt:lpstr>Topics covered</vt:lpstr>
      <vt:lpstr>Rapid software development</vt:lpstr>
      <vt:lpstr>Agile methods</vt:lpstr>
      <vt:lpstr>Agile manifesto </vt:lpstr>
      <vt:lpstr>The principles of agile methods </vt:lpstr>
      <vt:lpstr>Agile method applicability</vt:lpstr>
      <vt:lpstr>Problems with agile methods</vt:lpstr>
      <vt:lpstr>Agile methods and software maintenance</vt:lpstr>
      <vt:lpstr>Plan-driven and agile development</vt:lpstr>
      <vt:lpstr>Plan-driven and agile specification </vt:lpstr>
      <vt:lpstr>Technical, human, organizational issues</vt:lpstr>
      <vt:lpstr>Technical, human, organizational issues</vt:lpstr>
      <vt:lpstr>Technical, human, organizational issues</vt:lpstr>
      <vt:lpstr>Extreme programming</vt:lpstr>
      <vt:lpstr>XP and agile principles</vt:lpstr>
      <vt:lpstr>The extreme programming release cycle </vt:lpstr>
      <vt:lpstr>Extreme programming practices (a) </vt:lpstr>
      <vt:lpstr>Extreme programming practices (b)</vt:lpstr>
      <vt:lpstr>Requirements scenarios</vt:lpstr>
      <vt:lpstr>A ‘prescribing medication’ story </vt:lpstr>
      <vt:lpstr>Examples of task cards for prescribing medication </vt:lpstr>
      <vt:lpstr>XP and change</vt:lpstr>
      <vt:lpstr>Refactoring</vt:lpstr>
      <vt:lpstr>Examples of refactoring</vt:lpstr>
      <vt:lpstr>Key points</vt:lpstr>
      <vt:lpstr>Chapter 3 – Agile Software Development</vt:lpstr>
      <vt:lpstr>Testing in XP</vt:lpstr>
      <vt:lpstr>Test-first development</vt:lpstr>
      <vt:lpstr>Customer involvement</vt:lpstr>
      <vt:lpstr>Test case description for dose checking </vt:lpstr>
      <vt:lpstr>Test automation</vt:lpstr>
      <vt:lpstr>XP testing difficulties</vt:lpstr>
      <vt:lpstr>Pair programming</vt:lpstr>
      <vt:lpstr>Pair programming</vt:lpstr>
      <vt:lpstr>Advantages of pair programming</vt:lpstr>
      <vt:lpstr>Agile project management</vt:lpstr>
      <vt:lpstr>Scrum</vt:lpstr>
      <vt:lpstr>The Scrum process </vt:lpstr>
      <vt:lpstr>The Sprint cycle</vt:lpstr>
      <vt:lpstr>The Sprint cycle</vt:lpstr>
      <vt:lpstr>Teamwork in Scrum</vt:lpstr>
      <vt:lpstr>Scrum benefits</vt:lpstr>
      <vt:lpstr>Scaling agile methods</vt:lpstr>
      <vt:lpstr>Large systems development</vt:lpstr>
      <vt:lpstr>Large system development</vt:lpstr>
      <vt:lpstr>Scaling out and scaling up</vt:lpstr>
      <vt:lpstr>Scaling up to large systems</vt:lpstr>
      <vt:lpstr>Scaling out to large companies</vt:lpstr>
      <vt:lpstr>Key points</vt:lpstr>
    </vt:vector>
  </TitlesOfParts>
  <Company>St Andrews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Figures-Chapter</dc:title>
  <dc:creator>Ian Sommerville</dc:creator>
  <cp:lastModifiedBy>sammouda</cp:lastModifiedBy>
  <cp:revision>16</cp:revision>
  <dcterms:created xsi:type="dcterms:W3CDTF">2010-01-06T19:57:16Z</dcterms:created>
  <dcterms:modified xsi:type="dcterms:W3CDTF">2017-01-03T15:36:42Z</dcterms:modified>
</cp:coreProperties>
</file>