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256" r:id="rId2"/>
    <p:sldId id="292" r:id="rId3"/>
    <p:sldId id="293" r:id="rId4"/>
    <p:sldId id="294" r:id="rId5"/>
    <p:sldId id="295" r:id="rId6"/>
    <p:sldId id="296" r:id="rId7"/>
    <p:sldId id="267" r:id="rId8"/>
    <p:sldId id="298" r:id="rId9"/>
    <p:sldId id="268" r:id="rId10"/>
    <p:sldId id="269" r:id="rId11"/>
    <p:sldId id="299" r:id="rId12"/>
    <p:sldId id="300" r:id="rId13"/>
    <p:sldId id="301" r:id="rId14"/>
    <p:sldId id="307" r:id="rId15"/>
    <p:sldId id="302" r:id="rId16"/>
    <p:sldId id="305" r:id="rId17"/>
    <p:sldId id="306" r:id="rId18"/>
    <p:sldId id="271" r:id="rId19"/>
    <p:sldId id="272" r:id="rId20"/>
    <p:sldId id="273" r:id="rId21"/>
    <p:sldId id="275" r:id="rId22"/>
    <p:sldId id="276" r:id="rId23"/>
    <p:sldId id="277"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281" r:id="rId37"/>
    <p:sldId id="321" r:id="rId38"/>
    <p:sldId id="283" r:id="rId39"/>
    <p:sldId id="284" r:id="rId40"/>
    <p:sldId id="322" r:id="rId41"/>
    <p:sldId id="285" r:id="rId42"/>
    <p:sldId id="286" r:id="rId43"/>
    <p:sldId id="287" r:id="rId44"/>
    <p:sldId id="288" r:id="rId45"/>
    <p:sldId id="289" r:id="rId46"/>
    <p:sldId id="323" r:id="rId47"/>
    <p:sldId id="324" r:id="rId48"/>
  </p:sldIdLst>
  <p:sldSz cx="9144000" cy="6858000" type="screen4x3"/>
  <p:notesSz cx="6889750" cy="96710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90033"/>
    <a:srgbClr val="008000"/>
    <a:srgbClr val="FF00FF"/>
    <a:srgbClr val="CC0000"/>
    <a:srgbClr val="86311B"/>
    <a:srgbClr val="2B407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98" autoAdjust="0"/>
  </p:normalViewPr>
  <p:slideViewPr>
    <p:cSldViewPr snapToGrid="0" snapToObjects="1">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3553"/>
          </a:xfrm>
          <a:prstGeom prst="rect">
            <a:avLst/>
          </a:prstGeom>
        </p:spPr>
        <p:txBody>
          <a:bodyPr vert="horz" lIns="94631" tIns="47316" rIns="94631" bIns="4731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02597" y="0"/>
            <a:ext cx="2985558" cy="483553"/>
          </a:xfrm>
          <a:prstGeom prst="rect">
            <a:avLst/>
          </a:prstGeom>
        </p:spPr>
        <p:txBody>
          <a:bodyPr vert="horz" wrap="square" lIns="94631" tIns="47316" rIns="94631" bIns="47316"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9/6/2018</a:t>
            </a:fld>
            <a:endParaRPr lang="en-US" dirty="0"/>
          </a:p>
        </p:txBody>
      </p:sp>
      <p:sp>
        <p:nvSpPr>
          <p:cNvPr id="4" name="Footer Placeholder 3"/>
          <p:cNvSpPr>
            <a:spLocks noGrp="1"/>
          </p:cNvSpPr>
          <p:nvPr>
            <p:ph type="ftr" sz="quarter" idx="2"/>
          </p:nvPr>
        </p:nvSpPr>
        <p:spPr>
          <a:xfrm>
            <a:off x="0" y="9185819"/>
            <a:ext cx="2985558" cy="483553"/>
          </a:xfrm>
          <a:prstGeom prst="rect">
            <a:avLst/>
          </a:prstGeom>
        </p:spPr>
        <p:txBody>
          <a:bodyPr vert="horz" lIns="94631" tIns="47316" rIns="94631" bIns="4731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02597" y="9185819"/>
            <a:ext cx="2985558" cy="483553"/>
          </a:xfrm>
          <a:prstGeom prst="rect">
            <a:avLst/>
          </a:prstGeom>
        </p:spPr>
        <p:txBody>
          <a:bodyPr vert="horz" wrap="square" lIns="94631" tIns="47316" rIns="94631" bIns="47316"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3553"/>
          </a:xfrm>
          <a:prstGeom prst="rect">
            <a:avLst/>
          </a:prstGeom>
        </p:spPr>
        <p:txBody>
          <a:bodyPr vert="horz" lIns="94631" tIns="47316" rIns="94631" bIns="4731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02597" y="0"/>
            <a:ext cx="2985558" cy="483553"/>
          </a:xfrm>
          <a:prstGeom prst="rect">
            <a:avLst/>
          </a:prstGeom>
        </p:spPr>
        <p:txBody>
          <a:bodyPr vert="horz" wrap="square" lIns="94631" tIns="47316" rIns="94631" bIns="47316"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9/6/2018</a:t>
            </a:fld>
            <a:endParaRPr lang="en-US" dirty="0"/>
          </a:p>
        </p:txBody>
      </p:sp>
      <p:sp>
        <p:nvSpPr>
          <p:cNvPr id="4" name="Slide Image Placeholder 3"/>
          <p:cNvSpPr>
            <a:spLocks noGrp="1" noRot="1" noChangeAspect="1"/>
          </p:cNvSpPr>
          <p:nvPr>
            <p:ph type="sldImg" idx="2"/>
          </p:nvPr>
        </p:nvSpPr>
        <p:spPr>
          <a:xfrm>
            <a:off x="1028700" y="725488"/>
            <a:ext cx="4832350" cy="3625850"/>
          </a:xfrm>
          <a:prstGeom prst="rect">
            <a:avLst/>
          </a:prstGeom>
          <a:noFill/>
          <a:ln w="12700">
            <a:solidFill>
              <a:prstClr val="black"/>
            </a:solidFill>
          </a:ln>
        </p:spPr>
        <p:txBody>
          <a:bodyPr vert="horz" lIns="94631" tIns="47316" rIns="94631" bIns="47316" rtlCol="0" anchor="ctr"/>
          <a:lstStyle/>
          <a:p>
            <a:pPr lvl="0"/>
            <a:endParaRPr lang="en-US" noProof="0" dirty="0"/>
          </a:p>
        </p:txBody>
      </p:sp>
      <p:sp>
        <p:nvSpPr>
          <p:cNvPr id="5" name="Notes Placeholder 4"/>
          <p:cNvSpPr>
            <a:spLocks noGrp="1"/>
          </p:cNvSpPr>
          <p:nvPr>
            <p:ph type="body" sz="quarter" idx="3"/>
          </p:nvPr>
        </p:nvSpPr>
        <p:spPr>
          <a:xfrm>
            <a:off x="688975" y="4593749"/>
            <a:ext cx="5511800" cy="4351973"/>
          </a:xfrm>
          <a:prstGeom prst="rect">
            <a:avLst/>
          </a:prstGeom>
        </p:spPr>
        <p:txBody>
          <a:bodyPr vert="horz" lIns="94631" tIns="47316" rIns="94631" bIns="473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85819"/>
            <a:ext cx="2985558" cy="483553"/>
          </a:xfrm>
          <a:prstGeom prst="rect">
            <a:avLst/>
          </a:prstGeom>
        </p:spPr>
        <p:txBody>
          <a:bodyPr vert="horz" lIns="94631" tIns="47316" rIns="94631" bIns="4731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02597" y="9185819"/>
            <a:ext cx="2985558" cy="483553"/>
          </a:xfrm>
          <a:prstGeom prst="rect">
            <a:avLst/>
          </a:prstGeom>
        </p:spPr>
        <p:txBody>
          <a:bodyPr vert="horz" wrap="square" lIns="94631" tIns="47316" rIns="94631" bIns="47316"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a:solidFill>
                  <a:srgbClr val="CC0000"/>
                </a:solidFill>
                <a:latin typeface="Rockwell" charset="0"/>
              </a:rPr>
              <a:t> 2</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r>
              <a:rPr lang="en-US"/>
              <a:t>Add By:DR.Heyam Al Mousa</a:t>
            </a: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Slide Number Placeholder 5"/>
          <p:cNvSpPr>
            <a:spLocks noGrp="1"/>
          </p:cNvSpPr>
          <p:nvPr>
            <p:ph type="sldNum" sz="quarter" idx="12"/>
          </p:nvPr>
        </p:nvSpPr>
        <p:spPr/>
        <p:txBody>
          <a:bodyPr/>
          <a:lstStyle>
            <a:lvl1pPr>
              <a:defRPr/>
            </a:lvl1pPr>
          </a:lstStyle>
          <a:p>
            <a:fld id="{E464E476-60A7-EC4D-96C7-182CDB3C8AA5}" type="slidenum">
              <a:rPr lang="en-US"/>
              <a:pPr/>
              <a:t>‹#›</a:t>
            </a:fld>
            <a:endParaRPr lang="en-US" dirty="0"/>
          </a:p>
        </p:txBody>
      </p:sp>
    </p:spTree>
    <p:extLst>
      <p:ext uri="{BB962C8B-B14F-4D97-AF65-F5344CB8AC3E}">
        <p14:creationId xmlns:p14="http://schemas.microsoft.com/office/powerpoint/2010/main" val="145780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Add By:DR.Heyam Al Mousa</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2-</a:t>
            </a:r>
            <a:fld id="{6D11E136-435B-4E72-BA38-474C494CC6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4" r:id="rId4"/>
    <p:sldLayoutId id="2147483765"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enandjerrys.com/" TargetMode="External"/><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Strategic Marketing Planning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59" y="179388"/>
            <a:ext cx="7756649" cy="761906"/>
          </a:xfrm>
        </p:spPr>
        <p:txBody>
          <a:bodyPr>
            <a:noAutofit/>
          </a:bodyPr>
          <a:lstStyle/>
          <a:p>
            <a:pPr eaLnBrk="1" hangingPunct="1"/>
            <a:r>
              <a:rPr lang="en-US" dirty="0">
                <a:ln>
                  <a:noFill/>
                </a:ln>
                <a:latin typeface="Rockwell" charset="0"/>
                <a:ea typeface="ＭＳ Ｐゴシック" charset="0"/>
                <a:cs typeface="ＭＳ Ｐゴシック" charset="0"/>
              </a:rPr>
              <a:t>The Best </a:t>
            </a:r>
            <a:r>
              <a:rPr lang="en-US">
                <a:ln>
                  <a:noFill/>
                </a:ln>
                <a:latin typeface="Rockwell" charset="0"/>
                <a:ea typeface="ＭＳ Ｐゴシック" charset="0"/>
                <a:cs typeface="ＭＳ Ｐゴシック" charset="0"/>
              </a:rPr>
              <a:t>Mission Statements(Exhibit </a:t>
            </a:r>
            <a:r>
              <a:rPr lang="en-US" dirty="0">
                <a:ln>
                  <a:noFill/>
                </a:ln>
                <a:latin typeface="Rockwell" charset="0"/>
                <a:ea typeface="ＭＳ Ｐゴシック" charset="0"/>
                <a:cs typeface="ＭＳ Ｐゴシック" charset="0"/>
              </a:rPr>
              <a:t>2.2)</a:t>
            </a:r>
          </a:p>
        </p:txBody>
      </p:sp>
      <p:pic>
        <p:nvPicPr>
          <p:cNvPr id="2050" name="Picture 2"/>
          <p:cNvPicPr>
            <a:picLocks noChangeAspect="1" noChangeArrowheads="1"/>
          </p:cNvPicPr>
          <p:nvPr/>
        </p:nvPicPr>
        <p:blipFill>
          <a:blip r:embed="rId2"/>
          <a:srcRect/>
          <a:stretch>
            <a:fillRect/>
          </a:stretch>
        </p:blipFill>
        <p:spPr bwMode="auto">
          <a:xfrm>
            <a:off x="1264024" y="941294"/>
            <a:ext cx="7476563" cy="5745256"/>
          </a:xfrm>
          <a:prstGeom prst="rect">
            <a:avLst/>
          </a:prstGeom>
          <a:noFill/>
          <a:ln w="9525">
            <a:noFill/>
            <a:miter lim="800000"/>
            <a:headEnd/>
            <a:tailEnd/>
          </a:ln>
          <a:effectLst/>
        </p:spPr>
      </p:pic>
      <p:sp>
        <p:nvSpPr>
          <p:cNvPr id="3" name="عنصر نائب لرقم الشريحة 2">
            <a:extLst>
              <a:ext uri="{FF2B5EF4-FFF2-40B4-BE49-F238E27FC236}">
                <a16:creationId xmlns:a16="http://schemas.microsoft.com/office/drawing/2014/main" id="{6A74A555-7D89-4F60-9BC1-7A02A868F275}"/>
              </a:ext>
            </a:extLst>
          </p:cNvPr>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spTree>
    <p:extLst>
      <p:ext uri="{BB962C8B-B14F-4D97-AF65-F5344CB8AC3E}">
        <p14:creationId xmlns:p14="http://schemas.microsoft.com/office/powerpoint/2010/main" val="216729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69576"/>
            <a:ext cx="7693029" cy="5106837"/>
          </a:xfrm>
        </p:spPr>
        <p:txBody>
          <a:bodyPr/>
          <a:lstStyle/>
          <a:p>
            <a:r>
              <a:rPr lang="en-US"/>
              <a:t>In crafting a mission statement, management should be concerned about the statement's width.</a:t>
            </a:r>
          </a:p>
          <a:p>
            <a:r>
              <a:rPr lang="en-US"/>
              <a:t>Overly broad missions can lead companies to establish plans and strategies in areas where their strengths are limited.</a:t>
            </a:r>
          </a:p>
          <a:p>
            <a:r>
              <a:rPr lang="en-US"/>
              <a:t>Overly narrow mission statements that constrain the vision of the organization can prove just as costly.</a:t>
            </a:r>
          </a:p>
          <a:p>
            <a:r>
              <a:rPr lang="en-US"/>
              <a:t>Mission stability refers to the frequency of modifications in an organization's mission statement. Of all the components of the strategic plan, the mission should change the least frequently.</a:t>
            </a:r>
          </a:p>
          <a:p>
            <a:pPr lvl="1" eaLnBrk="1" hangingPunct="1"/>
            <a:endParaRPr lang="en-US"/>
          </a:p>
        </p:txBody>
      </p:sp>
      <p:sp>
        <p:nvSpPr>
          <p:cNvPr id="3" name="Title 2"/>
          <p:cNvSpPr>
            <a:spLocks noGrp="1"/>
          </p:cNvSpPr>
          <p:nvPr>
            <p:ph type="title"/>
          </p:nvPr>
        </p:nvSpPr>
        <p:spPr>
          <a:xfrm>
            <a:off x="1302808" y="179388"/>
            <a:ext cx="7556500" cy="690188"/>
          </a:xfrm>
        </p:spPr>
        <p:txBody>
          <a:bodyPr/>
          <a:lstStyle/>
          <a:p>
            <a:pPr algn="ctr"/>
            <a:r>
              <a:rPr lang="en-US" b="1">
                <a:ln>
                  <a:noFill/>
                </a:ln>
                <a:solidFill>
                  <a:srgbClr val="86311B"/>
                </a:solidFill>
                <a:latin typeface="Rockwell" charset="0"/>
                <a:ea typeface="ＭＳ Ｐゴシック" charset="0"/>
                <a:cs typeface="ＭＳ Ｐゴシック" charset="0"/>
              </a:rPr>
              <a:t>Mission Width and Stability</a:t>
            </a:r>
            <a:br>
              <a:rPr lang="en-US" b="1">
                <a:ln>
                  <a:noFill/>
                </a:ln>
                <a:solidFill>
                  <a:srgbClr val="86311B"/>
                </a:solidFill>
                <a:latin typeface="Rockwell" charset="0"/>
                <a:ea typeface="ＭＳ Ｐゴシック" charset="0"/>
                <a:cs typeface="ＭＳ Ｐゴシック" charset="0"/>
              </a:rPr>
            </a:br>
            <a:endParaRPr lang="en-US"/>
          </a:p>
        </p:txBody>
      </p:sp>
      <p:sp>
        <p:nvSpPr>
          <p:cNvPr id="4" name="عنصر نائب لرقم الشريحة 3">
            <a:extLst>
              <a:ext uri="{FF2B5EF4-FFF2-40B4-BE49-F238E27FC236}">
                <a16:creationId xmlns:a16="http://schemas.microsoft.com/office/drawing/2014/main" id="{59D6C9DD-1219-4B0F-B88C-90AE66451CC9}"/>
              </a:ext>
            </a:extLst>
          </p:cNvPr>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264024"/>
            <a:ext cx="7693029" cy="4712389"/>
          </a:xfrm>
        </p:spPr>
        <p:txBody>
          <a:bodyPr/>
          <a:lstStyle/>
          <a:p>
            <a:r>
              <a:rPr lang="en-US"/>
              <a:t>In recent years, mission statements have become much more customer oriented. People's lives and businesses should be enriched because they have dealt with the organization.</a:t>
            </a:r>
          </a:p>
          <a:p>
            <a:pPr>
              <a:buNone/>
            </a:pPr>
            <a:endParaRPr lang="en-US"/>
          </a:p>
          <a:p>
            <a:r>
              <a:rPr lang="en-US"/>
              <a:t>A focus on profit in the mission statement means that something positive happens for the owners and managers of the organization, not necessarily for the customers or other stakeholders.</a:t>
            </a:r>
          </a:p>
          <a:p>
            <a:pPr lvl="1" eaLnBrk="1" hangingPunct="1">
              <a:buNone/>
            </a:pPr>
            <a:endParaRPr lang="en-US"/>
          </a:p>
        </p:txBody>
      </p:sp>
      <p:sp>
        <p:nvSpPr>
          <p:cNvPr id="3" name="Title 2"/>
          <p:cNvSpPr>
            <a:spLocks noGrp="1"/>
          </p:cNvSpPr>
          <p:nvPr>
            <p:ph type="title"/>
          </p:nvPr>
        </p:nvSpPr>
        <p:spPr>
          <a:xfrm>
            <a:off x="932329" y="412376"/>
            <a:ext cx="8071974" cy="851648"/>
          </a:xfrm>
        </p:spPr>
        <p:txBody>
          <a:bodyPr/>
          <a:lstStyle/>
          <a:p>
            <a:r>
              <a:rPr lang="en-US" b="1">
                <a:ln>
                  <a:noFill/>
                </a:ln>
                <a:solidFill>
                  <a:srgbClr val="86311B"/>
                </a:solidFill>
                <a:effectLst/>
                <a:latin typeface="Rockwell" charset="0"/>
                <a:ea typeface="ＭＳ Ｐゴシック" charset="0"/>
                <a:cs typeface="ＭＳ Ｐゴシック" charset="0"/>
              </a:rPr>
              <a:t>Customer-Focused Mission Statements</a:t>
            </a:r>
            <a:br>
              <a:rPr lang="en-US">
                <a:ln>
                  <a:noFill/>
                </a:ln>
                <a:latin typeface="Rockwell" charset="0"/>
                <a:ea typeface="ＭＳ Ｐゴシック" charset="0"/>
                <a:cs typeface="ＭＳ Ｐゴシック" charset="0"/>
              </a:rPr>
            </a:br>
            <a:endParaRPr lang="en-US"/>
          </a:p>
        </p:txBody>
      </p:sp>
      <p:sp>
        <p:nvSpPr>
          <p:cNvPr id="4" name="عنصر نائب لرقم الشريحة 3">
            <a:extLst>
              <a:ext uri="{FF2B5EF4-FFF2-40B4-BE49-F238E27FC236}">
                <a16:creationId xmlns:a16="http://schemas.microsoft.com/office/drawing/2014/main" id="{4A17FEB3-9B49-4309-A7D7-84D07E1A7D79}"/>
              </a:ext>
            </a:extLst>
          </p:cNvPr>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21342"/>
            <a:ext cx="7693029" cy="5555072"/>
          </a:xfrm>
        </p:spPr>
        <p:txBody>
          <a:bodyPr/>
          <a:lstStyle/>
          <a:p>
            <a:r>
              <a:rPr lang="en-US" sz="2800" b="1"/>
              <a:t>For example</a:t>
            </a:r>
            <a:r>
              <a:rPr lang="en-US" sz="2800"/>
              <a:t>,a focus on customers is one of the leading reasons for the long running success of Southwest Airline mission has not changed since 1988:</a:t>
            </a:r>
          </a:p>
          <a:p>
            <a:pPr>
              <a:buNone/>
            </a:pPr>
            <a:endParaRPr lang="en-US" sz="2800"/>
          </a:p>
          <a:p>
            <a:pPr>
              <a:buNone/>
            </a:pPr>
            <a:r>
              <a:rPr lang="en-US"/>
              <a:t>   </a:t>
            </a:r>
            <a:r>
              <a:rPr lang="en-US" b="1">
                <a:solidFill>
                  <a:srgbClr val="003399"/>
                </a:solidFill>
              </a:rPr>
              <a:t>The mission of Southwest Airline is dedication to the highest quality of customer service delivered with a sense of warmth,friendliness,individual pride,and company spirit.</a:t>
            </a:r>
          </a:p>
          <a:p>
            <a:pPr>
              <a:buNone/>
            </a:pPr>
            <a:endParaRPr lang="en-US" sz="2000" b="1">
              <a:solidFill>
                <a:srgbClr val="003399"/>
              </a:solidFill>
            </a:endParaRPr>
          </a:p>
        </p:txBody>
      </p:sp>
      <p:sp>
        <p:nvSpPr>
          <p:cNvPr id="3" name="عنصر نائب لرقم الشريحة 2">
            <a:extLst>
              <a:ext uri="{FF2B5EF4-FFF2-40B4-BE49-F238E27FC236}">
                <a16:creationId xmlns:a16="http://schemas.microsoft.com/office/drawing/2014/main" id="{072AE83A-A4DC-4139-857D-6423F480624C}"/>
              </a:ext>
            </a:extLst>
          </p:cNvPr>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102658" y="224118"/>
            <a:ext cx="7812742" cy="766482"/>
          </a:xfrm>
        </p:spPr>
        <p:txBody>
          <a:bodyPr/>
          <a:lstStyle/>
          <a:p>
            <a:pPr algn="ctr" eaLnBrk="1" hangingPunct="1"/>
            <a:r>
              <a:rPr lang="en-US" b="1">
                <a:effectLst/>
              </a:rPr>
              <a:t>Ben &amp; Jerry’s 3 Part Mission</a:t>
            </a:r>
          </a:p>
        </p:txBody>
      </p:sp>
      <p:pic>
        <p:nvPicPr>
          <p:cNvPr id="15364" name="Picture 7" descr="Ben&amp;Jerrys"/>
          <p:cNvPicPr>
            <a:picLocks noChangeAspect="1" noChangeArrowheads="1"/>
          </p:cNvPicPr>
          <p:nvPr/>
        </p:nvPicPr>
        <p:blipFill>
          <a:blip r:embed="rId2"/>
          <a:srcRect/>
          <a:stretch>
            <a:fillRect/>
          </a:stretch>
        </p:blipFill>
        <p:spPr bwMode="auto">
          <a:xfrm>
            <a:off x="1102658" y="1014413"/>
            <a:ext cx="7901642" cy="5307012"/>
          </a:xfrm>
          <a:prstGeom prst="rect">
            <a:avLst/>
          </a:prstGeom>
          <a:noFill/>
          <a:ln w="9525">
            <a:noFill/>
            <a:miter lim="800000"/>
            <a:headEnd/>
            <a:tailEnd/>
          </a:ln>
        </p:spPr>
      </p:pic>
      <p:pic>
        <p:nvPicPr>
          <p:cNvPr id="15365" name="Picture 8" descr="coollogo_com_196976329">
            <a:hlinkClick r:id="rId3"/>
          </p:cNvPr>
          <p:cNvPicPr>
            <a:picLocks noChangeAspect="1" noChangeArrowheads="1"/>
          </p:cNvPicPr>
          <p:nvPr/>
        </p:nvPicPr>
        <p:blipFill>
          <a:blip r:embed="rId4"/>
          <a:srcRect/>
          <a:stretch>
            <a:fillRect/>
          </a:stretch>
        </p:blipFill>
        <p:spPr bwMode="auto">
          <a:xfrm>
            <a:off x="273050" y="6167438"/>
            <a:ext cx="1266825" cy="466725"/>
          </a:xfrm>
          <a:prstGeom prst="rect">
            <a:avLst/>
          </a:prstGeom>
          <a:noFill/>
          <a:ln w="9525">
            <a:noFill/>
            <a:miter lim="800000"/>
            <a:headEnd/>
            <a:tailEnd/>
          </a:ln>
        </p:spPr>
      </p:pic>
      <p:sp>
        <p:nvSpPr>
          <p:cNvPr id="2" name="عنصر نائب لرقم الشريحة 1">
            <a:extLst>
              <a:ext uri="{FF2B5EF4-FFF2-40B4-BE49-F238E27FC236}">
                <a16:creationId xmlns:a16="http://schemas.microsoft.com/office/drawing/2014/main" id="{B5F6DE28-F2B8-4A70-908A-77241E734196}"/>
              </a:ext>
            </a:extLst>
          </p:cNvPr>
          <p:cNvSpPr>
            <a:spLocks noGrp="1"/>
          </p:cNvSpPr>
          <p:nvPr>
            <p:ph type="sldNum" sz="quarter" idx="12"/>
          </p:nvPr>
        </p:nvSpPr>
        <p:spPr/>
        <p:txBody>
          <a:bodyPr/>
          <a:lstStyle/>
          <a:p>
            <a:pPr>
              <a:defRPr/>
            </a:pPr>
            <a:r>
              <a:rPr lang="en-US"/>
              <a:t>2-</a:t>
            </a:r>
            <a:fld id="{6D11E136-435B-4E72-BA38-474C494CC6B4}"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22730"/>
            <a:ext cx="7693029" cy="5653684"/>
          </a:xfrm>
        </p:spPr>
        <p:txBody>
          <a:bodyPr/>
          <a:lstStyle/>
          <a:p>
            <a:r>
              <a:rPr lang="en-US" sz="2000" b="1"/>
              <a:t>(for </a:t>
            </a:r>
            <a:r>
              <a:rPr lang="en-US" sz="2000" b="1">
                <a:solidFill>
                  <a:schemeClr val="tx1"/>
                </a:solidFill>
              </a:rPr>
              <a:t>example)</a:t>
            </a:r>
            <a:r>
              <a:rPr lang="en-US" sz="2000" b="1">
                <a:solidFill>
                  <a:srgbClr val="2B4073"/>
                </a:solidFill>
              </a:rPr>
              <a:t>The mission statement of culture icon Ben&amp;Jerry’s Ice Cream consists of three interrelated parts,and good example of how an organization can work to have a positive impact on customers and society:</a:t>
            </a:r>
            <a:endParaRPr lang="en-US" sz="2000"/>
          </a:p>
          <a:p>
            <a:pPr>
              <a:buNone/>
            </a:pPr>
            <a:r>
              <a:rPr lang="en-US" sz="2000"/>
              <a:t>*</a:t>
            </a:r>
            <a:r>
              <a:rPr lang="en-US" sz="2000" b="1"/>
              <a:t>Social Mission: </a:t>
            </a:r>
            <a:r>
              <a:rPr lang="en-US" sz="2000"/>
              <a:t>To operate the company in a way that actively recognizes the central role that business plays in society by initiating innovative ways to improve the quality of life locally,nationally and internationally.</a:t>
            </a:r>
          </a:p>
          <a:p>
            <a:pPr>
              <a:buNone/>
            </a:pPr>
            <a:r>
              <a:rPr lang="en-US" sz="2000" b="1"/>
              <a:t>*Product Mission: </a:t>
            </a:r>
            <a:r>
              <a:rPr lang="en-US" sz="2000"/>
              <a:t>To make,distribute and sell the finest quality all natural ice cream and euphoric concotions with a continued commitment to incorporating wholesome,natural ingredients and promoting business practices that respect the Earth and the Environment.</a:t>
            </a:r>
          </a:p>
          <a:p>
            <a:pPr>
              <a:buNone/>
            </a:pPr>
            <a:r>
              <a:rPr lang="en-US" sz="2000" b="1"/>
              <a:t>*Economic Mission: </a:t>
            </a:r>
            <a:r>
              <a:rPr lang="en-US" sz="2000"/>
              <a:t>To operate the company on a sustainable financial basis of profitable growth,increasing value for our stakeholders and expanding opportunities for development and career growth for our employee.</a:t>
            </a:r>
            <a:endParaRPr lang="en-US" sz="2000" b="1"/>
          </a:p>
        </p:txBody>
      </p:sp>
      <p:sp>
        <p:nvSpPr>
          <p:cNvPr id="3" name="عنصر نائب لرقم الشريحة 2">
            <a:extLst>
              <a:ext uri="{FF2B5EF4-FFF2-40B4-BE49-F238E27FC236}">
                <a16:creationId xmlns:a16="http://schemas.microsoft.com/office/drawing/2014/main" id="{A8654160-D9D7-4BAD-A479-AFEC7018CADF}"/>
              </a:ext>
            </a:extLst>
          </p:cNvPr>
          <p:cNvSpPr>
            <a:spLocks noGrp="1"/>
          </p:cNvSpPr>
          <p:nvPr>
            <p:ph type="sldNum" sz="quarter" idx="11"/>
          </p:nvPr>
        </p:nvSpPr>
        <p:spPr/>
        <p:txBody>
          <a:bodyPr/>
          <a:lstStyle/>
          <a:p>
            <a:pPr>
              <a:defRPr/>
            </a:pPr>
            <a:fld id="{7CA3B053-DD34-B645-BCE5-0B617BE5BFE4}"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24754"/>
            <a:ext cx="7693029" cy="5151660"/>
          </a:xfrm>
        </p:spPr>
        <p:txBody>
          <a:bodyPr/>
          <a:lstStyle/>
          <a:p>
            <a:r>
              <a:rPr lang="en-US" sz="2000"/>
              <a:t>All organizations need a </a:t>
            </a:r>
            <a:r>
              <a:rPr lang="en-US" sz="2000" i="1"/>
              <a:t>corporate strategy</a:t>
            </a:r>
            <a:r>
              <a:rPr lang="en-US" sz="2000"/>
              <a:t>, the central scheme or means for utilizing and integrating resources in the areas of production, finance, research and development, human resources, and marketing, to carry out the organization's mission and achieve the desired goals and objectives.</a:t>
            </a:r>
          </a:p>
          <a:p>
            <a:pPr>
              <a:buNone/>
            </a:pPr>
            <a:endParaRPr lang="en-US" sz="2000"/>
          </a:p>
          <a:p>
            <a:r>
              <a:rPr lang="en-US" sz="2000"/>
              <a:t>Larger firms often find it beneficial to devise separate strategies for each strategic business unit (SBU), subsidiary, division, product line, or other profit center within the parent firm.</a:t>
            </a:r>
          </a:p>
          <a:p>
            <a:pPr>
              <a:buNone/>
            </a:pPr>
            <a:endParaRPr lang="en-US" sz="2000"/>
          </a:p>
          <a:p>
            <a:r>
              <a:rPr lang="en-US" sz="2000"/>
              <a:t>Business-unit strategy determines the nature and future direction of each business unit, including its competitive advantages, the allocation of its resources, and the coordination of the functional business areas.</a:t>
            </a:r>
          </a:p>
          <a:p>
            <a:endParaRPr lang="en-US" sz="2000"/>
          </a:p>
        </p:txBody>
      </p:sp>
      <p:sp>
        <p:nvSpPr>
          <p:cNvPr id="3" name="Title 2"/>
          <p:cNvSpPr>
            <a:spLocks noGrp="1"/>
          </p:cNvSpPr>
          <p:nvPr>
            <p:ph type="title"/>
          </p:nvPr>
        </p:nvSpPr>
        <p:spPr>
          <a:xfrm>
            <a:off x="1302808" y="179388"/>
            <a:ext cx="7556500" cy="645365"/>
          </a:xfrm>
        </p:spPr>
        <p:txBody>
          <a:bodyPr/>
          <a:lstStyle/>
          <a:p>
            <a:r>
              <a:rPr lang="en-US" b="1">
                <a:ln>
                  <a:noFill/>
                </a:ln>
                <a:solidFill>
                  <a:srgbClr val="86311B"/>
                </a:solidFill>
                <a:effectLst/>
                <a:latin typeface="Rockwell" charset="0"/>
                <a:ea typeface="ＭＳ Ｐゴシック" charset="0"/>
                <a:cs typeface="ＭＳ Ｐゴシック" charset="0"/>
              </a:rPr>
              <a:t>Corporate or Business-Unit Strategy</a:t>
            </a:r>
            <a:endParaRPr lang="en-US"/>
          </a:p>
        </p:txBody>
      </p:sp>
      <p:sp>
        <p:nvSpPr>
          <p:cNvPr id="4" name="عنصر نائب لرقم الشريحة 3">
            <a:extLst>
              <a:ext uri="{FF2B5EF4-FFF2-40B4-BE49-F238E27FC236}">
                <a16:creationId xmlns:a16="http://schemas.microsoft.com/office/drawing/2014/main" id="{03ABA916-7752-4A50-A0FB-F93FAE88164D}"/>
              </a:ext>
            </a:extLst>
          </p:cNvPr>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51012"/>
            <a:ext cx="7693029" cy="5725401"/>
          </a:xfrm>
        </p:spPr>
        <p:txBody>
          <a:bodyPr/>
          <a:lstStyle/>
          <a:p>
            <a:r>
              <a:rPr lang="en-US"/>
              <a:t>In small businesses, corporate strategy and business-unit strategy are essentially the same.</a:t>
            </a:r>
          </a:p>
          <a:p>
            <a:pPr>
              <a:buNone/>
            </a:pPr>
            <a:endParaRPr lang="en-US"/>
          </a:p>
          <a:p>
            <a:r>
              <a:rPr lang="en-US"/>
              <a:t>When a firm possesses capabilities that allow it to serve customers' needs better than the competition, it is said to have a </a:t>
            </a:r>
            <a:r>
              <a:rPr lang="en-US" i="1"/>
              <a:t>competitive</a:t>
            </a:r>
            <a:r>
              <a:rPr lang="en-US"/>
              <a:t>, or </a:t>
            </a:r>
            <a:r>
              <a:rPr lang="en-US" i="1"/>
              <a:t>differential</a:t>
            </a:r>
            <a:r>
              <a:rPr lang="en-US"/>
              <a:t>, </a:t>
            </a:r>
            <a:r>
              <a:rPr lang="en-US" i="1"/>
              <a:t>advantage</a:t>
            </a:r>
            <a:r>
              <a:rPr lang="en-US"/>
              <a:t>.</a:t>
            </a:r>
          </a:p>
          <a:p>
            <a:pPr>
              <a:buNone/>
            </a:pPr>
            <a:endParaRPr lang="en-US"/>
          </a:p>
          <a:p>
            <a:r>
              <a:rPr lang="en-US"/>
              <a:t>Competitive advantages cannot be fully realized unless customers see them as valuable. The key issue is the organization's ability to convince customers that its advantages are superior to those of the competition.</a:t>
            </a:r>
          </a:p>
          <a:p>
            <a:endParaRPr lang="en-US"/>
          </a:p>
        </p:txBody>
      </p:sp>
      <p:sp>
        <p:nvSpPr>
          <p:cNvPr id="3" name="عنصر نائب لرقم الشريحة 2">
            <a:extLst>
              <a:ext uri="{FF2B5EF4-FFF2-40B4-BE49-F238E27FC236}">
                <a16:creationId xmlns:a16="http://schemas.microsoft.com/office/drawing/2014/main" id="{F78F6D10-C49B-4465-A8CD-0BB995845B60}"/>
              </a:ext>
            </a:extLst>
          </p:cNvPr>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Content Placeholder 4"/>
          <p:cNvSpPr>
            <a:spLocks noGrp="1"/>
          </p:cNvSpPr>
          <p:nvPr>
            <p:ph idx="1"/>
          </p:nvPr>
        </p:nvSpPr>
        <p:spPr>
          <a:xfrm>
            <a:off x="1311274" y="941294"/>
            <a:ext cx="7693029" cy="5035119"/>
          </a:xfrm>
        </p:spPr>
        <p:txBody>
          <a:bodyPr/>
          <a:lstStyle/>
          <a:p>
            <a:r>
              <a:rPr lang="en-US"/>
              <a:t>Marketing and all other business functions must support the organization's mission and goals, translating these into objectives with specific quantitative measurements.</a:t>
            </a:r>
          </a:p>
          <a:p>
            <a:r>
              <a:rPr lang="en-US"/>
              <a:t>All functional objectives should be expressed in clear, simple terms so that all personnel understand what type and level of performance the organization desires. In other words, objectives should be written so that their accomplishment can be measured accurately.</a:t>
            </a:r>
          </a:p>
          <a:p>
            <a:r>
              <a:rPr lang="en-US"/>
              <a:t>It is also important for all functional objectives to be reconsidered for each planning period.</a:t>
            </a:r>
          </a:p>
          <a:p>
            <a:pPr eaLnBrk="1" hangingPunct="1">
              <a:buNone/>
            </a:pPr>
            <a:endParaRPr lang="en-US">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761906"/>
          </a:xfrm>
        </p:spPr>
        <p:txBody>
          <a:bodyPr>
            <a:noAutofit/>
          </a:bodyPr>
          <a:lstStyle/>
          <a:p>
            <a:pPr algn="ctr" eaLnBrk="1" hangingPunct="1"/>
            <a:r>
              <a:rPr lang="en-US" b="1" dirty="0">
                <a:ln>
                  <a:noFill/>
                </a:ln>
                <a:solidFill>
                  <a:srgbClr val="86311B"/>
                </a:solidFill>
                <a:effectLst/>
                <a:latin typeface="Rockwell" charset="0"/>
                <a:ea typeface="ＭＳ Ｐゴシック" charset="0"/>
                <a:cs typeface="ＭＳ Ｐゴシック" charset="0"/>
              </a:rPr>
              <a:t>Functional Goals and Objectives</a:t>
            </a:r>
          </a:p>
        </p:txBody>
      </p:sp>
      <p:sp>
        <p:nvSpPr>
          <p:cNvPr id="3" name="عنصر نائب لرقم الشريحة 2">
            <a:extLst>
              <a:ext uri="{FF2B5EF4-FFF2-40B4-BE49-F238E27FC236}">
                <a16:creationId xmlns:a16="http://schemas.microsoft.com/office/drawing/2014/main" id="{E70A68D4-B86D-4B35-A520-42892A73E81A}"/>
              </a:ext>
            </a:extLst>
          </p:cNvPr>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extLst>
      <p:ext uri="{BB962C8B-B14F-4D97-AF65-F5344CB8AC3E}">
        <p14:creationId xmlns:p14="http://schemas.microsoft.com/office/powerpoint/2010/main" val="53361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Content Placeholder 4"/>
          <p:cNvSpPr>
            <a:spLocks noGrp="1"/>
          </p:cNvSpPr>
          <p:nvPr>
            <p:ph idx="1"/>
          </p:nvPr>
        </p:nvSpPr>
        <p:spPr>
          <a:xfrm>
            <a:off x="1311274" y="744072"/>
            <a:ext cx="7693029" cy="5232342"/>
          </a:xfrm>
        </p:spPr>
        <p:txBody>
          <a:bodyPr/>
          <a:lstStyle/>
          <a:p>
            <a:r>
              <a:rPr lang="en-US" sz="2000"/>
              <a:t>Organizations design functional strategies to provide a total integration of efforts that focus on achieving the area's stated objectives.</a:t>
            </a:r>
          </a:p>
          <a:p>
            <a:r>
              <a:rPr lang="en-US" sz="2000"/>
              <a:t>In marketing strategy, the process focuses on selecting one or more target markets and developing a marketing program that satisfies the needs and wants of members of that target market.</a:t>
            </a:r>
          </a:p>
          <a:p>
            <a:r>
              <a:rPr lang="en-US" sz="2000" b="1" u="sng">
                <a:solidFill>
                  <a:schemeClr val="tx1"/>
                </a:solidFill>
              </a:rPr>
              <a:t>Functional strategy decisions must:</a:t>
            </a:r>
          </a:p>
          <a:p>
            <a:pPr>
              <a:buNone/>
            </a:pPr>
            <a:r>
              <a:rPr lang="en-US" sz="2000"/>
              <a:t>a)fit the needs and purposes of the functional area with respect to meeting its goals and objectives.</a:t>
            </a:r>
          </a:p>
          <a:p>
            <a:pPr>
              <a:buNone/>
            </a:pPr>
            <a:r>
              <a:rPr lang="en-US" sz="2000"/>
              <a:t>b)be realistic given the organization's available resources and environment.</a:t>
            </a:r>
          </a:p>
          <a:p>
            <a:pPr>
              <a:buNone/>
            </a:pPr>
            <a:r>
              <a:rPr lang="en-US" sz="2000"/>
              <a:t>c)be consistent with the organization's mission, goals, and objectives.</a:t>
            </a:r>
          </a:p>
          <a:p>
            <a:pPr eaLnBrk="1" hangingPunct="1"/>
            <a:endParaRPr lang="en-US" sz="2000"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726047"/>
          </a:xfrm>
        </p:spPr>
        <p:txBody>
          <a:bodyPr>
            <a:noAutofit/>
          </a:bodyPr>
          <a:lstStyle/>
          <a:p>
            <a:pPr algn="ctr" eaLnBrk="1" hangingPunct="1"/>
            <a:r>
              <a:rPr lang="en-US" b="1" dirty="0">
                <a:ln>
                  <a:noFill/>
                </a:ln>
                <a:solidFill>
                  <a:srgbClr val="86311B"/>
                </a:solidFill>
                <a:effectLst/>
                <a:latin typeface="Rockwell" charset="0"/>
                <a:ea typeface="ＭＳ Ｐゴシック" charset="0"/>
                <a:cs typeface="ＭＳ Ｐゴシック" charset="0"/>
              </a:rPr>
              <a:t>Functional Strategy</a:t>
            </a:r>
          </a:p>
        </p:txBody>
      </p:sp>
      <p:sp>
        <p:nvSpPr>
          <p:cNvPr id="3" name="عنصر نائب لرقم الشريحة 2">
            <a:extLst>
              <a:ext uri="{FF2B5EF4-FFF2-40B4-BE49-F238E27FC236}">
                <a16:creationId xmlns:a16="http://schemas.microsoft.com/office/drawing/2014/main" id="{783427CE-E701-4D94-9D26-C0520761946D}"/>
              </a:ext>
            </a:extLst>
          </p:cNvPr>
          <p:cNvSpPr>
            <a:spLocks noGrp="1"/>
          </p:cNvSpPr>
          <p:nvPr>
            <p:ph type="sldNum" sz="quarter" idx="11"/>
          </p:nvPr>
        </p:nvSpPr>
        <p:spPr/>
        <p:txBody>
          <a:bodyPr/>
          <a:lstStyle/>
          <a:p>
            <a:pPr>
              <a:defRPr/>
            </a:pPr>
            <a:fld id="{7CA3B053-DD34-B645-BCE5-0B617BE5BFE4}" type="slidenum">
              <a:rPr lang="en-US" smtClean="0"/>
              <a:pPr>
                <a:defRPr/>
              </a:pPr>
              <a:t>19</a:t>
            </a:fld>
            <a:endParaRPr lang="en-US" dirty="0"/>
          </a:p>
        </p:txBody>
      </p:sp>
    </p:spTree>
    <p:extLst>
      <p:ext uri="{BB962C8B-B14F-4D97-AF65-F5344CB8AC3E}">
        <p14:creationId xmlns:p14="http://schemas.microsoft.com/office/powerpoint/2010/main" val="62808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6"/>
            <a:ext cx="7693029" cy="5053048"/>
          </a:xfrm>
        </p:spPr>
        <p:txBody>
          <a:bodyPr/>
          <a:lstStyle/>
          <a:p>
            <a:r>
              <a:rPr lang="en-US" sz="2000"/>
              <a:t>Although the process of strategic marketing planning can be complex (a large multinational corporation) or relatively straight</a:t>
            </a:r>
            <a:r>
              <a:rPr lang="ar-KW" sz="2000"/>
              <a:t> </a:t>
            </a:r>
            <a:r>
              <a:rPr lang="en-US" sz="2000"/>
              <a:t>forward (a small single proprietor business), the planning process is the same in many ways.</a:t>
            </a:r>
            <a:endParaRPr lang="ar-KW" sz="2000"/>
          </a:p>
          <a:p>
            <a:pPr>
              <a:buNone/>
            </a:pPr>
            <a:endParaRPr lang="en-US" sz="2000"/>
          </a:p>
          <a:p>
            <a:r>
              <a:rPr lang="en-US" sz="2000"/>
              <a:t>Large or small, all marketers strive to meet the needs of their customers while meeting their own business and marketing objectives.</a:t>
            </a:r>
          </a:p>
          <a:p>
            <a:pPr>
              <a:buNone/>
            </a:pPr>
            <a:endParaRPr lang="en-US" sz="2000"/>
          </a:p>
        </p:txBody>
      </p:sp>
      <p:sp>
        <p:nvSpPr>
          <p:cNvPr id="3" name="Title 2"/>
          <p:cNvSpPr>
            <a:spLocks noGrp="1"/>
          </p:cNvSpPr>
          <p:nvPr>
            <p:ph type="title"/>
          </p:nvPr>
        </p:nvSpPr>
        <p:spPr>
          <a:xfrm>
            <a:off x="1302808" y="179388"/>
            <a:ext cx="7556500" cy="743977"/>
          </a:xfrm>
        </p:spPr>
        <p:txBody>
          <a:bodyPr/>
          <a:lstStyle/>
          <a:p>
            <a:pPr algn="ctr"/>
            <a:r>
              <a:rPr lang="en-US" b="1">
                <a:solidFill>
                  <a:srgbClr val="FF0000"/>
                </a:solidFill>
                <a:effectLst/>
              </a:rPr>
              <a:t>Introduction</a:t>
            </a:r>
            <a:endParaRPr lang="en-US">
              <a:solidFill>
                <a:srgbClr val="FF0000"/>
              </a:solidFill>
              <a:effectLst/>
            </a:endParaRPr>
          </a:p>
        </p:txBody>
      </p:sp>
      <p:sp>
        <p:nvSpPr>
          <p:cNvPr id="4" name="عنصر نائب لرقم الشريحة 3">
            <a:extLst>
              <a:ext uri="{FF2B5EF4-FFF2-40B4-BE49-F238E27FC236}">
                <a16:creationId xmlns:a16="http://schemas.microsoft.com/office/drawing/2014/main" id="{F2A43E57-E5CC-40C9-9B72-42A9E57EF68F}"/>
              </a:ext>
            </a:extLst>
          </p:cNvPr>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Content Placeholder 4"/>
          <p:cNvSpPr>
            <a:spLocks noGrp="1"/>
          </p:cNvSpPr>
          <p:nvPr>
            <p:ph idx="1"/>
          </p:nvPr>
        </p:nvSpPr>
        <p:spPr>
          <a:xfrm>
            <a:off x="1311274" y="708212"/>
            <a:ext cx="7693029" cy="5268201"/>
          </a:xfrm>
        </p:spPr>
        <p:txBody>
          <a:bodyPr/>
          <a:lstStyle/>
          <a:p>
            <a:r>
              <a:rPr lang="en-US"/>
              <a:t>Implementation involves activities that actually execute the functional area strategy.</a:t>
            </a:r>
          </a:p>
          <a:p>
            <a:r>
              <a:rPr lang="en-US"/>
              <a:t>All functional plans have at least two target markets: an external market (customers, suppliers, investors, potential employees, the society at large) and an internal market (employees, managers, executives).</a:t>
            </a:r>
          </a:p>
          <a:p>
            <a:r>
              <a:rPr lang="en-US"/>
              <a:t>Even seemingly disconnected events in finance or human resources can have an effect on the firm's ultimate customers—the individuals and businesses that buy the firm's products.</a:t>
            </a:r>
          </a:p>
          <a:p>
            <a:r>
              <a:rPr lang="en-US"/>
              <a:t>In order for a functional strategy to be implemented successfully, the organization must rely on the commitment and knowledge of its employees—its internal target market.</a:t>
            </a:r>
          </a:p>
          <a:p>
            <a:pPr eaLnBrk="1" hangingPunct="1"/>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b="1" dirty="0">
                <a:ln>
                  <a:noFill/>
                </a:ln>
                <a:solidFill>
                  <a:srgbClr val="86311B"/>
                </a:solidFill>
                <a:effectLst/>
                <a:latin typeface="Rockwell" charset="0"/>
                <a:ea typeface="ＭＳ Ｐゴシック" charset="0"/>
                <a:cs typeface="ＭＳ Ｐゴシック" charset="0"/>
              </a:rPr>
              <a:t>Implementation</a:t>
            </a:r>
          </a:p>
        </p:txBody>
      </p:sp>
      <p:sp>
        <p:nvSpPr>
          <p:cNvPr id="3" name="عنصر نائب لرقم الشريحة 2">
            <a:extLst>
              <a:ext uri="{FF2B5EF4-FFF2-40B4-BE49-F238E27FC236}">
                <a16:creationId xmlns:a16="http://schemas.microsoft.com/office/drawing/2014/main" id="{AB7DEAF3-56FE-4B40-922B-24553761D80D}"/>
              </a:ext>
            </a:extLst>
          </p:cNvPr>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spTree>
    <p:extLst>
      <p:ext uri="{BB962C8B-B14F-4D97-AF65-F5344CB8AC3E}">
        <p14:creationId xmlns:p14="http://schemas.microsoft.com/office/powerpoint/2010/main" val="289399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a:xfrm>
            <a:off x="1311274" y="824754"/>
            <a:ext cx="7693029" cy="5151660"/>
          </a:xfrm>
        </p:spPr>
        <p:txBody>
          <a:bodyPr/>
          <a:lstStyle/>
          <a:p>
            <a:r>
              <a:rPr lang="en-US" sz="2000"/>
              <a:t>Organizations design the evaluation and control phase of strategic planning to keep planned activities on target with goals and objectives. The critical issue in this phase is coordination among functional areas.</a:t>
            </a:r>
          </a:p>
          <a:p>
            <a:pPr>
              <a:buNone/>
            </a:pPr>
            <a:endParaRPr lang="en-US" sz="2000"/>
          </a:p>
          <a:p>
            <a:r>
              <a:rPr lang="en-US" sz="2000"/>
              <a:t>The key to coordination is to ensure that functional areas maintain open lines of communication at all times.</a:t>
            </a:r>
          </a:p>
          <a:p>
            <a:pPr>
              <a:buNone/>
            </a:pPr>
            <a:endParaRPr lang="en-US" sz="2000"/>
          </a:p>
          <a:p>
            <a:r>
              <a:rPr lang="en-US" sz="2000"/>
              <a:t>In some ways, the evaluation and control phase of the planning process is an ending and a beginning. On one hand, evaluation and control occur after a strategy has been implemented. On the other hand, evaluation and control serves as the beginning point for the planning process in the next planning cycle.</a:t>
            </a:r>
          </a:p>
          <a:p>
            <a:pPr eaLnBrk="1" hangingPunct="1"/>
            <a:endParaRPr lang="en-US" sz="2000"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797765"/>
          </a:xfrm>
        </p:spPr>
        <p:txBody>
          <a:bodyPr>
            <a:noAutofit/>
          </a:bodyPr>
          <a:lstStyle/>
          <a:p>
            <a:pPr algn="ctr" eaLnBrk="1" hangingPunct="1"/>
            <a:r>
              <a:rPr lang="en-US" b="1" dirty="0">
                <a:ln>
                  <a:noFill/>
                </a:ln>
                <a:solidFill>
                  <a:srgbClr val="86311B"/>
                </a:solidFill>
                <a:effectLst/>
                <a:latin typeface="Rockwell" charset="0"/>
                <a:ea typeface="ＭＳ Ｐゴシック" charset="0"/>
                <a:cs typeface="ＭＳ Ｐゴシック" charset="0"/>
              </a:rPr>
              <a:t>Evaluation and Control</a:t>
            </a:r>
          </a:p>
        </p:txBody>
      </p:sp>
      <p:sp>
        <p:nvSpPr>
          <p:cNvPr id="3" name="عنصر نائب لرقم الشريحة 2">
            <a:extLst>
              <a:ext uri="{FF2B5EF4-FFF2-40B4-BE49-F238E27FC236}">
                <a16:creationId xmlns:a16="http://schemas.microsoft.com/office/drawing/2014/main" id="{E396FE0D-0C08-4A96-95D8-840BE8704422}"/>
              </a:ext>
            </a:extLst>
          </p:cNvPr>
          <p:cNvSpPr>
            <a:spLocks noGrp="1"/>
          </p:cNvSpPr>
          <p:nvPr>
            <p:ph type="sldNum" sz="quarter" idx="11"/>
          </p:nvPr>
        </p:nvSpPr>
        <p:spPr/>
        <p:txBody>
          <a:bodyPr/>
          <a:lstStyle/>
          <a:p>
            <a:pPr>
              <a:defRPr/>
            </a:pPr>
            <a:fld id="{7CA3B053-DD34-B645-BCE5-0B617BE5BFE4}" type="slidenum">
              <a:rPr lang="en-US" smtClean="0"/>
              <a:pPr>
                <a:defRPr/>
              </a:pPr>
              <a:t>21</a:t>
            </a:fld>
            <a:endParaRPr lang="en-US" dirty="0"/>
          </a:p>
        </p:txBody>
      </p:sp>
    </p:spTree>
    <p:extLst>
      <p:ext uri="{BB962C8B-B14F-4D97-AF65-F5344CB8AC3E}">
        <p14:creationId xmlns:p14="http://schemas.microsoft.com/office/powerpoint/2010/main" val="285505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941294"/>
            <a:ext cx="7693029" cy="5745256"/>
          </a:xfrm>
        </p:spPr>
        <p:txBody>
          <a:bodyPr>
            <a:normAutofit/>
          </a:bodyPr>
          <a:lstStyle/>
          <a:p>
            <a:r>
              <a:rPr lang="en-US"/>
              <a:t>The marketing plan provides a detailed formulation of the actions necessary to carry out the marketing program. Think of the marketing plan as the handbook for marketing implementation, evaluation, and control.</a:t>
            </a:r>
          </a:p>
          <a:p>
            <a:pPr>
              <a:buNone/>
            </a:pPr>
            <a:endParaRPr lang="en-US"/>
          </a:p>
          <a:p>
            <a:r>
              <a:rPr lang="en-US"/>
              <a:t>A marketing plan is not the same as a business plan.</a:t>
            </a:r>
          </a:p>
          <a:p>
            <a:pPr>
              <a:buNone/>
            </a:pPr>
            <a:endParaRPr lang="en-US"/>
          </a:p>
          <a:p>
            <a:r>
              <a:rPr lang="en-US"/>
              <a:t>A good marketing plan requires a great deal of information from many different sources. This requires looking at the marketing plan holistically rather than as a collection of related elements.</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761906"/>
          </a:xfrm>
        </p:spPr>
        <p:txBody>
          <a:bodyPr>
            <a:noAutofit/>
          </a:bodyPr>
          <a:lstStyle/>
          <a:p>
            <a:pPr algn="ctr" eaLnBrk="1" hangingPunct="1"/>
            <a:r>
              <a:rPr lang="en-US" b="1" dirty="0">
                <a:ln>
                  <a:noFill/>
                </a:ln>
                <a:solidFill>
                  <a:srgbClr val="FF0000"/>
                </a:solidFill>
                <a:effectLst/>
                <a:latin typeface="Rockwell" charset="0"/>
                <a:ea typeface="ＭＳ Ｐゴシック" charset="0"/>
                <a:cs typeface="ＭＳ Ｐゴシック" charset="0"/>
              </a:rPr>
              <a:t>The Marketing Plan</a:t>
            </a:r>
          </a:p>
        </p:txBody>
      </p:sp>
      <p:sp>
        <p:nvSpPr>
          <p:cNvPr id="3" name="عنصر نائب لرقم الشريحة 2">
            <a:extLst>
              <a:ext uri="{FF2B5EF4-FFF2-40B4-BE49-F238E27FC236}">
                <a16:creationId xmlns:a16="http://schemas.microsoft.com/office/drawing/2014/main" id="{81F2FD6E-E0BE-4ECB-820E-79ABE1ED20B3}"/>
              </a:ext>
            </a:extLst>
          </p:cNvPr>
          <p:cNvSpPr>
            <a:spLocks noGrp="1"/>
          </p:cNvSpPr>
          <p:nvPr>
            <p:ph type="sldNum" sz="quarter" idx="11"/>
          </p:nvPr>
        </p:nvSpPr>
        <p:spPr/>
        <p:txBody>
          <a:bodyPr/>
          <a:lstStyle/>
          <a:p>
            <a:pPr>
              <a:defRPr/>
            </a:pPr>
            <a:fld id="{7CA3B053-DD34-B645-BCE5-0B617BE5BFE4}" type="slidenum">
              <a:rPr lang="en-US" smtClean="0"/>
              <a:pPr>
                <a:defRPr/>
              </a:pPr>
              <a:t>22</a:t>
            </a:fld>
            <a:endParaRPr lang="en-US" dirty="0"/>
          </a:p>
        </p:txBody>
      </p:sp>
    </p:spTree>
    <p:extLst>
      <p:ext uri="{BB962C8B-B14F-4D97-AF65-F5344CB8AC3E}">
        <p14:creationId xmlns:p14="http://schemas.microsoft.com/office/powerpoint/2010/main" val="116172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7482" y="941295"/>
            <a:ext cx="7856821" cy="5745256"/>
          </a:xfrm>
        </p:spPr>
        <p:txBody>
          <a:bodyPr>
            <a:noAutofit/>
          </a:bodyPr>
          <a:lstStyle/>
          <a:p>
            <a:r>
              <a:rPr lang="en-US"/>
              <a:t>There are many ways to structure a marketing plan. [Exhibit 2.3]</a:t>
            </a:r>
          </a:p>
          <a:p>
            <a:r>
              <a:rPr lang="en-US" b="1" u="sng"/>
              <a:t>A good marketing plan outline is:</a:t>
            </a:r>
          </a:p>
          <a:p>
            <a:pPr>
              <a:buNone/>
            </a:pPr>
            <a:r>
              <a:rPr lang="en-US" b="1">
                <a:solidFill>
                  <a:srgbClr val="7030A0"/>
                </a:solidFill>
              </a:rPr>
              <a:t>a)c</a:t>
            </a:r>
            <a:r>
              <a:rPr lang="en-US" b="1" i="1">
                <a:solidFill>
                  <a:srgbClr val="7030A0"/>
                </a:solidFill>
              </a:rPr>
              <a:t>omprehensive</a:t>
            </a:r>
            <a:r>
              <a:rPr lang="en-US" b="1">
                <a:solidFill>
                  <a:srgbClr val="7030A0"/>
                </a:solidFill>
              </a:rPr>
              <a:t>: </a:t>
            </a:r>
            <a:r>
              <a:rPr lang="en-US"/>
              <a:t>to ensure that there are no omissions of important information.</a:t>
            </a:r>
          </a:p>
          <a:p>
            <a:pPr>
              <a:buNone/>
            </a:pPr>
            <a:r>
              <a:rPr lang="en-US" b="1">
                <a:solidFill>
                  <a:srgbClr val="7030A0"/>
                </a:solidFill>
              </a:rPr>
              <a:t>b)</a:t>
            </a:r>
            <a:r>
              <a:rPr lang="en-US" b="1" i="1">
                <a:solidFill>
                  <a:srgbClr val="7030A0"/>
                </a:solidFill>
              </a:rPr>
              <a:t>flexible</a:t>
            </a:r>
            <a:r>
              <a:rPr lang="en-US" b="1">
                <a:solidFill>
                  <a:srgbClr val="7030A0"/>
                </a:solidFill>
              </a:rPr>
              <a:t>: </a:t>
            </a:r>
            <a:r>
              <a:rPr lang="en-US"/>
              <a:t>to ensure the plan will fit the unique needs of your situation.</a:t>
            </a:r>
          </a:p>
          <a:p>
            <a:pPr>
              <a:buNone/>
            </a:pPr>
            <a:r>
              <a:rPr lang="en-US" b="1">
                <a:solidFill>
                  <a:srgbClr val="7030A0"/>
                </a:solidFill>
              </a:rPr>
              <a:t>c)</a:t>
            </a:r>
            <a:r>
              <a:rPr lang="en-US" b="1" i="1">
                <a:solidFill>
                  <a:srgbClr val="7030A0"/>
                </a:solidFill>
              </a:rPr>
              <a:t>consistent</a:t>
            </a:r>
            <a:r>
              <a:rPr lang="en-US" b="1">
                <a:solidFill>
                  <a:srgbClr val="7030A0"/>
                </a:solidFill>
              </a:rPr>
              <a:t>: </a:t>
            </a:r>
            <a:r>
              <a:rPr lang="en-US"/>
              <a:t>to ensure that the marketing plan and the planning process will be understood by executives and employees outside of marketing.</a:t>
            </a:r>
          </a:p>
          <a:p>
            <a:pPr>
              <a:buNone/>
            </a:pPr>
            <a:r>
              <a:rPr lang="en-US" b="1">
                <a:solidFill>
                  <a:srgbClr val="7030A0"/>
                </a:solidFill>
              </a:rPr>
              <a:t>d)</a:t>
            </a:r>
            <a:r>
              <a:rPr lang="en-US" b="1" i="1">
                <a:solidFill>
                  <a:srgbClr val="7030A0"/>
                </a:solidFill>
              </a:rPr>
              <a:t>logical</a:t>
            </a:r>
            <a:r>
              <a:rPr lang="en-US" b="1">
                <a:solidFill>
                  <a:srgbClr val="7030A0"/>
                </a:solidFill>
              </a:rPr>
              <a:t>: </a:t>
            </a:r>
            <a:r>
              <a:rPr lang="en-US"/>
              <a:t>to ensure that the plan can be sold to top managers.</a:t>
            </a:r>
          </a:p>
          <a:p>
            <a:pPr marL="514350" indent="-514350" eaLnBrk="1" hangingPunct="1">
              <a:buClr>
                <a:srgbClr val="86311B"/>
              </a:buClr>
              <a:buSzPct val="100000"/>
              <a:buNone/>
            </a:pPr>
            <a:endParaRPr lang="en-US" dirty="0">
              <a:ln>
                <a:noFill/>
              </a:ln>
              <a:latin typeface="Rockwell" charset="0"/>
              <a:ea typeface="ＭＳ Ｐゴシック" charset="0"/>
            </a:endParaRPr>
          </a:p>
        </p:txBody>
      </p:sp>
      <p:sp>
        <p:nvSpPr>
          <p:cNvPr id="2" name="Title 1"/>
          <p:cNvSpPr>
            <a:spLocks noGrp="1"/>
          </p:cNvSpPr>
          <p:nvPr>
            <p:ph type="title"/>
          </p:nvPr>
        </p:nvSpPr>
        <p:spPr>
          <a:xfrm>
            <a:off x="1147482" y="179388"/>
            <a:ext cx="7711826" cy="761906"/>
          </a:xfrm>
        </p:spPr>
        <p:txBody>
          <a:bodyPr>
            <a:noAutofit/>
          </a:bodyPr>
          <a:lstStyle/>
          <a:p>
            <a:pPr eaLnBrk="1" hangingPunct="1"/>
            <a:r>
              <a:rPr lang="en-US" b="1" dirty="0">
                <a:ln>
                  <a:noFill/>
                </a:ln>
                <a:solidFill>
                  <a:srgbClr val="008000"/>
                </a:solidFill>
                <a:latin typeface="Rockwell" charset="0"/>
                <a:ea typeface="ＭＳ Ｐゴシック" charset="0"/>
                <a:cs typeface="ＭＳ Ｐゴシック" charset="0"/>
              </a:rPr>
              <a:t>Marketing </a:t>
            </a:r>
            <a:r>
              <a:rPr lang="en-US" b="1">
                <a:ln>
                  <a:noFill/>
                </a:ln>
                <a:solidFill>
                  <a:srgbClr val="008000"/>
                </a:solidFill>
                <a:latin typeface="Rockwell" charset="0"/>
                <a:ea typeface="ＭＳ Ｐゴシック" charset="0"/>
                <a:cs typeface="ＭＳ Ｐゴシック" charset="0"/>
              </a:rPr>
              <a:t>Plan Structure(Exhibit </a:t>
            </a:r>
            <a:r>
              <a:rPr lang="en-US" b="1" dirty="0">
                <a:ln>
                  <a:noFill/>
                </a:ln>
                <a:solidFill>
                  <a:srgbClr val="008000"/>
                </a:solidFill>
                <a:latin typeface="Rockwell" charset="0"/>
                <a:ea typeface="ＭＳ Ｐゴシック" charset="0"/>
                <a:cs typeface="ＭＳ Ｐゴシック" charset="0"/>
              </a:rPr>
              <a:t>2.3)</a:t>
            </a:r>
          </a:p>
        </p:txBody>
      </p:sp>
      <p:sp>
        <p:nvSpPr>
          <p:cNvPr id="3" name="عنصر نائب لرقم الشريحة 2">
            <a:extLst>
              <a:ext uri="{FF2B5EF4-FFF2-40B4-BE49-F238E27FC236}">
                <a16:creationId xmlns:a16="http://schemas.microsoft.com/office/drawing/2014/main" id="{14112498-8A1C-4FC2-BAE5-BFA0047CA400}"/>
              </a:ext>
            </a:extLst>
          </p:cNvPr>
          <p:cNvSpPr>
            <a:spLocks noGrp="1"/>
          </p:cNvSpPr>
          <p:nvPr>
            <p:ph type="sldNum" sz="quarter" idx="11"/>
          </p:nvPr>
        </p:nvSpPr>
        <p:spPr/>
        <p:txBody>
          <a:bodyPr/>
          <a:lstStyle/>
          <a:p>
            <a:pPr>
              <a:defRPr/>
            </a:pPr>
            <a:fld id="{7CA3B053-DD34-B645-BCE5-0B617BE5BFE4}" type="slidenum">
              <a:rPr lang="en-US" smtClean="0"/>
              <a:pPr>
                <a:defRPr/>
              </a:pPr>
              <a:t>23</a:t>
            </a:fld>
            <a:endParaRPr lang="en-US" dirty="0"/>
          </a:p>
        </p:txBody>
      </p:sp>
    </p:spTree>
    <p:extLst>
      <p:ext uri="{BB962C8B-B14F-4D97-AF65-F5344CB8AC3E}">
        <p14:creationId xmlns:p14="http://schemas.microsoft.com/office/powerpoint/2010/main" val="960582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79294"/>
            <a:ext cx="7693029" cy="5797119"/>
          </a:xfrm>
        </p:spPr>
        <p:txBody>
          <a:bodyPr/>
          <a:lstStyle/>
          <a:p>
            <a:pPr>
              <a:buNone/>
            </a:pPr>
            <a:endParaRPr lang="en-US"/>
          </a:p>
        </p:txBody>
      </p:sp>
      <p:sp>
        <p:nvSpPr>
          <p:cNvPr id="10" name="Rectangle 9"/>
          <p:cNvSpPr/>
          <p:nvPr/>
        </p:nvSpPr>
        <p:spPr>
          <a:xfrm>
            <a:off x="1311274" y="1"/>
            <a:ext cx="7693026" cy="6321424"/>
          </a:xfrm>
          <a:prstGeom prst="rect">
            <a:avLst/>
          </a:prstGeom>
          <a:solidFill>
            <a:srgbClr val="92D05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a:solidFill>
                  <a:srgbClr val="CC0000"/>
                </a:solidFill>
              </a:rPr>
              <a:t>EXHI B I T 2.3   MARKETING PLAN STRUCTURE</a:t>
            </a:r>
          </a:p>
          <a:p>
            <a:r>
              <a:rPr lang="en-US" sz="1200" b="1">
                <a:solidFill>
                  <a:schemeClr val="tx1"/>
                </a:solidFill>
              </a:rPr>
              <a:t>I. </a:t>
            </a:r>
            <a:r>
              <a:rPr lang="en-US" sz="1200" b="1">
                <a:solidFill>
                  <a:srgbClr val="7030A0"/>
                </a:solidFill>
              </a:rPr>
              <a:t>Executive Summary</a:t>
            </a:r>
          </a:p>
          <a:p>
            <a:r>
              <a:rPr lang="en-US" sz="1200" b="1">
                <a:solidFill>
                  <a:schemeClr val="tx1"/>
                </a:solidFill>
              </a:rPr>
              <a:t>a. Synopsis</a:t>
            </a:r>
          </a:p>
          <a:p>
            <a:r>
              <a:rPr lang="en-US" sz="1200" b="1">
                <a:solidFill>
                  <a:schemeClr val="tx1"/>
                </a:solidFill>
              </a:rPr>
              <a:t>b. Major aspects of the marketing plan</a:t>
            </a:r>
          </a:p>
          <a:p>
            <a:r>
              <a:rPr lang="en-US" sz="1200" b="1">
                <a:solidFill>
                  <a:schemeClr val="tx1"/>
                </a:solidFill>
              </a:rPr>
              <a:t>II. </a:t>
            </a:r>
            <a:r>
              <a:rPr lang="en-US" sz="1200" b="1">
                <a:solidFill>
                  <a:srgbClr val="7030A0"/>
                </a:solidFill>
              </a:rPr>
              <a:t>Situation Analysis</a:t>
            </a:r>
          </a:p>
          <a:p>
            <a:r>
              <a:rPr lang="en-US" sz="1200" b="1">
                <a:solidFill>
                  <a:schemeClr val="tx1"/>
                </a:solidFill>
              </a:rPr>
              <a:t>a. Analysis of the internal environment</a:t>
            </a:r>
          </a:p>
          <a:p>
            <a:r>
              <a:rPr lang="en-US" sz="1200" b="1">
                <a:solidFill>
                  <a:schemeClr val="tx1"/>
                </a:solidFill>
              </a:rPr>
              <a:t>b. Analysis of the customer environment</a:t>
            </a:r>
          </a:p>
          <a:p>
            <a:r>
              <a:rPr lang="en-US" sz="1200" b="1">
                <a:solidFill>
                  <a:schemeClr val="tx1"/>
                </a:solidFill>
              </a:rPr>
              <a:t>c. Analysis of the external environment</a:t>
            </a:r>
          </a:p>
          <a:p>
            <a:r>
              <a:rPr lang="en-US" sz="1200" b="1">
                <a:solidFill>
                  <a:schemeClr val="tx1"/>
                </a:solidFill>
              </a:rPr>
              <a:t>III. </a:t>
            </a:r>
            <a:r>
              <a:rPr lang="en-US" sz="1200" b="1">
                <a:solidFill>
                  <a:srgbClr val="7030A0"/>
                </a:solidFill>
              </a:rPr>
              <a:t>SWOT Analysis (Strengths, Weaknesses, Opportunities, and Threats)</a:t>
            </a:r>
          </a:p>
          <a:p>
            <a:r>
              <a:rPr lang="en-US" sz="1200" b="1">
                <a:solidFill>
                  <a:schemeClr val="tx1"/>
                </a:solidFill>
              </a:rPr>
              <a:t>a. Strengths</a:t>
            </a:r>
          </a:p>
          <a:p>
            <a:r>
              <a:rPr lang="en-US" sz="1200" b="1">
                <a:solidFill>
                  <a:schemeClr val="tx1"/>
                </a:solidFill>
              </a:rPr>
              <a:t>b. Weaknesses</a:t>
            </a:r>
          </a:p>
          <a:p>
            <a:r>
              <a:rPr lang="en-US" sz="1200" b="1">
                <a:solidFill>
                  <a:schemeClr val="tx1"/>
                </a:solidFill>
              </a:rPr>
              <a:t>c. Opportunities</a:t>
            </a:r>
          </a:p>
          <a:p>
            <a:r>
              <a:rPr lang="en-US" sz="1200" b="1">
                <a:solidFill>
                  <a:schemeClr val="tx1"/>
                </a:solidFill>
              </a:rPr>
              <a:t>d. Threats</a:t>
            </a:r>
          </a:p>
          <a:p>
            <a:r>
              <a:rPr lang="en-US" sz="1200" b="1">
                <a:solidFill>
                  <a:schemeClr val="tx1"/>
                </a:solidFill>
              </a:rPr>
              <a:t>e. Analysis of the SWOT matrix</a:t>
            </a:r>
          </a:p>
          <a:p>
            <a:r>
              <a:rPr lang="en-US" sz="1200" b="1">
                <a:solidFill>
                  <a:schemeClr val="tx1"/>
                </a:solidFill>
              </a:rPr>
              <a:t>f. Developing competitive advantages</a:t>
            </a:r>
          </a:p>
          <a:p>
            <a:r>
              <a:rPr lang="en-US" sz="1200" b="1">
                <a:solidFill>
                  <a:schemeClr val="tx1"/>
                </a:solidFill>
              </a:rPr>
              <a:t>g. Developing a strategic focus</a:t>
            </a:r>
          </a:p>
          <a:p>
            <a:r>
              <a:rPr lang="en-US" sz="1200" b="1">
                <a:solidFill>
                  <a:schemeClr val="tx1"/>
                </a:solidFill>
              </a:rPr>
              <a:t>IV. </a:t>
            </a:r>
            <a:r>
              <a:rPr lang="en-US" sz="1200" b="1">
                <a:solidFill>
                  <a:srgbClr val="7030A0"/>
                </a:solidFill>
              </a:rPr>
              <a:t>Marketing Goals and Objectives</a:t>
            </a:r>
          </a:p>
          <a:p>
            <a:r>
              <a:rPr lang="en-US" sz="1200" b="1">
                <a:solidFill>
                  <a:schemeClr val="tx1"/>
                </a:solidFill>
              </a:rPr>
              <a:t>a. Marketing goals</a:t>
            </a:r>
          </a:p>
          <a:p>
            <a:r>
              <a:rPr lang="en-US" sz="1200" b="1">
                <a:solidFill>
                  <a:schemeClr val="tx1"/>
                </a:solidFill>
              </a:rPr>
              <a:t>b. Marketing objectives</a:t>
            </a:r>
          </a:p>
          <a:p>
            <a:r>
              <a:rPr lang="en-US" sz="1200" b="1">
                <a:solidFill>
                  <a:schemeClr val="tx1"/>
                </a:solidFill>
              </a:rPr>
              <a:t>V. </a:t>
            </a:r>
            <a:r>
              <a:rPr lang="en-US" sz="1200" b="1">
                <a:solidFill>
                  <a:srgbClr val="7030A0"/>
                </a:solidFill>
              </a:rPr>
              <a:t>Marketing Strategy</a:t>
            </a:r>
          </a:p>
          <a:p>
            <a:r>
              <a:rPr lang="en-US" sz="1200" b="1">
                <a:solidFill>
                  <a:schemeClr val="tx1"/>
                </a:solidFill>
              </a:rPr>
              <a:t>a. Primary (and secondary) target market</a:t>
            </a:r>
          </a:p>
          <a:p>
            <a:r>
              <a:rPr lang="en-US" sz="1200" b="1">
                <a:solidFill>
                  <a:schemeClr val="tx1"/>
                </a:solidFill>
              </a:rPr>
              <a:t>b. Product strategy</a:t>
            </a:r>
          </a:p>
          <a:p>
            <a:r>
              <a:rPr lang="en-US" sz="1200" b="1">
                <a:solidFill>
                  <a:schemeClr val="tx1"/>
                </a:solidFill>
              </a:rPr>
              <a:t>c. Pricing strategy</a:t>
            </a:r>
          </a:p>
          <a:p>
            <a:r>
              <a:rPr lang="en-US" sz="1200" b="1">
                <a:solidFill>
                  <a:schemeClr val="tx1"/>
                </a:solidFill>
              </a:rPr>
              <a:t>d. Distribution/supply chain strategy</a:t>
            </a:r>
          </a:p>
          <a:p>
            <a:r>
              <a:rPr lang="en-US" sz="1200" b="1">
                <a:solidFill>
                  <a:schemeClr val="tx1"/>
                </a:solidFill>
              </a:rPr>
              <a:t>e. Integrated marketing communication (promotion) strategy</a:t>
            </a:r>
          </a:p>
          <a:p>
            <a:r>
              <a:rPr lang="en-US" sz="1200" b="1">
                <a:solidFill>
                  <a:schemeClr val="tx1"/>
                </a:solidFill>
              </a:rPr>
              <a:t>VI. </a:t>
            </a:r>
            <a:r>
              <a:rPr lang="en-US" sz="1200" b="1">
                <a:solidFill>
                  <a:srgbClr val="7030A0"/>
                </a:solidFill>
              </a:rPr>
              <a:t>Marketing Implementation</a:t>
            </a:r>
          </a:p>
          <a:p>
            <a:r>
              <a:rPr lang="en-US" sz="1200" b="1">
                <a:solidFill>
                  <a:schemeClr val="tx1"/>
                </a:solidFill>
              </a:rPr>
              <a:t>a. Structural issues</a:t>
            </a:r>
          </a:p>
          <a:p>
            <a:r>
              <a:rPr lang="en-US" sz="1200" b="1">
                <a:solidFill>
                  <a:schemeClr val="tx1"/>
                </a:solidFill>
              </a:rPr>
              <a:t>b. Tactical marketing activities</a:t>
            </a:r>
          </a:p>
          <a:p>
            <a:r>
              <a:rPr lang="en-US" sz="1200" b="1">
                <a:solidFill>
                  <a:schemeClr val="tx1"/>
                </a:solidFill>
              </a:rPr>
              <a:t>VII. </a:t>
            </a:r>
            <a:r>
              <a:rPr lang="en-US" sz="1200" b="1">
                <a:solidFill>
                  <a:srgbClr val="7030A0"/>
                </a:solidFill>
              </a:rPr>
              <a:t>Evaluation and Control</a:t>
            </a:r>
          </a:p>
          <a:p>
            <a:r>
              <a:rPr lang="en-US" sz="1200" b="1">
                <a:solidFill>
                  <a:schemeClr val="tx1"/>
                </a:solidFill>
              </a:rPr>
              <a:t>a. Formal controls</a:t>
            </a:r>
          </a:p>
          <a:p>
            <a:r>
              <a:rPr lang="en-US" sz="1200" b="1">
                <a:solidFill>
                  <a:schemeClr val="tx1"/>
                </a:solidFill>
              </a:rPr>
              <a:t>b. Informal controls</a:t>
            </a:r>
          </a:p>
          <a:p>
            <a:r>
              <a:rPr lang="en-US" sz="1200" b="1">
                <a:solidFill>
                  <a:schemeClr val="tx1"/>
                </a:solidFill>
              </a:rPr>
              <a:t>c. Implementation schedule and timeline</a:t>
            </a:r>
          </a:p>
          <a:p>
            <a:r>
              <a:rPr lang="en-US" sz="1200" b="1">
                <a:solidFill>
                  <a:schemeClr val="tx1"/>
                </a:solidFill>
              </a:rPr>
              <a:t>d. Marketing audits</a:t>
            </a:r>
          </a:p>
        </p:txBody>
      </p:sp>
      <p:sp>
        <p:nvSpPr>
          <p:cNvPr id="3" name="عنصر نائب لرقم الشريحة 2">
            <a:extLst>
              <a:ext uri="{FF2B5EF4-FFF2-40B4-BE49-F238E27FC236}">
                <a16:creationId xmlns:a16="http://schemas.microsoft.com/office/drawing/2014/main" id="{F35E086B-56E4-49F2-8CC8-33F3530ED7BB}"/>
              </a:ext>
            </a:extLst>
          </p:cNvPr>
          <p:cNvSpPr>
            <a:spLocks noGrp="1"/>
          </p:cNvSpPr>
          <p:nvPr>
            <p:ph type="sldNum" sz="quarter" idx="11"/>
          </p:nvPr>
        </p:nvSpPr>
        <p:spPr/>
        <p:txBody>
          <a:bodyPr/>
          <a:lstStyle/>
          <a:p>
            <a:pPr>
              <a:defRPr/>
            </a:pPr>
            <a:fld id="{7CA3B053-DD34-B645-BCE5-0B617BE5BFE4}"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6"/>
            <a:ext cx="7693029" cy="5053048"/>
          </a:xfrm>
        </p:spPr>
        <p:txBody>
          <a:bodyPr/>
          <a:lstStyle/>
          <a:p>
            <a:r>
              <a:rPr lang="en-US"/>
              <a:t>The </a:t>
            </a:r>
            <a:r>
              <a:rPr lang="en-US" i="1"/>
              <a:t>executive summary</a:t>
            </a:r>
            <a:r>
              <a:rPr lang="en-US"/>
              <a:t> is a synopsis of the overall marketing plan, with an outline that conveys the main thrust of the marketing strategy and its execution.</a:t>
            </a:r>
          </a:p>
          <a:p>
            <a:r>
              <a:rPr lang="en-US"/>
              <a:t>Individuals both within and outside of the organization may read the executive summary for reasons other than marketing planning or implementation.</a:t>
            </a:r>
          </a:p>
          <a:p>
            <a:r>
              <a:rPr lang="en-US"/>
              <a:t>The executive summary should always be the last element to be written because it is easier (and more meaningful) to write after the entire marketing plan has been developed.</a:t>
            </a:r>
          </a:p>
          <a:p>
            <a:endParaRPr lang="en-US"/>
          </a:p>
        </p:txBody>
      </p:sp>
      <p:sp>
        <p:nvSpPr>
          <p:cNvPr id="3" name="Title 2"/>
          <p:cNvSpPr>
            <a:spLocks noGrp="1"/>
          </p:cNvSpPr>
          <p:nvPr>
            <p:ph type="title"/>
          </p:nvPr>
        </p:nvSpPr>
        <p:spPr>
          <a:xfrm>
            <a:off x="1302808" y="179388"/>
            <a:ext cx="7556500" cy="743977"/>
          </a:xfrm>
        </p:spPr>
        <p:txBody>
          <a:bodyPr/>
          <a:lstStyle/>
          <a:p>
            <a:r>
              <a:rPr lang="en-US" b="1">
                <a:solidFill>
                  <a:srgbClr val="FF00FF"/>
                </a:solidFill>
                <a:effectLst/>
              </a:rPr>
              <a:t>1-Executive Summary</a:t>
            </a:r>
          </a:p>
        </p:txBody>
      </p:sp>
      <p:sp>
        <p:nvSpPr>
          <p:cNvPr id="4" name="عنصر نائب لرقم الشريحة 3">
            <a:extLst>
              <a:ext uri="{FF2B5EF4-FFF2-40B4-BE49-F238E27FC236}">
                <a16:creationId xmlns:a16="http://schemas.microsoft.com/office/drawing/2014/main" id="{02236148-5217-4744-B56E-31851A26D066}"/>
              </a:ext>
            </a:extLst>
          </p:cNvPr>
          <p:cNvSpPr>
            <a:spLocks noGrp="1"/>
          </p:cNvSpPr>
          <p:nvPr>
            <p:ph type="sldNum" sz="quarter" idx="11"/>
          </p:nvPr>
        </p:nvSpPr>
        <p:spPr/>
        <p:txBody>
          <a:bodyPr/>
          <a:lstStyle/>
          <a:p>
            <a:pPr>
              <a:defRPr/>
            </a:pPr>
            <a:fld id="{7CA3B053-DD34-B645-BCE5-0B617BE5BFE4}"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88894"/>
            <a:ext cx="7693029" cy="5187519"/>
          </a:xfrm>
        </p:spPr>
        <p:txBody>
          <a:bodyPr/>
          <a:lstStyle/>
          <a:p>
            <a:r>
              <a:rPr lang="en-US"/>
              <a:t>The situation analysis summarizes all pertinent information obtained about three key environments: the internal environment, the customer environment, and the firm’s external environment.</a:t>
            </a:r>
          </a:p>
          <a:p>
            <a:pPr>
              <a:buNone/>
            </a:pPr>
            <a:endParaRPr lang="en-US" b="1" i="1"/>
          </a:p>
          <a:p>
            <a:r>
              <a:rPr lang="en-US"/>
              <a:t>A clear and comprehensive situation analysis is one of the most difficult parts of developing a marketing plan.</a:t>
            </a:r>
          </a:p>
          <a:p>
            <a:endParaRPr lang="en-US"/>
          </a:p>
        </p:txBody>
      </p:sp>
      <p:sp>
        <p:nvSpPr>
          <p:cNvPr id="3" name="Title 2"/>
          <p:cNvSpPr>
            <a:spLocks noGrp="1"/>
          </p:cNvSpPr>
          <p:nvPr>
            <p:ph type="title"/>
          </p:nvPr>
        </p:nvSpPr>
        <p:spPr>
          <a:xfrm>
            <a:off x="1302808" y="179388"/>
            <a:ext cx="7556500" cy="717083"/>
          </a:xfrm>
        </p:spPr>
        <p:txBody>
          <a:bodyPr/>
          <a:lstStyle/>
          <a:p>
            <a:r>
              <a:rPr lang="en-US" b="1">
                <a:solidFill>
                  <a:srgbClr val="FF00FF"/>
                </a:solidFill>
                <a:effectLst/>
              </a:rPr>
              <a:t>2-Situation Analysis</a:t>
            </a:r>
          </a:p>
        </p:txBody>
      </p:sp>
      <p:sp>
        <p:nvSpPr>
          <p:cNvPr id="4" name="عنصر نائب لرقم الشريحة 3">
            <a:extLst>
              <a:ext uri="{FF2B5EF4-FFF2-40B4-BE49-F238E27FC236}">
                <a16:creationId xmlns:a16="http://schemas.microsoft.com/office/drawing/2014/main" id="{61E3EE26-55AE-4661-9F13-66A79791026E}"/>
              </a:ext>
            </a:extLst>
          </p:cNvPr>
          <p:cNvSpPr>
            <a:spLocks noGrp="1"/>
          </p:cNvSpPr>
          <p:nvPr>
            <p:ph type="sldNum" sz="quarter" idx="11"/>
          </p:nvPr>
        </p:nvSpPr>
        <p:spPr/>
        <p:txBody>
          <a:bodyPr/>
          <a:lstStyle/>
          <a:p>
            <a:pPr>
              <a:defRPr/>
            </a:pPr>
            <a:fld id="{7CA3B053-DD34-B645-BCE5-0B617BE5BFE4}"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SWOT analysis focuses on the internal factors (strengths and weaknesses) and external factors (opportunities and threats)—derived from the situation analysis in the preceding section—that give the firm certain advantages and disadvantages in satisfying the needs of its target market(s).</a:t>
            </a:r>
          </a:p>
          <a:p>
            <a:r>
              <a:rPr lang="en-US"/>
              <a:t>Strengths and weaknesses are internal issues unique to the firm conducting the analysis.</a:t>
            </a:r>
          </a:p>
          <a:p>
            <a:r>
              <a:rPr lang="en-US"/>
              <a:t>Opportunities and threats are external issues that exist independently of the firm conducting the analysis. A common mistake is to list the firm's strategic alternatives as opportunities.</a:t>
            </a:r>
          </a:p>
        </p:txBody>
      </p:sp>
      <p:sp>
        <p:nvSpPr>
          <p:cNvPr id="3" name="Title 2"/>
          <p:cNvSpPr>
            <a:spLocks noGrp="1"/>
          </p:cNvSpPr>
          <p:nvPr>
            <p:ph type="title"/>
          </p:nvPr>
        </p:nvSpPr>
        <p:spPr/>
        <p:txBody>
          <a:bodyPr/>
          <a:lstStyle/>
          <a:p>
            <a:r>
              <a:rPr lang="en-US" b="1">
                <a:solidFill>
                  <a:srgbClr val="FF00FF"/>
                </a:solidFill>
              </a:rPr>
              <a:t>3-SWOT (Strengths, Weaknesses, Opportunities, and Threats) Analysis</a:t>
            </a:r>
          </a:p>
        </p:txBody>
      </p:sp>
      <p:sp>
        <p:nvSpPr>
          <p:cNvPr id="4" name="عنصر نائب لرقم الشريحة 3">
            <a:extLst>
              <a:ext uri="{FF2B5EF4-FFF2-40B4-BE49-F238E27FC236}">
                <a16:creationId xmlns:a16="http://schemas.microsoft.com/office/drawing/2014/main" id="{97DC5B5A-FC40-4A0D-A93E-2A8E9F67EB39}"/>
              </a:ext>
            </a:extLst>
          </p:cNvPr>
          <p:cNvSpPr>
            <a:spLocks noGrp="1"/>
          </p:cNvSpPr>
          <p:nvPr>
            <p:ph type="sldNum" sz="quarter" idx="11"/>
          </p:nvPr>
        </p:nvSpPr>
        <p:spPr/>
        <p:txBody>
          <a:bodyPr/>
          <a:lstStyle/>
          <a:p>
            <a:pPr>
              <a:defRPr/>
            </a:pPr>
            <a:fld id="{7CA3B053-DD34-B645-BCE5-0B617BE5BF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96472"/>
            <a:ext cx="7693029" cy="5079942"/>
          </a:xfrm>
        </p:spPr>
        <p:txBody>
          <a:bodyPr/>
          <a:lstStyle/>
          <a:p>
            <a:r>
              <a:rPr lang="en-US"/>
              <a:t>Marketing goals and objectives are formal statements of the desired and expected outcomes resulting from the marketing plan.</a:t>
            </a:r>
          </a:p>
          <a:p>
            <a:pPr>
              <a:buNone/>
            </a:pPr>
            <a:endParaRPr lang="en-US"/>
          </a:p>
          <a:p>
            <a:r>
              <a:rPr lang="en-US"/>
              <a:t>This section of the marketing plan sets the performance targets that the firm seeks to achieve and it defines the parameters by which the firm will measure actual performance in the evaluation and control phase.</a:t>
            </a:r>
          </a:p>
          <a:p>
            <a:endParaRPr lang="en-US"/>
          </a:p>
        </p:txBody>
      </p:sp>
      <p:sp>
        <p:nvSpPr>
          <p:cNvPr id="3" name="Title 2"/>
          <p:cNvSpPr>
            <a:spLocks noGrp="1"/>
          </p:cNvSpPr>
          <p:nvPr>
            <p:ph type="title"/>
          </p:nvPr>
        </p:nvSpPr>
        <p:spPr>
          <a:xfrm>
            <a:off x="1302808" y="179388"/>
            <a:ext cx="7556500" cy="717083"/>
          </a:xfrm>
        </p:spPr>
        <p:txBody>
          <a:bodyPr/>
          <a:lstStyle/>
          <a:p>
            <a:r>
              <a:rPr lang="en-US" b="1">
                <a:solidFill>
                  <a:srgbClr val="FF00FF"/>
                </a:solidFill>
                <a:effectLst/>
              </a:rPr>
              <a:t>4-Marketing Goals and Objectives</a:t>
            </a:r>
          </a:p>
        </p:txBody>
      </p:sp>
      <p:sp>
        <p:nvSpPr>
          <p:cNvPr id="4" name="عنصر نائب لرقم الشريحة 3">
            <a:extLst>
              <a:ext uri="{FF2B5EF4-FFF2-40B4-BE49-F238E27FC236}">
                <a16:creationId xmlns:a16="http://schemas.microsoft.com/office/drawing/2014/main" id="{F6F97582-0721-44F4-A474-1572E382FAB0}"/>
              </a:ext>
            </a:extLst>
          </p:cNvPr>
          <p:cNvSpPr>
            <a:spLocks noGrp="1"/>
          </p:cNvSpPr>
          <p:nvPr>
            <p:ph type="sldNum" sz="quarter" idx="11"/>
          </p:nvPr>
        </p:nvSpPr>
        <p:spPr/>
        <p:txBody>
          <a:bodyPr/>
          <a:lstStyle/>
          <a:p>
            <a:pPr>
              <a:defRPr/>
            </a:pPr>
            <a:fld id="{7CA3B053-DD34-B645-BCE5-0B617BE5BFE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21976"/>
            <a:ext cx="7693029" cy="4954437"/>
          </a:xfrm>
        </p:spPr>
        <p:txBody>
          <a:bodyPr/>
          <a:lstStyle/>
          <a:p>
            <a:r>
              <a:rPr lang="en-US"/>
              <a:t>The strategy section of the marketing plan outlines how the firm will achieve its marketing objectives.</a:t>
            </a:r>
          </a:p>
          <a:p>
            <a:pPr>
              <a:buNone/>
            </a:pPr>
            <a:endParaRPr lang="en-US" b="1" i="1"/>
          </a:p>
          <a:p>
            <a:r>
              <a:rPr lang="en-US"/>
              <a:t>In its broadest sense, marketing strategy refers to how the firm will manage its relationships with customers in a manner that gives it an advantage over the competition.</a:t>
            </a:r>
            <a:endParaRPr lang="en-US" b="1" i="1"/>
          </a:p>
          <a:p>
            <a:endParaRPr lang="en-US"/>
          </a:p>
        </p:txBody>
      </p:sp>
      <p:sp>
        <p:nvSpPr>
          <p:cNvPr id="3" name="Title 2"/>
          <p:cNvSpPr>
            <a:spLocks noGrp="1"/>
          </p:cNvSpPr>
          <p:nvPr>
            <p:ph type="title"/>
          </p:nvPr>
        </p:nvSpPr>
        <p:spPr>
          <a:xfrm>
            <a:off x="1302808" y="179388"/>
            <a:ext cx="7556500" cy="717083"/>
          </a:xfrm>
        </p:spPr>
        <p:txBody>
          <a:bodyPr/>
          <a:lstStyle/>
          <a:p>
            <a:r>
              <a:rPr lang="en-US" b="1">
                <a:solidFill>
                  <a:srgbClr val="FF00FF"/>
                </a:solidFill>
                <a:effectLst/>
              </a:rPr>
              <a:t>5-Marketing Strategy</a:t>
            </a:r>
            <a:br>
              <a:rPr lang="en-US" b="1" i="1"/>
            </a:br>
            <a:endParaRPr lang="en-US"/>
          </a:p>
        </p:txBody>
      </p:sp>
      <p:sp>
        <p:nvSpPr>
          <p:cNvPr id="4" name="عنصر نائب لرقم الشريحة 3">
            <a:extLst>
              <a:ext uri="{FF2B5EF4-FFF2-40B4-BE49-F238E27FC236}">
                <a16:creationId xmlns:a16="http://schemas.microsoft.com/office/drawing/2014/main" id="{9F5FD4DF-1BB3-4FC3-9EB3-A25AB0692ADA}"/>
              </a:ext>
            </a:extLst>
          </p:cNvPr>
          <p:cNvSpPr>
            <a:spLocks noGrp="1"/>
          </p:cNvSpPr>
          <p:nvPr>
            <p:ph type="sldNum" sz="quarter" idx="11"/>
          </p:nvPr>
        </p:nvSpPr>
        <p:spPr/>
        <p:txBody>
          <a:bodyPr/>
          <a:lstStyle/>
          <a:p>
            <a:pPr>
              <a:defRPr/>
            </a:pPr>
            <a:fld id="{7CA3B053-DD34-B645-BCE5-0B617BE5BFE4}"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23366"/>
            <a:ext cx="7693029" cy="5053048"/>
          </a:xfrm>
        </p:spPr>
        <p:txBody>
          <a:bodyPr/>
          <a:lstStyle/>
          <a:p>
            <a:r>
              <a:rPr lang="en-US"/>
              <a:t>Whether at the corporate, business unit, or functional level, the planning process begins with an in-depth analysis of the organization's internal and external environments—sometimes referred to as a </a:t>
            </a:r>
            <a:r>
              <a:rPr lang="en-US" i="1"/>
              <a:t>situation analysis</a:t>
            </a:r>
            <a:r>
              <a:rPr lang="en-US"/>
              <a:t>.</a:t>
            </a:r>
            <a:endParaRPr lang="ar-KW"/>
          </a:p>
          <a:p>
            <a:pPr>
              <a:buNone/>
            </a:pPr>
            <a:endParaRPr lang="en-US"/>
          </a:p>
          <a:p>
            <a:r>
              <a:rPr lang="en-US"/>
              <a:t>Planning efforts within each functional area will result in the creation of a strategic plan for that area. [Exhibit 2.1]</a:t>
            </a:r>
          </a:p>
          <a:p>
            <a:endParaRPr lang="en-US"/>
          </a:p>
        </p:txBody>
      </p:sp>
      <p:sp>
        <p:nvSpPr>
          <p:cNvPr id="3" name="Title 2"/>
          <p:cNvSpPr>
            <a:spLocks noGrp="1"/>
          </p:cNvSpPr>
          <p:nvPr>
            <p:ph type="title"/>
          </p:nvPr>
        </p:nvSpPr>
        <p:spPr>
          <a:xfrm>
            <a:off x="1302808" y="179388"/>
            <a:ext cx="7556500" cy="743977"/>
          </a:xfrm>
        </p:spPr>
        <p:txBody>
          <a:bodyPr/>
          <a:lstStyle/>
          <a:p>
            <a:pPr algn="ctr"/>
            <a:r>
              <a:rPr lang="en-US" b="1">
                <a:ln>
                  <a:noFill/>
                </a:ln>
                <a:solidFill>
                  <a:srgbClr val="FF0000"/>
                </a:solidFill>
                <a:effectLst/>
                <a:latin typeface="Rockwell" charset="0"/>
                <a:ea typeface="ＭＳ Ｐゴシック" charset="0"/>
                <a:cs typeface="ＭＳ Ｐゴシック" charset="0"/>
              </a:rPr>
              <a:t>The Strategic Planning Process</a:t>
            </a:r>
            <a:endParaRPr lang="en-US">
              <a:effectLst/>
            </a:endParaRPr>
          </a:p>
        </p:txBody>
      </p:sp>
      <p:sp>
        <p:nvSpPr>
          <p:cNvPr id="4" name="عنصر نائب لرقم الشريحة 3">
            <a:extLst>
              <a:ext uri="{FF2B5EF4-FFF2-40B4-BE49-F238E27FC236}">
                <a16:creationId xmlns:a16="http://schemas.microsoft.com/office/drawing/2014/main" id="{DA0806AB-D2F4-4E7B-AABA-9B10461BFC70}"/>
              </a:ext>
            </a:extLst>
          </p:cNvPr>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30941"/>
            <a:ext cx="7693029" cy="4945473"/>
          </a:xfrm>
        </p:spPr>
        <p:txBody>
          <a:bodyPr/>
          <a:lstStyle/>
          <a:p>
            <a:r>
              <a:rPr lang="en-US" sz="2000" b="1"/>
              <a:t>The implementation section of the marketing plan describes how the marketing program will be executed. This section also answers several questions:</a:t>
            </a:r>
          </a:p>
          <a:p>
            <a:pPr>
              <a:buNone/>
            </a:pPr>
            <a:r>
              <a:rPr lang="en-US" sz="2000"/>
              <a:t>1)What specific marketing activities will be undertaken?</a:t>
            </a:r>
          </a:p>
          <a:p>
            <a:pPr>
              <a:buNone/>
            </a:pPr>
            <a:r>
              <a:rPr lang="en-US" sz="2000"/>
              <a:t>2)How will these activities be performed?</a:t>
            </a:r>
          </a:p>
          <a:p>
            <a:pPr>
              <a:buNone/>
            </a:pPr>
            <a:r>
              <a:rPr lang="en-US" sz="2000"/>
              <a:t>3)When will these activities be performed?</a:t>
            </a:r>
          </a:p>
          <a:p>
            <a:pPr>
              <a:buNone/>
            </a:pPr>
            <a:r>
              <a:rPr lang="en-US" sz="2000"/>
              <a:t>4)Who is responsible for the completion of these activities?</a:t>
            </a:r>
          </a:p>
          <a:p>
            <a:pPr>
              <a:buNone/>
            </a:pPr>
            <a:r>
              <a:rPr lang="en-US" sz="2000"/>
              <a:t>5)How will the completion of planned activities be monitored?</a:t>
            </a:r>
          </a:p>
          <a:p>
            <a:pPr>
              <a:buNone/>
            </a:pPr>
            <a:r>
              <a:rPr lang="en-US" sz="2000"/>
              <a:t>6)How much will these activities cost?</a:t>
            </a:r>
          </a:p>
          <a:p>
            <a:pPr>
              <a:buNone/>
            </a:pPr>
            <a:endParaRPr lang="en-US" sz="2000"/>
          </a:p>
          <a:p>
            <a:endParaRPr lang="en-US" sz="2000"/>
          </a:p>
        </p:txBody>
      </p:sp>
      <p:sp>
        <p:nvSpPr>
          <p:cNvPr id="3" name="Title 2"/>
          <p:cNvSpPr>
            <a:spLocks noGrp="1"/>
          </p:cNvSpPr>
          <p:nvPr>
            <p:ph type="title"/>
          </p:nvPr>
        </p:nvSpPr>
        <p:spPr>
          <a:xfrm>
            <a:off x="1302808" y="179388"/>
            <a:ext cx="7556500" cy="851553"/>
          </a:xfrm>
        </p:spPr>
        <p:txBody>
          <a:bodyPr/>
          <a:lstStyle/>
          <a:p>
            <a:r>
              <a:rPr lang="en-US" b="1">
                <a:solidFill>
                  <a:srgbClr val="FF00FF"/>
                </a:solidFill>
                <a:effectLst/>
              </a:rPr>
              <a:t>6-Marketing Implementation</a:t>
            </a:r>
            <a:br>
              <a:rPr lang="en-US"/>
            </a:br>
            <a:endParaRPr lang="en-US"/>
          </a:p>
        </p:txBody>
      </p:sp>
      <p:sp>
        <p:nvSpPr>
          <p:cNvPr id="4" name="عنصر نائب لرقم الشريحة 3">
            <a:extLst>
              <a:ext uri="{FF2B5EF4-FFF2-40B4-BE49-F238E27FC236}">
                <a16:creationId xmlns:a16="http://schemas.microsoft.com/office/drawing/2014/main" id="{F0AEE232-06CD-425F-B52B-4B7DAE261150}"/>
              </a:ext>
            </a:extLst>
          </p:cNvPr>
          <p:cNvSpPr>
            <a:spLocks noGrp="1"/>
          </p:cNvSpPr>
          <p:nvPr>
            <p:ph type="sldNum" sz="quarter" idx="11"/>
          </p:nvPr>
        </p:nvSpPr>
        <p:spPr/>
        <p:txBody>
          <a:bodyPr/>
          <a:lstStyle/>
          <a:p>
            <a:pPr>
              <a:defRPr/>
            </a:pPr>
            <a:fld id="{7CA3B053-DD34-B645-BCE5-0B617BE5BFE4}"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84094"/>
            <a:ext cx="7693029" cy="5492319"/>
          </a:xfrm>
        </p:spPr>
        <p:txBody>
          <a:bodyPr/>
          <a:lstStyle/>
          <a:p>
            <a:r>
              <a:rPr lang="en-US"/>
              <a:t>Without a good plan for implementation, the success of the marketing strategy is seriously jeopardized. For this reason, the implementation phase of the marketing plan is just as important as the marketing strategy phase.</a:t>
            </a:r>
          </a:p>
          <a:p>
            <a:pPr>
              <a:buNone/>
            </a:pPr>
            <a:endParaRPr lang="en-US"/>
          </a:p>
        </p:txBody>
      </p:sp>
      <p:sp>
        <p:nvSpPr>
          <p:cNvPr id="3" name="عنصر نائب لرقم الشريحة 2">
            <a:extLst>
              <a:ext uri="{FF2B5EF4-FFF2-40B4-BE49-F238E27FC236}">
                <a16:creationId xmlns:a16="http://schemas.microsoft.com/office/drawing/2014/main" id="{DCD35331-25B8-44B0-8E8F-D43F9CEE9B95}"/>
              </a:ext>
            </a:extLst>
          </p:cNvPr>
          <p:cNvSpPr>
            <a:spLocks noGrp="1"/>
          </p:cNvSpPr>
          <p:nvPr>
            <p:ph type="sldNum" sz="quarter" idx="11"/>
          </p:nvPr>
        </p:nvSpPr>
        <p:spPr/>
        <p:txBody>
          <a:bodyPr/>
          <a:lstStyle/>
          <a:p>
            <a:pPr>
              <a:defRPr/>
            </a:pPr>
            <a:fld id="{7CA3B053-DD34-B645-BCE5-0B617BE5BFE4}"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78542"/>
            <a:ext cx="7693029" cy="5097872"/>
          </a:xfrm>
        </p:spPr>
        <p:txBody>
          <a:bodyPr/>
          <a:lstStyle/>
          <a:p>
            <a:r>
              <a:rPr lang="en-US" sz="2000"/>
              <a:t>This section of the marketing plan details how the results of the marketing program will be evaluated and controlled.</a:t>
            </a:r>
          </a:p>
          <a:p>
            <a:r>
              <a:rPr lang="en-US" sz="2000" i="1"/>
              <a:t>Marketing control</a:t>
            </a:r>
            <a:r>
              <a:rPr lang="en-US" sz="2000"/>
              <a:t> involves establishing performance standards, assessing actual performance by comparing it with these standards, and taking corrective action if necessary to reduce discrepancies between desired and actual performance.</a:t>
            </a:r>
          </a:p>
          <a:p>
            <a:r>
              <a:rPr lang="en-US" sz="2000"/>
              <a:t>The financial assessment of the marketing plan is also an important component of evaluation and control. Estimates of costs, sales, and revenues determine financial projections.</a:t>
            </a:r>
          </a:p>
          <a:p>
            <a:r>
              <a:rPr lang="en-US" sz="2000"/>
              <a:t>A marketing audit—a systematic examination of the firm's marketing objectives, strategy, and performance—can be used to pinpoint potential causes for discrepancies.</a:t>
            </a:r>
          </a:p>
          <a:p>
            <a:endParaRPr lang="en-US" sz="2000"/>
          </a:p>
        </p:txBody>
      </p:sp>
      <p:sp>
        <p:nvSpPr>
          <p:cNvPr id="3" name="Title 2"/>
          <p:cNvSpPr>
            <a:spLocks noGrp="1"/>
          </p:cNvSpPr>
          <p:nvPr>
            <p:ph type="title"/>
          </p:nvPr>
        </p:nvSpPr>
        <p:spPr>
          <a:xfrm>
            <a:off x="1302808" y="179388"/>
            <a:ext cx="7556500" cy="699153"/>
          </a:xfrm>
        </p:spPr>
        <p:txBody>
          <a:bodyPr/>
          <a:lstStyle/>
          <a:p>
            <a:r>
              <a:rPr lang="en-US" b="1">
                <a:solidFill>
                  <a:srgbClr val="FF00FF"/>
                </a:solidFill>
                <a:effectLst/>
              </a:rPr>
              <a:t>7-Evaluation and Control</a:t>
            </a:r>
          </a:p>
        </p:txBody>
      </p:sp>
      <p:sp>
        <p:nvSpPr>
          <p:cNvPr id="4" name="عنصر نائب لرقم الشريحة 3">
            <a:extLst>
              <a:ext uri="{FF2B5EF4-FFF2-40B4-BE49-F238E27FC236}">
                <a16:creationId xmlns:a16="http://schemas.microsoft.com/office/drawing/2014/main" id="{60A6F206-9D6F-4B71-BD4C-CA8ACC01A8F5}"/>
              </a:ext>
            </a:extLst>
          </p:cNvPr>
          <p:cNvSpPr>
            <a:spLocks noGrp="1"/>
          </p:cNvSpPr>
          <p:nvPr>
            <p:ph type="sldNum" sz="quarter" idx="11"/>
          </p:nvPr>
        </p:nvSpPr>
        <p:spPr/>
        <p:txBody>
          <a:bodyPr/>
          <a:lstStyle/>
          <a:p>
            <a:pPr>
              <a:defRPr/>
            </a:pPr>
            <a:fld id="{7CA3B053-DD34-B645-BCE5-0B617BE5BFE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48872"/>
            <a:ext cx="7693029" cy="4927542"/>
          </a:xfrm>
        </p:spPr>
        <p:txBody>
          <a:bodyPr/>
          <a:lstStyle/>
          <a:p>
            <a:pPr eaLnBrk="1" hangingPunct="1">
              <a:lnSpc>
                <a:spcPct val="90000"/>
              </a:lnSpc>
            </a:pPr>
            <a:r>
              <a:rPr lang="en-US" sz="2800" b="1"/>
              <a:t>Tips for using the marketing plan framework to develop a marketing plan:</a:t>
            </a:r>
          </a:p>
          <a:p>
            <a:pPr lvl="1" eaLnBrk="1" hangingPunct="1">
              <a:lnSpc>
                <a:spcPct val="90000"/>
              </a:lnSpc>
              <a:buNone/>
            </a:pPr>
            <a:r>
              <a:rPr lang="en-US" sz="2400"/>
              <a:t>1-Plan ahead</a:t>
            </a:r>
          </a:p>
          <a:p>
            <a:pPr lvl="1" eaLnBrk="1" hangingPunct="1">
              <a:lnSpc>
                <a:spcPct val="90000"/>
              </a:lnSpc>
              <a:buNone/>
            </a:pPr>
            <a:r>
              <a:rPr lang="en-US" sz="2400"/>
              <a:t>2-Revise, revise, revise</a:t>
            </a:r>
          </a:p>
          <a:p>
            <a:pPr lvl="1" eaLnBrk="1" hangingPunct="1">
              <a:lnSpc>
                <a:spcPct val="90000"/>
              </a:lnSpc>
              <a:buNone/>
            </a:pPr>
            <a:r>
              <a:rPr lang="en-US" sz="2400"/>
              <a:t>3-Be creative</a:t>
            </a:r>
          </a:p>
          <a:p>
            <a:pPr lvl="1" eaLnBrk="1" hangingPunct="1">
              <a:lnSpc>
                <a:spcPct val="90000"/>
              </a:lnSpc>
              <a:buNone/>
            </a:pPr>
            <a:r>
              <a:rPr lang="en-US" sz="2400"/>
              <a:t>4-Use common senses and judgment</a:t>
            </a:r>
          </a:p>
          <a:p>
            <a:pPr lvl="1" eaLnBrk="1" hangingPunct="1">
              <a:lnSpc>
                <a:spcPct val="90000"/>
              </a:lnSpc>
              <a:buNone/>
            </a:pPr>
            <a:r>
              <a:rPr lang="en-US" sz="2400"/>
              <a:t>5-Think ahead to implementation</a:t>
            </a:r>
          </a:p>
          <a:p>
            <a:pPr lvl="1" eaLnBrk="1" hangingPunct="1">
              <a:lnSpc>
                <a:spcPct val="90000"/>
              </a:lnSpc>
              <a:buNone/>
            </a:pPr>
            <a:r>
              <a:rPr lang="en-US" sz="2400"/>
              <a:t>6-Update regularly</a:t>
            </a:r>
          </a:p>
          <a:p>
            <a:pPr lvl="1" eaLnBrk="1" hangingPunct="1">
              <a:lnSpc>
                <a:spcPct val="90000"/>
              </a:lnSpc>
              <a:buNone/>
            </a:pPr>
            <a:r>
              <a:rPr lang="en-US" sz="2400"/>
              <a:t>7-Communicate to others</a:t>
            </a:r>
          </a:p>
          <a:p>
            <a:pPr>
              <a:buNone/>
            </a:pPr>
            <a:endParaRPr lang="en-US"/>
          </a:p>
        </p:txBody>
      </p:sp>
      <p:sp>
        <p:nvSpPr>
          <p:cNvPr id="3" name="Title 2"/>
          <p:cNvSpPr>
            <a:spLocks noGrp="1"/>
          </p:cNvSpPr>
          <p:nvPr>
            <p:ph type="title"/>
          </p:nvPr>
        </p:nvSpPr>
        <p:spPr>
          <a:xfrm>
            <a:off x="1302808" y="179388"/>
            <a:ext cx="7556500" cy="869483"/>
          </a:xfrm>
        </p:spPr>
        <p:txBody>
          <a:bodyPr/>
          <a:lstStyle/>
          <a:p>
            <a:pPr algn="ctr"/>
            <a:r>
              <a:rPr lang="en-US" b="1">
                <a:solidFill>
                  <a:srgbClr val="FF0000"/>
                </a:solidFill>
                <a:effectLst/>
              </a:rPr>
              <a:t>Using the Marketing Plan Structure</a:t>
            </a:r>
          </a:p>
        </p:txBody>
      </p:sp>
      <p:sp>
        <p:nvSpPr>
          <p:cNvPr id="4" name="عنصر نائب لرقم الشريحة 3">
            <a:extLst>
              <a:ext uri="{FF2B5EF4-FFF2-40B4-BE49-F238E27FC236}">
                <a16:creationId xmlns:a16="http://schemas.microsoft.com/office/drawing/2014/main" id="{00AF6E0E-709B-4DAB-AB0C-C6530B8DDAE2}"/>
              </a:ext>
            </a:extLst>
          </p:cNvPr>
          <p:cNvSpPr>
            <a:spLocks noGrp="1"/>
          </p:cNvSpPr>
          <p:nvPr>
            <p:ph type="sldNum" sz="quarter" idx="11"/>
          </p:nvPr>
        </p:nvSpPr>
        <p:spPr/>
        <p:txBody>
          <a:bodyPr/>
          <a:lstStyle/>
          <a:p>
            <a:pPr>
              <a:defRPr/>
            </a:pPr>
            <a:fld id="{7CA3B053-DD34-B645-BCE5-0B617BE5BFE4}"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0660"/>
            <a:ext cx="7693029" cy="5635754"/>
          </a:xfrm>
        </p:spPr>
        <p:txBody>
          <a:bodyPr/>
          <a:lstStyle/>
          <a:p>
            <a:pPr>
              <a:buNone/>
            </a:pPr>
            <a:r>
              <a:rPr lang="en-US" b="1" i="1">
                <a:solidFill>
                  <a:srgbClr val="0070C0"/>
                </a:solidFill>
              </a:rPr>
              <a:t>1-Plan ahead</a:t>
            </a:r>
            <a:r>
              <a:rPr lang="en-US" b="1">
                <a:solidFill>
                  <a:srgbClr val="0070C0"/>
                </a:solidFill>
              </a:rPr>
              <a:t>: </a:t>
            </a:r>
            <a:r>
              <a:rPr lang="en-US"/>
              <a:t>Writing a comprehensive marketing plan is very time consuming, especially if the plan is under development for the first time.</a:t>
            </a:r>
          </a:p>
          <a:p>
            <a:pPr>
              <a:buNone/>
            </a:pPr>
            <a:r>
              <a:rPr lang="en-US">
                <a:solidFill>
                  <a:srgbClr val="0070C0"/>
                </a:solidFill>
              </a:rPr>
              <a:t>2-</a:t>
            </a:r>
            <a:r>
              <a:rPr lang="en-US" i="1">
                <a:solidFill>
                  <a:srgbClr val="0070C0"/>
                </a:solidFill>
              </a:rPr>
              <a:t>Revise</a:t>
            </a:r>
            <a:r>
              <a:rPr lang="en-US" i="1"/>
              <a:t>, then revise again</a:t>
            </a:r>
            <a:r>
              <a:rPr lang="en-US"/>
              <a:t>: After the situation analysis, you will spend most of your time revising the remaining elements of the marketing plan to ensure that they mesh with each other.</a:t>
            </a:r>
          </a:p>
          <a:p>
            <a:pPr>
              <a:buNone/>
            </a:pPr>
            <a:r>
              <a:rPr lang="en-US">
                <a:solidFill>
                  <a:srgbClr val="0070C0"/>
                </a:solidFill>
              </a:rPr>
              <a:t>3-</a:t>
            </a:r>
            <a:r>
              <a:rPr lang="en-US" i="1">
                <a:solidFill>
                  <a:srgbClr val="0070C0"/>
                </a:solidFill>
              </a:rPr>
              <a:t>Be creative</a:t>
            </a:r>
            <a:r>
              <a:rPr lang="en-US">
                <a:solidFill>
                  <a:srgbClr val="0070C0"/>
                </a:solidFill>
              </a:rPr>
              <a:t>: </a:t>
            </a:r>
            <a:r>
              <a:rPr lang="en-US"/>
              <a:t>A marketing plan is only as good as the information it contains and the effort and creativity that go into its creation.</a:t>
            </a:r>
          </a:p>
          <a:p>
            <a:pPr>
              <a:buNone/>
            </a:pPr>
            <a:r>
              <a:rPr lang="en-US" b="1">
                <a:solidFill>
                  <a:srgbClr val="0070C0"/>
                </a:solidFill>
              </a:rPr>
              <a:t>4-</a:t>
            </a:r>
            <a:r>
              <a:rPr lang="en-US" b="1" i="1">
                <a:solidFill>
                  <a:srgbClr val="0070C0"/>
                </a:solidFill>
              </a:rPr>
              <a:t>Use common sense and judgment</a:t>
            </a:r>
            <a:r>
              <a:rPr lang="en-US" b="1">
                <a:solidFill>
                  <a:srgbClr val="0070C0"/>
                </a:solidFill>
              </a:rPr>
              <a:t>: </a:t>
            </a:r>
            <a:r>
              <a:rPr lang="en-US"/>
              <a:t>Writing a marketing plan is an art. Common sense and judgment are necessary to sort through all of the information, weed out poor strategies, and develop a sound plan.</a:t>
            </a:r>
          </a:p>
          <a:p>
            <a:pPr>
              <a:buNone/>
            </a:pPr>
            <a:endParaRPr lang="en-US"/>
          </a:p>
        </p:txBody>
      </p:sp>
      <p:sp>
        <p:nvSpPr>
          <p:cNvPr id="3" name="عنصر نائب لرقم الشريحة 2">
            <a:extLst>
              <a:ext uri="{FF2B5EF4-FFF2-40B4-BE49-F238E27FC236}">
                <a16:creationId xmlns:a16="http://schemas.microsoft.com/office/drawing/2014/main" id="{B8CB9DA9-CD52-47D2-9314-755D226B4A87}"/>
              </a:ext>
            </a:extLst>
          </p:cNvPr>
          <p:cNvSpPr>
            <a:spLocks noGrp="1"/>
          </p:cNvSpPr>
          <p:nvPr>
            <p:ph type="sldNum" sz="quarter" idx="11"/>
          </p:nvPr>
        </p:nvSpPr>
        <p:spPr/>
        <p:txBody>
          <a:bodyPr/>
          <a:lstStyle/>
          <a:p>
            <a:pPr>
              <a:defRPr/>
            </a:pPr>
            <a:fld id="{7CA3B053-DD34-B645-BCE5-0B617BE5BFE4}"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59976"/>
            <a:ext cx="7693029" cy="5716437"/>
          </a:xfrm>
        </p:spPr>
        <p:txBody>
          <a:bodyPr/>
          <a:lstStyle/>
          <a:p>
            <a:pPr>
              <a:buNone/>
            </a:pPr>
            <a:r>
              <a:rPr lang="en-US" b="1" i="1">
                <a:solidFill>
                  <a:srgbClr val="0070C0"/>
                </a:solidFill>
              </a:rPr>
              <a:t>5-Think ahead to implementation</a:t>
            </a:r>
            <a:r>
              <a:rPr lang="en-US" b="1">
                <a:solidFill>
                  <a:srgbClr val="0070C0"/>
                </a:solidFill>
              </a:rPr>
              <a:t>: </a:t>
            </a:r>
            <a:r>
              <a:rPr lang="en-US"/>
              <a:t>As you develop the plan, you should always be mindful of how the plan will be implemented.</a:t>
            </a:r>
          </a:p>
          <a:p>
            <a:pPr>
              <a:buNone/>
            </a:pPr>
            <a:r>
              <a:rPr lang="en-US" b="1">
                <a:solidFill>
                  <a:srgbClr val="0070C0"/>
                </a:solidFill>
              </a:rPr>
              <a:t>6-</a:t>
            </a:r>
            <a:r>
              <a:rPr lang="en-US" b="1" i="1">
                <a:solidFill>
                  <a:srgbClr val="0070C0"/>
                </a:solidFill>
              </a:rPr>
              <a:t>Update regularly</a:t>
            </a:r>
            <a:r>
              <a:rPr lang="en-US" b="1">
                <a:solidFill>
                  <a:srgbClr val="0070C0"/>
                </a:solidFill>
              </a:rPr>
              <a:t>: </a:t>
            </a:r>
            <a:r>
              <a:rPr lang="en-US"/>
              <a:t>Once the marketing plan has been developed and implemented, it should be updated regularly with the collection of new data and information.</a:t>
            </a:r>
          </a:p>
          <a:p>
            <a:pPr>
              <a:buNone/>
            </a:pPr>
            <a:r>
              <a:rPr lang="en-US" b="1">
                <a:solidFill>
                  <a:srgbClr val="0070C0"/>
                </a:solidFill>
              </a:rPr>
              <a:t>7-</a:t>
            </a:r>
            <a:r>
              <a:rPr lang="en-US" b="1" i="1">
                <a:solidFill>
                  <a:srgbClr val="0070C0"/>
                </a:solidFill>
              </a:rPr>
              <a:t>Communicate to others</a:t>
            </a:r>
            <a:r>
              <a:rPr lang="en-US" b="1">
                <a:solidFill>
                  <a:srgbClr val="0070C0"/>
                </a:solidFill>
              </a:rPr>
              <a:t>: </a:t>
            </a:r>
            <a:r>
              <a:rPr lang="en-US"/>
              <a:t>One critical aspect of the marketing plan is its ability to communicate to colleagues, particularly top managers who look to the marketing plan for an explanation of the marketing strategy, as well as for a justification of needed resources, like the marketing budget.</a:t>
            </a:r>
          </a:p>
          <a:p>
            <a:pPr>
              <a:buNone/>
            </a:pPr>
            <a:endParaRPr lang="en-US"/>
          </a:p>
        </p:txBody>
      </p:sp>
      <p:sp>
        <p:nvSpPr>
          <p:cNvPr id="3" name="عنصر نائب لرقم الشريحة 2">
            <a:extLst>
              <a:ext uri="{FF2B5EF4-FFF2-40B4-BE49-F238E27FC236}">
                <a16:creationId xmlns:a16="http://schemas.microsoft.com/office/drawing/2014/main" id="{98D78FB7-9B8D-479F-BB2D-0C5E60F2D85E}"/>
              </a:ext>
            </a:extLst>
          </p:cNvPr>
          <p:cNvSpPr>
            <a:spLocks noGrp="1"/>
          </p:cNvSpPr>
          <p:nvPr>
            <p:ph type="sldNum" sz="quarter" idx="11"/>
          </p:nvPr>
        </p:nvSpPr>
        <p:spPr/>
        <p:txBody>
          <a:bodyPr/>
          <a:lstStyle/>
          <a:p>
            <a:pPr>
              <a:defRPr/>
            </a:pPr>
            <a:fld id="{7CA3B053-DD34-B645-BCE5-0B617BE5BFE4}"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Content Placeholder 4"/>
          <p:cNvSpPr>
            <a:spLocks noGrp="1"/>
          </p:cNvSpPr>
          <p:nvPr>
            <p:ph idx="1"/>
          </p:nvPr>
        </p:nvSpPr>
        <p:spPr>
          <a:xfrm>
            <a:off x="1311274" y="1165412"/>
            <a:ext cx="7693029" cy="5156013"/>
          </a:xfrm>
        </p:spPr>
        <p:txBody>
          <a:bodyPr/>
          <a:lstStyle/>
          <a:p>
            <a:r>
              <a:rPr lang="en-US" sz="1800" b="1" u="sng"/>
              <a:t>A good marketing plan will fulfill five purposes in detail:</a:t>
            </a:r>
          </a:p>
          <a:p>
            <a:pPr>
              <a:buNone/>
            </a:pPr>
            <a:r>
              <a:rPr lang="en-US" sz="1800"/>
              <a:t>a)It explains both the present and future situations of the organization. This includes the situation and SWOT analyses and the firm's past performance.</a:t>
            </a:r>
          </a:p>
          <a:p>
            <a:pPr>
              <a:buNone/>
            </a:pPr>
            <a:r>
              <a:rPr lang="en-US" sz="1800"/>
              <a:t>b)It specifies the expected outcomes (goals and objectives) so that the organization can anticipate its situation at the end of the planning period.</a:t>
            </a:r>
          </a:p>
          <a:p>
            <a:pPr>
              <a:buNone/>
            </a:pPr>
            <a:r>
              <a:rPr lang="en-US" sz="1800"/>
              <a:t>c)	It describes the specific actions that are to take place so that the responsibility for each action can be assigned and implemented.</a:t>
            </a:r>
          </a:p>
          <a:p>
            <a:pPr>
              <a:buNone/>
            </a:pPr>
            <a:r>
              <a:rPr lang="en-US" sz="1800"/>
              <a:t>d)It identifies the resources that will be needed to carry out the planned actions.</a:t>
            </a:r>
          </a:p>
          <a:p>
            <a:pPr>
              <a:buNone/>
            </a:pPr>
            <a:r>
              <a:rPr lang="en-US" sz="1800"/>
              <a:t>e)	It permits the monitoring of each action and its results so that controls may be implemented. Feedback from monitoring and control provides information to start the planning cycle again in the next time frame.</a:t>
            </a:r>
          </a:p>
          <a:p>
            <a:pPr eaLnBrk="1" hangingPunct="1"/>
            <a:endParaRPr lang="en-US" sz="1800"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b="1" dirty="0">
                <a:ln>
                  <a:noFill/>
                </a:ln>
                <a:solidFill>
                  <a:srgbClr val="008000"/>
                </a:solidFill>
                <a:effectLst/>
                <a:latin typeface="Rockwell" charset="0"/>
                <a:ea typeface="ＭＳ Ｐゴシック" charset="0"/>
                <a:cs typeface="ＭＳ Ｐゴシック" charset="0"/>
              </a:rPr>
              <a:t>Purposes and Significance of the Marketing Plan</a:t>
            </a:r>
          </a:p>
        </p:txBody>
      </p:sp>
      <p:sp>
        <p:nvSpPr>
          <p:cNvPr id="3" name="عنصر نائب لرقم الشريحة 2">
            <a:extLst>
              <a:ext uri="{FF2B5EF4-FFF2-40B4-BE49-F238E27FC236}">
                <a16:creationId xmlns:a16="http://schemas.microsoft.com/office/drawing/2014/main" id="{21065748-2CA3-43AA-9449-B7E68B361966}"/>
              </a:ext>
            </a:extLst>
          </p:cNvPr>
          <p:cNvSpPr>
            <a:spLocks noGrp="1"/>
          </p:cNvSpPr>
          <p:nvPr>
            <p:ph type="sldNum" sz="quarter" idx="11"/>
          </p:nvPr>
        </p:nvSpPr>
        <p:spPr/>
        <p:txBody>
          <a:bodyPr/>
          <a:lstStyle/>
          <a:p>
            <a:pPr>
              <a:defRPr/>
            </a:pPr>
            <a:fld id="{7CA3B053-DD34-B645-BCE5-0B617BE5BFE4}" type="slidenum">
              <a:rPr lang="en-US" smtClean="0"/>
              <a:pPr>
                <a:defRPr/>
              </a:pPr>
              <a:t>36</a:t>
            </a:fld>
            <a:endParaRPr lang="en-US" dirty="0"/>
          </a:p>
        </p:txBody>
      </p:sp>
    </p:spTree>
    <p:extLst>
      <p:ext uri="{BB962C8B-B14F-4D97-AF65-F5344CB8AC3E}">
        <p14:creationId xmlns:p14="http://schemas.microsoft.com/office/powerpoint/2010/main" val="1033094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a:t>These five purposes are very important to various persons in the firm. </a:t>
            </a:r>
          </a:p>
          <a:p>
            <a:endParaRPr lang="en-US"/>
          </a:p>
        </p:txBody>
      </p:sp>
      <p:sp>
        <p:nvSpPr>
          <p:cNvPr id="3" name="عنصر نائب لرقم الشريحة 2">
            <a:extLst>
              <a:ext uri="{FF2B5EF4-FFF2-40B4-BE49-F238E27FC236}">
                <a16:creationId xmlns:a16="http://schemas.microsoft.com/office/drawing/2014/main" id="{8408FB3E-AE2B-4BB7-B075-C765DBE53C16}"/>
              </a:ext>
            </a:extLst>
          </p:cNvPr>
          <p:cNvSpPr>
            <a:spLocks noGrp="1"/>
          </p:cNvSpPr>
          <p:nvPr>
            <p:ph type="sldNum" sz="quarter" idx="11"/>
          </p:nvPr>
        </p:nvSpPr>
        <p:spPr/>
        <p:txBody>
          <a:bodyPr/>
          <a:lstStyle/>
          <a:p>
            <a:pPr>
              <a:defRPr/>
            </a:pPr>
            <a:fld id="{7CA3B053-DD34-B645-BCE5-0B617BE5BFE4}"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Content Placeholder 4"/>
          <p:cNvSpPr>
            <a:spLocks noGrp="1"/>
          </p:cNvSpPr>
          <p:nvPr>
            <p:ph idx="1"/>
          </p:nvPr>
        </p:nvSpPr>
        <p:spPr/>
        <p:txBody>
          <a:bodyPr/>
          <a:lstStyle/>
          <a:p>
            <a:r>
              <a:rPr lang="en-US" sz="1800"/>
              <a:t>In many organizations, the marketing manager, brand manager, or product manager writes the marketing plan.</a:t>
            </a:r>
          </a:p>
          <a:p>
            <a:r>
              <a:rPr lang="en-US" sz="1800" b="1" u="sng"/>
              <a:t>The authority to approve the marketing plan is typically vested in upper-level executives. These top managers ask:</a:t>
            </a:r>
          </a:p>
          <a:p>
            <a:pPr>
              <a:buNone/>
            </a:pPr>
            <a:r>
              <a:rPr lang="en-US" sz="1800"/>
              <a:t>a)Will the proposed marketing plan achieve the desired marketing, business unit, and corporate goals and objectives?</a:t>
            </a:r>
          </a:p>
          <a:p>
            <a:pPr>
              <a:buNone/>
            </a:pPr>
            <a:r>
              <a:rPr lang="en-US" sz="1800"/>
              <a:t>b)Are there alternative uses of resources that would better meet corporate or business unit objectives than the submitted marketing plan?</a:t>
            </a:r>
          </a:p>
          <a:p>
            <a:r>
              <a:rPr lang="en-US" sz="1800"/>
              <a:t>In most cases, </a:t>
            </a:r>
            <a:r>
              <a:rPr lang="en-US" sz="1800" i="1"/>
              <a:t>final</a:t>
            </a:r>
            <a:r>
              <a:rPr lang="en-US" sz="1800"/>
              <a:t> approval of the marketing plan lies with the president, chairman, or CEO of the organization.</a:t>
            </a:r>
          </a:p>
          <a:p>
            <a:r>
              <a:rPr lang="en-US" sz="1800"/>
              <a:t>Once a marketing plan has been approved, it still faces many obstacles before its marketing programs can come to fruition. [Exhibit 2.4]</a:t>
            </a:r>
          </a:p>
          <a:p>
            <a:pPr eaLnBrk="1" hangingPunct="1"/>
            <a:endParaRPr lang="en-US" sz="1800"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b="1" dirty="0">
                <a:ln>
                  <a:noFill/>
                </a:ln>
                <a:solidFill>
                  <a:srgbClr val="008000"/>
                </a:solidFill>
                <a:effectLst/>
                <a:latin typeface="Rockwell" charset="0"/>
                <a:ea typeface="ＭＳ Ｐゴシック" charset="0"/>
                <a:cs typeface="ＭＳ Ｐゴシック" charset="0"/>
              </a:rPr>
              <a:t>Organizational Aspects of the Marketing Plan</a:t>
            </a:r>
          </a:p>
        </p:txBody>
      </p:sp>
      <p:sp>
        <p:nvSpPr>
          <p:cNvPr id="3" name="عنصر نائب لرقم الشريحة 2">
            <a:extLst>
              <a:ext uri="{FF2B5EF4-FFF2-40B4-BE49-F238E27FC236}">
                <a16:creationId xmlns:a16="http://schemas.microsoft.com/office/drawing/2014/main" id="{64192A91-C979-4186-8538-1A8A5664FEB8}"/>
              </a:ext>
            </a:extLst>
          </p:cNvPr>
          <p:cNvSpPr>
            <a:spLocks noGrp="1"/>
          </p:cNvSpPr>
          <p:nvPr>
            <p:ph type="sldNum" sz="quarter" idx="11"/>
          </p:nvPr>
        </p:nvSpPr>
        <p:spPr/>
        <p:txBody>
          <a:bodyPr/>
          <a:lstStyle/>
          <a:p>
            <a:pPr>
              <a:defRPr/>
            </a:pPr>
            <a:fld id="{7CA3B053-DD34-B645-BCE5-0B617BE5BFE4}" type="slidenum">
              <a:rPr lang="en-US" smtClean="0"/>
              <a:pPr>
                <a:defRPr/>
              </a:pPr>
              <a:t>38</a:t>
            </a:fld>
            <a:endParaRPr lang="en-US" dirty="0"/>
          </a:p>
        </p:txBody>
      </p:sp>
    </p:spTree>
    <p:extLst>
      <p:ext uri="{BB962C8B-B14F-4D97-AF65-F5344CB8AC3E}">
        <p14:creationId xmlns:p14="http://schemas.microsoft.com/office/powerpoint/2010/main" val="3070439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Obstacles to Developing Marketing Plans (Exhibit 2.4)</a:t>
            </a:r>
          </a:p>
        </p:txBody>
      </p:sp>
      <p:pic>
        <p:nvPicPr>
          <p:cNvPr id="3074" name="Picture 2"/>
          <p:cNvPicPr>
            <a:picLocks noChangeAspect="1" noChangeArrowheads="1"/>
          </p:cNvPicPr>
          <p:nvPr/>
        </p:nvPicPr>
        <p:blipFill>
          <a:blip r:embed="rId2"/>
          <a:srcRect/>
          <a:stretch>
            <a:fillRect/>
          </a:stretch>
        </p:blipFill>
        <p:spPr bwMode="auto">
          <a:xfrm>
            <a:off x="1521397" y="1433945"/>
            <a:ext cx="6928866" cy="4887479"/>
          </a:xfrm>
          <a:prstGeom prst="rect">
            <a:avLst/>
          </a:prstGeom>
          <a:noFill/>
          <a:ln w="9525">
            <a:noFill/>
            <a:miter lim="800000"/>
            <a:headEnd/>
            <a:tailEnd/>
          </a:ln>
          <a:effectLst/>
        </p:spPr>
      </p:pic>
      <p:sp>
        <p:nvSpPr>
          <p:cNvPr id="3" name="عنصر نائب لرقم الشريحة 2">
            <a:extLst>
              <a:ext uri="{FF2B5EF4-FFF2-40B4-BE49-F238E27FC236}">
                <a16:creationId xmlns:a16="http://schemas.microsoft.com/office/drawing/2014/main" id="{AB225A4F-49D3-4815-98BB-87246CC456AF}"/>
              </a:ext>
            </a:extLst>
          </p:cNvPr>
          <p:cNvSpPr>
            <a:spLocks noGrp="1"/>
          </p:cNvSpPr>
          <p:nvPr>
            <p:ph type="sldNum" sz="quarter" idx="11"/>
          </p:nvPr>
        </p:nvSpPr>
        <p:spPr/>
        <p:txBody>
          <a:bodyPr/>
          <a:lstStyle/>
          <a:p>
            <a:pPr>
              <a:defRPr/>
            </a:pPr>
            <a:fld id="{7CA3B053-DD34-B645-BCE5-0B617BE5BFE4}" type="slidenum">
              <a:rPr lang="en-US" smtClean="0"/>
              <a:pPr>
                <a:defRPr/>
              </a:pPr>
              <a:t>39</a:t>
            </a:fld>
            <a:endParaRPr lang="en-US" dirty="0"/>
          </a:p>
        </p:txBody>
      </p:sp>
    </p:spTree>
    <p:extLst>
      <p:ext uri="{BB962C8B-B14F-4D97-AF65-F5344CB8AC3E}">
        <p14:creationId xmlns:p14="http://schemas.microsoft.com/office/powerpoint/2010/main" val="234926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r>
              <a:rPr lang="en-US" b="1" dirty="0">
                <a:ln>
                  <a:noFill/>
                </a:ln>
                <a:effectLst/>
                <a:latin typeface="Rockwell" charset="0"/>
                <a:ea typeface="ＭＳ Ｐゴシック" charset="0"/>
                <a:cs typeface="ＭＳ Ｐゴシック" charset="0"/>
              </a:rPr>
              <a:t>The Strategic Planning Process</a:t>
            </a:r>
            <a:br>
              <a:rPr lang="en-US" b="1" dirty="0">
                <a:ln>
                  <a:noFill/>
                </a:ln>
                <a:effectLst/>
                <a:latin typeface="Rockwell" charset="0"/>
                <a:ea typeface="ＭＳ Ｐゴシック" charset="0"/>
                <a:cs typeface="ＭＳ Ｐゴシック" charset="0"/>
              </a:rPr>
            </a:br>
            <a:r>
              <a:rPr lang="en-US" b="1" dirty="0">
                <a:ln>
                  <a:noFill/>
                </a:ln>
                <a:effectLst/>
                <a:latin typeface="Rockwell" charset="0"/>
                <a:ea typeface="ＭＳ Ｐゴシック" charset="0"/>
                <a:cs typeface="ＭＳ Ｐゴシック" charset="0"/>
              </a:rPr>
              <a:t>(Exhibit 2.1)</a:t>
            </a:r>
            <a:br>
              <a:rPr lang="en-US" dirty="0">
                <a:ln>
                  <a:noFill/>
                </a:ln>
                <a:latin typeface="Rockwell" charset="0"/>
                <a:ea typeface="ＭＳ Ｐゴシック" charset="0"/>
                <a:cs typeface="ＭＳ Ｐゴシック" charset="0"/>
              </a:rPr>
            </a:br>
            <a:endParaRPr lang="en-US" dirty="0">
              <a:ln>
                <a:noFill/>
              </a:ln>
              <a:latin typeface="Rockwell" charset="0"/>
              <a:ea typeface="ＭＳ Ｐゴシック" charset="0"/>
              <a:cs typeface="ＭＳ Ｐゴシック" charset="0"/>
            </a:endParaRPr>
          </a:p>
        </p:txBody>
      </p:sp>
      <p:pic>
        <p:nvPicPr>
          <p:cNvPr id="1026" name="Picture 2"/>
          <p:cNvPicPr>
            <a:picLocks noChangeAspect="1" noChangeArrowheads="1"/>
          </p:cNvPicPr>
          <p:nvPr/>
        </p:nvPicPr>
        <p:blipFill>
          <a:blip r:embed="rId2"/>
          <a:srcRect/>
          <a:stretch>
            <a:fillRect/>
          </a:stretch>
        </p:blipFill>
        <p:spPr bwMode="auto">
          <a:xfrm>
            <a:off x="1048872" y="1295400"/>
            <a:ext cx="7810436" cy="5136861"/>
          </a:xfrm>
          <a:prstGeom prst="rect">
            <a:avLst/>
          </a:prstGeom>
          <a:noFill/>
          <a:ln w="9525">
            <a:noFill/>
            <a:miter lim="800000"/>
            <a:headEnd/>
            <a:tailEnd/>
          </a:ln>
          <a:effectLst/>
        </p:spPr>
      </p:pic>
      <p:sp>
        <p:nvSpPr>
          <p:cNvPr id="3" name="عنصر نائب لرقم الشريحة 2">
            <a:extLst>
              <a:ext uri="{FF2B5EF4-FFF2-40B4-BE49-F238E27FC236}">
                <a16:creationId xmlns:a16="http://schemas.microsoft.com/office/drawing/2014/main" id="{A63FBF87-D2C8-4E1B-93A9-34605F9714F6}"/>
              </a:ext>
            </a:extLst>
          </p:cNvPr>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spTree>
    <p:extLst>
      <p:ext uri="{BB962C8B-B14F-4D97-AF65-F5344CB8AC3E}">
        <p14:creationId xmlns:p14="http://schemas.microsoft.com/office/powerpoint/2010/main" val="2446833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093694" y="0"/>
            <a:ext cx="7821706" cy="990600"/>
          </a:xfrm>
        </p:spPr>
        <p:txBody>
          <a:bodyPr/>
          <a:lstStyle/>
          <a:p>
            <a:pPr eaLnBrk="1" hangingPunct="1"/>
            <a:r>
              <a:rPr lang="en-US" sz="3600" b="1"/>
              <a:t>Apple’s Changing Strategic Focus</a:t>
            </a:r>
          </a:p>
        </p:txBody>
      </p:sp>
      <p:pic>
        <p:nvPicPr>
          <p:cNvPr id="33796" name="Picture 7" descr="Apple"/>
          <p:cNvPicPr>
            <a:picLocks noChangeAspect="1" noChangeArrowheads="1"/>
          </p:cNvPicPr>
          <p:nvPr/>
        </p:nvPicPr>
        <p:blipFill>
          <a:blip r:embed="rId2"/>
          <a:srcRect/>
          <a:stretch>
            <a:fillRect/>
          </a:stretch>
        </p:blipFill>
        <p:spPr bwMode="auto">
          <a:xfrm>
            <a:off x="1093694" y="726141"/>
            <a:ext cx="7691718" cy="5595283"/>
          </a:xfrm>
          <a:prstGeom prst="rect">
            <a:avLst/>
          </a:prstGeom>
          <a:noFill/>
          <a:ln w="9525">
            <a:noFill/>
            <a:miter lim="800000"/>
            <a:headEnd/>
            <a:tailEnd/>
          </a:ln>
        </p:spPr>
      </p:pic>
      <p:pic>
        <p:nvPicPr>
          <p:cNvPr id="33797" name="Picture 8" descr="coollogo_com_196976329">
            <a:hlinkClick r:id="rId3"/>
          </p:cNvPr>
          <p:cNvPicPr>
            <a:picLocks noChangeAspect="1" noChangeArrowheads="1"/>
          </p:cNvPicPr>
          <p:nvPr/>
        </p:nvPicPr>
        <p:blipFill>
          <a:blip r:embed="rId4"/>
          <a:srcRect/>
          <a:stretch>
            <a:fillRect/>
          </a:stretch>
        </p:blipFill>
        <p:spPr bwMode="auto">
          <a:xfrm>
            <a:off x="260350" y="6180138"/>
            <a:ext cx="1266825" cy="466725"/>
          </a:xfrm>
          <a:prstGeom prst="rect">
            <a:avLst/>
          </a:prstGeom>
          <a:noFill/>
          <a:ln w="9525">
            <a:noFill/>
            <a:miter lim="800000"/>
            <a:headEnd/>
            <a:tailEnd/>
          </a:ln>
        </p:spPr>
      </p:pic>
      <p:sp>
        <p:nvSpPr>
          <p:cNvPr id="2" name="عنصر نائب لرقم الشريحة 1">
            <a:extLst>
              <a:ext uri="{FF2B5EF4-FFF2-40B4-BE49-F238E27FC236}">
                <a16:creationId xmlns:a16="http://schemas.microsoft.com/office/drawing/2014/main" id="{2DCE33AC-580E-40CE-A040-904C55136007}"/>
              </a:ext>
            </a:extLst>
          </p:cNvPr>
          <p:cNvSpPr>
            <a:spLocks noGrp="1"/>
          </p:cNvSpPr>
          <p:nvPr>
            <p:ph type="sldNum" sz="quarter" idx="12"/>
          </p:nvPr>
        </p:nvSpPr>
        <p:spPr/>
        <p:txBody>
          <a:bodyPr/>
          <a:lstStyle/>
          <a:p>
            <a:pPr>
              <a:defRPr/>
            </a:pPr>
            <a:r>
              <a:rPr lang="en-US"/>
              <a:t>2-</a:t>
            </a:r>
            <a:fld id="{6D11E136-435B-4E72-BA38-474C494CC6B4}"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Content Placeholder 4"/>
          <p:cNvSpPr>
            <a:spLocks noGrp="1"/>
          </p:cNvSpPr>
          <p:nvPr>
            <p:ph idx="1"/>
          </p:nvPr>
        </p:nvSpPr>
        <p:spPr/>
        <p:txBody>
          <a:bodyPr/>
          <a:lstStyle/>
          <a:p>
            <a:r>
              <a:rPr lang="en-US"/>
              <a:t>Many firms have changed the focus and content of their marketing plans. </a:t>
            </a:r>
            <a:r>
              <a:rPr lang="en-US" b="1"/>
              <a:t>Of these changes, two stand out: </a:t>
            </a:r>
          </a:p>
          <a:p>
            <a:pPr marL="457200" indent="-457200">
              <a:buAutoNum type="arabicParenBoth"/>
            </a:pPr>
            <a:r>
              <a:rPr lang="en-US"/>
              <a:t>renewed emphasis on the customer.</a:t>
            </a:r>
          </a:p>
          <a:p>
            <a:pPr marL="457200" indent="-457200">
              <a:buAutoNum type="arabicParenBoth"/>
            </a:pPr>
            <a:r>
              <a:rPr lang="en-US"/>
              <a:t> the advent of balanced strategic planning.</a:t>
            </a:r>
          </a:p>
          <a:p>
            <a:pPr marL="457200" indent="-457200">
              <a:buNone/>
            </a:pPr>
            <a:endParaRPr lang="en-US"/>
          </a:p>
          <a:p>
            <a:r>
              <a:rPr lang="en-US"/>
              <a:t>These changes have required shifting focus from the company's products to the unique requirements of specific target market segments, as well as tighter integration with other functional areas.</a:t>
            </a:r>
          </a:p>
          <a:p>
            <a:pPr eaLnBrk="1" hangingPunct="1"/>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b="1" dirty="0">
                <a:ln>
                  <a:noFill/>
                </a:ln>
                <a:solidFill>
                  <a:srgbClr val="FF0000"/>
                </a:solidFill>
                <a:effectLst/>
                <a:latin typeface="Rockwell" charset="0"/>
                <a:ea typeface="ＭＳ Ｐゴシック" charset="0"/>
                <a:cs typeface="ＭＳ Ｐゴシック" charset="0"/>
              </a:rPr>
              <a:t>Maintaining Customer Focus and Balance in Strategic Planning</a:t>
            </a:r>
          </a:p>
        </p:txBody>
      </p:sp>
      <p:sp>
        <p:nvSpPr>
          <p:cNvPr id="3" name="عنصر نائب لرقم الشريحة 2">
            <a:extLst>
              <a:ext uri="{FF2B5EF4-FFF2-40B4-BE49-F238E27FC236}">
                <a16:creationId xmlns:a16="http://schemas.microsoft.com/office/drawing/2014/main" id="{F3144019-2A56-4B49-82A7-D0BBCA864681}"/>
              </a:ext>
            </a:extLst>
          </p:cNvPr>
          <p:cNvSpPr>
            <a:spLocks noGrp="1"/>
          </p:cNvSpPr>
          <p:nvPr>
            <p:ph type="sldNum" sz="quarter" idx="11"/>
          </p:nvPr>
        </p:nvSpPr>
        <p:spPr/>
        <p:txBody>
          <a:bodyPr/>
          <a:lstStyle/>
          <a:p>
            <a:pPr>
              <a:defRPr/>
            </a:pPr>
            <a:fld id="{7CA3B053-DD34-B645-BCE5-0B617BE5BFE4}" type="slidenum">
              <a:rPr lang="en-US" smtClean="0"/>
              <a:pPr>
                <a:defRPr/>
              </a:pPr>
              <a:t>41</a:t>
            </a:fld>
            <a:endParaRPr lang="en-US" dirty="0"/>
          </a:p>
        </p:txBody>
      </p:sp>
    </p:spTree>
    <p:extLst>
      <p:ext uri="{BB962C8B-B14F-4D97-AF65-F5344CB8AC3E}">
        <p14:creationId xmlns:p14="http://schemas.microsoft.com/office/powerpoint/2010/main" val="2917132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188527"/>
          </a:xfrm>
        </p:spPr>
        <p:txBody>
          <a:bodyPr>
            <a:normAutofit fontScale="85000" lnSpcReduction="10000"/>
          </a:bodyPr>
          <a:lstStyle/>
          <a:p>
            <a:r>
              <a:rPr lang="en-US" sz="2000"/>
              <a:t>Focusing on the customer has not been the hallmark of strategic planning throughout history. The emphasis in marketing planning has shifted from production (efficiency and quality), to selling, to the marketing concept.</a:t>
            </a:r>
          </a:p>
          <a:p>
            <a:r>
              <a:rPr lang="en-US" sz="2000"/>
              <a:t>The marketers of today focus on long-term, value-added relationships with customers, employees, suppliers, and other partners. The focus has shifted from customer transactions to customer relationships, and from competition to collaboration.</a:t>
            </a:r>
          </a:p>
          <a:p>
            <a:r>
              <a:rPr lang="en-US" sz="2000"/>
              <a:t>Market-oriented firms successfully generate, disseminate, and respond to market information. These firms focus on customer analysis, competitor analysis, and integrating the firm's resources to provide customer value and satisfaction, as well as long-term profits.</a:t>
            </a:r>
          </a:p>
          <a:p>
            <a:r>
              <a:rPr lang="en-US" sz="2000"/>
              <a:t>For an organization to be truly market oriented, it must instill a corporate culture that puts customers first. [Exhibit 2.5]</a:t>
            </a:r>
          </a:p>
          <a:p>
            <a:r>
              <a:rPr lang="en-US" sz="2000"/>
              <a:t>In today's business environment, an orientation towards customers also requires that the organization's suppliers and even competitors be customer-oriented as well.</a:t>
            </a:r>
          </a:p>
          <a:p>
            <a:pPr eaLnBrk="1" hangingPunct="1"/>
            <a:endParaRPr lang="en-US" sz="2000"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093694" y="179388"/>
            <a:ext cx="7765614" cy="1116012"/>
          </a:xfrm>
        </p:spPr>
        <p:txBody>
          <a:bodyPr>
            <a:noAutofit/>
          </a:bodyPr>
          <a:lstStyle/>
          <a:p>
            <a:pPr eaLnBrk="1" hangingPunct="1"/>
            <a:r>
              <a:rPr lang="en-US" b="1">
                <a:ln>
                  <a:noFill/>
                </a:ln>
                <a:solidFill>
                  <a:srgbClr val="7030A0"/>
                </a:solidFill>
                <a:effectLst/>
                <a:latin typeface="Rockwell" charset="0"/>
                <a:ea typeface="ＭＳ Ｐゴシック" charset="0"/>
                <a:cs typeface="ＭＳ Ｐゴシック" charset="0"/>
              </a:rPr>
              <a:t>1-Customer-Focused </a:t>
            </a:r>
            <a:r>
              <a:rPr lang="en-US" b="1" dirty="0">
                <a:ln>
                  <a:noFill/>
                </a:ln>
                <a:solidFill>
                  <a:srgbClr val="7030A0"/>
                </a:solidFill>
                <a:effectLst/>
                <a:latin typeface="Rockwell" charset="0"/>
                <a:ea typeface="ＭＳ Ｐゴシック" charset="0"/>
                <a:cs typeface="ＭＳ Ｐゴシック" charset="0"/>
              </a:rPr>
              <a:t>Strategic Planning</a:t>
            </a:r>
          </a:p>
        </p:txBody>
      </p:sp>
      <p:sp>
        <p:nvSpPr>
          <p:cNvPr id="3" name="عنصر نائب لرقم الشريحة 2">
            <a:extLst>
              <a:ext uri="{FF2B5EF4-FFF2-40B4-BE49-F238E27FC236}">
                <a16:creationId xmlns:a16="http://schemas.microsoft.com/office/drawing/2014/main" id="{7AC02F8D-3482-45AD-8443-8570B81C55BA}"/>
              </a:ext>
            </a:extLst>
          </p:cNvPr>
          <p:cNvSpPr>
            <a:spLocks noGrp="1"/>
          </p:cNvSpPr>
          <p:nvPr>
            <p:ph type="sldNum" sz="quarter" idx="11"/>
          </p:nvPr>
        </p:nvSpPr>
        <p:spPr/>
        <p:txBody>
          <a:bodyPr/>
          <a:lstStyle/>
          <a:p>
            <a:pPr>
              <a:defRPr/>
            </a:pPr>
            <a:fld id="{7CA3B053-DD34-B645-BCE5-0B617BE5BFE4}" type="slidenum">
              <a:rPr lang="en-US" smtClean="0"/>
              <a:pPr>
                <a:defRPr/>
              </a:pPr>
              <a:t>42</a:t>
            </a:fld>
            <a:endParaRPr lang="en-US" dirty="0"/>
          </a:p>
        </p:txBody>
      </p:sp>
    </p:spTree>
    <p:extLst>
      <p:ext uri="{BB962C8B-B14F-4D97-AF65-F5344CB8AC3E}">
        <p14:creationId xmlns:p14="http://schemas.microsoft.com/office/powerpoint/2010/main" val="1990789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Traditional versus Market-Oriented Structures (Exhibit 2.5)</a:t>
            </a:r>
          </a:p>
        </p:txBody>
      </p:sp>
      <p:pic>
        <p:nvPicPr>
          <p:cNvPr id="4098" name="Picture 2"/>
          <p:cNvPicPr>
            <a:picLocks noChangeAspect="1" noChangeArrowheads="1"/>
          </p:cNvPicPr>
          <p:nvPr/>
        </p:nvPicPr>
        <p:blipFill>
          <a:blip r:embed="rId2"/>
          <a:srcRect/>
          <a:stretch>
            <a:fillRect/>
          </a:stretch>
        </p:blipFill>
        <p:spPr bwMode="auto">
          <a:xfrm>
            <a:off x="2258291" y="1424709"/>
            <a:ext cx="5776320" cy="5026025"/>
          </a:xfrm>
          <a:prstGeom prst="rect">
            <a:avLst/>
          </a:prstGeom>
          <a:noFill/>
          <a:ln w="9525">
            <a:noFill/>
            <a:miter lim="800000"/>
            <a:headEnd/>
            <a:tailEnd/>
          </a:ln>
          <a:effectLst/>
        </p:spPr>
      </p:pic>
      <p:sp>
        <p:nvSpPr>
          <p:cNvPr id="3" name="عنصر نائب لرقم الشريحة 2">
            <a:extLst>
              <a:ext uri="{FF2B5EF4-FFF2-40B4-BE49-F238E27FC236}">
                <a16:creationId xmlns:a16="http://schemas.microsoft.com/office/drawing/2014/main" id="{1639EDAE-4D7A-491A-A557-ED07B65E4E60}"/>
              </a:ext>
            </a:extLst>
          </p:cNvPr>
          <p:cNvSpPr>
            <a:spLocks noGrp="1"/>
          </p:cNvSpPr>
          <p:nvPr>
            <p:ph type="sldNum" sz="quarter" idx="11"/>
          </p:nvPr>
        </p:nvSpPr>
        <p:spPr/>
        <p:txBody>
          <a:bodyPr/>
          <a:lstStyle/>
          <a:p>
            <a:pPr>
              <a:defRPr/>
            </a:pPr>
            <a:fld id="{7CA3B053-DD34-B645-BCE5-0B617BE5BFE4}" type="slidenum">
              <a:rPr lang="en-US" smtClean="0"/>
              <a:pPr>
                <a:defRPr/>
              </a:pPr>
              <a:t>43</a:t>
            </a:fld>
            <a:endParaRPr lang="en-US" dirty="0"/>
          </a:p>
        </p:txBody>
      </p:sp>
    </p:spTree>
    <p:extLst>
      <p:ext uri="{BB962C8B-B14F-4D97-AF65-F5344CB8AC3E}">
        <p14:creationId xmlns:p14="http://schemas.microsoft.com/office/powerpoint/2010/main" val="2241058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887506"/>
            <a:ext cx="7693029" cy="5799044"/>
          </a:xfrm>
        </p:spPr>
        <p:txBody>
          <a:bodyPr>
            <a:normAutofit/>
          </a:bodyPr>
          <a:lstStyle/>
          <a:p>
            <a:r>
              <a:rPr lang="en-US"/>
              <a:t>As firms approached the twenty-first century, they realized that traditional planning and measurement approaches could not capture value created by the organization’s intangible assets (customer relationships, processes, human resources, innovation, and information).</a:t>
            </a:r>
          </a:p>
          <a:p>
            <a:r>
              <a:rPr lang="en-US"/>
              <a:t>These assets are increasingly important to business success, but are not reported through traditional financial measures.</a:t>
            </a:r>
          </a:p>
          <a:p>
            <a:r>
              <a:rPr lang="en-US"/>
              <a:t>The balanced scorecard approach aligns strategic efforts by approaching strategy from four complementary perspectives: financial, customer, internal process, and learning and growth. [Exhibit 2.6]</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708118"/>
          </a:xfrm>
        </p:spPr>
        <p:txBody>
          <a:bodyPr>
            <a:noAutofit/>
          </a:bodyPr>
          <a:lstStyle/>
          <a:p>
            <a:pPr eaLnBrk="1" hangingPunct="1"/>
            <a:r>
              <a:rPr lang="en-US" b="1">
                <a:ln>
                  <a:noFill/>
                </a:ln>
                <a:solidFill>
                  <a:srgbClr val="7030A0"/>
                </a:solidFill>
                <a:effectLst/>
                <a:latin typeface="Rockwell" charset="0"/>
                <a:ea typeface="ＭＳ Ｐゴシック" charset="0"/>
                <a:cs typeface="ＭＳ Ｐゴシック" charset="0"/>
              </a:rPr>
              <a:t>2-Balanced </a:t>
            </a:r>
            <a:r>
              <a:rPr lang="en-US" b="1" dirty="0">
                <a:ln>
                  <a:noFill/>
                </a:ln>
                <a:solidFill>
                  <a:srgbClr val="7030A0"/>
                </a:solidFill>
                <a:effectLst/>
                <a:latin typeface="Rockwell" charset="0"/>
                <a:ea typeface="ＭＳ Ｐゴシック" charset="0"/>
                <a:cs typeface="ＭＳ Ｐゴシック" charset="0"/>
              </a:rPr>
              <a:t>Strategic Planning</a:t>
            </a:r>
          </a:p>
        </p:txBody>
      </p:sp>
      <p:sp>
        <p:nvSpPr>
          <p:cNvPr id="3" name="عنصر نائب لرقم الشريحة 2">
            <a:extLst>
              <a:ext uri="{FF2B5EF4-FFF2-40B4-BE49-F238E27FC236}">
                <a16:creationId xmlns:a16="http://schemas.microsoft.com/office/drawing/2014/main" id="{F9679EAE-D591-4DB7-A31D-76598513D992}"/>
              </a:ext>
            </a:extLst>
          </p:cNvPr>
          <p:cNvSpPr>
            <a:spLocks noGrp="1"/>
          </p:cNvSpPr>
          <p:nvPr>
            <p:ph type="sldNum" sz="quarter" idx="11"/>
          </p:nvPr>
        </p:nvSpPr>
        <p:spPr/>
        <p:txBody>
          <a:bodyPr/>
          <a:lstStyle/>
          <a:p>
            <a:pPr>
              <a:defRPr/>
            </a:pPr>
            <a:fld id="{7CA3B053-DD34-B645-BCE5-0B617BE5BFE4}" type="slidenum">
              <a:rPr lang="en-US" smtClean="0"/>
              <a:pPr>
                <a:defRPr/>
              </a:pPr>
              <a:t>44</a:t>
            </a:fld>
            <a:endParaRPr lang="en-US" dirty="0"/>
          </a:p>
        </p:txBody>
      </p:sp>
    </p:spTree>
    <p:extLst>
      <p:ext uri="{BB962C8B-B14F-4D97-AF65-F5344CB8AC3E}">
        <p14:creationId xmlns:p14="http://schemas.microsoft.com/office/powerpoint/2010/main" val="3202620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Balanced Performance Scorecard (Exhibit 2.6)</a:t>
            </a:r>
          </a:p>
        </p:txBody>
      </p:sp>
      <p:pic>
        <p:nvPicPr>
          <p:cNvPr id="5122" name="Picture 2"/>
          <p:cNvPicPr>
            <a:picLocks noChangeAspect="1" noChangeArrowheads="1"/>
          </p:cNvPicPr>
          <p:nvPr/>
        </p:nvPicPr>
        <p:blipFill>
          <a:blip r:embed="rId2"/>
          <a:srcRect/>
          <a:stretch>
            <a:fillRect/>
          </a:stretch>
        </p:blipFill>
        <p:spPr bwMode="auto">
          <a:xfrm>
            <a:off x="1355926" y="2064327"/>
            <a:ext cx="7503382" cy="3144982"/>
          </a:xfrm>
          <a:prstGeom prst="rect">
            <a:avLst/>
          </a:prstGeom>
          <a:noFill/>
          <a:ln w="9525">
            <a:noFill/>
            <a:miter lim="800000"/>
            <a:headEnd/>
            <a:tailEnd/>
          </a:ln>
          <a:effectLst/>
        </p:spPr>
      </p:pic>
      <p:sp>
        <p:nvSpPr>
          <p:cNvPr id="3" name="عنصر نائب لرقم الشريحة 2">
            <a:extLst>
              <a:ext uri="{FF2B5EF4-FFF2-40B4-BE49-F238E27FC236}">
                <a16:creationId xmlns:a16="http://schemas.microsoft.com/office/drawing/2014/main" id="{35239035-FAE3-4035-A9CD-7C182D9F52E4}"/>
              </a:ext>
            </a:extLst>
          </p:cNvPr>
          <p:cNvSpPr>
            <a:spLocks noGrp="1"/>
          </p:cNvSpPr>
          <p:nvPr>
            <p:ph type="sldNum" sz="quarter" idx="11"/>
          </p:nvPr>
        </p:nvSpPr>
        <p:spPr/>
        <p:txBody>
          <a:bodyPr/>
          <a:lstStyle/>
          <a:p>
            <a:pPr>
              <a:defRPr/>
            </a:pPr>
            <a:fld id="{7CA3B053-DD34-B645-BCE5-0B617BE5BFE4}" type="slidenum">
              <a:rPr lang="en-US" smtClean="0"/>
              <a:pPr>
                <a:defRPr/>
              </a:pPr>
              <a:t>45</a:t>
            </a:fld>
            <a:endParaRPr lang="en-US" dirty="0"/>
          </a:p>
        </p:txBody>
      </p:sp>
    </p:spTree>
    <p:extLst>
      <p:ext uri="{BB962C8B-B14F-4D97-AF65-F5344CB8AC3E}">
        <p14:creationId xmlns:p14="http://schemas.microsoft.com/office/powerpoint/2010/main" val="1308084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7836" y="537882"/>
            <a:ext cx="7946468" cy="5438531"/>
          </a:xfrm>
        </p:spPr>
        <p:txBody>
          <a:bodyPr/>
          <a:lstStyle/>
          <a:p>
            <a:r>
              <a:rPr lang="en-US" b="1"/>
              <a:t>The balanced scorecard has been used successfully by many organizations. These firms tend to adhere to five common principles (</a:t>
            </a:r>
            <a:r>
              <a:rPr lang="en-US" b="1">
                <a:ln>
                  <a:noFill/>
                </a:ln>
                <a:solidFill>
                  <a:srgbClr val="990033"/>
                </a:solidFill>
                <a:latin typeface="Rockwell" charset="0"/>
                <a:ea typeface="ＭＳ Ｐゴシック" charset="0"/>
                <a:cs typeface="ＭＳ Ｐゴシック" charset="0"/>
              </a:rPr>
              <a:t>How Successful Firms Use the Balanced Scorecard</a:t>
            </a:r>
            <a:r>
              <a:rPr lang="en-US">
                <a:ln>
                  <a:noFill/>
                </a:ln>
                <a:latin typeface="Rockwell" charset="0"/>
                <a:ea typeface="ＭＳ Ｐゴシック" charset="0"/>
                <a:cs typeface="ＭＳ Ｐゴシック" charset="0"/>
              </a:rPr>
              <a:t>)</a:t>
            </a:r>
            <a:r>
              <a:rPr lang="en-US" b="1"/>
              <a:t>:</a:t>
            </a:r>
          </a:p>
          <a:p>
            <a:pPr>
              <a:buNone/>
            </a:pPr>
            <a:r>
              <a:rPr lang="en-US"/>
              <a:t>a)Translate the strategy into operational terms</a:t>
            </a:r>
          </a:p>
          <a:p>
            <a:pPr>
              <a:buNone/>
            </a:pPr>
            <a:r>
              <a:rPr lang="en-US"/>
              <a:t>b)Align the organization to strategy</a:t>
            </a:r>
          </a:p>
          <a:p>
            <a:pPr>
              <a:buNone/>
            </a:pPr>
            <a:r>
              <a:rPr lang="en-US"/>
              <a:t>c)Make strategy everyone’s everyday job</a:t>
            </a:r>
          </a:p>
          <a:p>
            <a:pPr>
              <a:buNone/>
            </a:pPr>
            <a:r>
              <a:rPr lang="en-US"/>
              <a:t>d)Make strategy a continual process</a:t>
            </a:r>
          </a:p>
          <a:p>
            <a:pPr>
              <a:buNone/>
            </a:pPr>
            <a:r>
              <a:rPr lang="en-US"/>
              <a:t>e)Mobilize change through executive leadership</a:t>
            </a:r>
          </a:p>
          <a:p>
            <a:endParaRPr lang="en-US"/>
          </a:p>
        </p:txBody>
      </p:sp>
      <p:sp>
        <p:nvSpPr>
          <p:cNvPr id="3" name="عنصر نائب لرقم الشريحة 2">
            <a:extLst>
              <a:ext uri="{FF2B5EF4-FFF2-40B4-BE49-F238E27FC236}">
                <a16:creationId xmlns:a16="http://schemas.microsoft.com/office/drawing/2014/main" id="{3A45E9A6-74AB-4A5F-A43F-1DBDD895AD51}"/>
              </a:ext>
            </a:extLst>
          </p:cNvPr>
          <p:cNvSpPr>
            <a:spLocks noGrp="1"/>
          </p:cNvSpPr>
          <p:nvPr>
            <p:ph type="sldNum" sz="quarter" idx="11"/>
          </p:nvPr>
        </p:nvSpPr>
        <p:spPr/>
        <p:txBody>
          <a:bodyPr/>
          <a:lstStyle/>
          <a:p>
            <a:pPr>
              <a:defRPr/>
            </a:pPr>
            <a:fld id="{7CA3B053-DD34-B645-BCE5-0B617BE5BFE4}"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12376"/>
            <a:ext cx="7693029" cy="5564037"/>
          </a:xfrm>
        </p:spPr>
        <p:txBody>
          <a:bodyPr/>
          <a:lstStyle/>
          <a:p>
            <a:r>
              <a:rPr lang="en-US"/>
              <a:t>The balanced scorecard doesn’t refute the traditional approach to strategic planning. It does, however, caution business leaders to look at strategy and performance as a multidimensional issue. Financial measures, though important, simply cannot tell the whole story.</a:t>
            </a:r>
          </a:p>
          <a:p>
            <a:pPr>
              <a:buNone/>
            </a:pPr>
            <a:endParaRPr lang="en-US"/>
          </a:p>
          <a:p>
            <a:r>
              <a:rPr lang="en-US"/>
              <a:t>The balanced scorecard forces organizations to explicitly consider </a:t>
            </a:r>
            <a:r>
              <a:rPr lang="en-US" i="1"/>
              <a:t>during strategy formulation</a:t>
            </a:r>
            <a:r>
              <a:rPr lang="en-US"/>
              <a:t> those factors that are critical to strategy execution. Issues within the balanced scorecard such as employee training, corporate culture, organizational learning, and executive leadership are critical to the implementation of any strategy.</a:t>
            </a:r>
          </a:p>
          <a:p>
            <a:pPr>
              <a:buNone/>
            </a:pPr>
            <a:endParaRPr lang="en-US"/>
          </a:p>
        </p:txBody>
      </p:sp>
      <p:sp>
        <p:nvSpPr>
          <p:cNvPr id="3" name="عنصر نائب لرقم الشريحة 2">
            <a:extLst>
              <a:ext uri="{FF2B5EF4-FFF2-40B4-BE49-F238E27FC236}">
                <a16:creationId xmlns:a16="http://schemas.microsoft.com/office/drawing/2014/main" id="{307B6094-4F0D-4094-9A9F-2A4761041EDB}"/>
              </a:ext>
            </a:extLst>
          </p:cNvPr>
          <p:cNvSpPr>
            <a:spLocks noGrp="1"/>
          </p:cNvSpPr>
          <p:nvPr>
            <p:ph type="sldNum" sz="quarter" idx="11"/>
          </p:nvPr>
        </p:nvSpPr>
        <p:spPr/>
        <p:txBody>
          <a:bodyPr/>
          <a:lstStyle/>
          <a:p>
            <a:pPr>
              <a:defRPr/>
            </a:pPr>
            <a:fld id="{7CA3B053-DD34-B645-BCE5-0B617BE5BFE4}" type="slidenum">
              <a:rPr lang="en-US" smtClean="0"/>
              <a:pPr>
                <a:defRPr/>
              </a:pPr>
              <a:t>47</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68942"/>
            <a:ext cx="7693029" cy="5707472"/>
          </a:xfrm>
        </p:spPr>
        <p:txBody>
          <a:bodyPr/>
          <a:lstStyle/>
          <a:p>
            <a:r>
              <a:rPr lang="en-US" sz="2000"/>
              <a:t>A </a:t>
            </a:r>
            <a:r>
              <a:rPr lang="en-US" sz="2000" b="1" i="1">
                <a:solidFill>
                  <a:srgbClr val="003399"/>
                </a:solidFill>
              </a:rPr>
              <a:t>marketing plan</a:t>
            </a:r>
            <a:r>
              <a:rPr lang="en-US" sz="2000" b="1">
                <a:solidFill>
                  <a:srgbClr val="003399"/>
                </a:solidFill>
              </a:rPr>
              <a:t> </a:t>
            </a:r>
            <a:r>
              <a:rPr lang="en-US" sz="2000"/>
              <a:t>is a written document that provides the blueprint or outline of the organization's marketing activities, including the implementation, evaluation, and control of those activities. </a:t>
            </a:r>
            <a:endParaRPr lang="ar-KW" sz="2000"/>
          </a:p>
          <a:p>
            <a:r>
              <a:rPr lang="en-US" sz="2000" b="1" u="sng"/>
              <a:t>The marketing plan serves a number of purposes:</a:t>
            </a:r>
          </a:p>
          <a:p>
            <a:pPr>
              <a:buNone/>
            </a:pPr>
            <a:r>
              <a:rPr lang="en-US" sz="2000"/>
              <a:t>1.It clearly explains how the organization will achieve its goals and objectives.</a:t>
            </a:r>
          </a:p>
          <a:p>
            <a:pPr>
              <a:buNone/>
            </a:pPr>
            <a:r>
              <a:rPr lang="en-US" sz="2000"/>
              <a:t>2.It serves as the "road map" for implementing the marketing strategy.</a:t>
            </a:r>
          </a:p>
          <a:p>
            <a:pPr>
              <a:buNone/>
            </a:pPr>
            <a:r>
              <a:rPr lang="en-US" sz="2000"/>
              <a:t>3.It instructs employees as to their roles and functions in fulfilling the plan.</a:t>
            </a:r>
          </a:p>
          <a:p>
            <a:pPr>
              <a:buNone/>
            </a:pPr>
            <a:r>
              <a:rPr lang="en-US" sz="2000"/>
              <a:t>4.It provides specifics regarding the allocation of resources and includes the specific marketing tasks, responsibilities of individuals, and the timing of all marketing activities.</a:t>
            </a:r>
          </a:p>
          <a:p>
            <a:endParaRPr lang="en-US" sz="2000"/>
          </a:p>
        </p:txBody>
      </p:sp>
      <p:sp>
        <p:nvSpPr>
          <p:cNvPr id="3" name="عنصر نائب لرقم الشريحة 2">
            <a:extLst>
              <a:ext uri="{FF2B5EF4-FFF2-40B4-BE49-F238E27FC236}">
                <a16:creationId xmlns:a16="http://schemas.microsoft.com/office/drawing/2014/main" id="{0511CDED-5EFE-4D45-AE47-8AFB3E7E7C3B}"/>
              </a:ext>
            </a:extLst>
          </p:cNvPr>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Marketing decisions must be made within the boundaries of the organization's overall mission, goals, and objectives.</a:t>
            </a:r>
          </a:p>
        </p:txBody>
      </p:sp>
      <p:sp>
        <p:nvSpPr>
          <p:cNvPr id="3" name="عنصر نائب لرقم الشريحة 2">
            <a:extLst>
              <a:ext uri="{FF2B5EF4-FFF2-40B4-BE49-F238E27FC236}">
                <a16:creationId xmlns:a16="http://schemas.microsoft.com/office/drawing/2014/main" id="{1B37A938-AC00-4C72-B640-71932EEC5AD9}"/>
              </a:ext>
            </a:extLst>
          </p:cNvPr>
          <p:cNvSpPr>
            <a:spLocks noGrp="1"/>
          </p:cNvSpPr>
          <p:nvPr>
            <p:ph type="sldNum" sz="quarter" idx="11"/>
          </p:nvPr>
        </p:nvSpPr>
        <p:spPr/>
        <p:txBody>
          <a:bodyPr/>
          <a:lstStyle/>
          <a:p>
            <a:pPr>
              <a:defRPr/>
            </a:pPr>
            <a:fld id="{7CA3B053-DD34-B645-BCE5-0B617BE5BFE4}"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ontent Placeholder 4"/>
          <p:cNvSpPr>
            <a:spLocks noGrp="1"/>
          </p:cNvSpPr>
          <p:nvPr>
            <p:ph idx="1"/>
          </p:nvPr>
        </p:nvSpPr>
        <p:spPr>
          <a:xfrm>
            <a:off x="1311274" y="1093694"/>
            <a:ext cx="7693029" cy="4882719"/>
          </a:xfrm>
        </p:spPr>
        <p:txBody>
          <a:bodyPr/>
          <a:lstStyle/>
          <a:p>
            <a:pPr eaLnBrk="1" hangingPunct="1"/>
            <a:endParaRPr lang="en-US" sz="1800" dirty="0">
              <a:ln>
                <a:noFill/>
              </a:ln>
              <a:latin typeface="Rockwell" charset="0"/>
              <a:ea typeface="ＭＳ Ｐゴシック" charset="0"/>
              <a:cs typeface="ＭＳ Ｐゴシック" charset="0"/>
            </a:endParaRPr>
          </a:p>
          <a:p>
            <a:r>
              <a:rPr lang="en-US" b="1">
                <a:solidFill>
                  <a:srgbClr val="0070C0"/>
                </a:solidFill>
              </a:rPr>
              <a:t>A </a:t>
            </a:r>
            <a:r>
              <a:rPr lang="en-US" b="1" i="1">
                <a:solidFill>
                  <a:srgbClr val="0070C0"/>
                </a:solidFill>
              </a:rPr>
              <a:t>mission</a:t>
            </a:r>
            <a:r>
              <a:rPr lang="en-US" b="1">
                <a:solidFill>
                  <a:srgbClr val="0070C0"/>
                </a:solidFill>
              </a:rPr>
              <a:t>, or </a:t>
            </a:r>
            <a:r>
              <a:rPr lang="en-US" b="1" i="1">
                <a:solidFill>
                  <a:srgbClr val="0070C0"/>
                </a:solidFill>
              </a:rPr>
              <a:t>mission statement</a:t>
            </a:r>
            <a:r>
              <a:rPr lang="en-US"/>
              <a:t>, seeks to answer the question "What business are we in?" It is a clear and concise statement (a paragraph or two at most) that explains the organization's reason for existence.</a:t>
            </a:r>
            <a:endParaRPr lang="ar-KW"/>
          </a:p>
          <a:p>
            <a:pPr>
              <a:buNone/>
            </a:pPr>
            <a:endParaRPr lang="en-US"/>
          </a:p>
          <a:p>
            <a:r>
              <a:rPr lang="en-US" b="1">
                <a:solidFill>
                  <a:srgbClr val="0070C0"/>
                </a:solidFill>
              </a:rPr>
              <a:t>A </a:t>
            </a:r>
            <a:r>
              <a:rPr lang="en-US" b="1" i="1">
                <a:solidFill>
                  <a:srgbClr val="0070C0"/>
                </a:solidFill>
              </a:rPr>
              <a:t>vision</a:t>
            </a:r>
            <a:r>
              <a:rPr lang="en-US" b="1">
                <a:solidFill>
                  <a:srgbClr val="0070C0"/>
                </a:solidFill>
              </a:rPr>
              <a:t>, or </a:t>
            </a:r>
            <a:r>
              <a:rPr lang="en-US" b="1" i="1">
                <a:solidFill>
                  <a:srgbClr val="0070C0"/>
                </a:solidFill>
              </a:rPr>
              <a:t>vision statement</a:t>
            </a:r>
            <a:r>
              <a:rPr lang="en-US"/>
              <a:t>, seeks to answer the question "What do we want to become?" An organization's vision tends to be future oriented, in that it represents where the organization is headed and where it wants to go.</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p:txBody>
          <a:bodyPr>
            <a:noAutofit/>
          </a:bodyPr>
          <a:lstStyle/>
          <a:p>
            <a:pPr algn="ctr" eaLnBrk="1" hangingPunct="1"/>
            <a:r>
              <a:rPr lang="en-US" b="1" dirty="0">
                <a:ln>
                  <a:noFill/>
                </a:ln>
                <a:solidFill>
                  <a:srgbClr val="FF00FF"/>
                </a:solidFill>
                <a:effectLst/>
                <a:latin typeface="Rockwell" charset="0"/>
                <a:ea typeface="ＭＳ Ｐゴシック" charset="0"/>
                <a:cs typeface="ＭＳ Ｐゴシック" charset="0"/>
              </a:rPr>
              <a:t>Organizational Mission versus Organizational Vision</a:t>
            </a:r>
          </a:p>
        </p:txBody>
      </p:sp>
      <p:sp>
        <p:nvSpPr>
          <p:cNvPr id="3" name="عنصر نائب لرقم الشريحة 2">
            <a:extLst>
              <a:ext uri="{FF2B5EF4-FFF2-40B4-BE49-F238E27FC236}">
                <a16:creationId xmlns:a16="http://schemas.microsoft.com/office/drawing/2014/main" id="{2298B4CB-AFFE-4DEC-BD00-2996822959DD}"/>
              </a:ext>
            </a:extLst>
          </p:cNvPr>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spTree>
    <p:extLst>
      <p:ext uri="{BB962C8B-B14F-4D97-AF65-F5344CB8AC3E}">
        <p14:creationId xmlns:p14="http://schemas.microsoft.com/office/powerpoint/2010/main" val="201057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3999" y="977153"/>
          <a:ext cx="6926264" cy="5002306"/>
        </p:xfrm>
        <a:graphic>
          <a:graphicData uri="http://schemas.openxmlformats.org/drawingml/2006/table">
            <a:tbl>
              <a:tblPr firstRow="1" bandRow="1">
                <a:tableStyleId>{5C22544A-7EE6-4342-B048-85BDC9FD1C3A}</a:tableStyleId>
              </a:tblPr>
              <a:tblGrid>
                <a:gridCol w="3463132">
                  <a:extLst>
                    <a:ext uri="{9D8B030D-6E8A-4147-A177-3AD203B41FA5}">
                      <a16:colId xmlns:a16="http://schemas.microsoft.com/office/drawing/2014/main" val="20000"/>
                    </a:ext>
                  </a:extLst>
                </a:gridCol>
                <a:gridCol w="3463132">
                  <a:extLst>
                    <a:ext uri="{9D8B030D-6E8A-4147-A177-3AD203B41FA5}">
                      <a16:colId xmlns:a16="http://schemas.microsoft.com/office/drawing/2014/main" val="20001"/>
                    </a:ext>
                  </a:extLst>
                </a:gridCol>
              </a:tblGrid>
              <a:tr h="10298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a:ln>
                            <a:noFill/>
                          </a:ln>
                          <a:solidFill>
                            <a:srgbClr val="0070C0"/>
                          </a:solidFill>
                          <a:latin typeface="Rockwell" charset="0"/>
                          <a:ea typeface="ＭＳ Ｐゴシック" charset="0"/>
                          <a:cs typeface="ＭＳ Ｐゴシック" charset="0"/>
                        </a:rPr>
                        <a:t>Mission Statement</a:t>
                      </a:r>
                    </a:p>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n>
                            <a:noFill/>
                          </a:ln>
                          <a:solidFill>
                            <a:srgbClr val="0070C0"/>
                          </a:solidFill>
                          <a:latin typeface="Rockwell" charset="0"/>
                          <a:ea typeface="ＭＳ Ｐゴシック" charset="0"/>
                          <a:cs typeface="ＭＳ Ｐゴシック" charset="0"/>
                        </a:rPr>
                        <a:t>Vision Statement</a:t>
                      </a:r>
                    </a:p>
                    <a:p>
                      <a:endParaRPr lang="en-US"/>
                    </a:p>
                  </a:txBody>
                  <a:tcPr/>
                </a:tc>
                <a:extLst>
                  <a:ext uri="{0D108BD9-81ED-4DB2-BD59-A6C34878D82A}">
                    <a16:rowId xmlns:a16="http://schemas.microsoft.com/office/drawing/2014/main" val="10000"/>
                  </a:ext>
                </a:extLst>
              </a:tr>
              <a:tr h="147126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n>
                            <a:noFill/>
                          </a:ln>
                          <a:latin typeface="Rockwell" charset="0"/>
                          <a:ea typeface="ＭＳ Ｐゴシック" charset="0"/>
                        </a:rPr>
                        <a:t>Answers… “What business are we in?”</a:t>
                      </a:r>
                    </a:p>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n>
                            <a:noFill/>
                          </a:ln>
                          <a:latin typeface="Rockwell" charset="0"/>
                          <a:ea typeface="ＭＳ Ｐゴシック" charset="0"/>
                        </a:rPr>
                        <a:t>Answers… “What do we want to become?”</a:t>
                      </a:r>
                    </a:p>
                    <a:p>
                      <a:endParaRPr lang="en-US"/>
                    </a:p>
                  </a:txBody>
                  <a:tcPr/>
                </a:tc>
                <a:extLst>
                  <a:ext uri="{0D108BD9-81ED-4DB2-BD59-A6C34878D82A}">
                    <a16:rowId xmlns:a16="http://schemas.microsoft.com/office/drawing/2014/main" val="10001"/>
                  </a:ext>
                </a:extLst>
              </a:tr>
              <a:tr h="102988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n>
                            <a:noFill/>
                          </a:ln>
                          <a:latin typeface="Rockwell" charset="0"/>
                          <a:ea typeface="ＭＳ Ｐゴシック" charset="0"/>
                        </a:rPr>
                        <a:t>Clear and concise</a:t>
                      </a:r>
                    </a:p>
                    <a:p>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n>
                            <a:noFill/>
                          </a:ln>
                          <a:latin typeface="Rockwell" charset="0"/>
                          <a:ea typeface="ＭＳ Ｐゴシック" charset="0"/>
                        </a:rPr>
                        <a:t>Tends to be future oriented</a:t>
                      </a:r>
                    </a:p>
                    <a:p>
                      <a:endParaRPr lang="en-US"/>
                    </a:p>
                  </a:txBody>
                  <a:tcPr/>
                </a:tc>
                <a:extLst>
                  <a:ext uri="{0D108BD9-81ED-4DB2-BD59-A6C34878D82A}">
                    <a16:rowId xmlns:a16="http://schemas.microsoft.com/office/drawing/2014/main" val="10002"/>
                  </a:ext>
                </a:extLst>
              </a:tr>
              <a:tr h="1471266">
                <a:tc>
                  <a:txBody>
                    <a:bodyPr/>
                    <a:lstStyle/>
                    <a:p>
                      <a:r>
                        <a:rPr lang="en-US">
                          <a:ln>
                            <a:noFill/>
                          </a:ln>
                          <a:latin typeface="Rockwell" charset="0"/>
                          <a:ea typeface="ＭＳ Ｐゴシック" charset="0"/>
                        </a:rPr>
                        <a:t>Explains the organization’s reason for exis</a:t>
                      </a:r>
                      <a:endParaRPr 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n>
                            <a:noFill/>
                          </a:ln>
                          <a:latin typeface="Rockwell" charset="0"/>
                          <a:ea typeface="ＭＳ Ｐゴシック" charset="0"/>
                        </a:rPr>
                        <a:t>Represents where the organization is headed</a:t>
                      </a:r>
                      <a:endParaRPr lang="en-US"/>
                    </a:p>
                    <a:p>
                      <a:endParaRPr lang="en-US"/>
                    </a:p>
                  </a:txBody>
                  <a:tcPr/>
                </a:tc>
                <a:extLst>
                  <a:ext uri="{0D108BD9-81ED-4DB2-BD59-A6C34878D82A}">
                    <a16:rowId xmlns:a16="http://schemas.microsoft.com/office/drawing/2014/main" val="10003"/>
                  </a:ext>
                </a:extLst>
              </a:tr>
            </a:tbl>
          </a:graphicData>
        </a:graphic>
      </p:graphicFrame>
      <p:sp>
        <p:nvSpPr>
          <p:cNvPr id="2" name="عنصر نائب لرقم الشريحة 1">
            <a:extLst>
              <a:ext uri="{FF2B5EF4-FFF2-40B4-BE49-F238E27FC236}">
                <a16:creationId xmlns:a16="http://schemas.microsoft.com/office/drawing/2014/main" id="{ABAFB19B-C35D-4E50-8583-AA227145A1F5}"/>
              </a:ext>
            </a:extLst>
          </p:cNvPr>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905435"/>
            <a:ext cx="7693029" cy="5781115"/>
          </a:xfrm>
        </p:spPr>
        <p:txBody>
          <a:bodyPr>
            <a:normAutofit lnSpcReduction="10000"/>
          </a:bodyPr>
          <a:lstStyle/>
          <a:p>
            <a:pPr eaLnBrk="1" hangingPunct="1"/>
            <a:r>
              <a:rPr lang="en-US"/>
              <a:t>A well-devised mission statement for any organization, unit within an organization, or single-owner business should answer the same </a:t>
            </a:r>
            <a:r>
              <a:rPr lang="en-US">
                <a:ln>
                  <a:noFill/>
                </a:ln>
                <a:latin typeface="Rockwell" charset="0"/>
                <a:ea typeface="ＭＳ Ｐゴシック" charset="0"/>
              </a:rPr>
              <a:t>f</a:t>
            </a:r>
            <a:r>
              <a:rPr lang="en-US">
                <a:ln>
                  <a:noFill/>
                </a:ln>
                <a:latin typeface="Rockwell" charset="0"/>
                <a:ea typeface="ＭＳ Ｐゴシック" charset="0"/>
                <a:cs typeface="ＭＳ Ｐゴシック" charset="0"/>
              </a:rPr>
              <a:t>ive </a:t>
            </a:r>
            <a:r>
              <a:rPr lang="en-US" dirty="0">
                <a:ln>
                  <a:noFill/>
                </a:ln>
                <a:latin typeface="Rockwell" charset="0"/>
                <a:ea typeface="ＭＳ Ｐゴシック" charset="0"/>
                <a:cs typeface="ＭＳ Ｐゴシック" charset="0"/>
              </a:rPr>
              <a:t>basic questions to </a:t>
            </a:r>
            <a:r>
              <a:rPr lang="en-US">
                <a:ln>
                  <a:noFill/>
                </a:ln>
                <a:latin typeface="Rockwell" charset="0"/>
                <a:ea typeface="ＭＳ Ｐゴシック" charset="0"/>
                <a:cs typeface="ＭＳ Ｐゴシック" charset="0"/>
              </a:rPr>
              <a:t>be answered:</a:t>
            </a:r>
            <a:endParaRPr lang="en-US" dirty="0">
              <a:ln>
                <a:noFill/>
              </a:ln>
              <a:latin typeface="Rockwell" charset="0"/>
              <a:ea typeface="ＭＳ Ｐゴシック" charset="0"/>
              <a:cs typeface="ＭＳ Ｐゴシック" charset="0"/>
            </a:endParaRPr>
          </a:p>
          <a:p>
            <a:pPr lvl="1" eaLnBrk="1" hangingPunct="1"/>
            <a:r>
              <a:rPr lang="en-US" sz="1900" dirty="0">
                <a:ln>
                  <a:noFill/>
                </a:ln>
                <a:latin typeface="Rockwell" charset="0"/>
                <a:ea typeface="ＭＳ Ｐゴシック" charset="0"/>
              </a:rPr>
              <a:t>Who are we?</a:t>
            </a:r>
          </a:p>
          <a:p>
            <a:pPr lvl="1" eaLnBrk="1" hangingPunct="1"/>
            <a:r>
              <a:rPr lang="en-US" sz="1900" dirty="0">
                <a:ln>
                  <a:noFill/>
                </a:ln>
                <a:latin typeface="Rockwell" charset="0"/>
                <a:ea typeface="ＭＳ Ｐゴシック" charset="0"/>
              </a:rPr>
              <a:t>Who are our customers?</a:t>
            </a:r>
          </a:p>
          <a:p>
            <a:pPr lvl="1" eaLnBrk="1" hangingPunct="1"/>
            <a:r>
              <a:rPr lang="en-US" sz="1900" dirty="0">
                <a:ln>
                  <a:noFill/>
                </a:ln>
                <a:latin typeface="Rockwell" charset="0"/>
                <a:ea typeface="ＭＳ Ｐゴシック" charset="0"/>
              </a:rPr>
              <a:t>What is our operating philosophy?</a:t>
            </a:r>
          </a:p>
          <a:p>
            <a:pPr lvl="1" eaLnBrk="1" hangingPunct="1"/>
            <a:r>
              <a:rPr lang="en-US" sz="1900" dirty="0">
                <a:ln>
                  <a:noFill/>
                </a:ln>
                <a:latin typeface="Rockwell" charset="0"/>
                <a:ea typeface="ＭＳ Ｐゴシック" charset="0"/>
              </a:rPr>
              <a:t>What are our core competencies or competitive advantages?</a:t>
            </a:r>
          </a:p>
          <a:p>
            <a:pPr lvl="1" eaLnBrk="1" hangingPunct="1"/>
            <a:r>
              <a:rPr lang="en-US" sz="1900" dirty="0">
                <a:ln>
                  <a:noFill/>
                </a:ln>
                <a:latin typeface="Rockwell" charset="0"/>
                <a:ea typeface="ＭＳ Ｐゴシック" charset="0"/>
              </a:rPr>
              <a:t>What are our responsibilities with respect to being a good steward of our human, financial, and environmental resources?</a:t>
            </a:r>
          </a:p>
          <a:p>
            <a:r>
              <a:rPr lang="en-US" sz="2000"/>
              <a:t>A mission statement that delivers a clear answer to each of these questions installs the cornerstone for the development of the marketing plan. [Exhibit 2.2]</a:t>
            </a:r>
          </a:p>
          <a:p>
            <a:r>
              <a:rPr lang="en-US" sz="2000"/>
              <a:t>The mission statement should be included in annual reports and major press releases, framed on the wall in every office, and personally owned by every employee of the organization.</a:t>
            </a:r>
          </a:p>
          <a:p>
            <a:pPr eaLnBrk="1" hangingPunct="1"/>
            <a:endParaRPr lang="en-US" sz="1900"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726047"/>
          </a:xfrm>
        </p:spPr>
        <p:txBody>
          <a:bodyPr>
            <a:noAutofit/>
          </a:bodyPr>
          <a:lstStyle/>
          <a:p>
            <a:pPr algn="ctr" eaLnBrk="1" hangingPunct="1"/>
            <a:r>
              <a:rPr lang="en-US" b="1" dirty="0">
                <a:ln>
                  <a:noFill/>
                </a:ln>
                <a:solidFill>
                  <a:srgbClr val="FF00FF"/>
                </a:solidFill>
                <a:effectLst/>
                <a:latin typeface="Rockwell" charset="0"/>
                <a:ea typeface="ＭＳ Ｐゴシック" charset="0"/>
                <a:cs typeface="ＭＳ Ｐゴシック" charset="0"/>
              </a:rPr>
              <a:t>Elements of the Mission Statement</a:t>
            </a:r>
          </a:p>
        </p:txBody>
      </p:sp>
      <p:sp>
        <p:nvSpPr>
          <p:cNvPr id="3" name="عنصر نائب لرقم الشريحة 2">
            <a:extLst>
              <a:ext uri="{FF2B5EF4-FFF2-40B4-BE49-F238E27FC236}">
                <a16:creationId xmlns:a16="http://schemas.microsoft.com/office/drawing/2014/main" id="{0813EBDD-F5D4-4D4E-82D9-81736F065590}"/>
              </a:ext>
            </a:extLst>
          </p:cNvPr>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spTree>
    <p:extLst>
      <p:ext uri="{BB962C8B-B14F-4D97-AF65-F5344CB8AC3E}">
        <p14:creationId xmlns:p14="http://schemas.microsoft.com/office/powerpoint/2010/main" val="392013914"/>
      </p:ext>
    </p:extLst>
  </p:cSld>
  <p:clrMapOvr>
    <a:masterClrMapping/>
  </p:clrMapOvr>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1097</TotalTime>
  <Words>3522</Words>
  <Application>Microsoft Office PowerPoint</Application>
  <PresentationFormat>عرض على الشاشة (4:3)</PresentationFormat>
  <Paragraphs>276</Paragraphs>
  <Slides>47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47</vt:i4>
      </vt:variant>
    </vt:vector>
  </HeadingPairs>
  <TitlesOfParts>
    <vt:vector size="54" baseType="lpstr">
      <vt:lpstr>ＭＳ Ｐゴシック</vt:lpstr>
      <vt:lpstr>Arial</vt:lpstr>
      <vt:lpstr>Calibri</vt:lpstr>
      <vt:lpstr>Franklin Gothic Book</vt:lpstr>
      <vt:lpstr>Rockwell</vt:lpstr>
      <vt:lpstr>Wingdings</vt:lpstr>
      <vt:lpstr>Cengage</vt:lpstr>
      <vt:lpstr>Strategic Marketing Planning</vt:lpstr>
      <vt:lpstr>Introduction</vt:lpstr>
      <vt:lpstr>The Strategic Planning Process</vt:lpstr>
      <vt:lpstr>The Strategic Planning Process (Exhibit 2.1) </vt:lpstr>
      <vt:lpstr>عرض تقديمي في PowerPoint</vt:lpstr>
      <vt:lpstr>عرض تقديمي في PowerPoint</vt:lpstr>
      <vt:lpstr>Organizational Mission versus Organizational Vision</vt:lpstr>
      <vt:lpstr>عرض تقديمي في PowerPoint</vt:lpstr>
      <vt:lpstr>Elements of the Mission Statement</vt:lpstr>
      <vt:lpstr>The Best Mission Statements(Exhibit 2.2)</vt:lpstr>
      <vt:lpstr>Mission Width and Stability </vt:lpstr>
      <vt:lpstr>Customer-Focused Mission Statements </vt:lpstr>
      <vt:lpstr>عرض تقديمي في PowerPoint</vt:lpstr>
      <vt:lpstr>Ben &amp; Jerry’s 3 Part Mission</vt:lpstr>
      <vt:lpstr>عرض تقديمي في PowerPoint</vt:lpstr>
      <vt:lpstr>Corporate or Business-Unit Strategy</vt:lpstr>
      <vt:lpstr>عرض تقديمي في PowerPoint</vt:lpstr>
      <vt:lpstr>Functional Goals and Objectives</vt:lpstr>
      <vt:lpstr>Functional Strategy</vt:lpstr>
      <vt:lpstr>Implementation</vt:lpstr>
      <vt:lpstr>Evaluation and Control</vt:lpstr>
      <vt:lpstr>The Marketing Plan</vt:lpstr>
      <vt:lpstr>Marketing Plan Structure(Exhibit 2.3)</vt:lpstr>
      <vt:lpstr>عرض تقديمي في PowerPoint</vt:lpstr>
      <vt:lpstr>1-Executive Summary</vt:lpstr>
      <vt:lpstr>2-Situation Analysis</vt:lpstr>
      <vt:lpstr>3-SWOT (Strengths, Weaknesses, Opportunities, and Threats) Analysis</vt:lpstr>
      <vt:lpstr>4-Marketing Goals and Objectives</vt:lpstr>
      <vt:lpstr>5-Marketing Strategy </vt:lpstr>
      <vt:lpstr>6-Marketing Implementation </vt:lpstr>
      <vt:lpstr>عرض تقديمي في PowerPoint</vt:lpstr>
      <vt:lpstr>7-Evaluation and Control</vt:lpstr>
      <vt:lpstr>Using the Marketing Plan Structure</vt:lpstr>
      <vt:lpstr>عرض تقديمي في PowerPoint</vt:lpstr>
      <vt:lpstr>عرض تقديمي في PowerPoint</vt:lpstr>
      <vt:lpstr>Purposes and Significance of the Marketing Plan</vt:lpstr>
      <vt:lpstr>عرض تقديمي في PowerPoint</vt:lpstr>
      <vt:lpstr>Organizational Aspects of the Marketing Plan</vt:lpstr>
      <vt:lpstr>Obstacles to Developing Marketing Plans (Exhibit 2.4)</vt:lpstr>
      <vt:lpstr>Apple’s Changing Strategic Focus</vt:lpstr>
      <vt:lpstr>Maintaining Customer Focus and Balance in Strategic Planning</vt:lpstr>
      <vt:lpstr>1-Customer-Focused Strategic Planning</vt:lpstr>
      <vt:lpstr>Traditional versus Market-Oriented Structures (Exhibit 2.5)</vt:lpstr>
      <vt:lpstr>2-Balanced Strategic Planning</vt:lpstr>
      <vt:lpstr>The Balanced Performance Scorecard (Exhibit 2.6)</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yasmeen alkelabi</cp:lastModifiedBy>
  <cp:revision>147</cp:revision>
  <cp:lastPrinted>2018-09-05T21:30:03Z</cp:lastPrinted>
  <dcterms:created xsi:type="dcterms:W3CDTF">2010-03-09T18:52:43Z</dcterms:created>
  <dcterms:modified xsi:type="dcterms:W3CDTF">2018-09-05T21:37:53Z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